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729" r:id="rId1"/>
    <p:sldMasterId id="2147483730" r:id="rId2"/>
  </p:sldMasterIdLst>
  <p:notesMasterIdLst>
    <p:notesMasterId r:id="rId47"/>
  </p:notesMasterIdLst>
  <p:sldIdLst>
    <p:sldId id="289" r:id="rId3"/>
    <p:sldId id="259" r:id="rId4"/>
    <p:sldId id="293" r:id="rId5"/>
    <p:sldId id="294" r:id="rId6"/>
    <p:sldId id="295" r:id="rId7"/>
    <p:sldId id="296" r:id="rId8"/>
    <p:sldId id="314" r:id="rId9"/>
    <p:sldId id="297" r:id="rId10"/>
    <p:sldId id="299" r:id="rId11"/>
    <p:sldId id="300" r:id="rId12"/>
    <p:sldId id="301" r:id="rId13"/>
    <p:sldId id="302" r:id="rId14"/>
    <p:sldId id="303" r:id="rId15"/>
    <p:sldId id="304" r:id="rId16"/>
    <p:sldId id="317" r:id="rId17"/>
    <p:sldId id="318" r:id="rId18"/>
    <p:sldId id="307" r:id="rId19"/>
    <p:sldId id="308" r:id="rId20"/>
    <p:sldId id="309" r:id="rId21"/>
    <p:sldId id="319" r:id="rId22"/>
    <p:sldId id="310" r:id="rId23"/>
    <p:sldId id="311" r:id="rId24"/>
    <p:sldId id="313" r:id="rId25"/>
    <p:sldId id="287" r:id="rId26"/>
    <p:sldId id="277" r:id="rId27"/>
    <p:sldId id="278" r:id="rId28"/>
    <p:sldId id="320" r:id="rId29"/>
    <p:sldId id="321" r:id="rId30"/>
    <p:sldId id="322" r:id="rId31"/>
    <p:sldId id="323" r:id="rId32"/>
    <p:sldId id="324" r:id="rId33"/>
    <p:sldId id="325" r:id="rId34"/>
    <p:sldId id="326" r:id="rId35"/>
    <p:sldId id="327" r:id="rId36"/>
    <p:sldId id="328" r:id="rId37"/>
    <p:sldId id="329" r:id="rId38"/>
    <p:sldId id="330" r:id="rId39"/>
    <p:sldId id="331" r:id="rId40"/>
    <p:sldId id="332" r:id="rId41"/>
    <p:sldId id="333" r:id="rId42"/>
    <p:sldId id="334" r:id="rId43"/>
    <p:sldId id="335" r:id="rId44"/>
    <p:sldId id="337" r:id="rId45"/>
    <p:sldId id="336" r:id="rId46"/>
  </p:sldIdLst>
  <p:sldSz cx="9144000" cy="6858000" type="screen4x3"/>
  <p:notesSz cx="7099300" cy="10234613"/>
  <p:defaultTextStyle>
    <a:defPPr>
      <a:defRPr lang="en-US"/>
    </a:defPPr>
    <a:lvl1pPr algn="l" rtl="0" fontAlgn="base">
      <a:spcBef>
        <a:spcPct val="0"/>
      </a:spcBef>
      <a:spcAft>
        <a:spcPct val="0"/>
      </a:spcAft>
      <a:defRPr sz="2400" kern="1200">
        <a:solidFill>
          <a:schemeClr val="tx1"/>
        </a:solidFill>
        <a:latin typeface="HelveticaNeue Condensed" charset="0"/>
        <a:ea typeface="+mn-ea"/>
        <a:cs typeface="+mn-cs"/>
      </a:defRPr>
    </a:lvl1pPr>
    <a:lvl2pPr marL="457200" algn="l" rtl="0" fontAlgn="base">
      <a:spcBef>
        <a:spcPct val="0"/>
      </a:spcBef>
      <a:spcAft>
        <a:spcPct val="0"/>
      </a:spcAft>
      <a:defRPr sz="2400" kern="1200">
        <a:solidFill>
          <a:schemeClr val="tx1"/>
        </a:solidFill>
        <a:latin typeface="HelveticaNeue Condensed" charset="0"/>
        <a:ea typeface="+mn-ea"/>
        <a:cs typeface="+mn-cs"/>
      </a:defRPr>
    </a:lvl2pPr>
    <a:lvl3pPr marL="914400" algn="l" rtl="0" fontAlgn="base">
      <a:spcBef>
        <a:spcPct val="0"/>
      </a:spcBef>
      <a:spcAft>
        <a:spcPct val="0"/>
      </a:spcAft>
      <a:defRPr sz="2400" kern="1200">
        <a:solidFill>
          <a:schemeClr val="tx1"/>
        </a:solidFill>
        <a:latin typeface="HelveticaNeue Condensed" charset="0"/>
        <a:ea typeface="+mn-ea"/>
        <a:cs typeface="+mn-cs"/>
      </a:defRPr>
    </a:lvl3pPr>
    <a:lvl4pPr marL="1371600" algn="l" rtl="0" fontAlgn="base">
      <a:spcBef>
        <a:spcPct val="0"/>
      </a:spcBef>
      <a:spcAft>
        <a:spcPct val="0"/>
      </a:spcAft>
      <a:defRPr sz="2400" kern="1200">
        <a:solidFill>
          <a:schemeClr val="tx1"/>
        </a:solidFill>
        <a:latin typeface="HelveticaNeue Condensed" charset="0"/>
        <a:ea typeface="+mn-ea"/>
        <a:cs typeface="+mn-cs"/>
      </a:defRPr>
    </a:lvl4pPr>
    <a:lvl5pPr marL="1828800" algn="l" rtl="0" fontAlgn="base">
      <a:spcBef>
        <a:spcPct val="0"/>
      </a:spcBef>
      <a:spcAft>
        <a:spcPct val="0"/>
      </a:spcAft>
      <a:defRPr sz="2400" kern="1200">
        <a:solidFill>
          <a:schemeClr val="tx1"/>
        </a:solidFill>
        <a:latin typeface="HelveticaNeue Condensed" charset="0"/>
        <a:ea typeface="+mn-ea"/>
        <a:cs typeface="+mn-cs"/>
      </a:defRPr>
    </a:lvl5pPr>
    <a:lvl6pPr marL="2286000" algn="l" defTabSz="457200" rtl="0" eaLnBrk="1" latinLnBrk="0" hangingPunct="1">
      <a:defRPr sz="2400" kern="1200">
        <a:solidFill>
          <a:schemeClr val="tx1"/>
        </a:solidFill>
        <a:latin typeface="HelveticaNeue Condensed" charset="0"/>
        <a:ea typeface="+mn-ea"/>
        <a:cs typeface="+mn-cs"/>
      </a:defRPr>
    </a:lvl6pPr>
    <a:lvl7pPr marL="2743200" algn="l" defTabSz="457200" rtl="0" eaLnBrk="1" latinLnBrk="0" hangingPunct="1">
      <a:defRPr sz="2400" kern="1200">
        <a:solidFill>
          <a:schemeClr val="tx1"/>
        </a:solidFill>
        <a:latin typeface="HelveticaNeue Condensed" charset="0"/>
        <a:ea typeface="+mn-ea"/>
        <a:cs typeface="+mn-cs"/>
      </a:defRPr>
    </a:lvl7pPr>
    <a:lvl8pPr marL="3200400" algn="l" defTabSz="457200" rtl="0" eaLnBrk="1" latinLnBrk="0" hangingPunct="1">
      <a:defRPr sz="2400" kern="1200">
        <a:solidFill>
          <a:schemeClr val="tx1"/>
        </a:solidFill>
        <a:latin typeface="HelveticaNeue Condensed" charset="0"/>
        <a:ea typeface="+mn-ea"/>
        <a:cs typeface="+mn-cs"/>
      </a:defRPr>
    </a:lvl8pPr>
    <a:lvl9pPr marL="3657600" algn="l" defTabSz="457200" rtl="0" eaLnBrk="1" latinLnBrk="0" hangingPunct="1">
      <a:defRPr sz="2400" kern="1200">
        <a:solidFill>
          <a:schemeClr val="tx1"/>
        </a:solidFill>
        <a:latin typeface="HelveticaNeue Condensed"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4" autoAdjust="0"/>
    <p:restoredTop sz="94595" autoAdjust="0"/>
  </p:normalViewPr>
  <p:slideViewPr>
    <p:cSldViewPr snapToGrid="0" snapToObjects="1">
      <p:cViewPr varScale="1">
        <p:scale>
          <a:sx n="86" d="100"/>
          <a:sy n="86" d="100"/>
        </p:scale>
        <p:origin x="-888" y="-104"/>
      </p:cViewPr>
      <p:guideLst>
        <p:guide orient="horz" pos="2160"/>
        <p:guide pos="2880"/>
      </p:guideLst>
    </p:cSldViewPr>
  </p:slideViewPr>
  <p:outlineViewPr>
    <p:cViewPr>
      <p:scale>
        <a:sx n="33" d="100"/>
        <a:sy n="33" d="100"/>
      </p:scale>
      <p:origin x="0" y="9896"/>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slide" Target="slides/slide44.xml"/><Relationship Id="rId47" Type="http://schemas.openxmlformats.org/officeDocument/2006/relationships/notesMaster" Target="notesMasters/notesMaster1.xml"/><Relationship Id="rId48" Type="http://schemas.openxmlformats.org/officeDocument/2006/relationships/printerSettings" Target="printerSettings/printerSettings1.bin"/><Relationship Id="rId49" Type="http://schemas.openxmlformats.org/officeDocument/2006/relationships/presProps" Target="presProp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575" cy="5111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21138" y="0"/>
            <a:ext cx="3076575" cy="511175"/>
          </a:xfrm>
          <a:prstGeom prst="rect">
            <a:avLst/>
          </a:prstGeom>
        </p:spPr>
        <p:txBody>
          <a:bodyPr vert="horz" lIns="91440" tIns="45720" rIns="91440" bIns="45720" rtlCol="0"/>
          <a:lstStyle>
            <a:lvl1pPr algn="r">
              <a:defRPr sz="1200"/>
            </a:lvl1pPr>
          </a:lstStyle>
          <a:p>
            <a:fld id="{33AFF2F5-63BD-8C47-8F29-0C7F049F966D}" type="datetimeFigureOut">
              <a:rPr lang="en-US" smtClean="0"/>
              <a:t>02-10-13</a:t>
            </a:fld>
            <a:endParaRPr lang="en-US"/>
          </a:p>
        </p:txBody>
      </p:sp>
      <p:sp>
        <p:nvSpPr>
          <p:cNvPr id="4" name="Slide Image Placehold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9613" y="4860925"/>
            <a:ext cx="5680075" cy="4605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721850"/>
            <a:ext cx="3076575" cy="51117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21138" y="9721850"/>
            <a:ext cx="3076575" cy="511175"/>
          </a:xfrm>
          <a:prstGeom prst="rect">
            <a:avLst/>
          </a:prstGeom>
        </p:spPr>
        <p:txBody>
          <a:bodyPr vert="horz" lIns="91440" tIns="45720" rIns="91440" bIns="45720" rtlCol="0" anchor="b"/>
          <a:lstStyle>
            <a:lvl1pPr algn="r">
              <a:defRPr sz="1200"/>
            </a:lvl1pPr>
          </a:lstStyle>
          <a:p>
            <a:fld id="{4F2FB2B4-15B6-1147-8A91-E80DDCD4A1D4}" type="slidenum">
              <a:rPr lang="en-US" smtClean="0"/>
              <a:t>‹#›</a:t>
            </a:fld>
            <a:endParaRPr lang="en-US"/>
          </a:p>
        </p:txBody>
      </p:sp>
    </p:spTree>
    <p:extLst>
      <p:ext uri="{BB962C8B-B14F-4D97-AF65-F5344CB8AC3E}">
        <p14:creationId xmlns:p14="http://schemas.microsoft.com/office/powerpoint/2010/main" val="149178280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Slide Image Placeholder 1"/>
          <p:cNvSpPr>
            <a:spLocks noGrp="1" noRot="1" noChangeAspect="1"/>
          </p:cNvSpPr>
          <p:nvPr>
            <p:ph type="sldImg"/>
          </p:nvPr>
        </p:nvSpPr>
        <p:spPr>
          <a:ln/>
        </p:spPr>
      </p:sp>
      <p:sp>
        <p:nvSpPr>
          <p:cNvPr id="71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71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477" eaLnBrk="0" hangingPunct="0">
              <a:defRPr sz="2600">
                <a:solidFill>
                  <a:schemeClr val="tx1"/>
                </a:solidFill>
                <a:latin typeface="Arial" charset="0"/>
                <a:ea typeface="ＭＳ Ｐゴシック" charset="0"/>
                <a:cs typeface="ＭＳ Ｐゴシック" charset="0"/>
              </a:defRPr>
            </a:lvl1pPr>
            <a:lvl2pPr marL="789682" indent="-303724" defTabSz="990477" eaLnBrk="0" hangingPunct="0">
              <a:defRPr sz="2600">
                <a:solidFill>
                  <a:schemeClr val="tx1"/>
                </a:solidFill>
                <a:latin typeface="Arial" charset="0"/>
                <a:ea typeface="ＭＳ Ｐゴシック" charset="0"/>
              </a:defRPr>
            </a:lvl2pPr>
            <a:lvl3pPr marL="1214895" indent="-242979" defTabSz="990477" eaLnBrk="0" hangingPunct="0">
              <a:defRPr sz="2600">
                <a:solidFill>
                  <a:schemeClr val="tx1"/>
                </a:solidFill>
                <a:latin typeface="Arial" charset="0"/>
                <a:ea typeface="ＭＳ Ｐゴシック" charset="0"/>
              </a:defRPr>
            </a:lvl3pPr>
            <a:lvl4pPr marL="1700853" indent="-242979" defTabSz="990477" eaLnBrk="0" hangingPunct="0">
              <a:defRPr sz="2600">
                <a:solidFill>
                  <a:schemeClr val="tx1"/>
                </a:solidFill>
                <a:latin typeface="Arial" charset="0"/>
                <a:ea typeface="ＭＳ Ｐゴシック" charset="0"/>
              </a:defRPr>
            </a:lvl4pPr>
            <a:lvl5pPr marL="2186810" indent="-242979" defTabSz="990477" eaLnBrk="0" hangingPunct="0">
              <a:defRPr sz="2600">
                <a:solidFill>
                  <a:schemeClr val="tx1"/>
                </a:solidFill>
                <a:latin typeface="Arial" charset="0"/>
                <a:ea typeface="ＭＳ Ｐゴシック" charset="0"/>
              </a:defRPr>
            </a:lvl5pPr>
            <a:lvl6pPr marL="2672768" indent="-242979" defTabSz="990477" eaLnBrk="0" fontAlgn="base" hangingPunct="0">
              <a:spcBef>
                <a:spcPct val="0"/>
              </a:spcBef>
              <a:spcAft>
                <a:spcPct val="0"/>
              </a:spcAft>
              <a:defRPr sz="2600">
                <a:solidFill>
                  <a:schemeClr val="tx1"/>
                </a:solidFill>
                <a:latin typeface="Arial" charset="0"/>
                <a:ea typeface="ＭＳ Ｐゴシック" charset="0"/>
              </a:defRPr>
            </a:lvl6pPr>
            <a:lvl7pPr marL="3158726" indent="-242979" defTabSz="990477" eaLnBrk="0" fontAlgn="base" hangingPunct="0">
              <a:spcBef>
                <a:spcPct val="0"/>
              </a:spcBef>
              <a:spcAft>
                <a:spcPct val="0"/>
              </a:spcAft>
              <a:defRPr sz="2600">
                <a:solidFill>
                  <a:schemeClr val="tx1"/>
                </a:solidFill>
                <a:latin typeface="Arial" charset="0"/>
                <a:ea typeface="ＭＳ Ｐゴシック" charset="0"/>
              </a:defRPr>
            </a:lvl7pPr>
            <a:lvl8pPr marL="3644684" indent="-242979" defTabSz="990477" eaLnBrk="0" fontAlgn="base" hangingPunct="0">
              <a:spcBef>
                <a:spcPct val="0"/>
              </a:spcBef>
              <a:spcAft>
                <a:spcPct val="0"/>
              </a:spcAft>
              <a:defRPr sz="2600">
                <a:solidFill>
                  <a:schemeClr val="tx1"/>
                </a:solidFill>
                <a:latin typeface="Arial" charset="0"/>
                <a:ea typeface="ＭＳ Ｐゴシック" charset="0"/>
              </a:defRPr>
            </a:lvl8pPr>
            <a:lvl9pPr marL="4130642" indent="-242979" defTabSz="990477" eaLnBrk="0" fontAlgn="base" hangingPunct="0">
              <a:spcBef>
                <a:spcPct val="0"/>
              </a:spcBef>
              <a:spcAft>
                <a:spcPct val="0"/>
              </a:spcAft>
              <a:defRPr sz="2600">
                <a:solidFill>
                  <a:schemeClr val="tx1"/>
                </a:solidFill>
                <a:latin typeface="Arial" charset="0"/>
                <a:ea typeface="ＭＳ Ｐゴシック" charset="0"/>
              </a:defRPr>
            </a:lvl9pPr>
          </a:lstStyle>
          <a:p>
            <a:fld id="{823A9D74-8D89-CA4E-836E-E344C4710736}" type="slidenum">
              <a:rPr lang="en-US" sz="1200"/>
              <a:pPr/>
              <a:t>1</a:t>
            </a:fld>
            <a:endParaRPr 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p:spPr>
        <p:txBody>
          <a:bodyPr/>
          <a:lstStyle/>
          <a:p>
            <a:endParaRPr lang="en-US" dirty="0">
              <a:latin typeface="Arial" pitchFamily="-65" charset="0"/>
            </a:endParaRPr>
          </a:p>
        </p:txBody>
      </p:sp>
      <p:sp>
        <p:nvSpPr>
          <p:cNvPr id="19460" name="Slide Number Placeholder 3"/>
          <p:cNvSpPr>
            <a:spLocks noGrp="1"/>
          </p:cNvSpPr>
          <p:nvPr>
            <p:ph type="sldNum" sz="quarter" idx="5"/>
          </p:nvPr>
        </p:nvSpPr>
        <p:spPr>
          <a:noFill/>
        </p:spPr>
        <p:txBody>
          <a:bodyPr/>
          <a:lstStyle/>
          <a:p>
            <a:fld id="{65A1D28A-CC0F-E04B-B27C-C488E97BD898}" type="slidenum">
              <a:rPr lang="en-US">
                <a:latin typeface="Arial" pitchFamily="-65" charset="0"/>
              </a:rPr>
              <a:pPr/>
              <a:t>23</a:t>
            </a:fld>
            <a:endParaRPr lang="en-US">
              <a:latin typeface="Arial" pitchFamily="-65"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hape 4"/>
          <p:cNvSpPr txBox="1">
            <a:spLocks noGrp="1" noChangeArrowheads="1"/>
          </p:cNvSpPr>
          <p:nvPr/>
        </p:nvSpPr>
        <p:spPr bwMode="auto">
          <a:xfrm>
            <a:off x="4020687" y="9724283"/>
            <a:ext cx="3077007" cy="508585"/>
          </a:xfrm>
          <a:prstGeom prst="rect">
            <a:avLst/>
          </a:prstGeom>
          <a:noFill/>
          <a:ln w="9525">
            <a:noFill/>
            <a:miter lim="800000"/>
            <a:headEnd/>
            <a:tailEnd/>
          </a:ln>
        </p:spPr>
        <p:txBody>
          <a:bodyPr lIns="99004" tIns="49502" rIns="99004" bIns="49502" anchor="b"/>
          <a:lstStyle/>
          <a:p>
            <a:pPr algn="r" defTabSz="990344"/>
            <a:fld id="{1FCB3C1C-996E-4085-AC35-3B8F845EC911}" type="slidenum">
              <a:rPr lang="en-US" sz="1300"/>
              <a:pPr algn="r" defTabSz="990344"/>
              <a:t>24</a:t>
            </a:fld>
            <a:endParaRPr lang="en-US" sz="1300" dirty="0"/>
          </a:p>
        </p:txBody>
      </p:sp>
      <p:sp>
        <p:nvSpPr>
          <p:cNvPr id="52227" name="Rectangle 98305"/>
          <p:cNvSpPr>
            <a:spLocks noGrp="1" noRot="1" noChangeAspect="1" noChangeArrowheads="1" noTextEdit="1"/>
          </p:cNvSpPr>
          <p:nvPr>
            <p:ph type="sldImg"/>
          </p:nvPr>
        </p:nvSpPr>
        <p:spPr>
          <a:xfrm>
            <a:off x="993775" y="769938"/>
            <a:ext cx="5111750" cy="3835400"/>
          </a:xfrm>
          <a:ln cap="flat">
            <a:headEnd type="none" w="med" len="med"/>
            <a:tailEnd type="none" w="med" len="med"/>
          </a:ln>
        </p:spPr>
      </p:sp>
      <p:sp>
        <p:nvSpPr>
          <p:cNvPr id="52228" name="Rectangle 98306"/>
          <p:cNvSpPr>
            <a:spLocks noGrp="1" noChangeArrowheads="1"/>
          </p:cNvSpPr>
          <p:nvPr>
            <p:ph type="body" idx="1"/>
          </p:nvPr>
        </p:nvSpPr>
        <p:spPr>
          <a:xfrm>
            <a:off x="710574" y="4862141"/>
            <a:ext cx="5678154" cy="4601732"/>
          </a:xfrm>
          <a:noFill/>
          <a:ln/>
        </p:spPr>
        <p:txBody>
          <a:bodyPr lIns="99004" tIns="49502" rIns="99004" bIns="49502"/>
          <a:lstStyle/>
          <a:p>
            <a:pPr eaLnBrk="1" hangingPunct="1"/>
            <a:endParaRPr lang="en-US"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p:spPr>
        <p:txBody>
          <a:bodyPr/>
          <a:lstStyle/>
          <a:p>
            <a:r>
              <a:rPr lang="en-US" dirty="0" smtClean="0">
                <a:latin typeface="Arial" pitchFamily="-65" charset="0"/>
              </a:rPr>
              <a:t>Supports up to 1</a:t>
            </a:r>
            <a:r>
              <a:rPr lang="en-US" baseline="0" dirty="0" smtClean="0">
                <a:latin typeface="Arial" pitchFamily="-65" charset="0"/>
              </a:rPr>
              <a:t> million simulations connections/sec</a:t>
            </a:r>
            <a:endParaRPr lang="en-US" dirty="0">
              <a:latin typeface="Arial" pitchFamily="-65"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p:spPr>
        <p:txBody>
          <a:bodyPr/>
          <a:lstStyle/>
          <a:p>
            <a:r>
              <a:rPr lang="en-US" dirty="0" smtClean="0">
                <a:latin typeface="Arial" pitchFamily="-65" charset="0"/>
              </a:rPr>
              <a:t>Supports up to 1</a:t>
            </a:r>
            <a:r>
              <a:rPr lang="en-US" baseline="0" dirty="0" smtClean="0">
                <a:latin typeface="Arial" pitchFamily="-65" charset="0"/>
              </a:rPr>
              <a:t> million simulations connections/sec</a:t>
            </a:r>
            <a:endParaRPr lang="en-US" dirty="0">
              <a:latin typeface="Arial" pitchFamily="-65"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FA52B7E3-31CE-4CA6-9619-920E59B20E11}" type="slidenum">
              <a:rPr lang="en-US"/>
              <a:pPr/>
              <a:t>27</a:t>
            </a:fld>
            <a:endParaRPr lang="en-US"/>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endParaRPr lang="nl-NL" dirty="0"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9FAC044B-EF0B-4AB2-8E08-97FEA3F11B29}" type="slidenum">
              <a:rPr lang="en-US"/>
              <a:pPr/>
              <a:t>28</a:t>
            </a:fld>
            <a:endParaRPr lang="en-US"/>
          </a:p>
        </p:txBody>
      </p:sp>
      <p:sp>
        <p:nvSpPr>
          <p:cNvPr id="37891" name="Rectangle 2"/>
          <p:cNvSpPr>
            <a:spLocks noGrp="1" noRot="1" noChangeAspect="1" noChangeArrowheads="1" noTextEdit="1"/>
          </p:cNvSpPr>
          <p:nvPr>
            <p:ph type="sldImg"/>
          </p:nvPr>
        </p:nvSpPr>
        <p:spPr>
          <a:xfrm>
            <a:off x="1152920" y="765499"/>
            <a:ext cx="4796736" cy="3839728"/>
          </a:xfrm>
          <a:ln/>
        </p:spPr>
      </p:sp>
      <p:sp>
        <p:nvSpPr>
          <p:cNvPr id="37892" name="Rectangle 3"/>
          <p:cNvSpPr>
            <a:spLocks noGrp="1" noChangeArrowheads="1"/>
          </p:cNvSpPr>
          <p:nvPr>
            <p:ph type="body" idx="1"/>
          </p:nvPr>
        </p:nvSpPr>
        <p:spPr>
          <a:xfrm>
            <a:off x="710574" y="4862141"/>
            <a:ext cx="5678154" cy="4606974"/>
          </a:xfrm>
          <a:noFill/>
          <a:ln/>
        </p:spPr>
        <p:txBody>
          <a:bodyPr/>
          <a:lstStyle/>
          <a:p>
            <a:endParaRPr lang="en-US" dirty="0" smtClean="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endParaRPr lang="en-US" dirty="0" smtClean="0">
              <a:latin typeface="Arial" pitchFamily="34" charset="0"/>
            </a:endParaRPr>
          </a:p>
        </p:txBody>
      </p:sp>
      <p:sp>
        <p:nvSpPr>
          <p:cNvPr id="61444" name="Slide Number Placeholder 3"/>
          <p:cNvSpPr>
            <a:spLocks noGrp="1"/>
          </p:cNvSpPr>
          <p:nvPr>
            <p:ph type="sldNum" sz="quarter" idx="5"/>
          </p:nvPr>
        </p:nvSpPr>
        <p:spPr>
          <a:noFill/>
        </p:spPr>
        <p:txBody>
          <a:bodyPr/>
          <a:lstStyle/>
          <a:p>
            <a:fld id="{3389FE20-AC9C-422F-9FD6-986FA0E15C57}" type="slidenum">
              <a:rPr lang="en-US"/>
              <a:pPr/>
              <a:t>29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FA52B7E3-31CE-4CA6-9619-920E59B20E11}" type="slidenum">
              <a:rPr lang="en-US"/>
              <a:pPr/>
              <a:t>30</a:t>
            </a:fld>
            <a:endParaRPr lang="en-US"/>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endParaRPr lang="en-US" u="sng" dirty="0" smtClean="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09EB5EA8-B306-2B41-BAFF-324A6C068BD0}" type="slidenum">
              <a:rPr lang="en-US" smtClean="0"/>
              <a:pPr/>
              <a:t>31</a:t>
            </a:fld>
            <a:endParaRPr lang="en-US"/>
          </a:p>
        </p:txBody>
      </p:sp>
    </p:spTree>
    <p:extLst>
      <p:ext uri="{BB962C8B-B14F-4D97-AF65-F5344CB8AC3E}">
        <p14:creationId xmlns:p14="http://schemas.microsoft.com/office/powerpoint/2010/main" val="32470027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FA52B7E3-31CE-4CA6-9619-920E59B20E11}" type="slidenum">
              <a:rPr lang="en-US"/>
              <a:pPr/>
              <a:t>32</a:t>
            </a:fld>
            <a:endParaRPr lang="en-US"/>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endParaRPr lang="nl-NL" dirty="0"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055"/>
          <p:cNvSpPr>
            <a:spLocks noGrp="1" noChangeArrowheads="1"/>
          </p:cNvSpPr>
          <p:nvPr>
            <p:ph type="sldNum" sz="quarter" idx="5"/>
          </p:nvPr>
        </p:nvSpPr>
        <p:spPr>
          <a:xfrm>
            <a:off x="6993197" y="9993656"/>
            <a:ext cx="94851" cy="220155"/>
          </a:xfrm>
          <a:noFill/>
        </p:spPr>
        <p:txBody>
          <a:bodyPr/>
          <a:lstStyle/>
          <a:p>
            <a:pPr defTabSz="1037977"/>
            <a:fld id="{87AA7916-85FB-410D-BDF0-4A3899531308}" type="slidenum">
              <a:rPr lang="en-US" smtClean="0">
                <a:latin typeface="Arial" charset="0"/>
                <a:cs typeface="Arial" charset="0"/>
              </a:rPr>
              <a:pPr defTabSz="1037977"/>
              <a:t>2</a:t>
            </a:fld>
            <a:endParaRPr lang="en-US" dirty="0" smtClean="0">
              <a:latin typeface="Arial" charset="0"/>
              <a:cs typeface="Arial" charset="0"/>
            </a:endParaRPr>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FA52B7E3-31CE-4CA6-9619-920E59B20E11}" type="slidenum">
              <a:rPr lang="en-US"/>
              <a:pPr/>
              <a:t>34</a:t>
            </a:fld>
            <a:endParaRPr lang="en-US"/>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r>
              <a:rPr lang="en-US" u="sng" smtClean="0">
                <a:latin typeface="Arial" pitchFamily="34" charset="0"/>
              </a:rPr>
              <a:t>Microfine Granularity and Accurate Detection</a:t>
            </a:r>
          </a:p>
          <a:p>
            <a:r>
              <a:rPr lang="en-US" smtClean="0">
                <a:latin typeface="Arial" pitchFamily="34" charset="0"/>
              </a:rPr>
              <a:t>Microfine granularity on defining traffic patterns by using counters at different layers on OSI stack. Much less false positives</a:t>
            </a:r>
          </a:p>
          <a:p>
            <a:r>
              <a:rPr lang="en-US" smtClean="0">
                <a:latin typeface="Arial" pitchFamily="34" charset="0"/>
              </a:rPr>
              <a:t>Automatic ability on building a complex and detailed legitimate traffic model facilitating detection of sophisticated attacks that attempt to mimic legitimate traffic. </a:t>
            </a:r>
          </a:p>
          <a:p>
            <a:endParaRPr lang="en-US" smtClean="0">
              <a:latin typeface="Arial" pitchFamily="34" charset="0"/>
            </a:endParaRPr>
          </a:p>
          <a:p>
            <a:r>
              <a:rPr lang="en-US" u="sng" smtClean="0">
                <a:latin typeface="Arial" pitchFamily="34" charset="0"/>
              </a:rPr>
              <a:t>Virtual Network Partitions</a:t>
            </a:r>
          </a:p>
          <a:p>
            <a:r>
              <a:rPr lang="en-US" smtClean="0">
                <a:latin typeface="Arial" pitchFamily="34" charset="0"/>
              </a:rPr>
              <a:t>Support up to 8 discretely managed servers, subnets or networks into different policy domains using IP addresses/masks providing a second level of granular protection to your network</a:t>
            </a:r>
          </a:p>
          <a:p>
            <a:endParaRPr lang="en-US" u="sng" smtClean="0">
              <a:latin typeface="Arial" pitchFamily="34" charset="0"/>
            </a:endParaRPr>
          </a:p>
          <a:p>
            <a:r>
              <a:rPr lang="en-US" u="sng" smtClean="0">
                <a:latin typeface="Arial" pitchFamily="34" charset="0"/>
              </a:rPr>
              <a:t>Ease of Deployments</a:t>
            </a:r>
          </a:p>
          <a:p>
            <a:r>
              <a:rPr lang="en-US" smtClean="0">
                <a:latin typeface="Arial" pitchFamily="34" charset="0"/>
              </a:rPr>
              <a:t>Because much of the complexities are handled by the FPGA hardware, and good baseline  traffic  models are built automatically through the continuous learning process, very little human intervention is required</a:t>
            </a:r>
          </a:p>
          <a:p>
            <a:r>
              <a:rPr lang="en-US" smtClean="0">
                <a:latin typeface="Arial" pitchFamily="34" charset="0"/>
              </a:rPr>
              <a:t>No network topology or configuration change is needed.</a:t>
            </a:r>
          </a:p>
          <a:p>
            <a:endParaRPr lang="en-US" smtClean="0">
              <a:latin typeface="Arial" pitchFamily="34" charset="0"/>
            </a:endParaRPr>
          </a:p>
          <a:p>
            <a:endParaRPr lang="nl-NL" smtClean="0">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xfrm>
            <a:off x="710751" y="4862142"/>
            <a:ext cx="5677802" cy="4605227"/>
          </a:xfrm>
          <a:noFill/>
          <a:ln/>
        </p:spPr>
        <p:txBody>
          <a:bodyPr/>
          <a:lstStyle/>
          <a:p>
            <a:pPr marL="244922" indent="-244922"/>
            <a:endParaRPr lang="zh-CN" altLang="en-US" dirty="0">
              <a:latin typeface="Arial" pitchFamily="-65"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a:p>
        </p:txBody>
      </p:sp>
      <p:sp>
        <p:nvSpPr>
          <p:cNvPr id="4" name="Slide Number Placeholder 3"/>
          <p:cNvSpPr>
            <a:spLocks noGrp="1"/>
          </p:cNvSpPr>
          <p:nvPr>
            <p:ph type="sldNum" sz="quarter" idx="10"/>
          </p:nvPr>
        </p:nvSpPr>
        <p:spPr/>
        <p:txBody>
          <a:bodyPr/>
          <a:lstStyle/>
          <a:p>
            <a:fld id="{F7B47DC3-14D0-A24F-AD99-FCF2203B1664}" type="slidenum">
              <a:rPr lang="fr-FR"/>
              <a:pPr/>
              <a:t>36</a:t>
            </a:fld>
            <a:endParaRPr lang="fr-F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FA52B7E3-31CE-4CA6-9619-920E59B20E11}" type="slidenum">
              <a:rPr lang="en-US"/>
              <a:pPr/>
              <a:t>38</a:t>
            </a:fld>
            <a:endParaRPr lang="en-US"/>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endParaRPr lang="nl-NL" dirty="0" smtClean="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2EB5135-2593-43F8-9641-5F4A492D1EC5}" type="slidenum">
              <a:rPr lang="en-US" smtClean="0"/>
              <a:pPr/>
              <a:t>39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a:xfrm>
            <a:off x="234188" y="660636"/>
            <a:ext cx="6775040" cy="5424904"/>
          </a:xfrm>
          <a:ln/>
        </p:spPr>
      </p:sp>
      <p:sp>
        <p:nvSpPr>
          <p:cNvPr id="46082" name="Notes Placeholder 2"/>
          <p:cNvSpPr>
            <a:spLocks noGrp="1"/>
          </p:cNvSpPr>
          <p:nvPr>
            <p:ph type="body" idx="1"/>
          </p:nvPr>
        </p:nvSpPr>
        <p:spPr>
          <a:noFill/>
          <a:ln/>
        </p:spPr>
        <p:txBody>
          <a:bodyPr/>
          <a:lstStyle/>
          <a:p>
            <a:pPr>
              <a:buFont typeface="Calibri" pitchFamily="34" charset="0"/>
              <a:buNone/>
            </a:pPr>
            <a:endParaRPr lang="en-US" smtClean="0">
              <a:latin typeface="Arial" pitchFamily="34" charset="0"/>
              <a:ea typeface="ＭＳ Ｐゴシック" pitchFamily="34" charset="-128"/>
            </a:endParaRPr>
          </a:p>
        </p:txBody>
      </p:sp>
      <p:sp>
        <p:nvSpPr>
          <p:cNvPr id="46083" name="Slide Number Placeholder 3"/>
          <p:cNvSpPr>
            <a:spLocks noGrp="1"/>
          </p:cNvSpPr>
          <p:nvPr>
            <p:ph type="sldNum" sz="quarter" idx="5"/>
          </p:nvPr>
        </p:nvSpPr>
        <p:spPr>
          <a:noFill/>
        </p:spPr>
        <p:txBody>
          <a:bodyPr/>
          <a:lstStyle/>
          <a:p>
            <a:pPr defTabSz="994996"/>
            <a:fld id="{3557FBD2-6A3B-4A35-A0ED-0543021D5FD3}" type="slidenum">
              <a:rPr lang="en-US"/>
              <a:pPr defTabSz="994996"/>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noTextEdit="1"/>
          </p:cNvSpPr>
          <p:nvPr>
            <p:ph type="sldImg"/>
          </p:nvPr>
        </p:nvSpPr>
        <p:spPr>
          <a:ln/>
        </p:spPr>
      </p:sp>
      <p:sp>
        <p:nvSpPr>
          <p:cNvPr id="62466" name="Notes Placeholder 2"/>
          <p:cNvSpPr>
            <a:spLocks noGrp="1"/>
          </p:cNvSpPr>
          <p:nvPr>
            <p:ph type="body" idx="1"/>
          </p:nvPr>
        </p:nvSpPr>
        <p:spPr>
          <a:noFill/>
          <a:ln/>
        </p:spPr>
        <p:txBody>
          <a:bodyPr/>
          <a:lstStyle/>
          <a:p>
            <a:pPr eaLnBrk="1" hangingPunct="1">
              <a:spcBef>
                <a:spcPct val="0"/>
              </a:spcBef>
            </a:pPr>
            <a:endParaRPr lang="en-US" dirty="0" smtClean="0">
              <a:latin typeface="Arial" pitchFamily="34" charset="0"/>
              <a:ea typeface="ＭＳ Ｐゴシック" pitchFamily="34" charset="-128"/>
            </a:endParaRPr>
          </a:p>
        </p:txBody>
      </p:sp>
      <p:sp>
        <p:nvSpPr>
          <p:cNvPr id="62467" name="Slide Number Placeholder 3"/>
          <p:cNvSpPr txBox="1">
            <a:spLocks noGrp="1"/>
          </p:cNvSpPr>
          <p:nvPr/>
        </p:nvSpPr>
        <p:spPr bwMode="auto">
          <a:xfrm>
            <a:off x="4020687" y="9720785"/>
            <a:ext cx="3077006" cy="512081"/>
          </a:xfrm>
          <a:prstGeom prst="rect">
            <a:avLst/>
          </a:prstGeom>
          <a:noFill/>
          <a:ln w="9525">
            <a:noFill/>
            <a:miter lim="800000"/>
            <a:headEnd/>
            <a:tailEnd/>
          </a:ln>
        </p:spPr>
        <p:txBody>
          <a:bodyPr lIns="99830" tIns="49915" rIns="99830" bIns="49915" anchor="b"/>
          <a:lstStyle/>
          <a:p>
            <a:pPr algn="r"/>
            <a:fld id="{D2C79D69-02FD-43E0-9803-731074AAE214}" type="slidenum">
              <a:rPr lang="en-US" sz="1300">
                <a:latin typeface="Calibri" pitchFamily="34" charset="0"/>
              </a:rPr>
              <a:pPr algn="r"/>
              <a:t>6</a:t>
            </a:fld>
            <a:endParaRPr lang="en-US" sz="1300">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71F97185-8565-4C38-ADE4-9E8AD4EA5EFF}" type="slidenum">
              <a:rPr lang="en-US" smtClean="0"/>
              <a:pPr>
                <a:defRPr/>
              </a:pPr>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p:spPr>
        <p:txBody>
          <a:bodyPr/>
          <a:lstStyle/>
          <a:p>
            <a:endParaRPr lang="en-US" dirty="0">
              <a:latin typeface="Arial" pitchFamily="-65" charset="0"/>
            </a:endParaRPr>
          </a:p>
        </p:txBody>
      </p:sp>
      <p:sp>
        <p:nvSpPr>
          <p:cNvPr id="49156" name="Slide Number Placeholder 3"/>
          <p:cNvSpPr>
            <a:spLocks noGrp="1"/>
          </p:cNvSpPr>
          <p:nvPr>
            <p:ph type="sldNum" sz="quarter" idx="5"/>
          </p:nvPr>
        </p:nvSpPr>
        <p:spPr>
          <a:noFill/>
        </p:spPr>
        <p:txBody>
          <a:bodyPr/>
          <a:lstStyle/>
          <a:p>
            <a:fld id="{1A0952EB-9495-2744-BE16-7E7A1482ABCE}" type="slidenum">
              <a:rPr lang="en-US"/>
              <a:pPr/>
              <a:t>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71F97185-8565-4C38-ADE4-9E8AD4EA5EFF}" type="slidenum">
              <a:rPr lang="en-US" smtClean="0"/>
              <a:pPr>
                <a:defRPr/>
              </a:pPr>
              <a:t>13</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71F97185-8565-4C38-ADE4-9E8AD4EA5EFF}" type="slidenum">
              <a:rPr lang="en-US" smtClean="0"/>
              <a:pPr>
                <a:defRPr/>
              </a:pPr>
              <a:t>14</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115992" lvl="2" indent="-309520">
              <a:lnSpc>
                <a:spcPct val="110000"/>
              </a:lnSpc>
              <a:spcBef>
                <a:spcPct val="20000"/>
              </a:spcBef>
              <a:buClr>
                <a:srgbClr val="FF0000"/>
              </a:buClr>
              <a:defRPr/>
            </a:pPr>
            <a:endParaRPr lang="en-GB" sz="1500" kern="0" dirty="0"/>
          </a:p>
        </p:txBody>
      </p:sp>
      <p:sp>
        <p:nvSpPr>
          <p:cNvPr id="4" name="Slide Number Placeholder 3"/>
          <p:cNvSpPr>
            <a:spLocks noGrp="1"/>
          </p:cNvSpPr>
          <p:nvPr>
            <p:ph type="sldNum" sz="quarter" idx="10"/>
          </p:nvPr>
        </p:nvSpPr>
        <p:spPr/>
        <p:txBody>
          <a:bodyPr/>
          <a:lstStyle/>
          <a:p>
            <a:fld id="{22EB5135-2593-43F8-9641-5F4A492D1EC5}" type="slidenum">
              <a:rPr lang="en-US" smtClean="0"/>
              <a:pPr/>
              <a:t>18</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sldNum" sz="quarter" idx="10"/>
          </p:nvPr>
        </p:nvSpPr>
        <p:spPr>
          <a:ln/>
        </p:spPr>
        <p:txBody>
          <a:bodyPr/>
          <a:lstStyle>
            <a:lvl1pPr>
              <a:defRPr/>
            </a:lvl1pPr>
          </a:lstStyle>
          <a:p>
            <a:fld id="{143AD1C6-945F-F243-80A8-E8ABB47D8569}" type="slidenum">
              <a:rPr lang="en-US"/>
              <a:pPr/>
              <a:t>‹#›</a:t>
            </a:fld>
            <a:endParaRPr lang="en-US">
              <a:latin typeface="Arial MT"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a:ln/>
        </p:spPr>
        <p:txBody>
          <a:bodyPr/>
          <a:lstStyle>
            <a:lvl1pPr>
              <a:defRPr/>
            </a:lvl1pPr>
          </a:lstStyle>
          <a:p>
            <a:fld id="{415D243D-0787-554B-9CB1-73D64A665EF9}" type="slidenum">
              <a:rPr lang="en-US"/>
              <a:pPr/>
              <a:t>‹#›</a:t>
            </a:fld>
            <a:endParaRPr lang="en-US">
              <a:latin typeface="Arial MT"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913" y="274638"/>
            <a:ext cx="2062162" cy="5854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5425" y="274638"/>
            <a:ext cx="6034088" cy="5854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a:ln/>
        </p:spPr>
        <p:txBody>
          <a:bodyPr/>
          <a:lstStyle>
            <a:lvl1pPr>
              <a:defRPr/>
            </a:lvl1pPr>
          </a:lstStyle>
          <a:p>
            <a:fld id="{E6AD24A2-1F79-A04F-8817-53530162FD26}" type="slidenum">
              <a:rPr lang="en-US"/>
              <a:pPr/>
              <a:t>‹#›</a:t>
            </a:fld>
            <a:endParaRPr lang="en-US">
              <a:latin typeface="Arial MT"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Blank Slide">
    <p:spTree>
      <p:nvGrpSpPr>
        <p:cNvPr id="1" name=""/>
        <p:cNvGrpSpPr/>
        <p:nvPr/>
      </p:nvGrpSpPr>
      <p:grpSpPr>
        <a:xfrm>
          <a:off x="0" y="0"/>
          <a:ext cx="0" cy="0"/>
          <a:chOff x="0" y="0"/>
          <a:chExt cx="0" cy="0"/>
        </a:xfrm>
      </p:grpSpPr>
      <p:sp>
        <p:nvSpPr>
          <p:cNvPr id="7" name="Title 6"/>
          <p:cNvSpPr>
            <a:spLocks noGrp="1"/>
          </p:cNvSpPr>
          <p:nvPr>
            <p:ph type="title"/>
          </p:nvPr>
        </p:nvSpPr>
        <p:spPr>
          <a:xfrm>
            <a:off x="457200" y="274638"/>
            <a:ext cx="8229600" cy="565575"/>
          </a:xfrm>
          <a:prstGeom prst="rect">
            <a:avLst/>
          </a:prstGeom>
        </p:spPr>
        <p:txBody>
          <a:bodyPr>
            <a:normAutofit/>
          </a:bodyPr>
          <a:lstStyle>
            <a:lvl1pPr>
              <a:defRPr sz="2400" b="0" i="0">
                <a:latin typeface="Arial"/>
                <a:cs typeface="Arial"/>
              </a:defRPr>
            </a:lvl1pPr>
          </a:lstStyle>
          <a:p>
            <a:r>
              <a:rPr lang="en-US" smtClean="0"/>
              <a:t>Click to edit Master title style</a:t>
            </a:r>
            <a:endParaRPr lang="en-US" dirty="0"/>
          </a:p>
        </p:txBody>
      </p:sp>
      <p:sp>
        <p:nvSpPr>
          <p:cNvPr id="6" name="Text Placeholder 5"/>
          <p:cNvSpPr>
            <a:spLocks noGrp="1"/>
          </p:cNvSpPr>
          <p:nvPr>
            <p:ph type="body" sz="quarter" idx="11"/>
          </p:nvPr>
        </p:nvSpPr>
        <p:spPr>
          <a:xfrm>
            <a:off x="457200" y="1269470"/>
            <a:ext cx="8229600" cy="46767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wipe dir="r"/>
  </p:transition>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5_Blank Slide">
    <p:spTree>
      <p:nvGrpSpPr>
        <p:cNvPr id="1" name=""/>
        <p:cNvGrpSpPr/>
        <p:nvPr/>
      </p:nvGrpSpPr>
      <p:grpSpPr>
        <a:xfrm>
          <a:off x="0" y="0"/>
          <a:ext cx="0" cy="0"/>
          <a:chOff x="0" y="0"/>
          <a:chExt cx="0" cy="0"/>
        </a:xfrm>
      </p:grpSpPr>
      <p:sp>
        <p:nvSpPr>
          <p:cNvPr id="7" name="Title 6"/>
          <p:cNvSpPr>
            <a:spLocks noGrp="1"/>
          </p:cNvSpPr>
          <p:nvPr>
            <p:ph type="title"/>
          </p:nvPr>
        </p:nvSpPr>
        <p:spPr>
          <a:xfrm>
            <a:off x="457200" y="274638"/>
            <a:ext cx="8229600" cy="565575"/>
          </a:xfrm>
          <a:prstGeom prst="rect">
            <a:avLst/>
          </a:prstGeom>
        </p:spPr>
        <p:txBody>
          <a:bodyPr>
            <a:normAutofit/>
          </a:bodyPr>
          <a:lstStyle>
            <a:lvl1pPr>
              <a:defRPr sz="2400" b="1" i="1">
                <a:latin typeface="Arial"/>
                <a:cs typeface="Arial"/>
              </a:defRPr>
            </a:lvl1pPr>
          </a:lstStyle>
          <a:p>
            <a:r>
              <a:rPr lang="en-US" dirty="0" smtClean="0"/>
              <a:t>Click to edit Master title style</a:t>
            </a:r>
            <a:endParaRPr lang="en-US" dirty="0"/>
          </a:p>
        </p:txBody>
      </p:sp>
      <p:sp>
        <p:nvSpPr>
          <p:cNvPr id="6" name="Text Placeholder 5"/>
          <p:cNvSpPr>
            <a:spLocks noGrp="1"/>
          </p:cNvSpPr>
          <p:nvPr>
            <p:ph type="body" sz="quarter" idx="11"/>
          </p:nvPr>
        </p:nvSpPr>
        <p:spPr>
          <a:xfrm>
            <a:off x="457200" y="1269470"/>
            <a:ext cx="8229600" cy="4676775"/>
          </a:xfrm>
          <a:prstGeom prst="rect">
            <a:avLst/>
          </a:prstGeom>
        </p:spPr>
        <p:txBody>
          <a:bodyPr/>
          <a:lstStyle>
            <a:lvl1pPr>
              <a:defRPr b="1"/>
            </a:lvl1pPr>
            <a:lvl2pPr>
              <a:defRPr b="1"/>
            </a:lvl2pPr>
            <a:lvl3pPr>
              <a:defRPr b="1"/>
            </a:lvl3pPr>
            <a:lvl4pPr>
              <a:defRPr b="1"/>
            </a:lvl4pPr>
            <a:lvl5pPr>
              <a:defRPr b="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02084964"/>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Agenda Title Slide">
    <p:spTree>
      <p:nvGrpSpPr>
        <p:cNvPr id="1" name=""/>
        <p:cNvGrpSpPr/>
        <p:nvPr/>
      </p:nvGrpSpPr>
      <p:grpSpPr>
        <a:xfrm>
          <a:off x="0" y="0"/>
          <a:ext cx="0" cy="0"/>
          <a:chOff x="0" y="0"/>
          <a:chExt cx="0" cy="0"/>
        </a:xfrm>
      </p:grpSpPr>
      <p:pic>
        <p:nvPicPr>
          <p:cNvPr id="16" name="Picture 72" descr="MasterSlide_R10.png                                            0061347AG5                             BB700D50:"/>
          <p:cNvPicPr>
            <a:picLocks noChangeAspect="1" noChangeArrowheads="1"/>
          </p:cNvPicPr>
          <p:nvPr userDrawn="1"/>
        </p:nvPicPr>
        <p:blipFill>
          <a:blip r:embed="rId2"/>
          <a:srcRect/>
          <a:stretch>
            <a:fillRect/>
          </a:stretch>
        </p:blipFill>
        <p:spPr bwMode="auto">
          <a:xfrm>
            <a:off x="0" y="0"/>
            <a:ext cx="9145588" cy="6859588"/>
          </a:xfrm>
          <a:prstGeom prst="rect">
            <a:avLst/>
          </a:prstGeom>
          <a:noFill/>
          <a:ln w="9525">
            <a:noFill/>
            <a:miter lim="800000"/>
            <a:headEnd/>
            <a:tailEnd/>
          </a:ln>
        </p:spPr>
      </p:pic>
      <p:sp>
        <p:nvSpPr>
          <p:cNvPr id="18" name="Text Placeholder 17"/>
          <p:cNvSpPr>
            <a:spLocks noGrp="1"/>
          </p:cNvSpPr>
          <p:nvPr>
            <p:ph type="body" sz="quarter" idx="11"/>
          </p:nvPr>
        </p:nvSpPr>
        <p:spPr>
          <a:xfrm>
            <a:off x="453572" y="1294190"/>
            <a:ext cx="7621690" cy="4735286"/>
          </a:xfrm>
          <a:prstGeom prst="rect">
            <a:avLst/>
          </a:prstGeom>
          <a:effectLst/>
        </p:spPr>
        <p:txBody>
          <a:bodyPr>
            <a:normAutofit/>
          </a:bodyPr>
          <a:lstStyle>
            <a:lvl1pPr marL="457200" indent="-457200">
              <a:buClr>
                <a:srgbClr val="ED2721"/>
              </a:buClr>
              <a:buSzPct val="100000"/>
              <a:buFont typeface="+mj-lt"/>
              <a:buAutoNum type="arabicPeriod"/>
              <a:defRPr sz="2800">
                <a:latin typeface="Arial Narrow"/>
                <a:cs typeface="Arial Narrow"/>
              </a:defRPr>
            </a:lvl1pPr>
            <a:lvl2pPr marL="630237" indent="-342900">
              <a:buClr>
                <a:srgbClr val="ED2721"/>
              </a:buClr>
              <a:buSzPct val="100000"/>
              <a:buFont typeface="+mj-lt"/>
              <a:buAutoNum type="arabicPeriod"/>
              <a:defRPr sz="2800"/>
            </a:lvl2pPr>
            <a:lvl3pPr marL="920750" indent="-342900">
              <a:buClr>
                <a:srgbClr val="ED2721"/>
              </a:buClr>
              <a:buSzPct val="100000"/>
              <a:buFont typeface="+mj-lt"/>
              <a:buAutoNum type="arabicPeriod"/>
              <a:defRPr sz="2800"/>
            </a:lvl3pPr>
            <a:lvl4pPr marL="1254125" indent="-342900">
              <a:buClr>
                <a:srgbClr val="ED2721"/>
              </a:buClr>
              <a:buSzPct val="100000"/>
              <a:buFont typeface="+mj-lt"/>
              <a:buAutoNum type="arabicPeriod"/>
              <a:defRPr sz="2800"/>
            </a:lvl4pPr>
            <a:lvl5pPr marL="1606550" indent="-342900">
              <a:buClr>
                <a:srgbClr val="ED2721"/>
              </a:buClr>
              <a:buSzPct val="100000"/>
              <a:buFont typeface="+mj-lt"/>
              <a:buAutoNum type="arabicPeriod"/>
              <a:defRPr sz="2800"/>
            </a:lvl5pPr>
          </a:lstStyle>
          <a:p>
            <a:pPr lvl="0"/>
            <a:r>
              <a:rPr lang="en-US" smtClean="0"/>
              <a:t>Click to edit Master text styles</a:t>
            </a:r>
          </a:p>
        </p:txBody>
      </p:sp>
      <p:sp>
        <p:nvSpPr>
          <p:cNvPr id="26" name="Title 25"/>
          <p:cNvSpPr>
            <a:spLocks noGrp="1"/>
          </p:cNvSpPr>
          <p:nvPr>
            <p:ph type="title"/>
          </p:nvPr>
        </p:nvSpPr>
        <p:spPr/>
        <p:txBody>
          <a:bodyPr/>
          <a:lstStyle>
            <a:lvl1pPr>
              <a:defRPr>
                <a:latin typeface="Arial Narrow"/>
                <a:cs typeface="Arial Narrow"/>
              </a:defRPr>
            </a:lvl1p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EA4156D4-380E-F547-9A6D-82046F1EE113}" type="slidenum">
              <a:rPr lang="en-US" smtClean="0"/>
              <a:pPr/>
              <a:t>‹#›</a:t>
            </a:fld>
            <a:endParaRPr lang="en-US" dirty="0"/>
          </a:p>
        </p:txBody>
      </p:sp>
    </p:spTree>
    <p:extLst>
      <p:ext uri="{BB962C8B-B14F-4D97-AF65-F5344CB8AC3E}">
        <p14:creationId xmlns:p14="http://schemas.microsoft.com/office/powerpoint/2010/main" val="2519282215"/>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2_Blank Slide">
    <p:bg>
      <p:bgPr>
        <a:gradFill rotWithShape="1">
          <a:gsLst>
            <a:gs pos="0">
              <a:srgbClr val="AEB6BC"/>
            </a:gs>
            <a:gs pos="100000">
              <a:schemeClr val="bg1"/>
            </a:gs>
          </a:gsLst>
          <a:lin ang="16200000"/>
        </a:gra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457200" y="274638"/>
            <a:ext cx="8229600" cy="565575"/>
          </a:xfrm>
          <a:prstGeom prst="rect">
            <a:avLst/>
          </a:prstGeom>
        </p:spPr>
        <p:txBody>
          <a:bodyPr/>
          <a:lstStyle>
            <a:lvl1pPr>
              <a:defRPr b="0" i="0">
                <a:latin typeface="Arial"/>
                <a:cs typeface="Arial"/>
              </a:defRPr>
            </a:lvl1pPr>
          </a:lstStyle>
          <a:p>
            <a:r>
              <a:rPr lang="en-US" smtClean="0"/>
              <a:t>Click to edit Master title style</a:t>
            </a:r>
            <a:endParaRPr lang="en-US" dirty="0"/>
          </a:p>
        </p:txBody>
      </p:sp>
      <p:sp>
        <p:nvSpPr>
          <p:cNvPr id="6" name="Text Placeholder 5"/>
          <p:cNvSpPr>
            <a:spLocks noGrp="1"/>
          </p:cNvSpPr>
          <p:nvPr>
            <p:ph type="body" sz="quarter" idx="11"/>
          </p:nvPr>
        </p:nvSpPr>
        <p:spPr>
          <a:xfrm>
            <a:off x="457200" y="1269470"/>
            <a:ext cx="8229600" cy="4676775"/>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78996790"/>
      </p:ext>
    </p:extLst>
  </p:cSld>
  <p:clrMapOvr>
    <a:masterClrMapping/>
  </p:clrMapOvr>
  <p:transition xmlns:p14="http://schemas.microsoft.com/office/powerpoint/2010/main">
    <p:wipe dir="r"/>
  </p:transition>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3_Custom Layout">
    <p:spTree>
      <p:nvGrpSpPr>
        <p:cNvPr id="1" name=""/>
        <p:cNvGrpSpPr/>
        <p:nvPr/>
      </p:nvGrpSpPr>
      <p:grpSpPr>
        <a:xfrm>
          <a:off x="0" y="0"/>
          <a:ext cx="0" cy="0"/>
          <a:chOff x="0" y="0"/>
          <a:chExt cx="0" cy="0"/>
        </a:xfrm>
      </p:grpSpPr>
      <p:sp>
        <p:nvSpPr>
          <p:cNvPr id="9" name="Title 8"/>
          <p:cNvSpPr>
            <a:spLocks noGrp="1"/>
          </p:cNvSpPr>
          <p:nvPr>
            <p:ph type="title"/>
          </p:nvPr>
        </p:nvSpPr>
        <p:spPr>
          <a:xfrm>
            <a:off x="457200" y="274638"/>
            <a:ext cx="8229600" cy="565575"/>
          </a:xfrm>
          <a:prstGeom prst="rect">
            <a:avLst/>
          </a:prstGeom>
        </p:spPr>
        <p:txBody>
          <a:bodyPr/>
          <a:lstStyle>
            <a:lvl1pPr>
              <a:defRPr b="0" i="0">
                <a:latin typeface="Arial"/>
                <a:cs typeface="Arial"/>
              </a:defRPr>
            </a:lvl1pPr>
          </a:lstStyle>
          <a:p>
            <a:r>
              <a:rPr lang="en-US" smtClean="0"/>
              <a:t>Click to edit Master title style</a:t>
            </a:r>
            <a:endParaRPr lang="en-US" dirty="0"/>
          </a:p>
        </p:txBody>
      </p:sp>
    </p:spTree>
    <p:extLst>
      <p:ext uri="{BB962C8B-B14F-4D97-AF65-F5344CB8AC3E}">
        <p14:creationId xmlns:p14="http://schemas.microsoft.com/office/powerpoint/2010/main" val="3206601769"/>
      </p:ext>
    </p:extLst>
  </p:cSld>
  <p:clrMapOvr>
    <a:masterClrMapping/>
  </p:clrMapOvr>
  <p:transition xmlns:p14="http://schemas.microsoft.com/office/powerpoint/2010/main">
    <p:wipe dir="r"/>
  </p:transition>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a:ln/>
        </p:spPr>
        <p:txBody>
          <a:bodyPr/>
          <a:lstStyle>
            <a:lvl1pPr>
              <a:defRPr/>
            </a:lvl1pPr>
          </a:lstStyle>
          <a:p>
            <a:fld id="{2AC873D4-959B-0944-AA10-F729E5DC1B2F}" type="slidenum">
              <a:rPr lang="en-US"/>
              <a:pPr/>
              <a:t>‹#›</a:t>
            </a:fld>
            <a:endParaRPr lang="en-US">
              <a:latin typeface="Arial MT"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12788" y="1816100"/>
            <a:ext cx="3803650" cy="43132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8838" y="1816100"/>
            <a:ext cx="3805237" cy="43132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913" y="274638"/>
            <a:ext cx="2062162" cy="5854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5425" y="274638"/>
            <a:ext cx="6034088" cy="5854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sz="quarter" idx="10"/>
          </p:nvPr>
        </p:nvSpPr>
        <p:spPr>
          <a:ln/>
        </p:spPr>
        <p:txBody>
          <a:bodyPr/>
          <a:lstStyle>
            <a:lvl1pPr>
              <a:defRPr/>
            </a:lvl1pPr>
          </a:lstStyle>
          <a:p>
            <a:fld id="{43E98267-AF44-7148-8ACF-C10FB1FF1B49}" type="slidenum">
              <a:rPr lang="en-US"/>
              <a:pPr/>
              <a:t>‹#›</a:t>
            </a:fld>
            <a:endParaRPr lang="en-US">
              <a:latin typeface="Arial MT"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12788" y="1816100"/>
            <a:ext cx="3803650" cy="43132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8838" y="1816100"/>
            <a:ext cx="3805237" cy="43132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sldNum" sz="quarter" idx="10"/>
          </p:nvPr>
        </p:nvSpPr>
        <p:spPr>
          <a:ln/>
        </p:spPr>
        <p:txBody>
          <a:bodyPr/>
          <a:lstStyle>
            <a:lvl1pPr>
              <a:defRPr/>
            </a:lvl1pPr>
          </a:lstStyle>
          <a:p>
            <a:fld id="{8ADEBDA5-82C2-1743-B6E3-70C52F45C72B}" type="slidenum">
              <a:rPr lang="en-US"/>
              <a:pPr/>
              <a:t>‹#›</a:t>
            </a:fld>
            <a:endParaRPr lang="en-US">
              <a:latin typeface="Arial MT"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sldNum" sz="quarter" idx="10"/>
          </p:nvPr>
        </p:nvSpPr>
        <p:spPr>
          <a:ln/>
        </p:spPr>
        <p:txBody>
          <a:bodyPr/>
          <a:lstStyle>
            <a:lvl1pPr>
              <a:defRPr/>
            </a:lvl1pPr>
          </a:lstStyle>
          <a:p>
            <a:fld id="{C8E7B63C-0363-1B42-878A-E35896253892}" type="slidenum">
              <a:rPr lang="en-US"/>
              <a:pPr/>
              <a:t>‹#›</a:t>
            </a:fld>
            <a:endParaRPr lang="en-US">
              <a:latin typeface="Arial MT"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sldNum" sz="quarter" idx="10"/>
          </p:nvPr>
        </p:nvSpPr>
        <p:spPr>
          <a:ln/>
        </p:spPr>
        <p:txBody>
          <a:bodyPr/>
          <a:lstStyle>
            <a:lvl1pPr>
              <a:defRPr/>
            </a:lvl1pPr>
          </a:lstStyle>
          <a:p>
            <a:fld id="{5BE791F0-7BF2-844B-8A10-176C6C843BD7}" type="slidenum">
              <a:rPr lang="en-US"/>
              <a:pPr/>
              <a:t>‹#›</a:t>
            </a:fld>
            <a:endParaRPr lang="en-US">
              <a:latin typeface="Arial MT"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ln/>
        </p:spPr>
        <p:txBody>
          <a:bodyPr/>
          <a:lstStyle>
            <a:lvl1pPr>
              <a:defRPr/>
            </a:lvl1pPr>
          </a:lstStyle>
          <a:p>
            <a:fld id="{51D5485E-6A85-3D4E-8A55-BFBCDA0C7E19}" type="slidenum">
              <a:rPr lang="en-US"/>
              <a:pPr/>
              <a:t>‹#›</a:t>
            </a:fld>
            <a:endParaRPr lang="en-US">
              <a:latin typeface="Arial MT"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fld id="{FCB0D7CB-5DCB-B54D-A58A-2C7A8C3A43C2}" type="slidenum">
              <a:rPr lang="en-US"/>
              <a:pPr/>
              <a:t>‹#›</a:t>
            </a:fld>
            <a:endParaRPr lang="en-US">
              <a:latin typeface="Arial MT"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fld id="{F60B5FB1-C1BD-1D43-BFB3-211154192D91}" type="slidenum">
              <a:rPr lang="en-US"/>
              <a:pPr/>
              <a:t>‹#›</a:t>
            </a:fld>
            <a:endParaRPr lang="en-US">
              <a:latin typeface="Arial MT"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8"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7.xml"/><Relationship Id="rId12" Type="http://schemas.openxmlformats.org/officeDocument/2006/relationships/theme" Target="../theme/theme2.xml"/><Relationship Id="rId13" Type="http://schemas.openxmlformats.org/officeDocument/2006/relationships/image" Target="../media/image2.png"/><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slideLayout" Target="../slideLayouts/slideLayout24.xml"/><Relationship Id="rId9" Type="http://schemas.openxmlformats.org/officeDocument/2006/relationships/slideLayout" Target="../slideLayouts/slideLayout25.xml"/><Relationship Id="rId10"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2" descr="MasterSlide_R10.png                                            0061347AG5                             BB700D50:"/>
          <p:cNvPicPr>
            <a:picLocks noChangeAspect="1" noChangeArrowheads="1"/>
          </p:cNvPicPr>
          <p:nvPr/>
        </p:nvPicPr>
        <p:blipFill>
          <a:blip r:embed="rId18"/>
          <a:srcRect/>
          <a:stretch>
            <a:fillRect/>
          </a:stretch>
        </p:blipFill>
        <p:spPr bwMode="auto">
          <a:xfrm>
            <a:off x="0" y="0"/>
            <a:ext cx="9145588" cy="6859588"/>
          </a:xfrm>
          <a:prstGeom prst="rect">
            <a:avLst/>
          </a:prstGeom>
          <a:noFill/>
          <a:ln w="9525">
            <a:noFill/>
            <a:miter lim="800000"/>
            <a:headEnd/>
            <a:tailEnd/>
          </a:ln>
        </p:spPr>
      </p:pic>
      <p:sp>
        <p:nvSpPr>
          <p:cNvPr id="8" name="Rounded Rectangle 7"/>
          <p:cNvSpPr/>
          <p:nvPr/>
        </p:nvSpPr>
        <p:spPr bwMode="auto">
          <a:xfrm>
            <a:off x="50970" y="1127125"/>
            <a:ext cx="4706088" cy="5005184"/>
          </a:xfrm>
          <a:prstGeom prst="roundRect">
            <a:avLst>
              <a:gd name="adj" fmla="val 7306"/>
            </a:avLst>
          </a:prstGeom>
          <a:gradFill flip="none" rotWithShape="1">
            <a:gsLst>
              <a:gs pos="0">
                <a:schemeClr val="bg1">
                  <a:lumMod val="75000"/>
                  <a:tint val="66000"/>
                  <a:satMod val="160000"/>
                </a:schemeClr>
              </a:gs>
              <a:gs pos="50000">
                <a:schemeClr val="bg1">
                  <a:lumMod val="75000"/>
                  <a:tint val="44500"/>
                  <a:satMod val="160000"/>
                </a:schemeClr>
              </a:gs>
              <a:gs pos="100000">
                <a:schemeClr val="bg1"/>
              </a:gs>
            </a:gsLst>
            <a:lin ang="0" scaled="0"/>
            <a:tileRect/>
          </a:gradFill>
          <a:ln w="12700" cap="flat" cmpd="sng" algn="ctr">
            <a:gradFill flip="none" rotWithShape="1">
              <a:gsLst>
                <a:gs pos="0">
                  <a:schemeClr val="bg1">
                    <a:lumMod val="85000"/>
                  </a:schemeClr>
                </a:gs>
                <a:gs pos="100000">
                  <a:schemeClr val="bg1"/>
                </a:gs>
              </a:gsLst>
              <a:lin ang="0" scaled="0"/>
              <a:tileRect/>
            </a:gradFill>
            <a:prstDash val="solid"/>
            <a:round/>
            <a:headEnd type="none" w="med" len="med"/>
            <a:tailEnd type="none" w="med" len="med"/>
          </a:ln>
          <a:effectLst/>
          <a:scene3d>
            <a:camera prst="orthographicFront">
              <a:rot lat="0" lon="0" rev="0"/>
            </a:camera>
            <a:lightRig rig="brightRoom" dir="t">
              <a:rot lat="0" lon="0" rev="600000"/>
            </a:lightRig>
          </a:scene3d>
          <a:sp3d prstMaterial="metal">
            <a:bevelT w="38100" h="57150" prst="angle"/>
          </a:sp3d>
        </p:spPr>
        <p:txBody>
          <a:bodyPr/>
          <a:lstStyle/>
          <a:p>
            <a:pPr>
              <a:defRPr/>
            </a:pPr>
            <a:endParaRPr lang="en-GB" sz="1800">
              <a:latin typeface="Arial" charset="0"/>
              <a:ea typeface="ＭＳ Ｐゴシック" charset="-128"/>
            </a:endParaRPr>
          </a:p>
        </p:txBody>
      </p:sp>
      <p:sp>
        <p:nvSpPr>
          <p:cNvPr id="1027" name="Rectangle 3"/>
          <p:cNvSpPr>
            <a:spLocks noGrp="1" noChangeArrowheads="1"/>
          </p:cNvSpPr>
          <p:nvPr>
            <p:ph type="title"/>
          </p:nvPr>
        </p:nvSpPr>
        <p:spPr bwMode="auto">
          <a:xfrm>
            <a:off x="225425" y="274638"/>
            <a:ext cx="6127750" cy="604837"/>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endParaRPr lang="en-US"/>
          </a:p>
        </p:txBody>
      </p:sp>
      <p:sp>
        <p:nvSpPr>
          <p:cNvPr id="1028" name="Rectangle 4"/>
          <p:cNvSpPr>
            <a:spLocks noGrp="1" noChangeArrowheads="1"/>
          </p:cNvSpPr>
          <p:nvPr>
            <p:ph type="body" idx="1"/>
          </p:nvPr>
        </p:nvSpPr>
        <p:spPr bwMode="auto">
          <a:xfrm>
            <a:off x="76200" y="1325562"/>
            <a:ext cx="7761287" cy="43132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2773" name="Rectangle 5"/>
          <p:cNvSpPr>
            <a:spLocks noGrp="1" noChangeArrowheads="1"/>
          </p:cNvSpPr>
          <p:nvPr>
            <p:ph type="sldNum" sz="quarter" idx="4"/>
          </p:nvPr>
        </p:nvSpPr>
        <p:spPr bwMode="auto">
          <a:xfrm>
            <a:off x="236538" y="6397625"/>
            <a:ext cx="8688387" cy="2809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solidFill>
                  <a:srgbClr val="444F51"/>
                </a:solidFill>
                <a:latin typeface="Helvetica Neue" charset="0"/>
              </a:defRPr>
            </a:lvl1pPr>
          </a:lstStyle>
          <a:p>
            <a:fld id="{45A8ED2A-7958-A543-9C9C-BBAEFE88F7A2}" type="slidenum">
              <a:rPr lang="en-US"/>
              <a:pPr/>
              <a:t>‹#›</a:t>
            </a:fld>
            <a:endParaRPr lang="en-US">
              <a:latin typeface="Arial MT" charset="0"/>
            </a:endParaRPr>
          </a:p>
        </p:txBody>
      </p:sp>
    </p:spTree>
  </p:cSld>
  <p:clrMap bg1="lt1" tx1="dk1" bg2="lt2" tx2="dk2" accent1="accent1" accent2="accent2" accent3="accent3" accent4="accent4" accent5="accent5" accent6="accent6" hlink="hlink" folHlink="folHlink"/>
  <p:sldLayoutIdLst>
    <p:sldLayoutId id="2147483741" r:id="rId1"/>
    <p:sldLayoutId id="2147483740" r:id="rId2"/>
    <p:sldLayoutId id="2147483739" r:id="rId3"/>
    <p:sldLayoutId id="2147483738" r:id="rId4"/>
    <p:sldLayoutId id="2147483737" r:id="rId5"/>
    <p:sldLayoutId id="2147483736" r:id="rId6"/>
    <p:sldLayoutId id="2147483735" r:id="rId7"/>
    <p:sldLayoutId id="2147483734" r:id="rId8"/>
    <p:sldLayoutId id="2147483733" r:id="rId9"/>
    <p:sldLayoutId id="2147483732" r:id="rId10"/>
    <p:sldLayoutId id="2147483731" r:id="rId11"/>
    <p:sldLayoutId id="2147483753" r:id="rId12"/>
    <p:sldLayoutId id="2147483757" r:id="rId13"/>
    <p:sldLayoutId id="2147483758" r:id="rId14"/>
    <p:sldLayoutId id="2147483759" r:id="rId15"/>
    <p:sldLayoutId id="2147483760" r:id="rId16"/>
  </p:sldLayoutIdLst>
  <p:hf hdr="0" ftr="0" dt="0"/>
  <p:txStyles>
    <p:titleStyle>
      <a:lvl1pPr algn="l" rtl="0" eaLnBrk="1" fontAlgn="base" hangingPunct="1">
        <a:lnSpc>
          <a:spcPct val="95000"/>
        </a:lnSpc>
        <a:spcBef>
          <a:spcPct val="0"/>
        </a:spcBef>
        <a:spcAft>
          <a:spcPct val="0"/>
        </a:spcAft>
        <a:defRPr sz="2400">
          <a:solidFill>
            <a:schemeClr val="tx1"/>
          </a:solidFill>
          <a:latin typeface="+mj-lt"/>
          <a:ea typeface="+mj-ea"/>
          <a:cs typeface="+mj-cs"/>
        </a:defRPr>
      </a:lvl1pPr>
      <a:lvl2pPr algn="l" rtl="0" eaLnBrk="1" fontAlgn="base" hangingPunct="1">
        <a:lnSpc>
          <a:spcPct val="95000"/>
        </a:lnSpc>
        <a:spcBef>
          <a:spcPct val="0"/>
        </a:spcBef>
        <a:spcAft>
          <a:spcPct val="0"/>
        </a:spcAft>
        <a:defRPr sz="2400">
          <a:solidFill>
            <a:schemeClr val="tx1"/>
          </a:solidFill>
          <a:latin typeface="HelveticaNeue Condensed" pitchFamily="34" charset="0"/>
          <a:ea typeface="ＭＳ Ｐゴシック" charset="-128"/>
          <a:cs typeface="ＭＳ Ｐゴシック" charset="-128"/>
        </a:defRPr>
      </a:lvl2pPr>
      <a:lvl3pPr algn="l" rtl="0" eaLnBrk="1" fontAlgn="base" hangingPunct="1">
        <a:lnSpc>
          <a:spcPct val="95000"/>
        </a:lnSpc>
        <a:spcBef>
          <a:spcPct val="0"/>
        </a:spcBef>
        <a:spcAft>
          <a:spcPct val="0"/>
        </a:spcAft>
        <a:defRPr sz="2400">
          <a:solidFill>
            <a:schemeClr val="tx1"/>
          </a:solidFill>
          <a:latin typeface="HelveticaNeue Condensed" pitchFamily="34" charset="0"/>
          <a:ea typeface="ＭＳ Ｐゴシック" charset="-128"/>
          <a:cs typeface="ＭＳ Ｐゴシック" charset="-128"/>
        </a:defRPr>
      </a:lvl3pPr>
      <a:lvl4pPr algn="l" rtl="0" eaLnBrk="1" fontAlgn="base" hangingPunct="1">
        <a:lnSpc>
          <a:spcPct val="95000"/>
        </a:lnSpc>
        <a:spcBef>
          <a:spcPct val="0"/>
        </a:spcBef>
        <a:spcAft>
          <a:spcPct val="0"/>
        </a:spcAft>
        <a:defRPr sz="2400">
          <a:solidFill>
            <a:schemeClr val="tx1"/>
          </a:solidFill>
          <a:latin typeface="HelveticaNeue Condensed" pitchFamily="34" charset="0"/>
          <a:ea typeface="ＭＳ Ｐゴシック" charset="-128"/>
          <a:cs typeface="ＭＳ Ｐゴシック" charset="-128"/>
        </a:defRPr>
      </a:lvl4pPr>
      <a:lvl5pPr algn="l" rtl="0" eaLnBrk="1" fontAlgn="base" hangingPunct="1">
        <a:lnSpc>
          <a:spcPct val="95000"/>
        </a:lnSpc>
        <a:spcBef>
          <a:spcPct val="0"/>
        </a:spcBef>
        <a:spcAft>
          <a:spcPct val="0"/>
        </a:spcAft>
        <a:defRPr sz="2400">
          <a:solidFill>
            <a:schemeClr val="tx1"/>
          </a:solidFill>
          <a:latin typeface="HelveticaNeue Condensed" pitchFamily="34" charset="0"/>
          <a:ea typeface="ＭＳ Ｐゴシック" charset="-128"/>
          <a:cs typeface="ＭＳ Ｐゴシック" charset="-128"/>
        </a:defRPr>
      </a:lvl5pPr>
      <a:lvl6pPr marL="457200" algn="l" rtl="0" eaLnBrk="1" fontAlgn="base" hangingPunct="1">
        <a:lnSpc>
          <a:spcPct val="95000"/>
        </a:lnSpc>
        <a:spcBef>
          <a:spcPct val="0"/>
        </a:spcBef>
        <a:spcAft>
          <a:spcPct val="0"/>
        </a:spcAft>
        <a:defRPr sz="2400">
          <a:solidFill>
            <a:schemeClr val="tx1"/>
          </a:solidFill>
          <a:latin typeface="HelveticaNeue Condensed" pitchFamily="34" charset="0"/>
          <a:ea typeface="ＭＳ Ｐゴシック" charset="-128"/>
          <a:cs typeface="ＭＳ Ｐゴシック" charset="-128"/>
        </a:defRPr>
      </a:lvl6pPr>
      <a:lvl7pPr marL="914400" algn="l" rtl="0" eaLnBrk="1" fontAlgn="base" hangingPunct="1">
        <a:lnSpc>
          <a:spcPct val="95000"/>
        </a:lnSpc>
        <a:spcBef>
          <a:spcPct val="0"/>
        </a:spcBef>
        <a:spcAft>
          <a:spcPct val="0"/>
        </a:spcAft>
        <a:defRPr sz="2400">
          <a:solidFill>
            <a:schemeClr val="tx1"/>
          </a:solidFill>
          <a:latin typeface="HelveticaNeue Condensed" pitchFamily="34" charset="0"/>
          <a:ea typeface="ＭＳ Ｐゴシック" charset="-128"/>
          <a:cs typeface="ＭＳ Ｐゴシック" charset="-128"/>
        </a:defRPr>
      </a:lvl7pPr>
      <a:lvl8pPr marL="1371600" algn="l" rtl="0" eaLnBrk="1" fontAlgn="base" hangingPunct="1">
        <a:lnSpc>
          <a:spcPct val="95000"/>
        </a:lnSpc>
        <a:spcBef>
          <a:spcPct val="0"/>
        </a:spcBef>
        <a:spcAft>
          <a:spcPct val="0"/>
        </a:spcAft>
        <a:defRPr sz="2400">
          <a:solidFill>
            <a:schemeClr val="tx1"/>
          </a:solidFill>
          <a:latin typeface="HelveticaNeue Condensed" pitchFamily="34" charset="0"/>
          <a:ea typeface="ＭＳ Ｐゴシック" charset="-128"/>
          <a:cs typeface="ＭＳ Ｐゴシック" charset="-128"/>
        </a:defRPr>
      </a:lvl8pPr>
      <a:lvl9pPr marL="1828800" algn="l" rtl="0" eaLnBrk="1" fontAlgn="base" hangingPunct="1">
        <a:lnSpc>
          <a:spcPct val="95000"/>
        </a:lnSpc>
        <a:spcBef>
          <a:spcPct val="0"/>
        </a:spcBef>
        <a:spcAft>
          <a:spcPct val="0"/>
        </a:spcAft>
        <a:defRPr sz="2400">
          <a:solidFill>
            <a:schemeClr val="tx1"/>
          </a:solidFill>
          <a:latin typeface="HelveticaNeue Condensed" pitchFamily="34" charset="0"/>
          <a:ea typeface="ＭＳ Ｐゴシック" charset="-128"/>
          <a:cs typeface="ＭＳ Ｐゴシック" charset="-128"/>
        </a:defRPr>
      </a:lvl9pPr>
    </p:titleStyle>
    <p:bodyStyle>
      <a:lvl1pPr marL="173038" indent="-173038" algn="l" rtl="0" eaLnBrk="1" fontAlgn="base" hangingPunct="1">
        <a:spcBef>
          <a:spcPct val="20000"/>
        </a:spcBef>
        <a:spcAft>
          <a:spcPct val="0"/>
        </a:spcAft>
        <a:buClr>
          <a:srgbClr val="FF0000"/>
        </a:buClr>
        <a:buSzPct val="100000"/>
        <a:buFont typeface="Times" charset="0"/>
        <a:buChar char="•"/>
        <a:defRPr sz="2400">
          <a:solidFill>
            <a:schemeClr val="tx1"/>
          </a:solidFill>
          <a:latin typeface="+mn-lt"/>
          <a:ea typeface="+mn-ea"/>
          <a:cs typeface="+mn-cs"/>
        </a:defRPr>
      </a:lvl1pPr>
      <a:lvl2pPr marL="463550" indent="-176213" algn="l" rtl="0" eaLnBrk="1" fontAlgn="base" hangingPunct="1">
        <a:lnSpc>
          <a:spcPct val="110000"/>
        </a:lnSpc>
        <a:spcBef>
          <a:spcPct val="20000"/>
        </a:spcBef>
        <a:spcAft>
          <a:spcPct val="0"/>
        </a:spcAft>
        <a:buClr>
          <a:srgbClr val="FF0000"/>
        </a:buClr>
        <a:buFont typeface="Times" charset="0"/>
        <a:buChar char="•"/>
        <a:defRPr sz="2000">
          <a:solidFill>
            <a:schemeClr val="tx1"/>
          </a:solidFill>
          <a:latin typeface="+mn-lt"/>
          <a:ea typeface="+mn-ea"/>
        </a:defRPr>
      </a:lvl2pPr>
      <a:lvl3pPr marL="747713" indent="-169863" algn="l" rtl="0" eaLnBrk="1" fontAlgn="base" hangingPunct="1">
        <a:lnSpc>
          <a:spcPct val="110000"/>
        </a:lnSpc>
        <a:spcBef>
          <a:spcPct val="20000"/>
        </a:spcBef>
        <a:spcAft>
          <a:spcPct val="0"/>
        </a:spcAft>
        <a:buClr>
          <a:srgbClr val="FF0000"/>
        </a:buClr>
        <a:buFont typeface="Times" charset="0"/>
        <a:buChar char="•"/>
        <a:defRPr>
          <a:solidFill>
            <a:schemeClr val="tx1"/>
          </a:solidFill>
          <a:latin typeface="+mn-lt"/>
          <a:ea typeface="+mn-ea"/>
        </a:defRPr>
      </a:lvl3pPr>
      <a:lvl4pPr marL="1139825" indent="-228600" algn="l" rtl="0" eaLnBrk="1" fontAlgn="base" hangingPunct="1">
        <a:lnSpc>
          <a:spcPct val="110000"/>
        </a:lnSpc>
        <a:spcBef>
          <a:spcPct val="20000"/>
        </a:spcBef>
        <a:spcAft>
          <a:spcPct val="0"/>
        </a:spcAft>
        <a:buClr>
          <a:srgbClr val="FF0000"/>
        </a:buClr>
        <a:buFont typeface="Times" charset="0"/>
        <a:buChar char="•"/>
        <a:defRPr sz="1600">
          <a:solidFill>
            <a:schemeClr val="tx1"/>
          </a:solidFill>
          <a:latin typeface="+mn-lt"/>
          <a:ea typeface="+mn-ea"/>
        </a:defRPr>
      </a:lvl4pPr>
      <a:lvl5pPr marL="1492250" indent="-228600" algn="l" rtl="0" eaLnBrk="1" fontAlgn="base" hangingPunct="1">
        <a:lnSpc>
          <a:spcPct val="110000"/>
        </a:lnSpc>
        <a:spcBef>
          <a:spcPct val="20000"/>
        </a:spcBef>
        <a:spcAft>
          <a:spcPct val="0"/>
        </a:spcAft>
        <a:buClr>
          <a:srgbClr val="FF0000"/>
        </a:buClr>
        <a:buFont typeface="Times" charset="0"/>
        <a:buChar char="•"/>
        <a:defRPr sz="1400">
          <a:solidFill>
            <a:schemeClr val="tx1"/>
          </a:solidFill>
          <a:latin typeface="+mn-lt"/>
          <a:ea typeface="+mn-ea"/>
        </a:defRPr>
      </a:lvl5pPr>
      <a:lvl6pPr marL="1949450" indent="-228600" algn="l" rtl="0" eaLnBrk="1" fontAlgn="base" hangingPunct="1">
        <a:lnSpc>
          <a:spcPct val="110000"/>
        </a:lnSpc>
        <a:spcBef>
          <a:spcPct val="20000"/>
        </a:spcBef>
        <a:spcAft>
          <a:spcPct val="0"/>
        </a:spcAft>
        <a:buClr>
          <a:srgbClr val="FF0000"/>
        </a:buClr>
        <a:buFont typeface="Times" charset="0"/>
        <a:buChar char="•"/>
        <a:defRPr sz="1400">
          <a:solidFill>
            <a:schemeClr val="tx1"/>
          </a:solidFill>
          <a:latin typeface="+mn-lt"/>
          <a:ea typeface="+mn-ea"/>
        </a:defRPr>
      </a:lvl6pPr>
      <a:lvl7pPr marL="2406650" indent="-228600" algn="l" rtl="0" eaLnBrk="1" fontAlgn="base" hangingPunct="1">
        <a:lnSpc>
          <a:spcPct val="110000"/>
        </a:lnSpc>
        <a:spcBef>
          <a:spcPct val="20000"/>
        </a:spcBef>
        <a:spcAft>
          <a:spcPct val="0"/>
        </a:spcAft>
        <a:buClr>
          <a:srgbClr val="FF0000"/>
        </a:buClr>
        <a:buFont typeface="Times" charset="0"/>
        <a:buChar char="•"/>
        <a:defRPr sz="1400">
          <a:solidFill>
            <a:schemeClr val="tx1"/>
          </a:solidFill>
          <a:latin typeface="+mn-lt"/>
          <a:ea typeface="+mn-ea"/>
        </a:defRPr>
      </a:lvl7pPr>
      <a:lvl8pPr marL="2863850" indent="-228600" algn="l" rtl="0" eaLnBrk="1" fontAlgn="base" hangingPunct="1">
        <a:lnSpc>
          <a:spcPct val="110000"/>
        </a:lnSpc>
        <a:spcBef>
          <a:spcPct val="20000"/>
        </a:spcBef>
        <a:spcAft>
          <a:spcPct val="0"/>
        </a:spcAft>
        <a:buClr>
          <a:srgbClr val="FF0000"/>
        </a:buClr>
        <a:buFont typeface="Times" charset="0"/>
        <a:buChar char="•"/>
        <a:defRPr sz="1400">
          <a:solidFill>
            <a:schemeClr val="tx1"/>
          </a:solidFill>
          <a:latin typeface="+mn-lt"/>
          <a:ea typeface="+mn-ea"/>
        </a:defRPr>
      </a:lvl8pPr>
      <a:lvl9pPr marL="3321050" indent="-228600" algn="l" rtl="0" eaLnBrk="1" fontAlgn="base" hangingPunct="1">
        <a:lnSpc>
          <a:spcPct val="110000"/>
        </a:lnSpc>
        <a:spcBef>
          <a:spcPct val="20000"/>
        </a:spcBef>
        <a:spcAft>
          <a:spcPct val="0"/>
        </a:spcAft>
        <a:buClr>
          <a:srgbClr val="FF0000"/>
        </a:buClr>
        <a:buFont typeface="Times" charset="0"/>
        <a:buChar char="•"/>
        <a:defRPr sz="1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3314" name="Picture 48" descr="MasterTitle_R9.png                                             00600862G5                             BB700D50:"/>
          <p:cNvPicPr>
            <a:picLocks noChangeAspect="1" noChangeArrowheads="1"/>
          </p:cNvPicPr>
          <p:nvPr/>
        </p:nvPicPr>
        <p:blipFill>
          <a:blip r:embed="rId13"/>
          <a:srcRect/>
          <a:stretch>
            <a:fillRect/>
          </a:stretch>
        </p:blipFill>
        <p:spPr bwMode="auto">
          <a:xfrm>
            <a:off x="0" y="0"/>
            <a:ext cx="9145588" cy="6859588"/>
          </a:xfrm>
          <a:prstGeom prst="rect">
            <a:avLst/>
          </a:prstGeom>
          <a:noFill/>
          <a:ln w="9525">
            <a:noFill/>
            <a:miter lim="800000"/>
            <a:headEnd/>
            <a:tailEnd/>
          </a:ln>
        </p:spPr>
      </p:pic>
      <p:sp>
        <p:nvSpPr>
          <p:cNvPr id="8" name="Text Box 40"/>
          <p:cNvSpPr txBox="1">
            <a:spLocks noChangeArrowheads="1"/>
          </p:cNvSpPr>
          <p:nvPr/>
        </p:nvSpPr>
        <p:spPr bwMode="auto">
          <a:xfrm>
            <a:off x="555625" y="6383338"/>
            <a:ext cx="1889125" cy="290512"/>
          </a:xfrm>
          <a:prstGeom prst="rect">
            <a:avLst/>
          </a:prstGeom>
          <a:noFill/>
          <a:ln w="12700">
            <a:noFill/>
            <a:miter lim="800000"/>
            <a:headEnd/>
            <a:tailEnd/>
          </a:ln>
          <a:effectLst/>
        </p:spPr>
        <p:txBody>
          <a:bodyPr>
            <a:prstTxWarp prst="textNoShape">
              <a:avLst/>
            </a:prstTxWarp>
            <a:spAutoFit/>
          </a:bodyPr>
          <a:lstStyle/>
          <a:p>
            <a:pPr eaLnBrk="0" hangingPunct="0">
              <a:defRPr/>
            </a:pPr>
            <a:r>
              <a:rPr lang="en-US" sz="1300">
                <a:solidFill>
                  <a:schemeClr val="bg1"/>
                </a:solidFill>
                <a:latin typeface="HelveticaNeue MediumCond" pitchFamily="34" charset="0"/>
              </a:rPr>
              <a:t>Fortinet Confidential</a:t>
            </a:r>
            <a:endParaRPr lang="en-US" sz="1300">
              <a:solidFill>
                <a:schemeClr val="bg1"/>
              </a:solidFill>
              <a:latin typeface="Lucida Grande" charset="0"/>
            </a:endParaRPr>
          </a:p>
        </p:txBody>
      </p:sp>
      <p:sp>
        <p:nvSpPr>
          <p:cNvPr id="13316" name="Rectangle 3"/>
          <p:cNvSpPr>
            <a:spLocks noGrp="1" noChangeArrowheads="1"/>
          </p:cNvSpPr>
          <p:nvPr>
            <p:ph type="title"/>
          </p:nvPr>
        </p:nvSpPr>
        <p:spPr bwMode="auto">
          <a:xfrm>
            <a:off x="225425" y="274638"/>
            <a:ext cx="6127750" cy="604837"/>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3317" name="Rectangle 4"/>
          <p:cNvSpPr>
            <a:spLocks noGrp="1" noChangeArrowheads="1"/>
          </p:cNvSpPr>
          <p:nvPr>
            <p:ph type="body" idx="1"/>
          </p:nvPr>
        </p:nvSpPr>
        <p:spPr bwMode="auto">
          <a:xfrm>
            <a:off x="712788" y="1816100"/>
            <a:ext cx="7761287" cy="43132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752" r:id="rId1"/>
    <p:sldLayoutId id="2147483751" r:id="rId2"/>
    <p:sldLayoutId id="2147483750" r:id="rId3"/>
    <p:sldLayoutId id="2147483749" r:id="rId4"/>
    <p:sldLayoutId id="2147483748" r:id="rId5"/>
    <p:sldLayoutId id="2147483747" r:id="rId6"/>
    <p:sldLayoutId id="2147483746" r:id="rId7"/>
    <p:sldLayoutId id="2147483745" r:id="rId8"/>
    <p:sldLayoutId id="2147483744" r:id="rId9"/>
    <p:sldLayoutId id="2147483743" r:id="rId10"/>
    <p:sldLayoutId id="2147483742" r:id="rId11"/>
  </p:sldLayoutIdLst>
  <p:hf hdr="0" ftr="0" dt="0"/>
  <p:txStyles>
    <p:titleStyle>
      <a:lvl1pPr algn="l" rtl="0" eaLnBrk="0" fontAlgn="base" hangingPunct="0">
        <a:lnSpc>
          <a:spcPct val="95000"/>
        </a:lnSpc>
        <a:spcBef>
          <a:spcPct val="0"/>
        </a:spcBef>
        <a:spcAft>
          <a:spcPct val="0"/>
        </a:spcAft>
        <a:defRPr sz="2400">
          <a:solidFill>
            <a:schemeClr val="tx1"/>
          </a:solidFill>
          <a:latin typeface="+mj-lt"/>
          <a:ea typeface="+mj-ea"/>
          <a:cs typeface="+mj-cs"/>
        </a:defRPr>
      </a:lvl1pPr>
      <a:lvl2pPr algn="l" rtl="0" eaLnBrk="0" fontAlgn="base" hangingPunct="0">
        <a:lnSpc>
          <a:spcPct val="95000"/>
        </a:lnSpc>
        <a:spcBef>
          <a:spcPct val="0"/>
        </a:spcBef>
        <a:spcAft>
          <a:spcPct val="0"/>
        </a:spcAft>
        <a:defRPr sz="2400">
          <a:solidFill>
            <a:schemeClr val="tx1"/>
          </a:solidFill>
          <a:latin typeface="HelveticaNeue Condensed" pitchFamily="34" charset="0"/>
          <a:ea typeface="ＭＳ Ｐゴシック" charset="-128"/>
          <a:cs typeface="ＭＳ Ｐゴシック" charset="-128"/>
        </a:defRPr>
      </a:lvl2pPr>
      <a:lvl3pPr algn="l" rtl="0" eaLnBrk="0" fontAlgn="base" hangingPunct="0">
        <a:lnSpc>
          <a:spcPct val="95000"/>
        </a:lnSpc>
        <a:spcBef>
          <a:spcPct val="0"/>
        </a:spcBef>
        <a:spcAft>
          <a:spcPct val="0"/>
        </a:spcAft>
        <a:defRPr sz="2400">
          <a:solidFill>
            <a:schemeClr val="tx1"/>
          </a:solidFill>
          <a:latin typeface="HelveticaNeue Condensed" pitchFamily="34" charset="0"/>
          <a:ea typeface="ＭＳ Ｐゴシック" charset="-128"/>
          <a:cs typeface="ＭＳ Ｐゴシック" charset="-128"/>
        </a:defRPr>
      </a:lvl3pPr>
      <a:lvl4pPr algn="l" rtl="0" eaLnBrk="0" fontAlgn="base" hangingPunct="0">
        <a:lnSpc>
          <a:spcPct val="95000"/>
        </a:lnSpc>
        <a:spcBef>
          <a:spcPct val="0"/>
        </a:spcBef>
        <a:spcAft>
          <a:spcPct val="0"/>
        </a:spcAft>
        <a:defRPr sz="2400">
          <a:solidFill>
            <a:schemeClr val="tx1"/>
          </a:solidFill>
          <a:latin typeface="HelveticaNeue Condensed" pitchFamily="34" charset="0"/>
          <a:ea typeface="ＭＳ Ｐゴシック" charset="-128"/>
          <a:cs typeface="ＭＳ Ｐゴシック" charset="-128"/>
        </a:defRPr>
      </a:lvl4pPr>
      <a:lvl5pPr algn="l" rtl="0" eaLnBrk="0" fontAlgn="base" hangingPunct="0">
        <a:lnSpc>
          <a:spcPct val="95000"/>
        </a:lnSpc>
        <a:spcBef>
          <a:spcPct val="0"/>
        </a:spcBef>
        <a:spcAft>
          <a:spcPct val="0"/>
        </a:spcAft>
        <a:defRPr sz="2400">
          <a:solidFill>
            <a:schemeClr val="tx1"/>
          </a:solidFill>
          <a:latin typeface="HelveticaNeue Condensed" pitchFamily="34" charset="0"/>
          <a:ea typeface="ＭＳ Ｐゴシック" charset="-128"/>
          <a:cs typeface="ＭＳ Ｐゴシック" charset="-128"/>
        </a:defRPr>
      </a:lvl5pPr>
      <a:lvl6pPr marL="457200" algn="l" rtl="0" eaLnBrk="0" fontAlgn="base" hangingPunct="0">
        <a:lnSpc>
          <a:spcPct val="95000"/>
        </a:lnSpc>
        <a:spcBef>
          <a:spcPct val="0"/>
        </a:spcBef>
        <a:spcAft>
          <a:spcPct val="0"/>
        </a:spcAft>
        <a:defRPr sz="2400">
          <a:solidFill>
            <a:schemeClr val="tx1"/>
          </a:solidFill>
          <a:latin typeface="HelveticaNeue Condensed" pitchFamily="34" charset="0"/>
          <a:ea typeface="ＭＳ Ｐゴシック" charset="-128"/>
          <a:cs typeface="ＭＳ Ｐゴシック" charset="-128"/>
        </a:defRPr>
      </a:lvl6pPr>
      <a:lvl7pPr marL="914400" algn="l" rtl="0" eaLnBrk="0" fontAlgn="base" hangingPunct="0">
        <a:lnSpc>
          <a:spcPct val="95000"/>
        </a:lnSpc>
        <a:spcBef>
          <a:spcPct val="0"/>
        </a:spcBef>
        <a:spcAft>
          <a:spcPct val="0"/>
        </a:spcAft>
        <a:defRPr sz="2400">
          <a:solidFill>
            <a:schemeClr val="tx1"/>
          </a:solidFill>
          <a:latin typeface="HelveticaNeue Condensed" pitchFamily="34" charset="0"/>
          <a:ea typeface="ＭＳ Ｐゴシック" charset="-128"/>
          <a:cs typeface="ＭＳ Ｐゴシック" charset="-128"/>
        </a:defRPr>
      </a:lvl7pPr>
      <a:lvl8pPr marL="1371600" algn="l" rtl="0" eaLnBrk="0" fontAlgn="base" hangingPunct="0">
        <a:lnSpc>
          <a:spcPct val="95000"/>
        </a:lnSpc>
        <a:spcBef>
          <a:spcPct val="0"/>
        </a:spcBef>
        <a:spcAft>
          <a:spcPct val="0"/>
        </a:spcAft>
        <a:defRPr sz="2400">
          <a:solidFill>
            <a:schemeClr val="tx1"/>
          </a:solidFill>
          <a:latin typeface="HelveticaNeue Condensed" pitchFamily="34" charset="0"/>
          <a:ea typeface="ＭＳ Ｐゴシック" charset="-128"/>
          <a:cs typeface="ＭＳ Ｐゴシック" charset="-128"/>
        </a:defRPr>
      </a:lvl8pPr>
      <a:lvl9pPr marL="1828800" algn="l" rtl="0" eaLnBrk="0" fontAlgn="base" hangingPunct="0">
        <a:lnSpc>
          <a:spcPct val="95000"/>
        </a:lnSpc>
        <a:spcBef>
          <a:spcPct val="0"/>
        </a:spcBef>
        <a:spcAft>
          <a:spcPct val="0"/>
        </a:spcAft>
        <a:defRPr sz="2400">
          <a:solidFill>
            <a:schemeClr val="tx1"/>
          </a:solidFill>
          <a:latin typeface="HelveticaNeue Condensed" pitchFamily="34" charset="0"/>
          <a:ea typeface="ＭＳ Ｐゴシック" charset="-128"/>
          <a:cs typeface="ＭＳ Ｐゴシック" charset="-128"/>
        </a:defRPr>
      </a:lvl9pPr>
    </p:titleStyle>
    <p:bodyStyle>
      <a:lvl1pPr marL="173038" indent="-173038" algn="l" rtl="0" eaLnBrk="0" fontAlgn="base" hangingPunct="0">
        <a:spcBef>
          <a:spcPct val="20000"/>
        </a:spcBef>
        <a:spcAft>
          <a:spcPct val="0"/>
        </a:spcAft>
        <a:buClr>
          <a:srgbClr val="FF0000"/>
        </a:buClr>
        <a:buSzPct val="100000"/>
        <a:buFont typeface="Times" charset="0"/>
        <a:buChar char="•"/>
        <a:defRPr sz="2400">
          <a:solidFill>
            <a:schemeClr val="tx1"/>
          </a:solidFill>
          <a:latin typeface="+mn-lt"/>
          <a:ea typeface="+mn-ea"/>
          <a:cs typeface="+mn-cs"/>
        </a:defRPr>
      </a:lvl1pPr>
      <a:lvl2pPr marL="463550" indent="-176213" algn="l" rtl="0" eaLnBrk="0" fontAlgn="base" hangingPunct="0">
        <a:lnSpc>
          <a:spcPct val="110000"/>
        </a:lnSpc>
        <a:spcBef>
          <a:spcPct val="20000"/>
        </a:spcBef>
        <a:spcAft>
          <a:spcPct val="0"/>
        </a:spcAft>
        <a:buClr>
          <a:srgbClr val="FF0000"/>
        </a:buClr>
        <a:buFont typeface="Times" charset="0"/>
        <a:buChar char="•"/>
        <a:defRPr sz="2000">
          <a:solidFill>
            <a:schemeClr val="tx1"/>
          </a:solidFill>
          <a:latin typeface="+mn-lt"/>
          <a:ea typeface="+mn-ea"/>
        </a:defRPr>
      </a:lvl2pPr>
      <a:lvl3pPr marL="747713" indent="-169863" algn="l" rtl="0" eaLnBrk="0" fontAlgn="base" hangingPunct="0">
        <a:lnSpc>
          <a:spcPct val="110000"/>
        </a:lnSpc>
        <a:spcBef>
          <a:spcPct val="20000"/>
        </a:spcBef>
        <a:spcAft>
          <a:spcPct val="0"/>
        </a:spcAft>
        <a:buClr>
          <a:srgbClr val="FF0000"/>
        </a:buClr>
        <a:buFont typeface="Times" charset="0"/>
        <a:buChar char="•"/>
        <a:defRPr>
          <a:solidFill>
            <a:schemeClr val="tx1"/>
          </a:solidFill>
          <a:latin typeface="+mn-lt"/>
          <a:ea typeface="+mn-ea"/>
        </a:defRPr>
      </a:lvl3pPr>
      <a:lvl4pPr marL="1139825" indent="-228600" algn="l" rtl="0" eaLnBrk="0" fontAlgn="base" hangingPunct="0">
        <a:lnSpc>
          <a:spcPct val="110000"/>
        </a:lnSpc>
        <a:spcBef>
          <a:spcPct val="20000"/>
        </a:spcBef>
        <a:spcAft>
          <a:spcPct val="0"/>
        </a:spcAft>
        <a:buClr>
          <a:srgbClr val="FF0000"/>
        </a:buClr>
        <a:buFont typeface="Times" charset="0"/>
        <a:buChar char="•"/>
        <a:defRPr sz="1600">
          <a:solidFill>
            <a:schemeClr val="tx1"/>
          </a:solidFill>
          <a:latin typeface="+mn-lt"/>
          <a:ea typeface="+mn-ea"/>
        </a:defRPr>
      </a:lvl4pPr>
      <a:lvl5pPr marL="1492250" indent="-228600" algn="l" rtl="0" eaLnBrk="0" fontAlgn="base" hangingPunct="0">
        <a:lnSpc>
          <a:spcPct val="110000"/>
        </a:lnSpc>
        <a:spcBef>
          <a:spcPct val="20000"/>
        </a:spcBef>
        <a:spcAft>
          <a:spcPct val="0"/>
        </a:spcAft>
        <a:buClr>
          <a:srgbClr val="FF0000"/>
        </a:buClr>
        <a:buFont typeface="Times" charset="0"/>
        <a:buChar char="•"/>
        <a:defRPr sz="1400">
          <a:solidFill>
            <a:schemeClr val="tx1"/>
          </a:solidFill>
          <a:latin typeface="+mn-lt"/>
          <a:ea typeface="+mn-ea"/>
        </a:defRPr>
      </a:lvl5pPr>
      <a:lvl6pPr marL="1949450" indent="-228600" algn="l" rtl="0" eaLnBrk="0" fontAlgn="base" hangingPunct="0">
        <a:lnSpc>
          <a:spcPct val="110000"/>
        </a:lnSpc>
        <a:spcBef>
          <a:spcPct val="20000"/>
        </a:spcBef>
        <a:spcAft>
          <a:spcPct val="0"/>
        </a:spcAft>
        <a:buClr>
          <a:srgbClr val="FF0000"/>
        </a:buClr>
        <a:buFont typeface="Times" charset="0"/>
        <a:buChar char="•"/>
        <a:defRPr sz="1400">
          <a:solidFill>
            <a:schemeClr val="tx1"/>
          </a:solidFill>
          <a:latin typeface="+mn-lt"/>
          <a:ea typeface="+mn-ea"/>
        </a:defRPr>
      </a:lvl6pPr>
      <a:lvl7pPr marL="2406650" indent="-228600" algn="l" rtl="0" eaLnBrk="0" fontAlgn="base" hangingPunct="0">
        <a:lnSpc>
          <a:spcPct val="110000"/>
        </a:lnSpc>
        <a:spcBef>
          <a:spcPct val="20000"/>
        </a:spcBef>
        <a:spcAft>
          <a:spcPct val="0"/>
        </a:spcAft>
        <a:buClr>
          <a:srgbClr val="FF0000"/>
        </a:buClr>
        <a:buFont typeface="Times" charset="0"/>
        <a:buChar char="•"/>
        <a:defRPr sz="1400">
          <a:solidFill>
            <a:schemeClr val="tx1"/>
          </a:solidFill>
          <a:latin typeface="+mn-lt"/>
          <a:ea typeface="+mn-ea"/>
        </a:defRPr>
      </a:lvl7pPr>
      <a:lvl8pPr marL="2863850" indent="-228600" algn="l" rtl="0" eaLnBrk="0" fontAlgn="base" hangingPunct="0">
        <a:lnSpc>
          <a:spcPct val="110000"/>
        </a:lnSpc>
        <a:spcBef>
          <a:spcPct val="20000"/>
        </a:spcBef>
        <a:spcAft>
          <a:spcPct val="0"/>
        </a:spcAft>
        <a:buClr>
          <a:srgbClr val="FF0000"/>
        </a:buClr>
        <a:buFont typeface="Times" charset="0"/>
        <a:buChar char="•"/>
        <a:defRPr sz="1400">
          <a:solidFill>
            <a:schemeClr val="tx1"/>
          </a:solidFill>
          <a:latin typeface="+mn-lt"/>
          <a:ea typeface="+mn-ea"/>
        </a:defRPr>
      </a:lvl8pPr>
      <a:lvl9pPr marL="3321050" indent="-228600" algn="l" rtl="0" eaLnBrk="0" fontAlgn="base" hangingPunct="0">
        <a:lnSpc>
          <a:spcPct val="110000"/>
        </a:lnSpc>
        <a:spcBef>
          <a:spcPct val="20000"/>
        </a:spcBef>
        <a:spcAft>
          <a:spcPct val="0"/>
        </a:spcAft>
        <a:buClr>
          <a:srgbClr val="FF0000"/>
        </a:buClr>
        <a:buFont typeface="Times" charset="0"/>
        <a:buChar char="•"/>
        <a:defRPr sz="1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25.jpeg"/></Relationships>
</file>

<file path=ppt/slides/_rels/slide14.xml.rels><?xml version="1.0" encoding="UTF-8" standalone="yes"?>
<Relationships xmlns="http://schemas.openxmlformats.org/package/2006/relationships"><Relationship Id="rId11" Type="http://schemas.openxmlformats.org/officeDocument/2006/relationships/image" Target="../media/image34.png"/><Relationship Id="rId12" Type="http://schemas.openxmlformats.org/officeDocument/2006/relationships/image" Target="../media/image35.png"/><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png"/><Relationship Id="rId8" Type="http://schemas.openxmlformats.org/officeDocument/2006/relationships/image" Target="../media/image31.png"/><Relationship Id="rId9" Type="http://schemas.openxmlformats.org/officeDocument/2006/relationships/image" Target="../media/image32.png"/><Relationship Id="rId10" Type="http://schemas.openxmlformats.org/officeDocument/2006/relationships/image" Target="../media/image3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3.png"/><Relationship Id="rId8" Type="http://schemas.openxmlformats.org/officeDocument/2006/relationships/image" Target="../media/image44.png"/><Relationship Id="rId9" Type="http://schemas.openxmlformats.org/officeDocument/2006/relationships/image" Target="../media/image45.png"/><Relationship Id="rId1" Type="http://schemas.openxmlformats.org/officeDocument/2006/relationships/slideLayout" Target="../slideLayouts/slideLayout12.xml"/><Relationship Id="rId2"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42.png"/><Relationship Id="rId8" Type="http://schemas.openxmlformats.org/officeDocument/2006/relationships/image" Target="../media/image43.png"/><Relationship Id="rId9" Type="http://schemas.openxmlformats.org/officeDocument/2006/relationships/image" Target="../media/image44.png"/><Relationship Id="rId10" Type="http://schemas.openxmlformats.org/officeDocument/2006/relationships/image" Target="../media/image45.png"/><Relationship Id="rId11" Type="http://schemas.openxmlformats.org/officeDocument/2006/relationships/image" Target="../media/image46.png"/><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3.png"/><Relationship Id="rId8" Type="http://schemas.openxmlformats.org/officeDocument/2006/relationships/image" Target="../media/image44.png"/><Relationship Id="rId9" Type="http://schemas.openxmlformats.org/officeDocument/2006/relationships/image" Target="../media/image45.png"/><Relationship Id="rId1" Type="http://schemas.openxmlformats.org/officeDocument/2006/relationships/slideLayout" Target="../slideLayouts/slideLayout12.xml"/><Relationship Id="rId2"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3.png"/><Relationship Id="rId8" Type="http://schemas.openxmlformats.org/officeDocument/2006/relationships/image" Target="../media/image44.png"/><Relationship Id="rId9" Type="http://schemas.openxmlformats.org/officeDocument/2006/relationships/image" Target="../media/image45.png"/><Relationship Id="rId10" Type="http://schemas.openxmlformats.org/officeDocument/2006/relationships/image" Target="../media/image46.png"/><Relationship Id="rId1" Type="http://schemas.openxmlformats.org/officeDocument/2006/relationships/slideLayout" Target="../slideLayouts/slideLayout12.xml"/><Relationship Id="rId2"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1" Type="http://schemas.openxmlformats.org/officeDocument/2006/relationships/slideLayout" Target="../slideLayouts/slideLayout4.xml"/><Relationship Id="rId2" Type="http://schemas.openxmlformats.org/officeDocument/2006/relationships/image" Target="../media/image48.jpe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png"/><Relationship Id="rId5" Type="http://schemas.openxmlformats.org/officeDocument/2006/relationships/image" Target="../media/image53.png"/><Relationship Id="rId6" Type="http://schemas.openxmlformats.org/officeDocument/2006/relationships/image" Target="../media/image54.png"/><Relationship Id="rId7" Type="http://schemas.openxmlformats.org/officeDocument/2006/relationships/image" Target="../media/image55.png"/><Relationship Id="rId8"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4.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59.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60.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6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image" Target="../media/image63.jpeg"/><Relationship Id="rId4" Type="http://schemas.openxmlformats.org/officeDocument/2006/relationships/image" Target="../media/image64.png"/><Relationship Id="rId1" Type="http://schemas.openxmlformats.org/officeDocument/2006/relationships/slideLayout" Target="../slideLayouts/slideLayout12.xml"/><Relationship Id="rId2" Type="http://schemas.openxmlformats.org/officeDocument/2006/relationships/notesSlide" Target="../notesSlides/notesSlide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5.png"/><Relationship Id="rId5" Type="http://schemas.openxmlformats.org/officeDocument/2006/relationships/image" Target="../media/image66.png"/><Relationship Id="rId6" Type="http://schemas.openxmlformats.org/officeDocument/2006/relationships/image" Target="../media/image67.png"/><Relationship Id="rId7" Type="http://schemas.openxmlformats.org/officeDocument/2006/relationships/image" Target="../media/image68.png"/><Relationship Id="rId8" Type="http://schemas.openxmlformats.org/officeDocument/2006/relationships/image" Target="../media/image69.jpe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61.png"/></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8.png"/><Relationship Id="rId5" Type="http://schemas.openxmlformats.org/officeDocument/2006/relationships/image" Target="../media/image70.png"/><Relationship Id="rId6" Type="http://schemas.openxmlformats.org/officeDocument/2006/relationships/image" Target="../media/image66.png"/><Relationship Id="rId7" Type="http://schemas.openxmlformats.org/officeDocument/2006/relationships/image" Target="../media/image71.png"/><Relationship Id="rId8"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72.png"/><Relationship Id="rId6" Type="http://schemas.openxmlformats.org/officeDocument/2006/relationships/image" Target="../media/image73.png"/><Relationship Id="rId7" Type="http://schemas.openxmlformats.org/officeDocument/2006/relationships/image" Target="../media/image74.png"/><Relationship Id="rId8" Type="http://schemas.openxmlformats.org/officeDocument/2006/relationships/image" Target="../media/image75.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6.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6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 Id="rId3" Type="http://schemas.openxmlformats.org/officeDocument/2006/relationships/image" Target="../media/image79.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5" Type="http://schemas.openxmlformats.org/officeDocument/2006/relationships/image" Target="../media/image83.png"/><Relationship Id="rId6" Type="http://schemas.openxmlformats.org/officeDocument/2006/relationships/image" Target="../media/image84.png"/><Relationship Id="rId7" Type="http://schemas.openxmlformats.org/officeDocument/2006/relationships/image" Target="../media/image5.png"/><Relationship Id="rId8" Type="http://schemas.openxmlformats.org/officeDocument/2006/relationships/image" Target="../media/image85.png"/><Relationship Id="rId9" Type="http://schemas.openxmlformats.org/officeDocument/2006/relationships/image" Target="../media/image86.png"/><Relationship Id="rId10" Type="http://schemas.openxmlformats.org/officeDocument/2006/relationships/image" Target="../media/image87.png"/><Relationship Id="rId11" Type="http://schemas.openxmlformats.org/officeDocument/2006/relationships/image" Target="../media/image88.png"/><Relationship Id="rId1" Type="http://schemas.openxmlformats.org/officeDocument/2006/relationships/slideLayout" Target="../slideLayouts/slideLayout14.xml"/><Relationship Id="rId2" Type="http://schemas.openxmlformats.org/officeDocument/2006/relationships/image" Target="../media/image8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0.png"/><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1" Type="http://schemas.openxmlformats.org/officeDocument/2006/relationships/image" Target="../media/image20.png"/><Relationship Id="rId12" Type="http://schemas.openxmlformats.org/officeDocument/2006/relationships/image" Target="../media/image21.png"/><Relationship Id="rId13" Type="http://schemas.openxmlformats.org/officeDocument/2006/relationships/image" Target="../media/image22.png"/><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 Id="rId9" Type="http://schemas.openxmlformats.org/officeDocument/2006/relationships/image" Target="../media/image18.png"/><Relationship Id="rId10"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2"/>
          <p:cNvSpPr>
            <a:spLocks noChangeArrowheads="1"/>
          </p:cNvSpPr>
          <p:nvPr/>
        </p:nvSpPr>
        <p:spPr bwMode="auto">
          <a:xfrm>
            <a:off x="0" y="-77788"/>
            <a:ext cx="9144000" cy="390526"/>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p>
            <a:pPr algn="ctr" eaLnBrk="0" hangingPunct="0">
              <a:spcBef>
                <a:spcPct val="20000"/>
              </a:spcBef>
              <a:buClr>
                <a:schemeClr val="accent1"/>
              </a:buClr>
              <a:buSzPct val="90000"/>
              <a:buFont typeface="Wingdings" charset="0"/>
              <a:buNone/>
            </a:pPr>
            <a:endParaRPr lang="en-US" sz="2000">
              <a:solidFill>
                <a:schemeClr val="accent2"/>
              </a:solidFill>
            </a:endParaRPr>
          </a:p>
        </p:txBody>
      </p:sp>
      <p:pic>
        <p:nvPicPr>
          <p:cNvPr id="6146" name="Picture 1" descr="France Partner Even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8425"/>
            <a:ext cx="9156700" cy="521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Slide Number Placeholder 3"/>
          <p:cNvSpPr>
            <a:spLocks noGrp="1"/>
          </p:cNvSpPr>
          <p:nvPr>
            <p:ph type="sldNum" sz="quarter" idx="10"/>
          </p:nvPr>
        </p:nvSpPr>
        <p:spPr bwMode="auto">
          <a:xfrm>
            <a:off x="455613" y="6397625"/>
            <a:ext cx="8688387" cy="2809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E6D261B-9B67-E54C-8C52-E878D22F436A}" type="slidenum">
              <a:rPr lang="en-US" sz="1200">
                <a:solidFill>
                  <a:srgbClr val="444F51"/>
                </a:solidFill>
                <a:latin typeface="Helvetica Neue" charset="0"/>
              </a:rPr>
              <a:pPr/>
              <a:t>1</a:t>
            </a:fld>
            <a:endParaRPr lang="en-US" sz="1200">
              <a:solidFill>
                <a:srgbClr val="444F51"/>
              </a:solidFill>
              <a:latin typeface="Arial MT" charset="0"/>
            </a:endParaRPr>
          </a:p>
        </p:txBody>
      </p:sp>
      <p:sp>
        <p:nvSpPr>
          <p:cNvPr id="6148" name="Rectangle 2"/>
          <p:cNvSpPr>
            <a:spLocks noChangeArrowheads="1"/>
          </p:cNvSpPr>
          <p:nvPr/>
        </p:nvSpPr>
        <p:spPr bwMode="auto">
          <a:xfrm>
            <a:off x="1" y="2325688"/>
            <a:ext cx="9144000" cy="9953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eaLnBrk="0" hangingPunct="0">
              <a:spcBef>
                <a:spcPct val="20000"/>
              </a:spcBef>
              <a:buClr>
                <a:schemeClr val="accent1"/>
              </a:buClr>
              <a:buSzPct val="90000"/>
              <a:buFont typeface="Wingdings" charset="0"/>
              <a:buNone/>
            </a:pPr>
            <a:endParaRPr lang="en-US" sz="2000">
              <a:solidFill>
                <a:schemeClr val="accent2"/>
              </a:solidFill>
            </a:endParaRPr>
          </a:p>
        </p:txBody>
      </p:sp>
      <p:sp>
        <p:nvSpPr>
          <p:cNvPr id="6149" name="TextBox 8"/>
          <p:cNvSpPr txBox="1">
            <a:spLocks noChangeArrowheads="1"/>
          </p:cNvSpPr>
          <p:nvPr/>
        </p:nvSpPr>
        <p:spPr bwMode="auto">
          <a:xfrm>
            <a:off x="638175" y="2420938"/>
            <a:ext cx="71104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dirty="0" smtClean="0"/>
              <a:t>Time for Downtime …..</a:t>
            </a:r>
            <a:endParaRPr lang="en-US" sz="2800" dirty="0"/>
          </a:p>
        </p:txBody>
      </p:sp>
      <p:pic>
        <p:nvPicPr>
          <p:cNvPr id="6150" name="Picture 2" descr="FOOTER.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234113"/>
            <a:ext cx="91440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889000" y="4953000"/>
            <a:ext cx="7588250" cy="830997"/>
          </a:xfrm>
          <a:prstGeom prst="rect">
            <a:avLst/>
          </a:prstGeom>
          <a:noFill/>
        </p:spPr>
        <p:txBody>
          <a:bodyPr wrap="square" rtlCol="0">
            <a:spAutoFit/>
          </a:bodyPr>
          <a:lstStyle/>
          <a:p>
            <a:r>
              <a:rPr lang="en-US" dirty="0" smtClean="0"/>
              <a:t>Can you afford not to invest in protecting yourself against </a:t>
            </a:r>
            <a:r>
              <a:rPr lang="en-US" dirty="0" err="1" smtClean="0"/>
              <a:t>DDoS</a:t>
            </a:r>
            <a:r>
              <a:rPr lang="en-US" dirty="0" smtClean="0"/>
              <a:t> attacks ??</a:t>
            </a:r>
            <a:endParaRPr lang="en-US" dirty="0"/>
          </a:p>
        </p:txBody>
      </p:sp>
    </p:spTree>
    <p:extLst>
      <p:ext uri="{BB962C8B-B14F-4D97-AF65-F5344CB8AC3E}">
        <p14:creationId xmlns:p14="http://schemas.microsoft.com/office/powerpoint/2010/main" val="1586065801"/>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iStock_000022642830Small.jpg"/>
          <p:cNvPicPr>
            <a:picLocks noChangeAspect="1"/>
          </p:cNvPicPr>
          <p:nvPr/>
        </p:nvPicPr>
        <p:blipFill>
          <a:blip r:embed="rId2"/>
          <a:stretch>
            <a:fillRect/>
          </a:stretch>
        </p:blipFill>
        <p:spPr>
          <a:xfrm>
            <a:off x="5417320" y="2212810"/>
            <a:ext cx="3917180" cy="2606840"/>
          </a:xfrm>
          <a:prstGeom prst="rect">
            <a:avLst/>
          </a:prstGeom>
        </p:spPr>
      </p:pic>
      <p:sp>
        <p:nvSpPr>
          <p:cNvPr id="2" name="Title 1"/>
          <p:cNvSpPr>
            <a:spLocks noGrp="1"/>
          </p:cNvSpPr>
          <p:nvPr>
            <p:ph type="title"/>
          </p:nvPr>
        </p:nvSpPr>
        <p:spPr/>
        <p:txBody>
          <a:bodyPr/>
          <a:lstStyle/>
          <a:p>
            <a:r>
              <a:rPr lang="en-US" dirty="0" smtClean="0">
                <a:latin typeface="+mj-lt"/>
              </a:rPr>
              <a:t>Why Implement </a:t>
            </a:r>
            <a:r>
              <a:rPr lang="en-US" dirty="0" err="1" smtClean="0">
                <a:latin typeface="+mj-lt"/>
              </a:rPr>
              <a:t>DoS</a:t>
            </a:r>
            <a:r>
              <a:rPr lang="en-US" dirty="0" smtClean="0">
                <a:latin typeface="+mj-lt"/>
              </a:rPr>
              <a:t>/</a:t>
            </a:r>
            <a:r>
              <a:rPr lang="en-US" dirty="0" err="1" smtClean="0">
                <a:latin typeface="+mj-lt"/>
              </a:rPr>
              <a:t>DDoS</a:t>
            </a:r>
            <a:r>
              <a:rPr lang="en-US" dirty="0" smtClean="0">
                <a:latin typeface="+mj-lt"/>
              </a:rPr>
              <a:t> Protection today ?</a:t>
            </a:r>
            <a:endParaRPr lang="en-US" dirty="0">
              <a:latin typeface="+mj-lt"/>
            </a:endParaRPr>
          </a:p>
        </p:txBody>
      </p:sp>
      <p:sp>
        <p:nvSpPr>
          <p:cNvPr id="3" name="Text Placeholder 2"/>
          <p:cNvSpPr>
            <a:spLocks noGrp="1"/>
          </p:cNvSpPr>
          <p:nvPr>
            <p:ph type="body" sz="quarter" idx="11"/>
          </p:nvPr>
        </p:nvSpPr>
        <p:spPr/>
        <p:txBody>
          <a:bodyPr/>
          <a:lstStyle/>
          <a:p>
            <a:endParaRPr lang="en-US" dirty="0"/>
          </a:p>
        </p:txBody>
      </p:sp>
      <p:sp>
        <p:nvSpPr>
          <p:cNvPr id="4" name="Rounded Rectangle 3"/>
          <p:cNvSpPr/>
          <p:nvPr/>
        </p:nvSpPr>
        <p:spPr bwMode="auto">
          <a:xfrm>
            <a:off x="50970" y="1158657"/>
            <a:ext cx="4706088" cy="5005184"/>
          </a:xfrm>
          <a:prstGeom prst="roundRect">
            <a:avLst>
              <a:gd name="adj" fmla="val 7306"/>
            </a:avLst>
          </a:prstGeom>
          <a:gradFill flip="none" rotWithShape="1">
            <a:gsLst>
              <a:gs pos="0">
                <a:schemeClr val="bg1">
                  <a:lumMod val="75000"/>
                  <a:tint val="66000"/>
                  <a:satMod val="160000"/>
                </a:schemeClr>
              </a:gs>
              <a:gs pos="50000">
                <a:schemeClr val="bg1">
                  <a:lumMod val="75000"/>
                  <a:tint val="44500"/>
                  <a:satMod val="160000"/>
                </a:schemeClr>
              </a:gs>
              <a:gs pos="100000">
                <a:schemeClr val="bg1"/>
              </a:gs>
            </a:gsLst>
            <a:lin ang="0" scaled="0"/>
            <a:tileRect/>
          </a:gradFill>
          <a:ln w="12700" cap="flat" cmpd="sng" algn="ctr">
            <a:gradFill flip="none" rotWithShape="1">
              <a:gsLst>
                <a:gs pos="0">
                  <a:schemeClr val="bg1">
                    <a:lumMod val="85000"/>
                  </a:schemeClr>
                </a:gs>
                <a:gs pos="100000">
                  <a:schemeClr val="bg1"/>
                </a:gs>
              </a:gsLst>
              <a:lin ang="0" scaled="0"/>
              <a:tileRect/>
            </a:gradFill>
            <a:prstDash val="solid"/>
            <a:round/>
            <a:headEnd type="none" w="med" len="med"/>
            <a:tailEnd type="none" w="med" len="med"/>
          </a:ln>
          <a:effectLst/>
          <a:scene3d>
            <a:camera prst="orthographicFront">
              <a:rot lat="0" lon="0" rev="0"/>
            </a:camera>
            <a:lightRig rig="brightRoom" dir="t">
              <a:rot lat="0" lon="0" rev="600000"/>
            </a:lightRig>
          </a:scene3d>
          <a:sp3d prstMaterial="metal">
            <a:bevelT w="38100" h="57150" prst="angle"/>
          </a:sp3d>
        </p:spPr>
        <p:txBody>
          <a:bodyPr/>
          <a:lstStyle/>
          <a:p>
            <a:pPr>
              <a:defRPr/>
            </a:pPr>
            <a:endParaRPr lang="en-GB" sz="1800">
              <a:latin typeface="Arial" charset="0"/>
              <a:ea typeface="ＭＳ Ｐゴシック" charset="-128"/>
            </a:endParaRPr>
          </a:p>
        </p:txBody>
      </p:sp>
      <p:sp>
        <p:nvSpPr>
          <p:cNvPr id="5" name="Content Placeholder 2"/>
          <p:cNvSpPr txBox="1">
            <a:spLocks/>
          </p:cNvSpPr>
          <p:nvPr/>
        </p:nvSpPr>
        <p:spPr>
          <a:xfrm>
            <a:off x="462459" y="1383796"/>
            <a:ext cx="8571108" cy="4313238"/>
          </a:xfrm>
          <a:prstGeom prst="rect">
            <a:avLst/>
          </a:prstGeom>
        </p:spPr>
        <p:txBody>
          <a:bodyPr>
            <a:noAutofit/>
          </a:bodyPr>
          <a:lstStyle/>
          <a:p>
            <a:pPr marL="173038" marR="0" lvl="0" indent="-173038" algn="l" defTabSz="914400" rtl="0" eaLnBrk="0" fontAlgn="base" latinLnBrk="0" hangingPunct="0">
              <a:lnSpc>
                <a:spcPct val="100000"/>
              </a:lnSpc>
              <a:spcBef>
                <a:spcPts val="0"/>
              </a:spcBef>
              <a:spcAft>
                <a:spcPts val="600"/>
              </a:spcAft>
              <a:buClr>
                <a:srgbClr val="FF0000"/>
              </a:buClr>
              <a:buSzPct val="100000"/>
              <a:buFont typeface="Arial" pitchFamily="34" charset="0"/>
              <a:buChar char="•"/>
              <a:tabLst/>
              <a:defRPr/>
            </a:pPr>
            <a:endParaRPr kumimoji="0" lang="en-US" sz="2400" b="0" i="0" u="none" strike="noStrike" kern="0" cap="none" spc="0" normalizeH="0" baseline="0" noProof="0" dirty="0" smtClean="0">
              <a:ln>
                <a:noFill/>
              </a:ln>
              <a:solidFill>
                <a:srgbClr val="1B232A"/>
              </a:solidFill>
              <a:effectLst/>
              <a:uLnTx/>
              <a:uFillTx/>
              <a:latin typeface="Arial Narrow"/>
              <a:ea typeface="Arial Narrow" pitchFamily="34" charset="0"/>
              <a:cs typeface="Arial Narrow"/>
            </a:endParaRPr>
          </a:p>
          <a:p>
            <a:pPr marL="173038" marR="0" lvl="0" indent="-173038" algn="l" defTabSz="914400" rtl="0" eaLnBrk="0" fontAlgn="base" latinLnBrk="0" hangingPunct="0">
              <a:lnSpc>
                <a:spcPct val="100000"/>
              </a:lnSpc>
              <a:spcBef>
                <a:spcPts val="0"/>
              </a:spcBef>
              <a:spcAft>
                <a:spcPts val="600"/>
              </a:spcAft>
              <a:buClr>
                <a:srgbClr val="FF0000"/>
              </a:buClr>
              <a:buSzPct val="100000"/>
              <a:tabLst/>
              <a:defRPr/>
            </a:pPr>
            <a:r>
              <a:rPr lang="en-US" sz="3200" b="1" kern="0" dirty="0" smtClean="0">
                <a:solidFill>
                  <a:schemeClr val="accent4"/>
                </a:solidFill>
                <a:latin typeface="Arial Narrow"/>
                <a:ea typeface="Arial Narrow" pitchFamily="34" charset="0"/>
                <a:cs typeface="Arial Narrow"/>
              </a:rPr>
              <a:t>THE ODDS ARE STACKED AGAINST US ….</a:t>
            </a:r>
          </a:p>
          <a:p>
            <a:pPr marL="173038" marR="0" lvl="0" indent="-173038" algn="l" defTabSz="914400" rtl="0" eaLnBrk="0" fontAlgn="base" latinLnBrk="0" hangingPunct="0">
              <a:lnSpc>
                <a:spcPct val="100000"/>
              </a:lnSpc>
              <a:spcBef>
                <a:spcPts val="0"/>
              </a:spcBef>
              <a:spcAft>
                <a:spcPts val="600"/>
              </a:spcAft>
              <a:buClr>
                <a:srgbClr val="FF0000"/>
              </a:buClr>
              <a:buSzPct val="100000"/>
              <a:buFont typeface="Arial" pitchFamily="34" charset="0"/>
              <a:buChar char="•"/>
              <a:tabLst/>
              <a:defRPr/>
            </a:pPr>
            <a:endParaRPr kumimoji="0" lang="en-US" sz="2400" b="0" i="0" u="none" strike="noStrike" kern="0" cap="none" spc="0" normalizeH="0" baseline="0" noProof="0" dirty="0" smtClean="0">
              <a:ln>
                <a:noFill/>
              </a:ln>
              <a:solidFill>
                <a:srgbClr val="1B232A"/>
              </a:solidFill>
              <a:effectLst/>
              <a:uLnTx/>
              <a:uFillTx/>
              <a:latin typeface="Arial Narrow"/>
              <a:ea typeface="Arial Narrow" pitchFamily="34" charset="0"/>
              <a:cs typeface="Arial Narrow"/>
            </a:endParaRPr>
          </a:p>
          <a:p>
            <a:pPr marL="173038" marR="0" lvl="0" indent="-173038" algn="l" defTabSz="914400" rtl="0" eaLnBrk="0" fontAlgn="base" latinLnBrk="0" hangingPunct="0">
              <a:lnSpc>
                <a:spcPct val="100000"/>
              </a:lnSpc>
              <a:spcBef>
                <a:spcPts val="0"/>
              </a:spcBef>
              <a:spcAft>
                <a:spcPts val="600"/>
              </a:spcAft>
              <a:buClr>
                <a:srgbClr val="FF0000"/>
              </a:buClr>
              <a:buSzPct val="100000"/>
              <a:tabLst/>
              <a:defRPr/>
            </a:pPr>
            <a:r>
              <a:rPr lang="en-US" kern="0" noProof="0" dirty="0" smtClean="0">
                <a:solidFill>
                  <a:srgbClr val="1B232A"/>
                </a:solidFill>
                <a:latin typeface="Arial Narrow"/>
                <a:ea typeface="Arial Narrow" pitchFamily="34" charset="0"/>
                <a:cs typeface="Arial Narrow"/>
              </a:rPr>
              <a:t>   </a:t>
            </a:r>
            <a:endParaRPr kumimoji="0" lang="en-US" sz="2400" b="0" i="0" u="none" strike="noStrike" kern="0" cap="none" spc="0" normalizeH="0" baseline="0" noProof="0" dirty="0" smtClean="0">
              <a:ln>
                <a:noFill/>
              </a:ln>
              <a:solidFill>
                <a:srgbClr val="1B232A"/>
              </a:solidFill>
              <a:effectLst/>
              <a:uLnTx/>
              <a:uFillTx/>
              <a:latin typeface="Arial Narrow"/>
              <a:ea typeface="Arial Narrow" pitchFamily="34" charset="0"/>
              <a:cs typeface="Arial Narrow"/>
            </a:endParaRPr>
          </a:p>
          <a:p>
            <a:pPr marL="173038" marR="0" lvl="0" indent="-173038" algn="l" defTabSz="914400" rtl="0" eaLnBrk="0" fontAlgn="base" latinLnBrk="0" hangingPunct="0">
              <a:lnSpc>
                <a:spcPct val="150000"/>
              </a:lnSpc>
              <a:spcBef>
                <a:spcPct val="20000"/>
              </a:spcBef>
              <a:spcAft>
                <a:spcPct val="0"/>
              </a:spcAft>
              <a:buClr>
                <a:srgbClr val="FF0000"/>
              </a:buClr>
              <a:buSzPct val="100000"/>
              <a:buFont typeface="Arial" pitchFamily="34" charset="0"/>
              <a:buChar char="•"/>
              <a:tabLst/>
              <a:defRPr/>
            </a:pPr>
            <a:endParaRPr kumimoji="0" lang="en-US" sz="1800" b="0" i="0" u="none" strike="noStrike" kern="0" cap="none" spc="0" normalizeH="0" baseline="0" noProof="0" dirty="0" smtClean="0">
              <a:ln>
                <a:noFill/>
              </a:ln>
              <a:solidFill>
                <a:srgbClr val="1B232A"/>
              </a:solidFill>
              <a:effectLst/>
              <a:uLnTx/>
              <a:uFillTx/>
              <a:latin typeface="Arial Narrow"/>
              <a:ea typeface="Arial Narrow" pitchFamily="34" charset="0"/>
              <a:cs typeface="Arial Narrow"/>
            </a:endParaRPr>
          </a:p>
        </p:txBody>
      </p:sp>
      <p:sp>
        <p:nvSpPr>
          <p:cNvPr id="10" name="Rounded Rectangle 9"/>
          <p:cNvSpPr/>
          <p:nvPr/>
        </p:nvSpPr>
        <p:spPr bwMode="auto">
          <a:xfrm>
            <a:off x="468314" y="2826124"/>
            <a:ext cx="4938712" cy="1879226"/>
          </a:xfrm>
          <a:prstGeom prst="roundRect">
            <a:avLst/>
          </a:prstGeom>
          <a:solidFill>
            <a:schemeClr val="accent2">
              <a:lumMod val="40000"/>
              <a:lumOff val="60000"/>
            </a:schemeClr>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chemeClr val="accent1"/>
              </a:buClr>
              <a:buSzPct val="90000"/>
              <a:buFont typeface="Wingdings" charset="2"/>
              <a:buNone/>
              <a:tabLst/>
            </a:pPr>
            <a:endParaRPr kumimoji="0" lang="en-GB" sz="2000" b="0" i="0" u="none" strike="noStrike" cap="none" normalizeH="0" baseline="0">
              <a:ln>
                <a:noFill/>
              </a:ln>
              <a:solidFill>
                <a:schemeClr val="accent2"/>
              </a:solidFill>
              <a:effectLst/>
              <a:latin typeface="Arial" charset="0"/>
            </a:endParaRPr>
          </a:p>
        </p:txBody>
      </p:sp>
      <p:sp>
        <p:nvSpPr>
          <p:cNvPr id="11" name="Rectangle 10"/>
          <p:cNvSpPr/>
          <p:nvPr/>
        </p:nvSpPr>
        <p:spPr>
          <a:xfrm>
            <a:off x="468314" y="2973814"/>
            <a:ext cx="4938712" cy="1569660"/>
          </a:xfrm>
          <a:prstGeom prst="rect">
            <a:avLst/>
          </a:prstGeom>
        </p:spPr>
        <p:txBody>
          <a:bodyPr wrap="square">
            <a:spAutoFit/>
          </a:bodyPr>
          <a:lstStyle/>
          <a:p>
            <a:r>
              <a:rPr lang="en-US" b="1" kern="0" dirty="0" smtClean="0">
                <a:solidFill>
                  <a:srgbClr val="1B232A"/>
                </a:solidFill>
                <a:latin typeface="Arial Narrow"/>
                <a:ea typeface="Arial Narrow" pitchFamily="34" charset="0"/>
                <a:cs typeface="Arial Narrow"/>
              </a:rPr>
              <a:t>Projecting from current trends analysis, any </a:t>
            </a:r>
            <a:r>
              <a:rPr lang="en-US" b="1" kern="0" dirty="0" err="1" smtClean="0">
                <a:solidFill>
                  <a:srgbClr val="1B232A"/>
                </a:solidFill>
                <a:latin typeface="Arial Narrow"/>
                <a:ea typeface="Arial Narrow" pitchFamily="34" charset="0"/>
                <a:cs typeface="Arial Narrow"/>
              </a:rPr>
              <a:t>organisation</a:t>
            </a:r>
            <a:r>
              <a:rPr lang="en-US" b="1" kern="0" dirty="0" smtClean="0">
                <a:solidFill>
                  <a:srgbClr val="1B232A"/>
                </a:solidFill>
                <a:latin typeface="Arial Narrow"/>
                <a:ea typeface="Arial Narrow" pitchFamily="34" charset="0"/>
                <a:cs typeface="Arial Narrow"/>
              </a:rPr>
              <a:t> has a 75% probability of being </a:t>
            </a:r>
            <a:r>
              <a:rPr lang="en-US" b="1" kern="0" dirty="0" err="1" smtClean="0">
                <a:solidFill>
                  <a:srgbClr val="1B232A"/>
                </a:solidFill>
                <a:latin typeface="Arial Narrow"/>
                <a:ea typeface="Arial Narrow" pitchFamily="34" charset="0"/>
                <a:cs typeface="Arial Narrow"/>
              </a:rPr>
              <a:t>DDoS’ed</a:t>
            </a:r>
            <a:r>
              <a:rPr lang="en-US" b="1" kern="0" dirty="0" smtClean="0">
                <a:solidFill>
                  <a:srgbClr val="1B232A"/>
                </a:solidFill>
                <a:latin typeface="Arial Narrow"/>
                <a:ea typeface="Arial Narrow" pitchFamily="34" charset="0"/>
                <a:cs typeface="Arial Narrow"/>
              </a:rPr>
              <a:t> over the next 12 months</a:t>
            </a:r>
            <a:endParaRPr lang="en-GB" b="1" dirty="0"/>
          </a:p>
        </p:txBody>
      </p:sp>
    </p:spTree>
    <p:extLst>
      <p:ext uri="{BB962C8B-B14F-4D97-AF65-F5344CB8AC3E}">
        <p14:creationId xmlns:p14="http://schemas.microsoft.com/office/powerpoint/2010/main" val="2529584742"/>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par>
                          <p:cTn id="9" fill="hold">
                            <p:stCondLst>
                              <p:cond delay="0"/>
                            </p:stCondLst>
                            <p:childTnLst>
                              <p:par>
                                <p:cTn id="10" presetID="1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slide(fromBottom)">
                                      <p:cBhvr>
                                        <p:cTn id="12" dur="500"/>
                                        <p:tgtEl>
                                          <p:spTgt spid="10"/>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slide(fromBottom)">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Why Implement </a:t>
            </a:r>
            <a:r>
              <a:rPr lang="en-US" dirty="0" err="1" smtClean="0">
                <a:latin typeface="+mj-lt"/>
              </a:rPr>
              <a:t>DoS</a:t>
            </a:r>
            <a:r>
              <a:rPr lang="en-US" dirty="0" smtClean="0">
                <a:latin typeface="+mj-lt"/>
              </a:rPr>
              <a:t>/</a:t>
            </a:r>
            <a:r>
              <a:rPr lang="en-US" dirty="0" err="1" smtClean="0">
                <a:latin typeface="+mj-lt"/>
              </a:rPr>
              <a:t>DDoS</a:t>
            </a:r>
            <a:r>
              <a:rPr lang="en-US" dirty="0" smtClean="0">
                <a:latin typeface="+mj-lt"/>
              </a:rPr>
              <a:t> Protection today ?</a:t>
            </a:r>
            <a:endParaRPr lang="en-US" dirty="0">
              <a:latin typeface="+mj-lt"/>
            </a:endParaRPr>
          </a:p>
        </p:txBody>
      </p:sp>
      <p:sp>
        <p:nvSpPr>
          <p:cNvPr id="3" name="Text Placeholder 2"/>
          <p:cNvSpPr>
            <a:spLocks noGrp="1"/>
          </p:cNvSpPr>
          <p:nvPr>
            <p:ph type="body" sz="quarter" idx="11"/>
          </p:nvPr>
        </p:nvSpPr>
        <p:spPr/>
        <p:txBody>
          <a:bodyPr/>
          <a:lstStyle/>
          <a:p>
            <a:endParaRPr lang="en-US"/>
          </a:p>
        </p:txBody>
      </p:sp>
      <p:sp>
        <p:nvSpPr>
          <p:cNvPr id="4" name="Rounded Rectangle 3"/>
          <p:cNvSpPr/>
          <p:nvPr/>
        </p:nvSpPr>
        <p:spPr bwMode="auto">
          <a:xfrm>
            <a:off x="50970" y="1158657"/>
            <a:ext cx="4706088" cy="5005184"/>
          </a:xfrm>
          <a:prstGeom prst="roundRect">
            <a:avLst>
              <a:gd name="adj" fmla="val 7306"/>
            </a:avLst>
          </a:prstGeom>
          <a:gradFill flip="none" rotWithShape="1">
            <a:gsLst>
              <a:gs pos="0">
                <a:schemeClr val="bg1">
                  <a:lumMod val="75000"/>
                  <a:tint val="66000"/>
                  <a:satMod val="160000"/>
                </a:schemeClr>
              </a:gs>
              <a:gs pos="50000">
                <a:schemeClr val="bg1">
                  <a:lumMod val="75000"/>
                  <a:tint val="44500"/>
                  <a:satMod val="160000"/>
                </a:schemeClr>
              </a:gs>
              <a:gs pos="100000">
                <a:schemeClr val="bg1"/>
              </a:gs>
            </a:gsLst>
            <a:lin ang="0" scaled="0"/>
            <a:tileRect/>
          </a:gradFill>
          <a:ln w="12700" cap="flat" cmpd="sng" algn="ctr">
            <a:gradFill flip="none" rotWithShape="1">
              <a:gsLst>
                <a:gs pos="0">
                  <a:schemeClr val="bg1">
                    <a:lumMod val="85000"/>
                  </a:schemeClr>
                </a:gs>
                <a:gs pos="100000">
                  <a:schemeClr val="bg1"/>
                </a:gs>
              </a:gsLst>
              <a:lin ang="0" scaled="0"/>
              <a:tileRect/>
            </a:gradFill>
            <a:prstDash val="solid"/>
            <a:round/>
            <a:headEnd type="none" w="med" len="med"/>
            <a:tailEnd type="none" w="med" len="med"/>
          </a:ln>
          <a:effectLst/>
          <a:scene3d>
            <a:camera prst="orthographicFront">
              <a:rot lat="0" lon="0" rev="0"/>
            </a:camera>
            <a:lightRig rig="brightRoom" dir="t">
              <a:rot lat="0" lon="0" rev="600000"/>
            </a:lightRig>
          </a:scene3d>
          <a:sp3d prstMaterial="metal">
            <a:bevelT w="38100" h="57150" prst="angle"/>
          </a:sp3d>
        </p:spPr>
        <p:txBody>
          <a:bodyPr/>
          <a:lstStyle/>
          <a:p>
            <a:pPr>
              <a:defRPr/>
            </a:pPr>
            <a:endParaRPr lang="en-GB" sz="1800">
              <a:latin typeface="Arial" charset="0"/>
              <a:ea typeface="ＭＳ Ｐゴシック" charset="-128"/>
            </a:endParaRPr>
          </a:p>
        </p:txBody>
      </p:sp>
      <p:sp>
        <p:nvSpPr>
          <p:cNvPr id="5" name="Content Placeholder 2"/>
          <p:cNvSpPr txBox="1">
            <a:spLocks/>
          </p:cNvSpPr>
          <p:nvPr/>
        </p:nvSpPr>
        <p:spPr>
          <a:xfrm>
            <a:off x="462459" y="1383796"/>
            <a:ext cx="8571108" cy="4313238"/>
          </a:xfrm>
          <a:prstGeom prst="rect">
            <a:avLst/>
          </a:prstGeom>
        </p:spPr>
        <p:txBody>
          <a:bodyPr>
            <a:noAutofit/>
          </a:bodyPr>
          <a:lstStyle/>
          <a:p>
            <a:pPr marL="173038" marR="0" lvl="0" indent="-173038" algn="l" defTabSz="914400" rtl="0" eaLnBrk="0" fontAlgn="base" latinLnBrk="0" hangingPunct="0">
              <a:lnSpc>
                <a:spcPct val="100000"/>
              </a:lnSpc>
              <a:spcBef>
                <a:spcPts val="0"/>
              </a:spcBef>
              <a:spcAft>
                <a:spcPts val="600"/>
              </a:spcAft>
              <a:buClr>
                <a:srgbClr val="FF0000"/>
              </a:buClr>
              <a:buSzPct val="100000"/>
              <a:buFont typeface="Arial" pitchFamily="34" charset="0"/>
              <a:buChar char="•"/>
              <a:tabLst/>
              <a:defRPr/>
            </a:pPr>
            <a:endParaRPr kumimoji="0" lang="en-US" sz="2400" b="0" i="0" u="none" strike="noStrike" kern="0" cap="none" spc="0" normalizeH="0" baseline="0" noProof="0" dirty="0" smtClean="0">
              <a:ln>
                <a:noFill/>
              </a:ln>
              <a:solidFill>
                <a:srgbClr val="1B232A"/>
              </a:solidFill>
              <a:effectLst/>
              <a:uLnTx/>
              <a:uFillTx/>
              <a:latin typeface="Arial Narrow"/>
              <a:ea typeface="Arial Narrow" pitchFamily="34" charset="0"/>
              <a:cs typeface="Arial Narrow"/>
            </a:endParaRPr>
          </a:p>
          <a:p>
            <a:pPr marL="173038" marR="0" lvl="0" indent="-173038" algn="l" defTabSz="914400" rtl="0" eaLnBrk="0" fontAlgn="base" latinLnBrk="0" hangingPunct="0">
              <a:lnSpc>
                <a:spcPct val="100000"/>
              </a:lnSpc>
              <a:spcBef>
                <a:spcPts val="0"/>
              </a:spcBef>
              <a:spcAft>
                <a:spcPts val="600"/>
              </a:spcAft>
              <a:buClr>
                <a:srgbClr val="FF0000"/>
              </a:buClr>
              <a:buSzPct val="100000"/>
              <a:tabLst/>
              <a:defRPr/>
            </a:pPr>
            <a:r>
              <a:rPr lang="en-US" sz="3200" b="1" kern="0" dirty="0" smtClean="0">
                <a:solidFill>
                  <a:schemeClr val="accent4"/>
                </a:solidFill>
                <a:latin typeface="Arial Narrow"/>
                <a:ea typeface="Arial Narrow" pitchFamily="34" charset="0"/>
                <a:cs typeface="Arial Narrow"/>
              </a:rPr>
              <a:t>ATTACKS ARE INCREASING ….</a:t>
            </a:r>
          </a:p>
          <a:p>
            <a:pPr marL="173038" marR="0" lvl="0" indent="-173038" algn="l" defTabSz="914400" rtl="0" eaLnBrk="0" fontAlgn="base" latinLnBrk="0" hangingPunct="0">
              <a:lnSpc>
                <a:spcPct val="100000"/>
              </a:lnSpc>
              <a:spcBef>
                <a:spcPts val="0"/>
              </a:spcBef>
              <a:spcAft>
                <a:spcPts val="600"/>
              </a:spcAft>
              <a:buClr>
                <a:srgbClr val="FF0000"/>
              </a:buClr>
              <a:buSzPct val="100000"/>
              <a:buFont typeface="Arial" pitchFamily="34" charset="0"/>
              <a:buChar char="•"/>
              <a:tabLst/>
              <a:defRPr/>
            </a:pPr>
            <a:endParaRPr kumimoji="0" lang="en-US" sz="2400" b="0" i="0" u="none" strike="noStrike" kern="0" cap="none" spc="0" normalizeH="0" baseline="0" noProof="0" dirty="0" smtClean="0">
              <a:ln>
                <a:noFill/>
              </a:ln>
              <a:solidFill>
                <a:srgbClr val="1B232A"/>
              </a:solidFill>
              <a:effectLst/>
              <a:uLnTx/>
              <a:uFillTx/>
              <a:latin typeface="Arial Narrow"/>
              <a:ea typeface="Arial Narrow" pitchFamily="34" charset="0"/>
              <a:cs typeface="Arial Narrow"/>
            </a:endParaRPr>
          </a:p>
          <a:p>
            <a:pPr marL="173038" marR="0" lvl="0" indent="-173038" algn="l" defTabSz="914400" rtl="0" eaLnBrk="0" fontAlgn="base" latinLnBrk="0" hangingPunct="0">
              <a:lnSpc>
                <a:spcPct val="100000"/>
              </a:lnSpc>
              <a:spcBef>
                <a:spcPts val="0"/>
              </a:spcBef>
              <a:spcAft>
                <a:spcPts val="600"/>
              </a:spcAft>
              <a:buClr>
                <a:srgbClr val="FF0000"/>
              </a:buClr>
              <a:buSzPct val="100000"/>
              <a:tabLst/>
              <a:defRPr/>
            </a:pPr>
            <a:r>
              <a:rPr lang="en-US" kern="0" noProof="0" dirty="0" smtClean="0">
                <a:solidFill>
                  <a:srgbClr val="1B232A"/>
                </a:solidFill>
                <a:latin typeface="Arial Narrow"/>
                <a:ea typeface="Arial Narrow" pitchFamily="34" charset="0"/>
                <a:cs typeface="Arial Narrow"/>
              </a:rPr>
              <a:t>   </a:t>
            </a:r>
            <a:endParaRPr kumimoji="0" lang="en-US" sz="2400" b="0" i="0" u="none" strike="noStrike" kern="0" cap="none" spc="0" normalizeH="0" baseline="0" noProof="0" dirty="0" smtClean="0">
              <a:ln>
                <a:noFill/>
              </a:ln>
              <a:solidFill>
                <a:srgbClr val="1B232A"/>
              </a:solidFill>
              <a:effectLst/>
              <a:uLnTx/>
              <a:uFillTx/>
              <a:latin typeface="Arial Narrow"/>
              <a:ea typeface="Arial Narrow" pitchFamily="34" charset="0"/>
              <a:cs typeface="Arial Narrow"/>
            </a:endParaRPr>
          </a:p>
          <a:p>
            <a:pPr marL="173038" marR="0" lvl="0" indent="-173038" algn="l" defTabSz="914400" rtl="0" eaLnBrk="0" fontAlgn="base" latinLnBrk="0" hangingPunct="0">
              <a:lnSpc>
                <a:spcPct val="150000"/>
              </a:lnSpc>
              <a:spcBef>
                <a:spcPct val="20000"/>
              </a:spcBef>
              <a:spcAft>
                <a:spcPct val="0"/>
              </a:spcAft>
              <a:buClr>
                <a:srgbClr val="FF0000"/>
              </a:buClr>
              <a:buSzPct val="100000"/>
              <a:buFont typeface="Arial" pitchFamily="34" charset="0"/>
              <a:buChar char="•"/>
              <a:tabLst/>
              <a:defRPr/>
            </a:pPr>
            <a:endParaRPr kumimoji="0" lang="en-US" sz="1800" b="0" i="0" u="none" strike="noStrike" kern="0" cap="none" spc="0" normalizeH="0" baseline="0" noProof="0" dirty="0" smtClean="0">
              <a:ln>
                <a:noFill/>
              </a:ln>
              <a:solidFill>
                <a:srgbClr val="1B232A"/>
              </a:solidFill>
              <a:effectLst/>
              <a:uLnTx/>
              <a:uFillTx/>
              <a:latin typeface="Arial Narrow"/>
              <a:ea typeface="Arial Narrow" pitchFamily="34" charset="0"/>
              <a:cs typeface="Arial Narrow"/>
            </a:endParaRPr>
          </a:p>
        </p:txBody>
      </p:sp>
      <p:sp>
        <p:nvSpPr>
          <p:cNvPr id="10" name="Rounded Rectangle 9"/>
          <p:cNvSpPr/>
          <p:nvPr/>
        </p:nvSpPr>
        <p:spPr bwMode="auto">
          <a:xfrm>
            <a:off x="468313" y="2826124"/>
            <a:ext cx="8344611" cy="1056289"/>
          </a:xfrm>
          <a:prstGeom prst="roundRect">
            <a:avLst/>
          </a:prstGeom>
          <a:solidFill>
            <a:schemeClr val="accent2">
              <a:lumMod val="40000"/>
              <a:lumOff val="60000"/>
            </a:schemeClr>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chemeClr val="accent1"/>
              </a:buClr>
              <a:buSzPct val="90000"/>
              <a:buFont typeface="Wingdings" charset="2"/>
              <a:buNone/>
              <a:tabLst/>
            </a:pPr>
            <a:endParaRPr kumimoji="0" lang="en-GB" sz="2000" b="0" i="0" u="none" strike="noStrike" cap="none" normalizeH="0" baseline="0">
              <a:ln>
                <a:noFill/>
              </a:ln>
              <a:solidFill>
                <a:schemeClr val="accent2"/>
              </a:solidFill>
              <a:effectLst/>
              <a:latin typeface="Arial" charset="0"/>
            </a:endParaRPr>
          </a:p>
        </p:txBody>
      </p:sp>
      <p:sp>
        <p:nvSpPr>
          <p:cNvPr id="11" name="Rectangle 10"/>
          <p:cNvSpPr/>
          <p:nvPr/>
        </p:nvSpPr>
        <p:spPr>
          <a:xfrm>
            <a:off x="468313" y="2973814"/>
            <a:ext cx="8297315" cy="892552"/>
          </a:xfrm>
          <a:prstGeom prst="rect">
            <a:avLst/>
          </a:prstGeom>
        </p:spPr>
        <p:txBody>
          <a:bodyPr wrap="square">
            <a:spAutoFit/>
          </a:bodyPr>
          <a:lstStyle/>
          <a:p>
            <a:pPr lvl="0"/>
            <a:r>
              <a:rPr lang="en-US" b="1" kern="0" dirty="0" err="1" smtClean="0">
                <a:solidFill>
                  <a:srgbClr val="1B232A"/>
                </a:solidFill>
                <a:latin typeface="Arial Narrow"/>
                <a:ea typeface="Arial Narrow" pitchFamily="34" charset="0"/>
                <a:cs typeface="Arial Narrow"/>
              </a:rPr>
              <a:t>DDoS</a:t>
            </a:r>
            <a:r>
              <a:rPr lang="en-US" b="1" kern="0" dirty="0" smtClean="0">
                <a:solidFill>
                  <a:srgbClr val="1B232A"/>
                </a:solidFill>
                <a:latin typeface="Arial Narrow"/>
                <a:ea typeface="Arial Narrow" pitchFamily="34" charset="0"/>
                <a:cs typeface="Arial Narrow"/>
              </a:rPr>
              <a:t> attacks are increasing by </a:t>
            </a:r>
            <a:r>
              <a:rPr lang="en-US" sz="2800" b="1" kern="0" dirty="0" smtClean="0">
                <a:solidFill>
                  <a:srgbClr val="1B232A"/>
                </a:solidFill>
                <a:latin typeface="Arial Narrow"/>
                <a:ea typeface="Arial Narrow" pitchFamily="34" charset="0"/>
                <a:cs typeface="Arial Narrow"/>
              </a:rPr>
              <a:t>20%-40% </a:t>
            </a:r>
            <a:r>
              <a:rPr lang="en-US" b="1" kern="0" dirty="0" smtClean="0">
                <a:solidFill>
                  <a:srgbClr val="1B232A"/>
                </a:solidFill>
                <a:latin typeface="Arial Narrow"/>
                <a:ea typeface="Arial Narrow" pitchFamily="34" charset="0"/>
                <a:cs typeface="Arial Narrow"/>
              </a:rPr>
              <a:t>annually</a:t>
            </a:r>
          </a:p>
          <a:p>
            <a:endParaRPr lang="en-GB" b="1" dirty="0"/>
          </a:p>
        </p:txBody>
      </p:sp>
    </p:spTree>
    <p:extLst>
      <p:ext uri="{BB962C8B-B14F-4D97-AF65-F5344CB8AC3E}">
        <p14:creationId xmlns:p14="http://schemas.microsoft.com/office/powerpoint/2010/main" val="2232055557"/>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par>
                          <p:cTn id="9" fill="hold">
                            <p:stCondLst>
                              <p:cond delay="0"/>
                            </p:stCondLst>
                            <p:childTnLst>
                              <p:par>
                                <p:cTn id="10" presetID="1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slide(fromBottom)">
                                      <p:cBhvr>
                                        <p:cTn id="12" dur="500"/>
                                        <p:tgtEl>
                                          <p:spTgt spid="10"/>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slide(fromBottom)">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Why Implement </a:t>
            </a:r>
            <a:r>
              <a:rPr lang="en-US" dirty="0" err="1" smtClean="0">
                <a:latin typeface="+mj-lt"/>
              </a:rPr>
              <a:t>DoS</a:t>
            </a:r>
            <a:r>
              <a:rPr lang="en-US" dirty="0" smtClean="0">
                <a:latin typeface="+mj-lt"/>
              </a:rPr>
              <a:t>/</a:t>
            </a:r>
            <a:r>
              <a:rPr lang="en-US" dirty="0" err="1" smtClean="0">
                <a:latin typeface="+mj-lt"/>
              </a:rPr>
              <a:t>DDoS</a:t>
            </a:r>
            <a:r>
              <a:rPr lang="en-US" dirty="0" smtClean="0">
                <a:latin typeface="+mj-lt"/>
              </a:rPr>
              <a:t> Protection today ?</a:t>
            </a:r>
            <a:endParaRPr lang="en-US" dirty="0">
              <a:latin typeface="+mj-lt"/>
            </a:endParaRPr>
          </a:p>
        </p:txBody>
      </p:sp>
      <p:sp>
        <p:nvSpPr>
          <p:cNvPr id="3" name="Text Placeholder 2"/>
          <p:cNvSpPr>
            <a:spLocks noGrp="1"/>
          </p:cNvSpPr>
          <p:nvPr>
            <p:ph type="body" sz="quarter" idx="11"/>
          </p:nvPr>
        </p:nvSpPr>
        <p:spPr/>
        <p:txBody>
          <a:bodyPr/>
          <a:lstStyle/>
          <a:p>
            <a:endParaRPr lang="en-US" dirty="0"/>
          </a:p>
        </p:txBody>
      </p:sp>
      <p:sp>
        <p:nvSpPr>
          <p:cNvPr id="4" name="Rounded Rectangle 3"/>
          <p:cNvSpPr/>
          <p:nvPr/>
        </p:nvSpPr>
        <p:spPr bwMode="auto">
          <a:xfrm>
            <a:off x="50970" y="1158657"/>
            <a:ext cx="4706088" cy="5005184"/>
          </a:xfrm>
          <a:prstGeom prst="roundRect">
            <a:avLst>
              <a:gd name="adj" fmla="val 7306"/>
            </a:avLst>
          </a:prstGeom>
          <a:gradFill flip="none" rotWithShape="1">
            <a:gsLst>
              <a:gs pos="0">
                <a:schemeClr val="bg1">
                  <a:lumMod val="75000"/>
                  <a:tint val="66000"/>
                  <a:satMod val="160000"/>
                </a:schemeClr>
              </a:gs>
              <a:gs pos="50000">
                <a:schemeClr val="bg1">
                  <a:lumMod val="75000"/>
                  <a:tint val="44500"/>
                  <a:satMod val="160000"/>
                </a:schemeClr>
              </a:gs>
              <a:gs pos="100000">
                <a:schemeClr val="bg1"/>
              </a:gs>
            </a:gsLst>
            <a:lin ang="0" scaled="0"/>
            <a:tileRect/>
          </a:gradFill>
          <a:ln w="12700" cap="flat" cmpd="sng" algn="ctr">
            <a:gradFill flip="none" rotWithShape="1">
              <a:gsLst>
                <a:gs pos="0">
                  <a:schemeClr val="bg1">
                    <a:lumMod val="85000"/>
                  </a:schemeClr>
                </a:gs>
                <a:gs pos="100000">
                  <a:schemeClr val="bg1"/>
                </a:gs>
              </a:gsLst>
              <a:lin ang="0" scaled="0"/>
              <a:tileRect/>
            </a:gradFill>
            <a:prstDash val="solid"/>
            <a:round/>
            <a:headEnd type="none" w="med" len="med"/>
            <a:tailEnd type="none" w="med" len="med"/>
          </a:ln>
          <a:effectLst/>
          <a:scene3d>
            <a:camera prst="orthographicFront">
              <a:rot lat="0" lon="0" rev="0"/>
            </a:camera>
            <a:lightRig rig="brightRoom" dir="t">
              <a:rot lat="0" lon="0" rev="600000"/>
            </a:lightRig>
          </a:scene3d>
          <a:sp3d prstMaterial="metal">
            <a:bevelT w="38100" h="57150" prst="angle"/>
          </a:sp3d>
        </p:spPr>
        <p:txBody>
          <a:bodyPr/>
          <a:lstStyle/>
          <a:p>
            <a:pPr>
              <a:defRPr/>
            </a:pPr>
            <a:endParaRPr lang="en-GB" sz="1800">
              <a:latin typeface="Arial" charset="0"/>
              <a:ea typeface="ＭＳ Ｐゴシック" charset="-128"/>
            </a:endParaRPr>
          </a:p>
        </p:txBody>
      </p:sp>
      <p:sp>
        <p:nvSpPr>
          <p:cNvPr id="5" name="Content Placeholder 2"/>
          <p:cNvSpPr txBox="1">
            <a:spLocks/>
          </p:cNvSpPr>
          <p:nvPr/>
        </p:nvSpPr>
        <p:spPr>
          <a:xfrm>
            <a:off x="462459" y="1383796"/>
            <a:ext cx="8571108" cy="4313238"/>
          </a:xfrm>
          <a:prstGeom prst="rect">
            <a:avLst/>
          </a:prstGeom>
        </p:spPr>
        <p:txBody>
          <a:bodyPr>
            <a:noAutofit/>
          </a:bodyPr>
          <a:lstStyle/>
          <a:p>
            <a:pPr marL="173038" marR="0" lvl="0" indent="-173038" algn="l" defTabSz="914400" rtl="0" eaLnBrk="0" fontAlgn="base" latinLnBrk="0" hangingPunct="0">
              <a:lnSpc>
                <a:spcPct val="100000"/>
              </a:lnSpc>
              <a:spcBef>
                <a:spcPts val="0"/>
              </a:spcBef>
              <a:spcAft>
                <a:spcPts val="600"/>
              </a:spcAft>
              <a:buClr>
                <a:srgbClr val="FF0000"/>
              </a:buClr>
              <a:buSzPct val="100000"/>
              <a:buFont typeface="Arial" pitchFamily="34" charset="0"/>
              <a:buChar char="•"/>
              <a:tabLst/>
              <a:defRPr/>
            </a:pPr>
            <a:endParaRPr kumimoji="0" lang="en-US" sz="2400" b="0" i="0" u="none" strike="noStrike" kern="0" cap="none" spc="0" normalizeH="0" baseline="0" noProof="0" dirty="0" smtClean="0">
              <a:ln>
                <a:noFill/>
              </a:ln>
              <a:solidFill>
                <a:srgbClr val="1B232A"/>
              </a:solidFill>
              <a:effectLst/>
              <a:uLnTx/>
              <a:uFillTx/>
              <a:latin typeface="Arial Narrow"/>
              <a:ea typeface="Arial Narrow" pitchFamily="34" charset="0"/>
              <a:cs typeface="Arial Narrow"/>
            </a:endParaRPr>
          </a:p>
          <a:p>
            <a:pPr marL="173038" marR="0" lvl="0" indent="-173038" algn="l" defTabSz="914400" rtl="0" eaLnBrk="0" fontAlgn="base" latinLnBrk="0" hangingPunct="0">
              <a:lnSpc>
                <a:spcPct val="100000"/>
              </a:lnSpc>
              <a:spcBef>
                <a:spcPts val="0"/>
              </a:spcBef>
              <a:spcAft>
                <a:spcPts val="600"/>
              </a:spcAft>
              <a:buClr>
                <a:srgbClr val="FF0000"/>
              </a:buClr>
              <a:buSzPct val="100000"/>
              <a:tabLst/>
              <a:defRPr/>
            </a:pPr>
            <a:r>
              <a:rPr lang="en-US" sz="3200" b="1" kern="0" dirty="0" smtClean="0">
                <a:solidFill>
                  <a:schemeClr val="accent4"/>
                </a:solidFill>
                <a:latin typeface="Arial Narrow"/>
                <a:ea typeface="Arial Narrow" pitchFamily="34" charset="0"/>
                <a:cs typeface="Arial Narrow"/>
              </a:rPr>
              <a:t>SIZE ISN’T EVERYTHING! …</a:t>
            </a:r>
          </a:p>
          <a:p>
            <a:pPr marL="173038" marR="0" lvl="0" indent="-173038" algn="l" defTabSz="914400" rtl="0" eaLnBrk="0" fontAlgn="base" latinLnBrk="0" hangingPunct="0">
              <a:lnSpc>
                <a:spcPct val="100000"/>
              </a:lnSpc>
              <a:spcBef>
                <a:spcPts val="0"/>
              </a:spcBef>
              <a:spcAft>
                <a:spcPts val="600"/>
              </a:spcAft>
              <a:buClr>
                <a:srgbClr val="FF0000"/>
              </a:buClr>
              <a:buSzPct val="100000"/>
              <a:buFont typeface="Arial" pitchFamily="34" charset="0"/>
              <a:buChar char="•"/>
              <a:tabLst/>
              <a:defRPr/>
            </a:pPr>
            <a:endParaRPr kumimoji="0" lang="en-US" sz="2400" b="0" i="0" u="none" strike="noStrike" kern="0" cap="none" spc="0" normalizeH="0" baseline="0" noProof="0" dirty="0" smtClean="0">
              <a:ln>
                <a:noFill/>
              </a:ln>
              <a:solidFill>
                <a:srgbClr val="1B232A"/>
              </a:solidFill>
              <a:effectLst/>
              <a:uLnTx/>
              <a:uFillTx/>
              <a:latin typeface="Arial Narrow"/>
              <a:ea typeface="Arial Narrow" pitchFamily="34" charset="0"/>
              <a:cs typeface="Arial Narrow"/>
            </a:endParaRPr>
          </a:p>
          <a:p>
            <a:pPr marL="173038" marR="0" lvl="0" indent="-173038" algn="l" defTabSz="914400" rtl="0" eaLnBrk="0" fontAlgn="base" latinLnBrk="0" hangingPunct="0">
              <a:lnSpc>
                <a:spcPct val="100000"/>
              </a:lnSpc>
              <a:spcBef>
                <a:spcPts val="0"/>
              </a:spcBef>
              <a:spcAft>
                <a:spcPts val="600"/>
              </a:spcAft>
              <a:buClr>
                <a:srgbClr val="FF0000"/>
              </a:buClr>
              <a:buSzPct val="100000"/>
              <a:tabLst/>
              <a:defRPr/>
            </a:pPr>
            <a:r>
              <a:rPr lang="en-US" kern="0" noProof="0" dirty="0" smtClean="0">
                <a:solidFill>
                  <a:srgbClr val="1B232A"/>
                </a:solidFill>
                <a:latin typeface="Arial Narrow"/>
                <a:ea typeface="Arial Narrow" pitchFamily="34" charset="0"/>
                <a:cs typeface="Arial Narrow"/>
              </a:rPr>
              <a:t>   </a:t>
            </a:r>
            <a:endParaRPr kumimoji="0" lang="en-US" sz="2400" b="0" i="0" u="none" strike="noStrike" kern="0" cap="none" spc="0" normalizeH="0" baseline="0" noProof="0" dirty="0" smtClean="0">
              <a:ln>
                <a:noFill/>
              </a:ln>
              <a:solidFill>
                <a:srgbClr val="1B232A"/>
              </a:solidFill>
              <a:effectLst/>
              <a:uLnTx/>
              <a:uFillTx/>
              <a:latin typeface="Arial Narrow"/>
              <a:ea typeface="Arial Narrow" pitchFamily="34" charset="0"/>
              <a:cs typeface="Arial Narrow"/>
            </a:endParaRPr>
          </a:p>
          <a:p>
            <a:pPr marL="173038" marR="0" lvl="0" indent="-173038" algn="l" defTabSz="914400" rtl="0" eaLnBrk="0" fontAlgn="base" latinLnBrk="0" hangingPunct="0">
              <a:lnSpc>
                <a:spcPct val="150000"/>
              </a:lnSpc>
              <a:spcBef>
                <a:spcPct val="20000"/>
              </a:spcBef>
              <a:spcAft>
                <a:spcPct val="0"/>
              </a:spcAft>
              <a:buClr>
                <a:srgbClr val="FF0000"/>
              </a:buClr>
              <a:buSzPct val="100000"/>
              <a:buFont typeface="Arial" pitchFamily="34" charset="0"/>
              <a:buChar char="•"/>
              <a:tabLst/>
              <a:defRPr/>
            </a:pPr>
            <a:endParaRPr kumimoji="0" lang="en-US" sz="1800" b="0" i="0" u="none" strike="noStrike" kern="0" cap="none" spc="0" normalizeH="0" baseline="0" noProof="0" dirty="0" smtClean="0">
              <a:ln>
                <a:noFill/>
              </a:ln>
              <a:solidFill>
                <a:srgbClr val="1B232A"/>
              </a:solidFill>
              <a:effectLst/>
              <a:uLnTx/>
              <a:uFillTx/>
              <a:latin typeface="Arial Narrow"/>
              <a:ea typeface="Arial Narrow" pitchFamily="34" charset="0"/>
              <a:cs typeface="Arial Narrow"/>
            </a:endParaRPr>
          </a:p>
        </p:txBody>
      </p:sp>
      <p:sp>
        <p:nvSpPr>
          <p:cNvPr id="10" name="Rounded Rectangle 9"/>
          <p:cNvSpPr/>
          <p:nvPr/>
        </p:nvSpPr>
        <p:spPr bwMode="auto">
          <a:xfrm>
            <a:off x="468314" y="2826124"/>
            <a:ext cx="4938712" cy="1056289"/>
          </a:xfrm>
          <a:prstGeom prst="roundRect">
            <a:avLst/>
          </a:prstGeom>
          <a:solidFill>
            <a:schemeClr val="accent2">
              <a:lumMod val="40000"/>
              <a:lumOff val="60000"/>
            </a:schemeClr>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chemeClr val="accent1"/>
              </a:buClr>
              <a:buSzPct val="90000"/>
              <a:buFont typeface="Wingdings" charset="2"/>
              <a:buNone/>
              <a:tabLst/>
            </a:pPr>
            <a:endParaRPr kumimoji="0" lang="en-GB" sz="2000" b="0" i="0" u="none" strike="noStrike" cap="none" normalizeH="0" baseline="0">
              <a:ln>
                <a:noFill/>
              </a:ln>
              <a:solidFill>
                <a:schemeClr val="accent2"/>
              </a:solidFill>
              <a:effectLst/>
              <a:latin typeface="Arial" charset="0"/>
            </a:endParaRPr>
          </a:p>
        </p:txBody>
      </p:sp>
      <p:sp>
        <p:nvSpPr>
          <p:cNvPr id="11" name="Rectangle 10"/>
          <p:cNvSpPr/>
          <p:nvPr/>
        </p:nvSpPr>
        <p:spPr>
          <a:xfrm>
            <a:off x="468313" y="2942282"/>
            <a:ext cx="8297315" cy="1200329"/>
          </a:xfrm>
          <a:prstGeom prst="rect">
            <a:avLst/>
          </a:prstGeom>
        </p:spPr>
        <p:txBody>
          <a:bodyPr wrap="square">
            <a:spAutoFit/>
          </a:bodyPr>
          <a:lstStyle/>
          <a:p>
            <a:pPr lvl="0"/>
            <a:r>
              <a:rPr lang="en-US" b="1" kern="0" dirty="0" smtClean="0">
                <a:solidFill>
                  <a:srgbClr val="1B232A"/>
                </a:solidFill>
                <a:latin typeface="Arial Narrow"/>
                <a:ea typeface="Arial Narrow" pitchFamily="34" charset="0"/>
                <a:cs typeface="Arial Narrow"/>
              </a:rPr>
              <a:t>Fewer 10% of attacks &gt; 10Gbps</a:t>
            </a:r>
          </a:p>
          <a:p>
            <a:pPr lvl="0"/>
            <a:r>
              <a:rPr lang="en-US" b="1" kern="0" dirty="0" smtClean="0">
                <a:solidFill>
                  <a:srgbClr val="1B232A"/>
                </a:solidFill>
                <a:latin typeface="Arial Narrow"/>
                <a:ea typeface="Arial Narrow" pitchFamily="34" charset="0"/>
                <a:cs typeface="Arial Narrow"/>
              </a:rPr>
              <a:t>More than 75% attacks &lt; 1Gbps</a:t>
            </a:r>
          </a:p>
          <a:p>
            <a:endParaRPr lang="en-GB" b="1" dirty="0"/>
          </a:p>
        </p:txBody>
      </p:sp>
      <p:pic>
        <p:nvPicPr>
          <p:cNvPr id="9" name="Picture 2"/>
          <p:cNvPicPr>
            <a:picLocks noChangeAspect="1" noChangeArrowheads="1"/>
          </p:cNvPicPr>
          <p:nvPr/>
        </p:nvPicPr>
        <p:blipFill>
          <a:blip r:embed="rId2"/>
          <a:srcRect/>
          <a:stretch>
            <a:fillRect/>
          </a:stretch>
        </p:blipFill>
        <p:spPr bwMode="auto">
          <a:xfrm>
            <a:off x="6948264" y="1080000"/>
            <a:ext cx="1985082" cy="4437233"/>
          </a:xfrm>
          <a:prstGeom prst="rect">
            <a:avLst/>
          </a:prstGeom>
          <a:noFill/>
          <a:ln w="9525">
            <a:noFill/>
            <a:miter lim="800000"/>
            <a:headEnd/>
            <a:tailEnd/>
          </a:ln>
        </p:spPr>
      </p:pic>
    </p:spTree>
    <p:extLst>
      <p:ext uri="{BB962C8B-B14F-4D97-AF65-F5344CB8AC3E}">
        <p14:creationId xmlns:p14="http://schemas.microsoft.com/office/powerpoint/2010/main" val="2893970699"/>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par>
                          <p:cTn id="9" fill="hold">
                            <p:stCondLst>
                              <p:cond delay="0"/>
                            </p:stCondLst>
                            <p:childTnLst>
                              <p:par>
                                <p:cTn id="10" presetID="1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slide(fromBottom)">
                                      <p:cBhvr>
                                        <p:cTn id="12" dur="500"/>
                                        <p:tgtEl>
                                          <p:spTgt spid="10"/>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slide(fromBottom)">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money.jpg"/>
          <p:cNvPicPr>
            <a:picLocks noChangeAspect="1"/>
          </p:cNvPicPr>
          <p:nvPr/>
        </p:nvPicPr>
        <p:blipFill>
          <a:blip r:embed="rId3"/>
          <a:srcRect/>
          <a:stretch>
            <a:fillRect/>
          </a:stretch>
        </p:blipFill>
        <p:spPr bwMode="auto">
          <a:xfrm>
            <a:off x="5931768" y="1386538"/>
            <a:ext cx="3059832" cy="4582462"/>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latin typeface="+mj-lt"/>
              </a:rPr>
              <a:t>Why Implement </a:t>
            </a:r>
            <a:r>
              <a:rPr lang="en-US" dirty="0" err="1" smtClean="0">
                <a:latin typeface="+mj-lt"/>
              </a:rPr>
              <a:t>DoS</a:t>
            </a:r>
            <a:r>
              <a:rPr lang="en-US" dirty="0" smtClean="0">
                <a:latin typeface="+mj-lt"/>
              </a:rPr>
              <a:t>/</a:t>
            </a:r>
            <a:r>
              <a:rPr lang="en-US" dirty="0" err="1" smtClean="0">
                <a:latin typeface="+mj-lt"/>
              </a:rPr>
              <a:t>DDoS</a:t>
            </a:r>
            <a:r>
              <a:rPr lang="en-US" dirty="0" smtClean="0">
                <a:latin typeface="+mj-lt"/>
              </a:rPr>
              <a:t> Protection today ?</a:t>
            </a:r>
            <a:endParaRPr lang="en-US" dirty="0">
              <a:latin typeface="+mj-lt"/>
            </a:endParaRPr>
          </a:p>
        </p:txBody>
      </p:sp>
      <p:sp>
        <p:nvSpPr>
          <p:cNvPr id="3" name="Text Placeholder 2"/>
          <p:cNvSpPr>
            <a:spLocks noGrp="1"/>
          </p:cNvSpPr>
          <p:nvPr>
            <p:ph type="body" sz="quarter" idx="11"/>
          </p:nvPr>
        </p:nvSpPr>
        <p:spPr/>
        <p:txBody>
          <a:bodyPr/>
          <a:lstStyle/>
          <a:p>
            <a:endParaRPr lang="en-US" dirty="0"/>
          </a:p>
        </p:txBody>
      </p:sp>
      <p:sp>
        <p:nvSpPr>
          <p:cNvPr id="4" name="Rounded Rectangle 3"/>
          <p:cNvSpPr/>
          <p:nvPr/>
        </p:nvSpPr>
        <p:spPr bwMode="auto">
          <a:xfrm>
            <a:off x="50970" y="1158657"/>
            <a:ext cx="4706088" cy="5005184"/>
          </a:xfrm>
          <a:prstGeom prst="roundRect">
            <a:avLst>
              <a:gd name="adj" fmla="val 7306"/>
            </a:avLst>
          </a:prstGeom>
          <a:gradFill flip="none" rotWithShape="1">
            <a:gsLst>
              <a:gs pos="0">
                <a:schemeClr val="bg1">
                  <a:lumMod val="75000"/>
                  <a:tint val="66000"/>
                  <a:satMod val="160000"/>
                </a:schemeClr>
              </a:gs>
              <a:gs pos="50000">
                <a:schemeClr val="bg1">
                  <a:lumMod val="75000"/>
                  <a:tint val="44500"/>
                  <a:satMod val="160000"/>
                </a:schemeClr>
              </a:gs>
              <a:gs pos="100000">
                <a:schemeClr val="bg1"/>
              </a:gs>
            </a:gsLst>
            <a:lin ang="0" scaled="0"/>
            <a:tileRect/>
          </a:gradFill>
          <a:ln w="12700" cap="flat" cmpd="sng" algn="ctr">
            <a:gradFill flip="none" rotWithShape="1">
              <a:gsLst>
                <a:gs pos="0">
                  <a:schemeClr val="bg1">
                    <a:lumMod val="85000"/>
                  </a:schemeClr>
                </a:gs>
                <a:gs pos="100000">
                  <a:schemeClr val="bg1"/>
                </a:gs>
              </a:gsLst>
              <a:lin ang="0" scaled="0"/>
              <a:tileRect/>
            </a:gradFill>
            <a:prstDash val="solid"/>
            <a:round/>
            <a:headEnd type="none" w="med" len="med"/>
            <a:tailEnd type="none" w="med" len="med"/>
          </a:ln>
          <a:effectLst/>
          <a:scene3d>
            <a:camera prst="orthographicFront">
              <a:rot lat="0" lon="0" rev="0"/>
            </a:camera>
            <a:lightRig rig="brightRoom" dir="t">
              <a:rot lat="0" lon="0" rev="600000"/>
            </a:lightRig>
          </a:scene3d>
          <a:sp3d prstMaterial="metal">
            <a:bevelT w="38100" h="57150" prst="angle"/>
          </a:sp3d>
        </p:spPr>
        <p:txBody>
          <a:bodyPr/>
          <a:lstStyle/>
          <a:p>
            <a:pPr>
              <a:defRPr/>
            </a:pPr>
            <a:endParaRPr lang="en-GB" sz="1800">
              <a:latin typeface="Arial" charset="0"/>
              <a:ea typeface="ＭＳ Ｐゴシック" charset="-128"/>
            </a:endParaRPr>
          </a:p>
        </p:txBody>
      </p:sp>
      <p:sp>
        <p:nvSpPr>
          <p:cNvPr id="5" name="Content Placeholder 2"/>
          <p:cNvSpPr txBox="1">
            <a:spLocks/>
          </p:cNvSpPr>
          <p:nvPr/>
        </p:nvSpPr>
        <p:spPr>
          <a:xfrm>
            <a:off x="462459" y="1383796"/>
            <a:ext cx="8571108" cy="4313238"/>
          </a:xfrm>
          <a:prstGeom prst="rect">
            <a:avLst/>
          </a:prstGeom>
        </p:spPr>
        <p:txBody>
          <a:bodyPr>
            <a:noAutofit/>
          </a:bodyPr>
          <a:lstStyle/>
          <a:p>
            <a:pPr marL="173038" marR="0" lvl="0" indent="-173038" algn="l" defTabSz="914400" rtl="0" eaLnBrk="0" fontAlgn="base" latinLnBrk="0" hangingPunct="0">
              <a:lnSpc>
                <a:spcPct val="100000"/>
              </a:lnSpc>
              <a:spcBef>
                <a:spcPts val="0"/>
              </a:spcBef>
              <a:spcAft>
                <a:spcPts val="600"/>
              </a:spcAft>
              <a:buClr>
                <a:srgbClr val="FF0000"/>
              </a:buClr>
              <a:buSzPct val="100000"/>
              <a:buFont typeface="Arial" pitchFamily="34" charset="0"/>
              <a:buChar char="•"/>
              <a:tabLst/>
              <a:defRPr/>
            </a:pPr>
            <a:endParaRPr kumimoji="0" lang="en-US" sz="2400" b="0" i="0" u="none" strike="noStrike" kern="0" cap="none" spc="0" normalizeH="0" baseline="0" noProof="0" dirty="0" smtClean="0">
              <a:ln>
                <a:noFill/>
              </a:ln>
              <a:solidFill>
                <a:srgbClr val="1B232A"/>
              </a:solidFill>
              <a:effectLst/>
              <a:uLnTx/>
              <a:uFillTx/>
              <a:latin typeface="Arial Narrow"/>
              <a:ea typeface="Arial Narrow" pitchFamily="34" charset="0"/>
              <a:cs typeface="Arial Narrow"/>
            </a:endParaRPr>
          </a:p>
          <a:p>
            <a:pPr marL="173038" marR="0" lvl="0" indent="-173038" algn="l" defTabSz="914400" rtl="0" eaLnBrk="0" fontAlgn="base" latinLnBrk="0" hangingPunct="0">
              <a:lnSpc>
                <a:spcPct val="100000"/>
              </a:lnSpc>
              <a:spcBef>
                <a:spcPts val="0"/>
              </a:spcBef>
              <a:spcAft>
                <a:spcPts val="600"/>
              </a:spcAft>
              <a:buClr>
                <a:srgbClr val="FF0000"/>
              </a:buClr>
              <a:buSzPct val="100000"/>
              <a:tabLst/>
              <a:defRPr/>
            </a:pPr>
            <a:r>
              <a:rPr lang="en-US" sz="3200" b="1" kern="0" dirty="0" smtClean="0">
                <a:solidFill>
                  <a:schemeClr val="accent4"/>
                </a:solidFill>
                <a:latin typeface="Arial Narrow"/>
                <a:ea typeface="Arial Narrow" pitchFamily="34" charset="0"/>
                <a:cs typeface="Arial Narrow"/>
              </a:rPr>
              <a:t>Costs ???</a:t>
            </a:r>
          </a:p>
          <a:p>
            <a:pPr marL="173038" marR="0" lvl="0" indent="-173038" algn="l" defTabSz="914400" rtl="0" eaLnBrk="0" fontAlgn="base" latinLnBrk="0" hangingPunct="0">
              <a:lnSpc>
                <a:spcPct val="100000"/>
              </a:lnSpc>
              <a:spcBef>
                <a:spcPts val="0"/>
              </a:spcBef>
              <a:spcAft>
                <a:spcPts val="600"/>
              </a:spcAft>
              <a:buClr>
                <a:srgbClr val="FF0000"/>
              </a:buClr>
              <a:buSzPct val="100000"/>
              <a:buFont typeface="Arial" pitchFamily="34" charset="0"/>
              <a:buChar char="•"/>
              <a:tabLst/>
              <a:defRPr/>
            </a:pPr>
            <a:endParaRPr kumimoji="0" lang="en-US" sz="2400" b="0" i="0" u="none" strike="noStrike" kern="0" cap="none" spc="0" normalizeH="0" baseline="0" noProof="0" dirty="0" smtClean="0">
              <a:ln>
                <a:noFill/>
              </a:ln>
              <a:solidFill>
                <a:srgbClr val="1B232A"/>
              </a:solidFill>
              <a:effectLst/>
              <a:uLnTx/>
              <a:uFillTx/>
              <a:latin typeface="Arial Narrow"/>
              <a:ea typeface="Arial Narrow" pitchFamily="34" charset="0"/>
              <a:cs typeface="Arial Narrow"/>
            </a:endParaRPr>
          </a:p>
          <a:p>
            <a:pPr marL="173038" marR="0" lvl="0" indent="-173038" algn="l" defTabSz="914400" rtl="0" eaLnBrk="0" fontAlgn="base" latinLnBrk="0" hangingPunct="0">
              <a:lnSpc>
                <a:spcPct val="100000"/>
              </a:lnSpc>
              <a:spcBef>
                <a:spcPts val="0"/>
              </a:spcBef>
              <a:spcAft>
                <a:spcPts val="600"/>
              </a:spcAft>
              <a:buClr>
                <a:srgbClr val="FF0000"/>
              </a:buClr>
              <a:buSzPct val="100000"/>
              <a:tabLst/>
              <a:defRPr/>
            </a:pPr>
            <a:r>
              <a:rPr lang="en-US" kern="0" noProof="0" dirty="0" smtClean="0">
                <a:solidFill>
                  <a:srgbClr val="1B232A"/>
                </a:solidFill>
                <a:latin typeface="Arial Narrow"/>
                <a:ea typeface="Arial Narrow" pitchFamily="34" charset="0"/>
                <a:cs typeface="Arial Narrow"/>
              </a:rPr>
              <a:t>   </a:t>
            </a:r>
            <a:endParaRPr kumimoji="0" lang="en-US" sz="2400" b="0" i="0" u="none" strike="noStrike" kern="0" cap="none" spc="0" normalizeH="0" baseline="0" noProof="0" dirty="0" smtClean="0">
              <a:ln>
                <a:noFill/>
              </a:ln>
              <a:solidFill>
                <a:srgbClr val="1B232A"/>
              </a:solidFill>
              <a:effectLst/>
              <a:uLnTx/>
              <a:uFillTx/>
              <a:latin typeface="Arial Narrow"/>
              <a:ea typeface="Arial Narrow" pitchFamily="34" charset="0"/>
              <a:cs typeface="Arial Narrow"/>
            </a:endParaRPr>
          </a:p>
          <a:p>
            <a:pPr marL="173038" marR="0" lvl="0" indent="-173038" algn="l" defTabSz="914400" rtl="0" eaLnBrk="0" fontAlgn="base" latinLnBrk="0" hangingPunct="0">
              <a:lnSpc>
                <a:spcPct val="150000"/>
              </a:lnSpc>
              <a:spcBef>
                <a:spcPct val="20000"/>
              </a:spcBef>
              <a:spcAft>
                <a:spcPct val="0"/>
              </a:spcAft>
              <a:buClr>
                <a:srgbClr val="FF0000"/>
              </a:buClr>
              <a:buSzPct val="100000"/>
              <a:buFont typeface="Arial" pitchFamily="34" charset="0"/>
              <a:buChar char="•"/>
              <a:tabLst/>
              <a:defRPr/>
            </a:pPr>
            <a:endParaRPr kumimoji="0" lang="en-US" sz="1800" b="0" i="0" u="none" strike="noStrike" kern="0" cap="none" spc="0" normalizeH="0" baseline="0" noProof="0" dirty="0" smtClean="0">
              <a:ln>
                <a:noFill/>
              </a:ln>
              <a:solidFill>
                <a:srgbClr val="1B232A"/>
              </a:solidFill>
              <a:effectLst/>
              <a:uLnTx/>
              <a:uFillTx/>
              <a:latin typeface="Arial Narrow"/>
              <a:ea typeface="Arial Narrow" pitchFamily="34" charset="0"/>
              <a:cs typeface="Arial Narrow"/>
            </a:endParaRPr>
          </a:p>
        </p:txBody>
      </p:sp>
      <p:sp>
        <p:nvSpPr>
          <p:cNvPr id="10" name="Rounded Rectangle 9"/>
          <p:cNvSpPr/>
          <p:nvPr/>
        </p:nvSpPr>
        <p:spPr bwMode="auto">
          <a:xfrm>
            <a:off x="468313" y="2826124"/>
            <a:ext cx="4903787" cy="1493628"/>
          </a:xfrm>
          <a:prstGeom prst="roundRect">
            <a:avLst/>
          </a:prstGeom>
          <a:solidFill>
            <a:schemeClr val="accent2">
              <a:lumMod val="40000"/>
              <a:lumOff val="60000"/>
            </a:schemeClr>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chemeClr val="accent1"/>
              </a:buClr>
              <a:buSzPct val="90000"/>
              <a:buFont typeface="Wingdings" charset="2"/>
              <a:buNone/>
              <a:tabLst/>
            </a:pPr>
            <a:endParaRPr kumimoji="0" lang="en-GB" sz="2000" b="0" i="0" u="none" strike="noStrike" cap="none" normalizeH="0" baseline="0">
              <a:ln>
                <a:noFill/>
              </a:ln>
              <a:solidFill>
                <a:schemeClr val="accent2"/>
              </a:solidFill>
              <a:effectLst/>
              <a:latin typeface="Arial" charset="0"/>
            </a:endParaRPr>
          </a:p>
        </p:txBody>
      </p:sp>
      <p:sp>
        <p:nvSpPr>
          <p:cNvPr id="11" name="Rectangle 10"/>
          <p:cNvSpPr/>
          <p:nvPr/>
        </p:nvSpPr>
        <p:spPr>
          <a:xfrm>
            <a:off x="468313" y="2942282"/>
            <a:ext cx="8297315" cy="1569660"/>
          </a:xfrm>
          <a:prstGeom prst="rect">
            <a:avLst/>
          </a:prstGeom>
        </p:spPr>
        <p:txBody>
          <a:bodyPr wrap="square">
            <a:spAutoFit/>
          </a:bodyPr>
          <a:lstStyle/>
          <a:p>
            <a:pPr lvl="0"/>
            <a:r>
              <a:rPr lang="en-US" b="1" kern="0" dirty="0" smtClean="0">
                <a:solidFill>
                  <a:srgbClr val="1B232A"/>
                </a:solidFill>
                <a:latin typeface="Arial Narrow"/>
                <a:ea typeface="Arial Narrow" pitchFamily="34" charset="0"/>
                <a:cs typeface="Arial Narrow"/>
              </a:rPr>
              <a:t>More than half say &lt;10k/hr</a:t>
            </a:r>
          </a:p>
          <a:p>
            <a:pPr lvl="0"/>
            <a:r>
              <a:rPr lang="en-US" b="1" kern="0" dirty="0" smtClean="0">
                <a:solidFill>
                  <a:srgbClr val="1B232A"/>
                </a:solidFill>
                <a:latin typeface="Arial Narrow"/>
                <a:ea typeface="Arial Narrow" pitchFamily="34" charset="0"/>
                <a:cs typeface="Arial Narrow"/>
              </a:rPr>
              <a:t>More than 10% say &gt;100k/hr</a:t>
            </a:r>
          </a:p>
          <a:p>
            <a:pPr lvl="0"/>
            <a:r>
              <a:rPr lang="en-US" b="1" kern="0" dirty="0" smtClean="0">
                <a:solidFill>
                  <a:srgbClr val="1B232A"/>
                </a:solidFill>
                <a:latin typeface="Arial Narrow"/>
                <a:ea typeface="Arial Narrow" pitchFamily="34" charset="0"/>
                <a:cs typeface="Arial Narrow"/>
              </a:rPr>
              <a:t>80% in Financial Services say &gt;10k/hr</a:t>
            </a:r>
          </a:p>
          <a:p>
            <a:endParaRPr lang="en-GB" b="1" dirty="0"/>
          </a:p>
        </p:txBody>
      </p:sp>
    </p:spTree>
    <p:extLst>
      <p:ext uri="{BB962C8B-B14F-4D97-AF65-F5344CB8AC3E}">
        <p14:creationId xmlns:p14="http://schemas.microsoft.com/office/powerpoint/2010/main" val="761874165"/>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par>
                          <p:cTn id="9" fill="hold">
                            <p:stCondLst>
                              <p:cond delay="0"/>
                            </p:stCondLst>
                            <p:childTnLst>
                              <p:par>
                                <p:cTn id="10" presetID="1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slide(fromBottom)">
                                      <p:cBhvr>
                                        <p:cTn id="12" dur="500"/>
                                        <p:tgtEl>
                                          <p:spTgt spid="10"/>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slide(fromBottom)">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Why Implement </a:t>
            </a:r>
            <a:r>
              <a:rPr lang="en-US" dirty="0" err="1" smtClean="0">
                <a:latin typeface="+mj-lt"/>
              </a:rPr>
              <a:t>DoS</a:t>
            </a:r>
            <a:r>
              <a:rPr lang="en-US" dirty="0" smtClean="0">
                <a:latin typeface="+mj-lt"/>
              </a:rPr>
              <a:t>/</a:t>
            </a:r>
            <a:r>
              <a:rPr lang="en-US" dirty="0" err="1" smtClean="0">
                <a:latin typeface="+mj-lt"/>
              </a:rPr>
              <a:t>DDoS</a:t>
            </a:r>
            <a:r>
              <a:rPr lang="en-US" dirty="0" smtClean="0">
                <a:latin typeface="+mj-lt"/>
              </a:rPr>
              <a:t> Protection today ?</a:t>
            </a:r>
            <a:endParaRPr lang="en-US" dirty="0">
              <a:latin typeface="+mj-lt"/>
            </a:endParaRPr>
          </a:p>
        </p:txBody>
      </p:sp>
      <p:sp>
        <p:nvSpPr>
          <p:cNvPr id="3" name="Text Placeholder 2"/>
          <p:cNvSpPr>
            <a:spLocks noGrp="1"/>
          </p:cNvSpPr>
          <p:nvPr>
            <p:ph type="body" sz="quarter" idx="11"/>
          </p:nvPr>
        </p:nvSpPr>
        <p:spPr/>
        <p:txBody>
          <a:bodyPr/>
          <a:lstStyle/>
          <a:p>
            <a:endParaRPr lang="en-US" dirty="0"/>
          </a:p>
        </p:txBody>
      </p:sp>
      <p:sp>
        <p:nvSpPr>
          <p:cNvPr id="4" name="Rounded Rectangle 3"/>
          <p:cNvSpPr/>
          <p:nvPr/>
        </p:nvSpPr>
        <p:spPr bwMode="auto">
          <a:xfrm>
            <a:off x="50970" y="1158657"/>
            <a:ext cx="4706088" cy="5005184"/>
          </a:xfrm>
          <a:prstGeom prst="roundRect">
            <a:avLst>
              <a:gd name="adj" fmla="val 7306"/>
            </a:avLst>
          </a:prstGeom>
          <a:gradFill flip="none" rotWithShape="1">
            <a:gsLst>
              <a:gs pos="0">
                <a:schemeClr val="bg1">
                  <a:lumMod val="75000"/>
                  <a:tint val="66000"/>
                  <a:satMod val="160000"/>
                </a:schemeClr>
              </a:gs>
              <a:gs pos="50000">
                <a:schemeClr val="bg1">
                  <a:lumMod val="75000"/>
                  <a:tint val="44500"/>
                  <a:satMod val="160000"/>
                </a:schemeClr>
              </a:gs>
              <a:gs pos="100000">
                <a:schemeClr val="bg1"/>
              </a:gs>
            </a:gsLst>
            <a:lin ang="0" scaled="0"/>
            <a:tileRect/>
          </a:gradFill>
          <a:ln w="12700" cap="flat" cmpd="sng" algn="ctr">
            <a:gradFill flip="none" rotWithShape="1">
              <a:gsLst>
                <a:gs pos="0">
                  <a:schemeClr val="bg1">
                    <a:lumMod val="85000"/>
                  </a:schemeClr>
                </a:gs>
                <a:gs pos="100000">
                  <a:schemeClr val="bg1"/>
                </a:gs>
              </a:gsLst>
              <a:lin ang="0" scaled="0"/>
              <a:tileRect/>
            </a:gradFill>
            <a:prstDash val="solid"/>
            <a:round/>
            <a:headEnd type="none" w="med" len="med"/>
            <a:tailEnd type="none" w="med" len="med"/>
          </a:ln>
          <a:effectLst/>
          <a:scene3d>
            <a:camera prst="orthographicFront">
              <a:rot lat="0" lon="0" rev="0"/>
            </a:camera>
            <a:lightRig rig="brightRoom" dir="t">
              <a:rot lat="0" lon="0" rev="600000"/>
            </a:lightRig>
          </a:scene3d>
          <a:sp3d prstMaterial="metal">
            <a:bevelT w="38100" h="57150" prst="angle"/>
          </a:sp3d>
        </p:spPr>
        <p:txBody>
          <a:bodyPr/>
          <a:lstStyle/>
          <a:p>
            <a:pPr>
              <a:defRPr/>
            </a:pPr>
            <a:endParaRPr lang="en-GB" sz="1800">
              <a:latin typeface="Arial" charset="0"/>
              <a:ea typeface="ＭＳ Ｐゴシック" charset="-128"/>
            </a:endParaRPr>
          </a:p>
        </p:txBody>
      </p:sp>
      <p:sp>
        <p:nvSpPr>
          <p:cNvPr id="5" name="Content Placeholder 2"/>
          <p:cNvSpPr txBox="1">
            <a:spLocks/>
          </p:cNvSpPr>
          <p:nvPr/>
        </p:nvSpPr>
        <p:spPr>
          <a:xfrm>
            <a:off x="304799" y="1383796"/>
            <a:ext cx="8571108" cy="4313238"/>
          </a:xfrm>
          <a:prstGeom prst="rect">
            <a:avLst/>
          </a:prstGeom>
        </p:spPr>
        <p:txBody>
          <a:bodyPr>
            <a:noAutofit/>
          </a:bodyPr>
          <a:lstStyle/>
          <a:p>
            <a:pPr marL="173038" marR="0" lvl="0" indent="-173038" algn="l" defTabSz="914400" rtl="0" eaLnBrk="0" fontAlgn="base" latinLnBrk="0" hangingPunct="0">
              <a:lnSpc>
                <a:spcPct val="100000"/>
              </a:lnSpc>
              <a:spcBef>
                <a:spcPts val="0"/>
              </a:spcBef>
              <a:spcAft>
                <a:spcPts val="600"/>
              </a:spcAft>
              <a:buClr>
                <a:srgbClr val="FF0000"/>
              </a:buClr>
              <a:buSzPct val="100000"/>
              <a:buFont typeface="Arial" pitchFamily="34" charset="0"/>
              <a:buChar char="•"/>
              <a:tabLst/>
              <a:defRPr/>
            </a:pPr>
            <a:endParaRPr kumimoji="0" lang="en-US" sz="2400" b="0" i="0" u="none" strike="noStrike" kern="0" cap="none" spc="0" normalizeH="0" baseline="0" noProof="0" dirty="0" smtClean="0">
              <a:ln>
                <a:noFill/>
              </a:ln>
              <a:solidFill>
                <a:srgbClr val="1B232A"/>
              </a:solidFill>
              <a:effectLst/>
              <a:uLnTx/>
              <a:uFillTx/>
              <a:latin typeface="Arial Narrow"/>
              <a:ea typeface="Arial Narrow" pitchFamily="34" charset="0"/>
              <a:cs typeface="Arial Narrow"/>
            </a:endParaRPr>
          </a:p>
          <a:p>
            <a:pPr marL="173038" marR="0" lvl="0" indent="-173038" algn="l" defTabSz="914400" rtl="0" eaLnBrk="0" fontAlgn="base" latinLnBrk="0" hangingPunct="0">
              <a:lnSpc>
                <a:spcPct val="100000"/>
              </a:lnSpc>
              <a:spcBef>
                <a:spcPts val="0"/>
              </a:spcBef>
              <a:spcAft>
                <a:spcPts val="600"/>
              </a:spcAft>
              <a:buClr>
                <a:srgbClr val="FF0000"/>
              </a:buClr>
              <a:buSzPct val="100000"/>
              <a:tabLst/>
              <a:defRPr/>
            </a:pPr>
            <a:r>
              <a:rPr lang="en-US" sz="3200" b="1" kern="0" dirty="0" smtClean="0">
                <a:solidFill>
                  <a:schemeClr val="accent4"/>
                </a:solidFill>
                <a:latin typeface="Arial Narrow"/>
                <a:ea typeface="Arial Narrow" pitchFamily="34" charset="0"/>
                <a:cs typeface="Arial Narrow"/>
              </a:rPr>
              <a:t>HOW EASY ?…</a:t>
            </a:r>
          </a:p>
          <a:p>
            <a:pPr marL="173038" marR="0" lvl="0" indent="-173038" algn="l" defTabSz="914400" rtl="0" eaLnBrk="0" fontAlgn="base" latinLnBrk="0" hangingPunct="0">
              <a:lnSpc>
                <a:spcPct val="100000"/>
              </a:lnSpc>
              <a:spcBef>
                <a:spcPts val="0"/>
              </a:spcBef>
              <a:spcAft>
                <a:spcPts val="600"/>
              </a:spcAft>
              <a:buClr>
                <a:srgbClr val="FF0000"/>
              </a:buClr>
              <a:buSzPct val="100000"/>
              <a:buFont typeface="Arial" pitchFamily="34" charset="0"/>
              <a:buChar char="•"/>
              <a:tabLst/>
              <a:defRPr/>
            </a:pPr>
            <a:endParaRPr kumimoji="0" lang="en-US" sz="2400" b="0" i="0" u="none" strike="noStrike" kern="0" cap="none" spc="0" normalizeH="0" baseline="0" noProof="0" dirty="0" smtClean="0">
              <a:ln>
                <a:noFill/>
              </a:ln>
              <a:solidFill>
                <a:srgbClr val="1B232A"/>
              </a:solidFill>
              <a:effectLst/>
              <a:uLnTx/>
              <a:uFillTx/>
              <a:latin typeface="Arial Narrow"/>
              <a:ea typeface="Arial Narrow" pitchFamily="34" charset="0"/>
              <a:cs typeface="Arial Narrow"/>
            </a:endParaRPr>
          </a:p>
          <a:p>
            <a:pPr marL="173038" marR="0" lvl="0" indent="-173038" algn="l" defTabSz="914400" rtl="0" eaLnBrk="0" fontAlgn="base" latinLnBrk="0" hangingPunct="0">
              <a:lnSpc>
                <a:spcPct val="100000"/>
              </a:lnSpc>
              <a:spcBef>
                <a:spcPts val="0"/>
              </a:spcBef>
              <a:spcAft>
                <a:spcPts val="600"/>
              </a:spcAft>
              <a:buClr>
                <a:srgbClr val="FF0000"/>
              </a:buClr>
              <a:buSzPct val="100000"/>
              <a:tabLst/>
              <a:defRPr/>
            </a:pPr>
            <a:r>
              <a:rPr lang="en-US" kern="0" noProof="0" dirty="0" smtClean="0">
                <a:solidFill>
                  <a:srgbClr val="1B232A"/>
                </a:solidFill>
                <a:latin typeface="Arial Narrow"/>
                <a:ea typeface="Arial Narrow" pitchFamily="34" charset="0"/>
                <a:cs typeface="Arial Narrow"/>
              </a:rPr>
              <a:t>   </a:t>
            </a:r>
            <a:endParaRPr kumimoji="0" lang="en-US" sz="2400" b="0" i="0" u="none" strike="noStrike" kern="0" cap="none" spc="0" normalizeH="0" baseline="0" noProof="0" dirty="0" smtClean="0">
              <a:ln>
                <a:noFill/>
              </a:ln>
              <a:solidFill>
                <a:srgbClr val="1B232A"/>
              </a:solidFill>
              <a:effectLst/>
              <a:uLnTx/>
              <a:uFillTx/>
              <a:latin typeface="Arial Narrow"/>
              <a:ea typeface="Arial Narrow" pitchFamily="34" charset="0"/>
              <a:cs typeface="Arial Narrow"/>
            </a:endParaRPr>
          </a:p>
          <a:p>
            <a:pPr marL="173038" marR="0" lvl="0" indent="-173038" algn="l" defTabSz="914400" rtl="0" eaLnBrk="0" fontAlgn="base" latinLnBrk="0" hangingPunct="0">
              <a:lnSpc>
                <a:spcPct val="150000"/>
              </a:lnSpc>
              <a:spcBef>
                <a:spcPct val="20000"/>
              </a:spcBef>
              <a:spcAft>
                <a:spcPct val="0"/>
              </a:spcAft>
              <a:buClr>
                <a:srgbClr val="FF0000"/>
              </a:buClr>
              <a:buSzPct val="100000"/>
              <a:buFont typeface="Arial" pitchFamily="34" charset="0"/>
              <a:buChar char="•"/>
              <a:tabLst/>
              <a:defRPr/>
            </a:pPr>
            <a:endParaRPr kumimoji="0" lang="en-US" sz="1800" b="0" i="0" u="none" strike="noStrike" kern="0" cap="none" spc="0" normalizeH="0" baseline="0" noProof="0" dirty="0" smtClean="0">
              <a:ln>
                <a:noFill/>
              </a:ln>
              <a:solidFill>
                <a:srgbClr val="1B232A"/>
              </a:solidFill>
              <a:effectLst/>
              <a:uLnTx/>
              <a:uFillTx/>
              <a:latin typeface="Arial Narrow"/>
              <a:ea typeface="Arial Narrow" pitchFamily="34" charset="0"/>
              <a:cs typeface="Arial Narrow"/>
            </a:endParaRPr>
          </a:p>
        </p:txBody>
      </p:sp>
      <p:pic>
        <p:nvPicPr>
          <p:cNvPr id="9" name="Picture 8"/>
          <p:cNvPicPr>
            <a:picLocks noChangeAspect="1"/>
          </p:cNvPicPr>
          <p:nvPr/>
        </p:nvPicPr>
        <p:blipFill>
          <a:blip r:embed="rId3" cstate="print"/>
          <a:stretch>
            <a:fillRect/>
          </a:stretch>
        </p:blipFill>
        <p:spPr>
          <a:xfrm>
            <a:off x="4127674" y="1363709"/>
            <a:ext cx="2425637" cy="1461536"/>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4" cstate="print"/>
          <a:stretch>
            <a:fillRect/>
          </a:stretch>
        </p:blipFill>
        <p:spPr>
          <a:xfrm>
            <a:off x="6793724" y="3673904"/>
            <a:ext cx="2247017" cy="2521044"/>
          </a:xfrm>
          <a:prstGeom prst="rect">
            <a:avLst/>
          </a:prstGeom>
          <a:ln>
            <a:noFill/>
          </a:ln>
          <a:effectLst>
            <a:outerShdw blurRad="292100" dist="139700" dir="2700000" algn="tl" rotWithShape="0">
              <a:srgbClr val="333333">
                <a:alpha val="65000"/>
              </a:srgbClr>
            </a:outerShdw>
          </a:effectLst>
        </p:spPr>
      </p:pic>
      <p:pic>
        <p:nvPicPr>
          <p:cNvPr id="13" name="Picture 12" descr="refref-codeextract.png"/>
          <p:cNvPicPr>
            <a:picLocks noChangeAspect="1"/>
          </p:cNvPicPr>
          <p:nvPr/>
        </p:nvPicPr>
        <p:blipFill>
          <a:blip r:embed="rId5" cstate="print"/>
          <a:stretch>
            <a:fillRect/>
          </a:stretch>
        </p:blipFill>
        <p:spPr>
          <a:xfrm>
            <a:off x="6068463" y="1279764"/>
            <a:ext cx="2164407" cy="1267907"/>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6" cstate="print"/>
          <a:stretch>
            <a:fillRect/>
          </a:stretch>
        </p:blipFill>
        <p:spPr>
          <a:xfrm>
            <a:off x="4135069" y="3644874"/>
            <a:ext cx="2870200" cy="1858962"/>
          </a:xfrm>
          <a:prstGeom prst="rect">
            <a:avLst/>
          </a:prstGeom>
          <a:ln>
            <a:solidFill>
              <a:srgbClr val="BFBFBF"/>
            </a:solidFill>
          </a:ln>
          <a:effectLst>
            <a:outerShdw blurRad="50800" dist="38100" dir="8100000" algn="bl">
              <a:srgbClr val="000000">
                <a:alpha val="43000"/>
              </a:srgbClr>
            </a:outerShdw>
          </a:effectLst>
        </p:spPr>
      </p:pic>
      <p:pic>
        <p:nvPicPr>
          <p:cNvPr id="15" name="Picture 14"/>
          <p:cNvPicPr>
            <a:picLocks noChangeAspect="1"/>
          </p:cNvPicPr>
          <p:nvPr/>
        </p:nvPicPr>
        <p:blipFill>
          <a:blip r:embed="rId7" cstate="print"/>
          <a:stretch>
            <a:fillRect/>
          </a:stretch>
        </p:blipFill>
        <p:spPr>
          <a:xfrm>
            <a:off x="7448706" y="1163832"/>
            <a:ext cx="1470119" cy="3430278"/>
          </a:xfrm>
          <a:prstGeom prst="rect">
            <a:avLst/>
          </a:prstGeom>
          <a:ln>
            <a:noFill/>
          </a:ln>
          <a:effectLst>
            <a:outerShdw blurRad="292100" dist="139700" dir="2700000" algn="tl" rotWithShape="0">
              <a:srgbClr val="333333">
                <a:alpha val="65000"/>
              </a:srgbClr>
            </a:outerShdw>
          </a:effectLst>
        </p:spPr>
      </p:pic>
      <p:pic>
        <p:nvPicPr>
          <p:cNvPr id="16" name="Picture 15"/>
          <p:cNvPicPr>
            <a:picLocks noChangeAspect="1"/>
          </p:cNvPicPr>
          <p:nvPr/>
        </p:nvPicPr>
        <p:blipFill>
          <a:blip r:embed="rId8" cstate="print"/>
          <a:stretch>
            <a:fillRect/>
          </a:stretch>
        </p:blipFill>
        <p:spPr>
          <a:xfrm>
            <a:off x="6549730" y="3663362"/>
            <a:ext cx="1771935" cy="1962254"/>
          </a:xfrm>
          <a:prstGeom prst="rect">
            <a:avLst/>
          </a:prstGeom>
          <a:ln>
            <a:noFill/>
          </a:ln>
          <a:effectLst>
            <a:outerShdw blurRad="292100" dist="139700" dir="2700000" algn="tl" rotWithShape="0">
              <a:srgbClr val="333333">
                <a:alpha val="65000"/>
              </a:srgbClr>
            </a:outerShdw>
          </a:effectLst>
        </p:spPr>
      </p:pic>
      <p:sp>
        <p:nvSpPr>
          <p:cNvPr id="17" name="TextBox 16"/>
          <p:cNvSpPr txBox="1"/>
          <p:nvPr/>
        </p:nvSpPr>
        <p:spPr>
          <a:xfrm>
            <a:off x="6496249" y="5593050"/>
            <a:ext cx="1185315" cy="276999"/>
          </a:xfrm>
          <a:prstGeom prst="rect">
            <a:avLst/>
          </a:prstGeom>
          <a:noFill/>
        </p:spPr>
        <p:txBody>
          <a:bodyPr wrap="none" rtlCol="0">
            <a:spAutoFit/>
          </a:bodyPr>
          <a:lstStyle/>
          <a:p>
            <a:r>
              <a:rPr lang="en-US" sz="1200" dirty="0" smtClean="0"/>
              <a:t>booster scripts</a:t>
            </a:r>
            <a:endParaRPr lang="en-US" sz="1200" dirty="0"/>
          </a:p>
        </p:txBody>
      </p:sp>
      <p:pic>
        <p:nvPicPr>
          <p:cNvPr id="18" name="Picture 17"/>
          <p:cNvPicPr>
            <a:picLocks noChangeAspect="1"/>
          </p:cNvPicPr>
          <p:nvPr/>
        </p:nvPicPr>
        <p:blipFill>
          <a:blip r:embed="rId9" cstate="print"/>
          <a:stretch>
            <a:fillRect/>
          </a:stretch>
        </p:blipFill>
        <p:spPr>
          <a:xfrm>
            <a:off x="4886608" y="4605951"/>
            <a:ext cx="2014683" cy="1573971"/>
          </a:xfrm>
          <a:prstGeom prst="rect">
            <a:avLst/>
          </a:prstGeom>
          <a:ln>
            <a:noFill/>
          </a:ln>
          <a:effectLst>
            <a:outerShdw blurRad="292100" dist="139700" dir="2700000" algn="tl" rotWithShape="0">
              <a:srgbClr val="333333">
                <a:alpha val="65000"/>
              </a:srgbClr>
            </a:outerShdw>
          </a:effectLst>
        </p:spPr>
      </p:pic>
      <p:pic>
        <p:nvPicPr>
          <p:cNvPr id="19" name="Picture 18"/>
          <p:cNvPicPr>
            <a:picLocks noChangeAspect="1"/>
          </p:cNvPicPr>
          <p:nvPr/>
        </p:nvPicPr>
        <p:blipFill>
          <a:blip r:embed="rId10" cstate="print"/>
          <a:stretch>
            <a:fillRect/>
          </a:stretch>
        </p:blipFill>
        <p:spPr>
          <a:xfrm>
            <a:off x="4647369" y="1990172"/>
            <a:ext cx="1929671" cy="1571923"/>
          </a:xfrm>
          <a:prstGeom prst="rect">
            <a:avLst/>
          </a:prstGeom>
          <a:ln>
            <a:noFill/>
          </a:ln>
          <a:effectLst>
            <a:outerShdw blurRad="292100" dist="139700" dir="2700000" algn="tl" rotWithShape="0">
              <a:srgbClr val="333333">
                <a:alpha val="65000"/>
              </a:srgbClr>
            </a:outerShdw>
          </a:effectLst>
        </p:spPr>
      </p:pic>
      <p:pic>
        <p:nvPicPr>
          <p:cNvPr id="20" name="Picture 19"/>
          <p:cNvPicPr>
            <a:picLocks noChangeAspect="1"/>
          </p:cNvPicPr>
          <p:nvPr/>
        </p:nvPicPr>
        <p:blipFill>
          <a:blip r:embed="rId11" cstate="print"/>
          <a:stretch>
            <a:fillRect/>
          </a:stretch>
        </p:blipFill>
        <p:spPr>
          <a:xfrm>
            <a:off x="5113686" y="2909636"/>
            <a:ext cx="2617349" cy="1454083"/>
          </a:xfrm>
          <a:prstGeom prst="rect">
            <a:avLst/>
          </a:prstGeom>
          <a:ln>
            <a:noFill/>
          </a:ln>
          <a:effectLst>
            <a:outerShdw blurRad="292100" dist="139700" dir="2700000" algn="tl" rotWithShape="0">
              <a:srgbClr val="333333">
                <a:alpha val="65000"/>
              </a:srgbClr>
            </a:outerShdw>
          </a:effectLst>
        </p:spPr>
      </p:pic>
      <p:grpSp>
        <p:nvGrpSpPr>
          <p:cNvPr id="21" name="Group 20"/>
          <p:cNvGrpSpPr/>
          <p:nvPr/>
        </p:nvGrpSpPr>
        <p:grpSpPr>
          <a:xfrm>
            <a:off x="152400" y="1426507"/>
            <a:ext cx="8830658" cy="3925612"/>
            <a:chOff x="152400" y="1426507"/>
            <a:chExt cx="8830658" cy="3925612"/>
          </a:xfrm>
        </p:grpSpPr>
        <p:pic>
          <p:nvPicPr>
            <p:cNvPr id="22" name="Picture 1"/>
            <p:cNvPicPr>
              <a:picLocks noChangeAspect="1" noChangeArrowheads="1"/>
            </p:cNvPicPr>
            <p:nvPr/>
          </p:nvPicPr>
          <p:blipFill>
            <a:blip r:embed="rId12"/>
            <a:srcRect/>
            <a:stretch>
              <a:fillRect/>
            </a:stretch>
          </p:blipFill>
          <p:spPr bwMode="auto">
            <a:xfrm>
              <a:off x="154592" y="1426507"/>
              <a:ext cx="8828466" cy="3925612"/>
            </a:xfrm>
            <a:prstGeom prst="rect">
              <a:avLst/>
            </a:prstGeom>
            <a:noFill/>
            <a:ln w="9525">
              <a:noFill/>
              <a:miter lim="800000"/>
              <a:headEnd/>
              <a:tailEnd/>
            </a:ln>
          </p:spPr>
        </p:pic>
        <p:sp>
          <p:nvSpPr>
            <p:cNvPr id="23" name="Rectangle 22"/>
            <p:cNvSpPr/>
            <p:nvPr/>
          </p:nvSpPr>
          <p:spPr bwMode="auto">
            <a:xfrm>
              <a:off x="914400" y="5130800"/>
              <a:ext cx="1058333" cy="177800"/>
            </a:xfrm>
            <a:prstGeom prst="rect">
              <a:avLst/>
            </a:prstGeom>
            <a:solidFill>
              <a:schemeClr val="tx1">
                <a:lumMod val="75000"/>
                <a:alpha val="97000"/>
              </a:schemeClr>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chemeClr val="accent1"/>
                </a:buClr>
                <a:buSzPct val="90000"/>
                <a:buFont typeface="Wingdings" charset="2"/>
                <a:buNone/>
                <a:tabLst/>
              </a:pPr>
              <a:endParaRPr kumimoji="0" lang="en-US" sz="2000" b="0" i="0" u="none" strike="noStrike" cap="none" normalizeH="0" baseline="0">
                <a:ln>
                  <a:noFill/>
                </a:ln>
                <a:solidFill>
                  <a:schemeClr val="accent2"/>
                </a:solidFill>
                <a:effectLst/>
                <a:latin typeface="Arial" charset="0"/>
              </a:endParaRPr>
            </a:p>
          </p:txBody>
        </p:sp>
        <p:sp>
          <p:nvSpPr>
            <p:cNvPr id="24" name="Rectangle 23"/>
            <p:cNvSpPr/>
            <p:nvPr/>
          </p:nvSpPr>
          <p:spPr bwMode="auto">
            <a:xfrm>
              <a:off x="152400" y="1904999"/>
              <a:ext cx="550333" cy="169333"/>
            </a:xfrm>
            <a:prstGeom prst="rect">
              <a:avLst/>
            </a:prstGeom>
            <a:solidFill>
              <a:schemeClr val="tx1">
                <a:lumMod val="75000"/>
                <a:alpha val="97000"/>
              </a:schemeClr>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chemeClr val="accent1"/>
                </a:buClr>
                <a:buSzPct val="90000"/>
                <a:buFont typeface="Wingdings" charset="2"/>
                <a:buNone/>
                <a:tabLst/>
              </a:pPr>
              <a:endParaRPr kumimoji="0" lang="en-US" sz="2000" b="0" i="0" u="none" strike="noStrike" cap="none" normalizeH="0" baseline="0">
                <a:ln>
                  <a:noFill/>
                </a:ln>
                <a:solidFill>
                  <a:schemeClr val="accent2"/>
                </a:solidFill>
                <a:effectLst/>
                <a:latin typeface="Arial" charset="0"/>
              </a:endParaRPr>
            </a:p>
          </p:txBody>
        </p:sp>
      </p:grpSp>
    </p:spTree>
    <p:extLst>
      <p:ext uri="{BB962C8B-B14F-4D97-AF65-F5344CB8AC3E}">
        <p14:creationId xmlns:p14="http://schemas.microsoft.com/office/powerpoint/2010/main" val="1840443656"/>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strVal val="#ppt_w+.3"/>
                                          </p:val>
                                        </p:tav>
                                        <p:tav tm="100000">
                                          <p:val>
                                            <p:strVal val="#ppt_w"/>
                                          </p:val>
                                        </p:tav>
                                      </p:tavLst>
                                    </p:anim>
                                    <p:anim calcmode="lin" valueType="num">
                                      <p:cBhvr>
                                        <p:cTn id="14" dur="500" fill="hold"/>
                                        <p:tgtEl>
                                          <p:spTgt spid="9"/>
                                        </p:tgtEl>
                                        <p:attrNameLst>
                                          <p:attrName>ppt_h</p:attrName>
                                        </p:attrNameLst>
                                      </p:cBhvr>
                                      <p:tavLst>
                                        <p:tav tm="0">
                                          <p:val>
                                            <p:strVal val="#ppt_h"/>
                                          </p:val>
                                        </p:tav>
                                        <p:tav tm="100000">
                                          <p:val>
                                            <p:strVal val="#ppt_h"/>
                                          </p:val>
                                        </p:tav>
                                      </p:tavLst>
                                    </p:anim>
                                    <p:animEffect transition="in" filter="fade">
                                      <p:cBhvr>
                                        <p:cTn id="15" dur="500"/>
                                        <p:tgtEl>
                                          <p:spTgt spid="9"/>
                                        </p:tgtEl>
                                      </p:cBhvr>
                                    </p:animEffect>
                                  </p:childTnLst>
                                </p:cTn>
                              </p:par>
                            </p:childTnLst>
                          </p:cTn>
                        </p:par>
                        <p:par>
                          <p:cTn id="16" fill="hold">
                            <p:stCondLst>
                              <p:cond delay="500"/>
                            </p:stCondLst>
                            <p:childTnLst>
                              <p:par>
                                <p:cTn id="17" presetID="50" presetClass="entr" presetSubtype="0" decel="10000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strVal val="#ppt_w+.3"/>
                                          </p:val>
                                        </p:tav>
                                        <p:tav tm="100000">
                                          <p:val>
                                            <p:strVal val="#ppt_w"/>
                                          </p:val>
                                        </p:tav>
                                      </p:tavLst>
                                    </p:anim>
                                    <p:anim calcmode="lin" valueType="num">
                                      <p:cBhvr>
                                        <p:cTn id="20" dur="500" fill="hold"/>
                                        <p:tgtEl>
                                          <p:spTgt spid="12"/>
                                        </p:tgtEl>
                                        <p:attrNameLst>
                                          <p:attrName>ppt_h</p:attrName>
                                        </p:attrNameLst>
                                      </p:cBhvr>
                                      <p:tavLst>
                                        <p:tav tm="0">
                                          <p:val>
                                            <p:strVal val="#ppt_h"/>
                                          </p:val>
                                        </p:tav>
                                        <p:tav tm="100000">
                                          <p:val>
                                            <p:strVal val="#ppt_h"/>
                                          </p:val>
                                        </p:tav>
                                      </p:tavLst>
                                    </p:anim>
                                    <p:animEffect transition="in" filter="fade">
                                      <p:cBhvr>
                                        <p:cTn id="21" dur="500"/>
                                        <p:tgtEl>
                                          <p:spTgt spid="12"/>
                                        </p:tgtEl>
                                      </p:cBhvr>
                                    </p:animEffect>
                                  </p:childTnLst>
                                </p:cTn>
                              </p:par>
                            </p:childTnLst>
                          </p:cTn>
                        </p:par>
                        <p:par>
                          <p:cTn id="22" fill="hold">
                            <p:stCondLst>
                              <p:cond delay="1000"/>
                            </p:stCondLst>
                            <p:childTnLst>
                              <p:par>
                                <p:cTn id="23" presetID="50" presetClass="entr" presetSubtype="0" decel="100000"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strVal val="#ppt_w+.3"/>
                                          </p:val>
                                        </p:tav>
                                        <p:tav tm="100000">
                                          <p:val>
                                            <p:strVal val="#ppt_w"/>
                                          </p:val>
                                        </p:tav>
                                      </p:tavLst>
                                    </p:anim>
                                    <p:anim calcmode="lin" valueType="num">
                                      <p:cBhvr>
                                        <p:cTn id="26" dur="500" fill="hold"/>
                                        <p:tgtEl>
                                          <p:spTgt spid="13"/>
                                        </p:tgtEl>
                                        <p:attrNameLst>
                                          <p:attrName>ppt_h</p:attrName>
                                        </p:attrNameLst>
                                      </p:cBhvr>
                                      <p:tavLst>
                                        <p:tav tm="0">
                                          <p:val>
                                            <p:strVal val="#ppt_h"/>
                                          </p:val>
                                        </p:tav>
                                        <p:tav tm="100000">
                                          <p:val>
                                            <p:strVal val="#ppt_h"/>
                                          </p:val>
                                        </p:tav>
                                      </p:tavLst>
                                    </p:anim>
                                    <p:animEffect transition="in" filter="fade">
                                      <p:cBhvr>
                                        <p:cTn id="27" dur="500"/>
                                        <p:tgtEl>
                                          <p:spTgt spid="13"/>
                                        </p:tgtEl>
                                      </p:cBhvr>
                                    </p:animEffect>
                                  </p:childTnLst>
                                </p:cTn>
                              </p:par>
                            </p:childTnLst>
                          </p:cTn>
                        </p:par>
                        <p:par>
                          <p:cTn id="28" fill="hold">
                            <p:stCondLst>
                              <p:cond delay="1500"/>
                            </p:stCondLst>
                            <p:childTnLst>
                              <p:par>
                                <p:cTn id="29" presetID="50" presetClass="entr" presetSubtype="0" decel="100000"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strVal val="#ppt_w+.3"/>
                                          </p:val>
                                        </p:tav>
                                        <p:tav tm="100000">
                                          <p:val>
                                            <p:strVal val="#ppt_w"/>
                                          </p:val>
                                        </p:tav>
                                      </p:tavLst>
                                    </p:anim>
                                    <p:anim calcmode="lin" valueType="num">
                                      <p:cBhvr>
                                        <p:cTn id="32" dur="500" fill="hold"/>
                                        <p:tgtEl>
                                          <p:spTgt spid="14"/>
                                        </p:tgtEl>
                                        <p:attrNameLst>
                                          <p:attrName>ppt_h</p:attrName>
                                        </p:attrNameLst>
                                      </p:cBhvr>
                                      <p:tavLst>
                                        <p:tav tm="0">
                                          <p:val>
                                            <p:strVal val="#ppt_h"/>
                                          </p:val>
                                        </p:tav>
                                        <p:tav tm="100000">
                                          <p:val>
                                            <p:strVal val="#ppt_h"/>
                                          </p:val>
                                        </p:tav>
                                      </p:tavLst>
                                    </p:anim>
                                    <p:animEffect transition="in" filter="fade">
                                      <p:cBhvr>
                                        <p:cTn id="33" dur="500"/>
                                        <p:tgtEl>
                                          <p:spTgt spid="14"/>
                                        </p:tgtEl>
                                      </p:cBhvr>
                                    </p:animEffect>
                                  </p:childTnLst>
                                </p:cTn>
                              </p:par>
                            </p:childTnLst>
                          </p:cTn>
                        </p:par>
                        <p:par>
                          <p:cTn id="34" fill="hold">
                            <p:stCondLst>
                              <p:cond delay="2000"/>
                            </p:stCondLst>
                            <p:childTnLst>
                              <p:par>
                                <p:cTn id="35" presetID="50" presetClass="entr" presetSubtype="0" decel="100000"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strVal val="#ppt_w+.3"/>
                                          </p:val>
                                        </p:tav>
                                        <p:tav tm="100000">
                                          <p:val>
                                            <p:strVal val="#ppt_w"/>
                                          </p:val>
                                        </p:tav>
                                      </p:tavLst>
                                    </p:anim>
                                    <p:anim calcmode="lin" valueType="num">
                                      <p:cBhvr>
                                        <p:cTn id="38" dur="500" fill="hold"/>
                                        <p:tgtEl>
                                          <p:spTgt spid="15"/>
                                        </p:tgtEl>
                                        <p:attrNameLst>
                                          <p:attrName>ppt_h</p:attrName>
                                        </p:attrNameLst>
                                      </p:cBhvr>
                                      <p:tavLst>
                                        <p:tav tm="0">
                                          <p:val>
                                            <p:strVal val="#ppt_h"/>
                                          </p:val>
                                        </p:tav>
                                        <p:tav tm="100000">
                                          <p:val>
                                            <p:strVal val="#ppt_h"/>
                                          </p:val>
                                        </p:tav>
                                      </p:tavLst>
                                    </p:anim>
                                    <p:animEffect transition="in" filter="fade">
                                      <p:cBhvr>
                                        <p:cTn id="39" dur="500"/>
                                        <p:tgtEl>
                                          <p:spTgt spid="15"/>
                                        </p:tgtEl>
                                      </p:cBhvr>
                                    </p:animEffect>
                                  </p:childTnLst>
                                </p:cTn>
                              </p:par>
                            </p:childTnLst>
                          </p:cTn>
                        </p:par>
                        <p:par>
                          <p:cTn id="40" fill="hold">
                            <p:stCondLst>
                              <p:cond delay="2500"/>
                            </p:stCondLst>
                            <p:childTnLst>
                              <p:par>
                                <p:cTn id="41" presetID="50" presetClass="entr" presetSubtype="0" decel="100000" fill="hold" nodeType="after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p:cTn id="43" dur="500" fill="hold"/>
                                        <p:tgtEl>
                                          <p:spTgt spid="16"/>
                                        </p:tgtEl>
                                        <p:attrNameLst>
                                          <p:attrName>ppt_w</p:attrName>
                                        </p:attrNameLst>
                                      </p:cBhvr>
                                      <p:tavLst>
                                        <p:tav tm="0">
                                          <p:val>
                                            <p:strVal val="#ppt_w+.3"/>
                                          </p:val>
                                        </p:tav>
                                        <p:tav tm="100000">
                                          <p:val>
                                            <p:strVal val="#ppt_w"/>
                                          </p:val>
                                        </p:tav>
                                      </p:tavLst>
                                    </p:anim>
                                    <p:anim calcmode="lin" valueType="num">
                                      <p:cBhvr>
                                        <p:cTn id="44" dur="500" fill="hold"/>
                                        <p:tgtEl>
                                          <p:spTgt spid="16"/>
                                        </p:tgtEl>
                                        <p:attrNameLst>
                                          <p:attrName>ppt_h</p:attrName>
                                        </p:attrNameLst>
                                      </p:cBhvr>
                                      <p:tavLst>
                                        <p:tav tm="0">
                                          <p:val>
                                            <p:strVal val="#ppt_h"/>
                                          </p:val>
                                        </p:tav>
                                        <p:tav tm="100000">
                                          <p:val>
                                            <p:strVal val="#ppt_h"/>
                                          </p:val>
                                        </p:tav>
                                      </p:tavLst>
                                    </p:anim>
                                    <p:animEffect transition="in" filter="fade">
                                      <p:cBhvr>
                                        <p:cTn id="45" dur="500"/>
                                        <p:tgtEl>
                                          <p:spTgt spid="16"/>
                                        </p:tgtEl>
                                      </p:cBhvr>
                                    </p:animEffect>
                                  </p:childTnLst>
                                </p:cTn>
                              </p:par>
                            </p:childTnLst>
                          </p:cTn>
                        </p:par>
                        <p:par>
                          <p:cTn id="46" fill="hold">
                            <p:stCondLst>
                              <p:cond delay="3000"/>
                            </p:stCondLst>
                            <p:childTnLst>
                              <p:par>
                                <p:cTn id="47" presetID="50" presetClass="entr" presetSubtype="0" decel="100000" fill="hold" grpId="0" nodeType="after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p:cTn id="49" dur="500" fill="hold"/>
                                        <p:tgtEl>
                                          <p:spTgt spid="17"/>
                                        </p:tgtEl>
                                        <p:attrNameLst>
                                          <p:attrName>ppt_w</p:attrName>
                                        </p:attrNameLst>
                                      </p:cBhvr>
                                      <p:tavLst>
                                        <p:tav tm="0">
                                          <p:val>
                                            <p:strVal val="#ppt_w+.3"/>
                                          </p:val>
                                        </p:tav>
                                        <p:tav tm="100000">
                                          <p:val>
                                            <p:strVal val="#ppt_w"/>
                                          </p:val>
                                        </p:tav>
                                      </p:tavLst>
                                    </p:anim>
                                    <p:anim calcmode="lin" valueType="num">
                                      <p:cBhvr>
                                        <p:cTn id="50" dur="500" fill="hold"/>
                                        <p:tgtEl>
                                          <p:spTgt spid="17"/>
                                        </p:tgtEl>
                                        <p:attrNameLst>
                                          <p:attrName>ppt_h</p:attrName>
                                        </p:attrNameLst>
                                      </p:cBhvr>
                                      <p:tavLst>
                                        <p:tav tm="0">
                                          <p:val>
                                            <p:strVal val="#ppt_h"/>
                                          </p:val>
                                        </p:tav>
                                        <p:tav tm="100000">
                                          <p:val>
                                            <p:strVal val="#ppt_h"/>
                                          </p:val>
                                        </p:tav>
                                      </p:tavLst>
                                    </p:anim>
                                    <p:animEffect transition="in" filter="fade">
                                      <p:cBhvr>
                                        <p:cTn id="51" dur="500"/>
                                        <p:tgtEl>
                                          <p:spTgt spid="17"/>
                                        </p:tgtEl>
                                      </p:cBhvr>
                                    </p:animEffect>
                                  </p:childTnLst>
                                </p:cTn>
                              </p:par>
                            </p:childTnLst>
                          </p:cTn>
                        </p:par>
                        <p:par>
                          <p:cTn id="52" fill="hold">
                            <p:stCondLst>
                              <p:cond delay="3500"/>
                            </p:stCondLst>
                            <p:childTnLst>
                              <p:par>
                                <p:cTn id="53" presetID="50" presetClass="entr" presetSubtype="0" decel="100000" fill="hold" nodeType="after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p:cTn id="55" dur="500" fill="hold"/>
                                        <p:tgtEl>
                                          <p:spTgt spid="18"/>
                                        </p:tgtEl>
                                        <p:attrNameLst>
                                          <p:attrName>ppt_w</p:attrName>
                                        </p:attrNameLst>
                                      </p:cBhvr>
                                      <p:tavLst>
                                        <p:tav tm="0">
                                          <p:val>
                                            <p:strVal val="#ppt_w+.3"/>
                                          </p:val>
                                        </p:tav>
                                        <p:tav tm="100000">
                                          <p:val>
                                            <p:strVal val="#ppt_w"/>
                                          </p:val>
                                        </p:tav>
                                      </p:tavLst>
                                    </p:anim>
                                    <p:anim calcmode="lin" valueType="num">
                                      <p:cBhvr>
                                        <p:cTn id="56" dur="500" fill="hold"/>
                                        <p:tgtEl>
                                          <p:spTgt spid="18"/>
                                        </p:tgtEl>
                                        <p:attrNameLst>
                                          <p:attrName>ppt_h</p:attrName>
                                        </p:attrNameLst>
                                      </p:cBhvr>
                                      <p:tavLst>
                                        <p:tav tm="0">
                                          <p:val>
                                            <p:strVal val="#ppt_h"/>
                                          </p:val>
                                        </p:tav>
                                        <p:tav tm="100000">
                                          <p:val>
                                            <p:strVal val="#ppt_h"/>
                                          </p:val>
                                        </p:tav>
                                      </p:tavLst>
                                    </p:anim>
                                    <p:animEffect transition="in" filter="fade">
                                      <p:cBhvr>
                                        <p:cTn id="57" dur="500"/>
                                        <p:tgtEl>
                                          <p:spTgt spid="18"/>
                                        </p:tgtEl>
                                      </p:cBhvr>
                                    </p:animEffect>
                                  </p:childTnLst>
                                </p:cTn>
                              </p:par>
                            </p:childTnLst>
                          </p:cTn>
                        </p:par>
                        <p:par>
                          <p:cTn id="58" fill="hold">
                            <p:stCondLst>
                              <p:cond delay="4000"/>
                            </p:stCondLst>
                            <p:childTnLst>
                              <p:par>
                                <p:cTn id="59" presetID="50" presetClass="entr" presetSubtype="0" decel="100000" fill="hold" nodeType="after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p:cTn id="61" dur="500" fill="hold"/>
                                        <p:tgtEl>
                                          <p:spTgt spid="19"/>
                                        </p:tgtEl>
                                        <p:attrNameLst>
                                          <p:attrName>ppt_w</p:attrName>
                                        </p:attrNameLst>
                                      </p:cBhvr>
                                      <p:tavLst>
                                        <p:tav tm="0">
                                          <p:val>
                                            <p:strVal val="#ppt_w+.3"/>
                                          </p:val>
                                        </p:tav>
                                        <p:tav tm="100000">
                                          <p:val>
                                            <p:strVal val="#ppt_w"/>
                                          </p:val>
                                        </p:tav>
                                      </p:tavLst>
                                    </p:anim>
                                    <p:anim calcmode="lin" valueType="num">
                                      <p:cBhvr>
                                        <p:cTn id="62" dur="500" fill="hold"/>
                                        <p:tgtEl>
                                          <p:spTgt spid="19"/>
                                        </p:tgtEl>
                                        <p:attrNameLst>
                                          <p:attrName>ppt_h</p:attrName>
                                        </p:attrNameLst>
                                      </p:cBhvr>
                                      <p:tavLst>
                                        <p:tav tm="0">
                                          <p:val>
                                            <p:strVal val="#ppt_h"/>
                                          </p:val>
                                        </p:tav>
                                        <p:tav tm="100000">
                                          <p:val>
                                            <p:strVal val="#ppt_h"/>
                                          </p:val>
                                        </p:tav>
                                      </p:tavLst>
                                    </p:anim>
                                    <p:animEffect transition="in" filter="fade">
                                      <p:cBhvr>
                                        <p:cTn id="63" dur="500"/>
                                        <p:tgtEl>
                                          <p:spTgt spid="19"/>
                                        </p:tgtEl>
                                      </p:cBhvr>
                                    </p:animEffect>
                                  </p:childTnLst>
                                </p:cTn>
                              </p:par>
                            </p:childTnLst>
                          </p:cTn>
                        </p:par>
                        <p:par>
                          <p:cTn id="64" fill="hold">
                            <p:stCondLst>
                              <p:cond delay="4500"/>
                            </p:stCondLst>
                            <p:childTnLst>
                              <p:par>
                                <p:cTn id="65" presetID="50" presetClass="entr" presetSubtype="0" decel="100000" fill="hold" nodeType="after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p:cTn id="67" dur="500" fill="hold"/>
                                        <p:tgtEl>
                                          <p:spTgt spid="20"/>
                                        </p:tgtEl>
                                        <p:attrNameLst>
                                          <p:attrName>ppt_w</p:attrName>
                                        </p:attrNameLst>
                                      </p:cBhvr>
                                      <p:tavLst>
                                        <p:tav tm="0">
                                          <p:val>
                                            <p:strVal val="#ppt_w+.3"/>
                                          </p:val>
                                        </p:tav>
                                        <p:tav tm="100000">
                                          <p:val>
                                            <p:strVal val="#ppt_w"/>
                                          </p:val>
                                        </p:tav>
                                      </p:tavLst>
                                    </p:anim>
                                    <p:anim calcmode="lin" valueType="num">
                                      <p:cBhvr>
                                        <p:cTn id="68" dur="500" fill="hold"/>
                                        <p:tgtEl>
                                          <p:spTgt spid="20"/>
                                        </p:tgtEl>
                                        <p:attrNameLst>
                                          <p:attrName>ppt_h</p:attrName>
                                        </p:attrNameLst>
                                      </p:cBhvr>
                                      <p:tavLst>
                                        <p:tav tm="0">
                                          <p:val>
                                            <p:strVal val="#ppt_h"/>
                                          </p:val>
                                        </p:tav>
                                        <p:tav tm="100000">
                                          <p:val>
                                            <p:strVal val="#ppt_h"/>
                                          </p:val>
                                        </p:tav>
                                      </p:tavLst>
                                    </p:anim>
                                    <p:animEffect transition="in" filter="fade">
                                      <p:cBhvr>
                                        <p:cTn id="69" dur="500"/>
                                        <p:tgtEl>
                                          <p:spTgt spid="20"/>
                                        </p:tgtEl>
                                      </p:cBhvr>
                                    </p:animEffect>
                                  </p:childTnLst>
                                </p:cTn>
                              </p:par>
                            </p:childTnLst>
                          </p:cTn>
                        </p:par>
                      </p:childTnLst>
                    </p:cTn>
                  </p:par>
                  <p:par>
                    <p:cTn id="70" fill="hold">
                      <p:stCondLst>
                        <p:cond delay="indefinite"/>
                      </p:stCondLst>
                      <p:childTnLst>
                        <p:par>
                          <p:cTn id="71" fill="hold">
                            <p:stCondLst>
                              <p:cond delay="0"/>
                            </p:stCondLst>
                            <p:childTnLst>
                              <p:par>
                                <p:cTn id="72" presetID="15" presetClass="entr" presetSubtype="0" fill="hold" nodeType="clickEffect">
                                  <p:stCondLst>
                                    <p:cond delay="0"/>
                                  </p:stCondLst>
                                  <p:childTnLst>
                                    <p:set>
                                      <p:cBhvr>
                                        <p:cTn id="73" dur="1" fill="hold">
                                          <p:stCondLst>
                                            <p:cond delay="0"/>
                                          </p:stCondLst>
                                        </p:cTn>
                                        <p:tgtEl>
                                          <p:spTgt spid="21"/>
                                        </p:tgtEl>
                                        <p:attrNameLst>
                                          <p:attrName>style.visibility</p:attrName>
                                        </p:attrNameLst>
                                      </p:cBhvr>
                                      <p:to>
                                        <p:strVal val="visible"/>
                                      </p:to>
                                    </p:set>
                                    <p:anim calcmode="lin" valueType="num">
                                      <p:cBhvr>
                                        <p:cTn id="74" dur="1000" fill="hold"/>
                                        <p:tgtEl>
                                          <p:spTgt spid="21"/>
                                        </p:tgtEl>
                                        <p:attrNameLst>
                                          <p:attrName>ppt_w</p:attrName>
                                        </p:attrNameLst>
                                      </p:cBhvr>
                                      <p:tavLst>
                                        <p:tav tm="0">
                                          <p:val>
                                            <p:fltVal val="0"/>
                                          </p:val>
                                        </p:tav>
                                        <p:tav tm="100000">
                                          <p:val>
                                            <p:strVal val="#ppt_w"/>
                                          </p:val>
                                        </p:tav>
                                      </p:tavLst>
                                    </p:anim>
                                    <p:anim calcmode="lin" valueType="num">
                                      <p:cBhvr>
                                        <p:cTn id="75" dur="1000" fill="hold"/>
                                        <p:tgtEl>
                                          <p:spTgt spid="21"/>
                                        </p:tgtEl>
                                        <p:attrNameLst>
                                          <p:attrName>ppt_h</p:attrName>
                                        </p:attrNameLst>
                                      </p:cBhvr>
                                      <p:tavLst>
                                        <p:tav tm="0">
                                          <p:val>
                                            <p:fltVal val="0"/>
                                          </p:val>
                                        </p:tav>
                                        <p:tav tm="100000">
                                          <p:val>
                                            <p:strVal val="#ppt_h"/>
                                          </p:val>
                                        </p:tav>
                                      </p:tavLst>
                                    </p:anim>
                                    <p:anim calcmode="lin" valueType="num">
                                      <p:cBhvr>
                                        <p:cTn id="76" dur="1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77" dur="1000" fill="hold"/>
                                        <p:tgtEl>
                                          <p:spTgt spid="2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customer / 250 attacks a day!</a:t>
            </a:r>
            <a:endParaRPr lang="en-US" dirty="0"/>
          </a:p>
        </p:txBody>
      </p:sp>
      <p:pic>
        <p:nvPicPr>
          <p:cNvPr id="5" name="Content Placeholder 4"/>
          <p:cNvPicPr>
            <a:picLocks noGrp="1" noChangeAspect="1"/>
          </p:cNvPicPr>
          <p:nvPr>
            <p:ph idx="1"/>
          </p:nvPr>
        </p:nvPicPr>
        <p:blipFill>
          <a:blip r:embed="rId2"/>
          <a:srcRect t="8908" b="8908"/>
          <a:stretch>
            <a:fillRect/>
          </a:stretch>
        </p:blipFill>
        <p:spPr>
          <a:xfrm>
            <a:off x="541125" y="1495665"/>
            <a:ext cx="7761287" cy="4313238"/>
          </a:xfrm>
        </p:spPr>
      </p:pic>
      <p:sp>
        <p:nvSpPr>
          <p:cNvPr id="4" name="Slide Number Placeholder 3"/>
          <p:cNvSpPr>
            <a:spLocks noGrp="1"/>
          </p:cNvSpPr>
          <p:nvPr>
            <p:ph type="sldNum" sz="quarter" idx="10"/>
          </p:nvPr>
        </p:nvSpPr>
        <p:spPr/>
        <p:txBody>
          <a:bodyPr/>
          <a:lstStyle/>
          <a:p>
            <a:fld id="{2AC873D4-959B-0944-AA10-F729E5DC1B2F}" type="slidenum">
              <a:rPr lang="en-US" smtClean="0"/>
              <a:pPr/>
              <a:t>15</a:t>
            </a:fld>
            <a:endParaRPr lang="en-US">
              <a:latin typeface="Arial MT" charset="0"/>
            </a:endParaRPr>
          </a:p>
        </p:txBody>
      </p:sp>
    </p:spTree>
    <p:extLst>
      <p:ext uri="{BB962C8B-B14F-4D97-AF65-F5344CB8AC3E}">
        <p14:creationId xmlns:p14="http://schemas.microsoft.com/office/powerpoint/2010/main" val="158558419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Another customer / </a:t>
            </a:r>
            <a:r>
              <a:rPr lang="en-US" dirty="0" err="1" smtClean="0"/>
              <a:t>Dirtjumper</a:t>
            </a:r>
            <a:r>
              <a:rPr lang="en-US" dirty="0" smtClean="0"/>
              <a:t> attack </a:t>
            </a:r>
            <a:endParaRPr lang="en-US" dirty="0"/>
          </a:p>
        </p:txBody>
      </p:sp>
      <p:pic>
        <p:nvPicPr>
          <p:cNvPr id="5" name="Content Placeholder 4"/>
          <p:cNvPicPr>
            <a:picLocks noGrp="1" noChangeAspect="1"/>
          </p:cNvPicPr>
          <p:nvPr>
            <p:ph idx="1"/>
          </p:nvPr>
        </p:nvPicPr>
        <p:blipFill>
          <a:blip r:embed="rId2"/>
          <a:srcRect t="12399" b="12399"/>
          <a:stretch>
            <a:fillRect/>
          </a:stretch>
        </p:blipFill>
        <p:spPr/>
      </p:pic>
      <p:sp>
        <p:nvSpPr>
          <p:cNvPr id="4" name="Slide Number Placeholder 3"/>
          <p:cNvSpPr>
            <a:spLocks noGrp="1"/>
          </p:cNvSpPr>
          <p:nvPr>
            <p:ph type="sldNum" sz="quarter" idx="10"/>
          </p:nvPr>
        </p:nvSpPr>
        <p:spPr/>
        <p:txBody>
          <a:bodyPr/>
          <a:lstStyle/>
          <a:p>
            <a:fld id="{2AC873D4-959B-0944-AA10-F729E5DC1B2F}" type="slidenum">
              <a:rPr lang="en-US" smtClean="0"/>
              <a:pPr/>
              <a:t>16</a:t>
            </a:fld>
            <a:endParaRPr lang="en-US">
              <a:latin typeface="Arial MT" charset="0"/>
            </a:endParaRPr>
          </a:p>
        </p:txBody>
      </p:sp>
    </p:spTree>
    <p:extLst>
      <p:ext uri="{BB962C8B-B14F-4D97-AF65-F5344CB8AC3E}">
        <p14:creationId xmlns:p14="http://schemas.microsoft.com/office/powerpoint/2010/main" val="425636401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p:cNvSpPr/>
          <p:nvPr/>
        </p:nvSpPr>
        <p:spPr bwMode="auto">
          <a:xfrm>
            <a:off x="304800" y="1524000"/>
            <a:ext cx="1752600" cy="2819400"/>
          </a:xfrm>
          <a:prstGeom prst="ellipse">
            <a:avLst/>
          </a:prstGeom>
          <a:gradFill flip="none" rotWithShape="1">
            <a:gsLst>
              <a:gs pos="0">
                <a:srgbClr val="A5ACB0"/>
              </a:gs>
              <a:gs pos="100000">
                <a:srgbClr val="FFFFFF"/>
              </a:gs>
            </a:gsLst>
            <a:lin ang="5400000" scaled="0"/>
            <a:tileRect/>
          </a:gradFill>
          <a:ln w="38100" cap="flat" cmpd="sng" algn="ctr">
            <a:solidFill>
              <a:schemeClr val="tx1"/>
            </a:solidFill>
            <a:prstDash val="sysDash"/>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chemeClr val="accent1"/>
              </a:buClr>
              <a:buSzPct val="90000"/>
              <a:buFont typeface="Wingdings" charset="2"/>
              <a:buNone/>
              <a:tabLst/>
            </a:pPr>
            <a:endParaRPr kumimoji="0" lang="en-US" sz="2000" b="0" i="0" u="none" strike="noStrike" cap="none" normalizeH="0" baseline="0">
              <a:ln>
                <a:noFill/>
              </a:ln>
              <a:solidFill>
                <a:schemeClr val="accent2"/>
              </a:solidFill>
              <a:effectLst/>
              <a:latin typeface="Arial" charset="0"/>
            </a:endParaRPr>
          </a:p>
        </p:txBody>
      </p:sp>
      <p:sp>
        <p:nvSpPr>
          <p:cNvPr id="2" name="Title 1"/>
          <p:cNvSpPr>
            <a:spLocks noGrp="1"/>
          </p:cNvSpPr>
          <p:nvPr>
            <p:ph type="title"/>
          </p:nvPr>
        </p:nvSpPr>
        <p:spPr/>
        <p:txBody>
          <a:bodyPr/>
          <a:lstStyle/>
          <a:p>
            <a:r>
              <a:rPr lang="en-US" dirty="0" smtClean="0"/>
              <a:t>Where is the </a:t>
            </a:r>
            <a:r>
              <a:rPr lang="en-US" dirty="0" err="1" smtClean="0"/>
              <a:t>DDoS</a:t>
            </a:r>
            <a:r>
              <a:rPr lang="en-US" dirty="0" smtClean="0"/>
              <a:t> Silver Bullet Solution?</a:t>
            </a:r>
            <a:endParaRPr lang="en-US" dirty="0"/>
          </a:p>
        </p:txBody>
      </p:sp>
      <p:pic>
        <p:nvPicPr>
          <p:cNvPr id="12" name="Picture 11" descr="HQ_Lt.png"/>
          <p:cNvPicPr>
            <a:picLocks noChangeAspect="1"/>
          </p:cNvPicPr>
          <p:nvPr/>
        </p:nvPicPr>
        <p:blipFill>
          <a:blip r:embed="rId2" cstate="print"/>
          <a:stretch>
            <a:fillRect/>
          </a:stretch>
        </p:blipFill>
        <p:spPr>
          <a:xfrm>
            <a:off x="8001000" y="2438400"/>
            <a:ext cx="932435" cy="1470158"/>
          </a:xfrm>
          <a:prstGeom prst="rect">
            <a:avLst/>
          </a:prstGeom>
          <a:effectLst>
            <a:outerShdw blurRad="50800" dist="38100" dir="5400000">
              <a:srgbClr val="000000">
                <a:alpha val="43000"/>
              </a:srgbClr>
            </a:outerShdw>
          </a:effectLst>
        </p:spPr>
      </p:pic>
      <p:pic>
        <p:nvPicPr>
          <p:cNvPr id="13" name="Picture 12" descr="Cloud-Silver.png"/>
          <p:cNvPicPr>
            <a:picLocks noChangeAspect="1"/>
          </p:cNvPicPr>
          <p:nvPr/>
        </p:nvPicPr>
        <p:blipFill>
          <a:blip r:embed="rId3" cstate="print"/>
          <a:stretch>
            <a:fillRect/>
          </a:stretch>
        </p:blipFill>
        <p:spPr>
          <a:xfrm>
            <a:off x="3190875" y="2362200"/>
            <a:ext cx="2457450" cy="1652184"/>
          </a:xfrm>
          <a:prstGeom prst="rect">
            <a:avLst/>
          </a:prstGeom>
          <a:effectLst>
            <a:outerShdw blurRad="152400" dist="114300" dir="5400000" sx="90000" sy="-19000">
              <a:srgbClr val="000000">
                <a:alpha val="20000"/>
              </a:srgbClr>
            </a:outerShdw>
          </a:effectLst>
        </p:spPr>
      </p:pic>
      <p:pic>
        <p:nvPicPr>
          <p:cNvPr id="15" name="Picture 14" descr="Computer_Rt.png"/>
          <p:cNvPicPr>
            <a:picLocks noChangeAspect="1"/>
          </p:cNvPicPr>
          <p:nvPr/>
        </p:nvPicPr>
        <p:blipFill>
          <a:blip r:embed="rId4" cstate="print"/>
          <a:stretch>
            <a:fillRect/>
          </a:stretch>
        </p:blipFill>
        <p:spPr>
          <a:xfrm>
            <a:off x="838200" y="2590800"/>
            <a:ext cx="278606" cy="416556"/>
          </a:xfrm>
          <a:prstGeom prst="rect">
            <a:avLst/>
          </a:prstGeom>
          <a:effectLst>
            <a:outerShdw blurRad="50800" dist="25400" dir="5400000">
              <a:srgbClr val="000000">
                <a:alpha val="30000"/>
              </a:srgbClr>
            </a:outerShdw>
          </a:effectLst>
        </p:spPr>
      </p:pic>
      <p:pic>
        <p:nvPicPr>
          <p:cNvPr id="16" name="Picture 15" descr="Computer_Rt.png"/>
          <p:cNvPicPr>
            <a:picLocks noChangeAspect="1"/>
          </p:cNvPicPr>
          <p:nvPr/>
        </p:nvPicPr>
        <p:blipFill>
          <a:blip r:embed="rId4" cstate="print"/>
          <a:stretch>
            <a:fillRect/>
          </a:stretch>
        </p:blipFill>
        <p:spPr>
          <a:xfrm>
            <a:off x="838200" y="3007356"/>
            <a:ext cx="278606" cy="416556"/>
          </a:xfrm>
          <a:prstGeom prst="rect">
            <a:avLst/>
          </a:prstGeom>
          <a:effectLst>
            <a:outerShdw blurRad="50800" dist="25400" dir="5400000">
              <a:srgbClr val="000000">
                <a:alpha val="30000"/>
              </a:srgbClr>
            </a:outerShdw>
          </a:effectLst>
        </p:spPr>
      </p:pic>
      <p:pic>
        <p:nvPicPr>
          <p:cNvPr id="17" name="Picture 16" descr="Computer_Rt.png"/>
          <p:cNvPicPr>
            <a:picLocks noChangeAspect="1"/>
          </p:cNvPicPr>
          <p:nvPr/>
        </p:nvPicPr>
        <p:blipFill>
          <a:blip r:embed="rId4" cstate="print"/>
          <a:stretch>
            <a:fillRect/>
          </a:stretch>
        </p:blipFill>
        <p:spPr>
          <a:xfrm>
            <a:off x="838200" y="3388356"/>
            <a:ext cx="278606" cy="416556"/>
          </a:xfrm>
          <a:prstGeom prst="rect">
            <a:avLst/>
          </a:prstGeom>
          <a:effectLst>
            <a:outerShdw blurRad="50800" dist="25400" dir="5400000">
              <a:srgbClr val="000000">
                <a:alpha val="30000"/>
              </a:srgbClr>
            </a:outerShdw>
          </a:effectLst>
        </p:spPr>
      </p:pic>
      <p:pic>
        <p:nvPicPr>
          <p:cNvPr id="18" name="Picture 17" descr="BadGuy_Icon_Rt.png"/>
          <p:cNvPicPr>
            <a:picLocks noChangeAspect="1"/>
          </p:cNvPicPr>
          <p:nvPr/>
        </p:nvPicPr>
        <p:blipFill>
          <a:blip r:embed="rId5" cstate="print"/>
          <a:stretch>
            <a:fillRect/>
          </a:stretch>
        </p:blipFill>
        <p:spPr>
          <a:xfrm>
            <a:off x="914400" y="1964895"/>
            <a:ext cx="570283" cy="642210"/>
          </a:xfrm>
          <a:prstGeom prst="rect">
            <a:avLst/>
          </a:prstGeom>
        </p:spPr>
      </p:pic>
      <p:pic>
        <p:nvPicPr>
          <p:cNvPr id="19" name="Picture 18" descr="Computer_Rt.png"/>
          <p:cNvPicPr>
            <a:picLocks noChangeAspect="1"/>
          </p:cNvPicPr>
          <p:nvPr/>
        </p:nvPicPr>
        <p:blipFill>
          <a:blip r:embed="rId4" cstate="print"/>
          <a:stretch>
            <a:fillRect/>
          </a:stretch>
        </p:blipFill>
        <p:spPr>
          <a:xfrm>
            <a:off x="1169194" y="2748288"/>
            <a:ext cx="278606" cy="416556"/>
          </a:xfrm>
          <a:prstGeom prst="rect">
            <a:avLst/>
          </a:prstGeom>
          <a:effectLst>
            <a:outerShdw blurRad="50800" dist="25400" dir="5400000">
              <a:srgbClr val="000000">
                <a:alpha val="30000"/>
              </a:srgbClr>
            </a:outerShdw>
          </a:effectLst>
        </p:spPr>
      </p:pic>
      <p:pic>
        <p:nvPicPr>
          <p:cNvPr id="20" name="Picture 19" descr="Computer_Rt.png"/>
          <p:cNvPicPr>
            <a:picLocks noChangeAspect="1"/>
          </p:cNvPicPr>
          <p:nvPr/>
        </p:nvPicPr>
        <p:blipFill>
          <a:blip r:embed="rId4" cstate="print"/>
          <a:stretch>
            <a:fillRect/>
          </a:stretch>
        </p:blipFill>
        <p:spPr>
          <a:xfrm>
            <a:off x="1169194" y="3164844"/>
            <a:ext cx="278606" cy="416556"/>
          </a:xfrm>
          <a:prstGeom prst="rect">
            <a:avLst/>
          </a:prstGeom>
          <a:effectLst>
            <a:outerShdw blurRad="50800" dist="25400" dir="5400000">
              <a:srgbClr val="000000">
                <a:alpha val="30000"/>
              </a:srgbClr>
            </a:outerShdw>
          </a:effectLst>
        </p:spPr>
      </p:pic>
      <p:pic>
        <p:nvPicPr>
          <p:cNvPr id="21" name="Picture 20" descr="Computer_Rt.png"/>
          <p:cNvPicPr>
            <a:picLocks noChangeAspect="1"/>
          </p:cNvPicPr>
          <p:nvPr/>
        </p:nvPicPr>
        <p:blipFill>
          <a:blip r:embed="rId4" cstate="print"/>
          <a:stretch>
            <a:fillRect/>
          </a:stretch>
        </p:blipFill>
        <p:spPr>
          <a:xfrm>
            <a:off x="1169194" y="3545844"/>
            <a:ext cx="278606" cy="416556"/>
          </a:xfrm>
          <a:prstGeom prst="rect">
            <a:avLst/>
          </a:prstGeom>
          <a:effectLst>
            <a:outerShdw blurRad="50800" dist="25400" dir="5400000">
              <a:srgbClr val="000000">
                <a:alpha val="30000"/>
              </a:srgbClr>
            </a:outerShdw>
          </a:effectLst>
        </p:spPr>
      </p:pic>
      <p:pic>
        <p:nvPicPr>
          <p:cNvPr id="23" name="Picture 22" descr="Server_Lt.png"/>
          <p:cNvPicPr>
            <a:picLocks noChangeAspect="1"/>
          </p:cNvPicPr>
          <p:nvPr/>
        </p:nvPicPr>
        <p:blipFill>
          <a:blip r:embed="rId6" cstate="print"/>
          <a:stretch>
            <a:fillRect/>
          </a:stretch>
        </p:blipFill>
        <p:spPr>
          <a:xfrm>
            <a:off x="7407309" y="2520823"/>
            <a:ext cx="288891" cy="374777"/>
          </a:xfrm>
          <a:prstGeom prst="rect">
            <a:avLst/>
          </a:prstGeom>
          <a:effectLst>
            <a:outerShdw blurRad="50800" dist="25400" dir="5400000">
              <a:srgbClr val="000000">
                <a:alpha val="30000"/>
              </a:srgbClr>
            </a:outerShdw>
          </a:effectLst>
        </p:spPr>
      </p:pic>
      <p:pic>
        <p:nvPicPr>
          <p:cNvPr id="24" name="Picture 23" descr="Server_Lt.png"/>
          <p:cNvPicPr>
            <a:picLocks noChangeAspect="1"/>
          </p:cNvPicPr>
          <p:nvPr/>
        </p:nvPicPr>
        <p:blipFill>
          <a:blip r:embed="rId6" cstate="print"/>
          <a:stretch>
            <a:fillRect/>
          </a:stretch>
        </p:blipFill>
        <p:spPr>
          <a:xfrm>
            <a:off x="7391400" y="2825623"/>
            <a:ext cx="288891" cy="374777"/>
          </a:xfrm>
          <a:prstGeom prst="rect">
            <a:avLst/>
          </a:prstGeom>
          <a:effectLst>
            <a:outerShdw blurRad="50800" dist="25400" dir="5400000">
              <a:srgbClr val="000000">
                <a:alpha val="30000"/>
              </a:srgbClr>
            </a:outerShdw>
          </a:effectLst>
        </p:spPr>
      </p:pic>
      <p:pic>
        <p:nvPicPr>
          <p:cNvPr id="25" name="Picture 24" descr="Server_Lt.png"/>
          <p:cNvPicPr>
            <a:picLocks noChangeAspect="1"/>
          </p:cNvPicPr>
          <p:nvPr/>
        </p:nvPicPr>
        <p:blipFill>
          <a:blip r:embed="rId6" cstate="print"/>
          <a:stretch>
            <a:fillRect/>
          </a:stretch>
        </p:blipFill>
        <p:spPr>
          <a:xfrm>
            <a:off x="7391400" y="3124200"/>
            <a:ext cx="288891" cy="374777"/>
          </a:xfrm>
          <a:prstGeom prst="rect">
            <a:avLst/>
          </a:prstGeom>
          <a:effectLst>
            <a:outerShdw blurRad="50800" dist="25400" dir="5400000">
              <a:srgbClr val="000000">
                <a:alpha val="30000"/>
              </a:srgbClr>
            </a:outerShdw>
          </a:effectLst>
        </p:spPr>
      </p:pic>
      <p:pic>
        <p:nvPicPr>
          <p:cNvPr id="26" name="Picture 25" descr="Server_Lt.png"/>
          <p:cNvPicPr>
            <a:picLocks noChangeAspect="1"/>
          </p:cNvPicPr>
          <p:nvPr/>
        </p:nvPicPr>
        <p:blipFill>
          <a:blip r:embed="rId6" cstate="print"/>
          <a:stretch>
            <a:fillRect/>
          </a:stretch>
        </p:blipFill>
        <p:spPr>
          <a:xfrm>
            <a:off x="7391400" y="3429000"/>
            <a:ext cx="288891" cy="374777"/>
          </a:xfrm>
          <a:prstGeom prst="rect">
            <a:avLst/>
          </a:prstGeom>
          <a:effectLst>
            <a:outerShdw blurRad="50800" dist="25400" dir="5400000">
              <a:srgbClr val="000000">
                <a:alpha val="30000"/>
              </a:srgbClr>
            </a:outerShdw>
          </a:effectLst>
        </p:spPr>
      </p:pic>
      <p:sp>
        <p:nvSpPr>
          <p:cNvPr id="27" name="Rectangle 26"/>
          <p:cNvSpPr/>
          <p:nvPr/>
        </p:nvSpPr>
        <p:spPr>
          <a:xfrm>
            <a:off x="7626924" y="2011486"/>
            <a:ext cx="1236236" cy="369332"/>
          </a:xfrm>
          <a:prstGeom prst="rect">
            <a:avLst/>
          </a:prstGeom>
        </p:spPr>
        <p:txBody>
          <a:bodyPr wrap="none">
            <a:spAutoFit/>
          </a:bodyPr>
          <a:lstStyle/>
          <a:p>
            <a:r>
              <a:rPr lang="en-US" dirty="0" smtClean="0"/>
              <a:t>Enterprise</a:t>
            </a:r>
            <a:endParaRPr lang="en-US" dirty="0"/>
          </a:p>
        </p:txBody>
      </p:sp>
      <p:sp>
        <p:nvSpPr>
          <p:cNvPr id="28" name="Rectangle 27"/>
          <p:cNvSpPr/>
          <p:nvPr/>
        </p:nvSpPr>
        <p:spPr>
          <a:xfrm>
            <a:off x="6735168" y="3810000"/>
            <a:ext cx="1334661" cy="369332"/>
          </a:xfrm>
          <a:prstGeom prst="rect">
            <a:avLst/>
          </a:prstGeom>
        </p:spPr>
        <p:txBody>
          <a:bodyPr wrap="none">
            <a:spAutoFit/>
          </a:bodyPr>
          <a:lstStyle/>
          <a:p>
            <a:r>
              <a:rPr lang="en-US" sz="1800" dirty="0" smtClean="0"/>
              <a:t>IT Services</a:t>
            </a:r>
            <a:endParaRPr lang="en-US" sz="1800" dirty="0"/>
          </a:p>
        </p:txBody>
      </p:sp>
      <p:pic>
        <p:nvPicPr>
          <p:cNvPr id="29" name="Picture 28" descr="Router_Lt.png"/>
          <p:cNvPicPr>
            <a:picLocks noChangeAspect="1"/>
          </p:cNvPicPr>
          <p:nvPr/>
        </p:nvPicPr>
        <p:blipFill>
          <a:blip r:embed="rId7" cstate="print"/>
          <a:stretch>
            <a:fillRect/>
          </a:stretch>
        </p:blipFill>
        <p:spPr>
          <a:xfrm>
            <a:off x="6319012" y="2895600"/>
            <a:ext cx="767588" cy="529371"/>
          </a:xfrm>
          <a:prstGeom prst="rect">
            <a:avLst/>
          </a:prstGeom>
          <a:effectLst>
            <a:outerShdw blurRad="50800" dist="25400" dir="5400000">
              <a:srgbClr val="000000">
                <a:alpha val="30000"/>
              </a:srgbClr>
            </a:outerShdw>
          </a:effectLst>
        </p:spPr>
      </p:pic>
      <p:pic>
        <p:nvPicPr>
          <p:cNvPr id="30" name="Picture 29" descr="User-Green-Male_Rt-s.png"/>
          <p:cNvPicPr>
            <a:picLocks noChangeAspect="1"/>
          </p:cNvPicPr>
          <p:nvPr/>
        </p:nvPicPr>
        <p:blipFill>
          <a:blip r:embed="rId8" cstate="print"/>
          <a:stretch>
            <a:fillRect/>
          </a:stretch>
        </p:blipFill>
        <p:spPr>
          <a:xfrm>
            <a:off x="762000" y="4800600"/>
            <a:ext cx="581443" cy="639064"/>
          </a:xfrm>
          <a:prstGeom prst="rect">
            <a:avLst/>
          </a:prstGeom>
        </p:spPr>
      </p:pic>
      <p:pic>
        <p:nvPicPr>
          <p:cNvPr id="32" name="Picture 31" descr="Computer_Rt.png"/>
          <p:cNvPicPr>
            <a:picLocks noChangeAspect="1"/>
          </p:cNvPicPr>
          <p:nvPr/>
        </p:nvPicPr>
        <p:blipFill>
          <a:blip r:embed="rId4" cstate="print"/>
          <a:stretch>
            <a:fillRect/>
          </a:stretch>
        </p:blipFill>
        <p:spPr>
          <a:xfrm>
            <a:off x="914400" y="5486400"/>
            <a:ext cx="278606" cy="416556"/>
          </a:xfrm>
          <a:prstGeom prst="rect">
            <a:avLst/>
          </a:prstGeom>
          <a:effectLst>
            <a:outerShdw blurRad="50800" dist="25400" dir="5400000">
              <a:srgbClr val="000000">
                <a:alpha val="30000"/>
              </a:srgbClr>
            </a:outerShdw>
          </a:effectLst>
        </p:spPr>
      </p:pic>
      <p:cxnSp>
        <p:nvCxnSpPr>
          <p:cNvPr id="34" name="Straight Connector 33"/>
          <p:cNvCxnSpPr>
            <a:stCxn id="19" idx="3"/>
            <a:endCxn id="13" idx="1"/>
          </p:cNvCxnSpPr>
          <p:nvPr/>
        </p:nvCxnSpPr>
        <p:spPr bwMode="auto">
          <a:xfrm>
            <a:off x="1447800" y="2956566"/>
            <a:ext cx="1743075" cy="231726"/>
          </a:xfrm>
          <a:prstGeom prst="line">
            <a:avLst/>
          </a:prstGeom>
          <a:solidFill>
            <a:schemeClr val="accent2">
              <a:alpha val="42000"/>
            </a:schemeClr>
          </a:solidFill>
          <a:ln w="9525" cap="flat" cmpd="sng" algn="ctr">
            <a:solidFill>
              <a:srgbClr val="FF0000"/>
            </a:solidFill>
            <a:prstDash val="solid"/>
            <a:round/>
            <a:headEnd type="none" w="med" len="med"/>
            <a:tailEnd type="none" w="med" len="med"/>
          </a:ln>
          <a:effectLst/>
        </p:spPr>
      </p:cxnSp>
      <p:cxnSp>
        <p:nvCxnSpPr>
          <p:cNvPr id="35" name="Straight Connector 34"/>
          <p:cNvCxnSpPr>
            <a:stCxn id="20" idx="3"/>
            <a:endCxn id="13" idx="1"/>
          </p:cNvCxnSpPr>
          <p:nvPr/>
        </p:nvCxnSpPr>
        <p:spPr bwMode="auto">
          <a:xfrm flipV="1">
            <a:off x="1447800" y="3188292"/>
            <a:ext cx="1743075" cy="184830"/>
          </a:xfrm>
          <a:prstGeom prst="line">
            <a:avLst/>
          </a:prstGeom>
          <a:solidFill>
            <a:schemeClr val="accent2">
              <a:alpha val="42000"/>
            </a:schemeClr>
          </a:solidFill>
          <a:ln w="9525" cap="flat" cmpd="sng" algn="ctr">
            <a:solidFill>
              <a:srgbClr val="FF0000"/>
            </a:solidFill>
            <a:prstDash val="solid"/>
            <a:round/>
            <a:headEnd type="none" w="med" len="med"/>
            <a:tailEnd type="none" w="med" len="med"/>
          </a:ln>
          <a:effectLst/>
        </p:spPr>
      </p:cxnSp>
      <p:cxnSp>
        <p:nvCxnSpPr>
          <p:cNvPr id="38" name="Straight Connector 37"/>
          <p:cNvCxnSpPr>
            <a:stCxn id="21" idx="3"/>
            <a:endCxn id="13" idx="1"/>
          </p:cNvCxnSpPr>
          <p:nvPr/>
        </p:nvCxnSpPr>
        <p:spPr bwMode="auto">
          <a:xfrm flipV="1">
            <a:off x="1447800" y="3188292"/>
            <a:ext cx="1743075" cy="565830"/>
          </a:xfrm>
          <a:prstGeom prst="line">
            <a:avLst/>
          </a:prstGeom>
          <a:solidFill>
            <a:schemeClr val="accent2">
              <a:alpha val="42000"/>
            </a:schemeClr>
          </a:solidFill>
          <a:ln w="9525" cap="flat" cmpd="sng" algn="ctr">
            <a:solidFill>
              <a:srgbClr val="FF0000"/>
            </a:solidFill>
            <a:prstDash val="solid"/>
            <a:round/>
            <a:headEnd type="none" w="med" len="med"/>
            <a:tailEnd type="none" w="med" len="med"/>
          </a:ln>
          <a:effectLst/>
        </p:spPr>
      </p:cxnSp>
      <p:cxnSp>
        <p:nvCxnSpPr>
          <p:cNvPr id="41" name="Straight Connector 40"/>
          <p:cNvCxnSpPr>
            <a:stCxn id="17" idx="3"/>
            <a:endCxn id="13" idx="1"/>
          </p:cNvCxnSpPr>
          <p:nvPr/>
        </p:nvCxnSpPr>
        <p:spPr bwMode="auto">
          <a:xfrm flipV="1">
            <a:off x="1116806" y="3188292"/>
            <a:ext cx="2074069" cy="408342"/>
          </a:xfrm>
          <a:prstGeom prst="line">
            <a:avLst/>
          </a:prstGeom>
          <a:solidFill>
            <a:schemeClr val="accent2">
              <a:alpha val="42000"/>
            </a:schemeClr>
          </a:solidFill>
          <a:ln w="9525" cap="flat" cmpd="sng" algn="ctr">
            <a:solidFill>
              <a:srgbClr val="FF0000"/>
            </a:solidFill>
            <a:prstDash val="solid"/>
            <a:round/>
            <a:headEnd type="none" w="med" len="med"/>
            <a:tailEnd type="none" w="med" len="med"/>
          </a:ln>
          <a:effectLst/>
        </p:spPr>
      </p:cxnSp>
      <p:cxnSp>
        <p:nvCxnSpPr>
          <p:cNvPr id="52" name="Straight Connector 51"/>
          <p:cNvCxnSpPr>
            <a:stCxn id="16" idx="3"/>
            <a:endCxn id="13" idx="1"/>
          </p:cNvCxnSpPr>
          <p:nvPr/>
        </p:nvCxnSpPr>
        <p:spPr bwMode="auto">
          <a:xfrm flipV="1">
            <a:off x="1116806" y="3188292"/>
            <a:ext cx="2074069" cy="27342"/>
          </a:xfrm>
          <a:prstGeom prst="line">
            <a:avLst/>
          </a:prstGeom>
          <a:solidFill>
            <a:schemeClr val="accent2">
              <a:alpha val="42000"/>
            </a:schemeClr>
          </a:solidFill>
          <a:ln w="9525" cap="flat" cmpd="sng" algn="ctr">
            <a:solidFill>
              <a:srgbClr val="FF0000"/>
            </a:solidFill>
            <a:prstDash val="solid"/>
            <a:round/>
            <a:headEnd type="none" w="med" len="med"/>
            <a:tailEnd type="none" w="med" len="med"/>
          </a:ln>
          <a:effectLst/>
        </p:spPr>
      </p:cxnSp>
      <p:cxnSp>
        <p:nvCxnSpPr>
          <p:cNvPr id="55" name="Straight Connector 54"/>
          <p:cNvCxnSpPr>
            <a:stCxn id="15" idx="3"/>
            <a:endCxn id="13" idx="1"/>
          </p:cNvCxnSpPr>
          <p:nvPr/>
        </p:nvCxnSpPr>
        <p:spPr bwMode="auto">
          <a:xfrm>
            <a:off x="1116806" y="2799078"/>
            <a:ext cx="2074069" cy="389214"/>
          </a:xfrm>
          <a:prstGeom prst="line">
            <a:avLst/>
          </a:prstGeom>
          <a:solidFill>
            <a:schemeClr val="accent2">
              <a:alpha val="42000"/>
            </a:schemeClr>
          </a:solidFill>
          <a:ln w="9525" cap="flat" cmpd="sng" algn="ctr">
            <a:solidFill>
              <a:srgbClr val="FF0000"/>
            </a:solidFill>
            <a:prstDash val="solid"/>
            <a:round/>
            <a:headEnd type="none" w="med" len="med"/>
            <a:tailEnd type="none" w="med" len="med"/>
          </a:ln>
          <a:effectLst/>
        </p:spPr>
      </p:cxnSp>
      <p:cxnSp>
        <p:nvCxnSpPr>
          <p:cNvPr id="58" name="Straight Connector 57"/>
          <p:cNvCxnSpPr>
            <a:stCxn id="13" idx="3"/>
            <a:endCxn id="29" idx="1"/>
          </p:cNvCxnSpPr>
          <p:nvPr/>
        </p:nvCxnSpPr>
        <p:spPr bwMode="auto">
          <a:xfrm flipV="1">
            <a:off x="5648325" y="3160286"/>
            <a:ext cx="670687" cy="28006"/>
          </a:xfrm>
          <a:prstGeom prst="line">
            <a:avLst/>
          </a:prstGeom>
          <a:solidFill>
            <a:schemeClr val="accent2">
              <a:alpha val="42000"/>
            </a:schemeClr>
          </a:solidFill>
          <a:ln w="101600" cap="flat" cmpd="sng" algn="ctr">
            <a:solidFill>
              <a:srgbClr val="FF0000"/>
            </a:solidFill>
            <a:prstDash val="solid"/>
            <a:round/>
            <a:headEnd type="none" w="med" len="med"/>
            <a:tailEnd type="none" w="med" len="med"/>
          </a:ln>
          <a:effectLst/>
        </p:spPr>
      </p:cxnSp>
      <p:cxnSp>
        <p:nvCxnSpPr>
          <p:cNvPr id="65" name="Straight Connector 64"/>
          <p:cNvCxnSpPr>
            <a:stCxn id="29" idx="3"/>
            <a:endCxn id="23" idx="1"/>
          </p:cNvCxnSpPr>
          <p:nvPr/>
        </p:nvCxnSpPr>
        <p:spPr bwMode="auto">
          <a:xfrm flipV="1">
            <a:off x="7086600" y="2708212"/>
            <a:ext cx="320709" cy="452074"/>
          </a:xfrm>
          <a:prstGeom prst="line">
            <a:avLst/>
          </a:prstGeom>
          <a:solidFill>
            <a:schemeClr val="accent2">
              <a:alpha val="42000"/>
            </a:schemeClr>
          </a:solidFill>
          <a:ln w="9525" cap="flat" cmpd="sng" algn="ctr">
            <a:solidFill>
              <a:srgbClr val="FF0000"/>
            </a:solidFill>
            <a:prstDash val="dash"/>
            <a:round/>
            <a:headEnd type="none" w="med" len="med"/>
            <a:tailEnd type="none" w="med" len="med"/>
          </a:ln>
          <a:effectLst/>
        </p:spPr>
      </p:cxnSp>
      <p:cxnSp>
        <p:nvCxnSpPr>
          <p:cNvPr id="66" name="Straight Connector 65"/>
          <p:cNvCxnSpPr>
            <a:stCxn id="29" idx="3"/>
            <a:endCxn id="24" idx="1"/>
          </p:cNvCxnSpPr>
          <p:nvPr/>
        </p:nvCxnSpPr>
        <p:spPr bwMode="auto">
          <a:xfrm flipV="1">
            <a:off x="7086600" y="3013012"/>
            <a:ext cx="304800" cy="147274"/>
          </a:xfrm>
          <a:prstGeom prst="line">
            <a:avLst/>
          </a:prstGeom>
          <a:solidFill>
            <a:schemeClr val="accent2">
              <a:alpha val="42000"/>
            </a:schemeClr>
          </a:solidFill>
          <a:ln w="9525" cap="flat" cmpd="sng" algn="ctr">
            <a:solidFill>
              <a:srgbClr val="FF0000"/>
            </a:solidFill>
            <a:prstDash val="dash"/>
            <a:round/>
            <a:headEnd type="none" w="med" len="med"/>
            <a:tailEnd type="none" w="med" len="med"/>
          </a:ln>
          <a:effectLst/>
        </p:spPr>
      </p:cxnSp>
      <p:cxnSp>
        <p:nvCxnSpPr>
          <p:cNvPr id="69" name="Straight Connector 68"/>
          <p:cNvCxnSpPr>
            <a:stCxn id="29" idx="3"/>
            <a:endCxn id="25" idx="1"/>
          </p:cNvCxnSpPr>
          <p:nvPr/>
        </p:nvCxnSpPr>
        <p:spPr bwMode="auto">
          <a:xfrm>
            <a:off x="7086600" y="3160286"/>
            <a:ext cx="304800" cy="151303"/>
          </a:xfrm>
          <a:prstGeom prst="line">
            <a:avLst/>
          </a:prstGeom>
          <a:solidFill>
            <a:schemeClr val="accent2">
              <a:alpha val="42000"/>
            </a:schemeClr>
          </a:solidFill>
          <a:ln w="9525" cap="flat" cmpd="sng" algn="ctr">
            <a:solidFill>
              <a:srgbClr val="FF0000"/>
            </a:solidFill>
            <a:prstDash val="dash"/>
            <a:round/>
            <a:headEnd type="none" w="med" len="med"/>
            <a:tailEnd type="none" w="med" len="med"/>
          </a:ln>
          <a:effectLst/>
        </p:spPr>
      </p:cxnSp>
      <p:cxnSp>
        <p:nvCxnSpPr>
          <p:cNvPr id="72" name="Straight Connector 71"/>
          <p:cNvCxnSpPr>
            <a:stCxn id="29" idx="3"/>
            <a:endCxn id="26" idx="1"/>
          </p:cNvCxnSpPr>
          <p:nvPr/>
        </p:nvCxnSpPr>
        <p:spPr bwMode="auto">
          <a:xfrm>
            <a:off x="7086600" y="3160286"/>
            <a:ext cx="304800" cy="456103"/>
          </a:xfrm>
          <a:prstGeom prst="line">
            <a:avLst/>
          </a:prstGeom>
          <a:solidFill>
            <a:schemeClr val="accent2">
              <a:alpha val="42000"/>
            </a:schemeClr>
          </a:solidFill>
          <a:ln w="9525" cap="flat" cmpd="sng" algn="ctr">
            <a:solidFill>
              <a:srgbClr val="FF0000"/>
            </a:solidFill>
            <a:prstDash val="dash"/>
            <a:round/>
            <a:headEnd type="none" w="med" len="med"/>
            <a:tailEnd type="none" w="med" len="med"/>
          </a:ln>
          <a:effectLst/>
        </p:spPr>
      </p:cxnSp>
      <p:cxnSp>
        <p:nvCxnSpPr>
          <p:cNvPr id="82" name="Straight Connector 81"/>
          <p:cNvCxnSpPr/>
          <p:nvPr/>
        </p:nvCxnSpPr>
        <p:spPr bwMode="auto">
          <a:xfrm>
            <a:off x="7015988" y="3160286"/>
            <a:ext cx="375412" cy="151303"/>
          </a:xfrm>
          <a:prstGeom prst="line">
            <a:avLst/>
          </a:prstGeom>
          <a:solidFill>
            <a:schemeClr val="accent2">
              <a:alpha val="42000"/>
            </a:schemeClr>
          </a:solidFill>
          <a:ln w="9525" cap="flat" cmpd="sng" algn="ctr">
            <a:solidFill>
              <a:srgbClr val="FF0000"/>
            </a:solidFill>
            <a:prstDash val="dash"/>
            <a:round/>
            <a:headEnd type="none" w="med" len="med"/>
            <a:tailEnd type="none" w="med" len="med"/>
          </a:ln>
          <a:effectLst/>
        </p:spPr>
      </p:cxnSp>
      <p:cxnSp>
        <p:nvCxnSpPr>
          <p:cNvPr id="83" name="Straight Connector 82"/>
          <p:cNvCxnSpPr>
            <a:stCxn id="32" idx="3"/>
            <a:endCxn id="13" idx="1"/>
          </p:cNvCxnSpPr>
          <p:nvPr/>
        </p:nvCxnSpPr>
        <p:spPr bwMode="auto">
          <a:xfrm flipV="1">
            <a:off x="1193006" y="3188292"/>
            <a:ext cx="1997869" cy="2506386"/>
          </a:xfrm>
          <a:prstGeom prst="line">
            <a:avLst/>
          </a:prstGeom>
          <a:solidFill>
            <a:schemeClr val="accent2">
              <a:alpha val="42000"/>
            </a:schemeClr>
          </a:solidFill>
          <a:ln w="9525" cap="flat" cmpd="sng" algn="ctr">
            <a:solidFill>
              <a:srgbClr val="00B050"/>
            </a:solidFill>
            <a:prstDash val="solid"/>
            <a:round/>
            <a:headEnd type="none" w="med" len="med"/>
            <a:tailEnd type="none" w="med" len="med"/>
          </a:ln>
          <a:effectLst/>
        </p:spPr>
      </p:cxnSp>
      <p:cxnSp>
        <p:nvCxnSpPr>
          <p:cNvPr id="86" name="Straight Connector 85"/>
          <p:cNvCxnSpPr>
            <a:stCxn id="13" idx="3"/>
            <a:endCxn id="29" idx="1"/>
          </p:cNvCxnSpPr>
          <p:nvPr/>
        </p:nvCxnSpPr>
        <p:spPr bwMode="auto">
          <a:xfrm flipV="1">
            <a:off x="5648325" y="3160286"/>
            <a:ext cx="670687" cy="28006"/>
          </a:xfrm>
          <a:prstGeom prst="line">
            <a:avLst/>
          </a:prstGeom>
          <a:solidFill>
            <a:schemeClr val="accent2">
              <a:alpha val="42000"/>
            </a:schemeClr>
          </a:solidFill>
          <a:ln w="9525" cap="flat" cmpd="sng" algn="ctr">
            <a:solidFill>
              <a:srgbClr val="00B050"/>
            </a:solidFill>
            <a:prstDash val="solid"/>
            <a:round/>
            <a:headEnd type="none" w="med" len="med"/>
            <a:tailEnd type="none" w="med" len="med"/>
          </a:ln>
          <a:effectLst/>
        </p:spPr>
      </p:cxnSp>
      <p:sp>
        <p:nvSpPr>
          <p:cNvPr id="39" name="Rectangle 38"/>
          <p:cNvSpPr/>
          <p:nvPr/>
        </p:nvSpPr>
        <p:spPr>
          <a:xfrm>
            <a:off x="5334000" y="3657600"/>
            <a:ext cx="556563" cy="369332"/>
          </a:xfrm>
          <a:prstGeom prst="rect">
            <a:avLst/>
          </a:prstGeom>
        </p:spPr>
        <p:txBody>
          <a:bodyPr wrap="none">
            <a:spAutoFit/>
          </a:bodyPr>
          <a:lstStyle/>
          <a:p>
            <a:r>
              <a:rPr lang="en-US" dirty="0" smtClean="0"/>
              <a:t>ISP</a:t>
            </a:r>
            <a:endParaRPr lang="en-US" dirty="0"/>
          </a:p>
        </p:txBody>
      </p:sp>
      <p:pic>
        <p:nvPicPr>
          <p:cNvPr id="40" name="Picture 39" descr="Sm_Branch_Lt.png"/>
          <p:cNvPicPr>
            <a:picLocks noChangeAspect="1"/>
          </p:cNvPicPr>
          <p:nvPr/>
        </p:nvPicPr>
        <p:blipFill>
          <a:blip r:embed="rId9" cstate="print"/>
          <a:stretch>
            <a:fillRect/>
          </a:stretch>
        </p:blipFill>
        <p:spPr>
          <a:xfrm>
            <a:off x="5105400" y="2743200"/>
            <a:ext cx="880497" cy="833882"/>
          </a:xfrm>
          <a:prstGeom prst="rect">
            <a:avLst/>
          </a:prstGeom>
          <a:effectLst>
            <a:outerShdw blurRad="50800" dist="38100" dir="5400000">
              <a:srgbClr val="000000">
                <a:alpha val="43000"/>
              </a:srgbClr>
            </a:outerShdw>
          </a:effectLst>
        </p:spPr>
      </p:pic>
    </p:spTree>
    <p:extLst>
      <p:ext uri="{BB962C8B-B14F-4D97-AF65-F5344CB8AC3E}">
        <p14:creationId xmlns:p14="http://schemas.microsoft.com/office/powerpoint/2010/main" val="2781464995"/>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7" name="Straight Connector 66"/>
          <p:cNvCxnSpPr/>
          <p:nvPr/>
        </p:nvCxnSpPr>
        <p:spPr bwMode="auto">
          <a:xfrm>
            <a:off x="5943600" y="3276600"/>
            <a:ext cx="609600" cy="0"/>
          </a:xfrm>
          <a:prstGeom prst="line">
            <a:avLst/>
          </a:prstGeom>
          <a:solidFill>
            <a:schemeClr val="accent2">
              <a:alpha val="42000"/>
            </a:schemeClr>
          </a:solidFill>
          <a:ln w="9525" cap="flat" cmpd="sng" algn="ctr">
            <a:solidFill>
              <a:schemeClr val="accent2"/>
            </a:solidFill>
            <a:prstDash val="solid"/>
            <a:round/>
            <a:headEnd type="none" w="med" len="med"/>
            <a:tailEnd type="none" w="med" len="med"/>
          </a:ln>
          <a:effectLst/>
        </p:spPr>
      </p:cxnSp>
      <p:sp>
        <p:nvSpPr>
          <p:cNvPr id="22" name="Oval 21"/>
          <p:cNvSpPr/>
          <p:nvPr/>
        </p:nvSpPr>
        <p:spPr bwMode="auto">
          <a:xfrm>
            <a:off x="304800" y="1524000"/>
            <a:ext cx="1752600" cy="2819400"/>
          </a:xfrm>
          <a:prstGeom prst="ellipse">
            <a:avLst/>
          </a:prstGeom>
          <a:gradFill flip="none" rotWithShape="1">
            <a:gsLst>
              <a:gs pos="0">
                <a:srgbClr val="A5ACB0"/>
              </a:gs>
              <a:gs pos="100000">
                <a:srgbClr val="FFFFFF"/>
              </a:gs>
            </a:gsLst>
            <a:lin ang="5400000" scaled="0"/>
            <a:tileRect/>
          </a:gradFill>
          <a:ln w="38100" cap="flat" cmpd="sng" algn="ctr">
            <a:solidFill>
              <a:schemeClr val="tx1"/>
            </a:solidFill>
            <a:prstDash val="sysDash"/>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chemeClr val="accent1"/>
              </a:buClr>
              <a:buSzPct val="90000"/>
              <a:buFont typeface="Wingdings" charset="2"/>
              <a:buNone/>
              <a:tabLst/>
            </a:pPr>
            <a:endParaRPr kumimoji="0" lang="en-US" sz="2000" b="0" i="0" u="none" strike="noStrike" cap="none" normalizeH="0" baseline="0">
              <a:ln>
                <a:noFill/>
              </a:ln>
              <a:solidFill>
                <a:schemeClr val="accent2"/>
              </a:solidFill>
              <a:effectLst/>
              <a:latin typeface="Arial" charset="0"/>
            </a:endParaRPr>
          </a:p>
        </p:txBody>
      </p:sp>
      <p:sp>
        <p:nvSpPr>
          <p:cNvPr id="2" name="Title 1"/>
          <p:cNvSpPr>
            <a:spLocks noGrp="1"/>
          </p:cNvSpPr>
          <p:nvPr>
            <p:ph type="title"/>
          </p:nvPr>
        </p:nvSpPr>
        <p:spPr/>
        <p:txBody>
          <a:bodyPr/>
          <a:lstStyle/>
          <a:p>
            <a:r>
              <a:rPr lang="en-US" dirty="0" smtClean="0"/>
              <a:t>Where is the </a:t>
            </a:r>
            <a:r>
              <a:rPr lang="en-US" dirty="0" err="1" smtClean="0"/>
              <a:t>DDoS</a:t>
            </a:r>
            <a:r>
              <a:rPr lang="en-US" dirty="0" smtClean="0"/>
              <a:t> Silver Bullet Solution?</a:t>
            </a:r>
            <a:endParaRPr lang="en-US" dirty="0"/>
          </a:p>
        </p:txBody>
      </p:sp>
      <p:pic>
        <p:nvPicPr>
          <p:cNvPr id="12" name="Picture 11" descr="HQ_Lt.png"/>
          <p:cNvPicPr>
            <a:picLocks noChangeAspect="1"/>
          </p:cNvPicPr>
          <p:nvPr/>
        </p:nvPicPr>
        <p:blipFill>
          <a:blip r:embed="rId3" cstate="print"/>
          <a:stretch>
            <a:fillRect/>
          </a:stretch>
        </p:blipFill>
        <p:spPr>
          <a:xfrm>
            <a:off x="8001000" y="2438400"/>
            <a:ext cx="932435" cy="1470158"/>
          </a:xfrm>
          <a:prstGeom prst="rect">
            <a:avLst/>
          </a:prstGeom>
          <a:effectLst>
            <a:outerShdw blurRad="50800" dist="38100" dir="5400000">
              <a:srgbClr val="000000">
                <a:alpha val="43000"/>
              </a:srgbClr>
            </a:outerShdw>
          </a:effectLst>
        </p:spPr>
      </p:pic>
      <p:pic>
        <p:nvPicPr>
          <p:cNvPr id="13" name="Picture 12" descr="Cloud-Silver.png"/>
          <p:cNvPicPr>
            <a:picLocks noChangeAspect="1"/>
          </p:cNvPicPr>
          <p:nvPr/>
        </p:nvPicPr>
        <p:blipFill>
          <a:blip r:embed="rId4" cstate="print"/>
          <a:stretch>
            <a:fillRect/>
          </a:stretch>
        </p:blipFill>
        <p:spPr>
          <a:xfrm>
            <a:off x="3190875" y="2362200"/>
            <a:ext cx="2457450" cy="1652184"/>
          </a:xfrm>
          <a:prstGeom prst="rect">
            <a:avLst/>
          </a:prstGeom>
          <a:effectLst>
            <a:outerShdw blurRad="152400" dist="114300" dir="5400000" sx="90000" sy="-19000">
              <a:srgbClr val="000000">
                <a:alpha val="20000"/>
              </a:srgbClr>
            </a:outerShdw>
          </a:effectLst>
        </p:spPr>
      </p:pic>
      <p:pic>
        <p:nvPicPr>
          <p:cNvPr id="15" name="Picture 14" descr="Computer_Rt.png"/>
          <p:cNvPicPr>
            <a:picLocks noChangeAspect="1"/>
          </p:cNvPicPr>
          <p:nvPr/>
        </p:nvPicPr>
        <p:blipFill>
          <a:blip r:embed="rId5" cstate="print"/>
          <a:stretch>
            <a:fillRect/>
          </a:stretch>
        </p:blipFill>
        <p:spPr>
          <a:xfrm>
            <a:off x="838200" y="2590800"/>
            <a:ext cx="278606" cy="416556"/>
          </a:xfrm>
          <a:prstGeom prst="rect">
            <a:avLst/>
          </a:prstGeom>
          <a:effectLst>
            <a:outerShdw blurRad="50800" dist="25400" dir="5400000">
              <a:srgbClr val="000000">
                <a:alpha val="30000"/>
              </a:srgbClr>
            </a:outerShdw>
          </a:effectLst>
        </p:spPr>
      </p:pic>
      <p:pic>
        <p:nvPicPr>
          <p:cNvPr id="16" name="Picture 15" descr="Computer_Rt.png"/>
          <p:cNvPicPr>
            <a:picLocks noChangeAspect="1"/>
          </p:cNvPicPr>
          <p:nvPr/>
        </p:nvPicPr>
        <p:blipFill>
          <a:blip r:embed="rId5" cstate="print"/>
          <a:stretch>
            <a:fillRect/>
          </a:stretch>
        </p:blipFill>
        <p:spPr>
          <a:xfrm>
            <a:off x="838200" y="3007356"/>
            <a:ext cx="278606" cy="416556"/>
          </a:xfrm>
          <a:prstGeom prst="rect">
            <a:avLst/>
          </a:prstGeom>
          <a:effectLst>
            <a:outerShdw blurRad="50800" dist="25400" dir="5400000">
              <a:srgbClr val="000000">
                <a:alpha val="30000"/>
              </a:srgbClr>
            </a:outerShdw>
          </a:effectLst>
        </p:spPr>
      </p:pic>
      <p:pic>
        <p:nvPicPr>
          <p:cNvPr id="17" name="Picture 16" descr="Computer_Rt.png"/>
          <p:cNvPicPr>
            <a:picLocks noChangeAspect="1"/>
          </p:cNvPicPr>
          <p:nvPr/>
        </p:nvPicPr>
        <p:blipFill>
          <a:blip r:embed="rId5" cstate="print"/>
          <a:stretch>
            <a:fillRect/>
          </a:stretch>
        </p:blipFill>
        <p:spPr>
          <a:xfrm>
            <a:off x="838200" y="3388356"/>
            <a:ext cx="278606" cy="416556"/>
          </a:xfrm>
          <a:prstGeom prst="rect">
            <a:avLst/>
          </a:prstGeom>
          <a:effectLst>
            <a:outerShdw blurRad="50800" dist="25400" dir="5400000">
              <a:srgbClr val="000000">
                <a:alpha val="30000"/>
              </a:srgbClr>
            </a:outerShdw>
          </a:effectLst>
        </p:spPr>
      </p:pic>
      <p:pic>
        <p:nvPicPr>
          <p:cNvPr id="18" name="Picture 17" descr="BadGuy_Icon_Rt.png"/>
          <p:cNvPicPr>
            <a:picLocks noChangeAspect="1"/>
          </p:cNvPicPr>
          <p:nvPr/>
        </p:nvPicPr>
        <p:blipFill>
          <a:blip r:embed="rId6" cstate="print"/>
          <a:stretch>
            <a:fillRect/>
          </a:stretch>
        </p:blipFill>
        <p:spPr>
          <a:xfrm>
            <a:off x="914400" y="1964895"/>
            <a:ext cx="570283" cy="642210"/>
          </a:xfrm>
          <a:prstGeom prst="rect">
            <a:avLst/>
          </a:prstGeom>
        </p:spPr>
      </p:pic>
      <p:pic>
        <p:nvPicPr>
          <p:cNvPr id="19" name="Picture 18" descr="Computer_Rt.png"/>
          <p:cNvPicPr>
            <a:picLocks noChangeAspect="1"/>
          </p:cNvPicPr>
          <p:nvPr/>
        </p:nvPicPr>
        <p:blipFill>
          <a:blip r:embed="rId5" cstate="print"/>
          <a:stretch>
            <a:fillRect/>
          </a:stretch>
        </p:blipFill>
        <p:spPr>
          <a:xfrm>
            <a:off x="1169194" y="2748288"/>
            <a:ext cx="278606" cy="416556"/>
          </a:xfrm>
          <a:prstGeom prst="rect">
            <a:avLst/>
          </a:prstGeom>
          <a:effectLst>
            <a:outerShdw blurRad="50800" dist="25400" dir="5400000">
              <a:srgbClr val="000000">
                <a:alpha val="30000"/>
              </a:srgbClr>
            </a:outerShdw>
          </a:effectLst>
        </p:spPr>
      </p:pic>
      <p:pic>
        <p:nvPicPr>
          <p:cNvPr id="20" name="Picture 19" descr="Computer_Rt.png"/>
          <p:cNvPicPr>
            <a:picLocks noChangeAspect="1"/>
          </p:cNvPicPr>
          <p:nvPr/>
        </p:nvPicPr>
        <p:blipFill>
          <a:blip r:embed="rId5" cstate="print"/>
          <a:stretch>
            <a:fillRect/>
          </a:stretch>
        </p:blipFill>
        <p:spPr>
          <a:xfrm>
            <a:off x="1169194" y="3164844"/>
            <a:ext cx="278606" cy="416556"/>
          </a:xfrm>
          <a:prstGeom prst="rect">
            <a:avLst/>
          </a:prstGeom>
          <a:effectLst>
            <a:outerShdw blurRad="50800" dist="25400" dir="5400000">
              <a:srgbClr val="000000">
                <a:alpha val="30000"/>
              </a:srgbClr>
            </a:outerShdw>
          </a:effectLst>
        </p:spPr>
      </p:pic>
      <p:pic>
        <p:nvPicPr>
          <p:cNvPr id="21" name="Picture 20" descr="Computer_Rt.png"/>
          <p:cNvPicPr>
            <a:picLocks noChangeAspect="1"/>
          </p:cNvPicPr>
          <p:nvPr/>
        </p:nvPicPr>
        <p:blipFill>
          <a:blip r:embed="rId5" cstate="print"/>
          <a:stretch>
            <a:fillRect/>
          </a:stretch>
        </p:blipFill>
        <p:spPr>
          <a:xfrm>
            <a:off x="1169194" y="3545844"/>
            <a:ext cx="278606" cy="416556"/>
          </a:xfrm>
          <a:prstGeom prst="rect">
            <a:avLst/>
          </a:prstGeom>
          <a:effectLst>
            <a:outerShdw blurRad="50800" dist="25400" dir="5400000">
              <a:srgbClr val="000000">
                <a:alpha val="30000"/>
              </a:srgbClr>
            </a:outerShdw>
          </a:effectLst>
        </p:spPr>
      </p:pic>
      <p:pic>
        <p:nvPicPr>
          <p:cNvPr id="23" name="Picture 22" descr="Server_Lt.png"/>
          <p:cNvPicPr>
            <a:picLocks noChangeAspect="1"/>
          </p:cNvPicPr>
          <p:nvPr/>
        </p:nvPicPr>
        <p:blipFill>
          <a:blip r:embed="rId7" cstate="print"/>
          <a:stretch>
            <a:fillRect/>
          </a:stretch>
        </p:blipFill>
        <p:spPr>
          <a:xfrm>
            <a:off x="7407309" y="2520823"/>
            <a:ext cx="288891" cy="374777"/>
          </a:xfrm>
          <a:prstGeom prst="rect">
            <a:avLst/>
          </a:prstGeom>
          <a:effectLst>
            <a:outerShdw blurRad="50800" dist="25400" dir="5400000">
              <a:srgbClr val="000000">
                <a:alpha val="30000"/>
              </a:srgbClr>
            </a:outerShdw>
          </a:effectLst>
        </p:spPr>
      </p:pic>
      <p:pic>
        <p:nvPicPr>
          <p:cNvPr id="24" name="Picture 23" descr="Server_Lt.png"/>
          <p:cNvPicPr>
            <a:picLocks noChangeAspect="1"/>
          </p:cNvPicPr>
          <p:nvPr/>
        </p:nvPicPr>
        <p:blipFill>
          <a:blip r:embed="rId7" cstate="print"/>
          <a:stretch>
            <a:fillRect/>
          </a:stretch>
        </p:blipFill>
        <p:spPr>
          <a:xfrm>
            <a:off x="7391400" y="2825623"/>
            <a:ext cx="288891" cy="374777"/>
          </a:xfrm>
          <a:prstGeom prst="rect">
            <a:avLst/>
          </a:prstGeom>
          <a:effectLst>
            <a:outerShdw blurRad="50800" dist="25400" dir="5400000">
              <a:srgbClr val="000000">
                <a:alpha val="30000"/>
              </a:srgbClr>
            </a:outerShdw>
          </a:effectLst>
        </p:spPr>
      </p:pic>
      <p:pic>
        <p:nvPicPr>
          <p:cNvPr id="25" name="Picture 24" descr="Server_Lt.png"/>
          <p:cNvPicPr>
            <a:picLocks noChangeAspect="1"/>
          </p:cNvPicPr>
          <p:nvPr/>
        </p:nvPicPr>
        <p:blipFill>
          <a:blip r:embed="rId7" cstate="print"/>
          <a:stretch>
            <a:fillRect/>
          </a:stretch>
        </p:blipFill>
        <p:spPr>
          <a:xfrm>
            <a:off x="7391400" y="3124200"/>
            <a:ext cx="288891" cy="374777"/>
          </a:xfrm>
          <a:prstGeom prst="rect">
            <a:avLst/>
          </a:prstGeom>
          <a:effectLst>
            <a:outerShdw blurRad="50800" dist="25400" dir="5400000">
              <a:srgbClr val="000000">
                <a:alpha val="30000"/>
              </a:srgbClr>
            </a:outerShdw>
          </a:effectLst>
        </p:spPr>
      </p:pic>
      <p:pic>
        <p:nvPicPr>
          <p:cNvPr id="26" name="Picture 25" descr="Server_Lt.png"/>
          <p:cNvPicPr>
            <a:picLocks noChangeAspect="1"/>
          </p:cNvPicPr>
          <p:nvPr/>
        </p:nvPicPr>
        <p:blipFill>
          <a:blip r:embed="rId7" cstate="print"/>
          <a:stretch>
            <a:fillRect/>
          </a:stretch>
        </p:blipFill>
        <p:spPr>
          <a:xfrm>
            <a:off x="7391400" y="3429000"/>
            <a:ext cx="288891" cy="374777"/>
          </a:xfrm>
          <a:prstGeom prst="rect">
            <a:avLst/>
          </a:prstGeom>
          <a:effectLst>
            <a:outerShdw blurRad="50800" dist="25400" dir="5400000">
              <a:srgbClr val="000000">
                <a:alpha val="30000"/>
              </a:srgbClr>
            </a:outerShdw>
          </a:effectLst>
        </p:spPr>
      </p:pic>
      <p:pic>
        <p:nvPicPr>
          <p:cNvPr id="29" name="Picture 28" descr="Router_Lt.png"/>
          <p:cNvPicPr>
            <a:picLocks noChangeAspect="1"/>
          </p:cNvPicPr>
          <p:nvPr/>
        </p:nvPicPr>
        <p:blipFill>
          <a:blip r:embed="rId8" cstate="print"/>
          <a:stretch>
            <a:fillRect/>
          </a:stretch>
        </p:blipFill>
        <p:spPr>
          <a:xfrm>
            <a:off x="6319012" y="2895600"/>
            <a:ext cx="767588" cy="529371"/>
          </a:xfrm>
          <a:prstGeom prst="rect">
            <a:avLst/>
          </a:prstGeom>
          <a:effectLst>
            <a:outerShdw blurRad="50800" dist="25400" dir="5400000">
              <a:srgbClr val="000000">
                <a:alpha val="30000"/>
              </a:srgbClr>
            </a:outerShdw>
          </a:effectLst>
        </p:spPr>
      </p:pic>
      <p:pic>
        <p:nvPicPr>
          <p:cNvPr id="30" name="Picture 29" descr="User-Green-Male_Rt-s.png"/>
          <p:cNvPicPr>
            <a:picLocks noChangeAspect="1"/>
          </p:cNvPicPr>
          <p:nvPr/>
        </p:nvPicPr>
        <p:blipFill>
          <a:blip r:embed="rId9" cstate="print"/>
          <a:stretch>
            <a:fillRect/>
          </a:stretch>
        </p:blipFill>
        <p:spPr>
          <a:xfrm>
            <a:off x="762000" y="4800600"/>
            <a:ext cx="581443" cy="639064"/>
          </a:xfrm>
          <a:prstGeom prst="rect">
            <a:avLst/>
          </a:prstGeom>
        </p:spPr>
      </p:pic>
      <p:pic>
        <p:nvPicPr>
          <p:cNvPr id="32" name="Picture 31" descr="Computer_Rt.png"/>
          <p:cNvPicPr>
            <a:picLocks noChangeAspect="1"/>
          </p:cNvPicPr>
          <p:nvPr/>
        </p:nvPicPr>
        <p:blipFill>
          <a:blip r:embed="rId5" cstate="print"/>
          <a:stretch>
            <a:fillRect/>
          </a:stretch>
        </p:blipFill>
        <p:spPr>
          <a:xfrm>
            <a:off x="914400" y="5486400"/>
            <a:ext cx="278606" cy="416556"/>
          </a:xfrm>
          <a:prstGeom prst="rect">
            <a:avLst/>
          </a:prstGeom>
          <a:effectLst>
            <a:outerShdw blurRad="50800" dist="25400" dir="5400000">
              <a:srgbClr val="000000">
                <a:alpha val="30000"/>
              </a:srgbClr>
            </a:outerShdw>
          </a:effectLst>
        </p:spPr>
      </p:pic>
      <p:cxnSp>
        <p:nvCxnSpPr>
          <p:cNvPr id="34" name="Straight Connector 33"/>
          <p:cNvCxnSpPr>
            <a:stCxn id="19" idx="3"/>
          </p:cNvCxnSpPr>
          <p:nvPr/>
        </p:nvCxnSpPr>
        <p:spPr bwMode="auto">
          <a:xfrm>
            <a:off x="1447800" y="2956566"/>
            <a:ext cx="3657600" cy="167634"/>
          </a:xfrm>
          <a:prstGeom prst="line">
            <a:avLst/>
          </a:prstGeom>
          <a:solidFill>
            <a:schemeClr val="accent2">
              <a:alpha val="42000"/>
            </a:schemeClr>
          </a:solidFill>
          <a:ln w="9525" cap="flat" cmpd="sng" algn="ctr">
            <a:solidFill>
              <a:srgbClr val="FF0000"/>
            </a:solidFill>
            <a:prstDash val="solid"/>
            <a:round/>
            <a:headEnd type="none" w="med" len="med"/>
            <a:tailEnd type="none" w="med" len="med"/>
          </a:ln>
          <a:effectLst/>
        </p:spPr>
      </p:cxnSp>
      <p:cxnSp>
        <p:nvCxnSpPr>
          <p:cNvPr id="35" name="Straight Connector 34"/>
          <p:cNvCxnSpPr>
            <a:stCxn id="20" idx="3"/>
            <a:endCxn id="14" idx="1"/>
          </p:cNvCxnSpPr>
          <p:nvPr/>
        </p:nvCxnSpPr>
        <p:spPr bwMode="auto">
          <a:xfrm flipV="1">
            <a:off x="1447800" y="3160141"/>
            <a:ext cx="3657600" cy="212981"/>
          </a:xfrm>
          <a:prstGeom prst="line">
            <a:avLst/>
          </a:prstGeom>
          <a:solidFill>
            <a:schemeClr val="accent2">
              <a:alpha val="42000"/>
            </a:schemeClr>
          </a:solidFill>
          <a:ln w="9525" cap="flat" cmpd="sng" algn="ctr">
            <a:solidFill>
              <a:srgbClr val="FF0000"/>
            </a:solidFill>
            <a:prstDash val="solid"/>
            <a:round/>
            <a:headEnd type="none" w="med" len="med"/>
            <a:tailEnd type="none" w="med" len="med"/>
          </a:ln>
          <a:effectLst/>
        </p:spPr>
      </p:cxnSp>
      <p:cxnSp>
        <p:nvCxnSpPr>
          <p:cNvPr id="38" name="Straight Connector 37"/>
          <p:cNvCxnSpPr>
            <a:stCxn id="21" idx="3"/>
            <a:endCxn id="14" idx="1"/>
          </p:cNvCxnSpPr>
          <p:nvPr/>
        </p:nvCxnSpPr>
        <p:spPr bwMode="auto">
          <a:xfrm flipV="1">
            <a:off x="1447800" y="3160141"/>
            <a:ext cx="3657600" cy="593981"/>
          </a:xfrm>
          <a:prstGeom prst="line">
            <a:avLst/>
          </a:prstGeom>
          <a:solidFill>
            <a:schemeClr val="accent2">
              <a:alpha val="42000"/>
            </a:schemeClr>
          </a:solidFill>
          <a:ln w="9525" cap="flat" cmpd="sng" algn="ctr">
            <a:solidFill>
              <a:srgbClr val="FF0000"/>
            </a:solidFill>
            <a:prstDash val="solid"/>
            <a:round/>
            <a:headEnd type="none" w="med" len="med"/>
            <a:tailEnd type="none" w="med" len="med"/>
          </a:ln>
          <a:effectLst/>
        </p:spPr>
      </p:cxnSp>
      <p:cxnSp>
        <p:nvCxnSpPr>
          <p:cNvPr id="41" name="Straight Connector 40"/>
          <p:cNvCxnSpPr>
            <a:stCxn id="17" idx="3"/>
            <a:endCxn id="14" idx="1"/>
          </p:cNvCxnSpPr>
          <p:nvPr/>
        </p:nvCxnSpPr>
        <p:spPr bwMode="auto">
          <a:xfrm flipV="1">
            <a:off x="1116806" y="3160141"/>
            <a:ext cx="3988594" cy="436493"/>
          </a:xfrm>
          <a:prstGeom prst="line">
            <a:avLst/>
          </a:prstGeom>
          <a:solidFill>
            <a:schemeClr val="accent2">
              <a:alpha val="42000"/>
            </a:schemeClr>
          </a:solidFill>
          <a:ln w="9525" cap="flat" cmpd="sng" algn="ctr">
            <a:solidFill>
              <a:srgbClr val="FF0000"/>
            </a:solidFill>
            <a:prstDash val="solid"/>
            <a:round/>
            <a:headEnd type="none" w="med" len="med"/>
            <a:tailEnd type="none" w="med" len="med"/>
          </a:ln>
          <a:effectLst/>
        </p:spPr>
      </p:cxnSp>
      <p:cxnSp>
        <p:nvCxnSpPr>
          <p:cNvPr id="52" name="Straight Connector 51"/>
          <p:cNvCxnSpPr>
            <a:stCxn id="16" idx="3"/>
            <a:endCxn id="14" idx="1"/>
          </p:cNvCxnSpPr>
          <p:nvPr/>
        </p:nvCxnSpPr>
        <p:spPr bwMode="auto">
          <a:xfrm flipV="1">
            <a:off x="1116806" y="3160141"/>
            <a:ext cx="3988594" cy="55493"/>
          </a:xfrm>
          <a:prstGeom prst="line">
            <a:avLst/>
          </a:prstGeom>
          <a:solidFill>
            <a:schemeClr val="accent2">
              <a:alpha val="42000"/>
            </a:schemeClr>
          </a:solidFill>
          <a:ln w="9525" cap="flat" cmpd="sng" algn="ctr">
            <a:solidFill>
              <a:srgbClr val="FF0000"/>
            </a:solidFill>
            <a:prstDash val="solid"/>
            <a:round/>
            <a:headEnd type="none" w="med" len="med"/>
            <a:tailEnd type="none" w="med" len="med"/>
          </a:ln>
          <a:effectLst/>
        </p:spPr>
      </p:cxnSp>
      <p:cxnSp>
        <p:nvCxnSpPr>
          <p:cNvPr id="55" name="Straight Connector 54"/>
          <p:cNvCxnSpPr>
            <a:stCxn id="15" idx="3"/>
            <a:endCxn id="14" idx="1"/>
          </p:cNvCxnSpPr>
          <p:nvPr/>
        </p:nvCxnSpPr>
        <p:spPr bwMode="auto">
          <a:xfrm>
            <a:off x="1116806" y="2799078"/>
            <a:ext cx="3988594" cy="361063"/>
          </a:xfrm>
          <a:prstGeom prst="line">
            <a:avLst/>
          </a:prstGeom>
          <a:solidFill>
            <a:schemeClr val="accent2">
              <a:alpha val="42000"/>
            </a:schemeClr>
          </a:solidFill>
          <a:ln w="9525" cap="flat" cmpd="sng" algn="ctr">
            <a:solidFill>
              <a:srgbClr val="FF0000"/>
            </a:solidFill>
            <a:prstDash val="solid"/>
            <a:round/>
            <a:headEnd type="none" w="med" len="med"/>
            <a:tailEnd type="none" w="med" len="med"/>
          </a:ln>
          <a:effectLst/>
        </p:spPr>
      </p:cxnSp>
      <p:cxnSp>
        <p:nvCxnSpPr>
          <p:cNvPr id="65" name="Straight Connector 64"/>
          <p:cNvCxnSpPr>
            <a:stCxn id="29" idx="3"/>
            <a:endCxn id="23" idx="1"/>
          </p:cNvCxnSpPr>
          <p:nvPr/>
        </p:nvCxnSpPr>
        <p:spPr bwMode="auto">
          <a:xfrm flipV="1">
            <a:off x="7086600" y="2708212"/>
            <a:ext cx="320709" cy="452074"/>
          </a:xfrm>
          <a:prstGeom prst="line">
            <a:avLst/>
          </a:prstGeom>
          <a:solidFill>
            <a:schemeClr val="accent2">
              <a:alpha val="42000"/>
            </a:schemeClr>
          </a:solidFill>
          <a:ln w="9525" cap="flat" cmpd="sng" algn="ctr">
            <a:solidFill>
              <a:srgbClr val="00B050"/>
            </a:solidFill>
            <a:prstDash val="dash"/>
            <a:round/>
            <a:headEnd type="none" w="med" len="med"/>
            <a:tailEnd type="none" w="med" len="med"/>
          </a:ln>
          <a:effectLst/>
        </p:spPr>
      </p:cxnSp>
      <p:cxnSp>
        <p:nvCxnSpPr>
          <p:cNvPr id="66" name="Straight Connector 65"/>
          <p:cNvCxnSpPr>
            <a:stCxn id="29" idx="3"/>
            <a:endCxn id="24" idx="1"/>
          </p:cNvCxnSpPr>
          <p:nvPr/>
        </p:nvCxnSpPr>
        <p:spPr bwMode="auto">
          <a:xfrm flipV="1">
            <a:off x="7086600" y="3013012"/>
            <a:ext cx="304800" cy="147274"/>
          </a:xfrm>
          <a:prstGeom prst="line">
            <a:avLst/>
          </a:prstGeom>
          <a:solidFill>
            <a:schemeClr val="accent2">
              <a:alpha val="42000"/>
            </a:schemeClr>
          </a:solidFill>
          <a:ln w="9525" cap="flat" cmpd="sng" algn="ctr">
            <a:solidFill>
              <a:srgbClr val="FF0000"/>
            </a:solidFill>
            <a:prstDash val="dash"/>
            <a:round/>
            <a:headEnd type="none" w="med" len="med"/>
            <a:tailEnd type="none" w="med" len="med"/>
          </a:ln>
          <a:effectLst/>
        </p:spPr>
      </p:cxnSp>
      <p:cxnSp>
        <p:nvCxnSpPr>
          <p:cNvPr id="69" name="Straight Connector 68"/>
          <p:cNvCxnSpPr>
            <a:stCxn id="29" idx="3"/>
            <a:endCxn id="25" idx="1"/>
          </p:cNvCxnSpPr>
          <p:nvPr/>
        </p:nvCxnSpPr>
        <p:spPr bwMode="auto">
          <a:xfrm>
            <a:off x="7086600" y="3160286"/>
            <a:ext cx="304800" cy="151303"/>
          </a:xfrm>
          <a:prstGeom prst="line">
            <a:avLst/>
          </a:prstGeom>
          <a:solidFill>
            <a:schemeClr val="accent2">
              <a:alpha val="42000"/>
            </a:schemeClr>
          </a:solidFill>
          <a:ln w="9525" cap="flat" cmpd="sng" algn="ctr">
            <a:solidFill>
              <a:srgbClr val="00B050"/>
            </a:solidFill>
            <a:prstDash val="dash"/>
            <a:round/>
            <a:headEnd type="none" w="med" len="med"/>
            <a:tailEnd type="none" w="med" len="med"/>
          </a:ln>
          <a:effectLst/>
        </p:spPr>
      </p:cxnSp>
      <p:cxnSp>
        <p:nvCxnSpPr>
          <p:cNvPr id="72" name="Straight Connector 71"/>
          <p:cNvCxnSpPr>
            <a:stCxn id="29" idx="3"/>
            <a:endCxn id="26" idx="1"/>
          </p:cNvCxnSpPr>
          <p:nvPr/>
        </p:nvCxnSpPr>
        <p:spPr bwMode="auto">
          <a:xfrm>
            <a:off x="7086600" y="3160286"/>
            <a:ext cx="304800" cy="456103"/>
          </a:xfrm>
          <a:prstGeom prst="line">
            <a:avLst/>
          </a:prstGeom>
          <a:solidFill>
            <a:schemeClr val="accent2">
              <a:alpha val="42000"/>
            </a:schemeClr>
          </a:solidFill>
          <a:ln w="9525" cap="flat" cmpd="sng" algn="ctr">
            <a:solidFill>
              <a:srgbClr val="00B050"/>
            </a:solidFill>
            <a:prstDash val="dash"/>
            <a:round/>
            <a:headEnd type="none" w="med" len="med"/>
            <a:tailEnd type="none" w="med" len="med"/>
          </a:ln>
          <a:effectLst/>
        </p:spPr>
      </p:cxnSp>
      <p:cxnSp>
        <p:nvCxnSpPr>
          <p:cNvPr id="82" name="Straight Connector 81"/>
          <p:cNvCxnSpPr>
            <a:stCxn id="29" idx="3"/>
          </p:cNvCxnSpPr>
          <p:nvPr/>
        </p:nvCxnSpPr>
        <p:spPr bwMode="auto">
          <a:xfrm>
            <a:off x="7086600" y="3160286"/>
            <a:ext cx="304800" cy="151303"/>
          </a:xfrm>
          <a:prstGeom prst="line">
            <a:avLst/>
          </a:prstGeom>
          <a:solidFill>
            <a:schemeClr val="accent2">
              <a:alpha val="42000"/>
            </a:schemeClr>
          </a:solidFill>
          <a:ln w="9525" cap="flat" cmpd="sng" algn="ctr">
            <a:solidFill>
              <a:srgbClr val="FF0000"/>
            </a:solidFill>
            <a:prstDash val="dash"/>
            <a:round/>
            <a:headEnd type="none" w="med" len="med"/>
            <a:tailEnd type="none" w="med" len="med"/>
          </a:ln>
          <a:effectLst/>
        </p:spPr>
      </p:cxnSp>
      <p:cxnSp>
        <p:nvCxnSpPr>
          <p:cNvPr id="83" name="Straight Connector 82"/>
          <p:cNvCxnSpPr>
            <a:stCxn id="32" idx="3"/>
            <a:endCxn id="13" idx="1"/>
          </p:cNvCxnSpPr>
          <p:nvPr/>
        </p:nvCxnSpPr>
        <p:spPr bwMode="auto">
          <a:xfrm flipV="1">
            <a:off x="1193006" y="3188292"/>
            <a:ext cx="1997869" cy="2506386"/>
          </a:xfrm>
          <a:prstGeom prst="line">
            <a:avLst/>
          </a:prstGeom>
          <a:solidFill>
            <a:schemeClr val="accent2">
              <a:alpha val="42000"/>
            </a:schemeClr>
          </a:solidFill>
          <a:ln w="9525" cap="flat" cmpd="sng" algn="ctr">
            <a:solidFill>
              <a:srgbClr val="00B050"/>
            </a:solidFill>
            <a:prstDash val="solid"/>
            <a:round/>
            <a:headEnd type="none" w="med" len="med"/>
            <a:tailEnd type="none" w="med" len="med"/>
          </a:ln>
          <a:effectLst/>
        </p:spPr>
      </p:cxnSp>
      <p:pic>
        <p:nvPicPr>
          <p:cNvPr id="14" name="Picture 13" descr="Sm_Branch_Lt.png"/>
          <p:cNvPicPr>
            <a:picLocks noChangeAspect="1"/>
          </p:cNvPicPr>
          <p:nvPr/>
        </p:nvPicPr>
        <p:blipFill>
          <a:blip r:embed="rId10" cstate="print"/>
          <a:stretch>
            <a:fillRect/>
          </a:stretch>
        </p:blipFill>
        <p:spPr>
          <a:xfrm>
            <a:off x="5105400" y="2743200"/>
            <a:ext cx="880497" cy="833882"/>
          </a:xfrm>
          <a:prstGeom prst="rect">
            <a:avLst/>
          </a:prstGeom>
          <a:effectLst>
            <a:outerShdw blurRad="50800" dist="38100" dir="5400000">
              <a:srgbClr val="000000">
                <a:alpha val="43000"/>
              </a:srgbClr>
            </a:outerShdw>
          </a:effectLst>
        </p:spPr>
      </p:pic>
      <p:sp>
        <p:nvSpPr>
          <p:cNvPr id="47" name="Rectangle 46"/>
          <p:cNvSpPr/>
          <p:nvPr/>
        </p:nvSpPr>
        <p:spPr>
          <a:xfrm>
            <a:off x="5334000" y="3657600"/>
            <a:ext cx="556563" cy="369332"/>
          </a:xfrm>
          <a:prstGeom prst="rect">
            <a:avLst/>
          </a:prstGeom>
        </p:spPr>
        <p:txBody>
          <a:bodyPr wrap="none">
            <a:spAutoFit/>
          </a:bodyPr>
          <a:lstStyle/>
          <a:p>
            <a:r>
              <a:rPr lang="en-US" dirty="0" smtClean="0"/>
              <a:t>ISP</a:t>
            </a:r>
            <a:endParaRPr lang="en-US" dirty="0"/>
          </a:p>
        </p:txBody>
      </p:sp>
      <p:cxnSp>
        <p:nvCxnSpPr>
          <p:cNvPr id="61" name="Straight Connector 60"/>
          <p:cNvCxnSpPr>
            <a:stCxn id="14" idx="3"/>
            <a:endCxn id="29" idx="1"/>
          </p:cNvCxnSpPr>
          <p:nvPr/>
        </p:nvCxnSpPr>
        <p:spPr bwMode="auto">
          <a:xfrm>
            <a:off x="5985897" y="3160141"/>
            <a:ext cx="333115" cy="145"/>
          </a:xfrm>
          <a:prstGeom prst="line">
            <a:avLst/>
          </a:prstGeom>
          <a:solidFill>
            <a:schemeClr val="accent2">
              <a:alpha val="42000"/>
            </a:schemeClr>
          </a:solidFill>
          <a:ln w="9525" cap="flat" cmpd="sng" algn="ctr">
            <a:solidFill>
              <a:srgbClr val="00B050"/>
            </a:solidFill>
            <a:prstDash val="solid"/>
            <a:round/>
            <a:headEnd type="none" w="med" len="med"/>
            <a:tailEnd type="none" w="med" len="med"/>
          </a:ln>
          <a:effectLst/>
        </p:spPr>
      </p:cxnSp>
      <p:grpSp>
        <p:nvGrpSpPr>
          <p:cNvPr id="4" name="Group 73"/>
          <p:cNvGrpSpPr/>
          <p:nvPr/>
        </p:nvGrpSpPr>
        <p:grpSpPr>
          <a:xfrm>
            <a:off x="4953000" y="1371600"/>
            <a:ext cx="1676400" cy="2667000"/>
            <a:chOff x="4953000" y="1371600"/>
            <a:chExt cx="1676400" cy="2667000"/>
          </a:xfrm>
        </p:grpSpPr>
        <p:cxnSp>
          <p:nvCxnSpPr>
            <p:cNvPr id="58" name="Straight Connector 57"/>
            <p:cNvCxnSpPr>
              <a:endCxn id="70" idx="2"/>
            </p:cNvCxnSpPr>
            <p:nvPr/>
          </p:nvCxnSpPr>
          <p:spPr bwMode="auto">
            <a:xfrm flipH="1" flipV="1">
              <a:off x="5618957" y="2217970"/>
              <a:ext cx="19843" cy="677631"/>
            </a:xfrm>
            <a:prstGeom prst="line">
              <a:avLst/>
            </a:prstGeom>
            <a:solidFill>
              <a:schemeClr val="accent2">
                <a:alpha val="42000"/>
              </a:schemeClr>
            </a:solidFill>
            <a:ln w="50800" cap="flat" cmpd="sng" algn="ctr">
              <a:solidFill>
                <a:srgbClr val="FF0000"/>
              </a:solidFill>
              <a:prstDash val="solid"/>
              <a:round/>
              <a:headEnd type="none" w="med" len="med"/>
              <a:tailEnd type="none" w="med" len="med"/>
            </a:ln>
            <a:effectLst/>
          </p:spPr>
        </p:cxnSp>
        <p:sp>
          <p:nvSpPr>
            <p:cNvPr id="56" name="Oval 55"/>
            <p:cNvSpPr/>
            <p:nvPr/>
          </p:nvSpPr>
          <p:spPr bwMode="auto">
            <a:xfrm>
              <a:off x="4953000" y="1371600"/>
              <a:ext cx="1219200" cy="2667000"/>
            </a:xfrm>
            <a:prstGeom prst="ellipse">
              <a:avLst/>
            </a:prstGeom>
            <a:solidFill>
              <a:schemeClr val="accent2">
                <a:alpha val="28000"/>
              </a:schemeClr>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chemeClr val="accent1"/>
                </a:buClr>
                <a:buSzPct val="90000"/>
                <a:buFont typeface="Wingdings" charset="2"/>
                <a:buNone/>
                <a:tabLst/>
              </a:pPr>
              <a:endParaRPr kumimoji="0" lang="en-US" sz="2000" b="0" i="0" u="none" strike="noStrike" cap="none" normalizeH="0" baseline="0">
                <a:ln>
                  <a:noFill/>
                </a:ln>
                <a:solidFill>
                  <a:schemeClr val="accent2"/>
                </a:solidFill>
                <a:effectLst/>
                <a:latin typeface="Arial" charset="0"/>
              </a:endParaRPr>
            </a:p>
          </p:txBody>
        </p:sp>
        <p:pic>
          <p:nvPicPr>
            <p:cNvPr id="70" name="Picture 69" descr="Server_Lt.png"/>
            <p:cNvPicPr>
              <a:picLocks noChangeAspect="1"/>
            </p:cNvPicPr>
            <p:nvPr/>
          </p:nvPicPr>
          <p:blipFill>
            <a:blip r:embed="rId11" cstate="print"/>
            <a:srcRect/>
            <a:stretch>
              <a:fillRect/>
            </a:stretch>
          </p:blipFill>
          <p:spPr bwMode="auto">
            <a:xfrm>
              <a:off x="5410200" y="1676400"/>
              <a:ext cx="417513" cy="541570"/>
            </a:xfrm>
            <a:prstGeom prst="rect">
              <a:avLst/>
            </a:prstGeom>
            <a:noFill/>
            <a:ln w="9525">
              <a:noFill/>
              <a:miter lim="800000"/>
              <a:headEnd/>
              <a:tailEnd/>
            </a:ln>
            <a:effectLst>
              <a:outerShdw dist="25400" dir="5400000" rotWithShape="0">
                <a:srgbClr val="808080">
                  <a:alpha val="29999"/>
                </a:srgbClr>
              </a:outerShdw>
            </a:effectLst>
          </p:spPr>
        </p:pic>
        <p:sp>
          <p:nvSpPr>
            <p:cNvPr id="73" name="Rectangle 72"/>
            <p:cNvSpPr/>
            <p:nvPr/>
          </p:nvSpPr>
          <p:spPr>
            <a:xfrm>
              <a:off x="5782693" y="1676400"/>
              <a:ext cx="846707" cy="523220"/>
            </a:xfrm>
            <a:prstGeom prst="rect">
              <a:avLst/>
            </a:prstGeom>
          </p:spPr>
          <p:txBody>
            <a:bodyPr wrap="none">
              <a:spAutoFit/>
            </a:bodyPr>
            <a:lstStyle/>
            <a:p>
              <a:r>
                <a:rPr lang="en-US" sz="1400" dirty="0" smtClean="0">
                  <a:latin typeface="Arial Narrow" pitchFamily="34" charset="0"/>
                </a:rPr>
                <a:t>Scrubbing</a:t>
              </a:r>
            </a:p>
            <a:p>
              <a:r>
                <a:rPr lang="en-US" sz="1400" dirty="0" smtClean="0">
                  <a:latin typeface="Arial Narrow" pitchFamily="34" charset="0"/>
                </a:rPr>
                <a:t>Solution</a:t>
              </a:r>
              <a:endParaRPr lang="en-US" sz="1400" dirty="0">
                <a:latin typeface="Arial Narrow" pitchFamily="34" charset="0"/>
              </a:endParaRPr>
            </a:p>
          </p:txBody>
        </p:sp>
      </p:grpSp>
      <p:sp>
        <p:nvSpPr>
          <p:cNvPr id="57" name="Rectangle 56"/>
          <p:cNvSpPr/>
          <p:nvPr/>
        </p:nvSpPr>
        <p:spPr>
          <a:xfrm>
            <a:off x="7626924" y="2011486"/>
            <a:ext cx="1236236" cy="369332"/>
          </a:xfrm>
          <a:prstGeom prst="rect">
            <a:avLst/>
          </a:prstGeom>
        </p:spPr>
        <p:txBody>
          <a:bodyPr wrap="none">
            <a:spAutoFit/>
          </a:bodyPr>
          <a:lstStyle/>
          <a:p>
            <a:r>
              <a:rPr lang="en-US" dirty="0" smtClean="0"/>
              <a:t>Enterprise</a:t>
            </a:r>
            <a:endParaRPr lang="en-US" dirty="0"/>
          </a:p>
        </p:txBody>
      </p:sp>
      <p:sp>
        <p:nvSpPr>
          <p:cNvPr id="59" name="Rectangle 58"/>
          <p:cNvSpPr/>
          <p:nvPr/>
        </p:nvSpPr>
        <p:spPr>
          <a:xfrm>
            <a:off x="6735168" y="3810000"/>
            <a:ext cx="1334661" cy="369332"/>
          </a:xfrm>
          <a:prstGeom prst="rect">
            <a:avLst/>
          </a:prstGeom>
        </p:spPr>
        <p:txBody>
          <a:bodyPr wrap="none">
            <a:spAutoFit/>
          </a:bodyPr>
          <a:lstStyle/>
          <a:p>
            <a:r>
              <a:rPr lang="en-US" sz="1800" dirty="0" smtClean="0"/>
              <a:t>IT Services</a:t>
            </a:r>
            <a:endParaRPr lang="en-US" sz="1800" dirty="0"/>
          </a:p>
        </p:txBody>
      </p:sp>
      <p:sp>
        <p:nvSpPr>
          <p:cNvPr id="60" name="Rectangle 59"/>
          <p:cNvSpPr/>
          <p:nvPr/>
        </p:nvSpPr>
        <p:spPr>
          <a:xfrm>
            <a:off x="3720153" y="4971405"/>
            <a:ext cx="3444854" cy="707886"/>
          </a:xfrm>
          <a:prstGeom prst="rect">
            <a:avLst/>
          </a:prstGeom>
        </p:spPr>
        <p:txBody>
          <a:bodyPr wrap="none">
            <a:spAutoFit/>
          </a:bodyPr>
          <a:lstStyle/>
          <a:p>
            <a:r>
              <a:rPr lang="en-US" sz="3600" b="1" dirty="0" smtClean="0">
                <a:solidFill>
                  <a:schemeClr val="accent4"/>
                </a:solidFill>
              </a:rPr>
              <a:t>Option </a:t>
            </a:r>
            <a:r>
              <a:rPr lang="en-US" sz="4000" b="1" dirty="0" smtClean="0">
                <a:solidFill>
                  <a:schemeClr val="accent4"/>
                </a:solidFill>
              </a:rPr>
              <a:t>A</a:t>
            </a:r>
            <a:r>
              <a:rPr lang="en-US" sz="3600" b="1" dirty="0" smtClean="0">
                <a:solidFill>
                  <a:schemeClr val="accent4"/>
                </a:solidFill>
              </a:rPr>
              <a:t> - </a:t>
            </a:r>
            <a:r>
              <a:rPr lang="en-US" sz="3600" b="1" i="1" dirty="0" smtClean="0">
                <a:solidFill>
                  <a:schemeClr val="accent4"/>
                </a:solidFill>
              </a:rPr>
              <a:t>ISP </a:t>
            </a:r>
            <a:endParaRPr lang="en-GB" sz="3600" b="1" i="1" dirty="0">
              <a:solidFill>
                <a:schemeClr val="accent4"/>
              </a:solidFill>
            </a:endParaRPr>
          </a:p>
        </p:txBody>
      </p:sp>
    </p:spTree>
    <p:extLst>
      <p:ext uri="{BB962C8B-B14F-4D97-AF65-F5344CB8AC3E}">
        <p14:creationId xmlns:p14="http://schemas.microsoft.com/office/powerpoint/2010/main" val="676554178"/>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50" presetClass="entr" presetSubtype="0" decel="100000" fill="hold" grpId="0" nodeType="afterEffect">
                                  <p:stCondLst>
                                    <p:cond delay="0"/>
                                  </p:stCondLst>
                                  <p:childTnLst>
                                    <p:set>
                                      <p:cBhvr>
                                        <p:cTn id="10" dur="1" fill="hold">
                                          <p:stCondLst>
                                            <p:cond delay="0"/>
                                          </p:stCondLst>
                                        </p:cTn>
                                        <p:tgtEl>
                                          <p:spTgt spid="60"/>
                                        </p:tgtEl>
                                        <p:attrNameLst>
                                          <p:attrName>style.visibility</p:attrName>
                                        </p:attrNameLst>
                                      </p:cBhvr>
                                      <p:to>
                                        <p:strVal val="visible"/>
                                      </p:to>
                                    </p:set>
                                    <p:anim calcmode="lin" valueType="num">
                                      <p:cBhvr>
                                        <p:cTn id="11" dur="1000" fill="hold"/>
                                        <p:tgtEl>
                                          <p:spTgt spid="60"/>
                                        </p:tgtEl>
                                        <p:attrNameLst>
                                          <p:attrName>ppt_w</p:attrName>
                                        </p:attrNameLst>
                                      </p:cBhvr>
                                      <p:tavLst>
                                        <p:tav tm="0">
                                          <p:val>
                                            <p:strVal val="#ppt_w+.3"/>
                                          </p:val>
                                        </p:tav>
                                        <p:tav tm="100000">
                                          <p:val>
                                            <p:strVal val="#ppt_w"/>
                                          </p:val>
                                        </p:tav>
                                      </p:tavLst>
                                    </p:anim>
                                    <p:anim calcmode="lin" valueType="num">
                                      <p:cBhvr>
                                        <p:cTn id="12" dur="1000" fill="hold"/>
                                        <p:tgtEl>
                                          <p:spTgt spid="60"/>
                                        </p:tgtEl>
                                        <p:attrNameLst>
                                          <p:attrName>ppt_h</p:attrName>
                                        </p:attrNameLst>
                                      </p:cBhvr>
                                      <p:tavLst>
                                        <p:tav tm="0">
                                          <p:val>
                                            <p:strVal val="#ppt_h"/>
                                          </p:val>
                                        </p:tav>
                                        <p:tav tm="100000">
                                          <p:val>
                                            <p:strVal val="#ppt_h"/>
                                          </p:val>
                                        </p:tav>
                                      </p:tavLst>
                                    </p:anim>
                                    <p:animEffect transition="in" filter="fade">
                                      <p:cBhvr>
                                        <p:cTn id="13" dur="1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p:cNvSpPr/>
          <p:nvPr/>
        </p:nvSpPr>
        <p:spPr bwMode="auto">
          <a:xfrm>
            <a:off x="304800" y="1524000"/>
            <a:ext cx="1752600" cy="2819400"/>
          </a:xfrm>
          <a:prstGeom prst="ellipse">
            <a:avLst/>
          </a:prstGeom>
          <a:gradFill flip="none" rotWithShape="1">
            <a:gsLst>
              <a:gs pos="0">
                <a:srgbClr val="A5ACB0"/>
              </a:gs>
              <a:gs pos="100000">
                <a:srgbClr val="FFFFFF"/>
              </a:gs>
            </a:gsLst>
            <a:lin ang="5400000" scaled="0"/>
            <a:tileRect/>
          </a:gradFill>
          <a:ln w="38100" cap="flat" cmpd="sng" algn="ctr">
            <a:solidFill>
              <a:schemeClr val="tx1"/>
            </a:solidFill>
            <a:prstDash val="sysDash"/>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chemeClr val="accent1"/>
              </a:buClr>
              <a:buSzPct val="90000"/>
              <a:buFont typeface="Wingdings" charset="2"/>
              <a:buNone/>
              <a:tabLst/>
            </a:pPr>
            <a:endParaRPr kumimoji="0" lang="en-US" sz="2000" b="0" i="0" u="none" strike="noStrike" cap="none" normalizeH="0" baseline="0">
              <a:ln>
                <a:noFill/>
              </a:ln>
              <a:solidFill>
                <a:schemeClr val="accent2"/>
              </a:solidFill>
              <a:effectLst/>
              <a:latin typeface="Arial" charset="0"/>
            </a:endParaRPr>
          </a:p>
        </p:txBody>
      </p:sp>
      <p:sp>
        <p:nvSpPr>
          <p:cNvPr id="2" name="Title 1"/>
          <p:cNvSpPr>
            <a:spLocks noGrp="1"/>
          </p:cNvSpPr>
          <p:nvPr>
            <p:ph type="title"/>
          </p:nvPr>
        </p:nvSpPr>
        <p:spPr/>
        <p:txBody>
          <a:bodyPr/>
          <a:lstStyle/>
          <a:p>
            <a:r>
              <a:rPr lang="en-US" dirty="0" smtClean="0"/>
              <a:t>Where is the </a:t>
            </a:r>
            <a:r>
              <a:rPr lang="en-US" dirty="0" err="1" smtClean="0"/>
              <a:t>DDoS</a:t>
            </a:r>
            <a:r>
              <a:rPr lang="en-US" dirty="0" smtClean="0"/>
              <a:t> Silver Bullet Solution?</a:t>
            </a:r>
            <a:endParaRPr lang="en-US" dirty="0"/>
          </a:p>
        </p:txBody>
      </p:sp>
      <p:pic>
        <p:nvPicPr>
          <p:cNvPr id="12" name="Picture 11" descr="HQ_Lt.png"/>
          <p:cNvPicPr>
            <a:picLocks noChangeAspect="1"/>
          </p:cNvPicPr>
          <p:nvPr/>
        </p:nvPicPr>
        <p:blipFill>
          <a:blip r:embed="rId2" cstate="print"/>
          <a:stretch>
            <a:fillRect/>
          </a:stretch>
        </p:blipFill>
        <p:spPr>
          <a:xfrm>
            <a:off x="8001000" y="2438400"/>
            <a:ext cx="932435" cy="1470158"/>
          </a:xfrm>
          <a:prstGeom prst="rect">
            <a:avLst/>
          </a:prstGeom>
          <a:effectLst>
            <a:outerShdw blurRad="50800" dist="38100" dir="5400000">
              <a:srgbClr val="000000">
                <a:alpha val="43000"/>
              </a:srgbClr>
            </a:outerShdw>
          </a:effectLst>
        </p:spPr>
      </p:pic>
      <p:pic>
        <p:nvPicPr>
          <p:cNvPr id="13" name="Picture 12" descr="Cloud-Silver.png"/>
          <p:cNvPicPr>
            <a:picLocks noChangeAspect="1"/>
          </p:cNvPicPr>
          <p:nvPr/>
        </p:nvPicPr>
        <p:blipFill>
          <a:blip r:embed="rId3" cstate="print"/>
          <a:stretch>
            <a:fillRect/>
          </a:stretch>
        </p:blipFill>
        <p:spPr>
          <a:xfrm>
            <a:off x="3190875" y="2362200"/>
            <a:ext cx="2457450" cy="1652184"/>
          </a:xfrm>
          <a:prstGeom prst="rect">
            <a:avLst/>
          </a:prstGeom>
          <a:effectLst>
            <a:outerShdw blurRad="152400" dist="114300" dir="5400000" sx="90000" sy="-19000">
              <a:srgbClr val="000000">
                <a:alpha val="20000"/>
              </a:srgbClr>
            </a:outerShdw>
          </a:effectLst>
        </p:spPr>
      </p:pic>
      <p:pic>
        <p:nvPicPr>
          <p:cNvPr id="15" name="Picture 14" descr="Computer_Rt.png"/>
          <p:cNvPicPr>
            <a:picLocks noChangeAspect="1"/>
          </p:cNvPicPr>
          <p:nvPr/>
        </p:nvPicPr>
        <p:blipFill>
          <a:blip r:embed="rId4" cstate="print"/>
          <a:stretch>
            <a:fillRect/>
          </a:stretch>
        </p:blipFill>
        <p:spPr>
          <a:xfrm>
            <a:off x="838200" y="2590800"/>
            <a:ext cx="278606" cy="416556"/>
          </a:xfrm>
          <a:prstGeom prst="rect">
            <a:avLst/>
          </a:prstGeom>
          <a:effectLst>
            <a:outerShdw blurRad="50800" dist="25400" dir="5400000">
              <a:srgbClr val="000000">
                <a:alpha val="30000"/>
              </a:srgbClr>
            </a:outerShdw>
          </a:effectLst>
        </p:spPr>
      </p:pic>
      <p:pic>
        <p:nvPicPr>
          <p:cNvPr id="16" name="Picture 15" descr="Computer_Rt.png"/>
          <p:cNvPicPr>
            <a:picLocks noChangeAspect="1"/>
          </p:cNvPicPr>
          <p:nvPr/>
        </p:nvPicPr>
        <p:blipFill>
          <a:blip r:embed="rId4" cstate="print"/>
          <a:stretch>
            <a:fillRect/>
          </a:stretch>
        </p:blipFill>
        <p:spPr>
          <a:xfrm>
            <a:off x="838200" y="3007356"/>
            <a:ext cx="278606" cy="416556"/>
          </a:xfrm>
          <a:prstGeom prst="rect">
            <a:avLst/>
          </a:prstGeom>
          <a:effectLst>
            <a:outerShdw blurRad="50800" dist="25400" dir="5400000">
              <a:srgbClr val="000000">
                <a:alpha val="30000"/>
              </a:srgbClr>
            </a:outerShdw>
          </a:effectLst>
        </p:spPr>
      </p:pic>
      <p:pic>
        <p:nvPicPr>
          <p:cNvPr id="17" name="Picture 16" descr="Computer_Rt.png"/>
          <p:cNvPicPr>
            <a:picLocks noChangeAspect="1"/>
          </p:cNvPicPr>
          <p:nvPr/>
        </p:nvPicPr>
        <p:blipFill>
          <a:blip r:embed="rId4" cstate="print"/>
          <a:stretch>
            <a:fillRect/>
          </a:stretch>
        </p:blipFill>
        <p:spPr>
          <a:xfrm>
            <a:off x="838200" y="3388356"/>
            <a:ext cx="278606" cy="416556"/>
          </a:xfrm>
          <a:prstGeom prst="rect">
            <a:avLst/>
          </a:prstGeom>
          <a:effectLst>
            <a:outerShdw blurRad="50800" dist="25400" dir="5400000">
              <a:srgbClr val="000000">
                <a:alpha val="30000"/>
              </a:srgbClr>
            </a:outerShdw>
          </a:effectLst>
        </p:spPr>
      </p:pic>
      <p:pic>
        <p:nvPicPr>
          <p:cNvPr id="18" name="Picture 17" descr="BadGuy_Icon_Rt.png"/>
          <p:cNvPicPr>
            <a:picLocks noChangeAspect="1"/>
          </p:cNvPicPr>
          <p:nvPr/>
        </p:nvPicPr>
        <p:blipFill>
          <a:blip r:embed="rId5" cstate="print"/>
          <a:stretch>
            <a:fillRect/>
          </a:stretch>
        </p:blipFill>
        <p:spPr>
          <a:xfrm>
            <a:off x="914400" y="1964895"/>
            <a:ext cx="570283" cy="642210"/>
          </a:xfrm>
          <a:prstGeom prst="rect">
            <a:avLst/>
          </a:prstGeom>
        </p:spPr>
      </p:pic>
      <p:pic>
        <p:nvPicPr>
          <p:cNvPr id="19" name="Picture 18" descr="Computer_Rt.png"/>
          <p:cNvPicPr>
            <a:picLocks noChangeAspect="1"/>
          </p:cNvPicPr>
          <p:nvPr/>
        </p:nvPicPr>
        <p:blipFill>
          <a:blip r:embed="rId4" cstate="print"/>
          <a:stretch>
            <a:fillRect/>
          </a:stretch>
        </p:blipFill>
        <p:spPr>
          <a:xfrm>
            <a:off x="1169194" y="2748288"/>
            <a:ext cx="278606" cy="416556"/>
          </a:xfrm>
          <a:prstGeom prst="rect">
            <a:avLst/>
          </a:prstGeom>
          <a:effectLst>
            <a:outerShdw blurRad="50800" dist="25400" dir="5400000">
              <a:srgbClr val="000000">
                <a:alpha val="30000"/>
              </a:srgbClr>
            </a:outerShdw>
          </a:effectLst>
        </p:spPr>
      </p:pic>
      <p:pic>
        <p:nvPicPr>
          <p:cNvPr id="20" name="Picture 19" descr="Computer_Rt.png"/>
          <p:cNvPicPr>
            <a:picLocks noChangeAspect="1"/>
          </p:cNvPicPr>
          <p:nvPr/>
        </p:nvPicPr>
        <p:blipFill>
          <a:blip r:embed="rId4" cstate="print"/>
          <a:stretch>
            <a:fillRect/>
          </a:stretch>
        </p:blipFill>
        <p:spPr>
          <a:xfrm>
            <a:off x="1169194" y="3164844"/>
            <a:ext cx="278606" cy="416556"/>
          </a:xfrm>
          <a:prstGeom prst="rect">
            <a:avLst/>
          </a:prstGeom>
          <a:effectLst>
            <a:outerShdw blurRad="50800" dist="25400" dir="5400000">
              <a:srgbClr val="000000">
                <a:alpha val="30000"/>
              </a:srgbClr>
            </a:outerShdw>
          </a:effectLst>
        </p:spPr>
      </p:pic>
      <p:pic>
        <p:nvPicPr>
          <p:cNvPr id="21" name="Picture 20" descr="Computer_Rt.png"/>
          <p:cNvPicPr>
            <a:picLocks noChangeAspect="1"/>
          </p:cNvPicPr>
          <p:nvPr/>
        </p:nvPicPr>
        <p:blipFill>
          <a:blip r:embed="rId4" cstate="print"/>
          <a:stretch>
            <a:fillRect/>
          </a:stretch>
        </p:blipFill>
        <p:spPr>
          <a:xfrm>
            <a:off x="1169194" y="3545844"/>
            <a:ext cx="278606" cy="416556"/>
          </a:xfrm>
          <a:prstGeom prst="rect">
            <a:avLst/>
          </a:prstGeom>
          <a:effectLst>
            <a:outerShdw blurRad="50800" dist="25400" dir="5400000">
              <a:srgbClr val="000000">
                <a:alpha val="30000"/>
              </a:srgbClr>
            </a:outerShdw>
          </a:effectLst>
        </p:spPr>
      </p:pic>
      <p:pic>
        <p:nvPicPr>
          <p:cNvPr id="23" name="Picture 22" descr="Server_Lt.png"/>
          <p:cNvPicPr>
            <a:picLocks noChangeAspect="1"/>
          </p:cNvPicPr>
          <p:nvPr/>
        </p:nvPicPr>
        <p:blipFill>
          <a:blip r:embed="rId6" cstate="print"/>
          <a:stretch>
            <a:fillRect/>
          </a:stretch>
        </p:blipFill>
        <p:spPr>
          <a:xfrm>
            <a:off x="7407309" y="2520823"/>
            <a:ext cx="288891" cy="374777"/>
          </a:xfrm>
          <a:prstGeom prst="rect">
            <a:avLst/>
          </a:prstGeom>
          <a:effectLst>
            <a:outerShdw blurRad="50800" dist="25400" dir="5400000">
              <a:srgbClr val="000000">
                <a:alpha val="30000"/>
              </a:srgbClr>
            </a:outerShdw>
          </a:effectLst>
        </p:spPr>
      </p:pic>
      <p:pic>
        <p:nvPicPr>
          <p:cNvPr id="24" name="Picture 23" descr="Server_Lt.png"/>
          <p:cNvPicPr>
            <a:picLocks noChangeAspect="1"/>
          </p:cNvPicPr>
          <p:nvPr/>
        </p:nvPicPr>
        <p:blipFill>
          <a:blip r:embed="rId6" cstate="print"/>
          <a:stretch>
            <a:fillRect/>
          </a:stretch>
        </p:blipFill>
        <p:spPr>
          <a:xfrm>
            <a:off x="7391400" y="2825623"/>
            <a:ext cx="288891" cy="374777"/>
          </a:xfrm>
          <a:prstGeom prst="rect">
            <a:avLst/>
          </a:prstGeom>
          <a:effectLst>
            <a:outerShdw blurRad="50800" dist="25400" dir="5400000">
              <a:srgbClr val="000000">
                <a:alpha val="30000"/>
              </a:srgbClr>
            </a:outerShdw>
          </a:effectLst>
        </p:spPr>
      </p:pic>
      <p:pic>
        <p:nvPicPr>
          <p:cNvPr id="25" name="Picture 24" descr="Server_Lt.png"/>
          <p:cNvPicPr>
            <a:picLocks noChangeAspect="1"/>
          </p:cNvPicPr>
          <p:nvPr/>
        </p:nvPicPr>
        <p:blipFill>
          <a:blip r:embed="rId6" cstate="print"/>
          <a:stretch>
            <a:fillRect/>
          </a:stretch>
        </p:blipFill>
        <p:spPr>
          <a:xfrm>
            <a:off x="7391400" y="3124200"/>
            <a:ext cx="288891" cy="374777"/>
          </a:xfrm>
          <a:prstGeom prst="rect">
            <a:avLst/>
          </a:prstGeom>
          <a:effectLst>
            <a:outerShdw blurRad="50800" dist="25400" dir="5400000">
              <a:srgbClr val="000000">
                <a:alpha val="30000"/>
              </a:srgbClr>
            </a:outerShdw>
          </a:effectLst>
        </p:spPr>
      </p:pic>
      <p:pic>
        <p:nvPicPr>
          <p:cNvPr id="26" name="Picture 25" descr="Server_Lt.png"/>
          <p:cNvPicPr>
            <a:picLocks noChangeAspect="1"/>
          </p:cNvPicPr>
          <p:nvPr/>
        </p:nvPicPr>
        <p:blipFill>
          <a:blip r:embed="rId6" cstate="print"/>
          <a:stretch>
            <a:fillRect/>
          </a:stretch>
        </p:blipFill>
        <p:spPr>
          <a:xfrm>
            <a:off x="7391400" y="3429000"/>
            <a:ext cx="288891" cy="374777"/>
          </a:xfrm>
          <a:prstGeom prst="rect">
            <a:avLst/>
          </a:prstGeom>
          <a:effectLst>
            <a:outerShdw blurRad="50800" dist="25400" dir="5400000">
              <a:srgbClr val="000000">
                <a:alpha val="30000"/>
              </a:srgbClr>
            </a:outerShdw>
          </a:effectLst>
        </p:spPr>
      </p:pic>
      <p:pic>
        <p:nvPicPr>
          <p:cNvPr id="29" name="Picture 28" descr="Router_Lt.png"/>
          <p:cNvPicPr>
            <a:picLocks noChangeAspect="1"/>
          </p:cNvPicPr>
          <p:nvPr/>
        </p:nvPicPr>
        <p:blipFill>
          <a:blip r:embed="rId7" cstate="print"/>
          <a:stretch>
            <a:fillRect/>
          </a:stretch>
        </p:blipFill>
        <p:spPr>
          <a:xfrm>
            <a:off x="6319012" y="2895600"/>
            <a:ext cx="767588" cy="529371"/>
          </a:xfrm>
          <a:prstGeom prst="rect">
            <a:avLst/>
          </a:prstGeom>
          <a:effectLst>
            <a:outerShdw blurRad="50800" dist="25400" dir="5400000">
              <a:srgbClr val="000000">
                <a:alpha val="30000"/>
              </a:srgbClr>
            </a:outerShdw>
          </a:effectLst>
        </p:spPr>
      </p:pic>
      <p:pic>
        <p:nvPicPr>
          <p:cNvPr id="30" name="Picture 29" descr="User-Green-Male_Rt-s.png"/>
          <p:cNvPicPr>
            <a:picLocks noChangeAspect="1"/>
          </p:cNvPicPr>
          <p:nvPr/>
        </p:nvPicPr>
        <p:blipFill>
          <a:blip r:embed="rId8" cstate="print"/>
          <a:stretch>
            <a:fillRect/>
          </a:stretch>
        </p:blipFill>
        <p:spPr>
          <a:xfrm>
            <a:off x="762000" y="4800600"/>
            <a:ext cx="581443" cy="639064"/>
          </a:xfrm>
          <a:prstGeom prst="rect">
            <a:avLst/>
          </a:prstGeom>
        </p:spPr>
      </p:pic>
      <p:pic>
        <p:nvPicPr>
          <p:cNvPr id="32" name="Picture 31" descr="Computer_Rt.png"/>
          <p:cNvPicPr>
            <a:picLocks noChangeAspect="1"/>
          </p:cNvPicPr>
          <p:nvPr/>
        </p:nvPicPr>
        <p:blipFill>
          <a:blip r:embed="rId4" cstate="print"/>
          <a:stretch>
            <a:fillRect/>
          </a:stretch>
        </p:blipFill>
        <p:spPr>
          <a:xfrm>
            <a:off x="914400" y="5486400"/>
            <a:ext cx="278606" cy="416556"/>
          </a:xfrm>
          <a:prstGeom prst="rect">
            <a:avLst/>
          </a:prstGeom>
          <a:effectLst>
            <a:outerShdw blurRad="50800" dist="25400" dir="5400000">
              <a:srgbClr val="000000">
                <a:alpha val="30000"/>
              </a:srgbClr>
            </a:outerShdw>
          </a:effectLst>
        </p:spPr>
      </p:pic>
      <p:cxnSp>
        <p:nvCxnSpPr>
          <p:cNvPr id="34" name="Straight Connector 33"/>
          <p:cNvCxnSpPr>
            <a:stCxn id="19" idx="3"/>
          </p:cNvCxnSpPr>
          <p:nvPr/>
        </p:nvCxnSpPr>
        <p:spPr bwMode="auto">
          <a:xfrm flipV="1">
            <a:off x="1447800" y="2438400"/>
            <a:ext cx="2514600" cy="518166"/>
          </a:xfrm>
          <a:prstGeom prst="line">
            <a:avLst/>
          </a:prstGeom>
          <a:solidFill>
            <a:schemeClr val="accent2">
              <a:alpha val="42000"/>
            </a:schemeClr>
          </a:solidFill>
          <a:ln w="9525" cap="flat" cmpd="sng" algn="ctr">
            <a:solidFill>
              <a:srgbClr val="FF0000"/>
            </a:solidFill>
            <a:prstDash val="solid"/>
            <a:round/>
            <a:headEnd type="none" w="med" len="med"/>
            <a:tailEnd type="none" w="med" len="med"/>
          </a:ln>
          <a:effectLst/>
        </p:spPr>
      </p:cxnSp>
      <p:cxnSp>
        <p:nvCxnSpPr>
          <p:cNvPr id="35" name="Straight Connector 34"/>
          <p:cNvCxnSpPr>
            <a:stCxn id="20" idx="3"/>
            <a:endCxn id="37" idx="1"/>
          </p:cNvCxnSpPr>
          <p:nvPr/>
        </p:nvCxnSpPr>
        <p:spPr bwMode="auto">
          <a:xfrm flipV="1">
            <a:off x="1447800" y="2398141"/>
            <a:ext cx="2531551" cy="974981"/>
          </a:xfrm>
          <a:prstGeom prst="line">
            <a:avLst/>
          </a:prstGeom>
          <a:solidFill>
            <a:schemeClr val="accent2">
              <a:alpha val="42000"/>
            </a:schemeClr>
          </a:solidFill>
          <a:ln w="9525" cap="flat" cmpd="sng" algn="ctr">
            <a:solidFill>
              <a:srgbClr val="FF0000"/>
            </a:solidFill>
            <a:prstDash val="solid"/>
            <a:round/>
            <a:headEnd type="none" w="med" len="med"/>
            <a:tailEnd type="none" w="med" len="med"/>
          </a:ln>
          <a:effectLst/>
        </p:spPr>
      </p:cxnSp>
      <p:cxnSp>
        <p:nvCxnSpPr>
          <p:cNvPr id="38" name="Straight Connector 37"/>
          <p:cNvCxnSpPr>
            <a:stCxn id="21" idx="3"/>
            <a:endCxn id="37" idx="1"/>
          </p:cNvCxnSpPr>
          <p:nvPr/>
        </p:nvCxnSpPr>
        <p:spPr bwMode="auto">
          <a:xfrm flipV="1">
            <a:off x="1447800" y="2398141"/>
            <a:ext cx="2531551" cy="1355981"/>
          </a:xfrm>
          <a:prstGeom prst="line">
            <a:avLst/>
          </a:prstGeom>
          <a:solidFill>
            <a:schemeClr val="accent2">
              <a:alpha val="42000"/>
            </a:schemeClr>
          </a:solidFill>
          <a:ln w="9525" cap="flat" cmpd="sng" algn="ctr">
            <a:solidFill>
              <a:srgbClr val="FF0000"/>
            </a:solidFill>
            <a:prstDash val="solid"/>
            <a:round/>
            <a:headEnd type="none" w="med" len="med"/>
            <a:tailEnd type="none" w="med" len="med"/>
          </a:ln>
          <a:effectLst/>
        </p:spPr>
      </p:cxnSp>
      <p:cxnSp>
        <p:nvCxnSpPr>
          <p:cNvPr id="41" name="Straight Connector 40"/>
          <p:cNvCxnSpPr>
            <a:stCxn id="17" idx="3"/>
            <a:endCxn id="37" idx="1"/>
          </p:cNvCxnSpPr>
          <p:nvPr/>
        </p:nvCxnSpPr>
        <p:spPr bwMode="auto">
          <a:xfrm flipV="1">
            <a:off x="1116806" y="2398141"/>
            <a:ext cx="2862545" cy="1198493"/>
          </a:xfrm>
          <a:prstGeom prst="line">
            <a:avLst/>
          </a:prstGeom>
          <a:solidFill>
            <a:schemeClr val="accent2">
              <a:alpha val="42000"/>
            </a:schemeClr>
          </a:solidFill>
          <a:ln w="9525" cap="flat" cmpd="sng" algn="ctr">
            <a:solidFill>
              <a:srgbClr val="FF0000"/>
            </a:solidFill>
            <a:prstDash val="solid"/>
            <a:round/>
            <a:headEnd type="none" w="med" len="med"/>
            <a:tailEnd type="none" w="med" len="med"/>
          </a:ln>
          <a:effectLst/>
        </p:spPr>
      </p:cxnSp>
      <p:cxnSp>
        <p:nvCxnSpPr>
          <p:cNvPr id="52" name="Straight Connector 51"/>
          <p:cNvCxnSpPr>
            <a:stCxn id="16" idx="3"/>
            <a:endCxn id="37" idx="1"/>
          </p:cNvCxnSpPr>
          <p:nvPr/>
        </p:nvCxnSpPr>
        <p:spPr bwMode="auto">
          <a:xfrm flipV="1">
            <a:off x="1116806" y="2398141"/>
            <a:ext cx="2862545" cy="817493"/>
          </a:xfrm>
          <a:prstGeom prst="line">
            <a:avLst/>
          </a:prstGeom>
          <a:solidFill>
            <a:schemeClr val="accent2">
              <a:alpha val="42000"/>
            </a:schemeClr>
          </a:solidFill>
          <a:ln w="9525" cap="flat" cmpd="sng" algn="ctr">
            <a:solidFill>
              <a:srgbClr val="FF0000"/>
            </a:solidFill>
            <a:prstDash val="solid"/>
            <a:round/>
            <a:headEnd type="none" w="med" len="med"/>
            <a:tailEnd type="none" w="med" len="med"/>
          </a:ln>
          <a:effectLst/>
        </p:spPr>
      </p:cxnSp>
      <p:cxnSp>
        <p:nvCxnSpPr>
          <p:cNvPr id="55" name="Straight Connector 54"/>
          <p:cNvCxnSpPr>
            <a:stCxn id="15" idx="3"/>
            <a:endCxn id="37" idx="1"/>
          </p:cNvCxnSpPr>
          <p:nvPr/>
        </p:nvCxnSpPr>
        <p:spPr bwMode="auto">
          <a:xfrm flipV="1">
            <a:off x="1116806" y="2398141"/>
            <a:ext cx="2862545" cy="400937"/>
          </a:xfrm>
          <a:prstGeom prst="line">
            <a:avLst/>
          </a:prstGeom>
          <a:solidFill>
            <a:schemeClr val="accent2">
              <a:alpha val="42000"/>
            </a:schemeClr>
          </a:solidFill>
          <a:ln w="9525" cap="flat" cmpd="sng" algn="ctr">
            <a:solidFill>
              <a:srgbClr val="FF0000"/>
            </a:solidFill>
            <a:prstDash val="solid"/>
            <a:round/>
            <a:headEnd type="none" w="med" len="med"/>
            <a:tailEnd type="none" w="med" len="med"/>
          </a:ln>
          <a:effectLst/>
        </p:spPr>
      </p:cxnSp>
      <p:cxnSp>
        <p:nvCxnSpPr>
          <p:cNvPr id="58" name="Straight Connector 57"/>
          <p:cNvCxnSpPr>
            <a:stCxn id="14" idx="3"/>
            <a:endCxn id="29" idx="1"/>
          </p:cNvCxnSpPr>
          <p:nvPr/>
        </p:nvCxnSpPr>
        <p:spPr bwMode="auto">
          <a:xfrm>
            <a:off x="5985897" y="3160141"/>
            <a:ext cx="333115" cy="145"/>
          </a:xfrm>
          <a:prstGeom prst="line">
            <a:avLst/>
          </a:prstGeom>
          <a:solidFill>
            <a:schemeClr val="accent2">
              <a:alpha val="42000"/>
            </a:schemeClr>
          </a:solidFill>
          <a:ln w="50800" cap="flat" cmpd="sng" algn="ctr">
            <a:solidFill>
              <a:srgbClr val="FF0000"/>
            </a:solidFill>
            <a:prstDash val="solid"/>
            <a:round/>
            <a:headEnd type="none" w="med" len="med"/>
            <a:tailEnd type="none" w="med" len="med"/>
          </a:ln>
          <a:effectLst/>
        </p:spPr>
      </p:cxnSp>
      <p:cxnSp>
        <p:nvCxnSpPr>
          <p:cNvPr id="65" name="Straight Connector 64"/>
          <p:cNvCxnSpPr>
            <a:stCxn id="29" idx="3"/>
            <a:endCxn id="23" idx="1"/>
          </p:cNvCxnSpPr>
          <p:nvPr/>
        </p:nvCxnSpPr>
        <p:spPr bwMode="auto">
          <a:xfrm flipV="1">
            <a:off x="7086600" y="2708212"/>
            <a:ext cx="320709" cy="452074"/>
          </a:xfrm>
          <a:prstGeom prst="line">
            <a:avLst/>
          </a:prstGeom>
          <a:solidFill>
            <a:schemeClr val="accent2">
              <a:alpha val="42000"/>
            </a:schemeClr>
          </a:solidFill>
          <a:ln w="9525" cap="flat" cmpd="sng" algn="ctr">
            <a:solidFill>
              <a:srgbClr val="FF0000"/>
            </a:solidFill>
            <a:prstDash val="dash"/>
            <a:round/>
            <a:headEnd type="none" w="med" len="med"/>
            <a:tailEnd type="none" w="med" len="med"/>
          </a:ln>
          <a:effectLst/>
        </p:spPr>
      </p:cxnSp>
      <p:cxnSp>
        <p:nvCxnSpPr>
          <p:cNvPr id="66" name="Straight Connector 65"/>
          <p:cNvCxnSpPr>
            <a:stCxn id="29" idx="3"/>
            <a:endCxn id="24" idx="1"/>
          </p:cNvCxnSpPr>
          <p:nvPr/>
        </p:nvCxnSpPr>
        <p:spPr bwMode="auto">
          <a:xfrm flipV="1">
            <a:off x="7086600" y="3013012"/>
            <a:ext cx="304800" cy="147274"/>
          </a:xfrm>
          <a:prstGeom prst="line">
            <a:avLst/>
          </a:prstGeom>
          <a:solidFill>
            <a:schemeClr val="accent2">
              <a:alpha val="42000"/>
            </a:schemeClr>
          </a:solidFill>
          <a:ln w="9525" cap="flat" cmpd="sng" algn="ctr">
            <a:solidFill>
              <a:srgbClr val="FF0000"/>
            </a:solidFill>
            <a:prstDash val="dash"/>
            <a:round/>
            <a:headEnd type="none" w="med" len="med"/>
            <a:tailEnd type="none" w="med" len="med"/>
          </a:ln>
          <a:effectLst/>
        </p:spPr>
      </p:cxnSp>
      <p:cxnSp>
        <p:nvCxnSpPr>
          <p:cNvPr id="69" name="Straight Connector 68"/>
          <p:cNvCxnSpPr>
            <a:stCxn id="29" idx="3"/>
            <a:endCxn id="25" idx="1"/>
          </p:cNvCxnSpPr>
          <p:nvPr/>
        </p:nvCxnSpPr>
        <p:spPr bwMode="auto">
          <a:xfrm>
            <a:off x="7086600" y="3160286"/>
            <a:ext cx="304800" cy="151303"/>
          </a:xfrm>
          <a:prstGeom prst="line">
            <a:avLst/>
          </a:prstGeom>
          <a:solidFill>
            <a:schemeClr val="accent2">
              <a:alpha val="42000"/>
            </a:schemeClr>
          </a:solidFill>
          <a:ln w="9525" cap="flat" cmpd="sng" algn="ctr">
            <a:solidFill>
              <a:srgbClr val="00B050"/>
            </a:solidFill>
            <a:prstDash val="dash"/>
            <a:round/>
            <a:headEnd type="none" w="med" len="med"/>
            <a:tailEnd type="none" w="med" len="med"/>
          </a:ln>
          <a:effectLst/>
        </p:spPr>
      </p:cxnSp>
      <p:cxnSp>
        <p:nvCxnSpPr>
          <p:cNvPr id="72" name="Straight Connector 71"/>
          <p:cNvCxnSpPr>
            <a:stCxn id="29" idx="3"/>
            <a:endCxn id="26" idx="1"/>
          </p:cNvCxnSpPr>
          <p:nvPr/>
        </p:nvCxnSpPr>
        <p:spPr bwMode="auto">
          <a:xfrm>
            <a:off x="7086600" y="3160286"/>
            <a:ext cx="304800" cy="456103"/>
          </a:xfrm>
          <a:prstGeom prst="line">
            <a:avLst/>
          </a:prstGeom>
          <a:solidFill>
            <a:schemeClr val="accent2">
              <a:alpha val="42000"/>
            </a:schemeClr>
          </a:solidFill>
          <a:ln w="9525" cap="flat" cmpd="sng" algn="ctr">
            <a:solidFill>
              <a:srgbClr val="00B050"/>
            </a:solidFill>
            <a:prstDash val="dash"/>
            <a:round/>
            <a:headEnd type="none" w="med" len="med"/>
            <a:tailEnd type="none" w="med" len="med"/>
          </a:ln>
          <a:effectLst/>
        </p:spPr>
      </p:cxnSp>
      <p:cxnSp>
        <p:nvCxnSpPr>
          <p:cNvPr id="82" name="Straight Connector 81"/>
          <p:cNvCxnSpPr>
            <a:stCxn id="29" idx="3"/>
          </p:cNvCxnSpPr>
          <p:nvPr/>
        </p:nvCxnSpPr>
        <p:spPr bwMode="auto">
          <a:xfrm>
            <a:off x="7086600" y="3160286"/>
            <a:ext cx="304800" cy="151303"/>
          </a:xfrm>
          <a:prstGeom prst="line">
            <a:avLst/>
          </a:prstGeom>
          <a:solidFill>
            <a:schemeClr val="accent2">
              <a:alpha val="42000"/>
            </a:schemeClr>
          </a:solidFill>
          <a:ln w="9525" cap="flat" cmpd="sng" algn="ctr">
            <a:solidFill>
              <a:srgbClr val="00B050"/>
            </a:solidFill>
            <a:prstDash val="dash"/>
            <a:round/>
            <a:headEnd type="none" w="med" len="med"/>
            <a:tailEnd type="none" w="med" len="med"/>
          </a:ln>
          <a:effectLst/>
        </p:spPr>
      </p:cxnSp>
      <p:cxnSp>
        <p:nvCxnSpPr>
          <p:cNvPr id="83" name="Straight Connector 82"/>
          <p:cNvCxnSpPr>
            <a:stCxn id="32" idx="3"/>
            <a:endCxn id="37" idx="1"/>
          </p:cNvCxnSpPr>
          <p:nvPr/>
        </p:nvCxnSpPr>
        <p:spPr bwMode="auto">
          <a:xfrm flipV="1">
            <a:off x="1193006" y="2398141"/>
            <a:ext cx="2786345" cy="3296537"/>
          </a:xfrm>
          <a:prstGeom prst="line">
            <a:avLst/>
          </a:prstGeom>
          <a:solidFill>
            <a:schemeClr val="accent2">
              <a:alpha val="42000"/>
            </a:schemeClr>
          </a:solidFill>
          <a:ln w="9525" cap="flat" cmpd="sng" algn="ctr">
            <a:solidFill>
              <a:srgbClr val="00B050"/>
            </a:solidFill>
            <a:prstDash val="solid"/>
            <a:round/>
            <a:headEnd type="none" w="med" len="med"/>
            <a:tailEnd type="none" w="med" len="med"/>
          </a:ln>
          <a:effectLst/>
        </p:spPr>
      </p:cxnSp>
      <p:pic>
        <p:nvPicPr>
          <p:cNvPr id="14" name="Picture 13" descr="Sm_Branch_Lt.png"/>
          <p:cNvPicPr>
            <a:picLocks noChangeAspect="1"/>
          </p:cNvPicPr>
          <p:nvPr/>
        </p:nvPicPr>
        <p:blipFill>
          <a:blip r:embed="rId9" cstate="print"/>
          <a:stretch>
            <a:fillRect/>
          </a:stretch>
        </p:blipFill>
        <p:spPr>
          <a:xfrm>
            <a:off x="5105400" y="2743200"/>
            <a:ext cx="880497" cy="833882"/>
          </a:xfrm>
          <a:prstGeom prst="rect">
            <a:avLst/>
          </a:prstGeom>
          <a:effectLst>
            <a:outerShdw blurRad="50800" dist="38100" dir="5400000">
              <a:srgbClr val="000000">
                <a:alpha val="43000"/>
              </a:srgbClr>
            </a:outerShdw>
          </a:effectLst>
        </p:spPr>
      </p:pic>
      <p:pic>
        <p:nvPicPr>
          <p:cNvPr id="37" name="Picture 36" descr="Sm_Branch_Lt.png"/>
          <p:cNvPicPr>
            <a:picLocks noChangeAspect="1"/>
          </p:cNvPicPr>
          <p:nvPr/>
        </p:nvPicPr>
        <p:blipFill>
          <a:blip r:embed="rId9" cstate="print"/>
          <a:stretch>
            <a:fillRect/>
          </a:stretch>
        </p:blipFill>
        <p:spPr>
          <a:xfrm>
            <a:off x="3979351" y="1981200"/>
            <a:ext cx="880497" cy="833882"/>
          </a:xfrm>
          <a:prstGeom prst="rect">
            <a:avLst/>
          </a:prstGeom>
          <a:effectLst>
            <a:outerShdw blurRad="50800" dist="38100" dir="5400000">
              <a:srgbClr val="000000">
                <a:alpha val="43000"/>
              </a:srgbClr>
            </a:outerShdw>
          </a:effectLst>
        </p:spPr>
      </p:pic>
      <p:sp>
        <p:nvSpPr>
          <p:cNvPr id="39" name="Rectangle 38"/>
          <p:cNvSpPr/>
          <p:nvPr/>
        </p:nvSpPr>
        <p:spPr>
          <a:xfrm>
            <a:off x="3709208" y="1642646"/>
            <a:ext cx="1853392" cy="338554"/>
          </a:xfrm>
          <a:prstGeom prst="rect">
            <a:avLst/>
          </a:prstGeom>
        </p:spPr>
        <p:txBody>
          <a:bodyPr wrap="none">
            <a:spAutoFit/>
          </a:bodyPr>
          <a:lstStyle/>
          <a:p>
            <a:r>
              <a:rPr lang="en-US" sz="1600" dirty="0" smtClean="0">
                <a:latin typeface="Arial Narrow" pitchFamily="34" charset="0"/>
              </a:rPr>
              <a:t>Cloud based Scrubber</a:t>
            </a:r>
            <a:endParaRPr lang="en-US" sz="1600" dirty="0">
              <a:latin typeface="Arial Narrow" pitchFamily="34" charset="0"/>
            </a:endParaRPr>
          </a:p>
        </p:txBody>
      </p:sp>
      <p:cxnSp>
        <p:nvCxnSpPr>
          <p:cNvPr id="59" name="Straight Connector 58"/>
          <p:cNvCxnSpPr/>
          <p:nvPr/>
        </p:nvCxnSpPr>
        <p:spPr bwMode="auto">
          <a:xfrm flipH="1" flipV="1">
            <a:off x="5985897" y="3200255"/>
            <a:ext cx="333115" cy="145"/>
          </a:xfrm>
          <a:prstGeom prst="line">
            <a:avLst/>
          </a:prstGeom>
          <a:solidFill>
            <a:schemeClr val="accent2">
              <a:alpha val="42000"/>
            </a:schemeClr>
          </a:solidFill>
          <a:ln w="9525" cap="flat" cmpd="sng" algn="ctr">
            <a:solidFill>
              <a:srgbClr val="00B050"/>
            </a:solidFill>
            <a:prstDash val="solid"/>
            <a:round/>
            <a:headEnd type="none" w="med" len="med"/>
            <a:tailEnd type="none" w="med" len="med"/>
          </a:ln>
          <a:effectLst/>
        </p:spPr>
      </p:cxnSp>
      <p:sp>
        <p:nvSpPr>
          <p:cNvPr id="42" name="Rectangle 41"/>
          <p:cNvSpPr/>
          <p:nvPr/>
        </p:nvSpPr>
        <p:spPr>
          <a:xfrm>
            <a:off x="5334000" y="3657600"/>
            <a:ext cx="556563" cy="369332"/>
          </a:xfrm>
          <a:prstGeom prst="rect">
            <a:avLst/>
          </a:prstGeom>
        </p:spPr>
        <p:txBody>
          <a:bodyPr wrap="none">
            <a:spAutoFit/>
          </a:bodyPr>
          <a:lstStyle/>
          <a:p>
            <a:r>
              <a:rPr lang="en-US" dirty="0" smtClean="0"/>
              <a:t>ISP</a:t>
            </a:r>
            <a:endParaRPr lang="en-US" dirty="0"/>
          </a:p>
        </p:txBody>
      </p:sp>
      <p:sp>
        <p:nvSpPr>
          <p:cNvPr id="45" name="Oval 44"/>
          <p:cNvSpPr/>
          <p:nvPr/>
        </p:nvSpPr>
        <p:spPr bwMode="auto">
          <a:xfrm rot="5400000">
            <a:off x="3956174" y="805049"/>
            <a:ext cx="1219200" cy="2667000"/>
          </a:xfrm>
          <a:prstGeom prst="ellipse">
            <a:avLst/>
          </a:prstGeom>
          <a:solidFill>
            <a:schemeClr val="accent2">
              <a:alpha val="28000"/>
            </a:schemeClr>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chemeClr val="accent1"/>
              </a:buClr>
              <a:buSzPct val="90000"/>
              <a:buFont typeface="Wingdings" charset="2"/>
              <a:buNone/>
              <a:tabLst/>
            </a:pPr>
            <a:endParaRPr kumimoji="0" lang="en-US" sz="2000" b="0" i="0" u="none" strike="noStrike" cap="none" normalizeH="0" baseline="0">
              <a:ln>
                <a:noFill/>
              </a:ln>
              <a:solidFill>
                <a:schemeClr val="accent2"/>
              </a:solidFill>
              <a:effectLst/>
              <a:latin typeface="Arial" charset="0"/>
            </a:endParaRPr>
          </a:p>
        </p:txBody>
      </p:sp>
      <p:sp>
        <p:nvSpPr>
          <p:cNvPr id="61" name="Rectangle 60"/>
          <p:cNvSpPr/>
          <p:nvPr/>
        </p:nvSpPr>
        <p:spPr>
          <a:xfrm>
            <a:off x="7626924" y="2011486"/>
            <a:ext cx="1236236" cy="369332"/>
          </a:xfrm>
          <a:prstGeom prst="rect">
            <a:avLst/>
          </a:prstGeom>
        </p:spPr>
        <p:txBody>
          <a:bodyPr wrap="none">
            <a:spAutoFit/>
          </a:bodyPr>
          <a:lstStyle/>
          <a:p>
            <a:r>
              <a:rPr lang="en-US" dirty="0" smtClean="0"/>
              <a:t>Enterprise</a:t>
            </a:r>
            <a:endParaRPr lang="en-US" dirty="0"/>
          </a:p>
        </p:txBody>
      </p:sp>
      <p:sp>
        <p:nvSpPr>
          <p:cNvPr id="62" name="Rectangle 61"/>
          <p:cNvSpPr/>
          <p:nvPr/>
        </p:nvSpPr>
        <p:spPr>
          <a:xfrm>
            <a:off x="6735168" y="3810000"/>
            <a:ext cx="1334661" cy="369332"/>
          </a:xfrm>
          <a:prstGeom prst="rect">
            <a:avLst/>
          </a:prstGeom>
        </p:spPr>
        <p:txBody>
          <a:bodyPr wrap="none">
            <a:spAutoFit/>
          </a:bodyPr>
          <a:lstStyle/>
          <a:p>
            <a:r>
              <a:rPr lang="en-US" sz="1800" dirty="0" smtClean="0"/>
              <a:t>IT Services</a:t>
            </a:r>
            <a:endParaRPr lang="en-US" sz="1800" dirty="0"/>
          </a:p>
        </p:txBody>
      </p:sp>
      <p:sp>
        <p:nvSpPr>
          <p:cNvPr id="63" name="Rectangle 62"/>
          <p:cNvSpPr/>
          <p:nvPr/>
        </p:nvSpPr>
        <p:spPr>
          <a:xfrm>
            <a:off x="3415353" y="4971405"/>
            <a:ext cx="4017446" cy="707886"/>
          </a:xfrm>
          <a:prstGeom prst="rect">
            <a:avLst/>
          </a:prstGeom>
        </p:spPr>
        <p:txBody>
          <a:bodyPr wrap="none">
            <a:spAutoFit/>
          </a:bodyPr>
          <a:lstStyle/>
          <a:p>
            <a:r>
              <a:rPr lang="en-US" sz="3600" b="1" dirty="0" smtClean="0">
                <a:solidFill>
                  <a:schemeClr val="accent4"/>
                </a:solidFill>
              </a:rPr>
              <a:t>Option </a:t>
            </a:r>
            <a:r>
              <a:rPr lang="en-US" sz="4000" b="1" dirty="0" smtClean="0">
                <a:solidFill>
                  <a:schemeClr val="accent4"/>
                </a:solidFill>
              </a:rPr>
              <a:t>B</a:t>
            </a:r>
            <a:r>
              <a:rPr lang="en-US" sz="3600" b="1" dirty="0" smtClean="0">
                <a:solidFill>
                  <a:schemeClr val="accent4"/>
                </a:solidFill>
              </a:rPr>
              <a:t> - </a:t>
            </a:r>
            <a:r>
              <a:rPr lang="en-US" sz="3600" b="1" i="1" dirty="0" smtClean="0">
                <a:solidFill>
                  <a:schemeClr val="accent4"/>
                </a:solidFill>
              </a:rPr>
              <a:t>Cloud </a:t>
            </a:r>
            <a:endParaRPr lang="en-GB" sz="3600" b="1" i="1" dirty="0">
              <a:solidFill>
                <a:schemeClr val="accent4"/>
              </a:solidFill>
            </a:endParaRPr>
          </a:p>
        </p:txBody>
      </p:sp>
      <p:cxnSp>
        <p:nvCxnSpPr>
          <p:cNvPr id="67" name="Straight Connector 66"/>
          <p:cNvCxnSpPr>
            <a:stCxn id="37" idx="2"/>
            <a:endCxn id="14" idx="1"/>
          </p:cNvCxnSpPr>
          <p:nvPr/>
        </p:nvCxnSpPr>
        <p:spPr bwMode="auto">
          <a:xfrm>
            <a:off x="4419600" y="2815082"/>
            <a:ext cx="685800" cy="345059"/>
          </a:xfrm>
          <a:prstGeom prst="line">
            <a:avLst/>
          </a:prstGeom>
          <a:ln>
            <a:solidFill>
              <a:srgbClr val="FF0000"/>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839175336"/>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left)">
                                      <p:cBhvr>
                                        <p:cTn id="7" dur="500"/>
                                        <p:tgtEl>
                                          <p:spTgt spid="55"/>
                                        </p:tgtEl>
                                      </p:cBhvr>
                                    </p:animEffect>
                                  </p:childTnLst>
                                </p:cTn>
                              </p:par>
                              <p:par>
                                <p:cTn id="8" presetID="22" presetClass="entr" presetSubtype="8"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ipe(left)">
                                      <p:cBhvr>
                                        <p:cTn id="10" dur="500"/>
                                        <p:tgtEl>
                                          <p:spTgt spid="34"/>
                                        </p:tgtEl>
                                      </p:cBhvr>
                                    </p:animEffect>
                                  </p:childTnLst>
                                </p:cTn>
                              </p:par>
                              <p:par>
                                <p:cTn id="11" presetID="22" presetClass="entr" presetSubtype="8"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wipe(left)">
                                      <p:cBhvr>
                                        <p:cTn id="13" dur="500"/>
                                        <p:tgtEl>
                                          <p:spTgt spid="52"/>
                                        </p:tgtEl>
                                      </p:cBhvr>
                                    </p:animEffect>
                                  </p:childTnLst>
                                </p:cTn>
                              </p:par>
                              <p:par>
                                <p:cTn id="14" presetID="22" presetClass="entr" presetSubtype="8"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wipe(left)">
                                      <p:cBhvr>
                                        <p:cTn id="16" dur="500"/>
                                        <p:tgtEl>
                                          <p:spTgt spid="35"/>
                                        </p:tgtEl>
                                      </p:cBhvr>
                                    </p:animEffect>
                                  </p:childTnLst>
                                </p:cTn>
                              </p:par>
                              <p:par>
                                <p:cTn id="17" presetID="22" presetClass="entr" presetSubtype="8"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wipe(left)">
                                      <p:cBhvr>
                                        <p:cTn id="19" dur="500"/>
                                        <p:tgtEl>
                                          <p:spTgt spid="41"/>
                                        </p:tgtEl>
                                      </p:cBhvr>
                                    </p:animEffect>
                                  </p:childTnLst>
                                </p:cTn>
                              </p:par>
                              <p:par>
                                <p:cTn id="20" presetID="22" presetClass="entr" presetSubtype="8" fill="hold"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wipe(left)">
                                      <p:cBhvr>
                                        <p:cTn id="22" dur="500"/>
                                        <p:tgtEl>
                                          <p:spTgt spid="38"/>
                                        </p:tgtEl>
                                      </p:cBhvr>
                                    </p:animEffect>
                                  </p:childTnLst>
                                </p:cTn>
                              </p:par>
                              <p:par>
                                <p:cTn id="23" presetID="22" presetClass="entr" presetSubtype="8" fill="hold" nodeType="withEffect">
                                  <p:stCondLst>
                                    <p:cond delay="0"/>
                                  </p:stCondLst>
                                  <p:childTnLst>
                                    <p:set>
                                      <p:cBhvr>
                                        <p:cTn id="24" dur="1" fill="hold">
                                          <p:stCondLst>
                                            <p:cond delay="0"/>
                                          </p:stCondLst>
                                        </p:cTn>
                                        <p:tgtEl>
                                          <p:spTgt spid="83"/>
                                        </p:tgtEl>
                                        <p:attrNameLst>
                                          <p:attrName>style.visibility</p:attrName>
                                        </p:attrNameLst>
                                      </p:cBhvr>
                                      <p:to>
                                        <p:strVal val="visible"/>
                                      </p:to>
                                    </p:set>
                                    <p:animEffect transition="in" filter="wipe(left)">
                                      <p:cBhvr>
                                        <p:cTn id="25" dur="500"/>
                                        <p:tgtEl>
                                          <p:spTgt spid="83"/>
                                        </p:tgtEl>
                                      </p:cBhvr>
                                    </p:animEffect>
                                  </p:childTnLst>
                                </p:cTn>
                              </p:par>
                            </p:childTnLst>
                          </p:cTn>
                        </p:par>
                        <p:par>
                          <p:cTn id="26" fill="hold">
                            <p:stCondLst>
                              <p:cond delay="500"/>
                            </p:stCondLst>
                            <p:childTnLst>
                              <p:par>
                                <p:cTn id="27" presetID="1" presetClass="entr" presetSubtype="0" fill="hold" nodeType="after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67"/>
                                        </p:tgtEl>
                                        <p:attrNameLst>
                                          <p:attrName>style.visibility</p:attrName>
                                        </p:attrNameLst>
                                      </p:cBhvr>
                                      <p:to>
                                        <p:strVal val="visible"/>
                                      </p:to>
                                    </p:set>
                                    <p:animEffect transition="in" filter="wipe(left)">
                                      <p:cBhvr>
                                        <p:cTn id="34" dur="500"/>
                                        <p:tgtEl>
                                          <p:spTgt spid="67"/>
                                        </p:tgtEl>
                                      </p:cBhvr>
                                    </p:animEffect>
                                  </p:childTnLst>
                                </p:cTn>
                              </p:par>
                            </p:childTnLst>
                          </p:cTn>
                        </p:par>
                        <p:par>
                          <p:cTn id="35" fill="hold">
                            <p:stCondLst>
                              <p:cond delay="1000"/>
                            </p:stCondLst>
                            <p:childTnLst>
                              <p:par>
                                <p:cTn id="36" presetID="9" presetClass="entr" presetSubtype="0" fill="hold" grpId="0" nodeType="after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dissolve">
                                      <p:cBhvr>
                                        <p:cTn id="38" dur="500"/>
                                        <p:tgtEl>
                                          <p:spTgt spid="45"/>
                                        </p:tgtEl>
                                      </p:cBhvr>
                                    </p:animEffect>
                                  </p:childTnLst>
                                </p:cTn>
                              </p:par>
                            </p:childTnLst>
                          </p:cTn>
                        </p:par>
                        <p:par>
                          <p:cTn id="39" fill="hold">
                            <p:stCondLst>
                              <p:cond delay="1500"/>
                            </p:stCondLst>
                            <p:childTnLst>
                              <p:par>
                                <p:cTn id="40" presetID="1" presetClass="entr" presetSubtype="0" fill="hold" nodeType="afterEffect">
                                  <p:stCondLst>
                                    <p:cond delay="0"/>
                                  </p:stCondLst>
                                  <p:childTnLst>
                                    <p:set>
                                      <p:cBhvr>
                                        <p:cTn id="41" dur="1" fill="hold">
                                          <p:stCondLst>
                                            <p:cond delay="0"/>
                                          </p:stCondLst>
                                        </p:cTn>
                                        <p:tgtEl>
                                          <p:spTgt spid="37"/>
                                        </p:tgtEl>
                                        <p:attrNameLst>
                                          <p:attrName>style.visibility</p:attrName>
                                        </p:attrNameLst>
                                      </p:cBhvr>
                                      <p:to>
                                        <p:strVal val="visible"/>
                                      </p:to>
                                    </p:set>
                                  </p:childTnLst>
                                </p:cTn>
                              </p:par>
                            </p:childTnLst>
                          </p:cTn>
                        </p:par>
                        <p:par>
                          <p:cTn id="42" fill="hold">
                            <p:stCondLst>
                              <p:cond delay="1500"/>
                            </p:stCondLst>
                            <p:childTnLst>
                              <p:par>
                                <p:cTn id="43" presetID="50" presetClass="entr" presetSubtype="0" decel="100000" fill="hold" grpId="0" nodeType="afterEffect">
                                  <p:stCondLst>
                                    <p:cond delay="0"/>
                                  </p:stCondLst>
                                  <p:childTnLst>
                                    <p:set>
                                      <p:cBhvr>
                                        <p:cTn id="44" dur="1" fill="hold">
                                          <p:stCondLst>
                                            <p:cond delay="0"/>
                                          </p:stCondLst>
                                        </p:cTn>
                                        <p:tgtEl>
                                          <p:spTgt spid="63"/>
                                        </p:tgtEl>
                                        <p:attrNameLst>
                                          <p:attrName>style.visibility</p:attrName>
                                        </p:attrNameLst>
                                      </p:cBhvr>
                                      <p:to>
                                        <p:strVal val="visible"/>
                                      </p:to>
                                    </p:set>
                                    <p:anim calcmode="lin" valueType="num">
                                      <p:cBhvr>
                                        <p:cTn id="45" dur="1000" fill="hold"/>
                                        <p:tgtEl>
                                          <p:spTgt spid="63"/>
                                        </p:tgtEl>
                                        <p:attrNameLst>
                                          <p:attrName>ppt_w</p:attrName>
                                        </p:attrNameLst>
                                      </p:cBhvr>
                                      <p:tavLst>
                                        <p:tav tm="0">
                                          <p:val>
                                            <p:strVal val="#ppt_w+.3"/>
                                          </p:val>
                                        </p:tav>
                                        <p:tav tm="100000">
                                          <p:val>
                                            <p:strVal val="#ppt_w"/>
                                          </p:val>
                                        </p:tav>
                                      </p:tavLst>
                                    </p:anim>
                                    <p:anim calcmode="lin" valueType="num">
                                      <p:cBhvr>
                                        <p:cTn id="46" dur="1000" fill="hold"/>
                                        <p:tgtEl>
                                          <p:spTgt spid="63"/>
                                        </p:tgtEl>
                                        <p:attrNameLst>
                                          <p:attrName>ppt_h</p:attrName>
                                        </p:attrNameLst>
                                      </p:cBhvr>
                                      <p:tavLst>
                                        <p:tav tm="0">
                                          <p:val>
                                            <p:strVal val="#ppt_h"/>
                                          </p:val>
                                        </p:tav>
                                        <p:tav tm="100000">
                                          <p:val>
                                            <p:strVal val="#ppt_h"/>
                                          </p:val>
                                        </p:tav>
                                      </p:tavLst>
                                    </p:anim>
                                    <p:animEffect transition="in" filter="fade">
                                      <p:cBhvr>
                                        <p:cTn id="47" dur="10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5" grpId="0" animBg="1"/>
      <p:bldP spid="6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FortiDDoS_Icon.png"/>
          <p:cNvPicPr>
            <a:picLocks noChangeAspect="1"/>
          </p:cNvPicPr>
          <p:nvPr/>
        </p:nvPicPr>
        <p:blipFill>
          <a:blip r:embed="rId3"/>
          <a:srcRect/>
          <a:stretch>
            <a:fillRect/>
          </a:stretch>
        </p:blipFill>
        <p:spPr bwMode="auto">
          <a:xfrm>
            <a:off x="4991100" y="1202871"/>
            <a:ext cx="3535680" cy="2621280"/>
          </a:xfrm>
          <a:prstGeom prst="rect">
            <a:avLst/>
          </a:prstGeom>
          <a:noFill/>
          <a:ln w="9525">
            <a:noFill/>
            <a:miter lim="800000"/>
            <a:headEnd/>
            <a:tailEnd/>
          </a:ln>
        </p:spPr>
      </p:pic>
      <p:sp>
        <p:nvSpPr>
          <p:cNvPr id="16387" name="Rectangle 2"/>
          <p:cNvSpPr>
            <a:spLocks noGrp="1" noChangeArrowheads="1"/>
          </p:cNvSpPr>
          <p:nvPr>
            <p:ph type="ctrTitle" sz="quarter"/>
          </p:nvPr>
        </p:nvSpPr>
        <p:spPr>
          <a:xfrm>
            <a:off x="572403" y="1395412"/>
            <a:ext cx="4541773" cy="4546865"/>
          </a:xfrm>
        </p:spPr>
        <p:txBody>
          <a:bodyPr anchor="t">
            <a:normAutofit/>
          </a:bodyPr>
          <a:lstStyle/>
          <a:p>
            <a:r>
              <a:rPr lang="en-US" dirty="0" smtClean="0"/>
              <a:t>Martijn Duijm</a:t>
            </a:r>
            <a:br>
              <a:rPr lang="en-US" dirty="0" smtClean="0"/>
            </a:br>
            <a:r>
              <a:rPr lang="en-US" dirty="0" smtClean="0"/>
              <a:t/>
            </a:r>
            <a:br>
              <a:rPr lang="en-US" dirty="0" smtClean="0"/>
            </a:br>
            <a:r>
              <a:rPr lang="en-US" dirty="0" smtClean="0"/>
              <a:t>Working for Fortinet since </a:t>
            </a:r>
            <a:r>
              <a:rPr lang="en-US" dirty="0" err="1" smtClean="0"/>
              <a:t>november</a:t>
            </a:r>
            <a:r>
              <a:rPr lang="en-US" dirty="0" smtClean="0"/>
              <a:t> 2011</a:t>
            </a:r>
            <a:br>
              <a:rPr lang="en-US" dirty="0" smtClean="0"/>
            </a:br>
            <a:r>
              <a:rPr lang="en-US" dirty="0"/>
              <a:t/>
            </a:r>
            <a:br>
              <a:rPr lang="en-US" dirty="0"/>
            </a:br>
            <a:r>
              <a:rPr lang="en-US" dirty="0" smtClean="0"/>
              <a:t>15 year experience in security</a:t>
            </a:r>
            <a:br>
              <a:rPr lang="en-US" dirty="0" smtClean="0"/>
            </a:br>
            <a:r>
              <a:rPr lang="en-US" dirty="0"/>
              <a:t/>
            </a:r>
            <a:br>
              <a:rPr lang="en-US" dirty="0"/>
            </a:br>
            <a:r>
              <a:rPr lang="en-US" dirty="0" err="1" smtClean="0"/>
              <a:t>FortiWeb</a:t>
            </a:r>
            <a:r>
              <a:rPr lang="en-US" dirty="0" smtClean="0"/>
              <a:t>, </a:t>
            </a:r>
            <a:r>
              <a:rPr lang="en-US" dirty="0" err="1" smtClean="0"/>
              <a:t>FortiDB</a:t>
            </a:r>
            <a:r>
              <a:rPr lang="en-US" dirty="0" smtClean="0"/>
              <a:t> and </a:t>
            </a:r>
            <a:r>
              <a:rPr lang="en-US" dirty="0" err="1" smtClean="0"/>
              <a:t>FortiDDoS</a:t>
            </a:r>
            <a:r>
              <a:rPr lang="en-US" dirty="0" smtClean="0"/>
              <a:t> specialist</a:t>
            </a:r>
            <a:endParaRPr lang="en-US" dirty="0"/>
          </a:p>
        </p:txBody>
      </p:sp>
      <p:sp>
        <p:nvSpPr>
          <p:cNvPr id="9" name="TextBox 8"/>
          <p:cNvSpPr txBox="1"/>
          <p:nvPr/>
        </p:nvSpPr>
        <p:spPr>
          <a:xfrm>
            <a:off x="226793" y="147423"/>
            <a:ext cx="8652143" cy="400110"/>
          </a:xfrm>
          <a:prstGeom prst="rect">
            <a:avLst/>
          </a:prstGeom>
          <a:noFill/>
        </p:spPr>
        <p:txBody>
          <a:bodyPr wrap="square" rtlCol="0">
            <a:spAutoFit/>
          </a:bodyPr>
          <a:lstStyle/>
          <a:p>
            <a:r>
              <a:rPr lang="en-US" sz="2000" b="1" dirty="0" smtClean="0"/>
              <a:t>Introduction</a:t>
            </a:r>
            <a:endParaRPr lang="en-US" sz="2000" dirty="0"/>
          </a:p>
        </p:txBody>
      </p:sp>
    </p:spTree>
    <p:extLst>
      <p:ext uri="{BB962C8B-B14F-4D97-AF65-F5344CB8AC3E}">
        <p14:creationId xmlns:p14="http://schemas.microsoft.com/office/powerpoint/2010/main" val="4074236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DDOS mitigation in the cloud</a:t>
            </a:r>
            <a:endParaRPr lang="en-US" dirty="0"/>
          </a:p>
        </p:txBody>
      </p:sp>
      <p:pic>
        <p:nvPicPr>
          <p:cNvPr id="5" name="Content Placeholder 4"/>
          <p:cNvPicPr>
            <a:picLocks noGrp="1" noChangeAspect="1"/>
          </p:cNvPicPr>
          <p:nvPr>
            <p:ph idx="1"/>
          </p:nvPr>
        </p:nvPicPr>
        <p:blipFill>
          <a:blip r:embed="rId2"/>
          <a:srcRect t="6772" b="6772"/>
          <a:stretch>
            <a:fillRect/>
          </a:stretch>
        </p:blipFill>
        <p:spPr>
          <a:xfrm>
            <a:off x="76200" y="1325562"/>
            <a:ext cx="8848725" cy="4917568"/>
          </a:xfrm>
        </p:spPr>
      </p:pic>
      <p:sp>
        <p:nvSpPr>
          <p:cNvPr id="4" name="Slide Number Placeholder 3"/>
          <p:cNvSpPr>
            <a:spLocks noGrp="1"/>
          </p:cNvSpPr>
          <p:nvPr>
            <p:ph type="sldNum" sz="quarter" idx="10"/>
          </p:nvPr>
        </p:nvSpPr>
        <p:spPr/>
        <p:txBody>
          <a:bodyPr/>
          <a:lstStyle/>
          <a:p>
            <a:fld id="{2AC873D4-959B-0944-AA10-F729E5DC1B2F}" type="slidenum">
              <a:rPr lang="en-US" smtClean="0"/>
              <a:pPr/>
              <a:t>20</a:t>
            </a:fld>
            <a:endParaRPr lang="en-US">
              <a:latin typeface="Arial MT" charset="0"/>
            </a:endParaRPr>
          </a:p>
        </p:txBody>
      </p:sp>
    </p:spTree>
    <p:extLst>
      <p:ext uri="{BB962C8B-B14F-4D97-AF65-F5344CB8AC3E}">
        <p14:creationId xmlns:p14="http://schemas.microsoft.com/office/powerpoint/2010/main" val="164704949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p:cNvSpPr/>
          <p:nvPr/>
        </p:nvSpPr>
        <p:spPr bwMode="auto">
          <a:xfrm>
            <a:off x="304800" y="1524000"/>
            <a:ext cx="1752600" cy="2819400"/>
          </a:xfrm>
          <a:prstGeom prst="ellipse">
            <a:avLst/>
          </a:prstGeom>
          <a:gradFill flip="none" rotWithShape="1">
            <a:gsLst>
              <a:gs pos="0">
                <a:srgbClr val="A5ACB0"/>
              </a:gs>
              <a:gs pos="100000">
                <a:srgbClr val="FFFFFF"/>
              </a:gs>
            </a:gsLst>
            <a:lin ang="5400000" scaled="0"/>
            <a:tileRect/>
          </a:gradFill>
          <a:ln w="38100" cap="flat" cmpd="sng" algn="ctr">
            <a:solidFill>
              <a:schemeClr val="tx1"/>
            </a:solidFill>
            <a:prstDash val="sysDash"/>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chemeClr val="accent1"/>
              </a:buClr>
              <a:buSzPct val="90000"/>
              <a:buFont typeface="Wingdings" charset="2"/>
              <a:buNone/>
              <a:tabLst/>
            </a:pPr>
            <a:endParaRPr kumimoji="0" lang="en-US" sz="2000" b="0" i="0" u="none" strike="noStrike" cap="none" normalizeH="0" baseline="0">
              <a:ln>
                <a:noFill/>
              </a:ln>
              <a:solidFill>
                <a:schemeClr val="accent2"/>
              </a:solidFill>
              <a:effectLst/>
              <a:latin typeface="Arial" charset="0"/>
            </a:endParaRPr>
          </a:p>
        </p:txBody>
      </p:sp>
      <p:sp>
        <p:nvSpPr>
          <p:cNvPr id="2" name="Title 1"/>
          <p:cNvSpPr>
            <a:spLocks noGrp="1"/>
          </p:cNvSpPr>
          <p:nvPr>
            <p:ph type="title"/>
          </p:nvPr>
        </p:nvSpPr>
        <p:spPr/>
        <p:txBody>
          <a:bodyPr/>
          <a:lstStyle/>
          <a:p>
            <a:r>
              <a:rPr lang="en-US" dirty="0" smtClean="0"/>
              <a:t>Where is the </a:t>
            </a:r>
            <a:r>
              <a:rPr lang="en-US" dirty="0" err="1" smtClean="0"/>
              <a:t>DDoS</a:t>
            </a:r>
            <a:r>
              <a:rPr lang="en-US" dirty="0" smtClean="0"/>
              <a:t> Silver Bullet Solution?</a:t>
            </a:r>
            <a:endParaRPr lang="en-US" dirty="0"/>
          </a:p>
        </p:txBody>
      </p:sp>
      <p:pic>
        <p:nvPicPr>
          <p:cNvPr id="12" name="Picture 11" descr="HQ_Lt.png"/>
          <p:cNvPicPr>
            <a:picLocks noChangeAspect="1"/>
          </p:cNvPicPr>
          <p:nvPr/>
        </p:nvPicPr>
        <p:blipFill>
          <a:blip r:embed="rId2" cstate="print"/>
          <a:stretch>
            <a:fillRect/>
          </a:stretch>
        </p:blipFill>
        <p:spPr>
          <a:xfrm>
            <a:off x="8001000" y="2438400"/>
            <a:ext cx="932435" cy="1470158"/>
          </a:xfrm>
          <a:prstGeom prst="rect">
            <a:avLst/>
          </a:prstGeom>
          <a:effectLst>
            <a:outerShdw blurRad="50800" dist="38100" dir="5400000">
              <a:srgbClr val="000000">
                <a:alpha val="43000"/>
              </a:srgbClr>
            </a:outerShdw>
          </a:effectLst>
        </p:spPr>
      </p:pic>
      <p:pic>
        <p:nvPicPr>
          <p:cNvPr id="13" name="Picture 12" descr="Cloud-Silver.png"/>
          <p:cNvPicPr>
            <a:picLocks noChangeAspect="1"/>
          </p:cNvPicPr>
          <p:nvPr/>
        </p:nvPicPr>
        <p:blipFill>
          <a:blip r:embed="rId3" cstate="print"/>
          <a:stretch>
            <a:fillRect/>
          </a:stretch>
        </p:blipFill>
        <p:spPr>
          <a:xfrm>
            <a:off x="3190875" y="2362200"/>
            <a:ext cx="2457450" cy="1652184"/>
          </a:xfrm>
          <a:prstGeom prst="rect">
            <a:avLst/>
          </a:prstGeom>
          <a:effectLst>
            <a:outerShdw blurRad="152400" dist="114300" dir="5400000" sx="90000" sy="-19000">
              <a:srgbClr val="000000">
                <a:alpha val="20000"/>
              </a:srgbClr>
            </a:outerShdw>
          </a:effectLst>
        </p:spPr>
      </p:pic>
      <p:pic>
        <p:nvPicPr>
          <p:cNvPr id="15" name="Picture 14" descr="Computer_Rt.png"/>
          <p:cNvPicPr>
            <a:picLocks noChangeAspect="1"/>
          </p:cNvPicPr>
          <p:nvPr/>
        </p:nvPicPr>
        <p:blipFill>
          <a:blip r:embed="rId4" cstate="print"/>
          <a:stretch>
            <a:fillRect/>
          </a:stretch>
        </p:blipFill>
        <p:spPr>
          <a:xfrm>
            <a:off x="838200" y="2590800"/>
            <a:ext cx="278606" cy="416556"/>
          </a:xfrm>
          <a:prstGeom prst="rect">
            <a:avLst/>
          </a:prstGeom>
          <a:effectLst>
            <a:outerShdw blurRad="50800" dist="25400" dir="5400000">
              <a:srgbClr val="000000">
                <a:alpha val="30000"/>
              </a:srgbClr>
            </a:outerShdw>
          </a:effectLst>
        </p:spPr>
      </p:pic>
      <p:pic>
        <p:nvPicPr>
          <p:cNvPr id="16" name="Picture 15" descr="Computer_Rt.png"/>
          <p:cNvPicPr>
            <a:picLocks noChangeAspect="1"/>
          </p:cNvPicPr>
          <p:nvPr/>
        </p:nvPicPr>
        <p:blipFill>
          <a:blip r:embed="rId4" cstate="print"/>
          <a:stretch>
            <a:fillRect/>
          </a:stretch>
        </p:blipFill>
        <p:spPr>
          <a:xfrm>
            <a:off x="838200" y="3007356"/>
            <a:ext cx="278606" cy="416556"/>
          </a:xfrm>
          <a:prstGeom prst="rect">
            <a:avLst/>
          </a:prstGeom>
          <a:effectLst>
            <a:outerShdw blurRad="50800" dist="25400" dir="5400000">
              <a:srgbClr val="000000">
                <a:alpha val="30000"/>
              </a:srgbClr>
            </a:outerShdw>
          </a:effectLst>
        </p:spPr>
      </p:pic>
      <p:pic>
        <p:nvPicPr>
          <p:cNvPr id="17" name="Picture 16" descr="Computer_Rt.png"/>
          <p:cNvPicPr>
            <a:picLocks noChangeAspect="1"/>
          </p:cNvPicPr>
          <p:nvPr/>
        </p:nvPicPr>
        <p:blipFill>
          <a:blip r:embed="rId4" cstate="print"/>
          <a:stretch>
            <a:fillRect/>
          </a:stretch>
        </p:blipFill>
        <p:spPr>
          <a:xfrm>
            <a:off x="838200" y="3388356"/>
            <a:ext cx="278606" cy="416556"/>
          </a:xfrm>
          <a:prstGeom prst="rect">
            <a:avLst/>
          </a:prstGeom>
          <a:effectLst>
            <a:outerShdw blurRad="50800" dist="25400" dir="5400000">
              <a:srgbClr val="000000">
                <a:alpha val="30000"/>
              </a:srgbClr>
            </a:outerShdw>
          </a:effectLst>
        </p:spPr>
      </p:pic>
      <p:pic>
        <p:nvPicPr>
          <p:cNvPr id="18" name="Picture 17" descr="BadGuy_Icon_Rt.png"/>
          <p:cNvPicPr>
            <a:picLocks noChangeAspect="1"/>
          </p:cNvPicPr>
          <p:nvPr/>
        </p:nvPicPr>
        <p:blipFill>
          <a:blip r:embed="rId5" cstate="print"/>
          <a:stretch>
            <a:fillRect/>
          </a:stretch>
        </p:blipFill>
        <p:spPr>
          <a:xfrm>
            <a:off x="914400" y="1964895"/>
            <a:ext cx="570283" cy="642210"/>
          </a:xfrm>
          <a:prstGeom prst="rect">
            <a:avLst/>
          </a:prstGeom>
        </p:spPr>
      </p:pic>
      <p:pic>
        <p:nvPicPr>
          <p:cNvPr id="19" name="Picture 18" descr="Computer_Rt.png"/>
          <p:cNvPicPr>
            <a:picLocks noChangeAspect="1"/>
          </p:cNvPicPr>
          <p:nvPr/>
        </p:nvPicPr>
        <p:blipFill>
          <a:blip r:embed="rId4" cstate="print"/>
          <a:stretch>
            <a:fillRect/>
          </a:stretch>
        </p:blipFill>
        <p:spPr>
          <a:xfrm>
            <a:off x="1169194" y="2748288"/>
            <a:ext cx="278606" cy="416556"/>
          </a:xfrm>
          <a:prstGeom prst="rect">
            <a:avLst/>
          </a:prstGeom>
          <a:effectLst>
            <a:outerShdw blurRad="50800" dist="25400" dir="5400000">
              <a:srgbClr val="000000">
                <a:alpha val="30000"/>
              </a:srgbClr>
            </a:outerShdw>
          </a:effectLst>
        </p:spPr>
      </p:pic>
      <p:pic>
        <p:nvPicPr>
          <p:cNvPr id="20" name="Picture 19" descr="Computer_Rt.png"/>
          <p:cNvPicPr>
            <a:picLocks noChangeAspect="1"/>
          </p:cNvPicPr>
          <p:nvPr/>
        </p:nvPicPr>
        <p:blipFill>
          <a:blip r:embed="rId4" cstate="print"/>
          <a:stretch>
            <a:fillRect/>
          </a:stretch>
        </p:blipFill>
        <p:spPr>
          <a:xfrm>
            <a:off x="1169194" y="3164844"/>
            <a:ext cx="278606" cy="416556"/>
          </a:xfrm>
          <a:prstGeom prst="rect">
            <a:avLst/>
          </a:prstGeom>
          <a:effectLst>
            <a:outerShdw blurRad="50800" dist="25400" dir="5400000">
              <a:srgbClr val="000000">
                <a:alpha val="30000"/>
              </a:srgbClr>
            </a:outerShdw>
          </a:effectLst>
        </p:spPr>
      </p:pic>
      <p:pic>
        <p:nvPicPr>
          <p:cNvPr id="21" name="Picture 20" descr="Computer_Rt.png"/>
          <p:cNvPicPr>
            <a:picLocks noChangeAspect="1"/>
          </p:cNvPicPr>
          <p:nvPr/>
        </p:nvPicPr>
        <p:blipFill>
          <a:blip r:embed="rId4" cstate="print"/>
          <a:stretch>
            <a:fillRect/>
          </a:stretch>
        </p:blipFill>
        <p:spPr>
          <a:xfrm>
            <a:off x="1169194" y="3545844"/>
            <a:ext cx="278606" cy="416556"/>
          </a:xfrm>
          <a:prstGeom prst="rect">
            <a:avLst/>
          </a:prstGeom>
          <a:effectLst>
            <a:outerShdw blurRad="50800" dist="25400" dir="5400000">
              <a:srgbClr val="000000">
                <a:alpha val="30000"/>
              </a:srgbClr>
            </a:outerShdw>
          </a:effectLst>
        </p:spPr>
      </p:pic>
      <p:pic>
        <p:nvPicPr>
          <p:cNvPr id="23" name="Picture 22" descr="Server_Lt.png"/>
          <p:cNvPicPr>
            <a:picLocks noChangeAspect="1"/>
          </p:cNvPicPr>
          <p:nvPr/>
        </p:nvPicPr>
        <p:blipFill>
          <a:blip r:embed="rId6" cstate="print"/>
          <a:stretch>
            <a:fillRect/>
          </a:stretch>
        </p:blipFill>
        <p:spPr>
          <a:xfrm>
            <a:off x="7407309" y="2520823"/>
            <a:ext cx="288891" cy="374777"/>
          </a:xfrm>
          <a:prstGeom prst="rect">
            <a:avLst/>
          </a:prstGeom>
          <a:effectLst>
            <a:outerShdw blurRad="50800" dist="25400" dir="5400000">
              <a:srgbClr val="000000">
                <a:alpha val="30000"/>
              </a:srgbClr>
            </a:outerShdw>
          </a:effectLst>
        </p:spPr>
      </p:pic>
      <p:pic>
        <p:nvPicPr>
          <p:cNvPr id="24" name="Picture 23" descr="Server_Lt.png"/>
          <p:cNvPicPr>
            <a:picLocks noChangeAspect="1"/>
          </p:cNvPicPr>
          <p:nvPr/>
        </p:nvPicPr>
        <p:blipFill>
          <a:blip r:embed="rId6" cstate="print"/>
          <a:stretch>
            <a:fillRect/>
          </a:stretch>
        </p:blipFill>
        <p:spPr>
          <a:xfrm>
            <a:off x="7391400" y="2825623"/>
            <a:ext cx="288891" cy="374777"/>
          </a:xfrm>
          <a:prstGeom prst="rect">
            <a:avLst/>
          </a:prstGeom>
          <a:effectLst>
            <a:outerShdw blurRad="50800" dist="25400" dir="5400000">
              <a:srgbClr val="000000">
                <a:alpha val="30000"/>
              </a:srgbClr>
            </a:outerShdw>
          </a:effectLst>
        </p:spPr>
      </p:pic>
      <p:pic>
        <p:nvPicPr>
          <p:cNvPr id="25" name="Picture 24" descr="Server_Lt.png"/>
          <p:cNvPicPr>
            <a:picLocks noChangeAspect="1"/>
          </p:cNvPicPr>
          <p:nvPr/>
        </p:nvPicPr>
        <p:blipFill>
          <a:blip r:embed="rId6" cstate="print"/>
          <a:stretch>
            <a:fillRect/>
          </a:stretch>
        </p:blipFill>
        <p:spPr>
          <a:xfrm>
            <a:off x="7391400" y="3124200"/>
            <a:ext cx="288891" cy="374777"/>
          </a:xfrm>
          <a:prstGeom prst="rect">
            <a:avLst/>
          </a:prstGeom>
          <a:effectLst>
            <a:outerShdw blurRad="50800" dist="25400" dir="5400000">
              <a:srgbClr val="000000">
                <a:alpha val="30000"/>
              </a:srgbClr>
            </a:outerShdw>
          </a:effectLst>
        </p:spPr>
      </p:pic>
      <p:pic>
        <p:nvPicPr>
          <p:cNvPr id="26" name="Picture 25" descr="Server_Lt.png"/>
          <p:cNvPicPr>
            <a:picLocks noChangeAspect="1"/>
          </p:cNvPicPr>
          <p:nvPr/>
        </p:nvPicPr>
        <p:blipFill>
          <a:blip r:embed="rId6" cstate="print"/>
          <a:stretch>
            <a:fillRect/>
          </a:stretch>
        </p:blipFill>
        <p:spPr>
          <a:xfrm>
            <a:off x="7391400" y="3429000"/>
            <a:ext cx="288891" cy="374777"/>
          </a:xfrm>
          <a:prstGeom prst="rect">
            <a:avLst/>
          </a:prstGeom>
          <a:effectLst>
            <a:outerShdw blurRad="50800" dist="25400" dir="5400000">
              <a:srgbClr val="000000">
                <a:alpha val="30000"/>
              </a:srgbClr>
            </a:outerShdw>
          </a:effectLst>
        </p:spPr>
      </p:pic>
      <p:pic>
        <p:nvPicPr>
          <p:cNvPr id="29" name="Picture 28" descr="Router_Lt.png"/>
          <p:cNvPicPr>
            <a:picLocks noChangeAspect="1"/>
          </p:cNvPicPr>
          <p:nvPr/>
        </p:nvPicPr>
        <p:blipFill>
          <a:blip r:embed="rId7" cstate="print"/>
          <a:stretch>
            <a:fillRect/>
          </a:stretch>
        </p:blipFill>
        <p:spPr>
          <a:xfrm>
            <a:off x="6319012" y="2895600"/>
            <a:ext cx="767588" cy="529371"/>
          </a:xfrm>
          <a:prstGeom prst="rect">
            <a:avLst/>
          </a:prstGeom>
          <a:effectLst>
            <a:outerShdw blurRad="50800" dist="25400" dir="5400000">
              <a:srgbClr val="000000">
                <a:alpha val="30000"/>
              </a:srgbClr>
            </a:outerShdw>
          </a:effectLst>
        </p:spPr>
      </p:pic>
      <p:pic>
        <p:nvPicPr>
          <p:cNvPr id="30" name="Picture 29" descr="User-Green-Male_Rt-s.png"/>
          <p:cNvPicPr>
            <a:picLocks noChangeAspect="1"/>
          </p:cNvPicPr>
          <p:nvPr/>
        </p:nvPicPr>
        <p:blipFill>
          <a:blip r:embed="rId8" cstate="print"/>
          <a:stretch>
            <a:fillRect/>
          </a:stretch>
        </p:blipFill>
        <p:spPr>
          <a:xfrm>
            <a:off x="762000" y="4800600"/>
            <a:ext cx="581443" cy="639064"/>
          </a:xfrm>
          <a:prstGeom prst="rect">
            <a:avLst/>
          </a:prstGeom>
        </p:spPr>
      </p:pic>
      <p:pic>
        <p:nvPicPr>
          <p:cNvPr id="32" name="Picture 31" descr="Computer_Rt.png"/>
          <p:cNvPicPr>
            <a:picLocks noChangeAspect="1"/>
          </p:cNvPicPr>
          <p:nvPr/>
        </p:nvPicPr>
        <p:blipFill>
          <a:blip r:embed="rId4" cstate="print"/>
          <a:stretch>
            <a:fillRect/>
          </a:stretch>
        </p:blipFill>
        <p:spPr>
          <a:xfrm>
            <a:off x="914400" y="5486400"/>
            <a:ext cx="278606" cy="416556"/>
          </a:xfrm>
          <a:prstGeom prst="rect">
            <a:avLst/>
          </a:prstGeom>
          <a:effectLst>
            <a:outerShdw blurRad="50800" dist="25400" dir="5400000">
              <a:srgbClr val="000000">
                <a:alpha val="30000"/>
              </a:srgbClr>
            </a:outerShdw>
          </a:effectLst>
        </p:spPr>
      </p:pic>
      <p:cxnSp>
        <p:nvCxnSpPr>
          <p:cNvPr id="34" name="Straight Connector 33"/>
          <p:cNvCxnSpPr>
            <a:stCxn id="19" idx="3"/>
          </p:cNvCxnSpPr>
          <p:nvPr/>
        </p:nvCxnSpPr>
        <p:spPr bwMode="auto">
          <a:xfrm>
            <a:off x="1447800" y="2956566"/>
            <a:ext cx="3657600" cy="167634"/>
          </a:xfrm>
          <a:prstGeom prst="line">
            <a:avLst/>
          </a:prstGeom>
          <a:solidFill>
            <a:schemeClr val="accent2">
              <a:alpha val="42000"/>
            </a:schemeClr>
          </a:solidFill>
          <a:ln w="9525" cap="flat" cmpd="sng" algn="ctr">
            <a:solidFill>
              <a:srgbClr val="FF0000"/>
            </a:solidFill>
            <a:prstDash val="solid"/>
            <a:round/>
            <a:headEnd type="none" w="med" len="med"/>
            <a:tailEnd type="none" w="med" len="med"/>
          </a:ln>
          <a:effectLst/>
        </p:spPr>
      </p:cxnSp>
      <p:cxnSp>
        <p:nvCxnSpPr>
          <p:cNvPr id="35" name="Straight Connector 34"/>
          <p:cNvCxnSpPr>
            <a:stCxn id="20" idx="3"/>
            <a:endCxn id="14" idx="1"/>
          </p:cNvCxnSpPr>
          <p:nvPr/>
        </p:nvCxnSpPr>
        <p:spPr bwMode="auto">
          <a:xfrm flipV="1">
            <a:off x="1447800" y="3160141"/>
            <a:ext cx="3657600" cy="212981"/>
          </a:xfrm>
          <a:prstGeom prst="line">
            <a:avLst/>
          </a:prstGeom>
          <a:solidFill>
            <a:schemeClr val="accent2">
              <a:alpha val="42000"/>
            </a:schemeClr>
          </a:solidFill>
          <a:ln w="9525" cap="flat" cmpd="sng" algn="ctr">
            <a:solidFill>
              <a:srgbClr val="FF0000"/>
            </a:solidFill>
            <a:prstDash val="solid"/>
            <a:round/>
            <a:headEnd type="none" w="med" len="med"/>
            <a:tailEnd type="none" w="med" len="med"/>
          </a:ln>
          <a:effectLst/>
        </p:spPr>
      </p:cxnSp>
      <p:cxnSp>
        <p:nvCxnSpPr>
          <p:cNvPr id="38" name="Straight Connector 37"/>
          <p:cNvCxnSpPr>
            <a:stCxn id="21" idx="3"/>
            <a:endCxn id="14" idx="1"/>
          </p:cNvCxnSpPr>
          <p:nvPr/>
        </p:nvCxnSpPr>
        <p:spPr bwMode="auto">
          <a:xfrm flipV="1">
            <a:off x="1447800" y="3160141"/>
            <a:ext cx="3657600" cy="593981"/>
          </a:xfrm>
          <a:prstGeom prst="line">
            <a:avLst/>
          </a:prstGeom>
          <a:solidFill>
            <a:schemeClr val="accent2">
              <a:alpha val="42000"/>
            </a:schemeClr>
          </a:solidFill>
          <a:ln w="9525" cap="flat" cmpd="sng" algn="ctr">
            <a:solidFill>
              <a:srgbClr val="FF0000"/>
            </a:solidFill>
            <a:prstDash val="solid"/>
            <a:round/>
            <a:headEnd type="none" w="med" len="med"/>
            <a:tailEnd type="none" w="med" len="med"/>
          </a:ln>
          <a:effectLst/>
        </p:spPr>
      </p:cxnSp>
      <p:cxnSp>
        <p:nvCxnSpPr>
          <p:cNvPr id="41" name="Straight Connector 40"/>
          <p:cNvCxnSpPr>
            <a:stCxn id="17" idx="3"/>
            <a:endCxn id="14" idx="1"/>
          </p:cNvCxnSpPr>
          <p:nvPr/>
        </p:nvCxnSpPr>
        <p:spPr bwMode="auto">
          <a:xfrm flipV="1">
            <a:off x="1116806" y="3160141"/>
            <a:ext cx="3988594" cy="436493"/>
          </a:xfrm>
          <a:prstGeom prst="line">
            <a:avLst/>
          </a:prstGeom>
          <a:solidFill>
            <a:schemeClr val="accent2">
              <a:alpha val="42000"/>
            </a:schemeClr>
          </a:solidFill>
          <a:ln w="9525" cap="flat" cmpd="sng" algn="ctr">
            <a:solidFill>
              <a:srgbClr val="FF0000"/>
            </a:solidFill>
            <a:prstDash val="solid"/>
            <a:round/>
            <a:headEnd type="none" w="med" len="med"/>
            <a:tailEnd type="none" w="med" len="med"/>
          </a:ln>
          <a:effectLst/>
        </p:spPr>
      </p:cxnSp>
      <p:cxnSp>
        <p:nvCxnSpPr>
          <p:cNvPr id="52" name="Straight Connector 51"/>
          <p:cNvCxnSpPr>
            <a:stCxn id="16" idx="3"/>
            <a:endCxn id="14" idx="1"/>
          </p:cNvCxnSpPr>
          <p:nvPr/>
        </p:nvCxnSpPr>
        <p:spPr bwMode="auto">
          <a:xfrm flipV="1">
            <a:off x="1116806" y="3160141"/>
            <a:ext cx="3988594" cy="55493"/>
          </a:xfrm>
          <a:prstGeom prst="line">
            <a:avLst/>
          </a:prstGeom>
          <a:solidFill>
            <a:schemeClr val="accent2">
              <a:alpha val="42000"/>
            </a:schemeClr>
          </a:solidFill>
          <a:ln w="9525" cap="flat" cmpd="sng" algn="ctr">
            <a:solidFill>
              <a:srgbClr val="FF0000"/>
            </a:solidFill>
            <a:prstDash val="solid"/>
            <a:round/>
            <a:headEnd type="none" w="med" len="med"/>
            <a:tailEnd type="none" w="med" len="med"/>
          </a:ln>
          <a:effectLst/>
        </p:spPr>
      </p:cxnSp>
      <p:cxnSp>
        <p:nvCxnSpPr>
          <p:cNvPr id="55" name="Straight Connector 54"/>
          <p:cNvCxnSpPr>
            <a:stCxn id="15" idx="3"/>
            <a:endCxn id="14" idx="1"/>
          </p:cNvCxnSpPr>
          <p:nvPr/>
        </p:nvCxnSpPr>
        <p:spPr bwMode="auto">
          <a:xfrm>
            <a:off x="1116806" y="2799078"/>
            <a:ext cx="3988594" cy="361063"/>
          </a:xfrm>
          <a:prstGeom prst="line">
            <a:avLst/>
          </a:prstGeom>
          <a:solidFill>
            <a:schemeClr val="accent2">
              <a:alpha val="42000"/>
            </a:schemeClr>
          </a:solidFill>
          <a:ln w="9525" cap="flat" cmpd="sng" algn="ctr">
            <a:solidFill>
              <a:srgbClr val="FF0000"/>
            </a:solidFill>
            <a:prstDash val="solid"/>
            <a:round/>
            <a:headEnd type="none" w="med" len="med"/>
            <a:tailEnd type="none" w="med" len="med"/>
          </a:ln>
          <a:effectLst/>
        </p:spPr>
      </p:cxnSp>
      <p:cxnSp>
        <p:nvCxnSpPr>
          <p:cNvPr id="58" name="Straight Connector 57"/>
          <p:cNvCxnSpPr>
            <a:stCxn id="14" idx="3"/>
            <a:endCxn id="29" idx="1"/>
          </p:cNvCxnSpPr>
          <p:nvPr/>
        </p:nvCxnSpPr>
        <p:spPr bwMode="auto">
          <a:xfrm>
            <a:off x="5985897" y="3160141"/>
            <a:ext cx="333115" cy="145"/>
          </a:xfrm>
          <a:prstGeom prst="line">
            <a:avLst/>
          </a:prstGeom>
          <a:solidFill>
            <a:schemeClr val="accent2">
              <a:alpha val="42000"/>
            </a:schemeClr>
          </a:solidFill>
          <a:ln w="50800" cap="flat" cmpd="sng" algn="ctr">
            <a:solidFill>
              <a:srgbClr val="FF0000"/>
            </a:solidFill>
            <a:prstDash val="solid"/>
            <a:round/>
            <a:headEnd type="none" w="med" len="med"/>
            <a:tailEnd type="none" w="med" len="med"/>
          </a:ln>
          <a:effectLst/>
        </p:spPr>
      </p:cxnSp>
      <p:cxnSp>
        <p:nvCxnSpPr>
          <p:cNvPr id="65" name="Straight Connector 64"/>
          <p:cNvCxnSpPr>
            <a:stCxn id="29" idx="3"/>
            <a:endCxn id="23" idx="1"/>
          </p:cNvCxnSpPr>
          <p:nvPr/>
        </p:nvCxnSpPr>
        <p:spPr bwMode="auto">
          <a:xfrm flipV="1">
            <a:off x="7086600" y="2708212"/>
            <a:ext cx="320709" cy="452074"/>
          </a:xfrm>
          <a:prstGeom prst="line">
            <a:avLst/>
          </a:prstGeom>
          <a:solidFill>
            <a:schemeClr val="accent2">
              <a:alpha val="42000"/>
            </a:schemeClr>
          </a:solidFill>
          <a:ln w="9525" cap="flat" cmpd="sng" algn="ctr">
            <a:solidFill>
              <a:srgbClr val="FF0000"/>
            </a:solidFill>
            <a:prstDash val="dash"/>
            <a:round/>
            <a:headEnd type="none" w="med" len="med"/>
            <a:tailEnd type="none" w="med" len="med"/>
          </a:ln>
          <a:effectLst/>
        </p:spPr>
      </p:cxnSp>
      <p:cxnSp>
        <p:nvCxnSpPr>
          <p:cNvPr id="66" name="Straight Connector 65"/>
          <p:cNvCxnSpPr>
            <a:stCxn id="29" idx="3"/>
            <a:endCxn id="24" idx="1"/>
          </p:cNvCxnSpPr>
          <p:nvPr/>
        </p:nvCxnSpPr>
        <p:spPr bwMode="auto">
          <a:xfrm flipV="1">
            <a:off x="7086600" y="3013012"/>
            <a:ext cx="304800" cy="147274"/>
          </a:xfrm>
          <a:prstGeom prst="line">
            <a:avLst/>
          </a:prstGeom>
          <a:solidFill>
            <a:schemeClr val="accent2">
              <a:alpha val="42000"/>
            </a:schemeClr>
          </a:solidFill>
          <a:ln w="9525" cap="flat" cmpd="sng" algn="ctr">
            <a:solidFill>
              <a:srgbClr val="00B050"/>
            </a:solidFill>
            <a:prstDash val="dash"/>
            <a:round/>
            <a:headEnd type="none" w="med" len="med"/>
            <a:tailEnd type="none" w="med" len="med"/>
          </a:ln>
          <a:effectLst/>
        </p:spPr>
      </p:cxnSp>
      <p:cxnSp>
        <p:nvCxnSpPr>
          <p:cNvPr id="69" name="Straight Connector 68"/>
          <p:cNvCxnSpPr>
            <a:stCxn id="29" idx="3"/>
            <a:endCxn id="25" idx="1"/>
          </p:cNvCxnSpPr>
          <p:nvPr/>
        </p:nvCxnSpPr>
        <p:spPr bwMode="auto">
          <a:xfrm>
            <a:off x="7086600" y="3160286"/>
            <a:ext cx="304800" cy="151303"/>
          </a:xfrm>
          <a:prstGeom prst="line">
            <a:avLst/>
          </a:prstGeom>
          <a:solidFill>
            <a:schemeClr val="accent2">
              <a:alpha val="42000"/>
            </a:schemeClr>
          </a:solidFill>
          <a:ln w="9525" cap="flat" cmpd="sng" algn="ctr">
            <a:solidFill>
              <a:srgbClr val="FF0000"/>
            </a:solidFill>
            <a:prstDash val="dash"/>
            <a:round/>
            <a:headEnd type="none" w="med" len="med"/>
            <a:tailEnd type="none" w="med" len="med"/>
          </a:ln>
          <a:effectLst/>
        </p:spPr>
      </p:cxnSp>
      <p:cxnSp>
        <p:nvCxnSpPr>
          <p:cNvPr id="72" name="Straight Connector 71"/>
          <p:cNvCxnSpPr>
            <a:stCxn id="29" idx="3"/>
            <a:endCxn id="26" idx="1"/>
          </p:cNvCxnSpPr>
          <p:nvPr/>
        </p:nvCxnSpPr>
        <p:spPr bwMode="auto">
          <a:xfrm>
            <a:off x="7086600" y="3160286"/>
            <a:ext cx="304800" cy="456103"/>
          </a:xfrm>
          <a:prstGeom prst="line">
            <a:avLst/>
          </a:prstGeom>
          <a:solidFill>
            <a:schemeClr val="accent2">
              <a:alpha val="42000"/>
            </a:schemeClr>
          </a:solidFill>
          <a:ln w="9525" cap="flat" cmpd="sng" algn="ctr">
            <a:solidFill>
              <a:srgbClr val="00B050"/>
            </a:solidFill>
            <a:prstDash val="dash"/>
            <a:round/>
            <a:headEnd type="none" w="med" len="med"/>
            <a:tailEnd type="none" w="med" len="med"/>
          </a:ln>
          <a:effectLst/>
        </p:spPr>
      </p:cxnSp>
      <p:cxnSp>
        <p:nvCxnSpPr>
          <p:cNvPr id="83" name="Straight Connector 82"/>
          <p:cNvCxnSpPr>
            <a:stCxn id="32" idx="3"/>
            <a:endCxn id="13" idx="1"/>
          </p:cNvCxnSpPr>
          <p:nvPr/>
        </p:nvCxnSpPr>
        <p:spPr bwMode="auto">
          <a:xfrm flipV="1">
            <a:off x="1193006" y="3188292"/>
            <a:ext cx="1997869" cy="2506386"/>
          </a:xfrm>
          <a:prstGeom prst="line">
            <a:avLst/>
          </a:prstGeom>
          <a:solidFill>
            <a:schemeClr val="accent2">
              <a:alpha val="42000"/>
            </a:schemeClr>
          </a:solidFill>
          <a:ln w="9525" cap="flat" cmpd="sng" algn="ctr">
            <a:solidFill>
              <a:srgbClr val="00B050"/>
            </a:solidFill>
            <a:prstDash val="solid"/>
            <a:round/>
            <a:headEnd type="none" w="med" len="med"/>
            <a:tailEnd type="none" w="med" len="med"/>
          </a:ln>
          <a:effectLst/>
        </p:spPr>
      </p:cxnSp>
      <p:pic>
        <p:nvPicPr>
          <p:cNvPr id="14" name="Picture 13" descr="Sm_Branch_Lt.png"/>
          <p:cNvPicPr>
            <a:picLocks noChangeAspect="1"/>
          </p:cNvPicPr>
          <p:nvPr/>
        </p:nvPicPr>
        <p:blipFill>
          <a:blip r:embed="rId9" cstate="print"/>
          <a:stretch>
            <a:fillRect/>
          </a:stretch>
        </p:blipFill>
        <p:spPr>
          <a:xfrm>
            <a:off x="5105400" y="2743200"/>
            <a:ext cx="880497" cy="833882"/>
          </a:xfrm>
          <a:prstGeom prst="rect">
            <a:avLst/>
          </a:prstGeom>
          <a:effectLst>
            <a:outerShdw blurRad="50800" dist="38100" dir="5400000">
              <a:srgbClr val="000000">
                <a:alpha val="43000"/>
              </a:srgbClr>
            </a:outerShdw>
          </a:effectLst>
        </p:spPr>
      </p:pic>
      <p:sp>
        <p:nvSpPr>
          <p:cNvPr id="47" name="Rectangle 46"/>
          <p:cNvSpPr/>
          <p:nvPr/>
        </p:nvSpPr>
        <p:spPr>
          <a:xfrm>
            <a:off x="5410200" y="3657600"/>
            <a:ext cx="556563" cy="369332"/>
          </a:xfrm>
          <a:prstGeom prst="rect">
            <a:avLst/>
          </a:prstGeom>
        </p:spPr>
        <p:txBody>
          <a:bodyPr wrap="none">
            <a:spAutoFit/>
          </a:bodyPr>
          <a:lstStyle/>
          <a:p>
            <a:r>
              <a:rPr lang="en-US" dirty="0" smtClean="0"/>
              <a:t>ISP</a:t>
            </a:r>
            <a:endParaRPr lang="en-US" dirty="0"/>
          </a:p>
        </p:txBody>
      </p:sp>
      <p:cxnSp>
        <p:nvCxnSpPr>
          <p:cNvPr id="46" name="Straight Connector 45"/>
          <p:cNvCxnSpPr>
            <a:stCxn id="14" idx="3"/>
            <a:endCxn id="29" idx="1"/>
          </p:cNvCxnSpPr>
          <p:nvPr/>
        </p:nvCxnSpPr>
        <p:spPr bwMode="auto">
          <a:xfrm>
            <a:off x="5985897" y="3160141"/>
            <a:ext cx="333115" cy="145"/>
          </a:xfrm>
          <a:prstGeom prst="line">
            <a:avLst/>
          </a:prstGeom>
          <a:solidFill>
            <a:schemeClr val="accent2">
              <a:alpha val="42000"/>
            </a:schemeClr>
          </a:solidFill>
          <a:ln w="9525" cap="flat" cmpd="sng" algn="ctr">
            <a:solidFill>
              <a:srgbClr val="00B050"/>
            </a:solidFill>
            <a:prstDash val="solid"/>
            <a:round/>
            <a:headEnd type="none" w="med" len="med"/>
            <a:tailEnd type="none" w="med" len="med"/>
          </a:ln>
          <a:effectLst/>
        </p:spPr>
      </p:cxnSp>
      <p:grpSp>
        <p:nvGrpSpPr>
          <p:cNvPr id="4" name="Group 77"/>
          <p:cNvGrpSpPr/>
          <p:nvPr/>
        </p:nvGrpSpPr>
        <p:grpSpPr>
          <a:xfrm>
            <a:off x="6096000" y="1143000"/>
            <a:ext cx="1699586" cy="2667000"/>
            <a:chOff x="6096000" y="1143000"/>
            <a:chExt cx="1699586" cy="2667000"/>
          </a:xfrm>
        </p:grpSpPr>
        <p:grpSp>
          <p:nvGrpSpPr>
            <p:cNvPr id="5" name="Group 39"/>
            <p:cNvGrpSpPr/>
            <p:nvPr/>
          </p:nvGrpSpPr>
          <p:grpSpPr>
            <a:xfrm>
              <a:off x="6096000" y="1143000"/>
              <a:ext cx="1699586" cy="2667000"/>
              <a:chOff x="5029200" y="1143000"/>
              <a:chExt cx="1699586" cy="2667000"/>
            </a:xfrm>
          </p:grpSpPr>
          <p:cxnSp>
            <p:nvCxnSpPr>
              <p:cNvPr id="42" name="Straight Connector 41"/>
              <p:cNvCxnSpPr>
                <a:stCxn id="29" idx="0"/>
                <a:endCxn id="44" idx="2"/>
              </p:cNvCxnSpPr>
              <p:nvPr/>
            </p:nvCxnSpPr>
            <p:spPr bwMode="auto">
              <a:xfrm flipH="1" flipV="1">
                <a:off x="5618957" y="2065570"/>
                <a:ext cx="17049" cy="830030"/>
              </a:xfrm>
              <a:prstGeom prst="line">
                <a:avLst/>
              </a:prstGeom>
              <a:solidFill>
                <a:schemeClr val="accent2">
                  <a:alpha val="42000"/>
                </a:schemeClr>
              </a:solidFill>
              <a:ln w="50800" cap="flat" cmpd="sng" algn="ctr">
                <a:noFill/>
                <a:prstDash val="solid"/>
                <a:round/>
                <a:headEnd type="none" w="med" len="med"/>
                <a:tailEnd type="none" w="med" len="med"/>
              </a:ln>
              <a:effectLst/>
            </p:spPr>
          </p:cxnSp>
          <p:sp>
            <p:nvSpPr>
              <p:cNvPr id="43" name="Oval 42"/>
              <p:cNvSpPr/>
              <p:nvPr/>
            </p:nvSpPr>
            <p:spPr bwMode="auto">
              <a:xfrm>
                <a:off x="5029200" y="1143000"/>
                <a:ext cx="1219200" cy="2667000"/>
              </a:xfrm>
              <a:prstGeom prst="ellipse">
                <a:avLst/>
              </a:prstGeom>
              <a:solidFill>
                <a:schemeClr val="accent2">
                  <a:alpha val="28000"/>
                </a:schemeClr>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chemeClr val="accent1"/>
                  </a:buClr>
                  <a:buSzPct val="90000"/>
                  <a:buFont typeface="Wingdings" charset="2"/>
                  <a:buNone/>
                  <a:tabLst/>
                </a:pPr>
                <a:endParaRPr kumimoji="0" lang="en-US" sz="2000" b="0" i="0" u="none" strike="noStrike" cap="none" normalizeH="0" baseline="0">
                  <a:ln>
                    <a:noFill/>
                  </a:ln>
                  <a:solidFill>
                    <a:schemeClr val="accent2"/>
                  </a:solidFill>
                  <a:effectLst/>
                  <a:latin typeface="Arial" charset="0"/>
                </a:endParaRPr>
              </a:p>
            </p:txBody>
          </p:sp>
          <p:pic>
            <p:nvPicPr>
              <p:cNvPr id="44" name="Picture 43" descr="Server_Lt.png"/>
              <p:cNvPicPr>
                <a:picLocks noChangeAspect="1"/>
              </p:cNvPicPr>
              <p:nvPr/>
            </p:nvPicPr>
            <p:blipFill>
              <a:blip r:embed="rId10" cstate="print"/>
              <a:srcRect/>
              <a:stretch>
                <a:fillRect/>
              </a:stretch>
            </p:blipFill>
            <p:spPr bwMode="auto">
              <a:xfrm>
                <a:off x="5410200" y="1524000"/>
                <a:ext cx="417513" cy="541570"/>
              </a:xfrm>
              <a:prstGeom prst="rect">
                <a:avLst/>
              </a:prstGeom>
              <a:noFill/>
              <a:ln w="9525">
                <a:noFill/>
                <a:miter lim="800000"/>
                <a:headEnd/>
                <a:tailEnd/>
              </a:ln>
              <a:effectLst>
                <a:outerShdw dist="25400" dir="5400000" rotWithShape="0">
                  <a:srgbClr val="808080">
                    <a:alpha val="29999"/>
                  </a:srgbClr>
                </a:outerShdw>
              </a:effectLst>
            </p:spPr>
          </p:pic>
          <p:sp>
            <p:nvSpPr>
              <p:cNvPr id="45" name="Rectangle 44"/>
              <p:cNvSpPr/>
              <p:nvPr/>
            </p:nvSpPr>
            <p:spPr>
              <a:xfrm>
                <a:off x="5782693" y="1371600"/>
                <a:ext cx="946093" cy="738664"/>
              </a:xfrm>
              <a:prstGeom prst="rect">
                <a:avLst/>
              </a:prstGeom>
              <a:ln>
                <a:noFill/>
              </a:ln>
            </p:spPr>
            <p:txBody>
              <a:bodyPr wrap="none">
                <a:spAutoFit/>
              </a:bodyPr>
              <a:lstStyle/>
              <a:p>
                <a:r>
                  <a:rPr lang="en-US" sz="1400" dirty="0" smtClean="0">
                    <a:latin typeface="Arial Narrow" pitchFamily="34" charset="0"/>
                  </a:rPr>
                  <a:t>Detection &amp;</a:t>
                </a:r>
              </a:p>
              <a:p>
                <a:r>
                  <a:rPr lang="en-US" sz="1400" dirty="0" smtClean="0">
                    <a:latin typeface="Arial Narrow" pitchFamily="34" charset="0"/>
                  </a:rPr>
                  <a:t>Mitigation</a:t>
                </a:r>
              </a:p>
              <a:p>
                <a:r>
                  <a:rPr lang="en-US" sz="1400" dirty="0" smtClean="0">
                    <a:latin typeface="Arial Narrow" pitchFamily="34" charset="0"/>
                  </a:rPr>
                  <a:t>Solution</a:t>
                </a:r>
                <a:endParaRPr lang="en-US" sz="1400" dirty="0">
                  <a:latin typeface="Arial Narrow" pitchFamily="34" charset="0"/>
                </a:endParaRPr>
              </a:p>
            </p:txBody>
          </p:sp>
        </p:grpSp>
        <p:cxnSp>
          <p:nvCxnSpPr>
            <p:cNvPr id="74" name="Straight Connector 73"/>
            <p:cNvCxnSpPr>
              <a:stCxn id="44" idx="2"/>
            </p:cNvCxnSpPr>
            <p:nvPr/>
          </p:nvCxnSpPr>
          <p:spPr bwMode="auto">
            <a:xfrm>
              <a:off x="6685757" y="2065570"/>
              <a:ext cx="19843" cy="982430"/>
            </a:xfrm>
            <a:prstGeom prst="line">
              <a:avLst/>
            </a:prstGeom>
            <a:solidFill>
              <a:schemeClr val="accent2">
                <a:alpha val="42000"/>
              </a:schemeClr>
            </a:solidFill>
            <a:ln w="50800" cap="flat" cmpd="sng" algn="ctr">
              <a:solidFill>
                <a:srgbClr val="FF0000"/>
              </a:solidFill>
              <a:prstDash val="solid"/>
              <a:round/>
              <a:headEnd type="none" w="med" len="med"/>
              <a:tailEnd type="none" w="med" len="med"/>
            </a:ln>
            <a:effectLst/>
          </p:spPr>
        </p:cxnSp>
      </p:grpSp>
      <p:sp>
        <p:nvSpPr>
          <p:cNvPr id="79" name="Rectangle 78"/>
          <p:cNvSpPr/>
          <p:nvPr/>
        </p:nvSpPr>
        <p:spPr>
          <a:xfrm>
            <a:off x="2362200" y="1219200"/>
            <a:ext cx="3360407" cy="400110"/>
          </a:xfrm>
          <a:prstGeom prst="rect">
            <a:avLst/>
          </a:prstGeom>
        </p:spPr>
        <p:txBody>
          <a:bodyPr wrap="none">
            <a:spAutoFit/>
          </a:bodyPr>
          <a:lstStyle/>
          <a:p>
            <a:r>
              <a:rPr lang="en-US" sz="2000" b="1" dirty="0" smtClean="0">
                <a:solidFill>
                  <a:srgbClr val="FF0000"/>
                </a:solidFill>
              </a:rPr>
              <a:t>IT SERVICE PROTECTION</a:t>
            </a:r>
            <a:endParaRPr lang="en-US" sz="2000" b="1" dirty="0">
              <a:solidFill>
                <a:srgbClr val="FF0000"/>
              </a:solidFill>
            </a:endParaRPr>
          </a:p>
        </p:txBody>
      </p:sp>
      <p:sp>
        <p:nvSpPr>
          <p:cNvPr id="53" name="Rectangle 52"/>
          <p:cNvSpPr/>
          <p:nvPr/>
        </p:nvSpPr>
        <p:spPr>
          <a:xfrm>
            <a:off x="7626924" y="2011486"/>
            <a:ext cx="1236236" cy="369332"/>
          </a:xfrm>
          <a:prstGeom prst="rect">
            <a:avLst/>
          </a:prstGeom>
        </p:spPr>
        <p:txBody>
          <a:bodyPr wrap="none">
            <a:spAutoFit/>
          </a:bodyPr>
          <a:lstStyle/>
          <a:p>
            <a:r>
              <a:rPr lang="en-US" dirty="0" smtClean="0"/>
              <a:t>Enterprise</a:t>
            </a:r>
            <a:endParaRPr lang="en-US" dirty="0"/>
          </a:p>
        </p:txBody>
      </p:sp>
      <p:sp>
        <p:nvSpPr>
          <p:cNvPr id="54" name="Rectangle 53"/>
          <p:cNvSpPr/>
          <p:nvPr/>
        </p:nvSpPr>
        <p:spPr>
          <a:xfrm>
            <a:off x="6735168" y="3810000"/>
            <a:ext cx="1334661" cy="369332"/>
          </a:xfrm>
          <a:prstGeom prst="rect">
            <a:avLst/>
          </a:prstGeom>
        </p:spPr>
        <p:txBody>
          <a:bodyPr wrap="none">
            <a:spAutoFit/>
          </a:bodyPr>
          <a:lstStyle/>
          <a:p>
            <a:r>
              <a:rPr lang="en-US" sz="1800" dirty="0" smtClean="0"/>
              <a:t>IT Services</a:t>
            </a:r>
            <a:endParaRPr lang="en-US" sz="1800" dirty="0"/>
          </a:p>
        </p:txBody>
      </p:sp>
      <p:sp>
        <p:nvSpPr>
          <p:cNvPr id="56" name="Rectangle 55"/>
          <p:cNvSpPr/>
          <p:nvPr/>
        </p:nvSpPr>
        <p:spPr>
          <a:xfrm>
            <a:off x="2967895" y="4990455"/>
            <a:ext cx="4915128" cy="707886"/>
          </a:xfrm>
          <a:prstGeom prst="rect">
            <a:avLst/>
          </a:prstGeom>
        </p:spPr>
        <p:txBody>
          <a:bodyPr wrap="none">
            <a:spAutoFit/>
          </a:bodyPr>
          <a:lstStyle/>
          <a:p>
            <a:r>
              <a:rPr lang="en-US" sz="3600" b="1" dirty="0" smtClean="0">
                <a:solidFill>
                  <a:schemeClr val="accent4"/>
                </a:solidFill>
              </a:rPr>
              <a:t>Option </a:t>
            </a:r>
            <a:r>
              <a:rPr lang="en-US" sz="4000" b="1" dirty="0" smtClean="0">
                <a:solidFill>
                  <a:schemeClr val="accent4"/>
                </a:solidFill>
              </a:rPr>
              <a:t>C</a:t>
            </a:r>
            <a:r>
              <a:rPr lang="en-US" sz="3600" b="1" dirty="0" smtClean="0">
                <a:solidFill>
                  <a:schemeClr val="accent4"/>
                </a:solidFill>
              </a:rPr>
              <a:t> - </a:t>
            </a:r>
            <a:r>
              <a:rPr lang="en-US" sz="3600" b="1" i="1" dirty="0" smtClean="0">
                <a:solidFill>
                  <a:schemeClr val="accent4"/>
                </a:solidFill>
              </a:rPr>
              <a:t>Dedicated </a:t>
            </a:r>
            <a:endParaRPr lang="en-GB" sz="3600" b="1" i="1" dirty="0">
              <a:solidFill>
                <a:schemeClr val="accent4"/>
              </a:solidFill>
            </a:endParaRPr>
          </a:p>
        </p:txBody>
      </p:sp>
    </p:spTree>
    <p:extLst>
      <p:ext uri="{BB962C8B-B14F-4D97-AF65-F5344CB8AC3E}">
        <p14:creationId xmlns:p14="http://schemas.microsoft.com/office/powerpoint/2010/main" val="415773294"/>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dissolve">
                                      <p:cBhvr>
                                        <p:cTn id="7" dur="500"/>
                                        <p:tgtEl>
                                          <p:spTgt spid="79"/>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665" y="285750"/>
            <a:ext cx="6127750" cy="604837"/>
          </a:xfrm>
        </p:spPr>
        <p:txBody>
          <a:bodyPr/>
          <a:lstStyle/>
          <a:p>
            <a:r>
              <a:rPr lang="en-US" b="0" i="0" dirty="0" smtClean="0">
                <a:latin typeface="+mj-lt"/>
              </a:rPr>
              <a:t>“Existing single-point solutions are broken”</a:t>
            </a:r>
            <a:endParaRPr lang="en-GB" b="0" i="0" dirty="0">
              <a:latin typeface="+mj-lt"/>
            </a:endParaRPr>
          </a:p>
        </p:txBody>
      </p:sp>
      <p:sp>
        <p:nvSpPr>
          <p:cNvPr id="3" name="Content Placeholder 2"/>
          <p:cNvSpPr>
            <a:spLocks noGrp="1"/>
          </p:cNvSpPr>
          <p:nvPr>
            <p:ph sz="half" idx="1"/>
          </p:nvPr>
        </p:nvSpPr>
        <p:spPr/>
        <p:txBody>
          <a:bodyPr/>
          <a:lstStyle/>
          <a:p>
            <a:endParaRPr lang="en-GB"/>
          </a:p>
        </p:txBody>
      </p:sp>
      <p:sp>
        <p:nvSpPr>
          <p:cNvPr id="4" name="Content Placeholder 3"/>
          <p:cNvSpPr>
            <a:spLocks noGrp="1"/>
          </p:cNvSpPr>
          <p:nvPr>
            <p:ph sz="half" idx="2"/>
          </p:nvPr>
        </p:nvSpPr>
        <p:spPr/>
        <p:txBody>
          <a:bodyPr/>
          <a:lstStyle/>
          <a:p>
            <a:endParaRPr lang="en-GB"/>
          </a:p>
        </p:txBody>
      </p:sp>
      <p:sp>
        <p:nvSpPr>
          <p:cNvPr id="5" name="Slide Number Placeholder 4"/>
          <p:cNvSpPr>
            <a:spLocks noGrp="1"/>
          </p:cNvSpPr>
          <p:nvPr>
            <p:ph type="sldNum" sz="quarter" idx="10"/>
          </p:nvPr>
        </p:nvSpPr>
        <p:spPr/>
        <p:txBody>
          <a:bodyPr/>
          <a:lstStyle/>
          <a:p>
            <a:pPr>
              <a:defRPr/>
            </a:pPr>
            <a:fld id="{8F93DB73-E5A3-45C3-8169-19373B295989}" type="slidenum">
              <a:rPr lang="en-US" smtClean="0"/>
              <a:pPr>
                <a:defRPr/>
              </a:pPr>
              <a:t>22</a:t>
            </a:fld>
            <a:endParaRPr lang="en-US">
              <a:latin typeface="Arial MT"/>
            </a:endParaRPr>
          </a:p>
        </p:txBody>
      </p:sp>
      <p:pic>
        <p:nvPicPr>
          <p:cNvPr id="6" name="Picture 2" descr="\\omicron2\Users\Rob Bitschofsky\My Documents\Work In Progress\2012\07_11_12 forticam pressie\fragging.jpg"/>
          <p:cNvPicPr>
            <a:picLocks noChangeAspect="1" noChangeArrowheads="1"/>
          </p:cNvPicPr>
          <p:nvPr/>
        </p:nvPicPr>
        <p:blipFill>
          <a:blip r:embed="rId2"/>
          <a:srcRect/>
          <a:stretch>
            <a:fillRect/>
          </a:stretch>
        </p:blipFill>
        <p:spPr bwMode="auto">
          <a:xfrm>
            <a:off x="1" y="1052736"/>
            <a:ext cx="9144000" cy="5145003"/>
          </a:xfrm>
          <a:prstGeom prst="rect">
            <a:avLst/>
          </a:prstGeom>
          <a:noFill/>
        </p:spPr>
      </p:pic>
      <p:pic>
        <p:nvPicPr>
          <p:cNvPr id="7" name="Picture 6" descr="Server_Rt.png"/>
          <p:cNvPicPr>
            <a:picLocks noChangeAspect="1"/>
          </p:cNvPicPr>
          <p:nvPr/>
        </p:nvPicPr>
        <p:blipFill>
          <a:blip r:embed="rId3"/>
          <a:srcRect/>
          <a:stretch>
            <a:fillRect/>
          </a:stretch>
        </p:blipFill>
        <p:spPr bwMode="auto">
          <a:xfrm>
            <a:off x="578486" y="1412776"/>
            <a:ext cx="982027" cy="1273820"/>
          </a:xfrm>
          <a:prstGeom prst="rect">
            <a:avLst/>
          </a:prstGeom>
          <a:noFill/>
          <a:ln>
            <a:noFill/>
          </a:ln>
          <a:effectLst>
            <a:outerShdw blurRad="50800" dist="25400" dir="5400000" rotWithShape="0">
              <a:srgbClr val="808080">
                <a:alpha val="2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2"/>
          <p:cNvSpPr txBox="1">
            <a:spLocks/>
          </p:cNvSpPr>
          <p:nvPr/>
        </p:nvSpPr>
        <p:spPr>
          <a:xfrm>
            <a:off x="1835696" y="1484784"/>
            <a:ext cx="7272808" cy="4608488"/>
          </a:xfrm>
          <a:prstGeom prst="rect">
            <a:avLst/>
          </a:prstGeom>
        </p:spPr>
        <p:txBody>
          <a:bodyPr/>
          <a:lstStyle/>
          <a:p>
            <a:pPr marL="0" lvl="1" eaLnBrk="0" hangingPunct="0">
              <a:spcBef>
                <a:spcPct val="20000"/>
              </a:spcBef>
              <a:spcAft>
                <a:spcPts val="600"/>
              </a:spcAft>
              <a:buClr>
                <a:srgbClr val="FF0000"/>
              </a:buClr>
              <a:buSzPct val="100000"/>
              <a:defRPr/>
            </a:pPr>
            <a:r>
              <a:rPr lang="en-US" sz="2200" b="1" kern="0" dirty="0" smtClean="0">
                <a:solidFill>
                  <a:srgbClr val="FF0000"/>
                </a:solidFill>
              </a:rPr>
              <a:t>Software or general CPU-based</a:t>
            </a:r>
          </a:p>
          <a:p>
            <a:pPr marL="266700" lvl="1" indent="19050" eaLnBrk="0" hangingPunct="0">
              <a:spcBef>
                <a:spcPts val="0"/>
              </a:spcBef>
              <a:spcAft>
                <a:spcPts val="600"/>
              </a:spcAft>
              <a:buClr>
                <a:srgbClr val="FF0000"/>
              </a:buClr>
              <a:buSzPct val="100000"/>
              <a:defRPr/>
            </a:pPr>
            <a:r>
              <a:rPr lang="en-US" sz="1800" b="1" kern="0" dirty="0" smtClean="0"/>
              <a:t>High traffic volume can cause false positives</a:t>
            </a:r>
          </a:p>
          <a:p>
            <a:pPr marL="266700" lvl="1" indent="19050" eaLnBrk="0" hangingPunct="0">
              <a:spcBef>
                <a:spcPts val="0"/>
              </a:spcBef>
              <a:spcAft>
                <a:spcPts val="600"/>
              </a:spcAft>
              <a:buClr>
                <a:srgbClr val="FF0000"/>
              </a:buClr>
              <a:buSzPct val="100000"/>
              <a:defRPr/>
            </a:pPr>
            <a:r>
              <a:rPr lang="en-US" sz="1800" b="1" kern="0" dirty="0" smtClean="0"/>
              <a:t>Can’t “set it and forget it”     </a:t>
            </a:r>
            <a:r>
              <a:rPr lang="en-US" sz="1000" b="1" i="1" kern="0" dirty="0" smtClean="0"/>
              <a:t>IDC 2011</a:t>
            </a:r>
          </a:p>
          <a:p>
            <a:pPr marL="0" lvl="1" eaLnBrk="0" hangingPunct="0">
              <a:spcBef>
                <a:spcPts val="1200"/>
              </a:spcBef>
              <a:spcAft>
                <a:spcPts val="600"/>
              </a:spcAft>
              <a:buClr>
                <a:srgbClr val="FF0000"/>
              </a:buClr>
              <a:buSzPct val="100000"/>
              <a:defRPr/>
            </a:pPr>
            <a:r>
              <a:rPr lang="en-US" sz="2200" b="1" kern="0" dirty="0" smtClean="0">
                <a:solidFill>
                  <a:srgbClr val="FF0000"/>
                </a:solidFill>
              </a:rPr>
              <a:t>Service-based</a:t>
            </a:r>
          </a:p>
          <a:p>
            <a:pPr marL="266700" lvl="1" indent="19050" eaLnBrk="0" hangingPunct="0">
              <a:spcBef>
                <a:spcPts val="0"/>
              </a:spcBef>
              <a:spcAft>
                <a:spcPts val="600"/>
              </a:spcAft>
              <a:buClr>
                <a:srgbClr val="FF0000"/>
              </a:buClr>
              <a:buSzPct val="100000"/>
              <a:defRPr/>
            </a:pPr>
            <a:r>
              <a:rPr lang="en-US" sz="1800" b="1" kern="0" dirty="0" smtClean="0"/>
              <a:t>High and generally unpredictable costs</a:t>
            </a:r>
          </a:p>
          <a:p>
            <a:pPr marL="266700" lvl="1" indent="19050" eaLnBrk="0" hangingPunct="0">
              <a:spcBef>
                <a:spcPts val="0"/>
              </a:spcBef>
              <a:spcAft>
                <a:spcPts val="600"/>
              </a:spcAft>
              <a:buClr>
                <a:srgbClr val="FF0000"/>
              </a:buClr>
              <a:buSzPct val="100000"/>
              <a:defRPr/>
            </a:pPr>
            <a:r>
              <a:rPr lang="en-US" sz="1800" b="1" kern="0" dirty="0" smtClean="0"/>
              <a:t>Slower and inflexible</a:t>
            </a:r>
          </a:p>
          <a:p>
            <a:pPr marL="266700" lvl="1" indent="19050" eaLnBrk="0" hangingPunct="0">
              <a:spcBef>
                <a:spcPts val="0"/>
              </a:spcBef>
              <a:spcAft>
                <a:spcPts val="600"/>
              </a:spcAft>
              <a:buClr>
                <a:srgbClr val="FF0000"/>
              </a:buClr>
              <a:buSzPct val="100000"/>
              <a:defRPr/>
            </a:pPr>
            <a:r>
              <a:rPr lang="en-US" sz="1800" b="1" kern="0" dirty="0" smtClean="0"/>
              <a:t>Customer lacks control     </a:t>
            </a:r>
            <a:r>
              <a:rPr lang="en-US" sz="1000" b="1" i="1" kern="0" dirty="0" smtClean="0"/>
              <a:t>Frost &amp; Sullivan 2011</a:t>
            </a:r>
            <a:endParaRPr lang="en-US" sz="1800" b="1" kern="0" dirty="0" smtClean="0"/>
          </a:p>
          <a:p>
            <a:pPr marL="0" lvl="1" eaLnBrk="0" hangingPunct="0">
              <a:spcBef>
                <a:spcPct val="20000"/>
              </a:spcBef>
              <a:spcAft>
                <a:spcPts val="600"/>
              </a:spcAft>
              <a:buClr>
                <a:srgbClr val="FF0000"/>
              </a:buClr>
              <a:buSzPct val="100000"/>
              <a:defRPr/>
            </a:pPr>
            <a:r>
              <a:rPr lang="en-US" sz="2200" b="1" kern="0" dirty="0" smtClean="0">
                <a:solidFill>
                  <a:srgbClr val="FF0000"/>
                </a:solidFill>
              </a:rPr>
              <a:t>Traditional firewall/IPS</a:t>
            </a:r>
          </a:p>
          <a:p>
            <a:pPr marL="266700" lvl="1" indent="19050" eaLnBrk="0" hangingPunct="0">
              <a:spcBef>
                <a:spcPts val="0"/>
              </a:spcBef>
              <a:spcAft>
                <a:spcPts val="600"/>
              </a:spcAft>
              <a:buClr>
                <a:srgbClr val="FF0000"/>
              </a:buClr>
              <a:buSzPct val="100000"/>
              <a:defRPr/>
            </a:pPr>
            <a:r>
              <a:rPr lang="en-US" sz="1800" b="1" kern="0" dirty="0" smtClean="0"/>
              <a:t>Ineffective against sophisticated attacks</a:t>
            </a:r>
          </a:p>
          <a:p>
            <a:pPr marL="266700" lvl="1" indent="19050" eaLnBrk="0" hangingPunct="0">
              <a:spcBef>
                <a:spcPts val="0"/>
              </a:spcBef>
              <a:spcAft>
                <a:spcPts val="600"/>
              </a:spcAft>
              <a:buClr>
                <a:srgbClr val="FF0000"/>
              </a:buClr>
              <a:buSzPct val="100000"/>
              <a:defRPr/>
            </a:pPr>
            <a:r>
              <a:rPr lang="en-US" sz="1800" b="1" kern="0" dirty="0" smtClean="0"/>
              <a:t>Problems scaling to high-volume attacks</a:t>
            </a:r>
          </a:p>
          <a:p>
            <a:pPr marL="266700" lvl="1" indent="19050" eaLnBrk="0" hangingPunct="0">
              <a:spcBef>
                <a:spcPts val="0"/>
              </a:spcBef>
              <a:spcAft>
                <a:spcPts val="600"/>
              </a:spcAft>
              <a:buClr>
                <a:srgbClr val="FF0000"/>
              </a:buClr>
              <a:buSzPct val="100000"/>
              <a:defRPr/>
            </a:pPr>
            <a:r>
              <a:rPr lang="en-US" sz="1800" b="1" kern="0" dirty="0" smtClean="0"/>
              <a:t>Complex       </a:t>
            </a:r>
            <a:r>
              <a:rPr lang="en-US" sz="1000" b="1" i="1" kern="0" dirty="0" smtClean="0"/>
              <a:t>IDC 2011</a:t>
            </a:r>
            <a:endParaRPr lang="en-US" sz="1800" b="1" i="1" kern="0" dirty="0" smtClean="0"/>
          </a:p>
          <a:p>
            <a:pPr marL="266700" lvl="1" indent="19050" eaLnBrk="0" hangingPunct="0">
              <a:spcBef>
                <a:spcPts val="0"/>
              </a:spcBef>
              <a:spcAft>
                <a:spcPts val="900"/>
              </a:spcAft>
              <a:buClr>
                <a:srgbClr val="FF0000"/>
              </a:buClr>
              <a:buSzPct val="100000"/>
              <a:defRPr/>
            </a:pPr>
            <a:endParaRPr lang="en-US" sz="1800" b="1" kern="0" dirty="0" smtClean="0">
              <a:solidFill>
                <a:schemeClr val="accent6">
                  <a:lumMod val="75000"/>
                </a:schemeClr>
              </a:solidFill>
            </a:endParaRPr>
          </a:p>
          <a:p>
            <a:pPr marL="266700" lvl="1" indent="19050" eaLnBrk="0" hangingPunct="0">
              <a:spcBef>
                <a:spcPts val="0"/>
              </a:spcBef>
              <a:spcAft>
                <a:spcPts val="900"/>
              </a:spcAft>
              <a:buClr>
                <a:srgbClr val="FF0000"/>
              </a:buClr>
              <a:buSzPct val="100000"/>
              <a:defRPr/>
            </a:pPr>
            <a:endParaRPr lang="en-US" sz="1800" b="1" kern="0" dirty="0" smtClean="0">
              <a:solidFill>
                <a:schemeClr val="accent6">
                  <a:lumMod val="75000"/>
                </a:schemeClr>
              </a:solidFill>
            </a:endParaRPr>
          </a:p>
          <a:p>
            <a:pPr marL="266700" lvl="1" indent="19050" eaLnBrk="0" hangingPunct="0">
              <a:spcBef>
                <a:spcPts val="0"/>
              </a:spcBef>
              <a:spcAft>
                <a:spcPts val="900"/>
              </a:spcAft>
              <a:buClr>
                <a:srgbClr val="FF0000"/>
              </a:buClr>
              <a:buSzPct val="100000"/>
              <a:defRPr/>
            </a:pPr>
            <a:endParaRPr lang="en-US" sz="1800" b="1" kern="0" dirty="0" smtClean="0">
              <a:solidFill>
                <a:schemeClr val="accent6">
                  <a:lumMod val="75000"/>
                </a:schemeClr>
              </a:solidFill>
            </a:endParaRPr>
          </a:p>
          <a:p>
            <a:pPr marL="0" marR="0" lvl="0" indent="0" algn="l" defTabSz="914400" rtl="0" eaLnBrk="1" fontAlgn="base" latinLnBrk="0" hangingPunct="1">
              <a:lnSpc>
                <a:spcPts val="6400"/>
              </a:lnSpc>
              <a:spcBef>
                <a:spcPts val="0"/>
              </a:spcBef>
              <a:spcAft>
                <a:spcPct val="0"/>
              </a:spcAft>
              <a:buClr>
                <a:srgbClr val="FF0000"/>
              </a:buClr>
              <a:buSzPct val="100000"/>
              <a:buFont typeface="Arial"/>
              <a:buNone/>
              <a:tabLst/>
              <a:defRPr/>
            </a:pPr>
            <a:endParaRPr kumimoji="0" lang="en-US" sz="6600" b="0" i="0" u="none" strike="noStrike" kern="0" cap="none" spc="0" normalizeH="0" baseline="0" noProof="0" dirty="0">
              <a:ln>
                <a:noFill/>
              </a:ln>
              <a:solidFill>
                <a:schemeClr val="accent6">
                  <a:lumMod val="50000"/>
                </a:schemeClr>
              </a:solidFill>
              <a:effectLst/>
              <a:uLnTx/>
              <a:uFillTx/>
              <a:latin typeface="Arial Narrow"/>
              <a:ea typeface="+mn-ea"/>
              <a:cs typeface="Arial Narrow"/>
            </a:endParaRPr>
          </a:p>
        </p:txBody>
      </p:sp>
      <p:pic>
        <p:nvPicPr>
          <p:cNvPr id="9" name="Picture 8" descr="Firewall-Typical_Rt.png"/>
          <p:cNvPicPr>
            <a:picLocks noChangeAspect="1"/>
          </p:cNvPicPr>
          <p:nvPr/>
        </p:nvPicPr>
        <p:blipFill>
          <a:blip r:embed="rId4"/>
          <a:srcRect/>
          <a:stretch>
            <a:fillRect/>
          </a:stretch>
        </p:blipFill>
        <p:spPr bwMode="auto">
          <a:xfrm>
            <a:off x="755576" y="4340059"/>
            <a:ext cx="720080" cy="1177173"/>
          </a:xfrm>
          <a:prstGeom prst="rect">
            <a:avLst/>
          </a:prstGeom>
          <a:noFill/>
          <a:ln>
            <a:noFill/>
          </a:ln>
          <a:effectLst>
            <a:outerShdw blurRad="50800" dist="38100" dir="5400000" rotWithShape="0">
              <a:srgbClr val="80808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the-cloud.png"/>
          <p:cNvPicPr>
            <a:picLocks noChangeAspect="1"/>
          </p:cNvPicPr>
          <p:nvPr/>
        </p:nvPicPr>
        <p:blipFill>
          <a:blip r:embed="rId5"/>
          <a:stretch>
            <a:fillRect/>
          </a:stretch>
        </p:blipFill>
        <p:spPr>
          <a:xfrm>
            <a:off x="395536" y="2902620"/>
            <a:ext cx="1485900" cy="1257300"/>
          </a:xfrm>
          <a:prstGeom prst="rect">
            <a:avLst/>
          </a:prstGeom>
        </p:spPr>
      </p:pic>
    </p:spTree>
    <p:extLst>
      <p:ext uri="{BB962C8B-B14F-4D97-AF65-F5344CB8AC3E}">
        <p14:creationId xmlns:p14="http://schemas.microsoft.com/office/powerpoint/2010/main" val="129885833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6" name="Straight Connector 45"/>
          <p:cNvCxnSpPr/>
          <p:nvPr/>
        </p:nvCxnSpPr>
        <p:spPr>
          <a:xfrm>
            <a:off x="6735763" y="4649788"/>
            <a:ext cx="536575" cy="0"/>
          </a:xfrm>
          <a:prstGeom prst="line">
            <a:avLst/>
          </a:prstGeom>
          <a:solidFill>
            <a:schemeClr val="accent2">
              <a:alpha val="42000"/>
            </a:schemeClr>
          </a:solidFill>
          <a:ln w="31750" cap="flat" cmpd="sng" algn="ctr">
            <a:solidFill>
              <a:schemeClr val="accent3"/>
            </a:solidFill>
            <a:prstDash val="solid"/>
            <a:round/>
            <a:headEnd type="none" w="med" len="med"/>
            <a:tailEnd type="arrow"/>
          </a:ln>
          <a:effectLst/>
        </p:spPr>
      </p:cxnSp>
      <p:cxnSp>
        <p:nvCxnSpPr>
          <p:cNvPr id="47" name="Straight Connector 46"/>
          <p:cNvCxnSpPr/>
          <p:nvPr/>
        </p:nvCxnSpPr>
        <p:spPr>
          <a:xfrm>
            <a:off x="6735763" y="5049838"/>
            <a:ext cx="536575" cy="0"/>
          </a:xfrm>
          <a:prstGeom prst="line">
            <a:avLst/>
          </a:prstGeom>
          <a:solidFill>
            <a:schemeClr val="accent2">
              <a:alpha val="42000"/>
            </a:schemeClr>
          </a:solidFill>
          <a:ln w="31750" cap="flat" cmpd="sng" algn="ctr">
            <a:solidFill>
              <a:schemeClr val="accent3"/>
            </a:solidFill>
            <a:prstDash val="solid"/>
            <a:round/>
            <a:headEnd type="none" w="med" len="med"/>
            <a:tailEnd type="arrow"/>
          </a:ln>
          <a:effectLst/>
        </p:spPr>
      </p:cxnSp>
      <p:pic>
        <p:nvPicPr>
          <p:cNvPr id="48" name="Picture 47" descr="Firewall-Typical_Lt.png"/>
          <p:cNvPicPr>
            <a:picLocks noChangeAspect="1"/>
          </p:cNvPicPr>
          <p:nvPr/>
        </p:nvPicPr>
        <p:blipFill>
          <a:blip r:embed="rId3" cstate="print"/>
          <a:srcRect/>
          <a:stretch>
            <a:fillRect/>
          </a:stretch>
        </p:blipFill>
        <p:spPr bwMode="auto">
          <a:xfrm>
            <a:off x="6594453" y="4492625"/>
            <a:ext cx="504825" cy="735013"/>
          </a:xfrm>
          <a:prstGeom prst="rect">
            <a:avLst/>
          </a:prstGeom>
          <a:noFill/>
          <a:ln w="9525">
            <a:noFill/>
            <a:miter lim="800000"/>
            <a:headEnd/>
            <a:tailEnd/>
          </a:ln>
          <a:effectLst>
            <a:outerShdw blurRad="63500" dist="38100" dir="5400000" rotWithShape="0">
              <a:srgbClr val="000000">
                <a:alpha val="42999"/>
              </a:srgbClr>
            </a:outerShdw>
          </a:effectLst>
        </p:spPr>
      </p:pic>
      <p:sp>
        <p:nvSpPr>
          <p:cNvPr id="29" name="Rounded Rectangle 28"/>
          <p:cNvSpPr/>
          <p:nvPr/>
        </p:nvSpPr>
        <p:spPr bwMode="auto">
          <a:xfrm>
            <a:off x="50970" y="1127125"/>
            <a:ext cx="4706088" cy="5005184"/>
          </a:xfrm>
          <a:prstGeom prst="roundRect">
            <a:avLst>
              <a:gd name="adj" fmla="val 7306"/>
            </a:avLst>
          </a:prstGeom>
          <a:gradFill flip="none" rotWithShape="1">
            <a:gsLst>
              <a:gs pos="0">
                <a:schemeClr val="bg1">
                  <a:lumMod val="75000"/>
                  <a:tint val="66000"/>
                  <a:satMod val="160000"/>
                </a:schemeClr>
              </a:gs>
              <a:gs pos="50000">
                <a:schemeClr val="bg1">
                  <a:lumMod val="75000"/>
                  <a:tint val="44500"/>
                  <a:satMod val="160000"/>
                </a:schemeClr>
              </a:gs>
              <a:gs pos="100000">
                <a:schemeClr val="bg1"/>
              </a:gs>
            </a:gsLst>
            <a:lin ang="0" scaled="0"/>
            <a:tileRect/>
          </a:gradFill>
          <a:ln w="12700" cap="flat" cmpd="sng" algn="ctr">
            <a:gradFill flip="none" rotWithShape="1">
              <a:gsLst>
                <a:gs pos="0">
                  <a:schemeClr val="bg1">
                    <a:lumMod val="85000"/>
                  </a:schemeClr>
                </a:gs>
                <a:gs pos="100000">
                  <a:schemeClr val="bg1"/>
                </a:gs>
              </a:gsLst>
              <a:lin ang="0" scaled="0"/>
              <a:tileRect/>
            </a:gradFill>
            <a:prstDash val="solid"/>
            <a:round/>
            <a:headEnd type="none" w="med" len="med"/>
            <a:tailEnd type="none" w="med" len="med"/>
          </a:ln>
          <a:effectLst/>
          <a:scene3d>
            <a:camera prst="orthographicFront">
              <a:rot lat="0" lon="0" rev="0"/>
            </a:camera>
            <a:lightRig rig="brightRoom" dir="t">
              <a:rot lat="0" lon="0" rev="600000"/>
            </a:lightRig>
          </a:scene3d>
          <a:sp3d prstMaterial="metal">
            <a:bevelT w="38100" h="57150" prst="angle"/>
          </a:sp3d>
        </p:spPr>
        <p:txBody>
          <a:bodyPr/>
          <a:lstStyle/>
          <a:p>
            <a:pPr>
              <a:defRPr/>
            </a:pPr>
            <a:endParaRPr lang="en-GB" sz="1800" dirty="0">
              <a:latin typeface="Arial" charset="0"/>
              <a:ea typeface="ＭＳ Ｐゴシック" charset="-128"/>
              <a:cs typeface="Arial" pitchFamily="34" charset="0"/>
            </a:endParaRPr>
          </a:p>
        </p:txBody>
      </p:sp>
      <p:sp>
        <p:nvSpPr>
          <p:cNvPr id="24581" name="Content Placeholder 3"/>
          <p:cNvSpPr>
            <a:spLocks noGrp="1"/>
          </p:cNvSpPr>
          <p:nvPr>
            <p:ph idx="1"/>
          </p:nvPr>
        </p:nvSpPr>
        <p:spPr bwMode="auto">
          <a:xfrm>
            <a:off x="-152400" y="2588846"/>
            <a:ext cx="10058400" cy="3400792"/>
          </a:xfrm>
          <a:ln>
            <a:miter lim="800000"/>
            <a:headEnd/>
            <a:tailEnd/>
          </a:ln>
        </p:spPr>
        <p:txBody>
          <a:bodyPr vert="horz" wrap="square" lIns="91440" tIns="45720" rIns="91440" bIns="45720" numCol="2" anchor="t" anchorCtr="0" compatLnSpc="1">
            <a:prstTxWarp prst="textNoShape">
              <a:avLst/>
            </a:prstTxWarp>
          </a:bodyPr>
          <a:lstStyle/>
          <a:p>
            <a:pPr lvl="1">
              <a:buClrTx/>
              <a:buFont typeface="Wingdings" pitchFamily="2" charset="2"/>
              <a:buChar char="§"/>
              <a:defRPr/>
            </a:pPr>
            <a:r>
              <a:rPr lang="en-US" dirty="0" smtClean="0">
                <a:latin typeface="Arial Narrow" pitchFamily="34" charset="0"/>
                <a:ea typeface="ＭＳ Ｐゴシック" charset="-128"/>
                <a:cs typeface="Arial Narrow" pitchFamily="34" charset="0"/>
              </a:rPr>
              <a:t>Uses the newest member of the FortiASIC family, FortiASIC-TP</a:t>
            </a:r>
            <a:r>
              <a:rPr lang="en-US" baseline="30000" dirty="0" smtClean="0">
                <a:latin typeface="Arial Narrow" pitchFamily="34" charset="0"/>
                <a:ea typeface="ＭＳ Ｐゴシック" charset="-128"/>
                <a:cs typeface="Arial Narrow" pitchFamily="34" charset="0"/>
              </a:rPr>
              <a:t>TM</a:t>
            </a:r>
            <a:endParaRPr lang="en-US" dirty="0" smtClean="0">
              <a:latin typeface="Arial Narrow" pitchFamily="34" charset="0"/>
              <a:ea typeface="ＭＳ Ｐゴシック" charset="-128"/>
              <a:cs typeface="Arial Narrow" pitchFamily="34" charset="0"/>
            </a:endParaRPr>
          </a:p>
          <a:p>
            <a:pPr lvl="1">
              <a:buClrTx/>
              <a:buFont typeface="Wingdings" pitchFamily="2" charset="2"/>
              <a:buChar char="§"/>
              <a:defRPr/>
            </a:pPr>
            <a:r>
              <a:rPr lang="en-US" dirty="0" smtClean="0">
                <a:latin typeface="Arial Narrow" pitchFamily="34" charset="0"/>
                <a:ea typeface="ＭＳ Ｐゴシック" charset="-128"/>
                <a:cs typeface="Arial Narrow" pitchFamily="34" charset="0"/>
              </a:rPr>
              <a:t>Rate Based Detection</a:t>
            </a:r>
          </a:p>
          <a:p>
            <a:pPr lvl="1">
              <a:buClrTx/>
              <a:buFont typeface="Wingdings" pitchFamily="2" charset="2"/>
              <a:buChar char="§"/>
              <a:defRPr/>
            </a:pPr>
            <a:r>
              <a:rPr lang="en-US" dirty="0" smtClean="0">
                <a:latin typeface="Arial Narrow" pitchFamily="34" charset="0"/>
                <a:ea typeface="ＭＳ Ｐゴシック" charset="-128"/>
                <a:cs typeface="Arial Narrow" pitchFamily="34" charset="0"/>
              </a:rPr>
              <a:t>Inline Full Transparent Mode</a:t>
            </a:r>
          </a:p>
          <a:p>
            <a:pPr lvl="2">
              <a:buClrTx/>
              <a:defRPr/>
            </a:pPr>
            <a:r>
              <a:rPr lang="en-US" sz="1600" dirty="0" smtClean="0">
                <a:latin typeface="Arial Narrow" pitchFamily="34" charset="0"/>
                <a:ea typeface="ＭＳ Ｐゴシック" charset="-128"/>
                <a:cs typeface="Arial Narrow" pitchFamily="34" charset="0"/>
              </a:rPr>
              <a:t>No MAC address changes</a:t>
            </a:r>
          </a:p>
          <a:p>
            <a:pPr lvl="1">
              <a:buClrTx/>
              <a:buFont typeface="Wingdings" pitchFamily="2" charset="2"/>
              <a:buChar char="§"/>
              <a:defRPr/>
            </a:pPr>
            <a:r>
              <a:rPr lang="en-US" dirty="0" smtClean="0">
                <a:latin typeface="Arial Narrow" pitchFamily="34" charset="0"/>
                <a:ea typeface="ＭＳ Ｐゴシック" charset="-128"/>
                <a:cs typeface="Arial Narrow" pitchFamily="34" charset="0"/>
              </a:rPr>
              <a:t>Signature Free Defense</a:t>
            </a:r>
          </a:p>
          <a:p>
            <a:pPr lvl="2">
              <a:buClrTx/>
              <a:defRPr/>
            </a:pPr>
            <a:r>
              <a:rPr lang="en-US" sz="1600" dirty="0" smtClean="0">
                <a:latin typeface="Arial Narrow" pitchFamily="34" charset="0"/>
                <a:ea typeface="ＭＳ Ｐゴシック" charset="-128"/>
                <a:cs typeface="Arial Narrow" pitchFamily="34" charset="0"/>
              </a:rPr>
              <a:t>Hardware based protection</a:t>
            </a:r>
          </a:p>
          <a:p>
            <a:pPr lvl="1">
              <a:buClrTx/>
              <a:buFont typeface="Wingdings" pitchFamily="2" charset="2"/>
              <a:buChar char="§"/>
              <a:defRPr/>
            </a:pPr>
            <a:r>
              <a:rPr lang="en-US" dirty="0" smtClean="0">
                <a:latin typeface="Arial Narrow" pitchFamily="34" charset="0"/>
                <a:ea typeface="ＭＳ Ｐゴシック" charset="-128"/>
                <a:cs typeface="Arial Narrow" pitchFamily="34" charset="0"/>
              </a:rPr>
              <a:t>Self Learning Baseline</a:t>
            </a:r>
          </a:p>
          <a:p>
            <a:pPr lvl="2">
              <a:buClrTx/>
              <a:defRPr/>
            </a:pPr>
            <a:r>
              <a:rPr lang="en-US" sz="1600" dirty="0" smtClean="0">
                <a:latin typeface="Arial Narrow" pitchFamily="34" charset="0"/>
                <a:ea typeface="ＭＳ Ｐゴシック" charset="-128"/>
                <a:cs typeface="Arial Narrow" pitchFamily="34" charset="0"/>
              </a:rPr>
              <a:t>Adapts based on behavior</a:t>
            </a:r>
          </a:p>
          <a:p>
            <a:pPr lvl="1">
              <a:buClrTx/>
              <a:buFont typeface="Wingdings" pitchFamily="2" charset="2"/>
              <a:buChar char="§"/>
              <a:defRPr/>
            </a:pPr>
            <a:r>
              <a:rPr lang="en-US" dirty="0" smtClean="0">
                <a:latin typeface="Arial Narrow" pitchFamily="34" charset="0"/>
                <a:ea typeface="ＭＳ Ｐゴシック" charset="-128"/>
                <a:cs typeface="Arial Narrow" pitchFamily="34" charset="0"/>
              </a:rPr>
              <a:t>Granular Protection</a:t>
            </a:r>
          </a:p>
          <a:p>
            <a:pPr lvl="2">
              <a:buClrTx/>
              <a:defRPr/>
            </a:pPr>
            <a:r>
              <a:rPr lang="en-US" sz="1600" dirty="0" smtClean="0">
                <a:latin typeface="Arial Narrow" pitchFamily="34" charset="0"/>
                <a:ea typeface="ＭＳ Ｐゴシック" charset="-128"/>
                <a:cs typeface="Arial Narrow" pitchFamily="34" charset="0"/>
              </a:rPr>
              <a:t>Multiple thresholds to detect subtle changes</a:t>
            </a:r>
            <a:br>
              <a:rPr lang="en-US" sz="1600" dirty="0" smtClean="0">
                <a:latin typeface="Arial Narrow" pitchFamily="34" charset="0"/>
                <a:ea typeface="ＭＳ Ｐゴシック" charset="-128"/>
                <a:cs typeface="Arial Narrow" pitchFamily="34" charset="0"/>
              </a:rPr>
            </a:br>
            <a:r>
              <a:rPr lang="en-US" sz="1600" dirty="0" smtClean="0">
                <a:latin typeface="Arial Narrow" pitchFamily="34" charset="0"/>
                <a:ea typeface="ＭＳ Ｐゴシック" charset="-128"/>
                <a:cs typeface="Arial Narrow" pitchFamily="34" charset="0"/>
              </a:rPr>
              <a:t>and provide rapid mitigation</a:t>
            </a:r>
          </a:p>
          <a:p>
            <a:pPr lvl="1">
              <a:defRPr/>
            </a:pPr>
            <a:endParaRPr lang="en-US" dirty="0" smtClean="0">
              <a:latin typeface="Arial Narrow" pitchFamily="34" charset="0"/>
              <a:ea typeface="ＭＳ Ｐゴシック" charset="-128"/>
              <a:cs typeface="Arial Narrow" pitchFamily="34" charset="0"/>
            </a:endParaRPr>
          </a:p>
          <a:p>
            <a:pPr lvl="1">
              <a:defRPr/>
            </a:pPr>
            <a:endParaRPr lang="en-US" dirty="0" smtClean="0">
              <a:latin typeface="Arial Narrow" pitchFamily="34" charset="0"/>
              <a:ea typeface="ＭＳ Ｐゴシック" charset="-128"/>
              <a:cs typeface="Arial Narrow" pitchFamily="34" charset="0"/>
            </a:endParaRPr>
          </a:p>
          <a:p>
            <a:pPr>
              <a:defRPr/>
            </a:pPr>
            <a:endParaRPr lang="en-US" dirty="0" smtClean="0">
              <a:latin typeface="Arial Narrow" pitchFamily="34" charset="0"/>
              <a:ea typeface="ＭＳ Ｐゴシック" charset="-128"/>
              <a:cs typeface="Arial Narrow" pitchFamily="34" charset="0"/>
            </a:endParaRPr>
          </a:p>
        </p:txBody>
      </p:sp>
      <p:grpSp>
        <p:nvGrpSpPr>
          <p:cNvPr id="2" name="Group 17"/>
          <p:cNvGrpSpPr>
            <a:grpSpLocks/>
          </p:cNvGrpSpPr>
          <p:nvPr/>
        </p:nvGrpSpPr>
        <p:grpSpPr bwMode="auto">
          <a:xfrm>
            <a:off x="1066800" y="1317625"/>
            <a:ext cx="7696200" cy="914400"/>
            <a:chOff x="1066800" y="1317174"/>
            <a:chExt cx="7696200" cy="914400"/>
          </a:xfrm>
        </p:grpSpPr>
        <p:sp>
          <p:nvSpPr>
            <p:cNvPr id="51" name="Rounded Rectangle 50"/>
            <p:cNvSpPr/>
            <p:nvPr/>
          </p:nvSpPr>
          <p:spPr bwMode="auto">
            <a:xfrm>
              <a:off x="1066800" y="1317174"/>
              <a:ext cx="7696200" cy="914400"/>
            </a:xfrm>
            <a:prstGeom prst="roundRect">
              <a:avLst/>
            </a:prstGeom>
            <a:ln>
              <a:solidFill>
                <a:schemeClr val="tx1">
                  <a:lumMod val="75000"/>
                  <a:lumOff val="2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prstTxWarp prst="textNoShape">
                <a:avLst/>
              </a:prstTxWarp>
            </a:bodyPr>
            <a:lstStyle/>
            <a:p>
              <a:pPr>
                <a:defRPr/>
              </a:pPr>
              <a:endParaRPr lang="en-US">
                <a:solidFill>
                  <a:schemeClr val="tx1"/>
                </a:solidFill>
                <a:ea typeface="MS PGothic" pitchFamily="34" charset="-128"/>
                <a:cs typeface="MS PGothic" pitchFamily="34" charset="-128"/>
              </a:endParaRPr>
            </a:p>
          </p:txBody>
        </p:sp>
        <p:sp>
          <p:nvSpPr>
            <p:cNvPr id="18469" name="TextBox 51"/>
            <p:cNvSpPr txBox="1">
              <a:spLocks noChangeArrowheads="1"/>
            </p:cNvSpPr>
            <p:nvPr/>
          </p:nvSpPr>
          <p:spPr bwMode="auto">
            <a:xfrm>
              <a:off x="2375622" y="1369598"/>
              <a:ext cx="5612835" cy="769441"/>
            </a:xfrm>
            <a:prstGeom prst="rect">
              <a:avLst/>
            </a:prstGeom>
            <a:noFill/>
            <a:ln w="9525">
              <a:noFill/>
              <a:miter lim="800000"/>
              <a:headEnd/>
              <a:tailEnd/>
            </a:ln>
          </p:spPr>
          <p:txBody>
            <a:bodyPr wrap="none">
              <a:prstTxWarp prst="textNoShape">
                <a:avLst/>
              </a:prstTxWarp>
              <a:spAutoFit/>
            </a:bodyPr>
            <a:lstStyle/>
            <a:p>
              <a:r>
                <a:rPr lang="en-US" b="1">
                  <a:solidFill>
                    <a:srgbClr val="DC291E"/>
                  </a:solidFill>
                </a:rPr>
                <a:t>Hardware Accelerated DDoS Defense</a:t>
              </a:r>
            </a:p>
            <a:p>
              <a:r>
                <a:rPr lang="en-US" sz="2000">
                  <a:ea typeface="Arial" pitchFamily="-65" charset="0"/>
                  <a:cs typeface="Arial" pitchFamily="-65" charset="0"/>
                </a:rPr>
                <a:t>Intent Based Protection</a:t>
              </a:r>
              <a:endParaRPr lang="en-US" sz="2000"/>
            </a:p>
          </p:txBody>
        </p:sp>
      </p:grpSp>
      <p:pic>
        <p:nvPicPr>
          <p:cNvPr id="18437" name="Picture 1" descr="FortiDDoS_Icon.png"/>
          <p:cNvPicPr>
            <a:picLocks noChangeAspect="1"/>
          </p:cNvPicPr>
          <p:nvPr/>
        </p:nvPicPr>
        <p:blipFill>
          <a:blip r:embed="rId4" cstate="print"/>
          <a:srcRect/>
          <a:stretch>
            <a:fillRect/>
          </a:stretch>
        </p:blipFill>
        <p:spPr bwMode="auto">
          <a:xfrm>
            <a:off x="228600" y="1066800"/>
            <a:ext cx="1828800" cy="1355725"/>
          </a:xfrm>
          <a:prstGeom prst="rect">
            <a:avLst/>
          </a:prstGeom>
          <a:noFill/>
          <a:ln w="9525">
            <a:noFill/>
            <a:miter lim="800000"/>
            <a:headEnd/>
            <a:tailEnd/>
          </a:ln>
        </p:spPr>
      </p:pic>
      <p:sp>
        <p:nvSpPr>
          <p:cNvPr id="18438" name="Title 2"/>
          <p:cNvSpPr>
            <a:spLocks noGrp="1"/>
          </p:cNvSpPr>
          <p:nvPr>
            <p:ph type="title"/>
          </p:nvPr>
        </p:nvSpPr>
        <p:spPr bwMode="auto">
          <a:xfrm>
            <a:off x="463550" y="285750"/>
            <a:ext cx="6127750" cy="604837"/>
          </a:xfrm>
          <a:noFill/>
          <a:ln>
            <a:miter lim="800000"/>
            <a:headEnd/>
            <a:tailEnd/>
          </a:ln>
        </p:spPr>
        <p:txBody>
          <a:bodyPr vert="horz" wrap="square" lIns="91440" tIns="45720" rIns="91440" bIns="45720" numCol="1" anchor="t" anchorCtr="0" compatLnSpc="1">
            <a:prstTxWarp prst="textNoShape">
              <a:avLst/>
            </a:prstTxWarp>
          </a:bodyPr>
          <a:lstStyle/>
          <a:p>
            <a:r>
              <a:rPr lang="en-US" b="0" i="0" dirty="0">
                <a:latin typeface="Arial" pitchFamily="-65" charset="0"/>
              </a:rPr>
              <a:t>Introducing </a:t>
            </a:r>
            <a:r>
              <a:rPr lang="en-US" b="0" i="0" dirty="0" err="1">
                <a:latin typeface="Arial" pitchFamily="-65" charset="0"/>
              </a:rPr>
              <a:t>FortiDDoS</a:t>
            </a:r>
            <a:endParaRPr lang="en-US" b="0" i="0" dirty="0">
              <a:latin typeface="Arial" pitchFamily="-65" charset="0"/>
            </a:endParaRPr>
          </a:p>
        </p:txBody>
      </p:sp>
      <p:sp>
        <p:nvSpPr>
          <p:cNvPr id="50" name="TextBox 61"/>
          <p:cNvSpPr txBox="1">
            <a:spLocks noChangeArrowheads="1"/>
          </p:cNvSpPr>
          <p:nvPr/>
        </p:nvSpPr>
        <p:spPr bwMode="auto">
          <a:xfrm>
            <a:off x="5195888" y="4130675"/>
            <a:ext cx="1238250" cy="277813"/>
          </a:xfrm>
          <a:prstGeom prst="rect">
            <a:avLst/>
          </a:prstGeom>
          <a:noFill/>
          <a:ln w="9525">
            <a:noFill/>
            <a:miter lim="800000"/>
            <a:headEnd/>
            <a:tailEnd/>
          </a:ln>
        </p:spPr>
        <p:txBody>
          <a:bodyPr>
            <a:prstTxWarp prst="textNoShape">
              <a:avLst/>
            </a:prstTxWarp>
            <a:spAutoFit/>
          </a:bodyPr>
          <a:lstStyle/>
          <a:p>
            <a:pPr algn="ctr">
              <a:defRPr/>
            </a:pPr>
            <a:r>
              <a:rPr lang="en-US" sz="1200">
                <a:solidFill>
                  <a:schemeClr val="tx1">
                    <a:lumMod val="65000"/>
                    <a:lumOff val="35000"/>
                  </a:schemeClr>
                </a:solidFill>
                <a:latin typeface="Arial" pitchFamily="-84" charset="0"/>
              </a:rPr>
              <a:t>FortiDDoS™</a:t>
            </a:r>
          </a:p>
        </p:txBody>
      </p:sp>
      <p:sp>
        <p:nvSpPr>
          <p:cNvPr id="52" name="TextBox 51"/>
          <p:cNvSpPr txBox="1"/>
          <p:nvPr/>
        </p:nvSpPr>
        <p:spPr>
          <a:xfrm>
            <a:off x="7146925" y="3906838"/>
            <a:ext cx="1866900" cy="277812"/>
          </a:xfrm>
          <a:prstGeom prst="rect">
            <a:avLst/>
          </a:prstGeom>
          <a:noFill/>
        </p:spPr>
        <p:txBody>
          <a:bodyPr>
            <a:spAutoFit/>
          </a:bodyPr>
          <a:lstStyle/>
          <a:p>
            <a:pPr algn="ctr">
              <a:defRPr/>
            </a:pPr>
            <a:r>
              <a:rPr lang="en-US" sz="1200" dirty="0">
                <a:solidFill>
                  <a:schemeClr val="tx1">
                    <a:lumMod val="65000"/>
                    <a:lumOff val="35000"/>
                  </a:schemeClr>
                </a:solidFill>
                <a:latin typeface="Arial" pitchFamily="34" charset="0"/>
                <a:cs typeface="Arial" pitchFamily="34" charset="0"/>
              </a:rPr>
              <a:t>Web Hosting Center</a:t>
            </a:r>
          </a:p>
        </p:txBody>
      </p:sp>
      <p:sp>
        <p:nvSpPr>
          <p:cNvPr id="59" name="TextBox 72"/>
          <p:cNvSpPr txBox="1">
            <a:spLocks noChangeArrowheads="1"/>
          </p:cNvSpPr>
          <p:nvPr/>
        </p:nvSpPr>
        <p:spPr bwMode="auto">
          <a:xfrm>
            <a:off x="6367463" y="5254625"/>
            <a:ext cx="819150" cy="277813"/>
          </a:xfrm>
          <a:prstGeom prst="rect">
            <a:avLst/>
          </a:prstGeom>
          <a:noFill/>
          <a:ln w="9525">
            <a:noFill/>
            <a:miter lim="800000"/>
            <a:headEnd/>
            <a:tailEnd/>
          </a:ln>
        </p:spPr>
        <p:txBody>
          <a:bodyPr>
            <a:prstTxWarp prst="textNoShape">
              <a:avLst/>
            </a:prstTxWarp>
            <a:spAutoFit/>
          </a:bodyPr>
          <a:lstStyle/>
          <a:p>
            <a:pPr algn="ctr">
              <a:defRPr/>
            </a:pPr>
            <a:r>
              <a:rPr lang="en-US" sz="1200">
                <a:solidFill>
                  <a:schemeClr val="tx1">
                    <a:lumMod val="65000"/>
                    <a:lumOff val="35000"/>
                  </a:schemeClr>
                </a:solidFill>
                <a:latin typeface="Arial" pitchFamily="-84" charset="0"/>
              </a:rPr>
              <a:t>Firewall</a:t>
            </a:r>
          </a:p>
        </p:txBody>
      </p:sp>
      <p:sp>
        <p:nvSpPr>
          <p:cNvPr id="60" name="Explosion 1 59"/>
          <p:cNvSpPr/>
          <p:nvPr/>
        </p:nvSpPr>
        <p:spPr>
          <a:xfrm>
            <a:off x="4930775" y="4649788"/>
            <a:ext cx="407988" cy="403225"/>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8452" name="Straight Connector 82"/>
          <p:cNvCxnSpPr>
            <a:cxnSpLocks noChangeShapeType="1"/>
          </p:cNvCxnSpPr>
          <p:nvPr/>
        </p:nvCxnSpPr>
        <p:spPr bwMode="auto">
          <a:xfrm>
            <a:off x="5165725" y="6083962"/>
            <a:ext cx="536575" cy="0"/>
          </a:xfrm>
          <a:prstGeom prst="line">
            <a:avLst/>
          </a:prstGeom>
          <a:noFill/>
          <a:ln w="31750">
            <a:solidFill>
              <a:srgbClr val="FF0000"/>
            </a:solidFill>
            <a:prstDash val="dash"/>
            <a:round/>
            <a:headEnd/>
            <a:tailEnd type="arrow" w="med" len="med"/>
          </a:ln>
        </p:spPr>
      </p:cxnSp>
      <p:sp>
        <p:nvSpPr>
          <p:cNvPr id="62" name="TextBox 83"/>
          <p:cNvSpPr txBox="1">
            <a:spLocks noChangeArrowheads="1"/>
          </p:cNvSpPr>
          <p:nvPr/>
        </p:nvSpPr>
        <p:spPr bwMode="auto">
          <a:xfrm>
            <a:off x="5662613" y="5785512"/>
            <a:ext cx="1420812" cy="460375"/>
          </a:xfrm>
          <a:prstGeom prst="rect">
            <a:avLst/>
          </a:prstGeom>
          <a:noFill/>
          <a:ln w="9525">
            <a:noFill/>
            <a:miter lim="800000"/>
            <a:headEnd/>
            <a:tailEnd/>
          </a:ln>
        </p:spPr>
        <p:txBody>
          <a:bodyPr>
            <a:prstTxWarp prst="textNoShape">
              <a:avLst/>
            </a:prstTxWarp>
            <a:spAutoFit/>
          </a:bodyPr>
          <a:lstStyle/>
          <a:p>
            <a:pPr>
              <a:defRPr/>
            </a:pPr>
            <a:r>
              <a:rPr lang="en-US" sz="1200" dirty="0">
                <a:solidFill>
                  <a:schemeClr val="tx1">
                    <a:lumMod val="65000"/>
                    <a:lumOff val="35000"/>
                  </a:schemeClr>
                </a:solidFill>
                <a:latin typeface="Arial" pitchFamily="-84" charset="0"/>
              </a:rPr>
              <a:t>Legitimate Traffic</a:t>
            </a:r>
          </a:p>
          <a:p>
            <a:pPr>
              <a:defRPr/>
            </a:pPr>
            <a:r>
              <a:rPr lang="en-US" sz="1200" dirty="0">
                <a:solidFill>
                  <a:schemeClr val="tx1">
                    <a:lumMod val="65000"/>
                    <a:lumOff val="35000"/>
                  </a:schemeClr>
                </a:solidFill>
                <a:latin typeface="Arial" pitchFamily="-84" charset="0"/>
              </a:rPr>
              <a:t>Malicious Traffic</a:t>
            </a:r>
          </a:p>
        </p:txBody>
      </p:sp>
      <p:cxnSp>
        <p:nvCxnSpPr>
          <p:cNvPr id="63" name="Straight Connector 62"/>
          <p:cNvCxnSpPr/>
          <p:nvPr/>
        </p:nvCxnSpPr>
        <p:spPr>
          <a:xfrm>
            <a:off x="5165725" y="5929975"/>
            <a:ext cx="536575" cy="0"/>
          </a:xfrm>
          <a:prstGeom prst="line">
            <a:avLst/>
          </a:prstGeom>
          <a:solidFill>
            <a:schemeClr val="accent2">
              <a:alpha val="42000"/>
            </a:schemeClr>
          </a:solidFill>
          <a:ln w="31750" cap="flat" cmpd="sng" algn="ctr">
            <a:solidFill>
              <a:schemeClr val="accent3"/>
            </a:solidFill>
            <a:prstDash val="solid"/>
            <a:round/>
            <a:headEnd type="none" w="med" len="med"/>
            <a:tailEnd type="arrow"/>
          </a:ln>
          <a:effectLst/>
        </p:spPr>
      </p:cxnSp>
      <p:grpSp>
        <p:nvGrpSpPr>
          <p:cNvPr id="3" name="Group 48"/>
          <p:cNvGrpSpPr>
            <a:grpSpLocks/>
          </p:cNvGrpSpPr>
          <p:nvPr/>
        </p:nvGrpSpPr>
        <p:grpSpPr bwMode="auto">
          <a:xfrm>
            <a:off x="3068638" y="3362325"/>
            <a:ext cx="1679575" cy="1004888"/>
            <a:chOff x="1257418" y="2104006"/>
            <a:chExt cx="1825087" cy="1227035"/>
          </a:xfrm>
        </p:grpSpPr>
        <p:pic>
          <p:nvPicPr>
            <p:cNvPr id="73" name="Picture 72" descr="Cloud-White.png"/>
            <p:cNvPicPr>
              <a:picLocks noChangeAspect="1"/>
            </p:cNvPicPr>
            <p:nvPr/>
          </p:nvPicPr>
          <p:blipFill>
            <a:blip r:embed="rId5" cstate="print"/>
            <a:srcRect/>
            <a:stretch>
              <a:fillRect/>
            </a:stretch>
          </p:blipFill>
          <p:spPr bwMode="auto">
            <a:xfrm>
              <a:off x="1257418" y="2104006"/>
              <a:ext cx="1825087" cy="1227035"/>
            </a:xfrm>
            <a:prstGeom prst="rect">
              <a:avLst/>
            </a:prstGeom>
            <a:noFill/>
            <a:ln w="9525">
              <a:noFill/>
              <a:miter lim="800000"/>
              <a:headEnd/>
              <a:tailEnd/>
            </a:ln>
            <a:effectLst>
              <a:outerShdw blurRad="63500" dist="114300" dir="5400000" sx="89999" sy="-19000" rotWithShape="0">
                <a:srgbClr val="000000">
                  <a:alpha val="20000"/>
                </a:srgbClr>
              </a:outerShdw>
            </a:effectLst>
          </p:spPr>
        </p:pic>
        <p:sp>
          <p:nvSpPr>
            <p:cNvPr id="74" name="TextBox 73"/>
            <p:cNvSpPr txBox="1"/>
            <p:nvPr/>
          </p:nvSpPr>
          <p:spPr>
            <a:xfrm>
              <a:off x="1728352" y="2516895"/>
              <a:ext cx="883218" cy="488488"/>
            </a:xfrm>
            <a:prstGeom prst="rect">
              <a:avLst/>
            </a:prstGeom>
            <a:noFill/>
          </p:spPr>
          <p:txBody>
            <a:bodyPr>
              <a:spAutoFit/>
            </a:bodyPr>
            <a:lstStyle/>
            <a:p>
              <a:pPr algn="ctr">
                <a:defRPr/>
              </a:pPr>
              <a:r>
                <a:rPr lang="en-US" sz="2000" dirty="0">
                  <a:solidFill>
                    <a:schemeClr val="tx1">
                      <a:lumMod val="65000"/>
                      <a:lumOff val="35000"/>
                    </a:schemeClr>
                  </a:solidFill>
                  <a:latin typeface="Arial" pitchFamily="34" charset="0"/>
                  <a:cs typeface="Arial" pitchFamily="34" charset="0"/>
                </a:rPr>
                <a:t>ISP 1</a:t>
              </a:r>
            </a:p>
          </p:txBody>
        </p:sp>
      </p:grpSp>
      <p:cxnSp>
        <p:nvCxnSpPr>
          <p:cNvPr id="65" name="Shape 64"/>
          <p:cNvCxnSpPr/>
          <p:nvPr/>
        </p:nvCxnSpPr>
        <p:spPr bwMode="auto">
          <a:xfrm rot="5400000" flipH="1" flipV="1">
            <a:off x="5071269" y="3901281"/>
            <a:ext cx="477838" cy="2778125"/>
          </a:xfrm>
          <a:prstGeom prst="bentConnector2">
            <a:avLst/>
          </a:prstGeom>
          <a:solidFill>
            <a:schemeClr val="accent2">
              <a:alpha val="42000"/>
            </a:schemeClr>
          </a:solidFill>
          <a:ln w="31750" cap="flat" cmpd="sng" algn="ctr">
            <a:solidFill>
              <a:schemeClr val="accent3"/>
            </a:solidFill>
            <a:prstDash val="solid"/>
            <a:round/>
            <a:headEnd type="none" w="med" len="med"/>
            <a:tailEnd type="arrow"/>
          </a:ln>
          <a:effectLst/>
        </p:spPr>
      </p:cxnSp>
      <p:cxnSp>
        <p:nvCxnSpPr>
          <p:cNvPr id="66" name="Shape 65"/>
          <p:cNvCxnSpPr/>
          <p:nvPr/>
        </p:nvCxnSpPr>
        <p:spPr bwMode="auto">
          <a:xfrm rot="16200000" flipH="1">
            <a:off x="5143500" y="3095625"/>
            <a:ext cx="333375" cy="2778125"/>
          </a:xfrm>
          <a:prstGeom prst="bentConnector2">
            <a:avLst/>
          </a:prstGeom>
          <a:solidFill>
            <a:schemeClr val="accent2">
              <a:alpha val="42000"/>
            </a:schemeClr>
          </a:solidFill>
          <a:ln w="31750" cap="flat" cmpd="sng" algn="ctr">
            <a:solidFill>
              <a:schemeClr val="accent3"/>
            </a:solidFill>
            <a:prstDash val="solid"/>
            <a:round/>
            <a:headEnd type="none" w="med" len="med"/>
            <a:tailEnd type="arrow"/>
          </a:ln>
          <a:effectLst/>
        </p:spPr>
      </p:cxnSp>
      <p:cxnSp>
        <p:nvCxnSpPr>
          <p:cNvPr id="18458" name="Shape 92"/>
          <p:cNvCxnSpPr>
            <a:cxnSpLocks noChangeShapeType="1"/>
          </p:cNvCxnSpPr>
          <p:nvPr/>
        </p:nvCxnSpPr>
        <p:spPr bwMode="auto">
          <a:xfrm flipV="1">
            <a:off x="3759200" y="4922838"/>
            <a:ext cx="1239838" cy="466725"/>
          </a:xfrm>
          <a:prstGeom prst="bentConnector3">
            <a:avLst>
              <a:gd name="adj1" fmla="val -440"/>
            </a:avLst>
          </a:prstGeom>
          <a:noFill/>
          <a:ln w="31750">
            <a:solidFill>
              <a:srgbClr val="FF0000"/>
            </a:solidFill>
            <a:prstDash val="dash"/>
            <a:round/>
            <a:headEnd/>
            <a:tailEnd type="arrow" w="med" len="med"/>
          </a:ln>
        </p:spPr>
      </p:cxnSp>
      <p:grpSp>
        <p:nvGrpSpPr>
          <p:cNvPr id="4" name="Group 47"/>
          <p:cNvGrpSpPr>
            <a:grpSpLocks/>
          </p:cNvGrpSpPr>
          <p:nvPr/>
        </p:nvGrpSpPr>
        <p:grpSpPr bwMode="auto">
          <a:xfrm>
            <a:off x="3068638" y="5203825"/>
            <a:ext cx="1679575" cy="1006475"/>
            <a:chOff x="1349434" y="4438889"/>
            <a:chExt cx="1825087" cy="1227035"/>
          </a:xfrm>
        </p:grpSpPr>
        <p:pic>
          <p:nvPicPr>
            <p:cNvPr id="71" name="Picture 70" descr="Cloud-White.png"/>
            <p:cNvPicPr>
              <a:picLocks noChangeAspect="1"/>
            </p:cNvPicPr>
            <p:nvPr/>
          </p:nvPicPr>
          <p:blipFill>
            <a:blip r:embed="rId5" cstate="print"/>
            <a:srcRect/>
            <a:stretch>
              <a:fillRect/>
            </a:stretch>
          </p:blipFill>
          <p:spPr bwMode="auto">
            <a:xfrm>
              <a:off x="1349434" y="4438889"/>
              <a:ext cx="1825087" cy="1227035"/>
            </a:xfrm>
            <a:prstGeom prst="rect">
              <a:avLst/>
            </a:prstGeom>
            <a:noFill/>
            <a:ln w="9525">
              <a:noFill/>
              <a:miter lim="800000"/>
              <a:headEnd/>
              <a:tailEnd/>
            </a:ln>
            <a:effectLst>
              <a:outerShdw blurRad="63500" dist="114300" dir="5400000" sx="89999" sy="-19000" rotWithShape="0">
                <a:srgbClr val="000000">
                  <a:alpha val="20000"/>
                </a:srgbClr>
              </a:outerShdw>
            </a:effectLst>
          </p:spPr>
        </p:pic>
        <p:sp>
          <p:nvSpPr>
            <p:cNvPr id="72" name="TextBox 71"/>
            <p:cNvSpPr txBox="1"/>
            <p:nvPr/>
          </p:nvSpPr>
          <p:spPr>
            <a:xfrm>
              <a:off x="1820368" y="4851127"/>
              <a:ext cx="883218" cy="487717"/>
            </a:xfrm>
            <a:prstGeom prst="rect">
              <a:avLst/>
            </a:prstGeom>
            <a:noFill/>
          </p:spPr>
          <p:txBody>
            <a:bodyPr>
              <a:spAutoFit/>
            </a:bodyPr>
            <a:lstStyle/>
            <a:p>
              <a:pPr algn="ctr">
                <a:defRPr/>
              </a:pPr>
              <a:r>
                <a:rPr lang="en-US" sz="2000" dirty="0">
                  <a:solidFill>
                    <a:schemeClr val="tx1">
                      <a:lumMod val="65000"/>
                      <a:lumOff val="35000"/>
                    </a:schemeClr>
                  </a:solidFill>
                  <a:latin typeface="Arial" pitchFamily="34" charset="0"/>
                  <a:cs typeface="Arial" pitchFamily="34" charset="0"/>
                </a:rPr>
                <a:t>ISP 2</a:t>
              </a:r>
            </a:p>
          </p:txBody>
        </p:sp>
      </p:grpSp>
      <p:cxnSp>
        <p:nvCxnSpPr>
          <p:cNvPr id="18460" name="Shape 92"/>
          <p:cNvCxnSpPr>
            <a:cxnSpLocks noChangeShapeType="1"/>
          </p:cNvCxnSpPr>
          <p:nvPr/>
        </p:nvCxnSpPr>
        <p:spPr bwMode="auto">
          <a:xfrm>
            <a:off x="3757613" y="4305300"/>
            <a:ext cx="1238250" cy="466725"/>
          </a:xfrm>
          <a:prstGeom prst="bentConnector3">
            <a:avLst>
              <a:gd name="adj1" fmla="val -440"/>
            </a:avLst>
          </a:prstGeom>
          <a:noFill/>
          <a:ln w="31750">
            <a:solidFill>
              <a:srgbClr val="FF0000"/>
            </a:solidFill>
            <a:prstDash val="dash"/>
            <a:round/>
            <a:headEnd/>
            <a:tailEnd type="arrow" w="med" len="med"/>
          </a:ln>
        </p:spPr>
      </p:cxnSp>
      <p:grpSp>
        <p:nvGrpSpPr>
          <p:cNvPr id="5" name="Group 38"/>
          <p:cNvGrpSpPr/>
          <p:nvPr/>
        </p:nvGrpSpPr>
        <p:grpSpPr>
          <a:xfrm>
            <a:off x="7275513" y="4159250"/>
            <a:ext cx="1665287" cy="1290638"/>
            <a:chOff x="7275513" y="4159250"/>
            <a:chExt cx="1665287" cy="1290638"/>
          </a:xfrm>
        </p:grpSpPr>
        <p:pic>
          <p:nvPicPr>
            <p:cNvPr id="49" name="Picture 48" descr="Cloud-Teal.png"/>
            <p:cNvPicPr>
              <a:picLocks noChangeAspect="1"/>
            </p:cNvPicPr>
            <p:nvPr/>
          </p:nvPicPr>
          <p:blipFill>
            <a:blip r:embed="rId6" cstate="print"/>
            <a:srcRect/>
            <a:stretch>
              <a:fillRect/>
            </a:stretch>
          </p:blipFill>
          <p:spPr bwMode="auto">
            <a:xfrm>
              <a:off x="7275513" y="4159250"/>
              <a:ext cx="1665287" cy="1290638"/>
            </a:xfrm>
            <a:prstGeom prst="rect">
              <a:avLst/>
            </a:prstGeom>
            <a:noFill/>
            <a:ln w="9525">
              <a:noFill/>
              <a:miter lim="800000"/>
              <a:headEnd/>
              <a:tailEnd/>
            </a:ln>
            <a:effectLst>
              <a:outerShdw blurRad="63500" dist="114300" dir="5400000" sx="89999" sy="-19000" rotWithShape="0">
                <a:srgbClr val="000000">
                  <a:alpha val="20000"/>
                </a:srgbClr>
              </a:outerShdw>
            </a:effectLst>
          </p:spPr>
        </p:pic>
        <p:pic>
          <p:nvPicPr>
            <p:cNvPr id="38" name="Picture 37" descr="ServerRoom_Rt.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778111" y="4279970"/>
              <a:ext cx="888696" cy="769977"/>
            </a:xfrm>
            <a:prstGeom prst="rect">
              <a:avLst/>
            </a:prstGeom>
            <a:effectLst>
              <a:outerShdw blurRad="50800" dist="25400" dir="5400000" sx="99000" sy="99000">
                <a:srgbClr val="000000">
                  <a:alpha val="35000"/>
                </a:srgbClr>
              </a:outerShdw>
            </a:effectLst>
          </p:spPr>
        </p:pic>
      </p:grpSp>
      <p:pic>
        <p:nvPicPr>
          <p:cNvPr id="70" name="Picture 41"/>
          <p:cNvPicPr>
            <a:picLocks noChangeAspect="1" noChangeArrowheads="1"/>
          </p:cNvPicPr>
          <p:nvPr/>
        </p:nvPicPr>
        <p:blipFill>
          <a:blip r:embed="rId8" cstate="print"/>
          <a:srcRect/>
          <a:stretch>
            <a:fillRect/>
          </a:stretch>
        </p:blipFill>
        <p:spPr bwMode="auto">
          <a:xfrm>
            <a:off x="5202238" y="4416425"/>
            <a:ext cx="1385887" cy="863600"/>
          </a:xfrm>
          <a:prstGeom prst="rect">
            <a:avLst/>
          </a:prstGeom>
          <a:noFill/>
          <a:ln w="9525">
            <a:noFill/>
            <a:miter lim="800000"/>
            <a:headEnd/>
            <a:tailEnd/>
          </a:ln>
          <a:effectLst>
            <a:prstShdw prst="shdw17" dist="17961" dir="2700000">
              <a:schemeClr val="accent1">
                <a:gamma/>
                <a:shade val="60000"/>
                <a:invGamma/>
              </a:schemeClr>
            </a:prstShdw>
          </a:effectLst>
        </p:spPr>
      </p:pic>
    </p:spTree>
    <p:extLst>
      <p:ext uri="{BB962C8B-B14F-4D97-AF65-F5344CB8AC3E}">
        <p14:creationId xmlns:p14="http://schemas.microsoft.com/office/powerpoint/2010/main" val="303987923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3" name="Shape 637953"/>
          <p:cNvSpPr>
            <a:spLocks noGrp="1" noChangeArrowheads="1"/>
          </p:cNvSpPr>
          <p:nvPr>
            <p:ph type="title"/>
          </p:nvPr>
        </p:nvSpPr>
        <p:spPr>
          <a:xfrm>
            <a:off x="457200" y="274638"/>
            <a:ext cx="8229600" cy="487362"/>
          </a:xfrm>
        </p:spPr>
        <p:txBody>
          <a:bodyPr>
            <a:normAutofit fontScale="90000"/>
          </a:bodyPr>
          <a:lstStyle/>
          <a:p>
            <a:r>
              <a:rPr lang="en-US" sz="3600" dirty="0" err="1" smtClean="0"/>
              <a:t>FortiDDoS</a:t>
            </a:r>
            <a:r>
              <a:rPr lang="en-US" sz="3600" dirty="0" smtClean="0"/>
              <a:t> Current Product Family</a:t>
            </a:r>
          </a:p>
        </p:txBody>
      </p:sp>
      <p:sp>
        <p:nvSpPr>
          <p:cNvPr id="10249" name="Line 16"/>
          <p:cNvSpPr>
            <a:spLocks noChangeShapeType="1"/>
          </p:cNvSpPr>
          <p:nvPr/>
        </p:nvSpPr>
        <p:spPr bwMode="auto">
          <a:xfrm>
            <a:off x="0" y="2402416"/>
            <a:ext cx="9144000" cy="0"/>
          </a:xfrm>
          <a:prstGeom prst="line">
            <a:avLst/>
          </a:prstGeom>
          <a:noFill/>
          <a:ln w="9525">
            <a:solidFill>
              <a:srgbClr val="FF0000"/>
            </a:solidFill>
            <a:round/>
            <a:headEnd/>
            <a:tailEnd/>
          </a:ln>
        </p:spPr>
        <p:txBody>
          <a:bodyPr/>
          <a:lstStyle/>
          <a:p>
            <a:endParaRPr lang="en-US" sz="1600"/>
          </a:p>
        </p:txBody>
      </p:sp>
      <p:sp>
        <p:nvSpPr>
          <p:cNvPr id="10250" name="Line 17"/>
          <p:cNvSpPr>
            <a:spLocks noChangeShapeType="1"/>
          </p:cNvSpPr>
          <p:nvPr/>
        </p:nvSpPr>
        <p:spPr bwMode="auto">
          <a:xfrm>
            <a:off x="0" y="3989972"/>
            <a:ext cx="9144000" cy="0"/>
          </a:xfrm>
          <a:prstGeom prst="line">
            <a:avLst/>
          </a:prstGeom>
          <a:noFill/>
          <a:ln w="9525">
            <a:solidFill>
              <a:srgbClr val="FF0000"/>
            </a:solidFill>
            <a:round/>
            <a:headEnd/>
            <a:tailEnd/>
          </a:ln>
        </p:spPr>
        <p:txBody>
          <a:bodyPr/>
          <a:lstStyle/>
          <a:p>
            <a:endParaRPr lang="en-US" sz="1600"/>
          </a:p>
        </p:txBody>
      </p:sp>
      <p:sp>
        <p:nvSpPr>
          <p:cNvPr id="10251" name="Line 20"/>
          <p:cNvSpPr>
            <a:spLocks noChangeShapeType="1"/>
          </p:cNvSpPr>
          <p:nvPr/>
        </p:nvSpPr>
        <p:spPr bwMode="auto">
          <a:xfrm>
            <a:off x="0" y="1103089"/>
            <a:ext cx="9144000" cy="0"/>
          </a:xfrm>
          <a:prstGeom prst="line">
            <a:avLst/>
          </a:prstGeom>
          <a:noFill/>
          <a:ln w="9525">
            <a:solidFill>
              <a:srgbClr val="FF0000"/>
            </a:solidFill>
            <a:round/>
            <a:headEnd/>
            <a:tailEnd/>
          </a:ln>
        </p:spPr>
        <p:txBody>
          <a:bodyPr/>
          <a:lstStyle/>
          <a:p>
            <a:endParaRPr lang="en-US" sz="1600"/>
          </a:p>
        </p:txBody>
      </p:sp>
      <p:sp>
        <p:nvSpPr>
          <p:cNvPr id="10254" name="TextBox 59400"/>
          <p:cNvSpPr txBox="1">
            <a:spLocks noChangeArrowheads="1"/>
          </p:cNvSpPr>
          <p:nvPr/>
        </p:nvSpPr>
        <p:spPr bwMode="auto">
          <a:xfrm>
            <a:off x="3900836" y="1393675"/>
            <a:ext cx="5049490" cy="1200329"/>
          </a:xfrm>
          <a:prstGeom prst="rect">
            <a:avLst/>
          </a:prstGeom>
          <a:noFill/>
          <a:ln w="9525">
            <a:noFill/>
            <a:miter lim="800000"/>
            <a:headEnd/>
            <a:tailEnd/>
          </a:ln>
        </p:spPr>
        <p:txBody>
          <a:bodyPr wrap="square">
            <a:spAutoFit/>
          </a:bodyPr>
          <a:lstStyle/>
          <a:p>
            <a:pPr fontAlgn="t"/>
            <a:r>
              <a:rPr lang="en-US" sz="1200" dirty="0" smtClean="0">
                <a:latin typeface="+mn-lt"/>
              </a:rPr>
              <a:t>LAN</a:t>
            </a:r>
            <a:r>
              <a:rPr lang="en-US" sz="1200" dirty="0">
                <a:latin typeface="+mn-lt"/>
              </a:rPr>
              <a:t>	</a:t>
            </a:r>
            <a:r>
              <a:rPr lang="en-US" sz="1200" dirty="0" smtClean="0">
                <a:latin typeface="+mn-lt"/>
              </a:rPr>
              <a:t>	2 </a:t>
            </a:r>
            <a:r>
              <a:rPr lang="en-US" sz="1200" dirty="0">
                <a:latin typeface="+mn-lt"/>
              </a:rPr>
              <a:t>x 1G (copper and optical)</a:t>
            </a:r>
          </a:p>
          <a:p>
            <a:pPr fontAlgn="t"/>
            <a:r>
              <a:rPr lang="en-US" sz="1200" dirty="0" smtClean="0">
                <a:latin typeface="+mn-lt"/>
              </a:rPr>
              <a:t>WAN</a:t>
            </a:r>
            <a:r>
              <a:rPr lang="en-US" sz="1200" dirty="0">
                <a:latin typeface="+mn-lt"/>
              </a:rPr>
              <a:t>	</a:t>
            </a:r>
            <a:r>
              <a:rPr lang="en-US" sz="1200" dirty="0" smtClean="0">
                <a:latin typeface="+mn-lt"/>
              </a:rPr>
              <a:t>	2 </a:t>
            </a:r>
            <a:r>
              <a:rPr lang="en-US" sz="1200" dirty="0">
                <a:latin typeface="+mn-lt"/>
              </a:rPr>
              <a:t>x 1G (copper and optical)</a:t>
            </a:r>
          </a:p>
          <a:p>
            <a:pPr fontAlgn="t"/>
            <a:r>
              <a:rPr lang="en-US" sz="1200" dirty="0" err="1" smtClean="0">
                <a:latin typeface="+mn-lt"/>
              </a:rPr>
              <a:t>FortiASIC</a:t>
            </a:r>
            <a:r>
              <a:rPr lang="en-US" sz="1200" dirty="0">
                <a:latin typeface="+mn-lt"/>
              </a:rPr>
              <a:t>	</a:t>
            </a:r>
            <a:r>
              <a:rPr lang="en-US" sz="1200" dirty="0" smtClean="0">
                <a:latin typeface="+mn-lt"/>
              </a:rPr>
              <a:t>	2 </a:t>
            </a:r>
            <a:r>
              <a:rPr lang="en-US" sz="1200" dirty="0">
                <a:latin typeface="+mn-lt"/>
              </a:rPr>
              <a:t>x FortiASIC-FP1</a:t>
            </a:r>
          </a:p>
          <a:p>
            <a:pPr fontAlgn="t"/>
            <a:endParaRPr lang="en-US" sz="1200" dirty="0" smtClean="0">
              <a:latin typeface="+mn-lt"/>
            </a:endParaRPr>
          </a:p>
          <a:p>
            <a:pPr fontAlgn="t"/>
            <a:r>
              <a:rPr lang="en-US" sz="1200" dirty="0" smtClean="0">
                <a:latin typeface="+mn-lt"/>
              </a:rPr>
              <a:t>Performance	1 </a:t>
            </a:r>
            <a:r>
              <a:rPr lang="en-US" sz="1200" dirty="0" err="1">
                <a:latin typeface="+mn-lt"/>
              </a:rPr>
              <a:t>Gbps</a:t>
            </a:r>
            <a:r>
              <a:rPr lang="en-US" sz="1200" dirty="0">
                <a:latin typeface="+mn-lt"/>
              </a:rPr>
              <a:t> full </a:t>
            </a:r>
            <a:r>
              <a:rPr lang="en-US" sz="1200" dirty="0" smtClean="0">
                <a:latin typeface="+mn-lt"/>
              </a:rPr>
              <a:t>duplex</a:t>
            </a:r>
            <a:endParaRPr lang="en-US" sz="1200" dirty="0">
              <a:latin typeface="+mn-lt"/>
            </a:endParaRPr>
          </a:p>
          <a:p>
            <a:pPr marL="171450" indent="-171450"/>
            <a:endParaRPr lang="en-US" sz="1200" dirty="0" smtClean="0">
              <a:solidFill>
                <a:schemeClr val="tx2"/>
              </a:solidFill>
              <a:latin typeface="+mn-lt"/>
              <a:ea typeface="MS PGothic" pitchFamily="34" charset="-128"/>
            </a:endParaRPr>
          </a:p>
        </p:txBody>
      </p:sp>
      <p:sp>
        <p:nvSpPr>
          <p:cNvPr id="16" name="Content Placeholder 2"/>
          <p:cNvSpPr>
            <a:spLocks/>
          </p:cNvSpPr>
          <p:nvPr/>
        </p:nvSpPr>
        <p:spPr bwMode="auto">
          <a:xfrm>
            <a:off x="187585" y="2062425"/>
            <a:ext cx="3581400" cy="472980"/>
          </a:xfrm>
          <a:prstGeom prst="rect">
            <a:avLst/>
          </a:prstGeom>
          <a:noFill/>
          <a:ln w="9525">
            <a:noFill/>
            <a:miter lim="800000"/>
            <a:headEnd/>
            <a:tailEnd/>
          </a:ln>
        </p:spPr>
        <p:txBody>
          <a:bodyPr/>
          <a:lstStyle/>
          <a:p>
            <a:pPr marL="173038" indent="-173038" algn="ctr" eaLnBrk="0" hangingPunct="0">
              <a:spcBef>
                <a:spcPct val="20000"/>
              </a:spcBef>
              <a:buClr>
                <a:srgbClr val="FF0000"/>
              </a:buClr>
              <a:buSzPct val="100000"/>
            </a:pPr>
            <a:r>
              <a:rPr lang="en-US" sz="1400" b="1" dirty="0" smtClean="0">
                <a:latin typeface="Arial Narrow" pitchFamily="34" charset="0"/>
              </a:rPr>
              <a:t>FortiDDOS-100A</a:t>
            </a:r>
            <a:endParaRPr lang="en-US" sz="1400" b="1" dirty="0">
              <a:latin typeface="Arial Narrow" pitchFamily="34" charset="0"/>
            </a:endParaRPr>
          </a:p>
        </p:txBody>
      </p:sp>
      <p:sp>
        <p:nvSpPr>
          <p:cNvPr id="17" name="Content Placeholder 2"/>
          <p:cNvSpPr>
            <a:spLocks/>
          </p:cNvSpPr>
          <p:nvPr/>
        </p:nvSpPr>
        <p:spPr bwMode="auto">
          <a:xfrm>
            <a:off x="175645" y="3387779"/>
            <a:ext cx="3581400" cy="454773"/>
          </a:xfrm>
          <a:prstGeom prst="rect">
            <a:avLst/>
          </a:prstGeom>
          <a:noFill/>
          <a:ln w="9525">
            <a:noFill/>
            <a:miter lim="800000"/>
            <a:headEnd/>
            <a:tailEnd/>
          </a:ln>
        </p:spPr>
        <p:txBody>
          <a:bodyPr/>
          <a:lstStyle/>
          <a:p>
            <a:pPr marL="173038" indent="-173038" algn="ctr" eaLnBrk="0" hangingPunct="0">
              <a:spcBef>
                <a:spcPct val="20000"/>
              </a:spcBef>
              <a:buClr>
                <a:srgbClr val="FF0000"/>
              </a:buClr>
              <a:buSzPct val="100000"/>
            </a:pPr>
            <a:r>
              <a:rPr lang="en-US" sz="1400" b="1" dirty="0" smtClean="0">
                <a:latin typeface="Arial Narrow" pitchFamily="34" charset="0"/>
              </a:rPr>
              <a:t>FortiDDoS-200A</a:t>
            </a:r>
            <a:endParaRPr lang="en-US" sz="1400" b="1" dirty="0">
              <a:latin typeface="Arial Narrow" pitchFamily="34" charset="0"/>
            </a:endParaRPr>
          </a:p>
        </p:txBody>
      </p:sp>
      <p:sp>
        <p:nvSpPr>
          <p:cNvPr id="18" name="Content Placeholder 2"/>
          <p:cNvSpPr>
            <a:spLocks/>
          </p:cNvSpPr>
          <p:nvPr/>
        </p:nvSpPr>
        <p:spPr bwMode="auto">
          <a:xfrm>
            <a:off x="1270038" y="4987214"/>
            <a:ext cx="1406115" cy="341908"/>
          </a:xfrm>
          <a:prstGeom prst="rect">
            <a:avLst/>
          </a:prstGeom>
          <a:noFill/>
          <a:ln w="9525">
            <a:noFill/>
            <a:miter lim="800000"/>
            <a:headEnd/>
            <a:tailEnd/>
          </a:ln>
        </p:spPr>
        <p:txBody>
          <a:bodyPr/>
          <a:lstStyle/>
          <a:p>
            <a:pPr marL="173038" indent="-173038" algn="ctr" eaLnBrk="0" hangingPunct="0">
              <a:spcBef>
                <a:spcPct val="20000"/>
              </a:spcBef>
              <a:buClr>
                <a:srgbClr val="FF0000"/>
              </a:buClr>
              <a:buSzPct val="100000"/>
            </a:pPr>
            <a:r>
              <a:rPr lang="en-US" sz="1400" b="1" dirty="0" smtClean="0">
                <a:latin typeface="Arial Narrow" pitchFamily="34" charset="0"/>
              </a:rPr>
              <a:t>FortiDDoS-300A</a:t>
            </a:r>
            <a:endParaRPr lang="en-US" sz="1400" b="1" dirty="0">
              <a:latin typeface="Arial Narrow" pitchFamily="34" charset="0"/>
            </a:endParaRPr>
          </a:p>
        </p:txBody>
      </p:sp>
      <p:pic>
        <p:nvPicPr>
          <p:cNvPr id="24" name="Picture 23" descr="FDD-100A_Lt.jpg"/>
          <p:cNvPicPr>
            <a:picLocks noChangeAspect="1"/>
          </p:cNvPicPr>
          <p:nvPr/>
        </p:nvPicPr>
        <p:blipFill>
          <a:blip r:embed="rId3"/>
          <a:stretch>
            <a:fillRect/>
          </a:stretch>
        </p:blipFill>
        <p:spPr>
          <a:xfrm>
            <a:off x="914400" y="1351680"/>
            <a:ext cx="2107084" cy="711319"/>
          </a:xfrm>
          <a:prstGeom prst="rect">
            <a:avLst/>
          </a:prstGeom>
        </p:spPr>
      </p:pic>
      <p:pic>
        <p:nvPicPr>
          <p:cNvPr id="25" name="Picture 24" descr="FDD-200A_Lt.jpg"/>
          <p:cNvPicPr>
            <a:picLocks noChangeAspect="1"/>
          </p:cNvPicPr>
          <p:nvPr/>
        </p:nvPicPr>
        <p:blipFill>
          <a:blip r:embed="rId4"/>
          <a:stretch>
            <a:fillRect/>
          </a:stretch>
        </p:blipFill>
        <p:spPr>
          <a:xfrm>
            <a:off x="914400" y="2701980"/>
            <a:ext cx="2209800" cy="750951"/>
          </a:xfrm>
          <a:prstGeom prst="rect">
            <a:avLst/>
          </a:prstGeom>
        </p:spPr>
      </p:pic>
      <p:sp>
        <p:nvSpPr>
          <p:cNvPr id="27" name="TextBox 59400"/>
          <p:cNvSpPr txBox="1">
            <a:spLocks noChangeArrowheads="1"/>
          </p:cNvSpPr>
          <p:nvPr/>
        </p:nvSpPr>
        <p:spPr bwMode="auto">
          <a:xfrm>
            <a:off x="3900836" y="2595196"/>
            <a:ext cx="4206875" cy="1200329"/>
          </a:xfrm>
          <a:prstGeom prst="rect">
            <a:avLst/>
          </a:prstGeom>
          <a:noFill/>
          <a:ln w="9525">
            <a:noFill/>
            <a:miter lim="800000"/>
            <a:headEnd/>
            <a:tailEnd/>
          </a:ln>
        </p:spPr>
        <p:txBody>
          <a:bodyPr>
            <a:spAutoFit/>
          </a:bodyPr>
          <a:lstStyle/>
          <a:p>
            <a:pPr fontAlgn="t"/>
            <a:endParaRPr lang="en-US" sz="1200" dirty="0" smtClean="0">
              <a:latin typeface="+mn-lt"/>
            </a:endParaRPr>
          </a:p>
          <a:p>
            <a:pPr fontAlgn="t"/>
            <a:r>
              <a:rPr lang="en-US" sz="1200" dirty="0" smtClean="0">
                <a:latin typeface="+mn-lt"/>
              </a:rPr>
              <a:t>LAN</a:t>
            </a:r>
            <a:r>
              <a:rPr lang="en-US" sz="1200" dirty="0">
                <a:latin typeface="+mn-lt"/>
              </a:rPr>
              <a:t>	</a:t>
            </a:r>
            <a:r>
              <a:rPr lang="en-US" sz="1200" dirty="0" smtClean="0">
                <a:latin typeface="+mn-lt"/>
              </a:rPr>
              <a:t>	4 </a:t>
            </a:r>
            <a:r>
              <a:rPr lang="en-US" sz="1200" dirty="0">
                <a:latin typeface="+mn-lt"/>
              </a:rPr>
              <a:t>x 1G (copper and optical)</a:t>
            </a:r>
          </a:p>
          <a:p>
            <a:pPr fontAlgn="t"/>
            <a:r>
              <a:rPr lang="en-US" sz="1200" dirty="0" smtClean="0">
                <a:latin typeface="+mn-lt"/>
              </a:rPr>
              <a:t>WAN</a:t>
            </a:r>
            <a:r>
              <a:rPr lang="en-US" sz="1200" dirty="0">
                <a:latin typeface="+mn-lt"/>
              </a:rPr>
              <a:t>	</a:t>
            </a:r>
            <a:r>
              <a:rPr lang="en-US" sz="1200" dirty="0" smtClean="0">
                <a:latin typeface="+mn-lt"/>
              </a:rPr>
              <a:t>	4 </a:t>
            </a:r>
            <a:r>
              <a:rPr lang="en-US" sz="1200" dirty="0">
                <a:latin typeface="+mn-lt"/>
              </a:rPr>
              <a:t>x 1G (copper and optical)</a:t>
            </a:r>
          </a:p>
          <a:p>
            <a:pPr fontAlgn="t"/>
            <a:r>
              <a:rPr lang="en-US" sz="1200" dirty="0" err="1" smtClean="0">
                <a:latin typeface="+mn-lt"/>
              </a:rPr>
              <a:t>FortiASIC</a:t>
            </a:r>
            <a:r>
              <a:rPr lang="en-US" sz="1200" dirty="0">
                <a:latin typeface="+mn-lt"/>
              </a:rPr>
              <a:t>	</a:t>
            </a:r>
            <a:r>
              <a:rPr lang="en-US" sz="1200" dirty="0" smtClean="0">
                <a:latin typeface="+mn-lt"/>
              </a:rPr>
              <a:t>	4 </a:t>
            </a:r>
            <a:r>
              <a:rPr lang="en-US" sz="1200" dirty="0">
                <a:latin typeface="+mn-lt"/>
              </a:rPr>
              <a:t>x FortiASIC-FP1</a:t>
            </a:r>
          </a:p>
          <a:p>
            <a:pPr fontAlgn="t"/>
            <a:endParaRPr lang="en-US" sz="1200" dirty="0">
              <a:latin typeface="+mn-lt"/>
            </a:endParaRPr>
          </a:p>
          <a:p>
            <a:pPr fontAlgn="t"/>
            <a:r>
              <a:rPr lang="en-US" sz="1200" dirty="0" smtClean="0">
                <a:latin typeface="+mn-lt"/>
              </a:rPr>
              <a:t>Performance	2 </a:t>
            </a:r>
            <a:r>
              <a:rPr lang="en-US" sz="1200" dirty="0" err="1">
                <a:latin typeface="+mn-lt"/>
              </a:rPr>
              <a:t>Gbps</a:t>
            </a:r>
            <a:r>
              <a:rPr lang="en-US" sz="1200" dirty="0">
                <a:latin typeface="+mn-lt"/>
              </a:rPr>
              <a:t> full </a:t>
            </a:r>
            <a:r>
              <a:rPr lang="en-US" sz="1200" dirty="0" smtClean="0">
                <a:latin typeface="+mn-lt"/>
              </a:rPr>
              <a:t>duplex</a:t>
            </a:r>
            <a:endParaRPr lang="en-US" sz="1200" dirty="0">
              <a:latin typeface="+mn-lt"/>
            </a:endParaRPr>
          </a:p>
        </p:txBody>
      </p:sp>
      <p:pic>
        <p:nvPicPr>
          <p:cNvPr id="28" name="Picture 27" descr="FDD-200A_Lt.jpg"/>
          <p:cNvPicPr>
            <a:picLocks noChangeAspect="1"/>
          </p:cNvPicPr>
          <p:nvPr/>
        </p:nvPicPr>
        <p:blipFill>
          <a:blip r:embed="rId4"/>
          <a:stretch>
            <a:fillRect/>
          </a:stretch>
        </p:blipFill>
        <p:spPr>
          <a:xfrm>
            <a:off x="914400" y="4215284"/>
            <a:ext cx="2209800" cy="750951"/>
          </a:xfrm>
          <a:prstGeom prst="rect">
            <a:avLst/>
          </a:prstGeom>
        </p:spPr>
      </p:pic>
      <p:sp>
        <p:nvSpPr>
          <p:cNvPr id="29" name="Line 17"/>
          <p:cNvSpPr>
            <a:spLocks noChangeShapeType="1"/>
          </p:cNvSpPr>
          <p:nvPr/>
        </p:nvSpPr>
        <p:spPr bwMode="auto">
          <a:xfrm>
            <a:off x="0" y="5532738"/>
            <a:ext cx="9144000" cy="0"/>
          </a:xfrm>
          <a:prstGeom prst="line">
            <a:avLst/>
          </a:prstGeom>
          <a:noFill/>
          <a:ln w="9525">
            <a:solidFill>
              <a:srgbClr val="FF0000"/>
            </a:solidFill>
            <a:round/>
            <a:headEnd/>
            <a:tailEnd/>
          </a:ln>
        </p:spPr>
        <p:txBody>
          <a:bodyPr/>
          <a:lstStyle/>
          <a:p>
            <a:endParaRPr lang="en-US" sz="1600"/>
          </a:p>
        </p:txBody>
      </p:sp>
      <p:sp>
        <p:nvSpPr>
          <p:cNvPr id="31" name="TextBox 59400"/>
          <p:cNvSpPr txBox="1">
            <a:spLocks noChangeArrowheads="1"/>
          </p:cNvSpPr>
          <p:nvPr/>
        </p:nvSpPr>
        <p:spPr bwMode="auto">
          <a:xfrm>
            <a:off x="3900836" y="4052632"/>
            <a:ext cx="4206875" cy="1200329"/>
          </a:xfrm>
          <a:prstGeom prst="rect">
            <a:avLst/>
          </a:prstGeom>
          <a:noFill/>
          <a:ln w="9525">
            <a:noFill/>
            <a:miter lim="800000"/>
            <a:headEnd/>
            <a:tailEnd/>
          </a:ln>
        </p:spPr>
        <p:txBody>
          <a:bodyPr>
            <a:spAutoFit/>
          </a:bodyPr>
          <a:lstStyle/>
          <a:p>
            <a:pPr fontAlgn="t"/>
            <a:endParaRPr lang="en-US" sz="1200" dirty="0" smtClean="0">
              <a:latin typeface="+mn-lt"/>
            </a:endParaRPr>
          </a:p>
          <a:p>
            <a:pPr fontAlgn="t"/>
            <a:r>
              <a:rPr lang="en-US" sz="1200" dirty="0" smtClean="0">
                <a:latin typeface="+mn-lt"/>
              </a:rPr>
              <a:t>LAN</a:t>
            </a:r>
            <a:r>
              <a:rPr lang="en-US" sz="1200" dirty="0">
                <a:latin typeface="+mn-lt"/>
              </a:rPr>
              <a:t>	</a:t>
            </a:r>
            <a:r>
              <a:rPr lang="en-US" sz="1200" dirty="0" smtClean="0">
                <a:latin typeface="+mn-lt"/>
              </a:rPr>
              <a:t>	6 </a:t>
            </a:r>
            <a:r>
              <a:rPr lang="en-US" sz="1200" dirty="0">
                <a:latin typeface="+mn-lt"/>
              </a:rPr>
              <a:t>x 1G (copper and optical)</a:t>
            </a:r>
          </a:p>
          <a:p>
            <a:pPr fontAlgn="t"/>
            <a:r>
              <a:rPr lang="en-US" sz="1200" dirty="0" smtClean="0">
                <a:latin typeface="+mn-lt"/>
              </a:rPr>
              <a:t>WAN</a:t>
            </a:r>
            <a:r>
              <a:rPr lang="en-US" sz="1200" dirty="0">
                <a:latin typeface="+mn-lt"/>
              </a:rPr>
              <a:t>	</a:t>
            </a:r>
            <a:r>
              <a:rPr lang="en-US" sz="1200" dirty="0" smtClean="0">
                <a:latin typeface="+mn-lt"/>
              </a:rPr>
              <a:t>	6 </a:t>
            </a:r>
            <a:r>
              <a:rPr lang="en-US" sz="1200" dirty="0">
                <a:latin typeface="+mn-lt"/>
              </a:rPr>
              <a:t>x 1G (copper and optical)</a:t>
            </a:r>
          </a:p>
          <a:p>
            <a:pPr fontAlgn="t"/>
            <a:r>
              <a:rPr lang="en-US" sz="1200" dirty="0" err="1" smtClean="0">
                <a:latin typeface="+mn-lt"/>
              </a:rPr>
              <a:t>FortiASIC</a:t>
            </a:r>
            <a:r>
              <a:rPr lang="en-US" sz="1200" dirty="0">
                <a:latin typeface="+mn-lt"/>
              </a:rPr>
              <a:t>	</a:t>
            </a:r>
            <a:r>
              <a:rPr lang="en-US" sz="1200" dirty="0" smtClean="0">
                <a:latin typeface="+mn-lt"/>
              </a:rPr>
              <a:t>	6 </a:t>
            </a:r>
            <a:r>
              <a:rPr lang="en-US" sz="1200" dirty="0">
                <a:latin typeface="+mn-lt"/>
              </a:rPr>
              <a:t>x FortiASIC-FP1</a:t>
            </a:r>
          </a:p>
          <a:p>
            <a:pPr fontAlgn="t"/>
            <a:endParaRPr lang="en-US" sz="1200" dirty="0" smtClean="0">
              <a:latin typeface="+mn-lt"/>
            </a:endParaRPr>
          </a:p>
          <a:p>
            <a:pPr fontAlgn="t"/>
            <a:r>
              <a:rPr lang="en-US" sz="1200" dirty="0" smtClean="0">
                <a:latin typeface="+mn-lt"/>
              </a:rPr>
              <a:t>Performance	3 </a:t>
            </a:r>
            <a:r>
              <a:rPr lang="en-US" sz="1200" dirty="0" err="1">
                <a:latin typeface="+mn-lt"/>
              </a:rPr>
              <a:t>Gbps</a:t>
            </a:r>
            <a:r>
              <a:rPr lang="en-US" sz="1200" dirty="0">
                <a:latin typeface="+mn-lt"/>
              </a:rPr>
              <a:t> full </a:t>
            </a:r>
            <a:r>
              <a:rPr lang="en-US" sz="1200" dirty="0" smtClean="0">
                <a:latin typeface="+mn-lt"/>
              </a:rPr>
              <a:t>duplex</a:t>
            </a:r>
            <a:endParaRPr lang="en-US" sz="1200" dirty="0">
              <a:latin typeface="+mn-lt"/>
            </a:endParaRPr>
          </a:p>
        </p:txBody>
      </p:sp>
    </p:spTree>
    <p:extLst>
      <p:ext uri="{BB962C8B-B14F-4D97-AF65-F5344CB8AC3E}">
        <p14:creationId xmlns:p14="http://schemas.microsoft.com/office/powerpoint/2010/main" val="217921619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Table 20"/>
          <p:cNvGraphicFramePr>
            <a:graphicFrameLocks noGrp="1"/>
          </p:cNvGraphicFramePr>
          <p:nvPr/>
        </p:nvGraphicFramePr>
        <p:xfrm>
          <a:off x="384176" y="3356991"/>
          <a:ext cx="4619872" cy="2839087"/>
        </p:xfrm>
        <a:graphic>
          <a:graphicData uri="http://schemas.openxmlformats.org/drawingml/2006/table">
            <a:tbl>
              <a:tblPr firstRow="1" bandRow="1">
                <a:effectLst>
                  <a:outerShdw blurRad="381000" dist="38100" dir="2700000" algn="tl" rotWithShape="0">
                    <a:srgbClr val="000000">
                      <a:alpha val="0"/>
                    </a:srgbClr>
                  </a:outerShdw>
                </a:effectLst>
                <a:tableStyleId>{93296810-A885-4BE3-A3E7-6D5BEEA58F35}</a:tableStyleId>
              </a:tblPr>
              <a:tblGrid>
                <a:gridCol w="2309936"/>
                <a:gridCol w="2309936"/>
              </a:tblGrid>
              <a:tr h="284153">
                <a:tc>
                  <a:txBody>
                    <a:bodyPr/>
                    <a:lstStyle/>
                    <a:p>
                      <a:pPr algn="r">
                        <a:spcAft>
                          <a:spcPts val="0"/>
                        </a:spcAft>
                      </a:pPr>
                      <a:r>
                        <a:rPr lang="en-US" sz="1400" b="1" dirty="0" smtClean="0">
                          <a:solidFill>
                            <a:schemeClr val="accent6">
                              <a:lumMod val="75000"/>
                            </a:schemeClr>
                          </a:solidFill>
                          <a:latin typeface="+mn-lt"/>
                        </a:rPr>
                        <a:t>LAN</a:t>
                      </a:r>
                      <a:endParaRPr lang="en-US" sz="1400" b="1" dirty="0">
                        <a:solidFill>
                          <a:schemeClr val="accent6">
                            <a:lumMod val="75000"/>
                          </a:schemeClr>
                        </a:solidFill>
                        <a:latin typeface="+mn-lt"/>
                      </a:endParaRPr>
                    </a:p>
                  </a:txBody>
                  <a:tcPr>
                    <a:noFill/>
                  </a:tcPr>
                </a:tc>
                <a:tc>
                  <a:txBody>
                    <a:bodyPr/>
                    <a:lstStyle/>
                    <a:p>
                      <a:pPr>
                        <a:spcAft>
                          <a:spcPts val="0"/>
                        </a:spcAft>
                      </a:pPr>
                      <a:r>
                        <a:rPr lang="en-US" sz="1400" b="1" dirty="0" smtClean="0">
                          <a:solidFill>
                            <a:schemeClr val="accent6">
                              <a:lumMod val="75000"/>
                            </a:schemeClr>
                          </a:solidFill>
                          <a:latin typeface="+mn-lt"/>
                        </a:rPr>
                        <a:t>8 x 1G copper</a:t>
                      </a:r>
                      <a:endParaRPr lang="en-US" sz="1400" b="1" dirty="0">
                        <a:solidFill>
                          <a:schemeClr val="accent6">
                            <a:lumMod val="75000"/>
                          </a:schemeClr>
                        </a:solidFill>
                        <a:latin typeface="+mn-lt"/>
                      </a:endParaRPr>
                    </a:p>
                  </a:txBody>
                  <a:tcPr>
                    <a:noFill/>
                  </a:tcPr>
                </a:tc>
              </a:tr>
              <a:tr h="282941">
                <a:tc>
                  <a:txBody>
                    <a:bodyPr/>
                    <a:lstStyle/>
                    <a:p>
                      <a:pPr algn="r">
                        <a:spcAft>
                          <a:spcPts val="0"/>
                        </a:spcAft>
                      </a:pPr>
                      <a:r>
                        <a:rPr lang="en-US" sz="1400" b="1" dirty="0" smtClean="0">
                          <a:solidFill>
                            <a:schemeClr val="accent6">
                              <a:lumMod val="75000"/>
                            </a:schemeClr>
                          </a:solidFill>
                          <a:latin typeface="+mn-lt"/>
                        </a:rPr>
                        <a:t>WAN</a:t>
                      </a:r>
                      <a:endParaRPr lang="en-US" sz="1400" b="1" dirty="0">
                        <a:solidFill>
                          <a:schemeClr val="accent6">
                            <a:lumMod val="75000"/>
                          </a:schemeClr>
                        </a:solidFill>
                        <a:latin typeface="+mn-lt"/>
                      </a:endParaRPr>
                    </a:p>
                  </a:txBody>
                  <a:tcPr>
                    <a:noFill/>
                  </a:tcPr>
                </a:tc>
                <a:tc>
                  <a:txBody>
                    <a:bodyPr/>
                    <a:lstStyle/>
                    <a:p>
                      <a:pPr>
                        <a:spcAft>
                          <a:spcPts val="0"/>
                        </a:spcAft>
                      </a:pPr>
                      <a:r>
                        <a:rPr lang="en-US" sz="1400" b="1" dirty="0" smtClean="0">
                          <a:solidFill>
                            <a:schemeClr val="accent6">
                              <a:lumMod val="75000"/>
                            </a:schemeClr>
                          </a:solidFill>
                          <a:latin typeface="+mn-lt"/>
                        </a:rPr>
                        <a:t>8 x 1G </a:t>
                      </a:r>
                      <a:r>
                        <a:rPr lang="en-US" sz="1400" b="1" baseline="0" dirty="0" smtClean="0">
                          <a:solidFill>
                            <a:schemeClr val="accent6">
                              <a:lumMod val="75000"/>
                            </a:schemeClr>
                          </a:solidFill>
                          <a:latin typeface="+mn-lt"/>
                        </a:rPr>
                        <a:t>copper</a:t>
                      </a:r>
                      <a:endParaRPr lang="en-US" sz="1400" b="1" dirty="0">
                        <a:solidFill>
                          <a:schemeClr val="accent6">
                            <a:lumMod val="75000"/>
                          </a:schemeClr>
                        </a:solidFill>
                        <a:latin typeface="+mn-lt"/>
                      </a:endParaRPr>
                    </a:p>
                  </a:txBody>
                  <a:tcPr>
                    <a:noFill/>
                  </a:tcPr>
                </a:tc>
              </a:tr>
              <a:tr h="284708">
                <a:tc>
                  <a:txBody>
                    <a:bodyPr/>
                    <a:lstStyle/>
                    <a:p>
                      <a:pPr algn="r">
                        <a:spcAft>
                          <a:spcPts val="0"/>
                        </a:spcAft>
                      </a:pPr>
                      <a:r>
                        <a:rPr lang="en-US" sz="1400" b="1" dirty="0" smtClean="0">
                          <a:solidFill>
                            <a:schemeClr val="accent6">
                              <a:lumMod val="75000"/>
                            </a:schemeClr>
                          </a:solidFill>
                          <a:latin typeface="+mn-lt"/>
                        </a:rPr>
                        <a:t>FortiASIC</a:t>
                      </a:r>
                      <a:endParaRPr lang="en-US" sz="1400" b="1" dirty="0">
                        <a:solidFill>
                          <a:schemeClr val="accent6">
                            <a:lumMod val="75000"/>
                          </a:schemeClr>
                        </a:solidFill>
                        <a:latin typeface="+mn-lt"/>
                      </a:endParaRPr>
                    </a:p>
                  </a:txBody>
                  <a:tcPr>
                    <a:noFill/>
                  </a:tcPr>
                </a:tc>
                <a:tc>
                  <a:txBody>
                    <a:bodyPr/>
                    <a:lstStyle/>
                    <a:p>
                      <a:pPr>
                        <a:spcAft>
                          <a:spcPts val="0"/>
                        </a:spcAft>
                      </a:pPr>
                      <a:r>
                        <a:rPr lang="en-US" sz="1400" b="1" dirty="0" smtClean="0">
                          <a:solidFill>
                            <a:schemeClr val="accent6">
                              <a:lumMod val="75000"/>
                            </a:schemeClr>
                          </a:solidFill>
                          <a:latin typeface="+mn-lt"/>
                        </a:rPr>
                        <a:t>1 x FortiASIC-FP2</a:t>
                      </a:r>
                    </a:p>
                  </a:txBody>
                  <a:tcPr>
                    <a:noFill/>
                  </a:tcPr>
                </a:tc>
              </a:tr>
              <a:tr h="284708">
                <a:tc>
                  <a:txBody>
                    <a:bodyPr/>
                    <a:lstStyle/>
                    <a:p>
                      <a:pPr algn="r">
                        <a:spcAft>
                          <a:spcPts val="0"/>
                        </a:spcAft>
                      </a:pPr>
                      <a:r>
                        <a:rPr lang="en-US" sz="1400" b="1" dirty="0" smtClean="0">
                          <a:solidFill>
                            <a:schemeClr val="accent6">
                              <a:lumMod val="75000"/>
                            </a:schemeClr>
                          </a:solidFill>
                          <a:latin typeface="+mn-lt"/>
                        </a:rPr>
                        <a:t>RAM</a:t>
                      </a:r>
                      <a:endParaRPr lang="en-US" sz="1400" b="1" dirty="0">
                        <a:solidFill>
                          <a:schemeClr val="accent6">
                            <a:lumMod val="75000"/>
                          </a:schemeClr>
                        </a:solidFill>
                        <a:latin typeface="+mn-lt"/>
                      </a:endParaRPr>
                    </a:p>
                  </a:txBody>
                  <a:tcPr>
                    <a:noFill/>
                  </a:tcPr>
                </a:tc>
                <a:tc>
                  <a:txBody>
                    <a:bodyPr/>
                    <a:lstStyle/>
                    <a:p>
                      <a:pPr>
                        <a:spcAft>
                          <a:spcPts val="0"/>
                        </a:spcAft>
                      </a:pPr>
                      <a:r>
                        <a:rPr lang="en-US" sz="1400" b="1" dirty="0" smtClean="0">
                          <a:solidFill>
                            <a:schemeClr val="accent6">
                              <a:lumMod val="75000"/>
                            </a:schemeClr>
                          </a:solidFill>
                          <a:latin typeface="+mn-lt"/>
                        </a:rPr>
                        <a:t>8G</a:t>
                      </a:r>
                    </a:p>
                  </a:txBody>
                  <a:tcPr>
                    <a:noFill/>
                  </a:tcPr>
                </a:tc>
              </a:tr>
              <a:tr h="284708">
                <a:tc>
                  <a:txBody>
                    <a:bodyPr/>
                    <a:lstStyle/>
                    <a:p>
                      <a:pPr algn="r">
                        <a:spcAft>
                          <a:spcPts val="0"/>
                        </a:spcAft>
                      </a:pPr>
                      <a:r>
                        <a:rPr lang="en-US" sz="1400" b="1" dirty="0" smtClean="0">
                          <a:solidFill>
                            <a:schemeClr val="accent6">
                              <a:lumMod val="75000"/>
                            </a:schemeClr>
                          </a:solidFill>
                          <a:latin typeface="+mn-lt"/>
                        </a:rPr>
                        <a:t>Storage</a:t>
                      </a:r>
                      <a:endParaRPr lang="en-US" sz="1400" b="1" dirty="0">
                        <a:solidFill>
                          <a:schemeClr val="accent6">
                            <a:lumMod val="75000"/>
                          </a:schemeClr>
                        </a:solidFill>
                        <a:latin typeface="+mn-lt"/>
                      </a:endParaRPr>
                    </a:p>
                  </a:txBody>
                  <a:tcPr>
                    <a:noFill/>
                  </a:tcPr>
                </a:tc>
                <a:tc>
                  <a:txBody>
                    <a:bodyPr/>
                    <a:lstStyle/>
                    <a:p>
                      <a:pPr>
                        <a:spcAft>
                          <a:spcPts val="0"/>
                        </a:spcAft>
                      </a:pPr>
                      <a:r>
                        <a:rPr lang="en-US" sz="1400" b="1" dirty="0" smtClean="0">
                          <a:solidFill>
                            <a:schemeClr val="accent6">
                              <a:lumMod val="75000"/>
                            </a:schemeClr>
                          </a:solidFill>
                          <a:latin typeface="+mn-lt"/>
                        </a:rPr>
                        <a:t>1 X 512 GB SSD</a:t>
                      </a:r>
                    </a:p>
                  </a:txBody>
                  <a:tcPr>
                    <a:noFill/>
                  </a:tcPr>
                </a:tc>
              </a:tr>
              <a:tr h="340515">
                <a:tc>
                  <a:txBody>
                    <a:bodyPr/>
                    <a:lstStyle/>
                    <a:p>
                      <a:pPr algn="r">
                        <a:spcAft>
                          <a:spcPts val="0"/>
                        </a:spcAft>
                      </a:pPr>
                      <a:r>
                        <a:rPr lang="en-US" sz="1400" b="1" dirty="0" smtClean="0">
                          <a:solidFill>
                            <a:schemeClr val="accent6">
                              <a:lumMod val="75000"/>
                            </a:schemeClr>
                          </a:solidFill>
                          <a:latin typeface="+mn-lt"/>
                        </a:rPr>
                        <a:t>Management</a:t>
                      </a:r>
                      <a:endParaRPr lang="en-US" sz="1400" b="1" dirty="0">
                        <a:solidFill>
                          <a:schemeClr val="accent6">
                            <a:lumMod val="75000"/>
                          </a:schemeClr>
                        </a:solidFill>
                        <a:latin typeface="+mn-lt"/>
                      </a:endParaRPr>
                    </a:p>
                  </a:txBody>
                  <a:tcPr>
                    <a:noFill/>
                  </a:tcPr>
                </a:tc>
                <a:tc>
                  <a:txBody>
                    <a:bodyPr/>
                    <a:lstStyle/>
                    <a:p>
                      <a:pPr>
                        <a:spcAft>
                          <a:spcPts val="0"/>
                        </a:spcAft>
                      </a:pPr>
                      <a:r>
                        <a:rPr lang="en-US" sz="1400" b="1" dirty="0" smtClean="0">
                          <a:solidFill>
                            <a:schemeClr val="accent6">
                              <a:lumMod val="75000"/>
                            </a:schemeClr>
                          </a:solidFill>
                          <a:latin typeface="+mn-lt"/>
                        </a:rPr>
                        <a:t>2 x RJ45 10/100/1000</a:t>
                      </a:r>
                    </a:p>
                  </a:txBody>
                  <a:tcPr>
                    <a:noFill/>
                  </a:tcPr>
                </a:tc>
              </a:tr>
              <a:tr h="314378">
                <a:tc>
                  <a:txBody>
                    <a:bodyPr/>
                    <a:lstStyle/>
                    <a:p>
                      <a:pPr algn="r">
                        <a:spcAft>
                          <a:spcPts val="0"/>
                        </a:spcAft>
                      </a:pPr>
                      <a:r>
                        <a:rPr lang="en-US" sz="1400" b="1" dirty="0" smtClean="0">
                          <a:solidFill>
                            <a:schemeClr val="accent6">
                              <a:lumMod val="75000"/>
                            </a:schemeClr>
                          </a:solidFill>
                          <a:latin typeface="+mn-lt"/>
                        </a:rPr>
                        <a:t>Power</a:t>
                      </a:r>
                      <a:endParaRPr lang="en-US" sz="1400" b="1" dirty="0">
                        <a:solidFill>
                          <a:schemeClr val="accent6">
                            <a:lumMod val="75000"/>
                          </a:schemeClr>
                        </a:solidFill>
                        <a:latin typeface="+mn-lt"/>
                      </a:endParaRPr>
                    </a:p>
                  </a:txBody>
                  <a:tcPr>
                    <a:noFill/>
                  </a:tcPr>
                </a:tc>
                <a:tc>
                  <a:txBody>
                    <a:bodyPr/>
                    <a:lstStyle/>
                    <a:p>
                      <a:pPr>
                        <a:spcAft>
                          <a:spcPts val="0"/>
                        </a:spcAft>
                      </a:pPr>
                      <a:r>
                        <a:rPr lang="en-US" sz="1400" b="1" dirty="0" smtClean="0">
                          <a:solidFill>
                            <a:schemeClr val="accent6">
                              <a:lumMod val="75000"/>
                            </a:schemeClr>
                          </a:solidFill>
                          <a:latin typeface="+mn-lt"/>
                        </a:rPr>
                        <a:t>AC</a:t>
                      </a:r>
                    </a:p>
                  </a:txBody>
                  <a:tcPr>
                    <a:noFill/>
                  </a:tcPr>
                </a:tc>
              </a:tr>
              <a:tr h="660195">
                <a:tc>
                  <a:txBody>
                    <a:bodyPr/>
                    <a:lstStyle/>
                    <a:p>
                      <a:pPr algn="r">
                        <a:spcAft>
                          <a:spcPts val="0"/>
                        </a:spcAft>
                      </a:pPr>
                      <a:r>
                        <a:rPr lang="en-US" sz="1400" b="1" dirty="0" smtClean="0">
                          <a:solidFill>
                            <a:schemeClr val="accent6">
                              <a:lumMod val="75000"/>
                            </a:schemeClr>
                          </a:solidFill>
                          <a:latin typeface="+mn-lt"/>
                        </a:rPr>
                        <a:t>Protection</a:t>
                      </a:r>
                      <a:endParaRPr lang="en-US" sz="1400" b="1" dirty="0">
                        <a:solidFill>
                          <a:schemeClr val="accent6">
                            <a:lumMod val="75000"/>
                          </a:schemeClr>
                        </a:solidFill>
                        <a:latin typeface="+mn-lt"/>
                      </a:endParaRPr>
                    </a:p>
                  </a:txBody>
                  <a:tcPr>
                    <a:noFill/>
                  </a:tcPr>
                </a:tc>
                <a:tc>
                  <a:txBody>
                    <a:bodyPr/>
                    <a:lstStyle/>
                    <a:p>
                      <a:pPr>
                        <a:spcAft>
                          <a:spcPts val="0"/>
                        </a:spcAft>
                      </a:pPr>
                      <a:r>
                        <a:rPr lang="en-US" sz="1400" b="1" dirty="0" smtClean="0">
                          <a:solidFill>
                            <a:schemeClr val="accent6">
                              <a:lumMod val="75000"/>
                            </a:schemeClr>
                          </a:solidFill>
                          <a:latin typeface="+mn-lt"/>
                        </a:rPr>
                        <a:t>4 </a:t>
                      </a:r>
                      <a:r>
                        <a:rPr lang="en-US" sz="1400" b="1" dirty="0" err="1" smtClean="0">
                          <a:solidFill>
                            <a:schemeClr val="accent6">
                              <a:lumMod val="75000"/>
                            </a:schemeClr>
                          </a:solidFill>
                          <a:latin typeface="+mn-lt"/>
                        </a:rPr>
                        <a:t>Gbps</a:t>
                      </a:r>
                      <a:r>
                        <a:rPr lang="en-US" sz="1400" b="1" dirty="0" smtClean="0">
                          <a:solidFill>
                            <a:schemeClr val="accent6">
                              <a:lumMod val="75000"/>
                            </a:schemeClr>
                          </a:solidFill>
                          <a:latin typeface="+mn-lt"/>
                        </a:rPr>
                        <a:t> full duplex</a:t>
                      </a:r>
                    </a:p>
                  </a:txBody>
                  <a:tcPr>
                    <a:noFill/>
                  </a:tcPr>
                </a:tc>
              </a:tr>
            </a:tbl>
          </a:graphicData>
        </a:graphic>
      </p:graphicFrame>
      <p:sp>
        <p:nvSpPr>
          <p:cNvPr id="9" name="Text Placeholder 2"/>
          <p:cNvSpPr txBox="1">
            <a:spLocks/>
          </p:cNvSpPr>
          <p:nvPr/>
        </p:nvSpPr>
        <p:spPr>
          <a:xfrm>
            <a:off x="395536" y="1804988"/>
            <a:ext cx="8496944" cy="4432300"/>
          </a:xfrm>
          <a:prstGeom prst="rect">
            <a:avLst/>
          </a:prstGeom>
        </p:spPr>
        <p:txBody>
          <a:bodyPr/>
          <a:lstStyle/>
          <a:p>
            <a:pPr marL="0" marR="0" lvl="0" indent="0" algn="l" defTabSz="914400" rtl="0" eaLnBrk="1" fontAlgn="base" latinLnBrk="0" hangingPunct="1">
              <a:lnSpc>
                <a:spcPts val="6000"/>
              </a:lnSpc>
              <a:spcBef>
                <a:spcPts val="0"/>
              </a:spcBef>
              <a:spcAft>
                <a:spcPct val="0"/>
              </a:spcAft>
              <a:buClr>
                <a:srgbClr val="FF0000"/>
              </a:buClr>
              <a:buSzPct val="100000"/>
              <a:buFont typeface="Arial"/>
              <a:buNone/>
              <a:tabLst/>
              <a:defRPr/>
            </a:pPr>
            <a:r>
              <a:rPr lang="en-US" sz="6600" b="1" kern="0" spc="-150" noProof="0" dirty="0" err="1" smtClean="0">
                <a:solidFill>
                  <a:srgbClr val="FF0000"/>
                </a:solidFill>
                <a:latin typeface="+mj-lt"/>
                <a:ea typeface="+mn-ea"/>
                <a:cs typeface="Arial Narrow"/>
              </a:rPr>
              <a:t>Forti</a:t>
            </a:r>
            <a:r>
              <a:rPr lang="en-US" sz="6600" b="1" kern="0" spc="-150" dirty="0" smtClean="0">
                <a:solidFill>
                  <a:srgbClr val="FF0000"/>
                </a:solidFill>
                <a:latin typeface="+mj-lt"/>
                <a:ea typeface="+mn-ea"/>
                <a:cs typeface="Arial Narrow"/>
              </a:rPr>
              <a:t>DDoS-400B</a:t>
            </a:r>
            <a:endParaRPr kumimoji="0" lang="en-US" sz="6600" b="1" i="0" u="none" strike="noStrike" kern="0" cap="none" spc="-150" normalizeH="0" baseline="0" noProof="0" dirty="0" smtClean="0">
              <a:ln>
                <a:noFill/>
              </a:ln>
              <a:solidFill>
                <a:srgbClr val="FF0000"/>
              </a:solidFill>
              <a:effectLst/>
              <a:uLnTx/>
              <a:uFillTx/>
              <a:latin typeface="+mj-lt"/>
              <a:ea typeface="+mn-ea"/>
              <a:cs typeface="Arial Narrow"/>
            </a:endParaRPr>
          </a:p>
          <a:p>
            <a:pPr marL="0" lvl="1" eaLnBrk="0" hangingPunct="0">
              <a:spcBef>
                <a:spcPts val="0"/>
              </a:spcBef>
              <a:spcAft>
                <a:spcPts val="0"/>
              </a:spcAft>
              <a:buClr>
                <a:srgbClr val="FF0000"/>
              </a:buClr>
              <a:buSzPct val="100000"/>
              <a:defRPr/>
            </a:pPr>
            <a:r>
              <a:rPr lang="en-US" sz="2200" b="1" kern="0" dirty="0" smtClean="0">
                <a:solidFill>
                  <a:schemeClr val="accent6">
                    <a:lumMod val="75000"/>
                  </a:schemeClr>
                </a:solidFill>
              </a:rPr>
              <a:t>4</a:t>
            </a:r>
            <a:r>
              <a:rPr lang="en-US" sz="2200" b="1" kern="0" noProof="0" dirty="0" smtClean="0">
                <a:solidFill>
                  <a:schemeClr val="accent6">
                    <a:lumMod val="75000"/>
                  </a:schemeClr>
                </a:solidFill>
              </a:rPr>
              <a:t> </a:t>
            </a:r>
            <a:r>
              <a:rPr lang="en-US" sz="2200" b="1" kern="0" noProof="0" dirty="0" err="1" smtClean="0">
                <a:solidFill>
                  <a:schemeClr val="accent6">
                    <a:lumMod val="75000"/>
                  </a:schemeClr>
                </a:solidFill>
              </a:rPr>
              <a:t>Gbps</a:t>
            </a:r>
            <a:r>
              <a:rPr lang="en-US" sz="2200" b="1" kern="0" noProof="0" dirty="0" smtClean="0">
                <a:solidFill>
                  <a:schemeClr val="accent6">
                    <a:lumMod val="75000"/>
                  </a:schemeClr>
                </a:solidFill>
              </a:rPr>
              <a:t> full duplex</a:t>
            </a:r>
          </a:p>
          <a:p>
            <a:pPr marL="0" lvl="1" eaLnBrk="0" hangingPunct="0">
              <a:spcBef>
                <a:spcPts val="0"/>
              </a:spcBef>
              <a:spcAft>
                <a:spcPts val="0"/>
              </a:spcAft>
              <a:buClr>
                <a:srgbClr val="FF0000"/>
              </a:buClr>
              <a:buSzPct val="100000"/>
              <a:defRPr/>
            </a:pPr>
            <a:r>
              <a:rPr lang="en-US" sz="2200" b="1" kern="0" dirty="0" smtClean="0">
                <a:solidFill>
                  <a:schemeClr val="accent6">
                    <a:lumMod val="75000"/>
                  </a:schemeClr>
                </a:solidFill>
              </a:rPr>
              <a:t>Eight-</a:t>
            </a:r>
            <a:r>
              <a:rPr lang="en-US" sz="2200" b="1" kern="0" noProof="0" dirty="0" smtClean="0">
                <a:solidFill>
                  <a:schemeClr val="accent6">
                    <a:lumMod val="75000"/>
                  </a:schemeClr>
                </a:solidFill>
              </a:rPr>
              <a:t>link protection, 1U appliance</a:t>
            </a:r>
            <a:endParaRPr kumimoji="0" lang="en-US" sz="6600" b="0" i="0" u="none" strike="noStrike" kern="0" cap="none" spc="0" normalizeH="0" baseline="0" noProof="0" dirty="0">
              <a:ln>
                <a:noFill/>
              </a:ln>
              <a:solidFill>
                <a:srgbClr val="1B232A"/>
              </a:solidFill>
              <a:effectLst/>
              <a:uLnTx/>
              <a:uFillTx/>
              <a:latin typeface="Arial Narrow"/>
              <a:ea typeface="+mn-ea"/>
              <a:cs typeface="Arial Narrow"/>
            </a:endParaRPr>
          </a:p>
        </p:txBody>
      </p:sp>
      <p:pic>
        <p:nvPicPr>
          <p:cNvPr id="65543" name="Picture 7" descr="C:\Users\smulhearn\Documents\Data\Fortinet\Product Presentations\FDD400.php.jpg"/>
          <p:cNvPicPr>
            <a:picLocks noChangeAspect="1" noChangeArrowheads="1"/>
          </p:cNvPicPr>
          <p:nvPr/>
        </p:nvPicPr>
        <p:blipFill>
          <a:blip r:embed="rId3"/>
          <a:srcRect/>
          <a:stretch>
            <a:fillRect/>
          </a:stretch>
        </p:blipFill>
        <p:spPr bwMode="auto">
          <a:xfrm>
            <a:off x="4530988" y="3356992"/>
            <a:ext cx="4329373" cy="2569798"/>
          </a:xfrm>
          <a:prstGeom prst="rect">
            <a:avLst/>
          </a:prstGeom>
          <a:noFill/>
        </p:spPr>
      </p:pic>
      <p:sp>
        <p:nvSpPr>
          <p:cNvPr id="10" name="Title 9"/>
          <p:cNvSpPr>
            <a:spLocks noGrp="1"/>
          </p:cNvSpPr>
          <p:nvPr>
            <p:ph type="title"/>
          </p:nvPr>
        </p:nvSpPr>
        <p:spPr/>
        <p:txBody>
          <a:bodyPr/>
          <a:lstStyle/>
          <a:p>
            <a:r>
              <a:rPr lang="en-US" dirty="0" smtClean="0"/>
              <a:t>FortiDDoS Products</a:t>
            </a:r>
            <a:endParaRPr lang="en-GB" dirty="0"/>
          </a:p>
        </p:txBody>
      </p:sp>
    </p:spTree>
    <p:extLst>
      <p:ext uri="{BB962C8B-B14F-4D97-AF65-F5344CB8AC3E}">
        <p14:creationId xmlns:p14="http://schemas.microsoft.com/office/powerpoint/2010/main" val="17882694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1" descr="C:\Users\smulhearn\Documents\Data\Fortinet\Product Presentations\FDD800.php.jpg"/>
          <p:cNvPicPr>
            <a:picLocks noChangeAspect="1" noChangeArrowheads="1"/>
          </p:cNvPicPr>
          <p:nvPr/>
        </p:nvPicPr>
        <p:blipFill>
          <a:blip r:embed="rId3"/>
          <a:srcRect/>
          <a:stretch>
            <a:fillRect/>
          </a:stretch>
        </p:blipFill>
        <p:spPr bwMode="auto">
          <a:xfrm>
            <a:off x="4427984" y="3356992"/>
            <a:ext cx="4572000" cy="2713815"/>
          </a:xfrm>
          <a:prstGeom prst="rect">
            <a:avLst/>
          </a:prstGeom>
          <a:noFill/>
        </p:spPr>
      </p:pic>
      <p:graphicFrame>
        <p:nvGraphicFramePr>
          <p:cNvPr id="21" name="Table 20"/>
          <p:cNvGraphicFramePr>
            <a:graphicFrameLocks noGrp="1"/>
          </p:cNvGraphicFramePr>
          <p:nvPr>
            <p:extLst>
              <p:ext uri="{D42A27DB-BD31-4B8C-83A1-F6EECF244321}">
                <p14:modId xmlns:p14="http://schemas.microsoft.com/office/powerpoint/2010/main" val="155744715"/>
              </p:ext>
            </p:extLst>
          </p:nvPr>
        </p:nvGraphicFramePr>
        <p:xfrm>
          <a:off x="268426" y="3356991"/>
          <a:ext cx="4619872" cy="2839087"/>
        </p:xfrm>
        <a:graphic>
          <a:graphicData uri="http://schemas.openxmlformats.org/drawingml/2006/table">
            <a:tbl>
              <a:tblPr firstRow="1" bandRow="1">
                <a:effectLst>
                  <a:outerShdw blurRad="381000" dist="38100" dir="2700000" algn="tl" rotWithShape="0">
                    <a:srgbClr val="000000">
                      <a:alpha val="0"/>
                    </a:srgbClr>
                  </a:outerShdw>
                </a:effectLst>
                <a:tableStyleId>{93296810-A885-4BE3-A3E7-6D5BEEA58F35}</a:tableStyleId>
              </a:tblPr>
              <a:tblGrid>
                <a:gridCol w="2309936"/>
                <a:gridCol w="2309936"/>
              </a:tblGrid>
              <a:tr h="284153">
                <a:tc>
                  <a:txBody>
                    <a:bodyPr/>
                    <a:lstStyle/>
                    <a:p>
                      <a:pPr algn="r">
                        <a:spcAft>
                          <a:spcPts val="0"/>
                        </a:spcAft>
                      </a:pPr>
                      <a:r>
                        <a:rPr lang="en-US" sz="1400" b="1" dirty="0" smtClean="0">
                          <a:solidFill>
                            <a:schemeClr val="accent6">
                              <a:lumMod val="75000"/>
                            </a:schemeClr>
                          </a:solidFill>
                          <a:latin typeface="+mn-lt"/>
                        </a:rPr>
                        <a:t>LAN</a:t>
                      </a:r>
                      <a:endParaRPr lang="en-US" sz="1400" b="1" dirty="0">
                        <a:solidFill>
                          <a:schemeClr val="accent6">
                            <a:lumMod val="75000"/>
                          </a:schemeClr>
                        </a:solidFill>
                        <a:latin typeface="+mn-lt"/>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spcAft>
                          <a:spcPts val="0"/>
                        </a:spcAft>
                      </a:pPr>
                      <a:r>
                        <a:rPr lang="en-US" sz="1400" b="1" dirty="0" smtClean="0">
                          <a:solidFill>
                            <a:schemeClr val="accent6">
                              <a:lumMod val="75000"/>
                            </a:schemeClr>
                          </a:solidFill>
                          <a:latin typeface="+mn-lt"/>
                        </a:rPr>
                        <a:t>8 x 1G copper</a:t>
                      </a:r>
                      <a:endParaRPr lang="en-US" sz="1400" b="1" dirty="0">
                        <a:solidFill>
                          <a:schemeClr val="accent6">
                            <a:lumMod val="75000"/>
                          </a:schemeClr>
                        </a:solidFill>
                        <a:latin typeface="+mn-lt"/>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282941">
                <a:tc>
                  <a:txBody>
                    <a:bodyPr/>
                    <a:lstStyle/>
                    <a:p>
                      <a:pPr algn="r">
                        <a:spcAft>
                          <a:spcPts val="0"/>
                        </a:spcAft>
                      </a:pPr>
                      <a:r>
                        <a:rPr lang="en-US" sz="1400" b="1" dirty="0" smtClean="0">
                          <a:solidFill>
                            <a:schemeClr val="accent6">
                              <a:lumMod val="75000"/>
                            </a:schemeClr>
                          </a:solidFill>
                          <a:latin typeface="+mn-lt"/>
                        </a:rPr>
                        <a:t>WAN</a:t>
                      </a:r>
                      <a:endParaRPr lang="en-US" sz="1400" b="1" dirty="0">
                        <a:solidFill>
                          <a:schemeClr val="accent6">
                            <a:lumMod val="75000"/>
                          </a:schemeClr>
                        </a:solidFill>
                        <a:latin typeface="+mn-lt"/>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1400" b="1" dirty="0" smtClean="0">
                          <a:solidFill>
                            <a:schemeClr val="accent6">
                              <a:lumMod val="75000"/>
                            </a:schemeClr>
                          </a:solidFill>
                          <a:latin typeface="+mn-lt"/>
                        </a:rPr>
                        <a:t>8 x 1G </a:t>
                      </a:r>
                      <a:r>
                        <a:rPr lang="en-US" sz="1400" b="1" baseline="0" dirty="0" smtClean="0">
                          <a:solidFill>
                            <a:schemeClr val="accent6">
                              <a:lumMod val="75000"/>
                            </a:schemeClr>
                          </a:solidFill>
                          <a:latin typeface="+mn-lt"/>
                        </a:rPr>
                        <a:t>copper</a:t>
                      </a:r>
                      <a:endParaRPr lang="en-US" sz="1400" b="1" dirty="0">
                        <a:solidFill>
                          <a:schemeClr val="accent6">
                            <a:lumMod val="75000"/>
                          </a:schemeClr>
                        </a:solidFill>
                        <a:latin typeface="+mn-lt"/>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284708">
                <a:tc>
                  <a:txBody>
                    <a:bodyPr/>
                    <a:lstStyle/>
                    <a:p>
                      <a:pPr algn="r">
                        <a:spcAft>
                          <a:spcPts val="0"/>
                        </a:spcAft>
                      </a:pPr>
                      <a:r>
                        <a:rPr lang="en-US" sz="1400" b="1" dirty="0" smtClean="0">
                          <a:solidFill>
                            <a:schemeClr val="accent6">
                              <a:lumMod val="75000"/>
                            </a:schemeClr>
                          </a:solidFill>
                          <a:latin typeface="+mn-lt"/>
                        </a:rPr>
                        <a:t>FortiASIC</a:t>
                      </a:r>
                      <a:endParaRPr lang="en-US" sz="1400" b="1" dirty="0">
                        <a:solidFill>
                          <a:schemeClr val="accent6">
                            <a:lumMod val="75000"/>
                          </a:schemeClr>
                        </a:solidFill>
                        <a:latin typeface="+mn-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1400" b="1" dirty="0" smtClean="0">
                          <a:solidFill>
                            <a:schemeClr val="accent6">
                              <a:lumMod val="75000"/>
                            </a:schemeClr>
                          </a:solidFill>
                          <a:latin typeface="+mn-lt"/>
                        </a:rPr>
                        <a:t>2 x FortiASIC-FP2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84708">
                <a:tc>
                  <a:txBody>
                    <a:bodyPr/>
                    <a:lstStyle/>
                    <a:p>
                      <a:pPr algn="r">
                        <a:spcAft>
                          <a:spcPts val="0"/>
                        </a:spcAft>
                      </a:pPr>
                      <a:r>
                        <a:rPr lang="en-US" sz="1400" b="1" dirty="0" smtClean="0">
                          <a:solidFill>
                            <a:schemeClr val="accent6">
                              <a:lumMod val="75000"/>
                            </a:schemeClr>
                          </a:solidFill>
                          <a:latin typeface="+mn-lt"/>
                        </a:rPr>
                        <a:t>RAM</a:t>
                      </a:r>
                      <a:endParaRPr lang="en-US" sz="1400" b="1" dirty="0">
                        <a:solidFill>
                          <a:schemeClr val="accent6">
                            <a:lumMod val="75000"/>
                          </a:schemeClr>
                        </a:solidFill>
                        <a:latin typeface="+mn-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1400" b="1" dirty="0" smtClean="0">
                          <a:solidFill>
                            <a:schemeClr val="accent6">
                              <a:lumMod val="75000"/>
                            </a:schemeClr>
                          </a:solidFill>
                          <a:latin typeface="+mn-lt"/>
                        </a:rPr>
                        <a:t>8G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84708">
                <a:tc>
                  <a:txBody>
                    <a:bodyPr/>
                    <a:lstStyle/>
                    <a:p>
                      <a:pPr algn="r">
                        <a:spcAft>
                          <a:spcPts val="0"/>
                        </a:spcAft>
                      </a:pPr>
                      <a:r>
                        <a:rPr lang="en-US" sz="1400" b="1" dirty="0" smtClean="0">
                          <a:solidFill>
                            <a:schemeClr val="accent6">
                              <a:lumMod val="75000"/>
                            </a:schemeClr>
                          </a:solidFill>
                          <a:latin typeface="+mn-lt"/>
                        </a:rPr>
                        <a:t>Storage</a:t>
                      </a:r>
                      <a:endParaRPr lang="en-US" sz="1400" b="1" dirty="0">
                        <a:solidFill>
                          <a:schemeClr val="accent6">
                            <a:lumMod val="75000"/>
                          </a:schemeClr>
                        </a:solidFill>
                        <a:latin typeface="+mn-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1400" b="1" dirty="0" smtClean="0">
                          <a:solidFill>
                            <a:schemeClr val="accent6">
                              <a:lumMod val="75000"/>
                            </a:schemeClr>
                          </a:solidFill>
                          <a:latin typeface="+mn-lt"/>
                        </a:rPr>
                        <a:t>1 X 512 GB SSD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40515">
                <a:tc>
                  <a:txBody>
                    <a:bodyPr/>
                    <a:lstStyle/>
                    <a:p>
                      <a:pPr algn="r">
                        <a:spcAft>
                          <a:spcPts val="0"/>
                        </a:spcAft>
                      </a:pPr>
                      <a:r>
                        <a:rPr lang="en-US" sz="1400" b="1" dirty="0" smtClean="0">
                          <a:solidFill>
                            <a:schemeClr val="accent6">
                              <a:lumMod val="75000"/>
                            </a:schemeClr>
                          </a:solidFill>
                          <a:latin typeface="+mn-lt"/>
                        </a:rPr>
                        <a:t>Management</a:t>
                      </a:r>
                      <a:endParaRPr lang="en-US" sz="1400" b="1" dirty="0">
                        <a:solidFill>
                          <a:schemeClr val="accent6">
                            <a:lumMod val="75000"/>
                          </a:schemeClr>
                        </a:solidFill>
                        <a:latin typeface="+mn-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1400" b="1" dirty="0" smtClean="0">
                          <a:solidFill>
                            <a:schemeClr val="accent6">
                              <a:lumMod val="75000"/>
                            </a:schemeClr>
                          </a:solidFill>
                          <a:latin typeface="+mn-lt"/>
                        </a:rPr>
                        <a:t>2 x RJ45 10/100/1000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14378">
                <a:tc>
                  <a:txBody>
                    <a:bodyPr/>
                    <a:lstStyle/>
                    <a:p>
                      <a:pPr algn="r">
                        <a:spcAft>
                          <a:spcPts val="0"/>
                        </a:spcAft>
                      </a:pPr>
                      <a:r>
                        <a:rPr lang="en-US" sz="1400" b="1" dirty="0" smtClean="0">
                          <a:solidFill>
                            <a:schemeClr val="accent6">
                              <a:lumMod val="75000"/>
                            </a:schemeClr>
                          </a:solidFill>
                          <a:latin typeface="+mn-lt"/>
                        </a:rPr>
                        <a:t>Power</a:t>
                      </a:r>
                      <a:endParaRPr lang="en-US" sz="1400" b="1" dirty="0">
                        <a:solidFill>
                          <a:schemeClr val="accent6">
                            <a:lumMod val="75000"/>
                          </a:schemeClr>
                        </a:solidFill>
                        <a:latin typeface="+mn-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1400" b="1" dirty="0" smtClean="0">
                          <a:solidFill>
                            <a:schemeClr val="accent6">
                              <a:lumMod val="75000"/>
                            </a:schemeClr>
                          </a:solidFill>
                          <a:latin typeface="+mn-lt"/>
                        </a:rPr>
                        <a:t>AC</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660195">
                <a:tc>
                  <a:txBody>
                    <a:bodyPr/>
                    <a:lstStyle/>
                    <a:p>
                      <a:pPr algn="r">
                        <a:spcAft>
                          <a:spcPts val="0"/>
                        </a:spcAft>
                      </a:pPr>
                      <a:r>
                        <a:rPr lang="en-US" sz="1400" b="1" dirty="0" smtClean="0">
                          <a:solidFill>
                            <a:schemeClr val="accent6">
                              <a:lumMod val="75000"/>
                            </a:schemeClr>
                          </a:solidFill>
                          <a:latin typeface="+mn-lt"/>
                        </a:rPr>
                        <a:t>Protection</a:t>
                      </a:r>
                      <a:endParaRPr lang="en-US" sz="1400" b="1" dirty="0">
                        <a:solidFill>
                          <a:schemeClr val="accent6">
                            <a:lumMod val="75000"/>
                          </a:schemeClr>
                        </a:solidFill>
                        <a:latin typeface="+mn-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1400" b="1" dirty="0" smtClean="0">
                          <a:solidFill>
                            <a:schemeClr val="accent6">
                              <a:lumMod val="75000"/>
                            </a:schemeClr>
                          </a:solidFill>
                          <a:latin typeface="+mn-lt"/>
                        </a:rPr>
                        <a:t>8</a:t>
                      </a:r>
                      <a:r>
                        <a:rPr lang="en-US" sz="1400" b="1" smtClean="0">
                          <a:solidFill>
                            <a:schemeClr val="accent6">
                              <a:lumMod val="75000"/>
                            </a:schemeClr>
                          </a:solidFill>
                          <a:latin typeface="+mn-lt"/>
                        </a:rPr>
                        <a:t> </a:t>
                      </a:r>
                      <a:r>
                        <a:rPr lang="en-US" sz="1400" b="1" dirty="0" err="1" smtClean="0">
                          <a:solidFill>
                            <a:schemeClr val="accent6">
                              <a:lumMod val="75000"/>
                            </a:schemeClr>
                          </a:solidFill>
                          <a:latin typeface="+mn-lt"/>
                        </a:rPr>
                        <a:t>Gbps</a:t>
                      </a:r>
                      <a:r>
                        <a:rPr lang="en-US" sz="1400" b="1" dirty="0" smtClean="0">
                          <a:solidFill>
                            <a:schemeClr val="accent6">
                              <a:lumMod val="75000"/>
                            </a:schemeClr>
                          </a:solidFill>
                          <a:latin typeface="+mn-lt"/>
                        </a:rPr>
                        <a:t> full duplex</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
        <p:nvSpPr>
          <p:cNvPr id="9" name="Text Placeholder 2"/>
          <p:cNvSpPr txBox="1">
            <a:spLocks/>
          </p:cNvSpPr>
          <p:nvPr/>
        </p:nvSpPr>
        <p:spPr>
          <a:xfrm>
            <a:off x="395536" y="1804988"/>
            <a:ext cx="8496944" cy="4432300"/>
          </a:xfrm>
          <a:prstGeom prst="rect">
            <a:avLst/>
          </a:prstGeom>
        </p:spPr>
        <p:txBody>
          <a:bodyPr/>
          <a:lstStyle/>
          <a:p>
            <a:pPr marL="0" marR="0" lvl="0" indent="0" algn="l" defTabSz="914400" rtl="0" eaLnBrk="1" fontAlgn="base" latinLnBrk="0" hangingPunct="1">
              <a:lnSpc>
                <a:spcPts val="6000"/>
              </a:lnSpc>
              <a:spcBef>
                <a:spcPts val="0"/>
              </a:spcBef>
              <a:spcAft>
                <a:spcPct val="0"/>
              </a:spcAft>
              <a:buClr>
                <a:srgbClr val="FF0000"/>
              </a:buClr>
              <a:buSzPct val="100000"/>
              <a:buFont typeface="Arial"/>
              <a:buNone/>
              <a:tabLst/>
              <a:defRPr/>
            </a:pPr>
            <a:r>
              <a:rPr lang="en-US" sz="6600" b="1" kern="0" spc="-150" noProof="0" dirty="0" err="1" smtClean="0">
                <a:solidFill>
                  <a:srgbClr val="FF0000"/>
                </a:solidFill>
                <a:latin typeface="+mj-lt"/>
                <a:ea typeface="+mn-ea"/>
                <a:cs typeface="Arial Narrow"/>
              </a:rPr>
              <a:t>Forti</a:t>
            </a:r>
            <a:r>
              <a:rPr lang="en-US" sz="6600" b="1" kern="0" spc="-150" dirty="0" smtClean="0">
                <a:solidFill>
                  <a:srgbClr val="FF0000"/>
                </a:solidFill>
                <a:latin typeface="+mj-lt"/>
                <a:ea typeface="+mn-ea"/>
                <a:cs typeface="Arial Narrow"/>
              </a:rPr>
              <a:t>DDoS-800B</a:t>
            </a:r>
            <a:endParaRPr kumimoji="0" lang="en-US" sz="6600" b="1" i="0" u="none" strike="noStrike" kern="0" cap="none" spc="-150" normalizeH="0" baseline="0" noProof="0" dirty="0" smtClean="0">
              <a:ln>
                <a:noFill/>
              </a:ln>
              <a:solidFill>
                <a:srgbClr val="FF0000"/>
              </a:solidFill>
              <a:effectLst/>
              <a:uLnTx/>
              <a:uFillTx/>
              <a:latin typeface="+mj-lt"/>
              <a:ea typeface="+mn-ea"/>
              <a:cs typeface="Arial Narrow"/>
            </a:endParaRPr>
          </a:p>
          <a:p>
            <a:pPr marL="0" lvl="1" eaLnBrk="0" hangingPunct="0">
              <a:spcBef>
                <a:spcPts val="0"/>
              </a:spcBef>
              <a:spcAft>
                <a:spcPts val="0"/>
              </a:spcAft>
              <a:buClr>
                <a:srgbClr val="FF0000"/>
              </a:buClr>
              <a:buSzPct val="100000"/>
              <a:defRPr/>
            </a:pPr>
            <a:r>
              <a:rPr lang="en-US" sz="2200" b="1" kern="0" noProof="0" dirty="0" smtClean="0">
                <a:solidFill>
                  <a:schemeClr val="accent6">
                    <a:lumMod val="75000"/>
                  </a:schemeClr>
                </a:solidFill>
              </a:rPr>
              <a:t>8 </a:t>
            </a:r>
            <a:r>
              <a:rPr lang="en-US" sz="2200" b="1" kern="0" noProof="0" dirty="0" err="1" smtClean="0">
                <a:solidFill>
                  <a:schemeClr val="accent6">
                    <a:lumMod val="75000"/>
                  </a:schemeClr>
                </a:solidFill>
              </a:rPr>
              <a:t>Gbps</a:t>
            </a:r>
            <a:r>
              <a:rPr lang="en-US" sz="2200" b="1" kern="0" noProof="0" dirty="0" smtClean="0">
                <a:solidFill>
                  <a:schemeClr val="accent6">
                    <a:lumMod val="75000"/>
                  </a:schemeClr>
                </a:solidFill>
              </a:rPr>
              <a:t> full duplex</a:t>
            </a:r>
          </a:p>
          <a:p>
            <a:pPr marL="0" lvl="1" eaLnBrk="0" hangingPunct="0">
              <a:spcBef>
                <a:spcPts val="0"/>
              </a:spcBef>
              <a:spcAft>
                <a:spcPts val="0"/>
              </a:spcAft>
              <a:buClr>
                <a:srgbClr val="FF0000"/>
              </a:buClr>
              <a:buSzPct val="100000"/>
              <a:defRPr/>
            </a:pPr>
            <a:r>
              <a:rPr lang="en-US" sz="2200" b="1" kern="0" dirty="0" smtClean="0">
                <a:solidFill>
                  <a:schemeClr val="accent6">
                    <a:lumMod val="75000"/>
                  </a:schemeClr>
                </a:solidFill>
              </a:rPr>
              <a:t>Eight-</a:t>
            </a:r>
            <a:r>
              <a:rPr lang="en-US" sz="2200" b="1" kern="0" noProof="0" dirty="0" smtClean="0">
                <a:solidFill>
                  <a:schemeClr val="accent6">
                    <a:lumMod val="75000"/>
                  </a:schemeClr>
                </a:solidFill>
              </a:rPr>
              <a:t>link protection, 1U appliance</a:t>
            </a:r>
            <a:endParaRPr kumimoji="0" lang="en-US" sz="6600" b="0" i="0" u="none" strike="noStrike" kern="0" cap="none" spc="0" normalizeH="0" baseline="0" noProof="0" dirty="0">
              <a:ln>
                <a:noFill/>
              </a:ln>
              <a:solidFill>
                <a:srgbClr val="1B232A"/>
              </a:solidFill>
              <a:effectLst/>
              <a:uLnTx/>
              <a:uFillTx/>
              <a:latin typeface="Arial Narrow"/>
              <a:ea typeface="+mn-ea"/>
              <a:cs typeface="Arial Narrow"/>
            </a:endParaRPr>
          </a:p>
        </p:txBody>
      </p:sp>
      <p:sp>
        <p:nvSpPr>
          <p:cNvPr id="6" name="Title 5"/>
          <p:cNvSpPr>
            <a:spLocks noGrp="1"/>
          </p:cNvSpPr>
          <p:nvPr>
            <p:ph type="title"/>
          </p:nvPr>
        </p:nvSpPr>
        <p:spPr/>
        <p:txBody>
          <a:bodyPr/>
          <a:lstStyle/>
          <a:p>
            <a:r>
              <a:rPr lang="en-US" dirty="0" smtClean="0"/>
              <a:t>FortiDDoS Products</a:t>
            </a:r>
            <a:endParaRPr lang="en-GB" dirty="0"/>
          </a:p>
        </p:txBody>
      </p:sp>
    </p:spTree>
    <p:extLst>
      <p:ext uri="{BB962C8B-B14F-4D97-AF65-F5344CB8AC3E}">
        <p14:creationId xmlns:p14="http://schemas.microsoft.com/office/powerpoint/2010/main" val="4853288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457200" y="274638"/>
            <a:ext cx="8229600" cy="56515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dirty="0" err="1" smtClean="0">
                <a:latin typeface="Arial" pitchFamily="34" charset="0"/>
                <a:cs typeface="Arial" pitchFamily="34" charset="0"/>
              </a:rPr>
              <a:t>FortiDDoS</a:t>
            </a:r>
            <a:r>
              <a:rPr lang="en-US" dirty="0" smtClean="0">
                <a:latin typeface="Arial" pitchFamily="34" charset="0"/>
                <a:cs typeface="Arial" pitchFamily="34" charset="0"/>
              </a:rPr>
              <a:t> : 5 Key Features and Benefits</a:t>
            </a:r>
          </a:p>
        </p:txBody>
      </p:sp>
      <p:sp>
        <p:nvSpPr>
          <p:cNvPr id="21507" name="Text Placeholder 5"/>
          <p:cNvSpPr>
            <a:spLocks noGrp="1"/>
          </p:cNvSpPr>
          <p:nvPr>
            <p:ph type="body" sz="quarter" idx="11"/>
          </p:nvPr>
        </p:nvSpPr>
        <p:spPr bwMode="auto">
          <a:xfrm>
            <a:off x="457200" y="1270000"/>
            <a:ext cx="8229600" cy="4676775"/>
          </a:xfrm>
          <a:noFill/>
          <a:ln>
            <a:miter lim="800000"/>
            <a:headEnd/>
            <a:tailEnd/>
          </a:ln>
        </p:spPr>
        <p:txBody>
          <a:bodyPr vert="horz" wrap="square" lIns="91440" tIns="45720" rIns="91440" bIns="45720" numCol="1" anchor="t" anchorCtr="0" compatLnSpc="1">
            <a:prstTxWarp prst="textNoShape">
              <a:avLst/>
            </a:prstTxWarp>
          </a:bodyPr>
          <a:lstStyle/>
          <a:p>
            <a:endParaRPr lang="en-US" smtClean="0">
              <a:latin typeface="Arial Narrow" pitchFamily="34" charset="0"/>
              <a:cs typeface="Arial Narrow" pitchFamily="34" charset="0"/>
            </a:endParaRPr>
          </a:p>
        </p:txBody>
      </p:sp>
      <p:graphicFrame>
        <p:nvGraphicFramePr>
          <p:cNvPr id="11" name="Content Placeholder 10"/>
          <p:cNvGraphicFramePr>
            <a:graphicFrameLocks noGrp="1"/>
          </p:cNvGraphicFramePr>
          <p:nvPr>
            <p:ph idx="4294967295"/>
          </p:nvPr>
        </p:nvGraphicFramePr>
        <p:xfrm>
          <a:off x="126406" y="1196975"/>
          <a:ext cx="8587439" cy="4937759"/>
        </p:xfrm>
        <a:graphic>
          <a:graphicData uri="http://schemas.openxmlformats.org/drawingml/2006/table">
            <a:tbl>
              <a:tblPr/>
              <a:tblGrid>
                <a:gridCol w="307323"/>
                <a:gridCol w="2587990"/>
                <a:gridCol w="5692126"/>
              </a:tblGrid>
              <a:tr h="26921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rgbClr val="FF0000"/>
                        </a:solidFill>
                        <a:effectLst/>
                        <a:latin typeface="Arial" pitchFamily="34" charset="0"/>
                        <a:ea typeface="MS PGothic" pitchFamily="34" charset="-128"/>
                      </a:endParaRPr>
                    </a:p>
                  </a:txBody>
                  <a:tcPr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ea typeface="MS PGothic" pitchFamily="34" charset="-128"/>
                        </a:rPr>
                        <a:t>Feature</a:t>
                      </a:r>
                      <a:endParaRPr kumimoji="0" lang="en-US" sz="1800" b="1" i="0" u="none" strike="noStrike" cap="none" normalizeH="0" baseline="0" dirty="0" smtClean="0">
                        <a:ln>
                          <a:noFill/>
                        </a:ln>
                        <a:solidFill>
                          <a:srgbClr val="FF0000"/>
                        </a:solidFill>
                        <a:effectLst/>
                        <a:latin typeface="Arial" pitchFamily="34" charset="0"/>
                        <a:ea typeface="MS PGothic" pitchFamily="34" charset="-128"/>
                      </a:endParaRPr>
                    </a:p>
                  </a:txBody>
                  <a:tcPr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ea typeface="MS PGothic" pitchFamily="34" charset="-128"/>
                        </a:rPr>
                        <a:t>Benefit</a:t>
                      </a:r>
                      <a:endParaRPr kumimoji="0" lang="en-US" sz="1800" b="1" i="0" u="none" strike="noStrike" cap="none" normalizeH="0" baseline="0" dirty="0" smtClean="0">
                        <a:ln>
                          <a:noFill/>
                        </a:ln>
                        <a:solidFill>
                          <a:srgbClr val="FF0000"/>
                        </a:solidFill>
                        <a:effectLst/>
                        <a:latin typeface="Arial" pitchFamily="34" charset="0"/>
                        <a:ea typeface="MS PGothic" pitchFamily="34" charset="-128"/>
                      </a:endParaRPr>
                    </a:p>
                  </a:txBody>
                  <a:tcPr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rgbClr val="C00000"/>
                    </a:solidFill>
                  </a:tcPr>
                </a:tc>
              </a:tr>
              <a:tr h="43592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C00000"/>
                          </a:solidFill>
                          <a:effectLst/>
                          <a:latin typeface="Arial" pitchFamily="34" charset="0"/>
                          <a:ea typeface="MS PGothic" pitchFamily="34" charset="-128"/>
                        </a:rPr>
                        <a:t>A</a:t>
                      </a:r>
                    </a:p>
                  </a:txBody>
                  <a:tcPr anchor="ctr"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8E9E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err="1" smtClean="0">
                          <a:ln>
                            <a:noFill/>
                          </a:ln>
                          <a:solidFill>
                            <a:srgbClr val="36424A"/>
                          </a:solidFill>
                          <a:effectLst/>
                          <a:latin typeface="Arial" pitchFamily="34" charset="0"/>
                          <a:ea typeface="MS PGothic" pitchFamily="34" charset="-128"/>
                        </a:rPr>
                        <a:t>FortiASIC</a:t>
                      </a:r>
                      <a:r>
                        <a:rPr kumimoji="0" lang="en-US" sz="1800" b="0" i="0" u="none" strike="noStrike" cap="none" normalizeH="0" baseline="0" dirty="0" smtClean="0">
                          <a:ln>
                            <a:noFill/>
                          </a:ln>
                          <a:solidFill>
                            <a:srgbClr val="36424A"/>
                          </a:solidFill>
                          <a:effectLst/>
                          <a:latin typeface="Arial" pitchFamily="34" charset="0"/>
                          <a:ea typeface="MS PGothic" pitchFamily="34" charset="-128"/>
                        </a:rPr>
                        <a:t> accelerated detection &amp; mitigation</a:t>
                      </a:r>
                    </a:p>
                  </a:txBody>
                  <a:tcPr anchor="ctr"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8E9E9"/>
                    </a:solidFill>
                  </a:tcPr>
                </a:tc>
                <a:tc>
                  <a:txBody>
                    <a:bodyPr/>
                    <a:lstStyle/>
                    <a:p>
                      <a:pPr marL="171450" marR="0" lvl="0" indent="-171450" algn="l" defTabSz="457200" rtl="0" eaLnBrk="1" fontAlgn="base" latinLnBrk="0" hangingPunct="1">
                        <a:lnSpc>
                          <a:spcPct val="100000"/>
                        </a:lnSpc>
                        <a:spcBef>
                          <a:spcPct val="0"/>
                        </a:spcBef>
                        <a:spcAft>
                          <a:spcPct val="0"/>
                        </a:spcAft>
                        <a:buClr>
                          <a:srgbClr val="FF0000"/>
                        </a:buClr>
                        <a:buSzTx/>
                        <a:buFont typeface="Arial" pitchFamily="34" charset="0"/>
                        <a:buChar char="•"/>
                        <a:tabLst/>
                      </a:pPr>
                      <a:r>
                        <a:rPr kumimoji="0" lang="en-US" sz="1800" b="0" i="0" u="none" strike="noStrike" cap="none" normalizeH="0" baseline="0" dirty="0" smtClean="0">
                          <a:ln>
                            <a:noFill/>
                          </a:ln>
                          <a:solidFill>
                            <a:srgbClr val="36424A"/>
                          </a:solidFill>
                          <a:effectLst/>
                          <a:latin typeface="Arial" pitchFamily="34" charset="0"/>
                          <a:ea typeface="MS PGothic" pitchFamily="34" charset="-128"/>
                        </a:rPr>
                        <a:t>Custom designed high-speed ASIC processors block attacks before they can affect network availability</a:t>
                      </a:r>
                    </a:p>
                  </a:txBody>
                  <a:tcPr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8E9E9"/>
                    </a:solidFill>
                  </a:tcPr>
                </a:tc>
              </a:tr>
              <a:tr h="80958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C00000"/>
                          </a:solidFill>
                          <a:effectLst/>
                          <a:latin typeface="Arial" pitchFamily="34" charset="0"/>
                          <a:ea typeface="MS PGothic" pitchFamily="34" charset="-128"/>
                        </a:rPr>
                        <a:t>B</a:t>
                      </a:r>
                    </a:p>
                  </a:txBody>
                  <a:tcPr anchor="ctr" horzOverflow="overflow">
                    <a:lnL>
                      <a:noFill/>
                    </a:lnL>
                    <a:lnR>
                      <a:noFill/>
                    </a:lnR>
                    <a:lnT>
                      <a:noFill/>
                    </a:lnT>
                    <a:lnB>
                      <a:noFill/>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36424A"/>
                          </a:solidFill>
                          <a:effectLst/>
                          <a:latin typeface="Arial" pitchFamily="34" charset="0"/>
                          <a:ea typeface="MS PGothic" pitchFamily="34" charset="-128"/>
                        </a:rPr>
                        <a:t>Automatic traffic pattern learning</a:t>
                      </a:r>
                    </a:p>
                  </a:txBody>
                  <a:tcPr anchor="ctr" horzOverflow="overflow">
                    <a:lnL>
                      <a:noFill/>
                    </a:lnL>
                    <a:lnR>
                      <a:noFill/>
                    </a:lnR>
                    <a:lnT>
                      <a:noFill/>
                    </a:lnT>
                    <a:lnB>
                      <a:noFill/>
                    </a:lnB>
                    <a:lnTlToBr>
                      <a:noFill/>
                    </a:lnTlToBr>
                    <a:lnBlToTr>
                      <a:noFill/>
                    </a:lnBlToTr>
                    <a:solidFill>
                      <a:schemeClr val="bg1"/>
                    </a:solidFill>
                  </a:tcPr>
                </a:tc>
                <a:tc>
                  <a:txBody>
                    <a:bodyPr/>
                    <a:lstStyle/>
                    <a:p>
                      <a:pPr marL="171450" marR="0" lvl="0" indent="-171450" algn="l" defTabSz="457200" rtl="0" eaLnBrk="1" fontAlgn="base" latinLnBrk="0" hangingPunct="1">
                        <a:lnSpc>
                          <a:spcPct val="100000"/>
                        </a:lnSpc>
                        <a:spcBef>
                          <a:spcPct val="0"/>
                        </a:spcBef>
                        <a:spcAft>
                          <a:spcPct val="0"/>
                        </a:spcAft>
                        <a:buClr>
                          <a:srgbClr val="FF0000"/>
                        </a:buClr>
                        <a:buSzTx/>
                        <a:buFont typeface="Arial" pitchFamily="34" charset="0"/>
                        <a:buChar char="•"/>
                        <a:tabLst/>
                      </a:pPr>
                      <a:r>
                        <a:rPr kumimoji="0" lang="en-US" sz="1800" b="0" i="0" u="none" strike="noStrike" cap="none" normalizeH="0" baseline="0" dirty="0" smtClean="0">
                          <a:ln>
                            <a:noFill/>
                          </a:ln>
                          <a:solidFill>
                            <a:srgbClr val="36424A"/>
                          </a:solidFill>
                          <a:effectLst/>
                          <a:latin typeface="Arial" pitchFamily="34" charset="0"/>
                          <a:ea typeface="MS PGothic" pitchFamily="34" charset="-128"/>
                        </a:rPr>
                        <a:t>Achieves more accurate threat detection through multi-layer profiling </a:t>
                      </a:r>
                    </a:p>
                    <a:p>
                      <a:pPr marL="171450" marR="0" lvl="0" indent="-171450" algn="l" defTabSz="457200" rtl="0" eaLnBrk="1" fontAlgn="base" latinLnBrk="0" hangingPunct="1">
                        <a:lnSpc>
                          <a:spcPct val="100000"/>
                        </a:lnSpc>
                        <a:spcBef>
                          <a:spcPct val="0"/>
                        </a:spcBef>
                        <a:spcAft>
                          <a:spcPct val="0"/>
                        </a:spcAft>
                        <a:buClr>
                          <a:srgbClr val="FF0000"/>
                        </a:buClr>
                        <a:buSzTx/>
                        <a:buFont typeface="Arial" pitchFamily="34" charset="0"/>
                        <a:buChar char="•"/>
                        <a:tabLst/>
                      </a:pPr>
                      <a:r>
                        <a:rPr kumimoji="0" lang="en-US" sz="1800" b="0" i="0" u="none" strike="noStrike" cap="none" normalizeH="0" baseline="0" dirty="0" smtClean="0">
                          <a:ln>
                            <a:noFill/>
                          </a:ln>
                          <a:solidFill>
                            <a:srgbClr val="36424A"/>
                          </a:solidFill>
                          <a:effectLst/>
                          <a:latin typeface="Arial" pitchFamily="34" charset="0"/>
                          <a:ea typeface="MS PGothic" pitchFamily="34" charset="-128"/>
                        </a:rPr>
                        <a:t>Modeling requires almost no end user intervention</a:t>
                      </a:r>
                    </a:p>
                  </a:txBody>
                  <a:tcPr horzOverflow="overflow">
                    <a:lnL>
                      <a:noFill/>
                    </a:lnL>
                    <a:lnR>
                      <a:noFill/>
                    </a:lnR>
                    <a:lnT>
                      <a:noFill/>
                    </a:lnT>
                    <a:lnB>
                      <a:noFill/>
                    </a:lnB>
                    <a:lnTlToBr>
                      <a:noFill/>
                    </a:lnTlToBr>
                    <a:lnBlToTr>
                      <a:noFill/>
                    </a:lnBlToTr>
                    <a:solidFill>
                      <a:schemeClr val="bg1"/>
                    </a:solidFill>
                  </a:tcPr>
                </a:tc>
              </a:tr>
              <a:tr h="62275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C00000"/>
                          </a:solidFill>
                          <a:effectLst/>
                          <a:latin typeface="Arial" pitchFamily="34" charset="0"/>
                          <a:ea typeface="MS PGothic" pitchFamily="34" charset="-128"/>
                        </a:rPr>
                        <a:t>C</a:t>
                      </a:r>
                    </a:p>
                  </a:txBody>
                  <a:tcPr anchor="ctr" horzOverflow="overflow">
                    <a:lnL>
                      <a:noFill/>
                    </a:lnL>
                    <a:lnR>
                      <a:noFill/>
                    </a:lnR>
                    <a:lnT>
                      <a:noFill/>
                    </a:lnT>
                    <a:lnB>
                      <a:noFill/>
                    </a:lnB>
                    <a:lnTlToBr>
                      <a:noFill/>
                    </a:lnTlToBr>
                    <a:lnBlToTr>
                      <a:noFill/>
                    </a:lnBlToTr>
                    <a:solidFill>
                      <a:srgbClr val="E8E9E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36424A"/>
                          </a:solidFill>
                          <a:effectLst/>
                          <a:latin typeface="Arial" pitchFamily="34" charset="0"/>
                          <a:ea typeface="MS PGothic" pitchFamily="34" charset="-128"/>
                        </a:rPr>
                        <a:t>Virtual Partitions</a:t>
                      </a:r>
                    </a:p>
                  </a:txBody>
                  <a:tcPr anchor="ctr" horzOverflow="overflow">
                    <a:lnL>
                      <a:noFill/>
                    </a:lnL>
                    <a:lnR>
                      <a:noFill/>
                    </a:lnR>
                    <a:lnT>
                      <a:noFill/>
                    </a:lnT>
                    <a:lnB>
                      <a:noFill/>
                    </a:lnB>
                    <a:lnTlToBr>
                      <a:noFill/>
                    </a:lnTlToBr>
                    <a:lnBlToTr>
                      <a:noFill/>
                    </a:lnBlToTr>
                    <a:solidFill>
                      <a:srgbClr val="E8E9E9"/>
                    </a:solidFill>
                  </a:tcPr>
                </a:tc>
                <a:tc>
                  <a:txBody>
                    <a:bodyPr/>
                    <a:lstStyle/>
                    <a:p>
                      <a:pPr marL="171450" marR="0" lvl="0" indent="-171450" algn="l" defTabSz="457200" rtl="0" eaLnBrk="1" fontAlgn="base" latinLnBrk="0" hangingPunct="1">
                        <a:lnSpc>
                          <a:spcPct val="100000"/>
                        </a:lnSpc>
                        <a:spcBef>
                          <a:spcPct val="0"/>
                        </a:spcBef>
                        <a:spcAft>
                          <a:spcPct val="0"/>
                        </a:spcAft>
                        <a:buClr>
                          <a:srgbClr val="FF0000"/>
                        </a:buClr>
                        <a:buSzTx/>
                        <a:buFont typeface="Arial" pitchFamily="34" charset="0"/>
                        <a:buChar char="•"/>
                        <a:tabLst/>
                      </a:pPr>
                      <a:r>
                        <a:rPr kumimoji="0" lang="en-US" sz="1800" b="0" i="0" u="none" strike="noStrike" cap="none" normalizeH="0" baseline="0" dirty="0" smtClean="0">
                          <a:ln>
                            <a:noFill/>
                          </a:ln>
                          <a:solidFill>
                            <a:srgbClr val="36424A"/>
                          </a:solidFill>
                          <a:effectLst/>
                          <a:latin typeface="Arial" pitchFamily="34" charset="0"/>
                          <a:ea typeface="MS PGothic" pitchFamily="34" charset="-128"/>
                        </a:rPr>
                        <a:t>In multi-tenant or virtual environments, prevents attack on one customer from affecting another </a:t>
                      </a:r>
                    </a:p>
                    <a:p>
                      <a:pPr marL="171450" marR="0" lvl="0" indent="-171450" algn="l" defTabSz="457200" rtl="0" eaLnBrk="1" fontAlgn="base" latinLnBrk="0" hangingPunct="1">
                        <a:lnSpc>
                          <a:spcPct val="100000"/>
                        </a:lnSpc>
                        <a:spcBef>
                          <a:spcPct val="0"/>
                        </a:spcBef>
                        <a:spcAft>
                          <a:spcPct val="0"/>
                        </a:spcAft>
                        <a:buClr>
                          <a:srgbClr val="FF0000"/>
                        </a:buClr>
                        <a:buSzTx/>
                        <a:buFont typeface="Arial" pitchFamily="34" charset="0"/>
                        <a:buChar char="•"/>
                        <a:tabLst/>
                      </a:pPr>
                      <a:r>
                        <a:rPr kumimoji="0" lang="en-US" sz="1800" b="0" i="0" u="none" strike="noStrike" cap="none" normalizeH="0" baseline="0" dirty="0" smtClean="0">
                          <a:ln>
                            <a:noFill/>
                          </a:ln>
                          <a:solidFill>
                            <a:srgbClr val="36424A"/>
                          </a:solidFill>
                          <a:effectLst/>
                          <a:latin typeface="Arial" pitchFamily="34" charset="0"/>
                          <a:ea typeface="MS PGothic" pitchFamily="34" charset="-128"/>
                        </a:rPr>
                        <a:t>Provides flexible deployment options and optimal TCO for service providers and cloud environments</a:t>
                      </a:r>
                    </a:p>
                  </a:txBody>
                  <a:tcPr horzOverflow="overflow">
                    <a:lnL>
                      <a:noFill/>
                    </a:lnL>
                    <a:lnR>
                      <a:noFill/>
                    </a:lnR>
                    <a:lnT>
                      <a:noFill/>
                    </a:lnT>
                    <a:lnB>
                      <a:noFill/>
                    </a:lnB>
                    <a:lnTlToBr>
                      <a:noFill/>
                    </a:lnTlToBr>
                    <a:lnBlToTr>
                      <a:noFill/>
                    </a:lnBlToTr>
                    <a:solidFill>
                      <a:srgbClr val="E8E9E9"/>
                    </a:solidFill>
                  </a:tcPr>
                </a:tc>
              </a:tr>
              <a:tr h="45949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C00000"/>
                          </a:solidFill>
                          <a:effectLst/>
                          <a:latin typeface="Arial" pitchFamily="34" charset="0"/>
                          <a:ea typeface="MS PGothic" pitchFamily="34" charset="-128"/>
                        </a:rPr>
                        <a:t>D</a:t>
                      </a:r>
                    </a:p>
                  </a:txBody>
                  <a:tcPr anchor="ctr" horzOverflow="overflow">
                    <a:lnL>
                      <a:noFill/>
                    </a:lnL>
                    <a:lnR>
                      <a:noFill/>
                    </a:lnR>
                    <a:lnT>
                      <a:noFill/>
                    </a:lnT>
                    <a:lnB>
                      <a:noFill/>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36424A"/>
                          </a:solidFill>
                          <a:effectLst/>
                          <a:latin typeface="Arial" pitchFamily="34" charset="0"/>
                          <a:ea typeface="MS PGothic" pitchFamily="34" charset="-128"/>
                        </a:rPr>
                        <a:t>Rapid &amp; Resilient deployment</a:t>
                      </a:r>
                    </a:p>
                  </a:txBody>
                  <a:tcPr anchor="ctr" horzOverflow="overflow">
                    <a:lnL>
                      <a:noFill/>
                    </a:lnL>
                    <a:lnR>
                      <a:noFill/>
                    </a:lnR>
                    <a:lnT>
                      <a:noFill/>
                    </a:lnT>
                    <a:lnB>
                      <a:noFill/>
                    </a:lnB>
                    <a:lnTlToBr>
                      <a:noFill/>
                    </a:lnTlToBr>
                    <a:lnBlToTr>
                      <a:noFill/>
                    </a:lnBlToTr>
                    <a:solidFill>
                      <a:schemeClr val="bg1"/>
                    </a:solidFill>
                  </a:tcPr>
                </a:tc>
                <a:tc>
                  <a:txBody>
                    <a:bodyPr/>
                    <a:lstStyle/>
                    <a:p>
                      <a:pPr marL="171450" marR="0" lvl="0" indent="-171450" algn="l" defTabSz="457200" rtl="0" eaLnBrk="1" fontAlgn="base" latinLnBrk="0" hangingPunct="1">
                        <a:lnSpc>
                          <a:spcPct val="100000"/>
                        </a:lnSpc>
                        <a:spcBef>
                          <a:spcPct val="0"/>
                        </a:spcBef>
                        <a:spcAft>
                          <a:spcPct val="0"/>
                        </a:spcAft>
                        <a:buClr>
                          <a:srgbClr val="FF0000"/>
                        </a:buClr>
                        <a:buSzTx/>
                        <a:buFont typeface="Arial" pitchFamily="34" charset="0"/>
                        <a:buChar char="•"/>
                        <a:tabLst/>
                      </a:pPr>
                      <a:r>
                        <a:rPr kumimoji="0" lang="en-US" sz="1800" b="0" i="0" u="none" strike="noStrike" cap="none" normalizeH="0" baseline="0" smtClean="0">
                          <a:ln>
                            <a:noFill/>
                          </a:ln>
                          <a:solidFill>
                            <a:srgbClr val="36424A"/>
                          </a:solidFill>
                          <a:effectLst/>
                          <a:latin typeface="Arial" pitchFamily="34" charset="0"/>
                          <a:ea typeface="MS PGothic" pitchFamily="34" charset="-128"/>
                        </a:rPr>
                        <a:t>No network topology or configuration changes needed, integrates into existing network architecture</a:t>
                      </a:r>
                    </a:p>
                  </a:txBody>
                  <a:tcPr horzOverflow="overflow">
                    <a:lnL>
                      <a:noFill/>
                    </a:lnL>
                    <a:lnR>
                      <a:noFill/>
                    </a:lnR>
                    <a:lnT>
                      <a:noFill/>
                    </a:lnT>
                    <a:lnB>
                      <a:noFill/>
                    </a:lnB>
                    <a:lnTlToBr>
                      <a:noFill/>
                    </a:lnTlToBr>
                    <a:lnBlToTr>
                      <a:noFill/>
                    </a:lnBlToTr>
                    <a:solidFill>
                      <a:schemeClr val="bg1"/>
                    </a:solidFill>
                  </a:tcPr>
                </a:tc>
              </a:tr>
              <a:tr h="80958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C00000"/>
                          </a:solidFill>
                          <a:effectLst/>
                          <a:latin typeface="Arial" pitchFamily="34" charset="0"/>
                          <a:ea typeface="MS PGothic" pitchFamily="34" charset="-128"/>
                        </a:rPr>
                        <a:t>E</a:t>
                      </a:r>
                    </a:p>
                  </a:txBody>
                  <a:tcPr anchor="ctr"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E8E9E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err="1" smtClean="0">
                          <a:ln>
                            <a:noFill/>
                          </a:ln>
                          <a:solidFill>
                            <a:srgbClr val="36424A"/>
                          </a:solidFill>
                          <a:effectLst/>
                          <a:latin typeface="Arial" pitchFamily="34" charset="0"/>
                          <a:ea typeface="MS PGothic" pitchFamily="34" charset="-128"/>
                        </a:rPr>
                        <a:t>Microfine</a:t>
                      </a:r>
                      <a:r>
                        <a:rPr kumimoji="0" lang="en-US" sz="1800" b="0" i="0" u="none" strike="noStrike" cap="none" normalizeH="0" baseline="0" dirty="0" smtClean="0">
                          <a:ln>
                            <a:noFill/>
                          </a:ln>
                          <a:solidFill>
                            <a:srgbClr val="36424A"/>
                          </a:solidFill>
                          <a:effectLst/>
                          <a:latin typeface="Arial" pitchFamily="34" charset="0"/>
                          <a:ea typeface="MS PGothic" pitchFamily="34" charset="-128"/>
                        </a:rPr>
                        <a:t> enforcement of  network traffic on layers 2, 3, 4 and 7</a:t>
                      </a:r>
                    </a:p>
                  </a:txBody>
                  <a:tcPr anchor="ctr"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E8E9E9"/>
                    </a:solidFill>
                  </a:tcPr>
                </a:tc>
                <a:tc>
                  <a:txBody>
                    <a:bodyPr/>
                    <a:lstStyle/>
                    <a:p>
                      <a:pPr marL="171450" marR="0" lvl="0" indent="-171450" algn="l" defTabSz="457200" rtl="0" eaLnBrk="1" fontAlgn="base" latinLnBrk="0" hangingPunct="1">
                        <a:lnSpc>
                          <a:spcPct val="100000"/>
                        </a:lnSpc>
                        <a:spcBef>
                          <a:spcPct val="0"/>
                        </a:spcBef>
                        <a:spcAft>
                          <a:spcPct val="0"/>
                        </a:spcAft>
                        <a:buClr>
                          <a:srgbClr val="FF0000"/>
                        </a:buClr>
                        <a:buSzTx/>
                        <a:buFont typeface="Arial" pitchFamily="34" charset="0"/>
                        <a:buChar char="•"/>
                        <a:tabLst/>
                      </a:pPr>
                      <a:r>
                        <a:rPr kumimoji="0" lang="en-US" sz="1800" b="0" i="0" u="none" strike="noStrike" cap="none" normalizeH="0" baseline="0" dirty="0" smtClean="0">
                          <a:ln>
                            <a:noFill/>
                          </a:ln>
                          <a:solidFill>
                            <a:srgbClr val="36424A"/>
                          </a:solidFill>
                          <a:effectLst/>
                          <a:latin typeface="Arial" pitchFamily="34" charset="0"/>
                          <a:ea typeface="MS PGothic" pitchFamily="34" charset="-128"/>
                        </a:rPr>
                        <a:t>Significantly reduces false positives</a:t>
                      </a:r>
                    </a:p>
                    <a:p>
                      <a:pPr marL="171450" marR="0" lvl="0" indent="-171450" algn="l" defTabSz="457200" rtl="0" eaLnBrk="1" fontAlgn="base" latinLnBrk="0" hangingPunct="1">
                        <a:lnSpc>
                          <a:spcPct val="100000"/>
                        </a:lnSpc>
                        <a:spcBef>
                          <a:spcPct val="0"/>
                        </a:spcBef>
                        <a:spcAft>
                          <a:spcPct val="0"/>
                        </a:spcAft>
                        <a:buClr>
                          <a:srgbClr val="FF0000"/>
                        </a:buClr>
                        <a:buSzTx/>
                        <a:buFont typeface="Arial" pitchFamily="34" charset="0"/>
                        <a:buChar char="•"/>
                        <a:tabLst/>
                      </a:pPr>
                      <a:r>
                        <a:rPr kumimoji="0" lang="en-US" sz="1800" b="0" i="0" u="none" strike="noStrike" cap="none" normalizeH="0" baseline="0" dirty="0" smtClean="0">
                          <a:ln>
                            <a:noFill/>
                          </a:ln>
                          <a:solidFill>
                            <a:srgbClr val="36424A"/>
                          </a:solidFill>
                          <a:effectLst/>
                          <a:latin typeface="Arial" pitchFamily="34" charset="0"/>
                          <a:ea typeface="MS PGothic" pitchFamily="34" charset="-128"/>
                        </a:rPr>
                        <a:t>Automatically builds a complex and detailed legitimate traffic model </a:t>
                      </a:r>
                    </a:p>
                    <a:p>
                      <a:pPr marL="171450" marR="0" lvl="0" indent="-171450" algn="l" defTabSz="457200" rtl="0" eaLnBrk="1" fontAlgn="base" latinLnBrk="0" hangingPunct="1">
                        <a:lnSpc>
                          <a:spcPct val="100000"/>
                        </a:lnSpc>
                        <a:spcBef>
                          <a:spcPct val="0"/>
                        </a:spcBef>
                        <a:spcAft>
                          <a:spcPct val="0"/>
                        </a:spcAft>
                        <a:buClr>
                          <a:srgbClr val="FF0000"/>
                        </a:buClr>
                        <a:buSzTx/>
                        <a:buFont typeface="Arial" pitchFamily="34" charset="0"/>
                        <a:buChar char="•"/>
                        <a:tabLst/>
                      </a:pPr>
                      <a:r>
                        <a:rPr kumimoji="0" lang="en-US" sz="1800" b="0" i="0" u="none" strike="noStrike" cap="none" normalizeH="0" baseline="0" dirty="0" smtClean="0">
                          <a:ln>
                            <a:noFill/>
                          </a:ln>
                          <a:solidFill>
                            <a:srgbClr val="36424A"/>
                          </a:solidFill>
                          <a:effectLst/>
                          <a:latin typeface="Arial" pitchFamily="34" charset="0"/>
                          <a:ea typeface="MS PGothic" pitchFamily="34" charset="-128"/>
                        </a:rPr>
                        <a:t>Facilitates detection of sophisticated attacks</a:t>
                      </a:r>
                    </a:p>
                  </a:txBody>
                  <a:tcPr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E8E9E9"/>
                    </a:solidFill>
                  </a:tcPr>
                </a:tc>
              </a:tr>
            </a:tbl>
          </a:graphicData>
        </a:graphic>
      </p:graphicFrame>
      <p:sp>
        <p:nvSpPr>
          <p:cNvPr id="21524" name="Slide Number Placeholder 6"/>
          <p:cNvSpPr>
            <a:spLocks noGrp="1"/>
          </p:cNvSpPr>
          <p:nvPr>
            <p:ph type="sldNum" sz="quarter" idx="4294967295"/>
          </p:nvPr>
        </p:nvSpPr>
        <p:spPr bwMode="auto">
          <a:xfrm>
            <a:off x="7848600" y="6400800"/>
            <a:ext cx="1295400" cy="457200"/>
          </a:xfrm>
          <a:prstGeom prst="rect">
            <a:avLst/>
          </a:prstGeom>
          <a:noFill/>
          <a:ln>
            <a:miter lim="800000"/>
            <a:headEnd/>
            <a:tailEnd/>
          </a:ln>
        </p:spPr>
        <p:txBody>
          <a:bodyPr/>
          <a:lstStyle/>
          <a:p>
            <a:fld id="{FE820F2E-C145-4DF9-AC2E-DE55C821ED20}" type="slidenum">
              <a:rPr lang="en-US"/>
              <a:pPr/>
              <a:t>27</a:t>
            </a:fld>
            <a:endParaRPr lang="en-US"/>
          </a:p>
        </p:txBody>
      </p:sp>
      <p:sp>
        <p:nvSpPr>
          <p:cNvPr id="21525" name="Text Box 10"/>
          <p:cNvSpPr txBox="1">
            <a:spLocks noChangeArrowheads="1"/>
          </p:cNvSpPr>
          <p:nvPr/>
        </p:nvSpPr>
        <p:spPr bwMode="auto">
          <a:xfrm>
            <a:off x="1671638" y="6040438"/>
            <a:ext cx="184150" cy="457200"/>
          </a:xfrm>
          <a:prstGeom prst="rect">
            <a:avLst/>
          </a:prstGeom>
          <a:noFill/>
          <a:ln w="9525">
            <a:noFill/>
            <a:miter lim="800000"/>
            <a:headEnd/>
            <a:tailEnd/>
          </a:ln>
        </p:spPr>
        <p:txBody>
          <a:bodyPr wrap="none">
            <a:spAutoFit/>
          </a:bodyPr>
          <a:lstStyle/>
          <a:p>
            <a:endParaRPr lang="nl-NL"/>
          </a:p>
        </p:txBody>
      </p:sp>
      <p:sp>
        <p:nvSpPr>
          <p:cNvPr id="7" name="Rectangle 6"/>
          <p:cNvSpPr/>
          <p:nvPr/>
        </p:nvSpPr>
        <p:spPr bwMode="auto">
          <a:xfrm>
            <a:off x="468313" y="2284363"/>
            <a:ext cx="8218487" cy="786381"/>
          </a:xfrm>
          <a:prstGeom prst="rect">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chemeClr val="accent1"/>
              </a:buClr>
              <a:buSzPct val="90000"/>
              <a:buFont typeface="Wingdings" charset="2"/>
              <a:buNone/>
              <a:tabLst/>
            </a:pPr>
            <a:endParaRPr kumimoji="0" lang="en-US" sz="2000" b="0" i="0" u="none" strike="noStrike" cap="none" normalizeH="0" baseline="0">
              <a:ln>
                <a:noFill/>
              </a:ln>
              <a:solidFill>
                <a:schemeClr val="accent2"/>
              </a:solidFill>
              <a:effectLst/>
              <a:latin typeface="Arial" charset="0"/>
            </a:endParaRPr>
          </a:p>
        </p:txBody>
      </p:sp>
      <p:pic>
        <p:nvPicPr>
          <p:cNvPr id="1026" name="Picture 2"/>
          <p:cNvPicPr>
            <a:picLocks noChangeAspect="1" noChangeArrowheads="1"/>
          </p:cNvPicPr>
          <p:nvPr/>
        </p:nvPicPr>
        <p:blipFill>
          <a:blip r:embed="rId3"/>
          <a:srcRect/>
          <a:stretch>
            <a:fillRect/>
          </a:stretch>
        </p:blipFill>
        <p:spPr bwMode="auto">
          <a:xfrm>
            <a:off x="468313" y="1588426"/>
            <a:ext cx="8207854" cy="581972"/>
          </a:xfrm>
          <a:prstGeom prst="rect">
            <a:avLst/>
          </a:prstGeom>
          <a:noFill/>
          <a:ln w="9525">
            <a:noFill/>
            <a:miter lim="800000"/>
            <a:headEnd/>
            <a:tailEnd/>
          </a:ln>
        </p:spPr>
      </p:pic>
      <p:pic>
        <p:nvPicPr>
          <p:cNvPr id="10" name="Picture 2"/>
          <p:cNvPicPr>
            <a:picLocks noChangeAspect="1" noChangeArrowheads="1"/>
          </p:cNvPicPr>
          <p:nvPr/>
        </p:nvPicPr>
        <p:blipFill>
          <a:blip r:embed="rId3"/>
          <a:srcRect/>
          <a:stretch>
            <a:fillRect/>
          </a:stretch>
        </p:blipFill>
        <p:spPr bwMode="auto">
          <a:xfrm>
            <a:off x="468313" y="3159802"/>
            <a:ext cx="8250386" cy="1098312"/>
          </a:xfrm>
          <a:prstGeom prst="rect">
            <a:avLst/>
          </a:prstGeom>
          <a:noFill/>
          <a:ln w="9525">
            <a:noFill/>
            <a:miter lim="800000"/>
            <a:headEnd/>
            <a:tailEnd/>
          </a:ln>
        </p:spPr>
      </p:pic>
      <p:sp>
        <p:nvSpPr>
          <p:cNvPr id="12" name="Rectangle 11"/>
          <p:cNvSpPr/>
          <p:nvPr/>
        </p:nvSpPr>
        <p:spPr bwMode="auto">
          <a:xfrm>
            <a:off x="468313" y="4347452"/>
            <a:ext cx="8218488" cy="552093"/>
          </a:xfrm>
          <a:prstGeom prst="rect">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chemeClr val="accent1"/>
              </a:buClr>
              <a:buSzPct val="90000"/>
              <a:buFont typeface="Wingdings" charset="2"/>
              <a:buNone/>
              <a:tabLst/>
            </a:pPr>
            <a:endParaRPr kumimoji="0" lang="en-US" sz="2000" b="0" i="0" u="none" strike="noStrike" cap="none" normalizeH="0" baseline="0">
              <a:ln>
                <a:noFill/>
              </a:ln>
              <a:solidFill>
                <a:schemeClr val="accent2"/>
              </a:solidFill>
              <a:effectLst/>
              <a:latin typeface="Arial" charset="0"/>
            </a:endParaRPr>
          </a:p>
        </p:txBody>
      </p:sp>
      <p:pic>
        <p:nvPicPr>
          <p:cNvPr id="13" name="Picture 2"/>
          <p:cNvPicPr>
            <a:picLocks noChangeAspect="1" noChangeArrowheads="1"/>
          </p:cNvPicPr>
          <p:nvPr/>
        </p:nvPicPr>
        <p:blipFill>
          <a:blip r:embed="rId3"/>
          <a:srcRect/>
          <a:stretch>
            <a:fillRect/>
          </a:stretch>
        </p:blipFill>
        <p:spPr bwMode="auto">
          <a:xfrm>
            <a:off x="468312" y="4990862"/>
            <a:ext cx="8229121" cy="1098312"/>
          </a:xfrm>
          <a:prstGeom prst="rect">
            <a:avLst/>
          </a:prstGeom>
          <a:noFill/>
          <a:ln w="9525">
            <a:noFill/>
            <a:miter lim="800000"/>
            <a:headEnd/>
            <a:tailEnd/>
          </a:ln>
        </p:spPr>
      </p:pic>
    </p:spTree>
    <p:extLst>
      <p:ext uri="{BB962C8B-B14F-4D97-AF65-F5344CB8AC3E}">
        <p14:creationId xmlns:p14="http://schemas.microsoft.com/office/powerpoint/2010/main" val="121268854"/>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xit" presetSubtype="0" fill="hold" nodeType="afterEffect">
                                  <p:stCondLst>
                                    <p:cond delay="0"/>
                                  </p:stCondLst>
                                  <p:childTnLst>
                                    <p:animEffect transition="out" filter="dissolve">
                                      <p:cBhvr>
                                        <p:cTn id="6" dur="500"/>
                                        <p:tgtEl>
                                          <p:spTgt spid="1026"/>
                                        </p:tgtEl>
                                      </p:cBhvr>
                                    </p:animEffect>
                                    <p:set>
                                      <p:cBhvr>
                                        <p:cTn id="7" dur="1" fill="hold">
                                          <p:stCondLst>
                                            <p:cond delay="499"/>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AutoShape 3"/>
          <p:cNvSpPr>
            <a:spLocks noChangeArrowheads="1"/>
          </p:cNvSpPr>
          <p:nvPr/>
        </p:nvSpPr>
        <p:spPr bwMode="auto">
          <a:xfrm>
            <a:off x="1071563" y="1524000"/>
            <a:ext cx="7031037" cy="4664075"/>
          </a:xfrm>
          <a:prstGeom prst="roundRect">
            <a:avLst>
              <a:gd name="adj" fmla="val 16667"/>
            </a:avLst>
          </a:prstGeom>
          <a:solidFill>
            <a:schemeClr val="bg1"/>
          </a:solidFill>
          <a:ln w="25400">
            <a:solidFill>
              <a:schemeClr val="tx1"/>
            </a:solidFill>
            <a:round/>
            <a:headEnd/>
            <a:tailEnd/>
          </a:ln>
        </p:spPr>
        <p:txBody>
          <a:bodyPr wrap="none" anchor="ctr"/>
          <a:lstStyle/>
          <a:p>
            <a:endParaRPr lang="en-US"/>
          </a:p>
        </p:txBody>
      </p:sp>
      <p:sp>
        <p:nvSpPr>
          <p:cNvPr id="83972" name="AutoShape 4"/>
          <p:cNvSpPr>
            <a:spLocks noChangeArrowheads="1"/>
          </p:cNvSpPr>
          <p:nvPr/>
        </p:nvSpPr>
        <p:spPr bwMode="auto">
          <a:xfrm>
            <a:off x="63500" y="3341688"/>
            <a:ext cx="1352550" cy="804862"/>
          </a:xfrm>
          <a:prstGeom prst="rightArrow">
            <a:avLst>
              <a:gd name="adj1" fmla="val 50000"/>
              <a:gd name="adj2" fmla="val 42012"/>
            </a:avLst>
          </a:prstGeom>
          <a:solidFill>
            <a:schemeClr val="accent1">
              <a:lumMod val="75000"/>
            </a:schemeClr>
          </a:solidFill>
          <a:ln w="9525">
            <a:solidFill>
              <a:srgbClr val="333399"/>
            </a:solidFill>
            <a:miter lim="800000"/>
            <a:headEnd/>
            <a:tailEnd/>
          </a:ln>
          <a:effectLst/>
        </p:spPr>
        <p:txBody>
          <a:bodyPr wrap="none" anchor="ctr"/>
          <a:lstStyle/>
          <a:p>
            <a:endParaRPr lang="en-US"/>
          </a:p>
        </p:txBody>
      </p:sp>
      <p:sp>
        <p:nvSpPr>
          <p:cNvPr id="22532" name="Text Box 5"/>
          <p:cNvSpPr txBox="1">
            <a:spLocks noChangeArrowheads="1"/>
          </p:cNvSpPr>
          <p:nvPr/>
        </p:nvSpPr>
        <p:spPr bwMode="auto">
          <a:xfrm>
            <a:off x="100013" y="3546475"/>
            <a:ext cx="1081087" cy="246063"/>
          </a:xfrm>
          <a:prstGeom prst="rect">
            <a:avLst/>
          </a:prstGeom>
          <a:noFill/>
          <a:ln w="9525" algn="ctr">
            <a:noFill/>
            <a:miter lim="800000"/>
            <a:headEnd/>
            <a:tailEnd/>
          </a:ln>
        </p:spPr>
        <p:txBody>
          <a:bodyPr wrap="none">
            <a:spAutoFit/>
          </a:bodyPr>
          <a:lstStyle/>
          <a:p>
            <a:r>
              <a:rPr lang="en-US" sz="1000" b="1" i="1">
                <a:solidFill>
                  <a:schemeClr val="bg1"/>
                </a:solidFill>
              </a:rPr>
              <a:t>Internet Traffic</a:t>
            </a:r>
          </a:p>
        </p:txBody>
      </p:sp>
      <p:sp>
        <p:nvSpPr>
          <p:cNvPr id="22533" name="Text Box 6"/>
          <p:cNvSpPr txBox="1">
            <a:spLocks noChangeArrowheads="1"/>
          </p:cNvSpPr>
          <p:nvPr/>
        </p:nvSpPr>
        <p:spPr bwMode="auto">
          <a:xfrm>
            <a:off x="357188" y="3143250"/>
            <a:ext cx="690562" cy="400050"/>
          </a:xfrm>
          <a:prstGeom prst="rect">
            <a:avLst/>
          </a:prstGeom>
          <a:noFill/>
          <a:ln w="9525">
            <a:noFill/>
            <a:miter lim="800000"/>
            <a:headEnd/>
            <a:tailEnd/>
          </a:ln>
        </p:spPr>
        <p:txBody>
          <a:bodyPr wrap="none">
            <a:spAutoFit/>
          </a:bodyPr>
          <a:lstStyle/>
          <a:p>
            <a:r>
              <a:rPr lang="en-US" sz="1000" b="1"/>
              <a:t>Inbound</a:t>
            </a:r>
          </a:p>
          <a:p>
            <a:r>
              <a:rPr lang="en-US" sz="1000" b="1"/>
              <a:t>Risks</a:t>
            </a:r>
          </a:p>
        </p:txBody>
      </p:sp>
      <p:sp>
        <p:nvSpPr>
          <p:cNvPr id="22534" name="Rectangle 8"/>
          <p:cNvSpPr>
            <a:spLocks noChangeArrowheads="1"/>
          </p:cNvSpPr>
          <p:nvPr/>
        </p:nvSpPr>
        <p:spPr bwMode="auto">
          <a:xfrm>
            <a:off x="1525588" y="5294313"/>
            <a:ext cx="6105525" cy="639762"/>
          </a:xfrm>
          <a:prstGeom prst="rect">
            <a:avLst/>
          </a:prstGeom>
          <a:solidFill>
            <a:srgbClr val="5F5F5F"/>
          </a:solidFill>
          <a:ln w="9525">
            <a:solidFill>
              <a:srgbClr val="FFFF99"/>
            </a:solidFill>
            <a:miter lim="800000"/>
            <a:headEnd/>
            <a:tailEnd/>
          </a:ln>
        </p:spPr>
        <p:txBody>
          <a:bodyPr wrap="none" anchor="ctr"/>
          <a:lstStyle/>
          <a:p>
            <a:pPr algn="ctr"/>
            <a:r>
              <a:rPr lang="en-US" b="1">
                <a:solidFill>
                  <a:schemeClr val="bg1"/>
                </a:solidFill>
              </a:rPr>
              <a:t>GUI Management/CLI</a:t>
            </a:r>
          </a:p>
        </p:txBody>
      </p:sp>
      <p:sp>
        <p:nvSpPr>
          <p:cNvPr id="22535" name="Rectangle 9"/>
          <p:cNvSpPr>
            <a:spLocks noChangeArrowheads="1"/>
          </p:cNvSpPr>
          <p:nvPr/>
        </p:nvSpPr>
        <p:spPr bwMode="auto">
          <a:xfrm>
            <a:off x="1549400" y="2486025"/>
            <a:ext cx="762000" cy="2209800"/>
          </a:xfrm>
          <a:prstGeom prst="rect">
            <a:avLst/>
          </a:prstGeom>
          <a:solidFill>
            <a:srgbClr val="EAEAEA"/>
          </a:solidFill>
          <a:ln w="9525">
            <a:solidFill>
              <a:srgbClr val="EAEAEA"/>
            </a:solidFill>
            <a:miter lim="800000"/>
            <a:headEnd/>
            <a:tailEnd/>
          </a:ln>
        </p:spPr>
        <p:txBody>
          <a:bodyPr wrap="none" anchor="ctr"/>
          <a:lstStyle/>
          <a:p>
            <a:pPr algn="ctr"/>
            <a:r>
              <a:rPr lang="en-US" sz="1000" b="1"/>
              <a:t>Virtual</a:t>
            </a:r>
          </a:p>
          <a:p>
            <a:pPr algn="ctr"/>
            <a:r>
              <a:rPr lang="en-US" sz="1000" b="1"/>
              <a:t>Partitioning</a:t>
            </a:r>
          </a:p>
        </p:txBody>
      </p:sp>
      <p:sp>
        <p:nvSpPr>
          <p:cNvPr id="22536" name="Rectangle 10"/>
          <p:cNvSpPr>
            <a:spLocks noChangeArrowheads="1"/>
          </p:cNvSpPr>
          <p:nvPr/>
        </p:nvSpPr>
        <p:spPr bwMode="auto">
          <a:xfrm>
            <a:off x="2311400" y="2486025"/>
            <a:ext cx="762000" cy="2209800"/>
          </a:xfrm>
          <a:prstGeom prst="rect">
            <a:avLst/>
          </a:prstGeom>
          <a:solidFill>
            <a:srgbClr val="969696"/>
          </a:solidFill>
          <a:ln w="9525">
            <a:solidFill>
              <a:srgbClr val="969696"/>
            </a:solidFill>
            <a:miter lim="800000"/>
            <a:headEnd/>
            <a:tailEnd/>
          </a:ln>
        </p:spPr>
        <p:txBody>
          <a:bodyPr wrap="none" anchor="ctr"/>
          <a:lstStyle/>
          <a:p>
            <a:pPr algn="ctr"/>
            <a:r>
              <a:rPr lang="en-US" sz="1000" b="1"/>
              <a:t>Geolocation </a:t>
            </a:r>
          </a:p>
          <a:p>
            <a:pPr algn="ctr"/>
            <a:r>
              <a:rPr lang="en-US" sz="1000" b="1"/>
              <a:t>Based ACL</a:t>
            </a:r>
            <a:endParaRPr lang="en-US" sz="1000"/>
          </a:p>
        </p:txBody>
      </p:sp>
      <p:sp>
        <p:nvSpPr>
          <p:cNvPr id="22537" name="Rectangle 11"/>
          <p:cNvSpPr>
            <a:spLocks noChangeArrowheads="1"/>
          </p:cNvSpPr>
          <p:nvPr/>
        </p:nvSpPr>
        <p:spPr bwMode="auto">
          <a:xfrm>
            <a:off x="3073400" y="2486025"/>
            <a:ext cx="762000" cy="2209800"/>
          </a:xfrm>
          <a:prstGeom prst="rect">
            <a:avLst/>
          </a:prstGeom>
          <a:solidFill>
            <a:srgbClr val="EAEAEA"/>
          </a:solidFill>
          <a:ln w="9525">
            <a:solidFill>
              <a:srgbClr val="EAEAEA"/>
            </a:solidFill>
            <a:miter lim="800000"/>
            <a:headEnd/>
            <a:tailEnd/>
          </a:ln>
        </p:spPr>
        <p:txBody>
          <a:bodyPr wrap="none" anchor="ctr"/>
          <a:lstStyle/>
          <a:p>
            <a:pPr algn="ctr"/>
            <a:r>
              <a:rPr lang="en-US" sz="1000" b="1"/>
              <a:t>Protocol</a:t>
            </a:r>
          </a:p>
          <a:p>
            <a:pPr algn="ctr"/>
            <a:r>
              <a:rPr lang="en-US" sz="1000" b="1"/>
              <a:t>Anomaly</a:t>
            </a:r>
          </a:p>
          <a:p>
            <a:pPr algn="ctr"/>
            <a:r>
              <a:rPr lang="en-US" sz="1000" b="1"/>
              <a:t>Prevention</a:t>
            </a:r>
          </a:p>
        </p:txBody>
      </p:sp>
      <p:sp>
        <p:nvSpPr>
          <p:cNvPr id="22538" name="Rectangle 12"/>
          <p:cNvSpPr>
            <a:spLocks noChangeArrowheads="1"/>
          </p:cNvSpPr>
          <p:nvPr/>
        </p:nvSpPr>
        <p:spPr bwMode="auto">
          <a:xfrm>
            <a:off x="3835400" y="2486025"/>
            <a:ext cx="762000" cy="2209800"/>
          </a:xfrm>
          <a:prstGeom prst="rect">
            <a:avLst/>
          </a:prstGeom>
          <a:solidFill>
            <a:srgbClr val="969696"/>
          </a:solidFill>
          <a:ln w="9525">
            <a:solidFill>
              <a:srgbClr val="969696"/>
            </a:solidFill>
            <a:miter lim="800000"/>
            <a:headEnd/>
            <a:tailEnd/>
          </a:ln>
        </p:spPr>
        <p:txBody>
          <a:bodyPr wrap="none" anchor="ctr"/>
          <a:lstStyle/>
          <a:p>
            <a:pPr algn="ctr"/>
            <a:r>
              <a:rPr lang="en-US" sz="1000" b="1"/>
              <a:t>Packet</a:t>
            </a:r>
          </a:p>
          <a:p>
            <a:pPr algn="ctr"/>
            <a:r>
              <a:rPr lang="en-US" sz="1000" b="1"/>
              <a:t>Flood</a:t>
            </a:r>
          </a:p>
          <a:p>
            <a:pPr algn="ctr"/>
            <a:r>
              <a:rPr lang="en-US" sz="1000" b="1"/>
              <a:t>Mitigation</a:t>
            </a:r>
          </a:p>
        </p:txBody>
      </p:sp>
      <p:sp>
        <p:nvSpPr>
          <p:cNvPr id="22539" name="Rectangle 13"/>
          <p:cNvSpPr>
            <a:spLocks noChangeArrowheads="1"/>
          </p:cNvSpPr>
          <p:nvPr/>
        </p:nvSpPr>
        <p:spPr bwMode="auto">
          <a:xfrm>
            <a:off x="4597400" y="2486025"/>
            <a:ext cx="762000" cy="2209800"/>
          </a:xfrm>
          <a:prstGeom prst="rect">
            <a:avLst/>
          </a:prstGeom>
          <a:solidFill>
            <a:srgbClr val="EAEAEA"/>
          </a:solidFill>
          <a:ln w="9525">
            <a:solidFill>
              <a:srgbClr val="EAEAEA"/>
            </a:solidFill>
            <a:miter lim="800000"/>
            <a:headEnd/>
            <a:tailEnd/>
          </a:ln>
        </p:spPr>
        <p:txBody>
          <a:bodyPr wrap="none" anchor="ctr"/>
          <a:lstStyle/>
          <a:p>
            <a:pPr algn="ctr"/>
            <a:r>
              <a:rPr lang="en-US" sz="1000" b="1"/>
              <a:t>Stateful TCP</a:t>
            </a:r>
          </a:p>
          <a:p>
            <a:pPr algn="ctr"/>
            <a:r>
              <a:rPr lang="en-US" sz="1000" b="1"/>
              <a:t>Inspection</a:t>
            </a:r>
          </a:p>
          <a:p>
            <a:pPr algn="ctr"/>
            <a:r>
              <a:rPr lang="en-US" sz="1000" b="1"/>
              <a:t>Out of State</a:t>
            </a:r>
          </a:p>
          <a:p>
            <a:pPr algn="ctr"/>
            <a:r>
              <a:rPr lang="en-US" sz="1000" b="1"/>
              <a:t>Filtering</a:t>
            </a:r>
          </a:p>
        </p:txBody>
      </p:sp>
      <p:sp>
        <p:nvSpPr>
          <p:cNvPr id="22540" name="Oval 14"/>
          <p:cNvSpPr>
            <a:spLocks noChangeArrowheads="1"/>
          </p:cNvSpPr>
          <p:nvPr/>
        </p:nvSpPr>
        <p:spPr bwMode="auto">
          <a:xfrm>
            <a:off x="3302000" y="2333625"/>
            <a:ext cx="304800" cy="304800"/>
          </a:xfrm>
          <a:prstGeom prst="ellipse">
            <a:avLst/>
          </a:prstGeom>
          <a:solidFill>
            <a:srgbClr val="EAEAEA"/>
          </a:solidFill>
          <a:ln w="9525">
            <a:solidFill>
              <a:srgbClr val="EAEAEA"/>
            </a:solidFill>
            <a:round/>
            <a:headEnd/>
            <a:tailEnd/>
          </a:ln>
        </p:spPr>
        <p:txBody>
          <a:bodyPr wrap="none" anchor="ctr"/>
          <a:lstStyle/>
          <a:p>
            <a:endParaRPr lang="en-US"/>
          </a:p>
        </p:txBody>
      </p:sp>
      <p:sp>
        <p:nvSpPr>
          <p:cNvPr id="22541" name="Oval 15"/>
          <p:cNvSpPr>
            <a:spLocks noChangeArrowheads="1"/>
          </p:cNvSpPr>
          <p:nvPr/>
        </p:nvSpPr>
        <p:spPr bwMode="auto">
          <a:xfrm>
            <a:off x="3987800" y="2333625"/>
            <a:ext cx="304800" cy="304800"/>
          </a:xfrm>
          <a:prstGeom prst="ellipse">
            <a:avLst/>
          </a:prstGeom>
          <a:solidFill>
            <a:srgbClr val="969696"/>
          </a:solidFill>
          <a:ln w="9525">
            <a:solidFill>
              <a:srgbClr val="969696"/>
            </a:solidFill>
            <a:round/>
            <a:headEnd/>
            <a:tailEnd/>
          </a:ln>
        </p:spPr>
        <p:txBody>
          <a:bodyPr wrap="none" anchor="ctr"/>
          <a:lstStyle/>
          <a:p>
            <a:endParaRPr lang="en-US"/>
          </a:p>
        </p:txBody>
      </p:sp>
      <p:sp>
        <p:nvSpPr>
          <p:cNvPr id="83984" name="Oval 16"/>
          <p:cNvSpPr>
            <a:spLocks noChangeArrowheads="1"/>
          </p:cNvSpPr>
          <p:nvPr/>
        </p:nvSpPr>
        <p:spPr bwMode="auto">
          <a:xfrm>
            <a:off x="1778000" y="4554538"/>
            <a:ext cx="304800" cy="304800"/>
          </a:xfrm>
          <a:prstGeom prst="ellipse">
            <a:avLst/>
          </a:prstGeom>
          <a:solidFill>
            <a:schemeClr val="accent1">
              <a:lumMod val="60000"/>
              <a:lumOff val="40000"/>
            </a:schemeClr>
          </a:solidFill>
          <a:ln w="9525">
            <a:solidFill>
              <a:srgbClr val="333399"/>
            </a:solidFill>
            <a:round/>
            <a:headEnd/>
            <a:tailEnd/>
          </a:ln>
          <a:effectLst/>
        </p:spPr>
        <p:txBody>
          <a:bodyPr wrap="none" anchor="ctr"/>
          <a:lstStyle/>
          <a:p>
            <a:endParaRPr lang="en-US"/>
          </a:p>
        </p:txBody>
      </p:sp>
      <p:sp>
        <p:nvSpPr>
          <p:cNvPr id="83985" name="Oval 17"/>
          <p:cNvSpPr>
            <a:spLocks noChangeArrowheads="1"/>
          </p:cNvSpPr>
          <p:nvPr/>
        </p:nvSpPr>
        <p:spPr bwMode="auto">
          <a:xfrm>
            <a:off x="2540000" y="4554538"/>
            <a:ext cx="304800" cy="304800"/>
          </a:xfrm>
          <a:prstGeom prst="ellipse">
            <a:avLst/>
          </a:prstGeom>
          <a:solidFill>
            <a:schemeClr val="accent1">
              <a:lumMod val="60000"/>
              <a:lumOff val="40000"/>
            </a:schemeClr>
          </a:solidFill>
          <a:ln w="9525">
            <a:solidFill>
              <a:srgbClr val="333399"/>
            </a:solidFill>
            <a:round/>
            <a:headEnd/>
            <a:tailEnd/>
          </a:ln>
          <a:effectLst/>
        </p:spPr>
        <p:txBody>
          <a:bodyPr wrap="none" anchor="ctr"/>
          <a:lstStyle/>
          <a:p>
            <a:endParaRPr lang="en-US"/>
          </a:p>
        </p:txBody>
      </p:sp>
      <p:sp>
        <p:nvSpPr>
          <p:cNvPr id="83986" name="Oval 18"/>
          <p:cNvSpPr>
            <a:spLocks noChangeArrowheads="1"/>
          </p:cNvSpPr>
          <p:nvPr/>
        </p:nvSpPr>
        <p:spPr bwMode="auto">
          <a:xfrm>
            <a:off x="3302000" y="4554538"/>
            <a:ext cx="304800" cy="304800"/>
          </a:xfrm>
          <a:prstGeom prst="ellipse">
            <a:avLst/>
          </a:prstGeom>
          <a:solidFill>
            <a:schemeClr val="accent1">
              <a:lumMod val="60000"/>
              <a:lumOff val="40000"/>
            </a:schemeClr>
          </a:solidFill>
          <a:ln w="9525">
            <a:solidFill>
              <a:srgbClr val="333399"/>
            </a:solidFill>
            <a:round/>
            <a:headEnd/>
            <a:tailEnd/>
          </a:ln>
          <a:effectLst/>
        </p:spPr>
        <p:txBody>
          <a:bodyPr wrap="none" anchor="ctr"/>
          <a:lstStyle/>
          <a:p>
            <a:endParaRPr lang="en-US"/>
          </a:p>
        </p:txBody>
      </p:sp>
      <p:sp>
        <p:nvSpPr>
          <p:cNvPr id="83987" name="Oval 19"/>
          <p:cNvSpPr>
            <a:spLocks noChangeArrowheads="1"/>
          </p:cNvSpPr>
          <p:nvPr/>
        </p:nvSpPr>
        <p:spPr bwMode="auto">
          <a:xfrm>
            <a:off x="4140200" y="4554538"/>
            <a:ext cx="304800" cy="304800"/>
          </a:xfrm>
          <a:prstGeom prst="ellipse">
            <a:avLst/>
          </a:prstGeom>
          <a:solidFill>
            <a:schemeClr val="accent1">
              <a:lumMod val="60000"/>
              <a:lumOff val="40000"/>
            </a:schemeClr>
          </a:solidFill>
          <a:ln w="9525">
            <a:solidFill>
              <a:srgbClr val="333399"/>
            </a:solidFill>
            <a:round/>
            <a:headEnd/>
            <a:tailEnd/>
          </a:ln>
          <a:effectLst/>
        </p:spPr>
        <p:txBody>
          <a:bodyPr wrap="none" anchor="ctr"/>
          <a:lstStyle/>
          <a:p>
            <a:endParaRPr lang="en-US"/>
          </a:p>
        </p:txBody>
      </p:sp>
      <p:sp>
        <p:nvSpPr>
          <p:cNvPr id="83988" name="Oval 20"/>
          <p:cNvSpPr>
            <a:spLocks noChangeArrowheads="1"/>
          </p:cNvSpPr>
          <p:nvPr/>
        </p:nvSpPr>
        <p:spPr bwMode="auto">
          <a:xfrm>
            <a:off x="4826000" y="4554538"/>
            <a:ext cx="304800" cy="304800"/>
          </a:xfrm>
          <a:prstGeom prst="ellipse">
            <a:avLst/>
          </a:prstGeom>
          <a:solidFill>
            <a:schemeClr val="accent1">
              <a:lumMod val="60000"/>
              <a:lumOff val="40000"/>
            </a:schemeClr>
          </a:solidFill>
          <a:ln w="9525">
            <a:solidFill>
              <a:srgbClr val="333399"/>
            </a:solidFill>
            <a:round/>
            <a:headEnd/>
            <a:tailEnd/>
          </a:ln>
          <a:effectLst/>
        </p:spPr>
        <p:txBody>
          <a:bodyPr wrap="none" anchor="ctr"/>
          <a:lstStyle/>
          <a:p>
            <a:endParaRPr lang="en-US"/>
          </a:p>
        </p:txBody>
      </p:sp>
      <p:sp>
        <p:nvSpPr>
          <p:cNvPr id="22547" name="Rectangle 21"/>
          <p:cNvSpPr>
            <a:spLocks noChangeArrowheads="1"/>
          </p:cNvSpPr>
          <p:nvPr/>
        </p:nvSpPr>
        <p:spPr bwMode="auto">
          <a:xfrm>
            <a:off x="5359400" y="2486025"/>
            <a:ext cx="762000" cy="2209800"/>
          </a:xfrm>
          <a:prstGeom prst="rect">
            <a:avLst/>
          </a:prstGeom>
          <a:solidFill>
            <a:srgbClr val="969696"/>
          </a:solidFill>
          <a:ln w="9525">
            <a:solidFill>
              <a:srgbClr val="969696"/>
            </a:solidFill>
            <a:miter lim="800000"/>
            <a:headEnd/>
            <a:tailEnd/>
          </a:ln>
        </p:spPr>
        <p:txBody>
          <a:bodyPr wrap="none" anchor="ctr"/>
          <a:lstStyle/>
          <a:p>
            <a:pPr algn="ctr"/>
            <a:r>
              <a:rPr lang="en-US" sz="1000" b="1"/>
              <a:t>Granular </a:t>
            </a:r>
          </a:p>
          <a:p>
            <a:pPr algn="ctr"/>
            <a:r>
              <a:rPr lang="en-US" sz="1000" b="1"/>
              <a:t>Layer 3</a:t>
            </a:r>
          </a:p>
          <a:p>
            <a:pPr algn="ctr"/>
            <a:r>
              <a:rPr lang="en-US" sz="1000" b="1"/>
              <a:t>Layer 4 </a:t>
            </a:r>
          </a:p>
          <a:p>
            <a:pPr algn="ctr"/>
            <a:r>
              <a:rPr lang="en-US" sz="1000" b="1"/>
              <a:t>Flood </a:t>
            </a:r>
          </a:p>
          <a:p>
            <a:pPr algn="ctr"/>
            <a:r>
              <a:rPr lang="en-US" sz="1000" b="1"/>
              <a:t>Mitigation</a:t>
            </a:r>
          </a:p>
        </p:txBody>
      </p:sp>
      <p:sp>
        <p:nvSpPr>
          <p:cNvPr id="83990" name="Oval 22"/>
          <p:cNvSpPr>
            <a:spLocks noChangeArrowheads="1"/>
          </p:cNvSpPr>
          <p:nvPr/>
        </p:nvSpPr>
        <p:spPr bwMode="auto">
          <a:xfrm>
            <a:off x="5664200" y="4554538"/>
            <a:ext cx="304800" cy="304800"/>
          </a:xfrm>
          <a:prstGeom prst="ellipse">
            <a:avLst/>
          </a:prstGeom>
          <a:solidFill>
            <a:schemeClr val="accent1">
              <a:lumMod val="60000"/>
              <a:lumOff val="40000"/>
            </a:schemeClr>
          </a:solidFill>
          <a:ln w="9525">
            <a:solidFill>
              <a:srgbClr val="333399"/>
            </a:solidFill>
            <a:round/>
            <a:headEnd/>
            <a:tailEnd/>
          </a:ln>
          <a:effectLst/>
        </p:spPr>
        <p:txBody>
          <a:bodyPr wrap="none" anchor="ctr"/>
          <a:lstStyle/>
          <a:p>
            <a:endParaRPr lang="en-US"/>
          </a:p>
        </p:txBody>
      </p:sp>
      <p:sp>
        <p:nvSpPr>
          <p:cNvPr id="22549" name="Rectangle 24"/>
          <p:cNvSpPr>
            <a:spLocks noChangeArrowheads="1"/>
          </p:cNvSpPr>
          <p:nvPr/>
        </p:nvSpPr>
        <p:spPr bwMode="auto">
          <a:xfrm>
            <a:off x="6113463" y="2490788"/>
            <a:ext cx="762000" cy="2209800"/>
          </a:xfrm>
          <a:prstGeom prst="rect">
            <a:avLst/>
          </a:prstGeom>
          <a:solidFill>
            <a:srgbClr val="EAEAEA"/>
          </a:solidFill>
          <a:ln w="9525">
            <a:solidFill>
              <a:srgbClr val="EAEAEA"/>
            </a:solidFill>
            <a:miter lim="800000"/>
            <a:headEnd/>
            <a:tailEnd/>
          </a:ln>
        </p:spPr>
        <p:txBody>
          <a:bodyPr wrap="none" anchor="ctr"/>
          <a:lstStyle/>
          <a:p>
            <a:pPr algn="ctr"/>
            <a:r>
              <a:rPr lang="en-US" sz="1000" b="1"/>
              <a:t>Application </a:t>
            </a:r>
          </a:p>
          <a:p>
            <a:pPr algn="ctr"/>
            <a:r>
              <a:rPr lang="en-US" sz="1000" b="1"/>
              <a:t>Layer </a:t>
            </a:r>
          </a:p>
          <a:p>
            <a:pPr algn="ctr"/>
            <a:r>
              <a:rPr lang="en-US" sz="1000" b="1"/>
              <a:t>Flood Mitigation</a:t>
            </a:r>
          </a:p>
          <a:p>
            <a:pPr algn="ctr"/>
            <a:r>
              <a:rPr lang="en-US" sz="1000" b="1"/>
              <a:t>(HTTP)</a:t>
            </a:r>
          </a:p>
          <a:p>
            <a:pPr algn="ctr"/>
            <a:endParaRPr lang="en-US" sz="1000" b="1"/>
          </a:p>
        </p:txBody>
      </p:sp>
      <p:sp>
        <p:nvSpPr>
          <p:cNvPr id="83993" name="Oval 25"/>
          <p:cNvSpPr>
            <a:spLocks noChangeArrowheads="1"/>
          </p:cNvSpPr>
          <p:nvPr/>
        </p:nvSpPr>
        <p:spPr bwMode="auto">
          <a:xfrm>
            <a:off x="6342063" y="4559300"/>
            <a:ext cx="304800" cy="304800"/>
          </a:xfrm>
          <a:prstGeom prst="ellipse">
            <a:avLst/>
          </a:prstGeom>
          <a:solidFill>
            <a:schemeClr val="accent1">
              <a:lumMod val="60000"/>
              <a:lumOff val="40000"/>
            </a:schemeClr>
          </a:solidFill>
          <a:ln w="9525">
            <a:solidFill>
              <a:srgbClr val="333399"/>
            </a:solidFill>
            <a:round/>
            <a:headEnd/>
            <a:tailEnd/>
          </a:ln>
          <a:effectLst/>
        </p:spPr>
        <p:txBody>
          <a:bodyPr wrap="none" anchor="ctr"/>
          <a:lstStyle/>
          <a:p>
            <a:endParaRPr lang="en-US"/>
          </a:p>
        </p:txBody>
      </p:sp>
      <p:sp>
        <p:nvSpPr>
          <p:cNvPr id="22551" name="Rectangle 26"/>
          <p:cNvSpPr>
            <a:spLocks noChangeArrowheads="1"/>
          </p:cNvSpPr>
          <p:nvPr/>
        </p:nvSpPr>
        <p:spPr bwMode="auto">
          <a:xfrm>
            <a:off x="6875463" y="2490788"/>
            <a:ext cx="762000" cy="2209800"/>
          </a:xfrm>
          <a:prstGeom prst="rect">
            <a:avLst/>
          </a:prstGeom>
          <a:solidFill>
            <a:srgbClr val="969696"/>
          </a:solidFill>
          <a:ln w="9525">
            <a:solidFill>
              <a:srgbClr val="969696"/>
            </a:solidFill>
            <a:miter lim="800000"/>
            <a:headEnd/>
            <a:tailEnd/>
          </a:ln>
        </p:spPr>
        <p:txBody>
          <a:bodyPr wrap="none" anchor="ctr"/>
          <a:lstStyle/>
          <a:p>
            <a:pPr algn="ctr"/>
            <a:r>
              <a:rPr lang="en-US" sz="1000" b="1"/>
              <a:t>Algorithmic</a:t>
            </a:r>
          </a:p>
          <a:p>
            <a:pPr algn="ctr"/>
            <a:r>
              <a:rPr lang="en-US" sz="1000" b="1"/>
              <a:t>And </a:t>
            </a:r>
          </a:p>
          <a:p>
            <a:pPr algn="ctr"/>
            <a:r>
              <a:rPr lang="en-US" sz="1000" b="1"/>
              <a:t>Heuristic</a:t>
            </a:r>
          </a:p>
          <a:p>
            <a:pPr algn="ctr"/>
            <a:r>
              <a:rPr lang="en-US" sz="1000" b="1"/>
              <a:t>Filtering</a:t>
            </a:r>
          </a:p>
        </p:txBody>
      </p:sp>
      <p:sp>
        <p:nvSpPr>
          <p:cNvPr id="83995" name="Oval 27"/>
          <p:cNvSpPr>
            <a:spLocks noChangeArrowheads="1"/>
          </p:cNvSpPr>
          <p:nvPr/>
        </p:nvSpPr>
        <p:spPr bwMode="auto">
          <a:xfrm>
            <a:off x="7180263" y="4559300"/>
            <a:ext cx="304800" cy="304800"/>
          </a:xfrm>
          <a:prstGeom prst="ellipse">
            <a:avLst/>
          </a:prstGeom>
          <a:solidFill>
            <a:schemeClr val="accent1">
              <a:lumMod val="60000"/>
              <a:lumOff val="40000"/>
            </a:schemeClr>
          </a:solidFill>
          <a:ln w="9525">
            <a:solidFill>
              <a:srgbClr val="333399"/>
            </a:solidFill>
            <a:round/>
            <a:headEnd/>
            <a:tailEnd/>
          </a:ln>
          <a:effectLst/>
        </p:spPr>
        <p:txBody>
          <a:bodyPr wrap="none" anchor="ctr"/>
          <a:lstStyle/>
          <a:p>
            <a:endParaRPr lang="en-US"/>
          </a:p>
        </p:txBody>
      </p:sp>
      <p:sp>
        <p:nvSpPr>
          <p:cNvPr id="22553" name="Oval 28"/>
          <p:cNvSpPr>
            <a:spLocks noChangeArrowheads="1"/>
          </p:cNvSpPr>
          <p:nvPr/>
        </p:nvSpPr>
        <p:spPr bwMode="auto">
          <a:xfrm>
            <a:off x="4818063" y="2328863"/>
            <a:ext cx="304800" cy="304800"/>
          </a:xfrm>
          <a:prstGeom prst="ellipse">
            <a:avLst/>
          </a:prstGeom>
          <a:solidFill>
            <a:srgbClr val="EAEAEA"/>
          </a:solidFill>
          <a:ln w="9525">
            <a:solidFill>
              <a:srgbClr val="EAEAEA"/>
            </a:solidFill>
            <a:round/>
            <a:headEnd/>
            <a:tailEnd/>
          </a:ln>
        </p:spPr>
        <p:txBody>
          <a:bodyPr wrap="none" anchor="ctr"/>
          <a:lstStyle/>
          <a:p>
            <a:endParaRPr lang="en-US"/>
          </a:p>
        </p:txBody>
      </p:sp>
      <p:sp>
        <p:nvSpPr>
          <p:cNvPr id="22554" name="Oval 29"/>
          <p:cNvSpPr>
            <a:spLocks noChangeArrowheads="1"/>
          </p:cNvSpPr>
          <p:nvPr/>
        </p:nvSpPr>
        <p:spPr bwMode="auto">
          <a:xfrm>
            <a:off x="5503863" y="2328863"/>
            <a:ext cx="304800" cy="304800"/>
          </a:xfrm>
          <a:prstGeom prst="ellipse">
            <a:avLst/>
          </a:prstGeom>
          <a:solidFill>
            <a:srgbClr val="969696"/>
          </a:solidFill>
          <a:ln w="9525">
            <a:solidFill>
              <a:srgbClr val="969696"/>
            </a:solidFill>
            <a:round/>
            <a:headEnd/>
            <a:tailEnd/>
          </a:ln>
        </p:spPr>
        <p:txBody>
          <a:bodyPr wrap="none" anchor="ctr"/>
          <a:lstStyle/>
          <a:p>
            <a:endParaRPr lang="en-US"/>
          </a:p>
        </p:txBody>
      </p:sp>
      <p:sp>
        <p:nvSpPr>
          <p:cNvPr id="35" name="AutoShape 4"/>
          <p:cNvSpPr>
            <a:spLocks noChangeArrowheads="1"/>
          </p:cNvSpPr>
          <p:nvPr/>
        </p:nvSpPr>
        <p:spPr bwMode="auto">
          <a:xfrm>
            <a:off x="7791450" y="3357562"/>
            <a:ext cx="1352550" cy="804862"/>
          </a:xfrm>
          <a:prstGeom prst="rightArrow">
            <a:avLst>
              <a:gd name="adj1" fmla="val 50000"/>
              <a:gd name="adj2" fmla="val 42012"/>
            </a:avLst>
          </a:prstGeom>
          <a:solidFill>
            <a:schemeClr val="accent1">
              <a:lumMod val="75000"/>
            </a:schemeClr>
          </a:solidFill>
          <a:ln w="9525">
            <a:solidFill>
              <a:srgbClr val="333399"/>
            </a:solidFill>
            <a:miter lim="800000"/>
            <a:headEnd/>
            <a:tailEnd/>
          </a:ln>
          <a:effectLst/>
          <a:scene3d>
            <a:camera prst="orthographicFront">
              <a:rot lat="0" lon="10800000" rev="0"/>
            </a:camera>
            <a:lightRig rig="threePt" dir="t"/>
          </a:scene3d>
        </p:spPr>
        <p:txBody>
          <a:bodyPr wrap="none" anchor="ctr"/>
          <a:lstStyle/>
          <a:p>
            <a:pPr>
              <a:defRPr/>
            </a:pPr>
            <a:endParaRPr lang="en-US" dirty="0">
              <a:ea typeface="ＭＳ Ｐゴシック" pitchFamily="34" charset="-128"/>
            </a:endParaRPr>
          </a:p>
        </p:txBody>
      </p:sp>
      <p:sp>
        <p:nvSpPr>
          <p:cNvPr id="22556" name="Text Box 5"/>
          <p:cNvSpPr txBox="1">
            <a:spLocks noChangeArrowheads="1"/>
          </p:cNvSpPr>
          <p:nvPr/>
        </p:nvSpPr>
        <p:spPr bwMode="auto">
          <a:xfrm>
            <a:off x="7827963" y="3562350"/>
            <a:ext cx="1225550" cy="246063"/>
          </a:xfrm>
          <a:prstGeom prst="rect">
            <a:avLst/>
          </a:prstGeom>
          <a:noFill/>
          <a:ln w="9525" algn="ctr">
            <a:noFill/>
            <a:miter lim="800000"/>
            <a:headEnd/>
            <a:tailEnd/>
          </a:ln>
        </p:spPr>
        <p:txBody>
          <a:bodyPr wrap="none">
            <a:spAutoFit/>
          </a:bodyPr>
          <a:lstStyle/>
          <a:p>
            <a:r>
              <a:rPr lang="en-US" sz="1000" b="1" i="1">
                <a:solidFill>
                  <a:schemeClr val="bg1"/>
                </a:solidFill>
              </a:rPr>
              <a:t>Outbound Traffic</a:t>
            </a:r>
          </a:p>
        </p:txBody>
      </p:sp>
      <p:sp>
        <p:nvSpPr>
          <p:cNvPr id="22557" name="Text Box 6"/>
          <p:cNvSpPr txBox="1">
            <a:spLocks noChangeArrowheads="1"/>
          </p:cNvSpPr>
          <p:nvPr/>
        </p:nvSpPr>
        <p:spPr bwMode="auto">
          <a:xfrm>
            <a:off x="8143875" y="3143250"/>
            <a:ext cx="798513" cy="400050"/>
          </a:xfrm>
          <a:prstGeom prst="rect">
            <a:avLst/>
          </a:prstGeom>
          <a:noFill/>
          <a:ln w="9525">
            <a:noFill/>
            <a:miter lim="800000"/>
            <a:headEnd/>
            <a:tailEnd/>
          </a:ln>
        </p:spPr>
        <p:txBody>
          <a:bodyPr wrap="none">
            <a:spAutoFit/>
          </a:bodyPr>
          <a:lstStyle/>
          <a:p>
            <a:r>
              <a:rPr lang="en-US" sz="1000" b="1"/>
              <a:t>Outbound</a:t>
            </a:r>
          </a:p>
          <a:p>
            <a:r>
              <a:rPr lang="en-US" sz="1000" b="1"/>
              <a:t>Risks</a:t>
            </a:r>
          </a:p>
        </p:txBody>
      </p:sp>
      <p:sp>
        <p:nvSpPr>
          <p:cNvPr id="83991" name="Rectangle 23"/>
          <p:cNvSpPr>
            <a:spLocks noChangeArrowheads="1"/>
          </p:cNvSpPr>
          <p:nvPr/>
        </p:nvSpPr>
        <p:spPr bwMode="auto">
          <a:xfrm>
            <a:off x="1544638" y="4694238"/>
            <a:ext cx="6083300" cy="639762"/>
          </a:xfrm>
          <a:prstGeom prst="rect">
            <a:avLst/>
          </a:prstGeom>
          <a:solidFill>
            <a:schemeClr val="accent1">
              <a:lumMod val="75000"/>
            </a:schemeClr>
          </a:solidFill>
          <a:ln w="9525">
            <a:solidFill>
              <a:srgbClr val="333399"/>
            </a:solidFill>
            <a:miter lim="800000"/>
            <a:headEnd/>
            <a:tailEnd/>
          </a:ln>
          <a:effectLst/>
        </p:spPr>
        <p:txBody>
          <a:bodyPr wrap="none" anchor="ctr"/>
          <a:lstStyle/>
          <a:p>
            <a:pPr algn="ctr">
              <a:defRPr/>
            </a:pPr>
            <a:r>
              <a:rPr lang="en-US" b="1" dirty="0">
                <a:solidFill>
                  <a:schemeClr val="bg1"/>
                </a:solidFill>
                <a:ea typeface="ＭＳ Ｐゴシック" pitchFamily="34" charset="-128"/>
              </a:rPr>
              <a:t>Bidirectional Hardware Logic</a:t>
            </a:r>
          </a:p>
        </p:txBody>
      </p:sp>
      <p:sp>
        <p:nvSpPr>
          <p:cNvPr id="22559" name="Rectangle 7"/>
          <p:cNvSpPr>
            <a:spLocks noChangeArrowheads="1"/>
          </p:cNvSpPr>
          <p:nvPr/>
        </p:nvSpPr>
        <p:spPr bwMode="auto">
          <a:xfrm>
            <a:off x="2306638" y="1295400"/>
            <a:ext cx="4572000" cy="838200"/>
          </a:xfrm>
          <a:prstGeom prst="rect">
            <a:avLst/>
          </a:prstGeom>
          <a:solidFill>
            <a:srgbClr val="FF0000"/>
          </a:solidFill>
          <a:ln w="9525">
            <a:solidFill>
              <a:srgbClr val="FF0000"/>
            </a:solidFill>
            <a:miter lim="800000"/>
            <a:headEnd/>
            <a:tailEnd/>
          </a:ln>
        </p:spPr>
        <p:txBody>
          <a:bodyPr wrap="none"/>
          <a:lstStyle/>
          <a:p>
            <a:pPr algn="ctr"/>
            <a:r>
              <a:rPr lang="en-US">
                <a:solidFill>
                  <a:srgbClr val="F2F2F2"/>
                </a:solidFill>
              </a:rPr>
              <a:t>FortiASIC Traffic Processor</a:t>
            </a:r>
            <a:endParaRPr lang="en-US" sz="1800" b="1">
              <a:solidFill>
                <a:srgbClr val="F2F2F2"/>
              </a:solidFill>
            </a:endParaRPr>
          </a:p>
        </p:txBody>
      </p:sp>
      <p:pic>
        <p:nvPicPr>
          <p:cNvPr id="34" name="Picture 33"/>
          <p:cNvPicPr>
            <a:picLocks noChangeAspect="1"/>
          </p:cNvPicPr>
          <p:nvPr/>
        </p:nvPicPr>
        <p:blipFill>
          <a:blip r:embed="rId3" cstate="print"/>
          <a:stretch>
            <a:fillRect/>
          </a:stretch>
        </p:blipFill>
        <p:spPr>
          <a:xfrm>
            <a:off x="533400" y="1371600"/>
            <a:ext cx="1447800" cy="1357313"/>
          </a:xfrm>
          <a:prstGeom prst="rect">
            <a:avLst/>
          </a:prstGeom>
          <a:ln>
            <a:noFill/>
          </a:ln>
          <a:effectLst>
            <a:softEdge rad="112500"/>
          </a:effectLst>
        </p:spPr>
      </p:pic>
      <p:sp>
        <p:nvSpPr>
          <p:cNvPr id="22561" name="Title 38"/>
          <p:cNvSpPr>
            <a:spLocks noGrp="1"/>
          </p:cNvSpPr>
          <p:nvPr>
            <p:ph type="title"/>
          </p:nvPr>
        </p:nvSpPr>
        <p:spPr bwMode="auto">
          <a:xfrm>
            <a:off x="457200" y="274638"/>
            <a:ext cx="8229600" cy="56515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b="1" dirty="0" smtClean="0">
                <a:solidFill>
                  <a:srgbClr val="C00000"/>
                </a:solidFill>
                <a:latin typeface="Arial" pitchFamily="34" charset="0"/>
                <a:cs typeface="Arial" pitchFamily="34" charset="0"/>
              </a:rPr>
              <a:t>A</a:t>
            </a:r>
            <a:r>
              <a:rPr lang="en-US" dirty="0" smtClean="0">
                <a:latin typeface="Arial" pitchFamily="34" charset="0"/>
                <a:cs typeface="Arial" pitchFamily="34" charset="0"/>
              </a:rPr>
              <a:t>. Powered By the </a:t>
            </a:r>
            <a:r>
              <a:rPr lang="en-US" dirty="0" err="1" smtClean="0">
                <a:latin typeface="Arial" pitchFamily="34" charset="0"/>
                <a:cs typeface="Arial" pitchFamily="34" charset="0"/>
              </a:rPr>
              <a:t>FortiASIC</a:t>
            </a:r>
            <a:r>
              <a:rPr lang="en-US" dirty="0" smtClean="0">
                <a:latin typeface="Arial" pitchFamily="34" charset="0"/>
                <a:cs typeface="Arial" pitchFamily="34" charset="0"/>
              </a:rPr>
              <a:t> Traffic Processor</a:t>
            </a:r>
          </a:p>
        </p:txBody>
      </p:sp>
    </p:spTree>
    <p:extLst>
      <p:ext uri="{BB962C8B-B14F-4D97-AF65-F5344CB8AC3E}">
        <p14:creationId xmlns:p14="http://schemas.microsoft.com/office/powerpoint/2010/main" val="2155076818"/>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1"/>
          <p:cNvGrpSpPr>
            <a:grpSpLocks/>
          </p:cNvGrpSpPr>
          <p:nvPr/>
        </p:nvGrpSpPr>
        <p:grpSpPr bwMode="auto">
          <a:xfrm>
            <a:off x="5162811" y="2988860"/>
            <a:ext cx="3252787" cy="2712995"/>
            <a:chOff x="5094762" y="1520041"/>
            <a:chExt cx="3810000" cy="4584288"/>
          </a:xfrm>
        </p:grpSpPr>
        <p:pic>
          <p:nvPicPr>
            <p:cNvPr id="21" name="Picture 2" descr="image002"/>
            <p:cNvPicPr>
              <a:picLocks noChangeAspect="1" noChangeArrowheads="1"/>
            </p:cNvPicPr>
            <p:nvPr/>
          </p:nvPicPr>
          <p:blipFill>
            <a:blip r:embed="rId3" cstate="print"/>
            <a:srcRect/>
            <a:stretch>
              <a:fillRect/>
            </a:stretch>
          </p:blipFill>
          <p:spPr bwMode="auto">
            <a:xfrm>
              <a:off x="5094762" y="2327563"/>
              <a:ext cx="3810000" cy="3776766"/>
            </a:xfrm>
            <a:prstGeom prst="rect">
              <a:avLst/>
            </a:prstGeom>
            <a:noFill/>
            <a:ln w="9525">
              <a:noFill/>
              <a:miter lim="800000"/>
              <a:headEnd/>
              <a:tailEnd/>
            </a:ln>
          </p:spPr>
        </p:pic>
        <p:sp>
          <p:nvSpPr>
            <p:cNvPr id="22" name="Rectangle 7"/>
            <p:cNvSpPr>
              <a:spLocks noChangeArrowheads="1"/>
            </p:cNvSpPr>
            <p:nvPr/>
          </p:nvSpPr>
          <p:spPr bwMode="auto">
            <a:xfrm>
              <a:off x="5177643" y="5403273"/>
              <a:ext cx="3645724" cy="593766"/>
            </a:xfrm>
            <a:prstGeom prst="rect">
              <a:avLst/>
            </a:prstGeom>
            <a:solidFill>
              <a:schemeClr val="bg1"/>
            </a:solidFill>
            <a:ln w="9525" algn="ctr">
              <a:noFill/>
              <a:round/>
              <a:headEnd/>
              <a:tailEnd/>
            </a:ln>
          </p:spPr>
          <p:txBody>
            <a:bodyPr lIns="0" tIns="0" rIns="0" bIns="0" anchor="ctr"/>
            <a:lstStyle/>
            <a:p>
              <a:pPr algn="ctr" eaLnBrk="0" hangingPunct="0">
                <a:spcBef>
                  <a:spcPct val="20000"/>
                </a:spcBef>
                <a:buClr>
                  <a:schemeClr val="accent1"/>
                </a:buClr>
                <a:buSzPct val="90000"/>
                <a:buFont typeface="Wingdings" pitchFamily="2" charset="2"/>
                <a:buNone/>
              </a:pPr>
              <a:endParaRPr lang="en-US" sz="2000">
                <a:solidFill>
                  <a:schemeClr val="accent2"/>
                </a:solidFill>
              </a:endParaRPr>
            </a:p>
          </p:txBody>
        </p:sp>
        <p:sp>
          <p:nvSpPr>
            <p:cNvPr id="23" name="Rectangle 8"/>
            <p:cNvSpPr>
              <a:spLocks noChangeArrowheads="1"/>
            </p:cNvSpPr>
            <p:nvPr/>
          </p:nvSpPr>
          <p:spPr bwMode="auto">
            <a:xfrm>
              <a:off x="5128163" y="1520041"/>
              <a:ext cx="3645724" cy="651164"/>
            </a:xfrm>
            <a:prstGeom prst="rect">
              <a:avLst/>
            </a:prstGeom>
            <a:solidFill>
              <a:schemeClr val="bg1"/>
            </a:solidFill>
            <a:ln w="9525" algn="ctr">
              <a:noFill/>
              <a:round/>
              <a:headEnd/>
              <a:tailEnd/>
            </a:ln>
          </p:spPr>
          <p:txBody>
            <a:bodyPr lIns="0" tIns="0" rIns="0" bIns="0" anchor="ctr"/>
            <a:lstStyle/>
            <a:p>
              <a:pPr algn="ctr" eaLnBrk="0" hangingPunct="0">
                <a:spcBef>
                  <a:spcPct val="20000"/>
                </a:spcBef>
                <a:buClr>
                  <a:schemeClr val="accent1"/>
                </a:buClr>
                <a:buSzPct val="90000"/>
                <a:buFont typeface="Wingdings" pitchFamily="2" charset="2"/>
                <a:buNone/>
              </a:pPr>
              <a:endParaRPr lang="en-US" sz="2000">
                <a:solidFill>
                  <a:schemeClr val="accent2"/>
                </a:solidFill>
              </a:endParaRPr>
            </a:p>
          </p:txBody>
        </p:sp>
      </p:grpSp>
      <p:sp>
        <p:nvSpPr>
          <p:cNvPr id="35842" name="Title 1"/>
          <p:cNvSpPr>
            <a:spLocks noGrp="1"/>
          </p:cNvSpPr>
          <p:nvPr>
            <p:ph type="title"/>
          </p:nvPr>
        </p:nvSpPr>
        <p:spPr bwMode="auto">
          <a:xfrm>
            <a:off x="457200" y="274638"/>
            <a:ext cx="8229600" cy="565150"/>
          </a:xfrm>
          <a:noFill/>
          <a:ln>
            <a:miter lim="800000"/>
            <a:headEnd/>
            <a:tailEnd/>
          </a:ln>
        </p:spPr>
        <p:txBody>
          <a:bodyPr vert="horz" wrap="square" lIns="91440" tIns="45720" rIns="91440" bIns="45720" numCol="1" anchor="t" anchorCtr="0" compatLnSpc="1">
            <a:prstTxWarp prst="textNoShape">
              <a:avLst/>
            </a:prstTxWarp>
            <a:normAutofit/>
          </a:bodyPr>
          <a:lstStyle/>
          <a:p>
            <a:r>
              <a:rPr lang="en-US" b="1" dirty="0" smtClean="0">
                <a:solidFill>
                  <a:srgbClr val="C00000"/>
                </a:solidFill>
                <a:latin typeface="Arial" pitchFamily="34" charset="0"/>
                <a:cs typeface="Arial" pitchFamily="34" charset="0"/>
              </a:rPr>
              <a:t>A</a:t>
            </a:r>
            <a:r>
              <a:rPr lang="en-US" dirty="0" smtClean="0">
                <a:latin typeface="Arial" pitchFamily="34" charset="0"/>
                <a:cs typeface="Arial" pitchFamily="34" charset="0"/>
              </a:rPr>
              <a:t>. ASIC designed to handle high volume attack traffic</a:t>
            </a:r>
          </a:p>
        </p:txBody>
      </p:sp>
      <p:grpSp>
        <p:nvGrpSpPr>
          <p:cNvPr id="2" name="Group 13"/>
          <p:cNvGrpSpPr>
            <a:grpSpLocks/>
          </p:cNvGrpSpPr>
          <p:nvPr/>
        </p:nvGrpSpPr>
        <p:grpSpPr bwMode="auto">
          <a:xfrm>
            <a:off x="750628" y="2415654"/>
            <a:ext cx="5059647" cy="3762190"/>
            <a:chOff x="712521" y="1543792"/>
            <a:chExt cx="6080165" cy="4416137"/>
          </a:xfrm>
        </p:grpSpPr>
        <p:grpSp>
          <p:nvGrpSpPr>
            <p:cNvPr id="3" name="Group 10"/>
            <p:cNvGrpSpPr>
              <a:grpSpLocks/>
            </p:cNvGrpSpPr>
            <p:nvPr/>
          </p:nvGrpSpPr>
          <p:grpSpPr bwMode="auto">
            <a:xfrm>
              <a:off x="712521" y="1686296"/>
              <a:ext cx="5664530" cy="4273633"/>
              <a:chOff x="201881" y="1591665"/>
              <a:chExt cx="7010400" cy="4772025"/>
            </a:xfrm>
          </p:grpSpPr>
          <p:pic>
            <p:nvPicPr>
              <p:cNvPr id="35851" name="Object 1" descr="image001"/>
              <p:cNvPicPr>
                <a:picLocks noChangeAspect="1" noChangeArrowheads="1"/>
              </p:cNvPicPr>
              <p:nvPr/>
            </p:nvPicPr>
            <p:blipFill>
              <a:blip r:embed="rId4" cstate="print"/>
              <a:srcRect/>
              <a:stretch>
                <a:fillRect/>
              </a:stretch>
            </p:blipFill>
            <p:spPr bwMode="auto">
              <a:xfrm>
                <a:off x="201881" y="1591665"/>
                <a:ext cx="7010400" cy="4772025"/>
              </a:xfrm>
              <a:prstGeom prst="rect">
                <a:avLst/>
              </a:prstGeom>
              <a:noFill/>
              <a:ln w="9525">
                <a:noFill/>
                <a:miter lim="800000"/>
                <a:headEnd/>
                <a:tailEnd/>
              </a:ln>
            </p:spPr>
          </p:pic>
          <p:sp>
            <p:nvSpPr>
              <p:cNvPr id="35852" name="Rectangle 5"/>
              <p:cNvSpPr>
                <a:spLocks noChangeArrowheads="1"/>
              </p:cNvSpPr>
              <p:nvPr/>
            </p:nvSpPr>
            <p:spPr bwMode="auto">
              <a:xfrm>
                <a:off x="1353788" y="2137558"/>
                <a:ext cx="2980706" cy="641268"/>
              </a:xfrm>
              <a:prstGeom prst="rect">
                <a:avLst/>
              </a:prstGeom>
              <a:solidFill>
                <a:schemeClr val="bg1"/>
              </a:solidFill>
              <a:ln w="9525" algn="ctr">
                <a:noFill/>
                <a:round/>
                <a:headEnd/>
                <a:tailEnd/>
              </a:ln>
            </p:spPr>
            <p:txBody>
              <a:bodyPr lIns="0" tIns="0" rIns="0" bIns="0" anchor="ctr"/>
              <a:lstStyle/>
              <a:p>
                <a:pPr algn="ctr" eaLnBrk="0" hangingPunct="0">
                  <a:spcBef>
                    <a:spcPct val="20000"/>
                  </a:spcBef>
                  <a:buClr>
                    <a:schemeClr val="accent1"/>
                  </a:buClr>
                  <a:buSzPct val="90000"/>
                  <a:buFont typeface="Wingdings" pitchFamily="2" charset="2"/>
                  <a:buNone/>
                </a:pPr>
                <a:endParaRPr lang="en-US" sz="2000">
                  <a:solidFill>
                    <a:schemeClr val="accent2"/>
                  </a:solidFill>
                </a:endParaRPr>
              </a:p>
            </p:txBody>
          </p:sp>
          <p:sp>
            <p:nvSpPr>
              <p:cNvPr id="35853" name="Rectangle 6"/>
              <p:cNvSpPr>
                <a:spLocks noChangeArrowheads="1"/>
              </p:cNvSpPr>
              <p:nvPr/>
            </p:nvSpPr>
            <p:spPr bwMode="auto">
              <a:xfrm>
                <a:off x="318655" y="5403273"/>
                <a:ext cx="2980706" cy="118754"/>
              </a:xfrm>
              <a:prstGeom prst="rect">
                <a:avLst/>
              </a:prstGeom>
              <a:solidFill>
                <a:schemeClr val="bg1"/>
              </a:solidFill>
              <a:ln w="9525" algn="ctr">
                <a:noFill/>
                <a:round/>
                <a:headEnd/>
                <a:tailEnd/>
              </a:ln>
            </p:spPr>
            <p:txBody>
              <a:bodyPr lIns="0" tIns="0" rIns="0" bIns="0" anchor="ctr"/>
              <a:lstStyle/>
              <a:p>
                <a:pPr algn="ctr" eaLnBrk="0" hangingPunct="0">
                  <a:spcBef>
                    <a:spcPct val="20000"/>
                  </a:spcBef>
                  <a:buClr>
                    <a:schemeClr val="accent1"/>
                  </a:buClr>
                  <a:buSzPct val="90000"/>
                  <a:buFont typeface="Wingdings" pitchFamily="2" charset="2"/>
                  <a:buNone/>
                </a:pPr>
                <a:endParaRPr lang="en-US" sz="2000">
                  <a:solidFill>
                    <a:schemeClr val="accent2"/>
                  </a:solidFill>
                </a:endParaRPr>
              </a:p>
            </p:txBody>
          </p:sp>
        </p:grpSp>
        <p:sp>
          <p:nvSpPr>
            <p:cNvPr id="35850" name="Rectangle 12"/>
            <p:cNvSpPr>
              <a:spLocks noChangeArrowheads="1"/>
            </p:cNvSpPr>
            <p:nvPr/>
          </p:nvSpPr>
          <p:spPr bwMode="auto">
            <a:xfrm>
              <a:off x="4488873" y="1543792"/>
              <a:ext cx="2303813" cy="665018"/>
            </a:xfrm>
            <a:prstGeom prst="rect">
              <a:avLst/>
            </a:prstGeom>
            <a:solidFill>
              <a:schemeClr val="bg1"/>
            </a:solidFill>
            <a:ln w="9525" algn="ctr">
              <a:noFill/>
              <a:round/>
              <a:headEnd/>
              <a:tailEnd/>
            </a:ln>
          </p:spPr>
          <p:txBody>
            <a:bodyPr lIns="0" tIns="0" rIns="0" bIns="0" anchor="ctr"/>
            <a:lstStyle/>
            <a:p>
              <a:pPr algn="ctr" eaLnBrk="0" hangingPunct="0">
                <a:spcBef>
                  <a:spcPct val="20000"/>
                </a:spcBef>
                <a:buClr>
                  <a:schemeClr val="accent1"/>
                </a:buClr>
                <a:buSzPct val="90000"/>
                <a:buFont typeface="Wingdings" pitchFamily="2" charset="2"/>
                <a:buNone/>
              </a:pPr>
              <a:endParaRPr lang="en-US" sz="2000">
                <a:solidFill>
                  <a:schemeClr val="accent2"/>
                </a:solidFill>
              </a:endParaRPr>
            </a:p>
          </p:txBody>
        </p:sp>
      </p:grpSp>
      <p:sp>
        <p:nvSpPr>
          <p:cNvPr id="35844" name="TextBox 9"/>
          <p:cNvSpPr txBox="1">
            <a:spLocks noChangeArrowheads="1"/>
          </p:cNvSpPr>
          <p:nvPr/>
        </p:nvSpPr>
        <p:spPr bwMode="auto">
          <a:xfrm>
            <a:off x="628650" y="1401763"/>
            <a:ext cx="8269690" cy="1569660"/>
          </a:xfrm>
          <a:prstGeom prst="rect">
            <a:avLst/>
          </a:prstGeom>
          <a:noFill/>
          <a:ln w="9525">
            <a:noFill/>
            <a:miter lim="800000"/>
            <a:headEnd/>
            <a:tailEnd/>
          </a:ln>
        </p:spPr>
        <p:txBody>
          <a:bodyPr wrap="square">
            <a:spAutoFit/>
          </a:bodyPr>
          <a:lstStyle/>
          <a:p>
            <a:pPr marL="228600" indent="-228600">
              <a:buClr>
                <a:srgbClr val="FF0000"/>
              </a:buClr>
              <a:buFont typeface="Arial" pitchFamily="34" charset="0"/>
              <a:buChar char="•"/>
            </a:pPr>
            <a:r>
              <a:rPr lang="en-US" dirty="0" smtClean="0">
                <a:solidFill>
                  <a:srgbClr val="404040"/>
                </a:solidFill>
                <a:latin typeface="Arial Narrow" pitchFamily="34" charset="0"/>
              </a:rPr>
              <a:t> </a:t>
            </a:r>
            <a:r>
              <a:rPr lang="en-US" dirty="0" err="1" smtClean="0">
                <a:solidFill>
                  <a:srgbClr val="404040"/>
                </a:solidFill>
                <a:latin typeface="Arial Narrow" pitchFamily="34" charset="0"/>
              </a:rPr>
              <a:t>FortiASIC</a:t>
            </a:r>
            <a:r>
              <a:rPr lang="en-US" dirty="0" smtClean="0">
                <a:solidFill>
                  <a:srgbClr val="404040"/>
                </a:solidFill>
                <a:latin typeface="Arial Narrow" pitchFamily="34" charset="0"/>
              </a:rPr>
              <a:t> : Benchmarked at </a:t>
            </a:r>
            <a:r>
              <a:rPr lang="en-US" b="1" dirty="0" smtClean="0">
                <a:solidFill>
                  <a:srgbClr val="404040"/>
                </a:solidFill>
                <a:latin typeface="Arial Narrow" pitchFamily="34" charset="0"/>
              </a:rPr>
              <a:t>27uS</a:t>
            </a:r>
            <a:r>
              <a:rPr lang="en-US" dirty="0" smtClean="0">
                <a:solidFill>
                  <a:srgbClr val="404040"/>
                </a:solidFill>
                <a:latin typeface="Arial Narrow" pitchFamily="34" charset="0"/>
              </a:rPr>
              <a:t> wire speed latency</a:t>
            </a:r>
          </a:p>
          <a:p>
            <a:pPr marL="228600" indent="-228600">
              <a:buClr>
                <a:srgbClr val="FF0000"/>
              </a:buClr>
              <a:buFont typeface="Arial" pitchFamily="34" charset="0"/>
              <a:buChar char="•"/>
            </a:pPr>
            <a:r>
              <a:rPr lang="en-US" dirty="0" err="1" smtClean="0">
                <a:solidFill>
                  <a:srgbClr val="404040"/>
                </a:solidFill>
                <a:latin typeface="Arial Narrow" pitchFamily="34" charset="0"/>
              </a:rPr>
              <a:t>FortiASIC</a:t>
            </a:r>
            <a:r>
              <a:rPr lang="en-US" dirty="0" smtClean="0">
                <a:solidFill>
                  <a:srgbClr val="404040"/>
                </a:solidFill>
                <a:latin typeface="Arial Narrow" pitchFamily="34" charset="0"/>
              </a:rPr>
              <a:t> : Benchmarked at &lt;</a:t>
            </a:r>
            <a:r>
              <a:rPr lang="en-US" b="1" dirty="0" smtClean="0">
                <a:solidFill>
                  <a:srgbClr val="404040"/>
                </a:solidFill>
                <a:latin typeface="Arial Narrow" pitchFamily="34" charset="0"/>
              </a:rPr>
              <a:t>2s</a:t>
            </a:r>
            <a:r>
              <a:rPr lang="en-US" dirty="0" smtClean="0">
                <a:solidFill>
                  <a:srgbClr val="404040"/>
                </a:solidFill>
                <a:latin typeface="Arial Narrow" pitchFamily="34" charset="0"/>
              </a:rPr>
              <a:t> mitigate velocity</a:t>
            </a:r>
          </a:p>
          <a:p>
            <a:pPr marL="228600" indent="-228600">
              <a:buClr>
                <a:srgbClr val="FF0000"/>
              </a:buClr>
            </a:pPr>
            <a:r>
              <a:rPr lang="en-US" dirty="0" smtClean="0">
                <a:solidFill>
                  <a:srgbClr val="404040"/>
                </a:solidFill>
                <a:latin typeface="Arial Narrow" pitchFamily="34" charset="0"/>
              </a:rPr>
              <a:t>	But ….</a:t>
            </a:r>
            <a:endParaRPr lang="en-US" dirty="0">
              <a:solidFill>
                <a:srgbClr val="404040"/>
              </a:solidFill>
              <a:latin typeface="Arial Narrow" pitchFamily="34" charset="0"/>
            </a:endParaRPr>
          </a:p>
          <a:p>
            <a:pPr marL="228600" indent="-228600">
              <a:buClr>
                <a:srgbClr val="FF0000"/>
              </a:buClr>
              <a:buFont typeface="Arial" pitchFamily="34" charset="0"/>
              <a:buChar char="•"/>
            </a:pPr>
            <a:r>
              <a:rPr lang="en-US" dirty="0" smtClean="0">
                <a:solidFill>
                  <a:srgbClr val="404040"/>
                </a:solidFill>
                <a:latin typeface="Arial Narrow" pitchFamily="34" charset="0"/>
              </a:rPr>
              <a:t>Software / CPU Solution : Suffers large performance degradation</a:t>
            </a:r>
            <a:endParaRPr lang="en-US" dirty="0">
              <a:solidFill>
                <a:srgbClr val="404040"/>
              </a:solidFill>
              <a:latin typeface="Arial Narrow" pitchFamily="34" charset="0"/>
            </a:endParaRPr>
          </a:p>
        </p:txBody>
      </p:sp>
    </p:spTree>
    <p:extLst>
      <p:ext uri="{BB962C8B-B14F-4D97-AF65-F5344CB8AC3E}">
        <p14:creationId xmlns:p14="http://schemas.microsoft.com/office/powerpoint/2010/main" val="3832663984"/>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 Placeholder 12"/>
          <p:cNvSpPr>
            <a:spLocks noGrp="1"/>
          </p:cNvSpPr>
          <p:nvPr>
            <p:ph type="body" sz="quarter" idx="11"/>
          </p:nvPr>
        </p:nvSpPr>
        <p:spPr bwMode="auto">
          <a:xfrm>
            <a:off x="454025" y="1293813"/>
            <a:ext cx="8343134" cy="4735512"/>
          </a:xfrm>
          <a:ln>
            <a:miter lim="800000"/>
            <a:headEnd/>
            <a:tailEnd/>
          </a:ln>
        </p:spPr>
        <p:txBody>
          <a:bodyPr vert="horz" wrap="square" lIns="91440" tIns="45720" rIns="91440" bIns="45720" numCol="1" anchor="t" anchorCtr="0" compatLnSpc="1">
            <a:prstTxWarp prst="textNoShape">
              <a:avLst/>
            </a:prstTxWarp>
            <a:normAutofit/>
          </a:bodyPr>
          <a:lstStyle/>
          <a:p>
            <a:pPr>
              <a:buFont typeface="Arial" pitchFamily="34" charset="0"/>
              <a:buAutoNum type="arabicPeriod"/>
              <a:defRPr/>
            </a:pPr>
            <a:r>
              <a:rPr lang="en-US" dirty="0" smtClean="0">
                <a:solidFill>
                  <a:srgbClr val="080808"/>
                </a:solidFill>
                <a:latin typeface="Arial Narrow" pitchFamily="34" charset="0"/>
                <a:cs typeface="Arial Narrow" pitchFamily="34" charset="0"/>
              </a:rPr>
              <a:t>Introduction to </a:t>
            </a:r>
            <a:r>
              <a:rPr lang="en-US" dirty="0" err="1" smtClean="0">
                <a:solidFill>
                  <a:srgbClr val="080808"/>
                </a:solidFill>
                <a:latin typeface="Arial Narrow" pitchFamily="34" charset="0"/>
                <a:cs typeface="Arial Narrow" pitchFamily="34" charset="0"/>
              </a:rPr>
              <a:t>Fortinet</a:t>
            </a:r>
            <a:r>
              <a:rPr lang="en-US" dirty="0" smtClean="0">
                <a:solidFill>
                  <a:srgbClr val="080808"/>
                </a:solidFill>
                <a:latin typeface="Arial Narrow" pitchFamily="34" charset="0"/>
                <a:cs typeface="Arial Narrow" pitchFamily="34" charset="0"/>
              </a:rPr>
              <a:t> : The IT Security solutions company</a:t>
            </a:r>
          </a:p>
          <a:p>
            <a:pPr>
              <a:buFont typeface="Arial" pitchFamily="34" charset="0"/>
              <a:buAutoNum type="arabicPeriod"/>
              <a:defRPr/>
            </a:pPr>
            <a:r>
              <a:rPr lang="en-US" dirty="0" smtClean="0">
                <a:solidFill>
                  <a:srgbClr val="080808"/>
                </a:solidFill>
                <a:latin typeface="Arial Narrow" pitchFamily="34" charset="0"/>
                <a:cs typeface="Arial Narrow" pitchFamily="34" charset="0"/>
              </a:rPr>
              <a:t>Latest of </a:t>
            </a:r>
            <a:r>
              <a:rPr lang="en-US" dirty="0" err="1" smtClean="0">
                <a:solidFill>
                  <a:srgbClr val="080808"/>
                </a:solidFill>
                <a:latin typeface="Arial Narrow" pitchFamily="34" charset="0"/>
                <a:cs typeface="Arial Narrow" pitchFamily="34" charset="0"/>
              </a:rPr>
              <a:t>DDoS</a:t>
            </a:r>
            <a:r>
              <a:rPr lang="en-US" dirty="0" smtClean="0">
                <a:solidFill>
                  <a:srgbClr val="080808"/>
                </a:solidFill>
                <a:latin typeface="Arial Narrow" pitchFamily="34" charset="0"/>
                <a:cs typeface="Arial Narrow" pitchFamily="34" charset="0"/>
              </a:rPr>
              <a:t> in the press….</a:t>
            </a:r>
          </a:p>
          <a:p>
            <a:pPr lvl="0"/>
            <a:r>
              <a:rPr lang="en-US" dirty="0" smtClean="0">
                <a:solidFill>
                  <a:srgbClr val="080808"/>
                </a:solidFill>
              </a:rPr>
              <a:t>Why </a:t>
            </a:r>
            <a:r>
              <a:rPr lang="en-US" dirty="0" err="1" smtClean="0">
                <a:solidFill>
                  <a:srgbClr val="080808"/>
                </a:solidFill>
              </a:rPr>
              <a:t>DDoS</a:t>
            </a:r>
            <a:r>
              <a:rPr lang="en-US" dirty="0" smtClean="0">
                <a:solidFill>
                  <a:srgbClr val="080808"/>
                </a:solidFill>
              </a:rPr>
              <a:t> protection today ?</a:t>
            </a:r>
          </a:p>
          <a:p>
            <a:pPr lvl="0"/>
            <a:r>
              <a:rPr lang="en-US" dirty="0" err="1" smtClean="0">
                <a:solidFill>
                  <a:srgbClr val="080808"/>
                </a:solidFill>
              </a:rPr>
              <a:t>DDoS</a:t>
            </a:r>
            <a:r>
              <a:rPr lang="en-US" dirty="0" smtClean="0">
                <a:solidFill>
                  <a:srgbClr val="080808"/>
                </a:solidFill>
              </a:rPr>
              <a:t> threat trends…</a:t>
            </a:r>
          </a:p>
          <a:p>
            <a:pPr lvl="0"/>
            <a:r>
              <a:rPr lang="en-US" dirty="0" smtClean="0">
                <a:solidFill>
                  <a:srgbClr val="080808"/>
                </a:solidFill>
              </a:rPr>
              <a:t>The </a:t>
            </a:r>
            <a:r>
              <a:rPr lang="en-US" i="1" u="sng" dirty="0" smtClean="0">
                <a:solidFill>
                  <a:srgbClr val="080808"/>
                </a:solidFill>
              </a:rPr>
              <a:t>wide</a:t>
            </a:r>
            <a:r>
              <a:rPr lang="en-US" dirty="0" smtClean="0">
                <a:solidFill>
                  <a:srgbClr val="080808"/>
                </a:solidFill>
              </a:rPr>
              <a:t> mitigation gap</a:t>
            </a:r>
          </a:p>
          <a:p>
            <a:pPr lvl="0"/>
            <a:r>
              <a:rPr lang="fr-FR" dirty="0" smtClean="0">
                <a:solidFill>
                  <a:srgbClr val="080808"/>
                </a:solidFill>
              </a:rPr>
              <a:t>Is </a:t>
            </a:r>
            <a:r>
              <a:rPr lang="fr-FR" dirty="0" err="1" smtClean="0">
                <a:solidFill>
                  <a:srgbClr val="080808"/>
                </a:solidFill>
              </a:rPr>
              <a:t>there</a:t>
            </a:r>
            <a:r>
              <a:rPr lang="fr-FR" dirty="0" smtClean="0">
                <a:solidFill>
                  <a:srgbClr val="080808"/>
                </a:solidFill>
              </a:rPr>
              <a:t> a </a:t>
            </a:r>
            <a:r>
              <a:rPr lang="fr-FR" dirty="0" err="1" smtClean="0">
                <a:solidFill>
                  <a:srgbClr val="080808"/>
                </a:solidFill>
              </a:rPr>
              <a:t>DDoS</a:t>
            </a:r>
            <a:r>
              <a:rPr lang="fr-FR" dirty="0" smtClean="0">
                <a:solidFill>
                  <a:srgbClr val="080808"/>
                </a:solidFill>
              </a:rPr>
              <a:t> protection ‘</a:t>
            </a:r>
            <a:r>
              <a:rPr lang="fr-FR" dirty="0" err="1" smtClean="0">
                <a:solidFill>
                  <a:srgbClr val="080808"/>
                </a:solidFill>
              </a:rPr>
              <a:t>silver</a:t>
            </a:r>
            <a:r>
              <a:rPr lang="fr-FR" dirty="0" smtClean="0">
                <a:solidFill>
                  <a:srgbClr val="080808"/>
                </a:solidFill>
              </a:rPr>
              <a:t> </a:t>
            </a:r>
            <a:r>
              <a:rPr lang="fr-FR" dirty="0" err="1" smtClean="0">
                <a:solidFill>
                  <a:srgbClr val="080808"/>
                </a:solidFill>
              </a:rPr>
              <a:t>bullet</a:t>
            </a:r>
            <a:r>
              <a:rPr lang="fr-FR" dirty="0" smtClean="0">
                <a:solidFill>
                  <a:srgbClr val="080808"/>
                </a:solidFill>
              </a:rPr>
              <a:t>’?</a:t>
            </a:r>
            <a:endParaRPr lang="en-US" dirty="0" smtClean="0">
              <a:solidFill>
                <a:srgbClr val="080808"/>
              </a:solidFill>
            </a:endParaRPr>
          </a:p>
          <a:p>
            <a:pPr lvl="0"/>
            <a:r>
              <a:rPr lang="en-US" dirty="0" smtClean="0">
                <a:solidFill>
                  <a:srgbClr val="080808"/>
                </a:solidFill>
              </a:rPr>
              <a:t>How to … Protect your IT Services today </a:t>
            </a:r>
          </a:p>
          <a:p>
            <a:pPr lvl="0"/>
            <a:r>
              <a:rPr lang="en-US" dirty="0" smtClean="0">
                <a:solidFill>
                  <a:srgbClr val="080808"/>
                </a:solidFill>
              </a:rPr>
              <a:t>Introducing </a:t>
            </a:r>
            <a:r>
              <a:rPr lang="en-US" dirty="0" err="1" smtClean="0">
                <a:solidFill>
                  <a:srgbClr val="080808"/>
                </a:solidFill>
              </a:rPr>
              <a:t>FortiDDoS</a:t>
            </a:r>
            <a:endParaRPr lang="en-US" dirty="0" smtClean="0">
              <a:solidFill>
                <a:srgbClr val="080808"/>
              </a:solidFill>
            </a:endParaRPr>
          </a:p>
          <a:p>
            <a:pPr lvl="0"/>
            <a:r>
              <a:rPr lang="en-US" dirty="0" smtClean="0">
                <a:solidFill>
                  <a:srgbClr val="080808"/>
                </a:solidFill>
              </a:rPr>
              <a:t>Take-</a:t>
            </a:r>
            <a:r>
              <a:rPr lang="en-US" dirty="0" err="1" smtClean="0">
                <a:solidFill>
                  <a:srgbClr val="080808"/>
                </a:solidFill>
              </a:rPr>
              <a:t>aways</a:t>
            </a:r>
            <a:endParaRPr lang="en-US" dirty="0" smtClean="0">
              <a:solidFill>
                <a:srgbClr val="080808"/>
              </a:solidFill>
            </a:endParaRPr>
          </a:p>
        </p:txBody>
      </p:sp>
      <p:sp>
        <p:nvSpPr>
          <p:cNvPr id="2" name="Title 11"/>
          <p:cNvSpPr>
            <a:spLocks noGrp="1"/>
          </p:cNvSpPr>
          <p:nvPr>
            <p:ph type="title"/>
          </p:nvPr>
        </p:nvSpPr>
        <p:spPr bwMode="auto">
          <a:xfrm>
            <a:off x="457200" y="274638"/>
            <a:ext cx="8229600" cy="565150"/>
          </a:xfrm>
          <a:noFill/>
          <a:ln>
            <a:miter lim="800000"/>
            <a:headEnd/>
            <a:tailEnd/>
          </a:ln>
        </p:spPr>
        <p:txBody>
          <a:bodyPr vert="horz" wrap="square" lIns="91440" tIns="45720" rIns="91440" bIns="45720" numCol="1" anchor="t" anchorCtr="0" compatLnSpc="1">
            <a:prstTxWarp prst="textNoShape">
              <a:avLst/>
            </a:prstTxWarp>
          </a:bodyPr>
          <a:lstStyle/>
          <a:p>
            <a:r>
              <a:rPr lang="en-US" dirty="0" smtClean="0">
                <a:latin typeface="Arial" pitchFamily="34" charset="0"/>
                <a:cs typeface="Arial" pitchFamily="34" charset="0"/>
              </a:rPr>
              <a:t>Agenda</a:t>
            </a:r>
          </a:p>
        </p:txBody>
      </p:sp>
    </p:spTree>
    <p:extLst>
      <p:ext uri="{BB962C8B-B14F-4D97-AF65-F5344CB8AC3E}">
        <p14:creationId xmlns:p14="http://schemas.microsoft.com/office/powerpoint/2010/main" val="3858357523"/>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457200" y="274638"/>
            <a:ext cx="8229600" cy="56515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dirty="0" err="1" smtClean="0">
                <a:latin typeface="Arial" pitchFamily="34" charset="0"/>
                <a:cs typeface="Arial" pitchFamily="34" charset="0"/>
              </a:rPr>
              <a:t>FortiDDoS</a:t>
            </a:r>
            <a:r>
              <a:rPr lang="en-US" dirty="0" smtClean="0">
                <a:latin typeface="Arial" pitchFamily="34" charset="0"/>
                <a:cs typeface="Arial" pitchFamily="34" charset="0"/>
              </a:rPr>
              <a:t> : 5 Key Features and Benefits</a:t>
            </a:r>
          </a:p>
        </p:txBody>
      </p:sp>
      <p:sp>
        <p:nvSpPr>
          <p:cNvPr id="21507" name="Text Placeholder 5"/>
          <p:cNvSpPr>
            <a:spLocks noGrp="1"/>
          </p:cNvSpPr>
          <p:nvPr>
            <p:ph type="body" sz="quarter" idx="11"/>
          </p:nvPr>
        </p:nvSpPr>
        <p:spPr bwMode="auto">
          <a:xfrm>
            <a:off x="457200" y="1270000"/>
            <a:ext cx="8229600" cy="4676775"/>
          </a:xfrm>
          <a:noFill/>
          <a:ln>
            <a:miter lim="800000"/>
            <a:headEnd/>
            <a:tailEnd/>
          </a:ln>
        </p:spPr>
        <p:txBody>
          <a:bodyPr vert="horz" wrap="square" lIns="91440" tIns="45720" rIns="91440" bIns="45720" numCol="1" anchor="t" anchorCtr="0" compatLnSpc="1">
            <a:prstTxWarp prst="textNoShape">
              <a:avLst/>
            </a:prstTxWarp>
          </a:bodyPr>
          <a:lstStyle/>
          <a:p>
            <a:endParaRPr lang="en-US" smtClean="0">
              <a:latin typeface="Arial Narrow" pitchFamily="34" charset="0"/>
              <a:cs typeface="Arial Narrow" pitchFamily="34" charset="0"/>
            </a:endParaRPr>
          </a:p>
        </p:txBody>
      </p:sp>
      <p:graphicFrame>
        <p:nvGraphicFramePr>
          <p:cNvPr id="11" name="Content Placeholder 10"/>
          <p:cNvGraphicFramePr>
            <a:graphicFrameLocks noGrp="1"/>
          </p:cNvGraphicFramePr>
          <p:nvPr>
            <p:ph idx="4294967295"/>
          </p:nvPr>
        </p:nvGraphicFramePr>
        <p:xfrm>
          <a:off x="126406" y="1196975"/>
          <a:ext cx="8587439" cy="4937759"/>
        </p:xfrm>
        <a:graphic>
          <a:graphicData uri="http://schemas.openxmlformats.org/drawingml/2006/table">
            <a:tbl>
              <a:tblPr/>
              <a:tblGrid>
                <a:gridCol w="307323"/>
                <a:gridCol w="2587990"/>
                <a:gridCol w="5692126"/>
              </a:tblGrid>
              <a:tr h="26921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rgbClr val="FF0000"/>
                        </a:solidFill>
                        <a:effectLst/>
                        <a:latin typeface="Arial" pitchFamily="34" charset="0"/>
                        <a:ea typeface="MS PGothic" pitchFamily="34" charset="-128"/>
                      </a:endParaRPr>
                    </a:p>
                  </a:txBody>
                  <a:tcPr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65000"/>
                            </a:schemeClr>
                          </a:solidFill>
                          <a:effectLst/>
                          <a:latin typeface="Arial" pitchFamily="34" charset="0"/>
                          <a:ea typeface="MS PGothic" pitchFamily="34" charset="-128"/>
                        </a:rPr>
                        <a:t>Feature</a:t>
                      </a:r>
                    </a:p>
                  </a:txBody>
                  <a:tcPr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65000"/>
                            </a:schemeClr>
                          </a:solidFill>
                          <a:effectLst/>
                          <a:latin typeface="Arial" pitchFamily="34" charset="0"/>
                          <a:ea typeface="MS PGothic" pitchFamily="34" charset="-128"/>
                        </a:rPr>
                        <a:t>Benefit</a:t>
                      </a:r>
                    </a:p>
                  </a:txBody>
                  <a:tcPr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rgbClr val="C00000"/>
                    </a:solidFill>
                  </a:tcPr>
                </a:tc>
              </a:tr>
              <a:tr h="43592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C00000"/>
                          </a:solidFill>
                          <a:effectLst/>
                          <a:latin typeface="Arial" pitchFamily="34" charset="0"/>
                          <a:ea typeface="MS PGothic" pitchFamily="34" charset="-128"/>
                        </a:rPr>
                        <a:t>A</a:t>
                      </a:r>
                    </a:p>
                  </a:txBody>
                  <a:tcPr anchor="ctr"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8E9E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err="1" smtClean="0">
                          <a:ln>
                            <a:noFill/>
                          </a:ln>
                          <a:solidFill>
                            <a:schemeClr val="bg1">
                              <a:lumMod val="65000"/>
                            </a:schemeClr>
                          </a:solidFill>
                          <a:effectLst/>
                          <a:latin typeface="Arial" pitchFamily="34" charset="0"/>
                          <a:ea typeface="MS PGothic" pitchFamily="34" charset="-128"/>
                        </a:rPr>
                        <a:t>FortiASIC</a:t>
                      </a:r>
                      <a:r>
                        <a:rPr kumimoji="0" lang="en-US" sz="1800" b="0" i="0" u="none" strike="noStrike" cap="none" normalizeH="0" baseline="0" dirty="0" smtClean="0">
                          <a:ln>
                            <a:noFill/>
                          </a:ln>
                          <a:solidFill>
                            <a:schemeClr val="bg1">
                              <a:lumMod val="65000"/>
                            </a:schemeClr>
                          </a:solidFill>
                          <a:effectLst/>
                          <a:latin typeface="Arial" pitchFamily="34" charset="0"/>
                          <a:ea typeface="MS PGothic" pitchFamily="34" charset="-128"/>
                        </a:rPr>
                        <a:t> accelerated detection &amp; mitigation</a:t>
                      </a:r>
                    </a:p>
                  </a:txBody>
                  <a:tcPr anchor="ctr"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8E9E9"/>
                    </a:solidFill>
                  </a:tcPr>
                </a:tc>
                <a:tc>
                  <a:txBody>
                    <a:bodyPr/>
                    <a:lstStyle/>
                    <a:p>
                      <a:pPr marL="171450" marR="0" lvl="0" indent="-171450" algn="l" defTabSz="457200" rtl="0" eaLnBrk="1" fontAlgn="base" latinLnBrk="0" hangingPunct="1">
                        <a:lnSpc>
                          <a:spcPct val="100000"/>
                        </a:lnSpc>
                        <a:spcBef>
                          <a:spcPct val="0"/>
                        </a:spcBef>
                        <a:spcAft>
                          <a:spcPct val="0"/>
                        </a:spcAft>
                        <a:buClr>
                          <a:srgbClr val="FF0000"/>
                        </a:buClr>
                        <a:buSzTx/>
                        <a:buFont typeface="Arial" pitchFamily="34" charset="0"/>
                        <a:buChar char="•"/>
                        <a:tabLst/>
                      </a:pPr>
                      <a:r>
                        <a:rPr kumimoji="0" lang="en-US" sz="1800" b="0" i="0" u="none" strike="noStrike" cap="none" normalizeH="0" baseline="0" dirty="0" smtClean="0">
                          <a:ln>
                            <a:noFill/>
                          </a:ln>
                          <a:solidFill>
                            <a:schemeClr val="bg1">
                              <a:lumMod val="65000"/>
                            </a:schemeClr>
                          </a:solidFill>
                          <a:effectLst/>
                          <a:latin typeface="Arial" pitchFamily="34" charset="0"/>
                          <a:ea typeface="MS PGothic" pitchFamily="34" charset="-128"/>
                        </a:rPr>
                        <a:t>Custom designed high-speed ASIC processors block attacks before they can affect network availability</a:t>
                      </a:r>
                    </a:p>
                  </a:txBody>
                  <a:tcPr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8E9E9"/>
                    </a:solidFill>
                  </a:tcPr>
                </a:tc>
              </a:tr>
              <a:tr h="80958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C00000"/>
                          </a:solidFill>
                          <a:effectLst/>
                          <a:latin typeface="Arial" pitchFamily="34" charset="0"/>
                          <a:ea typeface="MS PGothic" pitchFamily="34" charset="-128"/>
                        </a:rPr>
                        <a:t>B</a:t>
                      </a:r>
                    </a:p>
                  </a:txBody>
                  <a:tcPr anchor="ctr" horzOverflow="overflow">
                    <a:lnL>
                      <a:noFill/>
                    </a:lnL>
                    <a:lnR>
                      <a:noFill/>
                    </a:lnR>
                    <a:lnT>
                      <a:noFill/>
                    </a:lnT>
                    <a:lnB>
                      <a:noFill/>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36424A"/>
                          </a:solidFill>
                          <a:effectLst/>
                          <a:latin typeface="Arial" pitchFamily="34" charset="0"/>
                          <a:ea typeface="MS PGothic" pitchFamily="34" charset="-128"/>
                        </a:rPr>
                        <a:t>Automatic traffic pattern learning</a:t>
                      </a:r>
                    </a:p>
                  </a:txBody>
                  <a:tcPr anchor="ctr" horzOverflow="overflow">
                    <a:lnL>
                      <a:noFill/>
                    </a:lnL>
                    <a:lnR>
                      <a:noFill/>
                    </a:lnR>
                    <a:lnT>
                      <a:noFill/>
                    </a:lnT>
                    <a:lnB>
                      <a:noFill/>
                    </a:lnB>
                    <a:lnTlToBr>
                      <a:noFill/>
                    </a:lnTlToBr>
                    <a:lnBlToTr>
                      <a:noFill/>
                    </a:lnBlToTr>
                    <a:solidFill>
                      <a:schemeClr val="bg1"/>
                    </a:solidFill>
                  </a:tcPr>
                </a:tc>
                <a:tc>
                  <a:txBody>
                    <a:bodyPr/>
                    <a:lstStyle/>
                    <a:p>
                      <a:pPr marL="171450" marR="0" lvl="0" indent="-171450" algn="l" defTabSz="457200" rtl="0" eaLnBrk="1" fontAlgn="base" latinLnBrk="0" hangingPunct="1">
                        <a:lnSpc>
                          <a:spcPct val="100000"/>
                        </a:lnSpc>
                        <a:spcBef>
                          <a:spcPct val="0"/>
                        </a:spcBef>
                        <a:spcAft>
                          <a:spcPct val="0"/>
                        </a:spcAft>
                        <a:buClr>
                          <a:srgbClr val="FF0000"/>
                        </a:buClr>
                        <a:buSzTx/>
                        <a:buFont typeface="Arial" pitchFamily="34" charset="0"/>
                        <a:buChar char="•"/>
                        <a:tabLst/>
                      </a:pPr>
                      <a:r>
                        <a:rPr kumimoji="0" lang="en-US" sz="1800" b="0" i="0" u="none" strike="noStrike" cap="none" normalizeH="0" baseline="0" dirty="0" smtClean="0">
                          <a:ln>
                            <a:noFill/>
                          </a:ln>
                          <a:solidFill>
                            <a:srgbClr val="36424A"/>
                          </a:solidFill>
                          <a:effectLst/>
                          <a:latin typeface="Arial" pitchFamily="34" charset="0"/>
                          <a:ea typeface="MS PGothic" pitchFamily="34" charset="-128"/>
                        </a:rPr>
                        <a:t>Achieves more accurate threat detection through multi-layer profiling </a:t>
                      </a:r>
                    </a:p>
                    <a:p>
                      <a:pPr marL="171450" marR="0" lvl="0" indent="-171450" algn="l" defTabSz="457200" rtl="0" eaLnBrk="1" fontAlgn="base" latinLnBrk="0" hangingPunct="1">
                        <a:lnSpc>
                          <a:spcPct val="100000"/>
                        </a:lnSpc>
                        <a:spcBef>
                          <a:spcPct val="0"/>
                        </a:spcBef>
                        <a:spcAft>
                          <a:spcPct val="0"/>
                        </a:spcAft>
                        <a:buClr>
                          <a:srgbClr val="FF0000"/>
                        </a:buClr>
                        <a:buSzTx/>
                        <a:buFont typeface="Arial" pitchFamily="34" charset="0"/>
                        <a:buChar char="•"/>
                        <a:tabLst/>
                      </a:pPr>
                      <a:r>
                        <a:rPr kumimoji="0" lang="en-US" sz="1800" b="0" i="0" u="none" strike="noStrike" cap="none" normalizeH="0" baseline="0" dirty="0" smtClean="0">
                          <a:ln>
                            <a:noFill/>
                          </a:ln>
                          <a:solidFill>
                            <a:srgbClr val="36424A"/>
                          </a:solidFill>
                          <a:effectLst/>
                          <a:latin typeface="Arial" pitchFamily="34" charset="0"/>
                          <a:ea typeface="MS PGothic" pitchFamily="34" charset="-128"/>
                        </a:rPr>
                        <a:t>Modeling requires almost no end user intervention</a:t>
                      </a:r>
                    </a:p>
                  </a:txBody>
                  <a:tcPr horzOverflow="overflow">
                    <a:lnL>
                      <a:noFill/>
                    </a:lnL>
                    <a:lnR>
                      <a:noFill/>
                    </a:lnR>
                    <a:lnT>
                      <a:noFill/>
                    </a:lnT>
                    <a:lnB>
                      <a:noFill/>
                    </a:lnB>
                    <a:lnTlToBr>
                      <a:noFill/>
                    </a:lnTlToBr>
                    <a:lnBlToTr>
                      <a:noFill/>
                    </a:lnBlToTr>
                    <a:solidFill>
                      <a:schemeClr val="bg1"/>
                    </a:solidFill>
                  </a:tcPr>
                </a:tc>
              </a:tr>
              <a:tr h="62275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C00000"/>
                          </a:solidFill>
                          <a:effectLst/>
                          <a:latin typeface="Arial" pitchFamily="34" charset="0"/>
                          <a:ea typeface="MS PGothic" pitchFamily="34" charset="-128"/>
                        </a:rPr>
                        <a:t>C</a:t>
                      </a:r>
                    </a:p>
                  </a:txBody>
                  <a:tcPr anchor="ctr" horzOverflow="overflow">
                    <a:lnL>
                      <a:noFill/>
                    </a:lnL>
                    <a:lnR>
                      <a:noFill/>
                    </a:lnR>
                    <a:lnT>
                      <a:noFill/>
                    </a:lnT>
                    <a:lnB>
                      <a:noFill/>
                    </a:lnB>
                    <a:lnTlToBr>
                      <a:noFill/>
                    </a:lnTlToBr>
                    <a:lnBlToTr>
                      <a:noFill/>
                    </a:lnBlToTr>
                    <a:solidFill>
                      <a:srgbClr val="E8E9E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36424A"/>
                          </a:solidFill>
                          <a:effectLst/>
                          <a:latin typeface="Arial" pitchFamily="34" charset="0"/>
                          <a:ea typeface="MS PGothic" pitchFamily="34" charset="-128"/>
                        </a:rPr>
                        <a:t>Virtual Partitions</a:t>
                      </a:r>
                    </a:p>
                  </a:txBody>
                  <a:tcPr anchor="ctr" horzOverflow="overflow">
                    <a:lnL>
                      <a:noFill/>
                    </a:lnL>
                    <a:lnR>
                      <a:noFill/>
                    </a:lnR>
                    <a:lnT>
                      <a:noFill/>
                    </a:lnT>
                    <a:lnB>
                      <a:noFill/>
                    </a:lnB>
                    <a:lnTlToBr>
                      <a:noFill/>
                    </a:lnTlToBr>
                    <a:lnBlToTr>
                      <a:noFill/>
                    </a:lnBlToTr>
                    <a:solidFill>
                      <a:srgbClr val="E8E9E9"/>
                    </a:solidFill>
                  </a:tcPr>
                </a:tc>
                <a:tc>
                  <a:txBody>
                    <a:bodyPr/>
                    <a:lstStyle/>
                    <a:p>
                      <a:pPr marL="171450" marR="0" lvl="0" indent="-171450" algn="l" defTabSz="457200" rtl="0" eaLnBrk="1" fontAlgn="base" latinLnBrk="0" hangingPunct="1">
                        <a:lnSpc>
                          <a:spcPct val="100000"/>
                        </a:lnSpc>
                        <a:spcBef>
                          <a:spcPct val="0"/>
                        </a:spcBef>
                        <a:spcAft>
                          <a:spcPct val="0"/>
                        </a:spcAft>
                        <a:buClr>
                          <a:srgbClr val="FF0000"/>
                        </a:buClr>
                        <a:buSzTx/>
                        <a:buFont typeface="Arial" pitchFamily="34" charset="0"/>
                        <a:buChar char="•"/>
                        <a:tabLst/>
                      </a:pPr>
                      <a:r>
                        <a:rPr kumimoji="0" lang="en-US" sz="1800" b="0" i="0" u="none" strike="noStrike" cap="none" normalizeH="0" baseline="0" dirty="0" smtClean="0">
                          <a:ln>
                            <a:noFill/>
                          </a:ln>
                          <a:solidFill>
                            <a:srgbClr val="36424A"/>
                          </a:solidFill>
                          <a:effectLst/>
                          <a:latin typeface="Arial" pitchFamily="34" charset="0"/>
                          <a:ea typeface="MS PGothic" pitchFamily="34" charset="-128"/>
                        </a:rPr>
                        <a:t>In multi-tenant or virtual environments, prevents attack on one customer from affecting another </a:t>
                      </a:r>
                    </a:p>
                    <a:p>
                      <a:pPr marL="171450" marR="0" lvl="0" indent="-171450" algn="l" defTabSz="457200" rtl="0" eaLnBrk="1" fontAlgn="base" latinLnBrk="0" hangingPunct="1">
                        <a:lnSpc>
                          <a:spcPct val="100000"/>
                        </a:lnSpc>
                        <a:spcBef>
                          <a:spcPct val="0"/>
                        </a:spcBef>
                        <a:spcAft>
                          <a:spcPct val="0"/>
                        </a:spcAft>
                        <a:buClr>
                          <a:srgbClr val="FF0000"/>
                        </a:buClr>
                        <a:buSzTx/>
                        <a:buFont typeface="Arial" pitchFamily="34" charset="0"/>
                        <a:buChar char="•"/>
                        <a:tabLst/>
                      </a:pPr>
                      <a:r>
                        <a:rPr kumimoji="0" lang="en-US" sz="1800" b="0" i="0" u="none" strike="noStrike" cap="none" normalizeH="0" baseline="0" dirty="0" smtClean="0">
                          <a:ln>
                            <a:noFill/>
                          </a:ln>
                          <a:solidFill>
                            <a:srgbClr val="36424A"/>
                          </a:solidFill>
                          <a:effectLst/>
                          <a:latin typeface="Arial" pitchFamily="34" charset="0"/>
                          <a:ea typeface="MS PGothic" pitchFamily="34" charset="-128"/>
                        </a:rPr>
                        <a:t>Provides flexible deployment options and optimal TCO for service providers and cloud environments</a:t>
                      </a:r>
                    </a:p>
                  </a:txBody>
                  <a:tcPr horzOverflow="overflow">
                    <a:lnL>
                      <a:noFill/>
                    </a:lnL>
                    <a:lnR>
                      <a:noFill/>
                    </a:lnR>
                    <a:lnT>
                      <a:noFill/>
                    </a:lnT>
                    <a:lnB>
                      <a:noFill/>
                    </a:lnB>
                    <a:lnTlToBr>
                      <a:noFill/>
                    </a:lnTlToBr>
                    <a:lnBlToTr>
                      <a:noFill/>
                    </a:lnBlToTr>
                    <a:solidFill>
                      <a:srgbClr val="E8E9E9"/>
                    </a:solidFill>
                  </a:tcPr>
                </a:tc>
              </a:tr>
              <a:tr h="45949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C00000"/>
                          </a:solidFill>
                          <a:effectLst/>
                          <a:latin typeface="Arial" pitchFamily="34" charset="0"/>
                          <a:ea typeface="MS PGothic" pitchFamily="34" charset="-128"/>
                        </a:rPr>
                        <a:t>D</a:t>
                      </a:r>
                    </a:p>
                  </a:txBody>
                  <a:tcPr anchor="ctr" horzOverflow="overflow">
                    <a:lnL>
                      <a:noFill/>
                    </a:lnL>
                    <a:lnR>
                      <a:noFill/>
                    </a:lnR>
                    <a:lnT>
                      <a:noFill/>
                    </a:lnT>
                    <a:lnB>
                      <a:noFill/>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36424A"/>
                          </a:solidFill>
                          <a:effectLst/>
                          <a:latin typeface="Arial" pitchFamily="34" charset="0"/>
                          <a:ea typeface="MS PGothic" pitchFamily="34" charset="-128"/>
                        </a:rPr>
                        <a:t>Rapid &amp; Resilient deployment</a:t>
                      </a:r>
                    </a:p>
                  </a:txBody>
                  <a:tcPr anchor="ctr" horzOverflow="overflow">
                    <a:lnL>
                      <a:noFill/>
                    </a:lnL>
                    <a:lnR>
                      <a:noFill/>
                    </a:lnR>
                    <a:lnT>
                      <a:noFill/>
                    </a:lnT>
                    <a:lnB>
                      <a:noFill/>
                    </a:lnB>
                    <a:lnTlToBr>
                      <a:noFill/>
                    </a:lnTlToBr>
                    <a:lnBlToTr>
                      <a:noFill/>
                    </a:lnBlToTr>
                    <a:solidFill>
                      <a:schemeClr val="bg1"/>
                    </a:solidFill>
                  </a:tcPr>
                </a:tc>
                <a:tc>
                  <a:txBody>
                    <a:bodyPr/>
                    <a:lstStyle/>
                    <a:p>
                      <a:pPr marL="171450" marR="0" lvl="0" indent="-171450" algn="l" defTabSz="457200" rtl="0" eaLnBrk="1" fontAlgn="base" latinLnBrk="0" hangingPunct="1">
                        <a:lnSpc>
                          <a:spcPct val="100000"/>
                        </a:lnSpc>
                        <a:spcBef>
                          <a:spcPct val="0"/>
                        </a:spcBef>
                        <a:spcAft>
                          <a:spcPct val="0"/>
                        </a:spcAft>
                        <a:buClr>
                          <a:srgbClr val="FF0000"/>
                        </a:buClr>
                        <a:buSzTx/>
                        <a:buFont typeface="Arial" pitchFamily="34" charset="0"/>
                        <a:buChar char="•"/>
                        <a:tabLst/>
                      </a:pPr>
                      <a:r>
                        <a:rPr kumimoji="0" lang="en-US" sz="1800" b="0" i="0" u="none" strike="noStrike" cap="none" normalizeH="0" baseline="0" smtClean="0">
                          <a:ln>
                            <a:noFill/>
                          </a:ln>
                          <a:solidFill>
                            <a:srgbClr val="36424A"/>
                          </a:solidFill>
                          <a:effectLst/>
                          <a:latin typeface="Arial" pitchFamily="34" charset="0"/>
                          <a:ea typeface="MS PGothic" pitchFamily="34" charset="-128"/>
                        </a:rPr>
                        <a:t>No network topology or configuration changes needed, integrates into existing network architecture</a:t>
                      </a:r>
                    </a:p>
                  </a:txBody>
                  <a:tcPr horzOverflow="overflow">
                    <a:lnL>
                      <a:noFill/>
                    </a:lnL>
                    <a:lnR>
                      <a:noFill/>
                    </a:lnR>
                    <a:lnT>
                      <a:noFill/>
                    </a:lnT>
                    <a:lnB>
                      <a:noFill/>
                    </a:lnB>
                    <a:lnTlToBr>
                      <a:noFill/>
                    </a:lnTlToBr>
                    <a:lnBlToTr>
                      <a:noFill/>
                    </a:lnBlToTr>
                    <a:solidFill>
                      <a:schemeClr val="bg1"/>
                    </a:solidFill>
                  </a:tcPr>
                </a:tc>
              </a:tr>
              <a:tr h="80958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C00000"/>
                          </a:solidFill>
                          <a:effectLst/>
                          <a:latin typeface="Arial" pitchFamily="34" charset="0"/>
                          <a:ea typeface="MS PGothic" pitchFamily="34" charset="-128"/>
                        </a:rPr>
                        <a:t>E</a:t>
                      </a:r>
                    </a:p>
                  </a:txBody>
                  <a:tcPr anchor="ctr"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E8E9E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err="1" smtClean="0">
                          <a:ln>
                            <a:noFill/>
                          </a:ln>
                          <a:solidFill>
                            <a:srgbClr val="36424A"/>
                          </a:solidFill>
                          <a:effectLst/>
                          <a:latin typeface="Arial" pitchFamily="34" charset="0"/>
                          <a:ea typeface="MS PGothic" pitchFamily="34" charset="-128"/>
                        </a:rPr>
                        <a:t>Microfine</a:t>
                      </a:r>
                      <a:r>
                        <a:rPr kumimoji="0" lang="en-US" sz="1800" b="0" i="0" u="none" strike="noStrike" cap="none" normalizeH="0" baseline="0" dirty="0" smtClean="0">
                          <a:ln>
                            <a:noFill/>
                          </a:ln>
                          <a:solidFill>
                            <a:srgbClr val="36424A"/>
                          </a:solidFill>
                          <a:effectLst/>
                          <a:latin typeface="Arial" pitchFamily="34" charset="0"/>
                          <a:ea typeface="MS PGothic" pitchFamily="34" charset="-128"/>
                        </a:rPr>
                        <a:t> enforcement of  network traffic on layers 2, 3, 4 and 7</a:t>
                      </a:r>
                    </a:p>
                  </a:txBody>
                  <a:tcPr anchor="ctr"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E8E9E9"/>
                    </a:solidFill>
                  </a:tcPr>
                </a:tc>
                <a:tc>
                  <a:txBody>
                    <a:bodyPr/>
                    <a:lstStyle/>
                    <a:p>
                      <a:pPr marL="171450" marR="0" lvl="0" indent="-171450" algn="l" defTabSz="457200" rtl="0" eaLnBrk="1" fontAlgn="base" latinLnBrk="0" hangingPunct="1">
                        <a:lnSpc>
                          <a:spcPct val="100000"/>
                        </a:lnSpc>
                        <a:spcBef>
                          <a:spcPct val="0"/>
                        </a:spcBef>
                        <a:spcAft>
                          <a:spcPct val="0"/>
                        </a:spcAft>
                        <a:buClr>
                          <a:srgbClr val="FF0000"/>
                        </a:buClr>
                        <a:buSzTx/>
                        <a:buFont typeface="Arial" pitchFamily="34" charset="0"/>
                        <a:buChar char="•"/>
                        <a:tabLst/>
                      </a:pPr>
                      <a:r>
                        <a:rPr kumimoji="0" lang="en-US" sz="1800" b="0" i="0" u="none" strike="noStrike" cap="none" normalizeH="0" baseline="0" dirty="0" smtClean="0">
                          <a:ln>
                            <a:noFill/>
                          </a:ln>
                          <a:solidFill>
                            <a:srgbClr val="36424A"/>
                          </a:solidFill>
                          <a:effectLst/>
                          <a:latin typeface="Arial" pitchFamily="34" charset="0"/>
                          <a:ea typeface="MS PGothic" pitchFamily="34" charset="-128"/>
                        </a:rPr>
                        <a:t>Significantly reduces false positives</a:t>
                      </a:r>
                    </a:p>
                    <a:p>
                      <a:pPr marL="171450" marR="0" lvl="0" indent="-171450" algn="l" defTabSz="457200" rtl="0" eaLnBrk="1" fontAlgn="base" latinLnBrk="0" hangingPunct="1">
                        <a:lnSpc>
                          <a:spcPct val="100000"/>
                        </a:lnSpc>
                        <a:spcBef>
                          <a:spcPct val="0"/>
                        </a:spcBef>
                        <a:spcAft>
                          <a:spcPct val="0"/>
                        </a:spcAft>
                        <a:buClr>
                          <a:srgbClr val="FF0000"/>
                        </a:buClr>
                        <a:buSzTx/>
                        <a:buFont typeface="Arial" pitchFamily="34" charset="0"/>
                        <a:buChar char="•"/>
                        <a:tabLst/>
                      </a:pPr>
                      <a:r>
                        <a:rPr kumimoji="0" lang="en-US" sz="1800" b="0" i="0" u="none" strike="noStrike" cap="none" normalizeH="0" baseline="0" dirty="0" smtClean="0">
                          <a:ln>
                            <a:noFill/>
                          </a:ln>
                          <a:solidFill>
                            <a:srgbClr val="36424A"/>
                          </a:solidFill>
                          <a:effectLst/>
                          <a:latin typeface="Arial" pitchFamily="34" charset="0"/>
                          <a:ea typeface="MS PGothic" pitchFamily="34" charset="-128"/>
                        </a:rPr>
                        <a:t>Automatically builds a complex and detailed legitimate traffic model </a:t>
                      </a:r>
                    </a:p>
                    <a:p>
                      <a:pPr marL="171450" marR="0" lvl="0" indent="-171450" algn="l" defTabSz="457200" rtl="0" eaLnBrk="1" fontAlgn="base" latinLnBrk="0" hangingPunct="1">
                        <a:lnSpc>
                          <a:spcPct val="100000"/>
                        </a:lnSpc>
                        <a:spcBef>
                          <a:spcPct val="0"/>
                        </a:spcBef>
                        <a:spcAft>
                          <a:spcPct val="0"/>
                        </a:spcAft>
                        <a:buClr>
                          <a:srgbClr val="FF0000"/>
                        </a:buClr>
                        <a:buSzTx/>
                        <a:buFont typeface="Arial" pitchFamily="34" charset="0"/>
                        <a:buChar char="•"/>
                        <a:tabLst/>
                      </a:pPr>
                      <a:r>
                        <a:rPr kumimoji="0" lang="en-US" sz="1800" b="0" i="0" u="none" strike="noStrike" cap="none" normalizeH="0" baseline="0" dirty="0" smtClean="0">
                          <a:ln>
                            <a:noFill/>
                          </a:ln>
                          <a:solidFill>
                            <a:srgbClr val="36424A"/>
                          </a:solidFill>
                          <a:effectLst/>
                          <a:latin typeface="Arial" pitchFamily="34" charset="0"/>
                          <a:ea typeface="MS PGothic" pitchFamily="34" charset="-128"/>
                        </a:rPr>
                        <a:t>Facilitates detection of sophisticated attacks</a:t>
                      </a:r>
                    </a:p>
                  </a:txBody>
                  <a:tcPr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E8E9E9"/>
                    </a:solidFill>
                  </a:tcPr>
                </a:tc>
              </a:tr>
            </a:tbl>
          </a:graphicData>
        </a:graphic>
      </p:graphicFrame>
      <p:sp>
        <p:nvSpPr>
          <p:cNvPr id="21524" name="Slide Number Placeholder 6"/>
          <p:cNvSpPr>
            <a:spLocks noGrp="1"/>
          </p:cNvSpPr>
          <p:nvPr>
            <p:ph type="sldNum" sz="quarter" idx="4294967295"/>
          </p:nvPr>
        </p:nvSpPr>
        <p:spPr bwMode="auto">
          <a:xfrm>
            <a:off x="7848600" y="6400800"/>
            <a:ext cx="1295400" cy="457200"/>
          </a:xfrm>
          <a:prstGeom prst="rect">
            <a:avLst/>
          </a:prstGeom>
          <a:noFill/>
          <a:ln>
            <a:miter lim="800000"/>
            <a:headEnd/>
            <a:tailEnd/>
          </a:ln>
        </p:spPr>
        <p:txBody>
          <a:bodyPr/>
          <a:lstStyle/>
          <a:p>
            <a:fld id="{FE820F2E-C145-4DF9-AC2E-DE55C821ED20}" type="slidenum">
              <a:rPr lang="en-US"/>
              <a:pPr/>
              <a:t>30</a:t>
            </a:fld>
            <a:endParaRPr lang="en-US"/>
          </a:p>
        </p:txBody>
      </p:sp>
      <p:sp>
        <p:nvSpPr>
          <p:cNvPr id="21525" name="Text Box 10"/>
          <p:cNvSpPr txBox="1">
            <a:spLocks noChangeArrowheads="1"/>
          </p:cNvSpPr>
          <p:nvPr/>
        </p:nvSpPr>
        <p:spPr bwMode="auto">
          <a:xfrm>
            <a:off x="1671638" y="6040438"/>
            <a:ext cx="184150" cy="457200"/>
          </a:xfrm>
          <a:prstGeom prst="rect">
            <a:avLst/>
          </a:prstGeom>
          <a:noFill/>
          <a:ln w="9525">
            <a:noFill/>
            <a:miter lim="800000"/>
            <a:headEnd/>
            <a:tailEnd/>
          </a:ln>
        </p:spPr>
        <p:txBody>
          <a:bodyPr wrap="none">
            <a:spAutoFit/>
          </a:bodyPr>
          <a:lstStyle/>
          <a:p>
            <a:endParaRPr lang="nl-NL"/>
          </a:p>
        </p:txBody>
      </p:sp>
      <p:sp>
        <p:nvSpPr>
          <p:cNvPr id="7" name="Rectangle 6"/>
          <p:cNvSpPr/>
          <p:nvPr/>
        </p:nvSpPr>
        <p:spPr bwMode="auto">
          <a:xfrm>
            <a:off x="468313" y="2284365"/>
            <a:ext cx="8218487" cy="786381"/>
          </a:xfrm>
          <a:prstGeom prst="rect">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chemeClr val="accent1"/>
              </a:buClr>
              <a:buSzPct val="90000"/>
              <a:buFont typeface="Wingdings" charset="2"/>
              <a:buNone/>
              <a:tabLst/>
            </a:pPr>
            <a:endParaRPr kumimoji="0" lang="en-US" sz="2000" b="0" i="0" u="none" strike="noStrike" cap="none" normalizeH="0" baseline="0">
              <a:ln>
                <a:noFill/>
              </a:ln>
              <a:solidFill>
                <a:schemeClr val="accent2"/>
              </a:solidFill>
              <a:effectLst/>
              <a:latin typeface="Arial" charset="0"/>
            </a:endParaRPr>
          </a:p>
        </p:txBody>
      </p:sp>
      <p:pic>
        <p:nvPicPr>
          <p:cNvPr id="10" name="Picture 2"/>
          <p:cNvPicPr>
            <a:picLocks noChangeAspect="1" noChangeArrowheads="1"/>
          </p:cNvPicPr>
          <p:nvPr/>
        </p:nvPicPr>
        <p:blipFill>
          <a:blip r:embed="rId3"/>
          <a:srcRect/>
          <a:stretch>
            <a:fillRect/>
          </a:stretch>
        </p:blipFill>
        <p:spPr bwMode="auto">
          <a:xfrm>
            <a:off x="468313" y="3159802"/>
            <a:ext cx="8250386" cy="1098312"/>
          </a:xfrm>
          <a:prstGeom prst="rect">
            <a:avLst/>
          </a:prstGeom>
          <a:noFill/>
          <a:ln w="9525">
            <a:noFill/>
            <a:miter lim="800000"/>
            <a:headEnd/>
            <a:tailEnd/>
          </a:ln>
        </p:spPr>
      </p:pic>
      <p:sp>
        <p:nvSpPr>
          <p:cNvPr id="12" name="Rectangle 11"/>
          <p:cNvSpPr/>
          <p:nvPr/>
        </p:nvSpPr>
        <p:spPr bwMode="auto">
          <a:xfrm>
            <a:off x="468313" y="4347452"/>
            <a:ext cx="8218488" cy="552093"/>
          </a:xfrm>
          <a:prstGeom prst="rect">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chemeClr val="accent1"/>
              </a:buClr>
              <a:buSzPct val="90000"/>
              <a:buFont typeface="Wingdings" charset="2"/>
              <a:buNone/>
              <a:tabLst/>
            </a:pPr>
            <a:endParaRPr kumimoji="0" lang="en-US" sz="2000" b="0" i="0" u="none" strike="noStrike" cap="none" normalizeH="0" baseline="0">
              <a:ln>
                <a:noFill/>
              </a:ln>
              <a:solidFill>
                <a:schemeClr val="accent2"/>
              </a:solidFill>
              <a:effectLst/>
              <a:latin typeface="Arial" charset="0"/>
            </a:endParaRPr>
          </a:p>
        </p:txBody>
      </p:sp>
      <p:pic>
        <p:nvPicPr>
          <p:cNvPr id="13" name="Picture 2"/>
          <p:cNvPicPr>
            <a:picLocks noChangeAspect="1" noChangeArrowheads="1"/>
          </p:cNvPicPr>
          <p:nvPr/>
        </p:nvPicPr>
        <p:blipFill>
          <a:blip r:embed="rId3"/>
          <a:srcRect/>
          <a:stretch>
            <a:fillRect/>
          </a:stretch>
        </p:blipFill>
        <p:spPr bwMode="auto">
          <a:xfrm>
            <a:off x="468312" y="4990862"/>
            <a:ext cx="8229121" cy="1098312"/>
          </a:xfrm>
          <a:prstGeom prst="rect">
            <a:avLst/>
          </a:prstGeom>
          <a:noFill/>
          <a:ln w="9525">
            <a:noFill/>
            <a:miter lim="800000"/>
            <a:headEnd/>
            <a:tailEnd/>
          </a:ln>
        </p:spPr>
      </p:pic>
    </p:spTree>
    <p:extLst>
      <p:ext uri="{BB962C8B-B14F-4D97-AF65-F5344CB8AC3E}">
        <p14:creationId xmlns:p14="http://schemas.microsoft.com/office/powerpoint/2010/main" val="860930331"/>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xit" presetSubtype="0" fill="hold" grpId="0" nodeType="afterEffect">
                                  <p:stCondLst>
                                    <p:cond delay="0"/>
                                  </p:stCondLst>
                                  <p:childTnLst>
                                    <p:animEffect transition="out" filter="dissolv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8" descr="FortiGate_Icon_Ft.png"/>
          <p:cNvPicPr>
            <a:picLocks noChangeAspect="1"/>
          </p:cNvPicPr>
          <p:nvPr/>
        </p:nvPicPr>
        <p:blipFill>
          <a:blip r:embed="rId3" cstate="print"/>
          <a:srcRect/>
          <a:stretch>
            <a:fillRect/>
          </a:stretch>
        </p:blipFill>
        <p:spPr bwMode="auto">
          <a:xfrm>
            <a:off x="6865938" y="4433888"/>
            <a:ext cx="1457325" cy="1079500"/>
          </a:xfrm>
          <a:prstGeom prst="rect">
            <a:avLst/>
          </a:prstGeom>
          <a:noFill/>
          <a:ln w="9525">
            <a:noFill/>
            <a:miter lim="800000"/>
            <a:headEnd/>
            <a:tailEnd/>
          </a:ln>
        </p:spPr>
      </p:pic>
      <p:sp>
        <p:nvSpPr>
          <p:cNvPr id="17" name="Freeform 16"/>
          <p:cNvSpPr/>
          <p:nvPr/>
        </p:nvSpPr>
        <p:spPr bwMode="auto">
          <a:xfrm rot="16842132" flipH="1">
            <a:off x="6747324" y="3586534"/>
            <a:ext cx="1288146" cy="647740"/>
          </a:xfrm>
          <a:custGeom>
            <a:avLst/>
            <a:gdLst>
              <a:gd name="connsiteX0" fmla="*/ 41910 w 293370"/>
              <a:gd name="connsiteY0" fmla="*/ 0 h 708660"/>
              <a:gd name="connsiteX1" fmla="*/ 41910 w 293370"/>
              <a:gd name="connsiteY1" fmla="*/ 457200 h 708660"/>
              <a:gd name="connsiteX2" fmla="*/ 293370 w 293370"/>
              <a:gd name="connsiteY2" fmla="*/ 708660 h 708660"/>
            </a:gdLst>
            <a:ahLst/>
            <a:cxnLst>
              <a:cxn ang="0">
                <a:pos x="connsiteX0" y="connsiteY0"/>
              </a:cxn>
              <a:cxn ang="0">
                <a:pos x="connsiteX1" y="connsiteY1"/>
              </a:cxn>
              <a:cxn ang="0">
                <a:pos x="connsiteX2" y="connsiteY2"/>
              </a:cxn>
            </a:cxnLst>
            <a:rect l="l" t="t" r="r" b="b"/>
            <a:pathLst>
              <a:path w="293370" h="708660">
                <a:moveTo>
                  <a:pt x="41910" y="0"/>
                </a:moveTo>
                <a:cubicBezTo>
                  <a:pt x="20955" y="169545"/>
                  <a:pt x="0" y="339090"/>
                  <a:pt x="41910" y="457200"/>
                </a:cubicBezTo>
                <a:cubicBezTo>
                  <a:pt x="83820" y="575310"/>
                  <a:pt x="293370" y="708660"/>
                  <a:pt x="293370" y="708660"/>
                </a:cubicBezTo>
              </a:path>
            </a:pathLst>
          </a:custGeom>
          <a:noFill/>
          <a:ln w="57150" cap="flat" cmpd="sng" algn="ctr">
            <a:gradFill flip="none" rotWithShape="1">
              <a:gsLst>
                <a:gs pos="0">
                  <a:schemeClr val="accent3">
                    <a:lumMod val="50000"/>
                  </a:schemeClr>
                </a:gs>
                <a:gs pos="38000">
                  <a:schemeClr val="accent3">
                    <a:lumMod val="75000"/>
                  </a:schemeClr>
                </a:gs>
                <a:gs pos="70000">
                  <a:schemeClr val="accent3">
                    <a:lumMod val="40000"/>
                    <a:lumOff val="60000"/>
                  </a:schemeClr>
                </a:gs>
              </a:gsLst>
              <a:lin ang="0" scaled="0"/>
              <a:tileRect/>
            </a:gradFill>
            <a:prstDash val="solid"/>
            <a:round/>
            <a:headEnd type="none" w="med" len="med"/>
            <a:tailEnd type="stealth" w="lg" len="lg"/>
          </a:ln>
          <a:effectLst/>
        </p:spPr>
        <p:txBody>
          <a:bodyPr/>
          <a:lstStyle/>
          <a:p>
            <a:pPr>
              <a:defRPr/>
            </a:pPr>
            <a:endParaRPr lang="en-GB" dirty="0">
              <a:ea typeface="ＭＳ Ｐゴシック" charset="-128"/>
              <a:cs typeface="ＭＳ Ｐゴシック" charset="-128"/>
            </a:endParaRPr>
          </a:p>
        </p:txBody>
      </p:sp>
      <p:sp>
        <p:nvSpPr>
          <p:cNvPr id="11" name="Rounded Rectangle 10"/>
          <p:cNvSpPr/>
          <p:nvPr/>
        </p:nvSpPr>
        <p:spPr bwMode="auto">
          <a:xfrm>
            <a:off x="50970" y="1206493"/>
            <a:ext cx="4706088" cy="5005184"/>
          </a:xfrm>
          <a:prstGeom prst="roundRect">
            <a:avLst>
              <a:gd name="adj" fmla="val 7306"/>
            </a:avLst>
          </a:prstGeom>
          <a:gradFill flip="none" rotWithShape="1">
            <a:gsLst>
              <a:gs pos="0">
                <a:schemeClr val="bg1">
                  <a:lumMod val="75000"/>
                  <a:tint val="66000"/>
                  <a:satMod val="160000"/>
                </a:schemeClr>
              </a:gs>
              <a:gs pos="50000">
                <a:schemeClr val="bg1">
                  <a:lumMod val="75000"/>
                  <a:tint val="44500"/>
                  <a:satMod val="160000"/>
                </a:schemeClr>
              </a:gs>
              <a:gs pos="100000">
                <a:schemeClr val="bg1"/>
              </a:gs>
            </a:gsLst>
            <a:lin ang="0" scaled="0"/>
            <a:tileRect/>
          </a:gradFill>
          <a:ln w="12700" cap="flat" cmpd="sng" algn="ctr">
            <a:gradFill flip="none" rotWithShape="1">
              <a:gsLst>
                <a:gs pos="0">
                  <a:schemeClr val="bg1">
                    <a:lumMod val="85000"/>
                  </a:schemeClr>
                </a:gs>
                <a:gs pos="100000">
                  <a:schemeClr val="bg1"/>
                </a:gs>
              </a:gsLst>
              <a:lin ang="0" scaled="0"/>
              <a:tileRect/>
            </a:gradFill>
            <a:prstDash val="solid"/>
            <a:round/>
            <a:headEnd type="none" w="med" len="med"/>
            <a:tailEnd type="none" w="med" len="med"/>
          </a:ln>
          <a:effectLst/>
          <a:scene3d>
            <a:camera prst="orthographicFront">
              <a:rot lat="0" lon="0" rev="0"/>
            </a:camera>
            <a:lightRig rig="brightRoom" dir="t">
              <a:rot lat="0" lon="0" rev="600000"/>
            </a:lightRig>
          </a:scene3d>
          <a:sp3d prstMaterial="metal">
            <a:bevelT w="38100" h="57150" prst="angle"/>
          </a:sp3d>
        </p:spPr>
        <p:txBody>
          <a:bodyPr/>
          <a:lstStyle/>
          <a:p>
            <a:pPr>
              <a:defRPr/>
            </a:pPr>
            <a:endParaRPr lang="en-GB" sz="1800" dirty="0">
              <a:latin typeface="Arial" charset="0"/>
              <a:ea typeface="ＭＳ Ｐゴシック" charset="-128"/>
              <a:cs typeface="Arial" pitchFamily="34" charset="0"/>
            </a:endParaRPr>
          </a:p>
        </p:txBody>
      </p:sp>
      <p:sp>
        <p:nvSpPr>
          <p:cNvPr id="20487" name="Title 1"/>
          <p:cNvSpPr>
            <a:spLocks noGrp="1"/>
          </p:cNvSpPr>
          <p:nvPr>
            <p:ph type="title"/>
          </p:nvPr>
        </p:nvSpPr>
        <p:spPr bwMode="auto">
          <a:xfrm>
            <a:off x="454665" y="285750"/>
            <a:ext cx="6127750" cy="604837"/>
          </a:xfrm>
          <a:noFill/>
          <a:ln>
            <a:miter lim="800000"/>
            <a:headEnd/>
            <a:tailEnd/>
          </a:ln>
        </p:spPr>
        <p:txBody>
          <a:bodyPr vert="horz" wrap="square" lIns="91440" tIns="45720" rIns="91440" bIns="45720" numCol="1" anchor="t" anchorCtr="0" compatLnSpc="1">
            <a:prstTxWarp prst="textNoShape">
              <a:avLst/>
            </a:prstTxWarp>
          </a:bodyPr>
          <a:lstStyle/>
          <a:p>
            <a:r>
              <a:rPr lang="en-US" i="0" dirty="0" smtClean="0">
                <a:solidFill>
                  <a:srgbClr val="C00000"/>
                </a:solidFill>
                <a:latin typeface="Arial" pitchFamily="-65" charset="0"/>
              </a:rPr>
              <a:t>B</a:t>
            </a:r>
            <a:r>
              <a:rPr lang="en-US" b="0" i="0" dirty="0" smtClean="0">
                <a:latin typeface="Arial" pitchFamily="-65" charset="0"/>
              </a:rPr>
              <a:t>. Traffic Learning : Baseline Building</a:t>
            </a:r>
          </a:p>
        </p:txBody>
      </p:sp>
      <p:sp>
        <p:nvSpPr>
          <p:cNvPr id="20488" name="Content Placeholder 24"/>
          <p:cNvSpPr>
            <a:spLocks noGrp="1"/>
          </p:cNvSpPr>
          <p:nvPr>
            <p:ph idx="1"/>
          </p:nvPr>
        </p:nvSpPr>
        <p:spPr bwMode="auto">
          <a:noFill/>
          <a:ln>
            <a:miter lim="800000"/>
            <a:headEnd/>
            <a:tailEnd/>
          </a:ln>
        </p:spPr>
        <p:txBody>
          <a:bodyPr vert="horz" wrap="square" lIns="91440" tIns="45720" rIns="91440" bIns="45720" numCol="1" anchor="t" anchorCtr="0" compatLnSpc="1">
            <a:prstTxWarp prst="textNoShape">
              <a:avLst/>
            </a:prstTxWarp>
          </a:bodyPr>
          <a:lstStyle/>
          <a:p>
            <a:pPr lvl="1">
              <a:buNone/>
            </a:pPr>
            <a:endParaRPr lang="en-US" dirty="0" smtClean="0">
              <a:latin typeface="Arial Narrow" pitchFamily="-65" charset="0"/>
            </a:endParaRPr>
          </a:p>
          <a:p>
            <a:r>
              <a:rPr lang="en-US" dirty="0" smtClean="0">
                <a:latin typeface="Arial Narrow" pitchFamily="-65" charset="0"/>
              </a:rPr>
              <a:t>Legitimate traffic model is automatically constructed</a:t>
            </a:r>
          </a:p>
          <a:p>
            <a:pPr lvl="1"/>
            <a:r>
              <a:rPr lang="en-US" dirty="0" smtClean="0">
                <a:latin typeface="Arial Narrow" pitchFamily="-65" charset="0"/>
              </a:rPr>
              <a:t>Calendar based baseline</a:t>
            </a:r>
          </a:p>
          <a:p>
            <a:pPr lvl="1"/>
            <a:r>
              <a:rPr lang="en-US" dirty="0" smtClean="0">
                <a:latin typeface="Arial Narrow" pitchFamily="-65" charset="0"/>
              </a:rPr>
              <a:t>Adaptive Threshold Estimation</a:t>
            </a:r>
          </a:p>
          <a:p>
            <a:pPr lvl="2"/>
            <a:r>
              <a:rPr lang="en-US" dirty="0" smtClean="0">
                <a:latin typeface="Arial Narrow" pitchFamily="-65" charset="0"/>
              </a:rPr>
              <a:t>Typically increases over time, no need to re-measure</a:t>
            </a:r>
          </a:p>
          <a:p>
            <a:pPr lvl="1"/>
            <a:r>
              <a:rPr lang="en-US" dirty="0" smtClean="0">
                <a:latin typeface="Arial Narrow" pitchFamily="-65" charset="0"/>
              </a:rPr>
              <a:t>Multiple links supported</a:t>
            </a:r>
          </a:p>
          <a:p>
            <a:endParaRPr lang="en-US" dirty="0" smtClean="0">
              <a:latin typeface="Arial Narrow" pitchFamily="-65" charset="0"/>
            </a:endParaRPr>
          </a:p>
        </p:txBody>
      </p:sp>
      <p:pic>
        <p:nvPicPr>
          <p:cNvPr id="20489" name="Picture 2" descr="C:\Users\scwang\AppData\Local\Microsoft\Windows\Temporary Internet Files\Content.Outlook\WEVLQQMA\FortiDDoS_Icon.png"/>
          <p:cNvPicPr>
            <a:picLocks noChangeAspect="1" noChangeArrowheads="1"/>
          </p:cNvPicPr>
          <p:nvPr/>
        </p:nvPicPr>
        <p:blipFill>
          <a:blip r:embed="rId4" cstate="print"/>
          <a:srcRect/>
          <a:stretch>
            <a:fillRect/>
          </a:stretch>
        </p:blipFill>
        <p:spPr bwMode="auto">
          <a:xfrm>
            <a:off x="6875463" y="3011488"/>
            <a:ext cx="1446212" cy="1071562"/>
          </a:xfrm>
          <a:prstGeom prst="rect">
            <a:avLst/>
          </a:prstGeom>
          <a:noFill/>
          <a:ln w="9525">
            <a:noFill/>
            <a:miter lim="800000"/>
            <a:headEnd/>
            <a:tailEnd/>
          </a:ln>
        </p:spPr>
      </p:pic>
      <p:pic>
        <p:nvPicPr>
          <p:cNvPr id="12" name="Picture 11" descr="Database_Lt.png"/>
          <p:cNvPicPr>
            <a:picLocks noChangeAspect="1"/>
          </p:cNvPicPr>
          <p:nvPr/>
        </p:nvPicPr>
        <p:blipFill>
          <a:blip r:embed="rId5" cstate="print"/>
          <a:stretch>
            <a:fillRect/>
          </a:stretch>
        </p:blipFill>
        <p:spPr>
          <a:xfrm>
            <a:off x="6789738" y="5211763"/>
            <a:ext cx="514350" cy="650875"/>
          </a:xfrm>
          <a:prstGeom prst="rect">
            <a:avLst/>
          </a:prstGeom>
          <a:effectLst>
            <a:outerShdw blurRad="50800" dist="25400" dir="5400000">
              <a:srgbClr val="000000">
                <a:alpha val="30000"/>
              </a:srgbClr>
            </a:outerShdw>
          </a:effectLst>
        </p:spPr>
      </p:pic>
      <p:pic>
        <p:nvPicPr>
          <p:cNvPr id="14" name="Picture 13" descr="Server_Lt.png"/>
          <p:cNvPicPr>
            <a:picLocks noChangeAspect="1"/>
          </p:cNvPicPr>
          <p:nvPr/>
        </p:nvPicPr>
        <p:blipFill>
          <a:blip r:embed="rId6" cstate="print"/>
          <a:stretch>
            <a:fillRect/>
          </a:stretch>
        </p:blipFill>
        <p:spPr>
          <a:xfrm>
            <a:off x="7681913" y="5006975"/>
            <a:ext cx="633412" cy="817563"/>
          </a:xfrm>
          <a:prstGeom prst="rect">
            <a:avLst/>
          </a:prstGeom>
          <a:effectLst>
            <a:outerShdw blurRad="50800" dist="25400" dir="5400000">
              <a:srgbClr val="000000">
                <a:alpha val="30000"/>
              </a:srgbClr>
            </a:outerShdw>
          </a:effectLst>
        </p:spPr>
      </p:pic>
      <p:pic>
        <p:nvPicPr>
          <p:cNvPr id="15" name="Picture 14" descr="Computer_Lt.png"/>
          <p:cNvPicPr>
            <a:picLocks noChangeAspect="1"/>
          </p:cNvPicPr>
          <p:nvPr/>
        </p:nvPicPr>
        <p:blipFill>
          <a:blip r:embed="rId7" cstate="print"/>
          <a:stretch>
            <a:fillRect/>
          </a:stretch>
        </p:blipFill>
        <p:spPr>
          <a:xfrm>
            <a:off x="7312025" y="5576888"/>
            <a:ext cx="439738" cy="663575"/>
          </a:xfrm>
          <a:prstGeom prst="rect">
            <a:avLst/>
          </a:prstGeom>
          <a:effectLst>
            <a:outerShdw blurRad="50800" dist="25400" dir="5400000">
              <a:srgbClr val="000000">
                <a:alpha val="30000"/>
              </a:srgbClr>
            </a:outerShdw>
          </a:effectLst>
        </p:spPr>
      </p:pic>
      <p:sp>
        <p:nvSpPr>
          <p:cNvPr id="16" name="TextBox 15"/>
          <p:cNvSpPr txBox="1"/>
          <p:nvPr/>
        </p:nvSpPr>
        <p:spPr bwMode="auto">
          <a:xfrm>
            <a:off x="7916863" y="5727700"/>
            <a:ext cx="757237" cy="461963"/>
          </a:xfrm>
          <a:prstGeom prst="rect">
            <a:avLst/>
          </a:prstGeom>
          <a:noFill/>
        </p:spPr>
        <p:txBody>
          <a:bodyPr wrap="none">
            <a:spAutoFit/>
          </a:bodyPr>
          <a:lstStyle/>
          <a:p>
            <a:pPr>
              <a:defRPr/>
            </a:pPr>
            <a:r>
              <a:rPr lang="en-US" sz="1200" b="1" dirty="0">
                <a:solidFill>
                  <a:schemeClr val="tx1">
                    <a:lumMod val="65000"/>
                    <a:lumOff val="35000"/>
                  </a:schemeClr>
                </a:solidFill>
                <a:ea typeface="ＭＳ Ｐゴシック" pitchFamily="-65" charset="-128"/>
                <a:cs typeface="ＭＳ Ｐゴシック" pitchFamily="-65" charset="-128"/>
              </a:rPr>
              <a:t>Hosting </a:t>
            </a:r>
          </a:p>
          <a:p>
            <a:pPr>
              <a:defRPr/>
            </a:pPr>
            <a:r>
              <a:rPr lang="en-US" sz="1200" b="1" dirty="0">
                <a:solidFill>
                  <a:schemeClr val="tx1">
                    <a:lumMod val="65000"/>
                    <a:lumOff val="35000"/>
                  </a:schemeClr>
                </a:solidFill>
                <a:ea typeface="ＭＳ Ｐゴシック" pitchFamily="-65" charset="-128"/>
                <a:cs typeface="ＭＳ Ｐゴシック" pitchFamily="-65" charset="-128"/>
              </a:rPr>
              <a:t>Center</a:t>
            </a:r>
          </a:p>
        </p:txBody>
      </p:sp>
      <p:sp>
        <p:nvSpPr>
          <p:cNvPr id="19" name="Freeform 18"/>
          <p:cNvSpPr/>
          <p:nvPr/>
        </p:nvSpPr>
        <p:spPr bwMode="auto">
          <a:xfrm>
            <a:off x="6999062" y="1476919"/>
            <a:ext cx="286971" cy="1532773"/>
          </a:xfrm>
          <a:custGeom>
            <a:avLst/>
            <a:gdLst>
              <a:gd name="connsiteX0" fmla="*/ 41910 w 293370"/>
              <a:gd name="connsiteY0" fmla="*/ 0 h 708660"/>
              <a:gd name="connsiteX1" fmla="*/ 41910 w 293370"/>
              <a:gd name="connsiteY1" fmla="*/ 457200 h 708660"/>
              <a:gd name="connsiteX2" fmla="*/ 293370 w 293370"/>
              <a:gd name="connsiteY2" fmla="*/ 708660 h 708660"/>
            </a:gdLst>
            <a:ahLst/>
            <a:cxnLst>
              <a:cxn ang="0">
                <a:pos x="connsiteX0" y="connsiteY0"/>
              </a:cxn>
              <a:cxn ang="0">
                <a:pos x="connsiteX1" y="connsiteY1"/>
              </a:cxn>
              <a:cxn ang="0">
                <a:pos x="connsiteX2" y="connsiteY2"/>
              </a:cxn>
            </a:cxnLst>
            <a:rect l="l" t="t" r="r" b="b"/>
            <a:pathLst>
              <a:path w="293370" h="708660">
                <a:moveTo>
                  <a:pt x="41910" y="0"/>
                </a:moveTo>
                <a:cubicBezTo>
                  <a:pt x="20955" y="169545"/>
                  <a:pt x="0" y="339090"/>
                  <a:pt x="41910" y="457200"/>
                </a:cubicBezTo>
                <a:cubicBezTo>
                  <a:pt x="83820" y="575310"/>
                  <a:pt x="293370" y="708660"/>
                  <a:pt x="293370" y="708660"/>
                </a:cubicBezTo>
              </a:path>
            </a:pathLst>
          </a:custGeom>
          <a:noFill/>
          <a:ln w="57150" cap="flat" cmpd="sng" algn="ctr">
            <a:gradFill flip="none" rotWithShape="1">
              <a:gsLst>
                <a:gs pos="0">
                  <a:schemeClr val="accent2">
                    <a:lumMod val="50000"/>
                  </a:schemeClr>
                </a:gs>
                <a:gs pos="38000">
                  <a:schemeClr val="accent2">
                    <a:lumMod val="75000"/>
                  </a:schemeClr>
                </a:gs>
                <a:gs pos="70000">
                  <a:schemeClr val="accent2">
                    <a:lumMod val="40000"/>
                    <a:lumOff val="60000"/>
                  </a:schemeClr>
                </a:gs>
              </a:gsLst>
              <a:lin ang="0" scaled="0"/>
              <a:tileRect/>
            </a:gradFill>
            <a:prstDash val="solid"/>
            <a:round/>
            <a:headEnd type="none" w="med" len="med"/>
            <a:tailEnd type="stealth" w="lg" len="lg"/>
          </a:ln>
          <a:effectLst/>
        </p:spPr>
        <p:txBody>
          <a:bodyPr/>
          <a:lstStyle/>
          <a:p>
            <a:pPr>
              <a:defRPr/>
            </a:pPr>
            <a:endParaRPr lang="en-GB" dirty="0">
              <a:ea typeface="ＭＳ Ｐゴシック" charset="-128"/>
              <a:cs typeface="ＭＳ Ｐゴシック" charset="-128"/>
            </a:endParaRPr>
          </a:p>
        </p:txBody>
      </p:sp>
      <p:sp>
        <p:nvSpPr>
          <p:cNvPr id="20" name="Freeform 19"/>
          <p:cNvSpPr/>
          <p:nvPr/>
        </p:nvSpPr>
        <p:spPr bwMode="auto">
          <a:xfrm flipH="1">
            <a:off x="7806291" y="1476919"/>
            <a:ext cx="286971" cy="1532773"/>
          </a:xfrm>
          <a:custGeom>
            <a:avLst/>
            <a:gdLst>
              <a:gd name="connsiteX0" fmla="*/ 41910 w 293370"/>
              <a:gd name="connsiteY0" fmla="*/ 0 h 708660"/>
              <a:gd name="connsiteX1" fmla="*/ 41910 w 293370"/>
              <a:gd name="connsiteY1" fmla="*/ 457200 h 708660"/>
              <a:gd name="connsiteX2" fmla="*/ 293370 w 293370"/>
              <a:gd name="connsiteY2" fmla="*/ 708660 h 708660"/>
            </a:gdLst>
            <a:ahLst/>
            <a:cxnLst>
              <a:cxn ang="0">
                <a:pos x="connsiteX0" y="connsiteY0"/>
              </a:cxn>
              <a:cxn ang="0">
                <a:pos x="connsiteX1" y="connsiteY1"/>
              </a:cxn>
              <a:cxn ang="0">
                <a:pos x="connsiteX2" y="connsiteY2"/>
              </a:cxn>
            </a:cxnLst>
            <a:rect l="l" t="t" r="r" b="b"/>
            <a:pathLst>
              <a:path w="293370" h="708660">
                <a:moveTo>
                  <a:pt x="41910" y="0"/>
                </a:moveTo>
                <a:cubicBezTo>
                  <a:pt x="20955" y="169545"/>
                  <a:pt x="0" y="339090"/>
                  <a:pt x="41910" y="457200"/>
                </a:cubicBezTo>
                <a:cubicBezTo>
                  <a:pt x="83820" y="575310"/>
                  <a:pt x="293370" y="708660"/>
                  <a:pt x="293370" y="708660"/>
                </a:cubicBezTo>
              </a:path>
            </a:pathLst>
          </a:custGeom>
          <a:noFill/>
          <a:ln w="57150" cap="flat" cmpd="sng" algn="ctr">
            <a:gradFill flip="none" rotWithShape="1">
              <a:gsLst>
                <a:gs pos="0">
                  <a:schemeClr val="accent2">
                    <a:lumMod val="50000"/>
                  </a:schemeClr>
                </a:gs>
                <a:gs pos="38000">
                  <a:schemeClr val="accent2">
                    <a:lumMod val="75000"/>
                  </a:schemeClr>
                </a:gs>
                <a:gs pos="70000">
                  <a:schemeClr val="accent2">
                    <a:lumMod val="40000"/>
                    <a:lumOff val="60000"/>
                  </a:schemeClr>
                </a:gs>
              </a:gsLst>
              <a:lin ang="0" scaled="0"/>
              <a:tileRect/>
            </a:gradFill>
            <a:prstDash val="solid"/>
            <a:round/>
            <a:headEnd type="none" w="med" len="med"/>
            <a:tailEnd type="stealth" w="lg" len="lg"/>
          </a:ln>
          <a:effectLst/>
        </p:spPr>
        <p:txBody>
          <a:bodyPr/>
          <a:lstStyle/>
          <a:p>
            <a:pPr>
              <a:defRPr/>
            </a:pPr>
            <a:endParaRPr lang="en-GB" dirty="0">
              <a:ea typeface="ＭＳ Ｐゴシック" charset="-128"/>
              <a:cs typeface="ＭＳ Ｐゴシック" charset="-128"/>
            </a:endParaRPr>
          </a:p>
        </p:txBody>
      </p:sp>
      <p:sp>
        <p:nvSpPr>
          <p:cNvPr id="21" name="TextBox 20"/>
          <p:cNvSpPr txBox="1"/>
          <p:nvPr/>
        </p:nvSpPr>
        <p:spPr bwMode="auto">
          <a:xfrm>
            <a:off x="8277225" y="4551363"/>
            <a:ext cx="868363" cy="461962"/>
          </a:xfrm>
          <a:prstGeom prst="rect">
            <a:avLst/>
          </a:prstGeom>
          <a:noFill/>
        </p:spPr>
        <p:txBody>
          <a:bodyPr wrap="none">
            <a:spAutoFit/>
          </a:bodyPr>
          <a:lstStyle/>
          <a:p>
            <a:pPr>
              <a:defRPr/>
            </a:pPr>
            <a:r>
              <a:rPr lang="en-US" sz="1200" b="1" dirty="0">
                <a:solidFill>
                  <a:schemeClr val="tx1">
                    <a:lumMod val="65000"/>
                    <a:lumOff val="35000"/>
                  </a:schemeClr>
                </a:solidFill>
                <a:ea typeface="ＭＳ Ｐゴシック" pitchFamily="-65" charset="-128"/>
                <a:cs typeface="ＭＳ Ｐゴシック" pitchFamily="-65" charset="-128"/>
              </a:rPr>
              <a:t>Firewall</a:t>
            </a:r>
          </a:p>
          <a:p>
            <a:pPr>
              <a:defRPr/>
            </a:pPr>
            <a:r>
              <a:rPr lang="en-US" sz="1200" b="1" dirty="0">
                <a:solidFill>
                  <a:schemeClr val="tx1">
                    <a:lumMod val="65000"/>
                    <a:lumOff val="35000"/>
                  </a:schemeClr>
                </a:solidFill>
                <a:ea typeface="ＭＳ Ｐゴシック" pitchFamily="-65" charset="-128"/>
                <a:cs typeface="ＭＳ Ｐゴシック" pitchFamily="-65" charset="-128"/>
              </a:rPr>
              <a:t>FortiGate</a:t>
            </a:r>
          </a:p>
        </p:txBody>
      </p:sp>
      <p:sp>
        <p:nvSpPr>
          <p:cNvPr id="22" name="TextBox 21"/>
          <p:cNvSpPr txBox="1"/>
          <p:nvPr/>
        </p:nvSpPr>
        <p:spPr bwMode="auto">
          <a:xfrm>
            <a:off x="8231188" y="3244850"/>
            <a:ext cx="971550" cy="646113"/>
          </a:xfrm>
          <a:prstGeom prst="rect">
            <a:avLst/>
          </a:prstGeom>
          <a:noFill/>
        </p:spPr>
        <p:txBody>
          <a:bodyPr wrap="none">
            <a:spAutoFit/>
          </a:bodyPr>
          <a:lstStyle/>
          <a:p>
            <a:pPr>
              <a:defRPr/>
            </a:pPr>
            <a:r>
              <a:rPr lang="en-US" sz="1200" b="1" dirty="0">
                <a:solidFill>
                  <a:schemeClr val="tx1">
                    <a:lumMod val="65000"/>
                    <a:lumOff val="35000"/>
                  </a:schemeClr>
                </a:solidFill>
                <a:ea typeface="ＭＳ Ｐゴシック" pitchFamily="-65" charset="-128"/>
                <a:cs typeface="ＭＳ Ｐゴシック" pitchFamily="-65" charset="-128"/>
              </a:rPr>
              <a:t>DDOS </a:t>
            </a:r>
            <a:br>
              <a:rPr lang="en-US" sz="1200" b="1" dirty="0">
                <a:solidFill>
                  <a:schemeClr val="tx1">
                    <a:lumMod val="65000"/>
                    <a:lumOff val="35000"/>
                  </a:schemeClr>
                </a:solidFill>
                <a:ea typeface="ＭＳ Ｐゴシック" pitchFamily="-65" charset="-128"/>
                <a:cs typeface="ＭＳ Ｐゴシック" pitchFamily="-65" charset="-128"/>
              </a:rPr>
            </a:br>
            <a:r>
              <a:rPr lang="en-US" sz="1200" b="1" dirty="0">
                <a:solidFill>
                  <a:schemeClr val="tx1">
                    <a:lumMod val="65000"/>
                    <a:lumOff val="35000"/>
                  </a:schemeClr>
                </a:solidFill>
                <a:ea typeface="ＭＳ Ｐゴシック" pitchFamily="-65" charset="-128"/>
                <a:cs typeface="ＭＳ Ｐゴシック" pitchFamily="-65" charset="-128"/>
              </a:rPr>
              <a:t>Protection</a:t>
            </a:r>
            <a:br>
              <a:rPr lang="en-US" sz="1200" b="1" dirty="0">
                <a:solidFill>
                  <a:schemeClr val="tx1">
                    <a:lumMod val="65000"/>
                    <a:lumOff val="35000"/>
                  </a:schemeClr>
                </a:solidFill>
                <a:ea typeface="ＭＳ Ｐゴシック" pitchFamily="-65" charset="-128"/>
                <a:cs typeface="ＭＳ Ｐゴシック" pitchFamily="-65" charset="-128"/>
              </a:rPr>
            </a:br>
            <a:r>
              <a:rPr lang="en-US" sz="1200" b="1" dirty="0" err="1">
                <a:solidFill>
                  <a:schemeClr val="tx1">
                    <a:lumMod val="65000"/>
                    <a:lumOff val="35000"/>
                  </a:schemeClr>
                </a:solidFill>
                <a:ea typeface="ＭＳ Ｐゴシック" pitchFamily="-65" charset="-128"/>
                <a:cs typeface="ＭＳ Ｐゴシック" pitchFamily="-65" charset="-128"/>
              </a:rPr>
              <a:t>FortiDDOS</a:t>
            </a:r>
            <a:endParaRPr lang="en-US" sz="1200" b="1" dirty="0">
              <a:solidFill>
                <a:schemeClr val="tx1">
                  <a:lumMod val="65000"/>
                  <a:lumOff val="35000"/>
                </a:schemeClr>
              </a:solidFill>
              <a:ea typeface="ＭＳ Ｐゴシック" pitchFamily="-65" charset="-128"/>
              <a:cs typeface="ＭＳ Ｐゴシック" pitchFamily="-65" charset="-128"/>
            </a:endParaRPr>
          </a:p>
        </p:txBody>
      </p:sp>
      <p:sp>
        <p:nvSpPr>
          <p:cNvPr id="23" name="TextBox 22"/>
          <p:cNvSpPr txBox="1"/>
          <p:nvPr/>
        </p:nvSpPr>
        <p:spPr bwMode="auto">
          <a:xfrm>
            <a:off x="7104063" y="1468438"/>
            <a:ext cx="971550" cy="461962"/>
          </a:xfrm>
          <a:prstGeom prst="rect">
            <a:avLst/>
          </a:prstGeom>
          <a:noFill/>
        </p:spPr>
        <p:txBody>
          <a:bodyPr wrap="none">
            <a:spAutoFit/>
          </a:bodyPr>
          <a:lstStyle/>
          <a:p>
            <a:pPr algn="ctr">
              <a:defRPr/>
            </a:pPr>
            <a:r>
              <a:rPr lang="en-US" sz="1200" b="1" dirty="0">
                <a:solidFill>
                  <a:schemeClr val="tx1">
                    <a:lumMod val="65000"/>
                    <a:lumOff val="35000"/>
                  </a:schemeClr>
                </a:solidFill>
                <a:ea typeface="ＭＳ Ｐゴシック" pitchFamily="-65" charset="-128"/>
                <a:cs typeface="ＭＳ Ｐゴシック" pitchFamily="-65" charset="-128"/>
              </a:rPr>
              <a:t>Links from</a:t>
            </a:r>
            <a:br>
              <a:rPr lang="en-US" sz="1200" b="1" dirty="0">
                <a:solidFill>
                  <a:schemeClr val="tx1">
                    <a:lumMod val="65000"/>
                    <a:lumOff val="35000"/>
                  </a:schemeClr>
                </a:solidFill>
                <a:ea typeface="ＭＳ Ｐゴシック" pitchFamily="-65" charset="-128"/>
                <a:cs typeface="ＭＳ Ｐゴシック" pitchFamily="-65" charset="-128"/>
              </a:rPr>
            </a:br>
            <a:r>
              <a:rPr lang="en-US" sz="1200" b="1" dirty="0" err="1">
                <a:solidFill>
                  <a:schemeClr val="tx1">
                    <a:lumMod val="65000"/>
                    <a:lumOff val="35000"/>
                  </a:schemeClr>
                </a:solidFill>
                <a:ea typeface="ＭＳ Ｐゴシック" pitchFamily="-65" charset="-128"/>
                <a:cs typeface="ＭＳ Ｐゴシック" pitchFamily="-65" charset="-128"/>
              </a:rPr>
              <a:t>ISP(s</a:t>
            </a:r>
            <a:r>
              <a:rPr lang="en-US" sz="1200" b="1" dirty="0">
                <a:solidFill>
                  <a:schemeClr val="tx1">
                    <a:lumMod val="65000"/>
                    <a:lumOff val="35000"/>
                  </a:schemeClr>
                </a:solidFill>
                <a:ea typeface="ＭＳ Ｐゴシック" pitchFamily="-65" charset="-128"/>
                <a:cs typeface="ＭＳ Ｐゴシック" pitchFamily="-65" charset="-128"/>
              </a:rPr>
              <a:t>)</a:t>
            </a:r>
          </a:p>
        </p:txBody>
      </p:sp>
      <p:sp>
        <p:nvSpPr>
          <p:cNvPr id="26" name="Explosion 1 25"/>
          <p:cNvSpPr/>
          <p:nvPr/>
        </p:nvSpPr>
        <p:spPr>
          <a:xfrm>
            <a:off x="6737350" y="3060700"/>
            <a:ext cx="476250" cy="530225"/>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MS PGothic" pitchFamily="34" charset="-128"/>
              <a:cs typeface="MS PGothic" pitchFamily="34" charset="-128"/>
            </a:endParaRPr>
          </a:p>
        </p:txBody>
      </p:sp>
      <p:sp>
        <p:nvSpPr>
          <p:cNvPr id="27" name="Explosion 1 26"/>
          <p:cNvSpPr/>
          <p:nvPr/>
        </p:nvSpPr>
        <p:spPr>
          <a:xfrm>
            <a:off x="7704138" y="3629025"/>
            <a:ext cx="474662" cy="531813"/>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MS PGothic" pitchFamily="34" charset="-128"/>
              <a:cs typeface="MS PGothic" pitchFamily="34" charset="-128"/>
            </a:endParaRPr>
          </a:p>
        </p:txBody>
      </p:sp>
      <p:sp>
        <p:nvSpPr>
          <p:cNvPr id="28" name="Explosion 1 27"/>
          <p:cNvSpPr/>
          <p:nvPr/>
        </p:nvSpPr>
        <p:spPr>
          <a:xfrm>
            <a:off x="7985125" y="2889250"/>
            <a:ext cx="474663" cy="530225"/>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MS PGothic" pitchFamily="34" charset="-128"/>
              <a:cs typeface="MS PGothic" pitchFamily="34" charset="-128"/>
            </a:endParaRPr>
          </a:p>
        </p:txBody>
      </p:sp>
      <p:pic>
        <p:nvPicPr>
          <p:cNvPr id="24" name="Picture 4"/>
          <p:cNvPicPr>
            <a:picLocks noChangeAspect="1" noChangeArrowheads="1"/>
          </p:cNvPicPr>
          <p:nvPr/>
        </p:nvPicPr>
        <p:blipFill>
          <a:blip r:embed="rId8"/>
          <a:srcRect/>
          <a:stretch>
            <a:fillRect/>
          </a:stretch>
        </p:blipFill>
        <p:spPr bwMode="auto">
          <a:xfrm>
            <a:off x="468313" y="4118963"/>
            <a:ext cx="5522584" cy="1537132"/>
          </a:xfrm>
          <a:prstGeom prst="rect">
            <a:avLst/>
          </a:prstGeom>
          <a:noFill/>
          <a:ln w="9525">
            <a:noFill/>
            <a:miter lim="800000"/>
            <a:headEnd/>
            <a:tailEnd/>
          </a:ln>
          <a:effectLst/>
        </p:spPr>
      </p:pic>
    </p:spTree>
    <p:extLst>
      <p:ext uri="{BB962C8B-B14F-4D97-AF65-F5344CB8AC3E}">
        <p14:creationId xmlns:p14="http://schemas.microsoft.com/office/powerpoint/2010/main" val="123421817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p:cTn id="13" dur="500" fill="hold"/>
                                        <p:tgtEl>
                                          <p:spTgt spid="28"/>
                                        </p:tgtEl>
                                        <p:attrNameLst>
                                          <p:attrName>ppt_w</p:attrName>
                                        </p:attrNameLst>
                                      </p:cBhvr>
                                      <p:tavLst>
                                        <p:tav tm="0">
                                          <p:val>
                                            <p:fltVal val="0"/>
                                          </p:val>
                                        </p:tav>
                                        <p:tav tm="100000">
                                          <p:val>
                                            <p:strVal val="#ppt_w"/>
                                          </p:val>
                                        </p:tav>
                                      </p:tavLst>
                                    </p:anim>
                                    <p:anim calcmode="lin" valueType="num">
                                      <p:cBhvr>
                                        <p:cTn id="14" dur="500" fill="hold"/>
                                        <p:tgtEl>
                                          <p:spTgt spid="28"/>
                                        </p:tgtEl>
                                        <p:attrNameLst>
                                          <p:attrName>ppt_h</p:attrName>
                                        </p:attrNameLst>
                                      </p:cBhvr>
                                      <p:tavLst>
                                        <p:tav tm="0">
                                          <p:val>
                                            <p:fltVal val="0"/>
                                          </p:val>
                                        </p:tav>
                                        <p:tav tm="100000">
                                          <p:val>
                                            <p:strVal val="#ppt_h"/>
                                          </p:val>
                                        </p:tav>
                                      </p:tavLst>
                                    </p:anim>
                                    <p:animEffect transition="in" filter="fade">
                                      <p:cBhvr>
                                        <p:cTn id="15" dur="500"/>
                                        <p:tgtEl>
                                          <p:spTgt spid="28"/>
                                        </p:tgtEl>
                                      </p:cBhvr>
                                    </p:animEffect>
                                  </p:childTnLst>
                                </p:cTn>
                              </p:par>
                            </p:childTnLst>
                          </p:cTn>
                        </p:par>
                        <p:par>
                          <p:cTn id="16" fill="hold">
                            <p:stCondLst>
                              <p:cond delay="1000"/>
                            </p:stCondLst>
                            <p:childTnLst>
                              <p:par>
                                <p:cTn id="17" presetID="53" presetClass="entr" presetSubtype="0"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ppt_w</p:attrName>
                                        </p:attrNameLst>
                                      </p:cBhvr>
                                      <p:tavLst>
                                        <p:tav tm="0">
                                          <p:val>
                                            <p:fltVal val="0"/>
                                          </p:val>
                                        </p:tav>
                                        <p:tav tm="100000">
                                          <p:val>
                                            <p:strVal val="#ppt_w"/>
                                          </p:val>
                                        </p:tav>
                                      </p:tavLst>
                                    </p:anim>
                                    <p:anim calcmode="lin" valueType="num">
                                      <p:cBhvr>
                                        <p:cTn id="20" dur="500" fill="hold"/>
                                        <p:tgtEl>
                                          <p:spTgt spid="27"/>
                                        </p:tgtEl>
                                        <p:attrNameLst>
                                          <p:attrName>ppt_h</p:attrName>
                                        </p:attrNameLst>
                                      </p:cBhvr>
                                      <p:tavLst>
                                        <p:tav tm="0">
                                          <p:val>
                                            <p:fltVal val="0"/>
                                          </p:val>
                                        </p:tav>
                                        <p:tav tm="100000">
                                          <p:val>
                                            <p:strVal val="#ppt_h"/>
                                          </p:val>
                                        </p:tav>
                                      </p:tavLst>
                                    </p:anim>
                                    <p:animEffect transition="in" filter="fade">
                                      <p:cBhvr>
                                        <p:cTn id="21" dur="500"/>
                                        <p:tgtEl>
                                          <p:spTgt spid="27"/>
                                        </p:tgtEl>
                                      </p:cBhvr>
                                    </p:animEffect>
                                  </p:childTnLst>
                                </p:cTn>
                              </p:par>
                            </p:childTnLst>
                          </p:cTn>
                        </p:par>
                        <p:par>
                          <p:cTn id="22" fill="hold">
                            <p:stCondLst>
                              <p:cond delay="1500"/>
                            </p:stCondLst>
                            <p:childTnLst>
                              <p:par>
                                <p:cTn id="23" presetID="53" presetClass="exit" presetSubtype="0" fill="hold" grpId="1" nodeType="afterEffect">
                                  <p:stCondLst>
                                    <p:cond delay="0"/>
                                  </p:stCondLst>
                                  <p:childTnLst>
                                    <p:anim calcmode="lin" valueType="num">
                                      <p:cBhvr>
                                        <p:cTn id="24" dur="500"/>
                                        <p:tgtEl>
                                          <p:spTgt spid="27"/>
                                        </p:tgtEl>
                                        <p:attrNameLst>
                                          <p:attrName>ppt_w</p:attrName>
                                        </p:attrNameLst>
                                      </p:cBhvr>
                                      <p:tavLst>
                                        <p:tav tm="0">
                                          <p:val>
                                            <p:strVal val="ppt_w"/>
                                          </p:val>
                                        </p:tav>
                                        <p:tav tm="100000">
                                          <p:val>
                                            <p:fltVal val="0"/>
                                          </p:val>
                                        </p:tav>
                                      </p:tavLst>
                                    </p:anim>
                                    <p:anim calcmode="lin" valueType="num">
                                      <p:cBhvr>
                                        <p:cTn id="25" dur="500"/>
                                        <p:tgtEl>
                                          <p:spTgt spid="27"/>
                                        </p:tgtEl>
                                        <p:attrNameLst>
                                          <p:attrName>ppt_h</p:attrName>
                                        </p:attrNameLst>
                                      </p:cBhvr>
                                      <p:tavLst>
                                        <p:tav tm="0">
                                          <p:val>
                                            <p:strVal val="ppt_h"/>
                                          </p:val>
                                        </p:tav>
                                        <p:tav tm="100000">
                                          <p:val>
                                            <p:fltVal val="0"/>
                                          </p:val>
                                        </p:tav>
                                      </p:tavLst>
                                    </p:anim>
                                    <p:animEffect transition="out" filter="fade">
                                      <p:cBhvr>
                                        <p:cTn id="26" dur="500"/>
                                        <p:tgtEl>
                                          <p:spTgt spid="27"/>
                                        </p:tgtEl>
                                      </p:cBhvr>
                                    </p:animEffect>
                                    <p:set>
                                      <p:cBhvr>
                                        <p:cTn id="27" dur="1" fill="hold">
                                          <p:stCondLst>
                                            <p:cond delay="499"/>
                                          </p:stCondLst>
                                        </p:cTn>
                                        <p:tgtEl>
                                          <p:spTgt spid="27"/>
                                        </p:tgtEl>
                                        <p:attrNameLst>
                                          <p:attrName>style.visibility</p:attrName>
                                        </p:attrNameLst>
                                      </p:cBhvr>
                                      <p:to>
                                        <p:strVal val="hidden"/>
                                      </p:to>
                                    </p:set>
                                  </p:childTnLst>
                                </p:cTn>
                              </p:par>
                            </p:childTnLst>
                          </p:cTn>
                        </p:par>
                        <p:par>
                          <p:cTn id="28" fill="hold">
                            <p:stCondLst>
                              <p:cond delay="2000"/>
                            </p:stCondLst>
                            <p:childTnLst>
                              <p:par>
                                <p:cTn id="29" presetID="53" presetClass="exit" presetSubtype="0" fill="hold" grpId="1" nodeType="afterEffect">
                                  <p:stCondLst>
                                    <p:cond delay="0"/>
                                  </p:stCondLst>
                                  <p:childTnLst>
                                    <p:anim calcmode="lin" valueType="num">
                                      <p:cBhvr>
                                        <p:cTn id="30" dur="500"/>
                                        <p:tgtEl>
                                          <p:spTgt spid="26"/>
                                        </p:tgtEl>
                                        <p:attrNameLst>
                                          <p:attrName>ppt_w</p:attrName>
                                        </p:attrNameLst>
                                      </p:cBhvr>
                                      <p:tavLst>
                                        <p:tav tm="0">
                                          <p:val>
                                            <p:strVal val="ppt_w"/>
                                          </p:val>
                                        </p:tav>
                                        <p:tav tm="100000">
                                          <p:val>
                                            <p:fltVal val="0"/>
                                          </p:val>
                                        </p:tav>
                                      </p:tavLst>
                                    </p:anim>
                                    <p:anim calcmode="lin" valueType="num">
                                      <p:cBhvr>
                                        <p:cTn id="31" dur="500"/>
                                        <p:tgtEl>
                                          <p:spTgt spid="26"/>
                                        </p:tgtEl>
                                        <p:attrNameLst>
                                          <p:attrName>ppt_h</p:attrName>
                                        </p:attrNameLst>
                                      </p:cBhvr>
                                      <p:tavLst>
                                        <p:tav tm="0">
                                          <p:val>
                                            <p:strVal val="ppt_h"/>
                                          </p:val>
                                        </p:tav>
                                        <p:tav tm="100000">
                                          <p:val>
                                            <p:fltVal val="0"/>
                                          </p:val>
                                        </p:tav>
                                      </p:tavLst>
                                    </p:anim>
                                    <p:animEffect transition="out" filter="fade">
                                      <p:cBhvr>
                                        <p:cTn id="32" dur="500"/>
                                        <p:tgtEl>
                                          <p:spTgt spid="26"/>
                                        </p:tgtEl>
                                      </p:cBhvr>
                                    </p:animEffect>
                                    <p:set>
                                      <p:cBhvr>
                                        <p:cTn id="33" dur="1" fill="hold">
                                          <p:stCondLst>
                                            <p:cond delay="499"/>
                                          </p:stCondLst>
                                        </p:cTn>
                                        <p:tgtEl>
                                          <p:spTgt spid="26"/>
                                        </p:tgtEl>
                                        <p:attrNameLst>
                                          <p:attrName>style.visibility</p:attrName>
                                        </p:attrNameLst>
                                      </p:cBhvr>
                                      <p:to>
                                        <p:strVal val="hidden"/>
                                      </p:to>
                                    </p:set>
                                  </p:childTnLst>
                                </p:cTn>
                              </p:par>
                            </p:childTnLst>
                          </p:cTn>
                        </p:par>
                        <p:par>
                          <p:cTn id="34" fill="hold">
                            <p:stCondLst>
                              <p:cond delay="2500"/>
                            </p:stCondLst>
                            <p:childTnLst>
                              <p:par>
                                <p:cTn id="35" presetID="53" presetClass="exit" presetSubtype="0" fill="hold" grpId="1" nodeType="afterEffect">
                                  <p:stCondLst>
                                    <p:cond delay="0"/>
                                  </p:stCondLst>
                                  <p:childTnLst>
                                    <p:anim calcmode="lin" valueType="num">
                                      <p:cBhvr>
                                        <p:cTn id="36" dur="500"/>
                                        <p:tgtEl>
                                          <p:spTgt spid="28"/>
                                        </p:tgtEl>
                                        <p:attrNameLst>
                                          <p:attrName>ppt_w</p:attrName>
                                        </p:attrNameLst>
                                      </p:cBhvr>
                                      <p:tavLst>
                                        <p:tav tm="0">
                                          <p:val>
                                            <p:strVal val="ppt_w"/>
                                          </p:val>
                                        </p:tav>
                                        <p:tav tm="100000">
                                          <p:val>
                                            <p:fltVal val="0"/>
                                          </p:val>
                                        </p:tav>
                                      </p:tavLst>
                                    </p:anim>
                                    <p:anim calcmode="lin" valueType="num">
                                      <p:cBhvr>
                                        <p:cTn id="37" dur="500"/>
                                        <p:tgtEl>
                                          <p:spTgt spid="28"/>
                                        </p:tgtEl>
                                        <p:attrNameLst>
                                          <p:attrName>ppt_h</p:attrName>
                                        </p:attrNameLst>
                                      </p:cBhvr>
                                      <p:tavLst>
                                        <p:tav tm="0">
                                          <p:val>
                                            <p:strVal val="ppt_h"/>
                                          </p:val>
                                        </p:tav>
                                        <p:tav tm="100000">
                                          <p:val>
                                            <p:fltVal val="0"/>
                                          </p:val>
                                        </p:tav>
                                      </p:tavLst>
                                    </p:anim>
                                    <p:animEffect transition="out" filter="fade">
                                      <p:cBhvr>
                                        <p:cTn id="38" dur="500"/>
                                        <p:tgtEl>
                                          <p:spTgt spid="28"/>
                                        </p:tgtEl>
                                      </p:cBhvr>
                                    </p:animEffect>
                                    <p:set>
                                      <p:cBhvr>
                                        <p:cTn id="39"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27" grpId="0" animBg="1"/>
      <p:bldP spid="27" grpId="1" animBg="1"/>
      <p:bldP spid="28" grpId="0" animBg="1"/>
      <p:bldP spid="28"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457200" y="274638"/>
            <a:ext cx="8229600" cy="56515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dirty="0" err="1" smtClean="0">
                <a:latin typeface="Arial" pitchFamily="34" charset="0"/>
                <a:cs typeface="Arial" pitchFamily="34" charset="0"/>
              </a:rPr>
              <a:t>FortiDDoS</a:t>
            </a:r>
            <a:r>
              <a:rPr lang="en-US" dirty="0" smtClean="0">
                <a:latin typeface="Arial" pitchFamily="34" charset="0"/>
                <a:cs typeface="Arial" pitchFamily="34" charset="0"/>
              </a:rPr>
              <a:t> : 5 Key Features and Benefits</a:t>
            </a:r>
          </a:p>
        </p:txBody>
      </p:sp>
      <p:sp>
        <p:nvSpPr>
          <p:cNvPr id="21507" name="Text Placeholder 5"/>
          <p:cNvSpPr>
            <a:spLocks noGrp="1"/>
          </p:cNvSpPr>
          <p:nvPr>
            <p:ph type="body" sz="quarter" idx="11"/>
          </p:nvPr>
        </p:nvSpPr>
        <p:spPr bwMode="auto">
          <a:xfrm>
            <a:off x="457200" y="1270000"/>
            <a:ext cx="8229600" cy="4676775"/>
          </a:xfrm>
          <a:noFill/>
          <a:ln>
            <a:miter lim="800000"/>
            <a:headEnd/>
            <a:tailEnd/>
          </a:ln>
        </p:spPr>
        <p:txBody>
          <a:bodyPr vert="horz" wrap="square" lIns="91440" tIns="45720" rIns="91440" bIns="45720" numCol="1" anchor="t" anchorCtr="0" compatLnSpc="1">
            <a:prstTxWarp prst="textNoShape">
              <a:avLst/>
            </a:prstTxWarp>
          </a:bodyPr>
          <a:lstStyle/>
          <a:p>
            <a:endParaRPr lang="en-US" smtClean="0">
              <a:latin typeface="Arial Narrow" pitchFamily="34" charset="0"/>
              <a:cs typeface="Arial Narrow" pitchFamily="34" charset="0"/>
            </a:endParaRPr>
          </a:p>
        </p:txBody>
      </p:sp>
      <p:graphicFrame>
        <p:nvGraphicFramePr>
          <p:cNvPr id="11" name="Content Placeholder 10"/>
          <p:cNvGraphicFramePr>
            <a:graphicFrameLocks noGrp="1"/>
          </p:cNvGraphicFramePr>
          <p:nvPr>
            <p:ph idx="4294967295"/>
          </p:nvPr>
        </p:nvGraphicFramePr>
        <p:xfrm>
          <a:off x="126406" y="1196975"/>
          <a:ext cx="8587439" cy="4937759"/>
        </p:xfrm>
        <a:graphic>
          <a:graphicData uri="http://schemas.openxmlformats.org/drawingml/2006/table">
            <a:tbl>
              <a:tblPr/>
              <a:tblGrid>
                <a:gridCol w="307323"/>
                <a:gridCol w="2587990"/>
                <a:gridCol w="5692126"/>
              </a:tblGrid>
              <a:tr h="26921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rgbClr val="FF0000"/>
                        </a:solidFill>
                        <a:effectLst/>
                        <a:latin typeface="Arial" pitchFamily="34" charset="0"/>
                        <a:ea typeface="MS PGothic" pitchFamily="34" charset="-128"/>
                      </a:endParaRPr>
                    </a:p>
                  </a:txBody>
                  <a:tcPr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65000"/>
                            </a:schemeClr>
                          </a:solidFill>
                          <a:effectLst/>
                          <a:latin typeface="Arial" pitchFamily="34" charset="0"/>
                          <a:ea typeface="MS PGothic" pitchFamily="34" charset="-128"/>
                        </a:rPr>
                        <a:t>Feature</a:t>
                      </a:r>
                    </a:p>
                  </a:txBody>
                  <a:tcPr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65000"/>
                            </a:schemeClr>
                          </a:solidFill>
                          <a:effectLst/>
                          <a:latin typeface="Arial" pitchFamily="34" charset="0"/>
                          <a:ea typeface="MS PGothic" pitchFamily="34" charset="-128"/>
                        </a:rPr>
                        <a:t>Benefit</a:t>
                      </a:r>
                    </a:p>
                  </a:txBody>
                  <a:tcPr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rgbClr val="C00000"/>
                    </a:solidFill>
                  </a:tcPr>
                </a:tc>
              </a:tr>
              <a:tr h="43592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C00000"/>
                          </a:solidFill>
                          <a:effectLst/>
                          <a:latin typeface="Arial" pitchFamily="34" charset="0"/>
                          <a:ea typeface="MS PGothic" pitchFamily="34" charset="-128"/>
                        </a:rPr>
                        <a:t>A</a:t>
                      </a:r>
                    </a:p>
                  </a:txBody>
                  <a:tcPr anchor="ctr"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8E9E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err="1" smtClean="0">
                          <a:ln>
                            <a:noFill/>
                          </a:ln>
                          <a:solidFill>
                            <a:schemeClr val="bg1">
                              <a:lumMod val="65000"/>
                            </a:schemeClr>
                          </a:solidFill>
                          <a:effectLst/>
                          <a:latin typeface="Arial" pitchFamily="34" charset="0"/>
                          <a:ea typeface="MS PGothic" pitchFamily="34" charset="-128"/>
                        </a:rPr>
                        <a:t>FortiASIC</a:t>
                      </a:r>
                      <a:r>
                        <a:rPr kumimoji="0" lang="en-US" sz="1800" b="0" i="0" u="none" strike="noStrike" cap="none" normalizeH="0" baseline="0" dirty="0" smtClean="0">
                          <a:ln>
                            <a:noFill/>
                          </a:ln>
                          <a:solidFill>
                            <a:schemeClr val="bg1">
                              <a:lumMod val="65000"/>
                            </a:schemeClr>
                          </a:solidFill>
                          <a:effectLst/>
                          <a:latin typeface="Arial" pitchFamily="34" charset="0"/>
                          <a:ea typeface="MS PGothic" pitchFamily="34" charset="-128"/>
                        </a:rPr>
                        <a:t> accelerated detection &amp; mitigation</a:t>
                      </a:r>
                    </a:p>
                  </a:txBody>
                  <a:tcPr anchor="ctr"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8E9E9"/>
                    </a:solidFill>
                  </a:tcPr>
                </a:tc>
                <a:tc>
                  <a:txBody>
                    <a:bodyPr/>
                    <a:lstStyle/>
                    <a:p>
                      <a:pPr marL="171450" marR="0" lvl="0" indent="-171450" algn="l" defTabSz="457200" rtl="0" eaLnBrk="1" fontAlgn="base" latinLnBrk="0" hangingPunct="1">
                        <a:lnSpc>
                          <a:spcPct val="100000"/>
                        </a:lnSpc>
                        <a:spcBef>
                          <a:spcPct val="0"/>
                        </a:spcBef>
                        <a:spcAft>
                          <a:spcPct val="0"/>
                        </a:spcAft>
                        <a:buClr>
                          <a:srgbClr val="FF0000"/>
                        </a:buClr>
                        <a:buSzTx/>
                        <a:buFont typeface="Arial" pitchFamily="34" charset="0"/>
                        <a:buChar char="•"/>
                        <a:tabLst/>
                      </a:pPr>
                      <a:r>
                        <a:rPr kumimoji="0" lang="en-US" sz="1800" b="0" i="0" u="none" strike="noStrike" cap="none" normalizeH="0" baseline="0" dirty="0" smtClean="0">
                          <a:ln>
                            <a:noFill/>
                          </a:ln>
                          <a:solidFill>
                            <a:schemeClr val="bg1">
                              <a:lumMod val="65000"/>
                            </a:schemeClr>
                          </a:solidFill>
                          <a:effectLst/>
                          <a:latin typeface="Arial" pitchFamily="34" charset="0"/>
                          <a:ea typeface="MS PGothic" pitchFamily="34" charset="-128"/>
                        </a:rPr>
                        <a:t>Custom designed high-speed ASIC processors block attacks before they can affect network availability</a:t>
                      </a:r>
                    </a:p>
                  </a:txBody>
                  <a:tcPr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8E9E9"/>
                    </a:solidFill>
                  </a:tcPr>
                </a:tc>
              </a:tr>
              <a:tr h="80958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C00000"/>
                          </a:solidFill>
                          <a:effectLst/>
                          <a:latin typeface="Arial" pitchFamily="34" charset="0"/>
                          <a:ea typeface="MS PGothic" pitchFamily="34" charset="-128"/>
                        </a:rPr>
                        <a:t>B</a:t>
                      </a:r>
                    </a:p>
                  </a:txBody>
                  <a:tcPr anchor="ctr" horzOverflow="overflow">
                    <a:lnL>
                      <a:noFill/>
                    </a:lnL>
                    <a:lnR>
                      <a:noFill/>
                    </a:lnR>
                    <a:lnT>
                      <a:noFill/>
                    </a:lnT>
                    <a:lnB>
                      <a:noFill/>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bg1">
                              <a:lumMod val="65000"/>
                            </a:schemeClr>
                          </a:solidFill>
                          <a:effectLst/>
                          <a:latin typeface="Arial" pitchFamily="34" charset="0"/>
                          <a:ea typeface="MS PGothic" pitchFamily="34" charset="-128"/>
                        </a:rPr>
                        <a:t>Automatic traffic pattern learning</a:t>
                      </a:r>
                    </a:p>
                  </a:txBody>
                  <a:tcPr anchor="ctr" horzOverflow="overflow">
                    <a:lnL>
                      <a:noFill/>
                    </a:lnL>
                    <a:lnR>
                      <a:noFill/>
                    </a:lnR>
                    <a:lnT>
                      <a:noFill/>
                    </a:lnT>
                    <a:lnB>
                      <a:noFill/>
                    </a:lnB>
                    <a:lnTlToBr>
                      <a:noFill/>
                    </a:lnTlToBr>
                    <a:lnBlToTr>
                      <a:noFill/>
                    </a:lnBlToTr>
                    <a:solidFill>
                      <a:schemeClr val="bg1"/>
                    </a:solidFill>
                  </a:tcPr>
                </a:tc>
                <a:tc>
                  <a:txBody>
                    <a:bodyPr/>
                    <a:lstStyle/>
                    <a:p>
                      <a:pPr marL="171450" marR="0" lvl="0" indent="-171450" algn="l" defTabSz="457200" rtl="0" eaLnBrk="1" fontAlgn="base" latinLnBrk="0" hangingPunct="1">
                        <a:lnSpc>
                          <a:spcPct val="100000"/>
                        </a:lnSpc>
                        <a:spcBef>
                          <a:spcPct val="0"/>
                        </a:spcBef>
                        <a:spcAft>
                          <a:spcPct val="0"/>
                        </a:spcAft>
                        <a:buClr>
                          <a:srgbClr val="FF0000"/>
                        </a:buClr>
                        <a:buSzTx/>
                        <a:buFont typeface="Arial" pitchFamily="34" charset="0"/>
                        <a:buChar char="•"/>
                        <a:tabLst/>
                      </a:pPr>
                      <a:r>
                        <a:rPr kumimoji="0" lang="en-US" sz="1800" b="0" i="0" u="none" strike="noStrike" cap="none" normalizeH="0" baseline="0" dirty="0" smtClean="0">
                          <a:ln>
                            <a:noFill/>
                          </a:ln>
                          <a:solidFill>
                            <a:schemeClr val="bg1">
                              <a:lumMod val="65000"/>
                            </a:schemeClr>
                          </a:solidFill>
                          <a:effectLst/>
                          <a:latin typeface="Arial" pitchFamily="34" charset="0"/>
                          <a:ea typeface="MS PGothic" pitchFamily="34" charset="-128"/>
                        </a:rPr>
                        <a:t>Achieves more accurate threat detection through multi-layer profiling </a:t>
                      </a:r>
                    </a:p>
                    <a:p>
                      <a:pPr marL="171450" marR="0" lvl="0" indent="-171450" algn="l" defTabSz="457200" rtl="0" eaLnBrk="1" fontAlgn="base" latinLnBrk="0" hangingPunct="1">
                        <a:lnSpc>
                          <a:spcPct val="100000"/>
                        </a:lnSpc>
                        <a:spcBef>
                          <a:spcPct val="0"/>
                        </a:spcBef>
                        <a:spcAft>
                          <a:spcPct val="0"/>
                        </a:spcAft>
                        <a:buClr>
                          <a:srgbClr val="FF0000"/>
                        </a:buClr>
                        <a:buSzTx/>
                        <a:buFont typeface="Arial" pitchFamily="34" charset="0"/>
                        <a:buChar char="•"/>
                        <a:tabLst/>
                      </a:pPr>
                      <a:r>
                        <a:rPr kumimoji="0" lang="en-US" sz="1800" b="0" i="0" u="none" strike="noStrike" cap="none" normalizeH="0" baseline="0" dirty="0" smtClean="0">
                          <a:ln>
                            <a:noFill/>
                          </a:ln>
                          <a:solidFill>
                            <a:schemeClr val="bg1">
                              <a:lumMod val="65000"/>
                            </a:schemeClr>
                          </a:solidFill>
                          <a:effectLst/>
                          <a:latin typeface="Arial" pitchFamily="34" charset="0"/>
                          <a:ea typeface="MS PGothic" pitchFamily="34" charset="-128"/>
                        </a:rPr>
                        <a:t>Modeling requires almost no end user intervention</a:t>
                      </a:r>
                    </a:p>
                  </a:txBody>
                  <a:tcPr horzOverflow="overflow">
                    <a:lnL>
                      <a:noFill/>
                    </a:lnL>
                    <a:lnR>
                      <a:noFill/>
                    </a:lnR>
                    <a:lnT>
                      <a:noFill/>
                    </a:lnT>
                    <a:lnB>
                      <a:noFill/>
                    </a:lnB>
                    <a:lnTlToBr>
                      <a:noFill/>
                    </a:lnTlToBr>
                    <a:lnBlToTr>
                      <a:noFill/>
                    </a:lnBlToTr>
                    <a:solidFill>
                      <a:schemeClr val="bg1"/>
                    </a:solidFill>
                  </a:tcPr>
                </a:tc>
              </a:tr>
              <a:tr h="62275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C00000"/>
                          </a:solidFill>
                          <a:effectLst/>
                          <a:latin typeface="Arial" pitchFamily="34" charset="0"/>
                          <a:ea typeface="MS PGothic" pitchFamily="34" charset="-128"/>
                        </a:rPr>
                        <a:t>C</a:t>
                      </a:r>
                    </a:p>
                  </a:txBody>
                  <a:tcPr anchor="ctr" horzOverflow="overflow">
                    <a:lnL>
                      <a:noFill/>
                    </a:lnL>
                    <a:lnR>
                      <a:noFill/>
                    </a:lnR>
                    <a:lnT>
                      <a:noFill/>
                    </a:lnT>
                    <a:lnB>
                      <a:noFill/>
                    </a:lnB>
                    <a:lnTlToBr>
                      <a:noFill/>
                    </a:lnTlToBr>
                    <a:lnBlToTr>
                      <a:noFill/>
                    </a:lnBlToTr>
                    <a:solidFill>
                      <a:srgbClr val="E8E9E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36424A"/>
                          </a:solidFill>
                          <a:effectLst/>
                          <a:latin typeface="Arial" pitchFamily="34" charset="0"/>
                          <a:ea typeface="MS PGothic" pitchFamily="34" charset="-128"/>
                        </a:rPr>
                        <a:t>Virtual Partitions</a:t>
                      </a:r>
                    </a:p>
                  </a:txBody>
                  <a:tcPr anchor="ctr" horzOverflow="overflow">
                    <a:lnL>
                      <a:noFill/>
                    </a:lnL>
                    <a:lnR>
                      <a:noFill/>
                    </a:lnR>
                    <a:lnT>
                      <a:noFill/>
                    </a:lnT>
                    <a:lnB>
                      <a:noFill/>
                    </a:lnB>
                    <a:lnTlToBr>
                      <a:noFill/>
                    </a:lnTlToBr>
                    <a:lnBlToTr>
                      <a:noFill/>
                    </a:lnBlToTr>
                    <a:solidFill>
                      <a:srgbClr val="E8E9E9"/>
                    </a:solidFill>
                  </a:tcPr>
                </a:tc>
                <a:tc>
                  <a:txBody>
                    <a:bodyPr/>
                    <a:lstStyle/>
                    <a:p>
                      <a:pPr marL="171450" marR="0" lvl="0" indent="-171450" algn="l" defTabSz="457200" rtl="0" eaLnBrk="1" fontAlgn="base" latinLnBrk="0" hangingPunct="1">
                        <a:lnSpc>
                          <a:spcPct val="100000"/>
                        </a:lnSpc>
                        <a:spcBef>
                          <a:spcPct val="0"/>
                        </a:spcBef>
                        <a:spcAft>
                          <a:spcPct val="0"/>
                        </a:spcAft>
                        <a:buClr>
                          <a:srgbClr val="FF0000"/>
                        </a:buClr>
                        <a:buSzTx/>
                        <a:buFont typeface="Arial" pitchFamily="34" charset="0"/>
                        <a:buChar char="•"/>
                        <a:tabLst/>
                      </a:pPr>
                      <a:r>
                        <a:rPr kumimoji="0" lang="en-US" sz="1800" b="0" i="0" u="none" strike="noStrike" cap="none" normalizeH="0" baseline="0" dirty="0" smtClean="0">
                          <a:ln>
                            <a:noFill/>
                          </a:ln>
                          <a:solidFill>
                            <a:srgbClr val="36424A"/>
                          </a:solidFill>
                          <a:effectLst/>
                          <a:latin typeface="Arial" pitchFamily="34" charset="0"/>
                          <a:ea typeface="MS PGothic" pitchFamily="34" charset="-128"/>
                        </a:rPr>
                        <a:t>In multi-tenant or virtual environments, prevents attack on one customer from affecting another </a:t>
                      </a:r>
                    </a:p>
                    <a:p>
                      <a:pPr marL="171450" marR="0" lvl="0" indent="-171450" algn="l" defTabSz="457200" rtl="0" eaLnBrk="1" fontAlgn="base" latinLnBrk="0" hangingPunct="1">
                        <a:lnSpc>
                          <a:spcPct val="100000"/>
                        </a:lnSpc>
                        <a:spcBef>
                          <a:spcPct val="0"/>
                        </a:spcBef>
                        <a:spcAft>
                          <a:spcPct val="0"/>
                        </a:spcAft>
                        <a:buClr>
                          <a:srgbClr val="FF0000"/>
                        </a:buClr>
                        <a:buSzTx/>
                        <a:buFont typeface="Arial" pitchFamily="34" charset="0"/>
                        <a:buChar char="•"/>
                        <a:tabLst/>
                      </a:pPr>
                      <a:r>
                        <a:rPr kumimoji="0" lang="en-US" sz="1800" b="0" i="0" u="none" strike="noStrike" cap="none" normalizeH="0" baseline="0" dirty="0" smtClean="0">
                          <a:ln>
                            <a:noFill/>
                          </a:ln>
                          <a:solidFill>
                            <a:srgbClr val="36424A"/>
                          </a:solidFill>
                          <a:effectLst/>
                          <a:latin typeface="Arial" pitchFamily="34" charset="0"/>
                          <a:ea typeface="MS PGothic" pitchFamily="34" charset="-128"/>
                        </a:rPr>
                        <a:t>Provides flexible deployment options and optimal TCO for service providers and cloud environments</a:t>
                      </a:r>
                    </a:p>
                  </a:txBody>
                  <a:tcPr horzOverflow="overflow">
                    <a:lnL>
                      <a:noFill/>
                    </a:lnL>
                    <a:lnR>
                      <a:noFill/>
                    </a:lnR>
                    <a:lnT>
                      <a:noFill/>
                    </a:lnT>
                    <a:lnB>
                      <a:noFill/>
                    </a:lnB>
                    <a:lnTlToBr>
                      <a:noFill/>
                    </a:lnTlToBr>
                    <a:lnBlToTr>
                      <a:noFill/>
                    </a:lnBlToTr>
                    <a:solidFill>
                      <a:srgbClr val="E8E9E9"/>
                    </a:solidFill>
                  </a:tcPr>
                </a:tc>
              </a:tr>
              <a:tr h="45949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C00000"/>
                          </a:solidFill>
                          <a:effectLst/>
                          <a:latin typeface="Arial" pitchFamily="34" charset="0"/>
                          <a:ea typeface="MS PGothic" pitchFamily="34" charset="-128"/>
                        </a:rPr>
                        <a:t>D</a:t>
                      </a:r>
                    </a:p>
                  </a:txBody>
                  <a:tcPr anchor="ctr" horzOverflow="overflow">
                    <a:lnL>
                      <a:noFill/>
                    </a:lnL>
                    <a:lnR>
                      <a:noFill/>
                    </a:lnR>
                    <a:lnT>
                      <a:noFill/>
                    </a:lnT>
                    <a:lnB>
                      <a:noFill/>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36424A"/>
                          </a:solidFill>
                          <a:effectLst/>
                          <a:latin typeface="Arial" pitchFamily="34" charset="0"/>
                          <a:ea typeface="MS PGothic" pitchFamily="34" charset="-128"/>
                        </a:rPr>
                        <a:t>Rapid &amp; Resilient deployment</a:t>
                      </a:r>
                    </a:p>
                  </a:txBody>
                  <a:tcPr anchor="ctr" horzOverflow="overflow">
                    <a:lnL>
                      <a:noFill/>
                    </a:lnL>
                    <a:lnR>
                      <a:noFill/>
                    </a:lnR>
                    <a:lnT>
                      <a:noFill/>
                    </a:lnT>
                    <a:lnB>
                      <a:noFill/>
                    </a:lnB>
                    <a:lnTlToBr>
                      <a:noFill/>
                    </a:lnTlToBr>
                    <a:lnBlToTr>
                      <a:noFill/>
                    </a:lnBlToTr>
                    <a:solidFill>
                      <a:schemeClr val="bg1"/>
                    </a:solidFill>
                  </a:tcPr>
                </a:tc>
                <a:tc>
                  <a:txBody>
                    <a:bodyPr/>
                    <a:lstStyle/>
                    <a:p>
                      <a:pPr marL="171450" marR="0" lvl="0" indent="-171450" algn="l" defTabSz="457200" rtl="0" eaLnBrk="1" fontAlgn="base" latinLnBrk="0" hangingPunct="1">
                        <a:lnSpc>
                          <a:spcPct val="100000"/>
                        </a:lnSpc>
                        <a:spcBef>
                          <a:spcPct val="0"/>
                        </a:spcBef>
                        <a:spcAft>
                          <a:spcPct val="0"/>
                        </a:spcAft>
                        <a:buClr>
                          <a:srgbClr val="FF0000"/>
                        </a:buClr>
                        <a:buSzTx/>
                        <a:buFont typeface="Arial" pitchFamily="34" charset="0"/>
                        <a:buChar char="•"/>
                        <a:tabLst/>
                      </a:pPr>
                      <a:r>
                        <a:rPr kumimoji="0" lang="en-US" sz="1800" b="0" i="0" u="none" strike="noStrike" cap="none" normalizeH="0" baseline="0" smtClean="0">
                          <a:ln>
                            <a:noFill/>
                          </a:ln>
                          <a:solidFill>
                            <a:srgbClr val="36424A"/>
                          </a:solidFill>
                          <a:effectLst/>
                          <a:latin typeface="Arial" pitchFamily="34" charset="0"/>
                          <a:ea typeface="MS PGothic" pitchFamily="34" charset="-128"/>
                        </a:rPr>
                        <a:t>No network topology or configuration changes needed, integrates into existing network architecture</a:t>
                      </a:r>
                    </a:p>
                  </a:txBody>
                  <a:tcPr horzOverflow="overflow">
                    <a:lnL>
                      <a:noFill/>
                    </a:lnL>
                    <a:lnR>
                      <a:noFill/>
                    </a:lnR>
                    <a:lnT>
                      <a:noFill/>
                    </a:lnT>
                    <a:lnB>
                      <a:noFill/>
                    </a:lnB>
                    <a:lnTlToBr>
                      <a:noFill/>
                    </a:lnTlToBr>
                    <a:lnBlToTr>
                      <a:noFill/>
                    </a:lnBlToTr>
                    <a:solidFill>
                      <a:schemeClr val="bg1"/>
                    </a:solidFill>
                  </a:tcPr>
                </a:tc>
              </a:tr>
              <a:tr h="80958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C00000"/>
                          </a:solidFill>
                          <a:effectLst/>
                          <a:latin typeface="Arial" pitchFamily="34" charset="0"/>
                          <a:ea typeface="MS PGothic" pitchFamily="34" charset="-128"/>
                        </a:rPr>
                        <a:t>E</a:t>
                      </a:r>
                    </a:p>
                  </a:txBody>
                  <a:tcPr anchor="ctr"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E8E9E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err="1" smtClean="0">
                          <a:ln>
                            <a:noFill/>
                          </a:ln>
                          <a:solidFill>
                            <a:srgbClr val="36424A"/>
                          </a:solidFill>
                          <a:effectLst/>
                          <a:latin typeface="Arial" pitchFamily="34" charset="0"/>
                          <a:ea typeface="MS PGothic" pitchFamily="34" charset="-128"/>
                        </a:rPr>
                        <a:t>Microfine</a:t>
                      </a:r>
                      <a:r>
                        <a:rPr kumimoji="0" lang="en-US" sz="1800" b="0" i="0" u="none" strike="noStrike" cap="none" normalizeH="0" baseline="0" dirty="0" smtClean="0">
                          <a:ln>
                            <a:noFill/>
                          </a:ln>
                          <a:solidFill>
                            <a:srgbClr val="36424A"/>
                          </a:solidFill>
                          <a:effectLst/>
                          <a:latin typeface="Arial" pitchFamily="34" charset="0"/>
                          <a:ea typeface="MS PGothic" pitchFamily="34" charset="-128"/>
                        </a:rPr>
                        <a:t> enforcement of  network traffic on layers 2, 3, 4 and 7</a:t>
                      </a:r>
                    </a:p>
                  </a:txBody>
                  <a:tcPr anchor="ctr"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E8E9E9"/>
                    </a:solidFill>
                  </a:tcPr>
                </a:tc>
                <a:tc>
                  <a:txBody>
                    <a:bodyPr/>
                    <a:lstStyle/>
                    <a:p>
                      <a:pPr marL="171450" marR="0" lvl="0" indent="-171450" algn="l" defTabSz="457200" rtl="0" eaLnBrk="1" fontAlgn="base" latinLnBrk="0" hangingPunct="1">
                        <a:lnSpc>
                          <a:spcPct val="100000"/>
                        </a:lnSpc>
                        <a:spcBef>
                          <a:spcPct val="0"/>
                        </a:spcBef>
                        <a:spcAft>
                          <a:spcPct val="0"/>
                        </a:spcAft>
                        <a:buClr>
                          <a:srgbClr val="FF0000"/>
                        </a:buClr>
                        <a:buSzTx/>
                        <a:buFont typeface="Arial" pitchFamily="34" charset="0"/>
                        <a:buChar char="•"/>
                        <a:tabLst/>
                      </a:pPr>
                      <a:r>
                        <a:rPr kumimoji="0" lang="en-US" sz="1800" b="0" i="0" u="none" strike="noStrike" cap="none" normalizeH="0" baseline="0" dirty="0" smtClean="0">
                          <a:ln>
                            <a:noFill/>
                          </a:ln>
                          <a:solidFill>
                            <a:srgbClr val="36424A"/>
                          </a:solidFill>
                          <a:effectLst/>
                          <a:latin typeface="Arial" pitchFamily="34" charset="0"/>
                          <a:ea typeface="MS PGothic" pitchFamily="34" charset="-128"/>
                        </a:rPr>
                        <a:t>Significantly reduces false positives</a:t>
                      </a:r>
                    </a:p>
                    <a:p>
                      <a:pPr marL="171450" marR="0" lvl="0" indent="-171450" algn="l" defTabSz="457200" rtl="0" eaLnBrk="1" fontAlgn="base" latinLnBrk="0" hangingPunct="1">
                        <a:lnSpc>
                          <a:spcPct val="100000"/>
                        </a:lnSpc>
                        <a:spcBef>
                          <a:spcPct val="0"/>
                        </a:spcBef>
                        <a:spcAft>
                          <a:spcPct val="0"/>
                        </a:spcAft>
                        <a:buClr>
                          <a:srgbClr val="FF0000"/>
                        </a:buClr>
                        <a:buSzTx/>
                        <a:buFont typeface="Arial" pitchFamily="34" charset="0"/>
                        <a:buChar char="•"/>
                        <a:tabLst/>
                      </a:pPr>
                      <a:r>
                        <a:rPr kumimoji="0" lang="en-US" sz="1800" b="0" i="0" u="none" strike="noStrike" cap="none" normalizeH="0" baseline="0" dirty="0" smtClean="0">
                          <a:ln>
                            <a:noFill/>
                          </a:ln>
                          <a:solidFill>
                            <a:srgbClr val="36424A"/>
                          </a:solidFill>
                          <a:effectLst/>
                          <a:latin typeface="Arial" pitchFamily="34" charset="0"/>
                          <a:ea typeface="MS PGothic" pitchFamily="34" charset="-128"/>
                        </a:rPr>
                        <a:t>Automatically builds a complex and detailed legitimate traffic model </a:t>
                      </a:r>
                    </a:p>
                    <a:p>
                      <a:pPr marL="171450" marR="0" lvl="0" indent="-171450" algn="l" defTabSz="457200" rtl="0" eaLnBrk="1" fontAlgn="base" latinLnBrk="0" hangingPunct="1">
                        <a:lnSpc>
                          <a:spcPct val="100000"/>
                        </a:lnSpc>
                        <a:spcBef>
                          <a:spcPct val="0"/>
                        </a:spcBef>
                        <a:spcAft>
                          <a:spcPct val="0"/>
                        </a:spcAft>
                        <a:buClr>
                          <a:srgbClr val="FF0000"/>
                        </a:buClr>
                        <a:buSzTx/>
                        <a:buFont typeface="Arial" pitchFamily="34" charset="0"/>
                        <a:buChar char="•"/>
                        <a:tabLst/>
                      </a:pPr>
                      <a:r>
                        <a:rPr kumimoji="0" lang="en-US" sz="1800" b="0" i="0" u="none" strike="noStrike" cap="none" normalizeH="0" baseline="0" dirty="0" smtClean="0">
                          <a:ln>
                            <a:noFill/>
                          </a:ln>
                          <a:solidFill>
                            <a:srgbClr val="36424A"/>
                          </a:solidFill>
                          <a:effectLst/>
                          <a:latin typeface="Arial" pitchFamily="34" charset="0"/>
                          <a:ea typeface="MS PGothic" pitchFamily="34" charset="-128"/>
                        </a:rPr>
                        <a:t>Facilitates detection of sophisticated attacks</a:t>
                      </a:r>
                    </a:p>
                  </a:txBody>
                  <a:tcPr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E8E9E9"/>
                    </a:solidFill>
                  </a:tcPr>
                </a:tc>
              </a:tr>
            </a:tbl>
          </a:graphicData>
        </a:graphic>
      </p:graphicFrame>
      <p:sp>
        <p:nvSpPr>
          <p:cNvPr id="21524" name="Slide Number Placeholder 6"/>
          <p:cNvSpPr>
            <a:spLocks noGrp="1"/>
          </p:cNvSpPr>
          <p:nvPr>
            <p:ph type="sldNum" sz="quarter" idx="4294967295"/>
          </p:nvPr>
        </p:nvSpPr>
        <p:spPr bwMode="auto">
          <a:xfrm>
            <a:off x="7848600" y="6400800"/>
            <a:ext cx="1295400" cy="457200"/>
          </a:xfrm>
          <a:prstGeom prst="rect">
            <a:avLst/>
          </a:prstGeom>
          <a:noFill/>
          <a:ln>
            <a:miter lim="800000"/>
            <a:headEnd/>
            <a:tailEnd/>
          </a:ln>
        </p:spPr>
        <p:txBody>
          <a:bodyPr/>
          <a:lstStyle/>
          <a:p>
            <a:fld id="{FE820F2E-C145-4DF9-AC2E-DE55C821ED20}" type="slidenum">
              <a:rPr lang="en-US"/>
              <a:pPr/>
              <a:t>32</a:t>
            </a:fld>
            <a:endParaRPr lang="en-US"/>
          </a:p>
        </p:txBody>
      </p:sp>
      <p:sp>
        <p:nvSpPr>
          <p:cNvPr id="21525" name="Text Box 10"/>
          <p:cNvSpPr txBox="1">
            <a:spLocks noChangeArrowheads="1"/>
          </p:cNvSpPr>
          <p:nvPr/>
        </p:nvSpPr>
        <p:spPr bwMode="auto">
          <a:xfrm>
            <a:off x="1671638" y="6040438"/>
            <a:ext cx="184150" cy="457200"/>
          </a:xfrm>
          <a:prstGeom prst="rect">
            <a:avLst/>
          </a:prstGeom>
          <a:noFill/>
          <a:ln w="9525">
            <a:noFill/>
            <a:miter lim="800000"/>
            <a:headEnd/>
            <a:tailEnd/>
          </a:ln>
        </p:spPr>
        <p:txBody>
          <a:bodyPr wrap="none">
            <a:spAutoFit/>
          </a:bodyPr>
          <a:lstStyle/>
          <a:p>
            <a:endParaRPr lang="nl-NL"/>
          </a:p>
        </p:txBody>
      </p:sp>
      <p:pic>
        <p:nvPicPr>
          <p:cNvPr id="10" name="Picture 2"/>
          <p:cNvPicPr>
            <a:picLocks noChangeAspect="1" noChangeArrowheads="1"/>
          </p:cNvPicPr>
          <p:nvPr/>
        </p:nvPicPr>
        <p:blipFill>
          <a:blip r:embed="rId3"/>
          <a:srcRect/>
          <a:stretch>
            <a:fillRect/>
          </a:stretch>
        </p:blipFill>
        <p:spPr bwMode="auto">
          <a:xfrm>
            <a:off x="468313" y="3159802"/>
            <a:ext cx="8250386" cy="1098312"/>
          </a:xfrm>
          <a:prstGeom prst="rect">
            <a:avLst/>
          </a:prstGeom>
          <a:noFill/>
          <a:ln w="9525">
            <a:noFill/>
            <a:miter lim="800000"/>
            <a:headEnd/>
            <a:tailEnd/>
          </a:ln>
        </p:spPr>
      </p:pic>
      <p:sp>
        <p:nvSpPr>
          <p:cNvPr id="12" name="Rectangle 11"/>
          <p:cNvSpPr/>
          <p:nvPr/>
        </p:nvSpPr>
        <p:spPr bwMode="auto">
          <a:xfrm>
            <a:off x="468313" y="4347452"/>
            <a:ext cx="8218488" cy="552093"/>
          </a:xfrm>
          <a:prstGeom prst="rect">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chemeClr val="accent1"/>
              </a:buClr>
              <a:buSzPct val="90000"/>
              <a:buFont typeface="Wingdings" charset="2"/>
              <a:buNone/>
              <a:tabLst/>
            </a:pPr>
            <a:endParaRPr kumimoji="0" lang="en-US" sz="2000" b="0" i="0" u="none" strike="noStrike" cap="none" normalizeH="0" baseline="0">
              <a:ln>
                <a:noFill/>
              </a:ln>
              <a:solidFill>
                <a:schemeClr val="accent2"/>
              </a:solidFill>
              <a:effectLst/>
              <a:latin typeface="Arial" charset="0"/>
            </a:endParaRPr>
          </a:p>
        </p:txBody>
      </p:sp>
      <p:pic>
        <p:nvPicPr>
          <p:cNvPr id="13" name="Picture 2"/>
          <p:cNvPicPr>
            <a:picLocks noChangeAspect="1" noChangeArrowheads="1"/>
          </p:cNvPicPr>
          <p:nvPr/>
        </p:nvPicPr>
        <p:blipFill>
          <a:blip r:embed="rId3"/>
          <a:srcRect/>
          <a:stretch>
            <a:fillRect/>
          </a:stretch>
        </p:blipFill>
        <p:spPr bwMode="auto">
          <a:xfrm>
            <a:off x="468312" y="4990862"/>
            <a:ext cx="8229121" cy="1098312"/>
          </a:xfrm>
          <a:prstGeom prst="rect">
            <a:avLst/>
          </a:prstGeom>
          <a:noFill/>
          <a:ln w="9525">
            <a:noFill/>
            <a:miter lim="800000"/>
            <a:headEnd/>
            <a:tailEnd/>
          </a:ln>
        </p:spPr>
      </p:pic>
    </p:spTree>
    <p:extLst>
      <p:ext uri="{BB962C8B-B14F-4D97-AF65-F5344CB8AC3E}">
        <p14:creationId xmlns:p14="http://schemas.microsoft.com/office/powerpoint/2010/main" val="579818773"/>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xit" presetSubtype="0" fill="hold" nodeType="afterEffect">
                                  <p:stCondLst>
                                    <p:cond delay="0"/>
                                  </p:stCondLst>
                                  <p:childTnLst>
                                    <p:animEffect transition="out" filter="dissolv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scwang\AppData\Local\Microsoft\Windows\Temporary Internet Files\Content.Outlook\WEVLQQMA\FortiDDoS_Icon.png"/>
          <p:cNvPicPr>
            <a:picLocks noChangeAspect="1" noChangeArrowheads="1"/>
          </p:cNvPicPr>
          <p:nvPr/>
        </p:nvPicPr>
        <p:blipFill>
          <a:blip r:embed="rId2" cstate="print"/>
          <a:srcRect/>
          <a:stretch>
            <a:fillRect/>
          </a:stretch>
        </p:blipFill>
        <p:spPr bwMode="auto">
          <a:xfrm>
            <a:off x="6448425" y="2681288"/>
            <a:ext cx="1446213" cy="1071562"/>
          </a:xfrm>
          <a:prstGeom prst="rect">
            <a:avLst/>
          </a:prstGeom>
          <a:noFill/>
          <a:ln w="9525">
            <a:noFill/>
            <a:miter lim="800000"/>
            <a:headEnd/>
            <a:tailEnd/>
          </a:ln>
        </p:spPr>
      </p:pic>
      <p:pic>
        <p:nvPicPr>
          <p:cNvPr id="22531" name="Picture 2" descr="C:\Users\scwang\AppData\Local\Microsoft\Windows\Temporary Internet Files\Content.Outlook\WEVLQQMA\FortiDDoS_Icon.png"/>
          <p:cNvPicPr>
            <a:picLocks noChangeAspect="1" noChangeArrowheads="1"/>
          </p:cNvPicPr>
          <p:nvPr/>
        </p:nvPicPr>
        <p:blipFill>
          <a:blip r:embed="rId2" cstate="print"/>
          <a:srcRect/>
          <a:stretch>
            <a:fillRect/>
          </a:stretch>
        </p:blipFill>
        <p:spPr bwMode="auto">
          <a:xfrm>
            <a:off x="6675438" y="2846388"/>
            <a:ext cx="1446212" cy="1071562"/>
          </a:xfrm>
          <a:prstGeom prst="rect">
            <a:avLst/>
          </a:prstGeom>
          <a:noFill/>
          <a:ln w="9525">
            <a:noFill/>
            <a:miter lim="800000"/>
            <a:headEnd/>
            <a:tailEnd/>
          </a:ln>
        </p:spPr>
      </p:pic>
      <p:pic>
        <p:nvPicPr>
          <p:cNvPr id="22532" name="Picture 8" descr="FortiGate_Icon_Ft.png"/>
          <p:cNvPicPr>
            <a:picLocks noChangeAspect="1"/>
          </p:cNvPicPr>
          <p:nvPr/>
        </p:nvPicPr>
        <p:blipFill>
          <a:blip r:embed="rId3" cstate="print"/>
          <a:srcRect/>
          <a:stretch>
            <a:fillRect/>
          </a:stretch>
        </p:blipFill>
        <p:spPr bwMode="auto">
          <a:xfrm>
            <a:off x="6865938" y="4433888"/>
            <a:ext cx="1457325" cy="1079500"/>
          </a:xfrm>
          <a:prstGeom prst="rect">
            <a:avLst/>
          </a:prstGeom>
          <a:noFill/>
          <a:ln w="9525">
            <a:noFill/>
            <a:miter lim="800000"/>
            <a:headEnd/>
            <a:tailEnd/>
          </a:ln>
        </p:spPr>
      </p:pic>
      <p:sp>
        <p:nvSpPr>
          <p:cNvPr id="17" name="Freeform 16"/>
          <p:cNvSpPr/>
          <p:nvPr/>
        </p:nvSpPr>
        <p:spPr bwMode="auto">
          <a:xfrm rot="16842132" flipH="1">
            <a:off x="6747324" y="3586534"/>
            <a:ext cx="1288146" cy="647740"/>
          </a:xfrm>
          <a:custGeom>
            <a:avLst/>
            <a:gdLst>
              <a:gd name="connsiteX0" fmla="*/ 41910 w 293370"/>
              <a:gd name="connsiteY0" fmla="*/ 0 h 708660"/>
              <a:gd name="connsiteX1" fmla="*/ 41910 w 293370"/>
              <a:gd name="connsiteY1" fmla="*/ 457200 h 708660"/>
              <a:gd name="connsiteX2" fmla="*/ 293370 w 293370"/>
              <a:gd name="connsiteY2" fmla="*/ 708660 h 708660"/>
            </a:gdLst>
            <a:ahLst/>
            <a:cxnLst>
              <a:cxn ang="0">
                <a:pos x="connsiteX0" y="connsiteY0"/>
              </a:cxn>
              <a:cxn ang="0">
                <a:pos x="connsiteX1" y="connsiteY1"/>
              </a:cxn>
              <a:cxn ang="0">
                <a:pos x="connsiteX2" y="connsiteY2"/>
              </a:cxn>
            </a:cxnLst>
            <a:rect l="l" t="t" r="r" b="b"/>
            <a:pathLst>
              <a:path w="293370" h="708660">
                <a:moveTo>
                  <a:pt x="41910" y="0"/>
                </a:moveTo>
                <a:cubicBezTo>
                  <a:pt x="20955" y="169545"/>
                  <a:pt x="0" y="339090"/>
                  <a:pt x="41910" y="457200"/>
                </a:cubicBezTo>
                <a:cubicBezTo>
                  <a:pt x="83820" y="575310"/>
                  <a:pt x="293370" y="708660"/>
                  <a:pt x="293370" y="708660"/>
                </a:cubicBezTo>
              </a:path>
            </a:pathLst>
          </a:custGeom>
          <a:noFill/>
          <a:ln w="57150" cap="flat" cmpd="sng" algn="ctr">
            <a:gradFill flip="none" rotWithShape="1">
              <a:gsLst>
                <a:gs pos="0">
                  <a:schemeClr val="accent3">
                    <a:lumMod val="50000"/>
                  </a:schemeClr>
                </a:gs>
                <a:gs pos="38000">
                  <a:schemeClr val="accent3">
                    <a:lumMod val="75000"/>
                  </a:schemeClr>
                </a:gs>
                <a:gs pos="70000">
                  <a:schemeClr val="accent3">
                    <a:lumMod val="40000"/>
                    <a:lumOff val="60000"/>
                  </a:schemeClr>
                </a:gs>
              </a:gsLst>
              <a:lin ang="0" scaled="0"/>
              <a:tileRect/>
            </a:gradFill>
            <a:prstDash val="solid"/>
            <a:round/>
            <a:headEnd type="none" w="med" len="med"/>
            <a:tailEnd type="stealth" w="lg" len="lg"/>
          </a:ln>
          <a:effectLst/>
        </p:spPr>
        <p:txBody>
          <a:bodyPr/>
          <a:lstStyle/>
          <a:p>
            <a:pPr>
              <a:defRPr/>
            </a:pPr>
            <a:endParaRPr lang="en-GB" dirty="0">
              <a:ea typeface="ＭＳ Ｐゴシック" charset="-128"/>
              <a:cs typeface="ＭＳ Ｐゴシック" charset="-128"/>
            </a:endParaRPr>
          </a:p>
        </p:txBody>
      </p:sp>
      <p:sp>
        <p:nvSpPr>
          <p:cNvPr id="11" name="Rounded Rectangle 10"/>
          <p:cNvSpPr/>
          <p:nvPr/>
        </p:nvSpPr>
        <p:spPr bwMode="auto">
          <a:xfrm>
            <a:off x="50970" y="1206493"/>
            <a:ext cx="4706088" cy="5005184"/>
          </a:xfrm>
          <a:prstGeom prst="roundRect">
            <a:avLst>
              <a:gd name="adj" fmla="val 7306"/>
            </a:avLst>
          </a:prstGeom>
          <a:gradFill flip="none" rotWithShape="1">
            <a:gsLst>
              <a:gs pos="0">
                <a:schemeClr val="bg1">
                  <a:lumMod val="75000"/>
                  <a:tint val="66000"/>
                  <a:satMod val="160000"/>
                </a:schemeClr>
              </a:gs>
              <a:gs pos="50000">
                <a:schemeClr val="bg1">
                  <a:lumMod val="75000"/>
                  <a:tint val="44500"/>
                  <a:satMod val="160000"/>
                </a:schemeClr>
              </a:gs>
              <a:gs pos="100000">
                <a:schemeClr val="bg1"/>
              </a:gs>
            </a:gsLst>
            <a:lin ang="0" scaled="0"/>
            <a:tileRect/>
          </a:gradFill>
          <a:ln w="12700" cap="flat" cmpd="sng" algn="ctr">
            <a:gradFill flip="none" rotWithShape="1">
              <a:gsLst>
                <a:gs pos="0">
                  <a:schemeClr val="bg1">
                    <a:lumMod val="85000"/>
                  </a:schemeClr>
                </a:gs>
                <a:gs pos="100000">
                  <a:schemeClr val="bg1"/>
                </a:gs>
              </a:gsLst>
              <a:lin ang="0" scaled="0"/>
              <a:tileRect/>
            </a:gradFill>
            <a:prstDash val="solid"/>
            <a:round/>
            <a:headEnd type="none" w="med" len="med"/>
            <a:tailEnd type="none" w="med" len="med"/>
          </a:ln>
          <a:effectLst/>
          <a:scene3d>
            <a:camera prst="orthographicFront">
              <a:rot lat="0" lon="0" rev="0"/>
            </a:camera>
            <a:lightRig rig="brightRoom" dir="t">
              <a:rot lat="0" lon="0" rev="600000"/>
            </a:lightRig>
          </a:scene3d>
          <a:sp3d prstMaterial="metal">
            <a:bevelT w="38100" h="57150" prst="angle"/>
          </a:sp3d>
        </p:spPr>
        <p:txBody>
          <a:bodyPr/>
          <a:lstStyle/>
          <a:p>
            <a:pPr>
              <a:defRPr/>
            </a:pPr>
            <a:endParaRPr lang="en-GB" sz="1800" dirty="0">
              <a:latin typeface="Arial" charset="0"/>
              <a:ea typeface="ＭＳ Ｐゴシック" charset="-128"/>
              <a:cs typeface="Arial" pitchFamily="34" charset="0"/>
            </a:endParaRPr>
          </a:p>
        </p:txBody>
      </p:sp>
      <p:sp>
        <p:nvSpPr>
          <p:cNvPr id="22537" name="Title 1"/>
          <p:cNvSpPr>
            <a:spLocks noGrp="1"/>
          </p:cNvSpPr>
          <p:nvPr>
            <p:ph type="title"/>
          </p:nvPr>
        </p:nvSpPr>
        <p:spPr bwMode="auto">
          <a:xfrm>
            <a:off x="468313" y="285750"/>
            <a:ext cx="6127750" cy="604837"/>
          </a:xfrm>
          <a:noFill/>
          <a:ln>
            <a:miter lim="800000"/>
            <a:headEnd/>
            <a:tailEnd/>
          </a:ln>
        </p:spPr>
        <p:txBody>
          <a:bodyPr vert="horz" wrap="square" lIns="91440" tIns="45720" rIns="91440" bIns="45720" numCol="1" anchor="t" anchorCtr="0" compatLnSpc="1">
            <a:prstTxWarp prst="textNoShape">
              <a:avLst/>
            </a:prstTxWarp>
          </a:bodyPr>
          <a:lstStyle/>
          <a:p>
            <a:r>
              <a:rPr lang="en-US" i="0" dirty="0" smtClean="0">
                <a:solidFill>
                  <a:srgbClr val="C00000"/>
                </a:solidFill>
                <a:latin typeface="Arial" pitchFamily="-65" charset="0"/>
              </a:rPr>
              <a:t>C</a:t>
            </a:r>
            <a:r>
              <a:rPr lang="en-US" b="0" i="0" dirty="0" smtClean="0">
                <a:latin typeface="Arial" pitchFamily="-65" charset="0"/>
              </a:rPr>
              <a:t>. Virtual Partitions</a:t>
            </a:r>
          </a:p>
        </p:txBody>
      </p:sp>
      <p:sp>
        <p:nvSpPr>
          <p:cNvPr id="22538" name="Content Placeholder 24"/>
          <p:cNvSpPr>
            <a:spLocks noGrp="1"/>
          </p:cNvSpPr>
          <p:nvPr>
            <p:ph idx="1"/>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US" dirty="0" smtClean="0">
                <a:latin typeface="Arial Narrow" pitchFamily="-65" charset="0"/>
              </a:rPr>
              <a:t>Uniquely enables up to </a:t>
            </a:r>
            <a:r>
              <a:rPr lang="en-US" b="1" dirty="0" smtClean="0">
                <a:latin typeface="Arial Narrow" pitchFamily="-65" charset="0"/>
              </a:rPr>
              <a:t>8</a:t>
            </a:r>
            <a:r>
              <a:rPr lang="en-US" dirty="0" smtClean="0">
                <a:latin typeface="Arial Narrow" pitchFamily="-65" charset="0"/>
              </a:rPr>
              <a:t> segmented zones</a:t>
            </a:r>
          </a:p>
          <a:p>
            <a:pPr lvl="1"/>
            <a:r>
              <a:rPr lang="en-US" dirty="0" smtClean="0">
                <a:latin typeface="Arial Narrow" pitchFamily="-65" charset="0"/>
              </a:rPr>
              <a:t>Segmentation by server address / subnet</a:t>
            </a:r>
          </a:p>
          <a:p>
            <a:r>
              <a:rPr lang="en-US" dirty="0" smtClean="0">
                <a:latin typeface="Arial Narrow" pitchFamily="-65" charset="0"/>
              </a:rPr>
              <a:t>Consider an environment with multiple traffic types</a:t>
            </a:r>
          </a:p>
          <a:p>
            <a:pPr marL="744537" lvl="1" indent="-457200">
              <a:buFont typeface="+mj-lt"/>
              <a:buAutoNum type="alphaUcPeriod"/>
            </a:pPr>
            <a:r>
              <a:rPr lang="en-US" dirty="0" smtClean="0">
                <a:latin typeface="Arial Narrow" pitchFamily="-65" charset="0"/>
              </a:rPr>
              <a:t>Web Browsing</a:t>
            </a:r>
          </a:p>
          <a:p>
            <a:pPr marL="744537" lvl="1" indent="-457200">
              <a:buFont typeface="+mj-lt"/>
              <a:buAutoNum type="alphaUcPeriod"/>
            </a:pPr>
            <a:r>
              <a:rPr lang="en-US" dirty="0" smtClean="0">
                <a:latin typeface="Arial Narrow" pitchFamily="-65" charset="0"/>
              </a:rPr>
              <a:t>Firmware Updates</a:t>
            </a:r>
          </a:p>
          <a:p>
            <a:pPr marL="744537" lvl="1" indent="-457200">
              <a:buFont typeface="+mj-lt"/>
              <a:buAutoNum type="alphaUcPeriod"/>
            </a:pPr>
            <a:r>
              <a:rPr lang="en-US" dirty="0" smtClean="0">
                <a:latin typeface="Arial Narrow" pitchFamily="-65" charset="0"/>
              </a:rPr>
              <a:t>Online Ordering</a:t>
            </a:r>
          </a:p>
          <a:p>
            <a:r>
              <a:rPr lang="en-US" dirty="0" smtClean="0">
                <a:latin typeface="Arial Narrow" pitchFamily="-65" charset="0"/>
              </a:rPr>
              <a:t>Separate Policies for Unique Traffic Patterns</a:t>
            </a:r>
          </a:p>
          <a:p>
            <a:pPr lvl="1"/>
            <a:r>
              <a:rPr lang="en-US" dirty="0" smtClean="0">
                <a:latin typeface="Arial Narrow" pitchFamily="-65" charset="0"/>
              </a:rPr>
              <a:t>Connection patterns differ from service to service</a:t>
            </a:r>
          </a:p>
          <a:p>
            <a:r>
              <a:rPr lang="en-US" dirty="0" smtClean="0">
                <a:latin typeface="Arial Narrow" pitchFamily="-65" charset="0"/>
              </a:rPr>
              <a:t>Need to protect services from each other</a:t>
            </a:r>
          </a:p>
          <a:p>
            <a:pPr lvl="1"/>
            <a:r>
              <a:rPr lang="en-US" dirty="0" smtClean="0">
                <a:latin typeface="Arial Narrow" pitchFamily="-65" charset="0"/>
              </a:rPr>
              <a:t>Permits the development of Service Protection Profiles</a:t>
            </a:r>
          </a:p>
          <a:p>
            <a:endParaRPr lang="en-US" dirty="0" smtClean="0">
              <a:latin typeface="Arial Narrow" pitchFamily="-65" charset="0"/>
            </a:endParaRPr>
          </a:p>
        </p:txBody>
      </p:sp>
      <p:pic>
        <p:nvPicPr>
          <p:cNvPr id="22539" name="Picture 2" descr="C:\Users\scwang\AppData\Local\Microsoft\Windows\Temporary Internet Files\Content.Outlook\WEVLQQMA\FortiDDoS_Icon.png"/>
          <p:cNvPicPr>
            <a:picLocks noChangeAspect="1" noChangeArrowheads="1"/>
          </p:cNvPicPr>
          <p:nvPr/>
        </p:nvPicPr>
        <p:blipFill>
          <a:blip r:embed="rId2" cstate="print"/>
          <a:srcRect/>
          <a:stretch>
            <a:fillRect/>
          </a:stretch>
        </p:blipFill>
        <p:spPr bwMode="auto">
          <a:xfrm>
            <a:off x="6875463" y="3011488"/>
            <a:ext cx="1446212" cy="1071562"/>
          </a:xfrm>
          <a:prstGeom prst="rect">
            <a:avLst/>
          </a:prstGeom>
          <a:noFill/>
          <a:ln w="9525">
            <a:noFill/>
            <a:miter lim="800000"/>
            <a:headEnd/>
            <a:tailEnd/>
          </a:ln>
        </p:spPr>
      </p:pic>
      <p:pic>
        <p:nvPicPr>
          <p:cNvPr id="15" name="Picture 14" descr="Computer_Lt.png"/>
          <p:cNvPicPr>
            <a:picLocks noChangeAspect="1"/>
          </p:cNvPicPr>
          <p:nvPr/>
        </p:nvPicPr>
        <p:blipFill>
          <a:blip r:embed="rId4" cstate="print"/>
          <a:stretch>
            <a:fillRect/>
          </a:stretch>
        </p:blipFill>
        <p:spPr>
          <a:xfrm>
            <a:off x="7312025" y="5576888"/>
            <a:ext cx="439738" cy="663575"/>
          </a:xfrm>
          <a:prstGeom prst="rect">
            <a:avLst/>
          </a:prstGeom>
          <a:effectLst>
            <a:outerShdw blurRad="50800" dist="25400" dir="5400000">
              <a:srgbClr val="000000">
                <a:alpha val="30000"/>
              </a:srgbClr>
            </a:outerShdw>
          </a:effectLst>
        </p:spPr>
      </p:pic>
      <p:sp>
        <p:nvSpPr>
          <p:cNvPr id="16" name="TextBox 15"/>
          <p:cNvSpPr txBox="1"/>
          <p:nvPr/>
        </p:nvSpPr>
        <p:spPr bwMode="auto">
          <a:xfrm>
            <a:off x="7916863" y="5727700"/>
            <a:ext cx="1227137" cy="277813"/>
          </a:xfrm>
          <a:prstGeom prst="rect">
            <a:avLst/>
          </a:prstGeom>
          <a:noFill/>
        </p:spPr>
        <p:txBody>
          <a:bodyPr wrap="none">
            <a:spAutoFit/>
          </a:bodyPr>
          <a:lstStyle/>
          <a:p>
            <a:pPr>
              <a:defRPr/>
            </a:pPr>
            <a:r>
              <a:rPr lang="en-US" sz="1200" b="1" dirty="0">
                <a:solidFill>
                  <a:schemeClr val="tx1">
                    <a:lumMod val="65000"/>
                    <a:lumOff val="35000"/>
                  </a:schemeClr>
                </a:solidFill>
                <a:ea typeface="ＭＳ Ｐゴシック" pitchFamily="-65" charset="-128"/>
                <a:cs typeface="ＭＳ Ｐゴシック" pitchFamily="-65" charset="-128"/>
              </a:rPr>
              <a:t>Corporate site</a:t>
            </a:r>
          </a:p>
        </p:txBody>
      </p:sp>
      <p:sp>
        <p:nvSpPr>
          <p:cNvPr id="19" name="Freeform 18"/>
          <p:cNvSpPr/>
          <p:nvPr/>
        </p:nvSpPr>
        <p:spPr bwMode="auto">
          <a:xfrm>
            <a:off x="6999062" y="1476919"/>
            <a:ext cx="286971" cy="1532773"/>
          </a:xfrm>
          <a:custGeom>
            <a:avLst/>
            <a:gdLst>
              <a:gd name="connsiteX0" fmla="*/ 41910 w 293370"/>
              <a:gd name="connsiteY0" fmla="*/ 0 h 708660"/>
              <a:gd name="connsiteX1" fmla="*/ 41910 w 293370"/>
              <a:gd name="connsiteY1" fmla="*/ 457200 h 708660"/>
              <a:gd name="connsiteX2" fmla="*/ 293370 w 293370"/>
              <a:gd name="connsiteY2" fmla="*/ 708660 h 708660"/>
            </a:gdLst>
            <a:ahLst/>
            <a:cxnLst>
              <a:cxn ang="0">
                <a:pos x="connsiteX0" y="connsiteY0"/>
              </a:cxn>
              <a:cxn ang="0">
                <a:pos x="connsiteX1" y="connsiteY1"/>
              </a:cxn>
              <a:cxn ang="0">
                <a:pos x="connsiteX2" y="connsiteY2"/>
              </a:cxn>
            </a:cxnLst>
            <a:rect l="l" t="t" r="r" b="b"/>
            <a:pathLst>
              <a:path w="293370" h="708660">
                <a:moveTo>
                  <a:pt x="41910" y="0"/>
                </a:moveTo>
                <a:cubicBezTo>
                  <a:pt x="20955" y="169545"/>
                  <a:pt x="0" y="339090"/>
                  <a:pt x="41910" y="457200"/>
                </a:cubicBezTo>
                <a:cubicBezTo>
                  <a:pt x="83820" y="575310"/>
                  <a:pt x="293370" y="708660"/>
                  <a:pt x="293370" y="708660"/>
                </a:cubicBezTo>
              </a:path>
            </a:pathLst>
          </a:custGeom>
          <a:noFill/>
          <a:ln w="57150" cap="flat" cmpd="sng" algn="ctr">
            <a:gradFill flip="none" rotWithShape="1">
              <a:gsLst>
                <a:gs pos="0">
                  <a:schemeClr val="accent2">
                    <a:lumMod val="50000"/>
                  </a:schemeClr>
                </a:gs>
                <a:gs pos="38000">
                  <a:schemeClr val="accent2">
                    <a:lumMod val="75000"/>
                  </a:schemeClr>
                </a:gs>
                <a:gs pos="70000">
                  <a:schemeClr val="accent2">
                    <a:lumMod val="40000"/>
                    <a:lumOff val="60000"/>
                  </a:schemeClr>
                </a:gs>
              </a:gsLst>
              <a:lin ang="0" scaled="0"/>
              <a:tileRect/>
            </a:gradFill>
            <a:prstDash val="solid"/>
            <a:round/>
            <a:headEnd type="none" w="med" len="med"/>
            <a:tailEnd type="stealth" w="lg" len="lg"/>
          </a:ln>
          <a:effectLst/>
        </p:spPr>
        <p:txBody>
          <a:bodyPr/>
          <a:lstStyle/>
          <a:p>
            <a:pPr>
              <a:defRPr/>
            </a:pPr>
            <a:endParaRPr lang="en-GB" dirty="0">
              <a:ea typeface="ＭＳ Ｐゴシック" charset="-128"/>
              <a:cs typeface="ＭＳ Ｐゴシック" charset="-128"/>
            </a:endParaRPr>
          </a:p>
        </p:txBody>
      </p:sp>
      <p:sp>
        <p:nvSpPr>
          <p:cNvPr id="20" name="Freeform 19"/>
          <p:cNvSpPr/>
          <p:nvPr/>
        </p:nvSpPr>
        <p:spPr bwMode="auto">
          <a:xfrm flipH="1">
            <a:off x="7806291" y="1476919"/>
            <a:ext cx="286971" cy="1532773"/>
          </a:xfrm>
          <a:custGeom>
            <a:avLst/>
            <a:gdLst>
              <a:gd name="connsiteX0" fmla="*/ 41910 w 293370"/>
              <a:gd name="connsiteY0" fmla="*/ 0 h 708660"/>
              <a:gd name="connsiteX1" fmla="*/ 41910 w 293370"/>
              <a:gd name="connsiteY1" fmla="*/ 457200 h 708660"/>
              <a:gd name="connsiteX2" fmla="*/ 293370 w 293370"/>
              <a:gd name="connsiteY2" fmla="*/ 708660 h 708660"/>
            </a:gdLst>
            <a:ahLst/>
            <a:cxnLst>
              <a:cxn ang="0">
                <a:pos x="connsiteX0" y="connsiteY0"/>
              </a:cxn>
              <a:cxn ang="0">
                <a:pos x="connsiteX1" y="connsiteY1"/>
              </a:cxn>
              <a:cxn ang="0">
                <a:pos x="connsiteX2" y="connsiteY2"/>
              </a:cxn>
            </a:cxnLst>
            <a:rect l="l" t="t" r="r" b="b"/>
            <a:pathLst>
              <a:path w="293370" h="708660">
                <a:moveTo>
                  <a:pt x="41910" y="0"/>
                </a:moveTo>
                <a:cubicBezTo>
                  <a:pt x="20955" y="169545"/>
                  <a:pt x="0" y="339090"/>
                  <a:pt x="41910" y="457200"/>
                </a:cubicBezTo>
                <a:cubicBezTo>
                  <a:pt x="83820" y="575310"/>
                  <a:pt x="293370" y="708660"/>
                  <a:pt x="293370" y="708660"/>
                </a:cubicBezTo>
              </a:path>
            </a:pathLst>
          </a:custGeom>
          <a:noFill/>
          <a:ln w="57150" cap="flat" cmpd="sng" algn="ctr">
            <a:gradFill flip="none" rotWithShape="1">
              <a:gsLst>
                <a:gs pos="0">
                  <a:schemeClr val="accent2">
                    <a:lumMod val="50000"/>
                  </a:schemeClr>
                </a:gs>
                <a:gs pos="38000">
                  <a:schemeClr val="accent2">
                    <a:lumMod val="75000"/>
                  </a:schemeClr>
                </a:gs>
                <a:gs pos="70000">
                  <a:schemeClr val="accent2">
                    <a:lumMod val="40000"/>
                    <a:lumOff val="60000"/>
                  </a:schemeClr>
                </a:gs>
              </a:gsLst>
              <a:lin ang="0" scaled="0"/>
              <a:tileRect/>
            </a:gradFill>
            <a:prstDash val="solid"/>
            <a:round/>
            <a:headEnd type="none" w="med" len="med"/>
            <a:tailEnd type="stealth" w="lg" len="lg"/>
          </a:ln>
          <a:effectLst/>
        </p:spPr>
        <p:txBody>
          <a:bodyPr/>
          <a:lstStyle/>
          <a:p>
            <a:pPr>
              <a:defRPr/>
            </a:pPr>
            <a:endParaRPr lang="en-GB" dirty="0">
              <a:ea typeface="ＭＳ Ｐゴシック" charset="-128"/>
              <a:cs typeface="ＭＳ Ｐゴシック" charset="-128"/>
            </a:endParaRPr>
          </a:p>
        </p:txBody>
      </p:sp>
      <p:sp>
        <p:nvSpPr>
          <p:cNvPr id="21" name="TextBox 20"/>
          <p:cNvSpPr txBox="1"/>
          <p:nvPr/>
        </p:nvSpPr>
        <p:spPr bwMode="auto">
          <a:xfrm>
            <a:off x="8277225" y="4551363"/>
            <a:ext cx="868363" cy="461962"/>
          </a:xfrm>
          <a:prstGeom prst="rect">
            <a:avLst/>
          </a:prstGeom>
          <a:noFill/>
        </p:spPr>
        <p:txBody>
          <a:bodyPr wrap="none">
            <a:spAutoFit/>
          </a:bodyPr>
          <a:lstStyle/>
          <a:p>
            <a:pPr>
              <a:defRPr/>
            </a:pPr>
            <a:r>
              <a:rPr lang="en-US" sz="1200" b="1" dirty="0">
                <a:solidFill>
                  <a:schemeClr val="tx1">
                    <a:lumMod val="65000"/>
                    <a:lumOff val="35000"/>
                  </a:schemeClr>
                </a:solidFill>
                <a:ea typeface="ＭＳ Ｐゴシック" pitchFamily="-65" charset="-128"/>
                <a:cs typeface="ＭＳ Ｐゴシック" pitchFamily="-65" charset="-128"/>
              </a:rPr>
              <a:t>Firewall</a:t>
            </a:r>
          </a:p>
          <a:p>
            <a:pPr>
              <a:defRPr/>
            </a:pPr>
            <a:r>
              <a:rPr lang="en-US" sz="1200" b="1" dirty="0">
                <a:solidFill>
                  <a:schemeClr val="tx1">
                    <a:lumMod val="65000"/>
                    <a:lumOff val="35000"/>
                  </a:schemeClr>
                </a:solidFill>
                <a:ea typeface="ＭＳ Ｐゴシック" pitchFamily="-65" charset="-128"/>
                <a:cs typeface="ＭＳ Ｐゴシック" pitchFamily="-65" charset="-128"/>
              </a:rPr>
              <a:t>FortiGate</a:t>
            </a:r>
          </a:p>
        </p:txBody>
      </p:sp>
      <p:sp>
        <p:nvSpPr>
          <p:cNvPr id="22" name="TextBox 21"/>
          <p:cNvSpPr txBox="1"/>
          <p:nvPr/>
        </p:nvSpPr>
        <p:spPr bwMode="auto">
          <a:xfrm>
            <a:off x="8231188" y="3244850"/>
            <a:ext cx="946093" cy="646331"/>
          </a:xfrm>
          <a:prstGeom prst="rect">
            <a:avLst/>
          </a:prstGeom>
          <a:noFill/>
        </p:spPr>
        <p:txBody>
          <a:bodyPr wrap="none">
            <a:spAutoFit/>
          </a:bodyPr>
          <a:lstStyle/>
          <a:p>
            <a:pPr>
              <a:defRPr/>
            </a:pPr>
            <a:r>
              <a:rPr lang="en-US" sz="1200" b="1" dirty="0" smtClean="0">
                <a:solidFill>
                  <a:schemeClr val="tx1">
                    <a:lumMod val="65000"/>
                    <a:lumOff val="35000"/>
                  </a:schemeClr>
                </a:solidFill>
                <a:ea typeface="ＭＳ Ｐゴシック" pitchFamily="-65" charset="-128"/>
                <a:cs typeface="ＭＳ Ｐゴシック" pitchFamily="-65" charset="-128"/>
              </a:rPr>
              <a:t>8x</a:t>
            </a:r>
          </a:p>
          <a:p>
            <a:pPr>
              <a:defRPr/>
            </a:pPr>
            <a:r>
              <a:rPr lang="en-US" sz="1200" b="1" dirty="0" smtClean="0">
                <a:solidFill>
                  <a:schemeClr val="tx1">
                    <a:lumMod val="65000"/>
                    <a:lumOff val="35000"/>
                  </a:schemeClr>
                </a:solidFill>
                <a:ea typeface="ＭＳ Ｐゴシック" pitchFamily="-65" charset="-128"/>
                <a:cs typeface="ＭＳ Ｐゴシック" pitchFamily="-65" charset="-128"/>
              </a:rPr>
              <a:t>DDOS </a:t>
            </a:r>
            <a:r>
              <a:rPr lang="en-US" sz="1200" b="1" dirty="0">
                <a:solidFill>
                  <a:schemeClr val="tx1">
                    <a:lumMod val="65000"/>
                    <a:lumOff val="35000"/>
                  </a:schemeClr>
                </a:solidFill>
                <a:ea typeface="ＭＳ Ｐゴシック" pitchFamily="-65" charset="-128"/>
                <a:cs typeface="ＭＳ Ｐゴシック" pitchFamily="-65" charset="-128"/>
              </a:rPr>
              <a:t/>
            </a:r>
            <a:br>
              <a:rPr lang="en-US" sz="1200" b="1" dirty="0">
                <a:solidFill>
                  <a:schemeClr val="tx1">
                    <a:lumMod val="65000"/>
                    <a:lumOff val="35000"/>
                  </a:schemeClr>
                </a:solidFill>
                <a:ea typeface="ＭＳ Ｐゴシック" pitchFamily="-65" charset="-128"/>
                <a:cs typeface="ＭＳ Ｐゴシック" pitchFamily="-65" charset="-128"/>
              </a:rPr>
            </a:br>
            <a:r>
              <a:rPr lang="en-US" sz="1200" b="1" dirty="0" smtClean="0">
                <a:solidFill>
                  <a:schemeClr val="tx1">
                    <a:lumMod val="65000"/>
                    <a:lumOff val="35000"/>
                  </a:schemeClr>
                </a:solidFill>
                <a:ea typeface="ＭＳ Ｐゴシック" pitchFamily="-65" charset="-128"/>
                <a:cs typeface="ＭＳ Ｐゴシック" pitchFamily="-65" charset="-128"/>
              </a:rPr>
              <a:t>Protection</a:t>
            </a:r>
            <a:endParaRPr lang="en-US" sz="1200" b="1" dirty="0">
              <a:solidFill>
                <a:schemeClr val="tx1">
                  <a:lumMod val="65000"/>
                  <a:lumOff val="35000"/>
                </a:schemeClr>
              </a:solidFill>
              <a:ea typeface="ＭＳ Ｐゴシック" pitchFamily="-65" charset="-128"/>
              <a:cs typeface="ＭＳ Ｐゴシック" pitchFamily="-65" charset="-128"/>
            </a:endParaRPr>
          </a:p>
        </p:txBody>
      </p:sp>
      <p:sp>
        <p:nvSpPr>
          <p:cNvPr id="23" name="TextBox 22"/>
          <p:cNvSpPr txBox="1"/>
          <p:nvPr/>
        </p:nvSpPr>
        <p:spPr bwMode="auto">
          <a:xfrm>
            <a:off x="7104063" y="1468438"/>
            <a:ext cx="971550" cy="461962"/>
          </a:xfrm>
          <a:prstGeom prst="rect">
            <a:avLst/>
          </a:prstGeom>
          <a:noFill/>
        </p:spPr>
        <p:txBody>
          <a:bodyPr wrap="none">
            <a:spAutoFit/>
          </a:bodyPr>
          <a:lstStyle/>
          <a:p>
            <a:pPr algn="ctr">
              <a:defRPr/>
            </a:pPr>
            <a:r>
              <a:rPr lang="en-US" sz="1200" b="1" dirty="0">
                <a:solidFill>
                  <a:schemeClr val="tx1">
                    <a:lumMod val="65000"/>
                    <a:lumOff val="35000"/>
                  </a:schemeClr>
                </a:solidFill>
                <a:ea typeface="ＭＳ Ｐゴシック" pitchFamily="-65" charset="-128"/>
                <a:cs typeface="ＭＳ Ｐゴシック" pitchFamily="-65" charset="-128"/>
              </a:rPr>
              <a:t>Links from</a:t>
            </a:r>
            <a:br>
              <a:rPr lang="en-US" sz="1200" b="1" dirty="0">
                <a:solidFill>
                  <a:schemeClr val="tx1">
                    <a:lumMod val="65000"/>
                    <a:lumOff val="35000"/>
                  </a:schemeClr>
                </a:solidFill>
                <a:ea typeface="ＭＳ Ｐゴシック" pitchFamily="-65" charset="-128"/>
                <a:cs typeface="ＭＳ Ｐゴシック" pitchFamily="-65" charset="-128"/>
              </a:rPr>
            </a:br>
            <a:r>
              <a:rPr lang="en-US" sz="1200" b="1" dirty="0" err="1">
                <a:solidFill>
                  <a:schemeClr val="tx1">
                    <a:lumMod val="65000"/>
                    <a:lumOff val="35000"/>
                  </a:schemeClr>
                </a:solidFill>
                <a:ea typeface="ＭＳ Ｐゴシック" pitchFamily="-65" charset="-128"/>
                <a:cs typeface="ＭＳ Ｐゴシック" pitchFamily="-65" charset="-128"/>
              </a:rPr>
              <a:t>ISP(s</a:t>
            </a:r>
            <a:r>
              <a:rPr lang="en-US" sz="1200" b="1" dirty="0">
                <a:solidFill>
                  <a:schemeClr val="tx1">
                    <a:lumMod val="65000"/>
                    <a:lumOff val="35000"/>
                  </a:schemeClr>
                </a:solidFill>
                <a:ea typeface="ＭＳ Ｐゴシック" pitchFamily="-65" charset="-128"/>
                <a:cs typeface="ＭＳ Ｐゴシック" pitchFamily="-65" charset="-128"/>
              </a:rPr>
              <a:t>)</a:t>
            </a:r>
          </a:p>
        </p:txBody>
      </p:sp>
      <p:pic>
        <p:nvPicPr>
          <p:cNvPr id="22551" name="Picture 17"/>
          <p:cNvPicPr>
            <a:picLocks noChangeAspect="1"/>
          </p:cNvPicPr>
          <p:nvPr/>
        </p:nvPicPr>
        <p:blipFill>
          <a:blip r:embed="rId5" cstate="print"/>
          <a:srcRect/>
          <a:stretch>
            <a:fillRect/>
          </a:stretch>
        </p:blipFill>
        <p:spPr bwMode="auto">
          <a:xfrm>
            <a:off x="6508750" y="5607050"/>
            <a:ext cx="558800" cy="558800"/>
          </a:xfrm>
          <a:prstGeom prst="rect">
            <a:avLst/>
          </a:prstGeom>
          <a:noFill/>
          <a:ln w="9525">
            <a:noFill/>
            <a:miter lim="800000"/>
            <a:headEnd/>
            <a:tailEnd/>
          </a:ln>
        </p:spPr>
      </p:pic>
      <p:pic>
        <p:nvPicPr>
          <p:cNvPr id="12" name="Picture 11" descr="Database_Lt.png"/>
          <p:cNvPicPr>
            <a:picLocks noChangeAspect="1"/>
          </p:cNvPicPr>
          <p:nvPr/>
        </p:nvPicPr>
        <p:blipFill>
          <a:blip r:embed="rId6" cstate="print"/>
          <a:stretch>
            <a:fillRect/>
          </a:stretch>
        </p:blipFill>
        <p:spPr>
          <a:xfrm>
            <a:off x="6789738" y="5211763"/>
            <a:ext cx="514350" cy="650875"/>
          </a:xfrm>
          <a:prstGeom prst="rect">
            <a:avLst/>
          </a:prstGeom>
          <a:effectLst>
            <a:outerShdw blurRad="50800" dist="25400" dir="5400000">
              <a:srgbClr val="000000">
                <a:alpha val="30000"/>
              </a:srgbClr>
            </a:outerShdw>
          </a:effectLst>
        </p:spPr>
      </p:pic>
      <p:pic>
        <p:nvPicPr>
          <p:cNvPr id="22553" name="Picture 23"/>
          <p:cNvPicPr>
            <a:picLocks noChangeAspect="1"/>
          </p:cNvPicPr>
          <p:nvPr/>
        </p:nvPicPr>
        <p:blipFill>
          <a:blip r:embed="rId7" cstate="print"/>
          <a:srcRect/>
          <a:stretch>
            <a:fillRect/>
          </a:stretch>
        </p:blipFill>
        <p:spPr bwMode="auto">
          <a:xfrm>
            <a:off x="8212138" y="5246688"/>
            <a:ext cx="452437" cy="530225"/>
          </a:xfrm>
          <a:prstGeom prst="rect">
            <a:avLst/>
          </a:prstGeom>
          <a:noFill/>
          <a:ln w="9525">
            <a:noFill/>
            <a:miter lim="800000"/>
            <a:headEnd/>
            <a:tailEnd/>
          </a:ln>
        </p:spPr>
      </p:pic>
      <p:pic>
        <p:nvPicPr>
          <p:cNvPr id="14" name="Picture 13" descr="Server_Lt.png"/>
          <p:cNvPicPr>
            <a:picLocks noChangeAspect="1"/>
          </p:cNvPicPr>
          <p:nvPr/>
        </p:nvPicPr>
        <p:blipFill>
          <a:blip r:embed="rId8" cstate="print"/>
          <a:stretch>
            <a:fillRect/>
          </a:stretch>
        </p:blipFill>
        <p:spPr>
          <a:xfrm>
            <a:off x="7681913" y="5006975"/>
            <a:ext cx="633412" cy="817563"/>
          </a:xfrm>
          <a:prstGeom prst="rect">
            <a:avLst/>
          </a:prstGeom>
          <a:effectLst>
            <a:outerShdw blurRad="50800" dist="25400" dir="5400000">
              <a:srgbClr val="000000">
                <a:alpha val="30000"/>
              </a:srgbClr>
            </a:outerShdw>
          </a:effectLst>
        </p:spPr>
      </p:pic>
    </p:spTree>
    <p:extLst>
      <p:ext uri="{BB962C8B-B14F-4D97-AF65-F5344CB8AC3E}">
        <p14:creationId xmlns:p14="http://schemas.microsoft.com/office/powerpoint/2010/main" val="2971322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457200" y="274638"/>
            <a:ext cx="8229600" cy="56515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dirty="0" err="1" smtClean="0">
                <a:latin typeface="Arial" pitchFamily="34" charset="0"/>
                <a:cs typeface="Arial" pitchFamily="34" charset="0"/>
              </a:rPr>
              <a:t>FortiDDoS</a:t>
            </a:r>
            <a:r>
              <a:rPr lang="en-US" dirty="0" smtClean="0">
                <a:latin typeface="Arial" pitchFamily="34" charset="0"/>
                <a:cs typeface="Arial" pitchFamily="34" charset="0"/>
              </a:rPr>
              <a:t> : 5 Key Features and Benefits</a:t>
            </a:r>
          </a:p>
        </p:txBody>
      </p:sp>
      <p:sp>
        <p:nvSpPr>
          <p:cNvPr id="21507" name="Text Placeholder 5"/>
          <p:cNvSpPr>
            <a:spLocks noGrp="1"/>
          </p:cNvSpPr>
          <p:nvPr>
            <p:ph type="body" sz="quarter" idx="11"/>
          </p:nvPr>
        </p:nvSpPr>
        <p:spPr bwMode="auto">
          <a:xfrm>
            <a:off x="457200" y="1270000"/>
            <a:ext cx="8229600" cy="4676775"/>
          </a:xfrm>
          <a:noFill/>
          <a:ln>
            <a:miter lim="800000"/>
            <a:headEnd/>
            <a:tailEnd/>
          </a:ln>
        </p:spPr>
        <p:txBody>
          <a:bodyPr vert="horz" wrap="square" lIns="91440" tIns="45720" rIns="91440" bIns="45720" numCol="1" anchor="t" anchorCtr="0" compatLnSpc="1">
            <a:prstTxWarp prst="textNoShape">
              <a:avLst/>
            </a:prstTxWarp>
          </a:bodyPr>
          <a:lstStyle/>
          <a:p>
            <a:endParaRPr lang="en-US" smtClean="0">
              <a:latin typeface="Arial Narrow" pitchFamily="34" charset="0"/>
              <a:cs typeface="Arial Narrow" pitchFamily="34" charset="0"/>
            </a:endParaRPr>
          </a:p>
        </p:txBody>
      </p:sp>
      <p:graphicFrame>
        <p:nvGraphicFramePr>
          <p:cNvPr id="11" name="Content Placeholder 10"/>
          <p:cNvGraphicFramePr>
            <a:graphicFrameLocks noGrp="1"/>
          </p:cNvGraphicFramePr>
          <p:nvPr>
            <p:ph idx="4294967295"/>
          </p:nvPr>
        </p:nvGraphicFramePr>
        <p:xfrm>
          <a:off x="126406" y="1196975"/>
          <a:ext cx="8587439" cy="4937759"/>
        </p:xfrm>
        <a:graphic>
          <a:graphicData uri="http://schemas.openxmlformats.org/drawingml/2006/table">
            <a:tbl>
              <a:tblPr/>
              <a:tblGrid>
                <a:gridCol w="307323"/>
                <a:gridCol w="2587990"/>
                <a:gridCol w="5692126"/>
              </a:tblGrid>
              <a:tr h="26921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rgbClr val="FF0000"/>
                        </a:solidFill>
                        <a:effectLst/>
                        <a:latin typeface="Arial" pitchFamily="34" charset="0"/>
                        <a:ea typeface="MS PGothic" pitchFamily="34" charset="-128"/>
                      </a:endParaRPr>
                    </a:p>
                  </a:txBody>
                  <a:tcPr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65000"/>
                            </a:schemeClr>
                          </a:solidFill>
                          <a:effectLst/>
                          <a:latin typeface="Arial" pitchFamily="34" charset="0"/>
                          <a:ea typeface="MS PGothic" pitchFamily="34" charset="-128"/>
                        </a:rPr>
                        <a:t>Feature</a:t>
                      </a:r>
                    </a:p>
                  </a:txBody>
                  <a:tcPr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65000"/>
                            </a:schemeClr>
                          </a:solidFill>
                          <a:effectLst/>
                          <a:latin typeface="Arial" pitchFamily="34" charset="0"/>
                          <a:ea typeface="MS PGothic" pitchFamily="34" charset="-128"/>
                        </a:rPr>
                        <a:t>Benefit</a:t>
                      </a:r>
                    </a:p>
                  </a:txBody>
                  <a:tcPr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rgbClr val="C00000"/>
                    </a:solidFill>
                  </a:tcPr>
                </a:tc>
              </a:tr>
              <a:tr h="43592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C00000"/>
                          </a:solidFill>
                          <a:effectLst/>
                          <a:latin typeface="Arial" pitchFamily="34" charset="0"/>
                          <a:ea typeface="MS PGothic" pitchFamily="34" charset="-128"/>
                        </a:rPr>
                        <a:t>A</a:t>
                      </a:r>
                    </a:p>
                  </a:txBody>
                  <a:tcPr anchor="ctr"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8E9E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err="1" smtClean="0">
                          <a:ln>
                            <a:noFill/>
                          </a:ln>
                          <a:solidFill>
                            <a:schemeClr val="bg1">
                              <a:lumMod val="65000"/>
                            </a:schemeClr>
                          </a:solidFill>
                          <a:effectLst/>
                          <a:latin typeface="Arial" pitchFamily="34" charset="0"/>
                          <a:ea typeface="MS PGothic" pitchFamily="34" charset="-128"/>
                        </a:rPr>
                        <a:t>FortiASIC</a:t>
                      </a:r>
                      <a:r>
                        <a:rPr kumimoji="0" lang="en-US" sz="1800" b="0" i="0" u="none" strike="noStrike" cap="none" normalizeH="0" baseline="0" dirty="0" smtClean="0">
                          <a:ln>
                            <a:noFill/>
                          </a:ln>
                          <a:solidFill>
                            <a:schemeClr val="bg1">
                              <a:lumMod val="65000"/>
                            </a:schemeClr>
                          </a:solidFill>
                          <a:effectLst/>
                          <a:latin typeface="Arial" pitchFamily="34" charset="0"/>
                          <a:ea typeface="MS PGothic" pitchFamily="34" charset="-128"/>
                        </a:rPr>
                        <a:t> accelerated detection &amp; mitigation</a:t>
                      </a:r>
                    </a:p>
                  </a:txBody>
                  <a:tcPr anchor="ctr"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8E9E9"/>
                    </a:solidFill>
                  </a:tcPr>
                </a:tc>
                <a:tc>
                  <a:txBody>
                    <a:bodyPr/>
                    <a:lstStyle/>
                    <a:p>
                      <a:pPr marL="171450" marR="0" lvl="0" indent="-171450" algn="l" defTabSz="457200" rtl="0" eaLnBrk="1" fontAlgn="base" latinLnBrk="0" hangingPunct="1">
                        <a:lnSpc>
                          <a:spcPct val="100000"/>
                        </a:lnSpc>
                        <a:spcBef>
                          <a:spcPct val="0"/>
                        </a:spcBef>
                        <a:spcAft>
                          <a:spcPct val="0"/>
                        </a:spcAft>
                        <a:buClr>
                          <a:srgbClr val="FF0000"/>
                        </a:buClr>
                        <a:buSzTx/>
                        <a:buFont typeface="Arial" pitchFamily="34" charset="0"/>
                        <a:buChar char="•"/>
                        <a:tabLst/>
                      </a:pPr>
                      <a:r>
                        <a:rPr kumimoji="0" lang="en-US" sz="1800" b="0" i="0" u="none" strike="noStrike" cap="none" normalizeH="0" baseline="0" dirty="0" smtClean="0">
                          <a:ln>
                            <a:noFill/>
                          </a:ln>
                          <a:solidFill>
                            <a:schemeClr val="bg1">
                              <a:lumMod val="65000"/>
                            </a:schemeClr>
                          </a:solidFill>
                          <a:effectLst/>
                          <a:latin typeface="Arial" pitchFamily="34" charset="0"/>
                          <a:ea typeface="MS PGothic" pitchFamily="34" charset="-128"/>
                        </a:rPr>
                        <a:t>Custom designed high-speed ASIC processors block attacks before they can affect network availability</a:t>
                      </a:r>
                    </a:p>
                  </a:txBody>
                  <a:tcPr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8E9E9"/>
                    </a:solidFill>
                  </a:tcPr>
                </a:tc>
              </a:tr>
              <a:tr h="80958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C00000"/>
                          </a:solidFill>
                          <a:effectLst/>
                          <a:latin typeface="Arial" pitchFamily="34" charset="0"/>
                          <a:ea typeface="MS PGothic" pitchFamily="34" charset="-128"/>
                        </a:rPr>
                        <a:t>B</a:t>
                      </a:r>
                    </a:p>
                  </a:txBody>
                  <a:tcPr anchor="ctr" horzOverflow="overflow">
                    <a:lnL>
                      <a:noFill/>
                    </a:lnL>
                    <a:lnR>
                      <a:noFill/>
                    </a:lnR>
                    <a:lnT>
                      <a:noFill/>
                    </a:lnT>
                    <a:lnB>
                      <a:noFill/>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bg1">
                              <a:lumMod val="65000"/>
                            </a:schemeClr>
                          </a:solidFill>
                          <a:effectLst/>
                          <a:latin typeface="Arial" pitchFamily="34" charset="0"/>
                          <a:ea typeface="MS PGothic" pitchFamily="34" charset="-128"/>
                        </a:rPr>
                        <a:t>Automatic traffic pattern learning</a:t>
                      </a:r>
                    </a:p>
                  </a:txBody>
                  <a:tcPr anchor="ctr" horzOverflow="overflow">
                    <a:lnL>
                      <a:noFill/>
                    </a:lnL>
                    <a:lnR>
                      <a:noFill/>
                    </a:lnR>
                    <a:lnT>
                      <a:noFill/>
                    </a:lnT>
                    <a:lnB>
                      <a:noFill/>
                    </a:lnB>
                    <a:lnTlToBr>
                      <a:noFill/>
                    </a:lnTlToBr>
                    <a:lnBlToTr>
                      <a:noFill/>
                    </a:lnBlToTr>
                    <a:solidFill>
                      <a:schemeClr val="bg1"/>
                    </a:solidFill>
                  </a:tcPr>
                </a:tc>
                <a:tc>
                  <a:txBody>
                    <a:bodyPr/>
                    <a:lstStyle/>
                    <a:p>
                      <a:pPr marL="171450" marR="0" lvl="0" indent="-171450" algn="l" defTabSz="457200" rtl="0" eaLnBrk="1" fontAlgn="base" latinLnBrk="0" hangingPunct="1">
                        <a:lnSpc>
                          <a:spcPct val="100000"/>
                        </a:lnSpc>
                        <a:spcBef>
                          <a:spcPct val="0"/>
                        </a:spcBef>
                        <a:spcAft>
                          <a:spcPct val="0"/>
                        </a:spcAft>
                        <a:buClr>
                          <a:srgbClr val="FF0000"/>
                        </a:buClr>
                        <a:buSzTx/>
                        <a:buFont typeface="Arial" pitchFamily="34" charset="0"/>
                        <a:buChar char="•"/>
                        <a:tabLst/>
                      </a:pPr>
                      <a:r>
                        <a:rPr kumimoji="0" lang="en-US" sz="1800" b="0" i="0" u="none" strike="noStrike" cap="none" normalizeH="0" baseline="0" dirty="0" smtClean="0">
                          <a:ln>
                            <a:noFill/>
                          </a:ln>
                          <a:solidFill>
                            <a:schemeClr val="bg1">
                              <a:lumMod val="65000"/>
                            </a:schemeClr>
                          </a:solidFill>
                          <a:effectLst/>
                          <a:latin typeface="Arial" pitchFamily="34" charset="0"/>
                          <a:ea typeface="MS PGothic" pitchFamily="34" charset="-128"/>
                        </a:rPr>
                        <a:t>Achieves more accurate threat detection through multi-layer profiling </a:t>
                      </a:r>
                    </a:p>
                    <a:p>
                      <a:pPr marL="171450" marR="0" lvl="0" indent="-171450" algn="l" defTabSz="457200" rtl="0" eaLnBrk="1" fontAlgn="base" latinLnBrk="0" hangingPunct="1">
                        <a:lnSpc>
                          <a:spcPct val="100000"/>
                        </a:lnSpc>
                        <a:spcBef>
                          <a:spcPct val="0"/>
                        </a:spcBef>
                        <a:spcAft>
                          <a:spcPct val="0"/>
                        </a:spcAft>
                        <a:buClr>
                          <a:srgbClr val="FF0000"/>
                        </a:buClr>
                        <a:buSzTx/>
                        <a:buFont typeface="Arial" pitchFamily="34" charset="0"/>
                        <a:buChar char="•"/>
                        <a:tabLst/>
                      </a:pPr>
                      <a:r>
                        <a:rPr kumimoji="0" lang="en-US" sz="1800" b="0" i="0" u="none" strike="noStrike" cap="none" normalizeH="0" baseline="0" dirty="0" smtClean="0">
                          <a:ln>
                            <a:noFill/>
                          </a:ln>
                          <a:solidFill>
                            <a:schemeClr val="bg1">
                              <a:lumMod val="65000"/>
                            </a:schemeClr>
                          </a:solidFill>
                          <a:effectLst/>
                          <a:latin typeface="Arial" pitchFamily="34" charset="0"/>
                          <a:ea typeface="MS PGothic" pitchFamily="34" charset="-128"/>
                        </a:rPr>
                        <a:t>Modeling requires almost no end user intervention</a:t>
                      </a:r>
                    </a:p>
                  </a:txBody>
                  <a:tcPr horzOverflow="overflow">
                    <a:lnL>
                      <a:noFill/>
                    </a:lnL>
                    <a:lnR>
                      <a:noFill/>
                    </a:lnR>
                    <a:lnT>
                      <a:noFill/>
                    </a:lnT>
                    <a:lnB>
                      <a:noFill/>
                    </a:lnB>
                    <a:lnTlToBr>
                      <a:noFill/>
                    </a:lnTlToBr>
                    <a:lnBlToTr>
                      <a:noFill/>
                    </a:lnBlToTr>
                    <a:solidFill>
                      <a:schemeClr val="bg1"/>
                    </a:solidFill>
                  </a:tcPr>
                </a:tc>
              </a:tr>
              <a:tr h="62275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C00000"/>
                          </a:solidFill>
                          <a:effectLst/>
                          <a:latin typeface="Arial" pitchFamily="34" charset="0"/>
                          <a:ea typeface="MS PGothic" pitchFamily="34" charset="-128"/>
                        </a:rPr>
                        <a:t>C</a:t>
                      </a:r>
                    </a:p>
                  </a:txBody>
                  <a:tcPr anchor="ctr" horzOverflow="overflow">
                    <a:lnL>
                      <a:noFill/>
                    </a:lnL>
                    <a:lnR>
                      <a:noFill/>
                    </a:lnR>
                    <a:lnT>
                      <a:noFill/>
                    </a:lnT>
                    <a:lnB>
                      <a:noFill/>
                    </a:lnB>
                    <a:lnTlToBr>
                      <a:noFill/>
                    </a:lnTlToBr>
                    <a:lnBlToTr>
                      <a:noFill/>
                    </a:lnBlToTr>
                    <a:solidFill>
                      <a:srgbClr val="E8E9E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bg1">
                              <a:lumMod val="65000"/>
                            </a:schemeClr>
                          </a:solidFill>
                          <a:effectLst/>
                          <a:latin typeface="Arial" pitchFamily="34" charset="0"/>
                          <a:ea typeface="MS PGothic" pitchFamily="34" charset="-128"/>
                        </a:rPr>
                        <a:t>Virtual Partitions</a:t>
                      </a:r>
                    </a:p>
                  </a:txBody>
                  <a:tcPr anchor="ctr" horzOverflow="overflow">
                    <a:lnL>
                      <a:noFill/>
                    </a:lnL>
                    <a:lnR>
                      <a:noFill/>
                    </a:lnR>
                    <a:lnT>
                      <a:noFill/>
                    </a:lnT>
                    <a:lnB>
                      <a:noFill/>
                    </a:lnB>
                    <a:lnTlToBr>
                      <a:noFill/>
                    </a:lnTlToBr>
                    <a:lnBlToTr>
                      <a:noFill/>
                    </a:lnBlToTr>
                    <a:solidFill>
                      <a:srgbClr val="E8E9E9"/>
                    </a:solidFill>
                  </a:tcPr>
                </a:tc>
                <a:tc>
                  <a:txBody>
                    <a:bodyPr/>
                    <a:lstStyle/>
                    <a:p>
                      <a:pPr marL="171450" marR="0" lvl="0" indent="-171450" algn="l" defTabSz="457200" rtl="0" eaLnBrk="1" fontAlgn="base" latinLnBrk="0" hangingPunct="1">
                        <a:lnSpc>
                          <a:spcPct val="100000"/>
                        </a:lnSpc>
                        <a:spcBef>
                          <a:spcPct val="0"/>
                        </a:spcBef>
                        <a:spcAft>
                          <a:spcPct val="0"/>
                        </a:spcAft>
                        <a:buClr>
                          <a:srgbClr val="FF0000"/>
                        </a:buClr>
                        <a:buSzTx/>
                        <a:buFont typeface="Arial" pitchFamily="34" charset="0"/>
                        <a:buChar char="•"/>
                        <a:tabLst/>
                      </a:pPr>
                      <a:r>
                        <a:rPr kumimoji="0" lang="en-US" sz="1800" b="0" i="0" u="none" strike="noStrike" cap="none" normalizeH="0" baseline="0" dirty="0" smtClean="0">
                          <a:ln>
                            <a:noFill/>
                          </a:ln>
                          <a:solidFill>
                            <a:schemeClr val="bg1">
                              <a:lumMod val="65000"/>
                            </a:schemeClr>
                          </a:solidFill>
                          <a:effectLst/>
                          <a:latin typeface="Arial" pitchFamily="34" charset="0"/>
                          <a:ea typeface="MS PGothic" pitchFamily="34" charset="-128"/>
                        </a:rPr>
                        <a:t>In multi-tenant or virtual environments, prevents attack on one customer from affecting another </a:t>
                      </a:r>
                    </a:p>
                    <a:p>
                      <a:pPr marL="171450" marR="0" lvl="0" indent="-171450" algn="l" defTabSz="457200" rtl="0" eaLnBrk="1" fontAlgn="base" latinLnBrk="0" hangingPunct="1">
                        <a:lnSpc>
                          <a:spcPct val="100000"/>
                        </a:lnSpc>
                        <a:spcBef>
                          <a:spcPct val="0"/>
                        </a:spcBef>
                        <a:spcAft>
                          <a:spcPct val="0"/>
                        </a:spcAft>
                        <a:buClr>
                          <a:srgbClr val="FF0000"/>
                        </a:buClr>
                        <a:buSzTx/>
                        <a:buFont typeface="Arial" pitchFamily="34" charset="0"/>
                        <a:buChar char="•"/>
                        <a:tabLst/>
                      </a:pPr>
                      <a:r>
                        <a:rPr kumimoji="0" lang="en-US" sz="1800" b="0" i="0" u="none" strike="noStrike" cap="none" normalizeH="0" baseline="0" dirty="0" smtClean="0">
                          <a:ln>
                            <a:noFill/>
                          </a:ln>
                          <a:solidFill>
                            <a:schemeClr val="bg1">
                              <a:lumMod val="65000"/>
                            </a:schemeClr>
                          </a:solidFill>
                          <a:effectLst/>
                          <a:latin typeface="Arial" pitchFamily="34" charset="0"/>
                          <a:ea typeface="MS PGothic" pitchFamily="34" charset="-128"/>
                        </a:rPr>
                        <a:t>Provides flexible deployment options and optimal TCO for service providers and cloud environments</a:t>
                      </a:r>
                    </a:p>
                  </a:txBody>
                  <a:tcPr horzOverflow="overflow">
                    <a:lnL>
                      <a:noFill/>
                    </a:lnL>
                    <a:lnR>
                      <a:noFill/>
                    </a:lnR>
                    <a:lnT>
                      <a:noFill/>
                    </a:lnT>
                    <a:lnB>
                      <a:noFill/>
                    </a:lnB>
                    <a:lnTlToBr>
                      <a:noFill/>
                    </a:lnTlToBr>
                    <a:lnBlToTr>
                      <a:noFill/>
                    </a:lnBlToTr>
                    <a:solidFill>
                      <a:srgbClr val="E8E9E9"/>
                    </a:solidFill>
                  </a:tcPr>
                </a:tc>
              </a:tr>
              <a:tr h="45949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C00000"/>
                          </a:solidFill>
                          <a:effectLst/>
                          <a:latin typeface="Arial" pitchFamily="34" charset="0"/>
                          <a:ea typeface="MS PGothic" pitchFamily="34" charset="-128"/>
                        </a:rPr>
                        <a:t>D</a:t>
                      </a:r>
                    </a:p>
                  </a:txBody>
                  <a:tcPr anchor="ctr" horzOverflow="overflow">
                    <a:lnL>
                      <a:noFill/>
                    </a:lnL>
                    <a:lnR>
                      <a:noFill/>
                    </a:lnR>
                    <a:lnT>
                      <a:noFill/>
                    </a:lnT>
                    <a:lnB>
                      <a:noFill/>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36424A"/>
                          </a:solidFill>
                          <a:effectLst/>
                          <a:latin typeface="Arial" pitchFamily="34" charset="0"/>
                          <a:ea typeface="MS PGothic" pitchFamily="34" charset="-128"/>
                        </a:rPr>
                        <a:t>Rapid &amp; Resilient deployment</a:t>
                      </a:r>
                    </a:p>
                  </a:txBody>
                  <a:tcPr anchor="ctr" horzOverflow="overflow">
                    <a:lnL>
                      <a:noFill/>
                    </a:lnL>
                    <a:lnR>
                      <a:noFill/>
                    </a:lnR>
                    <a:lnT>
                      <a:noFill/>
                    </a:lnT>
                    <a:lnB>
                      <a:noFill/>
                    </a:lnB>
                    <a:lnTlToBr>
                      <a:noFill/>
                    </a:lnTlToBr>
                    <a:lnBlToTr>
                      <a:noFill/>
                    </a:lnBlToTr>
                    <a:solidFill>
                      <a:schemeClr val="bg1"/>
                    </a:solidFill>
                  </a:tcPr>
                </a:tc>
                <a:tc>
                  <a:txBody>
                    <a:bodyPr/>
                    <a:lstStyle/>
                    <a:p>
                      <a:pPr marL="171450" marR="0" lvl="0" indent="-171450" algn="l" defTabSz="457200" rtl="0" eaLnBrk="1" fontAlgn="base" latinLnBrk="0" hangingPunct="1">
                        <a:lnSpc>
                          <a:spcPct val="100000"/>
                        </a:lnSpc>
                        <a:spcBef>
                          <a:spcPct val="0"/>
                        </a:spcBef>
                        <a:spcAft>
                          <a:spcPct val="0"/>
                        </a:spcAft>
                        <a:buClr>
                          <a:srgbClr val="FF0000"/>
                        </a:buClr>
                        <a:buSzTx/>
                        <a:buFont typeface="Arial" pitchFamily="34" charset="0"/>
                        <a:buChar char="•"/>
                        <a:tabLst/>
                      </a:pPr>
                      <a:r>
                        <a:rPr kumimoji="0" lang="en-US" sz="1800" b="0" i="0" u="none" strike="noStrike" cap="none" normalizeH="0" baseline="0" smtClean="0">
                          <a:ln>
                            <a:noFill/>
                          </a:ln>
                          <a:solidFill>
                            <a:srgbClr val="36424A"/>
                          </a:solidFill>
                          <a:effectLst/>
                          <a:latin typeface="Arial" pitchFamily="34" charset="0"/>
                          <a:ea typeface="MS PGothic" pitchFamily="34" charset="-128"/>
                        </a:rPr>
                        <a:t>No network topology or configuration changes needed, integrates into existing network architecture</a:t>
                      </a:r>
                    </a:p>
                  </a:txBody>
                  <a:tcPr horzOverflow="overflow">
                    <a:lnL>
                      <a:noFill/>
                    </a:lnL>
                    <a:lnR>
                      <a:noFill/>
                    </a:lnR>
                    <a:lnT>
                      <a:noFill/>
                    </a:lnT>
                    <a:lnB>
                      <a:noFill/>
                    </a:lnB>
                    <a:lnTlToBr>
                      <a:noFill/>
                    </a:lnTlToBr>
                    <a:lnBlToTr>
                      <a:noFill/>
                    </a:lnBlToTr>
                    <a:solidFill>
                      <a:schemeClr val="bg1"/>
                    </a:solidFill>
                  </a:tcPr>
                </a:tc>
              </a:tr>
              <a:tr h="80958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C00000"/>
                          </a:solidFill>
                          <a:effectLst/>
                          <a:latin typeface="Arial" pitchFamily="34" charset="0"/>
                          <a:ea typeface="MS PGothic" pitchFamily="34" charset="-128"/>
                        </a:rPr>
                        <a:t>E</a:t>
                      </a:r>
                    </a:p>
                  </a:txBody>
                  <a:tcPr anchor="ctr"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E8E9E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err="1" smtClean="0">
                          <a:ln>
                            <a:noFill/>
                          </a:ln>
                          <a:solidFill>
                            <a:srgbClr val="36424A"/>
                          </a:solidFill>
                          <a:effectLst/>
                          <a:latin typeface="Arial" pitchFamily="34" charset="0"/>
                          <a:ea typeface="MS PGothic" pitchFamily="34" charset="-128"/>
                        </a:rPr>
                        <a:t>Microfine</a:t>
                      </a:r>
                      <a:r>
                        <a:rPr kumimoji="0" lang="en-US" sz="1800" b="0" i="0" u="none" strike="noStrike" cap="none" normalizeH="0" baseline="0" dirty="0" smtClean="0">
                          <a:ln>
                            <a:noFill/>
                          </a:ln>
                          <a:solidFill>
                            <a:srgbClr val="36424A"/>
                          </a:solidFill>
                          <a:effectLst/>
                          <a:latin typeface="Arial" pitchFamily="34" charset="0"/>
                          <a:ea typeface="MS PGothic" pitchFamily="34" charset="-128"/>
                        </a:rPr>
                        <a:t> enforcement of  network traffic on layers 2, 3, 4 and 7</a:t>
                      </a:r>
                    </a:p>
                  </a:txBody>
                  <a:tcPr anchor="ctr"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E8E9E9"/>
                    </a:solidFill>
                  </a:tcPr>
                </a:tc>
                <a:tc>
                  <a:txBody>
                    <a:bodyPr/>
                    <a:lstStyle/>
                    <a:p>
                      <a:pPr marL="171450" marR="0" lvl="0" indent="-171450" algn="l" defTabSz="457200" rtl="0" eaLnBrk="1" fontAlgn="base" latinLnBrk="0" hangingPunct="1">
                        <a:lnSpc>
                          <a:spcPct val="100000"/>
                        </a:lnSpc>
                        <a:spcBef>
                          <a:spcPct val="0"/>
                        </a:spcBef>
                        <a:spcAft>
                          <a:spcPct val="0"/>
                        </a:spcAft>
                        <a:buClr>
                          <a:srgbClr val="FF0000"/>
                        </a:buClr>
                        <a:buSzTx/>
                        <a:buFont typeface="Arial" pitchFamily="34" charset="0"/>
                        <a:buChar char="•"/>
                        <a:tabLst/>
                      </a:pPr>
                      <a:r>
                        <a:rPr kumimoji="0" lang="en-US" sz="1800" b="0" i="0" u="none" strike="noStrike" cap="none" normalizeH="0" baseline="0" dirty="0" smtClean="0">
                          <a:ln>
                            <a:noFill/>
                          </a:ln>
                          <a:solidFill>
                            <a:srgbClr val="36424A"/>
                          </a:solidFill>
                          <a:effectLst/>
                          <a:latin typeface="Arial" pitchFamily="34" charset="0"/>
                          <a:ea typeface="MS PGothic" pitchFamily="34" charset="-128"/>
                        </a:rPr>
                        <a:t>Significantly reduces false positives</a:t>
                      </a:r>
                    </a:p>
                    <a:p>
                      <a:pPr marL="171450" marR="0" lvl="0" indent="-171450" algn="l" defTabSz="457200" rtl="0" eaLnBrk="1" fontAlgn="base" latinLnBrk="0" hangingPunct="1">
                        <a:lnSpc>
                          <a:spcPct val="100000"/>
                        </a:lnSpc>
                        <a:spcBef>
                          <a:spcPct val="0"/>
                        </a:spcBef>
                        <a:spcAft>
                          <a:spcPct val="0"/>
                        </a:spcAft>
                        <a:buClr>
                          <a:srgbClr val="FF0000"/>
                        </a:buClr>
                        <a:buSzTx/>
                        <a:buFont typeface="Arial" pitchFamily="34" charset="0"/>
                        <a:buChar char="•"/>
                        <a:tabLst/>
                      </a:pPr>
                      <a:r>
                        <a:rPr kumimoji="0" lang="en-US" sz="1800" b="0" i="0" u="none" strike="noStrike" cap="none" normalizeH="0" baseline="0" dirty="0" smtClean="0">
                          <a:ln>
                            <a:noFill/>
                          </a:ln>
                          <a:solidFill>
                            <a:srgbClr val="36424A"/>
                          </a:solidFill>
                          <a:effectLst/>
                          <a:latin typeface="Arial" pitchFamily="34" charset="0"/>
                          <a:ea typeface="MS PGothic" pitchFamily="34" charset="-128"/>
                        </a:rPr>
                        <a:t>Automatically builds a complex and detailed legitimate traffic model </a:t>
                      </a:r>
                    </a:p>
                    <a:p>
                      <a:pPr marL="171450" marR="0" lvl="0" indent="-171450" algn="l" defTabSz="457200" rtl="0" eaLnBrk="1" fontAlgn="base" latinLnBrk="0" hangingPunct="1">
                        <a:lnSpc>
                          <a:spcPct val="100000"/>
                        </a:lnSpc>
                        <a:spcBef>
                          <a:spcPct val="0"/>
                        </a:spcBef>
                        <a:spcAft>
                          <a:spcPct val="0"/>
                        </a:spcAft>
                        <a:buClr>
                          <a:srgbClr val="FF0000"/>
                        </a:buClr>
                        <a:buSzTx/>
                        <a:buFont typeface="Arial" pitchFamily="34" charset="0"/>
                        <a:buChar char="•"/>
                        <a:tabLst/>
                      </a:pPr>
                      <a:r>
                        <a:rPr kumimoji="0" lang="en-US" sz="1800" b="0" i="0" u="none" strike="noStrike" cap="none" normalizeH="0" baseline="0" dirty="0" smtClean="0">
                          <a:ln>
                            <a:noFill/>
                          </a:ln>
                          <a:solidFill>
                            <a:srgbClr val="36424A"/>
                          </a:solidFill>
                          <a:effectLst/>
                          <a:latin typeface="Arial" pitchFamily="34" charset="0"/>
                          <a:ea typeface="MS PGothic" pitchFamily="34" charset="-128"/>
                        </a:rPr>
                        <a:t>Facilitates detection of sophisticated attacks</a:t>
                      </a:r>
                    </a:p>
                  </a:txBody>
                  <a:tcPr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E8E9E9"/>
                    </a:solidFill>
                  </a:tcPr>
                </a:tc>
              </a:tr>
            </a:tbl>
          </a:graphicData>
        </a:graphic>
      </p:graphicFrame>
      <p:sp>
        <p:nvSpPr>
          <p:cNvPr id="21524" name="Slide Number Placeholder 6"/>
          <p:cNvSpPr>
            <a:spLocks noGrp="1"/>
          </p:cNvSpPr>
          <p:nvPr>
            <p:ph type="sldNum" sz="quarter" idx="4294967295"/>
          </p:nvPr>
        </p:nvSpPr>
        <p:spPr bwMode="auto">
          <a:xfrm>
            <a:off x="7848600" y="6400800"/>
            <a:ext cx="1295400" cy="457200"/>
          </a:xfrm>
          <a:prstGeom prst="rect">
            <a:avLst/>
          </a:prstGeom>
          <a:noFill/>
          <a:ln>
            <a:miter lim="800000"/>
            <a:headEnd/>
            <a:tailEnd/>
          </a:ln>
        </p:spPr>
        <p:txBody>
          <a:bodyPr/>
          <a:lstStyle/>
          <a:p>
            <a:fld id="{FE820F2E-C145-4DF9-AC2E-DE55C821ED20}" type="slidenum">
              <a:rPr lang="en-US"/>
              <a:pPr/>
              <a:t>34</a:t>
            </a:fld>
            <a:endParaRPr lang="en-US"/>
          </a:p>
        </p:txBody>
      </p:sp>
      <p:sp>
        <p:nvSpPr>
          <p:cNvPr id="21525" name="Text Box 10"/>
          <p:cNvSpPr txBox="1">
            <a:spLocks noChangeArrowheads="1"/>
          </p:cNvSpPr>
          <p:nvPr/>
        </p:nvSpPr>
        <p:spPr bwMode="auto">
          <a:xfrm>
            <a:off x="1671638" y="6040438"/>
            <a:ext cx="184150" cy="457200"/>
          </a:xfrm>
          <a:prstGeom prst="rect">
            <a:avLst/>
          </a:prstGeom>
          <a:noFill/>
          <a:ln w="9525">
            <a:noFill/>
            <a:miter lim="800000"/>
            <a:headEnd/>
            <a:tailEnd/>
          </a:ln>
        </p:spPr>
        <p:txBody>
          <a:bodyPr wrap="none">
            <a:spAutoFit/>
          </a:bodyPr>
          <a:lstStyle/>
          <a:p>
            <a:endParaRPr lang="nl-NL"/>
          </a:p>
        </p:txBody>
      </p:sp>
      <p:sp>
        <p:nvSpPr>
          <p:cNvPr id="12" name="Rectangle 11"/>
          <p:cNvSpPr/>
          <p:nvPr/>
        </p:nvSpPr>
        <p:spPr bwMode="auto">
          <a:xfrm>
            <a:off x="468313" y="4347452"/>
            <a:ext cx="8218488" cy="552093"/>
          </a:xfrm>
          <a:prstGeom prst="rect">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chemeClr val="accent1"/>
              </a:buClr>
              <a:buSzPct val="90000"/>
              <a:buFont typeface="Wingdings" charset="2"/>
              <a:buNone/>
              <a:tabLst/>
            </a:pPr>
            <a:endParaRPr kumimoji="0" lang="en-US" sz="2000" b="0" i="0" u="none" strike="noStrike" cap="none" normalizeH="0" baseline="0">
              <a:ln>
                <a:noFill/>
              </a:ln>
              <a:solidFill>
                <a:schemeClr val="accent2"/>
              </a:solidFill>
              <a:effectLst/>
              <a:latin typeface="Arial" charset="0"/>
            </a:endParaRPr>
          </a:p>
        </p:txBody>
      </p:sp>
      <p:pic>
        <p:nvPicPr>
          <p:cNvPr id="13" name="Picture 2"/>
          <p:cNvPicPr>
            <a:picLocks noChangeAspect="1" noChangeArrowheads="1"/>
          </p:cNvPicPr>
          <p:nvPr/>
        </p:nvPicPr>
        <p:blipFill>
          <a:blip r:embed="rId3"/>
          <a:srcRect/>
          <a:stretch>
            <a:fillRect/>
          </a:stretch>
        </p:blipFill>
        <p:spPr bwMode="auto">
          <a:xfrm>
            <a:off x="468312" y="4990862"/>
            <a:ext cx="8229121" cy="1098312"/>
          </a:xfrm>
          <a:prstGeom prst="rect">
            <a:avLst/>
          </a:prstGeom>
          <a:noFill/>
          <a:ln w="9525">
            <a:noFill/>
            <a:miter lim="800000"/>
            <a:headEnd/>
            <a:tailEnd/>
          </a:ln>
        </p:spPr>
      </p:pic>
    </p:spTree>
    <p:extLst>
      <p:ext uri="{BB962C8B-B14F-4D97-AF65-F5344CB8AC3E}">
        <p14:creationId xmlns:p14="http://schemas.microsoft.com/office/powerpoint/2010/main" val="2092853764"/>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xit" presetSubtype="0" fill="hold" grpId="0" nodeType="afterEffect">
                                  <p:stCondLst>
                                    <p:cond delay="0"/>
                                  </p:stCondLst>
                                  <p:childTnLst>
                                    <p:animEffect transition="out" filter="dissolv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Line 7"/>
          <p:cNvSpPr>
            <a:spLocks noChangeShapeType="1"/>
          </p:cNvSpPr>
          <p:nvPr/>
        </p:nvSpPr>
        <p:spPr bwMode="auto">
          <a:xfrm>
            <a:off x="6581463" y="3417030"/>
            <a:ext cx="433388" cy="272153"/>
          </a:xfrm>
          <a:prstGeom prst="line">
            <a:avLst/>
          </a:prstGeom>
          <a:noFill/>
          <a:ln w="34925">
            <a:solidFill>
              <a:schemeClr val="bg1">
                <a:lumMod val="50000"/>
              </a:schemeClr>
            </a:solidFill>
            <a:round/>
            <a:headEnd/>
            <a:tailEnd/>
          </a:ln>
        </p:spPr>
        <p:txBody>
          <a:bodyPr wrap="square" lIns="0" tIns="0" rIns="0" bIns="0">
            <a:spAutoFit/>
          </a:bodyPr>
          <a:lstStyle/>
          <a:p>
            <a:pPr>
              <a:defRPr/>
            </a:pPr>
            <a:endParaRPr lang="en-US" dirty="0">
              <a:latin typeface="Arial" pitchFamily="34" charset="0"/>
              <a:cs typeface="Arial" pitchFamily="34" charset="0"/>
            </a:endParaRPr>
          </a:p>
        </p:txBody>
      </p:sp>
      <p:sp>
        <p:nvSpPr>
          <p:cNvPr id="52" name="Content Placeholder 24"/>
          <p:cNvSpPr>
            <a:spLocks noGrp="1"/>
          </p:cNvSpPr>
          <p:nvPr>
            <p:ph idx="1"/>
          </p:nvPr>
        </p:nvSpPr>
        <p:spPr bwMode="auto">
          <a:xfrm>
            <a:off x="76200" y="1325562"/>
            <a:ext cx="7761287" cy="4313238"/>
          </a:xfrm>
          <a:noFill/>
          <a:ln>
            <a:miter lim="800000"/>
            <a:headEnd/>
            <a:tailEnd/>
          </a:ln>
        </p:spPr>
        <p:txBody>
          <a:bodyPr vert="horz" wrap="square" lIns="91440" tIns="45720" rIns="91440" bIns="45720" numCol="1" anchor="t" anchorCtr="0" compatLnSpc="1">
            <a:prstTxWarp prst="textNoShape">
              <a:avLst/>
            </a:prstTxWarp>
          </a:bodyPr>
          <a:lstStyle/>
          <a:p>
            <a:r>
              <a:rPr lang="en-US" dirty="0" smtClean="0">
                <a:latin typeface="Arial Narrow" pitchFamily="-65" charset="0"/>
              </a:rPr>
              <a:t>Dual links provided for business continuity</a:t>
            </a:r>
          </a:p>
          <a:p>
            <a:r>
              <a:rPr lang="en-US" dirty="0" smtClean="0">
                <a:latin typeface="Arial Narrow" pitchFamily="-65" charset="0"/>
              </a:rPr>
              <a:t>FortiDDOS appliance pair provides physical redundancy</a:t>
            </a:r>
          </a:p>
          <a:p>
            <a:r>
              <a:rPr lang="en-US" dirty="0" smtClean="0">
                <a:latin typeface="Arial Narrow" pitchFamily="-65" charset="0"/>
              </a:rPr>
              <a:t>Asymmetric Flow Synchronization </a:t>
            </a:r>
          </a:p>
          <a:p>
            <a:pPr lvl="1"/>
            <a:r>
              <a:rPr lang="en-US" dirty="0" smtClean="0">
                <a:latin typeface="Arial Narrow" pitchFamily="-65" charset="0"/>
              </a:rPr>
              <a:t>Allows FortiDDOS state machines to have complete</a:t>
            </a:r>
            <a:br>
              <a:rPr lang="en-US" dirty="0" smtClean="0">
                <a:latin typeface="Arial Narrow" pitchFamily="-65" charset="0"/>
              </a:rPr>
            </a:br>
            <a:r>
              <a:rPr lang="en-US" dirty="0" smtClean="0">
                <a:latin typeface="Arial Narrow" pitchFamily="-65" charset="0"/>
              </a:rPr>
              <a:t>traffic visibility</a:t>
            </a:r>
          </a:p>
          <a:p>
            <a:pPr lvl="1"/>
            <a:r>
              <a:rPr lang="en-US" dirty="0" smtClean="0">
                <a:latin typeface="Arial Narrow" pitchFamily="-65" charset="0"/>
              </a:rPr>
              <a:t>Enables handling asymmetric traffic </a:t>
            </a:r>
          </a:p>
          <a:p>
            <a:pPr lvl="1"/>
            <a:r>
              <a:rPr lang="en-US" dirty="0" smtClean="0">
                <a:latin typeface="Arial Narrow" pitchFamily="-65" charset="0"/>
              </a:rPr>
              <a:t>FortiDDOS devices are interconnected to provide</a:t>
            </a:r>
            <a:br>
              <a:rPr lang="en-US" dirty="0" smtClean="0">
                <a:latin typeface="Arial Narrow" pitchFamily="-65" charset="0"/>
              </a:rPr>
            </a:br>
            <a:r>
              <a:rPr lang="en-US" dirty="0" smtClean="0">
                <a:latin typeface="Arial Narrow" pitchFamily="-65" charset="0"/>
              </a:rPr>
              <a:t>the synchronization path</a:t>
            </a:r>
          </a:p>
          <a:p>
            <a:pPr lvl="1"/>
            <a:r>
              <a:rPr lang="en-US" dirty="0" smtClean="0">
                <a:latin typeface="Arial Narrow" pitchFamily="-65" charset="0"/>
              </a:rPr>
              <a:t>Mitigation occurs on both </a:t>
            </a:r>
            <a:br>
              <a:rPr lang="en-US" dirty="0" smtClean="0">
                <a:latin typeface="Arial Narrow" pitchFamily="-65" charset="0"/>
              </a:rPr>
            </a:br>
            <a:r>
              <a:rPr lang="en-US" dirty="0" smtClean="0">
                <a:latin typeface="Arial Narrow" pitchFamily="-65" charset="0"/>
              </a:rPr>
              <a:t>appliances</a:t>
            </a:r>
          </a:p>
        </p:txBody>
      </p:sp>
      <p:grpSp>
        <p:nvGrpSpPr>
          <p:cNvPr id="2" name="Group 44"/>
          <p:cNvGrpSpPr/>
          <p:nvPr/>
        </p:nvGrpSpPr>
        <p:grpSpPr>
          <a:xfrm>
            <a:off x="7013464" y="2042506"/>
            <a:ext cx="1665287" cy="1290638"/>
            <a:chOff x="7275513" y="4159250"/>
            <a:chExt cx="1665287" cy="1290638"/>
          </a:xfrm>
        </p:grpSpPr>
        <p:pic>
          <p:nvPicPr>
            <p:cNvPr id="46" name="Picture 45" descr="Cloud-Teal.png"/>
            <p:cNvPicPr>
              <a:picLocks noChangeAspect="1"/>
            </p:cNvPicPr>
            <p:nvPr/>
          </p:nvPicPr>
          <p:blipFill>
            <a:blip r:embed="rId3" cstate="print"/>
            <a:srcRect/>
            <a:stretch>
              <a:fillRect/>
            </a:stretch>
          </p:blipFill>
          <p:spPr bwMode="auto">
            <a:xfrm>
              <a:off x="7275513" y="4159250"/>
              <a:ext cx="1665287" cy="1290638"/>
            </a:xfrm>
            <a:prstGeom prst="rect">
              <a:avLst/>
            </a:prstGeom>
            <a:noFill/>
            <a:ln w="9525">
              <a:noFill/>
              <a:miter lim="800000"/>
              <a:headEnd/>
              <a:tailEnd/>
            </a:ln>
            <a:effectLst>
              <a:outerShdw blurRad="63500" dist="114300" dir="5400000" sx="89999" sy="-19000" rotWithShape="0">
                <a:srgbClr val="000000">
                  <a:alpha val="20000"/>
                </a:srgbClr>
              </a:outerShdw>
            </a:effectLst>
          </p:spPr>
        </p:pic>
        <p:pic>
          <p:nvPicPr>
            <p:cNvPr id="47" name="Picture 46" descr="ServerRoom_Rt.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78111" y="4279970"/>
              <a:ext cx="888696" cy="769977"/>
            </a:xfrm>
            <a:prstGeom prst="rect">
              <a:avLst/>
            </a:prstGeom>
            <a:effectLst>
              <a:outerShdw blurRad="50800" dist="25400" dir="5400000" sx="99000" sy="99000">
                <a:srgbClr val="000000">
                  <a:alpha val="35000"/>
                </a:srgbClr>
              </a:outerShdw>
            </a:effectLst>
          </p:spPr>
        </p:pic>
      </p:grpSp>
      <p:sp>
        <p:nvSpPr>
          <p:cNvPr id="43015" name="Line 7"/>
          <p:cNvSpPr>
            <a:spLocks noChangeShapeType="1"/>
          </p:cNvSpPr>
          <p:nvPr/>
        </p:nvSpPr>
        <p:spPr bwMode="auto">
          <a:xfrm flipV="1">
            <a:off x="6440358" y="2910118"/>
            <a:ext cx="600949" cy="396035"/>
          </a:xfrm>
          <a:prstGeom prst="line">
            <a:avLst/>
          </a:prstGeom>
          <a:noFill/>
          <a:ln w="34925">
            <a:solidFill>
              <a:schemeClr val="bg1">
                <a:lumMod val="50000"/>
              </a:schemeClr>
            </a:solidFill>
            <a:round/>
            <a:headEnd/>
            <a:tailEnd/>
          </a:ln>
        </p:spPr>
        <p:txBody>
          <a:bodyPr wrap="square" lIns="0" tIns="0" rIns="0" bIns="0">
            <a:spAutoFit/>
          </a:bodyPr>
          <a:lstStyle/>
          <a:p>
            <a:pPr>
              <a:defRPr/>
            </a:pPr>
            <a:endParaRPr lang="en-US" dirty="0">
              <a:latin typeface="Arial" pitchFamily="34" charset="0"/>
              <a:cs typeface="Arial" pitchFamily="34" charset="0"/>
            </a:endParaRPr>
          </a:p>
        </p:txBody>
      </p:sp>
      <p:sp>
        <p:nvSpPr>
          <p:cNvPr id="180248" name="Rectangle 24"/>
          <p:cNvSpPr>
            <a:spLocks noChangeArrowheads="1"/>
          </p:cNvSpPr>
          <p:nvPr/>
        </p:nvSpPr>
        <p:spPr bwMode="auto">
          <a:xfrm>
            <a:off x="5490494" y="3766139"/>
            <a:ext cx="1524000" cy="574320"/>
          </a:xfrm>
          <a:prstGeom prst="rect">
            <a:avLst/>
          </a:prstGeom>
          <a:noFill/>
          <a:ln w="9525">
            <a:noFill/>
            <a:miter lim="800000"/>
            <a:headEnd/>
            <a:tailEnd/>
          </a:ln>
          <a:effectLst/>
        </p:spPr>
        <p:txBody>
          <a:bodyPr lIns="111574" tIns="55783" rIns="111574" bIns="55783">
            <a:prstTxWarp prst="textNoShape">
              <a:avLst/>
            </a:prstTxWarp>
            <a:spAutoFit/>
          </a:bodyPr>
          <a:lstStyle/>
          <a:p>
            <a:pPr algn="ctr" defTabSz="1117600"/>
            <a:r>
              <a:rPr lang="en-US" altLang="zh-CN" sz="1000" dirty="0" smtClean="0">
                <a:solidFill>
                  <a:schemeClr val="tx1">
                    <a:lumMod val="65000"/>
                    <a:lumOff val="35000"/>
                  </a:schemeClr>
                </a:solidFill>
                <a:effectLst>
                  <a:outerShdw blurRad="38100" dist="38100" dir="2700000" algn="tl">
                    <a:srgbClr val="DDDDDD"/>
                  </a:outerShdw>
                </a:effectLst>
                <a:ea typeface="宋体" pitchFamily="-65" charset="-122"/>
                <a:cs typeface="宋体" pitchFamily="-65" charset="-122"/>
              </a:rPr>
              <a:t>Asymmetric </a:t>
            </a:r>
            <a:br>
              <a:rPr lang="en-US" altLang="zh-CN" sz="1000" dirty="0" smtClean="0">
                <a:solidFill>
                  <a:schemeClr val="tx1">
                    <a:lumMod val="65000"/>
                    <a:lumOff val="35000"/>
                  </a:schemeClr>
                </a:solidFill>
                <a:effectLst>
                  <a:outerShdw blurRad="38100" dist="38100" dir="2700000" algn="tl">
                    <a:srgbClr val="DDDDDD"/>
                  </a:outerShdw>
                </a:effectLst>
                <a:ea typeface="宋体" pitchFamily="-65" charset="-122"/>
                <a:cs typeface="宋体" pitchFamily="-65" charset="-122"/>
              </a:rPr>
            </a:br>
            <a:r>
              <a:rPr lang="en-US" altLang="zh-CN" sz="1000" dirty="0" smtClean="0">
                <a:solidFill>
                  <a:schemeClr val="tx1">
                    <a:lumMod val="65000"/>
                    <a:lumOff val="35000"/>
                  </a:schemeClr>
                </a:solidFill>
                <a:effectLst>
                  <a:outerShdw blurRad="38100" dist="38100" dir="2700000" algn="tl">
                    <a:srgbClr val="DDDDDD"/>
                  </a:outerShdw>
                </a:effectLst>
                <a:ea typeface="宋体" pitchFamily="-65" charset="-122"/>
                <a:cs typeface="宋体" pitchFamily="-65" charset="-122"/>
              </a:rPr>
              <a:t>Flow</a:t>
            </a:r>
          </a:p>
          <a:p>
            <a:pPr algn="ctr" defTabSz="1117600"/>
            <a:r>
              <a:rPr lang="en-US" altLang="zh-CN" sz="1000" dirty="0" smtClean="0">
                <a:solidFill>
                  <a:schemeClr val="tx1">
                    <a:lumMod val="65000"/>
                    <a:lumOff val="35000"/>
                  </a:schemeClr>
                </a:solidFill>
                <a:effectLst>
                  <a:outerShdw blurRad="38100" dist="38100" dir="2700000" algn="tl">
                    <a:srgbClr val="DDDDDD"/>
                  </a:outerShdw>
                </a:effectLst>
                <a:ea typeface="宋体" pitchFamily="-65" charset="-122"/>
                <a:cs typeface="宋体" pitchFamily="-65" charset="-122"/>
              </a:rPr>
              <a:t>Sync</a:t>
            </a:r>
            <a:endParaRPr lang="zh-CN" altLang="en-US" sz="1000" dirty="0">
              <a:solidFill>
                <a:schemeClr val="tx1">
                  <a:lumMod val="65000"/>
                  <a:lumOff val="35000"/>
                </a:schemeClr>
              </a:solidFill>
              <a:effectLst>
                <a:outerShdw blurRad="38100" dist="38100" dir="2700000" algn="tl">
                  <a:srgbClr val="DDDDDD"/>
                </a:outerShdw>
              </a:effectLst>
              <a:ea typeface="宋体" pitchFamily="-65" charset="-122"/>
              <a:cs typeface="宋体" pitchFamily="-65" charset="-122"/>
            </a:endParaRPr>
          </a:p>
        </p:txBody>
      </p:sp>
      <p:sp>
        <p:nvSpPr>
          <p:cNvPr id="180254" name="Rectangle 30"/>
          <p:cNvSpPr>
            <a:spLocks noChangeArrowheads="1"/>
          </p:cNvSpPr>
          <p:nvPr/>
        </p:nvSpPr>
        <p:spPr bwMode="auto">
          <a:xfrm>
            <a:off x="6242796" y="2117956"/>
            <a:ext cx="1081087" cy="328612"/>
          </a:xfrm>
          <a:prstGeom prst="rect">
            <a:avLst/>
          </a:prstGeom>
          <a:noFill/>
          <a:ln w="9525">
            <a:noFill/>
            <a:miter lim="800000"/>
            <a:headEnd/>
            <a:tailEnd/>
          </a:ln>
          <a:effectLst/>
        </p:spPr>
        <p:txBody>
          <a:bodyPr lIns="111574" tIns="55783" rIns="111574" bIns="55783">
            <a:prstTxWarp prst="textNoShape">
              <a:avLst/>
            </a:prstTxWarp>
            <a:spAutoFit/>
          </a:bodyPr>
          <a:lstStyle/>
          <a:p>
            <a:pPr defTabSz="1117600"/>
            <a:endParaRPr lang="zh-CN" altLang="en-US" sz="1400">
              <a:solidFill>
                <a:srgbClr val="990000"/>
              </a:solidFill>
              <a:effectLst>
                <a:outerShdw blurRad="38100" dist="38100" dir="2700000" algn="tl">
                  <a:srgbClr val="DDDDDD"/>
                </a:outerShdw>
              </a:effectLst>
              <a:ea typeface="宋体" pitchFamily="-65" charset="-122"/>
              <a:cs typeface="宋体" pitchFamily="-65" charset="-122"/>
            </a:endParaRPr>
          </a:p>
        </p:txBody>
      </p:sp>
      <p:sp>
        <p:nvSpPr>
          <p:cNvPr id="39949" name="Freeform 31"/>
          <p:cNvSpPr>
            <a:spLocks/>
          </p:cNvSpPr>
          <p:nvPr/>
        </p:nvSpPr>
        <p:spPr bwMode="auto">
          <a:xfrm>
            <a:off x="3696446" y="2725968"/>
            <a:ext cx="3471862" cy="184150"/>
          </a:xfrm>
          <a:custGeom>
            <a:avLst/>
            <a:gdLst>
              <a:gd name="T0" fmla="*/ 2147483647 w 2041"/>
              <a:gd name="T1" fmla="*/ 0 h 997"/>
              <a:gd name="T2" fmla="*/ 2147483647 w 2041"/>
              <a:gd name="T3" fmla="*/ 2147483647 h 997"/>
              <a:gd name="T4" fmla="*/ 2147483647 w 2041"/>
              <a:gd name="T5" fmla="*/ 2147483647 h 997"/>
              <a:gd name="T6" fmla="*/ 0 w 2041"/>
              <a:gd name="T7" fmla="*/ 2147483647 h 997"/>
              <a:gd name="T8" fmla="*/ 0 60000 65536"/>
              <a:gd name="T9" fmla="*/ 0 60000 65536"/>
              <a:gd name="T10" fmla="*/ 0 60000 65536"/>
              <a:gd name="T11" fmla="*/ 0 60000 65536"/>
              <a:gd name="T12" fmla="*/ 0 w 2041"/>
              <a:gd name="T13" fmla="*/ 0 h 997"/>
              <a:gd name="T14" fmla="*/ 2041 w 2041"/>
              <a:gd name="T15" fmla="*/ 997 h 997"/>
            </a:gdLst>
            <a:ahLst/>
            <a:cxnLst>
              <a:cxn ang="T8">
                <a:pos x="T0" y="T1"/>
              </a:cxn>
              <a:cxn ang="T9">
                <a:pos x="T2" y="T3"/>
              </a:cxn>
              <a:cxn ang="T10">
                <a:pos x="T4" y="T5"/>
              </a:cxn>
              <a:cxn ang="T11">
                <a:pos x="T6" y="T7"/>
              </a:cxn>
            </a:cxnLst>
            <a:rect l="T12" t="T13" r="T14" b="T15"/>
            <a:pathLst>
              <a:path w="2041" h="997">
                <a:moveTo>
                  <a:pt x="2041" y="0"/>
                </a:moveTo>
                <a:cubicBezTo>
                  <a:pt x="1670" y="30"/>
                  <a:pt x="1300" y="60"/>
                  <a:pt x="998" y="181"/>
                </a:cubicBezTo>
                <a:cubicBezTo>
                  <a:pt x="696" y="302"/>
                  <a:pt x="393" y="589"/>
                  <a:pt x="227" y="725"/>
                </a:cubicBezTo>
                <a:cubicBezTo>
                  <a:pt x="61" y="861"/>
                  <a:pt x="38" y="952"/>
                  <a:pt x="0" y="997"/>
                </a:cubicBezTo>
              </a:path>
            </a:pathLst>
          </a:custGeom>
          <a:noFill/>
          <a:ln w="9525" cap="flat" cmpd="sng">
            <a:noFill/>
            <a:prstDash val="solid"/>
            <a:round/>
            <a:headEnd/>
            <a:tailEnd/>
          </a:ln>
        </p:spPr>
        <p:txBody>
          <a:bodyPr lIns="0" tIns="0" rIns="0" bIns="0">
            <a:prstTxWarp prst="textNoShape">
              <a:avLst/>
            </a:prstTxWarp>
            <a:spAutoFit/>
          </a:bodyPr>
          <a:lstStyle/>
          <a:p>
            <a:endParaRPr lang="en-US"/>
          </a:p>
        </p:txBody>
      </p:sp>
      <p:sp>
        <p:nvSpPr>
          <p:cNvPr id="39951" name="Rectangle 396"/>
          <p:cNvSpPr>
            <a:spLocks noChangeArrowheads="1"/>
          </p:cNvSpPr>
          <p:nvPr/>
        </p:nvSpPr>
        <p:spPr bwMode="auto">
          <a:xfrm>
            <a:off x="469085" y="269454"/>
            <a:ext cx="8497888" cy="871538"/>
          </a:xfrm>
          <a:prstGeom prst="rect">
            <a:avLst/>
          </a:prstGeom>
          <a:noFill/>
          <a:ln w="9525">
            <a:noFill/>
            <a:miter lim="800000"/>
            <a:headEnd/>
            <a:tailEnd/>
          </a:ln>
        </p:spPr>
        <p:txBody>
          <a:bodyPr lIns="78315" tIns="39159" rIns="78315" bIns="39159" anchor="t">
            <a:prstTxWarp prst="textNoShape">
              <a:avLst/>
            </a:prstTxWarp>
          </a:bodyPr>
          <a:lstStyle/>
          <a:p>
            <a:r>
              <a:rPr lang="en-US" b="1" dirty="0" smtClean="0">
                <a:solidFill>
                  <a:srgbClr val="C00000"/>
                </a:solidFill>
              </a:rPr>
              <a:t>D</a:t>
            </a:r>
            <a:r>
              <a:rPr lang="en-US" dirty="0" smtClean="0"/>
              <a:t>. Resilient Deployment with </a:t>
            </a:r>
            <a:r>
              <a:rPr lang="en-US" b="1" dirty="0" smtClean="0"/>
              <a:t>Multiple ISP Links</a:t>
            </a:r>
            <a:endParaRPr lang="en-US" b="1" dirty="0"/>
          </a:p>
        </p:txBody>
      </p:sp>
      <p:sp>
        <p:nvSpPr>
          <p:cNvPr id="39954" name="TextBox 413"/>
          <p:cNvSpPr txBox="1">
            <a:spLocks noChangeArrowheads="1"/>
          </p:cNvSpPr>
          <p:nvPr/>
        </p:nvSpPr>
        <p:spPr bwMode="auto">
          <a:xfrm>
            <a:off x="8257190" y="5366718"/>
            <a:ext cx="761947" cy="276999"/>
          </a:xfrm>
          <a:prstGeom prst="rect">
            <a:avLst/>
          </a:prstGeom>
          <a:noFill/>
          <a:ln w="9525">
            <a:noFill/>
            <a:miter lim="800000"/>
            <a:headEnd/>
            <a:tailEnd/>
          </a:ln>
        </p:spPr>
        <p:txBody>
          <a:bodyPr wrap="none">
            <a:prstTxWarp prst="textNoShape">
              <a:avLst/>
            </a:prstTxWarp>
            <a:spAutoFit/>
          </a:bodyPr>
          <a:lstStyle/>
          <a:p>
            <a:r>
              <a:rPr lang="en-US" sz="1200" dirty="0" smtClean="0">
                <a:solidFill>
                  <a:srgbClr val="595959"/>
                </a:solidFill>
              </a:rPr>
              <a:t>Attacker</a:t>
            </a:r>
            <a:endParaRPr lang="en-US" sz="1200" dirty="0">
              <a:solidFill>
                <a:srgbClr val="595959"/>
              </a:solidFill>
            </a:endParaRPr>
          </a:p>
        </p:txBody>
      </p:sp>
      <p:sp>
        <p:nvSpPr>
          <p:cNvPr id="39955" name="TextBox 417"/>
          <p:cNvSpPr txBox="1">
            <a:spLocks noChangeArrowheads="1"/>
          </p:cNvSpPr>
          <p:nvPr/>
        </p:nvSpPr>
        <p:spPr bwMode="auto">
          <a:xfrm>
            <a:off x="3688508" y="3062518"/>
            <a:ext cx="184150" cy="461963"/>
          </a:xfrm>
          <a:prstGeom prst="rect">
            <a:avLst/>
          </a:prstGeom>
          <a:noFill/>
          <a:ln w="9525">
            <a:noFill/>
            <a:miter lim="800000"/>
            <a:headEnd/>
            <a:tailEnd/>
          </a:ln>
        </p:spPr>
        <p:txBody>
          <a:bodyPr wrap="none">
            <a:prstTxWarp prst="textNoShape">
              <a:avLst/>
            </a:prstTxWarp>
            <a:spAutoFit/>
          </a:bodyPr>
          <a:lstStyle/>
          <a:p>
            <a:endParaRPr lang="en-US"/>
          </a:p>
        </p:txBody>
      </p:sp>
      <p:pic>
        <p:nvPicPr>
          <p:cNvPr id="36" name="Picture 35" descr="Cloud-Silver.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04110" y="4543271"/>
            <a:ext cx="1938040" cy="1302976"/>
          </a:xfrm>
          <a:prstGeom prst="rect">
            <a:avLst/>
          </a:prstGeom>
          <a:effectLst>
            <a:outerShdw blurRad="152400" dist="114300" dir="5400000" sx="90000" sy="-19000">
              <a:srgbClr val="000000">
                <a:alpha val="20000"/>
              </a:srgbClr>
            </a:outerShdw>
          </a:effectLst>
        </p:spPr>
      </p:pic>
      <p:pic>
        <p:nvPicPr>
          <p:cNvPr id="39" name="Picture 38" descr="BadGuy_Icon_Lt.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726186" y="5167860"/>
            <a:ext cx="674013" cy="759024"/>
          </a:xfrm>
          <a:prstGeom prst="rect">
            <a:avLst/>
          </a:prstGeom>
        </p:spPr>
      </p:pic>
      <p:sp>
        <p:nvSpPr>
          <p:cNvPr id="48" name="TextBox 413"/>
          <p:cNvSpPr txBox="1">
            <a:spLocks noChangeArrowheads="1"/>
          </p:cNvSpPr>
          <p:nvPr/>
        </p:nvSpPr>
        <p:spPr bwMode="auto">
          <a:xfrm>
            <a:off x="6726427" y="5005051"/>
            <a:ext cx="731891" cy="338554"/>
          </a:xfrm>
          <a:prstGeom prst="rect">
            <a:avLst/>
          </a:prstGeom>
          <a:noFill/>
          <a:ln w="9525">
            <a:noFill/>
            <a:miter lim="800000"/>
            <a:headEnd/>
            <a:tailEnd/>
          </a:ln>
        </p:spPr>
        <p:txBody>
          <a:bodyPr wrap="none">
            <a:prstTxWarp prst="textNoShape">
              <a:avLst/>
            </a:prstTxWarp>
            <a:spAutoFit/>
          </a:bodyPr>
          <a:lstStyle/>
          <a:p>
            <a:r>
              <a:rPr lang="en-US" sz="1600" b="1" dirty="0" smtClean="0">
                <a:solidFill>
                  <a:schemeClr val="bg1">
                    <a:lumMod val="85000"/>
                  </a:schemeClr>
                </a:solidFill>
              </a:rPr>
              <a:t>ISP-B</a:t>
            </a:r>
            <a:endParaRPr lang="en-US" sz="1600" b="1" dirty="0">
              <a:solidFill>
                <a:schemeClr val="bg1">
                  <a:lumMod val="85000"/>
                </a:schemeClr>
              </a:solidFill>
            </a:endParaRPr>
          </a:p>
        </p:txBody>
      </p:sp>
      <p:sp>
        <p:nvSpPr>
          <p:cNvPr id="51" name="Rectangle 50"/>
          <p:cNvSpPr/>
          <p:nvPr/>
        </p:nvSpPr>
        <p:spPr>
          <a:xfrm>
            <a:off x="7822971" y="1872664"/>
            <a:ext cx="1159768" cy="461665"/>
          </a:xfrm>
          <a:prstGeom prst="rect">
            <a:avLst/>
          </a:prstGeom>
        </p:spPr>
        <p:txBody>
          <a:bodyPr wrap="none">
            <a:spAutoFit/>
          </a:bodyPr>
          <a:lstStyle/>
          <a:p>
            <a:pPr algn="r" eaLnBrk="0" hangingPunct="0">
              <a:defRPr/>
            </a:pPr>
            <a:r>
              <a:rPr lang="en-US" sz="1200" dirty="0" smtClean="0">
                <a:solidFill>
                  <a:srgbClr val="595959"/>
                </a:solidFill>
                <a:latin typeface="+mn-lt"/>
                <a:ea typeface="ＭＳ Ｐゴシック" pitchFamily="-65" charset="-128"/>
                <a:cs typeface="Arial" pitchFamily="34" charset="0"/>
              </a:rPr>
              <a:t>Data / Hosting</a:t>
            </a:r>
          </a:p>
          <a:p>
            <a:pPr algn="r" eaLnBrk="0" hangingPunct="0">
              <a:defRPr/>
            </a:pPr>
            <a:r>
              <a:rPr lang="en-US" sz="1200" dirty="0" smtClean="0">
                <a:solidFill>
                  <a:srgbClr val="595959"/>
                </a:solidFill>
                <a:latin typeface="+mn-lt"/>
                <a:ea typeface="ＭＳ Ｐゴシック" pitchFamily="-65" charset="-128"/>
                <a:cs typeface="Arial" pitchFamily="34" charset="0"/>
              </a:rPr>
              <a:t>Center</a:t>
            </a:r>
            <a:endParaRPr lang="en-US" sz="1200" dirty="0">
              <a:solidFill>
                <a:srgbClr val="595959"/>
              </a:solidFill>
              <a:latin typeface="+mn-lt"/>
              <a:ea typeface="ＭＳ Ｐゴシック" pitchFamily="-65" charset="-128"/>
              <a:cs typeface="Arial" pitchFamily="34" charset="0"/>
            </a:endParaRPr>
          </a:p>
        </p:txBody>
      </p:sp>
      <p:pic>
        <p:nvPicPr>
          <p:cNvPr id="45" name="Picture 44" descr="Cloud-Silver.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786414" y="4262242"/>
            <a:ext cx="1938040" cy="1302976"/>
          </a:xfrm>
          <a:prstGeom prst="rect">
            <a:avLst/>
          </a:prstGeom>
          <a:effectLst>
            <a:outerShdw blurRad="152400" dist="114300" dir="5400000" sx="90000" sy="-19000">
              <a:srgbClr val="000000">
                <a:alpha val="20000"/>
              </a:srgbClr>
            </a:outerShdw>
          </a:effectLst>
        </p:spPr>
      </p:pic>
      <p:sp>
        <p:nvSpPr>
          <p:cNvPr id="56" name="TextBox 413"/>
          <p:cNvSpPr txBox="1">
            <a:spLocks noChangeArrowheads="1"/>
          </p:cNvSpPr>
          <p:nvPr/>
        </p:nvSpPr>
        <p:spPr bwMode="auto">
          <a:xfrm>
            <a:off x="4449834" y="4703863"/>
            <a:ext cx="724277" cy="338554"/>
          </a:xfrm>
          <a:prstGeom prst="rect">
            <a:avLst/>
          </a:prstGeom>
          <a:noFill/>
          <a:ln w="9525">
            <a:noFill/>
            <a:miter lim="800000"/>
            <a:headEnd/>
            <a:tailEnd/>
          </a:ln>
        </p:spPr>
        <p:txBody>
          <a:bodyPr wrap="none">
            <a:prstTxWarp prst="textNoShape">
              <a:avLst/>
            </a:prstTxWarp>
            <a:spAutoFit/>
          </a:bodyPr>
          <a:lstStyle/>
          <a:p>
            <a:r>
              <a:rPr lang="en-US" sz="1600" b="1" dirty="0" smtClean="0">
                <a:solidFill>
                  <a:schemeClr val="bg1">
                    <a:lumMod val="85000"/>
                  </a:schemeClr>
                </a:solidFill>
              </a:rPr>
              <a:t>ISP-A</a:t>
            </a:r>
            <a:endParaRPr lang="en-US" sz="1600" b="1" dirty="0">
              <a:solidFill>
                <a:schemeClr val="bg1">
                  <a:lumMod val="85000"/>
                </a:schemeClr>
              </a:solidFill>
            </a:endParaRPr>
          </a:p>
        </p:txBody>
      </p:sp>
      <p:sp>
        <p:nvSpPr>
          <p:cNvPr id="58" name="Line 7"/>
          <p:cNvSpPr>
            <a:spLocks noChangeShapeType="1"/>
          </p:cNvSpPr>
          <p:nvPr/>
        </p:nvSpPr>
        <p:spPr bwMode="auto">
          <a:xfrm flipV="1">
            <a:off x="7249099" y="3356034"/>
            <a:ext cx="600949" cy="396035"/>
          </a:xfrm>
          <a:prstGeom prst="line">
            <a:avLst/>
          </a:prstGeom>
          <a:noFill/>
          <a:ln w="34925">
            <a:solidFill>
              <a:schemeClr val="bg1">
                <a:lumMod val="50000"/>
              </a:schemeClr>
            </a:solidFill>
            <a:round/>
            <a:headEnd/>
            <a:tailEnd/>
          </a:ln>
        </p:spPr>
        <p:txBody>
          <a:bodyPr wrap="square" lIns="0" tIns="0" rIns="0" bIns="0">
            <a:spAutoFit/>
          </a:bodyPr>
          <a:lstStyle/>
          <a:p>
            <a:pPr>
              <a:defRPr/>
            </a:pPr>
            <a:endParaRPr lang="en-US" dirty="0">
              <a:latin typeface="Arial" pitchFamily="34" charset="0"/>
              <a:cs typeface="Arial" pitchFamily="34" charset="0"/>
            </a:endParaRPr>
          </a:p>
        </p:txBody>
      </p:sp>
      <p:pic>
        <p:nvPicPr>
          <p:cNvPr id="35" name="Picture 34" descr="FortiGate_Icon_2U_Lt.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424011" y="3030422"/>
            <a:ext cx="1033327" cy="723329"/>
          </a:xfrm>
          <a:prstGeom prst="rect">
            <a:avLst/>
          </a:prstGeom>
        </p:spPr>
      </p:pic>
      <p:pic>
        <p:nvPicPr>
          <p:cNvPr id="30" name="Picture 29" descr="FortiGate_Icon_2U_Lt.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556016" y="2555471"/>
            <a:ext cx="1033327" cy="723329"/>
          </a:xfrm>
          <a:prstGeom prst="rect">
            <a:avLst/>
          </a:prstGeom>
        </p:spPr>
      </p:pic>
      <p:pic>
        <p:nvPicPr>
          <p:cNvPr id="39964" name="Picture 2" descr="C:\intruguard\fdd-icons\FortiDDoS_Icon_2U.png"/>
          <p:cNvPicPr>
            <a:picLocks noChangeAspect="1" noChangeArrowheads="1"/>
          </p:cNvPicPr>
          <p:nvPr/>
        </p:nvPicPr>
        <p:blipFill>
          <a:blip r:embed="rId8" cstate="print"/>
          <a:srcRect/>
          <a:stretch>
            <a:fillRect/>
          </a:stretch>
        </p:blipFill>
        <p:spPr bwMode="auto">
          <a:xfrm>
            <a:off x="5806233" y="3016481"/>
            <a:ext cx="1182688" cy="655637"/>
          </a:xfrm>
          <a:prstGeom prst="rect">
            <a:avLst/>
          </a:prstGeom>
          <a:noFill/>
          <a:ln w="9525">
            <a:noFill/>
            <a:miter lim="800000"/>
            <a:headEnd/>
            <a:tailEnd/>
          </a:ln>
        </p:spPr>
      </p:pic>
      <p:pic>
        <p:nvPicPr>
          <p:cNvPr id="37" name="Picture 2" descr="C:\intruguard\fdd-icons\FortiDDoS_Icon_2U.png"/>
          <p:cNvPicPr>
            <a:picLocks noChangeAspect="1" noChangeArrowheads="1"/>
          </p:cNvPicPr>
          <p:nvPr/>
        </p:nvPicPr>
        <p:blipFill>
          <a:blip r:embed="rId8" cstate="print"/>
          <a:srcRect/>
          <a:stretch>
            <a:fillRect/>
          </a:stretch>
        </p:blipFill>
        <p:spPr bwMode="auto">
          <a:xfrm>
            <a:off x="6623834" y="3491432"/>
            <a:ext cx="1182688" cy="655637"/>
          </a:xfrm>
          <a:prstGeom prst="rect">
            <a:avLst/>
          </a:prstGeom>
          <a:noFill/>
          <a:ln w="9525">
            <a:noFill/>
            <a:miter lim="800000"/>
            <a:headEnd/>
            <a:tailEnd/>
          </a:ln>
        </p:spPr>
      </p:pic>
      <p:sp>
        <p:nvSpPr>
          <p:cNvPr id="44" name="Explosion 1 43"/>
          <p:cNvSpPr/>
          <p:nvPr/>
        </p:nvSpPr>
        <p:spPr>
          <a:xfrm>
            <a:off x="7087641" y="3702293"/>
            <a:ext cx="407988" cy="403225"/>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9" name="Freeform 48"/>
          <p:cNvSpPr/>
          <p:nvPr/>
        </p:nvSpPr>
        <p:spPr bwMode="auto">
          <a:xfrm rot="10800000" flipH="1">
            <a:off x="6405335" y="3769820"/>
            <a:ext cx="700226" cy="1189116"/>
          </a:xfrm>
          <a:custGeom>
            <a:avLst/>
            <a:gdLst>
              <a:gd name="connsiteX0" fmla="*/ 41910 w 293370"/>
              <a:gd name="connsiteY0" fmla="*/ 0 h 708660"/>
              <a:gd name="connsiteX1" fmla="*/ 41910 w 293370"/>
              <a:gd name="connsiteY1" fmla="*/ 457200 h 708660"/>
              <a:gd name="connsiteX2" fmla="*/ 293370 w 293370"/>
              <a:gd name="connsiteY2" fmla="*/ 708660 h 708660"/>
            </a:gdLst>
            <a:ahLst/>
            <a:cxnLst>
              <a:cxn ang="0">
                <a:pos x="connsiteX0" y="connsiteY0"/>
              </a:cxn>
              <a:cxn ang="0">
                <a:pos x="connsiteX1" y="connsiteY1"/>
              </a:cxn>
              <a:cxn ang="0">
                <a:pos x="connsiteX2" y="connsiteY2"/>
              </a:cxn>
            </a:cxnLst>
            <a:rect l="l" t="t" r="r" b="b"/>
            <a:pathLst>
              <a:path w="293370" h="708660">
                <a:moveTo>
                  <a:pt x="41910" y="0"/>
                </a:moveTo>
                <a:cubicBezTo>
                  <a:pt x="20955" y="169545"/>
                  <a:pt x="0" y="339090"/>
                  <a:pt x="41910" y="457200"/>
                </a:cubicBezTo>
                <a:cubicBezTo>
                  <a:pt x="83820" y="575310"/>
                  <a:pt x="293370" y="708660"/>
                  <a:pt x="293370" y="708660"/>
                </a:cubicBezTo>
              </a:path>
            </a:pathLst>
          </a:custGeom>
          <a:noFill/>
          <a:ln w="57150" cap="flat" cmpd="sng" algn="ctr">
            <a:gradFill flip="none" rotWithShape="1">
              <a:gsLst>
                <a:gs pos="0">
                  <a:schemeClr val="accent2">
                    <a:lumMod val="50000"/>
                  </a:schemeClr>
                </a:gs>
                <a:gs pos="38000">
                  <a:schemeClr val="accent2">
                    <a:lumMod val="75000"/>
                  </a:schemeClr>
                </a:gs>
                <a:gs pos="70000">
                  <a:schemeClr val="accent2">
                    <a:lumMod val="40000"/>
                    <a:lumOff val="60000"/>
                  </a:schemeClr>
                </a:gs>
              </a:gsLst>
              <a:lin ang="0" scaled="0"/>
              <a:tileRect/>
            </a:gradFill>
            <a:prstDash val="solid"/>
            <a:round/>
            <a:headEnd type="none" w="med" len="med"/>
            <a:tailEnd type="stealth" w="lg" len="lg"/>
          </a:ln>
          <a:effectLst/>
        </p:spPr>
        <p:txBody>
          <a:bodyPr/>
          <a:lstStyle/>
          <a:p>
            <a:pPr>
              <a:defRPr/>
            </a:pPr>
            <a:endParaRPr lang="en-GB" dirty="0">
              <a:ea typeface="ＭＳ Ｐゴシック" charset="-128"/>
              <a:cs typeface="ＭＳ Ｐゴシック" charset="-128"/>
            </a:endParaRPr>
          </a:p>
        </p:txBody>
      </p:sp>
      <p:sp>
        <p:nvSpPr>
          <p:cNvPr id="50" name="Freeform 49"/>
          <p:cNvSpPr/>
          <p:nvPr/>
        </p:nvSpPr>
        <p:spPr bwMode="auto">
          <a:xfrm rot="14844689">
            <a:off x="4938418" y="3282967"/>
            <a:ext cx="988114" cy="1407135"/>
          </a:xfrm>
          <a:custGeom>
            <a:avLst/>
            <a:gdLst>
              <a:gd name="connsiteX0" fmla="*/ 41910 w 293370"/>
              <a:gd name="connsiteY0" fmla="*/ 0 h 708660"/>
              <a:gd name="connsiteX1" fmla="*/ 41910 w 293370"/>
              <a:gd name="connsiteY1" fmla="*/ 457200 h 708660"/>
              <a:gd name="connsiteX2" fmla="*/ 293370 w 293370"/>
              <a:gd name="connsiteY2" fmla="*/ 708660 h 708660"/>
            </a:gdLst>
            <a:ahLst/>
            <a:cxnLst>
              <a:cxn ang="0">
                <a:pos x="connsiteX0" y="connsiteY0"/>
              </a:cxn>
              <a:cxn ang="0">
                <a:pos x="connsiteX1" y="connsiteY1"/>
              </a:cxn>
              <a:cxn ang="0">
                <a:pos x="connsiteX2" y="connsiteY2"/>
              </a:cxn>
            </a:cxnLst>
            <a:rect l="l" t="t" r="r" b="b"/>
            <a:pathLst>
              <a:path w="293370" h="708660">
                <a:moveTo>
                  <a:pt x="41910" y="0"/>
                </a:moveTo>
                <a:cubicBezTo>
                  <a:pt x="20955" y="169545"/>
                  <a:pt x="0" y="339090"/>
                  <a:pt x="41910" y="457200"/>
                </a:cubicBezTo>
                <a:cubicBezTo>
                  <a:pt x="83820" y="575310"/>
                  <a:pt x="293370" y="708660"/>
                  <a:pt x="293370" y="708660"/>
                </a:cubicBezTo>
              </a:path>
            </a:pathLst>
          </a:custGeom>
          <a:noFill/>
          <a:ln w="57150" cap="flat" cmpd="sng" algn="ctr">
            <a:gradFill flip="none" rotWithShape="1">
              <a:gsLst>
                <a:gs pos="0">
                  <a:schemeClr val="accent3">
                    <a:lumMod val="50000"/>
                  </a:schemeClr>
                </a:gs>
                <a:gs pos="38000">
                  <a:schemeClr val="accent3">
                    <a:lumMod val="75000"/>
                  </a:schemeClr>
                </a:gs>
                <a:gs pos="70000">
                  <a:schemeClr val="accent3">
                    <a:lumMod val="40000"/>
                    <a:lumOff val="60000"/>
                  </a:schemeClr>
                </a:gs>
              </a:gsLst>
              <a:lin ang="0" scaled="0"/>
              <a:tileRect/>
            </a:gradFill>
            <a:prstDash val="solid"/>
            <a:round/>
            <a:headEnd type="none" w="med" len="med"/>
            <a:tailEnd type="stealth" w="lg" len="lg"/>
          </a:ln>
          <a:effectLst/>
        </p:spPr>
        <p:txBody>
          <a:bodyPr/>
          <a:lstStyle/>
          <a:p>
            <a:pPr>
              <a:defRPr/>
            </a:pPr>
            <a:endParaRPr lang="en-GB" dirty="0">
              <a:ea typeface="ＭＳ Ｐゴシック" charset="-128"/>
              <a:cs typeface="ＭＳ Ｐゴシック" charset="-128"/>
            </a:endParaRPr>
          </a:p>
        </p:txBody>
      </p:sp>
      <p:cxnSp>
        <p:nvCxnSpPr>
          <p:cNvPr id="62" name="Curved Connector 61"/>
          <p:cNvCxnSpPr/>
          <p:nvPr/>
        </p:nvCxnSpPr>
        <p:spPr bwMode="auto">
          <a:xfrm>
            <a:off x="6258941" y="3447270"/>
            <a:ext cx="755911" cy="342711"/>
          </a:xfrm>
          <a:prstGeom prst="curvedConnector3">
            <a:avLst>
              <a:gd name="adj1" fmla="val -38000"/>
            </a:avLst>
          </a:prstGeom>
          <a:solidFill>
            <a:schemeClr val="accent1"/>
          </a:solidFill>
          <a:ln w="38100" cap="flat" cmpd="sng" algn="ctr">
            <a:solidFill>
              <a:schemeClr val="accent1">
                <a:lumMod val="60000"/>
                <a:lumOff val="40000"/>
              </a:schemeClr>
            </a:solidFill>
            <a:prstDash val="solid"/>
            <a:round/>
            <a:headEnd type="stealth" w="lg" len="lg"/>
            <a:tailEnd type="stealth" w="lg" len="lg"/>
          </a:ln>
          <a:effectLst/>
        </p:spPr>
      </p:cxnSp>
    </p:spTree>
    <p:extLst>
      <p:ext uri="{BB962C8B-B14F-4D97-AF65-F5344CB8AC3E}">
        <p14:creationId xmlns:p14="http://schemas.microsoft.com/office/powerpoint/2010/main" val="3045025244"/>
      </p:ext>
    </p:extLst>
  </p:cSld>
  <p:clrMapOvr>
    <a:masterClrMapping/>
  </p:clrMapOvr>
  <p:transition xmlns:p14="http://schemas.microsoft.com/office/powerpoint/2010/main" advClick="0" advTm="10000"/>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269984"/>
            <a:ext cx="8619030" cy="604837"/>
          </a:xfrm>
        </p:spPr>
        <p:txBody>
          <a:bodyPr/>
          <a:lstStyle/>
          <a:p>
            <a:r>
              <a:rPr lang="en-US" i="0" dirty="0" smtClean="0">
                <a:solidFill>
                  <a:srgbClr val="C00000"/>
                </a:solidFill>
              </a:rPr>
              <a:t>D</a:t>
            </a:r>
            <a:r>
              <a:rPr lang="en-US" b="0" i="0" dirty="0" smtClean="0"/>
              <a:t>. Resilient Deployment with </a:t>
            </a:r>
            <a:r>
              <a:rPr lang="en-US" i="0" dirty="0" smtClean="0"/>
              <a:t>Fail Over</a:t>
            </a:r>
            <a:endParaRPr lang="en-US" i="0" dirty="0"/>
          </a:p>
        </p:txBody>
      </p:sp>
      <p:pic>
        <p:nvPicPr>
          <p:cNvPr id="52226" name="Picture 2"/>
          <p:cNvPicPr>
            <a:picLocks noChangeAspect="1" noChangeArrowheads="1"/>
          </p:cNvPicPr>
          <p:nvPr/>
        </p:nvPicPr>
        <p:blipFill>
          <a:blip r:embed="rId3"/>
          <a:srcRect/>
          <a:stretch>
            <a:fillRect/>
          </a:stretch>
        </p:blipFill>
        <p:spPr bwMode="auto">
          <a:xfrm>
            <a:off x="570270" y="1223042"/>
            <a:ext cx="7643813" cy="1871663"/>
          </a:xfrm>
          <a:prstGeom prst="rect">
            <a:avLst/>
          </a:prstGeom>
          <a:noFill/>
          <a:ln w="9525">
            <a:noFill/>
            <a:miter lim="800000"/>
            <a:headEnd/>
            <a:tailEnd/>
          </a:ln>
        </p:spPr>
      </p:pic>
      <p:pic>
        <p:nvPicPr>
          <p:cNvPr id="7" name="Picture 3"/>
          <p:cNvPicPr>
            <a:picLocks noChangeAspect="1" noChangeArrowheads="1"/>
          </p:cNvPicPr>
          <p:nvPr/>
        </p:nvPicPr>
        <p:blipFill>
          <a:blip r:embed="rId4"/>
          <a:srcRect/>
          <a:stretch>
            <a:fillRect/>
          </a:stretch>
        </p:blipFill>
        <p:spPr bwMode="auto">
          <a:xfrm>
            <a:off x="2670482" y="3177032"/>
            <a:ext cx="4348396" cy="2446480"/>
          </a:xfrm>
          <a:prstGeom prst="rect">
            <a:avLst/>
          </a:prstGeom>
          <a:noFill/>
          <a:ln w="9525">
            <a:noFill/>
            <a:miter lim="800000"/>
            <a:headEnd/>
            <a:tailEnd/>
          </a:ln>
        </p:spPr>
      </p:pic>
    </p:spTree>
    <p:extLst>
      <p:ext uri="{BB962C8B-B14F-4D97-AF65-F5344CB8AC3E}">
        <p14:creationId xmlns:p14="http://schemas.microsoft.com/office/powerpoint/2010/main" val="58745686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270094"/>
            <a:ext cx="8603265" cy="604837"/>
          </a:xfrm>
        </p:spPr>
        <p:txBody>
          <a:bodyPr/>
          <a:lstStyle/>
          <a:p>
            <a:r>
              <a:rPr lang="en-US" i="0" dirty="0" smtClean="0">
                <a:solidFill>
                  <a:srgbClr val="C00000"/>
                </a:solidFill>
              </a:rPr>
              <a:t>D</a:t>
            </a:r>
            <a:r>
              <a:rPr lang="en-US" b="0" i="0" dirty="0" smtClean="0"/>
              <a:t>. Resilient Deployment with </a:t>
            </a:r>
            <a:r>
              <a:rPr lang="en-US" i="0" dirty="0" smtClean="0"/>
              <a:t>Load Balancing</a:t>
            </a:r>
            <a:endParaRPr lang="en-US" i="0" dirty="0"/>
          </a:p>
        </p:txBody>
      </p:sp>
      <p:pic>
        <p:nvPicPr>
          <p:cNvPr id="54276" name="Picture 4"/>
          <p:cNvPicPr>
            <a:picLocks noChangeAspect="1" noChangeArrowheads="1"/>
          </p:cNvPicPr>
          <p:nvPr/>
        </p:nvPicPr>
        <p:blipFill>
          <a:blip r:embed="rId2"/>
          <a:srcRect/>
          <a:stretch>
            <a:fillRect/>
          </a:stretch>
        </p:blipFill>
        <p:spPr bwMode="auto">
          <a:xfrm>
            <a:off x="806246" y="1249772"/>
            <a:ext cx="7069394" cy="4823045"/>
          </a:xfrm>
          <a:prstGeom prst="rect">
            <a:avLst/>
          </a:prstGeom>
          <a:noFill/>
          <a:ln w="9525">
            <a:noFill/>
            <a:miter lim="800000"/>
            <a:headEnd/>
            <a:tailEnd/>
          </a:ln>
        </p:spPr>
      </p:pic>
    </p:spTree>
    <p:extLst>
      <p:ext uri="{BB962C8B-B14F-4D97-AF65-F5344CB8AC3E}">
        <p14:creationId xmlns:p14="http://schemas.microsoft.com/office/powerpoint/2010/main" val="4875611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457200" y="274638"/>
            <a:ext cx="8229600" cy="56515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dirty="0" err="1" smtClean="0">
                <a:latin typeface="Arial" pitchFamily="34" charset="0"/>
                <a:cs typeface="Arial" pitchFamily="34" charset="0"/>
              </a:rPr>
              <a:t>FortiDDoS</a:t>
            </a:r>
            <a:r>
              <a:rPr lang="en-US" dirty="0" smtClean="0">
                <a:latin typeface="Arial" pitchFamily="34" charset="0"/>
                <a:cs typeface="Arial" pitchFamily="34" charset="0"/>
              </a:rPr>
              <a:t> : 5 Key Features and Benefits</a:t>
            </a:r>
          </a:p>
        </p:txBody>
      </p:sp>
      <p:sp>
        <p:nvSpPr>
          <p:cNvPr id="21507" name="Text Placeholder 5"/>
          <p:cNvSpPr>
            <a:spLocks noGrp="1"/>
          </p:cNvSpPr>
          <p:nvPr>
            <p:ph type="body" sz="quarter" idx="11"/>
          </p:nvPr>
        </p:nvSpPr>
        <p:spPr bwMode="auto">
          <a:xfrm>
            <a:off x="457200" y="1270000"/>
            <a:ext cx="8229600" cy="4676775"/>
          </a:xfrm>
          <a:noFill/>
          <a:ln>
            <a:miter lim="800000"/>
            <a:headEnd/>
            <a:tailEnd/>
          </a:ln>
        </p:spPr>
        <p:txBody>
          <a:bodyPr vert="horz" wrap="square" lIns="91440" tIns="45720" rIns="91440" bIns="45720" numCol="1" anchor="t" anchorCtr="0" compatLnSpc="1">
            <a:prstTxWarp prst="textNoShape">
              <a:avLst/>
            </a:prstTxWarp>
          </a:bodyPr>
          <a:lstStyle/>
          <a:p>
            <a:endParaRPr lang="en-US" smtClean="0">
              <a:latin typeface="Arial Narrow" pitchFamily="34" charset="0"/>
              <a:cs typeface="Arial Narrow" pitchFamily="34" charset="0"/>
            </a:endParaRPr>
          </a:p>
        </p:txBody>
      </p:sp>
      <p:sp>
        <p:nvSpPr>
          <p:cNvPr id="21524" name="Slide Number Placeholder 6"/>
          <p:cNvSpPr>
            <a:spLocks noGrp="1"/>
          </p:cNvSpPr>
          <p:nvPr>
            <p:ph type="sldNum" sz="quarter" idx="4294967295"/>
          </p:nvPr>
        </p:nvSpPr>
        <p:spPr bwMode="auto">
          <a:xfrm>
            <a:off x="7848600" y="6400800"/>
            <a:ext cx="1295400" cy="457200"/>
          </a:xfrm>
          <a:prstGeom prst="rect">
            <a:avLst/>
          </a:prstGeom>
          <a:noFill/>
          <a:ln>
            <a:miter lim="800000"/>
            <a:headEnd/>
            <a:tailEnd/>
          </a:ln>
        </p:spPr>
        <p:txBody>
          <a:bodyPr/>
          <a:lstStyle/>
          <a:p>
            <a:fld id="{FE820F2E-C145-4DF9-AC2E-DE55C821ED20}" type="slidenum">
              <a:rPr lang="en-US"/>
              <a:pPr/>
              <a:t>38</a:t>
            </a:fld>
            <a:endParaRPr lang="en-US"/>
          </a:p>
        </p:txBody>
      </p:sp>
      <p:graphicFrame>
        <p:nvGraphicFramePr>
          <p:cNvPr id="11" name="Content Placeholder 10"/>
          <p:cNvGraphicFramePr>
            <a:graphicFrameLocks noGrp="1"/>
          </p:cNvGraphicFramePr>
          <p:nvPr>
            <p:ph idx="4294967295"/>
            <p:extLst>
              <p:ext uri="{D42A27DB-BD31-4B8C-83A1-F6EECF244321}">
                <p14:modId xmlns:p14="http://schemas.microsoft.com/office/powerpoint/2010/main" val="3327560547"/>
              </p:ext>
            </p:extLst>
          </p:nvPr>
        </p:nvGraphicFramePr>
        <p:xfrm>
          <a:off x="126406" y="1196975"/>
          <a:ext cx="8587439" cy="4937759"/>
        </p:xfrm>
        <a:graphic>
          <a:graphicData uri="http://schemas.openxmlformats.org/drawingml/2006/table">
            <a:tbl>
              <a:tblPr/>
              <a:tblGrid>
                <a:gridCol w="307323"/>
                <a:gridCol w="2587990"/>
                <a:gridCol w="5692126"/>
              </a:tblGrid>
              <a:tr h="26921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rgbClr val="FF0000"/>
                        </a:solidFill>
                        <a:effectLst/>
                        <a:latin typeface="Arial" pitchFamily="34" charset="0"/>
                        <a:ea typeface="MS PGothic" pitchFamily="34" charset="-128"/>
                      </a:endParaRPr>
                    </a:p>
                  </a:txBody>
                  <a:tcPr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65000"/>
                            </a:schemeClr>
                          </a:solidFill>
                          <a:effectLst/>
                          <a:latin typeface="Arial" pitchFamily="34" charset="0"/>
                          <a:ea typeface="MS PGothic" pitchFamily="34" charset="-128"/>
                        </a:rPr>
                        <a:t>Feature</a:t>
                      </a:r>
                    </a:p>
                  </a:txBody>
                  <a:tcPr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65000"/>
                            </a:schemeClr>
                          </a:solidFill>
                          <a:effectLst/>
                          <a:latin typeface="Arial" pitchFamily="34" charset="0"/>
                          <a:ea typeface="MS PGothic" pitchFamily="34" charset="-128"/>
                        </a:rPr>
                        <a:t>Benefit</a:t>
                      </a:r>
                    </a:p>
                  </a:txBody>
                  <a:tcPr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rgbClr val="C00000"/>
                    </a:solidFill>
                  </a:tcPr>
                </a:tc>
              </a:tr>
              <a:tr h="43592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C00000"/>
                          </a:solidFill>
                          <a:effectLst/>
                          <a:latin typeface="Arial" pitchFamily="34" charset="0"/>
                          <a:ea typeface="MS PGothic" pitchFamily="34" charset="-128"/>
                        </a:rPr>
                        <a:t>A</a:t>
                      </a:r>
                    </a:p>
                  </a:txBody>
                  <a:tcPr anchor="ctr"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8E9E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err="1" smtClean="0">
                          <a:ln>
                            <a:noFill/>
                          </a:ln>
                          <a:solidFill>
                            <a:schemeClr val="bg1">
                              <a:lumMod val="65000"/>
                            </a:schemeClr>
                          </a:solidFill>
                          <a:effectLst/>
                          <a:latin typeface="Arial" pitchFamily="34" charset="0"/>
                          <a:ea typeface="MS PGothic" pitchFamily="34" charset="-128"/>
                        </a:rPr>
                        <a:t>FortiASIC</a:t>
                      </a:r>
                      <a:r>
                        <a:rPr kumimoji="0" lang="en-US" sz="1800" b="0" i="0" u="none" strike="noStrike" cap="none" normalizeH="0" baseline="0" dirty="0" smtClean="0">
                          <a:ln>
                            <a:noFill/>
                          </a:ln>
                          <a:solidFill>
                            <a:schemeClr val="bg1">
                              <a:lumMod val="65000"/>
                            </a:schemeClr>
                          </a:solidFill>
                          <a:effectLst/>
                          <a:latin typeface="Arial" pitchFamily="34" charset="0"/>
                          <a:ea typeface="MS PGothic" pitchFamily="34" charset="-128"/>
                        </a:rPr>
                        <a:t> accelerated detection &amp; mitigation</a:t>
                      </a:r>
                    </a:p>
                  </a:txBody>
                  <a:tcPr anchor="ctr"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8E9E9"/>
                    </a:solidFill>
                  </a:tcPr>
                </a:tc>
                <a:tc>
                  <a:txBody>
                    <a:bodyPr/>
                    <a:lstStyle/>
                    <a:p>
                      <a:pPr marL="171450" marR="0" lvl="0" indent="-171450" algn="l" defTabSz="457200" rtl="0" eaLnBrk="1" fontAlgn="base" latinLnBrk="0" hangingPunct="1">
                        <a:lnSpc>
                          <a:spcPct val="100000"/>
                        </a:lnSpc>
                        <a:spcBef>
                          <a:spcPct val="0"/>
                        </a:spcBef>
                        <a:spcAft>
                          <a:spcPct val="0"/>
                        </a:spcAft>
                        <a:buClr>
                          <a:srgbClr val="FF0000"/>
                        </a:buClr>
                        <a:buSzTx/>
                        <a:buFont typeface="Arial" pitchFamily="34" charset="0"/>
                        <a:buChar char="•"/>
                        <a:tabLst/>
                      </a:pPr>
                      <a:r>
                        <a:rPr kumimoji="0" lang="en-US" sz="1800" b="0" i="0" u="none" strike="noStrike" cap="none" normalizeH="0" baseline="0" dirty="0" smtClean="0">
                          <a:ln>
                            <a:noFill/>
                          </a:ln>
                          <a:solidFill>
                            <a:schemeClr val="bg1">
                              <a:lumMod val="65000"/>
                            </a:schemeClr>
                          </a:solidFill>
                          <a:effectLst/>
                          <a:latin typeface="Arial" pitchFamily="34" charset="0"/>
                          <a:ea typeface="MS PGothic" pitchFamily="34" charset="-128"/>
                        </a:rPr>
                        <a:t>Custom designed high-speed ASIC processors block attacks before they can affect network availability</a:t>
                      </a:r>
                    </a:p>
                  </a:txBody>
                  <a:tcPr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8E9E9"/>
                    </a:solidFill>
                  </a:tcPr>
                </a:tc>
              </a:tr>
              <a:tr h="80958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C00000"/>
                          </a:solidFill>
                          <a:effectLst/>
                          <a:latin typeface="Arial" pitchFamily="34" charset="0"/>
                          <a:ea typeface="MS PGothic" pitchFamily="34" charset="-128"/>
                        </a:rPr>
                        <a:t>B</a:t>
                      </a:r>
                    </a:p>
                  </a:txBody>
                  <a:tcPr anchor="ctr" horzOverflow="overflow">
                    <a:lnL>
                      <a:noFill/>
                    </a:lnL>
                    <a:lnR>
                      <a:noFill/>
                    </a:lnR>
                    <a:lnT>
                      <a:noFill/>
                    </a:lnT>
                    <a:lnB>
                      <a:noFill/>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bg1">
                              <a:lumMod val="65000"/>
                            </a:schemeClr>
                          </a:solidFill>
                          <a:effectLst/>
                          <a:latin typeface="Arial" pitchFamily="34" charset="0"/>
                          <a:ea typeface="MS PGothic" pitchFamily="34" charset="-128"/>
                        </a:rPr>
                        <a:t>Automatic traffic pattern learning</a:t>
                      </a:r>
                    </a:p>
                  </a:txBody>
                  <a:tcPr anchor="ctr" horzOverflow="overflow">
                    <a:lnL>
                      <a:noFill/>
                    </a:lnL>
                    <a:lnR>
                      <a:noFill/>
                    </a:lnR>
                    <a:lnT>
                      <a:noFill/>
                    </a:lnT>
                    <a:lnB>
                      <a:noFill/>
                    </a:lnB>
                    <a:lnTlToBr>
                      <a:noFill/>
                    </a:lnTlToBr>
                    <a:lnBlToTr>
                      <a:noFill/>
                    </a:lnBlToTr>
                    <a:solidFill>
                      <a:schemeClr val="bg1"/>
                    </a:solidFill>
                  </a:tcPr>
                </a:tc>
                <a:tc>
                  <a:txBody>
                    <a:bodyPr/>
                    <a:lstStyle/>
                    <a:p>
                      <a:pPr marL="171450" marR="0" lvl="0" indent="-171450" algn="l" defTabSz="457200" rtl="0" eaLnBrk="1" fontAlgn="base" latinLnBrk="0" hangingPunct="1">
                        <a:lnSpc>
                          <a:spcPct val="100000"/>
                        </a:lnSpc>
                        <a:spcBef>
                          <a:spcPct val="0"/>
                        </a:spcBef>
                        <a:spcAft>
                          <a:spcPct val="0"/>
                        </a:spcAft>
                        <a:buClr>
                          <a:srgbClr val="FF0000"/>
                        </a:buClr>
                        <a:buSzTx/>
                        <a:buFont typeface="Arial" pitchFamily="34" charset="0"/>
                        <a:buChar char="•"/>
                        <a:tabLst/>
                      </a:pPr>
                      <a:r>
                        <a:rPr kumimoji="0" lang="en-US" sz="1800" b="0" i="0" u="none" strike="noStrike" cap="none" normalizeH="0" baseline="0" dirty="0" smtClean="0">
                          <a:ln>
                            <a:noFill/>
                          </a:ln>
                          <a:solidFill>
                            <a:schemeClr val="bg1">
                              <a:lumMod val="65000"/>
                            </a:schemeClr>
                          </a:solidFill>
                          <a:effectLst/>
                          <a:latin typeface="Arial" pitchFamily="34" charset="0"/>
                          <a:ea typeface="MS PGothic" pitchFamily="34" charset="-128"/>
                        </a:rPr>
                        <a:t>Achieves more accurate threat detection through multi-layer profiling </a:t>
                      </a:r>
                    </a:p>
                    <a:p>
                      <a:pPr marL="171450" marR="0" lvl="0" indent="-171450" algn="l" defTabSz="457200" rtl="0" eaLnBrk="1" fontAlgn="base" latinLnBrk="0" hangingPunct="1">
                        <a:lnSpc>
                          <a:spcPct val="100000"/>
                        </a:lnSpc>
                        <a:spcBef>
                          <a:spcPct val="0"/>
                        </a:spcBef>
                        <a:spcAft>
                          <a:spcPct val="0"/>
                        </a:spcAft>
                        <a:buClr>
                          <a:srgbClr val="FF0000"/>
                        </a:buClr>
                        <a:buSzTx/>
                        <a:buFont typeface="Arial" pitchFamily="34" charset="0"/>
                        <a:buChar char="•"/>
                        <a:tabLst/>
                      </a:pPr>
                      <a:r>
                        <a:rPr kumimoji="0" lang="en-US" sz="1800" b="0" i="0" u="none" strike="noStrike" cap="none" normalizeH="0" baseline="0" dirty="0" smtClean="0">
                          <a:ln>
                            <a:noFill/>
                          </a:ln>
                          <a:solidFill>
                            <a:schemeClr val="bg1">
                              <a:lumMod val="65000"/>
                            </a:schemeClr>
                          </a:solidFill>
                          <a:effectLst/>
                          <a:latin typeface="Arial" pitchFamily="34" charset="0"/>
                          <a:ea typeface="MS PGothic" pitchFamily="34" charset="-128"/>
                        </a:rPr>
                        <a:t>Modeling requires almost no end user intervention</a:t>
                      </a:r>
                    </a:p>
                  </a:txBody>
                  <a:tcPr horzOverflow="overflow">
                    <a:lnL>
                      <a:noFill/>
                    </a:lnL>
                    <a:lnR>
                      <a:noFill/>
                    </a:lnR>
                    <a:lnT>
                      <a:noFill/>
                    </a:lnT>
                    <a:lnB>
                      <a:noFill/>
                    </a:lnB>
                    <a:lnTlToBr>
                      <a:noFill/>
                    </a:lnTlToBr>
                    <a:lnBlToTr>
                      <a:noFill/>
                    </a:lnBlToTr>
                    <a:solidFill>
                      <a:schemeClr val="bg1"/>
                    </a:solidFill>
                  </a:tcPr>
                </a:tc>
              </a:tr>
              <a:tr h="62275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C00000"/>
                          </a:solidFill>
                          <a:effectLst/>
                          <a:latin typeface="Arial" pitchFamily="34" charset="0"/>
                          <a:ea typeface="MS PGothic" pitchFamily="34" charset="-128"/>
                        </a:rPr>
                        <a:t>C</a:t>
                      </a:r>
                    </a:p>
                  </a:txBody>
                  <a:tcPr anchor="ctr" horzOverflow="overflow">
                    <a:lnL>
                      <a:noFill/>
                    </a:lnL>
                    <a:lnR>
                      <a:noFill/>
                    </a:lnR>
                    <a:lnT>
                      <a:noFill/>
                    </a:lnT>
                    <a:lnB>
                      <a:noFill/>
                    </a:lnB>
                    <a:lnTlToBr>
                      <a:noFill/>
                    </a:lnTlToBr>
                    <a:lnBlToTr>
                      <a:noFill/>
                    </a:lnBlToTr>
                    <a:solidFill>
                      <a:srgbClr val="E8E9E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bg1">
                              <a:lumMod val="65000"/>
                            </a:schemeClr>
                          </a:solidFill>
                          <a:effectLst/>
                          <a:latin typeface="Arial" pitchFamily="34" charset="0"/>
                          <a:ea typeface="MS PGothic" pitchFamily="34" charset="-128"/>
                        </a:rPr>
                        <a:t>Virtual Partitions</a:t>
                      </a:r>
                    </a:p>
                  </a:txBody>
                  <a:tcPr anchor="ctr" horzOverflow="overflow">
                    <a:lnL>
                      <a:noFill/>
                    </a:lnL>
                    <a:lnR>
                      <a:noFill/>
                    </a:lnR>
                    <a:lnT>
                      <a:noFill/>
                    </a:lnT>
                    <a:lnB>
                      <a:noFill/>
                    </a:lnB>
                    <a:lnTlToBr>
                      <a:noFill/>
                    </a:lnTlToBr>
                    <a:lnBlToTr>
                      <a:noFill/>
                    </a:lnBlToTr>
                    <a:solidFill>
                      <a:srgbClr val="E8E9E9"/>
                    </a:solidFill>
                  </a:tcPr>
                </a:tc>
                <a:tc>
                  <a:txBody>
                    <a:bodyPr/>
                    <a:lstStyle/>
                    <a:p>
                      <a:pPr marL="171450" marR="0" lvl="0" indent="-171450" algn="l" defTabSz="457200" rtl="0" eaLnBrk="1" fontAlgn="base" latinLnBrk="0" hangingPunct="1">
                        <a:lnSpc>
                          <a:spcPct val="100000"/>
                        </a:lnSpc>
                        <a:spcBef>
                          <a:spcPct val="0"/>
                        </a:spcBef>
                        <a:spcAft>
                          <a:spcPct val="0"/>
                        </a:spcAft>
                        <a:buClr>
                          <a:srgbClr val="FF0000"/>
                        </a:buClr>
                        <a:buSzTx/>
                        <a:buFont typeface="Arial" pitchFamily="34" charset="0"/>
                        <a:buChar char="•"/>
                        <a:tabLst/>
                      </a:pPr>
                      <a:r>
                        <a:rPr kumimoji="0" lang="en-US" sz="1800" b="0" i="0" u="none" strike="noStrike" cap="none" normalizeH="0" baseline="0" dirty="0" smtClean="0">
                          <a:ln>
                            <a:noFill/>
                          </a:ln>
                          <a:solidFill>
                            <a:schemeClr val="bg1">
                              <a:lumMod val="65000"/>
                            </a:schemeClr>
                          </a:solidFill>
                          <a:effectLst/>
                          <a:latin typeface="Arial" pitchFamily="34" charset="0"/>
                          <a:ea typeface="MS PGothic" pitchFamily="34" charset="-128"/>
                        </a:rPr>
                        <a:t>In multi-tenant or virtual environments, prevents attack on one customer from affecting another </a:t>
                      </a:r>
                    </a:p>
                    <a:p>
                      <a:pPr marL="171450" marR="0" lvl="0" indent="-171450" algn="l" defTabSz="457200" rtl="0" eaLnBrk="1" fontAlgn="base" latinLnBrk="0" hangingPunct="1">
                        <a:lnSpc>
                          <a:spcPct val="100000"/>
                        </a:lnSpc>
                        <a:spcBef>
                          <a:spcPct val="0"/>
                        </a:spcBef>
                        <a:spcAft>
                          <a:spcPct val="0"/>
                        </a:spcAft>
                        <a:buClr>
                          <a:srgbClr val="FF0000"/>
                        </a:buClr>
                        <a:buSzTx/>
                        <a:buFont typeface="Arial" pitchFamily="34" charset="0"/>
                        <a:buChar char="•"/>
                        <a:tabLst/>
                      </a:pPr>
                      <a:r>
                        <a:rPr kumimoji="0" lang="en-US" sz="1800" b="0" i="0" u="none" strike="noStrike" cap="none" normalizeH="0" baseline="0" dirty="0" smtClean="0">
                          <a:ln>
                            <a:noFill/>
                          </a:ln>
                          <a:solidFill>
                            <a:schemeClr val="bg1">
                              <a:lumMod val="65000"/>
                            </a:schemeClr>
                          </a:solidFill>
                          <a:effectLst/>
                          <a:latin typeface="Arial" pitchFamily="34" charset="0"/>
                          <a:ea typeface="MS PGothic" pitchFamily="34" charset="-128"/>
                        </a:rPr>
                        <a:t>Provides flexible deployment options and optimal TCO for service providers and cloud environments</a:t>
                      </a:r>
                    </a:p>
                  </a:txBody>
                  <a:tcPr horzOverflow="overflow">
                    <a:lnL>
                      <a:noFill/>
                    </a:lnL>
                    <a:lnR>
                      <a:noFill/>
                    </a:lnR>
                    <a:lnT>
                      <a:noFill/>
                    </a:lnT>
                    <a:lnB>
                      <a:noFill/>
                    </a:lnB>
                    <a:lnTlToBr>
                      <a:noFill/>
                    </a:lnTlToBr>
                    <a:lnBlToTr>
                      <a:noFill/>
                    </a:lnBlToTr>
                    <a:solidFill>
                      <a:srgbClr val="E8E9E9"/>
                    </a:solidFill>
                  </a:tcPr>
                </a:tc>
              </a:tr>
              <a:tr h="45949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C00000"/>
                          </a:solidFill>
                          <a:effectLst/>
                          <a:latin typeface="Arial" pitchFamily="34" charset="0"/>
                          <a:ea typeface="MS PGothic" pitchFamily="34" charset="-128"/>
                        </a:rPr>
                        <a:t>D</a:t>
                      </a:r>
                    </a:p>
                  </a:txBody>
                  <a:tcPr anchor="ctr" horzOverflow="overflow">
                    <a:lnL>
                      <a:noFill/>
                    </a:lnL>
                    <a:lnR>
                      <a:noFill/>
                    </a:lnR>
                    <a:lnT>
                      <a:noFill/>
                    </a:lnT>
                    <a:lnB>
                      <a:noFill/>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bg1">
                              <a:lumMod val="65000"/>
                            </a:schemeClr>
                          </a:solidFill>
                          <a:effectLst/>
                          <a:latin typeface="Arial" pitchFamily="34" charset="0"/>
                          <a:ea typeface="MS PGothic" pitchFamily="34" charset="-128"/>
                        </a:rPr>
                        <a:t>Rapid &amp; Resilient deployment</a:t>
                      </a:r>
                    </a:p>
                  </a:txBody>
                  <a:tcPr anchor="ctr" horzOverflow="overflow">
                    <a:lnL>
                      <a:noFill/>
                    </a:lnL>
                    <a:lnR>
                      <a:noFill/>
                    </a:lnR>
                    <a:lnT>
                      <a:noFill/>
                    </a:lnT>
                    <a:lnB>
                      <a:noFill/>
                    </a:lnB>
                    <a:lnTlToBr>
                      <a:noFill/>
                    </a:lnTlToBr>
                    <a:lnBlToTr>
                      <a:noFill/>
                    </a:lnBlToTr>
                    <a:solidFill>
                      <a:schemeClr val="bg1"/>
                    </a:solidFill>
                  </a:tcPr>
                </a:tc>
                <a:tc>
                  <a:txBody>
                    <a:bodyPr/>
                    <a:lstStyle/>
                    <a:p>
                      <a:pPr marL="171450" marR="0" lvl="0" indent="-171450" algn="l" defTabSz="457200" rtl="0" eaLnBrk="1" fontAlgn="base" latinLnBrk="0" hangingPunct="1">
                        <a:lnSpc>
                          <a:spcPct val="100000"/>
                        </a:lnSpc>
                        <a:spcBef>
                          <a:spcPct val="0"/>
                        </a:spcBef>
                        <a:spcAft>
                          <a:spcPct val="0"/>
                        </a:spcAft>
                        <a:buClr>
                          <a:srgbClr val="FF0000"/>
                        </a:buClr>
                        <a:buSzTx/>
                        <a:buFont typeface="Arial" pitchFamily="34" charset="0"/>
                        <a:buChar char="•"/>
                        <a:tabLst/>
                      </a:pPr>
                      <a:r>
                        <a:rPr kumimoji="0" lang="en-US" sz="1800" b="0" i="0" u="none" strike="noStrike" cap="none" normalizeH="0" baseline="0" dirty="0" smtClean="0">
                          <a:ln>
                            <a:noFill/>
                          </a:ln>
                          <a:solidFill>
                            <a:schemeClr val="bg1">
                              <a:lumMod val="65000"/>
                            </a:schemeClr>
                          </a:solidFill>
                          <a:effectLst/>
                          <a:latin typeface="Arial" pitchFamily="34" charset="0"/>
                          <a:ea typeface="MS PGothic" pitchFamily="34" charset="-128"/>
                        </a:rPr>
                        <a:t>No network topology or configuration changes needed, integrates into existing network architecture</a:t>
                      </a:r>
                    </a:p>
                  </a:txBody>
                  <a:tcPr horzOverflow="overflow">
                    <a:lnL>
                      <a:noFill/>
                    </a:lnL>
                    <a:lnR>
                      <a:noFill/>
                    </a:lnR>
                    <a:lnT>
                      <a:noFill/>
                    </a:lnT>
                    <a:lnB>
                      <a:noFill/>
                    </a:lnB>
                    <a:lnTlToBr>
                      <a:noFill/>
                    </a:lnTlToBr>
                    <a:lnBlToTr>
                      <a:noFill/>
                    </a:lnBlToTr>
                    <a:solidFill>
                      <a:schemeClr val="bg1"/>
                    </a:solidFill>
                  </a:tcPr>
                </a:tc>
              </a:tr>
              <a:tr h="80958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C00000"/>
                          </a:solidFill>
                          <a:effectLst/>
                          <a:latin typeface="Arial" pitchFamily="34" charset="0"/>
                          <a:ea typeface="MS PGothic" pitchFamily="34" charset="-128"/>
                        </a:rPr>
                        <a:t>E</a:t>
                      </a:r>
                    </a:p>
                  </a:txBody>
                  <a:tcPr anchor="ctr"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E8E9E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err="1" smtClean="0">
                          <a:ln>
                            <a:noFill/>
                          </a:ln>
                          <a:solidFill>
                            <a:srgbClr val="36424A"/>
                          </a:solidFill>
                          <a:effectLst/>
                          <a:latin typeface="Arial" pitchFamily="34" charset="0"/>
                          <a:ea typeface="MS PGothic" pitchFamily="34" charset="-128"/>
                        </a:rPr>
                        <a:t>Microfine</a:t>
                      </a:r>
                      <a:r>
                        <a:rPr kumimoji="0" lang="en-US" sz="1800" b="0" i="0" u="none" strike="noStrike" cap="none" normalizeH="0" baseline="0" dirty="0" smtClean="0">
                          <a:ln>
                            <a:noFill/>
                          </a:ln>
                          <a:solidFill>
                            <a:srgbClr val="36424A"/>
                          </a:solidFill>
                          <a:effectLst/>
                          <a:latin typeface="Arial" pitchFamily="34" charset="0"/>
                          <a:ea typeface="MS PGothic" pitchFamily="34" charset="-128"/>
                        </a:rPr>
                        <a:t> enforcement of  network traffic on layers 3, 4 and 7</a:t>
                      </a:r>
                    </a:p>
                  </a:txBody>
                  <a:tcPr anchor="ctr"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E8E9E9"/>
                    </a:solidFill>
                  </a:tcPr>
                </a:tc>
                <a:tc>
                  <a:txBody>
                    <a:bodyPr/>
                    <a:lstStyle/>
                    <a:p>
                      <a:pPr marL="171450" marR="0" lvl="0" indent="-171450" algn="l" defTabSz="457200" rtl="0" eaLnBrk="1" fontAlgn="base" latinLnBrk="0" hangingPunct="1">
                        <a:lnSpc>
                          <a:spcPct val="100000"/>
                        </a:lnSpc>
                        <a:spcBef>
                          <a:spcPct val="0"/>
                        </a:spcBef>
                        <a:spcAft>
                          <a:spcPct val="0"/>
                        </a:spcAft>
                        <a:buClr>
                          <a:srgbClr val="FF0000"/>
                        </a:buClr>
                        <a:buSzTx/>
                        <a:buFont typeface="Arial" pitchFamily="34" charset="0"/>
                        <a:buChar char="•"/>
                        <a:tabLst/>
                      </a:pPr>
                      <a:r>
                        <a:rPr kumimoji="0" lang="en-US" sz="1800" b="0" i="0" u="none" strike="noStrike" cap="none" normalizeH="0" baseline="0" dirty="0" smtClean="0">
                          <a:ln>
                            <a:noFill/>
                          </a:ln>
                          <a:solidFill>
                            <a:srgbClr val="36424A"/>
                          </a:solidFill>
                          <a:effectLst/>
                          <a:latin typeface="Arial" pitchFamily="34" charset="0"/>
                          <a:ea typeface="MS PGothic" pitchFamily="34" charset="-128"/>
                        </a:rPr>
                        <a:t>Significantly reduces false positives</a:t>
                      </a:r>
                    </a:p>
                    <a:p>
                      <a:pPr marL="171450" marR="0" lvl="0" indent="-171450" algn="l" defTabSz="457200" rtl="0" eaLnBrk="1" fontAlgn="base" latinLnBrk="0" hangingPunct="1">
                        <a:lnSpc>
                          <a:spcPct val="100000"/>
                        </a:lnSpc>
                        <a:spcBef>
                          <a:spcPct val="0"/>
                        </a:spcBef>
                        <a:spcAft>
                          <a:spcPct val="0"/>
                        </a:spcAft>
                        <a:buClr>
                          <a:srgbClr val="FF0000"/>
                        </a:buClr>
                        <a:buSzTx/>
                        <a:buFont typeface="Arial" pitchFamily="34" charset="0"/>
                        <a:buChar char="•"/>
                        <a:tabLst/>
                      </a:pPr>
                      <a:r>
                        <a:rPr kumimoji="0" lang="en-US" sz="1800" b="0" i="0" u="none" strike="noStrike" cap="none" normalizeH="0" baseline="0" dirty="0" smtClean="0">
                          <a:ln>
                            <a:noFill/>
                          </a:ln>
                          <a:solidFill>
                            <a:srgbClr val="36424A"/>
                          </a:solidFill>
                          <a:effectLst/>
                          <a:latin typeface="Arial" pitchFamily="34" charset="0"/>
                          <a:ea typeface="MS PGothic" pitchFamily="34" charset="-128"/>
                        </a:rPr>
                        <a:t>Automatically builds a complex and detailed legitimate traffic model </a:t>
                      </a:r>
                    </a:p>
                    <a:p>
                      <a:pPr marL="171450" marR="0" lvl="0" indent="-171450" algn="l" defTabSz="457200" rtl="0" eaLnBrk="1" fontAlgn="base" latinLnBrk="0" hangingPunct="1">
                        <a:lnSpc>
                          <a:spcPct val="100000"/>
                        </a:lnSpc>
                        <a:spcBef>
                          <a:spcPct val="0"/>
                        </a:spcBef>
                        <a:spcAft>
                          <a:spcPct val="0"/>
                        </a:spcAft>
                        <a:buClr>
                          <a:srgbClr val="FF0000"/>
                        </a:buClr>
                        <a:buSzTx/>
                        <a:buFont typeface="Arial" pitchFamily="34" charset="0"/>
                        <a:buChar char="•"/>
                        <a:tabLst/>
                      </a:pPr>
                      <a:r>
                        <a:rPr kumimoji="0" lang="en-US" sz="1800" b="0" i="0" u="none" strike="noStrike" cap="none" normalizeH="0" baseline="0" dirty="0" smtClean="0">
                          <a:ln>
                            <a:noFill/>
                          </a:ln>
                          <a:solidFill>
                            <a:srgbClr val="36424A"/>
                          </a:solidFill>
                          <a:effectLst/>
                          <a:latin typeface="Arial" pitchFamily="34" charset="0"/>
                          <a:ea typeface="MS PGothic" pitchFamily="34" charset="-128"/>
                        </a:rPr>
                        <a:t>Facilitates detection of sophisticated attacks</a:t>
                      </a:r>
                    </a:p>
                  </a:txBody>
                  <a:tcPr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E8E9E9"/>
                    </a:solidFill>
                  </a:tcPr>
                </a:tc>
              </a:tr>
            </a:tbl>
          </a:graphicData>
        </a:graphic>
      </p:graphicFrame>
      <p:sp>
        <p:nvSpPr>
          <p:cNvPr id="21525" name="Text Box 10"/>
          <p:cNvSpPr txBox="1">
            <a:spLocks noChangeArrowheads="1"/>
          </p:cNvSpPr>
          <p:nvPr/>
        </p:nvSpPr>
        <p:spPr bwMode="auto">
          <a:xfrm>
            <a:off x="1671638" y="6040438"/>
            <a:ext cx="184150" cy="457200"/>
          </a:xfrm>
          <a:prstGeom prst="rect">
            <a:avLst/>
          </a:prstGeom>
          <a:noFill/>
          <a:ln w="9525">
            <a:noFill/>
            <a:miter lim="800000"/>
            <a:headEnd/>
            <a:tailEnd/>
          </a:ln>
        </p:spPr>
        <p:txBody>
          <a:bodyPr wrap="none">
            <a:spAutoFit/>
          </a:bodyPr>
          <a:lstStyle/>
          <a:p>
            <a:endParaRPr lang="nl-NL"/>
          </a:p>
        </p:txBody>
      </p:sp>
      <p:pic>
        <p:nvPicPr>
          <p:cNvPr id="13" name="Picture 2"/>
          <p:cNvPicPr>
            <a:picLocks noChangeAspect="1" noChangeArrowheads="1"/>
          </p:cNvPicPr>
          <p:nvPr/>
        </p:nvPicPr>
        <p:blipFill>
          <a:blip r:embed="rId3"/>
          <a:srcRect/>
          <a:stretch>
            <a:fillRect/>
          </a:stretch>
        </p:blipFill>
        <p:spPr bwMode="auto">
          <a:xfrm>
            <a:off x="468312" y="4990862"/>
            <a:ext cx="8229121" cy="1098312"/>
          </a:xfrm>
          <a:prstGeom prst="rect">
            <a:avLst/>
          </a:prstGeom>
          <a:noFill/>
          <a:ln w="9525">
            <a:noFill/>
            <a:miter lim="800000"/>
            <a:headEnd/>
            <a:tailEnd/>
          </a:ln>
        </p:spPr>
      </p:pic>
    </p:spTree>
    <p:extLst>
      <p:ext uri="{BB962C8B-B14F-4D97-AF65-F5344CB8AC3E}">
        <p14:creationId xmlns:p14="http://schemas.microsoft.com/office/powerpoint/2010/main" val="1483712002"/>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xit" presetSubtype="0" fill="hold" nodeType="afterEffect">
                                  <p:stCondLst>
                                    <p:cond delay="0"/>
                                  </p:stCondLst>
                                  <p:childTnLst>
                                    <p:animEffect transition="out" filter="dissolv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www.novell.com/info/primer/art/prim02.gif"/>
          <p:cNvPicPr>
            <a:picLocks noChangeAspect="1" noChangeArrowheads="1"/>
          </p:cNvPicPr>
          <p:nvPr/>
        </p:nvPicPr>
        <p:blipFill>
          <a:blip r:embed="rId3" cstate="print"/>
          <a:srcRect/>
          <a:stretch>
            <a:fillRect/>
          </a:stretch>
        </p:blipFill>
        <p:spPr bwMode="auto">
          <a:xfrm>
            <a:off x="5562600" y="1295400"/>
            <a:ext cx="2964931" cy="4581525"/>
          </a:xfrm>
          <a:prstGeom prst="rect">
            <a:avLst/>
          </a:prstGeom>
          <a:noFill/>
        </p:spPr>
      </p:pic>
      <p:sp>
        <p:nvSpPr>
          <p:cNvPr id="3" name="Title 2"/>
          <p:cNvSpPr>
            <a:spLocks noGrp="1"/>
          </p:cNvSpPr>
          <p:nvPr>
            <p:ph type="title"/>
          </p:nvPr>
        </p:nvSpPr>
        <p:spPr/>
        <p:txBody>
          <a:bodyPr/>
          <a:lstStyle/>
          <a:p>
            <a:r>
              <a:rPr lang="en-US" b="1" dirty="0" smtClean="0">
                <a:solidFill>
                  <a:srgbClr val="C00000"/>
                </a:solidFill>
              </a:rPr>
              <a:t>E</a:t>
            </a:r>
            <a:r>
              <a:rPr lang="en-US" dirty="0" smtClean="0"/>
              <a:t>. </a:t>
            </a:r>
            <a:r>
              <a:rPr lang="en-US" dirty="0" err="1" smtClean="0"/>
              <a:t>Microfine</a:t>
            </a:r>
            <a:r>
              <a:rPr lang="en-US" dirty="0" smtClean="0"/>
              <a:t> enforcement at multiple network layers</a:t>
            </a:r>
            <a:endParaRPr lang="en-US" dirty="0"/>
          </a:p>
        </p:txBody>
      </p:sp>
      <p:sp>
        <p:nvSpPr>
          <p:cNvPr id="5" name="Rectangle 4"/>
          <p:cNvSpPr/>
          <p:nvPr/>
        </p:nvSpPr>
        <p:spPr bwMode="auto">
          <a:xfrm>
            <a:off x="5562600" y="1295400"/>
            <a:ext cx="2971800" cy="4648200"/>
          </a:xfrm>
          <a:prstGeom prst="rect">
            <a:avLst/>
          </a:prstGeom>
          <a:solidFill>
            <a:schemeClr val="bg1">
              <a:alpha val="76000"/>
            </a:schemeClr>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chemeClr val="accent1"/>
              </a:buClr>
              <a:buSzPct val="90000"/>
              <a:buFont typeface="Wingdings" charset="2"/>
              <a:buNone/>
              <a:tabLst/>
            </a:pPr>
            <a:endParaRPr kumimoji="0" lang="en-US" sz="2000" b="0" i="0" u="none" strike="noStrike" cap="none" normalizeH="0" baseline="0">
              <a:ln>
                <a:noFill/>
              </a:ln>
              <a:solidFill>
                <a:schemeClr val="accent2"/>
              </a:solidFill>
              <a:effectLst/>
              <a:latin typeface="Arial" charset="0"/>
            </a:endParaRPr>
          </a:p>
        </p:txBody>
      </p:sp>
      <p:sp>
        <p:nvSpPr>
          <p:cNvPr id="2" name="Text Placeholder 1"/>
          <p:cNvSpPr>
            <a:spLocks noGrp="1"/>
          </p:cNvSpPr>
          <p:nvPr>
            <p:ph type="body" sz="quarter" idx="11"/>
          </p:nvPr>
        </p:nvSpPr>
        <p:spPr>
          <a:xfrm>
            <a:off x="453572" y="1294190"/>
            <a:ext cx="8080828" cy="4980486"/>
          </a:xfrm>
        </p:spPr>
        <p:txBody>
          <a:bodyPr>
            <a:normAutofit/>
          </a:bodyPr>
          <a:lstStyle/>
          <a:p>
            <a:pPr>
              <a:lnSpc>
                <a:spcPct val="110000"/>
              </a:lnSpc>
              <a:buFont typeface="Arial" pitchFamily="34" charset="0"/>
              <a:buChar char="•"/>
            </a:pPr>
            <a:r>
              <a:rPr lang="en-US" i="1" dirty="0" smtClean="0"/>
              <a:t>Layer </a:t>
            </a:r>
            <a:r>
              <a:rPr lang="en-US" b="1" i="1" dirty="0" smtClean="0"/>
              <a:t>3</a:t>
            </a:r>
            <a:r>
              <a:rPr lang="en-US" i="1" dirty="0" smtClean="0"/>
              <a:t> </a:t>
            </a:r>
            <a:r>
              <a:rPr lang="en-US" dirty="0" smtClean="0"/>
              <a:t>(varying layer 3 headers)</a:t>
            </a:r>
          </a:p>
          <a:p>
            <a:pPr lvl="1">
              <a:buFont typeface="Arial Narrow" pitchFamily="34" charset="0"/>
              <a:buChar char="–"/>
            </a:pPr>
            <a:r>
              <a:rPr lang="en-US" sz="2400" dirty="0" smtClean="0"/>
              <a:t>ICMP floods, TCP floods, fragment floods. </a:t>
            </a:r>
          </a:p>
          <a:p>
            <a:pPr>
              <a:buFont typeface="Arial" pitchFamily="34" charset="0"/>
              <a:buChar char="•"/>
            </a:pPr>
            <a:r>
              <a:rPr lang="en-US" i="1" dirty="0" smtClean="0"/>
              <a:t>Layer </a:t>
            </a:r>
            <a:r>
              <a:rPr lang="en-US" b="1" i="1" dirty="0" smtClean="0"/>
              <a:t>4</a:t>
            </a:r>
            <a:r>
              <a:rPr lang="en-US" i="1" dirty="0" smtClean="0"/>
              <a:t> </a:t>
            </a:r>
            <a:r>
              <a:rPr lang="en-US" dirty="0" smtClean="0"/>
              <a:t>(port floods)</a:t>
            </a:r>
          </a:p>
          <a:p>
            <a:pPr lvl="1">
              <a:buFont typeface="Arial Narrow" pitchFamily="34" charset="0"/>
              <a:buChar char="–"/>
            </a:pPr>
            <a:r>
              <a:rPr lang="en-US" sz="2400" dirty="0" smtClean="0"/>
              <a:t>TCP or UDP port floods. Single port attacks, ICMP echo flood</a:t>
            </a:r>
          </a:p>
          <a:p>
            <a:pPr>
              <a:buFont typeface="Arial" pitchFamily="34" charset="0"/>
              <a:buChar char="•"/>
            </a:pPr>
            <a:r>
              <a:rPr lang="en-US" i="1" dirty="0" smtClean="0"/>
              <a:t>Layer</a:t>
            </a:r>
            <a:r>
              <a:rPr lang="en-US" b="1" i="1" dirty="0" smtClean="0"/>
              <a:t> 7</a:t>
            </a:r>
            <a:r>
              <a:rPr lang="en-US" i="1" dirty="0" smtClean="0"/>
              <a:t> </a:t>
            </a:r>
            <a:r>
              <a:rPr lang="en-US" dirty="0" smtClean="0"/>
              <a:t>(URL floods).</a:t>
            </a:r>
          </a:p>
          <a:p>
            <a:pPr lvl="1">
              <a:buFont typeface="Arial Narrow" pitchFamily="34" charset="0"/>
              <a:buChar char="–"/>
            </a:pPr>
            <a:r>
              <a:rPr lang="en-US" sz="2400" dirty="0" smtClean="0"/>
              <a:t> In this attack, a single URL is continuously attacked from multiple sources.</a:t>
            </a:r>
          </a:p>
        </p:txBody>
      </p:sp>
    </p:spTree>
    <p:extLst>
      <p:ext uri="{BB962C8B-B14F-4D97-AF65-F5344CB8AC3E}">
        <p14:creationId xmlns:p14="http://schemas.microsoft.com/office/powerpoint/2010/main" val="3273741390"/>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bwMode="auto">
          <a:xfrm rot="16200000">
            <a:off x="4083844" y="1139031"/>
            <a:ext cx="5132388" cy="4987925"/>
          </a:xfrm>
          <a:prstGeom prst="rect">
            <a:avLst/>
          </a:prstGeom>
          <a:gradFill flip="none" rotWithShape="1">
            <a:gsLst>
              <a:gs pos="0">
                <a:schemeClr val="bg1">
                  <a:lumMod val="65000"/>
                </a:schemeClr>
              </a:gs>
              <a:gs pos="100000">
                <a:srgbClr val="FFFFFF">
                  <a:alpha val="0"/>
                </a:srgbClr>
              </a:gs>
            </a:gsLst>
            <a:lin ang="16200000" scaled="0"/>
            <a:tileRect/>
          </a:gradFill>
          <a:ln w="9525" cap="flat" cmpd="sng" algn="ctr">
            <a:noFill/>
            <a:prstDash val="solid"/>
            <a:round/>
            <a:headEnd type="none" w="med" len="med"/>
            <a:tailEnd type="none" w="med" len="med"/>
          </a:ln>
          <a:effectLst/>
        </p:spPr>
        <p:txBody>
          <a:bodyPr lIns="0" tIns="0" rIns="0" bIns="0" anchor="ctr"/>
          <a:lstStyle/>
          <a:p>
            <a:pPr algn="ctr" eaLnBrk="0" hangingPunct="0">
              <a:spcBef>
                <a:spcPct val="20000"/>
              </a:spcBef>
              <a:buClr>
                <a:schemeClr val="accent1"/>
              </a:buClr>
              <a:buSzPct val="90000"/>
              <a:buFont typeface="Wingdings" charset="2"/>
              <a:buNone/>
              <a:defRPr/>
            </a:pPr>
            <a:endParaRPr lang="en-US" dirty="0">
              <a:ea typeface="ＭＳ Ｐゴシック" pitchFamily="60" charset="-128"/>
            </a:endParaRPr>
          </a:p>
        </p:txBody>
      </p:sp>
      <p:sp>
        <p:nvSpPr>
          <p:cNvPr id="74756" name="Title 4"/>
          <p:cNvSpPr>
            <a:spLocks noGrp="1"/>
          </p:cNvSpPr>
          <p:nvPr>
            <p:ph type="title"/>
          </p:nvPr>
        </p:nvSpPr>
        <p:spPr>
          <a:xfrm>
            <a:off x="468313" y="285750"/>
            <a:ext cx="6127750" cy="430212"/>
          </a:xfrm>
        </p:spPr>
        <p:txBody>
          <a:bodyPr/>
          <a:lstStyle/>
          <a:p>
            <a:pPr>
              <a:defRPr/>
            </a:pPr>
            <a:r>
              <a:rPr lang="en-US" b="0" i="0" kern="1200" dirty="0">
                <a:solidFill>
                  <a:schemeClr val="tx1"/>
                </a:solidFill>
                <a:latin typeface="Arial" charset="0"/>
                <a:ea typeface="ＭＳ Ｐゴシック" charset="0"/>
                <a:cs typeface="ＭＳ Ｐゴシック" charset="0"/>
              </a:rPr>
              <a:t>FORTINET</a:t>
            </a:r>
            <a:r>
              <a:rPr lang="en-US" b="0" i="0" dirty="0" smtClean="0">
                <a:ea typeface="ＭＳ Ｐゴシック"/>
                <a:cs typeface="ＭＳ Ｐゴシック"/>
              </a:rPr>
              <a:t> </a:t>
            </a:r>
            <a:r>
              <a:rPr lang="en-US" b="0" i="0" kern="1200" dirty="0">
                <a:solidFill>
                  <a:schemeClr val="tx1"/>
                </a:solidFill>
                <a:latin typeface="Arial" charset="0"/>
                <a:ea typeface="ＭＳ Ｐゴシック" charset="0"/>
                <a:cs typeface="ＭＳ Ｐゴシック" charset="0"/>
              </a:rPr>
              <a:t>HIGHLIGHTS</a:t>
            </a:r>
          </a:p>
        </p:txBody>
      </p:sp>
      <p:sp>
        <p:nvSpPr>
          <p:cNvPr id="74762" name="Rectangle 18"/>
          <p:cNvSpPr>
            <a:spLocks noChangeArrowheads="1"/>
          </p:cNvSpPr>
          <p:nvPr/>
        </p:nvSpPr>
        <p:spPr bwMode="auto">
          <a:xfrm>
            <a:off x="127000" y="1255713"/>
            <a:ext cx="5664200" cy="5037137"/>
          </a:xfrm>
          <a:prstGeom prst="rect">
            <a:avLst/>
          </a:prstGeom>
          <a:noFill/>
          <a:ln w="9525">
            <a:noFill/>
            <a:miter lim="800000"/>
            <a:headEnd/>
            <a:tailEnd/>
          </a:ln>
        </p:spPr>
        <p:txBody>
          <a:bodyPr>
            <a:spAutoFit/>
          </a:bodyPr>
          <a:lstStyle/>
          <a:p>
            <a:pPr marL="257175" lvl="1" indent="-257175">
              <a:lnSpc>
                <a:spcPct val="110000"/>
              </a:lnSpc>
              <a:spcBef>
                <a:spcPts val="1200"/>
              </a:spcBef>
              <a:buClr>
                <a:schemeClr val="accent2"/>
              </a:buClr>
              <a:defRPr/>
            </a:pPr>
            <a:r>
              <a:rPr lang="en-US" sz="2000" dirty="0">
                <a:solidFill>
                  <a:schemeClr val="accent1"/>
                </a:solidFill>
                <a:latin typeface="Arial" charset="0"/>
                <a:ea typeface="ＭＳ Ｐゴシック" charset="0"/>
                <a:cs typeface="ＭＳ Ｐゴシック" charset="0"/>
              </a:rPr>
              <a:t>A leader of multi-billion dollar security market </a:t>
            </a:r>
          </a:p>
          <a:p>
            <a:pPr marL="625475" lvl="1" indent="-168275">
              <a:lnSpc>
                <a:spcPct val="110000"/>
              </a:lnSpc>
              <a:buClr>
                <a:schemeClr val="accent1"/>
              </a:buClr>
              <a:buFont typeface="Arial" charset="0"/>
              <a:buChar char="•"/>
              <a:defRPr/>
            </a:pPr>
            <a:r>
              <a:rPr lang="en-US" sz="1400" i="1" dirty="0">
                <a:latin typeface="Arial" charset="0"/>
                <a:ea typeface="ＭＳ Ｐゴシック" charset="0"/>
                <a:cs typeface="ＭＳ Ｐゴシック" charset="0"/>
              </a:rPr>
              <a:t>Top 4 in security appliances market</a:t>
            </a:r>
          </a:p>
          <a:p>
            <a:pPr marL="625475" lvl="1" indent="-168275">
              <a:lnSpc>
                <a:spcPct val="110000"/>
              </a:lnSpc>
              <a:buClr>
                <a:schemeClr val="accent1"/>
              </a:buClr>
              <a:buFont typeface="Arial" charset="0"/>
              <a:buChar char="•"/>
              <a:defRPr/>
            </a:pPr>
            <a:r>
              <a:rPr lang="en-US" sz="1400" i="1" dirty="0">
                <a:latin typeface="Arial" charset="0"/>
                <a:ea typeface="ＭＳ Ｐゴシック" charset="0"/>
                <a:cs typeface="ＭＳ Ｐゴシック" charset="0"/>
              </a:rPr>
              <a:t>Fast-growth security segments </a:t>
            </a:r>
          </a:p>
          <a:p>
            <a:pPr marL="257175" indent="-257175">
              <a:lnSpc>
                <a:spcPct val="110000"/>
              </a:lnSpc>
              <a:spcBef>
                <a:spcPts val="1200"/>
              </a:spcBef>
              <a:buClr>
                <a:schemeClr val="accent2"/>
              </a:buClr>
              <a:defRPr/>
            </a:pPr>
            <a:r>
              <a:rPr lang="en-US" sz="2000" dirty="0">
                <a:solidFill>
                  <a:schemeClr val="accent1"/>
                </a:solidFill>
                <a:latin typeface="Arial" charset="0"/>
                <a:ea typeface="ＭＳ Ｐゴシック" charset="0"/>
                <a:cs typeface="ＭＳ Ｐゴシック" charset="0"/>
              </a:rPr>
              <a:t>Advanced technology and products</a:t>
            </a:r>
          </a:p>
          <a:p>
            <a:pPr marL="625475" lvl="1" indent="-168275">
              <a:lnSpc>
                <a:spcPct val="110000"/>
              </a:lnSpc>
              <a:buClr>
                <a:schemeClr val="accent1"/>
              </a:buClr>
              <a:buFont typeface="Arial" charset="0"/>
              <a:buChar char="•"/>
              <a:defRPr/>
            </a:pPr>
            <a:r>
              <a:rPr lang="en-US" sz="1400" i="1" dirty="0">
                <a:latin typeface="Arial" charset="0"/>
                <a:ea typeface="ＭＳ Ｐゴシック" charset="0"/>
                <a:cs typeface="ＭＳ Ｐゴシック" charset="0"/>
              </a:rPr>
              <a:t>121 patents; 95 pending </a:t>
            </a:r>
          </a:p>
          <a:p>
            <a:pPr marL="257175" indent="-257175">
              <a:lnSpc>
                <a:spcPct val="110000"/>
              </a:lnSpc>
              <a:spcBef>
                <a:spcPts val="1200"/>
              </a:spcBef>
              <a:buClr>
                <a:schemeClr val="accent2"/>
              </a:buClr>
              <a:defRPr/>
            </a:pPr>
            <a:r>
              <a:rPr lang="en-US" sz="2000" dirty="0">
                <a:solidFill>
                  <a:schemeClr val="accent1"/>
                </a:solidFill>
                <a:latin typeface="Arial" charset="0"/>
                <a:ea typeface="ＭＳ Ｐゴシック" charset="0"/>
                <a:cs typeface="ＭＳ Ｐゴシック" charset="0"/>
              </a:rPr>
              <a:t>Strong global footprint</a:t>
            </a:r>
          </a:p>
          <a:p>
            <a:pPr marL="625475" lvl="2" indent="-168275">
              <a:lnSpc>
                <a:spcPct val="110000"/>
              </a:lnSpc>
              <a:buClr>
                <a:schemeClr val="accent1"/>
              </a:buClr>
              <a:buFont typeface="Arial" charset="0"/>
              <a:buChar char="•"/>
              <a:defRPr/>
            </a:pPr>
            <a:r>
              <a:rPr lang="en-US" sz="1400" i="1" dirty="0">
                <a:latin typeface="Arial" charset="0"/>
                <a:ea typeface="ＭＳ Ｐゴシック" charset="0"/>
                <a:cs typeface="ＭＳ Ｐゴシック" charset="0"/>
              </a:rPr>
              <a:t>2,000+ employees; 30+ offices worldwide  </a:t>
            </a:r>
          </a:p>
          <a:p>
            <a:pPr marL="257175" indent="-257175">
              <a:lnSpc>
                <a:spcPct val="110000"/>
              </a:lnSpc>
              <a:spcBef>
                <a:spcPts val="1200"/>
              </a:spcBef>
              <a:buClr>
                <a:schemeClr val="accent2"/>
              </a:buClr>
              <a:defRPr/>
            </a:pPr>
            <a:r>
              <a:rPr lang="en-US" sz="2000" dirty="0">
                <a:solidFill>
                  <a:schemeClr val="accent1"/>
                </a:solidFill>
                <a:latin typeface="Arial" charset="0"/>
                <a:ea typeface="ＭＳ Ｐゴシック" charset="0"/>
                <a:cs typeface="ＭＳ Ｐゴシック" charset="0"/>
              </a:rPr>
              <a:t>Blue chip customer base</a:t>
            </a:r>
          </a:p>
          <a:p>
            <a:pPr marL="625475" lvl="1" indent="-168275">
              <a:lnSpc>
                <a:spcPct val="110000"/>
              </a:lnSpc>
              <a:buClr>
                <a:schemeClr val="accent1"/>
              </a:buClr>
              <a:buFont typeface="Arial" charset="0"/>
              <a:buChar char="•"/>
              <a:defRPr/>
            </a:pPr>
            <a:r>
              <a:rPr lang="en-US" sz="1400" i="1" dirty="0">
                <a:latin typeface="Arial" charset="0"/>
                <a:ea typeface="ＭＳ Ｐゴシック" charset="0"/>
                <a:cs typeface="ＭＳ Ｐゴシック" charset="0"/>
              </a:rPr>
              <a:t>150,000+ customers</a:t>
            </a:r>
          </a:p>
          <a:p>
            <a:pPr marL="622300" lvl="1">
              <a:lnSpc>
                <a:spcPct val="110000"/>
              </a:lnSpc>
              <a:buClr>
                <a:schemeClr val="accent1"/>
              </a:buClr>
              <a:defRPr/>
            </a:pPr>
            <a:r>
              <a:rPr lang="en-US" sz="1400" i="1" dirty="0">
                <a:latin typeface="Arial" charset="0"/>
                <a:ea typeface="ＭＳ Ｐゴシック" charset="0"/>
                <a:cs typeface="ＭＳ Ｐゴシック" charset="0"/>
              </a:rPr>
              <a:t>(incl. majority of Global 100)</a:t>
            </a:r>
          </a:p>
          <a:p>
            <a:pPr marL="625475" lvl="1" indent="-168275">
              <a:lnSpc>
                <a:spcPct val="110000"/>
              </a:lnSpc>
              <a:buClr>
                <a:schemeClr val="accent1"/>
              </a:buClr>
              <a:buFont typeface="Arial" charset="0"/>
              <a:buChar char="•"/>
              <a:defRPr/>
            </a:pPr>
            <a:r>
              <a:rPr lang="en-GB" sz="1400" i="1" dirty="0">
                <a:latin typeface="Arial" charset="0"/>
                <a:ea typeface="ＭＳ Ｐゴシック" charset="0"/>
                <a:cs typeface="ＭＳ Ｐゴシック" charset="0"/>
              </a:rPr>
              <a:t>Shipped 1M+ </a:t>
            </a:r>
            <a:r>
              <a:rPr lang="en-GB" sz="1400" i="1" dirty="0" err="1">
                <a:latin typeface="Arial" charset="0"/>
                <a:ea typeface="ＭＳ Ｐゴシック" charset="0"/>
                <a:cs typeface="ＭＳ Ｐゴシック" charset="0"/>
              </a:rPr>
              <a:t>FortiGate</a:t>
            </a:r>
            <a:r>
              <a:rPr lang="en-GB" sz="1400" i="1" dirty="0">
                <a:latin typeface="Arial" charset="0"/>
                <a:ea typeface="ＭＳ Ｐゴシック" charset="0"/>
                <a:cs typeface="ＭＳ Ｐゴシック" charset="0"/>
              </a:rPr>
              <a:t> appliances to date</a:t>
            </a:r>
            <a:endParaRPr lang="en-US" sz="1400" i="1" dirty="0">
              <a:latin typeface="Arial" charset="0"/>
              <a:ea typeface="ＭＳ Ｐゴシック" charset="0"/>
              <a:cs typeface="ＭＳ Ｐゴシック" charset="0"/>
            </a:endParaRPr>
          </a:p>
          <a:p>
            <a:pPr marL="257175" indent="-257175">
              <a:lnSpc>
                <a:spcPct val="110000"/>
              </a:lnSpc>
              <a:spcBef>
                <a:spcPts val="1200"/>
              </a:spcBef>
              <a:buClr>
                <a:schemeClr val="accent2"/>
              </a:buClr>
              <a:defRPr/>
            </a:pPr>
            <a:r>
              <a:rPr lang="en-US" sz="2000" dirty="0">
                <a:solidFill>
                  <a:schemeClr val="accent1"/>
                </a:solidFill>
                <a:latin typeface="Arial" charset="0"/>
                <a:ea typeface="ＭＳ Ｐゴシック" charset="0"/>
                <a:cs typeface="ＭＳ Ｐゴシック" charset="0"/>
              </a:rPr>
              <a:t>Strong financial stability</a:t>
            </a:r>
          </a:p>
          <a:p>
            <a:pPr marL="625475" lvl="1" indent="-168275">
              <a:lnSpc>
                <a:spcPct val="110000"/>
              </a:lnSpc>
              <a:buClr>
                <a:schemeClr val="accent1"/>
              </a:buClr>
              <a:buFont typeface="Arial" charset="0"/>
              <a:buChar char="•"/>
              <a:defRPr/>
            </a:pPr>
            <a:r>
              <a:rPr lang="en-US" sz="1400" i="1" dirty="0">
                <a:latin typeface="Arial" charset="0"/>
                <a:ea typeface="ＭＳ Ｐゴシック" charset="0"/>
                <a:cs typeface="ＭＳ Ｐゴシック" charset="0"/>
              </a:rPr>
              <a:t>FY12 revenues: $534M (23% </a:t>
            </a:r>
            <a:r>
              <a:rPr lang="en-US" sz="1400" i="1" dirty="0" err="1">
                <a:latin typeface="Arial" charset="0"/>
                <a:ea typeface="ＭＳ Ｐゴシック" charset="0"/>
                <a:cs typeface="ＭＳ Ｐゴシック" charset="0"/>
              </a:rPr>
              <a:t>YoY</a:t>
            </a:r>
            <a:r>
              <a:rPr lang="en-US" sz="1400" i="1" dirty="0">
                <a:latin typeface="Arial" charset="0"/>
                <a:ea typeface="ＭＳ Ｐゴシック" charset="0"/>
                <a:cs typeface="ＭＳ Ｐゴシック" charset="0"/>
              </a:rPr>
              <a:t> growth)</a:t>
            </a:r>
          </a:p>
          <a:p>
            <a:pPr marL="625475" lvl="1" indent="-168275">
              <a:lnSpc>
                <a:spcPct val="110000"/>
              </a:lnSpc>
              <a:buClr>
                <a:schemeClr val="accent1"/>
              </a:buClr>
              <a:buFont typeface="Arial" charset="0"/>
              <a:buChar char="•"/>
              <a:defRPr/>
            </a:pPr>
            <a:r>
              <a:rPr lang="en-US" sz="1400" i="1" dirty="0">
                <a:latin typeface="Arial" charset="0"/>
                <a:ea typeface="ＭＳ Ｐゴシック" charset="0"/>
                <a:cs typeface="ＭＳ Ｐゴシック" charset="0"/>
              </a:rPr>
              <a:t>FY12 billings: $ 602M (27% </a:t>
            </a:r>
            <a:r>
              <a:rPr lang="en-US" sz="1400" i="1" dirty="0" err="1">
                <a:latin typeface="Arial" charset="0"/>
                <a:ea typeface="ＭＳ Ｐゴシック" charset="0"/>
                <a:cs typeface="ＭＳ Ｐゴシック" charset="0"/>
              </a:rPr>
              <a:t>YoY</a:t>
            </a:r>
            <a:r>
              <a:rPr lang="en-US" sz="1400" i="1" dirty="0">
                <a:latin typeface="Arial" charset="0"/>
                <a:ea typeface="ＭＳ Ｐゴシック" charset="0"/>
                <a:cs typeface="ＭＳ Ｐゴシック" charset="0"/>
              </a:rPr>
              <a:t> growth)</a:t>
            </a:r>
          </a:p>
          <a:p>
            <a:pPr marL="625475" lvl="1" indent="-168275">
              <a:lnSpc>
                <a:spcPct val="110000"/>
              </a:lnSpc>
              <a:buClr>
                <a:schemeClr val="accent1"/>
              </a:buClr>
              <a:buFont typeface="Arial" charset="0"/>
              <a:buChar char="•"/>
              <a:defRPr/>
            </a:pPr>
            <a:r>
              <a:rPr lang="en-US" sz="1400" i="1" dirty="0">
                <a:latin typeface="Arial" charset="0"/>
                <a:ea typeface="ＭＳ Ｐゴシック" charset="0"/>
                <a:cs typeface="ＭＳ Ｐゴシック" charset="0"/>
              </a:rPr>
              <a:t>Cash flow positive &amp; profitable</a:t>
            </a:r>
          </a:p>
          <a:p>
            <a:pPr marL="625475" lvl="1" indent="-168275">
              <a:lnSpc>
                <a:spcPct val="110000"/>
              </a:lnSpc>
              <a:buClr>
                <a:schemeClr val="accent1"/>
              </a:buClr>
              <a:buFont typeface="Arial" charset="0"/>
              <a:buChar char="•"/>
              <a:defRPr/>
            </a:pPr>
            <a:r>
              <a:rPr lang="en-US" sz="1400" i="1" dirty="0">
                <a:latin typeface="Arial" charset="0"/>
                <a:ea typeface="ＭＳ Ｐゴシック" charset="0"/>
                <a:cs typeface="ＭＳ Ｐゴシック" charset="0"/>
              </a:rPr>
              <a:t>Strong balance sheet: $740M+ in cash; no debt</a:t>
            </a:r>
            <a:r>
              <a:rPr lang="en-US" sz="1600" dirty="0">
                <a:solidFill>
                  <a:srgbClr val="090909"/>
                </a:solidFill>
                <a:latin typeface="Arial" charset="0"/>
                <a:ea typeface="ＭＳ Ｐゴシック" charset="0"/>
                <a:cs typeface="ＭＳ Ｐゴシック" charset="0"/>
              </a:rPr>
              <a:t> </a:t>
            </a:r>
            <a:endParaRPr lang="en-US" sz="1800" dirty="0">
              <a:solidFill>
                <a:srgbClr val="090909"/>
              </a:solidFill>
              <a:latin typeface="Arial" charset="0"/>
              <a:ea typeface="ＭＳ Ｐゴシック" charset="0"/>
              <a:cs typeface="ＭＳ Ｐゴシック" charset="0"/>
            </a:endParaRPr>
          </a:p>
        </p:txBody>
      </p:sp>
      <p:pic>
        <p:nvPicPr>
          <p:cNvPr id="45060" name="Picture 25"/>
          <p:cNvPicPr>
            <a:picLocks noChangeAspect="1"/>
          </p:cNvPicPr>
          <p:nvPr/>
        </p:nvPicPr>
        <p:blipFill>
          <a:blip r:embed="rId3"/>
          <a:srcRect/>
          <a:stretch>
            <a:fillRect/>
          </a:stretch>
        </p:blipFill>
        <p:spPr bwMode="auto">
          <a:xfrm>
            <a:off x="4117975" y="1909763"/>
            <a:ext cx="5191125" cy="2905125"/>
          </a:xfrm>
          <a:prstGeom prst="rect">
            <a:avLst/>
          </a:prstGeom>
          <a:noFill/>
          <a:ln w="9525">
            <a:noFill/>
            <a:miter lim="800000"/>
            <a:headEnd/>
            <a:tailEnd/>
          </a:ln>
        </p:spPr>
      </p:pic>
    </p:spTree>
    <p:extLst>
      <p:ext uri="{BB962C8B-B14F-4D97-AF65-F5344CB8AC3E}">
        <p14:creationId xmlns:p14="http://schemas.microsoft.com/office/powerpoint/2010/main" val="2666987902"/>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68313" y="260351"/>
            <a:ext cx="6127750" cy="604837"/>
          </a:xfrm>
        </p:spPr>
        <p:txBody>
          <a:bodyPr/>
          <a:lstStyle/>
          <a:p>
            <a:r>
              <a:rPr lang="en-US" b="0" i="0" dirty="0" smtClean="0"/>
              <a:t>Recent  EU Customer Feedback</a:t>
            </a:r>
            <a:endParaRPr lang="en-US" b="0" i="0" dirty="0"/>
          </a:p>
        </p:txBody>
      </p:sp>
      <p:sp>
        <p:nvSpPr>
          <p:cNvPr id="6" name="Content Placeholder 5"/>
          <p:cNvSpPr>
            <a:spLocks noGrp="1"/>
          </p:cNvSpPr>
          <p:nvPr>
            <p:ph idx="1"/>
          </p:nvPr>
        </p:nvSpPr>
        <p:spPr>
          <a:xfrm>
            <a:off x="688181" y="1455116"/>
            <a:ext cx="7761287" cy="4313238"/>
          </a:xfrm>
        </p:spPr>
        <p:txBody>
          <a:bodyPr/>
          <a:lstStyle/>
          <a:p>
            <a:pPr>
              <a:buNone/>
            </a:pPr>
            <a:r>
              <a:rPr lang="en-US" dirty="0" smtClean="0"/>
              <a:t>“ We recently experienced a very large DDoS attack on our network. We've found FortiDDoS withstanding the attack very well at this time. Seeing as this is the largest network attack we've ever experienced, utilizing this information will help us significantly in protecting us against other attacks in the future”</a:t>
            </a:r>
          </a:p>
          <a:p>
            <a:pPr>
              <a:buNone/>
            </a:pPr>
            <a:endParaRPr lang="en-US" dirty="0" smtClean="0"/>
          </a:p>
          <a:p>
            <a:pPr>
              <a:buNone/>
            </a:pPr>
            <a:r>
              <a:rPr lang="en-US" dirty="0" smtClean="0"/>
              <a:t> Scale of the attack?</a:t>
            </a:r>
            <a:endParaRPr lang="en-US" dirty="0" smtClean="0">
              <a:solidFill>
                <a:srgbClr val="FF0000"/>
              </a:solidFill>
            </a:endParaRPr>
          </a:p>
          <a:p>
            <a:endParaRPr lang="en-US" dirty="0"/>
          </a:p>
        </p:txBody>
      </p:sp>
      <p:sp>
        <p:nvSpPr>
          <p:cNvPr id="7" name="Rectangle 6"/>
          <p:cNvSpPr/>
          <p:nvPr/>
        </p:nvSpPr>
        <p:spPr>
          <a:xfrm>
            <a:off x="1504349" y="4568025"/>
            <a:ext cx="6128952" cy="1200329"/>
          </a:xfrm>
          <a:prstGeom prst="rect">
            <a:avLst/>
          </a:prstGeom>
        </p:spPr>
        <p:txBody>
          <a:bodyPr wrap="square">
            <a:spAutoFit/>
          </a:bodyPr>
          <a:lstStyle/>
          <a:p>
            <a:pPr>
              <a:buFont typeface="Wingdings" pitchFamily="2" charset="2"/>
              <a:buChar char="Ø"/>
            </a:pPr>
            <a:r>
              <a:rPr lang="en-US" b="1" dirty="0" smtClean="0">
                <a:solidFill>
                  <a:srgbClr val="C00000"/>
                </a:solidFill>
                <a:latin typeface="Arial Narrow" pitchFamily="34" charset="0"/>
                <a:cs typeface="Helvetica 55 Roman"/>
              </a:rPr>
              <a:t> 6.8BN </a:t>
            </a:r>
            <a:r>
              <a:rPr lang="en-US" dirty="0" smtClean="0">
                <a:solidFill>
                  <a:srgbClr val="404040"/>
                </a:solidFill>
                <a:latin typeface="Arial Narrow" pitchFamily="34" charset="0"/>
                <a:cs typeface="Helvetica 55 Roman"/>
              </a:rPr>
              <a:t>: Packets dropped in 8 hours</a:t>
            </a:r>
          </a:p>
          <a:p>
            <a:pPr>
              <a:buFont typeface="Wingdings" pitchFamily="2" charset="2"/>
              <a:buChar char="Ø"/>
            </a:pPr>
            <a:r>
              <a:rPr lang="en-US" b="1" dirty="0" smtClean="0">
                <a:solidFill>
                  <a:srgbClr val="C00000"/>
                </a:solidFill>
                <a:latin typeface="Arial Narrow" pitchFamily="34" charset="0"/>
                <a:cs typeface="Helvetica 55 Roman"/>
              </a:rPr>
              <a:t> 27 hours</a:t>
            </a:r>
            <a:r>
              <a:rPr lang="en-US" dirty="0" smtClean="0">
                <a:solidFill>
                  <a:srgbClr val="404040"/>
                </a:solidFill>
                <a:latin typeface="Arial Narrow" pitchFamily="34" charset="0"/>
                <a:cs typeface="Helvetica 55 Roman"/>
              </a:rPr>
              <a:t> :  Attack duration</a:t>
            </a:r>
          </a:p>
          <a:p>
            <a:pPr>
              <a:buFont typeface="Wingdings" pitchFamily="2" charset="2"/>
              <a:buChar char="Ø"/>
            </a:pPr>
            <a:r>
              <a:rPr lang="en-US" b="1" dirty="0" smtClean="0">
                <a:solidFill>
                  <a:srgbClr val="C00000"/>
                </a:solidFill>
                <a:latin typeface="Arial Narrow" pitchFamily="34" charset="0"/>
                <a:cs typeface="Helvetica 55 Roman"/>
              </a:rPr>
              <a:t> ~last 12 hours </a:t>
            </a:r>
            <a:r>
              <a:rPr lang="en-US" dirty="0" smtClean="0">
                <a:solidFill>
                  <a:srgbClr val="404040"/>
                </a:solidFill>
                <a:latin typeface="Arial Narrow" pitchFamily="34" charset="0"/>
                <a:cs typeface="Helvetica 55 Roman"/>
              </a:rPr>
              <a:t> :  Initiated </a:t>
            </a:r>
            <a:r>
              <a:rPr lang="en-US" dirty="0" err="1" smtClean="0">
                <a:solidFill>
                  <a:srgbClr val="404040"/>
                </a:solidFill>
                <a:latin typeface="Arial Narrow" pitchFamily="34" charset="0"/>
                <a:cs typeface="Helvetica 55 Roman"/>
              </a:rPr>
              <a:t>FortiDDoS</a:t>
            </a:r>
            <a:r>
              <a:rPr lang="en-US" dirty="0" smtClean="0">
                <a:solidFill>
                  <a:srgbClr val="404040"/>
                </a:solidFill>
                <a:latin typeface="Arial Narrow" pitchFamily="34" charset="0"/>
                <a:cs typeface="Helvetica 55 Roman"/>
              </a:rPr>
              <a:t> mitigation</a:t>
            </a:r>
          </a:p>
        </p:txBody>
      </p:sp>
    </p:spTree>
    <p:extLst>
      <p:ext uri="{BB962C8B-B14F-4D97-AF65-F5344CB8AC3E}">
        <p14:creationId xmlns:p14="http://schemas.microsoft.com/office/powerpoint/2010/main" val="18380699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4"/>
          <p:cNvSpPr>
            <a:spLocks noGrp="1"/>
          </p:cNvSpPr>
          <p:nvPr>
            <p:ph type="title"/>
          </p:nvPr>
        </p:nvSpPr>
        <p:spPr bwMode="auto">
          <a:xfrm>
            <a:off x="457200" y="274638"/>
            <a:ext cx="8229600" cy="565150"/>
          </a:xfrm>
          <a:noFill/>
          <a:ln>
            <a:miter lim="800000"/>
            <a:headEnd/>
            <a:tailEnd/>
          </a:ln>
        </p:spPr>
        <p:txBody>
          <a:bodyPr vert="horz" wrap="square" lIns="91440" tIns="45720" rIns="91440" bIns="45720" numCol="1" anchor="t" anchorCtr="0" compatLnSpc="1">
            <a:prstTxWarp prst="textNoShape">
              <a:avLst/>
            </a:prstTxWarp>
            <a:normAutofit/>
          </a:bodyPr>
          <a:lstStyle/>
          <a:p>
            <a:pPr eaLnBrk="1" hangingPunct="1"/>
            <a:r>
              <a:rPr lang="en-US" dirty="0" smtClean="0">
                <a:latin typeface="Arial" pitchFamily="34" charset="0"/>
                <a:cs typeface="Arial" pitchFamily="34" charset="0"/>
              </a:rPr>
              <a:t>Can you afford </a:t>
            </a:r>
            <a:r>
              <a:rPr lang="en-US" i="1" u="sng" dirty="0" smtClean="0">
                <a:latin typeface="Arial" pitchFamily="34" charset="0"/>
                <a:cs typeface="Arial" pitchFamily="34" charset="0"/>
              </a:rPr>
              <a:t>NOT</a:t>
            </a:r>
            <a:r>
              <a:rPr lang="en-US" dirty="0" smtClean="0">
                <a:latin typeface="Arial" pitchFamily="34" charset="0"/>
                <a:cs typeface="Arial" pitchFamily="34" charset="0"/>
              </a:rPr>
              <a:t> to protect IT Services: </a:t>
            </a:r>
            <a:r>
              <a:rPr lang="en-US" i="1" dirty="0" smtClean="0">
                <a:latin typeface="Arial" pitchFamily="34" charset="0"/>
                <a:cs typeface="Arial" pitchFamily="34" charset="0"/>
              </a:rPr>
              <a:t>Take-</a:t>
            </a:r>
            <a:r>
              <a:rPr lang="en-US" i="1" dirty="0" err="1" smtClean="0">
                <a:latin typeface="Arial" pitchFamily="34" charset="0"/>
                <a:cs typeface="Arial" pitchFamily="34" charset="0"/>
              </a:rPr>
              <a:t>Aways</a:t>
            </a:r>
            <a:endParaRPr lang="en-US" i="1" dirty="0" smtClean="0">
              <a:latin typeface="Arial" pitchFamily="34" charset="0"/>
              <a:cs typeface="Arial" pitchFamily="34" charset="0"/>
            </a:endParaRPr>
          </a:p>
        </p:txBody>
      </p:sp>
      <p:sp>
        <p:nvSpPr>
          <p:cNvPr id="33795" name="Content Placeholder 8"/>
          <p:cNvSpPr>
            <a:spLocks noGrp="1"/>
          </p:cNvSpPr>
          <p:nvPr>
            <p:ph type="body" sz="quarter" idx="11"/>
          </p:nvPr>
        </p:nvSpPr>
        <p:spPr bwMode="auto">
          <a:xfrm>
            <a:off x="457200" y="1270000"/>
            <a:ext cx="8434552" cy="4676775"/>
          </a:xfrm>
          <a:noFill/>
          <a:ln>
            <a:miter lim="800000"/>
            <a:headEnd/>
            <a:tailEnd/>
          </a:ln>
        </p:spPr>
        <p:txBody>
          <a:bodyPr vert="horz" wrap="square" lIns="91440" tIns="45720" rIns="91440" bIns="45720" numCol="1" anchor="t" anchorCtr="0" compatLnSpc="1">
            <a:prstTxWarp prst="textNoShape">
              <a:avLst/>
            </a:prstTxWarp>
          </a:bodyPr>
          <a:lstStyle/>
          <a:p>
            <a:pPr marL="457200" indent="-457200" eaLnBrk="1" hangingPunct="1">
              <a:spcBef>
                <a:spcPts val="600"/>
              </a:spcBef>
              <a:buFont typeface="+mj-lt"/>
              <a:buAutoNum type="arabicPeriod"/>
            </a:pPr>
            <a:r>
              <a:rPr lang="en-US" sz="2000" dirty="0" err="1" smtClean="0">
                <a:latin typeface="Arial" pitchFamily="34" charset="0"/>
                <a:cs typeface="Arial" pitchFamily="34" charset="0"/>
              </a:rPr>
              <a:t>DDoS</a:t>
            </a:r>
            <a:r>
              <a:rPr lang="en-US" sz="2000" dirty="0" smtClean="0">
                <a:latin typeface="Arial" pitchFamily="34" charset="0"/>
                <a:cs typeface="Arial" pitchFamily="34" charset="0"/>
              </a:rPr>
              <a:t> attacks will continue to increase in frequency and complexity through 2013</a:t>
            </a:r>
          </a:p>
          <a:p>
            <a:pPr marL="457200" indent="-457200" eaLnBrk="1" hangingPunct="1">
              <a:spcBef>
                <a:spcPts val="600"/>
              </a:spcBef>
              <a:buFont typeface="+mj-lt"/>
              <a:buAutoNum type="arabicPeriod"/>
            </a:pPr>
            <a:r>
              <a:rPr lang="en-US" sz="2000" dirty="0" smtClean="0">
                <a:latin typeface="Arial" pitchFamily="34" charset="0"/>
                <a:cs typeface="Arial" pitchFamily="34" charset="0"/>
              </a:rPr>
              <a:t>There is no ‘Silver Bullet’ solution … yet(!)</a:t>
            </a:r>
          </a:p>
          <a:p>
            <a:pPr marL="457200" indent="-457200" eaLnBrk="1" hangingPunct="1">
              <a:spcBef>
                <a:spcPts val="600"/>
              </a:spcBef>
              <a:buFont typeface="+mj-lt"/>
              <a:buAutoNum type="arabicPeriod"/>
            </a:pPr>
            <a:r>
              <a:rPr lang="en-US" sz="2000" dirty="0" smtClean="0">
                <a:latin typeface="Arial" pitchFamily="34" charset="0"/>
                <a:cs typeface="Arial" pitchFamily="34" charset="0"/>
              </a:rPr>
              <a:t>Firewalls and IPS are not fit to protect against today’s </a:t>
            </a:r>
            <a:r>
              <a:rPr lang="en-US" sz="2000" dirty="0" err="1" smtClean="0">
                <a:latin typeface="Arial" pitchFamily="34" charset="0"/>
                <a:cs typeface="Arial" pitchFamily="34" charset="0"/>
              </a:rPr>
              <a:t>DDoS</a:t>
            </a:r>
            <a:r>
              <a:rPr lang="en-US" sz="2000" dirty="0" smtClean="0">
                <a:latin typeface="Arial" pitchFamily="34" charset="0"/>
                <a:cs typeface="Arial" pitchFamily="34" charset="0"/>
              </a:rPr>
              <a:t> attacks</a:t>
            </a:r>
          </a:p>
          <a:p>
            <a:pPr marL="457200" indent="-457200" eaLnBrk="1" hangingPunct="1">
              <a:spcBef>
                <a:spcPts val="600"/>
              </a:spcBef>
              <a:buFont typeface="+mj-lt"/>
              <a:buAutoNum type="arabicPeriod"/>
            </a:pPr>
            <a:r>
              <a:rPr lang="en-US" sz="2000" dirty="0" smtClean="0">
                <a:latin typeface="Arial" pitchFamily="34" charset="0"/>
                <a:cs typeface="Arial" pitchFamily="34" charset="0"/>
              </a:rPr>
              <a:t>Enterprises with multiple carriers or web-centric businesses need an effective and scalable on-premise </a:t>
            </a:r>
            <a:r>
              <a:rPr lang="en-US" sz="2000" dirty="0" err="1" smtClean="0">
                <a:latin typeface="Arial" pitchFamily="34" charset="0"/>
                <a:cs typeface="Arial" pitchFamily="34" charset="0"/>
              </a:rPr>
              <a:t>DDoS</a:t>
            </a:r>
            <a:r>
              <a:rPr lang="en-US" sz="2000" dirty="0" smtClean="0">
                <a:latin typeface="Arial" pitchFamily="34" charset="0"/>
                <a:cs typeface="Arial" pitchFamily="34" charset="0"/>
              </a:rPr>
              <a:t> protection.</a:t>
            </a:r>
          </a:p>
          <a:p>
            <a:pPr marL="457200" indent="-457200" eaLnBrk="1" hangingPunct="1">
              <a:spcBef>
                <a:spcPts val="600"/>
              </a:spcBef>
              <a:buFont typeface="+mj-lt"/>
              <a:buAutoNum type="arabicPeriod"/>
            </a:pPr>
            <a:r>
              <a:rPr lang="en-US" sz="2000" dirty="0" smtClean="0">
                <a:latin typeface="Arial" pitchFamily="34" charset="0"/>
                <a:cs typeface="Arial" pitchFamily="34" charset="0"/>
              </a:rPr>
              <a:t>ASIC is the </a:t>
            </a:r>
            <a:r>
              <a:rPr lang="en-US" sz="2000" i="1" u="sng" dirty="0" smtClean="0">
                <a:latin typeface="Arial" pitchFamily="34" charset="0"/>
                <a:cs typeface="Arial" pitchFamily="34" charset="0"/>
              </a:rPr>
              <a:t>ONLY</a:t>
            </a:r>
            <a:r>
              <a:rPr lang="en-US" sz="2000" dirty="0" smtClean="0">
                <a:latin typeface="Arial" pitchFamily="34" charset="0"/>
                <a:cs typeface="Arial" pitchFamily="34" charset="0"/>
              </a:rPr>
              <a:t> way : A software/general CPU-based security device cannot keep up with high volume and sophistication of the attack traffic</a:t>
            </a:r>
          </a:p>
          <a:p>
            <a:pPr marL="457200" indent="-457200" eaLnBrk="1" hangingPunct="1">
              <a:spcBef>
                <a:spcPts val="600"/>
              </a:spcBef>
              <a:buFont typeface="+mj-lt"/>
              <a:buAutoNum type="arabicPeriod"/>
            </a:pPr>
            <a:r>
              <a:rPr lang="en-US" sz="2000" dirty="0" smtClean="0">
                <a:latin typeface="Arial" pitchFamily="34" charset="0"/>
                <a:cs typeface="Arial" pitchFamily="34" charset="0"/>
              </a:rPr>
              <a:t>Critical IT Services demand ‘</a:t>
            </a:r>
            <a:r>
              <a:rPr lang="en-US" sz="2000" i="1" dirty="0" smtClean="0">
                <a:latin typeface="Arial" pitchFamily="34" charset="0"/>
                <a:cs typeface="Arial" pitchFamily="34" charset="0"/>
              </a:rPr>
              <a:t>Next Generation IT Service Protection</a:t>
            </a:r>
            <a:r>
              <a:rPr lang="en-US" sz="2000" dirty="0" smtClean="0">
                <a:latin typeface="Arial" pitchFamily="34" charset="0"/>
                <a:cs typeface="Arial" pitchFamily="34" charset="0"/>
              </a:rPr>
              <a:t>’!</a:t>
            </a:r>
          </a:p>
        </p:txBody>
      </p:sp>
      <p:sp>
        <p:nvSpPr>
          <p:cNvPr id="7" name="TextBox 6"/>
          <p:cNvSpPr txBox="1"/>
          <p:nvPr/>
        </p:nvSpPr>
        <p:spPr>
          <a:xfrm>
            <a:off x="1540071" y="5589003"/>
            <a:ext cx="7396163" cy="461665"/>
          </a:xfrm>
          <a:prstGeom prst="rect">
            <a:avLst/>
          </a:prstGeom>
          <a:noFill/>
        </p:spPr>
        <p:txBody>
          <a:bodyPr wrap="square" rtlCol="0">
            <a:spAutoFit/>
          </a:bodyPr>
          <a:lstStyle/>
          <a:p>
            <a:r>
              <a:rPr lang="en-US" b="1" i="1" dirty="0" smtClean="0">
                <a:solidFill>
                  <a:schemeClr val="accent4"/>
                </a:solidFill>
                <a:latin typeface="+mn-lt"/>
                <a:cs typeface="Helvetica 55 Roman"/>
              </a:rPr>
              <a:t>Come and chat with us to learn HOW ….</a:t>
            </a:r>
            <a:endParaRPr lang="en-GB" b="1" i="1" dirty="0" smtClean="0">
              <a:solidFill>
                <a:schemeClr val="accent4"/>
              </a:solidFill>
              <a:latin typeface="+mn-lt"/>
              <a:cs typeface="Helvetica 55 Roman"/>
            </a:endParaRPr>
          </a:p>
        </p:txBody>
      </p:sp>
    </p:spTree>
    <p:extLst>
      <p:ext uri="{BB962C8B-B14F-4D97-AF65-F5344CB8AC3E}">
        <p14:creationId xmlns:p14="http://schemas.microsoft.com/office/powerpoint/2010/main" val="382911866"/>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animEffect transition="in" filter="dissolve">
                                      <p:cBhvr>
                                        <p:cTn id="7" dur="500"/>
                                        <p:tgtEl>
                                          <p:spTgt spid="337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3795">
                                            <p:txEl>
                                              <p:pRg st="1" end="1"/>
                                            </p:txEl>
                                          </p:spTgt>
                                        </p:tgtEl>
                                        <p:attrNameLst>
                                          <p:attrName>style.visibility</p:attrName>
                                        </p:attrNameLst>
                                      </p:cBhvr>
                                      <p:to>
                                        <p:strVal val="visible"/>
                                      </p:to>
                                    </p:set>
                                    <p:animEffect transition="in" filter="dissolve">
                                      <p:cBhvr>
                                        <p:cTn id="12" dur="500"/>
                                        <p:tgtEl>
                                          <p:spTgt spid="3379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3795">
                                            <p:txEl>
                                              <p:pRg st="2" end="2"/>
                                            </p:txEl>
                                          </p:spTgt>
                                        </p:tgtEl>
                                        <p:attrNameLst>
                                          <p:attrName>style.visibility</p:attrName>
                                        </p:attrNameLst>
                                      </p:cBhvr>
                                      <p:to>
                                        <p:strVal val="visible"/>
                                      </p:to>
                                    </p:set>
                                    <p:animEffect transition="in" filter="dissolve">
                                      <p:cBhvr>
                                        <p:cTn id="17" dur="500"/>
                                        <p:tgtEl>
                                          <p:spTgt spid="3379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3795">
                                            <p:txEl>
                                              <p:pRg st="3" end="3"/>
                                            </p:txEl>
                                          </p:spTgt>
                                        </p:tgtEl>
                                        <p:attrNameLst>
                                          <p:attrName>style.visibility</p:attrName>
                                        </p:attrNameLst>
                                      </p:cBhvr>
                                      <p:to>
                                        <p:strVal val="visible"/>
                                      </p:to>
                                    </p:set>
                                    <p:animEffect transition="in" filter="dissolve">
                                      <p:cBhvr>
                                        <p:cTn id="22" dur="500"/>
                                        <p:tgtEl>
                                          <p:spTgt spid="3379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3795">
                                            <p:txEl>
                                              <p:pRg st="4" end="4"/>
                                            </p:txEl>
                                          </p:spTgt>
                                        </p:tgtEl>
                                        <p:attrNameLst>
                                          <p:attrName>style.visibility</p:attrName>
                                        </p:attrNameLst>
                                      </p:cBhvr>
                                      <p:to>
                                        <p:strVal val="visible"/>
                                      </p:to>
                                    </p:set>
                                    <p:animEffect transition="in" filter="dissolve">
                                      <p:cBhvr>
                                        <p:cTn id="27" dur="500"/>
                                        <p:tgtEl>
                                          <p:spTgt spid="3379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3795">
                                            <p:txEl>
                                              <p:pRg st="5" end="5"/>
                                            </p:txEl>
                                          </p:spTgt>
                                        </p:tgtEl>
                                        <p:attrNameLst>
                                          <p:attrName>style.visibility</p:attrName>
                                        </p:attrNameLst>
                                      </p:cBhvr>
                                      <p:to>
                                        <p:strVal val="visible"/>
                                      </p:to>
                                    </p:set>
                                    <p:animEffect transition="in" filter="dissolve">
                                      <p:cBhvr>
                                        <p:cTn id="32" dur="500"/>
                                        <p:tgtEl>
                                          <p:spTgt spid="3379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dissolve">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4"/>
          <p:cNvSpPr>
            <a:spLocks noGrp="1"/>
          </p:cNvSpPr>
          <p:nvPr>
            <p:ph type="title"/>
          </p:nvPr>
        </p:nvSpPr>
        <p:spPr bwMode="auto">
          <a:xfrm>
            <a:off x="457200" y="274638"/>
            <a:ext cx="8229600" cy="56515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dirty="0" smtClean="0">
                <a:latin typeface="Arial" pitchFamily="34" charset="0"/>
                <a:cs typeface="Arial" pitchFamily="34" charset="0"/>
              </a:rPr>
              <a:t>Book your </a:t>
            </a:r>
            <a:r>
              <a:rPr lang="en-US" dirty="0" err="1" smtClean="0">
                <a:latin typeface="Arial" pitchFamily="34" charset="0"/>
                <a:cs typeface="Arial" pitchFamily="34" charset="0"/>
              </a:rPr>
              <a:t>FortiDDoS</a:t>
            </a:r>
            <a:r>
              <a:rPr lang="en-US" dirty="0" smtClean="0">
                <a:latin typeface="Arial" pitchFamily="34" charset="0"/>
                <a:cs typeface="Arial" pitchFamily="34" charset="0"/>
              </a:rPr>
              <a:t> </a:t>
            </a:r>
            <a:r>
              <a:rPr lang="en-US" dirty="0" err="1" smtClean="0">
                <a:latin typeface="Arial" pitchFamily="34" charset="0"/>
                <a:cs typeface="Arial" pitchFamily="34" charset="0"/>
              </a:rPr>
              <a:t>PoC</a:t>
            </a:r>
            <a:r>
              <a:rPr lang="en-US" dirty="0" smtClean="0">
                <a:latin typeface="Arial" pitchFamily="34" charset="0"/>
                <a:cs typeface="Arial" pitchFamily="34" charset="0"/>
              </a:rPr>
              <a:t>!</a:t>
            </a:r>
            <a:endParaRPr lang="en-US" i="1" dirty="0" smtClean="0">
              <a:latin typeface="Arial" pitchFamily="34" charset="0"/>
              <a:cs typeface="Arial" pitchFamily="34" charset="0"/>
            </a:endParaRPr>
          </a:p>
        </p:txBody>
      </p:sp>
      <p:sp>
        <p:nvSpPr>
          <p:cNvPr id="33795" name="Content Placeholder 8"/>
          <p:cNvSpPr>
            <a:spLocks noGrp="1"/>
          </p:cNvSpPr>
          <p:nvPr>
            <p:ph type="body" sz="quarter" idx="11"/>
          </p:nvPr>
        </p:nvSpPr>
        <p:spPr bwMode="auto">
          <a:xfrm>
            <a:off x="1238652" y="1152628"/>
            <a:ext cx="8434552" cy="567951"/>
          </a:xfrm>
          <a:noFill/>
          <a:ln>
            <a:miter lim="800000"/>
            <a:headEnd/>
            <a:tailEnd/>
          </a:ln>
        </p:spPr>
        <p:txBody>
          <a:bodyPr vert="horz" wrap="square" lIns="91440" tIns="45720" rIns="91440" bIns="45720" numCol="1" anchor="t" anchorCtr="0" compatLnSpc="1">
            <a:prstTxWarp prst="textNoShape">
              <a:avLst/>
            </a:prstTxWarp>
          </a:bodyPr>
          <a:lstStyle/>
          <a:p>
            <a:pPr marL="457200" indent="-457200" algn="ctr" eaLnBrk="1" hangingPunct="1">
              <a:buNone/>
            </a:pPr>
            <a:r>
              <a:rPr lang="en-US" b="1" i="1" dirty="0" smtClean="0">
                <a:solidFill>
                  <a:srgbClr val="C00000"/>
                </a:solidFill>
                <a:latin typeface="Arial" pitchFamily="34" charset="0"/>
                <a:cs typeface="Arial" pitchFamily="34" charset="0"/>
              </a:rPr>
              <a:t>Book your  </a:t>
            </a:r>
            <a:r>
              <a:rPr lang="en-US" b="1" i="1" dirty="0" err="1" smtClean="0">
                <a:solidFill>
                  <a:srgbClr val="C00000"/>
                </a:solidFill>
                <a:latin typeface="Arial" pitchFamily="34" charset="0"/>
                <a:cs typeface="Arial" pitchFamily="34" charset="0"/>
              </a:rPr>
              <a:t>FortiDDoS</a:t>
            </a:r>
            <a:r>
              <a:rPr lang="en-US" b="1" i="1" dirty="0" smtClean="0">
                <a:solidFill>
                  <a:srgbClr val="C00000"/>
                </a:solidFill>
                <a:latin typeface="Arial" pitchFamily="34" charset="0"/>
                <a:cs typeface="Arial" pitchFamily="34" charset="0"/>
              </a:rPr>
              <a:t> </a:t>
            </a:r>
            <a:r>
              <a:rPr lang="en-US" b="1" i="1" dirty="0" err="1" smtClean="0">
                <a:solidFill>
                  <a:srgbClr val="C00000"/>
                </a:solidFill>
                <a:latin typeface="Arial" pitchFamily="34" charset="0"/>
                <a:cs typeface="Arial" pitchFamily="34" charset="0"/>
              </a:rPr>
              <a:t>PoC</a:t>
            </a:r>
            <a:r>
              <a:rPr lang="en-US" b="1" i="1" dirty="0" smtClean="0">
                <a:solidFill>
                  <a:srgbClr val="C00000"/>
                </a:solidFill>
                <a:latin typeface="Arial" pitchFamily="34" charset="0"/>
                <a:cs typeface="Arial" pitchFamily="34" charset="0"/>
              </a:rPr>
              <a:t> priority by</a:t>
            </a:r>
            <a:br>
              <a:rPr lang="en-US" b="1" i="1" dirty="0" smtClean="0">
                <a:solidFill>
                  <a:srgbClr val="C00000"/>
                </a:solidFill>
                <a:latin typeface="Arial" pitchFamily="34" charset="0"/>
                <a:cs typeface="Arial" pitchFamily="34" charset="0"/>
              </a:rPr>
            </a:br>
            <a:r>
              <a:rPr lang="en-US" b="1" i="1" dirty="0" smtClean="0">
                <a:solidFill>
                  <a:srgbClr val="C00000"/>
                </a:solidFill>
                <a:latin typeface="Arial" pitchFamily="34" charset="0"/>
                <a:cs typeface="Arial" pitchFamily="34" charset="0"/>
              </a:rPr>
              <a:t> leaving your business card with us today!</a:t>
            </a:r>
          </a:p>
        </p:txBody>
      </p:sp>
      <p:graphicFrame>
        <p:nvGraphicFramePr>
          <p:cNvPr id="7" name="Table 6"/>
          <p:cNvGraphicFramePr>
            <a:graphicFrameLocks noGrp="1"/>
          </p:cNvGraphicFramePr>
          <p:nvPr>
            <p:extLst>
              <p:ext uri="{D42A27DB-BD31-4B8C-83A1-F6EECF244321}">
                <p14:modId xmlns:p14="http://schemas.microsoft.com/office/powerpoint/2010/main" val="1058697704"/>
              </p:ext>
            </p:extLst>
          </p:nvPr>
        </p:nvGraphicFramePr>
        <p:xfrm>
          <a:off x="730157" y="2082342"/>
          <a:ext cx="8038530" cy="3853409"/>
        </p:xfrm>
        <a:graphic>
          <a:graphicData uri="http://schemas.openxmlformats.org/drawingml/2006/table">
            <a:tbl>
              <a:tblPr firstRow="1" bandRow="1">
                <a:effectLst>
                  <a:outerShdw blurRad="50800" dist="38100" dir="2700000" algn="tl" rotWithShape="0">
                    <a:prstClr val="black">
                      <a:alpha val="40000"/>
                    </a:prstClr>
                  </a:outerShdw>
                </a:effectLst>
                <a:tableStyleId>{74C1A8A3-306A-4EB7-A6B1-4F7E0EB9C5D6}</a:tableStyleId>
              </a:tblPr>
              <a:tblGrid>
                <a:gridCol w="313265"/>
                <a:gridCol w="1235754"/>
                <a:gridCol w="6489511"/>
              </a:tblGrid>
              <a:tr h="327209">
                <a:tc>
                  <a:txBody>
                    <a:bodyPr/>
                    <a:lstStyle/>
                    <a:p>
                      <a:pPr algn="ctr"/>
                      <a:endParaRPr lang="en-US" dirty="0"/>
                    </a:p>
                  </a:txBody>
                  <a:tcPr/>
                </a:tc>
                <a:tc>
                  <a:txBody>
                    <a:bodyPr/>
                    <a:lstStyle/>
                    <a:p>
                      <a:pPr algn="ctr"/>
                      <a:r>
                        <a:rPr lang="en-US" dirty="0" smtClean="0"/>
                        <a:t>STEP </a:t>
                      </a:r>
                      <a:endParaRPr lang="en-US" dirty="0"/>
                    </a:p>
                  </a:txBody>
                  <a:tcPr/>
                </a:tc>
                <a:tc>
                  <a:txBody>
                    <a:bodyPr/>
                    <a:lstStyle/>
                    <a:p>
                      <a:pPr algn="ctr"/>
                      <a:r>
                        <a:rPr lang="en-US" dirty="0" smtClean="0"/>
                        <a:t>DESCRIPTION</a:t>
                      </a:r>
                      <a:endParaRPr lang="en-US" dirty="0"/>
                    </a:p>
                  </a:txBody>
                  <a:tcPr/>
                </a:tc>
              </a:tr>
              <a:tr h="463546">
                <a:tc>
                  <a:txBody>
                    <a:bodyPr/>
                    <a:lstStyle/>
                    <a:p>
                      <a:pPr algn="ctr"/>
                      <a:r>
                        <a:rPr lang="en-US" sz="1600" dirty="0" smtClean="0"/>
                        <a:t>1</a:t>
                      </a:r>
                      <a:endParaRPr lang="en-US" sz="1600" dirty="0"/>
                    </a:p>
                  </a:txBody>
                  <a:tcPr anchor="ctr"/>
                </a:tc>
                <a:tc>
                  <a:txBody>
                    <a:bodyPr/>
                    <a:lstStyle/>
                    <a:p>
                      <a:r>
                        <a:rPr lang="en-US" sz="1400" b="1" dirty="0" smtClean="0"/>
                        <a:t>Pre-plan</a:t>
                      </a:r>
                      <a:endParaRPr lang="en-US" sz="1400" b="1" dirty="0"/>
                    </a:p>
                  </a:txBody>
                  <a:tcPr anchor="ctr"/>
                </a:tc>
                <a:tc>
                  <a:txBody>
                    <a:bodyPr/>
                    <a:lstStyle/>
                    <a:p>
                      <a:r>
                        <a:rPr lang="en-US" sz="1400" dirty="0" smtClean="0"/>
                        <a:t>Book </a:t>
                      </a:r>
                      <a:r>
                        <a:rPr lang="en-US" sz="1400" dirty="0" err="1" smtClean="0"/>
                        <a:t>FDDoS</a:t>
                      </a:r>
                      <a:r>
                        <a:rPr lang="en-US" sz="1400" dirty="0" smtClean="0"/>
                        <a:t>, test</a:t>
                      </a:r>
                      <a:r>
                        <a:rPr lang="en-US" sz="1400" baseline="0" dirty="0" smtClean="0"/>
                        <a:t> location, contact details, management interface </a:t>
                      </a:r>
                      <a:r>
                        <a:rPr lang="en-US" sz="1400" baseline="0" dirty="0" err="1" smtClean="0"/>
                        <a:t>ips</a:t>
                      </a:r>
                      <a:r>
                        <a:rPr lang="en-US" sz="1400" baseline="0" dirty="0" smtClean="0"/>
                        <a:t>, VID names, subnet mask, network diagrams. Determine test criteria</a:t>
                      </a:r>
                      <a:endParaRPr lang="en-US" sz="1400" dirty="0"/>
                    </a:p>
                  </a:txBody>
                  <a:tcPr/>
                </a:tc>
              </a:tr>
              <a:tr h="463546">
                <a:tc>
                  <a:txBody>
                    <a:bodyPr/>
                    <a:lstStyle/>
                    <a:p>
                      <a:pPr algn="ctr"/>
                      <a:r>
                        <a:rPr lang="en-US" sz="1600" dirty="0" smtClean="0"/>
                        <a:t>2</a:t>
                      </a:r>
                      <a:endParaRPr lang="en-US" sz="1600" dirty="0"/>
                    </a:p>
                  </a:txBody>
                  <a:tcPr anchor="ctr"/>
                </a:tc>
                <a:tc>
                  <a:txBody>
                    <a:bodyPr/>
                    <a:lstStyle/>
                    <a:p>
                      <a:r>
                        <a:rPr lang="en-US" sz="1400" b="1" dirty="0" smtClean="0"/>
                        <a:t>Unit Preparation</a:t>
                      </a:r>
                      <a:endParaRPr lang="en-US" sz="1400" b="1" dirty="0"/>
                    </a:p>
                  </a:txBody>
                  <a:tcPr anchor="ctr"/>
                </a:tc>
                <a:tc>
                  <a:txBody>
                    <a:bodyPr/>
                    <a:lstStyle/>
                    <a:p>
                      <a:r>
                        <a:rPr lang="en-US" sz="1400" dirty="0" smtClean="0"/>
                        <a:t>Install latest firmware, factory reset </a:t>
                      </a:r>
                      <a:r>
                        <a:rPr lang="en-US" sz="1400" dirty="0" err="1" smtClean="0"/>
                        <a:t>config</a:t>
                      </a:r>
                      <a:r>
                        <a:rPr lang="en-US" sz="1400" dirty="0" smtClean="0"/>
                        <a:t>,</a:t>
                      </a:r>
                      <a:r>
                        <a:rPr lang="en-US" sz="1400" baseline="0" dirty="0" smtClean="0"/>
                        <a:t> VIDs set to detection mode, verify country ACL is empty</a:t>
                      </a:r>
                      <a:endParaRPr lang="en-US" sz="1400" dirty="0"/>
                    </a:p>
                  </a:txBody>
                  <a:tcPr/>
                </a:tc>
              </a:tr>
              <a:tr h="561570">
                <a:tc>
                  <a:txBody>
                    <a:bodyPr/>
                    <a:lstStyle/>
                    <a:p>
                      <a:pPr algn="ctr"/>
                      <a:r>
                        <a:rPr lang="en-US" sz="1600" dirty="0" smtClean="0"/>
                        <a:t>3</a:t>
                      </a:r>
                      <a:endParaRPr lang="en-US" sz="1600" dirty="0"/>
                    </a:p>
                  </a:txBody>
                  <a:tcPr anchor="ctr"/>
                </a:tc>
                <a:tc>
                  <a:txBody>
                    <a:bodyPr/>
                    <a:lstStyle/>
                    <a:p>
                      <a:r>
                        <a:rPr lang="en-US" sz="1400" b="1" dirty="0" smtClean="0"/>
                        <a:t>Unit</a:t>
                      </a:r>
                      <a:r>
                        <a:rPr lang="en-US" sz="1400" b="1" baseline="0" dirty="0" smtClean="0"/>
                        <a:t> Deployment</a:t>
                      </a:r>
                      <a:endParaRPr lang="en-US" sz="1400" b="1" dirty="0"/>
                    </a:p>
                  </a:txBody>
                  <a:tcPr anchor="ctr"/>
                </a:tc>
                <a:tc>
                  <a:txBody>
                    <a:bodyPr/>
                    <a:lstStyle/>
                    <a:p>
                      <a:r>
                        <a:rPr lang="en-US" sz="1400" dirty="0" smtClean="0"/>
                        <a:t>Deploy</a:t>
                      </a:r>
                      <a:r>
                        <a:rPr lang="en-US" sz="1400" baseline="0" dirty="0" smtClean="0"/>
                        <a:t> according to </a:t>
                      </a:r>
                      <a:r>
                        <a:rPr lang="en-US" sz="1400" baseline="0" dirty="0" err="1" smtClean="0"/>
                        <a:t>Quickstart</a:t>
                      </a:r>
                      <a:r>
                        <a:rPr lang="en-US" sz="1400" baseline="0" dirty="0" smtClean="0"/>
                        <a:t> Guide Ch1-5. Use unit in ‘learning mode’ for 2 days minimum. Monitor attack counters</a:t>
                      </a:r>
                      <a:endParaRPr lang="en-US" sz="1400" dirty="0"/>
                    </a:p>
                  </a:txBody>
                  <a:tcPr/>
                </a:tc>
              </a:tr>
              <a:tr h="463546">
                <a:tc>
                  <a:txBody>
                    <a:bodyPr/>
                    <a:lstStyle/>
                    <a:p>
                      <a:pPr algn="ctr"/>
                      <a:r>
                        <a:rPr lang="en-US" sz="1600" dirty="0" smtClean="0"/>
                        <a:t>4</a:t>
                      </a:r>
                      <a:endParaRPr lang="en-US" sz="1600" dirty="0"/>
                    </a:p>
                  </a:txBody>
                  <a:tcPr anchor="ctr"/>
                </a:tc>
                <a:tc>
                  <a:txBody>
                    <a:bodyPr/>
                    <a:lstStyle/>
                    <a:p>
                      <a:r>
                        <a:rPr lang="en-US" sz="1400" b="1" dirty="0" smtClean="0"/>
                        <a:t>Post Learning</a:t>
                      </a:r>
                      <a:endParaRPr lang="en-US" sz="1400" b="1" dirty="0"/>
                    </a:p>
                  </a:txBody>
                  <a:tcPr anchor="ctr"/>
                </a:tc>
                <a:tc>
                  <a:txBody>
                    <a:bodyPr/>
                    <a:lstStyle/>
                    <a:p>
                      <a:r>
                        <a:rPr lang="en-US" sz="1400" dirty="0" smtClean="0"/>
                        <a:t>Report</a:t>
                      </a:r>
                      <a:r>
                        <a:rPr lang="en-US" sz="1400" baseline="0" dirty="0" smtClean="0"/>
                        <a:t> on traffic statistics, aggregate drops.  Adjust thresholds/ACL’s, continue in detection mode, </a:t>
                      </a:r>
                      <a:endParaRPr lang="en-US" sz="1400" dirty="0"/>
                    </a:p>
                  </a:txBody>
                  <a:tcPr/>
                </a:tc>
              </a:tr>
              <a:tr h="463546">
                <a:tc>
                  <a:txBody>
                    <a:bodyPr/>
                    <a:lstStyle/>
                    <a:p>
                      <a:pPr algn="ctr"/>
                      <a:r>
                        <a:rPr lang="en-US" sz="1600" dirty="0" smtClean="0"/>
                        <a:t>5</a:t>
                      </a:r>
                      <a:endParaRPr lang="en-US" sz="1600" dirty="0"/>
                    </a:p>
                  </a:txBody>
                  <a:tcPr anchor="ctr"/>
                </a:tc>
                <a:tc>
                  <a:txBody>
                    <a:bodyPr/>
                    <a:lstStyle/>
                    <a:p>
                      <a:r>
                        <a:rPr lang="en-US" sz="1400" b="1" dirty="0" smtClean="0"/>
                        <a:t>Prevention</a:t>
                      </a:r>
                      <a:r>
                        <a:rPr lang="en-US" sz="1400" b="1" baseline="0" dirty="0" smtClean="0"/>
                        <a:t> Mode</a:t>
                      </a:r>
                      <a:endParaRPr lang="en-US" sz="1400" b="1" dirty="0"/>
                    </a:p>
                  </a:txBody>
                  <a:tcPr anchor="ctr"/>
                </a:tc>
                <a:tc>
                  <a:txBody>
                    <a:bodyPr/>
                    <a:lstStyle/>
                    <a:p>
                      <a:r>
                        <a:rPr lang="en-US" sz="1400" dirty="0" smtClean="0"/>
                        <a:t>Set VID to detection/prevention.</a:t>
                      </a:r>
                      <a:r>
                        <a:rPr lang="en-US" sz="1400" baseline="0" dirty="0" smtClean="0"/>
                        <a:t> Check not dropping legit packets</a:t>
                      </a:r>
                      <a:endParaRPr lang="en-US" sz="1400" dirty="0"/>
                    </a:p>
                  </a:txBody>
                  <a:tcPr/>
                </a:tc>
              </a:tr>
              <a:tr h="463546">
                <a:tc>
                  <a:txBody>
                    <a:bodyPr/>
                    <a:lstStyle/>
                    <a:p>
                      <a:pPr algn="ctr"/>
                      <a:r>
                        <a:rPr lang="en-US" sz="1600" dirty="0" smtClean="0"/>
                        <a:t>6</a:t>
                      </a:r>
                      <a:endParaRPr lang="en-US" sz="1600" dirty="0"/>
                    </a:p>
                  </a:txBody>
                  <a:tcPr anchor="ctr"/>
                </a:tc>
                <a:tc>
                  <a:txBody>
                    <a:bodyPr/>
                    <a:lstStyle/>
                    <a:p>
                      <a:r>
                        <a:rPr lang="en-US" sz="1400" b="1" dirty="0" smtClean="0"/>
                        <a:t>Generate</a:t>
                      </a:r>
                      <a:r>
                        <a:rPr lang="en-US" sz="1400" b="1" baseline="0" dirty="0" smtClean="0"/>
                        <a:t> Traffic</a:t>
                      </a:r>
                      <a:endParaRPr lang="en-US" sz="1400" b="1" dirty="0"/>
                    </a:p>
                  </a:txBody>
                  <a:tcPr anchor="ctr"/>
                </a:tc>
                <a:tc>
                  <a:txBody>
                    <a:bodyPr/>
                    <a:lstStyle/>
                    <a:p>
                      <a:r>
                        <a:rPr lang="en-US" sz="1400" dirty="0" smtClean="0"/>
                        <a:t>Use HPing3 to generate</a:t>
                      </a:r>
                      <a:r>
                        <a:rPr lang="en-US" sz="1400" baseline="0" dirty="0" smtClean="0"/>
                        <a:t> flood traffic (DNS, UDP, SYN floods), </a:t>
                      </a:r>
                      <a:r>
                        <a:rPr lang="en-US" sz="1400" baseline="0" dirty="0" err="1" smtClean="0"/>
                        <a:t>Slowloris</a:t>
                      </a:r>
                      <a:r>
                        <a:rPr lang="en-US" sz="1400" baseline="0" dirty="0" smtClean="0"/>
                        <a:t> and HTTP vulnerable method</a:t>
                      </a:r>
                      <a:endParaRPr lang="en-US" sz="1400" dirty="0"/>
                    </a:p>
                  </a:txBody>
                  <a:tcPr/>
                </a:tc>
              </a:tr>
              <a:tr h="299942">
                <a:tc>
                  <a:txBody>
                    <a:bodyPr/>
                    <a:lstStyle/>
                    <a:p>
                      <a:pPr algn="ctr"/>
                      <a:r>
                        <a:rPr lang="en-US" sz="1600" dirty="0" smtClean="0"/>
                        <a:t>7</a:t>
                      </a:r>
                      <a:endParaRPr lang="en-US" sz="1600" dirty="0"/>
                    </a:p>
                  </a:txBody>
                  <a:tcPr anchor="ctr"/>
                </a:tc>
                <a:tc>
                  <a:txBody>
                    <a:bodyPr/>
                    <a:lstStyle/>
                    <a:p>
                      <a:r>
                        <a:rPr lang="en-US" sz="1400" b="1" dirty="0" smtClean="0"/>
                        <a:t>Report</a:t>
                      </a:r>
                      <a:endParaRPr lang="en-US" sz="1400" b="1" dirty="0"/>
                    </a:p>
                  </a:txBody>
                  <a:tcPr anchor="ctr"/>
                </a:tc>
                <a:tc>
                  <a:txBody>
                    <a:bodyPr/>
                    <a:lstStyle/>
                    <a:p>
                      <a:r>
                        <a:rPr lang="en-US" sz="1400" dirty="0" smtClean="0"/>
                        <a:t>Reconcile</a:t>
                      </a:r>
                      <a:r>
                        <a:rPr lang="en-US" sz="1400" baseline="0" dirty="0" smtClean="0"/>
                        <a:t> reports with initial test criteria</a:t>
                      </a:r>
                      <a:endParaRPr lang="en-US" sz="1400" dirty="0"/>
                    </a:p>
                  </a:txBody>
                  <a:tcPr/>
                </a:tc>
              </a:tr>
            </a:tbl>
          </a:graphicData>
        </a:graphic>
      </p:graphicFrame>
    </p:spTree>
    <p:extLst>
      <p:ext uri="{BB962C8B-B14F-4D97-AF65-F5344CB8AC3E}">
        <p14:creationId xmlns:p14="http://schemas.microsoft.com/office/powerpoint/2010/main" val="1212983161"/>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animEffect transition="in" filter="dissolve">
                                      <p:cBhvr>
                                        <p:cTn id="7" dur="500"/>
                                        <p:tgtEl>
                                          <p:spTgt spid="3379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descr="Cloud-Blue.png"/>
          <p:cNvPicPr>
            <a:picLocks noChangeAspect="1"/>
          </p:cNvPicPr>
          <p:nvPr/>
        </p:nvPicPr>
        <p:blipFill>
          <a:blip r:embed="rId2"/>
          <a:stretch>
            <a:fillRect/>
          </a:stretch>
        </p:blipFill>
        <p:spPr>
          <a:xfrm>
            <a:off x="2723092" y="978673"/>
            <a:ext cx="1441284" cy="960856"/>
          </a:xfrm>
          <a:prstGeom prst="rect">
            <a:avLst/>
          </a:prstGeom>
          <a:effectLst>
            <a:outerShdw blurRad="152400" dist="114300" dir="5400000" sx="90000" sy="-19000">
              <a:srgbClr val="000000">
                <a:alpha val="20000"/>
              </a:srgbClr>
            </a:outerShdw>
          </a:effectLst>
        </p:spPr>
      </p:pic>
      <p:sp>
        <p:nvSpPr>
          <p:cNvPr id="27" name="Rounded Rectangle 26"/>
          <p:cNvSpPr/>
          <p:nvPr/>
        </p:nvSpPr>
        <p:spPr bwMode="auto">
          <a:xfrm>
            <a:off x="455392" y="2650323"/>
            <a:ext cx="5983647" cy="726958"/>
          </a:xfrm>
          <a:prstGeom prst="roundRect">
            <a:avLst/>
          </a:prstGeom>
          <a:gradFill flip="none" rotWithShape="1">
            <a:gsLst>
              <a:gs pos="0">
                <a:srgbClr val="A5ACB0"/>
              </a:gs>
              <a:gs pos="100000">
                <a:srgbClr val="FFFFFF"/>
              </a:gs>
            </a:gsLst>
            <a:lin ang="5400000" scaled="0"/>
            <a:tileRect/>
          </a:gra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chemeClr val="accent1"/>
              </a:buClr>
              <a:buSzPct val="90000"/>
              <a:buFont typeface="Wingdings" charset="2"/>
              <a:buNone/>
              <a:tabLst/>
            </a:pPr>
            <a:endParaRPr kumimoji="0" lang="en-GB" sz="2000" b="0" i="0" u="none" strike="noStrike" cap="none" normalizeH="0" baseline="0">
              <a:ln>
                <a:noFill/>
              </a:ln>
              <a:solidFill>
                <a:schemeClr val="accent2"/>
              </a:solidFill>
              <a:effectLst/>
              <a:latin typeface="Arial" charset="0"/>
            </a:endParaRPr>
          </a:p>
        </p:txBody>
      </p:sp>
      <p:sp>
        <p:nvSpPr>
          <p:cNvPr id="43" name="Rounded Rectangle 42"/>
          <p:cNvSpPr/>
          <p:nvPr/>
        </p:nvSpPr>
        <p:spPr bwMode="auto">
          <a:xfrm>
            <a:off x="6921602" y="1983036"/>
            <a:ext cx="2181340" cy="3797064"/>
          </a:xfrm>
          <a:prstGeom prst="roundRect">
            <a:avLst/>
          </a:prstGeom>
          <a:gradFill flip="none" rotWithShape="1">
            <a:gsLst>
              <a:gs pos="0">
                <a:srgbClr val="A5ACB0"/>
              </a:gs>
              <a:gs pos="100000">
                <a:srgbClr val="FFFFFF"/>
              </a:gs>
            </a:gsLst>
            <a:lin ang="5400000" scaled="0"/>
            <a:tileRect/>
          </a:gra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chemeClr val="accent1"/>
              </a:buClr>
              <a:buSzPct val="90000"/>
              <a:buFont typeface="Wingdings" charset="2"/>
              <a:buNone/>
              <a:tabLst/>
            </a:pPr>
            <a:endParaRPr kumimoji="0" lang="en-GB" sz="2000" b="0" i="0" u="none" strike="noStrike" cap="none" normalizeH="0" baseline="0">
              <a:ln>
                <a:noFill/>
              </a:ln>
              <a:solidFill>
                <a:schemeClr val="accent2"/>
              </a:solidFill>
              <a:effectLst/>
              <a:latin typeface="Arial" charset="0"/>
            </a:endParaRPr>
          </a:p>
        </p:txBody>
      </p:sp>
      <p:sp>
        <p:nvSpPr>
          <p:cNvPr id="25" name="Rounded Rectangle 24"/>
          <p:cNvSpPr/>
          <p:nvPr/>
        </p:nvSpPr>
        <p:spPr bwMode="auto">
          <a:xfrm>
            <a:off x="456025" y="4589963"/>
            <a:ext cx="5983647" cy="726958"/>
          </a:xfrm>
          <a:prstGeom prst="roundRect">
            <a:avLst/>
          </a:prstGeom>
          <a:gradFill flip="none" rotWithShape="1">
            <a:gsLst>
              <a:gs pos="0">
                <a:srgbClr val="A5ACB0"/>
              </a:gs>
              <a:gs pos="100000">
                <a:srgbClr val="FFFFFF"/>
              </a:gs>
            </a:gsLst>
            <a:lin ang="5400000" scaled="0"/>
            <a:tileRect/>
          </a:gra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chemeClr val="accent1"/>
              </a:buClr>
              <a:buSzPct val="90000"/>
              <a:buFont typeface="Wingdings" charset="2"/>
              <a:buNone/>
              <a:tabLst/>
            </a:pPr>
            <a:endParaRPr kumimoji="0" lang="en-GB" sz="2000" b="0" i="0" u="none" strike="noStrike" cap="none" normalizeH="0" baseline="0">
              <a:ln>
                <a:noFill/>
              </a:ln>
              <a:solidFill>
                <a:schemeClr val="accent2"/>
              </a:solidFill>
              <a:effectLst/>
              <a:latin typeface="Arial" charset="0"/>
            </a:endParaRPr>
          </a:p>
        </p:txBody>
      </p:sp>
      <p:sp>
        <p:nvSpPr>
          <p:cNvPr id="26" name="Rounded Rectangle 25"/>
          <p:cNvSpPr/>
          <p:nvPr/>
        </p:nvSpPr>
        <p:spPr bwMode="auto">
          <a:xfrm>
            <a:off x="459008" y="3643936"/>
            <a:ext cx="5983647" cy="726958"/>
          </a:xfrm>
          <a:prstGeom prst="roundRect">
            <a:avLst/>
          </a:prstGeom>
          <a:gradFill flip="none" rotWithShape="1">
            <a:gsLst>
              <a:gs pos="0">
                <a:srgbClr val="A5ACB0"/>
              </a:gs>
              <a:gs pos="100000">
                <a:srgbClr val="FFFFFF"/>
              </a:gs>
            </a:gsLst>
            <a:lin ang="5400000" scaled="0"/>
            <a:tileRect/>
          </a:gra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chemeClr val="accent1"/>
              </a:buClr>
              <a:buSzPct val="90000"/>
              <a:buFont typeface="Wingdings" charset="2"/>
              <a:buNone/>
              <a:tabLst/>
            </a:pPr>
            <a:endParaRPr kumimoji="0" lang="en-GB" sz="2000" b="0" i="0" u="none" strike="noStrike" cap="none" normalizeH="0" baseline="0">
              <a:ln>
                <a:noFill/>
              </a:ln>
              <a:solidFill>
                <a:schemeClr val="accent2"/>
              </a:solidFill>
              <a:effectLst/>
              <a:latin typeface="Arial" charset="0"/>
            </a:endParaRPr>
          </a:p>
        </p:txBody>
      </p:sp>
      <p:sp>
        <p:nvSpPr>
          <p:cNvPr id="23" name="Rounded Rectangle 22"/>
          <p:cNvSpPr/>
          <p:nvPr/>
        </p:nvSpPr>
        <p:spPr bwMode="auto">
          <a:xfrm>
            <a:off x="459008" y="5467273"/>
            <a:ext cx="5983647" cy="726958"/>
          </a:xfrm>
          <a:prstGeom prst="roundRect">
            <a:avLst/>
          </a:prstGeom>
          <a:gradFill flip="none" rotWithShape="1">
            <a:gsLst>
              <a:gs pos="0">
                <a:srgbClr val="A5ACB0"/>
              </a:gs>
              <a:gs pos="100000">
                <a:srgbClr val="FFFFFF"/>
              </a:gs>
            </a:gsLst>
            <a:lin ang="5400000" scaled="0"/>
            <a:tileRect/>
          </a:gra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chemeClr val="accent1"/>
              </a:buClr>
              <a:buSzPct val="90000"/>
              <a:buFont typeface="Wingdings" charset="2"/>
              <a:buNone/>
              <a:tabLst/>
            </a:pPr>
            <a:endParaRPr kumimoji="0" lang="en-GB" sz="2000" b="0" i="0" u="none" strike="noStrike" cap="none" normalizeH="0" baseline="0">
              <a:ln>
                <a:noFill/>
              </a:ln>
              <a:solidFill>
                <a:schemeClr val="accent2"/>
              </a:solidFill>
              <a:effectLst/>
              <a:latin typeface="Arial" charset="0"/>
            </a:endParaRPr>
          </a:p>
        </p:txBody>
      </p:sp>
      <p:sp>
        <p:nvSpPr>
          <p:cNvPr id="7" name="Title 6"/>
          <p:cNvSpPr>
            <a:spLocks noGrp="1"/>
          </p:cNvSpPr>
          <p:nvPr>
            <p:ph type="title"/>
          </p:nvPr>
        </p:nvSpPr>
        <p:spPr/>
        <p:txBody>
          <a:bodyPr/>
          <a:lstStyle/>
          <a:p>
            <a:r>
              <a:rPr lang="en-US" dirty="0" smtClean="0"/>
              <a:t>Fortinet Real Time Denial of Service Protection</a:t>
            </a:r>
            <a:endParaRPr lang="en-US" dirty="0"/>
          </a:p>
        </p:txBody>
      </p:sp>
      <p:pic>
        <p:nvPicPr>
          <p:cNvPr id="6" name="Picture 5" descr="FortiGate_Icon_Ft.png"/>
          <p:cNvPicPr>
            <a:picLocks noChangeAspect="1"/>
          </p:cNvPicPr>
          <p:nvPr/>
        </p:nvPicPr>
        <p:blipFill>
          <a:blip r:embed="rId3"/>
          <a:stretch>
            <a:fillRect/>
          </a:stretch>
        </p:blipFill>
        <p:spPr>
          <a:xfrm>
            <a:off x="5363799" y="3643936"/>
            <a:ext cx="1075240" cy="797161"/>
          </a:xfrm>
          <a:prstGeom prst="rect">
            <a:avLst/>
          </a:prstGeom>
        </p:spPr>
      </p:pic>
      <p:pic>
        <p:nvPicPr>
          <p:cNvPr id="8" name="Picture 7" descr="FortiAnalyzer_Icon_Ft.png"/>
          <p:cNvPicPr>
            <a:picLocks noChangeAspect="1"/>
          </p:cNvPicPr>
          <p:nvPr/>
        </p:nvPicPr>
        <p:blipFill>
          <a:blip r:embed="rId4"/>
          <a:stretch>
            <a:fillRect/>
          </a:stretch>
        </p:blipFill>
        <p:spPr>
          <a:xfrm>
            <a:off x="7560069" y="4161158"/>
            <a:ext cx="1081035" cy="801457"/>
          </a:xfrm>
          <a:prstGeom prst="rect">
            <a:avLst/>
          </a:prstGeom>
        </p:spPr>
      </p:pic>
      <p:pic>
        <p:nvPicPr>
          <p:cNvPr id="11" name="Picture 10" descr="FortiManager_Icon_Ft.png"/>
          <p:cNvPicPr>
            <a:picLocks noChangeAspect="1"/>
          </p:cNvPicPr>
          <p:nvPr/>
        </p:nvPicPr>
        <p:blipFill>
          <a:blip r:embed="rId5"/>
          <a:stretch>
            <a:fillRect/>
          </a:stretch>
        </p:blipFill>
        <p:spPr>
          <a:xfrm>
            <a:off x="7491649" y="2927322"/>
            <a:ext cx="1081035" cy="801458"/>
          </a:xfrm>
          <a:prstGeom prst="rect">
            <a:avLst/>
          </a:prstGeom>
        </p:spPr>
      </p:pic>
      <p:pic>
        <p:nvPicPr>
          <p:cNvPr id="9" name="Picture 8" descr="FortiWeb_Icon_Ft.png"/>
          <p:cNvPicPr>
            <a:picLocks noChangeAspect="1"/>
          </p:cNvPicPr>
          <p:nvPr/>
        </p:nvPicPr>
        <p:blipFill>
          <a:blip r:embed="rId6"/>
          <a:stretch>
            <a:fillRect/>
          </a:stretch>
        </p:blipFill>
        <p:spPr>
          <a:xfrm>
            <a:off x="5363753" y="4589963"/>
            <a:ext cx="1075240" cy="797161"/>
          </a:xfrm>
          <a:prstGeom prst="rect">
            <a:avLst/>
          </a:prstGeom>
        </p:spPr>
      </p:pic>
      <p:cxnSp>
        <p:nvCxnSpPr>
          <p:cNvPr id="17" name="Straight Connector 16"/>
          <p:cNvCxnSpPr/>
          <p:nvPr/>
        </p:nvCxnSpPr>
        <p:spPr bwMode="auto">
          <a:xfrm flipH="1">
            <a:off x="323188" y="2481767"/>
            <a:ext cx="6123086" cy="30778"/>
          </a:xfrm>
          <a:prstGeom prst="line">
            <a:avLst/>
          </a:prstGeom>
          <a:solidFill>
            <a:schemeClr val="accent2">
              <a:alpha val="42000"/>
            </a:schemeClr>
          </a:solidFill>
          <a:ln w="31750" cap="flat" cmpd="sng" algn="ctr">
            <a:solidFill>
              <a:schemeClr val="bg1">
                <a:lumMod val="50000"/>
              </a:schemeClr>
            </a:solidFill>
            <a:prstDash val="dash"/>
            <a:round/>
            <a:headEnd type="none" w="med" len="med"/>
            <a:tailEnd type="none" w="med" len="med"/>
          </a:ln>
          <a:effectLst/>
        </p:spPr>
      </p:cxnSp>
      <p:sp>
        <p:nvSpPr>
          <p:cNvPr id="18" name="TextBox 17"/>
          <p:cNvSpPr txBox="1"/>
          <p:nvPr/>
        </p:nvSpPr>
        <p:spPr>
          <a:xfrm>
            <a:off x="2788192" y="1211368"/>
            <a:ext cx="1376184" cy="461665"/>
          </a:xfrm>
          <a:prstGeom prst="rect">
            <a:avLst/>
          </a:prstGeom>
          <a:noFill/>
        </p:spPr>
        <p:txBody>
          <a:bodyPr wrap="square" rtlCol="0">
            <a:spAutoFit/>
          </a:bodyPr>
          <a:lstStyle/>
          <a:p>
            <a:pPr algn="ctr"/>
            <a:r>
              <a:rPr lang="en-US" sz="1200" dirty="0" smtClean="0">
                <a:solidFill>
                  <a:schemeClr val="bg1"/>
                </a:solidFill>
                <a:latin typeface="Helvetica 55 Roman"/>
                <a:cs typeface="Helvetica 55 Roman"/>
              </a:rPr>
              <a:t>Service Provider</a:t>
            </a:r>
          </a:p>
          <a:p>
            <a:pPr algn="ctr"/>
            <a:r>
              <a:rPr lang="en-US" sz="1200" dirty="0" smtClean="0">
                <a:solidFill>
                  <a:schemeClr val="bg1"/>
                </a:solidFill>
                <a:latin typeface="Helvetica 55 Roman"/>
                <a:cs typeface="Helvetica 55 Roman"/>
              </a:rPr>
              <a:t>WAN </a:t>
            </a:r>
            <a:endParaRPr lang="en-GB" sz="1200" dirty="0" smtClean="0">
              <a:solidFill>
                <a:schemeClr val="bg1"/>
              </a:solidFill>
              <a:latin typeface="Helvetica 55 Roman"/>
              <a:cs typeface="Helvetica 55 Roman"/>
            </a:endParaRPr>
          </a:p>
        </p:txBody>
      </p:sp>
      <p:pic>
        <p:nvPicPr>
          <p:cNvPr id="24" name="Picture 1" descr="FortiDDoS_Icon.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363753" y="2650323"/>
            <a:ext cx="1075286" cy="797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FortiDB_Icon_Ft.png"/>
          <p:cNvPicPr>
            <a:picLocks noChangeAspect="1"/>
          </p:cNvPicPr>
          <p:nvPr/>
        </p:nvPicPr>
        <p:blipFill>
          <a:blip r:embed="rId8"/>
          <a:stretch>
            <a:fillRect/>
          </a:stretch>
        </p:blipFill>
        <p:spPr>
          <a:xfrm>
            <a:off x="5370398" y="5387124"/>
            <a:ext cx="1075873" cy="946027"/>
          </a:xfrm>
          <a:prstGeom prst="rect">
            <a:avLst/>
          </a:prstGeom>
        </p:spPr>
      </p:pic>
      <p:sp>
        <p:nvSpPr>
          <p:cNvPr id="30" name="TextBox 29"/>
          <p:cNvSpPr txBox="1"/>
          <p:nvPr/>
        </p:nvSpPr>
        <p:spPr>
          <a:xfrm>
            <a:off x="323188" y="2235546"/>
            <a:ext cx="1836118" cy="276999"/>
          </a:xfrm>
          <a:prstGeom prst="rect">
            <a:avLst/>
          </a:prstGeom>
          <a:noFill/>
        </p:spPr>
        <p:txBody>
          <a:bodyPr wrap="square" rtlCol="0">
            <a:spAutoFit/>
          </a:bodyPr>
          <a:lstStyle/>
          <a:p>
            <a:r>
              <a:rPr lang="en-US" sz="1200" dirty="0" smtClean="0">
                <a:solidFill>
                  <a:srgbClr val="404040"/>
                </a:solidFill>
                <a:latin typeface="Helvetica 55 Roman"/>
                <a:cs typeface="Helvetica 55 Roman"/>
              </a:rPr>
              <a:t>Enterprise Demarcation</a:t>
            </a:r>
            <a:endParaRPr lang="en-GB" sz="1200" dirty="0" smtClean="0">
              <a:solidFill>
                <a:srgbClr val="404040"/>
              </a:solidFill>
              <a:latin typeface="Helvetica 55 Roman"/>
              <a:cs typeface="Helvetica 55 Roman"/>
            </a:endParaRPr>
          </a:p>
        </p:txBody>
      </p:sp>
      <p:sp>
        <p:nvSpPr>
          <p:cNvPr id="32" name="TextBox 31"/>
          <p:cNvSpPr txBox="1"/>
          <p:nvPr/>
        </p:nvSpPr>
        <p:spPr>
          <a:xfrm>
            <a:off x="7423229" y="2650323"/>
            <a:ext cx="1149455" cy="276999"/>
          </a:xfrm>
          <a:prstGeom prst="rect">
            <a:avLst/>
          </a:prstGeom>
          <a:noFill/>
        </p:spPr>
        <p:txBody>
          <a:bodyPr wrap="square" rtlCol="0">
            <a:spAutoFit/>
          </a:bodyPr>
          <a:lstStyle/>
          <a:p>
            <a:pPr algn="ctr"/>
            <a:r>
              <a:rPr lang="en-US" sz="1200" b="1" dirty="0" smtClean="0">
                <a:solidFill>
                  <a:srgbClr val="404040"/>
                </a:solidFill>
                <a:latin typeface="Helvetica 55 Roman"/>
                <a:cs typeface="Helvetica 55 Roman"/>
              </a:rPr>
              <a:t>FortiManager</a:t>
            </a:r>
            <a:endParaRPr lang="en-GB" sz="1200" b="1" dirty="0" smtClean="0">
              <a:solidFill>
                <a:srgbClr val="404040"/>
              </a:solidFill>
              <a:latin typeface="Helvetica 55 Roman"/>
              <a:cs typeface="Helvetica 55 Roman"/>
            </a:endParaRPr>
          </a:p>
        </p:txBody>
      </p:sp>
      <p:sp>
        <p:nvSpPr>
          <p:cNvPr id="33" name="TextBox 32"/>
          <p:cNvSpPr txBox="1"/>
          <p:nvPr/>
        </p:nvSpPr>
        <p:spPr>
          <a:xfrm>
            <a:off x="7434591" y="3920934"/>
            <a:ext cx="1217875" cy="276999"/>
          </a:xfrm>
          <a:prstGeom prst="rect">
            <a:avLst/>
          </a:prstGeom>
          <a:noFill/>
        </p:spPr>
        <p:txBody>
          <a:bodyPr wrap="square" rtlCol="0">
            <a:spAutoFit/>
          </a:bodyPr>
          <a:lstStyle/>
          <a:p>
            <a:pPr algn="ctr"/>
            <a:r>
              <a:rPr lang="en-US" sz="1200" b="1" dirty="0" smtClean="0">
                <a:solidFill>
                  <a:srgbClr val="404040"/>
                </a:solidFill>
                <a:latin typeface="Helvetica 55 Roman"/>
                <a:cs typeface="Helvetica 55 Roman"/>
              </a:rPr>
              <a:t>FortiAnalyser</a:t>
            </a:r>
            <a:endParaRPr lang="en-GB" sz="1200" b="1" dirty="0" smtClean="0">
              <a:solidFill>
                <a:srgbClr val="404040"/>
              </a:solidFill>
              <a:latin typeface="Helvetica 55 Roman"/>
              <a:cs typeface="Helvetica 55 Roman"/>
            </a:endParaRPr>
          </a:p>
        </p:txBody>
      </p:sp>
      <p:sp>
        <p:nvSpPr>
          <p:cNvPr id="34" name="TextBox 33"/>
          <p:cNvSpPr txBox="1"/>
          <p:nvPr/>
        </p:nvSpPr>
        <p:spPr>
          <a:xfrm>
            <a:off x="6921602" y="2097046"/>
            <a:ext cx="2181340" cy="276999"/>
          </a:xfrm>
          <a:prstGeom prst="rect">
            <a:avLst/>
          </a:prstGeom>
          <a:noFill/>
        </p:spPr>
        <p:txBody>
          <a:bodyPr wrap="square" rtlCol="0">
            <a:spAutoFit/>
          </a:bodyPr>
          <a:lstStyle/>
          <a:p>
            <a:pPr algn="ctr"/>
            <a:r>
              <a:rPr lang="en-US" sz="1200" b="1" dirty="0" smtClean="0">
                <a:solidFill>
                  <a:srgbClr val="404040"/>
                </a:solidFill>
                <a:latin typeface="Helvetica 55 Roman"/>
                <a:cs typeface="Helvetica 55 Roman"/>
              </a:rPr>
              <a:t>Management and Logging</a:t>
            </a:r>
            <a:endParaRPr lang="en-GB" sz="1200" b="1" dirty="0" smtClean="0">
              <a:solidFill>
                <a:srgbClr val="404040"/>
              </a:solidFill>
              <a:latin typeface="Helvetica 55 Roman"/>
              <a:cs typeface="Helvetica 55 Roman"/>
            </a:endParaRPr>
          </a:p>
        </p:txBody>
      </p:sp>
      <p:sp>
        <p:nvSpPr>
          <p:cNvPr id="35" name="Rectangle 34"/>
          <p:cNvSpPr/>
          <p:nvPr/>
        </p:nvSpPr>
        <p:spPr>
          <a:xfrm>
            <a:off x="459007" y="2659053"/>
            <a:ext cx="4904745" cy="738664"/>
          </a:xfrm>
          <a:prstGeom prst="rect">
            <a:avLst/>
          </a:prstGeom>
        </p:spPr>
        <p:txBody>
          <a:bodyPr wrap="square">
            <a:spAutoFit/>
          </a:bodyPr>
          <a:lstStyle/>
          <a:p>
            <a:pPr lvl="0" defTabSz="914400" fontAlgn="base">
              <a:spcBef>
                <a:spcPct val="20000"/>
              </a:spcBef>
              <a:spcAft>
                <a:spcPct val="0"/>
              </a:spcAft>
              <a:buClr>
                <a:srgbClr val="FF0000"/>
              </a:buClr>
              <a:buSzPct val="100000"/>
              <a:defRPr/>
            </a:pPr>
            <a:r>
              <a:rPr lang="en-US" sz="1000" b="1" kern="0" dirty="0" smtClean="0">
                <a:cs typeface="Arial Narrow"/>
              </a:rPr>
              <a:t>FortiDDoS</a:t>
            </a:r>
          </a:p>
          <a:p>
            <a:pPr lvl="0" defTabSz="914400" fontAlgn="base">
              <a:spcBef>
                <a:spcPct val="20000"/>
              </a:spcBef>
              <a:spcAft>
                <a:spcPct val="0"/>
              </a:spcAft>
              <a:buClr>
                <a:srgbClr val="FF0000"/>
              </a:buClr>
              <a:buSzPct val="100000"/>
              <a:defRPr/>
            </a:pPr>
            <a:r>
              <a:rPr lang="en-US" sz="1000" kern="0" dirty="0" smtClean="0">
                <a:cs typeface="Arial Narrow"/>
              </a:rPr>
              <a:t>Layer 3/4/7 Visibility, ASIC based protection (control/forwarding </a:t>
            </a:r>
            <a:r>
              <a:rPr lang="en-US" sz="1000" kern="0" dirty="0" err="1" smtClean="0">
                <a:cs typeface="Arial Narrow"/>
              </a:rPr>
              <a:t>seperation</a:t>
            </a:r>
            <a:r>
              <a:rPr lang="en-US" sz="1000" kern="0" dirty="0" smtClean="0">
                <a:cs typeface="Arial Narrow"/>
              </a:rPr>
              <a:t>), Granular Identification, Behavioral Anomalies, Service Centric, Minimal Detection Times, Adaptive Protection</a:t>
            </a:r>
          </a:p>
        </p:txBody>
      </p:sp>
      <p:sp>
        <p:nvSpPr>
          <p:cNvPr id="36" name="Rectangle 35"/>
          <p:cNvSpPr/>
          <p:nvPr/>
        </p:nvSpPr>
        <p:spPr>
          <a:xfrm>
            <a:off x="459008" y="3647619"/>
            <a:ext cx="4904744" cy="584775"/>
          </a:xfrm>
          <a:prstGeom prst="rect">
            <a:avLst/>
          </a:prstGeom>
        </p:spPr>
        <p:txBody>
          <a:bodyPr wrap="square">
            <a:spAutoFit/>
          </a:bodyPr>
          <a:lstStyle/>
          <a:p>
            <a:pPr lvl="0" defTabSz="914400" fontAlgn="base">
              <a:spcBef>
                <a:spcPct val="20000"/>
              </a:spcBef>
              <a:spcAft>
                <a:spcPct val="0"/>
              </a:spcAft>
              <a:buClr>
                <a:srgbClr val="FF0000"/>
              </a:buClr>
              <a:buSzPct val="100000"/>
              <a:defRPr/>
            </a:pPr>
            <a:r>
              <a:rPr lang="en-US" sz="1000" b="1" kern="0" dirty="0" smtClean="0">
                <a:cs typeface="Arial Narrow"/>
              </a:rPr>
              <a:t>FortiGate</a:t>
            </a:r>
          </a:p>
          <a:p>
            <a:pPr lvl="0" defTabSz="914400" fontAlgn="base">
              <a:spcBef>
                <a:spcPct val="20000"/>
              </a:spcBef>
              <a:spcAft>
                <a:spcPct val="0"/>
              </a:spcAft>
              <a:buClr>
                <a:srgbClr val="FF0000"/>
              </a:buClr>
              <a:buSzPct val="100000"/>
              <a:defRPr/>
            </a:pPr>
            <a:r>
              <a:rPr lang="en-US" sz="1000" kern="0" dirty="0" smtClean="0">
                <a:cs typeface="Arial Narrow"/>
              </a:rPr>
              <a:t>ASIC based Screening  protection, High Performance Firewall , Next-Generation Firewall with Advanced Services Protection; UTM, Application Control</a:t>
            </a:r>
          </a:p>
        </p:txBody>
      </p:sp>
      <p:sp>
        <p:nvSpPr>
          <p:cNvPr id="37" name="Rectangle 36"/>
          <p:cNvSpPr/>
          <p:nvPr/>
        </p:nvSpPr>
        <p:spPr>
          <a:xfrm>
            <a:off x="455391" y="4589963"/>
            <a:ext cx="4766603" cy="584775"/>
          </a:xfrm>
          <a:prstGeom prst="rect">
            <a:avLst/>
          </a:prstGeom>
        </p:spPr>
        <p:txBody>
          <a:bodyPr wrap="square">
            <a:spAutoFit/>
          </a:bodyPr>
          <a:lstStyle/>
          <a:p>
            <a:pPr lvl="0" defTabSz="914400" fontAlgn="base">
              <a:spcBef>
                <a:spcPct val="20000"/>
              </a:spcBef>
              <a:spcAft>
                <a:spcPct val="0"/>
              </a:spcAft>
              <a:buClr>
                <a:srgbClr val="FF0000"/>
              </a:buClr>
              <a:buSzPct val="100000"/>
              <a:defRPr/>
            </a:pPr>
            <a:r>
              <a:rPr lang="en-US" sz="1000" b="1" kern="0" dirty="0" smtClean="0">
                <a:cs typeface="Arial Narrow"/>
              </a:rPr>
              <a:t>FortiWeb</a:t>
            </a:r>
          </a:p>
          <a:p>
            <a:pPr lvl="0" defTabSz="914400" fontAlgn="base">
              <a:spcBef>
                <a:spcPct val="20000"/>
              </a:spcBef>
              <a:spcAft>
                <a:spcPct val="0"/>
              </a:spcAft>
              <a:buClr>
                <a:srgbClr val="FF0000"/>
              </a:buClr>
              <a:buSzPct val="100000"/>
              <a:defRPr/>
            </a:pPr>
            <a:r>
              <a:rPr lang="en-GB" sz="1000" dirty="0" smtClean="0"/>
              <a:t>Web application firewall with bidirectional protection against application layer DoS attacks and sophisticated threats like SQL injection and Cross-site scripting</a:t>
            </a:r>
            <a:endParaRPr lang="en-US" sz="1000" kern="0" dirty="0" smtClean="0">
              <a:cs typeface="Arial Narrow"/>
            </a:endParaRPr>
          </a:p>
        </p:txBody>
      </p:sp>
      <p:sp>
        <p:nvSpPr>
          <p:cNvPr id="38" name="Rectangle 37"/>
          <p:cNvSpPr/>
          <p:nvPr/>
        </p:nvSpPr>
        <p:spPr>
          <a:xfrm>
            <a:off x="459008" y="5467273"/>
            <a:ext cx="4904744" cy="738664"/>
          </a:xfrm>
          <a:prstGeom prst="rect">
            <a:avLst/>
          </a:prstGeom>
        </p:spPr>
        <p:txBody>
          <a:bodyPr wrap="square">
            <a:spAutoFit/>
          </a:bodyPr>
          <a:lstStyle/>
          <a:p>
            <a:pPr lvl="0" defTabSz="914400" fontAlgn="base">
              <a:spcBef>
                <a:spcPct val="20000"/>
              </a:spcBef>
              <a:spcAft>
                <a:spcPct val="0"/>
              </a:spcAft>
              <a:buClr>
                <a:srgbClr val="FF0000"/>
              </a:buClr>
              <a:buSzPct val="100000"/>
              <a:defRPr/>
            </a:pPr>
            <a:r>
              <a:rPr lang="en-US" sz="1000" b="1" kern="0" dirty="0" smtClean="0">
                <a:cs typeface="Arial Narrow"/>
              </a:rPr>
              <a:t>FortiDB</a:t>
            </a:r>
          </a:p>
          <a:p>
            <a:pPr lvl="0" defTabSz="914400" fontAlgn="base">
              <a:spcBef>
                <a:spcPct val="20000"/>
              </a:spcBef>
              <a:spcAft>
                <a:spcPct val="0"/>
              </a:spcAft>
              <a:buClr>
                <a:srgbClr val="FF0000"/>
              </a:buClr>
              <a:buSzPct val="100000"/>
              <a:defRPr/>
            </a:pPr>
            <a:r>
              <a:rPr lang="en-GB" sz="1000" dirty="0" smtClean="0"/>
              <a:t>Database Security and Compliance platform that utilises a flexible policy framework to allow quick and easy implementation of internal control frameworks for activity monitoring and audit and regulatory compliance</a:t>
            </a:r>
            <a:endParaRPr lang="en-US" sz="1000" kern="0" dirty="0" smtClean="0">
              <a:cs typeface="Arial Narrow"/>
            </a:endParaRPr>
          </a:p>
        </p:txBody>
      </p:sp>
      <p:pic>
        <p:nvPicPr>
          <p:cNvPr id="40" name="Picture 39" descr="Server_Lt.png"/>
          <p:cNvPicPr>
            <a:picLocks noChangeAspect="1"/>
          </p:cNvPicPr>
          <p:nvPr/>
        </p:nvPicPr>
        <p:blipFill>
          <a:blip r:embed="rId9"/>
          <a:stretch>
            <a:fillRect/>
          </a:stretch>
        </p:blipFill>
        <p:spPr>
          <a:xfrm>
            <a:off x="7771412" y="5423175"/>
            <a:ext cx="448039" cy="581239"/>
          </a:xfrm>
          <a:prstGeom prst="rect">
            <a:avLst/>
          </a:prstGeom>
          <a:effectLst>
            <a:outerShdw blurRad="50800" dist="25400" dir="5400000">
              <a:srgbClr val="000000">
                <a:alpha val="30000"/>
              </a:srgbClr>
            </a:outerShdw>
          </a:effectLst>
        </p:spPr>
      </p:pic>
      <p:pic>
        <p:nvPicPr>
          <p:cNvPr id="41" name="Picture 40" descr="Database_Lt.png"/>
          <p:cNvPicPr>
            <a:picLocks noChangeAspect="1"/>
          </p:cNvPicPr>
          <p:nvPr/>
        </p:nvPicPr>
        <p:blipFill>
          <a:blip r:embed="rId10"/>
          <a:stretch>
            <a:fillRect/>
          </a:stretch>
        </p:blipFill>
        <p:spPr>
          <a:xfrm>
            <a:off x="8043529" y="5588063"/>
            <a:ext cx="470051" cy="594362"/>
          </a:xfrm>
          <a:prstGeom prst="rect">
            <a:avLst/>
          </a:prstGeom>
          <a:effectLst>
            <a:outerShdw blurRad="50800" dist="25400" dir="5400000">
              <a:srgbClr val="000000">
                <a:alpha val="30000"/>
              </a:srgbClr>
            </a:outerShdw>
          </a:effectLst>
        </p:spPr>
      </p:pic>
      <p:sp>
        <p:nvSpPr>
          <p:cNvPr id="42" name="TextBox 41"/>
          <p:cNvSpPr txBox="1"/>
          <p:nvPr/>
        </p:nvSpPr>
        <p:spPr>
          <a:xfrm>
            <a:off x="7560069" y="5146176"/>
            <a:ext cx="1217875" cy="276999"/>
          </a:xfrm>
          <a:prstGeom prst="rect">
            <a:avLst/>
          </a:prstGeom>
          <a:noFill/>
        </p:spPr>
        <p:txBody>
          <a:bodyPr wrap="square" rtlCol="0">
            <a:spAutoFit/>
          </a:bodyPr>
          <a:lstStyle/>
          <a:p>
            <a:pPr algn="ctr"/>
            <a:r>
              <a:rPr lang="en-US" sz="1200" b="1" dirty="0" smtClean="0">
                <a:solidFill>
                  <a:srgbClr val="404040"/>
                </a:solidFill>
                <a:latin typeface="Helvetica 55 Roman"/>
                <a:cs typeface="Helvetica 55 Roman"/>
              </a:rPr>
              <a:t>Existing NMS</a:t>
            </a:r>
            <a:endParaRPr lang="en-GB" sz="1200" b="1" dirty="0" smtClean="0">
              <a:solidFill>
                <a:srgbClr val="404040"/>
              </a:solidFill>
              <a:latin typeface="Helvetica 55 Roman"/>
              <a:cs typeface="Helvetica 55 Roman"/>
            </a:endParaRPr>
          </a:p>
        </p:txBody>
      </p:sp>
      <p:sp>
        <p:nvSpPr>
          <p:cNvPr id="44" name="Rectangle 43"/>
          <p:cNvSpPr/>
          <p:nvPr/>
        </p:nvSpPr>
        <p:spPr>
          <a:xfrm>
            <a:off x="1086341" y="1028929"/>
            <a:ext cx="1636751" cy="954107"/>
          </a:xfrm>
          <a:prstGeom prst="rect">
            <a:avLst/>
          </a:prstGeom>
        </p:spPr>
        <p:txBody>
          <a:bodyPr wrap="square">
            <a:spAutoFit/>
          </a:bodyPr>
          <a:lstStyle/>
          <a:p>
            <a:pPr marL="1028700" lvl="0" indent="-1028700" algn="r" defTabSz="914400" fontAlgn="base">
              <a:spcBef>
                <a:spcPct val="20000"/>
              </a:spcBef>
              <a:spcAft>
                <a:spcPct val="0"/>
              </a:spcAft>
              <a:buClr>
                <a:srgbClr val="FF0000"/>
              </a:buClr>
              <a:buSzPct val="100000"/>
              <a:defRPr/>
            </a:pPr>
            <a:r>
              <a:rPr lang="en-US" sz="800" b="1" kern="0" dirty="0" smtClean="0">
                <a:cs typeface="Arial Narrow"/>
              </a:rPr>
              <a:t>Detection</a:t>
            </a:r>
          </a:p>
          <a:p>
            <a:pPr marL="1028700" lvl="0" indent="-1028700" algn="r" defTabSz="914400" fontAlgn="base">
              <a:spcBef>
                <a:spcPct val="20000"/>
              </a:spcBef>
              <a:spcAft>
                <a:spcPct val="0"/>
              </a:spcAft>
              <a:buClr>
                <a:srgbClr val="FF0000"/>
              </a:buClr>
              <a:buSzPct val="100000"/>
              <a:defRPr/>
            </a:pPr>
            <a:r>
              <a:rPr lang="en-US" sz="800" kern="0" dirty="0" smtClean="0">
                <a:cs typeface="Arial Narrow"/>
              </a:rPr>
              <a:t>Bulk Volumetric</a:t>
            </a:r>
          </a:p>
          <a:p>
            <a:pPr marL="1028700" lvl="0" indent="-1028700" algn="r" defTabSz="914400" fontAlgn="base">
              <a:spcBef>
                <a:spcPct val="20000"/>
              </a:spcBef>
              <a:spcAft>
                <a:spcPct val="0"/>
              </a:spcAft>
              <a:buClr>
                <a:srgbClr val="FF0000"/>
              </a:buClr>
              <a:buSzPct val="100000"/>
              <a:defRPr/>
            </a:pPr>
            <a:r>
              <a:rPr lang="en-US" sz="800" kern="0" dirty="0" smtClean="0">
                <a:cs typeface="Arial Narrow"/>
              </a:rPr>
              <a:t>Layer 3 and 4</a:t>
            </a:r>
          </a:p>
          <a:p>
            <a:pPr marL="1028700" lvl="0" indent="-1028700" algn="r" defTabSz="914400" fontAlgn="base">
              <a:spcBef>
                <a:spcPct val="20000"/>
              </a:spcBef>
              <a:spcAft>
                <a:spcPct val="0"/>
              </a:spcAft>
              <a:buClr>
                <a:srgbClr val="FF0000"/>
              </a:buClr>
              <a:buSzPct val="100000"/>
              <a:defRPr/>
            </a:pPr>
            <a:r>
              <a:rPr lang="en-US" sz="800" kern="0" dirty="0" smtClean="0">
                <a:cs typeface="Arial Narrow"/>
              </a:rPr>
              <a:t>Scalable</a:t>
            </a:r>
          </a:p>
          <a:p>
            <a:pPr marL="1028700" lvl="0" indent="-1028700" algn="r" defTabSz="914400" fontAlgn="base">
              <a:spcBef>
                <a:spcPct val="20000"/>
              </a:spcBef>
              <a:spcAft>
                <a:spcPct val="0"/>
              </a:spcAft>
              <a:buClr>
                <a:srgbClr val="FF0000"/>
              </a:buClr>
              <a:buSzPct val="100000"/>
              <a:defRPr/>
            </a:pPr>
            <a:r>
              <a:rPr lang="en-US" sz="800" kern="0" dirty="0" smtClean="0">
                <a:cs typeface="Arial Narrow"/>
              </a:rPr>
              <a:t>Bandwidth Anomalies</a:t>
            </a:r>
          </a:p>
          <a:p>
            <a:pPr marL="1028700" lvl="0" indent="-1028700" algn="r" defTabSz="914400" fontAlgn="base">
              <a:spcBef>
                <a:spcPct val="20000"/>
              </a:spcBef>
              <a:spcAft>
                <a:spcPct val="0"/>
              </a:spcAft>
              <a:buClr>
                <a:srgbClr val="FF0000"/>
              </a:buClr>
              <a:buSzPct val="100000"/>
              <a:defRPr/>
            </a:pPr>
            <a:r>
              <a:rPr lang="en-US" sz="800" kern="0" dirty="0" smtClean="0">
                <a:cs typeface="Arial Narrow"/>
              </a:rPr>
              <a:t>Protocol Anomalies</a:t>
            </a:r>
          </a:p>
        </p:txBody>
      </p:sp>
      <p:sp>
        <p:nvSpPr>
          <p:cNvPr id="46" name="Rectangle 45"/>
          <p:cNvSpPr/>
          <p:nvPr/>
        </p:nvSpPr>
        <p:spPr>
          <a:xfrm>
            <a:off x="4191917" y="1028929"/>
            <a:ext cx="2060154" cy="954107"/>
          </a:xfrm>
          <a:prstGeom prst="rect">
            <a:avLst/>
          </a:prstGeom>
        </p:spPr>
        <p:txBody>
          <a:bodyPr wrap="square">
            <a:spAutoFit/>
          </a:bodyPr>
          <a:lstStyle/>
          <a:p>
            <a:pPr marL="1028700" lvl="0" indent="-1028700" defTabSz="914400" fontAlgn="base">
              <a:spcBef>
                <a:spcPct val="20000"/>
              </a:spcBef>
              <a:spcAft>
                <a:spcPct val="0"/>
              </a:spcAft>
              <a:buClr>
                <a:srgbClr val="FF0000"/>
              </a:buClr>
              <a:buSzPct val="100000"/>
              <a:defRPr/>
            </a:pPr>
            <a:r>
              <a:rPr lang="en-US" sz="800" b="1" kern="0" dirty="0" smtClean="0">
                <a:cs typeface="Arial Narrow"/>
              </a:rPr>
              <a:t>Mitigation</a:t>
            </a:r>
          </a:p>
          <a:p>
            <a:pPr marL="1028700" lvl="0" indent="-1028700" defTabSz="914400" fontAlgn="base">
              <a:spcBef>
                <a:spcPct val="20000"/>
              </a:spcBef>
              <a:spcAft>
                <a:spcPct val="0"/>
              </a:spcAft>
              <a:buClr>
                <a:srgbClr val="FF0000"/>
              </a:buClr>
              <a:buSzPct val="100000"/>
              <a:defRPr/>
            </a:pPr>
            <a:r>
              <a:rPr lang="en-US" sz="800" kern="0" dirty="0" smtClean="0">
                <a:cs typeface="Arial Narrow"/>
              </a:rPr>
              <a:t>Protect Infrastructure</a:t>
            </a:r>
          </a:p>
          <a:p>
            <a:pPr marL="1028700" lvl="0" indent="-1028700" defTabSz="914400" fontAlgn="base">
              <a:spcBef>
                <a:spcPct val="20000"/>
              </a:spcBef>
              <a:spcAft>
                <a:spcPct val="0"/>
              </a:spcAft>
              <a:buClr>
                <a:srgbClr val="FF0000"/>
              </a:buClr>
              <a:buSzPct val="100000"/>
              <a:defRPr/>
            </a:pPr>
            <a:r>
              <a:rPr lang="en-US" sz="800" kern="0" dirty="0" smtClean="0">
                <a:cs typeface="Arial Narrow"/>
              </a:rPr>
              <a:t>Rate Limit</a:t>
            </a:r>
          </a:p>
          <a:p>
            <a:pPr marL="1028700" lvl="0" indent="-1028700" defTabSz="914400" fontAlgn="base">
              <a:spcBef>
                <a:spcPct val="20000"/>
              </a:spcBef>
              <a:spcAft>
                <a:spcPct val="0"/>
              </a:spcAft>
              <a:buClr>
                <a:srgbClr val="FF0000"/>
              </a:buClr>
              <a:buSzPct val="100000"/>
              <a:defRPr/>
            </a:pPr>
            <a:r>
              <a:rPr lang="en-US" sz="800" kern="0" dirty="0" smtClean="0">
                <a:cs typeface="Arial Narrow"/>
              </a:rPr>
              <a:t>Source Filtering</a:t>
            </a:r>
          </a:p>
          <a:p>
            <a:pPr marL="1028700" lvl="0" indent="-1028700" defTabSz="914400" fontAlgn="base">
              <a:spcBef>
                <a:spcPct val="20000"/>
              </a:spcBef>
              <a:spcAft>
                <a:spcPct val="0"/>
              </a:spcAft>
              <a:buClr>
                <a:srgbClr val="FF0000"/>
              </a:buClr>
              <a:buSzPct val="100000"/>
              <a:defRPr/>
            </a:pPr>
            <a:r>
              <a:rPr lang="en-US" sz="800" kern="0" dirty="0" smtClean="0">
                <a:cs typeface="Arial Narrow"/>
              </a:rPr>
              <a:t>Scrubbing/ Cleaning Centers</a:t>
            </a:r>
          </a:p>
          <a:p>
            <a:pPr marL="1028700" lvl="0" indent="-1028700" defTabSz="914400" fontAlgn="base">
              <a:spcBef>
                <a:spcPct val="20000"/>
              </a:spcBef>
              <a:spcAft>
                <a:spcPct val="0"/>
              </a:spcAft>
              <a:buClr>
                <a:srgbClr val="FF0000"/>
              </a:buClr>
              <a:buSzPct val="100000"/>
              <a:defRPr/>
            </a:pPr>
            <a:r>
              <a:rPr lang="en-US" sz="800" kern="0" dirty="0" smtClean="0">
                <a:cs typeface="Arial Narrow"/>
              </a:rPr>
              <a:t>BGP Redirection</a:t>
            </a:r>
          </a:p>
        </p:txBody>
      </p:sp>
      <p:pic>
        <p:nvPicPr>
          <p:cNvPr id="31" name="Picture 30" descr="Sm_Branch_Lt.png"/>
          <p:cNvPicPr>
            <a:picLocks noChangeAspect="1"/>
          </p:cNvPicPr>
          <p:nvPr/>
        </p:nvPicPr>
        <p:blipFill>
          <a:blip r:embed="rId11"/>
          <a:stretch>
            <a:fillRect/>
          </a:stretch>
        </p:blipFill>
        <p:spPr>
          <a:xfrm>
            <a:off x="3064306" y="1866440"/>
            <a:ext cx="827702" cy="783883"/>
          </a:xfrm>
          <a:prstGeom prst="rect">
            <a:avLst/>
          </a:prstGeom>
          <a:effectLst>
            <a:outerShdw blurRad="50800" dist="38100" dir="5400000">
              <a:srgbClr val="000000">
                <a:alpha val="43000"/>
              </a:srgbClr>
            </a:outerShdw>
          </a:effectLst>
        </p:spPr>
      </p:pic>
      <p:sp>
        <p:nvSpPr>
          <p:cNvPr id="39" name="TextBox 38"/>
          <p:cNvSpPr txBox="1"/>
          <p:nvPr/>
        </p:nvSpPr>
        <p:spPr>
          <a:xfrm>
            <a:off x="3892008" y="2204768"/>
            <a:ext cx="1087200" cy="276999"/>
          </a:xfrm>
          <a:prstGeom prst="rect">
            <a:avLst/>
          </a:prstGeom>
          <a:noFill/>
        </p:spPr>
        <p:txBody>
          <a:bodyPr wrap="square" rtlCol="0">
            <a:spAutoFit/>
          </a:bodyPr>
          <a:lstStyle/>
          <a:p>
            <a:r>
              <a:rPr lang="en-US" sz="1200" dirty="0" smtClean="0">
                <a:solidFill>
                  <a:srgbClr val="404040"/>
                </a:solidFill>
                <a:latin typeface="Helvetica 55 Roman"/>
                <a:cs typeface="Helvetica 55 Roman"/>
              </a:rPr>
              <a:t>Data Centre</a:t>
            </a:r>
            <a:endParaRPr lang="en-GB" sz="1200" dirty="0" smtClean="0">
              <a:solidFill>
                <a:srgbClr val="404040"/>
              </a:solidFill>
              <a:latin typeface="Helvetica 55 Roman"/>
              <a:cs typeface="Helvetica 55 Roman"/>
            </a:endParaRPr>
          </a:p>
        </p:txBody>
      </p:sp>
    </p:spTree>
    <p:extLst>
      <p:ext uri="{BB962C8B-B14F-4D97-AF65-F5344CB8AC3E}">
        <p14:creationId xmlns:p14="http://schemas.microsoft.com/office/powerpoint/2010/main" val="3279244826"/>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20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20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2000"/>
                                        <p:tgtEl>
                                          <p:spTgt spid="30"/>
                                        </p:tgtEl>
                                      </p:cBhvr>
                                    </p:animEffect>
                                  </p:childTnLst>
                                </p:cTn>
                              </p:par>
                              <p:par>
                                <p:cTn id="16" presetID="10"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2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500" fill="hold"/>
                                        <p:tgtEl>
                                          <p:spTgt spid="27"/>
                                        </p:tgtEl>
                                        <p:attrNameLst>
                                          <p:attrName>ppt_x</p:attrName>
                                        </p:attrNameLst>
                                      </p:cBhvr>
                                      <p:tavLst>
                                        <p:tav tm="0">
                                          <p:val>
                                            <p:strVal val="0-#ppt_w/2"/>
                                          </p:val>
                                        </p:tav>
                                        <p:tav tm="100000">
                                          <p:val>
                                            <p:strVal val="#ppt_x"/>
                                          </p:val>
                                        </p:tav>
                                      </p:tavLst>
                                    </p:anim>
                                    <p:anim calcmode="lin" valueType="num">
                                      <p:cBhvr additive="base">
                                        <p:cTn id="24" dur="500" fill="hold"/>
                                        <p:tgtEl>
                                          <p:spTgt spid="27"/>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500" fill="hold"/>
                                        <p:tgtEl>
                                          <p:spTgt spid="24"/>
                                        </p:tgtEl>
                                        <p:attrNameLst>
                                          <p:attrName>ppt_x</p:attrName>
                                        </p:attrNameLst>
                                      </p:cBhvr>
                                      <p:tavLst>
                                        <p:tav tm="0">
                                          <p:val>
                                            <p:strVal val="0-#ppt_w/2"/>
                                          </p:val>
                                        </p:tav>
                                        <p:tav tm="100000">
                                          <p:val>
                                            <p:strVal val="#ppt_x"/>
                                          </p:val>
                                        </p:tav>
                                      </p:tavLst>
                                    </p:anim>
                                    <p:anim calcmode="lin" valueType="num">
                                      <p:cBhvr additive="base">
                                        <p:cTn id="28" dur="500" fill="hold"/>
                                        <p:tgtEl>
                                          <p:spTgt spid="24"/>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additive="base">
                                        <p:cTn id="31" dur="500" fill="hold"/>
                                        <p:tgtEl>
                                          <p:spTgt spid="35"/>
                                        </p:tgtEl>
                                        <p:attrNameLst>
                                          <p:attrName>ppt_x</p:attrName>
                                        </p:attrNameLst>
                                      </p:cBhvr>
                                      <p:tavLst>
                                        <p:tav tm="0">
                                          <p:val>
                                            <p:strVal val="0-#ppt_w/2"/>
                                          </p:val>
                                        </p:tav>
                                        <p:tav tm="100000">
                                          <p:val>
                                            <p:strVal val="#ppt_x"/>
                                          </p:val>
                                        </p:tav>
                                      </p:tavLst>
                                    </p:anim>
                                    <p:anim calcmode="lin" valueType="num">
                                      <p:cBhvr additive="base">
                                        <p:cTn id="32"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0-#ppt_w/2"/>
                                          </p:val>
                                        </p:tav>
                                        <p:tav tm="100000">
                                          <p:val>
                                            <p:strVal val="#ppt_x"/>
                                          </p:val>
                                        </p:tav>
                                      </p:tavLst>
                                    </p:anim>
                                    <p:anim calcmode="lin" valueType="num">
                                      <p:cBhvr additive="base">
                                        <p:cTn id="38" dur="500" fill="hold"/>
                                        <p:tgtEl>
                                          <p:spTgt spid="26"/>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0-#ppt_w/2"/>
                                          </p:val>
                                        </p:tav>
                                        <p:tav tm="100000">
                                          <p:val>
                                            <p:strVal val="#ppt_x"/>
                                          </p:val>
                                        </p:tav>
                                      </p:tavLst>
                                    </p:anim>
                                    <p:anim calcmode="lin" valueType="num">
                                      <p:cBhvr additive="base">
                                        <p:cTn id="42" dur="500" fill="hold"/>
                                        <p:tgtEl>
                                          <p:spTgt spid="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36"/>
                                        </p:tgtEl>
                                        <p:attrNameLst>
                                          <p:attrName>style.visibility</p:attrName>
                                        </p:attrNameLst>
                                      </p:cBhvr>
                                      <p:to>
                                        <p:strVal val="visible"/>
                                      </p:to>
                                    </p:set>
                                    <p:anim calcmode="lin" valueType="num">
                                      <p:cBhvr additive="base">
                                        <p:cTn id="45" dur="500" fill="hold"/>
                                        <p:tgtEl>
                                          <p:spTgt spid="36"/>
                                        </p:tgtEl>
                                        <p:attrNameLst>
                                          <p:attrName>ppt_x</p:attrName>
                                        </p:attrNameLst>
                                      </p:cBhvr>
                                      <p:tavLst>
                                        <p:tav tm="0">
                                          <p:val>
                                            <p:strVal val="0-#ppt_w/2"/>
                                          </p:val>
                                        </p:tav>
                                        <p:tav tm="100000">
                                          <p:val>
                                            <p:strVal val="#ppt_x"/>
                                          </p:val>
                                        </p:tav>
                                      </p:tavLst>
                                    </p:anim>
                                    <p:anim calcmode="lin" valueType="num">
                                      <p:cBhvr additive="base">
                                        <p:cTn id="46"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anim calcmode="lin" valueType="num">
                                      <p:cBhvr additive="base">
                                        <p:cTn id="51" dur="500" fill="hold"/>
                                        <p:tgtEl>
                                          <p:spTgt spid="25"/>
                                        </p:tgtEl>
                                        <p:attrNameLst>
                                          <p:attrName>ppt_x</p:attrName>
                                        </p:attrNameLst>
                                      </p:cBhvr>
                                      <p:tavLst>
                                        <p:tav tm="0">
                                          <p:val>
                                            <p:strVal val="0-#ppt_w/2"/>
                                          </p:val>
                                        </p:tav>
                                        <p:tav tm="100000">
                                          <p:val>
                                            <p:strVal val="#ppt_x"/>
                                          </p:val>
                                        </p:tav>
                                      </p:tavLst>
                                    </p:anim>
                                    <p:anim calcmode="lin" valueType="num">
                                      <p:cBhvr additive="base">
                                        <p:cTn id="52" dur="500" fill="hold"/>
                                        <p:tgtEl>
                                          <p:spTgt spid="25"/>
                                        </p:tgtEl>
                                        <p:attrNameLst>
                                          <p:attrName>ppt_y</p:attrName>
                                        </p:attrNameLst>
                                      </p:cBhvr>
                                      <p:tavLst>
                                        <p:tav tm="0">
                                          <p:val>
                                            <p:strVal val="#ppt_y"/>
                                          </p:val>
                                        </p:tav>
                                        <p:tav tm="100000">
                                          <p:val>
                                            <p:strVal val="#ppt_y"/>
                                          </p:val>
                                        </p:tav>
                                      </p:tavLst>
                                    </p:anim>
                                  </p:childTnLst>
                                </p:cTn>
                              </p:par>
                              <p:par>
                                <p:cTn id="53" presetID="2" presetClass="entr" presetSubtype="8" fill="hold" nodeType="with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additive="base">
                                        <p:cTn id="55" dur="500" fill="hold"/>
                                        <p:tgtEl>
                                          <p:spTgt spid="9"/>
                                        </p:tgtEl>
                                        <p:attrNameLst>
                                          <p:attrName>ppt_x</p:attrName>
                                        </p:attrNameLst>
                                      </p:cBhvr>
                                      <p:tavLst>
                                        <p:tav tm="0">
                                          <p:val>
                                            <p:strVal val="0-#ppt_w/2"/>
                                          </p:val>
                                        </p:tav>
                                        <p:tav tm="100000">
                                          <p:val>
                                            <p:strVal val="#ppt_x"/>
                                          </p:val>
                                        </p:tav>
                                      </p:tavLst>
                                    </p:anim>
                                    <p:anim calcmode="lin" valueType="num">
                                      <p:cBhvr additive="base">
                                        <p:cTn id="56" dur="500" fill="hold"/>
                                        <p:tgtEl>
                                          <p:spTgt spid="9"/>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anim calcmode="lin" valueType="num">
                                      <p:cBhvr additive="base">
                                        <p:cTn id="59" dur="500" fill="hold"/>
                                        <p:tgtEl>
                                          <p:spTgt spid="37"/>
                                        </p:tgtEl>
                                        <p:attrNameLst>
                                          <p:attrName>ppt_x</p:attrName>
                                        </p:attrNameLst>
                                      </p:cBhvr>
                                      <p:tavLst>
                                        <p:tav tm="0">
                                          <p:val>
                                            <p:strVal val="0-#ppt_w/2"/>
                                          </p:val>
                                        </p:tav>
                                        <p:tav tm="100000">
                                          <p:val>
                                            <p:strVal val="#ppt_x"/>
                                          </p:val>
                                        </p:tav>
                                      </p:tavLst>
                                    </p:anim>
                                    <p:anim calcmode="lin" valueType="num">
                                      <p:cBhvr additive="base">
                                        <p:cTn id="60"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8" fill="hold" grpId="0" nodeType="click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additive="base">
                                        <p:cTn id="65" dur="500" fill="hold"/>
                                        <p:tgtEl>
                                          <p:spTgt spid="23"/>
                                        </p:tgtEl>
                                        <p:attrNameLst>
                                          <p:attrName>ppt_x</p:attrName>
                                        </p:attrNameLst>
                                      </p:cBhvr>
                                      <p:tavLst>
                                        <p:tav tm="0">
                                          <p:val>
                                            <p:strVal val="0-#ppt_w/2"/>
                                          </p:val>
                                        </p:tav>
                                        <p:tav tm="100000">
                                          <p:val>
                                            <p:strVal val="#ppt_x"/>
                                          </p:val>
                                        </p:tav>
                                      </p:tavLst>
                                    </p:anim>
                                    <p:anim calcmode="lin" valueType="num">
                                      <p:cBhvr additive="base">
                                        <p:cTn id="66" dur="500" fill="hold"/>
                                        <p:tgtEl>
                                          <p:spTgt spid="23"/>
                                        </p:tgtEl>
                                        <p:attrNameLst>
                                          <p:attrName>ppt_y</p:attrName>
                                        </p:attrNameLst>
                                      </p:cBhvr>
                                      <p:tavLst>
                                        <p:tav tm="0">
                                          <p:val>
                                            <p:strVal val="#ppt_y"/>
                                          </p:val>
                                        </p:tav>
                                        <p:tav tm="100000">
                                          <p:val>
                                            <p:strVal val="#ppt_y"/>
                                          </p:val>
                                        </p:tav>
                                      </p:tavLst>
                                    </p:anim>
                                  </p:childTnLst>
                                </p:cTn>
                              </p:par>
                              <p:par>
                                <p:cTn id="67" presetID="2" presetClass="entr" presetSubtype="8" fill="hold" nodeType="withEffect">
                                  <p:stCondLst>
                                    <p:cond delay="0"/>
                                  </p:stCondLst>
                                  <p:childTnLst>
                                    <p:set>
                                      <p:cBhvr>
                                        <p:cTn id="68" dur="1" fill="hold">
                                          <p:stCondLst>
                                            <p:cond delay="0"/>
                                          </p:stCondLst>
                                        </p:cTn>
                                        <p:tgtEl>
                                          <p:spTgt spid="10"/>
                                        </p:tgtEl>
                                        <p:attrNameLst>
                                          <p:attrName>style.visibility</p:attrName>
                                        </p:attrNameLst>
                                      </p:cBhvr>
                                      <p:to>
                                        <p:strVal val="visible"/>
                                      </p:to>
                                    </p:set>
                                    <p:anim calcmode="lin" valueType="num">
                                      <p:cBhvr additive="base">
                                        <p:cTn id="69" dur="500" fill="hold"/>
                                        <p:tgtEl>
                                          <p:spTgt spid="10"/>
                                        </p:tgtEl>
                                        <p:attrNameLst>
                                          <p:attrName>ppt_x</p:attrName>
                                        </p:attrNameLst>
                                      </p:cBhvr>
                                      <p:tavLst>
                                        <p:tav tm="0">
                                          <p:val>
                                            <p:strVal val="0-#ppt_w/2"/>
                                          </p:val>
                                        </p:tav>
                                        <p:tav tm="100000">
                                          <p:val>
                                            <p:strVal val="#ppt_x"/>
                                          </p:val>
                                        </p:tav>
                                      </p:tavLst>
                                    </p:anim>
                                    <p:anim calcmode="lin" valueType="num">
                                      <p:cBhvr additive="base">
                                        <p:cTn id="70" dur="500" fill="hold"/>
                                        <p:tgtEl>
                                          <p:spTgt spid="10"/>
                                        </p:tgtEl>
                                        <p:attrNameLst>
                                          <p:attrName>ppt_y</p:attrName>
                                        </p:attrNameLst>
                                      </p:cBhvr>
                                      <p:tavLst>
                                        <p:tav tm="0">
                                          <p:val>
                                            <p:strVal val="#ppt_y"/>
                                          </p:val>
                                        </p:tav>
                                        <p:tav tm="100000">
                                          <p:val>
                                            <p:strVal val="#ppt_y"/>
                                          </p:val>
                                        </p:tav>
                                      </p:tavLst>
                                    </p:anim>
                                  </p:childTnLst>
                                </p:cTn>
                              </p:par>
                              <p:par>
                                <p:cTn id="71" presetID="2" presetClass="entr" presetSubtype="8" fill="hold" grpId="0" nodeType="withEffect">
                                  <p:stCondLst>
                                    <p:cond delay="0"/>
                                  </p:stCondLst>
                                  <p:childTnLst>
                                    <p:set>
                                      <p:cBhvr>
                                        <p:cTn id="72" dur="1" fill="hold">
                                          <p:stCondLst>
                                            <p:cond delay="0"/>
                                          </p:stCondLst>
                                        </p:cTn>
                                        <p:tgtEl>
                                          <p:spTgt spid="38"/>
                                        </p:tgtEl>
                                        <p:attrNameLst>
                                          <p:attrName>style.visibility</p:attrName>
                                        </p:attrNameLst>
                                      </p:cBhvr>
                                      <p:to>
                                        <p:strVal val="visible"/>
                                      </p:to>
                                    </p:set>
                                    <p:anim calcmode="lin" valueType="num">
                                      <p:cBhvr additive="base">
                                        <p:cTn id="73" dur="500" fill="hold"/>
                                        <p:tgtEl>
                                          <p:spTgt spid="38"/>
                                        </p:tgtEl>
                                        <p:attrNameLst>
                                          <p:attrName>ppt_x</p:attrName>
                                        </p:attrNameLst>
                                      </p:cBhvr>
                                      <p:tavLst>
                                        <p:tav tm="0">
                                          <p:val>
                                            <p:strVal val="0-#ppt_w/2"/>
                                          </p:val>
                                        </p:tav>
                                        <p:tav tm="100000">
                                          <p:val>
                                            <p:strVal val="#ppt_x"/>
                                          </p:val>
                                        </p:tav>
                                      </p:tavLst>
                                    </p:anim>
                                    <p:anim calcmode="lin" valueType="num">
                                      <p:cBhvr additive="base">
                                        <p:cTn id="74" dur="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43"/>
                                        </p:tgtEl>
                                        <p:attrNameLst>
                                          <p:attrName>style.visibility</p:attrName>
                                        </p:attrNameLst>
                                      </p:cBhvr>
                                      <p:to>
                                        <p:strVal val="visible"/>
                                      </p:to>
                                    </p:set>
                                    <p:animEffect transition="in" filter="fade">
                                      <p:cBhvr>
                                        <p:cTn id="79" dur="2000"/>
                                        <p:tgtEl>
                                          <p:spTgt spid="43"/>
                                        </p:tgtEl>
                                      </p:cBhvr>
                                    </p:animEffect>
                                  </p:childTnLst>
                                </p:cTn>
                              </p:par>
                              <p:par>
                                <p:cTn id="80" presetID="10" presetClass="entr" presetSubtype="0" fill="hold" nodeType="with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fade">
                                      <p:cBhvr>
                                        <p:cTn id="82" dur="2000"/>
                                        <p:tgtEl>
                                          <p:spTgt spid="8"/>
                                        </p:tgtEl>
                                      </p:cBhvr>
                                    </p:animEffect>
                                  </p:childTnLst>
                                </p:cTn>
                              </p:par>
                              <p:par>
                                <p:cTn id="83" presetID="10" presetClass="entr" presetSubtype="0" fill="hold" nodeType="withEffect">
                                  <p:stCondLst>
                                    <p:cond delay="0"/>
                                  </p:stCondLst>
                                  <p:childTnLst>
                                    <p:set>
                                      <p:cBhvr>
                                        <p:cTn id="84" dur="1" fill="hold">
                                          <p:stCondLst>
                                            <p:cond delay="0"/>
                                          </p:stCondLst>
                                        </p:cTn>
                                        <p:tgtEl>
                                          <p:spTgt spid="11"/>
                                        </p:tgtEl>
                                        <p:attrNameLst>
                                          <p:attrName>style.visibility</p:attrName>
                                        </p:attrNameLst>
                                      </p:cBhvr>
                                      <p:to>
                                        <p:strVal val="visible"/>
                                      </p:to>
                                    </p:set>
                                    <p:animEffect transition="in" filter="fade">
                                      <p:cBhvr>
                                        <p:cTn id="85" dur="2000"/>
                                        <p:tgtEl>
                                          <p:spTgt spid="11"/>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32"/>
                                        </p:tgtEl>
                                        <p:attrNameLst>
                                          <p:attrName>style.visibility</p:attrName>
                                        </p:attrNameLst>
                                      </p:cBhvr>
                                      <p:to>
                                        <p:strVal val="visible"/>
                                      </p:to>
                                    </p:set>
                                    <p:animEffect transition="in" filter="fade">
                                      <p:cBhvr>
                                        <p:cTn id="88" dur="2000"/>
                                        <p:tgtEl>
                                          <p:spTgt spid="32"/>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33"/>
                                        </p:tgtEl>
                                        <p:attrNameLst>
                                          <p:attrName>style.visibility</p:attrName>
                                        </p:attrNameLst>
                                      </p:cBhvr>
                                      <p:to>
                                        <p:strVal val="visible"/>
                                      </p:to>
                                    </p:set>
                                    <p:animEffect transition="in" filter="fade">
                                      <p:cBhvr>
                                        <p:cTn id="91" dur="2000"/>
                                        <p:tgtEl>
                                          <p:spTgt spid="33"/>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34"/>
                                        </p:tgtEl>
                                        <p:attrNameLst>
                                          <p:attrName>style.visibility</p:attrName>
                                        </p:attrNameLst>
                                      </p:cBhvr>
                                      <p:to>
                                        <p:strVal val="visible"/>
                                      </p:to>
                                    </p:set>
                                    <p:animEffect transition="in" filter="fade">
                                      <p:cBhvr>
                                        <p:cTn id="94" dur="2000"/>
                                        <p:tgtEl>
                                          <p:spTgt spid="34"/>
                                        </p:tgtEl>
                                      </p:cBhvr>
                                    </p:animEffect>
                                  </p:childTnLst>
                                </p:cTn>
                              </p:par>
                              <p:par>
                                <p:cTn id="95" presetID="10" presetClass="entr" presetSubtype="0" fill="hold" nodeType="withEffect">
                                  <p:stCondLst>
                                    <p:cond delay="0"/>
                                  </p:stCondLst>
                                  <p:childTnLst>
                                    <p:set>
                                      <p:cBhvr>
                                        <p:cTn id="96" dur="1" fill="hold">
                                          <p:stCondLst>
                                            <p:cond delay="0"/>
                                          </p:stCondLst>
                                        </p:cTn>
                                        <p:tgtEl>
                                          <p:spTgt spid="40"/>
                                        </p:tgtEl>
                                        <p:attrNameLst>
                                          <p:attrName>style.visibility</p:attrName>
                                        </p:attrNameLst>
                                      </p:cBhvr>
                                      <p:to>
                                        <p:strVal val="visible"/>
                                      </p:to>
                                    </p:set>
                                    <p:animEffect transition="in" filter="fade">
                                      <p:cBhvr>
                                        <p:cTn id="97" dur="2000"/>
                                        <p:tgtEl>
                                          <p:spTgt spid="40"/>
                                        </p:tgtEl>
                                      </p:cBhvr>
                                    </p:animEffect>
                                  </p:childTnLst>
                                </p:cTn>
                              </p:par>
                              <p:par>
                                <p:cTn id="98" presetID="10" presetClass="entr" presetSubtype="0" fill="hold" nodeType="withEffect">
                                  <p:stCondLst>
                                    <p:cond delay="0"/>
                                  </p:stCondLst>
                                  <p:childTnLst>
                                    <p:set>
                                      <p:cBhvr>
                                        <p:cTn id="99" dur="1" fill="hold">
                                          <p:stCondLst>
                                            <p:cond delay="0"/>
                                          </p:stCondLst>
                                        </p:cTn>
                                        <p:tgtEl>
                                          <p:spTgt spid="41"/>
                                        </p:tgtEl>
                                        <p:attrNameLst>
                                          <p:attrName>style.visibility</p:attrName>
                                        </p:attrNameLst>
                                      </p:cBhvr>
                                      <p:to>
                                        <p:strVal val="visible"/>
                                      </p:to>
                                    </p:set>
                                    <p:animEffect transition="in" filter="fade">
                                      <p:cBhvr>
                                        <p:cTn id="100" dur="2000"/>
                                        <p:tgtEl>
                                          <p:spTgt spid="41"/>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42"/>
                                        </p:tgtEl>
                                        <p:attrNameLst>
                                          <p:attrName>style.visibility</p:attrName>
                                        </p:attrNameLst>
                                      </p:cBhvr>
                                      <p:to>
                                        <p:strVal val="visible"/>
                                      </p:to>
                                    </p:set>
                                    <p:animEffect transition="in" filter="fade">
                                      <p:cBhvr>
                                        <p:cTn id="103" dur="2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43" grpId="0" animBg="1"/>
      <p:bldP spid="25" grpId="0" animBg="1"/>
      <p:bldP spid="26" grpId="0" animBg="1"/>
      <p:bldP spid="23" grpId="0" animBg="1"/>
      <p:bldP spid="30" grpId="0"/>
      <p:bldP spid="32" grpId="0"/>
      <p:bldP spid="33" grpId="0"/>
      <p:bldP spid="34" grpId="0"/>
      <p:bldP spid="35" grpId="0"/>
      <p:bldP spid="36" grpId="0"/>
      <p:bldP spid="37" grpId="0"/>
      <p:bldP spid="38" grpId="0"/>
      <p:bldP spid="42" grpId="0"/>
      <p:bldP spid="3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5" descr="Fortinet_PPT-Title_1440x1080"/>
          <p:cNvPicPr>
            <a:picLocks noChangeAspect="1" noChangeArrowheads="1"/>
          </p:cNvPicPr>
          <p:nvPr/>
        </p:nvPicPr>
        <p:blipFill>
          <a:blip r:embed="rId2"/>
          <a:srcRect/>
          <a:stretch>
            <a:fillRect/>
          </a:stretch>
        </p:blipFill>
        <p:spPr bwMode="auto">
          <a:xfrm>
            <a:off x="0" y="0"/>
            <a:ext cx="9144000" cy="6859588"/>
          </a:xfrm>
          <a:prstGeom prst="rect">
            <a:avLst/>
          </a:prstGeom>
          <a:noFill/>
          <a:ln w="9525">
            <a:noFill/>
            <a:miter lim="800000"/>
            <a:headEnd/>
            <a:tailEnd/>
          </a:ln>
        </p:spPr>
      </p:pic>
      <p:sp>
        <p:nvSpPr>
          <p:cNvPr id="74755" name="Text Placeholder 5"/>
          <p:cNvSpPr>
            <a:spLocks noGrp="1"/>
          </p:cNvSpPr>
          <p:nvPr>
            <p:ph type="body" sz="quarter" idx="11"/>
          </p:nvPr>
        </p:nvSpPr>
        <p:spPr bwMode="auto">
          <a:xfrm>
            <a:off x="722313" y="2906713"/>
            <a:ext cx="7772400" cy="1831975"/>
          </a:xfrm>
          <a:noFill/>
          <a:ln>
            <a:miter lim="800000"/>
            <a:headEnd/>
            <a:tailEnd/>
          </a:ln>
        </p:spPr>
        <p:txBody>
          <a:bodyPr vert="horz" wrap="square" lIns="91440" tIns="45720" rIns="91440" bIns="45720" numCol="1" anchor="t" anchorCtr="0" compatLnSpc="1">
            <a:prstTxWarp prst="textNoShape">
              <a:avLst/>
            </a:prstTxWarp>
          </a:bodyPr>
          <a:lstStyle/>
          <a:p>
            <a:pPr marL="0" indent="0" eaLnBrk="1" hangingPunct="1">
              <a:buFont typeface="Arial" pitchFamily="34" charset="0"/>
              <a:buNone/>
            </a:pPr>
            <a:r>
              <a:rPr lang="en-US" sz="4000" b="1" dirty="0" smtClean="0">
                <a:solidFill>
                  <a:schemeClr val="bg1"/>
                </a:solidFill>
                <a:latin typeface="Arial" pitchFamily="34" charset="0"/>
                <a:ea typeface="ＭＳ Ｐゴシック" pitchFamily="34" charset="-128"/>
              </a:rPr>
              <a:t>Thank You</a:t>
            </a:r>
          </a:p>
          <a:p>
            <a:pPr marL="0" indent="0" eaLnBrk="1" hangingPunct="1">
              <a:buFont typeface="Arial" pitchFamily="34" charset="0"/>
              <a:buNone/>
            </a:pPr>
            <a:endParaRPr lang="en-US" sz="2000" dirty="0" smtClean="0">
              <a:solidFill>
                <a:srgbClr val="C0C0C0"/>
              </a:solidFill>
              <a:latin typeface="Arial" pitchFamily="34" charset="0"/>
              <a:ea typeface="ＭＳ Ｐゴシック" pitchFamily="34" charset="-128"/>
            </a:endParaRPr>
          </a:p>
          <a:p>
            <a:pPr marL="0" indent="0" eaLnBrk="1" hangingPunct="1">
              <a:buFont typeface="Arial" pitchFamily="34" charset="0"/>
              <a:buNone/>
            </a:pPr>
            <a:r>
              <a:rPr lang="en-US" sz="2000" dirty="0" smtClean="0">
                <a:solidFill>
                  <a:srgbClr val="C0C0C0"/>
                </a:solidFill>
                <a:latin typeface="Arial" pitchFamily="34" charset="0"/>
                <a:ea typeface="ＭＳ Ｐゴシック" pitchFamily="34" charset="-128"/>
              </a:rPr>
              <a:t> www.fortinet.com</a:t>
            </a:r>
          </a:p>
        </p:txBody>
      </p:sp>
    </p:spTree>
    <p:extLst>
      <p:ext uri="{BB962C8B-B14F-4D97-AF65-F5344CB8AC3E}">
        <p14:creationId xmlns:p14="http://schemas.microsoft.com/office/powerpoint/2010/main" val="405730799"/>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Timeline-v6.png"/>
          <p:cNvPicPr>
            <a:picLocks noChangeAspect="1"/>
          </p:cNvPicPr>
          <p:nvPr/>
        </p:nvPicPr>
        <p:blipFill>
          <a:blip r:embed="rId2"/>
          <a:srcRect/>
          <a:stretch>
            <a:fillRect/>
          </a:stretch>
        </p:blipFill>
        <p:spPr bwMode="auto">
          <a:xfrm>
            <a:off x="1039813" y="1231900"/>
            <a:ext cx="16208375" cy="4897438"/>
          </a:xfrm>
          <a:prstGeom prst="rect">
            <a:avLst/>
          </a:prstGeom>
          <a:noFill/>
          <a:ln w="9525">
            <a:noFill/>
            <a:miter lim="800000"/>
            <a:headEnd/>
            <a:tailEnd/>
          </a:ln>
        </p:spPr>
      </p:pic>
      <p:sp>
        <p:nvSpPr>
          <p:cNvPr id="5" name="Title 1"/>
          <p:cNvSpPr txBox="1">
            <a:spLocks/>
          </p:cNvSpPr>
          <p:nvPr/>
        </p:nvSpPr>
        <p:spPr bwMode="auto">
          <a:xfrm>
            <a:off x="468313" y="285750"/>
            <a:ext cx="8229600" cy="855662"/>
          </a:xfrm>
          <a:prstGeom prst="rect">
            <a:avLst/>
          </a:prstGeom>
          <a:noFill/>
          <a:ln>
            <a:miter lim="800000"/>
            <a:headEnd/>
            <a:tailEnd/>
          </a:ln>
        </p:spPr>
        <p:txBody>
          <a:bodyPr>
            <a:normAutofit/>
          </a:bodyPr>
          <a:lstStyle>
            <a:lvl1pPr marL="0" marR="0" indent="0" algn="l" defTabSz="914400" rtl="0" eaLnBrk="1" fontAlgn="base" latinLnBrk="0" hangingPunct="1">
              <a:lnSpc>
                <a:spcPct val="100000"/>
              </a:lnSpc>
              <a:spcBef>
                <a:spcPct val="0"/>
              </a:spcBef>
              <a:spcAft>
                <a:spcPct val="0"/>
              </a:spcAft>
              <a:buClrTx/>
              <a:buSzTx/>
              <a:buFontTx/>
              <a:buNone/>
              <a:tabLst/>
              <a:defRPr sz="2400" b="1" i="1">
                <a:solidFill>
                  <a:srgbClr val="1B232A"/>
                </a:solidFill>
                <a:latin typeface="Arial"/>
                <a:ea typeface="+mj-ea"/>
                <a:cs typeface="Arial"/>
              </a:defRPr>
            </a:lvl1pPr>
            <a:lvl2pPr algn="l" rtl="0" eaLnBrk="1" fontAlgn="base" hangingPunct="1">
              <a:spcBef>
                <a:spcPct val="0"/>
              </a:spcBef>
              <a:spcAft>
                <a:spcPct val="0"/>
              </a:spcAft>
              <a:defRPr sz="2700" b="1">
                <a:solidFill>
                  <a:schemeClr val="tx1"/>
                </a:solidFill>
                <a:latin typeface="Arial" charset="0"/>
                <a:ea typeface="Arial" charset="0"/>
                <a:cs typeface="Arial" charset="0"/>
              </a:defRPr>
            </a:lvl2pPr>
            <a:lvl3pPr algn="l" rtl="0" eaLnBrk="1" fontAlgn="base" hangingPunct="1">
              <a:spcBef>
                <a:spcPct val="0"/>
              </a:spcBef>
              <a:spcAft>
                <a:spcPct val="0"/>
              </a:spcAft>
              <a:defRPr sz="2700" b="1">
                <a:solidFill>
                  <a:schemeClr val="tx1"/>
                </a:solidFill>
                <a:latin typeface="Arial" charset="0"/>
                <a:ea typeface="Arial" charset="0"/>
                <a:cs typeface="Arial" charset="0"/>
              </a:defRPr>
            </a:lvl3pPr>
            <a:lvl4pPr algn="l" rtl="0" eaLnBrk="1" fontAlgn="base" hangingPunct="1">
              <a:spcBef>
                <a:spcPct val="0"/>
              </a:spcBef>
              <a:spcAft>
                <a:spcPct val="0"/>
              </a:spcAft>
              <a:defRPr sz="2700" b="1">
                <a:solidFill>
                  <a:schemeClr val="tx1"/>
                </a:solidFill>
                <a:latin typeface="Arial" charset="0"/>
                <a:ea typeface="Arial" charset="0"/>
                <a:cs typeface="Arial" charset="0"/>
              </a:defRPr>
            </a:lvl4pPr>
            <a:lvl5pPr algn="l" rtl="0" eaLnBrk="1" fontAlgn="base" hangingPunct="1">
              <a:spcBef>
                <a:spcPct val="0"/>
              </a:spcBef>
              <a:spcAft>
                <a:spcPct val="0"/>
              </a:spcAft>
              <a:defRPr sz="2700" b="1">
                <a:solidFill>
                  <a:schemeClr val="tx1"/>
                </a:solidFill>
                <a:latin typeface="Arial" charset="0"/>
                <a:ea typeface="Arial" charset="0"/>
                <a:cs typeface="Arial" charset="0"/>
              </a:defRPr>
            </a:lvl5pPr>
            <a:lvl6pPr marL="457200" algn="l" rtl="0" eaLnBrk="1" fontAlgn="base" hangingPunct="1">
              <a:spcBef>
                <a:spcPct val="0"/>
              </a:spcBef>
              <a:spcAft>
                <a:spcPct val="0"/>
              </a:spcAft>
              <a:defRPr sz="2700" b="1">
                <a:solidFill>
                  <a:schemeClr val="tx1"/>
                </a:solidFill>
                <a:latin typeface="Arial" charset="0"/>
                <a:ea typeface="Arial" charset="0"/>
                <a:cs typeface="Arial" charset="0"/>
              </a:defRPr>
            </a:lvl6pPr>
            <a:lvl7pPr marL="914400" algn="l" rtl="0" eaLnBrk="1" fontAlgn="base" hangingPunct="1">
              <a:spcBef>
                <a:spcPct val="0"/>
              </a:spcBef>
              <a:spcAft>
                <a:spcPct val="0"/>
              </a:spcAft>
              <a:defRPr sz="2700" b="1">
                <a:solidFill>
                  <a:schemeClr val="tx1"/>
                </a:solidFill>
                <a:latin typeface="Arial" charset="0"/>
                <a:ea typeface="Arial" charset="0"/>
                <a:cs typeface="Arial" charset="0"/>
              </a:defRPr>
            </a:lvl7pPr>
            <a:lvl8pPr marL="1371600" algn="l" rtl="0" eaLnBrk="1" fontAlgn="base" hangingPunct="1">
              <a:spcBef>
                <a:spcPct val="0"/>
              </a:spcBef>
              <a:spcAft>
                <a:spcPct val="0"/>
              </a:spcAft>
              <a:defRPr sz="2700" b="1">
                <a:solidFill>
                  <a:schemeClr val="tx1"/>
                </a:solidFill>
                <a:latin typeface="Arial" charset="0"/>
                <a:ea typeface="Arial" charset="0"/>
                <a:cs typeface="Arial" charset="0"/>
              </a:defRPr>
            </a:lvl8pPr>
            <a:lvl9pPr marL="1828800" algn="l" rtl="0" eaLnBrk="1" fontAlgn="base" hangingPunct="1">
              <a:spcBef>
                <a:spcPct val="0"/>
              </a:spcBef>
              <a:spcAft>
                <a:spcPct val="0"/>
              </a:spcAft>
              <a:defRPr sz="2700" b="1">
                <a:solidFill>
                  <a:schemeClr val="tx1"/>
                </a:solidFill>
                <a:latin typeface="Arial" charset="0"/>
                <a:ea typeface="Arial" charset="0"/>
                <a:cs typeface="Arial" charset="0"/>
              </a:defRPr>
            </a:lvl9pPr>
          </a:lstStyle>
          <a:p>
            <a:pPr>
              <a:defRPr/>
            </a:pPr>
            <a:r>
              <a:rPr lang="fr-FR" b="0" i="0" dirty="0" smtClean="0">
                <a:solidFill>
                  <a:schemeClr val="tx1"/>
                </a:solidFill>
                <a:latin typeface="+mj-lt"/>
                <a:cs typeface="Arial Narrow"/>
              </a:rPr>
              <a:t>PRODUCT LINE EXPANSION</a:t>
            </a:r>
          </a:p>
          <a:p>
            <a:pPr>
              <a:defRPr/>
            </a:pPr>
            <a:r>
              <a:rPr lang="fr-FR" sz="2000" i="0" dirty="0" smtClean="0">
                <a:solidFill>
                  <a:srgbClr val="800000"/>
                </a:solidFill>
                <a:latin typeface="+mj-lt"/>
                <a:cs typeface="Arial Narrow"/>
              </a:rPr>
              <a:t>CONTINUOUS INNOVATION</a:t>
            </a:r>
            <a:endParaRPr lang="en-US" sz="2000" i="0" dirty="0" smtClean="0">
              <a:solidFill>
                <a:srgbClr val="800000"/>
              </a:solidFill>
              <a:latin typeface="+mj-lt"/>
              <a:cs typeface="Arial Narrow"/>
            </a:endParaRPr>
          </a:p>
        </p:txBody>
      </p:sp>
    </p:spTree>
    <p:extLst>
      <p:ext uri="{BB962C8B-B14F-4D97-AF65-F5344CB8AC3E}">
        <p14:creationId xmlns:p14="http://schemas.microsoft.com/office/powerpoint/2010/main" val="3243391451"/>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78"/>
                                        </p:tgtEl>
                                        <p:attrNameLst>
                                          <p:attrName>style.visibility</p:attrName>
                                        </p:attrNameLst>
                                      </p:cBhvr>
                                      <p:to>
                                        <p:strVal val="visible"/>
                                      </p:to>
                                    </p:set>
                                    <p:anim calcmode="lin" valueType="num">
                                      <p:cBhvr additive="base">
                                        <p:cTn id="7" dur="2000" fill="hold"/>
                                        <p:tgtEl>
                                          <p:spTgt spid="78"/>
                                        </p:tgtEl>
                                        <p:attrNameLst>
                                          <p:attrName>ppt_x</p:attrName>
                                        </p:attrNameLst>
                                      </p:cBhvr>
                                      <p:tavLst>
                                        <p:tav tm="0">
                                          <p:val>
                                            <p:strVal val="1+#ppt_w/2"/>
                                          </p:val>
                                        </p:tav>
                                        <p:tav tm="100000">
                                          <p:val>
                                            <p:strVal val="#ppt_x"/>
                                          </p:val>
                                        </p:tav>
                                      </p:tavLst>
                                    </p:anim>
                                    <p:anim calcmode="lin" valueType="num">
                                      <p:cBhvr additive="base">
                                        <p:cTn id="8" dur="2000" fill="hold"/>
                                        <p:tgtEl>
                                          <p:spTgt spid="7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2" presetClass="path" presetSubtype="0" decel="50000" fill="hold" nodeType="clickEffect">
                                  <p:stCondLst>
                                    <p:cond delay="0"/>
                                  </p:stCondLst>
                                  <p:childTnLst>
                                    <p:animMotion origin="layout" path="M -3.64126E-6 -2.60306E-6 L -1.00017 0.0088 " pathEditMode="relative" rAng="0" ptsTypes="AA">
                                      <p:cBhvr>
                                        <p:cTn id="12" dur="2000" fill="hold"/>
                                        <p:tgtEl>
                                          <p:spTgt spid="78"/>
                                        </p:tgtEl>
                                        <p:attrNameLst>
                                          <p:attrName>ppt_x</p:attrName>
                                          <p:attrName>ppt_y</p:attrName>
                                        </p:attrNameLst>
                                      </p:cBhvr>
                                      <p:rCtr x="-50000" y="4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2"/>
          <p:cNvPicPr>
            <a:picLocks noChangeAspect="1"/>
          </p:cNvPicPr>
          <p:nvPr/>
        </p:nvPicPr>
        <p:blipFill>
          <a:blip r:embed="rId3"/>
          <a:srcRect/>
          <a:stretch>
            <a:fillRect/>
          </a:stretch>
        </p:blipFill>
        <p:spPr bwMode="auto">
          <a:xfrm>
            <a:off x="114300" y="1072807"/>
            <a:ext cx="9029700" cy="5372100"/>
          </a:xfrm>
          <a:prstGeom prst="rect">
            <a:avLst/>
          </a:prstGeom>
          <a:noFill/>
          <a:ln w="9525">
            <a:noFill/>
            <a:miter lim="800000"/>
            <a:headEnd/>
            <a:tailEnd/>
          </a:ln>
        </p:spPr>
      </p:pic>
      <p:sp>
        <p:nvSpPr>
          <p:cNvPr id="5" name="Title 1"/>
          <p:cNvSpPr txBox="1">
            <a:spLocks/>
          </p:cNvSpPr>
          <p:nvPr/>
        </p:nvSpPr>
        <p:spPr bwMode="auto">
          <a:xfrm>
            <a:off x="468313" y="285750"/>
            <a:ext cx="8229600" cy="855662"/>
          </a:xfrm>
          <a:prstGeom prst="rect">
            <a:avLst/>
          </a:prstGeom>
          <a:noFill/>
          <a:ln>
            <a:miter lim="800000"/>
            <a:headEnd/>
            <a:tailEnd/>
          </a:ln>
        </p:spPr>
        <p:txBody>
          <a:bodyPr>
            <a:normAutofit/>
          </a:bodyPr>
          <a:lstStyle>
            <a:lvl1pPr marL="0" marR="0" indent="0" algn="l" defTabSz="914400" rtl="0" eaLnBrk="1" fontAlgn="base" latinLnBrk="0" hangingPunct="1">
              <a:lnSpc>
                <a:spcPct val="100000"/>
              </a:lnSpc>
              <a:spcBef>
                <a:spcPct val="0"/>
              </a:spcBef>
              <a:spcAft>
                <a:spcPct val="0"/>
              </a:spcAft>
              <a:buClrTx/>
              <a:buSzTx/>
              <a:buFontTx/>
              <a:buNone/>
              <a:tabLst/>
              <a:defRPr sz="2400" b="1" i="1">
                <a:solidFill>
                  <a:srgbClr val="1B232A"/>
                </a:solidFill>
                <a:latin typeface="Arial"/>
                <a:ea typeface="+mj-ea"/>
                <a:cs typeface="Arial"/>
              </a:defRPr>
            </a:lvl1pPr>
            <a:lvl2pPr algn="l" rtl="0" eaLnBrk="1" fontAlgn="base" hangingPunct="1">
              <a:spcBef>
                <a:spcPct val="0"/>
              </a:spcBef>
              <a:spcAft>
                <a:spcPct val="0"/>
              </a:spcAft>
              <a:defRPr sz="2700" b="1">
                <a:solidFill>
                  <a:schemeClr val="tx1"/>
                </a:solidFill>
                <a:latin typeface="Arial" charset="0"/>
                <a:ea typeface="Arial" charset="0"/>
                <a:cs typeface="Arial" charset="0"/>
              </a:defRPr>
            </a:lvl2pPr>
            <a:lvl3pPr algn="l" rtl="0" eaLnBrk="1" fontAlgn="base" hangingPunct="1">
              <a:spcBef>
                <a:spcPct val="0"/>
              </a:spcBef>
              <a:spcAft>
                <a:spcPct val="0"/>
              </a:spcAft>
              <a:defRPr sz="2700" b="1">
                <a:solidFill>
                  <a:schemeClr val="tx1"/>
                </a:solidFill>
                <a:latin typeface="Arial" charset="0"/>
                <a:ea typeface="Arial" charset="0"/>
                <a:cs typeface="Arial" charset="0"/>
              </a:defRPr>
            </a:lvl3pPr>
            <a:lvl4pPr algn="l" rtl="0" eaLnBrk="1" fontAlgn="base" hangingPunct="1">
              <a:spcBef>
                <a:spcPct val="0"/>
              </a:spcBef>
              <a:spcAft>
                <a:spcPct val="0"/>
              </a:spcAft>
              <a:defRPr sz="2700" b="1">
                <a:solidFill>
                  <a:schemeClr val="tx1"/>
                </a:solidFill>
                <a:latin typeface="Arial" charset="0"/>
                <a:ea typeface="Arial" charset="0"/>
                <a:cs typeface="Arial" charset="0"/>
              </a:defRPr>
            </a:lvl4pPr>
            <a:lvl5pPr algn="l" rtl="0" eaLnBrk="1" fontAlgn="base" hangingPunct="1">
              <a:spcBef>
                <a:spcPct val="0"/>
              </a:spcBef>
              <a:spcAft>
                <a:spcPct val="0"/>
              </a:spcAft>
              <a:defRPr sz="2700" b="1">
                <a:solidFill>
                  <a:schemeClr val="tx1"/>
                </a:solidFill>
                <a:latin typeface="Arial" charset="0"/>
                <a:ea typeface="Arial" charset="0"/>
                <a:cs typeface="Arial" charset="0"/>
              </a:defRPr>
            </a:lvl5pPr>
            <a:lvl6pPr marL="457200" algn="l" rtl="0" eaLnBrk="1" fontAlgn="base" hangingPunct="1">
              <a:spcBef>
                <a:spcPct val="0"/>
              </a:spcBef>
              <a:spcAft>
                <a:spcPct val="0"/>
              </a:spcAft>
              <a:defRPr sz="2700" b="1">
                <a:solidFill>
                  <a:schemeClr val="tx1"/>
                </a:solidFill>
                <a:latin typeface="Arial" charset="0"/>
                <a:ea typeface="Arial" charset="0"/>
                <a:cs typeface="Arial" charset="0"/>
              </a:defRPr>
            </a:lvl6pPr>
            <a:lvl7pPr marL="914400" algn="l" rtl="0" eaLnBrk="1" fontAlgn="base" hangingPunct="1">
              <a:spcBef>
                <a:spcPct val="0"/>
              </a:spcBef>
              <a:spcAft>
                <a:spcPct val="0"/>
              </a:spcAft>
              <a:defRPr sz="2700" b="1">
                <a:solidFill>
                  <a:schemeClr val="tx1"/>
                </a:solidFill>
                <a:latin typeface="Arial" charset="0"/>
                <a:ea typeface="Arial" charset="0"/>
                <a:cs typeface="Arial" charset="0"/>
              </a:defRPr>
            </a:lvl7pPr>
            <a:lvl8pPr marL="1371600" algn="l" rtl="0" eaLnBrk="1" fontAlgn="base" hangingPunct="1">
              <a:spcBef>
                <a:spcPct val="0"/>
              </a:spcBef>
              <a:spcAft>
                <a:spcPct val="0"/>
              </a:spcAft>
              <a:defRPr sz="2700" b="1">
                <a:solidFill>
                  <a:schemeClr val="tx1"/>
                </a:solidFill>
                <a:latin typeface="Arial" charset="0"/>
                <a:ea typeface="Arial" charset="0"/>
                <a:cs typeface="Arial" charset="0"/>
              </a:defRPr>
            </a:lvl8pPr>
            <a:lvl9pPr marL="1828800" algn="l" rtl="0" eaLnBrk="1" fontAlgn="base" hangingPunct="1">
              <a:spcBef>
                <a:spcPct val="0"/>
              </a:spcBef>
              <a:spcAft>
                <a:spcPct val="0"/>
              </a:spcAft>
              <a:defRPr sz="2700" b="1">
                <a:solidFill>
                  <a:schemeClr val="tx1"/>
                </a:solidFill>
                <a:latin typeface="Arial" charset="0"/>
                <a:ea typeface="Arial" charset="0"/>
                <a:cs typeface="Arial" charset="0"/>
              </a:defRPr>
            </a:lvl9pPr>
          </a:lstStyle>
          <a:p>
            <a:pPr>
              <a:defRPr/>
            </a:pPr>
            <a:r>
              <a:rPr lang="fr-FR" b="0" i="0" dirty="0" smtClean="0">
                <a:solidFill>
                  <a:schemeClr val="tx1"/>
                </a:solidFill>
                <a:latin typeface="+mj-lt"/>
                <a:cs typeface="Arial Narrow"/>
              </a:rPr>
              <a:t>PRODUCT LINE EXPANSION</a:t>
            </a:r>
          </a:p>
          <a:p>
            <a:pPr>
              <a:defRPr/>
            </a:pPr>
            <a:r>
              <a:rPr lang="fr-FR" sz="2000" i="0" dirty="0" smtClean="0">
                <a:solidFill>
                  <a:srgbClr val="800000"/>
                </a:solidFill>
                <a:latin typeface="+mj-lt"/>
                <a:cs typeface="Arial Narrow"/>
              </a:rPr>
              <a:t>IT SECURITY</a:t>
            </a:r>
            <a:endParaRPr lang="en-US" sz="2000" i="0" dirty="0" smtClean="0">
              <a:solidFill>
                <a:srgbClr val="800000"/>
              </a:solidFill>
              <a:latin typeface="+mj-lt"/>
              <a:cs typeface="Arial Narrow"/>
            </a:endParaRPr>
          </a:p>
        </p:txBody>
      </p:sp>
      <p:pic>
        <p:nvPicPr>
          <p:cNvPr id="4" name="Picture 29" descr="FortiDDoS_Icon_2U.png"/>
          <p:cNvPicPr>
            <a:picLocks noChangeAspect="1"/>
          </p:cNvPicPr>
          <p:nvPr/>
        </p:nvPicPr>
        <p:blipFill>
          <a:blip r:embed="rId4"/>
          <a:srcRect/>
          <a:stretch>
            <a:fillRect/>
          </a:stretch>
        </p:blipFill>
        <p:spPr bwMode="auto">
          <a:xfrm>
            <a:off x="6219113" y="1820827"/>
            <a:ext cx="763577" cy="535073"/>
          </a:xfrm>
          <a:prstGeom prst="rect">
            <a:avLst/>
          </a:prstGeom>
          <a:noFill/>
          <a:ln w="9525">
            <a:noFill/>
            <a:miter lim="800000"/>
            <a:headEnd/>
            <a:tailEnd/>
          </a:ln>
        </p:spPr>
      </p:pic>
      <p:sp>
        <p:nvSpPr>
          <p:cNvPr id="7" name="Rectangle 6"/>
          <p:cNvSpPr/>
          <p:nvPr/>
        </p:nvSpPr>
        <p:spPr bwMode="auto">
          <a:xfrm>
            <a:off x="6847026" y="2223821"/>
            <a:ext cx="892454" cy="197510"/>
          </a:xfrm>
          <a:prstGeom prst="rect">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chemeClr val="accent1"/>
              </a:buClr>
              <a:buSzPct val="90000"/>
              <a:buFont typeface="Wingdings" charset="2"/>
              <a:buNone/>
              <a:tabLst/>
            </a:pPr>
            <a:endParaRPr kumimoji="0" lang="en-GB" sz="2000" b="0" i="0" u="none" strike="noStrike" cap="none" normalizeH="0" baseline="0">
              <a:ln>
                <a:noFill/>
              </a:ln>
              <a:solidFill>
                <a:schemeClr val="accent2"/>
              </a:solidFill>
              <a:effectLst/>
              <a:latin typeface="Arial" charset="0"/>
            </a:endParaRPr>
          </a:p>
        </p:txBody>
      </p:sp>
      <p:sp>
        <p:nvSpPr>
          <p:cNvPr id="6" name="TextBox 5"/>
          <p:cNvSpPr txBox="1"/>
          <p:nvPr/>
        </p:nvSpPr>
        <p:spPr>
          <a:xfrm>
            <a:off x="6773886" y="2150669"/>
            <a:ext cx="845103" cy="261610"/>
          </a:xfrm>
          <a:prstGeom prst="rect">
            <a:avLst/>
          </a:prstGeom>
          <a:noFill/>
        </p:spPr>
        <p:txBody>
          <a:bodyPr wrap="none" rtlCol="0">
            <a:spAutoFit/>
          </a:bodyPr>
          <a:lstStyle/>
          <a:p>
            <a:r>
              <a:rPr lang="en-US" sz="1100" dirty="0" err="1" smtClean="0">
                <a:solidFill>
                  <a:srgbClr val="404040"/>
                </a:solidFill>
                <a:latin typeface="+mn-lt"/>
                <a:cs typeface="Helvetica 55 Roman"/>
              </a:rPr>
              <a:t>FortiDDoS</a:t>
            </a:r>
            <a:endParaRPr lang="en-GB" sz="1100" dirty="0" smtClean="0">
              <a:solidFill>
                <a:srgbClr val="404040"/>
              </a:solidFill>
              <a:latin typeface="+mn-lt"/>
              <a:cs typeface="Helvetica 55 Roman"/>
            </a:endParaRPr>
          </a:p>
        </p:txBody>
      </p:sp>
    </p:spTree>
    <p:extLst>
      <p:ext uri="{BB962C8B-B14F-4D97-AF65-F5344CB8AC3E}">
        <p14:creationId xmlns:p14="http://schemas.microsoft.com/office/powerpoint/2010/main" val="2368006416"/>
      </p:ext>
    </p:extLst>
  </p:cSld>
  <p:clrMapOvr>
    <a:masterClrMapping/>
  </p:clrMapOvr>
  <p:transition xmlns:p14="http://schemas.microsoft.com/office/powerpoint/2010/main">
    <p:push/>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61441"/>
                                        </p:tgtEl>
                                        <p:attrNameLst>
                                          <p:attrName>style.opacity</p:attrName>
                                        </p:attrNameLst>
                                      </p:cBhvr>
                                      <p:to>
                                        <p:strVal val="0.5"/>
                                      </p:to>
                                    </p:set>
                                    <p:animEffect filter="image" prLst="opacity: 0.5">
                                      <p:cBhvr rctx="IE">
                                        <p:cTn id="7" dur="indefinite"/>
                                        <p:tgtEl>
                                          <p:spTgt spid="614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55234" y="1285420"/>
            <a:ext cx="6529766" cy="3968026"/>
            <a:chOff x="455234" y="1285420"/>
            <a:chExt cx="6529766" cy="3968026"/>
          </a:xfrm>
        </p:grpSpPr>
        <p:pic>
          <p:nvPicPr>
            <p:cNvPr id="4" name="Picture 3"/>
            <p:cNvPicPr>
              <a:picLocks noChangeAspect="1"/>
            </p:cNvPicPr>
            <p:nvPr/>
          </p:nvPicPr>
          <p:blipFill>
            <a:blip r:embed="rId2"/>
            <a:stretch>
              <a:fillRect/>
            </a:stretch>
          </p:blipFill>
          <p:spPr>
            <a:xfrm>
              <a:off x="1600200" y="1676400"/>
              <a:ext cx="5384800" cy="3577046"/>
            </a:xfrm>
            <a:prstGeom prst="rect">
              <a:avLst/>
            </a:prstGeom>
          </p:spPr>
        </p:pic>
        <p:sp>
          <p:nvSpPr>
            <p:cNvPr id="6" name="Rectangle 5"/>
            <p:cNvSpPr/>
            <p:nvPr/>
          </p:nvSpPr>
          <p:spPr>
            <a:xfrm rot="19762918">
              <a:off x="455234" y="1285420"/>
              <a:ext cx="2308144"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This???</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grpSp>
        <p:nvGrpSpPr>
          <p:cNvPr id="9" name="Group 8"/>
          <p:cNvGrpSpPr/>
          <p:nvPr/>
        </p:nvGrpSpPr>
        <p:grpSpPr>
          <a:xfrm>
            <a:off x="1600200" y="1295400"/>
            <a:ext cx="7112493" cy="3749491"/>
            <a:chOff x="1447800" y="1279709"/>
            <a:chExt cx="7112493" cy="3749491"/>
          </a:xfrm>
        </p:grpSpPr>
        <p:pic>
          <p:nvPicPr>
            <p:cNvPr id="5" name="Picture 4"/>
            <p:cNvPicPr>
              <a:picLocks noChangeAspect="1"/>
            </p:cNvPicPr>
            <p:nvPr/>
          </p:nvPicPr>
          <p:blipFill>
            <a:blip r:embed="rId3"/>
            <a:stretch>
              <a:fillRect/>
            </a:stretch>
          </p:blipFill>
          <p:spPr>
            <a:xfrm>
              <a:off x="1447800" y="1600200"/>
              <a:ext cx="5858018" cy="3429000"/>
            </a:xfrm>
            <a:prstGeom prst="rect">
              <a:avLst/>
            </a:prstGeom>
          </p:spPr>
        </p:pic>
        <p:sp>
          <p:nvSpPr>
            <p:cNvPr id="8" name="Rectangle 7"/>
            <p:cNvSpPr/>
            <p:nvPr/>
          </p:nvSpPr>
          <p:spPr>
            <a:xfrm rot="2145681">
              <a:off x="5969131" y="1279709"/>
              <a:ext cx="2591162"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Or this ?</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
        <p:nvSpPr>
          <p:cNvPr id="12" name="Title 1"/>
          <p:cNvSpPr>
            <a:spLocks noGrp="1"/>
          </p:cNvSpPr>
          <p:nvPr>
            <p:ph type="title"/>
          </p:nvPr>
        </p:nvSpPr>
        <p:spPr>
          <a:xfrm>
            <a:off x="225425" y="274638"/>
            <a:ext cx="6127750" cy="604837"/>
          </a:xfrm>
        </p:spPr>
        <p:txBody>
          <a:bodyPr/>
          <a:lstStyle/>
          <a:p>
            <a:r>
              <a:rPr lang="en-US" dirty="0" smtClean="0"/>
              <a:t>What is DDOS ?</a:t>
            </a:r>
            <a:endParaRPr lang="en-US" dirty="0"/>
          </a:p>
        </p:txBody>
      </p:sp>
    </p:spTree>
    <p:extLst>
      <p:ext uri="{BB962C8B-B14F-4D97-AF65-F5344CB8AC3E}">
        <p14:creationId xmlns:p14="http://schemas.microsoft.com/office/powerpoint/2010/main" val="29606942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3550" y="285750"/>
            <a:ext cx="6127750" cy="604837"/>
          </a:xfrm>
        </p:spPr>
        <p:txBody>
          <a:bodyPr/>
          <a:lstStyle/>
          <a:p>
            <a:r>
              <a:rPr lang="en-US" b="0" i="0" dirty="0" smtClean="0">
                <a:latin typeface="+mj-lt"/>
              </a:rPr>
              <a:t>The latest in the </a:t>
            </a:r>
            <a:r>
              <a:rPr lang="en-US" b="0" i="0" dirty="0" err="1" smtClean="0">
                <a:latin typeface="+mj-lt"/>
              </a:rPr>
              <a:t>DDoS</a:t>
            </a:r>
            <a:r>
              <a:rPr lang="en-US" b="0" i="0" dirty="0" smtClean="0">
                <a:latin typeface="+mj-lt"/>
              </a:rPr>
              <a:t> Press ……. </a:t>
            </a:r>
            <a:endParaRPr lang="en-US" b="0" i="0" dirty="0">
              <a:latin typeface="+mj-lt"/>
            </a:endParaRPr>
          </a:p>
        </p:txBody>
      </p:sp>
      <p:sp>
        <p:nvSpPr>
          <p:cNvPr id="2" name="Slide Number Placeholder 1"/>
          <p:cNvSpPr>
            <a:spLocks noGrp="1"/>
          </p:cNvSpPr>
          <p:nvPr>
            <p:ph type="sldNum" sz="quarter" idx="4294967295"/>
          </p:nvPr>
        </p:nvSpPr>
        <p:spPr>
          <a:xfrm>
            <a:off x="8686800" y="6305550"/>
            <a:ext cx="457200" cy="476250"/>
          </a:xfrm>
          <a:prstGeom prst="rect">
            <a:avLst/>
          </a:prstGeom>
        </p:spPr>
        <p:txBody>
          <a:bodyPr/>
          <a:lstStyle/>
          <a:p>
            <a:fld id="{51D5485E-6A85-3D4E-8A55-BFBCDA0C7E19}" type="slidenum">
              <a:rPr lang="en-US" smtClean="0"/>
              <a:pPr/>
              <a:t>8</a:t>
            </a:fld>
            <a:endParaRPr lang="en-US">
              <a:latin typeface="Arial MT" charset="0"/>
            </a:endParaRPr>
          </a:p>
        </p:txBody>
      </p:sp>
      <p:pic>
        <p:nvPicPr>
          <p:cNvPr id="4" name="Picture 3" descr="Screen Shot 2012-10-09 at 16.03.20.png"/>
          <p:cNvPicPr>
            <a:picLocks noChangeAspect="1"/>
          </p:cNvPicPr>
          <p:nvPr/>
        </p:nvPicPr>
        <p:blipFill>
          <a:blip r:embed="rId3"/>
          <a:stretch>
            <a:fillRect/>
          </a:stretch>
        </p:blipFill>
        <p:spPr>
          <a:xfrm>
            <a:off x="2809875" y="4458476"/>
            <a:ext cx="6334125" cy="1704975"/>
          </a:xfrm>
          <a:prstGeom prst="rect">
            <a:avLst/>
          </a:prstGeom>
        </p:spPr>
      </p:pic>
      <p:pic>
        <p:nvPicPr>
          <p:cNvPr id="5" name="Picture 4" descr="Screen Shot 2012-10-09 at 16.11.12.png"/>
          <p:cNvPicPr>
            <a:picLocks noChangeAspect="1"/>
          </p:cNvPicPr>
          <p:nvPr/>
        </p:nvPicPr>
        <p:blipFill>
          <a:blip r:embed="rId4"/>
          <a:stretch>
            <a:fillRect/>
          </a:stretch>
        </p:blipFill>
        <p:spPr>
          <a:xfrm>
            <a:off x="1276350" y="1110881"/>
            <a:ext cx="7867650" cy="1276350"/>
          </a:xfrm>
          <a:prstGeom prst="rect">
            <a:avLst/>
          </a:prstGeom>
        </p:spPr>
      </p:pic>
      <p:pic>
        <p:nvPicPr>
          <p:cNvPr id="6" name="Picture 5" descr="Screen Shot 2012-10-09 at 16.12.57.png"/>
          <p:cNvPicPr>
            <a:picLocks noChangeAspect="1"/>
          </p:cNvPicPr>
          <p:nvPr/>
        </p:nvPicPr>
        <p:blipFill>
          <a:blip r:embed="rId5"/>
          <a:stretch>
            <a:fillRect/>
          </a:stretch>
        </p:blipFill>
        <p:spPr>
          <a:xfrm>
            <a:off x="2971800" y="2958952"/>
            <a:ext cx="6172200" cy="1790700"/>
          </a:xfrm>
          <a:prstGeom prst="rect">
            <a:avLst/>
          </a:prstGeom>
        </p:spPr>
      </p:pic>
      <p:pic>
        <p:nvPicPr>
          <p:cNvPr id="7" name="Picture 6" descr="Screen Shot 2012-10-09 at 15.10.37.png"/>
          <p:cNvPicPr>
            <a:picLocks noChangeAspect="1"/>
          </p:cNvPicPr>
          <p:nvPr/>
        </p:nvPicPr>
        <p:blipFill>
          <a:blip r:embed="rId6"/>
          <a:stretch>
            <a:fillRect/>
          </a:stretch>
        </p:blipFill>
        <p:spPr>
          <a:xfrm>
            <a:off x="2952750" y="1462863"/>
            <a:ext cx="6191250" cy="1295400"/>
          </a:xfrm>
          <a:prstGeom prst="rect">
            <a:avLst/>
          </a:prstGeom>
        </p:spPr>
      </p:pic>
      <p:pic>
        <p:nvPicPr>
          <p:cNvPr id="8" name="Picture 7" descr="Screen Shot 2012-10-09 at 15.11.32.png"/>
          <p:cNvPicPr>
            <a:picLocks noChangeAspect="1"/>
          </p:cNvPicPr>
          <p:nvPr/>
        </p:nvPicPr>
        <p:blipFill>
          <a:blip r:embed="rId7"/>
          <a:stretch>
            <a:fillRect/>
          </a:stretch>
        </p:blipFill>
        <p:spPr>
          <a:xfrm>
            <a:off x="0" y="3003919"/>
            <a:ext cx="4895850" cy="3295650"/>
          </a:xfrm>
          <a:prstGeom prst="rect">
            <a:avLst/>
          </a:prstGeom>
        </p:spPr>
      </p:pic>
      <p:pic>
        <p:nvPicPr>
          <p:cNvPr id="10" name="Picture 9" descr="Screen Shot 2012-10-09 at 15.14.54.png"/>
          <p:cNvPicPr>
            <a:picLocks noChangeAspect="1"/>
          </p:cNvPicPr>
          <p:nvPr/>
        </p:nvPicPr>
        <p:blipFill>
          <a:blip r:embed="rId8"/>
          <a:stretch>
            <a:fillRect/>
          </a:stretch>
        </p:blipFill>
        <p:spPr>
          <a:xfrm>
            <a:off x="489097" y="2148330"/>
            <a:ext cx="6819900" cy="1838325"/>
          </a:xfrm>
          <a:prstGeom prst="rect">
            <a:avLst/>
          </a:prstGeom>
        </p:spPr>
      </p:pic>
      <p:pic>
        <p:nvPicPr>
          <p:cNvPr id="11" name="Picture 10" descr="Screen Shot 2012-10-09 at 15.15.42.png"/>
          <p:cNvPicPr>
            <a:picLocks noChangeAspect="1"/>
          </p:cNvPicPr>
          <p:nvPr/>
        </p:nvPicPr>
        <p:blipFill>
          <a:blip r:embed="rId9"/>
          <a:stretch>
            <a:fillRect/>
          </a:stretch>
        </p:blipFill>
        <p:spPr>
          <a:xfrm>
            <a:off x="0" y="1126940"/>
            <a:ext cx="6362700" cy="1095375"/>
          </a:xfrm>
          <a:prstGeom prst="rect">
            <a:avLst/>
          </a:prstGeom>
        </p:spPr>
      </p:pic>
      <p:pic>
        <p:nvPicPr>
          <p:cNvPr id="12" name="Picture 11" descr="Screen Shot 2012-10-09 at 15.16.12.png"/>
          <p:cNvPicPr>
            <a:picLocks noChangeAspect="1"/>
          </p:cNvPicPr>
          <p:nvPr/>
        </p:nvPicPr>
        <p:blipFill>
          <a:blip r:embed="rId10"/>
          <a:stretch>
            <a:fillRect/>
          </a:stretch>
        </p:blipFill>
        <p:spPr>
          <a:xfrm>
            <a:off x="2076672" y="1564979"/>
            <a:ext cx="4629150" cy="4514850"/>
          </a:xfrm>
          <a:prstGeom prst="rect">
            <a:avLst/>
          </a:prstGeom>
        </p:spPr>
      </p:pic>
      <p:pic>
        <p:nvPicPr>
          <p:cNvPr id="9" name="Picture 8" descr="Screen Shot 2012-10-09 at 15.12.38.png"/>
          <p:cNvPicPr>
            <a:picLocks noChangeAspect="1"/>
          </p:cNvPicPr>
          <p:nvPr/>
        </p:nvPicPr>
        <p:blipFill>
          <a:blip r:embed="rId11"/>
          <a:stretch>
            <a:fillRect/>
          </a:stretch>
        </p:blipFill>
        <p:spPr>
          <a:xfrm>
            <a:off x="1552354" y="2270051"/>
            <a:ext cx="5934075" cy="2743200"/>
          </a:xfrm>
          <a:prstGeom prst="rect">
            <a:avLst/>
          </a:prstGeom>
        </p:spPr>
      </p:pic>
      <p:pic>
        <p:nvPicPr>
          <p:cNvPr id="1029" name="Picture 5"/>
          <p:cNvPicPr>
            <a:picLocks noChangeAspect="1" noChangeArrowheads="1"/>
          </p:cNvPicPr>
          <p:nvPr/>
        </p:nvPicPr>
        <p:blipFill>
          <a:blip r:embed="rId12"/>
          <a:srcRect/>
          <a:stretch>
            <a:fillRect/>
          </a:stretch>
        </p:blipFill>
        <p:spPr bwMode="auto">
          <a:xfrm>
            <a:off x="2790825" y="1242301"/>
            <a:ext cx="6353175" cy="3743325"/>
          </a:xfrm>
          <a:prstGeom prst="rect">
            <a:avLst/>
          </a:prstGeom>
          <a:noFill/>
          <a:ln w="9525">
            <a:noFill/>
            <a:miter lim="800000"/>
            <a:headEnd/>
            <a:tailEnd/>
          </a:ln>
        </p:spPr>
      </p:pic>
      <p:pic>
        <p:nvPicPr>
          <p:cNvPr id="1028" name="Picture 4"/>
          <p:cNvPicPr>
            <a:picLocks noChangeAspect="1" noChangeArrowheads="1"/>
          </p:cNvPicPr>
          <p:nvPr/>
        </p:nvPicPr>
        <p:blipFill>
          <a:blip r:embed="rId13"/>
          <a:srcRect/>
          <a:stretch>
            <a:fillRect/>
          </a:stretch>
        </p:blipFill>
        <p:spPr bwMode="auto">
          <a:xfrm>
            <a:off x="468313" y="3389313"/>
            <a:ext cx="6276975" cy="2667000"/>
          </a:xfrm>
          <a:prstGeom prst="rect">
            <a:avLst/>
          </a:prstGeom>
          <a:noFill/>
          <a:ln w="9525">
            <a:noFill/>
            <a:miter lim="800000"/>
            <a:headEnd/>
            <a:tailEnd/>
          </a:ln>
        </p:spPr>
      </p:pic>
    </p:spTree>
    <p:extLst>
      <p:ext uri="{BB962C8B-B14F-4D97-AF65-F5344CB8AC3E}">
        <p14:creationId xmlns:p14="http://schemas.microsoft.com/office/powerpoint/2010/main" val="9457084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anim calcmode="lin" valueType="num">
                                      <p:cBhvr>
                                        <p:cTn id="9" dur="2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2000"/>
                            </p:stCondLst>
                            <p:childTnLst>
                              <p:par>
                                <p:cTn id="12" presetID="15"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2000" fill="hold"/>
                                        <p:tgtEl>
                                          <p:spTgt spid="5"/>
                                        </p:tgtEl>
                                        <p:attrNameLst>
                                          <p:attrName>ppt_w</p:attrName>
                                        </p:attrNameLst>
                                      </p:cBhvr>
                                      <p:tavLst>
                                        <p:tav tm="0">
                                          <p:val>
                                            <p:fltVal val="0"/>
                                          </p:val>
                                        </p:tav>
                                        <p:tav tm="100000">
                                          <p:val>
                                            <p:strVal val="#ppt_w"/>
                                          </p:val>
                                        </p:tav>
                                      </p:tavLst>
                                    </p:anim>
                                    <p:anim calcmode="lin" valueType="num">
                                      <p:cBhvr>
                                        <p:cTn id="15" dur="2000" fill="hold"/>
                                        <p:tgtEl>
                                          <p:spTgt spid="5"/>
                                        </p:tgtEl>
                                        <p:attrNameLst>
                                          <p:attrName>ppt_h</p:attrName>
                                        </p:attrNameLst>
                                      </p:cBhvr>
                                      <p:tavLst>
                                        <p:tav tm="0">
                                          <p:val>
                                            <p:fltVal val="0"/>
                                          </p:val>
                                        </p:tav>
                                        <p:tav tm="100000">
                                          <p:val>
                                            <p:strVal val="#ppt_h"/>
                                          </p:val>
                                        </p:tav>
                                      </p:tavLst>
                                    </p:anim>
                                    <p:anim calcmode="lin" valueType="num">
                                      <p:cBhvr>
                                        <p:cTn id="16" dur="2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7" dur="20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4000"/>
                            </p:stCondLst>
                            <p:childTnLst>
                              <p:par>
                                <p:cTn id="19" presetID="15"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2000" fill="hold"/>
                                        <p:tgtEl>
                                          <p:spTgt spid="6"/>
                                        </p:tgtEl>
                                        <p:attrNameLst>
                                          <p:attrName>ppt_w</p:attrName>
                                        </p:attrNameLst>
                                      </p:cBhvr>
                                      <p:tavLst>
                                        <p:tav tm="0">
                                          <p:val>
                                            <p:fltVal val="0"/>
                                          </p:val>
                                        </p:tav>
                                        <p:tav tm="100000">
                                          <p:val>
                                            <p:strVal val="#ppt_w"/>
                                          </p:val>
                                        </p:tav>
                                      </p:tavLst>
                                    </p:anim>
                                    <p:anim calcmode="lin" valueType="num">
                                      <p:cBhvr>
                                        <p:cTn id="22" dur="2000" fill="hold"/>
                                        <p:tgtEl>
                                          <p:spTgt spid="6"/>
                                        </p:tgtEl>
                                        <p:attrNameLst>
                                          <p:attrName>ppt_h</p:attrName>
                                        </p:attrNameLst>
                                      </p:cBhvr>
                                      <p:tavLst>
                                        <p:tav tm="0">
                                          <p:val>
                                            <p:fltVal val="0"/>
                                          </p:val>
                                        </p:tav>
                                        <p:tav tm="100000">
                                          <p:val>
                                            <p:strVal val="#ppt_h"/>
                                          </p:val>
                                        </p:tav>
                                      </p:tavLst>
                                    </p:anim>
                                    <p:anim calcmode="lin" valueType="num">
                                      <p:cBhvr>
                                        <p:cTn id="23" dur="2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4" dur="2000" fill="hold"/>
                                        <p:tgtEl>
                                          <p:spTgt spid="6"/>
                                        </p:tgtEl>
                                        <p:attrNameLst>
                                          <p:attrName>ppt_y</p:attrName>
                                        </p:attrNameLst>
                                      </p:cBhvr>
                                      <p:tavLst>
                                        <p:tav tm="0" fmla="#ppt_y+(sin(-2*pi*(1-$))*-#ppt_x+cos(-2*pi*(1-$))*(1-#ppt_y))*(1-$)">
                                          <p:val>
                                            <p:fltVal val="0"/>
                                          </p:val>
                                        </p:tav>
                                        <p:tav tm="100000">
                                          <p:val>
                                            <p:fltVal val="1"/>
                                          </p:val>
                                        </p:tav>
                                      </p:tavLst>
                                    </p:anim>
                                  </p:childTnLst>
                                </p:cTn>
                              </p:par>
                            </p:childTnLst>
                          </p:cTn>
                        </p:par>
                        <p:par>
                          <p:cTn id="25" fill="hold">
                            <p:stCondLst>
                              <p:cond delay="6000"/>
                            </p:stCondLst>
                            <p:childTnLst>
                              <p:par>
                                <p:cTn id="26" presetID="15" presetClass="entr" presetSubtype="0"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2000" fill="hold"/>
                                        <p:tgtEl>
                                          <p:spTgt spid="7"/>
                                        </p:tgtEl>
                                        <p:attrNameLst>
                                          <p:attrName>ppt_w</p:attrName>
                                        </p:attrNameLst>
                                      </p:cBhvr>
                                      <p:tavLst>
                                        <p:tav tm="0">
                                          <p:val>
                                            <p:fltVal val="0"/>
                                          </p:val>
                                        </p:tav>
                                        <p:tav tm="100000">
                                          <p:val>
                                            <p:strVal val="#ppt_w"/>
                                          </p:val>
                                        </p:tav>
                                      </p:tavLst>
                                    </p:anim>
                                    <p:anim calcmode="lin" valueType="num">
                                      <p:cBhvr>
                                        <p:cTn id="29" dur="2000" fill="hold"/>
                                        <p:tgtEl>
                                          <p:spTgt spid="7"/>
                                        </p:tgtEl>
                                        <p:attrNameLst>
                                          <p:attrName>ppt_h</p:attrName>
                                        </p:attrNameLst>
                                      </p:cBhvr>
                                      <p:tavLst>
                                        <p:tav tm="0">
                                          <p:val>
                                            <p:fltVal val="0"/>
                                          </p:val>
                                        </p:tav>
                                        <p:tav tm="100000">
                                          <p:val>
                                            <p:strVal val="#ppt_h"/>
                                          </p:val>
                                        </p:tav>
                                      </p:tavLst>
                                    </p:anim>
                                    <p:anim calcmode="lin" valueType="num">
                                      <p:cBhvr>
                                        <p:cTn id="30" dur="2000" fill="hold"/>
                                        <p:tgtEl>
                                          <p:spTgt spid="7"/>
                                        </p:tgtEl>
                                        <p:attrNameLst>
                                          <p:attrName>ppt_x</p:attrName>
                                        </p:attrNameLst>
                                      </p:cBhvr>
                                      <p:tavLst>
                                        <p:tav tm="0" fmla="#ppt_x+(cos(-2*pi*(1-$))*-#ppt_x-sin(-2*pi*(1-$))*(1-#ppt_y))*(1-$)">
                                          <p:val>
                                            <p:fltVal val="0"/>
                                          </p:val>
                                        </p:tav>
                                        <p:tav tm="100000">
                                          <p:val>
                                            <p:fltVal val="1"/>
                                          </p:val>
                                        </p:tav>
                                      </p:tavLst>
                                    </p:anim>
                                    <p:anim calcmode="lin" valueType="num">
                                      <p:cBhvr>
                                        <p:cTn id="31" dur="2000" fill="hold"/>
                                        <p:tgtEl>
                                          <p:spTgt spid="7"/>
                                        </p:tgtEl>
                                        <p:attrNameLst>
                                          <p:attrName>ppt_y</p:attrName>
                                        </p:attrNameLst>
                                      </p:cBhvr>
                                      <p:tavLst>
                                        <p:tav tm="0" fmla="#ppt_y+(sin(-2*pi*(1-$))*-#ppt_x+cos(-2*pi*(1-$))*(1-#ppt_y))*(1-$)">
                                          <p:val>
                                            <p:fltVal val="0"/>
                                          </p:val>
                                        </p:tav>
                                        <p:tav tm="100000">
                                          <p:val>
                                            <p:fltVal val="1"/>
                                          </p:val>
                                        </p:tav>
                                      </p:tavLst>
                                    </p:anim>
                                  </p:childTnLst>
                                </p:cTn>
                              </p:par>
                            </p:childTnLst>
                          </p:cTn>
                        </p:par>
                        <p:par>
                          <p:cTn id="32" fill="hold">
                            <p:stCondLst>
                              <p:cond delay="8000"/>
                            </p:stCondLst>
                            <p:childTnLst>
                              <p:par>
                                <p:cTn id="33" presetID="15" presetClass="entr" presetSubtype="0"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2000" fill="hold"/>
                                        <p:tgtEl>
                                          <p:spTgt spid="8"/>
                                        </p:tgtEl>
                                        <p:attrNameLst>
                                          <p:attrName>ppt_w</p:attrName>
                                        </p:attrNameLst>
                                      </p:cBhvr>
                                      <p:tavLst>
                                        <p:tav tm="0">
                                          <p:val>
                                            <p:fltVal val="0"/>
                                          </p:val>
                                        </p:tav>
                                        <p:tav tm="100000">
                                          <p:val>
                                            <p:strVal val="#ppt_w"/>
                                          </p:val>
                                        </p:tav>
                                      </p:tavLst>
                                    </p:anim>
                                    <p:anim calcmode="lin" valueType="num">
                                      <p:cBhvr>
                                        <p:cTn id="36" dur="2000" fill="hold"/>
                                        <p:tgtEl>
                                          <p:spTgt spid="8"/>
                                        </p:tgtEl>
                                        <p:attrNameLst>
                                          <p:attrName>ppt_h</p:attrName>
                                        </p:attrNameLst>
                                      </p:cBhvr>
                                      <p:tavLst>
                                        <p:tav tm="0">
                                          <p:val>
                                            <p:fltVal val="0"/>
                                          </p:val>
                                        </p:tav>
                                        <p:tav tm="100000">
                                          <p:val>
                                            <p:strVal val="#ppt_h"/>
                                          </p:val>
                                        </p:tav>
                                      </p:tavLst>
                                    </p:anim>
                                    <p:anim calcmode="lin" valueType="num">
                                      <p:cBhvr>
                                        <p:cTn id="37" dur="2000" fill="hold"/>
                                        <p:tgtEl>
                                          <p:spTgt spid="8"/>
                                        </p:tgtEl>
                                        <p:attrNameLst>
                                          <p:attrName>ppt_x</p:attrName>
                                        </p:attrNameLst>
                                      </p:cBhvr>
                                      <p:tavLst>
                                        <p:tav tm="0" fmla="#ppt_x+(cos(-2*pi*(1-$))*-#ppt_x-sin(-2*pi*(1-$))*(1-#ppt_y))*(1-$)">
                                          <p:val>
                                            <p:fltVal val="0"/>
                                          </p:val>
                                        </p:tav>
                                        <p:tav tm="100000">
                                          <p:val>
                                            <p:fltVal val="1"/>
                                          </p:val>
                                        </p:tav>
                                      </p:tavLst>
                                    </p:anim>
                                    <p:anim calcmode="lin" valueType="num">
                                      <p:cBhvr>
                                        <p:cTn id="38" dur="2000" fill="hold"/>
                                        <p:tgtEl>
                                          <p:spTgt spid="8"/>
                                        </p:tgtEl>
                                        <p:attrNameLst>
                                          <p:attrName>ppt_y</p:attrName>
                                        </p:attrNameLst>
                                      </p:cBhvr>
                                      <p:tavLst>
                                        <p:tav tm="0" fmla="#ppt_y+(sin(-2*pi*(1-$))*-#ppt_x+cos(-2*pi*(1-$))*(1-#ppt_y))*(1-$)">
                                          <p:val>
                                            <p:fltVal val="0"/>
                                          </p:val>
                                        </p:tav>
                                        <p:tav tm="100000">
                                          <p:val>
                                            <p:fltVal val="1"/>
                                          </p:val>
                                        </p:tav>
                                      </p:tavLst>
                                    </p:anim>
                                  </p:childTnLst>
                                </p:cTn>
                              </p:par>
                            </p:childTnLst>
                          </p:cTn>
                        </p:par>
                        <p:par>
                          <p:cTn id="39" fill="hold">
                            <p:stCondLst>
                              <p:cond delay="10000"/>
                            </p:stCondLst>
                            <p:childTnLst>
                              <p:par>
                                <p:cTn id="40" presetID="15" presetClass="entr" presetSubtype="0" fill="hold" nodeType="after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2000" fill="hold"/>
                                        <p:tgtEl>
                                          <p:spTgt spid="10"/>
                                        </p:tgtEl>
                                        <p:attrNameLst>
                                          <p:attrName>ppt_w</p:attrName>
                                        </p:attrNameLst>
                                      </p:cBhvr>
                                      <p:tavLst>
                                        <p:tav tm="0">
                                          <p:val>
                                            <p:fltVal val="0"/>
                                          </p:val>
                                        </p:tav>
                                        <p:tav tm="100000">
                                          <p:val>
                                            <p:strVal val="#ppt_w"/>
                                          </p:val>
                                        </p:tav>
                                      </p:tavLst>
                                    </p:anim>
                                    <p:anim calcmode="lin" valueType="num">
                                      <p:cBhvr>
                                        <p:cTn id="43" dur="2000" fill="hold"/>
                                        <p:tgtEl>
                                          <p:spTgt spid="10"/>
                                        </p:tgtEl>
                                        <p:attrNameLst>
                                          <p:attrName>ppt_h</p:attrName>
                                        </p:attrNameLst>
                                      </p:cBhvr>
                                      <p:tavLst>
                                        <p:tav tm="0">
                                          <p:val>
                                            <p:fltVal val="0"/>
                                          </p:val>
                                        </p:tav>
                                        <p:tav tm="100000">
                                          <p:val>
                                            <p:strVal val="#ppt_h"/>
                                          </p:val>
                                        </p:tav>
                                      </p:tavLst>
                                    </p:anim>
                                    <p:anim calcmode="lin" valueType="num">
                                      <p:cBhvr>
                                        <p:cTn id="44" dur="2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45" dur="2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par>
                          <p:cTn id="46" fill="hold">
                            <p:stCondLst>
                              <p:cond delay="12000"/>
                            </p:stCondLst>
                            <p:childTnLst>
                              <p:par>
                                <p:cTn id="47" presetID="15" presetClass="entr" presetSubtype="0" fill="hold" nodeType="after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2000" fill="hold"/>
                                        <p:tgtEl>
                                          <p:spTgt spid="11"/>
                                        </p:tgtEl>
                                        <p:attrNameLst>
                                          <p:attrName>ppt_w</p:attrName>
                                        </p:attrNameLst>
                                      </p:cBhvr>
                                      <p:tavLst>
                                        <p:tav tm="0">
                                          <p:val>
                                            <p:fltVal val="0"/>
                                          </p:val>
                                        </p:tav>
                                        <p:tav tm="100000">
                                          <p:val>
                                            <p:strVal val="#ppt_w"/>
                                          </p:val>
                                        </p:tav>
                                      </p:tavLst>
                                    </p:anim>
                                    <p:anim calcmode="lin" valueType="num">
                                      <p:cBhvr>
                                        <p:cTn id="50" dur="2000" fill="hold"/>
                                        <p:tgtEl>
                                          <p:spTgt spid="11"/>
                                        </p:tgtEl>
                                        <p:attrNameLst>
                                          <p:attrName>ppt_h</p:attrName>
                                        </p:attrNameLst>
                                      </p:cBhvr>
                                      <p:tavLst>
                                        <p:tav tm="0">
                                          <p:val>
                                            <p:fltVal val="0"/>
                                          </p:val>
                                        </p:tav>
                                        <p:tav tm="100000">
                                          <p:val>
                                            <p:strVal val="#ppt_h"/>
                                          </p:val>
                                        </p:tav>
                                      </p:tavLst>
                                    </p:anim>
                                    <p:anim calcmode="lin" valueType="num">
                                      <p:cBhvr>
                                        <p:cTn id="51" dur="2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52" dur="2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par>
                          <p:cTn id="53" fill="hold">
                            <p:stCondLst>
                              <p:cond delay="14000"/>
                            </p:stCondLst>
                            <p:childTnLst>
                              <p:par>
                                <p:cTn id="54" presetID="15" presetClass="entr" presetSubtype="0" fill="hold" nodeType="afterEffect">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cBhvr>
                                        <p:cTn id="56" dur="2000" fill="hold"/>
                                        <p:tgtEl>
                                          <p:spTgt spid="12"/>
                                        </p:tgtEl>
                                        <p:attrNameLst>
                                          <p:attrName>ppt_w</p:attrName>
                                        </p:attrNameLst>
                                      </p:cBhvr>
                                      <p:tavLst>
                                        <p:tav tm="0">
                                          <p:val>
                                            <p:fltVal val="0"/>
                                          </p:val>
                                        </p:tav>
                                        <p:tav tm="100000">
                                          <p:val>
                                            <p:strVal val="#ppt_w"/>
                                          </p:val>
                                        </p:tav>
                                      </p:tavLst>
                                    </p:anim>
                                    <p:anim calcmode="lin" valueType="num">
                                      <p:cBhvr>
                                        <p:cTn id="57" dur="2000" fill="hold"/>
                                        <p:tgtEl>
                                          <p:spTgt spid="12"/>
                                        </p:tgtEl>
                                        <p:attrNameLst>
                                          <p:attrName>ppt_h</p:attrName>
                                        </p:attrNameLst>
                                      </p:cBhvr>
                                      <p:tavLst>
                                        <p:tav tm="0">
                                          <p:val>
                                            <p:fltVal val="0"/>
                                          </p:val>
                                        </p:tav>
                                        <p:tav tm="100000">
                                          <p:val>
                                            <p:strVal val="#ppt_h"/>
                                          </p:val>
                                        </p:tav>
                                      </p:tavLst>
                                    </p:anim>
                                    <p:anim calcmode="lin" valueType="num">
                                      <p:cBhvr>
                                        <p:cTn id="58" dur="2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59" dur="2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par>
                          <p:cTn id="60" fill="hold">
                            <p:stCondLst>
                              <p:cond delay="16000"/>
                            </p:stCondLst>
                            <p:childTnLst>
                              <p:par>
                                <p:cTn id="61" presetID="15" presetClass="entr" presetSubtype="0" fill="hold" nodeType="afterEffect">
                                  <p:stCondLst>
                                    <p:cond delay="0"/>
                                  </p:stCondLst>
                                  <p:childTnLst>
                                    <p:set>
                                      <p:cBhvr>
                                        <p:cTn id="62" dur="1" fill="hold">
                                          <p:stCondLst>
                                            <p:cond delay="0"/>
                                          </p:stCondLst>
                                        </p:cTn>
                                        <p:tgtEl>
                                          <p:spTgt spid="9"/>
                                        </p:tgtEl>
                                        <p:attrNameLst>
                                          <p:attrName>style.visibility</p:attrName>
                                        </p:attrNameLst>
                                      </p:cBhvr>
                                      <p:to>
                                        <p:strVal val="visible"/>
                                      </p:to>
                                    </p:set>
                                    <p:anim calcmode="lin" valueType="num">
                                      <p:cBhvr>
                                        <p:cTn id="63" dur="2000" fill="hold"/>
                                        <p:tgtEl>
                                          <p:spTgt spid="9"/>
                                        </p:tgtEl>
                                        <p:attrNameLst>
                                          <p:attrName>ppt_w</p:attrName>
                                        </p:attrNameLst>
                                      </p:cBhvr>
                                      <p:tavLst>
                                        <p:tav tm="0">
                                          <p:val>
                                            <p:fltVal val="0"/>
                                          </p:val>
                                        </p:tav>
                                        <p:tav tm="100000">
                                          <p:val>
                                            <p:strVal val="#ppt_w"/>
                                          </p:val>
                                        </p:tav>
                                      </p:tavLst>
                                    </p:anim>
                                    <p:anim calcmode="lin" valueType="num">
                                      <p:cBhvr>
                                        <p:cTn id="64" dur="2000" fill="hold"/>
                                        <p:tgtEl>
                                          <p:spTgt spid="9"/>
                                        </p:tgtEl>
                                        <p:attrNameLst>
                                          <p:attrName>ppt_h</p:attrName>
                                        </p:attrNameLst>
                                      </p:cBhvr>
                                      <p:tavLst>
                                        <p:tav tm="0">
                                          <p:val>
                                            <p:fltVal val="0"/>
                                          </p:val>
                                        </p:tav>
                                        <p:tav tm="100000">
                                          <p:val>
                                            <p:strVal val="#ppt_h"/>
                                          </p:val>
                                        </p:tav>
                                      </p:tavLst>
                                    </p:anim>
                                    <p:anim calcmode="lin" valueType="num">
                                      <p:cBhvr>
                                        <p:cTn id="65" dur="2000" fill="hold"/>
                                        <p:tgtEl>
                                          <p:spTgt spid="9"/>
                                        </p:tgtEl>
                                        <p:attrNameLst>
                                          <p:attrName>ppt_x</p:attrName>
                                        </p:attrNameLst>
                                      </p:cBhvr>
                                      <p:tavLst>
                                        <p:tav tm="0" fmla="#ppt_x+(cos(-2*pi*(1-$))*-#ppt_x-sin(-2*pi*(1-$))*(1-#ppt_y))*(1-$)">
                                          <p:val>
                                            <p:fltVal val="0"/>
                                          </p:val>
                                        </p:tav>
                                        <p:tav tm="100000">
                                          <p:val>
                                            <p:fltVal val="1"/>
                                          </p:val>
                                        </p:tav>
                                      </p:tavLst>
                                    </p:anim>
                                    <p:anim calcmode="lin" valueType="num">
                                      <p:cBhvr>
                                        <p:cTn id="66" dur="2000" fill="hold"/>
                                        <p:tgtEl>
                                          <p:spTgt spid="9"/>
                                        </p:tgtEl>
                                        <p:attrNameLst>
                                          <p:attrName>ppt_y</p:attrName>
                                        </p:attrNameLst>
                                      </p:cBhvr>
                                      <p:tavLst>
                                        <p:tav tm="0" fmla="#ppt_y+(sin(-2*pi*(1-$))*-#ppt_x+cos(-2*pi*(1-$))*(1-#ppt_y))*(1-$)">
                                          <p:val>
                                            <p:fltVal val="0"/>
                                          </p:val>
                                        </p:tav>
                                        <p:tav tm="100000">
                                          <p:val>
                                            <p:fltVal val="1"/>
                                          </p:val>
                                        </p:tav>
                                      </p:tavLst>
                                    </p:anim>
                                  </p:childTnLst>
                                </p:cTn>
                              </p:par>
                            </p:childTnLst>
                          </p:cTn>
                        </p:par>
                        <p:par>
                          <p:cTn id="67" fill="hold">
                            <p:stCondLst>
                              <p:cond delay="18000"/>
                            </p:stCondLst>
                            <p:childTnLst>
                              <p:par>
                                <p:cTn id="68" presetID="15" presetClass="entr" presetSubtype="0" fill="hold" nodeType="afterEffect">
                                  <p:stCondLst>
                                    <p:cond delay="0"/>
                                  </p:stCondLst>
                                  <p:childTnLst>
                                    <p:set>
                                      <p:cBhvr>
                                        <p:cTn id="69" dur="1" fill="hold">
                                          <p:stCondLst>
                                            <p:cond delay="0"/>
                                          </p:stCondLst>
                                        </p:cTn>
                                        <p:tgtEl>
                                          <p:spTgt spid="1029"/>
                                        </p:tgtEl>
                                        <p:attrNameLst>
                                          <p:attrName>style.visibility</p:attrName>
                                        </p:attrNameLst>
                                      </p:cBhvr>
                                      <p:to>
                                        <p:strVal val="visible"/>
                                      </p:to>
                                    </p:set>
                                    <p:anim calcmode="lin" valueType="num">
                                      <p:cBhvr>
                                        <p:cTn id="70" dur="2000" fill="hold"/>
                                        <p:tgtEl>
                                          <p:spTgt spid="1029"/>
                                        </p:tgtEl>
                                        <p:attrNameLst>
                                          <p:attrName>ppt_w</p:attrName>
                                        </p:attrNameLst>
                                      </p:cBhvr>
                                      <p:tavLst>
                                        <p:tav tm="0">
                                          <p:val>
                                            <p:fltVal val="0"/>
                                          </p:val>
                                        </p:tav>
                                        <p:tav tm="100000">
                                          <p:val>
                                            <p:strVal val="#ppt_w"/>
                                          </p:val>
                                        </p:tav>
                                      </p:tavLst>
                                    </p:anim>
                                    <p:anim calcmode="lin" valueType="num">
                                      <p:cBhvr>
                                        <p:cTn id="71" dur="2000" fill="hold"/>
                                        <p:tgtEl>
                                          <p:spTgt spid="1029"/>
                                        </p:tgtEl>
                                        <p:attrNameLst>
                                          <p:attrName>ppt_h</p:attrName>
                                        </p:attrNameLst>
                                      </p:cBhvr>
                                      <p:tavLst>
                                        <p:tav tm="0">
                                          <p:val>
                                            <p:fltVal val="0"/>
                                          </p:val>
                                        </p:tav>
                                        <p:tav tm="100000">
                                          <p:val>
                                            <p:strVal val="#ppt_h"/>
                                          </p:val>
                                        </p:tav>
                                      </p:tavLst>
                                    </p:anim>
                                    <p:anim calcmode="lin" valueType="num">
                                      <p:cBhvr>
                                        <p:cTn id="72" dur="2000" fill="hold"/>
                                        <p:tgtEl>
                                          <p:spTgt spid="1029"/>
                                        </p:tgtEl>
                                        <p:attrNameLst>
                                          <p:attrName>ppt_x</p:attrName>
                                        </p:attrNameLst>
                                      </p:cBhvr>
                                      <p:tavLst>
                                        <p:tav tm="0" fmla="#ppt_x+(cos(-2*pi*(1-$))*-#ppt_x-sin(-2*pi*(1-$))*(1-#ppt_y))*(1-$)">
                                          <p:val>
                                            <p:fltVal val="0"/>
                                          </p:val>
                                        </p:tav>
                                        <p:tav tm="100000">
                                          <p:val>
                                            <p:fltVal val="1"/>
                                          </p:val>
                                        </p:tav>
                                      </p:tavLst>
                                    </p:anim>
                                    <p:anim calcmode="lin" valueType="num">
                                      <p:cBhvr>
                                        <p:cTn id="73" dur="2000" fill="hold"/>
                                        <p:tgtEl>
                                          <p:spTgt spid="1029"/>
                                        </p:tgtEl>
                                        <p:attrNameLst>
                                          <p:attrName>ppt_y</p:attrName>
                                        </p:attrNameLst>
                                      </p:cBhvr>
                                      <p:tavLst>
                                        <p:tav tm="0" fmla="#ppt_y+(sin(-2*pi*(1-$))*-#ppt_x+cos(-2*pi*(1-$))*(1-#ppt_y))*(1-$)">
                                          <p:val>
                                            <p:fltVal val="0"/>
                                          </p:val>
                                        </p:tav>
                                        <p:tav tm="100000">
                                          <p:val>
                                            <p:fltVal val="1"/>
                                          </p:val>
                                        </p:tav>
                                      </p:tavLst>
                                    </p:anim>
                                  </p:childTnLst>
                                </p:cTn>
                              </p:par>
                            </p:childTnLst>
                          </p:cTn>
                        </p:par>
                        <p:par>
                          <p:cTn id="74" fill="hold">
                            <p:stCondLst>
                              <p:cond delay="20000"/>
                            </p:stCondLst>
                            <p:childTnLst>
                              <p:par>
                                <p:cTn id="75" presetID="15" presetClass="entr" presetSubtype="0" fill="hold" nodeType="afterEffect">
                                  <p:stCondLst>
                                    <p:cond delay="0"/>
                                  </p:stCondLst>
                                  <p:childTnLst>
                                    <p:set>
                                      <p:cBhvr>
                                        <p:cTn id="76" dur="1" fill="hold">
                                          <p:stCondLst>
                                            <p:cond delay="0"/>
                                          </p:stCondLst>
                                        </p:cTn>
                                        <p:tgtEl>
                                          <p:spTgt spid="1028"/>
                                        </p:tgtEl>
                                        <p:attrNameLst>
                                          <p:attrName>style.visibility</p:attrName>
                                        </p:attrNameLst>
                                      </p:cBhvr>
                                      <p:to>
                                        <p:strVal val="visible"/>
                                      </p:to>
                                    </p:set>
                                    <p:anim calcmode="lin" valueType="num">
                                      <p:cBhvr>
                                        <p:cTn id="77" dur="2000" fill="hold"/>
                                        <p:tgtEl>
                                          <p:spTgt spid="1028"/>
                                        </p:tgtEl>
                                        <p:attrNameLst>
                                          <p:attrName>ppt_w</p:attrName>
                                        </p:attrNameLst>
                                      </p:cBhvr>
                                      <p:tavLst>
                                        <p:tav tm="0">
                                          <p:val>
                                            <p:fltVal val="0"/>
                                          </p:val>
                                        </p:tav>
                                        <p:tav tm="100000">
                                          <p:val>
                                            <p:strVal val="#ppt_w"/>
                                          </p:val>
                                        </p:tav>
                                      </p:tavLst>
                                    </p:anim>
                                    <p:anim calcmode="lin" valueType="num">
                                      <p:cBhvr>
                                        <p:cTn id="78" dur="2000" fill="hold"/>
                                        <p:tgtEl>
                                          <p:spTgt spid="1028"/>
                                        </p:tgtEl>
                                        <p:attrNameLst>
                                          <p:attrName>ppt_h</p:attrName>
                                        </p:attrNameLst>
                                      </p:cBhvr>
                                      <p:tavLst>
                                        <p:tav tm="0">
                                          <p:val>
                                            <p:fltVal val="0"/>
                                          </p:val>
                                        </p:tav>
                                        <p:tav tm="100000">
                                          <p:val>
                                            <p:strVal val="#ppt_h"/>
                                          </p:val>
                                        </p:tav>
                                      </p:tavLst>
                                    </p:anim>
                                    <p:anim calcmode="lin" valueType="num">
                                      <p:cBhvr>
                                        <p:cTn id="79" dur="2000" fill="hold"/>
                                        <p:tgtEl>
                                          <p:spTgt spid="1028"/>
                                        </p:tgtEl>
                                        <p:attrNameLst>
                                          <p:attrName>ppt_x</p:attrName>
                                        </p:attrNameLst>
                                      </p:cBhvr>
                                      <p:tavLst>
                                        <p:tav tm="0" fmla="#ppt_x+(cos(-2*pi*(1-$))*-#ppt_x-sin(-2*pi*(1-$))*(1-#ppt_y))*(1-$)">
                                          <p:val>
                                            <p:fltVal val="0"/>
                                          </p:val>
                                        </p:tav>
                                        <p:tav tm="100000">
                                          <p:val>
                                            <p:fltVal val="1"/>
                                          </p:val>
                                        </p:tav>
                                      </p:tavLst>
                                    </p:anim>
                                    <p:anim calcmode="lin" valueType="num">
                                      <p:cBhvr>
                                        <p:cTn id="80" dur="2000" fill="hold"/>
                                        <p:tgtEl>
                                          <p:spTgt spid="102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ontent Placeholder 2"/>
          <p:cNvSpPr>
            <a:spLocks noGrp="1"/>
          </p:cNvSpPr>
          <p:nvPr>
            <p:ph idx="1"/>
          </p:nvPr>
        </p:nvSpPr>
        <p:spPr bwMode="auto">
          <a:xfrm>
            <a:off x="4572000" y="3581400"/>
            <a:ext cx="4572000" cy="3048000"/>
          </a:xfrm>
          <a:noFill/>
          <a:ln>
            <a:miter lim="800000"/>
            <a:headEnd/>
            <a:tailEnd/>
          </a:ln>
        </p:spPr>
        <p:txBody>
          <a:bodyPr vert="horz" wrap="square" lIns="91440" tIns="45720" rIns="91440" bIns="45720" numCol="1" anchor="t" anchorCtr="0" compatLnSpc="1">
            <a:prstTxWarp prst="textNoShape">
              <a:avLst/>
            </a:prstTxWarp>
          </a:bodyPr>
          <a:lstStyle/>
          <a:p>
            <a:pPr marL="457200" indent="-457200">
              <a:buClrTx/>
              <a:buFont typeface="Arial" pitchFamily="-65" charset="0"/>
              <a:buNone/>
            </a:pPr>
            <a:endParaRPr lang="en-US" sz="1600">
              <a:latin typeface="Arial Narrow" pitchFamily="-65" charset="0"/>
              <a:ea typeface="Arial Narrow" pitchFamily="-65" charset="0"/>
              <a:cs typeface="Arial Narrow" pitchFamily="-65" charset="0"/>
            </a:endParaRPr>
          </a:p>
          <a:p>
            <a:pPr marL="457200" indent="-457200"/>
            <a:endParaRPr lang="en-US" sz="1600">
              <a:latin typeface="Arial Narrow" pitchFamily="-65" charset="0"/>
              <a:ea typeface="Arial Narrow" pitchFamily="-65" charset="0"/>
              <a:cs typeface="Arial Narrow" pitchFamily="-65" charset="0"/>
            </a:endParaRPr>
          </a:p>
          <a:p>
            <a:pPr marL="457200" indent="-457200"/>
            <a:endParaRPr lang="en-US" sz="1600" b="1">
              <a:latin typeface="Arial Narrow" pitchFamily="-65" charset="0"/>
              <a:ea typeface="Arial Narrow" pitchFamily="-65" charset="0"/>
              <a:cs typeface="Arial Narrow" pitchFamily="-65" charset="0"/>
            </a:endParaRPr>
          </a:p>
          <a:p>
            <a:pPr marL="457200" indent="-457200">
              <a:buClrTx/>
              <a:buFont typeface="Arial" pitchFamily="-65" charset="0"/>
              <a:buNone/>
            </a:pPr>
            <a:endParaRPr lang="en-US">
              <a:latin typeface="Arial Narrow" pitchFamily="-65" charset="0"/>
              <a:ea typeface="Arial Narrow" pitchFamily="-65" charset="0"/>
              <a:cs typeface="Arial Narrow" pitchFamily="-65" charset="0"/>
            </a:endParaRPr>
          </a:p>
          <a:p>
            <a:pPr lvl="1">
              <a:buClrTx/>
            </a:pPr>
            <a:endParaRPr lang="en-US" sz="1800">
              <a:latin typeface="Arial Narrow" pitchFamily="-65" charset="0"/>
              <a:ea typeface="Arial Narrow" pitchFamily="-65" charset="0"/>
              <a:cs typeface="Arial Narrow" pitchFamily="-65" charset="0"/>
            </a:endParaRPr>
          </a:p>
        </p:txBody>
      </p:sp>
      <p:sp>
        <p:nvSpPr>
          <p:cNvPr id="4" name="Title 2"/>
          <p:cNvSpPr txBox="1">
            <a:spLocks/>
          </p:cNvSpPr>
          <p:nvPr/>
        </p:nvSpPr>
        <p:spPr>
          <a:xfrm>
            <a:off x="455613" y="287338"/>
            <a:ext cx="8229600" cy="466725"/>
          </a:xfrm>
          <a:prstGeom prst="rect">
            <a:avLst/>
          </a:prstGeom>
        </p:spPr>
        <p:txBody>
          <a:bodyPr>
            <a:noAutofit/>
          </a:bodyPr>
          <a:lstStyle/>
          <a:p>
            <a:pPr eaLnBrk="0" hangingPunct="0">
              <a:lnSpc>
                <a:spcPct val="95000"/>
              </a:lnSpc>
              <a:defRPr/>
            </a:pPr>
            <a:r>
              <a:rPr lang="en-US" sz="2700" kern="0" dirty="0">
                <a:latin typeface="Arial Narrow" pitchFamily="34" charset="0"/>
                <a:ea typeface="+mj-ea"/>
                <a:cs typeface="+mj-cs"/>
              </a:rPr>
              <a:t>The Classification of Attacks</a:t>
            </a:r>
          </a:p>
        </p:txBody>
      </p:sp>
      <p:sp>
        <p:nvSpPr>
          <p:cNvPr id="19460" name="Content Placeholder 2"/>
          <p:cNvSpPr txBox="1">
            <a:spLocks/>
          </p:cNvSpPr>
          <p:nvPr/>
        </p:nvSpPr>
        <p:spPr bwMode="auto">
          <a:xfrm>
            <a:off x="377602" y="1736880"/>
            <a:ext cx="7989887" cy="3724275"/>
          </a:xfrm>
          <a:prstGeom prst="rect">
            <a:avLst/>
          </a:prstGeom>
          <a:noFill/>
          <a:ln w="9525">
            <a:noFill/>
            <a:miter lim="800000"/>
            <a:headEnd/>
            <a:tailEnd/>
          </a:ln>
        </p:spPr>
        <p:txBody>
          <a:bodyPr>
            <a:prstTxWarp prst="textNoShape">
              <a:avLst/>
            </a:prstTxWarp>
          </a:bodyPr>
          <a:lstStyle/>
          <a:p>
            <a:pPr marL="173038" indent="-173038" eaLnBrk="0" hangingPunct="0">
              <a:spcBef>
                <a:spcPct val="20000"/>
              </a:spcBef>
              <a:buClr>
                <a:srgbClr val="FF0000"/>
              </a:buClr>
              <a:buSzPct val="100000"/>
              <a:buFont typeface="Times" pitchFamily="-65" charset="0"/>
              <a:buChar char="•"/>
            </a:pPr>
            <a:endParaRPr lang="en-US"/>
          </a:p>
          <a:p>
            <a:pPr marL="173038" indent="-173038" eaLnBrk="0" hangingPunct="0">
              <a:spcBef>
                <a:spcPct val="20000"/>
              </a:spcBef>
              <a:buClr>
                <a:srgbClr val="FF0000"/>
              </a:buClr>
              <a:buSzPct val="100000"/>
              <a:buFont typeface="Times" pitchFamily="-65" charset="0"/>
              <a:buChar char="•"/>
            </a:pPr>
            <a:endParaRPr lang="en-US"/>
          </a:p>
        </p:txBody>
      </p:sp>
      <p:sp>
        <p:nvSpPr>
          <p:cNvPr id="11" name="Rounded Rectangle 10"/>
          <p:cNvSpPr/>
          <p:nvPr/>
        </p:nvSpPr>
        <p:spPr bwMode="auto">
          <a:xfrm>
            <a:off x="201377" y="1215257"/>
            <a:ext cx="2700000" cy="3960000"/>
          </a:xfrm>
          <a:prstGeom prst="roundRect">
            <a:avLst>
              <a:gd name="adj" fmla="val 11028"/>
            </a:avLst>
          </a:prstGeom>
          <a:solidFill>
            <a:schemeClr val="bg1">
              <a:lumMod val="95000"/>
            </a:schemeClr>
          </a:solidFill>
          <a:ln w="38100" cap="flat" cmpd="sng" algn="ctr">
            <a:solidFill>
              <a:schemeClr val="accent1"/>
            </a:solidFill>
            <a:prstDash val="solid"/>
            <a:round/>
            <a:headEnd type="none" w="med" len="med"/>
            <a:tailEnd type="none" w="med" len="med"/>
          </a:ln>
          <a:effectLst>
            <a:outerShdw blurRad="381000" dist="38100" dir="2700000" algn="tl" rotWithShape="0">
              <a:srgbClr val="000000">
                <a:alpha val="43000"/>
              </a:srgbClr>
            </a:outerShdw>
          </a:effectLst>
        </p:spPr>
        <p:txBody>
          <a:bodyPr/>
          <a:lstStyle/>
          <a:p>
            <a:pPr>
              <a:buClr>
                <a:schemeClr val="accent2"/>
              </a:buClr>
              <a:defRPr/>
            </a:pPr>
            <a:r>
              <a:rPr lang="en-US" sz="1600" b="1" dirty="0" smtClean="0">
                <a:solidFill>
                  <a:srgbClr val="444F57"/>
                </a:solidFill>
                <a:latin typeface="Arial" charset="0"/>
                <a:ea typeface="ＭＳ Ｐゴシック" charset="-128"/>
                <a:cs typeface="ＭＳ Ｐゴシック" charset="-128"/>
              </a:rPr>
              <a:t>Volumetric Attack</a:t>
            </a:r>
          </a:p>
          <a:p>
            <a:pPr>
              <a:buClr>
                <a:schemeClr val="accent2"/>
              </a:buClr>
              <a:defRPr/>
            </a:pPr>
            <a:endParaRPr lang="en-US" sz="1600" b="1" dirty="0" smtClean="0">
              <a:solidFill>
                <a:schemeClr val="bg1"/>
              </a:solidFill>
              <a:latin typeface="Arial" charset="0"/>
              <a:ea typeface="ＭＳ Ｐゴシック" charset="-128"/>
              <a:cs typeface="ＭＳ Ｐゴシック" charset="-128"/>
            </a:endParaRPr>
          </a:p>
          <a:p>
            <a:pPr>
              <a:buClr>
                <a:schemeClr val="accent2"/>
              </a:buClr>
              <a:defRPr/>
            </a:pPr>
            <a:endParaRPr lang="en-US" sz="1600" b="1" dirty="0" smtClean="0">
              <a:solidFill>
                <a:schemeClr val="bg1"/>
              </a:solidFill>
              <a:latin typeface="Arial" charset="0"/>
              <a:ea typeface="ＭＳ Ｐゴシック" charset="-128"/>
              <a:cs typeface="ＭＳ Ｐゴシック" charset="-128"/>
            </a:endParaRPr>
          </a:p>
          <a:p>
            <a:pPr>
              <a:buClr>
                <a:schemeClr val="accent2"/>
              </a:buClr>
              <a:defRPr/>
            </a:pPr>
            <a:r>
              <a:rPr lang="en-US" sz="1600" dirty="0" smtClean="0">
                <a:solidFill>
                  <a:srgbClr val="6F787F"/>
                </a:solidFill>
                <a:latin typeface="Arial" charset="0"/>
                <a:ea typeface="ＭＳ Ｐゴシック" charset="-128"/>
                <a:cs typeface="ＭＳ Ｐゴシック" charset="-128"/>
              </a:rPr>
              <a:t>Designed to consume available Internet bandwidth or overload server resources. </a:t>
            </a:r>
            <a:br>
              <a:rPr lang="en-US" sz="1600" dirty="0" smtClean="0">
                <a:solidFill>
                  <a:srgbClr val="6F787F"/>
                </a:solidFill>
                <a:latin typeface="Arial" charset="0"/>
                <a:ea typeface="ＭＳ Ｐゴシック" charset="-128"/>
                <a:cs typeface="ＭＳ Ｐゴシック" charset="-128"/>
              </a:rPr>
            </a:br>
            <a:r>
              <a:rPr lang="en-US" sz="1600" dirty="0" smtClean="0">
                <a:solidFill>
                  <a:srgbClr val="6F787F"/>
                </a:solidFill>
                <a:latin typeface="Arial" charset="0"/>
                <a:ea typeface="ＭＳ Ｐゴシック" charset="-128"/>
                <a:cs typeface="ＭＳ Ｐゴシック" charset="-128"/>
              </a:rPr>
              <a:t/>
            </a:r>
            <a:br>
              <a:rPr lang="en-US" sz="1600" dirty="0" smtClean="0">
                <a:solidFill>
                  <a:srgbClr val="6F787F"/>
                </a:solidFill>
                <a:latin typeface="Arial" charset="0"/>
                <a:ea typeface="ＭＳ Ｐゴシック" charset="-128"/>
                <a:cs typeface="ＭＳ Ｐゴシック" charset="-128"/>
              </a:rPr>
            </a:br>
            <a:r>
              <a:rPr lang="en-US" sz="1600" dirty="0" smtClean="0">
                <a:solidFill>
                  <a:srgbClr val="6F787F"/>
                </a:solidFill>
                <a:latin typeface="Arial" charset="0"/>
                <a:ea typeface="ＭＳ Ｐゴシック" charset="-128"/>
                <a:cs typeface="ＭＳ Ｐゴシック" charset="-128"/>
              </a:rPr>
              <a:t>Typical examples SYN Flood, UDP Flood, ICMP Flood, SMURF attacks. </a:t>
            </a:r>
          </a:p>
          <a:p>
            <a:pPr>
              <a:buClr>
                <a:schemeClr val="accent2"/>
              </a:buClr>
              <a:defRPr/>
            </a:pPr>
            <a:r>
              <a:rPr lang="en-US" sz="1600" dirty="0" smtClean="0">
                <a:solidFill>
                  <a:srgbClr val="6F787F"/>
                </a:solidFill>
                <a:latin typeface="Arial" charset="0"/>
                <a:ea typeface="ＭＳ Ｐゴシック" charset="-128"/>
                <a:cs typeface="ＭＳ Ｐゴシック" charset="-128"/>
              </a:rPr>
              <a:t>(Layer 2, 3, 4)</a:t>
            </a:r>
            <a:endParaRPr lang="en-US" sz="1600" dirty="0">
              <a:solidFill>
                <a:srgbClr val="6F787F"/>
              </a:solidFill>
              <a:latin typeface="Arial" charset="0"/>
              <a:ea typeface="ＭＳ Ｐゴシック" charset="-128"/>
              <a:cs typeface="ＭＳ Ｐゴシック" charset="-128"/>
            </a:endParaRPr>
          </a:p>
        </p:txBody>
      </p:sp>
      <p:sp>
        <p:nvSpPr>
          <p:cNvPr id="12" name="Rounded Rectangle 11"/>
          <p:cNvSpPr/>
          <p:nvPr/>
        </p:nvSpPr>
        <p:spPr bwMode="auto">
          <a:xfrm>
            <a:off x="3219981" y="1215257"/>
            <a:ext cx="2700000" cy="3960000"/>
          </a:xfrm>
          <a:prstGeom prst="roundRect">
            <a:avLst>
              <a:gd name="adj" fmla="val 11028"/>
            </a:avLst>
          </a:prstGeom>
          <a:solidFill>
            <a:schemeClr val="bg1">
              <a:lumMod val="95000"/>
            </a:schemeClr>
          </a:solidFill>
          <a:ln w="38100" cap="flat" cmpd="sng" algn="ctr">
            <a:solidFill>
              <a:schemeClr val="accent3"/>
            </a:solidFill>
            <a:prstDash val="solid"/>
            <a:round/>
            <a:headEnd type="none" w="med" len="med"/>
            <a:tailEnd type="none" w="med" len="med"/>
          </a:ln>
          <a:effectLst>
            <a:outerShdw blurRad="381000" dist="38100" dir="2700000" algn="tl" rotWithShape="0">
              <a:srgbClr val="000000">
                <a:alpha val="43000"/>
              </a:srgbClr>
            </a:outerShdw>
          </a:effectLst>
        </p:spPr>
        <p:txBody>
          <a:bodyPr/>
          <a:lstStyle/>
          <a:p>
            <a:pPr>
              <a:buClr>
                <a:schemeClr val="accent2"/>
              </a:buClr>
              <a:defRPr/>
            </a:pPr>
            <a:r>
              <a:rPr lang="en-US" sz="1600" b="1" dirty="0" smtClean="0">
                <a:solidFill>
                  <a:srgbClr val="444F57"/>
                </a:solidFill>
                <a:latin typeface="Arial" charset="0"/>
                <a:ea typeface="ＭＳ Ｐゴシック" charset="-128"/>
                <a:cs typeface="ＭＳ Ｐゴシック" charset="-128"/>
              </a:rPr>
              <a:t>Application Layer Attacks</a:t>
            </a:r>
          </a:p>
          <a:p>
            <a:pPr>
              <a:buClr>
                <a:schemeClr val="accent2"/>
              </a:buClr>
              <a:defRPr/>
            </a:pPr>
            <a:endParaRPr lang="en-US" sz="1600" b="1" dirty="0" smtClean="0">
              <a:solidFill>
                <a:schemeClr val="bg1"/>
              </a:solidFill>
              <a:latin typeface="Arial" charset="0"/>
              <a:ea typeface="ＭＳ Ｐゴシック" charset="-128"/>
              <a:cs typeface="ＭＳ Ｐゴシック" charset="-128"/>
            </a:endParaRPr>
          </a:p>
          <a:p>
            <a:pPr>
              <a:buClr>
                <a:schemeClr val="accent2"/>
              </a:buClr>
              <a:defRPr/>
            </a:pPr>
            <a:r>
              <a:rPr lang="en-US" sz="1600" dirty="0" smtClean="0">
                <a:solidFill>
                  <a:srgbClr val="6F787F"/>
                </a:solidFill>
                <a:latin typeface="Arial" charset="0"/>
                <a:ea typeface="ＭＳ Ｐゴシック" charset="-128"/>
                <a:cs typeface="ＭＳ Ｐゴシック" charset="-128"/>
              </a:rPr>
              <a:t>More sophisticated, attractive to the attacker since they require less resource to carry out (</a:t>
            </a:r>
            <a:r>
              <a:rPr lang="en-US" sz="1600" dirty="0" err="1" smtClean="0">
                <a:solidFill>
                  <a:srgbClr val="6F787F"/>
                </a:solidFill>
                <a:latin typeface="Arial" charset="0"/>
                <a:ea typeface="ＭＳ Ｐゴシック" charset="-128"/>
                <a:cs typeface="ＭＳ Ｐゴシック" charset="-128"/>
              </a:rPr>
              <a:t>botnet</a:t>
            </a:r>
            <a:r>
              <a:rPr lang="en-US" sz="1600" dirty="0" smtClean="0">
                <a:solidFill>
                  <a:srgbClr val="6F787F"/>
                </a:solidFill>
                <a:latin typeface="Arial" charset="0"/>
                <a:ea typeface="ＭＳ Ｐゴシック" charset="-128"/>
                <a:cs typeface="ＭＳ Ｐゴシック" charset="-128"/>
              </a:rPr>
              <a:t> costs) </a:t>
            </a:r>
            <a:br>
              <a:rPr lang="en-US" sz="1600" dirty="0" smtClean="0">
                <a:solidFill>
                  <a:srgbClr val="6F787F"/>
                </a:solidFill>
                <a:latin typeface="Arial" charset="0"/>
                <a:ea typeface="ＭＳ Ｐゴシック" charset="-128"/>
                <a:cs typeface="ＭＳ Ｐゴシック" charset="-128"/>
              </a:rPr>
            </a:br>
            <a:r>
              <a:rPr lang="en-US" sz="1600" dirty="0" smtClean="0">
                <a:solidFill>
                  <a:srgbClr val="6F787F"/>
                </a:solidFill>
                <a:latin typeface="Arial" charset="0"/>
                <a:ea typeface="ＭＳ Ｐゴシック" charset="-128"/>
                <a:cs typeface="ＭＳ Ｐゴシック" charset="-128"/>
              </a:rPr>
              <a:t/>
            </a:r>
            <a:br>
              <a:rPr lang="en-US" sz="1600" dirty="0" smtClean="0">
                <a:solidFill>
                  <a:srgbClr val="6F787F"/>
                </a:solidFill>
                <a:latin typeface="Arial" charset="0"/>
                <a:ea typeface="ＭＳ Ｐゴシック" charset="-128"/>
                <a:cs typeface="ＭＳ Ｐゴシック" charset="-128"/>
              </a:rPr>
            </a:br>
            <a:r>
              <a:rPr lang="en-US" sz="1600" dirty="0" smtClean="0">
                <a:solidFill>
                  <a:srgbClr val="6F787F"/>
                </a:solidFill>
                <a:latin typeface="Arial" charset="0"/>
                <a:ea typeface="ＭＳ Ｐゴシック" charset="-128"/>
                <a:cs typeface="ＭＳ Ｐゴシック" charset="-128"/>
              </a:rPr>
              <a:t>Target vulnerabilities in applications to evade flood detection strategies</a:t>
            </a:r>
          </a:p>
          <a:p>
            <a:pPr>
              <a:buClr>
                <a:schemeClr val="accent2"/>
              </a:buClr>
              <a:defRPr/>
            </a:pPr>
            <a:r>
              <a:rPr lang="en-US" sz="1600" dirty="0" smtClean="0">
                <a:solidFill>
                  <a:srgbClr val="6F787F"/>
                </a:solidFill>
                <a:latin typeface="Arial" charset="0"/>
                <a:ea typeface="ＭＳ Ｐゴシック" charset="-128"/>
                <a:cs typeface="ＭＳ Ｐゴシック" charset="-128"/>
              </a:rPr>
              <a:t>(Layer 7) </a:t>
            </a:r>
            <a:endParaRPr lang="en-US" sz="1600" dirty="0">
              <a:solidFill>
                <a:srgbClr val="6F787F"/>
              </a:solidFill>
              <a:latin typeface="Arial" charset="0"/>
              <a:ea typeface="ＭＳ Ｐゴシック" charset="-128"/>
              <a:cs typeface="ＭＳ Ｐゴシック" charset="-128"/>
            </a:endParaRPr>
          </a:p>
        </p:txBody>
      </p:sp>
      <p:sp>
        <p:nvSpPr>
          <p:cNvPr id="14" name="Rounded Rectangle 13"/>
          <p:cNvSpPr/>
          <p:nvPr/>
        </p:nvSpPr>
        <p:spPr bwMode="auto">
          <a:xfrm>
            <a:off x="6238585" y="1215257"/>
            <a:ext cx="2700000" cy="3960000"/>
          </a:xfrm>
          <a:prstGeom prst="roundRect">
            <a:avLst>
              <a:gd name="adj" fmla="val 11028"/>
            </a:avLst>
          </a:prstGeom>
          <a:solidFill>
            <a:schemeClr val="bg1">
              <a:lumMod val="95000"/>
            </a:schemeClr>
          </a:solidFill>
          <a:ln w="38100" cap="flat" cmpd="sng" algn="ctr">
            <a:solidFill>
              <a:schemeClr val="accent4"/>
            </a:solidFill>
            <a:prstDash val="solid"/>
            <a:round/>
            <a:headEnd type="none" w="med" len="med"/>
            <a:tailEnd type="none" w="med" len="med"/>
          </a:ln>
          <a:effectLst>
            <a:outerShdw blurRad="381000" dist="38100" dir="2700000" algn="tl" rotWithShape="0">
              <a:srgbClr val="000000">
                <a:alpha val="43000"/>
              </a:srgbClr>
            </a:outerShdw>
          </a:effectLst>
        </p:spPr>
        <p:txBody>
          <a:bodyPr/>
          <a:lstStyle/>
          <a:p>
            <a:pPr>
              <a:buClr>
                <a:schemeClr val="accent2"/>
              </a:buClr>
              <a:defRPr/>
            </a:pPr>
            <a:r>
              <a:rPr lang="en-US" sz="1600" b="1" dirty="0" smtClean="0">
                <a:solidFill>
                  <a:srgbClr val="444F57"/>
                </a:solidFill>
                <a:latin typeface="Arial" charset="0"/>
                <a:ea typeface="ＭＳ Ｐゴシック" charset="-128"/>
                <a:cs typeface="ＭＳ Ｐゴシック" charset="-128"/>
              </a:rPr>
              <a:t>Cloud Infrastructure Attacks</a:t>
            </a:r>
          </a:p>
          <a:p>
            <a:pPr>
              <a:buClr>
                <a:schemeClr val="accent2"/>
              </a:buClr>
              <a:defRPr/>
            </a:pPr>
            <a:endParaRPr lang="en-US" sz="1600" b="1" dirty="0" smtClean="0">
              <a:solidFill>
                <a:schemeClr val="bg1"/>
              </a:solidFill>
              <a:latin typeface="Arial" charset="0"/>
              <a:ea typeface="ＭＳ Ｐゴシック" charset="-128"/>
              <a:cs typeface="ＭＳ Ｐゴシック" charset="-128"/>
            </a:endParaRPr>
          </a:p>
          <a:p>
            <a:pPr>
              <a:buClr>
                <a:schemeClr val="accent2"/>
              </a:buClr>
              <a:defRPr/>
            </a:pPr>
            <a:r>
              <a:rPr lang="en-US" sz="1600" dirty="0" smtClean="0">
                <a:solidFill>
                  <a:srgbClr val="6F787F"/>
                </a:solidFill>
                <a:latin typeface="Arial" charset="0"/>
                <a:ea typeface="ＭＳ Ｐゴシック" charset="-128"/>
                <a:cs typeface="ＭＳ Ｐゴシック" charset="-128"/>
              </a:rPr>
              <a:t>Cloud solutions can turn the Internet in the Corporate WAN. Modern attackers target the full range of cloud infrastructure (firewall, mail &amp; web servers) </a:t>
            </a:r>
            <a:br>
              <a:rPr lang="en-US" sz="1600" dirty="0" smtClean="0">
                <a:solidFill>
                  <a:srgbClr val="6F787F"/>
                </a:solidFill>
                <a:latin typeface="Arial" charset="0"/>
                <a:ea typeface="ＭＳ Ｐゴシック" charset="-128"/>
                <a:cs typeface="ＭＳ Ｐゴシック" charset="-128"/>
              </a:rPr>
            </a:br>
            <a:r>
              <a:rPr lang="en-US" sz="1600" dirty="0" smtClean="0">
                <a:solidFill>
                  <a:srgbClr val="6F787F"/>
                </a:solidFill>
                <a:latin typeface="Arial" charset="0"/>
                <a:ea typeface="ＭＳ Ｐゴシック" charset="-128"/>
                <a:cs typeface="ＭＳ Ｐゴシック" charset="-128"/>
              </a:rPr>
              <a:t/>
            </a:r>
            <a:br>
              <a:rPr lang="en-US" sz="1600" dirty="0" smtClean="0">
                <a:solidFill>
                  <a:srgbClr val="6F787F"/>
                </a:solidFill>
                <a:latin typeface="Arial" charset="0"/>
                <a:ea typeface="ＭＳ Ｐゴシック" charset="-128"/>
                <a:cs typeface="ＭＳ Ｐゴシック" charset="-128"/>
              </a:rPr>
            </a:br>
            <a:r>
              <a:rPr lang="en-US" sz="1600" dirty="0" smtClean="0">
                <a:solidFill>
                  <a:srgbClr val="6F787F"/>
                </a:solidFill>
                <a:latin typeface="Arial" charset="0"/>
                <a:ea typeface="ＭＳ Ｐゴシック" charset="-128"/>
                <a:cs typeface="ＭＳ Ｐゴシック" charset="-128"/>
              </a:rPr>
              <a:t>Mitigation can be complex and any attack can impact multiple customers</a:t>
            </a:r>
            <a:endParaRPr lang="en-US" sz="1600" dirty="0">
              <a:solidFill>
                <a:srgbClr val="6F787F"/>
              </a:solidFill>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59093056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3"/>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ppt_w</p:attrName>
                                        </p:attrNameLst>
                                      </p:cBhvr>
                                      <p:tavLst>
                                        <p:tav tm="0">
                                          <p:val>
                                            <p:strVal val="#ppt_w+.3"/>
                                          </p:val>
                                        </p:tav>
                                        <p:tav tm="100000">
                                          <p:val>
                                            <p:strVal val="#ppt_w"/>
                                          </p:val>
                                        </p:tav>
                                      </p:tavLst>
                                    </p:anim>
                                    <p:anim calcmode="lin" valueType="num">
                                      <p:cBhvr>
                                        <p:cTn id="15" dur="1000" fill="hold"/>
                                        <p:tgtEl>
                                          <p:spTgt spid="12"/>
                                        </p:tgtEl>
                                        <p:attrNameLst>
                                          <p:attrName>ppt_h</p:attrName>
                                        </p:attrNameLst>
                                      </p:cBhvr>
                                      <p:tavLst>
                                        <p:tav tm="0">
                                          <p:val>
                                            <p:strVal val="#ppt_h"/>
                                          </p:val>
                                        </p:tav>
                                        <p:tav tm="100000">
                                          <p:val>
                                            <p:strVal val="#ppt_h"/>
                                          </p:val>
                                        </p:tav>
                                      </p:tavLst>
                                    </p:anim>
                                    <p:animEffect transition="in" filter="fade">
                                      <p:cBhvr>
                                        <p:cTn id="16" dur="10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strVal val="#ppt_w+.3"/>
                                          </p:val>
                                        </p:tav>
                                        <p:tav tm="100000">
                                          <p:val>
                                            <p:strVal val="#ppt_w"/>
                                          </p:val>
                                        </p:tav>
                                      </p:tavLst>
                                    </p:anim>
                                    <p:anim calcmode="lin" valueType="num">
                                      <p:cBhvr>
                                        <p:cTn id="22" dur="1000" fill="hold"/>
                                        <p:tgtEl>
                                          <p:spTgt spid="14"/>
                                        </p:tgtEl>
                                        <p:attrNameLst>
                                          <p:attrName>ppt_h</p:attrName>
                                        </p:attrNameLst>
                                      </p:cBhvr>
                                      <p:tavLst>
                                        <p:tav tm="0">
                                          <p:val>
                                            <p:strVal val="#ppt_h"/>
                                          </p:val>
                                        </p:tav>
                                        <p:tav tm="100000">
                                          <p:val>
                                            <p:strVal val="#ppt_h"/>
                                          </p:val>
                                        </p:tav>
                                      </p:tavLst>
                                    </p:anim>
                                    <p:animEffect transition="in" filter="fade">
                                      <p:cBhvr>
                                        <p:cTn id="2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Lst>
  </p:timing>
</p:sld>
</file>

<file path=ppt/theme/theme1.xml><?xml version="1.0" encoding="utf-8"?>
<a:theme xmlns:a="http://schemas.openxmlformats.org/drawingml/2006/main" name="Fortinet Standard">
  <a:themeElements>
    <a:clrScheme name="Fortinet">
      <a:dk1>
        <a:srgbClr val="000000"/>
      </a:dk1>
      <a:lt1>
        <a:sysClr val="window" lastClr="FFFFFF"/>
      </a:lt1>
      <a:dk2>
        <a:srgbClr val="333333"/>
      </a:dk2>
      <a:lt2>
        <a:srgbClr val="EEECE1"/>
      </a:lt2>
      <a:accent1>
        <a:srgbClr val="0066CC"/>
      </a:accent1>
      <a:accent2>
        <a:srgbClr val="DC291E"/>
      </a:accent2>
      <a:accent3>
        <a:srgbClr val="33CC33"/>
      </a:accent3>
      <a:accent4>
        <a:srgbClr val="FFCC00"/>
      </a:accent4>
      <a:accent5>
        <a:srgbClr val="3399CC"/>
      </a:accent5>
      <a:accent6>
        <a:srgbClr val="868A90"/>
      </a:accent6>
      <a:hlink>
        <a:srgbClr val="FF6600"/>
      </a:hlink>
      <a:folHlink>
        <a:srgbClr val="DD954D"/>
      </a:folHlink>
    </a:clrScheme>
    <a:fontScheme name="2_Blank Presentation">
      <a:majorFont>
        <a:latin typeface="HelveticaNeue Condensed"/>
        <a:ea typeface="ＭＳ Ｐゴシック"/>
        <a:cs typeface="ＭＳ Ｐゴシック"/>
      </a:majorFont>
      <a:minorFont>
        <a:latin typeface="HelveticaNeue Condensed"/>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Blank Presentation 13">
        <a:dk1>
          <a:srgbClr val="000000"/>
        </a:dk1>
        <a:lt1>
          <a:srgbClr val="FFFFFF"/>
        </a:lt1>
        <a:dk2>
          <a:srgbClr val="000000"/>
        </a:dk2>
        <a:lt2>
          <a:srgbClr val="808080"/>
        </a:lt2>
        <a:accent1>
          <a:srgbClr val="874DBF"/>
        </a:accent1>
        <a:accent2>
          <a:srgbClr val="FF8500"/>
        </a:accent2>
        <a:accent3>
          <a:srgbClr val="FFFFFF"/>
        </a:accent3>
        <a:accent4>
          <a:srgbClr val="000000"/>
        </a:accent4>
        <a:accent5>
          <a:srgbClr val="C3B2DC"/>
        </a:accent5>
        <a:accent6>
          <a:srgbClr val="E77800"/>
        </a:accent6>
        <a:hlink>
          <a:srgbClr val="0A94D6"/>
        </a:hlink>
        <a:folHlink>
          <a:srgbClr val="DE5433"/>
        </a:folHlink>
      </a:clrScheme>
      <a:clrMap bg1="lt1" tx1="dk1" bg2="lt2" tx2="dk2" accent1="accent1" accent2="accent2" accent3="accent3" accent4="accent4" accent5="accent5" accent6="accent6" hlink="hlink" folHlink="folHlink"/>
    </a:extraClrScheme>
    <a:extraClrScheme>
      <a:clrScheme name="2_Blank Presentation 14">
        <a:dk1>
          <a:srgbClr val="000000"/>
        </a:dk1>
        <a:lt1>
          <a:srgbClr val="FFFFFF"/>
        </a:lt1>
        <a:dk2>
          <a:srgbClr val="000000"/>
        </a:dk2>
        <a:lt2>
          <a:srgbClr val="D9D7C5"/>
        </a:lt2>
        <a:accent1>
          <a:srgbClr val="D3CAB7"/>
        </a:accent1>
        <a:accent2>
          <a:srgbClr val="F8981D"/>
        </a:accent2>
        <a:accent3>
          <a:srgbClr val="FFFFFF"/>
        </a:accent3>
        <a:accent4>
          <a:srgbClr val="000000"/>
        </a:accent4>
        <a:accent5>
          <a:srgbClr val="E6E1D8"/>
        </a:accent5>
        <a:accent6>
          <a:srgbClr val="E18919"/>
        </a:accent6>
        <a:hlink>
          <a:srgbClr val="6E2A8D"/>
        </a:hlink>
        <a:folHlink>
          <a:srgbClr val="008DA8"/>
        </a:folHlink>
      </a:clrScheme>
      <a:clrMap bg1="lt1" tx1="dk1" bg2="lt2" tx2="dk2" accent1="accent1" accent2="accent2" accent3="accent3" accent4="accent4" accent5="accent5" accent6="accent6" hlink="hlink" folHlink="folHlink"/>
    </a:extraClrScheme>
    <a:extraClrScheme>
      <a:clrScheme name="2_Blank Presentation 15">
        <a:dk1>
          <a:srgbClr val="131313"/>
        </a:dk1>
        <a:lt1>
          <a:srgbClr val="FFFFFF"/>
        </a:lt1>
        <a:dk2>
          <a:srgbClr val="131313"/>
        </a:dk2>
        <a:lt2>
          <a:srgbClr val="CDD0CF"/>
        </a:lt2>
        <a:accent1>
          <a:srgbClr val="008BBE"/>
        </a:accent1>
        <a:accent2>
          <a:srgbClr val="31A895"/>
        </a:accent2>
        <a:accent3>
          <a:srgbClr val="FFFFFF"/>
        </a:accent3>
        <a:accent4>
          <a:srgbClr val="0E0E0E"/>
        </a:accent4>
        <a:accent5>
          <a:srgbClr val="AAC4DB"/>
        </a:accent5>
        <a:accent6>
          <a:srgbClr val="2B9887"/>
        </a:accent6>
        <a:hlink>
          <a:srgbClr val="57528F"/>
        </a:hlink>
        <a:folHlink>
          <a:srgbClr val="5D2771"/>
        </a:folHlink>
      </a:clrScheme>
      <a:clrMap bg1="lt1" tx1="dk1" bg2="lt2" tx2="dk2" accent1="accent1" accent2="accent2" accent3="accent3" accent4="accent4" accent5="accent5" accent6="accent6" hlink="hlink" folHlink="folHlink"/>
    </a:extraClrScheme>
    <a:extraClrScheme>
      <a:clrScheme name="2_Blank Presentation 16">
        <a:dk1>
          <a:srgbClr val="131313"/>
        </a:dk1>
        <a:lt1>
          <a:srgbClr val="FFFFFF"/>
        </a:lt1>
        <a:dk2>
          <a:srgbClr val="131313"/>
        </a:dk2>
        <a:lt2>
          <a:srgbClr val="CDD0CF"/>
        </a:lt2>
        <a:accent1>
          <a:srgbClr val="EDA04F"/>
        </a:accent1>
        <a:accent2>
          <a:srgbClr val="D81E05"/>
        </a:accent2>
        <a:accent3>
          <a:srgbClr val="FFFFFF"/>
        </a:accent3>
        <a:accent4>
          <a:srgbClr val="0E0E0E"/>
        </a:accent4>
        <a:accent5>
          <a:srgbClr val="F4CDB2"/>
        </a:accent5>
        <a:accent6>
          <a:srgbClr val="C41A04"/>
        </a:accent6>
        <a:hlink>
          <a:srgbClr val="75AADB"/>
        </a:hlink>
        <a:folHlink>
          <a:srgbClr val="00389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Presentation">
  <a:themeElements>
    <a:clrScheme name="Blank Presentation 16">
      <a:dk1>
        <a:srgbClr val="131313"/>
      </a:dk1>
      <a:lt1>
        <a:srgbClr val="FFFFFF"/>
      </a:lt1>
      <a:dk2>
        <a:srgbClr val="131313"/>
      </a:dk2>
      <a:lt2>
        <a:srgbClr val="CDD0CF"/>
      </a:lt2>
      <a:accent1>
        <a:srgbClr val="EDA04F"/>
      </a:accent1>
      <a:accent2>
        <a:srgbClr val="D81E05"/>
      </a:accent2>
      <a:accent3>
        <a:srgbClr val="FFFFFF"/>
      </a:accent3>
      <a:accent4>
        <a:srgbClr val="0E0E0E"/>
      </a:accent4>
      <a:accent5>
        <a:srgbClr val="F4CDB2"/>
      </a:accent5>
      <a:accent6>
        <a:srgbClr val="C41A04"/>
      </a:accent6>
      <a:hlink>
        <a:srgbClr val="75AADB"/>
      </a:hlink>
      <a:folHlink>
        <a:srgbClr val="003893"/>
      </a:folHlink>
    </a:clrScheme>
    <a:fontScheme name="Blank Presentation">
      <a:majorFont>
        <a:latin typeface="HelveticaNeue Condensed"/>
        <a:ea typeface="ＭＳ Ｐゴシック"/>
        <a:cs typeface="ＭＳ Ｐゴシック"/>
      </a:majorFont>
      <a:minorFont>
        <a:latin typeface="HelveticaNeue Condensed"/>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000000"/>
        </a:dk1>
        <a:lt1>
          <a:srgbClr val="FFFFFF"/>
        </a:lt1>
        <a:dk2>
          <a:srgbClr val="000000"/>
        </a:dk2>
        <a:lt2>
          <a:srgbClr val="808080"/>
        </a:lt2>
        <a:accent1>
          <a:srgbClr val="874DBF"/>
        </a:accent1>
        <a:accent2>
          <a:srgbClr val="FF8500"/>
        </a:accent2>
        <a:accent3>
          <a:srgbClr val="FFFFFF"/>
        </a:accent3>
        <a:accent4>
          <a:srgbClr val="000000"/>
        </a:accent4>
        <a:accent5>
          <a:srgbClr val="C3B2DC"/>
        </a:accent5>
        <a:accent6>
          <a:srgbClr val="E77800"/>
        </a:accent6>
        <a:hlink>
          <a:srgbClr val="0A94D6"/>
        </a:hlink>
        <a:folHlink>
          <a:srgbClr val="DE5433"/>
        </a:folHlink>
      </a:clrScheme>
      <a:clrMap bg1="lt1" tx1="dk1" bg2="lt2" tx2="dk2" accent1="accent1" accent2="accent2" accent3="accent3" accent4="accent4" accent5="accent5" accent6="accent6" hlink="hlink" folHlink="folHlink"/>
    </a:extraClrScheme>
    <a:extraClrScheme>
      <a:clrScheme name="Blank Presentation 14">
        <a:dk1>
          <a:srgbClr val="000000"/>
        </a:dk1>
        <a:lt1>
          <a:srgbClr val="FFFFFF"/>
        </a:lt1>
        <a:dk2>
          <a:srgbClr val="000000"/>
        </a:dk2>
        <a:lt2>
          <a:srgbClr val="D9D7C5"/>
        </a:lt2>
        <a:accent1>
          <a:srgbClr val="D3CAB7"/>
        </a:accent1>
        <a:accent2>
          <a:srgbClr val="F8981D"/>
        </a:accent2>
        <a:accent3>
          <a:srgbClr val="FFFFFF"/>
        </a:accent3>
        <a:accent4>
          <a:srgbClr val="000000"/>
        </a:accent4>
        <a:accent5>
          <a:srgbClr val="E6E1D8"/>
        </a:accent5>
        <a:accent6>
          <a:srgbClr val="E18919"/>
        </a:accent6>
        <a:hlink>
          <a:srgbClr val="6E2A8D"/>
        </a:hlink>
        <a:folHlink>
          <a:srgbClr val="008DA8"/>
        </a:folHlink>
      </a:clrScheme>
      <a:clrMap bg1="lt1" tx1="dk1" bg2="lt2" tx2="dk2" accent1="accent1" accent2="accent2" accent3="accent3" accent4="accent4" accent5="accent5" accent6="accent6" hlink="hlink" folHlink="folHlink"/>
    </a:extraClrScheme>
    <a:extraClrScheme>
      <a:clrScheme name="Blank Presentation 15">
        <a:dk1>
          <a:srgbClr val="131313"/>
        </a:dk1>
        <a:lt1>
          <a:srgbClr val="FFFFFF"/>
        </a:lt1>
        <a:dk2>
          <a:srgbClr val="131313"/>
        </a:dk2>
        <a:lt2>
          <a:srgbClr val="CDD0CF"/>
        </a:lt2>
        <a:accent1>
          <a:srgbClr val="008BBE"/>
        </a:accent1>
        <a:accent2>
          <a:srgbClr val="31A895"/>
        </a:accent2>
        <a:accent3>
          <a:srgbClr val="FFFFFF"/>
        </a:accent3>
        <a:accent4>
          <a:srgbClr val="0E0E0E"/>
        </a:accent4>
        <a:accent5>
          <a:srgbClr val="AAC4DB"/>
        </a:accent5>
        <a:accent6>
          <a:srgbClr val="2B9887"/>
        </a:accent6>
        <a:hlink>
          <a:srgbClr val="57528F"/>
        </a:hlink>
        <a:folHlink>
          <a:srgbClr val="5D2771"/>
        </a:folHlink>
      </a:clrScheme>
      <a:clrMap bg1="lt1" tx1="dk1" bg2="lt2" tx2="dk2" accent1="accent1" accent2="accent2" accent3="accent3" accent4="accent4" accent5="accent5" accent6="accent6" hlink="hlink" folHlink="folHlink"/>
    </a:extraClrScheme>
    <a:extraClrScheme>
      <a:clrScheme name="Blank Presentation 16">
        <a:dk1>
          <a:srgbClr val="131313"/>
        </a:dk1>
        <a:lt1>
          <a:srgbClr val="FFFFFF"/>
        </a:lt1>
        <a:dk2>
          <a:srgbClr val="131313"/>
        </a:dk2>
        <a:lt2>
          <a:srgbClr val="CDD0CF"/>
        </a:lt2>
        <a:accent1>
          <a:srgbClr val="EDA04F"/>
        </a:accent1>
        <a:accent2>
          <a:srgbClr val="D81E05"/>
        </a:accent2>
        <a:accent3>
          <a:srgbClr val="FFFFFF"/>
        </a:accent3>
        <a:accent4>
          <a:srgbClr val="0E0E0E"/>
        </a:accent4>
        <a:accent5>
          <a:srgbClr val="F4CDB2"/>
        </a:accent5>
        <a:accent6>
          <a:srgbClr val="C41A04"/>
        </a:accent6>
        <a:hlink>
          <a:srgbClr val="75AADB"/>
        </a:hlink>
        <a:folHlink>
          <a:srgbClr val="003893"/>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Fortinet Standard.thmx</Template>
  <TotalTime>3710</TotalTime>
  <Words>2464</Words>
  <Application>Microsoft Macintosh PowerPoint</Application>
  <PresentationFormat>On-screen Show (4:3)</PresentationFormat>
  <Paragraphs>536</Paragraphs>
  <Slides>44</Slides>
  <Notes>24</Notes>
  <HiddenSlides>0</HiddenSlides>
  <MMClips>0</MMClips>
  <ScaleCrop>false</ScaleCrop>
  <HeadingPairs>
    <vt:vector size="4" baseType="variant">
      <vt:variant>
        <vt:lpstr>Theme</vt:lpstr>
      </vt:variant>
      <vt:variant>
        <vt:i4>2</vt:i4>
      </vt:variant>
      <vt:variant>
        <vt:lpstr>Slide Titles</vt:lpstr>
      </vt:variant>
      <vt:variant>
        <vt:i4>44</vt:i4>
      </vt:variant>
    </vt:vector>
  </HeadingPairs>
  <TitlesOfParts>
    <vt:vector size="46" baseType="lpstr">
      <vt:lpstr>Fortinet Standard</vt:lpstr>
      <vt:lpstr>Blank Presentation</vt:lpstr>
      <vt:lpstr>PowerPoint Presentation</vt:lpstr>
      <vt:lpstr>Martijn Duijm  Working for Fortinet since november 2011  15 year experience in security  FortiWeb, FortiDB and FortiDDoS specialist</vt:lpstr>
      <vt:lpstr>Agenda</vt:lpstr>
      <vt:lpstr>FORTINET HIGHLIGHTS</vt:lpstr>
      <vt:lpstr>PowerPoint Presentation</vt:lpstr>
      <vt:lpstr>PowerPoint Presentation</vt:lpstr>
      <vt:lpstr>What is DDOS ?</vt:lpstr>
      <vt:lpstr>The latest in the DDoS Press ……. </vt:lpstr>
      <vt:lpstr>PowerPoint Presentation</vt:lpstr>
      <vt:lpstr>Why Implement DoS/DDoS Protection today ?</vt:lpstr>
      <vt:lpstr>Why Implement DoS/DDoS Protection today ?</vt:lpstr>
      <vt:lpstr>Why Implement DoS/DDoS Protection today ?</vt:lpstr>
      <vt:lpstr>Why Implement DoS/DDoS Protection today ?</vt:lpstr>
      <vt:lpstr>Why Implement DoS/DDoS Protection today ?</vt:lpstr>
      <vt:lpstr>Current customer / 250 attacks a day!</vt:lpstr>
      <vt:lpstr>Another customer / Dirtjumper attack </vt:lpstr>
      <vt:lpstr>Where is the DDoS Silver Bullet Solution?</vt:lpstr>
      <vt:lpstr>Where is the DDoS Silver Bullet Solution?</vt:lpstr>
      <vt:lpstr>Where is the DDoS Silver Bullet Solution?</vt:lpstr>
      <vt:lpstr>DDOS mitigation in the cloud</vt:lpstr>
      <vt:lpstr>Where is the DDoS Silver Bullet Solution?</vt:lpstr>
      <vt:lpstr>“Existing single-point solutions are broken”</vt:lpstr>
      <vt:lpstr>Introducing FortiDDoS</vt:lpstr>
      <vt:lpstr>FortiDDoS Current Product Family</vt:lpstr>
      <vt:lpstr>FortiDDoS Products</vt:lpstr>
      <vt:lpstr>FortiDDoS Products</vt:lpstr>
      <vt:lpstr>FortiDDoS : 5 Key Features and Benefits</vt:lpstr>
      <vt:lpstr>A. Powered By the FortiASIC Traffic Processor</vt:lpstr>
      <vt:lpstr>A. ASIC designed to handle high volume attack traffic</vt:lpstr>
      <vt:lpstr>FortiDDoS : 5 Key Features and Benefits</vt:lpstr>
      <vt:lpstr>B. Traffic Learning : Baseline Building</vt:lpstr>
      <vt:lpstr>FortiDDoS : 5 Key Features and Benefits</vt:lpstr>
      <vt:lpstr>C. Virtual Partitions</vt:lpstr>
      <vt:lpstr>FortiDDoS : 5 Key Features and Benefits</vt:lpstr>
      <vt:lpstr>PowerPoint Presentation</vt:lpstr>
      <vt:lpstr>D. Resilient Deployment with Fail Over</vt:lpstr>
      <vt:lpstr>D. Resilient Deployment with Load Balancing</vt:lpstr>
      <vt:lpstr>FortiDDoS : 5 Key Features and Benefits</vt:lpstr>
      <vt:lpstr>E. Microfine enforcement at multiple network layers</vt:lpstr>
      <vt:lpstr>Recent  EU Customer Feedback</vt:lpstr>
      <vt:lpstr>Can you afford NOT to protect IT Services: Take-Aways</vt:lpstr>
      <vt:lpstr>Book your FortiDDoS PoC!</vt:lpstr>
      <vt:lpstr>Fortinet Real Time Denial of Service Protection</vt:lpstr>
      <vt:lpstr>PowerPoint Presentation</vt:lpstr>
    </vt:vector>
  </TitlesOfParts>
  <Company>Fortinet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Martijn Duijm</dc:creator>
  <cp:lastModifiedBy>Martijn Duijm</cp:lastModifiedBy>
  <cp:revision>19</cp:revision>
  <dcterms:created xsi:type="dcterms:W3CDTF">2013-06-10T14:46:25Z</dcterms:created>
  <dcterms:modified xsi:type="dcterms:W3CDTF">2013-10-02T09:37:18Z</dcterms:modified>
</cp:coreProperties>
</file>