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charts/chart3.xml" ContentType="application/vnd.openxmlformats-officedocument.drawingml.chart+xml"/>
  <Default Extension="xlsx" ContentType="application/vnd.openxmlformats-officedocument.spreadsheetml.sheet"/>
  <Override PartName="/ppt/diagrams/data2.xml" ContentType="application/vnd.openxmlformats-officedocument.drawingml.diagramData+xml"/>
  <Override PartName="/ppt/diagrams/drawing7.xml" ContentType="application/vnd.ms-office.drawingml.diagramDrawing+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diagrams/layout4.xml" ContentType="application/vnd.openxmlformats-officedocument.drawingml.diagramLayout+xml"/>
  <Override PartName="/ppt/diagrams/data7.xml" ContentType="application/vnd.openxmlformats-officedocument.drawingml.diagramData+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diagrams/layout7.xml" ContentType="application/vnd.openxmlformats-officedocument.drawingml.diagram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651" r:id="rId2"/>
    <p:sldMasterId id="2147483652" r:id="rId3"/>
    <p:sldMasterId id="2147483692" r:id="rId4"/>
  </p:sldMasterIdLst>
  <p:notesMasterIdLst>
    <p:notesMasterId r:id="rId36"/>
  </p:notesMasterIdLst>
  <p:handoutMasterIdLst>
    <p:handoutMasterId r:id="rId37"/>
  </p:handoutMasterIdLst>
  <p:sldIdLst>
    <p:sldId id="377" r:id="rId5"/>
    <p:sldId id="382" r:id="rId6"/>
    <p:sldId id="406" r:id="rId7"/>
    <p:sldId id="416" r:id="rId8"/>
    <p:sldId id="417" r:id="rId9"/>
    <p:sldId id="418" r:id="rId10"/>
    <p:sldId id="419" r:id="rId11"/>
    <p:sldId id="420" r:id="rId12"/>
    <p:sldId id="421" r:id="rId13"/>
    <p:sldId id="424" r:id="rId14"/>
    <p:sldId id="422" r:id="rId15"/>
    <p:sldId id="423" r:id="rId16"/>
    <p:sldId id="388" r:id="rId17"/>
    <p:sldId id="400" r:id="rId18"/>
    <p:sldId id="401" r:id="rId19"/>
    <p:sldId id="402" r:id="rId20"/>
    <p:sldId id="403" r:id="rId21"/>
    <p:sldId id="389" r:id="rId22"/>
    <p:sldId id="413" r:id="rId23"/>
    <p:sldId id="414" r:id="rId24"/>
    <p:sldId id="391" r:id="rId25"/>
    <p:sldId id="415" r:id="rId26"/>
    <p:sldId id="392" r:id="rId27"/>
    <p:sldId id="393" r:id="rId28"/>
    <p:sldId id="394" r:id="rId29"/>
    <p:sldId id="395" r:id="rId30"/>
    <p:sldId id="425" r:id="rId31"/>
    <p:sldId id="408" r:id="rId32"/>
    <p:sldId id="410" r:id="rId33"/>
    <p:sldId id="412" r:id="rId34"/>
    <p:sldId id="426" r:id="rId35"/>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Arial"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simmons" initials="" lastIdx="1" clrIdx="0"/>
  <p:cmAuthor id="1" name="Manuel Hüttl" initial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BABCBE"/>
    <a:srgbClr val="ABABAB"/>
    <a:srgbClr val="AEAEAE"/>
    <a:srgbClr val="BCBCBC"/>
    <a:srgbClr val="979797"/>
    <a:srgbClr val="A1ADAA"/>
    <a:srgbClr val="A3A3A3"/>
    <a:srgbClr val="242424"/>
    <a:srgbClr val="CCCFC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32" autoAdjust="0"/>
    <p:restoredTop sz="91358" autoAdjust="0"/>
  </p:normalViewPr>
  <p:slideViewPr>
    <p:cSldViewPr>
      <p:cViewPr varScale="1">
        <p:scale>
          <a:sx n="67" d="100"/>
          <a:sy n="67" d="100"/>
        </p:scale>
        <p:origin x="-58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1" Type="http://schemas.openxmlformats.org/officeDocument/2006/relationships/oleObject" Target="file:///\\ukcreative\marketing\PMM\Andrea\Memory%20configuration%20campaign\sample%20graphs%20for%20pitch%20deck.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kcreative\marketing\PMM\Andrea\Memory%20configuration%20campaign\sample%20graphs%20for%20pitch%20deck.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GB"/>
  <c:chart>
    <c:title>
      <c:tx>
        <c:rich>
          <a:bodyPr/>
          <a:lstStyle/>
          <a:p>
            <a:pPr>
              <a:defRPr/>
            </a:pPr>
            <a:r>
              <a:rPr lang="en-GB" dirty="0" err="1" smtClean="0"/>
              <a:t>Scena</a:t>
            </a:r>
            <a:r>
              <a:rPr lang="ro-RO" dirty="0" smtClean="0"/>
              <a:t>riul</a:t>
            </a:r>
            <a:r>
              <a:rPr lang="en-GB" dirty="0" smtClean="0"/>
              <a:t> 1</a:t>
            </a:r>
            <a:endParaRPr lang="en-GB" dirty="0"/>
          </a:p>
        </c:rich>
      </c:tx>
      <c:layout>
        <c:manualLayout>
          <c:xMode val="edge"/>
          <c:yMode val="edge"/>
          <c:x val="7.9822450567062053E-2"/>
          <c:y val="7.6712328767123514E-2"/>
        </c:manualLayout>
      </c:layout>
      <c:overlay val="1"/>
    </c:title>
    <c:plotArea>
      <c:layout>
        <c:manualLayout>
          <c:layoutTarget val="inner"/>
          <c:xMode val="edge"/>
          <c:yMode val="edge"/>
          <c:x val="0.18538651261557118"/>
          <c:y val="0.22991004206666063"/>
          <c:w val="0.56239254012846351"/>
          <c:h val="0.61323898896199558"/>
        </c:manualLayout>
      </c:layout>
      <c:radarChart>
        <c:radarStyle val="filled"/>
        <c:ser>
          <c:idx val="0"/>
          <c:order val="0"/>
          <c:cat>
            <c:strRef>
              <c:f>Sheet1!$A$3:$A$5</c:f>
              <c:strCache>
                <c:ptCount val="3"/>
                <c:pt idx="0">
                  <c:v>Power</c:v>
                </c:pt>
                <c:pt idx="1">
                  <c:v>Performance</c:v>
                </c:pt>
                <c:pt idx="2">
                  <c:v>Capacity</c:v>
                </c:pt>
              </c:strCache>
            </c:strRef>
          </c:cat>
          <c:val>
            <c:numRef>
              <c:f>Sheet1!$B$3:$B$5</c:f>
              <c:numCache>
                <c:formatCode>General</c:formatCode>
                <c:ptCount val="3"/>
                <c:pt idx="0">
                  <c:v>200</c:v>
                </c:pt>
                <c:pt idx="1">
                  <c:v>100</c:v>
                </c:pt>
                <c:pt idx="2">
                  <c:v>50</c:v>
                </c:pt>
              </c:numCache>
            </c:numRef>
          </c:val>
        </c:ser>
        <c:axId val="54097024"/>
        <c:axId val="54178176"/>
      </c:radarChart>
      <c:catAx>
        <c:axId val="54097024"/>
        <c:scaling>
          <c:orientation val="minMax"/>
        </c:scaling>
        <c:axPos val="b"/>
        <c:majorGridlines/>
        <c:tickLblPos val="nextTo"/>
        <c:crossAx val="54178176"/>
        <c:crosses val="autoZero"/>
        <c:auto val="1"/>
        <c:lblAlgn val="ctr"/>
        <c:lblOffset val="100"/>
      </c:catAx>
      <c:valAx>
        <c:axId val="54178176"/>
        <c:scaling>
          <c:orientation val="minMax"/>
        </c:scaling>
        <c:delete val="1"/>
        <c:axPos val="l"/>
        <c:majorGridlines/>
        <c:numFmt formatCode="General" sourceLinked="1"/>
        <c:majorTickMark val="cross"/>
        <c:tickLblPos val="none"/>
        <c:crossAx val="54097024"/>
        <c:crosses val="autoZero"/>
        <c:crossBetween val="between"/>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GB"/>
  <c:chart>
    <c:title>
      <c:tx>
        <c:rich>
          <a:bodyPr/>
          <a:lstStyle/>
          <a:p>
            <a:pPr>
              <a:defRPr/>
            </a:pPr>
            <a:r>
              <a:rPr lang="en-GB" dirty="0" err="1" smtClean="0"/>
              <a:t>Scenari</a:t>
            </a:r>
            <a:r>
              <a:rPr lang="ro-RO" dirty="0" smtClean="0"/>
              <a:t>ul</a:t>
            </a:r>
            <a:r>
              <a:rPr lang="en-GB" dirty="0" smtClean="0"/>
              <a:t> 2</a:t>
            </a:r>
            <a:endParaRPr lang="en-GB" dirty="0"/>
          </a:p>
        </c:rich>
      </c:tx>
      <c:layout>
        <c:manualLayout>
          <c:xMode val="edge"/>
          <c:yMode val="edge"/>
          <c:x val="3.9124890638670175E-2"/>
          <c:y val="0"/>
        </c:manualLayout>
      </c:layout>
      <c:overlay val="1"/>
    </c:title>
    <c:plotArea>
      <c:layout/>
      <c:radarChart>
        <c:radarStyle val="filled"/>
        <c:ser>
          <c:idx val="0"/>
          <c:order val="0"/>
          <c:cat>
            <c:strRef>
              <c:f>Sheet1!$A$10:$A$12</c:f>
              <c:strCache>
                <c:ptCount val="3"/>
                <c:pt idx="0">
                  <c:v>Power</c:v>
                </c:pt>
                <c:pt idx="1">
                  <c:v>Performance</c:v>
                </c:pt>
                <c:pt idx="2">
                  <c:v>Capacity</c:v>
                </c:pt>
              </c:strCache>
            </c:strRef>
          </c:cat>
          <c:val>
            <c:numRef>
              <c:f>Sheet1!$B$10:$B$12</c:f>
              <c:numCache>
                <c:formatCode>General</c:formatCode>
                <c:ptCount val="3"/>
                <c:pt idx="0">
                  <c:v>100</c:v>
                </c:pt>
                <c:pt idx="1">
                  <c:v>100</c:v>
                </c:pt>
                <c:pt idx="2">
                  <c:v>200</c:v>
                </c:pt>
              </c:numCache>
            </c:numRef>
          </c:val>
        </c:ser>
        <c:axId val="54193536"/>
        <c:axId val="54264960"/>
      </c:radarChart>
      <c:catAx>
        <c:axId val="54193536"/>
        <c:scaling>
          <c:orientation val="minMax"/>
        </c:scaling>
        <c:axPos val="b"/>
        <c:majorGridlines/>
        <c:tickLblPos val="nextTo"/>
        <c:crossAx val="54264960"/>
        <c:crosses val="autoZero"/>
        <c:auto val="1"/>
        <c:lblAlgn val="ctr"/>
        <c:lblOffset val="100"/>
      </c:catAx>
      <c:valAx>
        <c:axId val="54264960"/>
        <c:scaling>
          <c:orientation val="minMax"/>
        </c:scaling>
        <c:delete val="1"/>
        <c:axPos val="l"/>
        <c:majorGridlines/>
        <c:numFmt formatCode="General" sourceLinked="1"/>
        <c:majorTickMark val="cross"/>
        <c:tickLblPos val="none"/>
        <c:crossAx val="54193536"/>
        <c:crosses val="autoZero"/>
        <c:crossBetween val="between"/>
      </c:valAx>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GB"/>
  <c:chart>
    <c:title>
      <c:tx>
        <c:rich>
          <a:bodyPr/>
          <a:lstStyle/>
          <a:p>
            <a:pPr>
              <a:defRPr/>
            </a:pPr>
            <a:r>
              <a:rPr lang="ro-RO" dirty="0" smtClean="0">
                <a:solidFill>
                  <a:srgbClr val="C00000"/>
                </a:solidFill>
              </a:rPr>
              <a:t>Perfomanţă comparată –</a:t>
            </a:r>
            <a:r>
              <a:rPr lang="ro-RO" baseline="0" dirty="0" smtClean="0">
                <a:solidFill>
                  <a:srgbClr val="C00000"/>
                </a:solidFill>
              </a:rPr>
              <a:t> configuraţie Echilibrată vs Neechilibrată</a:t>
            </a:r>
            <a:endParaRPr lang="en-US" dirty="0">
              <a:solidFill>
                <a:srgbClr val="C00000"/>
              </a:solidFill>
            </a:endParaRPr>
          </a:p>
        </c:rich>
      </c:tx>
      <c:layout/>
    </c:title>
    <c:view3D>
      <c:perspective val="30"/>
    </c:view3D>
    <c:plotArea>
      <c:layout>
        <c:manualLayout>
          <c:layoutTarget val="inner"/>
          <c:xMode val="edge"/>
          <c:yMode val="edge"/>
          <c:x val="6.0418562308503926E-2"/>
          <c:y val="0.24286712598425197"/>
          <c:w val="0.6827271717283957"/>
          <c:h val="0.57939345472440962"/>
        </c:manualLayout>
      </c:layout>
      <c:bar3DChart>
        <c:barDir val="col"/>
        <c:grouping val="clustered"/>
        <c:ser>
          <c:idx val="0"/>
          <c:order val="0"/>
          <c:tx>
            <c:strRef>
              <c:f>Sheet1!$B$1</c:f>
              <c:strCache>
                <c:ptCount val="1"/>
                <c:pt idx="0">
                  <c:v>Lăţime de bandă în GB/s cu SiSoft Sandra 2012</c:v>
                </c:pt>
              </c:strCache>
            </c:strRef>
          </c:tx>
          <c:dLbls>
            <c:dLbl>
              <c:idx val="0"/>
              <c:layout>
                <c:manualLayout>
                  <c:x val="1.4575974570318639E-3"/>
                  <c:y val="-1.8750000000000065E-2"/>
                </c:manualLayout>
              </c:layout>
              <c:showVal val="1"/>
            </c:dLbl>
            <c:dLbl>
              <c:idx val="1"/>
              <c:layout>
                <c:manualLayout>
                  <c:x val="-5.3444622694329122E-17"/>
                  <c:y val="-6.2500000000000524E-3"/>
                </c:manualLayout>
              </c:layout>
              <c:showVal val="1"/>
            </c:dLbl>
            <c:txPr>
              <a:bodyPr/>
              <a:lstStyle/>
              <a:p>
                <a:pPr>
                  <a:defRPr sz="1500"/>
                </a:pPr>
                <a:endParaRPr lang="en-US"/>
              </a:p>
            </c:txPr>
            <c:showVal val="1"/>
          </c:dLbls>
          <c:cat>
            <c:strRef>
              <c:f>Sheet1!$A$2:$A$4</c:f>
              <c:strCache>
                <c:ptCount val="3"/>
                <c:pt idx="0">
                  <c:v>Neechilibrată</c:v>
                </c:pt>
                <c:pt idx="1">
                  <c:v>Parţial Echilibrată</c:v>
                </c:pt>
                <c:pt idx="2">
                  <c:v>Echilibrată</c:v>
                </c:pt>
              </c:strCache>
            </c:strRef>
          </c:cat>
          <c:val>
            <c:numRef>
              <c:f>Sheet1!$B$2:$B$4</c:f>
              <c:numCache>
                <c:formatCode>General</c:formatCode>
                <c:ptCount val="3"/>
                <c:pt idx="0">
                  <c:v>16.7</c:v>
                </c:pt>
                <c:pt idx="1">
                  <c:v>53</c:v>
                </c:pt>
                <c:pt idx="2">
                  <c:v>70</c:v>
                </c:pt>
              </c:numCache>
            </c:numRef>
          </c:val>
        </c:ser>
        <c:ser>
          <c:idx val="1"/>
          <c:order val="1"/>
          <c:tx>
            <c:strRef>
              <c:f>Sheet1!$C$1</c:f>
              <c:strCache>
                <c:ptCount val="1"/>
                <c:pt idx="0">
                  <c:v>Lăţime de bandă în GB/s cu STREAM</c:v>
                </c:pt>
              </c:strCache>
            </c:strRef>
          </c:tx>
          <c:dLbls>
            <c:dLbl>
              <c:idx val="0"/>
              <c:layout>
                <c:manualLayout>
                  <c:x val="1.3118377113286743E-2"/>
                  <c:y val="-5.729100483609352E-17"/>
                </c:manualLayout>
              </c:layout>
              <c:showVal val="1"/>
            </c:dLbl>
            <c:dLbl>
              <c:idx val="1"/>
              <c:layout>
                <c:manualLayout>
                  <c:x val="1.1660779656255236E-2"/>
                  <c:y val="3.1250000000000097E-3"/>
                </c:manualLayout>
              </c:layout>
              <c:showVal val="1"/>
            </c:dLbl>
            <c:dLbl>
              <c:idx val="2"/>
              <c:layout>
                <c:manualLayout>
                  <c:x val="1.4575974570318633E-2"/>
                  <c:y val="3.1250000000000292E-3"/>
                </c:manualLayout>
              </c:layout>
              <c:showVal val="1"/>
            </c:dLbl>
            <c:dLbl>
              <c:idx val="3"/>
              <c:layout>
                <c:manualLayout>
                  <c:x val="1.0203182199223063E-2"/>
                  <c:y val="3.1250000000000292E-3"/>
                </c:manualLayout>
              </c:layout>
              <c:showVal val="1"/>
            </c:dLbl>
            <c:txPr>
              <a:bodyPr/>
              <a:lstStyle/>
              <a:p>
                <a:pPr>
                  <a:defRPr sz="1500"/>
                </a:pPr>
                <a:endParaRPr lang="en-US"/>
              </a:p>
            </c:txPr>
            <c:showVal val="1"/>
          </c:dLbls>
          <c:cat>
            <c:strRef>
              <c:f>Sheet1!$A$2:$A$4</c:f>
              <c:strCache>
                <c:ptCount val="3"/>
                <c:pt idx="0">
                  <c:v>Neechilibrată</c:v>
                </c:pt>
                <c:pt idx="1">
                  <c:v>Parţial Echilibrată</c:v>
                </c:pt>
                <c:pt idx="2">
                  <c:v>Echilibrată</c:v>
                </c:pt>
              </c:strCache>
            </c:strRef>
          </c:cat>
          <c:val>
            <c:numRef>
              <c:f>Sheet1!$C$2:$C$4</c:f>
              <c:numCache>
                <c:formatCode>General</c:formatCode>
                <c:ptCount val="3"/>
                <c:pt idx="0">
                  <c:v>14</c:v>
                </c:pt>
                <c:pt idx="1">
                  <c:v>54.8</c:v>
                </c:pt>
                <c:pt idx="2">
                  <c:v>69</c:v>
                </c:pt>
              </c:numCache>
            </c:numRef>
          </c:val>
        </c:ser>
        <c:shape val="cylinder"/>
        <c:axId val="72624384"/>
        <c:axId val="72626176"/>
        <c:axId val="0"/>
      </c:bar3DChart>
      <c:catAx>
        <c:axId val="72624384"/>
        <c:scaling>
          <c:orientation val="minMax"/>
        </c:scaling>
        <c:axPos val="b"/>
        <c:tickLblPos val="nextTo"/>
        <c:crossAx val="72626176"/>
        <c:crosses val="autoZero"/>
        <c:auto val="1"/>
        <c:lblAlgn val="ctr"/>
        <c:lblOffset val="100"/>
      </c:catAx>
      <c:valAx>
        <c:axId val="72626176"/>
        <c:scaling>
          <c:orientation val="minMax"/>
        </c:scaling>
        <c:axPos val="l"/>
        <c:numFmt formatCode="General" sourceLinked="1"/>
        <c:tickLblPos val="nextTo"/>
        <c:crossAx val="72624384"/>
        <c:crosses val="autoZero"/>
        <c:crossBetween val="between"/>
      </c:valAx>
    </c:plotArea>
    <c:legend>
      <c:legendPos val="r"/>
      <c:layout/>
    </c:legend>
    <c:plotVisOnly val="1"/>
  </c:chart>
  <c:txPr>
    <a:bodyPr/>
    <a:lstStyle/>
    <a:p>
      <a:pPr>
        <a:defRPr sz="1800"/>
      </a:pPr>
      <a:endParaRPr lang="en-US"/>
    </a:p>
  </c:txPr>
  <c:externalData r:id="rId1"/>
</c:chartSpace>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tiff"/></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tiff"/></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A5E992-2B50-4A72-B09A-25C27DFC6AF1}" type="doc">
      <dgm:prSet loTypeId="urn:microsoft.com/office/officeart/2005/8/layout/vList4" loCatId="list" qsTypeId="urn:microsoft.com/office/officeart/2005/8/quickstyle/simple2" qsCatId="simple" csTypeId="urn:microsoft.com/office/officeart/2005/8/colors/accent2_2" csCatId="accent2" phldr="1"/>
      <dgm:spPr/>
      <dgm:t>
        <a:bodyPr/>
        <a:lstStyle/>
        <a:p>
          <a:endParaRPr lang="en-US"/>
        </a:p>
      </dgm:t>
    </dgm:pt>
    <dgm:pt modelId="{88F490D2-5016-4530-85D7-53FEC25E6806}">
      <dgm:prSet phldrT="[Text]" custT="1"/>
      <dgm:spPr>
        <a:solidFill>
          <a:srgbClr val="D53F2F"/>
        </a:solidFill>
      </dgm:spPr>
      <dgm:t>
        <a:bodyPr/>
        <a:lstStyle/>
        <a:p>
          <a:pPr>
            <a:spcBef>
              <a:spcPct val="0"/>
            </a:spcBef>
          </a:pPr>
          <a:r>
            <a:rPr lang="ro-RO" sz="1600" dirty="0" smtClean="0">
              <a:latin typeface="+mn-lt"/>
              <a:cs typeface="Arial" pitchFamily="34" charset="0"/>
            </a:rPr>
            <a:t>Moderat</a:t>
          </a:r>
          <a:r>
            <a:rPr lang="en-US" sz="1600" dirty="0" smtClean="0">
              <a:latin typeface="+mn-lt"/>
              <a:cs typeface="Arial" pitchFamily="34" charset="0"/>
            </a:rPr>
            <a:t>:</a:t>
          </a:r>
          <a:r>
            <a:rPr lang="ro-RO" sz="1600" dirty="0" smtClean="0">
              <a:latin typeface="+mn-lt"/>
              <a:cs typeface="Arial" pitchFamily="34" charset="0"/>
            </a:rPr>
            <a:t> Pentru datele importante care pot fi cauza unor breşe</a:t>
          </a:r>
          <a:endParaRPr lang="en-US" sz="1600" dirty="0">
            <a:latin typeface="+mn-lt"/>
            <a:cs typeface="Arial" pitchFamily="34" charset="0"/>
          </a:endParaRPr>
        </a:p>
      </dgm:t>
    </dgm:pt>
    <dgm:pt modelId="{1D972CA8-12F8-4CDA-ABF7-B5BF1BEDF6B0}" type="parTrans" cxnId="{A0081835-6299-47ED-9C5C-98B8C6F8BC20}">
      <dgm:prSet/>
      <dgm:spPr/>
      <dgm:t>
        <a:bodyPr/>
        <a:lstStyle/>
        <a:p>
          <a:endParaRPr lang="en-US"/>
        </a:p>
      </dgm:t>
    </dgm:pt>
    <dgm:pt modelId="{FCC79EB5-8BE3-4ECD-8A1D-8CF8CC71A35C}" type="sibTrans" cxnId="{A0081835-6299-47ED-9C5C-98B8C6F8BC20}">
      <dgm:prSet/>
      <dgm:spPr/>
      <dgm:t>
        <a:bodyPr/>
        <a:lstStyle/>
        <a:p>
          <a:endParaRPr lang="en-US"/>
        </a:p>
      </dgm:t>
    </dgm:pt>
    <dgm:pt modelId="{C696C015-2098-4CD6-A430-6D20A9A317CC}">
      <dgm:prSet phldrT="[Text]" custT="1"/>
      <dgm:spPr>
        <a:solidFill>
          <a:srgbClr val="D53F2F"/>
        </a:solidFill>
      </dgm:spPr>
      <dgm:t>
        <a:bodyPr/>
        <a:lstStyle/>
        <a:p>
          <a:pPr marL="174625" indent="-87313">
            <a:spcBef>
              <a:spcPts val="600"/>
            </a:spcBef>
          </a:pPr>
          <a:r>
            <a:rPr lang="en-US" sz="1800" b="1" dirty="0" smtClean="0">
              <a:latin typeface="+mn-lt"/>
              <a:cs typeface="Arial" pitchFamily="34" charset="0"/>
            </a:rPr>
            <a:t>DT4000</a:t>
          </a:r>
          <a:r>
            <a:rPr lang="en-US" sz="1200" dirty="0" smtClean="0">
              <a:latin typeface="+mn-lt"/>
              <a:cs typeface="Arial" pitchFamily="34" charset="0"/>
            </a:rPr>
            <a:t> (</a:t>
          </a:r>
          <a:r>
            <a:rPr lang="ro-RO" sz="1200" dirty="0" smtClean="0">
              <a:latin typeface="+mn-lt"/>
              <a:cs typeface="Arial" pitchFamily="34" charset="0"/>
            </a:rPr>
            <a:t>cu validare </a:t>
          </a:r>
          <a:r>
            <a:rPr lang="en-US" sz="1200" dirty="0" smtClean="0">
              <a:latin typeface="+mn-lt"/>
              <a:cs typeface="Arial" pitchFamily="34" charset="0"/>
            </a:rPr>
            <a:t>FIPS): </a:t>
          </a:r>
          <a:r>
            <a:rPr lang="ro-RO" sz="1200" dirty="0" smtClean="0">
              <a:latin typeface="+mn-lt"/>
              <a:cs typeface="Arial" pitchFamily="34" charset="0"/>
            </a:rPr>
            <a:t>ideal pentru medii organizaţionale de nivel înalt. Oferă suport pentru standardul de secur</a:t>
          </a:r>
          <a:r>
            <a:rPr lang="en-GB" sz="1200" dirty="0" err="1" smtClean="0">
              <a:latin typeface="+mn-lt"/>
              <a:cs typeface="Arial" pitchFamily="34" charset="0"/>
            </a:rPr>
            <a:t>i</a:t>
          </a:r>
          <a:r>
            <a:rPr lang="ro-RO" sz="1200" dirty="0" smtClean="0">
              <a:latin typeface="+mn-lt"/>
              <a:cs typeface="Arial" pitchFamily="34" charset="0"/>
            </a:rPr>
            <a:t>tate </a:t>
          </a:r>
          <a:r>
            <a:rPr lang="en-US" sz="1200" dirty="0" smtClean="0">
              <a:latin typeface="+mn-lt"/>
              <a:cs typeface="Arial" pitchFamily="34" charset="0"/>
            </a:rPr>
            <a:t>FIPS 140-2 Level 2</a:t>
          </a:r>
          <a:endParaRPr lang="en-US" sz="1200" dirty="0">
            <a:latin typeface="+mn-lt"/>
            <a:cs typeface="Arial" pitchFamily="34" charset="0"/>
          </a:endParaRPr>
        </a:p>
      </dgm:t>
    </dgm:pt>
    <dgm:pt modelId="{6F97EB03-6E1F-4C77-90D8-D56059F0FF99}" type="parTrans" cxnId="{F9514528-773C-4AB1-9D94-FFB4049257CF}">
      <dgm:prSet/>
      <dgm:spPr/>
      <dgm:t>
        <a:bodyPr/>
        <a:lstStyle/>
        <a:p>
          <a:endParaRPr lang="en-US"/>
        </a:p>
      </dgm:t>
    </dgm:pt>
    <dgm:pt modelId="{D5A99C46-AC19-4C7A-9A0C-8FF0B96E2D5A}" type="sibTrans" cxnId="{F9514528-773C-4AB1-9D94-FFB4049257CF}">
      <dgm:prSet/>
      <dgm:spPr/>
      <dgm:t>
        <a:bodyPr/>
        <a:lstStyle/>
        <a:p>
          <a:endParaRPr lang="en-US"/>
        </a:p>
      </dgm:t>
    </dgm:pt>
    <dgm:pt modelId="{9AE07891-A815-4F38-943D-957E1452D5CD}">
      <dgm:prSet phldrT="[Text]" custT="1"/>
      <dgm:spPr>
        <a:solidFill>
          <a:srgbClr val="D53F2F"/>
        </a:solidFill>
      </dgm:spPr>
      <dgm:t>
        <a:bodyPr/>
        <a:lstStyle/>
        <a:p>
          <a:pPr>
            <a:spcBef>
              <a:spcPct val="0"/>
            </a:spcBef>
          </a:pPr>
          <a:r>
            <a:rPr lang="ro-RO" sz="1600" dirty="0" smtClean="0">
              <a:latin typeface="+mn-lt"/>
              <a:cs typeface="Arial" pitchFamily="34" charset="0"/>
            </a:rPr>
            <a:t>Superior</a:t>
          </a:r>
          <a:r>
            <a:rPr lang="en-US" sz="1600" dirty="0" smtClean="0">
              <a:latin typeface="+mn-lt"/>
              <a:cs typeface="Arial" pitchFamily="34" charset="0"/>
            </a:rPr>
            <a:t>:  </a:t>
          </a:r>
          <a:r>
            <a:rPr lang="ro-RO" sz="1600" dirty="0" smtClean="0">
              <a:latin typeface="+mn-lt"/>
              <a:cs typeface="Arial" pitchFamily="34" charset="0"/>
            </a:rPr>
            <a:t>Destinat companiilor mari şi organizaţiilor guvernamentale</a:t>
          </a:r>
          <a:endParaRPr lang="en-US" sz="1600" dirty="0">
            <a:latin typeface="+mn-lt"/>
            <a:cs typeface="Arial" pitchFamily="34" charset="0"/>
          </a:endParaRPr>
        </a:p>
      </dgm:t>
    </dgm:pt>
    <dgm:pt modelId="{C7F6D243-C770-446E-82E8-72265ACE7F4F}" type="parTrans" cxnId="{DA786BB8-FB5B-4A84-B40C-D547E26C9A2E}">
      <dgm:prSet/>
      <dgm:spPr/>
      <dgm:t>
        <a:bodyPr/>
        <a:lstStyle/>
        <a:p>
          <a:endParaRPr lang="en-US"/>
        </a:p>
      </dgm:t>
    </dgm:pt>
    <dgm:pt modelId="{C198E202-A409-46CE-9D36-F50FD8826646}" type="sibTrans" cxnId="{DA786BB8-FB5B-4A84-B40C-D547E26C9A2E}">
      <dgm:prSet/>
      <dgm:spPr/>
      <dgm:t>
        <a:bodyPr/>
        <a:lstStyle/>
        <a:p>
          <a:endParaRPr lang="en-US"/>
        </a:p>
      </dgm:t>
    </dgm:pt>
    <dgm:pt modelId="{62E110A5-2708-430F-851E-F828C0EB2F23}">
      <dgm:prSet phldrT="[Text]" custT="1"/>
      <dgm:spPr>
        <a:solidFill>
          <a:srgbClr val="D53F2F"/>
        </a:solidFill>
      </dgm:spPr>
      <dgm:t>
        <a:bodyPr/>
        <a:lstStyle/>
        <a:p>
          <a:pPr marL="174625" indent="-87313">
            <a:spcBef>
              <a:spcPts val="600"/>
            </a:spcBef>
          </a:pPr>
          <a:r>
            <a:rPr lang="en-US" sz="1800" b="1" dirty="0" smtClean="0">
              <a:latin typeface="+mn-lt"/>
              <a:cs typeface="Arial" pitchFamily="34" charset="0"/>
            </a:rPr>
            <a:t>DT5000</a:t>
          </a:r>
          <a:r>
            <a:rPr lang="en-US" sz="1200" dirty="0" smtClean="0">
              <a:latin typeface="+mn-lt"/>
              <a:cs typeface="Arial" pitchFamily="34" charset="0"/>
            </a:rPr>
            <a:t> (FIPS 140-2 Level 2)  </a:t>
          </a:r>
          <a:r>
            <a:rPr lang="ro-RO" sz="1200" dirty="0" smtClean="0">
              <a:latin typeface="+mn-lt"/>
              <a:cs typeface="Arial" pitchFamily="34" charset="0"/>
            </a:rPr>
            <a:t>şi </a:t>
          </a:r>
          <a:r>
            <a:rPr lang="en-US" sz="1800" b="1" dirty="0" smtClean="0">
              <a:latin typeface="+mn-lt"/>
              <a:cs typeface="Arial" pitchFamily="34" charset="0"/>
            </a:rPr>
            <a:t>DT6000 </a:t>
          </a:r>
          <a:r>
            <a:rPr lang="en-US" sz="1200" dirty="0" smtClean="0">
              <a:latin typeface="+mn-lt"/>
              <a:cs typeface="Arial" pitchFamily="34" charset="0"/>
            </a:rPr>
            <a:t>(FIPS 140-2 Level 3)</a:t>
          </a:r>
          <a:endParaRPr lang="en-US" sz="1200" dirty="0">
            <a:latin typeface="+mn-lt"/>
            <a:cs typeface="Arial" pitchFamily="34" charset="0"/>
          </a:endParaRPr>
        </a:p>
      </dgm:t>
    </dgm:pt>
    <dgm:pt modelId="{8541F7F9-1DCD-45CC-A6FB-6546B50ED71A}" type="sibTrans" cxnId="{9802EBF2-8A55-453D-8BF6-786C2DC5DB94}">
      <dgm:prSet/>
      <dgm:spPr/>
      <dgm:t>
        <a:bodyPr/>
        <a:lstStyle/>
        <a:p>
          <a:endParaRPr lang="en-US"/>
        </a:p>
      </dgm:t>
    </dgm:pt>
    <dgm:pt modelId="{7EB50902-000E-4443-BEA9-A27C9FDB05E7}" type="parTrans" cxnId="{9802EBF2-8A55-453D-8BF6-786C2DC5DB94}">
      <dgm:prSet/>
      <dgm:spPr/>
      <dgm:t>
        <a:bodyPr/>
        <a:lstStyle/>
        <a:p>
          <a:endParaRPr lang="en-US"/>
        </a:p>
      </dgm:t>
    </dgm:pt>
    <dgm:pt modelId="{D045329F-70F8-4455-9FD2-1AEC6B1914CE}">
      <dgm:prSet phldrT="[Text]" custT="1"/>
      <dgm:spPr>
        <a:solidFill>
          <a:srgbClr val="D53F2F"/>
        </a:solidFill>
      </dgm:spPr>
      <dgm:t>
        <a:bodyPr/>
        <a:lstStyle/>
        <a:p>
          <a:pPr>
            <a:spcBef>
              <a:spcPct val="0"/>
            </a:spcBef>
          </a:pPr>
          <a:r>
            <a:rPr lang="ro-RO" sz="1500" noProof="0" dirty="0" smtClean="0">
              <a:latin typeface="+mn-lt"/>
              <a:cs typeface="Arial" pitchFamily="34" charset="0"/>
            </a:rPr>
            <a:t>Soluţii cu management</a:t>
          </a:r>
          <a:r>
            <a:rPr lang="en-GB" sz="1500" noProof="0" dirty="0" smtClean="0">
              <a:latin typeface="+mn-lt"/>
              <a:cs typeface="Arial" pitchFamily="34" charset="0"/>
            </a:rPr>
            <a:t>: </a:t>
          </a:r>
          <a:r>
            <a:rPr lang="ro-RO" sz="1500" noProof="0" dirty="0" smtClean="0">
              <a:latin typeface="+mn-lt"/>
              <a:cs typeface="Arial" pitchFamily="34" charset="0"/>
            </a:rPr>
            <a:t>Ideal pentru organizaţiille guvernam</a:t>
          </a:r>
          <a:r>
            <a:rPr lang="en-GB" sz="1500" noProof="0" dirty="0" smtClean="0">
              <a:latin typeface="+mn-lt"/>
              <a:cs typeface="Arial" pitchFamily="34" charset="0"/>
            </a:rPr>
            <a:t>e</a:t>
          </a:r>
          <a:r>
            <a:rPr lang="ro-RO" sz="1500" noProof="0" dirty="0" smtClean="0">
              <a:latin typeface="+mn-lt"/>
              <a:cs typeface="Arial" pitchFamily="34" charset="0"/>
            </a:rPr>
            <a:t>ntale şi companiile care doresc flexibilitate şi control centralizat</a:t>
          </a:r>
          <a:endParaRPr lang="en-GB" sz="1500" noProof="0" dirty="0">
            <a:latin typeface="+mn-lt"/>
            <a:cs typeface="Arial" pitchFamily="34" charset="0"/>
          </a:endParaRPr>
        </a:p>
      </dgm:t>
    </dgm:pt>
    <dgm:pt modelId="{647F0090-6865-4A45-9D74-AFE5D80CA110}" type="sibTrans" cxnId="{988959AC-95A3-4C40-B5B2-C25BD2C008B0}">
      <dgm:prSet/>
      <dgm:spPr/>
      <dgm:t>
        <a:bodyPr/>
        <a:lstStyle/>
        <a:p>
          <a:endParaRPr lang="en-US"/>
        </a:p>
      </dgm:t>
    </dgm:pt>
    <dgm:pt modelId="{22E7D1F4-A41A-4FF3-BD9C-8DFE6E3C1575}" type="parTrans" cxnId="{988959AC-95A3-4C40-B5B2-C25BD2C008B0}">
      <dgm:prSet/>
      <dgm:spPr/>
      <dgm:t>
        <a:bodyPr/>
        <a:lstStyle/>
        <a:p>
          <a:endParaRPr lang="en-US"/>
        </a:p>
      </dgm:t>
    </dgm:pt>
    <dgm:pt modelId="{EBE421D4-CBA3-408E-8C5E-64E91F47BD68}">
      <dgm:prSet phldrT="[Text]" custT="1"/>
      <dgm:spPr>
        <a:solidFill>
          <a:srgbClr val="D53F2F"/>
        </a:solidFill>
      </dgm:spPr>
      <dgm:t>
        <a:bodyPr/>
        <a:lstStyle/>
        <a:p>
          <a:pPr marL="174625" indent="-87313">
            <a:spcBef>
              <a:spcPts val="600"/>
            </a:spcBef>
          </a:pPr>
          <a:r>
            <a:rPr lang="en-GB" sz="1800" b="1" noProof="0" dirty="0" smtClean="0">
              <a:latin typeface="+mn-lt"/>
              <a:cs typeface="Arial" pitchFamily="34" charset="0"/>
            </a:rPr>
            <a:t>DTVP-M</a:t>
          </a:r>
          <a:r>
            <a:rPr lang="en-GB" sz="1200" b="1" noProof="0" dirty="0" smtClean="0">
              <a:latin typeface="+mn-lt"/>
              <a:cs typeface="Arial" pitchFamily="34" charset="0"/>
            </a:rPr>
            <a:t> </a:t>
          </a:r>
          <a:r>
            <a:rPr lang="en-GB" sz="1200" noProof="0" dirty="0" smtClean="0">
              <a:latin typeface="+mn-lt"/>
              <a:cs typeface="Arial" pitchFamily="34" charset="0"/>
            </a:rPr>
            <a:t> </a:t>
          </a:r>
          <a:r>
            <a:rPr lang="ro-RO" sz="1200" noProof="0" dirty="0" smtClean="0">
              <a:latin typeface="+mn-lt"/>
              <a:cs typeface="Arial" pitchFamily="34" charset="0"/>
            </a:rPr>
            <a:t>şi </a:t>
          </a:r>
          <a:r>
            <a:rPr lang="en-GB" sz="1800" b="1" noProof="0" dirty="0" smtClean="0">
              <a:latin typeface="+mn-lt"/>
              <a:cs typeface="Arial" pitchFamily="34" charset="0"/>
            </a:rPr>
            <a:t>DT4000-M</a:t>
          </a:r>
          <a:r>
            <a:rPr lang="en-GB" sz="1200" noProof="0" dirty="0" smtClean="0">
              <a:latin typeface="+mn-lt"/>
              <a:cs typeface="Arial" pitchFamily="34" charset="0"/>
            </a:rPr>
            <a:t> (FIPS validated)</a:t>
          </a:r>
          <a:endParaRPr lang="en-GB" sz="1200" noProof="0" dirty="0">
            <a:latin typeface="+mn-lt"/>
            <a:cs typeface="Arial" pitchFamily="34" charset="0"/>
          </a:endParaRPr>
        </a:p>
      </dgm:t>
    </dgm:pt>
    <dgm:pt modelId="{3B0C75C7-33E8-486E-9BE2-DC0FC53CC968}" type="parTrans" cxnId="{896ED241-C244-44D4-8B12-53531678EB92}">
      <dgm:prSet/>
      <dgm:spPr/>
      <dgm:t>
        <a:bodyPr/>
        <a:lstStyle/>
        <a:p>
          <a:endParaRPr lang="en-US"/>
        </a:p>
      </dgm:t>
    </dgm:pt>
    <dgm:pt modelId="{BDCF365E-CB19-478F-BD5D-5D4167B8A711}" type="sibTrans" cxnId="{896ED241-C244-44D4-8B12-53531678EB92}">
      <dgm:prSet/>
      <dgm:spPr/>
      <dgm:t>
        <a:bodyPr/>
        <a:lstStyle/>
        <a:p>
          <a:endParaRPr lang="en-US"/>
        </a:p>
      </dgm:t>
    </dgm:pt>
    <dgm:pt modelId="{7D16AA19-39D2-44DB-9221-37A830A36E50}">
      <dgm:prSet phldrT="[Text]" custT="1"/>
      <dgm:spPr>
        <a:solidFill>
          <a:srgbClr val="D53F2F"/>
        </a:solidFill>
      </dgm:spPr>
      <dgm:t>
        <a:bodyPr/>
        <a:lstStyle/>
        <a:p>
          <a:pPr marL="174625" indent="-87313">
            <a:spcBef>
              <a:spcPct val="0"/>
            </a:spcBef>
          </a:pPr>
          <a:r>
            <a:rPr lang="ro-RO" sz="1200" noProof="0" dirty="0" smtClean="0">
              <a:latin typeface="+mn-lt"/>
              <a:cs typeface="Arial" pitchFamily="34" charset="0"/>
            </a:rPr>
            <a:t>N</a:t>
          </a:r>
          <a:r>
            <a:rPr lang="en-GB" sz="1200" noProof="0" dirty="0" smtClean="0">
              <a:latin typeface="+mn-lt"/>
              <a:cs typeface="Arial" pitchFamily="34" charset="0"/>
            </a:rPr>
            <a:t>e</a:t>
          </a:r>
          <a:r>
            <a:rPr lang="ro-RO" sz="1200" noProof="0" dirty="0" smtClean="0">
              <a:latin typeface="+mn-lt"/>
              <a:cs typeface="Arial" pitchFamily="34" charset="0"/>
            </a:rPr>
            <a:t>cesită aplicaţia </a:t>
          </a:r>
          <a:r>
            <a:rPr lang="en-GB" sz="1200" noProof="0" dirty="0" err="1" smtClean="0">
              <a:latin typeface="+mn-lt"/>
              <a:cs typeface="Arial" pitchFamily="34" charset="0"/>
            </a:rPr>
            <a:t>BlockMaster’s</a:t>
          </a:r>
          <a:r>
            <a:rPr lang="en-GB" sz="1200" noProof="0" dirty="0" smtClean="0">
              <a:latin typeface="+mn-lt"/>
              <a:cs typeface="Arial" pitchFamily="34" charset="0"/>
            </a:rPr>
            <a:t> </a:t>
          </a:r>
          <a:r>
            <a:rPr lang="en-GB" sz="1200" noProof="0" dirty="0" err="1" smtClean="0">
              <a:latin typeface="+mn-lt"/>
              <a:cs typeface="Arial" pitchFamily="34" charset="0"/>
            </a:rPr>
            <a:t>SafeConsole</a:t>
          </a:r>
          <a:r>
            <a:rPr lang="en-GB" sz="1200" noProof="0" dirty="0" smtClean="0">
              <a:latin typeface="+mn-lt"/>
              <a:cs typeface="Arial" pitchFamily="34" charset="0"/>
            </a:rPr>
            <a:t> </a:t>
          </a:r>
          <a:r>
            <a:rPr lang="ro-RO" sz="1200" noProof="0" dirty="0" smtClean="0">
              <a:latin typeface="+mn-lt"/>
              <a:cs typeface="Arial" pitchFamily="34" charset="0"/>
            </a:rPr>
            <a:t>pentru </a:t>
          </a:r>
          <a:r>
            <a:rPr lang="en-GB" sz="1200" noProof="0" dirty="0" smtClean="0">
              <a:latin typeface="+mn-lt"/>
              <a:cs typeface="Arial" pitchFamily="34" charset="0"/>
            </a:rPr>
            <a:t>Kingston</a:t>
          </a:r>
          <a:endParaRPr lang="en-GB" sz="1200" noProof="0" dirty="0">
            <a:latin typeface="+mn-lt"/>
            <a:cs typeface="Arial" pitchFamily="34" charset="0"/>
          </a:endParaRPr>
        </a:p>
      </dgm:t>
    </dgm:pt>
    <dgm:pt modelId="{3B32EDBE-DCAD-43B0-ADDE-7D2F2A4CA0B7}" type="parTrans" cxnId="{C598B067-D269-4335-A01D-7ABB4C6D0B57}">
      <dgm:prSet/>
      <dgm:spPr/>
      <dgm:t>
        <a:bodyPr/>
        <a:lstStyle/>
        <a:p>
          <a:endParaRPr lang="en-US"/>
        </a:p>
      </dgm:t>
    </dgm:pt>
    <dgm:pt modelId="{2421868E-215C-42A3-A5D0-45473562E81B}" type="sibTrans" cxnId="{C598B067-D269-4335-A01D-7ABB4C6D0B57}">
      <dgm:prSet/>
      <dgm:spPr/>
      <dgm:t>
        <a:bodyPr/>
        <a:lstStyle/>
        <a:p>
          <a:endParaRPr lang="en-US"/>
        </a:p>
      </dgm:t>
    </dgm:pt>
    <dgm:pt modelId="{A8BD7110-76F8-4992-A45A-F56C942957D6}">
      <dgm:prSet phldrT="[Text]" custT="1"/>
      <dgm:spPr>
        <a:solidFill>
          <a:srgbClr val="D53F2F"/>
        </a:solidFill>
      </dgm:spPr>
      <dgm:t>
        <a:bodyPr/>
        <a:lstStyle/>
        <a:p>
          <a:pPr marL="174625" indent="-87313">
            <a:lnSpc>
              <a:spcPct val="100000"/>
            </a:lnSpc>
            <a:spcBef>
              <a:spcPts val="600"/>
            </a:spcBef>
          </a:pPr>
          <a:r>
            <a:rPr lang="en-US" sz="1800" b="1" dirty="0" smtClean="0">
              <a:latin typeface="+mn-lt"/>
              <a:cs typeface="Arial" pitchFamily="34" charset="0"/>
            </a:rPr>
            <a:t>DTVP</a:t>
          </a:r>
          <a:r>
            <a:rPr lang="en-US" sz="1200" dirty="0" smtClean="0">
              <a:latin typeface="+mn-lt"/>
              <a:cs typeface="Arial" pitchFamily="34" charset="0"/>
            </a:rPr>
            <a:t>: </a:t>
          </a:r>
          <a:r>
            <a:rPr lang="ro-RO" sz="1200" dirty="0" smtClean="0">
              <a:latin typeface="+mn-lt"/>
              <a:cs typeface="Arial" pitchFamily="34" charset="0"/>
            </a:rPr>
            <a:t>ideal pentru folosirea în cadrul unui număr ridicat de medii organizaţionale, oferind o platformă eficientă pentru gestionarea securităţii datelor</a:t>
          </a:r>
          <a:endParaRPr lang="en-US" sz="1200" dirty="0">
            <a:latin typeface="+mn-lt"/>
            <a:cs typeface="Arial" pitchFamily="34" charset="0"/>
          </a:endParaRPr>
        </a:p>
      </dgm:t>
    </dgm:pt>
    <dgm:pt modelId="{27523158-81E6-4F67-89A0-848CEE0753A9}">
      <dgm:prSet phldrT="[Text]" custT="1"/>
      <dgm:spPr>
        <a:solidFill>
          <a:srgbClr val="D53F2F"/>
        </a:solidFill>
      </dgm:spPr>
      <dgm:t>
        <a:bodyPr/>
        <a:lstStyle/>
        <a:p>
          <a:pPr>
            <a:lnSpc>
              <a:spcPct val="90000"/>
            </a:lnSpc>
            <a:spcBef>
              <a:spcPct val="0"/>
            </a:spcBef>
          </a:pPr>
          <a:r>
            <a:rPr lang="en-US" sz="1600" dirty="0" err="1" smtClean="0">
              <a:latin typeface="+mn-lt"/>
              <a:cs typeface="Arial" pitchFamily="34" charset="0"/>
            </a:rPr>
            <a:t>Practic</a:t>
          </a:r>
          <a:r>
            <a:rPr lang="en-US" sz="1600" dirty="0" smtClean="0">
              <a:latin typeface="+mn-lt"/>
              <a:cs typeface="Arial" pitchFamily="34" charset="0"/>
            </a:rPr>
            <a:t>: </a:t>
          </a:r>
          <a:r>
            <a:rPr lang="ro-RO" sz="1600" dirty="0" smtClean="0">
              <a:latin typeface="+mn-lt"/>
              <a:cs typeface="Arial" pitchFamily="34" charset="0"/>
            </a:rPr>
            <a:t>Pentru informaţiile importante</a:t>
          </a:r>
          <a:r>
            <a:rPr lang="en-US" sz="1600" dirty="0" smtClean="0">
              <a:latin typeface="+mn-lt"/>
              <a:cs typeface="Arial" pitchFamily="34" charset="0"/>
            </a:rPr>
            <a:t>, </a:t>
          </a:r>
          <a:r>
            <a:rPr lang="ro-RO" sz="1600" dirty="0" smtClean="0">
              <a:latin typeface="+mn-lt"/>
              <a:cs typeface="Arial" pitchFamily="34" charset="0"/>
            </a:rPr>
            <a:t>dar nu critice</a:t>
          </a:r>
          <a:endParaRPr lang="en-US" sz="1600" dirty="0">
            <a:latin typeface="+mn-lt"/>
            <a:cs typeface="Arial" pitchFamily="34" charset="0"/>
          </a:endParaRPr>
        </a:p>
      </dgm:t>
    </dgm:pt>
    <dgm:pt modelId="{F45CCAB6-E6BC-4086-8BD2-904F4FB8BD55}" type="sibTrans" cxnId="{B083A7C2-06E9-443D-A85F-8B9451F7A27F}">
      <dgm:prSet/>
      <dgm:spPr/>
      <dgm:t>
        <a:bodyPr/>
        <a:lstStyle/>
        <a:p>
          <a:endParaRPr lang="en-US"/>
        </a:p>
      </dgm:t>
    </dgm:pt>
    <dgm:pt modelId="{ACCFC8C8-965F-4D7A-AE79-BC595BCAF884}" type="parTrans" cxnId="{B083A7C2-06E9-443D-A85F-8B9451F7A27F}">
      <dgm:prSet/>
      <dgm:spPr/>
      <dgm:t>
        <a:bodyPr/>
        <a:lstStyle/>
        <a:p>
          <a:endParaRPr lang="en-US"/>
        </a:p>
      </dgm:t>
    </dgm:pt>
    <dgm:pt modelId="{9DE4CD6C-8631-4791-B381-50CC572D3811}" type="sibTrans" cxnId="{140B98E3-10E4-4AA7-A0B5-03DC1064C0D2}">
      <dgm:prSet/>
      <dgm:spPr/>
      <dgm:t>
        <a:bodyPr/>
        <a:lstStyle/>
        <a:p>
          <a:endParaRPr lang="en-US"/>
        </a:p>
      </dgm:t>
    </dgm:pt>
    <dgm:pt modelId="{374D28E8-731C-40A5-BDB6-C4A3ADB325A5}" type="parTrans" cxnId="{140B98E3-10E4-4AA7-A0B5-03DC1064C0D2}">
      <dgm:prSet/>
      <dgm:spPr/>
      <dgm:t>
        <a:bodyPr/>
        <a:lstStyle/>
        <a:p>
          <a:endParaRPr lang="en-US"/>
        </a:p>
      </dgm:t>
    </dgm:pt>
    <dgm:pt modelId="{C40415E6-0097-41DA-83C5-DCBDDD7CF21B}">
      <dgm:prSet phldrT="[Text]" custT="1"/>
      <dgm:spPr>
        <a:solidFill>
          <a:srgbClr val="D53F2F"/>
        </a:solidFill>
      </dgm:spPr>
      <dgm:t>
        <a:bodyPr/>
        <a:lstStyle/>
        <a:p>
          <a:pPr marL="174625" indent="-87313">
            <a:spcBef>
              <a:spcPts val="600"/>
            </a:spcBef>
          </a:pPr>
          <a:r>
            <a:rPr lang="en-US" sz="1200" dirty="0" smtClean="0">
              <a:latin typeface="+mn-lt"/>
              <a:cs typeface="Arial" pitchFamily="34" charset="0"/>
            </a:rPr>
            <a:t>XTS, Suite B – </a:t>
          </a:r>
          <a:r>
            <a:rPr lang="ro-RO" sz="1200" dirty="0" smtClean="0">
              <a:latin typeface="+mn-lt"/>
              <a:cs typeface="Arial" pitchFamily="34" charset="0"/>
            </a:rPr>
            <a:t>cel mai înalt nivel de securitate disponibil pe un dispozitiv comercial; </a:t>
          </a:r>
          <a:r>
            <a:rPr lang="en-US" sz="1200" dirty="0" smtClean="0">
              <a:latin typeface="+mn-lt"/>
              <a:cs typeface="Arial" pitchFamily="34" charset="0"/>
            </a:rPr>
            <a:t>ideal </a:t>
          </a:r>
          <a:r>
            <a:rPr lang="ro-RO" sz="1200" dirty="0" smtClean="0">
              <a:latin typeface="+mn-lt"/>
              <a:cs typeface="Arial" pitchFamily="34" charset="0"/>
            </a:rPr>
            <a:t>pentru organizaţiile guvernamentale şi datele importante din cadrul companiilor mari.</a:t>
          </a:r>
          <a:endParaRPr lang="en-US" sz="1200" dirty="0">
            <a:latin typeface="+mn-lt"/>
            <a:cs typeface="Arial" pitchFamily="34" charset="0"/>
          </a:endParaRPr>
        </a:p>
      </dgm:t>
    </dgm:pt>
    <dgm:pt modelId="{F5D2018A-2BEA-45B5-BDA0-6FBCCC20C44E}" type="parTrans" cxnId="{07E2F32F-AA01-4961-A054-E8A836425EF8}">
      <dgm:prSet/>
      <dgm:spPr/>
      <dgm:t>
        <a:bodyPr/>
        <a:lstStyle/>
        <a:p>
          <a:endParaRPr lang="en-GB"/>
        </a:p>
      </dgm:t>
    </dgm:pt>
    <dgm:pt modelId="{63ED7690-AE79-47FD-BAAF-561F8ED32D6E}" type="sibTrans" cxnId="{07E2F32F-AA01-4961-A054-E8A836425EF8}">
      <dgm:prSet/>
      <dgm:spPr/>
      <dgm:t>
        <a:bodyPr/>
        <a:lstStyle/>
        <a:p>
          <a:endParaRPr lang="en-GB"/>
        </a:p>
      </dgm:t>
    </dgm:pt>
    <dgm:pt modelId="{B07EAADC-94FF-4679-9F18-38ECF968CECC}" type="pres">
      <dgm:prSet presAssocID="{B0A5E992-2B50-4A72-B09A-25C27DFC6AF1}" presName="linear" presStyleCnt="0">
        <dgm:presLayoutVars>
          <dgm:dir/>
          <dgm:resizeHandles val="exact"/>
        </dgm:presLayoutVars>
      </dgm:prSet>
      <dgm:spPr/>
      <dgm:t>
        <a:bodyPr/>
        <a:lstStyle/>
        <a:p>
          <a:endParaRPr lang="en-US"/>
        </a:p>
      </dgm:t>
    </dgm:pt>
    <dgm:pt modelId="{37EEA57E-5AA4-4810-88D0-6B245EEF7EB3}" type="pres">
      <dgm:prSet presAssocID="{27523158-81E6-4F67-89A0-848CEE0753A9}" presName="comp" presStyleCnt="0"/>
      <dgm:spPr/>
      <dgm:t>
        <a:bodyPr/>
        <a:lstStyle/>
        <a:p>
          <a:endParaRPr lang="en-US"/>
        </a:p>
      </dgm:t>
    </dgm:pt>
    <dgm:pt modelId="{9FA36B7A-A494-4434-8F6F-9BB9BE9BF77F}" type="pres">
      <dgm:prSet presAssocID="{27523158-81E6-4F67-89A0-848CEE0753A9}" presName="box" presStyleLbl="node1" presStyleIdx="0" presStyleCnt="4" custLinFactNeighborY="-6017"/>
      <dgm:spPr/>
      <dgm:t>
        <a:bodyPr/>
        <a:lstStyle/>
        <a:p>
          <a:endParaRPr lang="en-US"/>
        </a:p>
      </dgm:t>
    </dgm:pt>
    <dgm:pt modelId="{CDD23730-CB0B-4E63-9E38-D190205FAB17}" type="pres">
      <dgm:prSet presAssocID="{27523158-81E6-4F67-89A0-848CEE0753A9}" presName="img" presStyleLbl="fgImgPlace1" presStyleIdx="0" presStyleCnt="4"/>
      <dgm:spPr>
        <a:blipFill rotWithShape="0">
          <a:blip xmlns:r="http://schemas.openxmlformats.org/officeDocument/2006/relationships" r:embed="rId1"/>
          <a:stretch>
            <a:fillRect/>
          </a:stretch>
        </a:blipFill>
      </dgm:spPr>
      <dgm:t>
        <a:bodyPr/>
        <a:lstStyle/>
        <a:p>
          <a:endParaRPr lang="en-US"/>
        </a:p>
      </dgm:t>
    </dgm:pt>
    <dgm:pt modelId="{62E4B3BD-5196-4B92-8CFE-F087BA9E4503}" type="pres">
      <dgm:prSet presAssocID="{27523158-81E6-4F67-89A0-848CEE0753A9}" presName="text" presStyleLbl="node1" presStyleIdx="0" presStyleCnt="4">
        <dgm:presLayoutVars>
          <dgm:bulletEnabled val="1"/>
        </dgm:presLayoutVars>
      </dgm:prSet>
      <dgm:spPr/>
      <dgm:t>
        <a:bodyPr/>
        <a:lstStyle/>
        <a:p>
          <a:endParaRPr lang="en-US"/>
        </a:p>
      </dgm:t>
    </dgm:pt>
    <dgm:pt modelId="{35052BF0-2740-47BA-8E4B-B9C0F487E802}" type="pres">
      <dgm:prSet presAssocID="{F45CCAB6-E6BC-4086-8BD2-904F4FB8BD55}" presName="spacer" presStyleCnt="0"/>
      <dgm:spPr/>
      <dgm:t>
        <a:bodyPr/>
        <a:lstStyle/>
        <a:p>
          <a:endParaRPr lang="en-US"/>
        </a:p>
      </dgm:t>
    </dgm:pt>
    <dgm:pt modelId="{CA0D50E9-A340-499D-A73F-1C69A9FC116A}" type="pres">
      <dgm:prSet presAssocID="{88F490D2-5016-4530-85D7-53FEC25E6806}" presName="comp" presStyleCnt="0"/>
      <dgm:spPr/>
      <dgm:t>
        <a:bodyPr/>
        <a:lstStyle/>
        <a:p>
          <a:endParaRPr lang="en-US"/>
        </a:p>
      </dgm:t>
    </dgm:pt>
    <dgm:pt modelId="{A8A8DB87-9726-4B6F-A0B4-4A1DFD753D49}" type="pres">
      <dgm:prSet presAssocID="{88F490D2-5016-4530-85D7-53FEC25E6806}" presName="box" presStyleLbl="node1" presStyleIdx="1" presStyleCnt="4"/>
      <dgm:spPr/>
      <dgm:t>
        <a:bodyPr/>
        <a:lstStyle/>
        <a:p>
          <a:endParaRPr lang="en-US"/>
        </a:p>
      </dgm:t>
    </dgm:pt>
    <dgm:pt modelId="{78ACF862-27F1-4F09-8887-1252CD9B3B1D}" type="pres">
      <dgm:prSet presAssocID="{88F490D2-5016-4530-85D7-53FEC25E6806}" presName="img" presStyleLbl="fgImgPlace1" presStyleIdx="1" presStyleCnt="4"/>
      <dgm:spPr>
        <a:blipFill rotWithShape="0">
          <a:blip xmlns:r="http://schemas.openxmlformats.org/officeDocument/2006/relationships" r:embed="rId2"/>
          <a:stretch>
            <a:fillRect/>
          </a:stretch>
        </a:blipFill>
      </dgm:spPr>
      <dgm:t>
        <a:bodyPr/>
        <a:lstStyle/>
        <a:p>
          <a:endParaRPr lang="en-US"/>
        </a:p>
      </dgm:t>
    </dgm:pt>
    <dgm:pt modelId="{276A8123-CDBD-4DDB-A99F-BBBB34D5B2D2}" type="pres">
      <dgm:prSet presAssocID="{88F490D2-5016-4530-85D7-53FEC25E6806}" presName="text" presStyleLbl="node1" presStyleIdx="1" presStyleCnt="4">
        <dgm:presLayoutVars>
          <dgm:bulletEnabled val="1"/>
        </dgm:presLayoutVars>
      </dgm:prSet>
      <dgm:spPr/>
      <dgm:t>
        <a:bodyPr/>
        <a:lstStyle/>
        <a:p>
          <a:endParaRPr lang="en-US"/>
        </a:p>
      </dgm:t>
    </dgm:pt>
    <dgm:pt modelId="{738DD1FA-6E51-4FF1-8224-90784AA1B870}" type="pres">
      <dgm:prSet presAssocID="{FCC79EB5-8BE3-4ECD-8A1D-8CF8CC71A35C}" presName="spacer" presStyleCnt="0"/>
      <dgm:spPr/>
      <dgm:t>
        <a:bodyPr/>
        <a:lstStyle/>
        <a:p>
          <a:endParaRPr lang="en-US"/>
        </a:p>
      </dgm:t>
    </dgm:pt>
    <dgm:pt modelId="{EBDF9CC8-8C70-4F4A-95D5-06C0B1499409}" type="pres">
      <dgm:prSet presAssocID="{9AE07891-A815-4F38-943D-957E1452D5CD}" presName="comp" presStyleCnt="0"/>
      <dgm:spPr/>
      <dgm:t>
        <a:bodyPr/>
        <a:lstStyle/>
        <a:p>
          <a:endParaRPr lang="en-US"/>
        </a:p>
      </dgm:t>
    </dgm:pt>
    <dgm:pt modelId="{20FFD4B2-CEC1-45BE-885B-E7D822155A85}" type="pres">
      <dgm:prSet presAssocID="{9AE07891-A815-4F38-943D-957E1452D5CD}" presName="box" presStyleLbl="node1" presStyleIdx="2" presStyleCnt="4"/>
      <dgm:spPr/>
      <dgm:t>
        <a:bodyPr/>
        <a:lstStyle/>
        <a:p>
          <a:endParaRPr lang="en-US"/>
        </a:p>
      </dgm:t>
    </dgm:pt>
    <dgm:pt modelId="{7240174A-B1EE-4EEC-B637-19006F465A85}" type="pres">
      <dgm:prSet presAssocID="{9AE07891-A815-4F38-943D-957E1452D5CD}" presName="img" presStyleLbl="fgImgPlace1" presStyleIdx="2" presStyleCnt="4"/>
      <dgm:spPr>
        <a:blipFill rotWithShape="0">
          <a:blip xmlns:r="http://schemas.openxmlformats.org/officeDocument/2006/relationships" r:embed="rId3"/>
          <a:stretch>
            <a:fillRect/>
          </a:stretch>
        </a:blipFill>
      </dgm:spPr>
      <dgm:t>
        <a:bodyPr/>
        <a:lstStyle/>
        <a:p>
          <a:endParaRPr lang="en-US"/>
        </a:p>
      </dgm:t>
    </dgm:pt>
    <dgm:pt modelId="{B5D1AA6D-6AA2-47FA-A7C7-A27764B33917}" type="pres">
      <dgm:prSet presAssocID="{9AE07891-A815-4F38-943D-957E1452D5CD}" presName="text" presStyleLbl="node1" presStyleIdx="2" presStyleCnt="4">
        <dgm:presLayoutVars>
          <dgm:bulletEnabled val="1"/>
        </dgm:presLayoutVars>
      </dgm:prSet>
      <dgm:spPr/>
      <dgm:t>
        <a:bodyPr/>
        <a:lstStyle/>
        <a:p>
          <a:endParaRPr lang="en-US"/>
        </a:p>
      </dgm:t>
    </dgm:pt>
    <dgm:pt modelId="{4D15318F-3643-4411-B460-496DADD78CE8}" type="pres">
      <dgm:prSet presAssocID="{C198E202-A409-46CE-9D36-F50FD8826646}" presName="spacer" presStyleCnt="0"/>
      <dgm:spPr/>
      <dgm:t>
        <a:bodyPr/>
        <a:lstStyle/>
        <a:p>
          <a:endParaRPr lang="en-US"/>
        </a:p>
      </dgm:t>
    </dgm:pt>
    <dgm:pt modelId="{378CFE51-F372-4170-8577-9D63449D6428}" type="pres">
      <dgm:prSet presAssocID="{D045329F-70F8-4455-9FD2-1AEC6B1914CE}" presName="comp" presStyleCnt="0"/>
      <dgm:spPr/>
      <dgm:t>
        <a:bodyPr/>
        <a:lstStyle/>
        <a:p>
          <a:endParaRPr lang="en-US"/>
        </a:p>
      </dgm:t>
    </dgm:pt>
    <dgm:pt modelId="{9061C489-0B9B-458C-A9E4-37463D11C493}" type="pres">
      <dgm:prSet presAssocID="{D045329F-70F8-4455-9FD2-1AEC6B1914CE}" presName="box" presStyleLbl="node1" presStyleIdx="3" presStyleCnt="4"/>
      <dgm:spPr/>
      <dgm:t>
        <a:bodyPr/>
        <a:lstStyle/>
        <a:p>
          <a:endParaRPr lang="en-US"/>
        </a:p>
      </dgm:t>
    </dgm:pt>
    <dgm:pt modelId="{AAA1A5DC-A7FE-405D-953F-E67B020290F5}" type="pres">
      <dgm:prSet presAssocID="{D045329F-70F8-4455-9FD2-1AEC6B1914CE}" presName="img" presStyleLbl="fgImgPlace1" presStyleIdx="3" presStyleCnt="4"/>
      <dgm:spPr>
        <a:blipFill rotWithShape="0">
          <a:blip xmlns:r="http://schemas.openxmlformats.org/officeDocument/2006/relationships" r:embed="rId4"/>
          <a:stretch>
            <a:fillRect/>
          </a:stretch>
        </a:blipFill>
      </dgm:spPr>
      <dgm:t>
        <a:bodyPr/>
        <a:lstStyle/>
        <a:p>
          <a:endParaRPr lang="en-US"/>
        </a:p>
      </dgm:t>
    </dgm:pt>
    <dgm:pt modelId="{39555AEF-2488-4673-9C30-06FE56D958C5}" type="pres">
      <dgm:prSet presAssocID="{D045329F-70F8-4455-9FD2-1AEC6B1914CE}" presName="text" presStyleLbl="node1" presStyleIdx="3" presStyleCnt="4">
        <dgm:presLayoutVars>
          <dgm:bulletEnabled val="1"/>
        </dgm:presLayoutVars>
      </dgm:prSet>
      <dgm:spPr/>
      <dgm:t>
        <a:bodyPr/>
        <a:lstStyle/>
        <a:p>
          <a:endParaRPr lang="en-US"/>
        </a:p>
      </dgm:t>
    </dgm:pt>
  </dgm:ptLst>
  <dgm:cxnLst>
    <dgm:cxn modelId="{B16FFF02-AB04-4163-ADDA-25D4937958FA}" type="presOf" srcId="{9AE07891-A815-4F38-943D-957E1452D5CD}" destId="{20FFD4B2-CEC1-45BE-885B-E7D822155A85}" srcOrd="0" destOrd="0" presId="urn:microsoft.com/office/officeart/2005/8/layout/vList4"/>
    <dgm:cxn modelId="{988959AC-95A3-4C40-B5B2-C25BD2C008B0}" srcId="{B0A5E992-2B50-4A72-B09A-25C27DFC6AF1}" destId="{D045329F-70F8-4455-9FD2-1AEC6B1914CE}" srcOrd="3" destOrd="0" parTransId="{22E7D1F4-A41A-4FF3-BD9C-8DFE6E3C1575}" sibTransId="{647F0090-6865-4A45-9D74-AFE5D80CA110}"/>
    <dgm:cxn modelId="{D808DC43-00B2-454B-9367-DB198261FC54}" type="presOf" srcId="{C696C015-2098-4CD6-A430-6D20A9A317CC}" destId="{A8A8DB87-9726-4B6F-A0B4-4A1DFD753D49}" srcOrd="0" destOrd="1" presId="urn:microsoft.com/office/officeart/2005/8/layout/vList4"/>
    <dgm:cxn modelId="{9B1AEA5F-A402-4C4B-A4C5-84196B358B69}" type="presOf" srcId="{C696C015-2098-4CD6-A430-6D20A9A317CC}" destId="{276A8123-CDBD-4DDB-A99F-BBBB34D5B2D2}" srcOrd="1" destOrd="1" presId="urn:microsoft.com/office/officeart/2005/8/layout/vList4"/>
    <dgm:cxn modelId="{A0081835-6299-47ED-9C5C-98B8C6F8BC20}" srcId="{B0A5E992-2B50-4A72-B09A-25C27DFC6AF1}" destId="{88F490D2-5016-4530-85D7-53FEC25E6806}" srcOrd="1" destOrd="0" parTransId="{1D972CA8-12F8-4CDA-ABF7-B5BF1BEDF6B0}" sibTransId="{FCC79EB5-8BE3-4ECD-8A1D-8CF8CC71A35C}"/>
    <dgm:cxn modelId="{DA786BB8-FB5B-4A84-B40C-D547E26C9A2E}" srcId="{B0A5E992-2B50-4A72-B09A-25C27DFC6AF1}" destId="{9AE07891-A815-4F38-943D-957E1452D5CD}" srcOrd="2" destOrd="0" parTransId="{C7F6D243-C770-446E-82E8-72265ACE7F4F}" sibTransId="{C198E202-A409-46CE-9D36-F50FD8826646}"/>
    <dgm:cxn modelId="{4995DFF9-FFA7-49B6-BD12-04A85F160424}" type="presOf" srcId="{EBE421D4-CBA3-408E-8C5E-64E91F47BD68}" destId="{9061C489-0B9B-458C-A9E4-37463D11C493}" srcOrd="0" destOrd="1" presId="urn:microsoft.com/office/officeart/2005/8/layout/vList4"/>
    <dgm:cxn modelId="{B9E0FA45-A0F5-41A2-87C7-D7A6A545AA23}" type="presOf" srcId="{88F490D2-5016-4530-85D7-53FEC25E6806}" destId="{A8A8DB87-9726-4B6F-A0B4-4A1DFD753D49}" srcOrd="0" destOrd="0" presId="urn:microsoft.com/office/officeart/2005/8/layout/vList4"/>
    <dgm:cxn modelId="{896ED241-C244-44D4-8B12-53531678EB92}" srcId="{D045329F-70F8-4455-9FD2-1AEC6B1914CE}" destId="{EBE421D4-CBA3-408E-8C5E-64E91F47BD68}" srcOrd="0" destOrd="0" parTransId="{3B0C75C7-33E8-486E-9BE2-DC0FC53CC968}" sibTransId="{BDCF365E-CB19-478F-BD5D-5D4167B8A711}"/>
    <dgm:cxn modelId="{0D1BCCC9-7586-4702-8745-82A69F544F72}" type="presOf" srcId="{62E110A5-2708-430F-851E-F828C0EB2F23}" destId="{20FFD4B2-CEC1-45BE-885B-E7D822155A85}" srcOrd="0" destOrd="1" presId="urn:microsoft.com/office/officeart/2005/8/layout/vList4"/>
    <dgm:cxn modelId="{85824D3A-D8D2-48B4-8D99-E6326339E7F1}" type="presOf" srcId="{7D16AA19-39D2-44DB-9221-37A830A36E50}" destId="{9061C489-0B9B-458C-A9E4-37463D11C493}" srcOrd="0" destOrd="2" presId="urn:microsoft.com/office/officeart/2005/8/layout/vList4"/>
    <dgm:cxn modelId="{328C0022-9C6D-4521-894D-4CCD2C227593}" type="presOf" srcId="{D045329F-70F8-4455-9FD2-1AEC6B1914CE}" destId="{39555AEF-2488-4673-9C30-06FE56D958C5}" srcOrd="1" destOrd="0" presId="urn:microsoft.com/office/officeart/2005/8/layout/vList4"/>
    <dgm:cxn modelId="{B2278D9B-B667-4996-8B2C-754461AC88D0}" type="presOf" srcId="{7D16AA19-39D2-44DB-9221-37A830A36E50}" destId="{39555AEF-2488-4673-9C30-06FE56D958C5}" srcOrd="1" destOrd="2" presId="urn:microsoft.com/office/officeart/2005/8/layout/vList4"/>
    <dgm:cxn modelId="{B083A7C2-06E9-443D-A85F-8B9451F7A27F}" srcId="{B0A5E992-2B50-4A72-B09A-25C27DFC6AF1}" destId="{27523158-81E6-4F67-89A0-848CEE0753A9}" srcOrd="0" destOrd="0" parTransId="{ACCFC8C8-965F-4D7A-AE79-BC595BCAF884}" sibTransId="{F45CCAB6-E6BC-4086-8BD2-904F4FB8BD55}"/>
    <dgm:cxn modelId="{7AD2312C-4AD3-43A1-A277-45CD93242FA2}" type="presOf" srcId="{C40415E6-0097-41DA-83C5-DCBDDD7CF21B}" destId="{20FFD4B2-CEC1-45BE-885B-E7D822155A85}" srcOrd="0" destOrd="2" presId="urn:microsoft.com/office/officeart/2005/8/layout/vList4"/>
    <dgm:cxn modelId="{9802EBF2-8A55-453D-8BF6-786C2DC5DB94}" srcId="{9AE07891-A815-4F38-943D-957E1452D5CD}" destId="{62E110A5-2708-430F-851E-F828C0EB2F23}" srcOrd="0" destOrd="0" parTransId="{7EB50902-000E-4443-BEA9-A27C9FDB05E7}" sibTransId="{8541F7F9-1DCD-45CC-A6FB-6546B50ED71A}"/>
    <dgm:cxn modelId="{07E2F32F-AA01-4961-A054-E8A836425EF8}" srcId="{9AE07891-A815-4F38-943D-957E1452D5CD}" destId="{C40415E6-0097-41DA-83C5-DCBDDD7CF21B}" srcOrd="1" destOrd="0" parTransId="{F5D2018A-2BEA-45B5-BDA0-6FBCCC20C44E}" sibTransId="{63ED7690-AE79-47FD-BAAF-561F8ED32D6E}"/>
    <dgm:cxn modelId="{076697A3-D120-46E4-B031-E431613012F7}" type="presOf" srcId="{9AE07891-A815-4F38-943D-957E1452D5CD}" destId="{B5D1AA6D-6AA2-47FA-A7C7-A27764B33917}" srcOrd="1" destOrd="0" presId="urn:microsoft.com/office/officeart/2005/8/layout/vList4"/>
    <dgm:cxn modelId="{35618595-059F-4025-A4AD-1931EB4133C5}" type="presOf" srcId="{D045329F-70F8-4455-9FD2-1AEC6B1914CE}" destId="{9061C489-0B9B-458C-A9E4-37463D11C493}" srcOrd="0" destOrd="0" presId="urn:microsoft.com/office/officeart/2005/8/layout/vList4"/>
    <dgm:cxn modelId="{07B1C1B8-0B49-4C3D-9246-D5C405ED5C20}" type="presOf" srcId="{C40415E6-0097-41DA-83C5-DCBDDD7CF21B}" destId="{B5D1AA6D-6AA2-47FA-A7C7-A27764B33917}" srcOrd="1" destOrd="2" presId="urn:microsoft.com/office/officeart/2005/8/layout/vList4"/>
    <dgm:cxn modelId="{AA440D1A-77F7-4DBC-9693-AE22EAE28060}" type="presOf" srcId="{A8BD7110-76F8-4992-A45A-F56C942957D6}" destId="{62E4B3BD-5196-4B92-8CFE-F087BA9E4503}" srcOrd="1" destOrd="1" presId="urn:microsoft.com/office/officeart/2005/8/layout/vList4"/>
    <dgm:cxn modelId="{3976CB41-2047-44D7-9F98-698761CCF848}" type="presOf" srcId="{27523158-81E6-4F67-89A0-848CEE0753A9}" destId="{62E4B3BD-5196-4B92-8CFE-F087BA9E4503}" srcOrd="1" destOrd="0" presId="urn:microsoft.com/office/officeart/2005/8/layout/vList4"/>
    <dgm:cxn modelId="{C598B067-D269-4335-A01D-7ABB4C6D0B57}" srcId="{D045329F-70F8-4455-9FD2-1AEC6B1914CE}" destId="{7D16AA19-39D2-44DB-9221-37A830A36E50}" srcOrd="1" destOrd="0" parTransId="{3B32EDBE-DCAD-43B0-ADDE-7D2F2A4CA0B7}" sibTransId="{2421868E-215C-42A3-A5D0-45473562E81B}"/>
    <dgm:cxn modelId="{7407D79C-7CC4-49C4-8030-63B71E27E89E}" type="presOf" srcId="{B0A5E992-2B50-4A72-B09A-25C27DFC6AF1}" destId="{B07EAADC-94FF-4679-9F18-38ECF968CECC}" srcOrd="0" destOrd="0" presId="urn:microsoft.com/office/officeart/2005/8/layout/vList4"/>
    <dgm:cxn modelId="{140B98E3-10E4-4AA7-A0B5-03DC1064C0D2}" srcId="{27523158-81E6-4F67-89A0-848CEE0753A9}" destId="{A8BD7110-76F8-4992-A45A-F56C942957D6}" srcOrd="0" destOrd="0" parTransId="{374D28E8-731C-40A5-BDB6-C4A3ADB325A5}" sibTransId="{9DE4CD6C-8631-4791-B381-50CC572D3811}"/>
    <dgm:cxn modelId="{EAA16CAB-9DAA-4570-A0AF-F22B1F7A2695}" type="presOf" srcId="{EBE421D4-CBA3-408E-8C5E-64E91F47BD68}" destId="{39555AEF-2488-4673-9C30-06FE56D958C5}" srcOrd="1" destOrd="1" presId="urn:microsoft.com/office/officeart/2005/8/layout/vList4"/>
    <dgm:cxn modelId="{F9662F29-EC40-42E5-9467-D0D3B44332F3}" type="presOf" srcId="{88F490D2-5016-4530-85D7-53FEC25E6806}" destId="{276A8123-CDBD-4DDB-A99F-BBBB34D5B2D2}" srcOrd="1" destOrd="0" presId="urn:microsoft.com/office/officeart/2005/8/layout/vList4"/>
    <dgm:cxn modelId="{0B81D55F-2ABD-4764-B353-8FCB15C2C82E}" type="presOf" srcId="{27523158-81E6-4F67-89A0-848CEE0753A9}" destId="{9FA36B7A-A494-4434-8F6F-9BB9BE9BF77F}" srcOrd="0" destOrd="0" presId="urn:microsoft.com/office/officeart/2005/8/layout/vList4"/>
    <dgm:cxn modelId="{F9514528-773C-4AB1-9D94-FFB4049257CF}" srcId="{88F490D2-5016-4530-85D7-53FEC25E6806}" destId="{C696C015-2098-4CD6-A430-6D20A9A317CC}" srcOrd="0" destOrd="0" parTransId="{6F97EB03-6E1F-4C77-90D8-D56059F0FF99}" sibTransId="{D5A99C46-AC19-4C7A-9A0C-8FF0B96E2D5A}"/>
    <dgm:cxn modelId="{D570DCDA-CCB3-4360-9289-31050860D7EF}" type="presOf" srcId="{62E110A5-2708-430F-851E-F828C0EB2F23}" destId="{B5D1AA6D-6AA2-47FA-A7C7-A27764B33917}" srcOrd="1" destOrd="1" presId="urn:microsoft.com/office/officeart/2005/8/layout/vList4"/>
    <dgm:cxn modelId="{FC7C8C14-3310-499D-8303-0E39C77EB3A7}" type="presOf" srcId="{A8BD7110-76F8-4992-A45A-F56C942957D6}" destId="{9FA36B7A-A494-4434-8F6F-9BB9BE9BF77F}" srcOrd="0" destOrd="1" presId="urn:microsoft.com/office/officeart/2005/8/layout/vList4"/>
    <dgm:cxn modelId="{22D10F0C-A5F0-44CB-8B43-132846CD7700}" type="presParOf" srcId="{B07EAADC-94FF-4679-9F18-38ECF968CECC}" destId="{37EEA57E-5AA4-4810-88D0-6B245EEF7EB3}" srcOrd="0" destOrd="0" presId="urn:microsoft.com/office/officeart/2005/8/layout/vList4"/>
    <dgm:cxn modelId="{7F2F7145-7C3A-480F-B456-1476DF2ED367}" type="presParOf" srcId="{37EEA57E-5AA4-4810-88D0-6B245EEF7EB3}" destId="{9FA36B7A-A494-4434-8F6F-9BB9BE9BF77F}" srcOrd="0" destOrd="0" presId="urn:microsoft.com/office/officeart/2005/8/layout/vList4"/>
    <dgm:cxn modelId="{957A3477-5B0F-4E6A-8370-B228D96433CE}" type="presParOf" srcId="{37EEA57E-5AA4-4810-88D0-6B245EEF7EB3}" destId="{CDD23730-CB0B-4E63-9E38-D190205FAB17}" srcOrd="1" destOrd="0" presId="urn:microsoft.com/office/officeart/2005/8/layout/vList4"/>
    <dgm:cxn modelId="{AAB8002F-CD89-4823-AFC1-98499C24FAEB}" type="presParOf" srcId="{37EEA57E-5AA4-4810-88D0-6B245EEF7EB3}" destId="{62E4B3BD-5196-4B92-8CFE-F087BA9E4503}" srcOrd="2" destOrd="0" presId="urn:microsoft.com/office/officeart/2005/8/layout/vList4"/>
    <dgm:cxn modelId="{D92C5BF7-559D-4AC8-90D7-3DA3E05CC76C}" type="presParOf" srcId="{B07EAADC-94FF-4679-9F18-38ECF968CECC}" destId="{35052BF0-2740-47BA-8E4B-B9C0F487E802}" srcOrd="1" destOrd="0" presId="urn:microsoft.com/office/officeart/2005/8/layout/vList4"/>
    <dgm:cxn modelId="{F5A1E4F0-4979-43F4-873A-C0416CE9CFED}" type="presParOf" srcId="{B07EAADC-94FF-4679-9F18-38ECF968CECC}" destId="{CA0D50E9-A340-499D-A73F-1C69A9FC116A}" srcOrd="2" destOrd="0" presId="urn:microsoft.com/office/officeart/2005/8/layout/vList4"/>
    <dgm:cxn modelId="{9CAD06BC-5FBE-4780-AB50-591EAD089F1D}" type="presParOf" srcId="{CA0D50E9-A340-499D-A73F-1C69A9FC116A}" destId="{A8A8DB87-9726-4B6F-A0B4-4A1DFD753D49}" srcOrd="0" destOrd="0" presId="urn:microsoft.com/office/officeart/2005/8/layout/vList4"/>
    <dgm:cxn modelId="{DAA59DC6-3977-43DA-AC76-E6358A508A97}" type="presParOf" srcId="{CA0D50E9-A340-499D-A73F-1C69A9FC116A}" destId="{78ACF862-27F1-4F09-8887-1252CD9B3B1D}" srcOrd="1" destOrd="0" presId="urn:microsoft.com/office/officeart/2005/8/layout/vList4"/>
    <dgm:cxn modelId="{93512958-E591-4377-A63F-F85FDC1B6895}" type="presParOf" srcId="{CA0D50E9-A340-499D-A73F-1C69A9FC116A}" destId="{276A8123-CDBD-4DDB-A99F-BBBB34D5B2D2}" srcOrd="2" destOrd="0" presId="urn:microsoft.com/office/officeart/2005/8/layout/vList4"/>
    <dgm:cxn modelId="{881A2848-F1F9-46D8-9FDF-1A536073A5B7}" type="presParOf" srcId="{B07EAADC-94FF-4679-9F18-38ECF968CECC}" destId="{738DD1FA-6E51-4FF1-8224-90784AA1B870}" srcOrd="3" destOrd="0" presId="urn:microsoft.com/office/officeart/2005/8/layout/vList4"/>
    <dgm:cxn modelId="{EAE7054E-C8A8-4B9D-A941-EFB63A62B894}" type="presParOf" srcId="{B07EAADC-94FF-4679-9F18-38ECF968CECC}" destId="{EBDF9CC8-8C70-4F4A-95D5-06C0B1499409}" srcOrd="4" destOrd="0" presId="urn:microsoft.com/office/officeart/2005/8/layout/vList4"/>
    <dgm:cxn modelId="{A5D78217-9E13-417C-AF10-3A9D28CD48AA}" type="presParOf" srcId="{EBDF9CC8-8C70-4F4A-95D5-06C0B1499409}" destId="{20FFD4B2-CEC1-45BE-885B-E7D822155A85}" srcOrd="0" destOrd="0" presId="urn:microsoft.com/office/officeart/2005/8/layout/vList4"/>
    <dgm:cxn modelId="{FD03C551-C1CA-4A6C-9F09-D6F5B0695DDB}" type="presParOf" srcId="{EBDF9CC8-8C70-4F4A-95D5-06C0B1499409}" destId="{7240174A-B1EE-4EEC-B637-19006F465A85}" srcOrd="1" destOrd="0" presId="urn:microsoft.com/office/officeart/2005/8/layout/vList4"/>
    <dgm:cxn modelId="{D6F97D04-C089-4769-B54C-AE1A1959643F}" type="presParOf" srcId="{EBDF9CC8-8C70-4F4A-95D5-06C0B1499409}" destId="{B5D1AA6D-6AA2-47FA-A7C7-A27764B33917}" srcOrd="2" destOrd="0" presId="urn:microsoft.com/office/officeart/2005/8/layout/vList4"/>
    <dgm:cxn modelId="{CACB38D3-8318-42F9-A151-9C1996CC629A}" type="presParOf" srcId="{B07EAADC-94FF-4679-9F18-38ECF968CECC}" destId="{4D15318F-3643-4411-B460-496DADD78CE8}" srcOrd="5" destOrd="0" presId="urn:microsoft.com/office/officeart/2005/8/layout/vList4"/>
    <dgm:cxn modelId="{C06F0DE8-9B14-463C-9CB8-A8628B45575B}" type="presParOf" srcId="{B07EAADC-94FF-4679-9F18-38ECF968CECC}" destId="{378CFE51-F372-4170-8577-9D63449D6428}" srcOrd="6" destOrd="0" presId="urn:microsoft.com/office/officeart/2005/8/layout/vList4"/>
    <dgm:cxn modelId="{B6197AFC-9C6D-446B-B437-5D1330170DC1}" type="presParOf" srcId="{378CFE51-F372-4170-8577-9D63449D6428}" destId="{9061C489-0B9B-458C-A9E4-37463D11C493}" srcOrd="0" destOrd="0" presId="urn:microsoft.com/office/officeart/2005/8/layout/vList4"/>
    <dgm:cxn modelId="{F1C70AE1-70AB-4B12-B18E-C6A34F6DBC0E}" type="presParOf" srcId="{378CFE51-F372-4170-8577-9D63449D6428}" destId="{AAA1A5DC-A7FE-405D-953F-E67B020290F5}" srcOrd="1" destOrd="0" presId="urn:microsoft.com/office/officeart/2005/8/layout/vList4"/>
    <dgm:cxn modelId="{83732187-2D05-462D-97D3-18353F32A121}" type="presParOf" srcId="{378CFE51-F372-4170-8577-9D63449D6428}" destId="{39555AEF-2488-4673-9C30-06FE56D958C5}"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DBD1C0-FFCE-4D3A-A8BF-6C9DA98069DD}"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GB"/>
        </a:p>
      </dgm:t>
    </dgm:pt>
    <dgm:pt modelId="{6940CE32-7E2B-4231-A7B1-1EA004D038E8}">
      <dgm:prSet custT="1"/>
      <dgm:spPr/>
      <dgm:t>
        <a:bodyPr/>
        <a:lstStyle/>
        <a:p>
          <a:pPr rtl="0"/>
          <a:r>
            <a:rPr lang="ro-RO" sz="2400" b="1" dirty="0" smtClean="0"/>
            <a:t>Adresă de email dedicată</a:t>
          </a:r>
          <a:endParaRPr lang="en-GB" sz="2400" b="1" dirty="0"/>
        </a:p>
      </dgm:t>
    </dgm:pt>
    <dgm:pt modelId="{6D0CD93E-C444-446A-8169-DF4C48191BE1}" type="parTrans" cxnId="{EFF7CC53-2D08-413A-8729-203ED6C9F0B4}">
      <dgm:prSet/>
      <dgm:spPr/>
      <dgm:t>
        <a:bodyPr/>
        <a:lstStyle/>
        <a:p>
          <a:endParaRPr lang="en-GB"/>
        </a:p>
      </dgm:t>
    </dgm:pt>
    <dgm:pt modelId="{1E6E3503-AADE-4F03-8EC4-4828632BA78C}" type="sibTrans" cxnId="{EFF7CC53-2D08-413A-8729-203ED6C9F0B4}">
      <dgm:prSet/>
      <dgm:spPr/>
      <dgm:t>
        <a:bodyPr/>
        <a:lstStyle/>
        <a:p>
          <a:endParaRPr lang="en-GB"/>
        </a:p>
      </dgm:t>
    </dgm:pt>
    <dgm:pt modelId="{25F1ABEF-4D71-45DB-B9CE-59F8518FF03D}">
      <dgm:prSet/>
      <dgm:spPr/>
      <dgm:t>
        <a:bodyPr/>
        <a:lstStyle/>
        <a:p>
          <a:pPr rtl="0"/>
          <a:r>
            <a:rPr lang="ro-RO" dirty="0" smtClean="0"/>
            <a:t>Cu acces direct către departamentul nostru tehnic</a:t>
          </a:r>
          <a:r>
            <a:rPr lang="en-GB" dirty="0" smtClean="0"/>
            <a:t> </a:t>
          </a:r>
          <a:r>
            <a:rPr lang="en-GB" b="1" dirty="0" smtClean="0"/>
            <a:t>KingstonConsult@kingston.eu</a:t>
          </a:r>
          <a:endParaRPr lang="en-GB" dirty="0"/>
        </a:p>
      </dgm:t>
    </dgm:pt>
    <dgm:pt modelId="{C79B7816-1429-49C1-AA59-81AA3861C226}" type="parTrans" cxnId="{5B75A28B-E574-4D94-9D33-F951159F2CD4}">
      <dgm:prSet/>
      <dgm:spPr/>
      <dgm:t>
        <a:bodyPr/>
        <a:lstStyle/>
        <a:p>
          <a:endParaRPr lang="en-GB"/>
        </a:p>
      </dgm:t>
    </dgm:pt>
    <dgm:pt modelId="{3037A8BA-4B38-461B-B67E-29A6A4B109A0}" type="sibTrans" cxnId="{5B75A28B-E574-4D94-9D33-F951159F2CD4}">
      <dgm:prSet/>
      <dgm:spPr/>
      <dgm:t>
        <a:bodyPr/>
        <a:lstStyle/>
        <a:p>
          <a:endParaRPr lang="en-GB"/>
        </a:p>
      </dgm:t>
    </dgm:pt>
    <dgm:pt modelId="{3EC1DC8F-4387-4E4F-ACD8-3052A6AAD071}" type="pres">
      <dgm:prSet presAssocID="{24DBD1C0-FFCE-4D3A-A8BF-6C9DA98069DD}" presName="Name0" presStyleCnt="0">
        <dgm:presLayoutVars>
          <dgm:dir/>
          <dgm:animLvl val="lvl"/>
          <dgm:resizeHandles val="exact"/>
        </dgm:presLayoutVars>
      </dgm:prSet>
      <dgm:spPr/>
      <dgm:t>
        <a:bodyPr/>
        <a:lstStyle/>
        <a:p>
          <a:endParaRPr lang="en-GB"/>
        </a:p>
      </dgm:t>
    </dgm:pt>
    <dgm:pt modelId="{AEC1EE00-0944-431F-BB96-2E4CDF0B3FE7}" type="pres">
      <dgm:prSet presAssocID="{6940CE32-7E2B-4231-A7B1-1EA004D038E8}" presName="linNode" presStyleCnt="0"/>
      <dgm:spPr/>
      <dgm:t>
        <a:bodyPr/>
        <a:lstStyle/>
        <a:p>
          <a:endParaRPr lang="en-GB"/>
        </a:p>
      </dgm:t>
    </dgm:pt>
    <dgm:pt modelId="{7CB6722E-7E59-4D4C-96B4-F0722250EF50}" type="pres">
      <dgm:prSet presAssocID="{6940CE32-7E2B-4231-A7B1-1EA004D038E8}" presName="parentText" presStyleLbl="node1" presStyleIdx="0" presStyleCnt="1" custLinFactNeighborY="-1863">
        <dgm:presLayoutVars>
          <dgm:chMax val="1"/>
          <dgm:bulletEnabled val="1"/>
        </dgm:presLayoutVars>
      </dgm:prSet>
      <dgm:spPr/>
      <dgm:t>
        <a:bodyPr/>
        <a:lstStyle/>
        <a:p>
          <a:endParaRPr lang="en-GB"/>
        </a:p>
      </dgm:t>
    </dgm:pt>
    <dgm:pt modelId="{DA0D8B94-BEDB-45E7-9AC2-85ED048A2395}" type="pres">
      <dgm:prSet presAssocID="{6940CE32-7E2B-4231-A7B1-1EA004D038E8}" presName="descendantText" presStyleLbl="alignAccFollowNode1" presStyleIdx="0" presStyleCnt="1">
        <dgm:presLayoutVars>
          <dgm:bulletEnabled val="1"/>
        </dgm:presLayoutVars>
      </dgm:prSet>
      <dgm:spPr/>
      <dgm:t>
        <a:bodyPr/>
        <a:lstStyle/>
        <a:p>
          <a:endParaRPr lang="en-GB"/>
        </a:p>
      </dgm:t>
    </dgm:pt>
  </dgm:ptLst>
  <dgm:cxnLst>
    <dgm:cxn modelId="{EFF7CC53-2D08-413A-8729-203ED6C9F0B4}" srcId="{24DBD1C0-FFCE-4D3A-A8BF-6C9DA98069DD}" destId="{6940CE32-7E2B-4231-A7B1-1EA004D038E8}" srcOrd="0" destOrd="0" parTransId="{6D0CD93E-C444-446A-8169-DF4C48191BE1}" sibTransId="{1E6E3503-AADE-4F03-8EC4-4828632BA78C}"/>
    <dgm:cxn modelId="{E061C905-2194-4564-A753-6710A025788D}" type="presOf" srcId="{24DBD1C0-FFCE-4D3A-A8BF-6C9DA98069DD}" destId="{3EC1DC8F-4387-4E4F-ACD8-3052A6AAD071}" srcOrd="0" destOrd="0" presId="urn:microsoft.com/office/officeart/2005/8/layout/vList5"/>
    <dgm:cxn modelId="{1805435F-874E-44EE-B365-DA1DB93E6509}" type="presOf" srcId="{25F1ABEF-4D71-45DB-B9CE-59F8518FF03D}" destId="{DA0D8B94-BEDB-45E7-9AC2-85ED048A2395}" srcOrd="0" destOrd="0" presId="urn:microsoft.com/office/officeart/2005/8/layout/vList5"/>
    <dgm:cxn modelId="{3D28D610-7CEF-46F2-93FD-C792B2DBA9C7}" type="presOf" srcId="{6940CE32-7E2B-4231-A7B1-1EA004D038E8}" destId="{7CB6722E-7E59-4D4C-96B4-F0722250EF50}" srcOrd="0" destOrd="0" presId="urn:microsoft.com/office/officeart/2005/8/layout/vList5"/>
    <dgm:cxn modelId="{5B75A28B-E574-4D94-9D33-F951159F2CD4}" srcId="{6940CE32-7E2B-4231-A7B1-1EA004D038E8}" destId="{25F1ABEF-4D71-45DB-B9CE-59F8518FF03D}" srcOrd="0" destOrd="0" parTransId="{C79B7816-1429-49C1-AA59-81AA3861C226}" sibTransId="{3037A8BA-4B38-461B-B67E-29A6A4B109A0}"/>
    <dgm:cxn modelId="{FB532658-729A-4730-9E45-785FEA767184}" type="presParOf" srcId="{3EC1DC8F-4387-4E4F-ACD8-3052A6AAD071}" destId="{AEC1EE00-0944-431F-BB96-2E4CDF0B3FE7}" srcOrd="0" destOrd="0" presId="urn:microsoft.com/office/officeart/2005/8/layout/vList5"/>
    <dgm:cxn modelId="{A54E66DC-C2DF-459C-9534-D146FAAB3D17}" type="presParOf" srcId="{AEC1EE00-0944-431F-BB96-2E4CDF0B3FE7}" destId="{7CB6722E-7E59-4D4C-96B4-F0722250EF50}" srcOrd="0" destOrd="0" presId="urn:microsoft.com/office/officeart/2005/8/layout/vList5"/>
    <dgm:cxn modelId="{D50283D1-73D6-4246-A4F9-6026737F2A5C}" type="presParOf" srcId="{AEC1EE00-0944-431F-BB96-2E4CDF0B3FE7}" destId="{DA0D8B94-BEDB-45E7-9AC2-85ED048A2395}"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B19837-E519-44CD-93CD-0D4E92140A8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A04D56F0-4680-4641-8D3E-597D18C7EC3A}">
      <dgm:prSet custT="1"/>
      <dgm:spPr>
        <a:noFill/>
        <a:ln>
          <a:solidFill>
            <a:schemeClr val="accent1"/>
          </a:solidFill>
        </a:ln>
      </dgm:spPr>
      <dgm:t>
        <a:bodyPr/>
        <a:lstStyle/>
        <a:p>
          <a:pPr algn="ctr" rtl="0"/>
          <a:r>
            <a:rPr lang="ro-RO" sz="1400" dirty="0" smtClean="0">
              <a:solidFill>
                <a:schemeClr val="tx1"/>
              </a:solidFill>
            </a:rPr>
            <a:t>Toate serviciile sunt gratuite dar </a:t>
          </a:r>
          <a:r>
            <a:rPr lang="it-IT" sz="1400" dirty="0" smtClean="0">
              <a:solidFill>
                <a:schemeClr val="tx1"/>
              </a:solidFill>
            </a:rPr>
            <a:t>s</a:t>
          </a:r>
          <a:r>
            <a:rPr lang="ro-RO" sz="1400" dirty="0" smtClean="0">
              <a:solidFill>
                <a:schemeClr val="tx1"/>
              </a:solidFill>
            </a:rPr>
            <a:t>unt</a:t>
          </a:r>
          <a:r>
            <a:rPr lang="it-IT" sz="1400" dirty="0" smtClean="0">
              <a:solidFill>
                <a:schemeClr val="tx1"/>
              </a:solidFill>
            </a:rPr>
            <a:t> supu</a:t>
          </a:r>
          <a:r>
            <a:rPr lang="ro-RO" sz="1400" dirty="0" smtClean="0">
              <a:solidFill>
                <a:schemeClr val="tx1"/>
              </a:solidFill>
            </a:rPr>
            <a:t>se</a:t>
          </a:r>
          <a:r>
            <a:rPr lang="it-IT" sz="1400" dirty="0" smtClean="0">
              <a:solidFill>
                <a:schemeClr val="tx1"/>
              </a:solidFill>
            </a:rPr>
            <a:t> anumitor </a:t>
          </a:r>
          <a:r>
            <a:rPr lang="ro-RO" sz="1400" dirty="0" smtClean="0">
              <a:solidFill>
                <a:schemeClr val="tx1"/>
              </a:solidFill>
            </a:rPr>
            <a:t>termeni ş</a:t>
          </a:r>
          <a:r>
            <a:rPr lang="it-IT" sz="1400" dirty="0" smtClean="0">
              <a:solidFill>
                <a:schemeClr val="tx1"/>
              </a:solidFill>
            </a:rPr>
            <a:t>i condi</a:t>
          </a:r>
          <a:r>
            <a:rPr lang="ro-RO" sz="1400" dirty="0" smtClean="0">
              <a:solidFill>
                <a:schemeClr val="tx1"/>
              </a:solidFill>
            </a:rPr>
            <a:t>ţ</a:t>
          </a:r>
          <a:r>
            <a:rPr lang="it-IT" sz="1400" dirty="0" smtClean="0">
              <a:solidFill>
                <a:schemeClr val="tx1"/>
              </a:solidFill>
            </a:rPr>
            <a:t>ii</a:t>
          </a:r>
          <a:endParaRPr lang="en-GB" sz="1400" dirty="0">
            <a:solidFill>
              <a:schemeClr val="tx1"/>
            </a:solidFill>
          </a:endParaRPr>
        </a:p>
      </dgm:t>
    </dgm:pt>
    <dgm:pt modelId="{55F3604F-0E33-4669-ADCD-72D7AE5B0B9C}" type="parTrans" cxnId="{1F12AAD9-A3EC-4B9F-A388-78F544BB6886}">
      <dgm:prSet/>
      <dgm:spPr/>
      <dgm:t>
        <a:bodyPr/>
        <a:lstStyle/>
        <a:p>
          <a:endParaRPr lang="en-GB">
            <a:solidFill>
              <a:schemeClr val="tx1"/>
            </a:solidFill>
          </a:endParaRPr>
        </a:p>
      </dgm:t>
    </dgm:pt>
    <dgm:pt modelId="{0C009156-5A5C-4E43-88AD-55E6589D3FF1}" type="sibTrans" cxnId="{1F12AAD9-A3EC-4B9F-A388-78F544BB6886}">
      <dgm:prSet/>
      <dgm:spPr/>
      <dgm:t>
        <a:bodyPr/>
        <a:lstStyle/>
        <a:p>
          <a:endParaRPr lang="en-GB">
            <a:solidFill>
              <a:schemeClr val="tx1"/>
            </a:solidFill>
          </a:endParaRPr>
        </a:p>
      </dgm:t>
    </dgm:pt>
    <dgm:pt modelId="{DD7B9385-A570-4486-9FA9-B9E50CE9186B}" type="pres">
      <dgm:prSet presAssocID="{A7B19837-E519-44CD-93CD-0D4E92140A81}" presName="linear" presStyleCnt="0">
        <dgm:presLayoutVars>
          <dgm:animLvl val="lvl"/>
          <dgm:resizeHandles val="exact"/>
        </dgm:presLayoutVars>
      </dgm:prSet>
      <dgm:spPr/>
      <dgm:t>
        <a:bodyPr/>
        <a:lstStyle/>
        <a:p>
          <a:endParaRPr lang="en-GB"/>
        </a:p>
      </dgm:t>
    </dgm:pt>
    <dgm:pt modelId="{994559F1-BF67-4A6B-A0A6-26C3424E122D}" type="pres">
      <dgm:prSet presAssocID="{A04D56F0-4680-4641-8D3E-597D18C7EC3A}" presName="parentText" presStyleLbl="node1" presStyleIdx="0" presStyleCnt="1" custLinFactNeighborY="50639">
        <dgm:presLayoutVars>
          <dgm:chMax val="0"/>
          <dgm:bulletEnabled val="1"/>
        </dgm:presLayoutVars>
      </dgm:prSet>
      <dgm:spPr/>
      <dgm:t>
        <a:bodyPr/>
        <a:lstStyle/>
        <a:p>
          <a:endParaRPr lang="en-GB"/>
        </a:p>
      </dgm:t>
    </dgm:pt>
  </dgm:ptLst>
  <dgm:cxnLst>
    <dgm:cxn modelId="{679A9907-4910-424C-8026-34A4F2184BC5}" type="presOf" srcId="{A04D56F0-4680-4641-8D3E-597D18C7EC3A}" destId="{994559F1-BF67-4A6B-A0A6-26C3424E122D}" srcOrd="0" destOrd="0" presId="urn:microsoft.com/office/officeart/2005/8/layout/vList2"/>
    <dgm:cxn modelId="{7F400166-8C0E-46C4-AD61-3F71BB42B537}" type="presOf" srcId="{A7B19837-E519-44CD-93CD-0D4E92140A81}" destId="{DD7B9385-A570-4486-9FA9-B9E50CE9186B}" srcOrd="0" destOrd="0" presId="urn:microsoft.com/office/officeart/2005/8/layout/vList2"/>
    <dgm:cxn modelId="{1F12AAD9-A3EC-4B9F-A388-78F544BB6886}" srcId="{A7B19837-E519-44CD-93CD-0D4E92140A81}" destId="{A04D56F0-4680-4641-8D3E-597D18C7EC3A}" srcOrd="0" destOrd="0" parTransId="{55F3604F-0E33-4669-ADCD-72D7AE5B0B9C}" sibTransId="{0C009156-5A5C-4E43-88AD-55E6589D3FF1}"/>
    <dgm:cxn modelId="{558710B3-F9B0-4684-A450-92ADA3E2EC73}" type="presParOf" srcId="{DD7B9385-A570-4486-9FA9-B9E50CE9186B}" destId="{994559F1-BF67-4A6B-A0A6-26C3424E122D}" srcOrd="0" destOrd="0" presId="urn:microsoft.com/office/officeart/2005/8/layout/vList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DBD1C0-FFCE-4D3A-A8BF-6C9DA98069DD}"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GB"/>
        </a:p>
      </dgm:t>
    </dgm:pt>
    <dgm:pt modelId="{6940CE32-7E2B-4231-A7B1-1EA004D038E8}">
      <dgm:prSet custT="1"/>
      <dgm:spPr/>
      <dgm:t>
        <a:bodyPr/>
        <a:lstStyle/>
        <a:p>
          <a:pPr rtl="0"/>
          <a:r>
            <a:rPr lang="en-GB" sz="2400" b="1" dirty="0" smtClean="0"/>
            <a:t>Server training</a:t>
          </a:r>
          <a:endParaRPr lang="en-GB" sz="2400" dirty="0"/>
        </a:p>
      </dgm:t>
    </dgm:pt>
    <dgm:pt modelId="{6D0CD93E-C444-446A-8169-DF4C48191BE1}" type="parTrans" cxnId="{EFF7CC53-2D08-413A-8729-203ED6C9F0B4}">
      <dgm:prSet/>
      <dgm:spPr/>
      <dgm:t>
        <a:bodyPr/>
        <a:lstStyle/>
        <a:p>
          <a:endParaRPr lang="en-GB"/>
        </a:p>
      </dgm:t>
    </dgm:pt>
    <dgm:pt modelId="{1E6E3503-AADE-4F03-8EC4-4828632BA78C}" type="sibTrans" cxnId="{EFF7CC53-2D08-413A-8729-203ED6C9F0B4}">
      <dgm:prSet/>
      <dgm:spPr/>
      <dgm:t>
        <a:bodyPr/>
        <a:lstStyle/>
        <a:p>
          <a:endParaRPr lang="en-GB"/>
        </a:p>
      </dgm:t>
    </dgm:pt>
    <dgm:pt modelId="{25F1ABEF-4D71-45DB-B9CE-59F8518FF03D}">
      <dgm:prSet/>
      <dgm:spPr/>
      <dgm:t>
        <a:bodyPr/>
        <a:lstStyle/>
        <a:p>
          <a:pPr rtl="0"/>
          <a:r>
            <a:rPr lang="ro-RO" dirty="0" smtClean="0"/>
            <a:t>Pentru departamentul tehnic şi personalul decident cu evidenţierea beneficiilor tehnice şi practice</a:t>
          </a:r>
          <a:endParaRPr lang="en-GB" dirty="0"/>
        </a:p>
      </dgm:t>
    </dgm:pt>
    <dgm:pt modelId="{C79B7816-1429-49C1-AA59-81AA3861C226}" type="parTrans" cxnId="{5B75A28B-E574-4D94-9D33-F951159F2CD4}">
      <dgm:prSet/>
      <dgm:spPr/>
      <dgm:t>
        <a:bodyPr/>
        <a:lstStyle/>
        <a:p>
          <a:endParaRPr lang="en-GB"/>
        </a:p>
      </dgm:t>
    </dgm:pt>
    <dgm:pt modelId="{3037A8BA-4B38-461B-B67E-29A6A4B109A0}" type="sibTrans" cxnId="{5B75A28B-E574-4D94-9D33-F951159F2CD4}">
      <dgm:prSet/>
      <dgm:spPr/>
      <dgm:t>
        <a:bodyPr/>
        <a:lstStyle/>
        <a:p>
          <a:endParaRPr lang="en-GB"/>
        </a:p>
      </dgm:t>
    </dgm:pt>
    <dgm:pt modelId="{3EC1DC8F-4387-4E4F-ACD8-3052A6AAD071}" type="pres">
      <dgm:prSet presAssocID="{24DBD1C0-FFCE-4D3A-A8BF-6C9DA98069DD}" presName="Name0" presStyleCnt="0">
        <dgm:presLayoutVars>
          <dgm:dir/>
          <dgm:animLvl val="lvl"/>
          <dgm:resizeHandles val="exact"/>
        </dgm:presLayoutVars>
      </dgm:prSet>
      <dgm:spPr/>
      <dgm:t>
        <a:bodyPr/>
        <a:lstStyle/>
        <a:p>
          <a:endParaRPr lang="en-GB"/>
        </a:p>
      </dgm:t>
    </dgm:pt>
    <dgm:pt modelId="{AEC1EE00-0944-431F-BB96-2E4CDF0B3FE7}" type="pres">
      <dgm:prSet presAssocID="{6940CE32-7E2B-4231-A7B1-1EA004D038E8}" presName="linNode" presStyleCnt="0"/>
      <dgm:spPr/>
      <dgm:t>
        <a:bodyPr/>
        <a:lstStyle/>
        <a:p>
          <a:endParaRPr lang="en-GB"/>
        </a:p>
      </dgm:t>
    </dgm:pt>
    <dgm:pt modelId="{7CB6722E-7E59-4D4C-96B4-F0722250EF50}" type="pres">
      <dgm:prSet presAssocID="{6940CE32-7E2B-4231-A7B1-1EA004D038E8}" presName="parentText" presStyleLbl="node1" presStyleIdx="0" presStyleCnt="1">
        <dgm:presLayoutVars>
          <dgm:chMax val="1"/>
          <dgm:bulletEnabled val="1"/>
        </dgm:presLayoutVars>
      </dgm:prSet>
      <dgm:spPr/>
      <dgm:t>
        <a:bodyPr/>
        <a:lstStyle/>
        <a:p>
          <a:endParaRPr lang="en-GB"/>
        </a:p>
      </dgm:t>
    </dgm:pt>
    <dgm:pt modelId="{DA0D8B94-BEDB-45E7-9AC2-85ED048A2395}" type="pres">
      <dgm:prSet presAssocID="{6940CE32-7E2B-4231-A7B1-1EA004D038E8}" presName="descendantText" presStyleLbl="alignAccFollowNode1" presStyleIdx="0" presStyleCnt="1">
        <dgm:presLayoutVars>
          <dgm:bulletEnabled val="1"/>
        </dgm:presLayoutVars>
      </dgm:prSet>
      <dgm:spPr/>
      <dgm:t>
        <a:bodyPr/>
        <a:lstStyle/>
        <a:p>
          <a:endParaRPr lang="en-GB"/>
        </a:p>
      </dgm:t>
    </dgm:pt>
  </dgm:ptLst>
  <dgm:cxnLst>
    <dgm:cxn modelId="{B9EC3FAD-88FB-4F65-9D58-44758180F6CA}" type="presOf" srcId="{24DBD1C0-FFCE-4D3A-A8BF-6C9DA98069DD}" destId="{3EC1DC8F-4387-4E4F-ACD8-3052A6AAD071}" srcOrd="0" destOrd="0" presId="urn:microsoft.com/office/officeart/2005/8/layout/vList5"/>
    <dgm:cxn modelId="{DCCBB9AD-C16D-4E0A-BBA2-6570C6A99E7A}" type="presOf" srcId="{25F1ABEF-4D71-45DB-B9CE-59F8518FF03D}" destId="{DA0D8B94-BEDB-45E7-9AC2-85ED048A2395}" srcOrd="0" destOrd="0" presId="urn:microsoft.com/office/officeart/2005/8/layout/vList5"/>
    <dgm:cxn modelId="{EFF7CC53-2D08-413A-8729-203ED6C9F0B4}" srcId="{24DBD1C0-FFCE-4D3A-A8BF-6C9DA98069DD}" destId="{6940CE32-7E2B-4231-A7B1-1EA004D038E8}" srcOrd="0" destOrd="0" parTransId="{6D0CD93E-C444-446A-8169-DF4C48191BE1}" sibTransId="{1E6E3503-AADE-4F03-8EC4-4828632BA78C}"/>
    <dgm:cxn modelId="{5B75A28B-E574-4D94-9D33-F951159F2CD4}" srcId="{6940CE32-7E2B-4231-A7B1-1EA004D038E8}" destId="{25F1ABEF-4D71-45DB-B9CE-59F8518FF03D}" srcOrd="0" destOrd="0" parTransId="{C79B7816-1429-49C1-AA59-81AA3861C226}" sibTransId="{3037A8BA-4B38-461B-B67E-29A6A4B109A0}"/>
    <dgm:cxn modelId="{C4313765-1094-4110-89BC-71F32C1163BC}" type="presOf" srcId="{6940CE32-7E2B-4231-A7B1-1EA004D038E8}" destId="{7CB6722E-7E59-4D4C-96B4-F0722250EF50}" srcOrd="0" destOrd="0" presId="urn:microsoft.com/office/officeart/2005/8/layout/vList5"/>
    <dgm:cxn modelId="{AD70698A-E6AD-4662-963F-D8F7E721D7F8}" type="presParOf" srcId="{3EC1DC8F-4387-4E4F-ACD8-3052A6AAD071}" destId="{AEC1EE00-0944-431F-BB96-2E4CDF0B3FE7}" srcOrd="0" destOrd="0" presId="urn:microsoft.com/office/officeart/2005/8/layout/vList5"/>
    <dgm:cxn modelId="{A5C6F3A0-8539-4D11-99D4-82DBDA6421EC}" type="presParOf" srcId="{AEC1EE00-0944-431F-BB96-2E4CDF0B3FE7}" destId="{7CB6722E-7E59-4D4C-96B4-F0722250EF50}" srcOrd="0" destOrd="0" presId="urn:microsoft.com/office/officeart/2005/8/layout/vList5"/>
    <dgm:cxn modelId="{AB983776-FF67-47E4-927A-17A66C011D21}" type="presParOf" srcId="{AEC1EE00-0944-431F-BB96-2E4CDF0B3FE7}" destId="{DA0D8B94-BEDB-45E7-9AC2-85ED048A2395}" srcOrd="1" destOrd="0" presId="urn:microsoft.com/office/officeart/2005/8/layout/vList5"/>
  </dgm:cxnLst>
  <dgm:bg/>
  <dgm:whole/>
  <dgm:extLst>
    <a:ext uri="http://schemas.microsoft.com/office/drawing/2008/diagram">
      <dsp:dataModelExt xmlns:dsp="http://schemas.microsoft.com/office/drawing/2008/diagram" xmlns=""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DBD1C0-FFCE-4D3A-A8BF-6C9DA98069DD}"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GB"/>
        </a:p>
      </dgm:t>
    </dgm:pt>
    <dgm:pt modelId="{6940CE32-7E2B-4231-A7B1-1EA004D038E8}">
      <dgm:prSet custT="1"/>
      <dgm:spPr/>
      <dgm:t>
        <a:bodyPr/>
        <a:lstStyle/>
        <a:p>
          <a:pPr rtl="0"/>
          <a:r>
            <a:rPr lang="ro-RO" sz="2400" b="1" dirty="0" smtClean="0"/>
            <a:t>Evaluarea</a:t>
          </a:r>
          <a:r>
            <a:rPr lang="ro-RO" sz="2400" dirty="0" smtClean="0"/>
            <a:t> </a:t>
          </a:r>
          <a:r>
            <a:rPr lang="ro-RO" sz="2400" b="1" dirty="0" smtClean="0"/>
            <a:t>Serverelor </a:t>
          </a:r>
          <a:endParaRPr lang="en-GB" sz="2400" dirty="0"/>
        </a:p>
      </dgm:t>
    </dgm:pt>
    <dgm:pt modelId="{6D0CD93E-C444-446A-8169-DF4C48191BE1}" type="parTrans" cxnId="{EFF7CC53-2D08-413A-8729-203ED6C9F0B4}">
      <dgm:prSet/>
      <dgm:spPr/>
      <dgm:t>
        <a:bodyPr/>
        <a:lstStyle/>
        <a:p>
          <a:endParaRPr lang="en-GB"/>
        </a:p>
      </dgm:t>
    </dgm:pt>
    <dgm:pt modelId="{1E6E3503-AADE-4F03-8EC4-4828632BA78C}" type="sibTrans" cxnId="{EFF7CC53-2D08-413A-8729-203ED6C9F0B4}">
      <dgm:prSet/>
      <dgm:spPr/>
      <dgm:t>
        <a:bodyPr/>
        <a:lstStyle/>
        <a:p>
          <a:endParaRPr lang="en-GB"/>
        </a:p>
      </dgm:t>
    </dgm:pt>
    <dgm:pt modelId="{25F1ABEF-4D71-45DB-B9CE-59F8518FF03D}">
      <dgm:prSet/>
      <dgm:spPr/>
      <dgm:t>
        <a:bodyPr/>
        <a:lstStyle/>
        <a:p>
          <a:pPr rtl="0"/>
          <a:r>
            <a:rPr lang="ro-RO" dirty="0" smtClean="0"/>
            <a:t>Analiza configuraţiilor </a:t>
          </a:r>
          <a:r>
            <a:rPr lang="en-GB" dirty="0" smtClean="0"/>
            <a:t>“</a:t>
          </a:r>
          <a:r>
            <a:rPr lang="ro-RO" dirty="0" smtClean="0"/>
            <a:t>onsite”</a:t>
          </a:r>
          <a:r>
            <a:rPr lang="en-GB" dirty="0" smtClean="0"/>
            <a:t>, </a:t>
          </a:r>
          <a:r>
            <a:rPr lang="ro-RO" dirty="0" smtClean="0"/>
            <a:t>urmată de recomandări pentru optimizare în funcţie de necesarul afacerii</a:t>
          </a:r>
          <a:endParaRPr lang="en-GB" b="1" dirty="0"/>
        </a:p>
      </dgm:t>
    </dgm:pt>
    <dgm:pt modelId="{C79B7816-1429-49C1-AA59-81AA3861C226}" type="parTrans" cxnId="{5B75A28B-E574-4D94-9D33-F951159F2CD4}">
      <dgm:prSet/>
      <dgm:spPr/>
      <dgm:t>
        <a:bodyPr/>
        <a:lstStyle/>
        <a:p>
          <a:endParaRPr lang="en-GB"/>
        </a:p>
      </dgm:t>
    </dgm:pt>
    <dgm:pt modelId="{3037A8BA-4B38-461B-B67E-29A6A4B109A0}" type="sibTrans" cxnId="{5B75A28B-E574-4D94-9D33-F951159F2CD4}">
      <dgm:prSet/>
      <dgm:spPr/>
      <dgm:t>
        <a:bodyPr/>
        <a:lstStyle/>
        <a:p>
          <a:endParaRPr lang="en-GB"/>
        </a:p>
      </dgm:t>
    </dgm:pt>
    <dgm:pt modelId="{3EC1DC8F-4387-4E4F-ACD8-3052A6AAD071}" type="pres">
      <dgm:prSet presAssocID="{24DBD1C0-FFCE-4D3A-A8BF-6C9DA98069DD}" presName="Name0" presStyleCnt="0">
        <dgm:presLayoutVars>
          <dgm:dir/>
          <dgm:animLvl val="lvl"/>
          <dgm:resizeHandles val="exact"/>
        </dgm:presLayoutVars>
      </dgm:prSet>
      <dgm:spPr/>
      <dgm:t>
        <a:bodyPr/>
        <a:lstStyle/>
        <a:p>
          <a:endParaRPr lang="en-GB"/>
        </a:p>
      </dgm:t>
    </dgm:pt>
    <dgm:pt modelId="{AEC1EE00-0944-431F-BB96-2E4CDF0B3FE7}" type="pres">
      <dgm:prSet presAssocID="{6940CE32-7E2B-4231-A7B1-1EA004D038E8}" presName="linNode" presStyleCnt="0"/>
      <dgm:spPr/>
      <dgm:t>
        <a:bodyPr/>
        <a:lstStyle/>
        <a:p>
          <a:endParaRPr lang="en-GB"/>
        </a:p>
      </dgm:t>
    </dgm:pt>
    <dgm:pt modelId="{7CB6722E-7E59-4D4C-96B4-F0722250EF50}" type="pres">
      <dgm:prSet presAssocID="{6940CE32-7E2B-4231-A7B1-1EA004D038E8}" presName="parentText" presStyleLbl="node1" presStyleIdx="0" presStyleCnt="1" custLinFactNeighborX="-478" custLinFactNeighborY="9024">
        <dgm:presLayoutVars>
          <dgm:chMax val="1"/>
          <dgm:bulletEnabled val="1"/>
        </dgm:presLayoutVars>
      </dgm:prSet>
      <dgm:spPr/>
      <dgm:t>
        <a:bodyPr/>
        <a:lstStyle/>
        <a:p>
          <a:endParaRPr lang="en-GB"/>
        </a:p>
      </dgm:t>
    </dgm:pt>
    <dgm:pt modelId="{DA0D8B94-BEDB-45E7-9AC2-85ED048A2395}" type="pres">
      <dgm:prSet presAssocID="{6940CE32-7E2B-4231-A7B1-1EA004D038E8}" presName="descendantText" presStyleLbl="alignAccFollowNode1" presStyleIdx="0" presStyleCnt="1">
        <dgm:presLayoutVars>
          <dgm:bulletEnabled val="1"/>
        </dgm:presLayoutVars>
      </dgm:prSet>
      <dgm:spPr/>
      <dgm:t>
        <a:bodyPr/>
        <a:lstStyle/>
        <a:p>
          <a:endParaRPr lang="en-GB"/>
        </a:p>
      </dgm:t>
    </dgm:pt>
  </dgm:ptLst>
  <dgm:cxnLst>
    <dgm:cxn modelId="{EFF7CC53-2D08-413A-8729-203ED6C9F0B4}" srcId="{24DBD1C0-FFCE-4D3A-A8BF-6C9DA98069DD}" destId="{6940CE32-7E2B-4231-A7B1-1EA004D038E8}" srcOrd="0" destOrd="0" parTransId="{6D0CD93E-C444-446A-8169-DF4C48191BE1}" sibTransId="{1E6E3503-AADE-4F03-8EC4-4828632BA78C}"/>
    <dgm:cxn modelId="{28D4FEAD-A964-4628-9986-C3D303D68DA2}" type="presOf" srcId="{25F1ABEF-4D71-45DB-B9CE-59F8518FF03D}" destId="{DA0D8B94-BEDB-45E7-9AC2-85ED048A2395}" srcOrd="0" destOrd="0" presId="urn:microsoft.com/office/officeart/2005/8/layout/vList5"/>
    <dgm:cxn modelId="{60A38525-34DC-48D3-A646-FB66ED6EE92A}" type="presOf" srcId="{24DBD1C0-FFCE-4D3A-A8BF-6C9DA98069DD}" destId="{3EC1DC8F-4387-4E4F-ACD8-3052A6AAD071}" srcOrd="0" destOrd="0" presId="urn:microsoft.com/office/officeart/2005/8/layout/vList5"/>
    <dgm:cxn modelId="{80DD6BC5-A6AF-4875-B8C3-92F3658C62C0}" type="presOf" srcId="{6940CE32-7E2B-4231-A7B1-1EA004D038E8}" destId="{7CB6722E-7E59-4D4C-96B4-F0722250EF50}" srcOrd="0" destOrd="0" presId="urn:microsoft.com/office/officeart/2005/8/layout/vList5"/>
    <dgm:cxn modelId="{5B75A28B-E574-4D94-9D33-F951159F2CD4}" srcId="{6940CE32-7E2B-4231-A7B1-1EA004D038E8}" destId="{25F1ABEF-4D71-45DB-B9CE-59F8518FF03D}" srcOrd="0" destOrd="0" parTransId="{C79B7816-1429-49C1-AA59-81AA3861C226}" sibTransId="{3037A8BA-4B38-461B-B67E-29A6A4B109A0}"/>
    <dgm:cxn modelId="{BE66C4D3-E0BC-45DE-B965-50BD752FF24E}" type="presParOf" srcId="{3EC1DC8F-4387-4E4F-ACD8-3052A6AAD071}" destId="{AEC1EE00-0944-431F-BB96-2E4CDF0B3FE7}" srcOrd="0" destOrd="0" presId="urn:microsoft.com/office/officeart/2005/8/layout/vList5"/>
    <dgm:cxn modelId="{9AB92ADF-ED10-4A29-BA16-463CFA9373A1}" type="presParOf" srcId="{AEC1EE00-0944-431F-BB96-2E4CDF0B3FE7}" destId="{7CB6722E-7E59-4D4C-96B4-F0722250EF50}" srcOrd="0" destOrd="0" presId="urn:microsoft.com/office/officeart/2005/8/layout/vList5"/>
    <dgm:cxn modelId="{2F271DC7-0DBE-49E5-B59B-3FE7F765A944}" type="presParOf" srcId="{AEC1EE00-0944-431F-BB96-2E4CDF0B3FE7}" destId="{DA0D8B94-BEDB-45E7-9AC2-85ED048A2395}" srcOrd="1" destOrd="0" presId="urn:microsoft.com/office/officeart/2005/8/layout/vList5"/>
  </dgm:cxnLst>
  <dgm:bg/>
  <dgm:whole/>
  <dgm:extLst>
    <a:ext uri="http://schemas.microsoft.com/office/drawing/2008/diagram">
      <dsp:dataModelExt xmlns:dsp="http://schemas.microsoft.com/office/drawing/2008/diagram" xmlns="" relId="rId2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DBD1C0-FFCE-4D3A-A8BF-6C9DA98069DD}"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GB"/>
        </a:p>
      </dgm:t>
    </dgm:pt>
    <dgm:pt modelId="{6940CE32-7E2B-4231-A7B1-1EA004D038E8}">
      <dgm:prSet custT="1"/>
      <dgm:spPr/>
      <dgm:t>
        <a:bodyPr/>
        <a:lstStyle/>
        <a:p>
          <a:pPr rtl="0"/>
          <a:r>
            <a:rPr lang="ro-RO" sz="2400" b="1" dirty="0" smtClean="0"/>
            <a:t>Evaluări de produse</a:t>
          </a:r>
          <a:endParaRPr lang="en-GB" sz="2400" dirty="0"/>
        </a:p>
      </dgm:t>
    </dgm:pt>
    <dgm:pt modelId="{6D0CD93E-C444-446A-8169-DF4C48191BE1}" type="parTrans" cxnId="{EFF7CC53-2D08-413A-8729-203ED6C9F0B4}">
      <dgm:prSet/>
      <dgm:spPr/>
      <dgm:t>
        <a:bodyPr/>
        <a:lstStyle/>
        <a:p>
          <a:endParaRPr lang="en-GB"/>
        </a:p>
      </dgm:t>
    </dgm:pt>
    <dgm:pt modelId="{1E6E3503-AADE-4F03-8EC4-4828632BA78C}" type="sibTrans" cxnId="{EFF7CC53-2D08-413A-8729-203ED6C9F0B4}">
      <dgm:prSet/>
      <dgm:spPr/>
      <dgm:t>
        <a:bodyPr/>
        <a:lstStyle/>
        <a:p>
          <a:endParaRPr lang="en-GB"/>
        </a:p>
      </dgm:t>
    </dgm:pt>
    <dgm:pt modelId="{25F1ABEF-4D71-45DB-B9CE-59F8518FF03D}">
      <dgm:prSet custT="1"/>
      <dgm:spPr/>
      <dgm:t>
        <a:bodyPr/>
        <a:lstStyle/>
        <a:p>
          <a:pPr rtl="0"/>
          <a:r>
            <a:rPr lang="ro-RO" sz="1800" dirty="0" smtClean="0"/>
            <a:t>Pentru testarea propunerilor de optimizare</a:t>
          </a:r>
          <a:endParaRPr lang="en-GB" sz="1800" dirty="0"/>
        </a:p>
      </dgm:t>
    </dgm:pt>
    <dgm:pt modelId="{C79B7816-1429-49C1-AA59-81AA3861C226}" type="parTrans" cxnId="{5B75A28B-E574-4D94-9D33-F951159F2CD4}">
      <dgm:prSet/>
      <dgm:spPr/>
      <dgm:t>
        <a:bodyPr/>
        <a:lstStyle/>
        <a:p>
          <a:endParaRPr lang="en-GB"/>
        </a:p>
      </dgm:t>
    </dgm:pt>
    <dgm:pt modelId="{3037A8BA-4B38-461B-B67E-29A6A4B109A0}" type="sibTrans" cxnId="{5B75A28B-E574-4D94-9D33-F951159F2CD4}">
      <dgm:prSet/>
      <dgm:spPr/>
      <dgm:t>
        <a:bodyPr/>
        <a:lstStyle/>
        <a:p>
          <a:endParaRPr lang="en-GB"/>
        </a:p>
      </dgm:t>
    </dgm:pt>
    <dgm:pt modelId="{3EC1DC8F-4387-4E4F-ACD8-3052A6AAD071}" type="pres">
      <dgm:prSet presAssocID="{24DBD1C0-FFCE-4D3A-A8BF-6C9DA98069DD}" presName="Name0" presStyleCnt="0">
        <dgm:presLayoutVars>
          <dgm:dir/>
          <dgm:animLvl val="lvl"/>
          <dgm:resizeHandles val="exact"/>
        </dgm:presLayoutVars>
      </dgm:prSet>
      <dgm:spPr/>
      <dgm:t>
        <a:bodyPr/>
        <a:lstStyle/>
        <a:p>
          <a:endParaRPr lang="en-GB"/>
        </a:p>
      </dgm:t>
    </dgm:pt>
    <dgm:pt modelId="{AEC1EE00-0944-431F-BB96-2E4CDF0B3FE7}" type="pres">
      <dgm:prSet presAssocID="{6940CE32-7E2B-4231-A7B1-1EA004D038E8}" presName="linNode" presStyleCnt="0"/>
      <dgm:spPr/>
      <dgm:t>
        <a:bodyPr/>
        <a:lstStyle/>
        <a:p>
          <a:endParaRPr lang="en-GB"/>
        </a:p>
      </dgm:t>
    </dgm:pt>
    <dgm:pt modelId="{7CB6722E-7E59-4D4C-96B4-F0722250EF50}" type="pres">
      <dgm:prSet presAssocID="{6940CE32-7E2B-4231-A7B1-1EA004D038E8}" presName="parentText" presStyleLbl="node1" presStyleIdx="0" presStyleCnt="1" custLinFactNeighborX="-280">
        <dgm:presLayoutVars>
          <dgm:chMax val="1"/>
          <dgm:bulletEnabled val="1"/>
        </dgm:presLayoutVars>
      </dgm:prSet>
      <dgm:spPr/>
      <dgm:t>
        <a:bodyPr/>
        <a:lstStyle/>
        <a:p>
          <a:endParaRPr lang="en-GB"/>
        </a:p>
      </dgm:t>
    </dgm:pt>
    <dgm:pt modelId="{DA0D8B94-BEDB-45E7-9AC2-85ED048A2395}" type="pres">
      <dgm:prSet presAssocID="{6940CE32-7E2B-4231-A7B1-1EA004D038E8}" presName="descendantText" presStyleLbl="alignAccFollowNode1" presStyleIdx="0" presStyleCnt="1">
        <dgm:presLayoutVars>
          <dgm:bulletEnabled val="1"/>
        </dgm:presLayoutVars>
      </dgm:prSet>
      <dgm:spPr/>
      <dgm:t>
        <a:bodyPr/>
        <a:lstStyle/>
        <a:p>
          <a:endParaRPr lang="en-GB"/>
        </a:p>
      </dgm:t>
    </dgm:pt>
  </dgm:ptLst>
  <dgm:cxnLst>
    <dgm:cxn modelId="{C0DC6735-90A8-4139-B3C1-EE85C7F18698}" type="presOf" srcId="{6940CE32-7E2B-4231-A7B1-1EA004D038E8}" destId="{7CB6722E-7E59-4D4C-96B4-F0722250EF50}" srcOrd="0" destOrd="0" presId="urn:microsoft.com/office/officeart/2005/8/layout/vList5"/>
    <dgm:cxn modelId="{EFF7CC53-2D08-413A-8729-203ED6C9F0B4}" srcId="{24DBD1C0-FFCE-4D3A-A8BF-6C9DA98069DD}" destId="{6940CE32-7E2B-4231-A7B1-1EA004D038E8}" srcOrd="0" destOrd="0" parTransId="{6D0CD93E-C444-446A-8169-DF4C48191BE1}" sibTransId="{1E6E3503-AADE-4F03-8EC4-4828632BA78C}"/>
    <dgm:cxn modelId="{08F6AA6E-5918-4484-98D1-CC0C6807FCE3}" type="presOf" srcId="{25F1ABEF-4D71-45DB-B9CE-59F8518FF03D}" destId="{DA0D8B94-BEDB-45E7-9AC2-85ED048A2395}" srcOrd="0" destOrd="0" presId="urn:microsoft.com/office/officeart/2005/8/layout/vList5"/>
    <dgm:cxn modelId="{E1594529-A07F-439E-A6E7-032159401D86}" type="presOf" srcId="{24DBD1C0-FFCE-4D3A-A8BF-6C9DA98069DD}" destId="{3EC1DC8F-4387-4E4F-ACD8-3052A6AAD071}" srcOrd="0" destOrd="0" presId="urn:microsoft.com/office/officeart/2005/8/layout/vList5"/>
    <dgm:cxn modelId="{5B75A28B-E574-4D94-9D33-F951159F2CD4}" srcId="{6940CE32-7E2B-4231-A7B1-1EA004D038E8}" destId="{25F1ABEF-4D71-45DB-B9CE-59F8518FF03D}" srcOrd="0" destOrd="0" parTransId="{C79B7816-1429-49C1-AA59-81AA3861C226}" sibTransId="{3037A8BA-4B38-461B-B67E-29A6A4B109A0}"/>
    <dgm:cxn modelId="{43B4E275-0DE4-481B-97F0-AD9B8ACD2050}" type="presParOf" srcId="{3EC1DC8F-4387-4E4F-ACD8-3052A6AAD071}" destId="{AEC1EE00-0944-431F-BB96-2E4CDF0B3FE7}" srcOrd="0" destOrd="0" presId="urn:microsoft.com/office/officeart/2005/8/layout/vList5"/>
    <dgm:cxn modelId="{7D1D4D16-2C80-4F8F-A386-270FC0C7F278}" type="presParOf" srcId="{AEC1EE00-0944-431F-BB96-2E4CDF0B3FE7}" destId="{7CB6722E-7E59-4D4C-96B4-F0722250EF50}" srcOrd="0" destOrd="0" presId="urn:microsoft.com/office/officeart/2005/8/layout/vList5"/>
    <dgm:cxn modelId="{46C3C110-6E48-4784-9F3E-23861818A672}" type="presParOf" srcId="{AEC1EE00-0944-431F-BB96-2E4CDF0B3FE7}" destId="{DA0D8B94-BEDB-45E7-9AC2-85ED048A2395}" srcOrd="1" destOrd="0" presId="urn:microsoft.com/office/officeart/2005/8/layout/vList5"/>
  </dgm:cxnLst>
  <dgm:bg/>
  <dgm:whole/>
  <dgm:extLst>
    <a:ext uri="http://schemas.microsoft.com/office/drawing/2008/diagram">
      <dsp:dataModelExt xmlns:dsp="http://schemas.microsoft.com/office/drawing/2008/diagram" xmlns="" relId="rId2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4DBD1C0-FFCE-4D3A-A8BF-6C9DA98069DD}"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GB"/>
        </a:p>
      </dgm:t>
    </dgm:pt>
    <dgm:pt modelId="{6940CE32-7E2B-4231-A7B1-1EA004D038E8}">
      <dgm:prSet custT="1"/>
      <dgm:spPr/>
      <dgm:t>
        <a:bodyPr/>
        <a:lstStyle/>
        <a:p>
          <a:pPr rtl="0"/>
          <a:r>
            <a:rPr lang="ro-RO" sz="2400" b="1" dirty="0" smtClean="0"/>
            <a:t>Vizite tehnice</a:t>
          </a:r>
          <a:endParaRPr lang="en-GB" sz="2400" dirty="0"/>
        </a:p>
      </dgm:t>
    </dgm:pt>
    <dgm:pt modelId="{6D0CD93E-C444-446A-8169-DF4C48191BE1}" type="parTrans" cxnId="{EFF7CC53-2D08-413A-8729-203ED6C9F0B4}">
      <dgm:prSet/>
      <dgm:spPr/>
      <dgm:t>
        <a:bodyPr/>
        <a:lstStyle/>
        <a:p>
          <a:endParaRPr lang="en-GB"/>
        </a:p>
      </dgm:t>
    </dgm:pt>
    <dgm:pt modelId="{1E6E3503-AADE-4F03-8EC4-4828632BA78C}" type="sibTrans" cxnId="{EFF7CC53-2D08-413A-8729-203ED6C9F0B4}">
      <dgm:prSet/>
      <dgm:spPr/>
      <dgm:t>
        <a:bodyPr/>
        <a:lstStyle/>
        <a:p>
          <a:endParaRPr lang="en-GB"/>
        </a:p>
      </dgm:t>
    </dgm:pt>
    <dgm:pt modelId="{25F1ABEF-4D71-45DB-B9CE-59F8518FF03D}">
      <dgm:prSet custT="1"/>
      <dgm:spPr/>
      <dgm:t>
        <a:bodyPr/>
        <a:lstStyle/>
        <a:p>
          <a:pPr rtl="0"/>
          <a:r>
            <a:rPr lang="ro-RO" sz="1800" dirty="0" smtClean="0"/>
            <a:t>Pentru urmarirea progresului şi a rezultatelor implementării</a:t>
          </a:r>
          <a:endParaRPr lang="en-GB" sz="1800" dirty="0"/>
        </a:p>
      </dgm:t>
    </dgm:pt>
    <dgm:pt modelId="{C79B7816-1429-49C1-AA59-81AA3861C226}" type="parTrans" cxnId="{5B75A28B-E574-4D94-9D33-F951159F2CD4}">
      <dgm:prSet/>
      <dgm:spPr/>
      <dgm:t>
        <a:bodyPr/>
        <a:lstStyle/>
        <a:p>
          <a:endParaRPr lang="en-GB"/>
        </a:p>
      </dgm:t>
    </dgm:pt>
    <dgm:pt modelId="{3037A8BA-4B38-461B-B67E-29A6A4B109A0}" type="sibTrans" cxnId="{5B75A28B-E574-4D94-9D33-F951159F2CD4}">
      <dgm:prSet/>
      <dgm:spPr/>
      <dgm:t>
        <a:bodyPr/>
        <a:lstStyle/>
        <a:p>
          <a:endParaRPr lang="en-GB"/>
        </a:p>
      </dgm:t>
    </dgm:pt>
    <dgm:pt modelId="{3EC1DC8F-4387-4E4F-ACD8-3052A6AAD071}" type="pres">
      <dgm:prSet presAssocID="{24DBD1C0-FFCE-4D3A-A8BF-6C9DA98069DD}" presName="Name0" presStyleCnt="0">
        <dgm:presLayoutVars>
          <dgm:dir/>
          <dgm:animLvl val="lvl"/>
          <dgm:resizeHandles val="exact"/>
        </dgm:presLayoutVars>
      </dgm:prSet>
      <dgm:spPr/>
      <dgm:t>
        <a:bodyPr/>
        <a:lstStyle/>
        <a:p>
          <a:endParaRPr lang="en-GB"/>
        </a:p>
      </dgm:t>
    </dgm:pt>
    <dgm:pt modelId="{AEC1EE00-0944-431F-BB96-2E4CDF0B3FE7}" type="pres">
      <dgm:prSet presAssocID="{6940CE32-7E2B-4231-A7B1-1EA004D038E8}" presName="linNode" presStyleCnt="0"/>
      <dgm:spPr/>
      <dgm:t>
        <a:bodyPr/>
        <a:lstStyle/>
        <a:p>
          <a:endParaRPr lang="en-GB"/>
        </a:p>
      </dgm:t>
    </dgm:pt>
    <dgm:pt modelId="{7CB6722E-7E59-4D4C-96B4-F0722250EF50}" type="pres">
      <dgm:prSet presAssocID="{6940CE32-7E2B-4231-A7B1-1EA004D038E8}" presName="parentText" presStyleLbl="node1" presStyleIdx="0" presStyleCnt="1" custLinFactNeighborX="-280">
        <dgm:presLayoutVars>
          <dgm:chMax val="1"/>
          <dgm:bulletEnabled val="1"/>
        </dgm:presLayoutVars>
      </dgm:prSet>
      <dgm:spPr/>
      <dgm:t>
        <a:bodyPr/>
        <a:lstStyle/>
        <a:p>
          <a:endParaRPr lang="en-GB"/>
        </a:p>
      </dgm:t>
    </dgm:pt>
    <dgm:pt modelId="{DA0D8B94-BEDB-45E7-9AC2-85ED048A2395}" type="pres">
      <dgm:prSet presAssocID="{6940CE32-7E2B-4231-A7B1-1EA004D038E8}" presName="descendantText" presStyleLbl="alignAccFollowNode1" presStyleIdx="0" presStyleCnt="1">
        <dgm:presLayoutVars>
          <dgm:bulletEnabled val="1"/>
        </dgm:presLayoutVars>
      </dgm:prSet>
      <dgm:spPr/>
      <dgm:t>
        <a:bodyPr/>
        <a:lstStyle/>
        <a:p>
          <a:endParaRPr lang="en-GB"/>
        </a:p>
      </dgm:t>
    </dgm:pt>
  </dgm:ptLst>
  <dgm:cxnLst>
    <dgm:cxn modelId="{4E1DCE29-07FB-4109-8738-933EA7702C04}" type="presOf" srcId="{24DBD1C0-FFCE-4D3A-A8BF-6C9DA98069DD}" destId="{3EC1DC8F-4387-4E4F-ACD8-3052A6AAD071}" srcOrd="0" destOrd="0" presId="urn:microsoft.com/office/officeart/2005/8/layout/vList5"/>
    <dgm:cxn modelId="{A82F33B3-9308-4981-8015-95C35766BE8A}" type="presOf" srcId="{25F1ABEF-4D71-45DB-B9CE-59F8518FF03D}" destId="{DA0D8B94-BEDB-45E7-9AC2-85ED048A2395}" srcOrd="0" destOrd="0" presId="urn:microsoft.com/office/officeart/2005/8/layout/vList5"/>
    <dgm:cxn modelId="{EFF7CC53-2D08-413A-8729-203ED6C9F0B4}" srcId="{24DBD1C0-FFCE-4D3A-A8BF-6C9DA98069DD}" destId="{6940CE32-7E2B-4231-A7B1-1EA004D038E8}" srcOrd="0" destOrd="0" parTransId="{6D0CD93E-C444-446A-8169-DF4C48191BE1}" sibTransId="{1E6E3503-AADE-4F03-8EC4-4828632BA78C}"/>
    <dgm:cxn modelId="{64153E50-ACD5-4495-8EB1-67D7D3566C0F}" type="presOf" srcId="{6940CE32-7E2B-4231-A7B1-1EA004D038E8}" destId="{7CB6722E-7E59-4D4C-96B4-F0722250EF50}" srcOrd="0" destOrd="0" presId="urn:microsoft.com/office/officeart/2005/8/layout/vList5"/>
    <dgm:cxn modelId="{5B75A28B-E574-4D94-9D33-F951159F2CD4}" srcId="{6940CE32-7E2B-4231-A7B1-1EA004D038E8}" destId="{25F1ABEF-4D71-45DB-B9CE-59F8518FF03D}" srcOrd="0" destOrd="0" parTransId="{C79B7816-1429-49C1-AA59-81AA3861C226}" sibTransId="{3037A8BA-4B38-461B-B67E-29A6A4B109A0}"/>
    <dgm:cxn modelId="{4D2B51C4-E791-4304-8B1E-53444DA8A1CD}" type="presParOf" srcId="{3EC1DC8F-4387-4E4F-ACD8-3052A6AAD071}" destId="{AEC1EE00-0944-431F-BB96-2E4CDF0B3FE7}" srcOrd="0" destOrd="0" presId="urn:microsoft.com/office/officeart/2005/8/layout/vList5"/>
    <dgm:cxn modelId="{8C952B20-8359-4206-94FD-102CBD7B62F7}" type="presParOf" srcId="{AEC1EE00-0944-431F-BB96-2E4CDF0B3FE7}" destId="{7CB6722E-7E59-4D4C-96B4-F0722250EF50}" srcOrd="0" destOrd="0" presId="urn:microsoft.com/office/officeart/2005/8/layout/vList5"/>
    <dgm:cxn modelId="{7FB1D5FE-7125-4B44-82B8-9AAF19AA5024}" type="presParOf" srcId="{AEC1EE00-0944-431F-BB96-2E4CDF0B3FE7}" destId="{DA0D8B94-BEDB-45E7-9AC2-85ED048A2395}" srcOrd="1" destOrd="0" presId="urn:microsoft.com/office/officeart/2005/8/layout/vList5"/>
  </dgm:cxnLst>
  <dgm:bg/>
  <dgm:whole/>
  <dgm:extLst>
    <a:ext uri="http://schemas.microsoft.com/office/drawing/2008/diagram">
      <dsp:dataModelExt xmlns:dsp="http://schemas.microsoft.com/office/drawing/2008/diagram" xmlns="" relId="rId33"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FA36B7A-A494-4434-8F6F-9BB9BE9BF77F}">
      <dsp:nvSpPr>
        <dsp:cNvPr id="0" name=""/>
        <dsp:cNvSpPr/>
      </dsp:nvSpPr>
      <dsp:spPr>
        <a:xfrm>
          <a:off x="0" y="0"/>
          <a:ext cx="8064896" cy="1121327"/>
        </a:xfrm>
        <a:prstGeom prst="roundRect">
          <a:avLst>
            <a:gd name="adj" fmla="val 10000"/>
          </a:avLst>
        </a:prstGeom>
        <a:solidFill>
          <a:srgbClr val="D53F2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err="1" smtClean="0">
              <a:latin typeface="+mn-lt"/>
              <a:cs typeface="Arial" pitchFamily="34" charset="0"/>
            </a:rPr>
            <a:t>Practic</a:t>
          </a:r>
          <a:r>
            <a:rPr lang="en-US" sz="1600" kern="1200" dirty="0" smtClean="0">
              <a:latin typeface="+mn-lt"/>
              <a:cs typeface="Arial" pitchFamily="34" charset="0"/>
            </a:rPr>
            <a:t>: </a:t>
          </a:r>
          <a:r>
            <a:rPr lang="ro-RO" sz="1600" kern="1200" dirty="0" smtClean="0">
              <a:latin typeface="+mn-lt"/>
              <a:cs typeface="Arial" pitchFamily="34" charset="0"/>
            </a:rPr>
            <a:t>Pentru informaţiile importante</a:t>
          </a:r>
          <a:r>
            <a:rPr lang="en-US" sz="1600" kern="1200" dirty="0" smtClean="0">
              <a:latin typeface="+mn-lt"/>
              <a:cs typeface="Arial" pitchFamily="34" charset="0"/>
            </a:rPr>
            <a:t>, </a:t>
          </a:r>
          <a:r>
            <a:rPr lang="ro-RO" sz="1600" kern="1200" dirty="0" smtClean="0">
              <a:latin typeface="+mn-lt"/>
              <a:cs typeface="Arial" pitchFamily="34" charset="0"/>
            </a:rPr>
            <a:t>dar nu critice</a:t>
          </a:r>
          <a:endParaRPr lang="en-US" sz="1600" kern="1200" dirty="0">
            <a:latin typeface="+mn-lt"/>
            <a:cs typeface="Arial" pitchFamily="34" charset="0"/>
          </a:endParaRPr>
        </a:p>
        <a:p>
          <a:pPr marL="174625" lvl="1" indent="-87313" algn="l" defTabSz="800100">
            <a:lnSpc>
              <a:spcPct val="100000"/>
            </a:lnSpc>
            <a:spcBef>
              <a:spcPct val="0"/>
            </a:spcBef>
            <a:spcAft>
              <a:spcPct val="15000"/>
            </a:spcAft>
            <a:buChar char="••"/>
          </a:pPr>
          <a:r>
            <a:rPr lang="en-US" sz="1800" b="1" kern="1200" dirty="0" smtClean="0">
              <a:latin typeface="+mn-lt"/>
              <a:cs typeface="Arial" pitchFamily="34" charset="0"/>
            </a:rPr>
            <a:t>DTVP</a:t>
          </a:r>
          <a:r>
            <a:rPr lang="en-US" sz="1200" kern="1200" dirty="0" smtClean="0">
              <a:latin typeface="+mn-lt"/>
              <a:cs typeface="Arial" pitchFamily="34" charset="0"/>
            </a:rPr>
            <a:t>: </a:t>
          </a:r>
          <a:r>
            <a:rPr lang="ro-RO" sz="1200" kern="1200" dirty="0" smtClean="0">
              <a:latin typeface="+mn-lt"/>
              <a:cs typeface="Arial" pitchFamily="34" charset="0"/>
            </a:rPr>
            <a:t>ideal pentru folosirea în cadrul unui număr ridicat de medii organizaţionale, oferind o platformă eficientă pentru gestionarea securităţii datelor</a:t>
          </a:r>
          <a:endParaRPr lang="en-US" sz="1200" kern="1200" dirty="0">
            <a:latin typeface="+mn-lt"/>
            <a:cs typeface="Arial" pitchFamily="34" charset="0"/>
          </a:endParaRPr>
        </a:p>
      </dsp:txBody>
      <dsp:txXfrm>
        <a:off x="1725111" y="0"/>
        <a:ext cx="6339784" cy="1121327"/>
      </dsp:txXfrm>
    </dsp:sp>
    <dsp:sp modelId="{CDD23730-CB0B-4E63-9E38-D190205FAB17}">
      <dsp:nvSpPr>
        <dsp:cNvPr id="0" name=""/>
        <dsp:cNvSpPr/>
      </dsp:nvSpPr>
      <dsp:spPr>
        <a:xfrm>
          <a:off x="112132" y="112132"/>
          <a:ext cx="1612979" cy="897062"/>
        </a:xfrm>
        <a:prstGeom prst="roundRect">
          <a:avLst>
            <a:gd name="adj" fmla="val 10000"/>
          </a:avLst>
        </a:prstGeom>
        <a:blipFill rotWithShape="0">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8A8DB87-9726-4B6F-A0B4-4A1DFD753D49}">
      <dsp:nvSpPr>
        <dsp:cNvPr id="0" name=""/>
        <dsp:cNvSpPr/>
      </dsp:nvSpPr>
      <dsp:spPr>
        <a:xfrm>
          <a:off x="0" y="1233460"/>
          <a:ext cx="8064896" cy="1121327"/>
        </a:xfrm>
        <a:prstGeom prst="roundRect">
          <a:avLst>
            <a:gd name="adj" fmla="val 10000"/>
          </a:avLst>
        </a:prstGeom>
        <a:solidFill>
          <a:srgbClr val="D53F2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ro-RO" sz="1600" kern="1200" dirty="0" smtClean="0">
              <a:latin typeface="+mn-lt"/>
              <a:cs typeface="Arial" pitchFamily="34" charset="0"/>
            </a:rPr>
            <a:t>Moderat</a:t>
          </a:r>
          <a:r>
            <a:rPr lang="en-US" sz="1600" kern="1200" dirty="0" smtClean="0">
              <a:latin typeface="+mn-lt"/>
              <a:cs typeface="Arial" pitchFamily="34" charset="0"/>
            </a:rPr>
            <a:t>:</a:t>
          </a:r>
          <a:r>
            <a:rPr lang="ro-RO" sz="1600" kern="1200" dirty="0" smtClean="0">
              <a:latin typeface="+mn-lt"/>
              <a:cs typeface="Arial" pitchFamily="34" charset="0"/>
            </a:rPr>
            <a:t> Pentru datele importante care pot fi cauza unor breşe</a:t>
          </a:r>
          <a:endParaRPr lang="en-US" sz="1600" kern="1200" dirty="0">
            <a:latin typeface="+mn-lt"/>
            <a:cs typeface="Arial" pitchFamily="34" charset="0"/>
          </a:endParaRPr>
        </a:p>
        <a:p>
          <a:pPr marL="174625" lvl="1" indent="-87313" algn="l" defTabSz="800100">
            <a:lnSpc>
              <a:spcPct val="90000"/>
            </a:lnSpc>
            <a:spcBef>
              <a:spcPct val="0"/>
            </a:spcBef>
            <a:spcAft>
              <a:spcPct val="15000"/>
            </a:spcAft>
            <a:buChar char="••"/>
          </a:pPr>
          <a:r>
            <a:rPr lang="en-US" sz="1800" b="1" kern="1200" dirty="0" smtClean="0">
              <a:latin typeface="+mn-lt"/>
              <a:cs typeface="Arial" pitchFamily="34" charset="0"/>
            </a:rPr>
            <a:t>DT4000</a:t>
          </a:r>
          <a:r>
            <a:rPr lang="en-US" sz="1200" kern="1200" dirty="0" smtClean="0">
              <a:latin typeface="+mn-lt"/>
              <a:cs typeface="Arial" pitchFamily="34" charset="0"/>
            </a:rPr>
            <a:t> (</a:t>
          </a:r>
          <a:r>
            <a:rPr lang="ro-RO" sz="1200" kern="1200" dirty="0" smtClean="0">
              <a:latin typeface="+mn-lt"/>
              <a:cs typeface="Arial" pitchFamily="34" charset="0"/>
            </a:rPr>
            <a:t>cu validare </a:t>
          </a:r>
          <a:r>
            <a:rPr lang="en-US" sz="1200" kern="1200" dirty="0" smtClean="0">
              <a:latin typeface="+mn-lt"/>
              <a:cs typeface="Arial" pitchFamily="34" charset="0"/>
            </a:rPr>
            <a:t>FIPS): </a:t>
          </a:r>
          <a:r>
            <a:rPr lang="ro-RO" sz="1200" kern="1200" dirty="0" smtClean="0">
              <a:latin typeface="+mn-lt"/>
              <a:cs typeface="Arial" pitchFamily="34" charset="0"/>
            </a:rPr>
            <a:t>ideal pentru medii organizaţionale de nivel înalt. Oferă suport pentru standardul de secur</a:t>
          </a:r>
          <a:r>
            <a:rPr lang="en-GB" sz="1200" kern="1200" dirty="0" err="1" smtClean="0">
              <a:latin typeface="+mn-lt"/>
              <a:cs typeface="Arial" pitchFamily="34" charset="0"/>
            </a:rPr>
            <a:t>i</a:t>
          </a:r>
          <a:r>
            <a:rPr lang="ro-RO" sz="1200" kern="1200" dirty="0" smtClean="0">
              <a:latin typeface="+mn-lt"/>
              <a:cs typeface="Arial" pitchFamily="34" charset="0"/>
            </a:rPr>
            <a:t>tate </a:t>
          </a:r>
          <a:r>
            <a:rPr lang="en-US" sz="1200" kern="1200" dirty="0" smtClean="0">
              <a:latin typeface="+mn-lt"/>
              <a:cs typeface="Arial" pitchFamily="34" charset="0"/>
            </a:rPr>
            <a:t>FIPS 140-2 Level 2</a:t>
          </a:r>
          <a:endParaRPr lang="en-US" sz="1200" kern="1200" dirty="0">
            <a:latin typeface="+mn-lt"/>
            <a:cs typeface="Arial" pitchFamily="34" charset="0"/>
          </a:endParaRPr>
        </a:p>
      </dsp:txBody>
      <dsp:txXfrm>
        <a:off x="1725111" y="1233460"/>
        <a:ext cx="6339784" cy="1121327"/>
      </dsp:txXfrm>
    </dsp:sp>
    <dsp:sp modelId="{78ACF862-27F1-4F09-8887-1252CD9B3B1D}">
      <dsp:nvSpPr>
        <dsp:cNvPr id="0" name=""/>
        <dsp:cNvSpPr/>
      </dsp:nvSpPr>
      <dsp:spPr>
        <a:xfrm>
          <a:off x="112132" y="1345593"/>
          <a:ext cx="1612979" cy="897062"/>
        </a:xfrm>
        <a:prstGeom prst="roundRect">
          <a:avLst>
            <a:gd name="adj" fmla="val 10000"/>
          </a:avLst>
        </a:prstGeom>
        <a:blipFill rotWithShape="0">
          <a:blip xmlns:r="http://schemas.openxmlformats.org/officeDocument/2006/relationships" r:embed="rId2"/>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20FFD4B2-CEC1-45BE-885B-E7D822155A85}">
      <dsp:nvSpPr>
        <dsp:cNvPr id="0" name=""/>
        <dsp:cNvSpPr/>
      </dsp:nvSpPr>
      <dsp:spPr>
        <a:xfrm>
          <a:off x="0" y="2466920"/>
          <a:ext cx="8064896" cy="1121327"/>
        </a:xfrm>
        <a:prstGeom prst="roundRect">
          <a:avLst>
            <a:gd name="adj" fmla="val 10000"/>
          </a:avLst>
        </a:prstGeom>
        <a:solidFill>
          <a:srgbClr val="D53F2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ro-RO" sz="1600" kern="1200" dirty="0" smtClean="0">
              <a:latin typeface="+mn-lt"/>
              <a:cs typeface="Arial" pitchFamily="34" charset="0"/>
            </a:rPr>
            <a:t>Superior</a:t>
          </a:r>
          <a:r>
            <a:rPr lang="en-US" sz="1600" kern="1200" dirty="0" smtClean="0">
              <a:latin typeface="+mn-lt"/>
              <a:cs typeface="Arial" pitchFamily="34" charset="0"/>
            </a:rPr>
            <a:t>:  </a:t>
          </a:r>
          <a:r>
            <a:rPr lang="ro-RO" sz="1600" kern="1200" dirty="0" smtClean="0">
              <a:latin typeface="+mn-lt"/>
              <a:cs typeface="Arial" pitchFamily="34" charset="0"/>
            </a:rPr>
            <a:t>Destinat companiilor mari şi organizaţiilor guvernamentale</a:t>
          </a:r>
          <a:endParaRPr lang="en-US" sz="1600" kern="1200" dirty="0">
            <a:latin typeface="+mn-lt"/>
            <a:cs typeface="Arial" pitchFamily="34" charset="0"/>
          </a:endParaRPr>
        </a:p>
        <a:p>
          <a:pPr marL="174625" lvl="1" indent="-87313" algn="l" defTabSz="800100">
            <a:lnSpc>
              <a:spcPct val="90000"/>
            </a:lnSpc>
            <a:spcBef>
              <a:spcPct val="0"/>
            </a:spcBef>
            <a:spcAft>
              <a:spcPct val="15000"/>
            </a:spcAft>
            <a:buChar char="••"/>
          </a:pPr>
          <a:r>
            <a:rPr lang="en-US" sz="1800" b="1" kern="1200" dirty="0" smtClean="0">
              <a:latin typeface="+mn-lt"/>
              <a:cs typeface="Arial" pitchFamily="34" charset="0"/>
            </a:rPr>
            <a:t>DT5000</a:t>
          </a:r>
          <a:r>
            <a:rPr lang="en-US" sz="1200" kern="1200" dirty="0" smtClean="0">
              <a:latin typeface="+mn-lt"/>
              <a:cs typeface="Arial" pitchFamily="34" charset="0"/>
            </a:rPr>
            <a:t> (FIPS 140-2 Level 2)  </a:t>
          </a:r>
          <a:r>
            <a:rPr lang="ro-RO" sz="1200" kern="1200" dirty="0" smtClean="0">
              <a:latin typeface="+mn-lt"/>
              <a:cs typeface="Arial" pitchFamily="34" charset="0"/>
            </a:rPr>
            <a:t>şi </a:t>
          </a:r>
          <a:r>
            <a:rPr lang="en-US" sz="1800" b="1" kern="1200" dirty="0" smtClean="0">
              <a:latin typeface="+mn-lt"/>
              <a:cs typeface="Arial" pitchFamily="34" charset="0"/>
            </a:rPr>
            <a:t>DT6000 </a:t>
          </a:r>
          <a:r>
            <a:rPr lang="en-US" sz="1200" kern="1200" dirty="0" smtClean="0">
              <a:latin typeface="+mn-lt"/>
              <a:cs typeface="Arial" pitchFamily="34" charset="0"/>
            </a:rPr>
            <a:t>(FIPS 140-2 Level 3)</a:t>
          </a:r>
          <a:endParaRPr lang="en-US" sz="1200" kern="1200" dirty="0">
            <a:latin typeface="+mn-lt"/>
            <a:cs typeface="Arial" pitchFamily="34" charset="0"/>
          </a:endParaRPr>
        </a:p>
        <a:p>
          <a:pPr marL="174625" lvl="1" indent="-87313" algn="l" defTabSz="533400">
            <a:lnSpc>
              <a:spcPct val="90000"/>
            </a:lnSpc>
            <a:spcBef>
              <a:spcPct val="0"/>
            </a:spcBef>
            <a:spcAft>
              <a:spcPct val="15000"/>
            </a:spcAft>
            <a:buChar char="••"/>
          </a:pPr>
          <a:r>
            <a:rPr lang="en-US" sz="1200" kern="1200" dirty="0" smtClean="0">
              <a:latin typeface="+mn-lt"/>
              <a:cs typeface="Arial" pitchFamily="34" charset="0"/>
            </a:rPr>
            <a:t>XTS, Suite B – </a:t>
          </a:r>
          <a:r>
            <a:rPr lang="ro-RO" sz="1200" kern="1200" dirty="0" smtClean="0">
              <a:latin typeface="+mn-lt"/>
              <a:cs typeface="Arial" pitchFamily="34" charset="0"/>
            </a:rPr>
            <a:t>cel mai înalt nivel de securitate disponibil pe un dispozitiv comercial; </a:t>
          </a:r>
          <a:r>
            <a:rPr lang="en-US" sz="1200" kern="1200" dirty="0" smtClean="0">
              <a:latin typeface="+mn-lt"/>
              <a:cs typeface="Arial" pitchFamily="34" charset="0"/>
            </a:rPr>
            <a:t>ideal </a:t>
          </a:r>
          <a:r>
            <a:rPr lang="ro-RO" sz="1200" kern="1200" dirty="0" smtClean="0">
              <a:latin typeface="+mn-lt"/>
              <a:cs typeface="Arial" pitchFamily="34" charset="0"/>
            </a:rPr>
            <a:t>pentru organizaţiile guvernamentale şi datele importante din cadrul companiilor mari.</a:t>
          </a:r>
          <a:endParaRPr lang="en-US" sz="1200" kern="1200" dirty="0">
            <a:latin typeface="+mn-lt"/>
            <a:cs typeface="Arial" pitchFamily="34" charset="0"/>
          </a:endParaRPr>
        </a:p>
      </dsp:txBody>
      <dsp:txXfrm>
        <a:off x="1725111" y="2466920"/>
        <a:ext cx="6339784" cy="1121327"/>
      </dsp:txXfrm>
    </dsp:sp>
    <dsp:sp modelId="{7240174A-B1EE-4EEC-B637-19006F465A85}">
      <dsp:nvSpPr>
        <dsp:cNvPr id="0" name=""/>
        <dsp:cNvSpPr/>
      </dsp:nvSpPr>
      <dsp:spPr>
        <a:xfrm>
          <a:off x="112132" y="2579053"/>
          <a:ext cx="1612979" cy="897062"/>
        </a:xfrm>
        <a:prstGeom prst="roundRect">
          <a:avLst>
            <a:gd name="adj" fmla="val 10000"/>
          </a:avLst>
        </a:prstGeom>
        <a:blipFill rotWithShape="0">
          <a:blip xmlns:r="http://schemas.openxmlformats.org/officeDocument/2006/relationships" r:embed="rId3"/>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061C489-0B9B-458C-A9E4-37463D11C493}">
      <dsp:nvSpPr>
        <dsp:cNvPr id="0" name=""/>
        <dsp:cNvSpPr/>
      </dsp:nvSpPr>
      <dsp:spPr>
        <a:xfrm>
          <a:off x="0" y="3700381"/>
          <a:ext cx="8064896" cy="1121327"/>
        </a:xfrm>
        <a:prstGeom prst="roundRect">
          <a:avLst>
            <a:gd name="adj" fmla="val 10000"/>
          </a:avLst>
        </a:prstGeom>
        <a:solidFill>
          <a:srgbClr val="D53F2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ro-RO" sz="1500" kern="1200" noProof="0" dirty="0" smtClean="0">
              <a:latin typeface="+mn-lt"/>
              <a:cs typeface="Arial" pitchFamily="34" charset="0"/>
            </a:rPr>
            <a:t>Soluţii cu management</a:t>
          </a:r>
          <a:r>
            <a:rPr lang="en-GB" sz="1500" kern="1200" noProof="0" dirty="0" smtClean="0">
              <a:latin typeface="+mn-lt"/>
              <a:cs typeface="Arial" pitchFamily="34" charset="0"/>
            </a:rPr>
            <a:t>: </a:t>
          </a:r>
          <a:r>
            <a:rPr lang="ro-RO" sz="1500" kern="1200" noProof="0" dirty="0" smtClean="0">
              <a:latin typeface="+mn-lt"/>
              <a:cs typeface="Arial" pitchFamily="34" charset="0"/>
            </a:rPr>
            <a:t>Ideal pentru organizaţiille guvernam</a:t>
          </a:r>
          <a:r>
            <a:rPr lang="en-GB" sz="1500" kern="1200" noProof="0" dirty="0" smtClean="0">
              <a:latin typeface="+mn-lt"/>
              <a:cs typeface="Arial" pitchFamily="34" charset="0"/>
            </a:rPr>
            <a:t>e</a:t>
          </a:r>
          <a:r>
            <a:rPr lang="ro-RO" sz="1500" kern="1200" noProof="0" dirty="0" smtClean="0">
              <a:latin typeface="+mn-lt"/>
              <a:cs typeface="Arial" pitchFamily="34" charset="0"/>
            </a:rPr>
            <a:t>ntale şi companiile care doresc flexibilitate şi control centralizat</a:t>
          </a:r>
          <a:endParaRPr lang="en-GB" sz="1500" kern="1200" noProof="0" dirty="0">
            <a:latin typeface="+mn-lt"/>
            <a:cs typeface="Arial" pitchFamily="34" charset="0"/>
          </a:endParaRPr>
        </a:p>
        <a:p>
          <a:pPr marL="174625" lvl="1" indent="-87313" algn="l" defTabSz="800100">
            <a:lnSpc>
              <a:spcPct val="90000"/>
            </a:lnSpc>
            <a:spcBef>
              <a:spcPct val="0"/>
            </a:spcBef>
            <a:spcAft>
              <a:spcPct val="15000"/>
            </a:spcAft>
            <a:buChar char="••"/>
          </a:pPr>
          <a:r>
            <a:rPr lang="en-GB" sz="1800" b="1" kern="1200" noProof="0" dirty="0" smtClean="0">
              <a:latin typeface="+mn-lt"/>
              <a:cs typeface="Arial" pitchFamily="34" charset="0"/>
            </a:rPr>
            <a:t>DTVP-M</a:t>
          </a:r>
          <a:r>
            <a:rPr lang="en-GB" sz="1200" b="1" kern="1200" noProof="0" dirty="0" smtClean="0">
              <a:latin typeface="+mn-lt"/>
              <a:cs typeface="Arial" pitchFamily="34" charset="0"/>
            </a:rPr>
            <a:t> </a:t>
          </a:r>
          <a:r>
            <a:rPr lang="en-GB" sz="1200" kern="1200" noProof="0" dirty="0" smtClean="0">
              <a:latin typeface="+mn-lt"/>
              <a:cs typeface="Arial" pitchFamily="34" charset="0"/>
            </a:rPr>
            <a:t> </a:t>
          </a:r>
          <a:r>
            <a:rPr lang="ro-RO" sz="1200" kern="1200" noProof="0" dirty="0" smtClean="0">
              <a:latin typeface="+mn-lt"/>
              <a:cs typeface="Arial" pitchFamily="34" charset="0"/>
            </a:rPr>
            <a:t>şi </a:t>
          </a:r>
          <a:r>
            <a:rPr lang="en-GB" sz="1800" b="1" kern="1200" noProof="0" dirty="0" smtClean="0">
              <a:latin typeface="+mn-lt"/>
              <a:cs typeface="Arial" pitchFamily="34" charset="0"/>
            </a:rPr>
            <a:t>DT4000-M</a:t>
          </a:r>
          <a:r>
            <a:rPr lang="en-GB" sz="1200" kern="1200" noProof="0" dirty="0" smtClean="0">
              <a:latin typeface="+mn-lt"/>
              <a:cs typeface="Arial" pitchFamily="34" charset="0"/>
            </a:rPr>
            <a:t> (FIPS validated)</a:t>
          </a:r>
          <a:endParaRPr lang="en-GB" sz="1200" kern="1200" noProof="0" dirty="0">
            <a:latin typeface="+mn-lt"/>
            <a:cs typeface="Arial" pitchFamily="34" charset="0"/>
          </a:endParaRPr>
        </a:p>
        <a:p>
          <a:pPr marL="174625" lvl="1" indent="-87313" algn="l" defTabSz="533400">
            <a:lnSpc>
              <a:spcPct val="90000"/>
            </a:lnSpc>
            <a:spcBef>
              <a:spcPct val="0"/>
            </a:spcBef>
            <a:spcAft>
              <a:spcPct val="15000"/>
            </a:spcAft>
            <a:buChar char="••"/>
          </a:pPr>
          <a:r>
            <a:rPr lang="ro-RO" sz="1200" kern="1200" noProof="0" dirty="0" smtClean="0">
              <a:latin typeface="+mn-lt"/>
              <a:cs typeface="Arial" pitchFamily="34" charset="0"/>
            </a:rPr>
            <a:t>N</a:t>
          </a:r>
          <a:r>
            <a:rPr lang="en-GB" sz="1200" kern="1200" noProof="0" dirty="0" smtClean="0">
              <a:latin typeface="+mn-lt"/>
              <a:cs typeface="Arial" pitchFamily="34" charset="0"/>
            </a:rPr>
            <a:t>e</a:t>
          </a:r>
          <a:r>
            <a:rPr lang="ro-RO" sz="1200" kern="1200" noProof="0" dirty="0" smtClean="0">
              <a:latin typeface="+mn-lt"/>
              <a:cs typeface="Arial" pitchFamily="34" charset="0"/>
            </a:rPr>
            <a:t>cesită aplicaţia </a:t>
          </a:r>
          <a:r>
            <a:rPr lang="en-GB" sz="1200" kern="1200" noProof="0" dirty="0" err="1" smtClean="0">
              <a:latin typeface="+mn-lt"/>
              <a:cs typeface="Arial" pitchFamily="34" charset="0"/>
            </a:rPr>
            <a:t>BlockMaster’s</a:t>
          </a:r>
          <a:r>
            <a:rPr lang="en-GB" sz="1200" kern="1200" noProof="0" dirty="0" smtClean="0">
              <a:latin typeface="+mn-lt"/>
              <a:cs typeface="Arial" pitchFamily="34" charset="0"/>
            </a:rPr>
            <a:t> </a:t>
          </a:r>
          <a:r>
            <a:rPr lang="en-GB" sz="1200" kern="1200" noProof="0" dirty="0" err="1" smtClean="0">
              <a:latin typeface="+mn-lt"/>
              <a:cs typeface="Arial" pitchFamily="34" charset="0"/>
            </a:rPr>
            <a:t>SafeConsole</a:t>
          </a:r>
          <a:r>
            <a:rPr lang="en-GB" sz="1200" kern="1200" noProof="0" dirty="0" smtClean="0">
              <a:latin typeface="+mn-lt"/>
              <a:cs typeface="Arial" pitchFamily="34" charset="0"/>
            </a:rPr>
            <a:t> </a:t>
          </a:r>
          <a:r>
            <a:rPr lang="ro-RO" sz="1200" kern="1200" noProof="0" dirty="0" smtClean="0">
              <a:latin typeface="+mn-lt"/>
              <a:cs typeface="Arial" pitchFamily="34" charset="0"/>
            </a:rPr>
            <a:t>pentru </a:t>
          </a:r>
          <a:r>
            <a:rPr lang="en-GB" sz="1200" kern="1200" noProof="0" dirty="0" smtClean="0">
              <a:latin typeface="+mn-lt"/>
              <a:cs typeface="Arial" pitchFamily="34" charset="0"/>
            </a:rPr>
            <a:t>Kingston</a:t>
          </a:r>
          <a:endParaRPr lang="en-GB" sz="1200" kern="1200" noProof="0" dirty="0">
            <a:latin typeface="+mn-lt"/>
            <a:cs typeface="Arial" pitchFamily="34" charset="0"/>
          </a:endParaRPr>
        </a:p>
      </dsp:txBody>
      <dsp:txXfrm>
        <a:off x="1725111" y="3700381"/>
        <a:ext cx="6339784" cy="1121327"/>
      </dsp:txXfrm>
    </dsp:sp>
    <dsp:sp modelId="{AAA1A5DC-A7FE-405D-953F-E67B020290F5}">
      <dsp:nvSpPr>
        <dsp:cNvPr id="0" name=""/>
        <dsp:cNvSpPr/>
      </dsp:nvSpPr>
      <dsp:spPr>
        <a:xfrm>
          <a:off x="112132" y="3812514"/>
          <a:ext cx="1612979" cy="897062"/>
        </a:xfrm>
        <a:prstGeom prst="roundRect">
          <a:avLst>
            <a:gd name="adj" fmla="val 10000"/>
          </a:avLst>
        </a:prstGeom>
        <a:blipFill rotWithShape="0">
          <a:blip xmlns:r="http://schemas.openxmlformats.org/officeDocument/2006/relationships" r:embed="rId4"/>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A0D8B94-BEDB-45E7-9AC2-85ED048A2395}">
      <dsp:nvSpPr>
        <dsp:cNvPr id="0" name=""/>
        <dsp:cNvSpPr/>
      </dsp:nvSpPr>
      <dsp:spPr>
        <a:xfrm rot="5400000">
          <a:off x="5284422" y="-2239836"/>
          <a:ext cx="632692" cy="527131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rtl="0">
            <a:lnSpc>
              <a:spcPct val="90000"/>
            </a:lnSpc>
            <a:spcBef>
              <a:spcPct val="0"/>
            </a:spcBef>
            <a:spcAft>
              <a:spcPct val="15000"/>
            </a:spcAft>
            <a:buChar char="••"/>
          </a:pPr>
          <a:r>
            <a:rPr lang="ro-RO" sz="1700" kern="1200" dirty="0" smtClean="0"/>
            <a:t>Cu acces direct către departamentul nostru tehnic</a:t>
          </a:r>
          <a:r>
            <a:rPr lang="en-GB" sz="1700" kern="1200" dirty="0" smtClean="0"/>
            <a:t> </a:t>
          </a:r>
          <a:r>
            <a:rPr lang="en-GB" sz="1700" b="1" kern="1200" dirty="0" smtClean="0"/>
            <a:t>KingstonConsult@kingston.eu</a:t>
          </a:r>
          <a:endParaRPr lang="en-GB" sz="1700" kern="1200" dirty="0"/>
        </a:p>
      </dsp:txBody>
      <dsp:txXfrm rot="5400000">
        <a:off x="5284422" y="-2239836"/>
        <a:ext cx="632692" cy="5271312"/>
      </dsp:txXfrm>
    </dsp:sp>
    <dsp:sp modelId="{7CB6722E-7E59-4D4C-96B4-F0722250EF50}">
      <dsp:nvSpPr>
        <dsp:cNvPr id="0" name=""/>
        <dsp:cNvSpPr/>
      </dsp:nvSpPr>
      <dsp:spPr>
        <a:xfrm>
          <a:off x="0" y="0"/>
          <a:ext cx="2965113" cy="79086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ro-RO" sz="2400" b="1" kern="1200" dirty="0" smtClean="0"/>
            <a:t>Adresă de email dedicată</a:t>
          </a:r>
          <a:endParaRPr lang="en-GB" sz="2400" b="1" kern="1200" dirty="0"/>
        </a:p>
      </dsp:txBody>
      <dsp:txXfrm>
        <a:off x="0" y="0"/>
        <a:ext cx="2965113" cy="79086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94559F1-BF67-4A6B-A0A6-26C3424E122D}">
      <dsp:nvSpPr>
        <dsp:cNvPr id="0" name=""/>
        <dsp:cNvSpPr/>
      </dsp:nvSpPr>
      <dsp:spPr>
        <a:xfrm>
          <a:off x="0" y="1509"/>
          <a:ext cx="5472608" cy="355680"/>
        </a:xfrm>
        <a:prstGeom prst="roundRect">
          <a:avLst/>
        </a:prstGeom>
        <a:no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ro-RO" sz="1400" kern="1200" dirty="0" smtClean="0">
              <a:solidFill>
                <a:schemeClr val="tx1"/>
              </a:solidFill>
            </a:rPr>
            <a:t>Toate serviciile sunt gratuite dar </a:t>
          </a:r>
          <a:r>
            <a:rPr lang="it-IT" sz="1400" kern="1200" dirty="0" smtClean="0">
              <a:solidFill>
                <a:schemeClr val="tx1"/>
              </a:solidFill>
            </a:rPr>
            <a:t>s</a:t>
          </a:r>
          <a:r>
            <a:rPr lang="ro-RO" sz="1400" kern="1200" dirty="0" smtClean="0">
              <a:solidFill>
                <a:schemeClr val="tx1"/>
              </a:solidFill>
            </a:rPr>
            <a:t>unt</a:t>
          </a:r>
          <a:r>
            <a:rPr lang="it-IT" sz="1400" kern="1200" dirty="0" smtClean="0">
              <a:solidFill>
                <a:schemeClr val="tx1"/>
              </a:solidFill>
            </a:rPr>
            <a:t> supu</a:t>
          </a:r>
          <a:r>
            <a:rPr lang="ro-RO" sz="1400" kern="1200" dirty="0" smtClean="0">
              <a:solidFill>
                <a:schemeClr val="tx1"/>
              </a:solidFill>
            </a:rPr>
            <a:t>se</a:t>
          </a:r>
          <a:r>
            <a:rPr lang="it-IT" sz="1400" kern="1200" dirty="0" smtClean="0">
              <a:solidFill>
                <a:schemeClr val="tx1"/>
              </a:solidFill>
            </a:rPr>
            <a:t> anumitor </a:t>
          </a:r>
          <a:r>
            <a:rPr lang="ro-RO" sz="1400" kern="1200" dirty="0" smtClean="0">
              <a:solidFill>
                <a:schemeClr val="tx1"/>
              </a:solidFill>
            </a:rPr>
            <a:t>termeni ş</a:t>
          </a:r>
          <a:r>
            <a:rPr lang="it-IT" sz="1400" kern="1200" dirty="0" smtClean="0">
              <a:solidFill>
                <a:schemeClr val="tx1"/>
              </a:solidFill>
            </a:rPr>
            <a:t>i condi</a:t>
          </a:r>
          <a:r>
            <a:rPr lang="ro-RO" sz="1400" kern="1200" dirty="0" smtClean="0">
              <a:solidFill>
                <a:schemeClr val="tx1"/>
              </a:solidFill>
            </a:rPr>
            <a:t>ţ</a:t>
          </a:r>
          <a:r>
            <a:rPr lang="it-IT" sz="1400" kern="1200" dirty="0" smtClean="0">
              <a:solidFill>
                <a:schemeClr val="tx1"/>
              </a:solidFill>
            </a:rPr>
            <a:t>ii</a:t>
          </a:r>
          <a:endParaRPr lang="en-GB" sz="1400" kern="1200" dirty="0">
            <a:solidFill>
              <a:schemeClr val="tx1"/>
            </a:solidFill>
          </a:endParaRPr>
        </a:p>
      </dsp:txBody>
      <dsp:txXfrm>
        <a:off x="0" y="1509"/>
        <a:ext cx="5472608" cy="35568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A0D8B94-BEDB-45E7-9AC2-85ED048A2395}">
      <dsp:nvSpPr>
        <dsp:cNvPr id="0" name=""/>
        <dsp:cNvSpPr/>
      </dsp:nvSpPr>
      <dsp:spPr>
        <a:xfrm rot="5400000">
          <a:off x="5284113" y="-2239836"/>
          <a:ext cx="633311" cy="527131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ro-RO" sz="1800" kern="1200" dirty="0" smtClean="0"/>
            <a:t>Pentru departamentul tehnic şi personalul decident cu evidenţierea beneficiilor tehnice şi practice</a:t>
          </a:r>
          <a:endParaRPr lang="en-GB" sz="1800" kern="1200" dirty="0"/>
        </a:p>
      </dsp:txBody>
      <dsp:txXfrm rot="5400000">
        <a:off x="5284113" y="-2239836"/>
        <a:ext cx="633311" cy="5271312"/>
      </dsp:txXfrm>
    </dsp:sp>
    <dsp:sp modelId="{7CB6722E-7E59-4D4C-96B4-F0722250EF50}">
      <dsp:nvSpPr>
        <dsp:cNvPr id="0" name=""/>
        <dsp:cNvSpPr/>
      </dsp:nvSpPr>
      <dsp:spPr>
        <a:xfrm>
          <a:off x="0" y="0"/>
          <a:ext cx="2965113" cy="791638"/>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GB" sz="2400" b="1" kern="1200" dirty="0" smtClean="0"/>
            <a:t>Server training</a:t>
          </a:r>
          <a:endParaRPr lang="en-GB" sz="2400" kern="1200" dirty="0"/>
        </a:p>
      </dsp:txBody>
      <dsp:txXfrm>
        <a:off x="0" y="0"/>
        <a:ext cx="2965113" cy="791638"/>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A0D8B94-BEDB-45E7-9AC2-85ED048A2395}">
      <dsp:nvSpPr>
        <dsp:cNvPr id="0" name=""/>
        <dsp:cNvSpPr/>
      </dsp:nvSpPr>
      <dsp:spPr>
        <a:xfrm rot="5400000">
          <a:off x="5284113" y="-2239836"/>
          <a:ext cx="633311" cy="527131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rtl="0">
            <a:lnSpc>
              <a:spcPct val="90000"/>
            </a:lnSpc>
            <a:spcBef>
              <a:spcPct val="0"/>
            </a:spcBef>
            <a:spcAft>
              <a:spcPct val="15000"/>
            </a:spcAft>
            <a:buChar char="••"/>
          </a:pPr>
          <a:r>
            <a:rPr lang="ro-RO" sz="1700" kern="1200" dirty="0" smtClean="0"/>
            <a:t>Analiza configuraţiilor </a:t>
          </a:r>
          <a:r>
            <a:rPr lang="en-GB" sz="1700" kern="1200" dirty="0" smtClean="0"/>
            <a:t>“</a:t>
          </a:r>
          <a:r>
            <a:rPr lang="ro-RO" sz="1700" kern="1200" dirty="0" smtClean="0"/>
            <a:t>onsite”</a:t>
          </a:r>
          <a:r>
            <a:rPr lang="en-GB" sz="1700" kern="1200" dirty="0" smtClean="0"/>
            <a:t>, </a:t>
          </a:r>
          <a:r>
            <a:rPr lang="ro-RO" sz="1700" kern="1200" dirty="0" smtClean="0"/>
            <a:t>urmată de recomandări pentru optimizare în funcţie de necesarul afacerii</a:t>
          </a:r>
          <a:endParaRPr lang="en-GB" sz="1700" b="1" kern="1200" dirty="0"/>
        </a:p>
      </dsp:txBody>
      <dsp:txXfrm rot="5400000">
        <a:off x="5284113" y="-2239836"/>
        <a:ext cx="633311" cy="5271312"/>
      </dsp:txXfrm>
    </dsp:sp>
    <dsp:sp modelId="{7CB6722E-7E59-4D4C-96B4-F0722250EF50}">
      <dsp:nvSpPr>
        <dsp:cNvPr id="0" name=""/>
        <dsp:cNvSpPr/>
      </dsp:nvSpPr>
      <dsp:spPr>
        <a:xfrm>
          <a:off x="0" y="0"/>
          <a:ext cx="2965113" cy="791638"/>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ro-RO" sz="2400" b="1" kern="1200" dirty="0" smtClean="0"/>
            <a:t>Evaluarea</a:t>
          </a:r>
          <a:r>
            <a:rPr lang="ro-RO" sz="2400" kern="1200" dirty="0" smtClean="0"/>
            <a:t> </a:t>
          </a:r>
          <a:r>
            <a:rPr lang="ro-RO" sz="2400" b="1" kern="1200" dirty="0" smtClean="0"/>
            <a:t>Serverelor </a:t>
          </a:r>
          <a:endParaRPr lang="en-GB" sz="2400" kern="1200" dirty="0"/>
        </a:p>
      </dsp:txBody>
      <dsp:txXfrm>
        <a:off x="0" y="0"/>
        <a:ext cx="2965113" cy="791638"/>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A0D8B94-BEDB-45E7-9AC2-85ED048A2395}">
      <dsp:nvSpPr>
        <dsp:cNvPr id="0" name=""/>
        <dsp:cNvSpPr/>
      </dsp:nvSpPr>
      <dsp:spPr>
        <a:xfrm rot="5400000">
          <a:off x="5284113" y="-2239836"/>
          <a:ext cx="633311" cy="527131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r>
            <a:rPr lang="ro-RO" sz="1800" kern="1200" dirty="0" smtClean="0"/>
            <a:t>Pentru testarea propunerilor de optimizare</a:t>
          </a:r>
          <a:endParaRPr lang="en-GB" sz="1800" kern="1200" dirty="0"/>
        </a:p>
      </dsp:txBody>
      <dsp:txXfrm rot="5400000">
        <a:off x="5284113" y="-2239836"/>
        <a:ext cx="633311" cy="5271312"/>
      </dsp:txXfrm>
    </dsp:sp>
    <dsp:sp modelId="{7CB6722E-7E59-4D4C-96B4-F0722250EF50}">
      <dsp:nvSpPr>
        <dsp:cNvPr id="0" name=""/>
        <dsp:cNvSpPr/>
      </dsp:nvSpPr>
      <dsp:spPr>
        <a:xfrm>
          <a:off x="0" y="0"/>
          <a:ext cx="2965113" cy="791638"/>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ro-RO" sz="2400" b="1" kern="1200" dirty="0" smtClean="0"/>
            <a:t>Evaluări de produse</a:t>
          </a:r>
          <a:endParaRPr lang="en-GB" sz="2400" kern="1200" dirty="0"/>
        </a:p>
      </dsp:txBody>
      <dsp:txXfrm>
        <a:off x="0" y="0"/>
        <a:ext cx="2965113" cy="791638"/>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A0D8B94-BEDB-45E7-9AC2-85ED048A2395}">
      <dsp:nvSpPr>
        <dsp:cNvPr id="0" name=""/>
        <dsp:cNvSpPr/>
      </dsp:nvSpPr>
      <dsp:spPr>
        <a:xfrm rot="5400000">
          <a:off x="5284422" y="-2239836"/>
          <a:ext cx="632692" cy="527131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r>
            <a:rPr lang="ro-RO" sz="1800" kern="1200" dirty="0" smtClean="0"/>
            <a:t>Pentru urmarirea progresului şi a rezultatelor implementării</a:t>
          </a:r>
          <a:endParaRPr lang="en-GB" sz="1800" kern="1200" dirty="0"/>
        </a:p>
      </dsp:txBody>
      <dsp:txXfrm rot="5400000">
        <a:off x="5284422" y="-2239836"/>
        <a:ext cx="632692" cy="5271312"/>
      </dsp:txXfrm>
    </dsp:sp>
    <dsp:sp modelId="{7CB6722E-7E59-4D4C-96B4-F0722250EF50}">
      <dsp:nvSpPr>
        <dsp:cNvPr id="0" name=""/>
        <dsp:cNvSpPr/>
      </dsp:nvSpPr>
      <dsp:spPr>
        <a:xfrm>
          <a:off x="0" y="386"/>
          <a:ext cx="2965113" cy="79086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ro-RO" sz="2400" b="1" kern="1200" dirty="0" smtClean="0"/>
            <a:t>Vizite tehnice</a:t>
          </a:r>
          <a:endParaRPr lang="en-GB" sz="2400" kern="1200" dirty="0"/>
        </a:p>
      </dsp:txBody>
      <dsp:txXfrm>
        <a:off x="0" y="386"/>
        <a:ext cx="2965113" cy="790865"/>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eaLnBrk="0" hangingPunct="0">
              <a:defRPr sz="1200">
                <a:latin typeface="Arial" pitchFamily="34" charset="0"/>
                <a:ea typeface="MS PGothic" pitchFamily="34" charset="-128"/>
                <a:cs typeface="+mn-cs"/>
              </a:defRPr>
            </a:lvl1pPr>
          </a:lstStyle>
          <a:p>
            <a:pPr>
              <a:defRPr/>
            </a:pPr>
            <a:endParaRPr lang="en-GB"/>
          </a:p>
        </p:txBody>
      </p:sp>
      <p:sp>
        <p:nvSpPr>
          <p:cNvPr id="3481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lgn="r" eaLnBrk="0" hangingPunct="0">
              <a:defRPr sz="1200">
                <a:latin typeface="Arial" pitchFamily="34" charset="0"/>
                <a:ea typeface="MS PGothic" pitchFamily="34" charset="-128"/>
                <a:cs typeface="+mn-cs"/>
              </a:defRPr>
            </a:lvl1pPr>
          </a:lstStyle>
          <a:p>
            <a:pPr>
              <a:defRPr/>
            </a:pPr>
            <a:endParaRPr lang="en-GB"/>
          </a:p>
        </p:txBody>
      </p:sp>
      <p:sp>
        <p:nvSpPr>
          <p:cNvPr id="3482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eaLnBrk="0" hangingPunct="0">
              <a:defRPr sz="1200">
                <a:latin typeface="Arial" pitchFamily="34" charset="0"/>
                <a:ea typeface="MS PGothic" pitchFamily="34" charset="-128"/>
                <a:cs typeface="+mn-cs"/>
              </a:defRPr>
            </a:lvl1pPr>
          </a:lstStyle>
          <a:p>
            <a:pPr>
              <a:defRPr/>
            </a:pPr>
            <a:endParaRPr lang="en-GB"/>
          </a:p>
        </p:txBody>
      </p:sp>
      <p:sp>
        <p:nvSpPr>
          <p:cNvPr id="3482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lgn="r" eaLnBrk="0" hangingPunct="0">
              <a:defRPr sz="1200">
                <a:latin typeface="Arial" pitchFamily="34" charset="0"/>
                <a:ea typeface="MS PGothic" pitchFamily="34" charset="-128"/>
                <a:cs typeface="+mn-cs"/>
              </a:defRPr>
            </a:lvl1pPr>
          </a:lstStyle>
          <a:p>
            <a:pPr>
              <a:defRPr/>
            </a:pPr>
            <a:fld id="{59B7607B-4543-4138-A0B9-E9D9E81C9E62}"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93324" tIns="46662" rIns="93324" bIns="46662" numCol="1" anchor="t" anchorCtr="0" compatLnSpc="1">
            <a:prstTxWarp prst="textNoShape">
              <a:avLst/>
            </a:prstTxWarp>
          </a:bodyPr>
          <a:lstStyle>
            <a:lvl1pPr eaLnBrk="0" hangingPunct="0">
              <a:defRPr sz="1200">
                <a:latin typeface="Arial" pitchFamily="34" charset="0"/>
                <a:ea typeface="MS PGothic" pitchFamily="34" charset="-128"/>
                <a:cs typeface="+mn-cs"/>
              </a:defRPr>
            </a:lvl1pPr>
          </a:lstStyle>
          <a:p>
            <a:pPr>
              <a:defRPr/>
            </a:pPr>
            <a:endParaRPr lang="en-US"/>
          </a:p>
        </p:txBody>
      </p:sp>
      <p:sp>
        <p:nvSpPr>
          <p:cNvPr id="5123" name="Rectangle 3"/>
          <p:cNvSpPr>
            <a:spLocks noGrp="1" noChangeArrowheads="1"/>
          </p:cNvSpPr>
          <p:nvPr>
            <p:ph type="dt" idx="1"/>
          </p:nvPr>
        </p:nvSpPr>
        <p:spPr bwMode="auto">
          <a:xfrm>
            <a:off x="3979863" y="0"/>
            <a:ext cx="3043237" cy="465138"/>
          </a:xfrm>
          <a:prstGeom prst="rect">
            <a:avLst/>
          </a:prstGeom>
          <a:noFill/>
          <a:ln w="9525">
            <a:noFill/>
            <a:miter lim="800000"/>
            <a:headEnd/>
            <a:tailEnd/>
          </a:ln>
        </p:spPr>
        <p:txBody>
          <a:bodyPr vert="horz" wrap="square" lIns="93324" tIns="46662" rIns="93324" bIns="46662" numCol="1" anchor="t" anchorCtr="0" compatLnSpc="1">
            <a:prstTxWarp prst="textNoShape">
              <a:avLst/>
            </a:prstTxWarp>
          </a:bodyPr>
          <a:lstStyle>
            <a:lvl1pPr algn="r" eaLnBrk="0" hangingPunct="0">
              <a:defRPr sz="1200">
                <a:latin typeface="Arial" pitchFamily="34" charset="0"/>
                <a:ea typeface="MS PGothic" pitchFamily="34" charset="-128"/>
                <a:cs typeface="+mn-cs"/>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36625" y="4421188"/>
            <a:ext cx="5149850" cy="4189412"/>
          </a:xfrm>
          <a:prstGeom prst="rect">
            <a:avLst/>
          </a:prstGeom>
          <a:noFill/>
          <a:ln w="9525">
            <a:noFill/>
            <a:miter lim="800000"/>
            <a:headEnd/>
            <a:tailEnd/>
          </a:ln>
        </p:spPr>
        <p:txBody>
          <a:bodyPr vert="horz" wrap="square" lIns="93324" tIns="46662" rIns="93324" bIns="4666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43963"/>
            <a:ext cx="3043238" cy="465137"/>
          </a:xfrm>
          <a:prstGeom prst="rect">
            <a:avLst/>
          </a:prstGeom>
          <a:noFill/>
          <a:ln w="9525">
            <a:noFill/>
            <a:miter lim="800000"/>
            <a:headEnd/>
            <a:tailEnd/>
          </a:ln>
        </p:spPr>
        <p:txBody>
          <a:bodyPr vert="horz" wrap="square" lIns="93324" tIns="46662" rIns="93324" bIns="46662" numCol="1" anchor="b" anchorCtr="0" compatLnSpc="1">
            <a:prstTxWarp prst="textNoShape">
              <a:avLst/>
            </a:prstTxWarp>
          </a:bodyPr>
          <a:lstStyle>
            <a:lvl1pPr eaLnBrk="0" hangingPunct="0">
              <a:defRPr sz="1200">
                <a:latin typeface="Arial" pitchFamily="34" charset="0"/>
                <a:ea typeface="MS PGothic" pitchFamily="34" charset="-128"/>
                <a:cs typeface="+mn-cs"/>
              </a:defRPr>
            </a:lvl1pPr>
          </a:lstStyle>
          <a:p>
            <a:pPr>
              <a:defRPr/>
            </a:pPr>
            <a:endParaRPr lang="en-US"/>
          </a:p>
        </p:txBody>
      </p:sp>
      <p:sp>
        <p:nvSpPr>
          <p:cNvPr id="5127" name="Rectangle 7"/>
          <p:cNvSpPr>
            <a:spLocks noGrp="1" noChangeArrowheads="1"/>
          </p:cNvSpPr>
          <p:nvPr>
            <p:ph type="sldNum" sz="quarter" idx="5"/>
          </p:nvPr>
        </p:nvSpPr>
        <p:spPr bwMode="auto">
          <a:xfrm>
            <a:off x="3979863" y="8843963"/>
            <a:ext cx="3043237" cy="465137"/>
          </a:xfrm>
          <a:prstGeom prst="rect">
            <a:avLst/>
          </a:prstGeom>
          <a:noFill/>
          <a:ln w="9525">
            <a:noFill/>
            <a:miter lim="800000"/>
            <a:headEnd/>
            <a:tailEnd/>
          </a:ln>
        </p:spPr>
        <p:txBody>
          <a:bodyPr vert="horz" wrap="square" lIns="93324" tIns="46662" rIns="93324" bIns="46662" numCol="1" anchor="b" anchorCtr="0" compatLnSpc="1">
            <a:prstTxWarp prst="textNoShape">
              <a:avLst/>
            </a:prstTxWarp>
          </a:bodyPr>
          <a:lstStyle>
            <a:lvl1pPr algn="r" eaLnBrk="0" hangingPunct="0">
              <a:defRPr sz="1200">
                <a:latin typeface="Arial" pitchFamily="34" charset="0"/>
                <a:ea typeface="MS PGothic" pitchFamily="34" charset="-128"/>
                <a:cs typeface="+mn-cs"/>
              </a:defRPr>
            </a:lvl1pPr>
          </a:lstStyle>
          <a:p>
            <a:pPr>
              <a:defRPr/>
            </a:pPr>
            <a:fld id="{162D955B-3D02-4BB2-904E-9503EECF834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Times" pitchFamily="18" charset="0"/>
              <a:buNone/>
            </a:pPr>
            <a:r>
              <a:rPr lang="en-US" sz="1800" dirty="0" smtClean="0"/>
              <a:t>What does Kingston do ?</a:t>
            </a:r>
          </a:p>
          <a:p>
            <a:pPr>
              <a:buFont typeface="Times" pitchFamily="18" charset="0"/>
              <a:buNone/>
            </a:pPr>
            <a:r>
              <a:rPr lang="en-US" sz="1800" dirty="0" smtClean="0"/>
              <a:t>Manufacturer of Memory Solutions:</a:t>
            </a:r>
          </a:p>
          <a:p>
            <a:r>
              <a:rPr lang="en-US" dirty="0" smtClean="0"/>
              <a:t>Memory Modules</a:t>
            </a:r>
          </a:p>
          <a:p>
            <a:r>
              <a:rPr lang="en-US" dirty="0" smtClean="0"/>
              <a:t>Embedded</a:t>
            </a:r>
            <a:r>
              <a:rPr lang="en-US" baseline="0" dirty="0" smtClean="0"/>
              <a:t> Memory</a:t>
            </a:r>
            <a:endParaRPr lang="en-US" dirty="0" smtClean="0"/>
          </a:p>
          <a:p>
            <a:r>
              <a:rPr lang="en-US" dirty="0" smtClean="0"/>
              <a:t>Flash Drives &amp; Cards</a:t>
            </a:r>
          </a:p>
          <a:p>
            <a:r>
              <a:rPr lang="en-US" dirty="0" smtClean="0"/>
              <a:t>SSD Drives</a:t>
            </a:r>
          </a:p>
          <a:p>
            <a:r>
              <a:rPr lang="en-US" dirty="0" smtClean="0"/>
              <a:t>Wireless Storage</a:t>
            </a:r>
          </a:p>
          <a:p>
            <a:endParaRPr lang="en-US" dirty="0"/>
          </a:p>
        </p:txBody>
      </p:sp>
      <p:sp>
        <p:nvSpPr>
          <p:cNvPr id="4" name="Slide Number Placeholder 3"/>
          <p:cNvSpPr>
            <a:spLocks noGrp="1"/>
          </p:cNvSpPr>
          <p:nvPr>
            <p:ph type="sldNum" sz="quarter" idx="10"/>
          </p:nvPr>
        </p:nvSpPr>
        <p:spPr/>
        <p:txBody>
          <a:bodyPr/>
          <a:lstStyle/>
          <a:p>
            <a:pPr>
              <a:defRPr/>
            </a:pPr>
            <a:fld id="{A0A19DEE-EB8C-4B7B-8F3B-F93492AF271A}" type="slidenum">
              <a:rPr lang="en-US" smtClean="0"/>
              <a:pPr>
                <a:defRPr/>
              </a:pPr>
              <a:t>3</a:t>
            </a:fld>
            <a:endParaRPr lang="en-US" dirty="0"/>
          </a:p>
        </p:txBody>
      </p:sp>
    </p:spTree>
    <p:extLst>
      <p:ext uri="{BB962C8B-B14F-4D97-AF65-F5344CB8AC3E}">
        <p14:creationId xmlns="" xmlns:p14="http://schemas.microsoft.com/office/powerpoint/2010/main" val="874671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1B331817-2B73-49C9-846E-67748582434B}" type="slidenum">
              <a:rPr lang="en-GB" smtClean="0"/>
              <a:pPr>
                <a:defRPr/>
              </a:pPr>
              <a:t>21</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 am not including that rules</a:t>
            </a:r>
            <a:r>
              <a:rPr lang="en-GB" baseline="0" dirty="0" smtClean="0"/>
              <a:t> can change depending on </a:t>
            </a:r>
            <a:r>
              <a:rPr lang="en-GB" baseline="0" dirty="0" err="1" smtClean="0"/>
              <a:t>mfctr</a:t>
            </a:r>
            <a:r>
              <a:rPr lang="en-GB" baseline="0" dirty="0" smtClean="0"/>
              <a:t> because end-user will rely on the manufacturer to do the configuration.</a:t>
            </a:r>
          </a:p>
          <a:p>
            <a:r>
              <a:rPr lang="en-GB" baseline="0" dirty="0" smtClean="0"/>
              <a:t>CPU speed is also an issue for an assembler but not necessarily for end-user</a:t>
            </a:r>
            <a:endParaRPr lang="en-GB" dirty="0"/>
          </a:p>
        </p:txBody>
      </p:sp>
      <p:sp>
        <p:nvSpPr>
          <p:cNvPr id="4" name="Slide Number Placeholder 3"/>
          <p:cNvSpPr>
            <a:spLocks noGrp="1"/>
          </p:cNvSpPr>
          <p:nvPr>
            <p:ph type="sldNum" sz="quarter" idx="10"/>
          </p:nvPr>
        </p:nvSpPr>
        <p:spPr/>
        <p:txBody>
          <a:bodyPr/>
          <a:lstStyle/>
          <a:p>
            <a:pPr>
              <a:defRPr/>
            </a:pPr>
            <a:fld id="{3284FA5E-7FB8-B842-AE58-8B981123C243}" type="slidenum">
              <a:rPr lang="en-US" smtClean="0"/>
              <a:pPr>
                <a:defRPr/>
              </a:pPr>
              <a:t>22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dirty="0" smtClean="0"/>
              <a:t>In this slide and the next,</a:t>
            </a:r>
            <a:r>
              <a:rPr lang="en-GB" sz="1200" baseline="0" dirty="0" smtClean="0"/>
              <a:t> we will see how optimised server memory configurations can impact your business:</a:t>
            </a:r>
          </a:p>
          <a:p>
            <a:endParaRPr lang="en-GB" sz="1200" baseline="0" dirty="0" smtClean="0"/>
          </a:p>
          <a:p>
            <a:r>
              <a:rPr lang="en-GB" sz="1200" dirty="0" smtClean="0"/>
              <a:t>Power expenditure:</a:t>
            </a:r>
          </a:p>
          <a:p>
            <a:r>
              <a:rPr lang="en-GB" sz="1200" dirty="0" smtClean="0">
                <a:cs typeface="Gill Sans Light"/>
              </a:rPr>
              <a:t>Cooling systems, redundant power supplies, UPS systems and backup generators are some of the biggest expenses in a </a:t>
            </a:r>
            <a:r>
              <a:rPr lang="en-GB" sz="1200" dirty="0" err="1" smtClean="0">
                <a:cs typeface="Gill Sans Light"/>
              </a:rPr>
              <a:t>Datacentre</a:t>
            </a:r>
            <a:r>
              <a:rPr lang="en-GB" sz="1200" dirty="0" smtClean="0">
                <a:cs typeface="Gill Sans Light"/>
              </a:rPr>
              <a:t>. By optimising your server memory configuration with power saving as a key goal you could reduce the amount of power</a:t>
            </a:r>
            <a:r>
              <a:rPr lang="en-GB" sz="1200" baseline="0" dirty="0" smtClean="0">
                <a:cs typeface="Gill Sans Light"/>
              </a:rPr>
              <a:t> needed to operate your server memory (potentially down as low as 1.3V currently) and reduce the cooling requirements as a consequence of lower heat dissipation within the server itself.  Achieving an optimised server memory configuration for your specific server model and usage could provide tangible cost savings.</a:t>
            </a:r>
            <a:endParaRPr lang="en-GB" sz="1200" dirty="0" smtClean="0">
              <a:cs typeface="Gill Sans Light"/>
            </a:endParaRPr>
          </a:p>
          <a:p>
            <a:endParaRPr lang="en-GB" sz="1200" dirty="0" smtClean="0"/>
          </a:p>
          <a:p>
            <a:r>
              <a:rPr lang="en-GB" sz="1200" dirty="0" smtClean="0"/>
              <a:t>Server consolidation:</a:t>
            </a:r>
          </a:p>
          <a:p>
            <a:r>
              <a:rPr lang="en-GB" sz="1200" baseline="0" dirty="0" smtClean="0"/>
              <a:t>Thanks to virtualisation, many organisations have been able to consolidate the number of servers that are required to operate their business, freeing up server room space and maximising hardware resource usage. By optimising your </a:t>
            </a:r>
            <a:r>
              <a:rPr lang="en-GB" sz="1200" dirty="0" smtClean="0">
                <a:cs typeface="Gill Sans Light"/>
              </a:rPr>
              <a:t>server memory configuration with virtualisation as a key goal you could increase your overall server performance,</a:t>
            </a:r>
            <a:r>
              <a:rPr lang="en-GB" sz="1200" baseline="0" dirty="0" smtClean="0">
                <a:cs typeface="Gill Sans Light"/>
              </a:rPr>
              <a:t> extend the capacity to accommodate more virtual servers on a single physical server or reduce overall power requirements.</a:t>
            </a:r>
            <a:endParaRPr lang="en-GB" dirty="0"/>
          </a:p>
        </p:txBody>
      </p:sp>
      <p:sp>
        <p:nvSpPr>
          <p:cNvPr id="4" name="Slide Number Placeholder 3"/>
          <p:cNvSpPr>
            <a:spLocks noGrp="1"/>
          </p:cNvSpPr>
          <p:nvPr>
            <p:ph type="sldNum" sz="quarter" idx="10"/>
          </p:nvPr>
        </p:nvSpPr>
        <p:spPr/>
        <p:txBody>
          <a:bodyPr/>
          <a:lstStyle/>
          <a:p>
            <a:pPr>
              <a:defRPr/>
            </a:pPr>
            <a:fld id="{412F1F29-134F-4217-A45A-FF674B8A6D9C}" type="slidenum">
              <a:rPr lang="en-US" smtClean="0"/>
              <a:pPr>
                <a:defRPr/>
              </a:pPr>
              <a:t>23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aseline="0" dirty="0" smtClean="0"/>
              <a:t>Business expansion:</a:t>
            </a:r>
          </a:p>
          <a:p>
            <a:r>
              <a:rPr lang="en-GB" sz="1200" dirty="0" smtClean="0">
                <a:cs typeface="Gill Sans Light"/>
              </a:rPr>
              <a:t>As a </a:t>
            </a:r>
            <a:r>
              <a:rPr lang="en-GB" sz="1200" dirty="0" err="1" smtClean="0">
                <a:cs typeface="Gill Sans Light"/>
              </a:rPr>
              <a:t>datacentre</a:t>
            </a:r>
            <a:r>
              <a:rPr lang="en-GB" sz="1200" dirty="0" smtClean="0">
                <a:cs typeface="Gill Sans Light"/>
              </a:rPr>
              <a:t> operator optimised server memory configurations could enable your business to maximise opportunities to sell or rent your services to more customers.  As an on-line business maybe you need to process more transactions</a:t>
            </a:r>
            <a:r>
              <a:rPr lang="en-GB" sz="1200" baseline="0" dirty="0" smtClean="0">
                <a:cs typeface="Gill Sans Light"/>
              </a:rPr>
              <a:t> in a shorter space of time.</a:t>
            </a:r>
            <a:r>
              <a:rPr lang="en-GB" sz="1200" dirty="0" smtClean="0">
                <a:cs typeface="Gill Sans Light"/>
              </a:rPr>
              <a:t>  It could be that you</a:t>
            </a:r>
            <a:r>
              <a:rPr lang="en-GB" sz="1200" baseline="0" dirty="0" smtClean="0">
                <a:cs typeface="Gill Sans Light"/>
              </a:rPr>
              <a:t> simply need to improve your existing servers to provide greater performance or greater memory capacity.  </a:t>
            </a:r>
            <a:r>
              <a:rPr lang="en-GB" sz="1200" dirty="0" smtClean="0">
                <a:cs typeface="Gill Sans Light"/>
              </a:rPr>
              <a:t>By optimising your server memory configuration with business expansion as a key goal you could achieve your objectives without the need for significant server hardware replacement and investment or IT infrastructure changes. </a:t>
            </a:r>
            <a:endParaRPr lang="en-GB" sz="1200" baseline="0" dirty="0" smtClean="0"/>
          </a:p>
          <a:p>
            <a:endParaRPr lang="en-GB" sz="1200" baseline="0" dirty="0" smtClean="0"/>
          </a:p>
          <a:p>
            <a:r>
              <a:rPr lang="en-GB" sz="1200" baseline="0" dirty="0" smtClean="0"/>
              <a:t>Server performance improvement: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In some environments maximum server performance is critical because it can bring competitive advantage. </a:t>
            </a:r>
            <a:r>
              <a:rPr lang="en-GB" sz="1200" dirty="0" smtClean="0">
                <a:cs typeface="Gill Sans Light"/>
              </a:rPr>
              <a:t>By optimising your server memory configuration with performance as a key goal you could simply process data faster, offer enhanced services to your users or enable new features or functions.  However, maximum performance is rarely</a:t>
            </a:r>
            <a:r>
              <a:rPr lang="en-GB" sz="1200" baseline="0" dirty="0" smtClean="0">
                <a:cs typeface="Gill Sans Light"/>
              </a:rPr>
              <a:t> achieved by purchasing a server with all memory slots fully populated.  You still need to be clever with your memory specification in order to achieve an optimised and balanced configuration.</a:t>
            </a:r>
            <a:endParaRPr lang="en-GB" sz="1200" baseline="0" dirty="0" smtClean="0"/>
          </a:p>
          <a:p>
            <a:endParaRPr lang="en-GB" sz="1200" baseline="0" dirty="0" smtClean="0"/>
          </a:p>
          <a:p>
            <a:endParaRPr lang="en-GB" sz="1200" baseline="0" dirty="0" smtClean="0"/>
          </a:p>
          <a:p>
            <a:r>
              <a:rPr lang="en-GB" sz="1200" baseline="0" dirty="0" smtClean="0"/>
              <a:t>Within this webinar, mindful of time, we have only chosen four examples.  However, there are obviously many more scenarios and ways in which memory can contribute to overall server optimisation.  Kingston is able to offer assistance as part of our free </a:t>
            </a:r>
            <a:r>
              <a:rPr lang="en-GB" sz="1200" baseline="0" dirty="0" err="1" smtClean="0"/>
              <a:t>KingstonConsult</a:t>
            </a:r>
            <a:r>
              <a:rPr lang="en-GB" sz="1200" baseline="0" dirty="0" smtClean="0"/>
              <a:t> service.</a:t>
            </a:r>
            <a:endParaRPr lang="en-GB" dirty="0"/>
          </a:p>
        </p:txBody>
      </p:sp>
      <p:sp>
        <p:nvSpPr>
          <p:cNvPr id="4" name="Slide Number Placeholder 3"/>
          <p:cNvSpPr>
            <a:spLocks noGrp="1"/>
          </p:cNvSpPr>
          <p:nvPr>
            <p:ph type="sldNum" sz="quarter" idx="10"/>
          </p:nvPr>
        </p:nvSpPr>
        <p:spPr/>
        <p:txBody>
          <a:bodyPr/>
          <a:lstStyle/>
          <a:p>
            <a:pPr>
              <a:defRPr/>
            </a:pPr>
            <a:fld id="{412F1F29-134F-4217-A45A-FF674B8A6D9C}" type="slidenum">
              <a:rPr lang="en-US" smtClean="0"/>
              <a:pPr>
                <a:defRPr/>
              </a:pPr>
              <a:t>24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[Animated slide]</a:t>
            </a:r>
          </a:p>
          <a:p>
            <a:endParaRPr lang="en-GB" dirty="0" smtClean="0"/>
          </a:p>
          <a:p>
            <a:r>
              <a:rPr lang="en-GB" dirty="0" smtClean="0"/>
              <a:t>Organisations that are unsure whether the</a:t>
            </a:r>
            <a:r>
              <a:rPr lang="en-GB" baseline="0" dirty="0" smtClean="0"/>
              <a:t> server configuration is optimised or want a second opinion to the one given by the OEM can access </a:t>
            </a:r>
            <a:r>
              <a:rPr lang="en-GB" baseline="0" dirty="0" err="1" smtClean="0"/>
              <a:t>KingstonConsult</a:t>
            </a:r>
            <a:r>
              <a:rPr lang="en-GB" baseline="0" dirty="0" smtClean="0"/>
              <a:t>.</a:t>
            </a:r>
          </a:p>
          <a:p>
            <a:endParaRPr lang="en-GB" baseline="0" dirty="0" smtClean="0"/>
          </a:p>
          <a:p>
            <a:pPr lvl="1"/>
            <a:r>
              <a:rPr lang="en-GB" sz="1600" dirty="0" smtClean="0"/>
              <a:t>A Server Assessment: A face to face server memory configuration assessment tailored to business requirements with a memory configuration expert. Followed up with a report</a:t>
            </a:r>
          </a:p>
          <a:p>
            <a:pPr lvl="1"/>
            <a:r>
              <a:rPr lang="en-GB" sz="1600" dirty="0" smtClean="0"/>
              <a:t>A Server Training: A face to face technical memory configuration training with a memory configuration expert</a:t>
            </a:r>
          </a:p>
          <a:p>
            <a:pPr lvl="1"/>
            <a:r>
              <a:rPr lang="en-GB" sz="1600" dirty="0" smtClean="0"/>
              <a:t>Product evaluations for proof of concept</a:t>
            </a:r>
          </a:p>
          <a:p>
            <a:pPr lvl="1"/>
            <a:r>
              <a:rPr lang="en-GB" sz="1600" dirty="0" smtClean="0"/>
              <a:t>Access to a priority pre-sales email address for online support</a:t>
            </a:r>
          </a:p>
          <a:p>
            <a:endParaRPr lang="en-GB" dirty="0"/>
          </a:p>
        </p:txBody>
      </p:sp>
      <p:sp>
        <p:nvSpPr>
          <p:cNvPr id="4" name="Slide Number Placeholder 3"/>
          <p:cNvSpPr>
            <a:spLocks noGrp="1"/>
          </p:cNvSpPr>
          <p:nvPr>
            <p:ph type="sldNum" sz="quarter" idx="10"/>
          </p:nvPr>
        </p:nvSpPr>
        <p:spPr/>
        <p:txBody>
          <a:bodyPr/>
          <a:lstStyle/>
          <a:p>
            <a:pPr>
              <a:defRPr/>
            </a:pPr>
            <a:fld id="{412F1F29-134F-4217-A45A-FF674B8A6D9C}" type="slidenum">
              <a:rPr lang="en-US" smtClean="0"/>
              <a:pPr>
                <a:defRPr/>
              </a:pPr>
              <a:t>26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E8A96EE3-B89D-4282-A6FD-51F072FF4A88}" type="slidenum">
              <a:rPr lang="en-GB" smtClean="0"/>
              <a:pPr/>
              <a:t>27</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dirty="0" smtClean="0"/>
              <a:t>Attention to detail is key.</a:t>
            </a:r>
          </a:p>
          <a:p>
            <a:endParaRPr lang="en-GB" dirty="0" smtClean="0"/>
          </a:p>
          <a:p>
            <a:r>
              <a:rPr lang="en-GB" dirty="0" smtClean="0"/>
              <a:t>We stand by our quality and have done so for</a:t>
            </a:r>
            <a:r>
              <a:rPr lang="en-GB" baseline="0" dirty="0" smtClean="0"/>
              <a:t> the last 25 years.  We are not always the cheapest memory, but we are never too far removed from the market.  Paying a small premium for grade A fully tested and screened components and fully tested final products can save you a lot later on.</a:t>
            </a:r>
          </a:p>
          <a:p>
            <a:endParaRPr lang="en-GB" baseline="0" dirty="0" smtClean="0"/>
          </a:p>
          <a:p>
            <a:r>
              <a:rPr lang="en-GB" baseline="0" dirty="0" smtClean="0"/>
              <a:t>Failures can be expensive and damaging, we work extremely hard to minimise failures using unique patented testing processes and equipment.</a:t>
            </a:r>
          </a:p>
          <a:p>
            <a:endParaRPr lang="en-GB" baseline="0" dirty="0" smtClean="0"/>
          </a:p>
          <a:p>
            <a:r>
              <a:rPr lang="en-GB" baseline="0" dirty="0" smtClean="0"/>
              <a:t>Quality matters to Kingston and we ensure it matters to our suppliers too.  All of our suppliers are screened and vetted prior to supplying us and we audit them regularly to ensure they meet our high standards.  Other vendors are cheaper for a reason.</a:t>
            </a:r>
          </a:p>
          <a:p>
            <a:endParaRPr lang="en-GB" baseline="0" dirty="0" smtClean="0"/>
          </a:p>
          <a:p>
            <a:r>
              <a:rPr lang="en-GB" dirty="0" smtClean="0"/>
              <a:t>Our Supplier Quality Program certifies and monitors chips, boards (PCBs) and passive components. We then submit every component to strict compliance testing, before using them as part of a Kingston product.</a:t>
            </a:r>
          </a:p>
          <a:p>
            <a:endParaRPr lang="en-GB" dirty="0" smtClean="0"/>
          </a:p>
          <a:p>
            <a:r>
              <a:rPr lang="en-GB" dirty="0" smtClean="0"/>
              <a:t>For server DRAM – our patented burn-in testing process tests every single cell of every single chip on every single module. Make no mistake, this is serious testing – a single 4GB memory module contains over </a:t>
            </a:r>
            <a:r>
              <a:rPr lang="en-GB" b="1" u="sng" dirty="0" smtClean="0"/>
              <a:t>34 billion cells</a:t>
            </a:r>
            <a:r>
              <a:rPr lang="en-GB" dirty="0" smtClean="0"/>
              <a:t>.</a:t>
            </a:r>
            <a:endParaRPr lang="en-GB" baseline="0" dirty="0" smtClean="0"/>
          </a:p>
          <a:p>
            <a:endParaRPr lang="en-GB" baseline="0" dirty="0" smtClean="0"/>
          </a:p>
          <a:p>
            <a:r>
              <a:rPr lang="en-GB" baseline="0" dirty="0" smtClean="0"/>
              <a:t>High quality products equates to rock solid compatibility.  Whether you need memory module compatibility for a specific OEM system or just the assurance that your USB 3.0 drive will operate as it should to specs Kingston memory products deliver.</a:t>
            </a:r>
          </a:p>
          <a:p>
            <a:endParaRPr lang="en-GB" dirty="0"/>
          </a:p>
        </p:txBody>
      </p:sp>
      <p:sp>
        <p:nvSpPr>
          <p:cNvPr id="4" name="Slide Number Placeholder 3"/>
          <p:cNvSpPr>
            <a:spLocks noGrp="1"/>
          </p:cNvSpPr>
          <p:nvPr>
            <p:ph type="sldNum" sz="quarter" idx="10"/>
          </p:nvPr>
        </p:nvSpPr>
        <p:spPr/>
        <p:txBody>
          <a:bodyPr/>
          <a:lstStyle/>
          <a:p>
            <a:pPr>
              <a:defRPr/>
            </a:pPr>
            <a:fld id="{3284FA5E-7FB8-B842-AE58-8B981123C243}" type="slidenum">
              <a:rPr lang="en-US" smtClean="0"/>
              <a:pPr>
                <a:defRPr/>
              </a:pPr>
              <a:t>28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a:lstStyle/>
          <a:p>
            <a:fld id="{CAD2DC94-D61D-428E-BC73-2108AA66C52C}" type="slidenum">
              <a:rPr lang="en-US"/>
              <a:pPr/>
              <a:t>29</a:t>
            </a:fld>
            <a:endParaRPr lang="en-US"/>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a:lstStyle/>
          <a:p>
            <a:pPr eaLnBrk="1" hangingPunct="1"/>
            <a:r>
              <a:rPr lang="en-GB" smtClean="0"/>
              <a:t>We have enough of these burn in chambers to cover our full server memory production capacity.</a:t>
            </a:r>
          </a:p>
          <a:p>
            <a:pPr eaLnBrk="1" hangingPunct="1"/>
            <a:endParaRPr lang="en-GB" smtClean="0"/>
          </a:p>
          <a:p>
            <a:pPr eaLnBrk="1" hangingPunct="1"/>
            <a:r>
              <a:rPr lang="en-GB" smtClean="0"/>
              <a:t>After burn-in each module is pattern tested to check for faults.</a:t>
            </a:r>
          </a:p>
          <a:p>
            <a:pPr eaLnBrk="1" hangingPunct="1"/>
            <a:r>
              <a:rPr lang="en-GB" smtClean="0"/>
              <a:t>Each cell is tested eight times</a:t>
            </a:r>
          </a:p>
          <a:p>
            <a:pPr eaLnBrk="1" hangingPunct="1"/>
            <a:r>
              <a:rPr lang="en-GB" smtClean="0"/>
              <a:t>A 1GB DIMM has over 8 billion cells!</a:t>
            </a:r>
          </a:p>
          <a:p>
            <a:pPr eaLnBrk="1" hangingPunct="1"/>
            <a:endParaRPr lang="en-GB" smtClean="0"/>
          </a:p>
          <a:p>
            <a:pPr eaLnBrk="1" hangingPunct="1"/>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Explain concept – the complexity</a:t>
            </a:r>
            <a:r>
              <a:rPr lang="en-GB" baseline="0" dirty="0" smtClean="0"/>
              <a:t> of the graphics in background. Kingston with these 3 elements and KingstonConsult make it </a:t>
            </a:r>
            <a:r>
              <a:rPr lang="en-GB" baseline="0" dirty="0" err="1" smtClean="0"/>
              <a:t>eacy</a:t>
            </a:r>
            <a:r>
              <a:rPr lang="en-GB" baseline="0" dirty="0" smtClean="0"/>
              <a:t> and can provide a clear solution – your solution. A formula for them.</a:t>
            </a:r>
            <a:endParaRPr lang="en-GB" dirty="0"/>
          </a:p>
        </p:txBody>
      </p:sp>
      <p:sp>
        <p:nvSpPr>
          <p:cNvPr id="4" name="Slide Number Placeholder 3"/>
          <p:cNvSpPr>
            <a:spLocks noGrp="1"/>
          </p:cNvSpPr>
          <p:nvPr>
            <p:ph type="sldNum" sz="quarter" idx="10"/>
          </p:nvPr>
        </p:nvSpPr>
        <p:spPr/>
        <p:txBody>
          <a:bodyPr/>
          <a:lstStyle/>
          <a:p>
            <a:pPr>
              <a:defRPr/>
            </a:pPr>
            <a:fld id="{412F1F29-134F-4217-A45A-FF674B8A6D9C}" type="slidenum">
              <a:rPr lang="en-US" smtClean="0"/>
              <a:pPr>
                <a:defRPr/>
              </a:pPr>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i="1" dirty="0" smtClean="0"/>
              <a:t>Slide </a:t>
            </a:r>
            <a:r>
              <a:rPr lang="en-GB" i="1" dirty="0" err="1" smtClean="0"/>
              <a:t>legatura</a:t>
            </a:r>
            <a:r>
              <a:rPr lang="en-GB" i="1" dirty="0" smtClean="0"/>
              <a:t> Kingston – </a:t>
            </a:r>
            <a:r>
              <a:rPr lang="en-GB" i="1" dirty="0" err="1" smtClean="0"/>
              <a:t>Securitate</a:t>
            </a:r>
            <a:r>
              <a:rPr lang="en-GB" i="1" dirty="0" smtClean="0"/>
              <a:t> &amp; Data </a:t>
            </a:r>
            <a:r>
              <a:rPr lang="en-GB" i="1" dirty="0" err="1" smtClean="0"/>
              <a:t>Centere</a:t>
            </a:r>
            <a:endParaRPr lang="en-GB" i="1" dirty="0" smtClean="0"/>
          </a:p>
          <a:p>
            <a:endParaRPr lang="en-GB" i="1" dirty="0" smtClean="0"/>
          </a:p>
          <a:p>
            <a:r>
              <a:rPr lang="en-GB" sz="1200" i="1" dirty="0" err="1" smtClean="0"/>
              <a:t>Poate</a:t>
            </a:r>
            <a:r>
              <a:rPr lang="en-GB" sz="1200" i="1" dirty="0" smtClean="0"/>
              <a:t> </a:t>
            </a:r>
            <a:r>
              <a:rPr lang="en-GB" sz="1200" i="1" dirty="0" err="1" smtClean="0"/>
              <a:t>va</a:t>
            </a:r>
            <a:r>
              <a:rPr lang="en-GB" sz="1200" i="1" dirty="0" smtClean="0"/>
              <a:t> </a:t>
            </a:r>
            <a:r>
              <a:rPr lang="en-GB" sz="1200" i="1" dirty="0" err="1" smtClean="0"/>
              <a:t>intrebati</a:t>
            </a:r>
            <a:r>
              <a:rPr lang="en-GB" sz="1200" i="1" dirty="0" smtClean="0"/>
              <a:t> care </a:t>
            </a:r>
            <a:r>
              <a:rPr lang="en-GB" sz="1200" i="1" dirty="0" err="1" smtClean="0"/>
              <a:t>este</a:t>
            </a:r>
            <a:r>
              <a:rPr lang="en-GB" sz="1200" i="1" dirty="0" smtClean="0"/>
              <a:t> </a:t>
            </a:r>
            <a:r>
              <a:rPr lang="en-GB" sz="1200" i="1" dirty="0" err="1" smtClean="0"/>
              <a:t>legatura</a:t>
            </a:r>
            <a:r>
              <a:rPr lang="en-GB" sz="1200" i="1" dirty="0" smtClean="0"/>
              <a:t> </a:t>
            </a:r>
            <a:r>
              <a:rPr lang="en-GB" sz="1200" i="1" dirty="0" err="1" smtClean="0"/>
              <a:t>intre</a:t>
            </a:r>
            <a:r>
              <a:rPr lang="en-GB" sz="1200" i="1" dirty="0" smtClean="0"/>
              <a:t> Kingston ca </a:t>
            </a:r>
            <a:r>
              <a:rPr lang="en-GB" sz="1200" i="1" dirty="0" err="1" smtClean="0"/>
              <a:t>producator</a:t>
            </a:r>
            <a:r>
              <a:rPr lang="en-GB" sz="1200" i="1" dirty="0" smtClean="0"/>
              <a:t> de </a:t>
            </a:r>
            <a:r>
              <a:rPr lang="en-GB" sz="1200" i="1" dirty="0" err="1" smtClean="0"/>
              <a:t>memorii</a:t>
            </a:r>
            <a:r>
              <a:rPr lang="en-GB" sz="1200" i="1" dirty="0" smtClean="0"/>
              <a:t> </a:t>
            </a:r>
            <a:r>
              <a:rPr lang="en-GB" sz="1200" i="1" dirty="0" err="1" smtClean="0"/>
              <a:t>si</a:t>
            </a:r>
            <a:r>
              <a:rPr lang="en-GB" sz="1200" i="1" dirty="0" smtClean="0"/>
              <a:t> </a:t>
            </a:r>
            <a:r>
              <a:rPr lang="en-GB" sz="1200" i="1" dirty="0" err="1" smtClean="0"/>
              <a:t>cele</a:t>
            </a:r>
            <a:r>
              <a:rPr lang="en-GB" sz="1200" i="1" dirty="0" smtClean="0"/>
              <a:t> </a:t>
            </a:r>
            <a:r>
              <a:rPr lang="en-GB" sz="1200" i="1" dirty="0" err="1" smtClean="0"/>
              <a:t>doua</a:t>
            </a:r>
            <a:r>
              <a:rPr lang="en-GB" sz="1200" i="1" dirty="0" smtClean="0"/>
              <a:t> </a:t>
            </a:r>
            <a:r>
              <a:rPr lang="en-GB" sz="1200" i="1" dirty="0" err="1" smtClean="0"/>
              <a:t>teme</a:t>
            </a:r>
            <a:r>
              <a:rPr lang="en-GB" sz="1200" i="1" dirty="0" smtClean="0"/>
              <a:t> de </a:t>
            </a:r>
            <a:r>
              <a:rPr lang="en-GB" sz="1200" i="1" dirty="0" err="1" smtClean="0"/>
              <a:t>discutii</a:t>
            </a:r>
            <a:r>
              <a:rPr lang="en-GB" sz="1200" i="1" dirty="0" smtClean="0"/>
              <a:t> de </a:t>
            </a:r>
            <a:r>
              <a:rPr lang="en-GB" sz="1200" i="1" dirty="0" err="1" smtClean="0"/>
              <a:t>astazi</a:t>
            </a:r>
            <a:r>
              <a:rPr lang="en-GB" sz="1200" i="1" dirty="0" smtClean="0"/>
              <a:t>, </a:t>
            </a:r>
            <a:r>
              <a:rPr lang="en-GB" sz="1200" i="1" dirty="0" err="1" smtClean="0"/>
              <a:t>respectiv</a:t>
            </a:r>
            <a:r>
              <a:rPr lang="en-GB" sz="1200" i="1" dirty="0" smtClean="0"/>
              <a:t> </a:t>
            </a:r>
            <a:r>
              <a:rPr lang="en-GB" sz="1200" i="1" dirty="0" err="1" smtClean="0"/>
              <a:t>Securitatea</a:t>
            </a:r>
            <a:r>
              <a:rPr lang="en-GB" sz="1200" i="1" dirty="0" smtClean="0"/>
              <a:t> IT </a:t>
            </a:r>
            <a:r>
              <a:rPr lang="en-GB" sz="1200" i="1" dirty="0" err="1" smtClean="0"/>
              <a:t>si</a:t>
            </a:r>
            <a:r>
              <a:rPr lang="en-GB" sz="1200" i="1" dirty="0" smtClean="0"/>
              <a:t> </a:t>
            </a:r>
            <a:r>
              <a:rPr lang="en-GB" sz="1200" i="1" dirty="0" err="1" smtClean="0"/>
              <a:t>Centrele</a:t>
            </a:r>
            <a:r>
              <a:rPr lang="en-GB" sz="1200" i="1" dirty="0" smtClean="0"/>
              <a:t> de Date. In </a:t>
            </a:r>
            <a:r>
              <a:rPr lang="en-GB" sz="1200" i="1" dirty="0" err="1" smtClean="0"/>
              <a:t>ambele</a:t>
            </a:r>
            <a:r>
              <a:rPr lang="en-GB" sz="1200" i="1" dirty="0" smtClean="0"/>
              <a:t> </a:t>
            </a:r>
            <a:r>
              <a:rPr lang="en-GB" sz="1200" i="1" dirty="0" err="1" smtClean="0"/>
              <a:t>cazuri</a:t>
            </a:r>
            <a:r>
              <a:rPr lang="en-GB" sz="1200" i="1" dirty="0" smtClean="0"/>
              <a:t> </a:t>
            </a:r>
            <a:r>
              <a:rPr lang="en-GB" sz="1200" i="1" dirty="0" err="1" smtClean="0"/>
              <a:t>vorbim</a:t>
            </a:r>
            <a:r>
              <a:rPr lang="en-GB" sz="1200" i="1" dirty="0" smtClean="0"/>
              <a:t> </a:t>
            </a:r>
            <a:r>
              <a:rPr lang="en-GB" sz="1200" i="1" dirty="0" err="1" smtClean="0"/>
              <a:t>despre</a:t>
            </a:r>
            <a:r>
              <a:rPr lang="en-GB" sz="1200" i="1" dirty="0" smtClean="0"/>
              <a:t> date, </a:t>
            </a:r>
            <a:r>
              <a:rPr lang="en-GB" sz="1200" i="1" dirty="0" err="1" smtClean="0"/>
              <a:t>despre</a:t>
            </a:r>
            <a:r>
              <a:rPr lang="en-GB" sz="1200" i="1" dirty="0" smtClean="0"/>
              <a:t> </a:t>
            </a:r>
            <a:r>
              <a:rPr lang="en-GB" sz="1200" i="1" dirty="0" err="1" smtClean="0"/>
              <a:t>partajarea</a:t>
            </a:r>
            <a:r>
              <a:rPr lang="en-GB" sz="1200" i="1" dirty="0" smtClean="0"/>
              <a:t>, </a:t>
            </a:r>
            <a:r>
              <a:rPr lang="en-GB" sz="1200" i="1" dirty="0" err="1" smtClean="0"/>
              <a:t>transferul</a:t>
            </a:r>
            <a:r>
              <a:rPr lang="en-GB" sz="1200" i="1" dirty="0" smtClean="0"/>
              <a:t> </a:t>
            </a:r>
            <a:r>
              <a:rPr lang="en-GB" sz="1200" i="1" dirty="0" err="1" smtClean="0"/>
              <a:t>sau</a:t>
            </a:r>
            <a:r>
              <a:rPr lang="en-GB" sz="1200" i="1" dirty="0" smtClean="0"/>
              <a:t> </a:t>
            </a:r>
            <a:r>
              <a:rPr lang="en-GB" sz="1200" i="1" dirty="0" err="1" smtClean="0"/>
              <a:t>procesarea</a:t>
            </a:r>
            <a:r>
              <a:rPr lang="en-GB" sz="1200" i="1" dirty="0" smtClean="0"/>
              <a:t> </a:t>
            </a:r>
            <a:r>
              <a:rPr lang="en-GB" sz="1200" i="1" dirty="0" err="1" smtClean="0"/>
              <a:t>lor</a:t>
            </a:r>
            <a:r>
              <a:rPr lang="en-GB" sz="1200" i="1" dirty="0" smtClean="0"/>
              <a:t>, </a:t>
            </a:r>
            <a:r>
              <a:rPr lang="en-GB" sz="1200" i="1" dirty="0" err="1" smtClean="0"/>
              <a:t>situatii</a:t>
            </a:r>
            <a:r>
              <a:rPr lang="en-GB" sz="1200" i="1" dirty="0" smtClean="0"/>
              <a:t> care </a:t>
            </a:r>
            <a:r>
              <a:rPr lang="en-GB" sz="1200" i="1" dirty="0" err="1" smtClean="0"/>
              <a:t>necesita</a:t>
            </a:r>
            <a:r>
              <a:rPr lang="en-GB" sz="1200" i="1" dirty="0" smtClean="0"/>
              <a:t> </a:t>
            </a:r>
            <a:r>
              <a:rPr lang="en-GB" sz="1200" i="1" dirty="0" err="1" smtClean="0"/>
              <a:t>suport</a:t>
            </a:r>
            <a:r>
              <a:rPr lang="en-GB" sz="1200" i="1" dirty="0" smtClean="0"/>
              <a:t> </a:t>
            </a:r>
            <a:r>
              <a:rPr lang="en-GB" sz="1200" i="1" dirty="0" err="1" smtClean="0"/>
              <a:t>fizic</a:t>
            </a:r>
            <a:r>
              <a:rPr lang="en-GB" sz="1200" i="1" dirty="0" smtClean="0"/>
              <a:t> sub forma de </a:t>
            </a:r>
            <a:r>
              <a:rPr lang="en-GB" sz="1200" i="1" dirty="0" err="1" smtClean="0"/>
              <a:t>memorie</a:t>
            </a:r>
            <a:r>
              <a:rPr lang="en-GB" sz="1200" i="1" dirty="0" smtClean="0"/>
              <a:t>, fie ca </a:t>
            </a:r>
            <a:r>
              <a:rPr lang="en-GB" sz="1200" i="1" dirty="0" err="1" smtClean="0"/>
              <a:t>este</a:t>
            </a:r>
            <a:r>
              <a:rPr lang="en-GB" sz="1200" i="1" dirty="0" smtClean="0"/>
              <a:t> </a:t>
            </a:r>
            <a:r>
              <a:rPr lang="en-GB" sz="1200" i="1" dirty="0" err="1" smtClean="0"/>
              <a:t>vorba</a:t>
            </a:r>
            <a:r>
              <a:rPr lang="en-GB" sz="1200" i="1" dirty="0" smtClean="0"/>
              <a:t> de flash </a:t>
            </a:r>
            <a:r>
              <a:rPr lang="en-GB" sz="1200" i="1" dirty="0" err="1" smtClean="0"/>
              <a:t>sau</a:t>
            </a:r>
            <a:r>
              <a:rPr lang="en-GB" sz="1200" i="1" dirty="0" smtClean="0"/>
              <a:t> Ram.</a:t>
            </a:r>
          </a:p>
          <a:p>
            <a:r>
              <a:rPr lang="en-GB" sz="1200" i="1" dirty="0" smtClean="0"/>
              <a:t>Cu o </a:t>
            </a:r>
            <a:r>
              <a:rPr lang="en-GB" sz="1200" i="1" dirty="0" err="1" smtClean="0"/>
              <a:t>experienta</a:t>
            </a:r>
            <a:r>
              <a:rPr lang="en-GB" sz="1200" i="1" dirty="0" smtClean="0"/>
              <a:t> de </a:t>
            </a:r>
            <a:r>
              <a:rPr lang="en-GB" sz="1200" i="1" dirty="0" err="1" smtClean="0"/>
              <a:t>peste</a:t>
            </a:r>
            <a:r>
              <a:rPr lang="en-GB" sz="1200" i="1" dirty="0" smtClean="0"/>
              <a:t> 25 de </a:t>
            </a:r>
            <a:r>
              <a:rPr lang="en-GB" sz="1200" i="1" dirty="0" err="1" smtClean="0"/>
              <a:t>ani</a:t>
            </a:r>
            <a:r>
              <a:rPr lang="en-GB" sz="1200" i="1" dirty="0" smtClean="0"/>
              <a:t> in </a:t>
            </a:r>
            <a:r>
              <a:rPr lang="en-GB" sz="1200" i="1" dirty="0" err="1" smtClean="0"/>
              <a:t>domeniu</a:t>
            </a:r>
            <a:r>
              <a:rPr lang="en-GB" sz="1200" i="1" dirty="0" smtClean="0"/>
              <a:t> </a:t>
            </a:r>
            <a:r>
              <a:rPr lang="en-GB" sz="1200" i="1" dirty="0" err="1" smtClean="0"/>
              <a:t>si</a:t>
            </a:r>
            <a:r>
              <a:rPr lang="en-GB" sz="1200" i="1" dirty="0" smtClean="0"/>
              <a:t> </a:t>
            </a:r>
            <a:r>
              <a:rPr lang="en-GB" sz="1200" i="1" dirty="0" err="1" smtClean="0"/>
              <a:t>expertiza</a:t>
            </a:r>
            <a:r>
              <a:rPr lang="en-GB" sz="1200" i="1" dirty="0" smtClean="0"/>
              <a:t> de </a:t>
            </a:r>
            <a:r>
              <a:rPr lang="en-GB" sz="1200" i="1" dirty="0" err="1" smtClean="0"/>
              <a:t>lider</a:t>
            </a:r>
            <a:r>
              <a:rPr lang="en-GB" sz="1200" i="1" dirty="0" smtClean="0"/>
              <a:t> al </a:t>
            </a:r>
            <a:r>
              <a:rPr lang="en-GB" sz="1200" i="1" dirty="0" err="1" smtClean="0"/>
              <a:t>pietei</a:t>
            </a:r>
            <a:r>
              <a:rPr lang="en-GB" sz="1200" i="1" dirty="0" smtClean="0"/>
              <a:t> de USB </a:t>
            </a:r>
            <a:r>
              <a:rPr lang="en-GB" sz="1200" i="1" dirty="0" err="1" smtClean="0"/>
              <a:t>si</a:t>
            </a:r>
            <a:r>
              <a:rPr lang="en-GB" sz="1200" i="1" dirty="0" smtClean="0"/>
              <a:t> </a:t>
            </a:r>
            <a:r>
              <a:rPr lang="en-GB" sz="1200" i="1" dirty="0" err="1" smtClean="0"/>
              <a:t>memorii</a:t>
            </a:r>
            <a:r>
              <a:rPr lang="en-GB" sz="1200" i="1" dirty="0" smtClean="0"/>
              <a:t> DRAM, Kingston vine </a:t>
            </a:r>
            <a:r>
              <a:rPr lang="en-GB" sz="1200" i="1" dirty="0" err="1" smtClean="0"/>
              <a:t>sa</a:t>
            </a:r>
            <a:r>
              <a:rPr lang="en-GB" sz="1200" i="1" dirty="0" smtClean="0"/>
              <a:t> </a:t>
            </a:r>
            <a:r>
              <a:rPr lang="en-GB" sz="1200" i="1" dirty="0" err="1" smtClean="0"/>
              <a:t>isi</a:t>
            </a:r>
            <a:r>
              <a:rPr lang="en-GB" sz="1200" i="1" dirty="0" smtClean="0"/>
              <a:t> </a:t>
            </a:r>
            <a:r>
              <a:rPr lang="en-GB" sz="1200" i="1" dirty="0" err="1" smtClean="0"/>
              <a:t>aduca</a:t>
            </a:r>
            <a:r>
              <a:rPr lang="en-GB" sz="1200" i="1" dirty="0" smtClean="0"/>
              <a:t> </a:t>
            </a:r>
            <a:r>
              <a:rPr lang="en-GB" sz="1200" i="1" dirty="0" err="1" smtClean="0"/>
              <a:t>aportul</a:t>
            </a:r>
            <a:r>
              <a:rPr lang="en-GB" sz="1200" i="1" dirty="0" smtClean="0"/>
              <a:t> </a:t>
            </a:r>
            <a:r>
              <a:rPr lang="en-GB" sz="1200" i="1" dirty="0" err="1" smtClean="0"/>
              <a:t>prin</a:t>
            </a:r>
            <a:r>
              <a:rPr lang="en-GB" sz="1200" i="1" dirty="0" smtClean="0"/>
              <a:t> </a:t>
            </a:r>
            <a:r>
              <a:rPr lang="en-GB" sz="1200" i="1" dirty="0" err="1" smtClean="0"/>
              <a:t>oferirea</a:t>
            </a:r>
            <a:r>
              <a:rPr lang="en-GB" sz="1200" i="1" dirty="0" smtClean="0"/>
              <a:t> de </a:t>
            </a:r>
            <a:r>
              <a:rPr lang="en-GB" sz="1200" i="1" dirty="0" err="1" smtClean="0"/>
              <a:t>solutii</a:t>
            </a:r>
            <a:r>
              <a:rPr lang="en-GB" sz="1200" i="1" dirty="0" smtClean="0"/>
              <a:t> de </a:t>
            </a:r>
            <a:r>
              <a:rPr lang="en-GB" sz="1200" i="1" dirty="0" err="1" smtClean="0"/>
              <a:t>securitate</a:t>
            </a:r>
            <a:r>
              <a:rPr lang="en-GB" sz="1200" i="1" dirty="0" smtClean="0"/>
              <a:t> alternative la </a:t>
            </a:r>
            <a:r>
              <a:rPr lang="en-GB" sz="1200" i="1" dirty="0" err="1" smtClean="0"/>
              <a:t>multitudinea</a:t>
            </a:r>
            <a:r>
              <a:rPr lang="en-GB" sz="1200" i="1" dirty="0" smtClean="0"/>
              <a:t> de </a:t>
            </a:r>
            <a:r>
              <a:rPr lang="en-GB" sz="1200" i="1" dirty="0" err="1" smtClean="0"/>
              <a:t>modalitati</a:t>
            </a:r>
            <a:r>
              <a:rPr lang="en-GB" sz="1200" i="1" dirty="0" smtClean="0"/>
              <a:t> de </a:t>
            </a:r>
            <a:r>
              <a:rPr lang="en-GB" sz="1200" i="1" dirty="0" err="1" smtClean="0"/>
              <a:t>protejare</a:t>
            </a:r>
            <a:r>
              <a:rPr lang="en-GB" sz="1200" i="1" dirty="0" smtClean="0"/>
              <a:t> a </a:t>
            </a:r>
            <a:r>
              <a:rPr lang="en-GB" sz="1200" i="1" dirty="0" err="1" smtClean="0"/>
              <a:t>datelor</a:t>
            </a:r>
            <a:r>
              <a:rPr lang="en-GB" sz="1200" i="1" dirty="0" smtClean="0"/>
              <a:t> mobile </a:t>
            </a:r>
            <a:r>
              <a:rPr lang="en-GB" sz="1200" i="1" dirty="0" err="1" smtClean="0"/>
              <a:t>existente</a:t>
            </a:r>
            <a:r>
              <a:rPr lang="en-GB" sz="1200" i="1" dirty="0" smtClean="0"/>
              <a:t> </a:t>
            </a:r>
            <a:r>
              <a:rPr lang="en-GB" sz="1200" i="1" dirty="0" err="1" smtClean="0"/>
              <a:t>si</a:t>
            </a:r>
            <a:r>
              <a:rPr lang="en-GB" sz="1200" i="1" dirty="0" smtClean="0"/>
              <a:t> de </a:t>
            </a:r>
            <a:r>
              <a:rPr lang="en-GB" sz="1200" i="1" dirty="0" err="1" smtClean="0"/>
              <a:t>asemenea</a:t>
            </a:r>
            <a:r>
              <a:rPr lang="en-GB" sz="1200" i="1" dirty="0" smtClean="0"/>
              <a:t>, </a:t>
            </a:r>
            <a:r>
              <a:rPr lang="en-GB" sz="1200" i="1" dirty="0" err="1" smtClean="0"/>
              <a:t>prin</a:t>
            </a:r>
            <a:r>
              <a:rPr lang="en-GB" sz="1200" i="1" dirty="0" smtClean="0"/>
              <a:t> </a:t>
            </a:r>
            <a:r>
              <a:rPr lang="en-GB" sz="1200" i="1" dirty="0" err="1" smtClean="0"/>
              <a:t>oferirea</a:t>
            </a:r>
            <a:r>
              <a:rPr lang="en-GB" sz="1200" i="1" dirty="0" smtClean="0"/>
              <a:t> de </a:t>
            </a:r>
            <a:r>
              <a:rPr lang="en-GB" sz="1200" i="1" dirty="0" err="1" smtClean="0"/>
              <a:t>consultanta</a:t>
            </a:r>
            <a:r>
              <a:rPr lang="en-GB" sz="1200" i="1" dirty="0" smtClean="0"/>
              <a:t> in </a:t>
            </a:r>
            <a:r>
              <a:rPr lang="en-GB" sz="1200" i="1" dirty="0" err="1" smtClean="0"/>
              <a:t>optimizarea</a:t>
            </a:r>
            <a:r>
              <a:rPr lang="en-GB" sz="1200" i="1" dirty="0" smtClean="0"/>
              <a:t> </a:t>
            </a:r>
            <a:r>
              <a:rPr lang="en-GB" sz="1200" i="1" dirty="0" err="1" smtClean="0"/>
              <a:t>configuratiei</a:t>
            </a:r>
            <a:r>
              <a:rPr lang="en-GB" sz="1200" i="1" dirty="0" smtClean="0"/>
              <a:t> </a:t>
            </a:r>
            <a:r>
              <a:rPr lang="en-GB" sz="1200" i="1" dirty="0" err="1" smtClean="0"/>
              <a:t>memoriilor</a:t>
            </a:r>
            <a:r>
              <a:rPr lang="en-GB" sz="1200" i="1" dirty="0" smtClean="0"/>
              <a:t> din </a:t>
            </a:r>
            <a:r>
              <a:rPr lang="en-GB" sz="1200" i="1" dirty="0" err="1" smtClean="0"/>
              <a:t>servere</a:t>
            </a:r>
            <a:r>
              <a:rPr lang="en-GB" sz="1200" i="1" dirty="0" smtClean="0"/>
              <a:t> – </a:t>
            </a:r>
            <a:r>
              <a:rPr lang="en-GB" sz="1200" i="1" dirty="0" err="1" smtClean="0"/>
              <a:t>coloana</a:t>
            </a:r>
            <a:r>
              <a:rPr lang="en-GB" sz="1200" i="1" dirty="0" smtClean="0"/>
              <a:t> </a:t>
            </a:r>
            <a:r>
              <a:rPr lang="en-GB" sz="1200" i="1" dirty="0" err="1" smtClean="0"/>
              <a:t>vertebrala</a:t>
            </a:r>
            <a:r>
              <a:rPr lang="en-GB" sz="1200" i="1" dirty="0" smtClean="0"/>
              <a:t> a </a:t>
            </a:r>
            <a:r>
              <a:rPr lang="en-GB" sz="1200" i="1" dirty="0" err="1" smtClean="0"/>
              <a:t>Centrelor</a:t>
            </a:r>
            <a:r>
              <a:rPr lang="en-GB" sz="1200" i="1" dirty="0" smtClean="0"/>
              <a:t> de Date.</a:t>
            </a:r>
          </a:p>
          <a:p>
            <a:endParaRPr lang="en-GB" sz="1200" i="1" dirty="0" smtClean="0"/>
          </a:p>
          <a:p>
            <a:r>
              <a:rPr lang="en-GB" sz="1200" i="1" dirty="0" err="1" smtClean="0"/>
              <a:t>Desi</a:t>
            </a:r>
            <a:r>
              <a:rPr lang="en-GB" sz="1200" i="1" dirty="0" smtClean="0"/>
              <a:t> </a:t>
            </a:r>
            <a:r>
              <a:rPr lang="en-GB" sz="1200" i="1" dirty="0" err="1" smtClean="0"/>
              <a:t>toata</a:t>
            </a:r>
            <a:r>
              <a:rPr lang="en-GB" sz="1200" i="1" dirty="0" smtClean="0"/>
              <a:t> </a:t>
            </a:r>
            <a:r>
              <a:rPr lang="en-GB" sz="1200" i="1" dirty="0" err="1" smtClean="0"/>
              <a:t>lumea</a:t>
            </a:r>
            <a:r>
              <a:rPr lang="en-GB" sz="1200" i="1" dirty="0" smtClean="0"/>
              <a:t> </a:t>
            </a:r>
            <a:r>
              <a:rPr lang="en-GB" sz="1200" i="1" dirty="0" err="1" smtClean="0"/>
              <a:t>vb</a:t>
            </a:r>
            <a:r>
              <a:rPr lang="en-GB" sz="1200" i="1" dirty="0" smtClean="0"/>
              <a:t> </a:t>
            </a:r>
            <a:r>
              <a:rPr lang="en-GB" sz="1200" i="1" dirty="0" err="1" smtClean="0"/>
              <a:t>despre</a:t>
            </a:r>
            <a:r>
              <a:rPr lang="en-GB" sz="1200" i="1" dirty="0" smtClean="0"/>
              <a:t> cloud </a:t>
            </a:r>
            <a:r>
              <a:rPr lang="en-GB" sz="1200" i="1" dirty="0" err="1" smtClean="0"/>
              <a:t>si</a:t>
            </a:r>
            <a:r>
              <a:rPr lang="en-GB" sz="1200" i="1" dirty="0" smtClean="0"/>
              <a:t> </a:t>
            </a:r>
            <a:r>
              <a:rPr lang="en-GB" sz="1200" i="1" dirty="0" err="1" smtClean="0"/>
              <a:t>partajarea</a:t>
            </a:r>
            <a:r>
              <a:rPr lang="en-GB" sz="1200" i="1" dirty="0" smtClean="0"/>
              <a:t> </a:t>
            </a:r>
            <a:r>
              <a:rPr lang="en-GB" sz="1200" i="1" dirty="0" err="1" smtClean="0"/>
              <a:t>datelor</a:t>
            </a:r>
            <a:r>
              <a:rPr lang="en-GB" sz="1200" i="1" dirty="0" smtClean="0"/>
              <a:t> cu </a:t>
            </a:r>
            <a:r>
              <a:rPr lang="en-GB" sz="1200" i="1" dirty="0" err="1" smtClean="0"/>
              <a:t>ajutorul</a:t>
            </a:r>
            <a:r>
              <a:rPr lang="en-GB" sz="1200" i="1" dirty="0" smtClean="0"/>
              <a:t> </a:t>
            </a:r>
            <a:r>
              <a:rPr lang="en-GB" sz="1200" i="1" dirty="0" err="1" smtClean="0"/>
              <a:t>acestuia</a:t>
            </a:r>
            <a:r>
              <a:rPr lang="en-GB" sz="1200" i="1" dirty="0" smtClean="0"/>
              <a:t>, stick-</a:t>
            </a:r>
            <a:r>
              <a:rPr lang="en-GB" sz="1200" i="1" dirty="0" err="1" smtClean="0"/>
              <a:t>urile</a:t>
            </a:r>
            <a:r>
              <a:rPr lang="en-GB" sz="1200" i="1" dirty="0" smtClean="0"/>
              <a:t> </a:t>
            </a:r>
            <a:r>
              <a:rPr lang="en-GB" sz="1200" i="1" dirty="0" err="1" smtClean="0"/>
              <a:t>usb</a:t>
            </a:r>
            <a:r>
              <a:rPr lang="en-GB" sz="1200" i="1" dirty="0" smtClean="0"/>
              <a:t> </a:t>
            </a:r>
            <a:r>
              <a:rPr lang="en-GB" sz="1200" i="1" dirty="0" err="1" smtClean="0"/>
              <a:t>sunt</a:t>
            </a:r>
            <a:r>
              <a:rPr lang="en-GB" sz="1200" i="1" dirty="0" smtClean="0"/>
              <a:t> </a:t>
            </a:r>
            <a:r>
              <a:rPr lang="en-GB" sz="1200" i="1" dirty="0" err="1" smtClean="0"/>
              <a:t>si</a:t>
            </a:r>
            <a:r>
              <a:rPr lang="en-GB" sz="1200" i="1" dirty="0" smtClean="0"/>
              <a:t> </a:t>
            </a:r>
            <a:r>
              <a:rPr lang="en-GB" sz="1200" i="1" dirty="0" err="1" smtClean="0"/>
              <a:t>vor</a:t>
            </a:r>
            <a:r>
              <a:rPr lang="en-GB" sz="1200" i="1" dirty="0" smtClean="0"/>
              <a:t> </a:t>
            </a:r>
            <a:r>
              <a:rPr lang="en-GB" sz="1200" i="1" dirty="0" err="1" smtClean="0"/>
              <a:t>ramane</a:t>
            </a:r>
            <a:r>
              <a:rPr lang="en-GB" sz="1200" i="1" dirty="0" smtClean="0"/>
              <a:t> o </a:t>
            </a:r>
            <a:r>
              <a:rPr lang="en-GB" sz="1200" i="1" dirty="0" err="1" smtClean="0"/>
              <a:t>modalitate</a:t>
            </a:r>
            <a:r>
              <a:rPr lang="en-GB" sz="1200" i="1" dirty="0" smtClean="0"/>
              <a:t> </a:t>
            </a:r>
            <a:r>
              <a:rPr lang="en-GB" sz="1200" i="1" dirty="0" err="1" smtClean="0"/>
              <a:t>foarte</a:t>
            </a:r>
            <a:r>
              <a:rPr lang="en-GB" sz="1200" i="1" dirty="0" smtClean="0"/>
              <a:t> </a:t>
            </a:r>
            <a:r>
              <a:rPr lang="en-GB" sz="1200" i="1" dirty="0" err="1" smtClean="0"/>
              <a:t>facila</a:t>
            </a:r>
            <a:r>
              <a:rPr lang="en-GB" sz="1200" i="1" dirty="0" smtClean="0"/>
              <a:t> de a </a:t>
            </a:r>
            <a:r>
              <a:rPr lang="en-GB" sz="1200" i="1" dirty="0" err="1" smtClean="0"/>
              <a:t>partaja</a:t>
            </a:r>
            <a:r>
              <a:rPr lang="en-GB" sz="1200" i="1" dirty="0" smtClean="0"/>
              <a:t> date </a:t>
            </a:r>
            <a:r>
              <a:rPr lang="en-GB" sz="1200" i="1" dirty="0" err="1" smtClean="0"/>
              <a:t>si</a:t>
            </a:r>
            <a:r>
              <a:rPr lang="en-GB" sz="1200" i="1" dirty="0" smtClean="0"/>
              <a:t> </a:t>
            </a:r>
            <a:r>
              <a:rPr lang="en-GB" sz="1200" i="1" dirty="0" err="1" smtClean="0"/>
              <a:t>schimba</a:t>
            </a:r>
            <a:r>
              <a:rPr lang="en-GB" sz="1200" i="1" dirty="0" smtClean="0"/>
              <a:t> </a:t>
            </a:r>
            <a:r>
              <a:rPr lang="en-GB" sz="1200" i="1" dirty="0" err="1" smtClean="0"/>
              <a:t>informatii</a:t>
            </a:r>
            <a:r>
              <a:rPr lang="en-GB" sz="1200" i="1" dirty="0" smtClean="0"/>
              <a:t> in </a:t>
            </a:r>
            <a:r>
              <a:rPr lang="en-GB" sz="1200" i="1" dirty="0" err="1" smtClean="0"/>
              <a:t>interiorul</a:t>
            </a:r>
            <a:r>
              <a:rPr lang="en-GB" sz="1200" i="1" dirty="0" smtClean="0"/>
              <a:t> </a:t>
            </a:r>
            <a:r>
              <a:rPr lang="en-GB" sz="1200" i="1" dirty="0" err="1" smtClean="0"/>
              <a:t>organizatiilor</a:t>
            </a:r>
            <a:r>
              <a:rPr lang="en-GB" sz="1200" i="1" dirty="0" smtClean="0"/>
              <a:t> cat </a:t>
            </a:r>
            <a:r>
              <a:rPr lang="en-GB" sz="1200" i="1" dirty="0" err="1" smtClean="0"/>
              <a:t>si</a:t>
            </a:r>
            <a:r>
              <a:rPr lang="en-GB" sz="1200" i="1" dirty="0" smtClean="0"/>
              <a:t> in </a:t>
            </a:r>
            <a:r>
              <a:rPr lang="en-GB" sz="1200" i="1" dirty="0" err="1" smtClean="0"/>
              <a:t>afara</a:t>
            </a:r>
            <a:r>
              <a:rPr lang="en-GB" sz="1200" i="1" dirty="0" smtClean="0"/>
              <a:t> </a:t>
            </a:r>
            <a:r>
              <a:rPr lang="en-GB" sz="1200" i="1" dirty="0" err="1" smtClean="0"/>
              <a:t>lor</a:t>
            </a:r>
            <a:r>
              <a:rPr lang="en-GB" sz="1200" i="1" dirty="0" smtClean="0"/>
              <a:t>. As </a:t>
            </a:r>
            <a:r>
              <a:rPr lang="en-GB" sz="1200" i="1" dirty="0" err="1" smtClean="0"/>
              <a:t>vrea</a:t>
            </a:r>
            <a:r>
              <a:rPr lang="en-GB" sz="1200" i="1" dirty="0" smtClean="0"/>
              <a:t> </a:t>
            </a:r>
            <a:r>
              <a:rPr lang="en-GB" sz="1200" i="1" dirty="0" err="1" smtClean="0"/>
              <a:t>sa</a:t>
            </a:r>
            <a:r>
              <a:rPr lang="en-GB" sz="1200" i="1" dirty="0" smtClean="0"/>
              <a:t> </a:t>
            </a:r>
            <a:r>
              <a:rPr lang="en-GB" sz="1200" i="1" dirty="0" err="1" smtClean="0"/>
              <a:t>va</a:t>
            </a:r>
            <a:r>
              <a:rPr lang="en-GB" sz="1200" i="1" dirty="0" smtClean="0"/>
              <a:t> </a:t>
            </a:r>
            <a:r>
              <a:rPr lang="en-GB" sz="1200" i="1" dirty="0" err="1" smtClean="0"/>
              <a:t>arat</a:t>
            </a:r>
            <a:r>
              <a:rPr lang="en-GB" sz="1200" i="1" dirty="0" smtClean="0"/>
              <a:t> in </a:t>
            </a:r>
            <a:r>
              <a:rPr lang="en-GB" sz="1200" i="1" dirty="0" err="1" smtClean="0"/>
              <a:t>cele</a:t>
            </a:r>
            <a:r>
              <a:rPr lang="en-GB" sz="1200" i="1" dirty="0" smtClean="0"/>
              <a:t> </a:t>
            </a:r>
            <a:r>
              <a:rPr lang="en-GB" sz="1200" i="1" dirty="0" err="1" smtClean="0"/>
              <a:t>ce</a:t>
            </a:r>
            <a:r>
              <a:rPr lang="en-GB" sz="1200" i="1" dirty="0" smtClean="0"/>
              <a:t> </a:t>
            </a:r>
            <a:r>
              <a:rPr lang="en-GB" sz="1200" i="1" dirty="0" err="1" smtClean="0"/>
              <a:t>urmeaza</a:t>
            </a:r>
            <a:r>
              <a:rPr lang="en-GB" sz="1200" i="1" dirty="0" smtClean="0"/>
              <a:t>, </a:t>
            </a:r>
            <a:r>
              <a:rPr lang="en-GB" sz="1200" i="1" dirty="0" err="1" smtClean="0"/>
              <a:t>ce</a:t>
            </a:r>
            <a:r>
              <a:rPr lang="en-GB" sz="1200" i="1" dirty="0" smtClean="0"/>
              <a:t> </a:t>
            </a:r>
            <a:r>
              <a:rPr lang="en-GB" sz="1200" i="1" dirty="0" err="1" smtClean="0"/>
              <a:t>inseamna</a:t>
            </a:r>
            <a:r>
              <a:rPr lang="en-GB" sz="1200" i="1" dirty="0" smtClean="0"/>
              <a:t> </a:t>
            </a:r>
            <a:r>
              <a:rPr lang="en-GB" sz="1200" i="1" dirty="0" err="1" smtClean="0"/>
              <a:t>utilizarea</a:t>
            </a:r>
            <a:r>
              <a:rPr lang="en-GB" sz="1200" i="1" dirty="0" smtClean="0"/>
              <a:t> </a:t>
            </a:r>
            <a:r>
              <a:rPr lang="en-GB" sz="1200" i="1" dirty="0" err="1" smtClean="0"/>
              <a:t>neglijenta</a:t>
            </a:r>
            <a:r>
              <a:rPr lang="en-GB" sz="1200" i="1" dirty="0" smtClean="0"/>
              <a:t> a </a:t>
            </a:r>
            <a:r>
              <a:rPr lang="en-GB" sz="1200" i="1" dirty="0" err="1" smtClean="0"/>
              <a:t>acestora</a:t>
            </a:r>
            <a:r>
              <a:rPr lang="en-GB" sz="1200" i="1" dirty="0" smtClean="0"/>
              <a:t> </a:t>
            </a:r>
            <a:r>
              <a:rPr lang="en-GB" sz="1200" i="1" dirty="0" err="1" smtClean="0"/>
              <a:t>atat</a:t>
            </a:r>
            <a:r>
              <a:rPr lang="en-GB" sz="1200" i="1" dirty="0" smtClean="0"/>
              <a:t> in </a:t>
            </a:r>
            <a:r>
              <a:rPr lang="en-GB" sz="1200" i="1" dirty="0" err="1" smtClean="0"/>
              <a:t>interiorul</a:t>
            </a:r>
            <a:r>
              <a:rPr lang="en-GB" sz="1200" i="1" dirty="0" smtClean="0"/>
              <a:t> cat </a:t>
            </a:r>
            <a:r>
              <a:rPr lang="en-GB" sz="1200" i="1" dirty="0" err="1" smtClean="0"/>
              <a:t>si</a:t>
            </a:r>
            <a:r>
              <a:rPr lang="en-GB" sz="1200" i="1" dirty="0" smtClean="0"/>
              <a:t> in </a:t>
            </a:r>
            <a:r>
              <a:rPr lang="en-GB" sz="1200" i="1" dirty="0" err="1" smtClean="0"/>
              <a:t>afara</a:t>
            </a:r>
            <a:r>
              <a:rPr lang="en-GB" sz="1200" i="1" dirty="0" smtClean="0"/>
              <a:t> </a:t>
            </a:r>
            <a:r>
              <a:rPr lang="en-GB" sz="1200" i="1" dirty="0" err="1" smtClean="0"/>
              <a:t>organizatiei</a:t>
            </a:r>
            <a:r>
              <a:rPr lang="en-GB" sz="1200" i="1" dirty="0" smtClean="0"/>
              <a:t>.</a:t>
            </a:r>
          </a:p>
          <a:p>
            <a:endParaRPr lang="en-GB" sz="1200" i="1" dirty="0" smtClean="0"/>
          </a:p>
          <a:p>
            <a:r>
              <a:rPr lang="en-GB" sz="1200" i="1" dirty="0" err="1" smtClean="0"/>
              <a:t>Desi</a:t>
            </a:r>
            <a:r>
              <a:rPr lang="en-GB" sz="1200" i="1" dirty="0" smtClean="0"/>
              <a:t> </a:t>
            </a:r>
            <a:r>
              <a:rPr lang="en-GB" sz="1200" i="1" dirty="0" err="1" smtClean="0"/>
              <a:t>este</a:t>
            </a:r>
            <a:r>
              <a:rPr lang="en-GB" sz="1200" i="1" dirty="0" smtClean="0"/>
              <a:t> </a:t>
            </a:r>
            <a:r>
              <a:rPr lang="en-GB" sz="1200" i="1" dirty="0" err="1" smtClean="0"/>
              <a:t>foarte</a:t>
            </a:r>
            <a:r>
              <a:rPr lang="en-GB" sz="1200" i="1" dirty="0" smtClean="0"/>
              <a:t> </a:t>
            </a:r>
            <a:r>
              <a:rPr lang="en-GB" sz="1200" i="1" dirty="0" err="1" smtClean="0"/>
              <a:t>simplu</a:t>
            </a:r>
            <a:r>
              <a:rPr lang="en-GB" sz="1200" i="1" dirty="0" smtClean="0"/>
              <a:t> </a:t>
            </a:r>
            <a:r>
              <a:rPr lang="en-GB" sz="1200" i="1" dirty="0" err="1" smtClean="0"/>
              <a:t>si</a:t>
            </a:r>
            <a:r>
              <a:rPr lang="en-GB" sz="1200" i="1" dirty="0" smtClean="0"/>
              <a:t> la </a:t>
            </a:r>
            <a:r>
              <a:rPr lang="en-GB" sz="1200" i="1" dirty="0" err="1" smtClean="0"/>
              <a:t>indemana</a:t>
            </a:r>
            <a:r>
              <a:rPr lang="en-GB" sz="1200" i="1" dirty="0" smtClean="0"/>
              <a:t> </a:t>
            </a:r>
            <a:r>
              <a:rPr lang="en-GB" sz="1200" i="1" dirty="0" err="1" smtClean="0"/>
              <a:t>politica</a:t>
            </a:r>
            <a:r>
              <a:rPr lang="en-GB" sz="1200" i="1" dirty="0" smtClean="0"/>
              <a:t> de </a:t>
            </a:r>
            <a:r>
              <a:rPr lang="en-GB" sz="1200" i="1" dirty="0" err="1" smtClean="0"/>
              <a:t>blocare</a:t>
            </a:r>
            <a:r>
              <a:rPr lang="en-GB" sz="1200" i="1" dirty="0" smtClean="0"/>
              <a:t> </a:t>
            </a:r>
            <a:r>
              <a:rPr lang="en-GB" sz="1200" i="1" dirty="0" err="1" smtClean="0"/>
              <a:t>pur</a:t>
            </a:r>
            <a:r>
              <a:rPr lang="en-GB" sz="1200" i="1" dirty="0" smtClean="0"/>
              <a:t> </a:t>
            </a:r>
            <a:r>
              <a:rPr lang="en-GB" sz="1200" i="1" dirty="0" err="1" smtClean="0"/>
              <a:t>si</a:t>
            </a:r>
            <a:r>
              <a:rPr lang="en-GB" sz="1200" i="1" dirty="0" smtClean="0"/>
              <a:t> </a:t>
            </a:r>
            <a:r>
              <a:rPr lang="en-GB" sz="1200" i="1" dirty="0" err="1" smtClean="0"/>
              <a:t>simplu</a:t>
            </a:r>
            <a:r>
              <a:rPr lang="en-GB" sz="1200" i="1" dirty="0" smtClean="0"/>
              <a:t> a </a:t>
            </a:r>
            <a:r>
              <a:rPr lang="en-GB" sz="1200" i="1" dirty="0" err="1" smtClean="0"/>
              <a:t>porturilor</a:t>
            </a:r>
            <a:r>
              <a:rPr lang="en-GB" sz="1200" i="1" dirty="0" smtClean="0"/>
              <a:t> USB </a:t>
            </a:r>
            <a:r>
              <a:rPr lang="en-GB" sz="1200" i="1" dirty="0" err="1" smtClean="0"/>
              <a:t>exista</a:t>
            </a:r>
            <a:r>
              <a:rPr lang="en-GB" sz="1200" i="1" dirty="0" smtClean="0"/>
              <a:t> </a:t>
            </a:r>
            <a:r>
              <a:rPr lang="en-GB" sz="1200" i="1" dirty="0" err="1" smtClean="0"/>
              <a:t>totusi</a:t>
            </a:r>
            <a:r>
              <a:rPr lang="en-GB" sz="1200" i="1" dirty="0" smtClean="0"/>
              <a:t> </a:t>
            </a:r>
            <a:r>
              <a:rPr lang="en-GB" sz="1200" i="1" dirty="0" err="1" smtClean="0"/>
              <a:t>solutii</a:t>
            </a:r>
            <a:r>
              <a:rPr lang="en-GB" sz="1200" i="1" dirty="0" smtClean="0"/>
              <a:t> </a:t>
            </a:r>
            <a:r>
              <a:rPr lang="en-GB" sz="1200" i="1" dirty="0" err="1" smtClean="0"/>
              <a:t>mai</a:t>
            </a:r>
            <a:r>
              <a:rPr lang="en-GB" sz="1200" i="1" dirty="0" smtClean="0"/>
              <a:t> </a:t>
            </a:r>
            <a:r>
              <a:rPr lang="en-GB" sz="1200" i="1" dirty="0" err="1" smtClean="0"/>
              <a:t>elegante</a:t>
            </a:r>
            <a:r>
              <a:rPr lang="en-GB" sz="1200" i="1" dirty="0" smtClean="0"/>
              <a:t> </a:t>
            </a:r>
            <a:r>
              <a:rPr lang="en-GB" sz="1200" i="1" dirty="0" err="1" smtClean="0"/>
              <a:t>si</a:t>
            </a:r>
            <a:r>
              <a:rPr lang="en-GB" sz="1200" i="1" dirty="0" smtClean="0"/>
              <a:t> </a:t>
            </a:r>
            <a:r>
              <a:rPr lang="en-GB" sz="1200" i="1" dirty="0" err="1" smtClean="0"/>
              <a:t>totodata</a:t>
            </a:r>
            <a:r>
              <a:rPr lang="en-GB" sz="1200" i="1" dirty="0" smtClean="0"/>
              <a:t> </a:t>
            </a:r>
            <a:r>
              <a:rPr lang="en-GB" sz="1200" i="1" dirty="0" err="1" smtClean="0"/>
              <a:t>si</a:t>
            </a:r>
            <a:r>
              <a:rPr lang="en-GB" sz="1200" i="1" dirty="0" smtClean="0"/>
              <a:t> practice care permit </a:t>
            </a:r>
            <a:r>
              <a:rPr lang="en-GB" sz="1200" i="1" dirty="0" err="1" smtClean="0"/>
              <a:t>realizarea</a:t>
            </a:r>
            <a:r>
              <a:rPr lang="en-GB" sz="1200" i="1" dirty="0" smtClean="0"/>
              <a:t> </a:t>
            </a:r>
            <a:r>
              <a:rPr lang="en-GB" sz="1200" i="1" dirty="0" err="1" smtClean="0"/>
              <a:t>unui</a:t>
            </a:r>
            <a:r>
              <a:rPr lang="en-GB" sz="1200" i="1" dirty="0" smtClean="0"/>
              <a:t> </a:t>
            </a:r>
            <a:r>
              <a:rPr lang="en-GB" sz="1200" i="1" dirty="0" err="1" smtClean="0"/>
              <a:t>mediu</a:t>
            </a:r>
            <a:r>
              <a:rPr lang="en-GB" sz="1200" i="1" dirty="0" smtClean="0"/>
              <a:t> de </a:t>
            </a:r>
            <a:r>
              <a:rPr lang="en-GB" sz="1200" i="1" dirty="0" err="1" smtClean="0"/>
              <a:t>lucru</a:t>
            </a:r>
            <a:r>
              <a:rPr lang="en-GB" sz="1200" i="1" dirty="0" smtClean="0"/>
              <a:t> </a:t>
            </a:r>
            <a:r>
              <a:rPr lang="en-GB" sz="1200" i="1" dirty="0" err="1" smtClean="0"/>
              <a:t>mai</a:t>
            </a:r>
            <a:r>
              <a:rPr lang="en-GB" sz="1200" i="1" dirty="0" smtClean="0"/>
              <a:t> </a:t>
            </a:r>
            <a:r>
              <a:rPr lang="en-GB" sz="1200" i="1" dirty="0" err="1" smtClean="0"/>
              <a:t>flexibil</a:t>
            </a:r>
            <a:r>
              <a:rPr lang="en-GB" sz="1200" i="1" dirty="0" smtClean="0"/>
              <a:t> </a:t>
            </a:r>
            <a:r>
              <a:rPr lang="en-GB" sz="1200" i="1" dirty="0" err="1" smtClean="0"/>
              <a:t>si</a:t>
            </a:r>
            <a:r>
              <a:rPr lang="en-GB" sz="1200" i="1" dirty="0" smtClean="0"/>
              <a:t> </a:t>
            </a:r>
            <a:r>
              <a:rPr lang="en-GB" sz="1200" i="1" dirty="0" err="1" smtClean="0"/>
              <a:t>totodata</a:t>
            </a:r>
            <a:r>
              <a:rPr lang="en-GB" sz="1200" i="1" dirty="0" smtClean="0"/>
              <a:t> </a:t>
            </a:r>
            <a:r>
              <a:rPr lang="en-GB" sz="1200" i="1" dirty="0" err="1" smtClean="0"/>
              <a:t>eficient</a:t>
            </a:r>
            <a:r>
              <a:rPr lang="en-GB" sz="1200" i="1" dirty="0" smtClean="0"/>
              <a:t> </a:t>
            </a:r>
            <a:r>
              <a:rPr lang="en-GB" sz="1200" i="1" dirty="0" err="1" smtClean="0"/>
              <a:t>pentru</a:t>
            </a:r>
            <a:r>
              <a:rPr lang="en-GB" sz="1200" i="1" dirty="0" smtClean="0"/>
              <a:t> </a:t>
            </a:r>
            <a:r>
              <a:rPr lang="en-GB" sz="1200" i="1" dirty="0" err="1" smtClean="0"/>
              <a:t>angajati</a:t>
            </a:r>
            <a:r>
              <a:rPr lang="en-GB" sz="1200" i="1" dirty="0" smtClean="0"/>
              <a:t>.</a:t>
            </a:r>
            <a:endParaRPr lang="en-GB" i="1" dirty="0" smtClean="0"/>
          </a:p>
          <a:p>
            <a:endParaRPr lang="en-GB" dirty="0"/>
          </a:p>
        </p:txBody>
      </p:sp>
      <p:sp>
        <p:nvSpPr>
          <p:cNvPr id="4" name="Slide Number Placeholder 3"/>
          <p:cNvSpPr>
            <a:spLocks noGrp="1"/>
          </p:cNvSpPr>
          <p:nvPr>
            <p:ph type="sldNum" sz="quarter" idx="10"/>
          </p:nvPr>
        </p:nvSpPr>
        <p:spPr/>
        <p:txBody>
          <a:bodyPr/>
          <a:lstStyle/>
          <a:p>
            <a:pPr>
              <a:defRPr/>
            </a:pPr>
            <a:fld id="{162D955B-3D02-4BB2-904E-9503EECF8345}" type="slidenum">
              <a:rPr lang="en-US" smtClean="0"/>
              <a:pPr>
                <a:defRPr/>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p:txBody>
          <a:bodyPr/>
          <a:lstStyle/>
          <a:p>
            <a:pPr>
              <a:defRPr/>
            </a:pPr>
            <a:fld id="{71F8081D-CC2F-40AC-AE86-ABDC35EC67EF}" type="slidenum">
              <a:rPr lang="en-US" smtClean="0">
                <a:solidFill>
                  <a:srgbClr val="000000"/>
                </a:solidFill>
                <a:latin typeface="Arial" charset="0"/>
                <a:ea typeface="ＭＳ Ｐゴシック" pitchFamily="34" charset="-128"/>
              </a:rPr>
              <a:pPr>
                <a:defRPr/>
              </a:pPr>
              <a:t>5</a:t>
            </a:fld>
            <a:endParaRPr lang="en-US" smtClean="0">
              <a:solidFill>
                <a:srgbClr val="000000"/>
              </a:solidFill>
              <a:latin typeface="Arial" charset="0"/>
              <a:ea typeface="ＭＳ Ｐゴシック" pitchFamily="34" charset="-128"/>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endParaRPr lang="en-GB" smtClean="0">
              <a:latin typeface="Arial"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F23859-36BD-4364-B6DB-B17C5B5E3C6D}" type="slidenum">
              <a:rPr lang="en-US"/>
              <a:pPr/>
              <a:t>6</a:t>
            </a:fld>
            <a:endParaRPr lang="en-US"/>
          </a:p>
        </p:txBody>
      </p:sp>
      <p:sp>
        <p:nvSpPr>
          <p:cNvPr id="974850" name="Rectangle 2"/>
          <p:cNvSpPr>
            <a:spLocks noGrp="1" noRot="1" noChangeAspect="1" noChangeArrowheads="1" noTextEdit="1"/>
          </p:cNvSpPr>
          <p:nvPr>
            <p:ph type="sldImg"/>
          </p:nvPr>
        </p:nvSpPr>
        <p:spPr>
          <a:xfrm>
            <a:off x="1187450" y="696913"/>
            <a:ext cx="4656138" cy="3492500"/>
          </a:xfrm>
          <a:ln/>
        </p:spPr>
      </p:sp>
      <p:sp>
        <p:nvSpPr>
          <p:cNvPr id="974851" name="Rectangle 3"/>
          <p:cNvSpPr>
            <a:spLocks noGrp="1" noChangeArrowheads="1"/>
          </p:cNvSpPr>
          <p:nvPr>
            <p:ph type="body" idx="1"/>
          </p:nvPr>
        </p:nvSpPr>
        <p:spPr>
          <a:xfrm>
            <a:off x="936839" y="4420550"/>
            <a:ext cx="5149423" cy="4191324"/>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marL="342900" indent="-342900">
              <a:buFontTx/>
              <a:buChar char="•"/>
              <a:defRPr/>
            </a:pPr>
            <a:r>
              <a:rPr lang="en-US" sz="1800" dirty="0" smtClean="0"/>
              <a:t>Data breach costs continue to skyrocket </a:t>
            </a:r>
            <a:r>
              <a:rPr lang="en-US" sz="1600" dirty="0" smtClean="0"/>
              <a:t>(</a:t>
            </a:r>
            <a:r>
              <a:rPr lang="en-US" sz="1600" dirty="0" err="1" smtClean="0"/>
              <a:t>Ponemon</a:t>
            </a:r>
            <a:r>
              <a:rPr lang="en-US" sz="1600" dirty="0" smtClean="0"/>
              <a:t>, Mar. 2011)</a:t>
            </a:r>
          </a:p>
          <a:p>
            <a:pPr marL="685800" lvl="1" indent="-228600">
              <a:buFontTx/>
              <a:buChar char="•"/>
              <a:defRPr/>
            </a:pPr>
            <a:r>
              <a:rPr lang="en-US" sz="1600" dirty="0" smtClean="0"/>
              <a:t>Lost mobile device breaches cost $258 per record (15% increase Y/Y)</a:t>
            </a:r>
          </a:p>
          <a:p>
            <a:pPr marL="685800" lvl="1" indent="-228600">
              <a:buFontTx/>
              <a:buChar char="•"/>
              <a:defRPr/>
            </a:pPr>
            <a:r>
              <a:rPr lang="en-US" sz="1600" dirty="0" smtClean="0"/>
              <a:t>Overall per compromised record cost up to $214 (5% increase Y/Y)</a:t>
            </a:r>
          </a:p>
          <a:p>
            <a:pPr marL="342900" indent="-342900">
              <a:buFontTx/>
              <a:buChar char="•"/>
              <a:defRPr/>
            </a:pPr>
            <a:r>
              <a:rPr lang="en-US" sz="1800" dirty="0" smtClean="0"/>
              <a:t>Convenience and accessibility of unsecure USBs represent a significant risk</a:t>
            </a:r>
          </a:p>
          <a:p>
            <a:pPr marL="685800" lvl="1" indent="-228600">
              <a:buFontTx/>
              <a:buChar char="•"/>
              <a:defRPr/>
            </a:pPr>
            <a:r>
              <a:rPr lang="en-US" sz="1600" dirty="0" smtClean="0"/>
              <a:t>Malware on portable storage devices was the most prevalent threat in Q1 2010 (McAfee)</a:t>
            </a:r>
          </a:p>
          <a:p>
            <a:pPr marL="685800" lvl="1" indent="-228600">
              <a:buFontTx/>
              <a:buChar char="•"/>
              <a:defRPr/>
            </a:pPr>
            <a:r>
              <a:rPr lang="en-US" sz="1600" dirty="0" smtClean="0"/>
              <a:t>400% Y/Y growth in lost USBs – in 2010, 1-in-10 workers lost a USB drive containing corporate info and 17,000 USB keys were lost in laundry in 2010 (Credent)</a:t>
            </a:r>
          </a:p>
          <a:p>
            <a:pPr marL="685800" lvl="1" indent="-228600">
              <a:buFontTx/>
              <a:buChar char="•"/>
              <a:defRPr/>
            </a:pPr>
            <a:r>
              <a:rPr lang="en-US" sz="1600" dirty="0" smtClean="0"/>
              <a:t>USBs were a catalyst in the largest government systems breach ever (Operation Buckshot Yankee, 2008) and </a:t>
            </a:r>
            <a:r>
              <a:rPr lang="en-US" sz="1600" dirty="0" err="1" smtClean="0"/>
              <a:t>Stuxnet</a:t>
            </a:r>
            <a:r>
              <a:rPr lang="en-US" sz="1600" dirty="0" smtClean="0"/>
              <a:t> infections</a:t>
            </a:r>
          </a:p>
          <a:p>
            <a:pPr marL="685800" lvl="1" indent="-228600">
              <a:buFontTx/>
              <a:buChar char="•"/>
              <a:defRPr/>
            </a:pPr>
            <a:r>
              <a:rPr lang="en-US" sz="1600" dirty="0" smtClean="0"/>
              <a:t>Secure USBs only represent 10% of total USB purchases</a:t>
            </a:r>
          </a:p>
          <a:p>
            <a:pPr marL="342900" indent="-342900">
              <a:buFontTx/>
              <a:buChar char="•"/>
              <a:defRPr/>
            </a:pPr>
            <a:r>
              <a:rPr lang="en-US" sz="1800" dirty="0" smtClean="0"/>
              <a:t>2011 is about creating secure drive strategies, not just buying secure drives</a:t>
            </a:r>
          </a:p>
          <a:p>
            <a:pPr marL="685800" lvl="1" indent="-228600">
              <a:buFontTx/>
              <a:buChar char="•"/>
              <a:defRPr/>
            </a:pPr>
            <a:r>
              <a:rPr lang="en-US" sz="1600" dirty="0" smtClean="0"/>
              <a:t>Feb, 2011 - </a:t>
            </a:r>
            <a:r>
              <a:rPr lang="en-US" sz="1600" dirty="0" err="1" smtClean="0"/>
              <a:t>Cambridgeshire</a:t>
            </a:r>
            <a:r>
              <a:rPr lang="en-US" sz="1600" dirty="0" smtClean="0"/>
              <a:t> County Council notifies of sensitive personal data loss on an unapproved USB drive after staff member had problems using an approved encrypted memory stick.</a:t>
            </a:r>
          </a:p>
          <a:p>
            <a:pPr marL="685800" lvl="1" indent="-228600">
              <a:buFontTx/>
              <a:buChar char="•"/>
              <a:defRPr/>
            </a:pPr>
            <a:r>
              <a:rPr lang="en-US" sz="1600" dirty="0" err="1" smtClean="0"/>
              <a:t>Stuxnet</a:t>
            </a:r>
            <a:r>
              <a:rPr lang="en-US" sz="1600" dirty="0" smtClean="0"/>
              <a:t> evaded virtually all endpoint security tools – most of which include device security in some form</a:t>
            </a:r>
            <a:endParaRPr lang="en-GB" dirty="0"/>
          </a:p>
        </p:txBody>
      </p:sp>
      <p:sp>
        <p:nvSpPr>
          <p:cNvPr id="54275" name="Slide Number Placeholder 3"/>
          <p:cNvSpPr>
            <a:spLocks noGrp="1"/>
          </p:cNvSpPr>
          <p:nvPr>
            <p:ph type="sldNum" sz="quarter" idx="5"/>
          </p:nvPr>
        </p:nvSpPr>
        <p:spPr/>
        <p:txBody>
          <a:bodyPr/>
          <a:lstStyle/>
          <a:p>
            <a:pPr>
              <a:defRPr/>
            </a:pPr>
            <a:fld id="{4C8B5280-1E88-4A17-8E63-DB758ADA37C9}" type="slidenum">
              <a:rPr lang="en-US" smtClean="0">
                <a:latin typeface="Arial" charset="0"/>
                <a:ea typeface="ＭＳ Ｐゴシック" pitchFamily="34" charset="-128"/>
              </a:rPr>
              <a:pPr>
                <a:defRPr/>
              </a:pPr>
              <a:t>8</a:t>
            </a:fld>
            <a:endParaRPr lang="en-US" smtClean="0">
              <a:latin typeface="Arial"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sz="1000" dirty="0" smtClean="0"/>
              <a:t>As you can see; different usage</a:t>
            </a:r>
            <a:r>
              <a:rPr lang="en-GB" sz="1000" baseline="0" dirty="0" smtClean="0"/>
              <a:t> models or different organisational objectives are better suited to certain configurations.  However, it is not as black and white as simply choosing one of the three cornerstones of power, performance and capacity and applying it to your servers.  Memory is much more complex that it may at first seem.  </a:t>
            </a:r>
            <a:endParaRPr lang="en-GB" sz="1000" dirty="0" smtClean="0"/>
          </a:p>
          <a:p>
            <a:endParaRPr lang="en-GB" sz="1000" dirty="0" smtClean="0"/>
          </a:p>
          <a:p>
            <a:r>
              <a:rPr lang="en-GB" sz="1000" dirty="0" smtClean="0"/>
              <a:t>Very often it</a:t>
            </a:r>
            <a:r>
              <a:rPr lang="en-GB" sz="1000" baseline="0" dirty="0" smtClean="0"/>
              <a:t> is assumed that server memory configuration is a fairly simple thing to do - indeed why would it be difficult? JEDEC regulates memory standards.  The reality is very different however; whilst JEDEC does indeed regulate the technology standards for memory there are many technological features that need to be considered in order to achieve a working configuration.</a:t>
            </a:r>
          </a:p>
          <a:p>
            <a:endParaRPr lang="en-GB" sz="1000" baseline="0" dirty="0" smtClean="0"/>
          </a:p>
          <a:p>
            <a:r>
              <a:rPr lang="en-GB" sz="1000" baseline="0" dirty="0" smtClean="0"/>
              <a:t>Two examples being:</a:t>
            </a:r>
          </a:p>
          <a:p>
            <a:r>
              <a:rPr lang="en-GB" sz="1000" baseline="0" dirty="0" smtClean="0"/>
              <a:t>You could install ‘quad rank’ or ‘dual rank’ memory modules into your server.  Both options will work, both standards are governed by JEDEC, but only one will enable future expansion or the ability to hit the maximum memory capacity for your server.  </a:t>
            </a:r>
          </a:p>
          <a:p>
            <a:r>
              <a:rPr lang="en-GB" sz="1000" baseline="0" dirty="0" smtClean="0"/>
              <a:t>You could install 1600MHz memory modules, but if your CPU only supports 1066MHz in a certain configuration you will not benefit from the higher memory speeds and your extra investment would have been wasted.</a:t>
            </a:r>
          </a:p>
          <a:p>
            <a:endParaRPr lang="en-GB" sz="1000" baseline="0" dirty="0" smtClean="0"/>
          </a:p>
          <a:p>
            <a:r>
              <a:rPr lang="en-GB" sz="1000" baseline="0" dirty="0" smtClean="0"/>
              <a:t>The complexity of being able to look at the whole picture and devise an optimised configuration for your specific needs should not be underestimated.  </a:t>
            </a:r>
          </a:p>
          <a:p>
            <a:endParaRPr lang="en-GB" sz="1000" baseline="0" dirty="0" smtClean="0"/>
          </a:p>
          <a:p>
            <a:r>
              <a:rPr lang="en-GB" sz="1000" baseline="0" dirty="0" smtClean="0"/>
              <a:t>We will return to physical configuration shortly.  But for now, let us look at the business implications of achieving the right server memory configuration.</a:t>
            </a:r>
            <a:endParaRPr lang="en-GB" sz="1000" dirty="0"/>
          </a:p>
        </p:txBody>
      </p:sp>
      <p:sp>
        <p:nvSpPr>
          <p:cNvPr id="4" name="Slide Number Placeholder 3"/>
          <p:cNvSpPr>
            <a:spLocks noGrp="1"/>
          </p:cNvSpPr>
          <p:nvPr>
            <p:ph type="sldNum" sz="quarter" idx="10"/>
          </p:nvPr>
        </p:nvSpPr>
        <p:spPr/>
        <p:txBody>
          <a:bodyPr/>
          <a:lstStyle/>
          <a:p>
            <a:pPr>
              <a:defRPr/>
            </a:pPr>
            <a:fld id="{1B331817-2B73-49C9-846E-67748582434B}" type="slidenum">
              <a:rPr lang="en-GB" smtClean="0"/>
              <a:pPr>
                <a:defRPr/>
              </a:pPr>
              <a:t>13</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800" dirty="0" err="1" smtClean="0"/>
              <a:t>KingstonConsult</a:t>
            </a:r>
            <a:r>
              <a:rPr lang="en-GB" sz="800" dirty="0" smtClean="0"/>
              <a:t> services can include a free (subject to qualification) server assessment</a:t>
            </a:r>
            <a:r>
              <a:rPr lang="en-GB" sz="800" baseline="0" dirty="0" smtClean="0"/>
              <a:t> where a Kingston memory expert will assess your server memory configuration in relation to your business needs and server usage model.  As you can see from the two radar charts above and as we mentioned previously, server memory configuration is never a black and white decision.  It is critical that you understand the overall picture of your needs and configure appropriately.</a:t>
            </a:r>
          </a:p>
          <a:p>
            <a:endParaRPr lang="en-GB" sz="800" baseline="0" dirty="0" smtClean="0"/>
          </a:p>
          <a:p>
            <a:r>
              <a:rPr lang="en-GB" sz="800" baseline="0" dirty="0" smtClean="0"/>
              <a:t>Memory configuration is a complex matter and when looking at optimisation the configuration needs to be aligned to many factors, both business and technologically related.  </a:t>
            </a:r>
          </a:p>
          <a:p>
            <a:r>
              <a:rPr lang="en-GB" sz="800" baseline="0" dirty="0" smtClean="0"/>
              <a:t>Scenario 1 shows that power consumption is ranked by far as the number one objective to be supported, with performance higher than capacity.  This would mean that although lower power modules would be considered they would still need to provide high performance.  Only specific memory modules and configurations could support this requirement dependant on the actual server model.</a:t>
            </a:r>
          </a:p>
          <a:p>
            <a:endParaRPr lang="en-GB" sz="800" baseline="0" dirty="0" smtClean="0"/>
          </a:p>
          <a:p>
            <a:r>
              <a:rPr lang="en-GB" sz="800" baseline="0" dirty="0" smtClean="0"/>
              <a:t>With scenario 2 we see that capacity is key, but that both power and performance are equally important.  Again, only specific memory modules and configurations could support this requirement dependant on the actual server model.</a:t>
            </a:r>
          </a:p>
          <a:p>
            <a:endParaRPr lang="en-GB" sz="800" baseline="0" dirty="0" smtClean="0"/>
          </a:p>
          <a:p>
            <a:r>
              <a:rPr lang="en-GB" sz="800" baseline="0" dirty="0" smtClean="0"/>
              <a:t>Cost is obviously a very important consideration in any configuration.</a:t>
            </a:r>
          </a:p>
        </p:txBody>
      </p:sp>
      <p:sp>
        <p:nvSpPr>
          <p:cNvPr id="4" name="Slide Number Placeholder 3"/>
          <p:cNvSpPr>
            <a:spLocks noGrp="1"/>
          </p:cNvSpPr>
          <p:nvPr>
            <p:ph type="sldNum" sz="quarter" idx="10"/>
          </p:nvPr>
        </p:nvSpPr>
        <p:spPr/>
        <p:txBody>
          <a:bodyPr/>
          <a:lstStyle/>
          <a:p>
            <a:pPr>
              <a:defRPr/>
            </a:pPr>
            <a:fld id="{412F1F29-134F-4217-A45A-FF674B8A6D9C}" type="slidenum">
              <a:rPr lang="en-US" smtClean="0"/>
              <a:pPr>
                <a:defRPr/>
              </a:pPr>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1B331817-2B73-49C9-846E-67748582434B}" type="slidenum">
              <a:rPr lang="en-GB" smtClean="0"/>
              <a:pPr>
                <a:defRPr/>
              </a:pPr>
              <a:t>19</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Benchmarked with </a:t>
            </a:r>
            <a:r>
              <a:rPr lang="en-GB" sz="1200" dirty="0" err="1" smtClean="0"/>
              <a:t>SiSoftware</a:t>
            </a:r>
            <a:r>
              <a:rPr lang="en-GB" sz="1200" dirty="0" smtClean="0"/>
              <a:t> Sandra 2012 on Intel </a:t>
            </a:r>
            <a:r>
              <a:rPr lang="en-GB" sz="1200" dirty="0" err="1" smtClean="0"/>
              <a:t>Romley</a:t>
            </a:r>
            <a:r>
              <a:rPr lang="en-GB" sz="1200" dirty="0" smtClean="0"/>
              <a:t> platform S2600GZ with two Xeon E5-2665 2.40GHz processors and up to 160GB of memory (KVR16R11D4K4/32 and KVR16R11D8K4/16) installed. </a:t>
            </a:r>
          </a:p>
          <a:p>
            <a:r>
              <a:rPr lang="en-GB" sz="1200" dirty="0" smtClean="0"/>
              <a:t>CPU </a:t>
            </a:r>
            <a:r>
              <a:rPr lang="en-GB" sz="1200" dirty="0" err="1" smtClean="0"/>
              <a:t>Hyperthreading</a:t>
            </a:r>
            <a:r>
              <a:rPr lang="en-GB" sz="1200" dirty="0" smtClean="0"/>
              <a:t> disabled and power saving features disabled. </a:t>
            </a:r>
          </a:p>
          <a:p>
            <a:endParaRPr lang="en-GB" dirty="0"/>
          </a:p>
        </p:txBody>
      </p:sp>
      <p:sp>
        <p:nvSpPr>
          <p:cNvPr id="4" name="Slide Number Placeholder 3"/>
          <p:cNvSpPr>
            <a:spLocks noGrp="1"/>
          </p:cNvSpPr>
          <p:nvPr>
            <p:ph type="sldNum" sz="quarter" idx="10"/>
          </p:nvPr>
        </p:nvSpPr>
        <p:spPr/>
        <p:txBody>
          <a:bodyPr/>
          <a:lstStyle/>
          <a:p>
            <a:pPr>
              <a:defRPr/>
            </a:pPr>
            <a:fld id="{162D955B-3D02-4BB2-904E-9503EECF8345}" type="slidenum">
              <a:rPr lang="en-US" smtClean="0"/>
              <a:pPr>
                <a:defRPr/>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2 Content">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232452" y="1071547"/>
            <a:ext cx="4143404" cy="5143536"/>
          </a:xfrm>
          <a:prstGeom prst="rect">
            <a:avLst/>
          </a:prstGeom>
        </p:spPr>
        <p:txBody>
          <a:bodyPr/>
          <a:lstStyle/>
          <a:p>
            <a:endParaRPr lang="en-GB" dirty="0"/>
          </a:p>
        </p:txBody>
      </p:sp>
      <p:sp>
        <p:nvSpPr>
          <p:cNvPr id="6" name="Content Placeholder 3"/>
          <p:cNvSpPr>
            <a:spLocks noGrp="1"/>
          </p:cNvSpPr>
          <p:nvPr>
            <p:ph sz="half" idx="2"/>
          </p:nvPr>
        </p:nvSpPr>
        <p:spPr>
          <a:xfrm>
            <a:off x="4572000" y="1071547"/>
            <a:ext cx="4114800" cy="5143536"/>
          </a:xfrm>
          <a:prstGeom prst="rect">
            <a:avLst/>
          </a:prstGeom>
        </p:spPr>
        <p:txBody>
          <a:bodyPr/>
          <a:lstStyle/>
          <a:p>
            <a:endParaRPr lang="en-GB" dirty="0"/>
          </a:p>
        </p:txBody>
      </p:sp>
      <p:sp>
        <p:nvSpPr>
          <p:cNvPr id="10" name="Title Placeholder 1"/>
          <p:cNvSpPr>
            <a:spLocks noGrp="1"/>
          </p:cNvSpPr>
          <p:nvPr>
            <p:ph type="title"/>
          </p:nvPr>
        </p:nvSpPr>
        <p:spPr bwMode="auto">
          <a:xfrm>
            <a:off x="228600" y="412711"/>
            <a:ext cx="8458200" cy="51595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200" b="1"/>
            </a:lvl1pPr>
          </a:lstStyle>
          <a:p>
            <a:pPr lvl="0"/>
            <a:r>
              <a:rPr lang="en-GB" dirty="0" smtClean="0"/>
              <a:t>Click to edit Master title style</a:t>
            </a:r>
            <a:endParaRPr lang="en-US" dirty="0" smtClean="0"/>
          </a:p>
        </p:txBody>
      </p:sp>
      <p:sp>
        <p:nvSpPr>
          <p:cNvPr id="7" name="Slide Number Placeholder 2"/>
          <p:cNvSpPr>
            <a:spLocks noGrp="1"/>
          </p:cNvSpPr>
          <p:nvPr>
            <p:ph type="sldNum" sz="quarter" idx="10"/>
          </p:nvPr>
        </p:nvSpPr>
        <p:spPr>
          <a:xfrm>
            <a:off x="71438" y="6338888"/>
            <a:ext cx="357187" cy="304800"/>
          </a:xfrm>
          <a:prstGeom prst="rect">
            <a:avLst/>
          </a:prstGeom>
        </p:spPr>
        <p:txBody>
          <a:bodyPr/>
          <a:lstStyle>
            <a:lvl1pPr>
              <a:defRPr>
                <a:latin typeface="Arial" pitchFamily="34" charset="0"/>
                <a:ea typeface="MS PGothic" pitchFamily="34" charset="-128"/>
                <a:cs typeface="+mn-cs"/>
              </a:defRPr>
            </a:lvl1pPr>
          </a:lstStyle>
          <a:p>
            <a:pPr>
              <a:defRPr/>
            </a:pPr>
            <a:fld id="{FDCC3ECE-303D-445D-A00D-F2F186AC0650}" type="slidenum">
              <a:rPr lang="en-US"/>
              <a:pPr>
                <a:defRPr/>
              </a:pPr>
              <a:t>‹#›</a:t>
            </a:fld>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2" name="Picture 7" descr="title_page.jpg"/>
          <p:cNvPicPr>
            <a:picLocks noChangeAspect="1"/>
          </p:cNvPicPr>
          <p:nvPr/>
        </p:nvPicPr>
        <p:blipFill>
          <a:blip r:embed="rId2" cstate="screen"/>
          <a:stretch>
            <a:fillRect/>
          </a:stretch>
        </p:blipFill>
        <p:spPr bwMode="auto">
          <a:xfrm>
            <a:off x="0" y="0"/>
            <a:ext cx="9144000" cy="6858000"/>
          </a:xfrm>
          <a:prstGeom prst="rect">
            <a:avLst/>
          </a:prstGeom>
          <a:noFill/>
          <a:ln w="9525">
            <a:noFill/>
            <a:miter lim="800000"/>
            <a:headEnd/>
            <a:tailEnd/>
          </a:ln>
        </p:spPr>
      </p:pic>
      <p:pic>
        <p:nvPicPr>
          <p:cNvPr id="3" name="Picture 8"/>
          <p:cNvPicPr>
            <a:picLocks noChangeAspect="1"/>
          </p:cNvPicPr>
          <p:nvPr/>
        </p:nvPicPr>
        <p:blipFill>
          <a:blip r:embed="rId3" cstate="screen"/>
          <a:srcRect/>
          <a:stretch>
            <a:fillRect/>
          </a:stretch>
        </p:blipFill>
        <p:spPr bwMode="auto">
          <a:xfrm>
            <a:off x="4745038" y="2413000"/>
            <a:ext cx="4398962" cy="527050"/>
          </a:xfrm>
          <a:prstGeom prst="rect">
            <a:avLst/>
          </a:prstGeom>
          <a:noFill/>
          <a:ln w="9525">
            <a:noFill/>
            <a:miter lim="800000"/>
            <a:headEnd/>
            <a:tailEnd/>
          </a:ln>
        </p:spPr>
      </p:pic>
      <p:sp>
        <p:nvSpPr>
          <p:cNvPr id="4" name="TextBox 3"/>
          <p:cNvSpPr txBox="1"/>
          <p:nvPr/>
        </p:nvSpPr>
        <p:spPr>
          <a:xfrm>
            <a:off x="1417638" y="6469063"/>
            <a:ext cx="185737" cy="368300"/>
          </a:xfrm>
          <a:prstGeom prst="rect">
            <a:avLst/>
          </a:prstGeom>
          <a:noFill/>
        </p:spPr>
        <p:txBody>
          <a:bodyPr wrap="none">
            <a:spAutoFit/>
          </a:bodyPr>
          <a:lstStyle/>
          <a:p>
            <a:pPr>
              <a:defRPr/>
            </a:pPr>
            <a:endParaRPr lang="en-US" sz="1800" dirty="0">
              <a:latin typeface="Arial" charset="0"/>
              <a:ea typeface="ＭＳ Ｐゴシック" charset="-128"/>
              <a:cs typeface="ＭＳ Ｐゴシック" charset="-128"/>
            </a:endParaRPr>
          </a:p>
        </p:txBody>
      </p:sp>
      <p:sp>
        <p:nvSpPr>
          <p:cNvPr id="5" name="TextBox 4"/>
          <p:cNvSpPr txBox="1"/>
          <p:nvPr/>
        </p:nvSpPr>
        <p:spPr>
          <a:xfrm>
            <a:off x="646113" y="6302375"/>
            <a:ext cx="5697537" cy="414338"/>
          </a:xfrm>
          <a:prstGeom prst="rect">
            <a:avLst/>
          </a:prstGeom>
          <a:noFill/>
        </p:spPr>
        <p:txBody>
          <a:bodyPr anchor="b"/>
          <a:lstStyle/>
          <a:p>
            <a:pPr>
              <a:defRPr/>
            </a:pPr>
            <a:r>
              <a:rPr lang="en-US" sz="580" kern="500" spc="-10" dirty="0">
                <a:solidFill>
                  <a:schemeClr val="bg1"/>
                </a:solidFill>
                <a:latin typeface="Verdana"/>
                <a:ea typeface="ＭＳ Ｐゴシック" charset="-128"/>
                <a:cs typeface="Verdana"/>
              </a:rPr>
              <a:t>©2012 Kingston Technology Corporation. All rights reserved. All trademarks and registered trademarks are the property of their respective owners.</a:t>
            </a:r>
          </a:p>
        </p:txBody>
      </p:sp>
      <p:sp>
        <p:nvSpPr>
          <p:cNvPr id="6" name="TextBox 5"/>
          <p:cNvSpPr txBox="1"/>
          <p:nvPr/>
        </p:nvSpPr>
        <p:spPr>
          <a:xfrm>
            <a:off x="5176838" y="2051050"/>
            <a:ext cx="4508500" cy="858838"/>
          </a:xfrm>
          <a:prstGeom prst="rect">
            <a:avLst/>
          </a:prstGeom>
          <a:noFill/>
        </p:spPr>
        <p:txBody>
          <a:bodyPr anchor="b"/>
          <a:lstStyle/>
          <a:p>
            <a:pPr>
              <a:defRPr/>
            </a:pPr>
            <a:r>
              <a:rPr lang="en-US" sz="3000" dirty="0">
                <a:solidFill>
                  <a:schemeClr val="bg1"/>
                </a:solidFill>
                <a:latin typeface="+mj-lt"/>
                <a:ea typeface="ＭＳ Ｐゴシック" charset="-128"/>
                <a:cs typeface="ＭＳ Ｐゴシック" charset="-128"/>
              </a:rPr>
              <a:t>Kingston Technology</a:t>
            </a:r>
          </a:p>
        </p:txBody>
      </p:sp>
      <p:pic>
        <p:nvPicPr>
          <p:cNvPr id="7" name="Picture 11"/>
          <p:cNvPicPr>
            <a:picLocks noChangeAspect="1"/>
          </p:cNvPicPr>
          <p:nvPr/>
        </p:nvPicPr>
        <p:blipFill>
          <a:blip r:embed="rId4" cstate="screen">
            <a:clrChange>
              <a:clrFrom>
                <a:srgbClr val="BF0425"/>
              </a:clrFrom>
              <a:clrTo>
                <a:srgbClr val="BF0425">
                  <a:alpha val="0"/>
                </a:srgbClr>
              </a:clrTo>
            </a:clrChange>
            <a:alphaModFix amt="90000"/>
            <a:duotone>
              <a:srgbClr val="D50E34"/>
              <a:srgbClr val="FFF1C1"/>
            </a:duotone>
            <a:lum bright="-14000"/>
          </a:blip>
          <a:srcRect/>
          <a:stretch>
            <a:fillRect/>
          </a:stretch>
        </p:blipFill>
        <p:spPr bwMode="auto">
          <a:xfrm>
            <a:off x="4737099" y="2921001"/>
            <a:ext cx="4416552" cy="720491"/>
          </a:xfrm>
          <a:prstGeom prst="rect">
            <a:avLst/>
          </a:prstGeom>
          <a:noFill/>
          <a:ln w="9525">
            <a:noFill/>
            <a:miter lim="800000"/>
            <a:headEnd/>
            <a:tailEnd/>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6"/>
          <p:cNvSpPr>
            <a:spLocks noGrp="1" noChangeArrowheads="1"/>
          </p:cNvSpPr>
          <p:nvPr>
            <p:ph type="sldNum" sz="quarter" idx="10"/>
          </p:nvPr>
        </p:nvSpPr>
        <p:spPr>
          <a:ln/>
        </p:spPr>
        <p:txBody>
          <a:bodyPr/>
          <a:lstStyle>
            <a:lvl1pPr>
              <a:defRPr/>
            </a:lvl1pPr>
          </a:lstStyle>
          <a:p>
            <a:pPr>
              <a:defRPr/>
            </a:pPr>
            <a:fld id="{05149A42-5666-4360-870B-75523829BD72}" type="slidenum">
              <a:rPr lang="en-GB"/>
              <a:pPr>
                <a:defRPr/>
              </a:pPr>
              <a:t>‹#›</a:t>
            </a:fld>
            <a:endParaRPr lang="en-GB"/>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05273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6"/>
          <p:cNvSpPr>
            <a:spLocks noGrp="1" noChangeArrowheads="1"/>
          </p:cNvSpPr>
          <p:nvPr>
            <p:ph type="sldNum" sz="quarter" idx="10"/>
          </p:nvPr>
        </p:nvSpPr>
        <p:spPr>
          <a:ln/>
        </p:spPr>
        <p:txBody>
          <a:bodyPr/>
          <a:lstStyle>
            <a:lvl1pPr>
              <a:defRPr/>
            </a:lvl1pPr>
          </a:lstStyle>
          <a:p>
            <a:pPr>
              <a:defRPr/>
            </a:pPr>
            <a:fld id="{424F11E4-B7C6-44A9-9803-AE7B0B7C8299}" type="slidenum">
              <a:rPr lang="en-GB"/>
              <a:pPr>
                <a:defRPr/>
              </a:pPr>
              <a:t>‹#›</a:t>
            </a:fld>
            <a:endParaRPr lang="en-GB"/>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6"/>
          <p:cNvSpPr>
            <a:spLocks noGrp="1" noChangeArrowheads="1"/>
          </p:cNvSpPr>
          <p:nvPr>
            <p:ph type="sldNum" sz="quarter" idx="10"/>
          </p:nvPr>
        </p:nvSpPr>
        <p:spPr>
          <a:ln/>
        </p:spPr>
        <p:txBody>
          <a:bodyPr/>
          <a:lstStyle>
            <a:lvl1pPr>
              <a:defRPr/>
            </a:lvl1pPr>
          </a:lstStyle>
          <a:p>
            <a:pPr>
              <a:defRPr/>
            </a:pPr>
            <a:fld id="{0EAE5FA1-C829-4208-8E50-6A2DACF6277D}" type="slidenum">
              <a:rPr lang="en-GB"/>
              <a:pPr>
                <a:defRPr/>
              </a:pPr>
              <a:t>‹#›</a:t>
            </a:fld>
            <a:endParaRPr lang="en-GB"/>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6"/>
          <p:cNvSpPr>
            <a:spLocks noGrp="1" noChangeArrowheads="1"/>
          </p:cNvSpPr>
          <p:nvPr>
            <p:ph type="sldNum" sz="quarter" idx="10"/>
          </p:nvPr>
        </p:nvSpPr>
        <p:spPr>
          <a:ln/>
        </p:spPr>
        <p:txBody>
          <a:bodyPr/>
          <a:lstStyle>
            <a:lvl1pPr>
              <a:defRPr/>
            </a:lvl1pPr>
          </a:lstStyle>
          <a:p>
            <a:pPr>
              <a:defRPr/>
            </a:pPr>
            <a:fld id="{2DC076CF-818A-4ADB-BA99-2F5870F9C7E8}" type="slidenum">
              <a:rPr lang="en-GB"/>
              <a:pPr>
                <a:defRPr/>
              </a:pPr>
              <a:t>‹#›</a:t>
            </a:fld>
            <a:endParaRPr lang="en-GB"/>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6"/>
          <p:cNvSpPr>
            <a:spLocks noGrp="1" noChangeArrowheads="1"/>
          </p:cNvSpPr>
          <p:nvPr>
            <p:ph type="sldNum" sz="quarter" idx="10"/>
          </p:nvPr>
        </p:nvSpPr>
        <p:spPr>
          <a:ln/>
        </p:spPr>
        <p:txBody>
          <a:bodyPr/>
          <a:lstStyle>
            <a:lvl1pPr>
              <a:defRPr/>
            </a:lvl1pPr>
          </a:lstStyle>
          <a:p>
            <a:pPr>
              <a:defRPr/>
            </a:pPr>
            <a:fld id="{49925F6C-A136-4794-93EB-7224C6F8FCC8}" type="slidenum">
              <a:rPr lang="en-GB"/>
              <a:pPr>
                <a:defRPr/>
              </a:pPr>
              <a:t>‹#›</a:t>
            </a:fld>
            <a:endParaRPr lang="en-GB"/>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Rectangle 46"/>
          <p:cNvSpPr>
            <a:spLocks noGrp="1" noChangeArrowheads="1"/>
          </p:cNvSpPr>
          <p:nvPr>
            <p:ph type="sldNum" sz="quarter" idx="10"/>
          </p:nvPr>
        </p:nvSpPr>
        <p:spPr>
          <a:ln/>
        </p:spPr>
        <p:txBody>
          <a:bodyPr/>
          <a:lstStyle>
            <a:lvl1pPr>
              <a:defRPr/>
            </a:lvl1pPr>
          </a:lstStyle>
          <a:p>
            <a:pPr>
              <a:defRPr/>
            </a:pPr>
            <a:fld id="{6C22EE46-6475-4BBF-BC24-8E6B0CDEFCE7}" type="slidenum">
              <a:rPr lang="en-GB"/>
              <a:pPr>
                <a:defRPr/>
              </a:pPr>
              <a:t>‹#›</a:t>
            </a:fld>
            <a:endParaRPr lang="en-GB"/>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6"/>
          <p:cNvSpPr>
            <a:spLocks noGrp="1" noChangeArrowheads="1"/>
          </p:cNvSpPr>
          <p:nvPr>
            <p:ph type="sldNum" sz="quarter" idx="10"/>
          </p:nvPr>
        </p:nvSpPr>
        <p:spPr>
          <a:ln/>
        </p:spPr>
        <p:txBody>
          <a:bodyPr/>
          <a:lstStyle>
            <a:lvl1pPr>
              <a:defRPr/>
            </a:lvl1pPr>
          </a:lstStyle>
          <a:p>
            <a:pPr>
              <a:defRPr/>
            </a:pPr>
            <a:fld id="{6C8D8E21-2355-47E2-9E5E-C064548A6ACE}" type="slidenum">
              <a:rPr lang="en-GB"/>
              <a:pPr>
                <a:defRPr/>
              </a:pPr>
              <a:t>‹#›</a:t>
            </a:fld>
            <a:endParaRPr lang="en-GB"/>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6"/>
          <p:cNvSpPr>
            <a:spLocks noGrp="1" noChangeArrowheads="1"/>
          </p:cNvSpPr>
          <p:nvPr>
            <p:ph type="sldNum" sz="quarter" idx="10"/>
          </p:nvPr>
        </p:nvSpPr>
        <p:spPr>
          <a:ln/>
        </p:spPr>
        <p:txBody>
          <a:bodyPr/>
          <a:lstStyle>
            <a:lvl1pPr>
              <a:defRPr/>
            </a:lvl1pPr>
          </a:lstStyle>
          <a:p>
            <a:pPr>
              <a:defRPr/>
            </a:pPr>
            <a:fld id="{83B911B4-5706-4CAF-890F-7CB47CA5326A}" type="slidenum">
              <a:rPr lang="en-GB"/>
              <a:pPr>
                <a:defRPr/>
              </a:pPr>
              <a:t>‹#›</a:t>
            </a:fld>
            <a:endParaRPr lang="en-GB"/>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6"/>
          <p:cNvSpPr>
            <a:spLocks noGrp="1" noChangeArrowheads="1"/>
          </p:cNvSpPr>
          <p:nvPr>
            <p:ph type="sldNum" sz="quarter" idx="10"/>
          </p:nvPr>
        </p:nvSpPr>
        <p:spPr>
          <a:ln/>
        </p:spPr>
        <p:txBody>
          <a:bodyPr/>
          <a:lstStyle>
            <a:lvl1pPr>
              <a:defRPr/>
            </a:lvl1pPr>
          </a:lstStyle>
          <a:p>
            <a:pPr>
              <a:defRPr/>
            </a:pPr>
            <a:fld id="{17084C84-B4F4-41BA-B1E7-00C0AD52C012}" type="slidenum">
              <a:rPr lang="en-GB"/>
              <a:pPr>
                <a:defRPr/>
              </a:pPr>
              <a:t>‹#›</a:t>
            </a:fld>
            <a:endParaRPr lang="en-GB"/>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6"/>
          <p:cNvSpPr>
            <a:spLocks noGrp="1" noChangeArrowheads="1"/>
          </p:cNvSpPr>
          <p:nvPr>
            <p:ph type="sldNum" sz="quarter" idx="10"/>
          </p:nvPr>
        </p:nvSpPr>
        <p:spPr>
          <a:ln/>
        </p:spPr>
        <p:txBody>
          <a:bodyPr/>
          <a:lstStyle>
            <a:lvl1pPr>
              <a:defRPr/>
            </a:lvl1pPr>
          </a:lstStyle>
          <a:p>
            <a:pPr>
              <a:defRPr/>
            </a:pPr>
            <a:fld id="{5BB5CA50-C485-468E-B96F-7FB02CA48563}" type="slidenum">
              <a:rPr lang="en-GB"/>
              <a:pPr>
                <a:defRPr/>
              </a:pPr>
              <a:t>‹#›</a:t>
            </a:fld>
            <a:endParaRPr lang="en-GB"/>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6"/>
          <p:cNvSpPr>
            <a:spLocks noGrp="1" noChangeArrowheads="1"/>
          </p:cNvSpPr>
          <p:nvPr>
            <p:ph type="sldNum" sz="quarter" idx="10"/>
          </p:nvPr>
        </p:nvSpPr>
        <p:spPr>
          <a:ln/>
        </p:spPr>
        <p:txBody>
          <a:bodyPr/>
          <a:lstStyle>
            <a:lvl1pPr>
              <a:defRPr/>
            </a:lvl1pPr>
          </a:lstStyle>
          <a:p>
            <a:pPr>
              <a:defRPr/>
            </a:pPr>
            <a:fld id="{F02EA799-A873-443C-90F1-4A50E32A4A9F}" type="slidenum">
              <a:rPr lang="en-GB"/>
              <a:pPr>
                <a:defRPr/>
              </a:pPr>
              <a:t>‹#›</a:t>
            </a:fld>
            <a:endParaRPr lang="en-GB"/>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6"/>
          <p:cNvSpPr>
            <a:spLocks noGrp="1" noChangeArrowheads="1"/>
          </p:cNvSpPr>
          <p:nvPr>
            <p:ph type="sldNum" sz="quarter" idx="10"/>
          </p:nvPr>
        </p:nvSpPr>
        <p:spPr>
          <a:ln/>
        </p:spPr>
        <p:txBody>
          <a:bodyPr/>
          <a:lstStyle>
            <a:lvl1pPr>
              <a:defRPr/>
            </a:lvl1pPr>
          </a:lstStyle>
          <a:p>
            <a:pPr>
              <a:defRPr/>
            </a:pPr>
            <a:fld id="{BC5469E4-1932-4F5F-A045-F94CC8AFC26B}" type="slidenum">
              <a:rPr lang="en-GB"/>
              <a:pPr>
                <a:defRPr/>
              </a:pPr>
              <a:t>‹#›</a:t>
            </a:fld>
            <a:endParaRPr lang="en-GB"/>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6"/>
          <p:cNvSpPr>
            <a:spLocks noGrp="1" noChangeArrowheads="1"/>
          </p:cNvSpPr>
          <p:nvPr>
            <p:ph type="sldNum" sz="quarter" idx="10"/>
          </p:nvPr>
        </p:nvSpPr>
        <p:spPr>
          <a:ln/>
        </p:spPr>
        <p:txBody>
          <a:bodyPr/>
          <a:lstStyle>
            <a:lvl1pPr>
              <a:defRPr/>
            </a:lvl1pPr>
          </a:lstStyle>
          <a:p>
            <a:pPr>
              <a:defRPr/>
            </a:pPr>
            <a:fld id="{B1BA2139-8F49-46C2-8E3F-6671A37BDB2B}" type="slidenum">
              <a:rPr lang="en-GB"/>
              <a:pPr>
                <a:defRPr/>
              </a:pPr>
              <a:t>‹#›</a:t>
            </a:fld>
            <a:endParaRPr lang="en-GB"/>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6"/>
          <p:cNvSpPr>
            <a:spLocks noGrp="1" noChangeArrowheads="1"/>
          </p:cNvSpPr>
          <p:nvPr>
            <p:ph type="sldNum" sz="quarter" idx="10"/>
          </p:nvPr>
        </p:nvSpPr>
        <p:spPr>
          <a:ln/>
        </p:spPr>
        <p:txBody>
          <a:bodyPr/>
          <a:lstStyle>
            <a:lvl1pPr>
              <a:defRPr/>
            </a:lvl1pPr>
          </a:lstStyle>
          <a:p>
            <a:pPr>
              <a:defRPr/>
            </a:pPr>
            <a:fld id="{E1FE1C9C-2A55-4DBA-8A04-BD7073D130B8}" type="slidenum">
              <a:rPr lang="en-GB"/>
              <a:pPr>
                <a:defRPr/>
              </a:pPr>
              <a:t>‹#›</a:t>
            </a:fld>
            <a:endParaRPr lang="en-GB"/>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6"/>
          <p:cNvSpPr>
            <a:spLocks noGrp="1" noChangeArrowheads="1"/>
          </p:cNvSpPr>
          <p:nvPr>
            <p:ph type="sldNum" sz="quarter" idx="10"/>
          </p:nvPr>
        </p:nvSpPr>
        <p:spPr>
          <a:ln/>
        </p:spPr>
        <p:txBody>
          <a:bodyPr/>
          <a:lstStyle>
            <a:lvl1pPr>
              <a:defRPr/>
            </a:lvl1pPr>
          </a:lstStyle>
          <a:p>
            <a:pPr>
              <a:defRPr/>
            </a:pPr>
            <a:fld id="{375F86AE-58BB-4286-9214-9853603B6ECD}" type="slidenum">
              <a:rPr lang="en-GB"/>
              <a:pPr>
                <a:defRPr/>
              </a:pPr>
              <a:t>‹#›</a:t>
            </a:fld>
            <a:endParaRPr lang="en-GB"/>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6"/>
          <p:cNvSpPr>
            <a:spLocks noGrp="1" noChangeArrowheads="1"/>
          </p:cNvSpPr>
          <p:nvPr>
            <p:ph type="sldNum" sz="quarter" idx="10"/>
          </p:nvPr>
        </p:nvSpPr>
        <p:spPr>
          <a:ln/>
        </p:spPr>
        <p:txBody>
          <a:bodyPr/>
          <a:lstStyle>
            <a:lvl1pPr>
              <a:defRPr/>
            </a:lvl1pPr>
          </a:lstStyle>
          <a:p>
            <a:pPr>
              <a:defRPr/>
            </a:pPr>
            <a:fld id="{E9C3CE18-10B1-4135-A683-DFF794F859C0}" type="slidenum">
              <a:rPr lang="en-GB"/>
              <a:pPr>
                <a:defRPr/>
              </a:pPr>
              <a:t>‹#›</a:t>
            </a:fld>
            <a:endParaRPr lang="en-GB"/>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Rectangle 46"/>
          <p:cNvSpPr>
            <a:spLocks noGrp="1" noChangeArrowheads="1"/>
          </p:cNvSpPr>
          <p:nvPr>
            <p:ph type="sldNum" sz="quarter" idx="10"/>
          </p:nvPr>
        </p:nvSpPr>
        <p:spPr>
          <a:ln/>
        </p:spPr>
        <p:txBody>
          <a:bodyPr/>
          <a:lstStyle>
            <a:lvl1pPr>
              <a:defRPr/>
            </a:lvl1pPr>
          </a:lstStyle>
          <a:p>
            <a:pPr>
              <a:defRPr/>
            </a:pPr>
            <a:fld id="{D7CAB5D7-D425-4AC9-B7E6-948A70F364E2}" type="slidenum">
              <a:rPr lang="en-GB"/>
              <a:pPr>
                <a:defRPr/>
              </a:pPr>
              <a:t>‹#›</a:t>
            </a:fld>
            <a:endParaRPr lang="en-GB"/>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6"/>
          <p:cNvSpPr>
            <a:spLocks noGrp="1" noChangeArrowheads="1"/>
          </p:cNvSpPr>
          <p:nvPr>
            <p:ph type="sldNum" sz="quarter" idx="10"/>
          </p:nvPr>
        </p:nvSpPr>
        <p:spPr>
          <a:ln/>
        </p:spPr>
        <p:txBody>
          <a:bodyPr/>
          <a:lstStyle>
            <a:lvl1pPr>
              <a:defRPr/>
            </a:lvl1pPr>
          </a:lstStyle>
          <a:p>
            <a:pPr>
              <a:defRPr/>
            </a:pPr>
            <a:fld id="{BAB4F817-67C3-4F1E-A869-7FE955CFE3AF}" type="slidenum">
              <a:rPr lang="en-GB"/>
              <a:pPr>
                <a:defRPr/>
              </a:pPr>
              <a:t>‹#›</a:t>
            </a:fld>
            <a:endParaRPr lang="en-GB"/>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6"/>
          <p:cNvSpPr>
            <a:spLocks noGrp="1" noChangeArrowheads="1"/>
          </p:cNvSpPr>
          <p:nvPr>
            <p:ph type="sldNum" sz="quarter" idx="10"/>
          </p:nvPr>
        </p:nvSpPr>
        <p:spPr>
          <a:ln/>
        </p:spPr>
        <p:txBody>
          <a:bodyPr/>
          <a:lstStyle>
            <a:lvl1pPr>
              <a:defRPr/>
            </a:lvl1pPr>
          </a:lstStyle>
          <a:p>
            <a:pPr>
              <a:defRPr/>
            </a:pPr>
            <a:fld id="{FA479D6F-4FE8-4E45-8EC4-D914CD4C3958}" type="slidenum">
              <a:rPr lang="en-GB"/>
              <a:pPr>
                <a:defRPr/>
              </a:pPr>
              <a:t>‹#›</a:t>
            </a:fld>
            <a:endParaRPr lang="en-GB"/>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6"/>
          <p:cNvSpPr>
            <a:spLocks noGrp="1" noChangeArrowheads="1"/>
          </p:cNvSpPr>
          <p:nvPr>
            <p:ph type="sldNum" sz="quarter" idx="10"/>
          </p:nvPr>
        </p:nvSpPr>
        <p:spPr>
          <a:ln/>
        </p:spPr>
        <p:txBody>
          <a:bodyPr/>
          <a:lstStyle>
            <a:lvl1pPr>
              <a:defRPr/>
            </a:lvl1pPr>
          </a:lstStyle>
          <a:p>
            <a:pPr>
              <a:defRPr/>
            </a:pPr>
            <a:fld id="{D685434E-925C-44E9-92D7-0445B7633504}" type="slidenum">
              <a:rPr lang="en-GB"/>
              <a:pPr>
                <a:defRPr/>
              </a:pPr>
              <a:t>‹#›</a:t>
            </a:fld>
            <a:endParaRPr lang="en-GB"/>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6"/>
          <p:cNvSpPr>
            <a:spLocks noGrp="1" noChangeArrowheads="1"/>
          </p:cNvSpPr>
          <p:nvPr>
            <p:ph type="sldNum" sz="quarter" idx="10"/>
          </p:nvPr>
        </p:nvSpPr>
        <p:spPr>
          <a:ln/>
        </p:spPr>
        <p:txBody>
          <a:bodyPr/>
          <a:lstStyle>
            <a:lvl1pPr>
              <a:defRPr/>
            </a:lvl1pPr>
          </a:lstStyle>
          <a:p>
            <a:pPr>
              <a:defRPr/>
            </a:pPr>
            <a:fld id="{EBC4A95A-DF7D-4563-92E5-EAC8271D0690}" type="slidenum">
              <a:rPr lang="en-GB"/>
              <a:pPr>
                <a:defRPr/>
              </a:pPr>
              <a:t>‹#›</a:t>
            </a:fld>
            <a:endParaRPr lang="en-GB"/>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6"/>
          <p:cNvSpPr>
            <a:spLocks noGrp="1" noChangeArrowheads="1"/>
          </p:cNvSpPr>
          <p:nvPr>
            <p:ph type="sldNum" sz="quarter" idx="10"/>
          </p:nvPr>
        </p:nvSpPr>
        <p:spPr>
          <a:ln/>
        </p:spPr>
        <p:txBody>
          <a:bodyPr/>
          <a:lstStyle>
            <a:lvl1pPr>
              <a:defRPr/>
            </a:lvl1pPr>
          </a:lstStyle>
          <a:p>
            <a:pPr>
              <a:defRPr/>
            </a:pPr>
            <a:fld id="{D493B9F9-85A3-414B-ABE5-FA0B7669E1C4}" type="slidenum">
              <a:rPr lang="en-GB"/>
              <a:pPr>
                <a:defRPr/>
              </a:pPr>
              <a:t>‹#›</a:t>
            </a:fld>
            <a:endParaRPr lang="en-GB"/>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7" descr="title_page.jpg"/>
          <p:cNvPicPr>
            <a:picLocks noChangeAspect="1"/>
          </p:cNvPicPr>
          <p:nvPr/>
        </p:nvPicPr>
        <p:blipFill>
          <a:blip r:embed="rId2" cstate="screen"/>
          <a:stretch>
            <a:fillRect/>
          </a:stretch>
        </p:blipFill>
        <p:spPr bwMode="auto">
          <a:xfrm>
            <a:off x="0" y="0"/>
            <a:ext cx="9144000" cy="6858000"/>
          </a:xfrm>
          <a:prstGeom prst="rect">
            <a:avLst/>
          </a:prstGeom>
          <a:noFill/>
          <a:ln w="9525">
            <a:noFill/>
            <a:miter lim="800000"/>
            <a:headEnd/>
            <a:tailEnd/>
          </a:ln>
        </p:spPr>
      </p:pic>
      <p:pic>
        <p:nvPicPr>
          <p:cNvPr id="3" name="Picture 8"/>
          <p:cNvPicPr>
            <a:picLocks noChangeAspect="1"/>
          </p:cNvPicPr>
          <p:nvPr/>
        </p:nvPicPr>
        <p:blipFill>
          <a:blip r:embed="rId3" cstate="screen"/>
          <a:srcRect/>
          <a:stretch>
            <a:fillRect/>
          </a:stretch>
        </p:blipFill>
        <p:spPr bwMode="auto">
          <a:xfrm>
            <a:off x="4745038" y="2413000"/>
            <a:ext cx="4398962" cy="527050"/>
          </a:xfrm>
          <a:prstGeom prst="rect">
            <a:avLst/>
          </a:prstGeom>
          <a:noFill/>
          <a:ln w="9525">
            <a:noFill/>
            <a:miter lim="800000"/>
            <a:headEnd/>
            <a:tailEnd/>
          </a:ln>
        </p:spPr>
      </p:pic>
      <p:sp>
        <p:nvSpPr>
          <p:cNvPr id="4" name="TextBox 3"/>
          <p:cNvSpPr txBox="1"/>
          <p:nvPr/>
        </p:nvSpPr>
        <p:spPr>
          <a:xfrm>
            <a:off x="1417638" y="6469063"/>
            <a:ext cx="185737" cy="368300"/>
          </a:xfrm>
          <a:prstGeom prst="rect">
            <a:avLst/>
          </a:prstGeom>
          <a:noFill/>
        </p:spPr>
        <p:txBody>
          <a:bodyPr wrap="none">
            <a:spAutoFit/>
          </a:bodyPr>
          <a:lstStyle/>
          <a:p>
            <a:pPr>
              <a:defRPr/>
            </a:pPr>
            <a:endParaRPr lang="en-US" sz="1800" dirty="0">
              <a:latin typeface="Arial" charset="0"/>
              <a:ea typeface="ＭＳ Ｐゴシック" charset="-128"/>
              <a:cs typeface="ＭＳ Ｐゴシック" charset="-128"/>
            </a:endParaRPr>
          </a:p>
        </p:txBody>
      </p:sp>
      <p:sp>
        <p:nvSpPr>
          <p:cNvPr id="5" name="TextBox 4"/>
          <p:cNvSpPr txBox="1"/>
          <p:nvPr/>
        </p:nvSpPr>
        <p:spPr>
          <a:xfrm>
            <a:off x="646113" y="6302375"/>
            <a:ext cx="5697537" cy="414338"/>
          </a:xfrm>
          <a:prstGeom prst="rect">
            <a:avLst/>
          </a:prstGeom>
          <a:noFill/>
        </p:spPr>
        <p:txBody>
          <a:bodyPr anchor="b"/>
          <a:lstStyle/>
          <a:p>
            <a:pPr>
              <a:defRPr/>
            </a:pPr>
            <a:r>
              <a:rPr lang="en-US" sz="580" kern="500" spc="-10" dirty="0">
                <a:solidFill>
                  <a:schemeClr val="bg1"/>
                </a:solidFill>
                <a:latin typeface="Verdana"/>
                <a:ea typeface="ＭＳ Ｐゴシック" charset="-128"/>
                <a:cs typeface="Verdana"/>
              </a:rPr>
              <a:t>©2012 Kingston Technology Corporation. All rights reserved. All trademarks and registered trademarks are the property of their respective owners.</a:t>
            </a:r>
          </a:p>
        </p:txBody>
      </p:sp>
      <p:sp>
        <p:nvSpPr>
          <p:cNvPr id="6" name="TextBox 5"/>
          <p:cNvSpPr txBox="1"/>
          <p:nvPr/>
        </p:nvSpPr>
        <p:spPr>
          <a:xfrm>
            <a:off x="5176838" y="2051050"/>
            <a:ext cx="4508500" cy="858838"/>
          </a:xfrm>
          <a:prstGeom prst="rect">
            <a:avLst/>
          </a:prstGeom>
          <a:noFill/>
        </p:spPr>
        <p:txBody>
          <a:bodyPr anchor="b"/>
          <a:lstStyle/>
          <a:p>
            <a:pPr>
              <a:defRPr/>
            </a:pPr>
            <a:r>
              <a:rPr lang="en-US" sz="3000" dirty="0">
                <a:solidFill>
                  <a:schemeClr val="bg1"/>
                </a:solidFill>
                <a:latin typeface="+mj-lt"/>
                <a:ea typeface="ＭＳ Ｐゴシック" charset="-128"/>
                <a:cs typeface="ＭＳ Ｐゴシック" charset="-128"/>
              </a:rPr>
              <a:t>Kingston Technology</a:t>
            </a:r>
          </a:p>
        </p:txBody>
      </p:sp>
      <p:pic>
        <p:nvPicPr>
          <p:cNvPr id="7" name="Picture 11"/>
          <p:cNvPicPr>
            <a:picLocks noChangeAspect="1"/>
          </p:cNvPicPr>
          <p:nvPr/>
        </p:nvPicPr>
        <p:blipFill>
          <a:blip r:embed="rId4" cstate="screen">
            <a:clrChange>
              <a:clrFrom>
                <a:srgbClr val="BF0425"/>
              </a:clrFrom>
              <a:clrTo>
                <a:srgbClr val="BF0425">
                  <a:alpha val="0"/>
                </a:srgbClr>
              </a:clrTo>
            </a:clrChange>
            <a:alphaModFix amt="90000"/>
            <a:duotone>
              <a:srgbClr val="D50E34"/>
              <a:srgbClr val="FFF1C1"/>
            </a:duotone>
            <a:lum bright="-14000"/>
          </a:blip>
          <a:srcRect/>
          <a:stretch>
            <a:fillRect/>
          </a:stretch>
        </p:blipFill>
        <p:spPr bwMode="auto">
          <a:xfrm>
            <a:off x="4737099" y="2921001"/>
            <a:ext cx="4416552" cy="720491"/>
          </a:xfrm>
          <a:prstGeom prst="rect">
            <a:avLst/>
          </a:prstGeom>
          <a:noFill/>
          <a:ln w="9525">
            <a:noFill/>
            <a:miter lim="800000"/>
            <a:headEnd/>
            <a:tailEnd/>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B1BA2139-8F49-46C2-8E3F-6671A37BDB2B}" type="slidenum">
              <a:rPr lang="en-GB" smtClean="0"/>
              <a:pPr>
                <a:defRPr/>
              </a:pPr>
              <a:t>‹#›</a:t>
            </a:fld>
            <a:endParaRPr lang="en-GB"/>
          </a:p>
        </p:txBody>
      </p:sp>
    </p:spTree>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397000"/>
            <a:ext cx="4038600" cy="4525963"/>
          </a:xfrm>
        </p:spPr>
        <p:txBody>
          <a:bodyPr/>
          <a:lstStyle>
            <a:lvl1pPr>
              <a:defRPr sz="15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97000"/>
            <a:ext cx="4038600" cy="4525963"/>
          </a:xfrm>
        </p:spPr>
        <p:txBody>
          <a:bodyPr/>
          <a:lstStyle>
            <a:lvl1pPr>
              <a:defRPr sz="15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375F86AE-58BB-4286-9214-9853603B6ECD}" type="slidenum">
              <a:rPr lang="en-GB" smtClean="0"/>
              <a:pPr>
                <a:defRPr/>
              </a:pPr>
              <a:t>‹#›</a:t>
            </a:fld>
            <a:endParaRPr lang="en-GB"/>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452438"/>
            <a:ext cx="8229600" cy="639762"/>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482600" y="6389688"/>
            <a:ext cx="711200" cy="365125"/>
          </a:xfrm>
          <a:prstGeom prst="rect">
            <a:avLst/>
          </a:prstGeom>
        </p:spPr>
        <p:txBody>
          <a:bodyPr/>
          <a:lstStyle/>
          <a:p>
            <a:pPr>
              <a:defRPr/>
            </a:pPr>
            <a:fld id="{7D4C5BD7-0A24-45CF-A7EE-4F22C8AB978A}" type="slidenum">
              <a:rPr lang="en-GB" smtClean="0"/>
              <a:pPr>
                <a:defRPr/>
              </a:pPr>
              <a:t>‹#›</a:t>
            </a:fld>
            <a:endParaRPr lang="en-GB"/>
          </a:p>
        </p:txBody>
      </p:sp>
      <p:sp>
        <p:nvSpPr>
          <p:cNvPr id="4" name="Text Placeholder 5"/>
          <p:cNvSpPr>
            <a:spLocks noGrp="1"/>
          </p:cNvSpPr>
          <p:nvPr>
            <p:ph type="body" sz="quarter" idx="11" hasCustomPrompt="1"/>
          </p:nvPr>
        </p:nvSpPr>
        <p:spPr>
          <a:xfrm>
            <a:off x="457200" y="6126163"/>
            <a:ext cx="3962400" cy="263525"/>
          </a:xfrm>
          <a:prstGeom prst="rect">
            <a:avLst/>
          </a:prstGeom>
        </p:spPr>
        <p:txBody>
          <a:bodyPr anchor="b"/>
          <a:lstStyle>
            <a:lvl1pPr marL="0" indent="0">
              <a:buNone/>
              <a:defRPr sz="1000"/>
            </a:lvl1pPr>
          </a:lstStyle>
          <a:p>
            <a:pPr lvl="0"/>
            <a:r>
              <a:rPr lang="en-US" dirty="0" smtClean="0"/>
              <a:t>Footnote</a:t>
            </a:r>
            <a:endParaRPr lang="en-US" dirty="0"/>
          </a:p>
        </p:txBody>
      </p:sp>
    </p:spTree>
    <p:extLst>
      <p:ext uri="{BB962C8B-B14F-4D97-AF65-F5344CB8AC3E}">
        <p14:creationId xmlns="" xmlns:p14="http://schemas.microsoft.com/office/powerpoint/2010/main" val="1926427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2438"/>
            <a:ext cx="8229600" cy="639762"/>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29991"/>
            <a:ext cx="8229600" cy="47625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482600" y="6389688"/>
            <a:ext cx="711200" cy="365125"/>
          </a:xfrm>
          <a:prstGeom prst="rect">
            <a:avLst/>
          </a:prstGeom>
        </p:spPr>
        <p:txBody>
          <a:bodyPr/>
          <a:lstStyle>
            <a:lvl1pPr>
              <a:defRPr/>
            </a:lvl1pPr>
          </a:lstStyle>
          <a:p>
            <a:pPr>
              <a:defRPr/>
            </a:pPr>
            <a:fld id="{7D4C5BD7-0A24-45CF-A7EE-4F22C8AB978A}" type="slidenum">
              <a:rPr lang="en-GB" smtClean="0"/>
              <a:pPr>
                <a:defRPr/>
              </a:pPr>
              <a:t>‹#›</a:t>
            </a:fld>
            <a:endParaRPr lang="en-GB"/>
          </a:p>
        </p:txBody>
      </p:sp>
      <p:sp>
        <p:nvSpPr>
          <p:cNvPr id="5" name="Text Placeholder 5"/>
          <p:cNvSpPr>
            <a:spLocks noGrp="1"/>
          </p:cNvSpPr>
          <p:nvPr>
            <p:ph type="body" sz="quarter" idx="11" hasCustomPrompt="1"/>
          </p:nvPr>
        </p:nvSpPr>
        <p:spPr>
          <a:xfrm>
            <a:off x="457200" y="6126163"/>
            <a:ext cx="3962400" cy="263525"/>
          </a:xfrm>
          <a:prstGeom prst="rect">
            <a:avLst/>
          </a:prstGeom>
        </p:spPr>
        <p:txBody>
          <a:bodyPr anchor="b"/>
          <a:lstStyle>
            <a:lvl1pPr marL="0" indent="0">
              <a:buNone/>
              <a:defRPr sz="1000"/>
            </a:lvl1pPr>
          </a:lstStyle>
          <a:p>
            <a:pPr lvl="0"/>
            <a:r>
              <a:rPr lang="en-US" dirty="0" smtClean="0"/>
              <a:t>Footnote</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2438"/>
            <a:ext cx="8229600" cy="639762"/>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29991"/>
            <a:ext cx="8229600" cy="47625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482600" y="6389688"/>
            <a:ext cx="711200" cy="365125"/>
          </a:xfrm>
          <a:prstGeom prst="rect">
            <a:avLst/>
          </a:prstGeom>
        </p:spPr>
        <p:txBody>
          <a:bodyPr/>
          <a:lstStyle>
            <a:lvl1pPr>
              <a:defRPr/>
            </a:lvl1pPr>
          </a:lstStyle>
          <a:p>
            <a:pPr>
              <a:defRPr/>
            </a:pPr>
            <a:fld id="{7D4C5BD7-0A24-45CF-A7EE-4F22C8AB978A}" type="slidenum">
              <a:rPr lang="en-GB" smtClean="0"/>
              <a:pPr>
                <a:defRPr/>
              </a:pPr>
              <a:t>‹#›</a:t>
            </a:fld>
            <a:endParaRPr lang="en-GB"/>
          </a:p>
        </p:txBody>
      </p:sp>
      <p:sp>
        <p:nvSpPr>
          <p:cNvPr id="5" name="Text Placeholder 5"/>
          <p:cNvSpPr>
            <a:spLocks noGrp="1"/>
          </p:cNvSpPr>
          <p:nvPr>
            <p:ph type="body" sz="quarter" idx="11" hasCustomPrompt="1"/>
          </p:nvPr>
        </p:nvSpPr>
        <p:spPr>
          <a:xfrm>
            <a:off x="457200" y="6126163"/>
            <a:ext cx="3962400" cy="263525"/>
          </a:xfrm>
          <a:prstGeom prst="rect">
            <a:avLst/>
          </a:prstGeom>
        </p:spPr>
        <p:txBody>
          <a:bodyPr anchor="b"/>
          <a:lstStyle>
            <a:lvl1pPr marL="0" indent="0">
              <a:buNone/>
              <a:defRPr sz="1000"/>
            </a:lvl1pPr>
          </a:lstStyle>
          <a:p>
            <a:pPr lvl="0"/>
            <a:r>
              <a:rPr lang="en-US" dirty="0" smtClean="0"/>
              <a:t>Footnote</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2438"/>
            <a:ext cx="8229600" cy="639762"/>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29991"/>
            <a:ext cx="8229600" cy="47625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482600" y="6389688"/>
            <a:ext cx="711200" cy="365125"/>
          </a:xfrm>
          <a:prstGeom prst="rect">
            <a:avLst/>
          </a:prstGeom>
        </p:spPr>
        <p:txBody>
          <a:bodyPr/>
          <a:lstStyle>
            <a:lvl1pPr>
              <a:defRPr/>
            </a:lvl1pPr>
          </a:lstStyle>
          <a:p>
            <a:pPr>
              <a:defRPr/>
            </a:pPr>
            <a:fld id="{7D4C5BD7-0A24-45CF-A7EE-4F22C8AB978A}" type="slidenum">
              <a:rPr lang="en-GB" smtClean="0"/>
              <a:pPr>
                <a:defRPr/>
              </a:pPr>
              <a:t>‹#›</a:t>
            </a:fld>
            <a:endParaRPr lang="en-GB"/>
          </a:p>
        </p:txBody>
      </p:sp>
      <p:sp>
        <p:nvSpPr>
          <p:cNvPr id="5" name="Text Placeholder 5"/>
          <p:cNvSpPr>
            <a:spLocks noGrp="1"/>
          </p:cNvSpPr>
          <p:nvPr>
            <p:ph type="body" sz="quarter" idx="11" hasCustomPrompt="1"/>
          </p:nvPr>
        </p:nvSpPr>
        <p:spPr>
          <a:xfrm>
            <a:off x="457200" y="6126163"/>
            <a:ext cx="3962400" cy="263525"/>
          </a:xfrm>
          <a:prstGeom prst="rect">
            <a:avLst/>
          </a:prstGeom>
        </p:spPr>
        <p:txBody>
          <a:bodyPr anchor="b"/>
          <a:lstStyle>
            <a:lvl1pPr marL="0" indent="0">
              <a:buNone/>
              <a:defRPr sz="1000"/>
            </a:lvl1pPr>
          </a:lstStyle>
          <a:p>
            <a:pPr lvl="0"/>
            <a:r>
              <a:rPr lang="en-US" dirty="0" smtClean="0"/>
              <a:t>Footnote</a:t>
            </a:r>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2438"/>
            <a:ext cx="8229600" cy="639762"/>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29991"/>
            <a:ext cx="8229600" cy="47625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482600" y="6389688"/>
            <a:ext cx="711200" cy="365125"/>
          </a:xfrm>
          <a:prstGeom prst="rect">
            <a:avLst/>
          </a:prstGeom>
        </p:spPr>
        <p:txBody>
          <a:bodyPr/>
          <a:lstStyle>
            <a:lvl1pPr>
              <a:defRPr/>
            </a:lvl1pPr>
          </a:lstStyle>
          <a:p>
            <a:pPr>
              <a:defRPr/>
            </a:pPr>
            <a:fld id="{7D4C5BD7-0A24-45CF-A7EE-4F22C8AB978A}" type="slidenum">
              <a:rPr lang="en-GB" smtClean="0"/>
              <a:pPr>
                <a:defRPr/>
              </a:pPr>
              <a:t>‹#›</a:t>
            </a:fld>
            <a:endParaRPr lang="en-GB"/>
          </a:p>
        </p:txBody>
      </p:sp>
      <p:sp>
        <p:nvSpPr>
          <p:cNvPr id="5" name="Text Placeholder 5"/>
          <p:cNvSpPr>
            <a:spLocks noGrp="1"/>
          </p:cNvSpPr>
          <p:nvPr>
            <p:ph type="body" sz="quarter" idx="11" hasCustomPrompt="1"/>
          </p:nvPr>
        </p:nvSpPr>
        <p:spPr>
          <a:xfrm>
            <a:off x="457200" y="6126163"/>
            <a:ext cx="3962400" cy="263525"/>
          </a:xfrm>
          <a:prstGeom prst="rect">
            <a:avLst/>
          </a:prstGeom>
        </p:spPr>
        <p:txBody>
          <a:bodyPr anchor="b"/>
          <a:lstStyle>
            <a:lvl1pPr marL="0" indent="0">
              <a:buNone/>
              <a:defRPr sz="1000"/>
            </a:lvl1pPr>
          </a:lstStyle>
          <a:p>
            <a:pPr lvl="0"/>
            <a:r>
              <a:rPr lang="en-US" dirty="0" smtClean="0"/>
              <a:t>Footnote</a:t>
            </a:r>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2438"/>
            <a:ext cx="8229600" cy="639762"/>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29991"/>
            <a:ext cx="8229600" cy="47625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482600" y="6389688"/>
            <a:ext cx="711200" cy="365125"/>
          </a:xfrm>
          <a:prstGeom prst="rect">
            <a:avLst/>
          </a:prstGeom>
        </p:spPr>
        <p:txBody>
          <a:bodyPr/>
          <a:lstStyle>
            <a:lvl1pPr>
              <a:defRPr/>
            </a:lvl1pPr>
          </a:lstStyle>
          <a:p>
            <a:pPr>
              <a:defRPr/>
            </a:pPr>
            <a:fld id="{7D4C5BD7-0A24-45CF-A7EE-4F22C8AB978A}" type="slidenum">
              <a:rPr lang="en-GB" smtClean="0"/>
              <a:pPr>
                <a:defRPr/>
              </a:pPr>
              <a:t>‹#›</a:t>
            </a:fld>
            <a:endParaRPr lang="en-GB"/>
          </a:p>
        </p:txBody>
      </p:sp>
      <p:sp>
        <p:nvSpPr>
          <p:cNvPr id="5" name="Text Placeholder 5"/>
          <p:cNvSpPr>
            <a:spLocks noGrp="1"/>
          </p:cNvSpPr>
          <p:nvPr>
            <p:ph type="body" sz="quarter" idx="11" hasCustomPrompt="1"/>
          </p:nvPr>
        </p:nvSpPr>
        <p:spPr>
          <a:xfrm>
            <a:off x="457200" y="6126163"/>
            <a:ext cx="3962400" cy="263525"/>
          </a:xfrm>
          <a:prstGeom prst="rect">
            <a:avLst/>
          </a:prstGeom>
        </p:spPr>
        <p:txBody>
          <a:bodyPr anchor="b"/>
          <a:lstStyle>
            <a:lvl1pPr marL="0" indent="0">
              <a:buNone/>
              <a:defRPr sz="1000"/>
            </a:lvl1pPr>
          </a:lstStyle>
          <a:p>
            <a:pPr lvl="0"/>
            <a:r>
              <a:rPr lang="en-US" dirty="0" smtClean="0"/>
              <a:t>Footnote</a:t>
            </a: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6"/>
          <p:cNvSpPr>
            <a:spLocks noGrp="1" noChangeArrowheads="1"/>
          </p:cNvSpPr>
          <p:nvPr>
            <p:ph type="sldNum" sz="quarter" idx="10"/>
          </p:nvPr>
        </p:nvSpPr>
        <p:spPr>
          <a:ln/>
        </p:spPr>
        <p:txBody>
          <a:bodyPr/>
          <a:lstStyle>
            <a:lvl1pPr>
              <a:defRPr/>
            </a:lvl1pPr>
          </a:lstStyle>
          <a:p>
            <a:pPr>
              <a:defRPr/>
            </a:pPr>
            <a:fld id="{BAB4F817-67C3-4F1E-A869-7FE955CFE3AF}" type="slidenum">
              <a:rPr lang="en-GB"/>
              <a:pPr>
                <a:defRPr/>
              </a:pPr>
              <a:t>‹#›</a:t>
            </a:fld>
            <a:endParaRPr lang="en-GB"/>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Rectangle 46"/>
          <p:cNvSpPr>
            <a:spLocks noGrp="1" noChangeArrowheads="1"/>
          </p:cNvSpPr>
          <p:nvPr>
            <p:ph type="sldNum" sz="quarter" idx="10"/>
          </p:nvPr>
        </p:nvSpPr>
        <p:spPr>
          <a:ln/>
        </p:spPr>
        <p:txBody>
          <a:bodyPr/>
          <a:lstStyle>
            <a:lvl1pPr>
              <a:defRPr/>
            </a:lvl1pPr>
          </a:lstStyle>
          <a:p>
            <a:pPr>
              <a:defRPr/>
            </a:pPr>
            <a:fld id="{D7CAB5D7-D425-4AC9-B7E6-948A70F364E2}" type="slidenum">
              <a:rPr lang="en-GB"/>
              <a:pPr>
                <a:defRPr/>
              </a:pPr>
              <a:t>‹#›</a:t>
            </a:fld>
            <a:endParaRPr lang="en-GB"/>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305800" cy="5334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19200"/>
            <a:ext cx="4076700" cy="4648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19200"/>
            <a:ext cx="4076700" cy="4648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6.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screen"/>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71438" y="6673850"/>
            <a:ext cx="5857875" cy="169863"/>
          </a:xfrm>
          <a:prstGeom prst="rect">
            <a:avLst/>
          </a:prstGeom>
          <a:noFill/>
        </p:spPr>
        <p:txBody>
          <a:bodyPr>
            <a:spAutoFit/>
          </a:bodyPr>
          <a:lstStyle/>
          <a:p>
            <a:pPr defTabSz="457200">
              <a:defRPr/>
            </a:pPr>
            <a:r>
              <a:rPr lang="en-US" sz="500" dirty="0">
                <a:solidFill>
                  <a:srgbClr val="FFFFFF"/>
                </a:solidFill>
                <a:latin typeface="Verdana" pitchFamily="34" charset="0"/>
                <a:ea typeface="ＭＳ Ｐゴシック" pitchFamily="-112" charset="-128"/>
                <a:cs typeface="+mn-cs"/>
              </a:rPr>
              <a:t>© 2010 Kingston Technology Europe Limited and Kingston Digital Europe Limited. All rights reserved. All trademarks are the property of their respective owners.</a:t>
            </a:r>
          </a:p>
        </p:txBody>
      </p:sp>
    </p:spTree>
  </p:cSld>
  <p:clrMap bg1="lt1" tx1="dk1" bg2="lt2" tx2="dk2" accent1="accent1" accent2="accent2" accent3="accent3" accent4="accent4" accent5="accent5" accent6="accent6" hlink="hlink" folHlink="folHlink"/>
  <p:sldLayoutIdLst>
    <p:sldLayoutId id="2147483666" r:id="rId1"/>
    <p:sldLayoutId id="2147483665" r:id="rId2"/>
    <p:sldLayoutId id="2147483664" r:id="rId3"/>
    <p:sldLayoutId id="2147483663" r:id="rId4"/>
    <p:sldLayoutId id="2147483662" r:id="rId5"/>
    <p:sldLayoutId id="2147483661" r:id="rId6"/>
    <p:sldLayoutId id="2147483660" r:id="rId7"/>
    <p:sldLayoutId id="2147483659" r:id="rId8"/>
    <p:sldLayoutId id="2147483658" r:id="rId9"/>
    <p:sldLayoutId id="2147483657" r:id="rId10"/>
    <p:sldLayoutId id="2147483656" r:id="rId11"/>
    <p:sldLayoutId id="2147483655" r:id="rId12"/>
    <p:sldLayoutId id="2147483690" r:id="rId13"/>
    <p:sldLayoutId id="2147483691" r:id="rId14"/>
  </p:sldLayoutIdLst>
  <p:transition spd="med">
    <p:fade/>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srcRect/>
          <a:stretch>
            <a:fillRect/>
          </a:stretch>
        </a:blipFill>
        <a:effectLst/>
      </p:bgPr>
    </p:bg>
    <p:spTree>
      <p:nvGrpSpPr>
        <p:cNvPr id="1" name=""/>
        <p:cNvGrpSpPr/>
        <p:nvPr/>
      </p:nvGrpSpPr>
      <p:grpSpPr>
        <a:xfrm>
          <a:off x="0" y="0"/>
          <a:ext cx="0" cy="0"/>
          <a:chOff x="0" y="0"/>
          <a:chExt cx="0" cy="0"/>
        </a:xfrm>
      </p:grpSpPr>
      <p:sp>
        <p:nvSpPr>
          <p:cNvPr id="7" name="Rectangle 46"/>
          <p:cNvSpPr>
            <a:spLocks noGrp="1" noChangeArrowheads="1"/>
          </p:cNvSpPr>
          <p:nvPr>
            <p:ph type="sldNum" sz="quarter" idx="4"/>
          </p:nvPr>
        </p:nvSpPr>
        <p:spPr bwMode="auto">
          <a:xfrm>
            <a:off x="71438" y="6338888"/>
            <a:ext cx="357187"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latin typeface="Gill Sans MT" pitchFamily="34" charset="0"/>
                <a:ea typeface="MS PGothic" pitchFamily="34" charset="-128"/>
                <a:cs typeface="+mn-cs"/>
              </a:defRPr>
            </a:lvl1pPr>
          </a:lstStyle>
          <a:p>
            <a:pPr>
              <a:defRPr/>
            </a:pPr>
            <a:fld id="{EEFC6849-10F2-4802-A36E-027C7A1D9E96}" type="slidenum">
              <a:rPr lang="en-GB"/>
              <a:pPr>
                <a:defRPr/>
              </a:pPr>
              <a:t>‹#›</a:t>
            </a:fld>
            <a:endParaRPr lang="en-GB"/>
          </a:p>
        </p:txBody>
      </p:sp>
      <p:sp>
        <p:nvSpPr>
          <p:cNvPr id="9" name="TextBox 8"/>
          <p:cNvSpPr txBox="1"/>
          <p:nvPr/>
        </p:nvSpPr>
        <p:spPr>
          <a:xfrm>
            <a:off x="5867400" y="6610350"/>
            <a:ext cx="1181100" cy="215900"/>
          </a:xfrm>
          <a:prstGeom prst="rect">
            <a:avLst/>
          </a:prstGeom>
          <a:noFill/>
        </p:spPr>
        <p:txBody>
          <a:bodyPr>
            <a:spAutoFit/>
          </a:bodyPr>
          <a:lstStyle/>
          <a:p>
            <a:pPr defTabSz="457200">
              <a:defRPr/>
            </a:pPr>
            <a:fld id="{71C83DA5-030D-467B-8BD5-A8ADC64F0183}" type="datetime4">
              <a:rPr lang="en-US" sz="800">
                <a:solidFill>
                  <a:srgbClr val="FFFFFF"/>
                </a:solidFill>
                <a:latin typeface="Arial" pitchFamily="34" charset="0"/>
                <a:ea typeface="ＭＳ Ｐゴシック" pitchFamily="-112" charset="-128"/>
                <a:cs typeface="+mn-cs"/>
              </a:rPr>
              <a:pPr defTabSz="457200">
                <a:defRPr/>
              </a:pPr>
              <a:t>October 3, 2013</a:t>
            </a:fld>
            <a:endParaRPr lang="en-US" sz="800">
              <a:solidFill>
                <a:srgbClr val="FFFFFF"/>
              </a:solidFill>
              <a:latin typeface="Arial" pitchFamily="34" charset="0"/>
              <a:ea typeface="ＭＳ Ｐゴシック" pitchFamily="-112" charset="-128"/>
              <a:cs typeface="+mn-cs"/>
            </a:endParaRPr>
          </a:p>
        </p:txBody>
      </p:sp>
      <p:sp>
        <p:nvSpPr>
          <p:cNvPr id="5" name="TextBox 4"/>
          <p:cNvSpPr txBox="1"/>
          <p:nvPr userDrawn="1"/>
        </p:nvSpPr>
        <p:spPr>
          <a:xfrm>
            <a:off x="71438" y="6673850"/>
            <a:ext cx="5857875" cy="169863"/>
          </a:xfrm>
          <a:prstGeom prst="rect">
            <a:avLst/>
          </a:prstGeom>
          <a:noFill/>
        </p:spPr>
        <p:txBody>
          <a:bodyPr>
            <a:spAutoFit/>
          </a:bodyPr>
          <a:lstStyle/>
          <a:p>
            <a:pPr defTabSz="457200">
              <a:defRPr/>
            </a:pPr>
            <a:r>
              <a:rPr lang="en-US" sz="500" dirty="0">
                <a:solidFill>
                  <a:srgbClr val="FFFFFF"/>
                </a:solidFill>
                <a:latin typeface="Verdana" pitchFamily="34" charset="0"/>
                <a:ea typeface="ＭＳ Ｐゴシック" pitchFamily="-112" charset="-128"/>
                <a:cs typeface="+mn-cs"/>
              </a:rPr>
              <a:t>© 2010 Kingston Technology Europe Limited and Kingston Digital Europe Limited. All rights reserved. All trademarks are the property of their respective owners.</a:t>
            </a:r>
          </a:p>
        </p:txBody>
      </p:sp>
    </p:spTree>
  </p:cSld>
  <p:clrMap bg1="lt1" tx1="dk1" bg2="lt2" tx2="dk2" accent1="accent1" accent2="accent2" accent3="accent3" accent4="accent4" accent5="accent5" accent6="accent6" hlink="hlink" folHlink="folHlink"/>
  <p:sldLayoutIdLst>
    <p:sldLayoutId id="2147483677" r:id="rId1"/>
    <p:sldLayoutId id="2147483676" r:id="rId2"/>
    <p:sldLayoutId id="2147483675" r:id="rId3"/>
    <p:sldLayoutId id="2147483674" r:id="rId4"/>
    <p:sldLayoutId id="2147483673" r:id="rId5"/>
    <p:sldLayoutId id="2147483672" r:id="rId6"/>
    <p:sldLayoutId id="2147483671" r:id="rId7"/>
    <p:sldLayoutId id="2147483670" r:id="rId8"/>
    <p:sldLayoutId id="2147483669" r:id="rId9"/>
    <p:sldLayoutId id="2147483668" r:id="rId10"/>
    <p:sldLayoutId id="2147483667" r:id="rId11"/>
  </p:sldLayoutIdLst>
  <p:transition>
    <p:fade/>
  </p:transition>
  <p:timing>
    <p:tnLst>
      <p:par>
        <p:cTn id="1" dur="indefinite" restart="never" nodeType="tmRoot"/>
      </p:par>
    </p:tnLst>
  </p:timing>
  <p:txStyles>
    <p:titleStyle>
      <a:lvl1pPr algn="l" defTabSz="457200" rtl="0" eaLnBrk="0" fontAlgn="base" hangingPunct="0">
        <a:spcBef>
          <a:spcPct val="0"/>
        </a:spcBef>
        <a:spcAft>
          <a:spcPct val="0"/>
        </a:spcAft>
        <a:defRPr sz="2500">
          <a:solidFill>
            <a:schemeClr val="tx1"/>
          </a:solidFill>
          <a:latin typeface="+mj-lt"/>
          <a:ea typeface="ＭＳ Ｐゴシック" pitchFamily="1" charset="-128"/>
          <a:cs typeface="+mj-cs"/>
        </a:defRPr>
      </a:lvl1pPr>
      <a:lvl2pPr algn="l" defTabSz="457200" rtl="0" eaLnBrk="0" fontAlgn="base" hangingPunct="0">
        <a:spcBef>
          <a:spcPct val="0"/>
        </a:spcBef>
        <a:spcAft>
          <a:spcPct val="0"/>
        </a:spcAft>
        <a:defRPr sz="2500">
          <a:solidFill>
            <a:schemeClr val="tx1"/>
          </a:solidFill>
          <a:latin typeface="Arial" pitchFamily="34" charset="0"/>
          <a:ea typeface="ＭＳ Ｐゴシック" pitchFamily="1" charset="-128"/>
        </a:defRPr>
      </a:lvl2pPr>
      <a:lvl3pPr algn="l" defTabSz="457200" rtl="0" eaLnBrk="0" fontAlgn="base" hangingPunct="0">
        <a:spcBef>
          <a:spcPct val="0"/>
        </a:spcBef>
        <a:spcAft>
          <a:spcPct val="0"/>
        </a:spcAft>
        <a:defRPr sz="2500">
          <a:solidFill>
            <a:schemeClr val="tx1"/>
          </a:solidFill>
          <a:latin typeface="Arial" pitchFamily="34" charset="0"/>
          <a:ea typeface="ＭＳ Ｐゴシック" pitchFamily="1" charset="-128"/>
        </a:defRPr>
      </a:lvl3pPr>
      <a:lvl4pPr algn="l" defTabSz="457200" rtl="0" eaLnBrk="0" fontAlgn="base" hangingPunct="0">
        <a:spcBef>
          <a:spcPct val="0"/>
        </a:spcBef>
        <a:spcAft>
          <a:spcPct val="0"/>
        </a:spcAft>
        <a:defRPr sz="2500">
          <a:solidFill>
            <a:schemeClr val="tx1"/>
          </a:solidFill>
          <a:latin typeface="Arial" pitchFamily="34" charset="0"/>
          <a:ea typeface="ＭＳ Ｐゴシック" pitchFamily="1" charset="-128"/>
        </a:defRPr>
      </a:lvl4pPr>
      <a:lvl5pPr algn="l" defTabSz="457200" rtl="0" eaLnBrk="0" fontAlgn="base" hangingPunct="0">
        <a:spcBef>
          <a:spcPct val="0"/>
        </a:spcBef>
        <a:spcAft>
          <a:spcPct val="0"/>
        </a:spcAft>
        <a:defRPr sz="2500">
          <a:solidFill>
            <a:schemeClr val="tx1"/>
          </a:solidFill>
          <a:latin typeface="Arial" pitchFamily="34" charset="0"/>
          <a:ea typeface="ＭＳ Ｐゴシック" pitchFamily="1" charset="-128"/>
        </a:defRPr>
      </a:lvl5pPr>
      <a:lvl6pPr marL="457200" algn="l" defTabSz="457200" rtl="0" eaLnBrk="0" fontAlgn="base" hangingPunct="0">
        <a:spcBef>
          <a:spcPct val="0"/>
        </a:spcBef>
        <a:spcAft>
          <a:spcPct val="0"/>
        </a:spcAft>
        <a:defRPr sz="2500">
          <a:solidFill>
            <a:schemeClr val="tx1"/>
          </a:solidFill>
          <a:latin typeface="Arial" pitchFamily="34" charset="0"/>
          <a:ea typeface="MS PGothic" pitchFamily="34" charset="-128"/>
        </a:defRPr>
      </a:lvl6pPr>
      <a:lvl7pPr marL="914400" algn="l" defTabSz="457200" rtl="0" eaLnBrk="0" fontAlgn="base" hangingPunct="0">
        <a:spcBef>
          <a:spcPct val="0"/>
        </a:spcBef>
        <a:spcAft>
          <a:spcPct val="0"/>
        </a:spcAft>
        <a:defRPr sz="2500">
          <a:solidFill>
            <a:schemeClr val="tx1"/>
          </a:solidFill>
          <a:latin typeface="Arial" pitchFamily="34" charset="0"/>
          <a:ea typeface="MS PGothic" pitchFamily="34" charset="-128"/>
        </a:defRPr>
      </a:lvl7pPr>
      <a:lvl8pPr marL="1371600" algn="l" defTabSz="457200" rtl="0" eaLnBrk="0" fontAlgn="base" hangingPunct="0">
        <a:spcBef>
          <a:spcPct val="0"/>
        </a:spcBef>
        <a:spcAft>
          <a:spcPct val="0"/>
        </a:spcAft>
        <a:defRPr sz="2500">
          <a:solidFill>
            <a:schemeClr val="tx1"/>
          </a:solidFill>
          <a:latin typeface="Arial" pitchFamily="34" charset="0"/>
          <a:ea typeface="MS PGothic" pitchFamily="34" charset="-128"/>
        </a:defRPr>
      </a:lvl8pPr>
      <a:lvl9pPr marL="1828800" algn="l" defTabSz="457200" rtl="0" eaLnBrk="0" fontAlgn="base" hangingPunct="0">
        <a:spcBef>
          <a:spcPct val="0"/>
        </a:spcBef>
        <a:spcAft>
          <a:spcPct val="0"/>
        </a:spcAft>
        <a:defRPr sz="2500">
          <a:solidFill>
            <a:schemeClr val="tx1"/>
          </a:solidFill>
          <a:latin typeface="Arial"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charset="0"/>
        <a:buChar char="•"/>
        <a:defRPr sz="1900">
          <a:solidFill>
            <a:schemeClr val="tx1"/>
          </a:solidFill>
          <a:latin typeface="+mn-lt"/>
          <a:ea typeface="ＭＳ Ｐゴシック" pitchFamily="1" charset="-128"/>
          <a:cs typeface="+mn-cs"/>
        </a:defRPr>
      </a:lvl1pPr>
      <a:lvl2pPr marL="742950" indent="-285750" algn="l" defTabSz="457200" rtl="0" eaLnBrk="0" fontAlgn="base" hangingPunct="0">
        <a:spcBef>
          <a:spcPct val="20000"/>
        </a:spcBef>
        <a:spcAft>
          <a:spcPct val="0"/>
        </a:spcAft>
        <a:buFont typeface="Arial" charset="0"/>
        <a:buChar char="–"/>
        <a:defRPr sz="1700">
          <a:solidFill>
            <a:schemeClr val="tx1"/>
          </a:solidFill>
          <a:latin typeface="+mn-lt"/>
          <a:ea typeface="ＭＳ Ｐゴシック" pitchFamily="1" charset="-128"/>
        </a:defRPr>
      </a:lvl2pPr>
      <a:lvl3pPr marL="1143000" indent="-228600" algn="l" defTabSz="457200" rtl="0" eaLnBrk="0" fontAlgn="base" hangingPunct="0">
        <a:spcBef>
          <a:spcPct val="20000"/>
        </a:spcBef>
        <a:spcAft>
          <a:spcPct val="0"/>
        </a:spcAft>
        <a:buFont typeface="Arial" charset="0"/>
        <a:buChar char="•"/>
        <a:defRPr sz="1500">
          <a:solidFill>
            <a:schemeClr val="tx1"/>
          </a:solidFill>
          <a:latin typeface="+mn-lt"/>
          <a:ea typeface="ＭＳ Ｐゴシック" pitchFamily="1" charset="-128"/>
        </a:defRPr>
      </a:lvl3pPr>
      <a:lvl4pPr marL="1600200" indent="-228600" algn="l" defTabSz="457200" rtl="0" eaLnBrk="0" fontAlgn="base" hangingPunct="0">
        <a:spcBef>
          <a:spcPct val="20000"/>
        </a:spcBef>
        <a:spcAft>
          <a:spcPct val="0"/>
        </a:spcAft>
        <a:buFont typeface="Arial" charset="0"/>
        <a:defRPr sz="2000">
          <a:solidFill>
            <a:schemeClr val="tx1"/>
          </a:solidFill>
          <a:latin typeface="Gill Sans MT" pitchFamily="34" charset="0"/>
          <a:ea typeface="ＭＳ Ｐゴシック" pitchFamily="1" charset="-128"/>
        </a:defRPr>
      </a:lvl4pPr>
      <a:lvl5pPr marL="2057400" indent="-228600" algn="l" defTabSz="457200" rtl="0" eaLnBrk="0" fontAlgn="base" hangingPunct="0">
        <a:spcBef>
          <a:spcPct val="20000"/>
        </a:spcBef>
        <a:spcAft>
          <a:spcPct val="0"/>
        </a:spcAft>
        <a:buFont typeface="Arial" charset="0"/>
        <a:defRPr sz="2000">
          <a:solidFill>
            <a:schemeClr val="tx1"/>
          </a:solidFill>
          <a:latin typeface="Gill Sans MT" pitchFamily="34" charset="0"/>
          <a:ea typeface="ＭＳ Ｐゴシック" pitchFamily="1" charset="-128"/>
        </a:defRPr>
      </a:lvl5pPr>
      <a:lvl6pPr marL="2514600" indent="-228600" algn="l" defTabSz="457200" rtl="0" eaLnBrk="0" fontAlgn="base" hangingPunct="0">
        <a:spcBef>
          <a:spcPct val="20000"/>
        </a:spcBef>
        <a:spcAft>
          <a:spcPct val="0"/>
        </a:spcAft>
        <a:buFont typeface="Arial" pitchFamily="34" charset="0"/>
        <a:defRPr sz="2000">
          <a:solidFill>
            <a:schemeClr val="tx1"/>
          </a:solidFill>
          <a:latin typeface="Gill Sans MT" pitchFamily="34" charset="0"/>
          <a:ea typeface="+mn-ea"/>
        </a:defRPr>
      </a:lvl6pPr>
      <a:lvl7pPr marL="2971800" indent="-228600" algn="l" defTabSz="457200" rtl="0" eaLnBrk="0" fontAlgn="base" hangingPunct="0">
        <a:spcBef>
          <a:spcPct val="20000"/>
        </a:spcBef>
        <a:spcAft>
          <a:spcPct val="0"/>
        </a:spcAft>
        <a:buFont typeface="Arial" pitchFamily="34" charset="0"/>
        <a:defRPr sz="2000">
          <a:solidFill>
            <a:schemeClr val="tx1"/>
          </a:solidFill>
          <a:latin typeface="Gill Sans MT" pitchFamily="34" charset="0"/>
          <a:ea typeface="+mn-ea"/>
        </a:defRPr>
      </a:lvl7pPr>
      <a:lvl8pPr marL="3429000" indent="-228600" algn="l" defTabSz="457200" rtl="0" eaLnBrk="0" fontAlgn="base" hangingPunct="0">
        <a:spcBef>
          <a:spcPct val="20000"/>
        </a:spcBef>
        <a:spcAft>
          <a:spcPct val="0"/>
        </a:spcAft>
        <a:buFont typeface="Arial" pitchFamily="34" charset="0"/>
        <a:defRPr sz="2000">
          <a:solidFill>
            <a:schemeClr val="tx1"/>
          </a:solidFill>
          <a:latin typeface="Gill Sans MT" pitchFamily="34" charset="0"/>
          <a:ea typeface="+mn-ea"/>
        </a:defRPr>
      </a:lvl8pPr>
      <a:lvl9pPr marL="3886200" indent="-228600" algn="l" defTabSz="457200" rtl="0" eaLnBrk="0" fontAlgn="base" hangingPunct="0">
        <a:spcBef>
          <a:spcPct val="20000"/>
        </a:spcBef>
        <a:spcAft>
          <a:spcPct val="0"/>
        </a:spcAft>
        <a:buFont typeface="Arial" pitchFamily="34" charset="0"/>
        <a:defRPr sz="2000">
          <a:solidFill>
            <a:schemeClr val="tx1"/>
          </a:solidFill>
          <a:latin typeface="Gill Sans MT" pitchFamily="34" charset="0"/>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srcRect/>
          <a:stretch>
            <a:fillRect/>
          </a:stretch>
        </a:blipFill>
        <a:effectLst/>
      </p:bgPr>
    </p:bg>
    <p:spTree>
      <p:nvGrpSpPr>
        <p:cNvPr id="1" name=""/>
        <p:cNvGrpSpPr/>
        <p:nvPr/>
      </p:nvGrpSpPr>
      <p:grpSpPr>
        <a:xfrm>
          <a:off x="0" y="0"/>
          <a:ext cx="0" cy="0"/>
          <a:chOff x="0" y="0"/>
          <a:chExt cx="0" cy="0"/>
        </a:xfrm>
      </p:grpSpPr>
      <p:sp>
        <p:nvSpPr>
          <p:cNvPr id="7" name="Rectangle 46"/>
          <p:cNvSpPr>
            <a:spLocks noGrp="1" noChangeArrowheads="1"/>
          </p:cNvSpPr>
          <p:nvPr>
            <p:ph type="sldNum" sz="quarter" idx="4"/>
          </p:nvPr>
        </p:nvSpPr>
        <p:spPr bwMode="auto">
          <a:xfrm>
            <a:off x="71438" y="6338888"/>
            <a:ext cx="357187"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latin typeface="Gill Sans MT" pitchFamily="34" charset="0"/>
                <a:ea typeface="MS PGothic" pitchFamily="34" charset="-128"/>
                <a:cs typeface="+mn-cs"/>
              </a:defRPr>
            </a:lvl1pPr>
          </a:lstStyle>
          <a:p>
            <a:pPr>
              <a:defRPr/>
            </a:pPr>
            <a:fld id="{7D4C5BD7-0A24-45CF-A7EE-4F22C8AB978A}" type="slidenum">
              <a:rPr lang="en-GB"/>
              <a:pPr>
                <a:defRPr/>
              </a:pPr>
              <a:t>‹#›</a:t>
            </a:fld>
            <a:endParaRPr lang="en-GB"/>
          </a:p>
        </p:txBody>
      </p:sp>
      <p:sp>
        <p:nvSpPr>
          <p:cNvPr id="9" name="TextBox 8"/>
          <p:cNvSpPr txBox="1"/>
          <p:nvPr/>
        </p:nvSpPr>
        <p:spPr>
          <a:xfrm>
            <a:off x="5867400" y="6610350"/>
            <a:ext cx="1181100" cy="215900"/>
          </a:xfrm>
          <a:prstGeom prst="rect">
            <a:avLst/>
          </a:prstGeom>
          <a:noFill/>
        </p:spPr>
        <p:txBody>
          <a:bodyPr>
            <a:spAutoFit/>
          </a:bodyPr>
          <a:lstStyle/>
          <a:p>
            <a:pPr defTabSz="457200">
              <a:defRPr/>
            </a:pPr>
            <a:fld id="{71C83DA5-030D-467B-8BD5-A8ADC64F0183}" type="datetime4">
              <a:rPr lang="en-US" sz="800">
                <a:solidFill>
                  <a:srgbClr val="FFFFFF"/>
                </a:solidFill>
                <a:latin typeface="Arial" pitchFamily="34" charset="0"/>
                <a:ea typeface="ＭＳ Ｐゴシック" pitchFamily="-112" charset="-128"/>
                <a:cs typeface="+mn-cs"/>
              </a:rPr>
              <a:pPr defTabSz="457200">
                <a:defRPr/>
              </a:pPr>
              <a:t>October 3, 2013</a:t>
            </a:fld>
            <a:endParaRPr lang="en-US" sz="800">
              <a:solidFill>
                <a:srgbClr val="FFFFFF"/>
              </a:solidFill>
              <a:latin typeface="Arial" pitchFamily="34" charset="0"/>
              <a:ea typeface="ＭＳ Ｐゴシック" pitchFamily="-112" charset="-128"/>
              <a:cs typeface="+mn-cs"/>
            </a:endParaRPr>
          </a:p>
        </p:txBody>
      </p:sp>
      <p:sp>
        <p:nvSpPr>
          <p:cNvPr id="5" name="TextBox 4"/>
          <p:cNvSpPr txBox="1"/>
          <p:nvPr userDrawn="1"/>
        </p:nvSpPr>
        <p:spPr>
          <a:xfrm>
            <a:off x="71438" y="6673850"/>
            <a:ext cx="5857875" cy="169863"/>
          </a:xfrm>
          <a:prstGeom prst="rect">
            <a:avLst/>
          </a:prstGeom>
          <a:noFill/>
        </p:spPr>
        <p:txBody>
          <a:bodyPr>
            <a:spAutoFit/>
          </a:bodyPr>
          <a:lstStyle/>
          <a:p>
            <a:pPr defTabSz="457200">
              <a:defRPr/>
            </a:pPr>
            <a:r>
              <a:rPr lang="en-US" sz="500" dirty="0">
                <a:solidFill>
                  <a:srgbClr val="FFFFFF"/>
                </a:solidFill>
                <a:latin typeface="Verdana" pitchFamily="34" charset="0"/>
                <a:ea typeface="ＭＳ Ｐゴシック" pitchFamily="-112" charset="-128"/>
                <a:cs typeface="+mn-cs"/>
              </a:rPr>
              <a:t>© 2010 Kingston Technology Europe Limited and Kingston Digital Europe Limited. All rights reserved. All trademarks are the property of their respective owners.</a:t>
            </a:r>
          </a:p>
        </p:txBody>
      </p:sp>
    </p:spTree>
  </p:cSld>
  <p:clrMap bg1="lt1" tx1="dk1" bg2="lt2" tx2="dk2" accent1="accent1" accent2="accent2" accent3="accent3" accent4="accent4" accent5="accent5" accent6="accent6" hlink="hlink" folHlink="folHlink"/>
  <p:sldLayoutIdLst>
    <p:sldLayoutId id="2147483688" r:id="rId1"/>
    <p:sldLayoutId id="2147483687" r:id="rId2"/>
    <p:sldLayoutId id="2147483686" r:id="rId3"/>
    <p:sldLayoutId id="2147483685" r:id="rId4"/>
    <p:sldLayoutId id="2147483684" r:id="rId5"/>
    <p:sldLayoutId id="2147483683" r:id="rId6"/>
    <p:sldLayoutId id="2147483682" r:id="rId7"/>
    <p:sldLayoutId id="2147483681" r:id="rId8"/>
    <p:sldLayoutId id="2147483680" r:id="rId9"/>
    <p:sldLayoutId id="2147483679" r:id="rId10"/>
    <p:sldLayoutId id="2147483678" r:id="rId11"/>
  </p:sldLayoutIdLst>
  <p:transition>
    <p:fade/>
  </p:transition>
  <p:timing>
    <p:tnLst>
      <p:par>
        <p:cTn id="1" dur="indefinite" restart="never" nodeType="tmRoot"/>
      </p:par>
    </p:tnLst>
  </p:timing>
  <p:txStyles>
    <p:titleStyle>
      <a:lvl1pPr algn="l" defTabSz="457200" rtl="0" eaLnBrk="0" fontAlgn="base" hangingPunct="0">
        <a:spcBef>
          <a:spcPct val="0"/>
        </a:spcBef>
        <a:spcAft>
          <a:spcPct val="0"/>
        </a:spcAft>
        <a:defRPr sz="2500">
          <a:solidFill>
            <a:schemeClr val="tx1"/>
          </a:solidFill>
          <a:latin typeface="+mj-lt"/>
          <a:ea typeface="ＭＳ Ｐゴシック" pitchFamily="1" charset="-128"/>
          <a:cs typeface="+mj-cs"/>
        </a:defRPr>
      </a:lvl1pPr>
      <a:lvl2pPr algn="l" defTabSz="457200" rtl="0" eaLnBrk="0" fontAlgn="base" hangingPunct="0">
        <a:spcBef>
          <a:spcPct val="0"/>
        </a:spcBef>
        <a:spcAft>
          <a:spcPct val="0"/>
        </a:spcAft>
        <a:defRPr sz="2500">
          <a:solidFill>
            <a:schemeClr val="tx1"/>
          </a:solidFill>
          <a:latin typeface="Arial" pitchFamily="34" charset="0"/>
          <a:ea typeface="ＭＳ Ｐゴシック" pitchFamily="1" charset="-128"/>
        </a:defRPr>
      </a:lvl2pPr>
      <a:lvl3pPr algn="l" defTabSz="457200" rtl="0" eaLnBrk="0" fontAlgn="base" hangingPunct="0">
        <a:spcBef>
          <a:spcPct val="0"/>
        </a:spcBef>
        <a:spcAft>
          <a:spcPct val="0"/>
        </a:spcAft>
        <a:defRPr sz="2500">
          <a:solidFill>
            <a:schemeClr val="tx1"/>
          </a:solidFill>
          <a:latin typeface="Arial" pitchFamily="34" charset="0"/>
          <a:ea typeface="ＭＳ Ｐゴシック" pitchFamily="1" charset="-128"/>
        </a:defRPr>
      </a:lvl3pPr>
      <a:lvl4pPr algn="l" defTabSz="457200" rtl="0" eaLnBrk="0" fontAlgn="base" hangingPunct="0">
        <a:spcBef>
          <a:spcPct val="0"/>
        </a:spcBef>
        <a:spcAft>
          <a:spcPct val="0"/>
        </a:spcAft>
        <a:defRPr sz="2500">
          <a:solidFill>
            <a:schemeClr val="tx1"/>
          </a:solidFill>
          <a:latin typeface="Arial" pitchFamily="34" charset="0"/>
          <a:ea typeface="ＭＳ Ｐゴシック" pitchFamily="1" charset="-128"/>
        </a:defRPr>
      </a:lvl4pPr>
      <a:lvl5pPr algn="l" defTabSz="457200" rtl="0" eaLnBrk="0" fontAlgn="base" hangingPunct="0">
        <a:spcBef>
          <a:spcPct val="0"/>
        </a:spcBef>
        <a:spcAft>
          <a:spcPct val="0"/>
        </a:spcAft>
        <a:defRPr sz="2500">
          <a:solidFill>
            <a:schemeClr val="tx1"/>
          </a:solidFill>
          <a:latin typeface="Arial" pitchFamily="34" charset="0"/>
          <a:ea typeface="ＭＳ Ｐゴシック" pitchFamily="1" charset="-128"/>
        </a:defRPr>
      </a:lvl5pPr>
      <a:lvl6pPr marL="457200" algn="l" defTabSz="457200" rtl="0" eaLnBrk="0" fontAlgn="base" hangingPunct="0">
        <a:spcBef>
          <a:spcPct val="0"/>
        </a:spcBef>
        <a:spcAft>
          <a:spcPct val="0"/>
        </a:spcAft>
        <a:defRPr sz="2500">
          <a:solidFill>
            <a:schemeClr val="tx1"/>
          </a:solidFill>
          <a:latin typeface="Arial" pitchFamily="34" charset="0"/>
          <a:ea typeface="MS PGothic" pitchFamily="34" charset="-128"/>
        </a:defRPr>
      </a:lvl6pPr>
      <a:lvl7pPr marL="914400" algn="l" defTabSz="457200" rtl="0" eaLnBrk="0" fontAlgn="base" hangingPunct="0">
        <a:spcBef>
          <a:spcPct val="0"/>
        </a:spcBef>
        <a:spcAft>
          <a:spcPct val="0"/>
        </a:spcAft>
        <a:defRPr sz="2500">
          <a:solidFill>
            <a:schemeClr val="tx1"/>
          </a:solidFill>
          <a:latin typeface="Arial" pitchFamily="34" charset="0"/>
          <a:ea typeface="MS PGothic" pitchFamily="34" charset="-128"/>
        </a:defRPr>
      </a:lvl7pPr>
      <a:lvl8pPr marL="1371600" algn="l" defTabSz="457200" rtl="0" eaLnBrk="0" fontAlgn="base" hangingPunct="0">
        <a:spcBef>
          <a:spcPct val="0"/>
        </a:spcBef>
        <a:spcAft>
          <a:spcPct val="0"/>
        </a:spcAft>
        <a:defRPr sz="2500">
          <a:solidFill>
            <a:schemeClr val="tx1"/>
          </a:solidFill>
          <a:latin typeface="Arial" pitchFamily="34" charset="0"/>
          <a:ea typeface="MS PGothic" pitchFamily="34" charset="-128"/>
        </a:defRPr>
      </a:lvl8pPr>
      <a:lvl9pPr marL="1828800" algn="l" defTabSz="457200" rtl="0" eaLnBrk="0" fontAlgn="base" hangingPunct="0">
        <a:spcBef>
          <a:spcPct val="0"/>
        </a:spcBef>
        <a:spcAft>
          <a:spcPct val="0"/>
        </a:spcAft>
        <a:defRPr sz="2500">
          <a:solidFill>
            <a:schemeClr val="tx1"/>
          </a:solidFill>
          <a:latin typeface="Arial"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charset="0"/>
        <a:buChar char="•"/>
        <a:defRPr sz="1900">
          <a:solidFill>
            <a:schemeClr val="tx1"/>
          </a:solidFill>
          <a:latin typeface="+mn-lt"/>
          <a:ea typeface="ＭＳ Ｐゴシック" pitchFamily="1" charset="-128"/>
          <a:cs typeface="+mn-cs"/>
        </a:defRPr>
      </a:lvl1pPr>
      <a:lvl2pPr marL="742950" indent="-285750" algn="l" defTabSz="457200" rtl="0" eaLnBrk="0" fontAlgn="base" hangingPunct="0">
        <a:spcBef>
          <a:spcPct val="20000"/>
        </a:spcBef>
        <a:spcAft>
          <a:spcPct val="0"/>
        </a:spcAft>
        <a:buFont typeface="Arial" charset="0"/>
        <a:buChar char="–"/>
        <a:defRPr sz="1700">
          <a:solidFill>
            <a:schemeClr val="tx1"/>
          </a:solidFill>
          <a:latin typeface="+mn-lt"/>
          <a:ea typeface="ＭＳ Ｐゴシック" pitchFamily="1" charset="-128"/>
        </a:defRPr>
      </a:lvl2pPr>
      <a:lvl3pPr marL="1143000" indent="-228600" algn="l" defTabSz="457200" rtl="0" eaLnBrk="0" fontAlgn="base" hangingPunct="0">
        <a:spcBef>
          <a:spcPct val="20000"/>
        </a:spcBef>
        <a:spcAft>
          <a:spcPct val="0"/>
        </a:spcAft>
        <a:buFont typeface="Arial" charset="0"/>
        <a:buChar char="•"/>
        <a:defRPr sz="1500">
          <a:solidFill>
            <a:schemeClr val="tx1"/>
          </a:solidFill>
          <a:latin typeface="+mn-lt"/>
          <a:ea typeface="ＭＳ Ｐゴシック" pitchFamily="1" charset="-128"/>
        </a:defRPr>
      </a:lvl3pPr>
      <a:lvl4pPr marL="1600200" indent="-228600" algn="l" defTabSz="457200" rtl="0" eaLnBrk="0" fontAlgn="base" hangingPunct="0">
        <a:spcBef>
          <a:spcPct val="20000"/>
        </a:spcBef>
        <a:spcAft>
          <a:spcPct val="0"/>
        </a:spcAft>
        <a:buFont typeface="Arial" charset="0"/>
        <a:defRPr sz="2000">
          <a:solidFill>
            <a:schemeClr val="tx1"/>
          </a:solidFill>
          <a:latin typeface="Gill Sans MT" pitchFamily="34" charset="0"/>
          <a:ea typeface="ＭＳ Ｐゴシック" pitchFamily="1" charset="-128"/>
        </a:defRPr>
      </a:lvl4pPr>
      <a:lvl5pPr marL="2057400" indent="-228600" algn="l" defTabSz="457200" rtl="0" eaLnBrk="0" fontAlgn="base" hangingPunct="0">
        <a:spcBef>
          <a:spcPct val="20000"/>
        </a:spcBef>
        <a:spcAft>
          <a:spcPct val="0"/>
        </a:spcAft>
        <a:buFont typeface="Arial" charset="0"/>
        <a:defRPr sz="2000">
          <a:solidFill>
            <a:schemeClr val="tx1"/>
          </a:solidFill>
          <a:latin typeface="Gill Sans MT" pitchFamily="34" charset="0"/>
          <a:ea typeface="ＭＳ Ｐゴシック" pitchFamily="1" charset="-128"/>
        </a:defRPr>
      </a:lvl5pPr>
      <a:lvl6pPr marL="2514600" indent="-228600" algn="l" defTabSz="457200" rtl="0" eaLnBrk="0" fontAlgn="base" hangingPunct="0">
        <a:spcBef>
          <a:spcPct val="20000"/>
        </a:spcBef>
        <a:spcAft>
          <a:spcPct val="0"/>
        </a:spcAft>
        <a:buFont typeface="Arial" pitchFamily="34" charset="0"/>
        <a:defRPr sz="2000">
          <a:solidFill>
            <a:schemeClr val="tx1"/>
          </a:solidFill>
          <a:latin typeface="Gill Sans MT" pitchFamily="34" charset="0"/>
          <a:ea typeface="+mn-ea"/>
        </a:defRPr>
      </a:lvl6pPr>
      <a:lvl7pPr marL="2971800" indent="-228600" algn="l" defTabSz="457200" rtl="0" eaLnBrk="0" fontAlgn="base" hangingPunct="0">
        <a:spcBef>
          <a:spcPct val="20000"/>
        </a:spcBef>
        <a:spcAft>
          <a:spcPct val="0"/>
        </a:spcAft>
        <a:buFont typeface="Arial" pitchFamily="34" charset="0"/>
        <a:defRPr sz="2000">
          <a:solidFill>
            <a:schemeClr val="tx1"/>
          </a:solidFill>
          <a:latin typeface="Gill Sans MT" pitchFamily="34" charset="0"/>
          <a:ea typeface="+mn-ea"/>
        </a:defRPr>
      </a:lvl7pPr>
      <a:lvl8pPr marL="3429000" indent="-228600" algn="l" defTabSz="457200" rtl="0" eaLnBrk="0" fontAlgn="base" hangingPunct="0">
        <a:spcBef>
          <a:spcPct val="20000"/>
        </a:spcBef>
        <a:spcAft>
          <a:spcPct val="0"/>
        </a:spcAft>
        <a:buFont typeface="Arial" pitchFamily="34" charset="0"/>
        <a:defRPr sz="2000">
          <a:solidFill>
            <a:schemeClr val="tx1"/>
          </a:solidFill>
          <a:latin typeface="Gill Sans MT" pitchFamily="34" charset="0"/>
          <a:ea typeface="+mn-ea"/>
        </a:defRPr>
      </a:lvl8pPr>
      <a:lvl9pPr marL="3886200" indent="-228600" algn="l" defTabSz="457200" rtl="0" eaLnBrk="0" fontAlgn="base" hangingPunct="0">
        <a:spcBef>
          <a:spcPct val="20000"/>
        </a:spcBef>
        <a:spcAft>
          <a:spcPct val="0"/>
        </a:spcAft>
        <a:buFont typeface="Arial" pitchFamily="34" charset="0"/>
        <a:defRPr sz="2000">
          <a:solidFill>
            <a:schemeClr val="tx1"/>
          </a:solidFill>
          <a:latin typeface="Gill Sans MT" pitchFamily="34" charset="0"/>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screen"/>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452438"/>
            <a:ext cx="8229600" cy="6397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363663"/>
            <a:ext cx="8229600" cy="4762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482600" y="6389688"/>
            <a:ext cx="711200" cy="365125"/>
          </a:xfrm>
          <a:prstGeom prst="rect">
            <a:avLst/>
          </a:prstGeom>
        </p:spPr>
        <p:txBody>
          <a:bodyPr vert="horz" wrap="square" lIns="91440" tIns="45720" rIns="91440" bIns="45720" numCol="1" anchor="b" anchorCtr="0" compatLnSpc="1">
            <a:prstTxWarp prst="textNoShape">
              <a:avLst/>
            </a:prstTxWarp>
          </a:bodyPr>
          <a:lstStyle>
            <a:lvl1pPr>
              <a:defRPr sz="1100">
                <a:solidFill>
                  <a:schemeClr val="bg1"/>
                </a:solidFill>
                <a:latin typeface="Verdana" charset="0"/>
                <a:ea typeface="Verdana" charset="0"/>
                <a:cs typeface="Verdana" charset="0"/>
              </a:defRPr>
            </a:lvl1pPr>
          </a:lstStyle>
          <a:p>
            <a:pPr>
              <a:defRPr/>
            </a:pPr>
            <a:fld id="{6C1898CD-78B5-2944-BCF3-956F83DD7267}" type="slidenum">
              <a:rPr lang="en-US"/>
              <a:pPr>
                <a:defRPr/>
              </a:pPr>
              <a:t>‹#›</a:t>
            </a:fld>
            <a:endParaRPr lang="en-US" dirty="0"/>
          </a:p>
        </p:txBody>
      </p:sp>
      <p:sp>
        <p:nvSpPr>
          <p:cNvPr id="5" name="TextBox 4"/>
          <p:cNvSpPr txBox="1"/>
          <p:nvPr userDrawn="1"/>
        </p:nvSpPr>
        <p:spPr>
          <a:xfrm>
            <a:off x="71438" y="6673850"/>
            <a:ext cx="5857875" cy="169863"/>
          </a:xfrm>
          <a:prstGeom prst="rect">
            <a:avLst/>
          </a:prstGeom>
          <a:noFill/>
        </p:spPr>
        <p:txBody>
          <a:bodyPr>
            <a:spAutoFit/>
          </a:bodyPr>
          <a:lstStyle/>
          <a:p>
            <a:pPr defTabSz="457200">
              <a:defRPr/>
            </a:pPr>
            <a:r>
              <a:rPr lang="en-US" sz="500" dirty="0">
                <a:solidFill>
                  <a:srgbClr val="FFFFFF"/>
                </a:solidFill>
                <a:latin typeface="Verdana" pitchFamily="34" charset="0"/>
                <a:ea typeface="ＭＳ Ｐゴシック" pitchFamily="-112" charset="-128"/>
                <a:cs typeface="+mn-cs"/>
              </a:rPr>
              <a:t>© 2010 Kingston Technology Europe Limited and Kingston Digital Europe Limited. All rights reserved. All trademarks are the property of their respective owners.</a:t>
            </a: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6" r:id="rId12"/>
  </p:sldLayoutIdLst>
  <p:transition>
    <p:fade/>
  </p:transition>
  <p:timing>
    <p:tnLst>
      <p:par>
        <p:cTn id="1" dur="indefinite" restart="never" nodeType="tmRoot"/>
      </p:par>
    </p:tnLst>
  </p:timing>
  <p:txStyles>
    <p:titleStyle>
      <a:lvl1pPr algn="l" defTabSz="457200" rtl="0" eaLnBrk="1" fontAlgn="base" hangingPunct="1">
        <a:spcBef>
          <a:spcPct val="0"/>
        </a:spcBef>
        <a:spcAft>
          <a:spcPct val="0"/>
        </a:spcAft>
        <a:defRPr sz="2400" kern="1200">
          <a:solidFill>
            <a:srgbClr val="D50E34"/>
          </a:solidFill>
          <a:latin typeface="+mj-lt"/>
          <a:ea typeface="ＭＳ Ｐゴシック" charset="-128"/>
          <a:cs typeface="Arial (Headings)"/>
        </a:defRPr>
      </a:lvl1pPr>
      <a:lvl2pPr algn="l" defTabSz="457200" rtl="0" eaLnBrk="1" fontAlgn="base" hangingPunct="1">
        <a:spcBef>
          <a:spcPct val="0"/>
        </a:spcBef>
        <a:spcAft>
          <a:spcPct val="0"/>
        </a:spcAft>
        <a:defRPr sz="2400">
          <a:solidFill>
            <a:srgbClr val="D50E34"/>
          </a:solidFill>
          <a:latin typeface="Calibri" pitchFamily="-1" charset="0"/>
          <a:ea typeface="ＭＳ Ｐゴシック" charset="-128"/>
          <a:cs typeface="ＭＳ Ｐゴシック" charset="-128"/>
        </a:defRPr>
      </a:lvl2pPr>
      <a:lvl3pPr algn="l" defTabSz="457200" rtl="0" eaLnBrk="1" fontAlgn="base" hangingPunct="1">
        <a:spcBef>
          <a:spcPct val="0"/>
        </a:spcBef>
        <a:spcAft>
          <a:spcPct val="0"/>
        </a:spcAft>
        <a:defRPr sz="2400">
          <a:solidFill>
            <a:srgbClr val="D50E34"/>
          </a:solidFill>
          <a:latin typeface="Calibri" pitchFamily="-1" charset="0"/>
          <a:ea typeface="ＭＳ Ｐゴシック" charset="-128"/>
          <a:cs typeface="ＭＳ Ｐゴシック" charset="-128"/>
        </a:defRPr>
      </a:lvl3pPr>
      <a:lvl4pPr algn="l" defTabSz="457200" rtl="0" eaLnBrk="1" fontAlgn="base" hangingPunct="1">
        <a:spcBef>
          <a:spcPct val="0"/>
        </a:spcBef>
        <a:spcAft>
          <a:spcPct val="0"/>
        </a:spcAft>
        <a:defRPr sz="2400">
          <a:solidFill>
            <a:srgbClr val="D50E34"/>
          </a:solidFill>
          <a:latin typeface="Calibri" pitchFamily="-1" charset="0"/>
          <a:ea typeface="ＭＳ Ｐゴシック" charset="-128"/>
          <a:cs typeface="ＭＳ Ｐゴシック" charset="-128"/>
        </a:defRPr>
      </a:lvl4pPr>
      <a:lvl5pPr algn="l" defTabSz="457200" rtl="0" eaLnBrk="1" fontAlgn="base" hangingPunct="1">
        <a:spcBef>
          <a:spcPct val="0"/>
        </a:spcBef>
        <a:spcAft>
          <a:spcPct val="0"/>
        </a:spcAft>
        <a:defRPr sz="2400">
          <a:solidFill>
            <a:srgbClr val="D50E34"/>
          </a:solidFill>
          <a:latin typeface="Calibri" pitchFamily="-1" charset="0"/>
          <a:ea typeface="ＭＳ Ｐゴシック" charset="-128"/>
          <a:cs typeface="ＭＳ Ｐゴシック" charset="-128"/>
        </a:defRPr>
      </a:lvl5pPr>
      <a:lvl6pPr marL="457200" algn="l" defTabSz="457200" rtl="0" eaLnBrk="1" fontAlgn="base" hangingPunct="1">
        <a:spcBef>
          <a:spcPct val="0"/>
        </a:spcBef>
        <a:spcAft>
          <a:spcPct val="0"/>
        </a:spcAft>
        <a:defRPr sz="2800">
          <a:solidFill>
            <a:schemeClr val="tx1"/>
          </a:solidFill>
          <a:latin typeface="Arial" charset="0"/>
          <a:ea typeface="ＭＳ Ｐゴシック" charset="-128"/>
          <a:cs typeface="ＭＳ Ｐゴシック" charset="-128"/>
        </a:defRPr>
      </a:lvl6pPr>
      <a:lvl7pPr marL="914400" algn="l" defTabSz="457200" rtl="0" eaLnBrk="1" fontAlgn="base" hangingPunct="1">
        <a:spcBef>
          <a:spcPct val="0"/>
        </a:spcBef>
        <a:spcAft>
          <a:spcPct val="0"/>
        </a:spcAft>
        <a:defRPr sz="2800">
          <a:solidFill>
            <a:schemeClr val="tx1"/>
          </a:solidFill>
          <a:latin typeface="Arial" charset="0"/>
          <a:ea typeface="ＭＳ Ｐゴシック" charset="-128"/>
          <a:cs typeface="ＭＳ Ｐゴシック" charset="-128"/>
        </a:defRPr>
      </a:lvl7pPr>
      <a:lvl8pPr marL="1371600" algn="l" defTabSz="457200" rtl="0" eaLnBrk="1" fontAlgn="base" hangingPunct="1">
        <a:spcBef>
          <a:spcPct val="0"/>
        </a:spcBef>
        <a:spcAft>
          <a:spcPct val="0"/>
        </a:spcAft>
        <a:defRPr sz="2800">
          <a:solidFill>
            <a:schemeClr val="tx1"/>
          </a:solidFill>
          <a:latin typeface="Arial" charset="0"/>
          <a:ea typeface="ＭＳ Ｐゴシック" charset="-128"/>
          <a:cs typeface="ＭＳ Ｐゴシック" charset="-128"/>
        </a:defRPr>
      </a:lvl8pPr>
      <a:lvl9pPr marL="1828800" algn="l" defTabSz="457200" rtl="0" eaLnBrk="1" fontAlgn="base" hangingPunct="1">
        <a:spcBef>
          <a:spcPct val="0"/>
        </a:spcBef>
        <a:spcAft>
          <a:spcPct val="0"/>
        </a:spcAft>
        <a:defRPr sz="2800">
          <a:solidFill>
            <a:schemeClr val="tx1"/>
          </a:solidFill>
          <a:latin typeface="Arial" charset="0"/>
          <a:ea typeface="ＭＳ Ｐゴシック" charset="-128"/>
          <a:cs typeface="ＭＳ Ｐゴシック" charset="-128"/>
        </a:defRPr>
      </a:lvl9pPr>
    </p:titleStyle>
    <p:bodyStyle>
      <a:lvl1pPr marL="228600" indent="-228600" algn="l" defTabSz="457200" rtl="0" eaLnBrk="1" fontAlgn="base" hangingPunct="1">
        <a:spcBef>
          <a:spcPts val="900"/>
        </a:spcBef>
        <a:spcAft>
          <a:spcPct val="0"/>
        </a:spcAft>
        <a:buFont typeface="Arial" pitchFamily="-84" charset="0"/>
        <a:buChar char="•"/>
        <a:defRPr sz="1500" kern="1200">
          <a:solidFill>
            <a:schemeClr val="tx1"/>
          </a:solidFill>
          <a:latin typeface="+mn-lt"/>
          <a:ea typeface="ＭＳ Ｐゴシック" charset="-128"/>
          <a:cs typeface="ＭＳ Ｐゴシック" charset="-128"/>
        </a:defRPr>
      </a:lvl1pPr>
      <a:lvl2pPr marL="730250" indent="-228600" algn="l" defTabSz="457200" rtl="0" eaLnBrk="1" fontAlgn="base" hangingPunct="1">
        <a:spcBef>
          <a:spcPts val="900"/>
        </a:spcBef>
        <a:spcAft>
          <a:spcPct val="0"/>
        </a:spcAft>
        <a:buFont typeface="Arial" pitchFamily="-84" charset="0"/>
        <a:buChar char="•"/>
        <a:defRPr sz="1500" kern="1200">
          <a:solidFill>
            <a:schemeClr val="tx1"/>
          </a:solidFill>
          <a:latin typeface="+mn-lt"/>
          <a:ea typeface="ＭＳ Ｐゴシック" charset="-128"/>
          <a:cs typeface="+mn-cs"/>
        </a:defRPr>
      </a:lvl2pPr>
      <a:lvl3pPr marL="1143000" indent="-228600" algn="l" defTabSz="457200" rtl="0" eaLnBrk="1" fontAlgn="base" hangingPunct="1">
        <a:spcBef>
          <a:spcPts val="900"/>
        </a:spcBef>
        <a:spcAft>
          <a:spcPct val="0"/>
        </a:spcAft>
        <a:buFont typeface="Arial" pitchFamily="-84" charset="0"/>
        <a:buChar char="•"/>
        <a:defRPr sz="1500" kern="1200">
          <a:solidFill>
            <a:schemeClr val="tx1"/>
          </a:solidFill>
          <a:latin typeface="+mn-lt"/>
          <a:ea typeface="ＭＳ Ｐゴシック" charset="-128"/>
          <a:cs typeface="+mn-cs"/>
        </a:defRPr>
      </a:lvl3pPr>
      <a:lvl4pPr marL="1600200" indent="-228600" algn="l" defTabSz="457200" rtl="0" eaLnBrk="1" fontAlgn="base" hangingPunct="1">
        <a:spcBef>
          <a:spcPts val="900"/>
        </a:spcBef>
        <a:spcAft>
          <a:spcPct val="0"/>
        </a:spcAft>
        <a:buFont typeface="Arial" pitchFamily="-84" charset="0"/>
        <a:buChar char="•"/>
        <a:defRPr sz="1500" kern="1200">
          <a:solidFill>
            <a:schemeClr val="tx1"/>
          </a:solidFill>
          <a:latin typeface="+mn-lt"/>
          <a:ea typeface="ＭＳ Ｐゴシック" charset="-128"/>
          <a:cs typeface="+mn-cs"/>
        </a:defRPr>
      </a:lvl4pPr>
      <a:lvl5pPr marL="2057400" indent="-228600" algn="l" defTabSz="457200" rtl="0" eaLnBrk="1" fontAlgn="base" hangingPunct="1">
        <a:spcBef>
          <a:spcPts val="900"/>
        </a:spcBef>
        <a:spcAft>
          <a:spcPct val="0"/>
        </a:spcAft>
        <a:buFont typeface="Arial" pitchFamily="-84" charset="0"/>
        <a:buChar char="•"/>
        <a:defRPr sz="15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8.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3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38.xml"/><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48.xml"/><Relationship Id="rId5" Type="http://schemas.openxmlformats.org/officeDocument/2006/relationships/image" Target="../media/image45.pn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6.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47.xml"/><Relationship Id="rId5" Type="http://schemas.openxmlformats.org/officeDocument/2006/relationships/image" Target="../media/image52.pn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38.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56.png"/><Relationship Id="rId18" Type="http://schemas.microsoft.com/office/2007/relationships/diagramDrawing" Target="../diagrams/drawing4.xml"/><Relationship Id="rId26" Type="http://schemas.openxmlformats.org/officeDocument/2006/relationships/diagramQuickStyle" Target="../diagrams/quickStyle6.xml"/><Relationship Id="rId3" Type="http://schemas.openxmlformats.org/officeDocument/2006/relationships/diagramData" Target="../diagrams/data2.xml"/><Relationship Id="rId21" Type="http://schemas.openxmlformats.org/officeDocument/2006/relationships/diagramQuickStyle" Target="../diagrams/quickStyle5.xml"/><Relationship Id="rId34" Type="http://schemas.openxmlformats.org/officeDocument/2006/relationships/image" Target="../media/image57.png"/><Relationship Id="rId7" Type="http://schemas.microsoft.com/office/2007/relationships/diagramDrawing" Target="../diagrams/drawing2.xml"/><Relationship Id="rId12" Type="http://schemas.microsoft.com/office/2007/relationships/diagramDrawing" Target="../diagrams/drawing3.xml"/><Relationship Id="rId17" Type="http://schemas.openxmlformats.org/officeDocument/2006/relationships/diagramColors" Target="../diagrams/colors4.xml"/><Relationship Id="rId25" Type="http://schemas.openxmlformats.org/officeDocument/2006/relationships/diagramLayout" Target="../diagrams/layout6.xml"/><Relationship Id="rId33" Type="http://schemas.microsoft.com/office/2007/relationships/diagramDrawing" Target="../diagrams/drawing7.xml"/><Relationship Id="rId2" Type="http://schemas.openxmlformats.org/officeDocument/2006/relationships/notesSlide" Target="../notesSlides/notesSlide15.xml"/><Relationship Id="rId16" Type="http://schemas.openxmlformats.org/officeDocument/2006/relationships/diagramQuickStyle" Target="../diagrams/quickStyle4.xml"/><Relationship Id="rId20" Type="http://schemas.openxmlformats.org/officeDocument/2006/relationships/diagramLayout" Target="../diagrams/layout5.xml"/><Relationship Id="rId29" Type="http://schemas.openxmlformats.org/officeDocument/2006/relationships/diagramData" Target="../diagrams/data7.xml"/><Relationship Id="rId1" Type="http://schemas.openxmlformats.org/officeDocument/2006/relationships/slideLayout" Target="../slideLayouts/slideLayout38.xml"/><Relationship Id="rId6" Type="http://schemas.openxmlformats.org/officeDocument/2006/relationships/diagramColors" Target="../diagrams/colors2.xml"/><Relationship Id="rId11" Type="http://schemas.openxmlformats.org/officeDocument/2006/relationships/diagramColors" Target="../diagrams/colors3.xml"/><Relationship Id="rId24" Type="http://schemas.openxmlformats.org/officeDocument/2006/relationships/diagramData" Target="../diagrams/data6.xml"/><Relationship Id="rId32" Type="http://schemas.openxmlformats.org/officeDocument/2006/relationships/diagramColors" Target="../diagrams/colors7.xml"/><Relationship Id="rId5" Type="http://schemas.openxmlformats.org/officeDocument/2006/relationships/diagramQuickStyle" Target="../diagrams/quickStyle2.xml"/><Relationship Id="rId15" Type="http://schemas.openxmlformats.org/officeDocument/2006/relationships/diagramLayout" Target="../diagrams/layout4.xml"/><Relationship Id="rId23" Type="http://schemas.microsoft.com/office/2007/relationships/diagramDrawing" Target="../diagrams/drawing5.xml"/><Relationship Id="rId28" Type="http://schemas.microsoft.com/office/2007/relationships/diagramDrawing" Target="../diagrams/drawing6.xml"/><Relationship Id="rId10" Type="http://schemas.openxmlformats.org/officeDocument/2006/relationships/diagramQuickStyle" Target="../diagrams/quickStyle3.xml"/><Relationship Id="rId19" Type="http://schemas.openxmlformats.org/officeDocument/2006/relationships/diagramData" Target="../diagrams/data5.xml"/><Relationship Id="rId31" Type="http://schemas.openxmlformats.org/officeDocument/2006/relationships/diagramQuickStyle" Target="../diagrams/quickStyle7.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Data" Target="../diagrams/data4.xml"/><Relationship Id="rId22" Type="http://schemas.openxmlformats.org/officeDocument/2006/relationships/diagramColors" Target="../diagrams/colors5.xml"/><Relationship Id="rId27" Type="http://schemas.openxmlformats.org/officeDocument/2006/relationships/diagramColors" Target="../diagrams/colors6.xml"/><Relationship Id="rId30"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38.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www.bbc.co.uk/" TargetMode="External"/><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hyperlink" Target="http://www.msnbc.msn.com/" TargetMode="External"/><Relationship Id="rId5" Type="http://schemas.openxmlformats.org/officeDocument/2006/relationships/hyperlink" Target="http://www.scmagazineuk.com/" TargetMode="Externa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9.xml"/><Relationship Id="rId5" Type="http://schemas.openxmlformats.org/officeDocument/2006/relationships/image" Target="../media/image18.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txBox="1">
            <a:spLocks/>
          </p:cNvSpPr>
          <p:nvPr/>
        </p:nvSpPr>
        <p:spPr bwMode="auto">
          <a:xfrm>
            <a:off x="4788024" y="3068960"/>
            <a:ext cx="4499992" cy="720080"/>
          </a:xfrm>
          <a:prstGeom prst="rect">
            <a:avLst/>
          </a:prstGeom>
          <a:noFill/>
          <a:ln>
            <a:miter lim="800000"/>
            <a:headEnd/>
            <a:tailEnd/>
          </a:ln>
        </p:spPr>
        <p:txBody>
          <a:bodyPr vert="horz" wrap="square" numCol="1" anchor="ctr" anchorCtr="0" compatLnSpc="1">
            <a:prstTxWarp prst="textNoShape">
              <a:avLst/>
            </a:prstTxWarp>
          </a:bodyPr>
          <a:lstStyle/>
          <a:p>
            <a:pPr marL="53975" marR="0" lvl="0" indent="-342900" algn="l" defTabSz="914400" rtl="0" eaLnBrk="0" fontAlgn="base" latinLnBrk="0" hangingPunct="0">
              <a:lnSpc>
                <a:spcPct val="100000"/>
              </a:lnSpc>
              <a:spcBef>
                <a:spcPct val="20000"/>
              </a:spcBef>
              <a:spcAft>
                <a:spcPct val="0"/>
              </a:spcAft>
              <a:buClrTx/>
              <a:buSzTx/>
              <a:tabLst/>
              <a:defRPr/>
            </a:pPr>
            <a:r>
              <a:rPr kumimoji="0" lang="ro-RO" sz="1600" b="0" i="0" u="none" strike="noStrike" kern="0" cap="none" spc="0" normalizeH="0" baseline="0" noProof="0" dirty="0" smtClean="0">
                <a:ln>
                  <a:noFill/>
                </a:ln>
                <a:solidFill>
                  <a:schemeClr val="bg1"/>
                </a:solidFill>
                <a:effectLst/>
                <a:uLnTx/>
                <a:uFillTx/>
                <a:latin typeface="+mn-lt"/>
                <a:ea typeface="+mn-ea"/>
                <a:cs typeface="+mn-cs"/>
              </a:rPr>
              <a:t>Gabriel Gîdea - </a:t>
            </a:r>
            <a:r>
              <a:rPr kumimoji="0" lang="en-GB" sz="1600" b="0" i="0" u="none" strike="noStrike" kern="0" cap="none" spc="0" normalizeH="0" baseline="0" noProof="0" dirty="0" smtClean="0">
                <a:ln>
                  <a:noFill/>
                </a:ln>
                <a:solidFill>
                  <a:schemeClr val="bg1"/>
                </a:solidFill>
                <a:effectLst/>
                <a:uLnTx/>
                <a:uFillTx/>
                <a:latin typeface="+mn-lt"/>
                <a:ea typeface="+mn-ea"/>
                <a:cs typeface="+mn-cs"/>
              </a:rPr>
              <a:t>director de </a:t>
            </a:r>
            <a:r>
              <a:rPr kumimoji="0" lang="en-GB" sz="1600" b="0" i="0" u="none" strike="noStrike" kern="0" cap="none" spc="0" normalizeH="0" baseline="0" noProof="0" dirty="0" err="1" smtClean="0">
                <a:ln>
                  <a:noFill/>
                </a:ln>
                <a:solidFill>
                  <a:schemeClr val="bg1"/>
                </a:solidFill>
                <a:effectLst/>
                <a:uLnTx/>
                <a:uFillTx/>
                <a:latin typeface="+mn-lt"/>
                <a:ea typeface="+mn-ea"/>
                <a:cs typeface="+mn-cs"/>
              </a:rPr>
              <a:t>dezvoltare</a:t>
            </a:r>
            <a:endParaRPr lang="ro-RO" sz="1600" kern="0" dirty="0" smtClean="0">
              <a:solidFill>
                <a:schemeClr val="bg1"/>
              </a:solidFill>
              <a:latin typeface="+mn-lt"/>
              <a:ea typeface="+mn-ea"/>
              <a:cs typeface="+mn-cs"/>
            </a:endParaRPr>
          </a:p>
          <a:p>
            <a:pPr marL="53975" marR="0" lvl="0" indent="-342900" algn="l" defTabSz="914400" rtl="0" eaLnBrk="0" fontAlgn="base" latinLnBrk="0" hangingPunct="0">
              <a:lnSpc>
                <a:spcPct val="100000"/>
              </a:lnSpc>
              <a:spcBef>
                <a:spcPct val="20000"/>
              </a:spcBef>
              <a:spcAft>
                <a:spcPct val="0"/>
              </a:spcAft>
              <a:buClrTx/>
              <a:buSzTx/>
              <a:tabLst/>
              <a:defRPr/>
            </a:pPr>
            <a:r>
              <a:rPr kumimoji="0" lang="en-GB" sz="1600" b="0" i="0" u="none" strike="noStrike" kern="0" cap="none" spc="0" normalizeH="0" baseline="0" noProof="0" dirty="0" smtClean="0">
                <a:ln>
                  <a:noFill/>
                </a:ln>
                <a:solidFill>
                  <a:schemeClr val="bg1"/>
                </a:solidFill>
                <a:effectLst/>
                <a:uLnTx/>
                <a:uFillTx/>
                <a:latin typeface="+mn-lt"/>
                <a:ea typeface="+mn-ea"/>
                <a:cs typeface="+mn-cs"/>
              </a:rPr>
              <a:t>Kingston Technology, Rom</a:t>
            </a:r>
            <a:r>
              <a:rPr kumimoji="0" lang="ro-RO" sz="1600" b="0" i="0" u="none" strike="noStrike" kern="0" cap="none" spc="0" normalizeH="0" baseline="0" noProof="0" dirty="0" smtClean="0">
                <a:ln>
                  <a:noFill/>
                </a:ln>
                <a:solidFill>
                  <a:schemeClr val="bg1"/>
                </a:solidFill>
                <a:effectLst/>
                <a:uLnTx/>
                <a:uFillTx/>
                <a:latin typeface="+mn-lt"/>
                <a:ea typeface="+mn-ea"/>
                <a:cs typeface="+mn-cs"/>
              </a:rPr>
              <a:t>ânia</a:t>
            </a:r>
            <a:r>
              <a:rPr kumimoji="0" lang="ro-RO" sz="1600" b="0" i="0" u="none" strike="noStrike" kern="0" cap="none" spc="0" normalizeH="0" noProof="0" dirty="0" smtClean="0">
                <a:ln>
                  <a:noFill/>
                </a:ln>
                <a:solidFill>
                  <a:schemeClr val="bg1"/>
                </a:solidFill>
                <a:effectLst/>
                <a:uLnTx/>
                <a:uFillTx/>
                <a:latin typeface="+mn-lt"/>
                <a:ea typeface="+mn-ea"/>
                <a:cs typeface="+mn-cs"/>
              </a:rPr>
              <a:t> şi Bulgaria</a:t>
            </a:r>
          </a:p>
          <a:p>
            <a:pPr marL="53975" marR="0" lvl="0" indent="-342900" algn="l" defTabSz="914400" rtl="0" eaLnBrk="0" fontAlgn="base" latinLnBrk="0" hangingPunct="0">
              <a:lnSpc>
                <a:spcPct val="100000"/>
              </a:lnSpc>
              <a:spcBef>
                <a:spcPct val="20000"/>
              </a:spcBef>
              <a:spcAft>
                <a:spcPct val="0"/>
              </a:spcAft>
              <a:buClrTx/>
              <a:buSzTx/>
              <a:tabLst/>
              <a:defRPr/>
            </a:pPr>
            <a:endParaRPr lang="ro-RO" kern="0" noProof="0" dirty="0" smtClean="0">
              <a:solidFill>
                <a:schemeClr val="bg1"/>
              </a:solidFill>
              <a:latin typeface="+mn-lt"/>
              <a:ea typeface="+mn-ea"/>
              <a:cs typeface="+mn-cs"/>
            </a:endParaRPr>
          </a:p>
        </p:txBody>
      </p:sp>
      <p:sp>
        <p:nvSpPr>
          <p:cNvPr id="3" name="Rounded Rectangle 2"/>
          <p:cNvSpPr/>
          <p:nvPr/>
        </p:nvSpPr>
        <p:spPr>
          <a:xfrm>
            <a:off x="3779912" y="2276872"/>
            <a:ext cx="5364088" cy="648072"/>
          </a:xfrm>
          <a:prstGeom prst="roundRect">
            <a:avLst/>
          </a:prstGeom>
          <a:solidFill>
            <a:schemeClr val="accent4">
              <a:lumMod val="85000"/>
              <a:lumOff val="15000"/>
            </a:schemeClr>
          </a:solidFill>
          <a:ln>
            <a:solidFill>
              <a:schemeClr val="accent4">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 lvl="0" indent="-342900" eaLnBrk="0" hangingPunct="0">
              <a:spcBef>
                <a:spcPct val="20000"/>
              </a:spcBef>
              <a:defRPr/>
            </a:pPr>
            <a:r>
              <a:rPr lang="en-GB" kern="0" dirty="0" smtClean="0">
                <a:solidFill>
                  <a:schemeClr val="bg1"/>
                </a:solidFill>
              </a:rPr>
              <a:t>How memory configuration can impact your business?</a:t>
            </a:r>
            <a:endParaRPr lang="ro-RO" kern="0" dirty="0" smtClean="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7888" y="1916832"/>
            <a:ext cx="6480720" cy="612000"/>
          </a:xfrm>
          <a:prstGeom prst="rect">
            <a:avLst/>
          </a:prstGeom>
          <a:solidFill>
            <a:schemeClr val="bg1">
              <a:lumMod val="95000"/>
            </a:schemeClr>
          </a:solidFill>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p:txBody>
      </p:sp>
      <p:sp>
        <p:nvSpPr>
          <p:cNvPr id="23" name="TextBox 22"/>
          <p:cNvSpPr txBox="1"/>
          <p:nvPr/>
        </p:nvSpPr>
        <p:spPr>
          <a:xfrm>
            <a:off x="467544" y="965627"/>
            <a:ext cx="6480720" cy="792000"/>
          </a:xfrm>
          <a:prstGeom prst="rect">
            <a:avLst/>
          </a:prstGeom>
          <a:solidFill>
            <a:schemeClr val="bg1">
              <a:lumMod val="95000"/>
            </a:schemeClr>
          </a:solidFill>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p:txBody>
      </p:sp>
      <p:sp>
        <p:nvSpPr>
          <p:cNvPr id="17" name="Content Placeholder 4"/>
          <p:cNvSpPr txBox="1">
            <a:spLocks/>
          </p:cNvSpPr>
          <p:nvPr/>
        </p:nvSpPr>
        <p:spPr>
          <a:xfrm>
            <a:off x="457200" y="980728"/>
            <a:ext cx="6419056" cy="792088"/>
          </a:xfrm>
          <a:prstGeom prst="rect">
            <a:avLst/>
          </a:prstGeom>
        </p:spPr>
        <p:txBody>
          <a:bodyPr/>
          <a:lstStyle/>
          <a:p>
            <a:pPr marL="182563" indent="-182563">
              <a:lnSpc>
                <a:spcPct val="90000"/>
              </a:lnSpc>
              <a:spcBef>
                <a:spcPts val="600"/>
              </a:spcBef>
              <a:buClrTx/>
              <a:buSzTx/>
            </a:pPr>
            <a:r>
              <a:rPr lang="en-GB" sz="1600" dirty="0" smtClean="0">
                <a:cs typeface="Arial" pitchFamily="34" charset="0"/>
              </a:rPr>
              <a:t>All Kingston enterprise security products provide </a:t>
            </a:r>
            <a:r>
              <a:rPr lang="en-GB" sz="1600" b="1" dirty="0" smtClean="0">
                <a:cs typeface="Arial" pitchFamily="34" charset="0"/>
              </a:rPr>
              <a:t>hardware based authentication</a:t>
            </a:r>
          </a:p>
          <a:p>
            <a:pPr marL="182563" indent="-182563">
              <a:lnSpc>
                <a:spcPct val="90000"/>
              </a:lnSpc>
              <a:spcBef>
                <a:spcPts val="600"/>
              </a:spcBef>
              <a:buClrTx/>
              <a:buSzTx/>
            </a:pPr>
            <a:r>
              <a:rPr lang="en-GB" sz="1600" dirty="0" smtClean="0">
                <a:cs typeface="Arial" pitchFamily="34" charset="0"/>
              </a:rPr>
              <a:t>100% AES 256-bit hardware based encryption</a:t>
            </a:r>
          </a:p>
        </p:txBody>
      </p:sp>
      <p:sp>
        <p:nvSpPr>
          <p:cNvPr id="8" name="Title 1"/>
          <p:cNvSpPr>
            <a:spLocks noGrp="1"/>
          </p:cNvSpPr>
          <p:nvPr>
            <p:ph type="title"/>
          </p:nvPr>
        </p:nvSpPr>
        <p:spPr>
          <a:xfrm>
            <a:off x="457200" y="274638"/>
            <a:ext cx="8229600" cy="490066"/>
          </a:xfrm>
        </p:spPr>
        <p:txBody>
          <a:bodyPr/>
          <a:lstStyle/>
          <a:p>
            <a:pPr lvl="0" eaLnBrk="0" hangingPunct="0">
              <a:defRPr/>
            </a:pPr>
            <a:r>
              <a:rPr lang="en-US" dirty="0" smtClean="0"/>
              <a:t>Common Features for our Secure USB range</a:t>
            </a:r>
            <a:endParaRPr lang="en-US" dirty="0">
              <a:solidFill>
                <a:schemeClr val="accent2"/>
              </a:solidFill>
            </a:endParaRPr>
          </a:p>
        </p:txBody>
      </p:sp>
      <p:sp>
        <p:nvSpPr>
          <p:cNvPr id="10" name="Content Placeholder 4"/>
          <p:cNvSpPr txBox="1">
            <a:spLocks/>
          </p:cNvSpPr>
          <p:nvPr/>
        </p:nvSpPr>
        <p:spPr>
          <a:xfrm>
            <a:off x="467544" y="1952736"/>
            <a:ext cx="6419056" cy="576064"/>
          </a:xfrm>
          <a:prstGeom prst="rect">
            <a:avLst/>
          </a:prstGeom>
        </p:spPr>
        <p:txBody>
          <a:bodyPr/>
          <a:lstStyle/>
          <a:p>
            <a:pPr marL="361950" indent="-361950"/>
            <a:r>
              <a:rPr lang="en-GB" sz="1600" dirty="0" smtClean="0">
                <a:cs typeface="Arial" pitchFamily="34" charset="0"/>
              </a:rPr>
              <a:t>Annual third party security </a:t>
            </a:r>
            <a:r>
              <a:rPr lang="en-GB" sz="1600" b="1" dirty="0" smtClean="0">
                <a:cs typeface="Arial" pitchFamily="34" charset="0"/>
              </a:rPr>
              <a:t>penetration test </a:t>
            </a:r>
            <a:r>
              <a:rPr lang="en-GB" sz="1600" dirty="0" smtClean="0">
                <a:cs typeface="Arial" pitchFamily="34" charset="0"/>
              </a:rPr>
              <a:t>program providing independent security verification</a:t>
            </a:r>
            <a:endParaRPr lang="en-GB" sz="1600" dirty="0" smtClean="0"/>
          </a:p>
        </p:txBody>
      </p:sp>
      <p:sp>
        <p:nvSpPr>
          <p:cNvPr id="13" name="TextBox 12"/>
          <p:cNvSpPr txBox="1"/>
          <p:nvPr/>
        </p:nvSpPr>
        <p:spPr>
          <a:xfrm>
            <a:off x="467544" y="2708920"/>
            <a:ext cx="6480720" cy="792000"/>
          </a:xfrm>
          <a:prstGeom prst="rect">
            <a:avLst/>
          </a:prstGeom>
          <a:solidFill>
            <a:schemeClr val="bg1">
              <a:lumMod val="95000"/>
            </a:schemeClr>
          </a:solidFill>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p:txBody>
      </p:sp>
      <p:sp>
        <p:nvSpPr>
          <p:cNvPr id="14" name="Content Placeholder 4"/>
          <p:cNvSpPr txBox="1">
            <a:spLocks/>
          </p:cNvSpPr>
          <p:nvPr/>
        </p:nvSpPr>
        <p:spPr>
          <a:xfrm>
            <a:off x="467544" y="2708920"/>
            <a:ext cx="6552728" cy="792088"/>
          </a:xfrm>
          <a:prstGeom prst="rect">
            <a:avLst/>
          </a:prstGeom>
        </p:spPr>
        <p:txBody>
          <a:bodyPr/>
          <a:lstStyle/>
          <a:p>
            <a:pPr marL="182563" indent="-182563">
              <a:lnSpc>
                <a:spcPct val="90000"/>
              </a:lnSpc>
              <a:spcBef>
                <a:spcPts val="600"/>
              </a:spcBef>
              <a:buClrTx/>
              <a:buSzTx/>
            </a:pPr>
            <a:r>
              <a:rPr lang="en-GB" sz="1600" dirty="0" smtClean="0">
                <a:cs typeface="Arial" pitchFamily="34" charset="0"/>
              </a:rPr>
              <a:t>Lockout after </a:t>
            </a:r>
            <a:r>
              <a:rPr lang="en-GB" sz="1600" b="1" dirty="0" smtClean="0">
                <a:cs typeface="Arial" pitchFamily="34" charset="0"/>
              </a:rPr>
              <a:t>10 incorrect password entries </a:t>
            </a:r>
            <a:r>
              <a:rPr lang="en-GB" sz="1600" dirty="0" smtClean="0">
                <a:cs typeface="Arial" pitchFamily="34" charset="0"/>
              </a:rPr>
              <a:t>wiping keys and formatting the drive – [customisable]</a:t>
            </a:r>
          </a:p>
          <a:p>
            <a:pPr marL="717550" lvl="1" indent="-176213">
              <a:spcBef>
                <a:spcPts val="600"/>
              </a:spcBef>
              <a:buSzTx/>
            </a:pPr>
            <a:r>
              <a:rPr lang="en-GB" sz="1600" dirty="0" smtClean="0">
                <a:cs typeface="Arial" pitchFamily="34" charset="0"/>
              </a:rPr>
              <a:t>Device can be reset for reuse</a:t>
            </a:r>
            <a:endParaRPr lang="en-GB" sz="1600" dirty="0" smtClean="0"/>
          </a:p>
          <a:p>
            <a:pPr marL="361950" indent="-361950"/>
            <a:endParaRPr lang="en-GB" sz="1600" dirty="0" smtClean="0"/>
          </a:p>
        </p:txBody>
      </p:sp>
      <p:sp>
        <p:nvSpPr>
          <p:cNvPr id="19" name="TextBox 18"/>
          <p:cNvSpPr txBox="1"/>
          <p:nvPr/>
        </p:nvSpPr>
        <p:spPr>
          <a:xfrm>
            <a:off x="477888" y="3645024"/>
            <a:ext cx="6480720" cy="324000"/>
          </a:xfrm>
          <a:prstGeom prst="rect">
            <a:avLst/>
          </a:prstGeom>
          <a:solidFill>
            <a:schemeClr val="bg1">
              <a:lumMod val="95000"/>
            </a:schemeClr>
          </a:solidFill>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p:txBody>
      </p:sp>
      <p:sp>
        <p:nvSpPr>
          <p:cNvPr id="20" name="Content Placeholder 4"/>
          <p:cNvSpPr txBox="1">
            <a:spLocks/>
          </p:cNvSpPr>
          <p:nvPr/>
        </p:nvSpPr>
        <p:spPr>
          <a:xfrm>
            <a:off x="467544" y="3645024"/>
            <a:ext cx="6419056" cy="288032"/>
          </a:xfrm>
          <a:prstGeom prst="rect">
            <a:avLst/>
          </a:prstGeom>
        </p:spPr>
        <p:txBody>
          <a:bodyPr/>
          <a:lstStyle/>
          <a:p>
            <a:pPr marL="182563" indent="-182563">
              <a:lnSpc>
                <a:spcPct val="90000"/>
              </a:lnSpc>
              <a:spcBef>
                <a:spcPts val="600"/>
              </a:spcBef>
              <a:buClrTx/>
              <a:buSzTx/>
            </a:pPr>
            <a:r>
              <a:rPr lang="en-GB" sz="1600" dirty="0" smtClean="0">
                <a:cs typeface="Arial" pitchFamily="34" charset="0"/>
              </a:rPr>
              <a:t>Enforced </a:t>
            </a:r>
            <a:r>
              <a:rPr lang="en-GB" sz="1600" b="1" dirty="0" smtClean="0">
                <a:cs typeface="Arial" pitchFamily="34" charset="0"/>
              </a:rPr>
              <a:t>complex password </a:t>
            </a:r>
            <a:r>
              <a:rPr lang="en-GB" sz="1600" dirty="0" smtClean="0">
                <a:cs typeface="Arial" pitchFamily="34" charset="0"/>
              </a:rPr>
              <a:t>and password length – [customisable]</a:t>
            </a:r>
          </a:p>
        </p:txBody>
      </p:sp>
      <p:sp>
        <p:nvSpPr>
          <p:cNvPr id="15" name="TextBox 14"/>
          <p:cNvSpPr txBox="1"/>
          <p:nvPr/>
        </p:nvSpPr>
        <p:spPr>
          <a:xfrm>
            <a:off x="467544" y="4149080"/>
            <a:ext cx="6480720" cy="1044000"/>
          </a:xfrm>
          <a:prstGeom prst="rect">
            <a:avLst/>
          </a:prstGeom>
          <a:solidFill>
            <a:schemeClr val="bg1">
              <a:lumMod val="95000"/>
            </a:schemeClr>
          </a:solidFill>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p:txBody>
      </p:sp>
      <p:sp>
        <p:nvSpPr>
          <p:cNvPr id="18" name="Content Placeholder 4"/>
          <p:cNvSpPr txBox="1">
            <a:spLocks/>
          </p:cNvSpPr>
          <p:nvPr/>
        </p:nvSpPr>
        <p:spPr>
          <a:xfrm>
            <a:off x="467544" y="4149080"/>
            <a:ext cx="6552728" cy="1008112"/>
          </a:xfrm>
          <a:prstGeom prst="rect">
            <a:avLst/>
          </a:prstGeom>
        </p:spPr>
        <p:txBody>
          <a:bodyPr/>
          <a:lstStyle/>
          <a:p>
            <a:pPr marL="182563" indent="-182563">
              <a:lnSpc>
                <a:spcPct val="90000"/>
              </a:lnSpc>
              <a:spcBef>
                <a:spcPts val="600"/>
              </a:spcBef>
              <a:buClrTx/>
              <a:buSzTx/>
            </a:pPr>
            <a:endParaRPr lang="en-GB" sz="1600" dirty="0" smtClean="0">
              <a:cs typeface="Arial" pitchFamily="34" charset="0"/>
            </a:endParaRPr>
          </a:p>
          <a:p>
            <a:pPr marL="182563" indent="-182563">
              <a:lnSpc>
                <a:spcPct val="90000"/>
              </a:lnSpc>
              <a:spcBef>
                <a:spcPts val="600"/>
              </a:spcBef>
              <a:buClrTx/>
              <a:buSzTx/>
            </a:pPr>
            <a:r>
              <a:rPr lang="en-GB" sz="1600" dirty="0" smtClean="0">
                <a:cs typeface="Arial" pitchFamily="34" charset="0"/>
              </a:rPr>
              <a:t>All products are built with current generation </a:t>
            </a:r>
            <a:r>
              <a:rPr lang="en-GB" sz="1600" b="1" dirty="0" smtClean="0">
                <a:cs typeface="Arial" pitchFamily="34" charset="0"/>
              </a:rPr>
              <a:t>MLC NAND </a:t>
            </a:r>
            <a:r>
              <a:rPr lang="en-GB" sz="1600" dirty="0" smtClean="0">
                <a:cs typeface="Arial" pitchFamily="34" charset="0"/>
              </a:rPr>
              <a:t>flash memory technology – guarantees stable supply</a:t>
            </a:r>
          </a:p>
          <a:p>
            <a:pPr marL="361950" indent="-361950"/>
            <a:endParaRPr lang="en-GB" sz="1600" dirty="0" smtClean="0"/>
          </a:p>
        </p:txBody>
      </p:sp>
      <p:sp>
        <p:nvSpPr>
          <p:cNvPr id="21" name="TextBox 20"/>
          <p:cNvSpPr txBox="1"/>
          <p:nvPr/>
        </p:nvSpPr>
        <p:spPr>
          <a:xfrm>
            <a:off x="477888" y="5337280"/>
            <a:ext cx="6480720" cy="324000"/>
          </a:xfrm>
          <a:prstGeom prst="rect">
            <a:avLst/>
          </a:prstGeom>
          <a:solidFill>
            <a:schemeClr val="bg1">
              <a:lumMod val="95000"/>
            </a:schemeClr>
          </a:solidFill>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p:txBody>
      </p:sp>
      <p:sp>
        <p:nvSpPr>
          <p:cNvPr id="24" name="Content Placeholder 4"/>
          <p:cNvSpPr txBox="1">
            <a:spLocks/>
          </p:cNvSpPr>
          <p:nvPr/>
        </p:nvSpPr>
        <p:spPr>
          <a:xfrm>
            <a:off x="467544" y="5373184"/>
            <a:ext cx="6419056" cy="576064"/>
          </a:xfrm>
          <a:prstGeom prst="rect">
            <a:avLst/>
          </a:prstGeom>
        </p:spPr>
        <p:txBody>
          <a:bodyPr/>
          <a:lstStyle/>
          <a:p>
            <a:pPr marL="182563" indent="-182563">
              <a:lnSpc>
                <a:spcPct val="90000"/>
              </a:lnSpc>
              <a:spcBef>
                <a:spcPts val="600"/>
              </a:spcBef>
              <a:buClrTx/>
              <a:buSzTx/>
            </a:pPr>
            <a:r>
              <a:rPr lang="en-GB" sz="1600" dirty="0" smtClean="0">
                <a:cs typeface="Arial" pitchFamily="34" charset="0"/>
              </a:rPr>
              <a:t>5 year </a:t>
            </a:r>
            <a:r>
              <a:rPr lang="en-GB" sz="1600" b="1" dirty="0" smtClean="0">
                <a:cs typeface="Arial" pitchFamily="34" charset="0"/>
              </a:rPr>
              <a:t>warranty</a:t>
            </a:r>
            <a:r>
              <a:rPr lang="en-GB" sz="1600" dirty="0" smtClean="0">
                <a:cs typeface="Arial" pitchFamily="34" charset="0"/>
              </a:rPr>
              <a:t> with free customer </a:t>
            </a:r>
            <a:r>
              <a:rPr lang="en-GB" sz="1600" b="1" dirty="0" smtClean="0">
                <a:cs typeface="Arial" pitchFamily="34" charset="0"/>
              </a:rPr>
              <a:t>support</a:t>
            </a:r>
            <a:r>
              <a:rPr lang="en-GB" sz="1600" dirty="0" smtClean="0">
                <a:cs typeface="Arial" pitchFamily="34" charset="0"/>
              </a:rPr>
              <a:t> </a:t>
            </a:r>
          </a:p>
        </p:txBody>
      </p:sp>
      <p:sp>
        <p:nvSpPr>
          <p:cNvPr id="25" name="TextBox 24"/>
          <p:cNvSpPr txBox="1"/>
          <p:nvPr/>
        </p:nvSpPr>
        <p:spPr>
          <a:xfrm>
            <a:off x="477888" y="5769328"/>
            <a:ext cx="6480720" cy="612000"/>
          </a:xfrm>
          <a:prstGeom prst="rect">
            <a:avLst/>
          </a:prstGeom>
          <a:solidFill>
            <a:schemeClr val="bg1">
              <a:lumMod val="95000"/>
            </a:schemeClr>
          </a:solidFill>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p:txBody>
      </p:sp>
      <p:sp>
        <p:nvSpPr>
          <p:cNvPr id="26" name="Content Placeholder 4"/>
          <p:cNvSpPr txBox="1">
            <a:spLocks/>
          </p:cNvSpPr>
          <p:nvPr/>
        </p:nvSpPr>
        <p:spPr>
          <a:xfrm>
            <a:off x="467544" y="5805232"/>
            <a:ext cx="6624736" cy="756000"/>
          </a:xfrm>
          <a:prstGeom prst="rect">
            <a:avLst/>
          </a:prstGeom>
        </p:spPr>
        <p:txBody>
          <a:bodyPr/>
          <a:lstStyle/>
          <a:p>
            <a:pPr marL="182563" indent="-182563">
              <a:lnSpc>
                <a:spcPct val="90000"/>
              </a:lnSpc>
              <a:spcBef>
                <a:spcPts val="600"/>
              </a:spcBef>
              <a:buClrTx/>
              <a:buSzTx/>
            </a:pPr>
            <a:r>
              <a:rPr lang="en-GB" sz="1600" dirty="0" smtClean="0">
                <a:cs typeface="Arial" pitchFamily="34" charset="0"/>
              </a:rPr>
              <a:t>Wide </a:t>
            </a:r>
            <a:r>
              <a:rPr lang="en-GB" sz="1600" b="1" dirty="0" smtClean="0">
                <a:cs typeface="Arial" pitchFamily="34" charset="0"/>
              </a:rPr>
              <a:t>Personalisation options </a:t>
            </a:r>
            <a:r>
              <a:rPr lang="en-GB" sz="1600" dirty="0" smtClean="0">
                <a:cs typeface="Arial" pitchFamily="34" charset="0"/>
              </a:rPr>
              <a:t>available </a:t>
            </a:r>
          </a:p>
          <a:p>
            <a:pPr marL="719138" lvl="1" indent="-174625">
              <a:lnSpc>
                <a:spcPct val="90000"/>
              </a:lnSpc>
              <a:spcBef>
                <a:spcPts val="600"/>
              </a:spcBef>
              <a:tabLst>
                <a:tab pos="719138" algn="l"/>
              </a:tabLst>
            </a:pPr>
            <a:r>
              <a:rPr lang="en-GB" sz="1600" dirty="0" smtClean="0">
                <a:cs typeface="Arial" pitchFamily="34" charset="0"/>
              </a:rPr>
              <a:t>With Co-Logo for free, Device serialisation options &amp; much more</a:t>
            </a:r>
          </a:p>
        </p:txBody>
      </p:sp>
      <p:pic>
        <p:nvPicPr>
          <p:cNvPr id="27" name="Picture 2" descr="N:\Marketing\PMM\FLASH\General\Personalisation\Secure USB\SecureUSB_CoLogo_straightTop_red.JPG"/>
          <p:cNvPicPr>
            <a:picLocks noChangeAspect="1" noChangeArrowheads="1"/>
          </p:cNvPicPr>
          <p:nvPr/>
        </p:nvPicPr>
        <p:blipFill>
          <a:blip r:embed="rId2" cstate="screen"/>
          <a:srcRect/>
          <a:stretch>
            <a:fillRect/>
          </a:stretch>
        </p:blipFill>
        <p:spPr bwMode="auto">
          <a:xfrm>
            <a:off x="7236296" y="2780928"/>
            <a:ext cx="1498667" cy="432048"/>
          </a:xfrm>
          <a:prstGeom prst="rect">
            <a:avLst/>
          </a:prstGeom>
          <a:noFill/>
        </p:spPr>
      </p:pic>
      <p:pic>
        <p:nvPicPr>
          <p:cNvPr id="28" name="Picture 3" descr="N:\Marketing\PMM\FLASH\General\Personalisation\Secure USB\SecureUSB_CoLogo_straightTop_green.JPG"/>
          <p:cNvPicPr>
            <a:picLocks noChangeAspect="1" noChangeArrowheads="1"/>
          </p:cNvPicPr>
          <p:nvPr/>
        </p:nvPicPr>
        <p:blipFill>
          <a:blip r:embed="rId3" cstate="screen"/>
          <a:srcRect/>
          <a:stretch>
            <a:fillRect/>
          </a:stretch>
        </p:blipFill>
        <p:spPr bwMode="auto">
          <a:xfrm>
            <a:off x="7236296" y="3294716"/>
            <a:ext cx="1512168" cy="422316"/>
          </a:xfrm>
          <a:prstGeom prst="rect">
            <a:avLst/>
          </a:prstGeom>
          <a:noFill/>
        </p:spPr>
      </p:pic>
      <p:pic>
        <p:nvPicPr>
          <p:cNvPr id="29" name="Picture 4" descr="N:\Marketing\PMM\FLASH\General\Personalisation\Secure USB\SecureUSB_CoLogo_straightTop_grey.JPG"/>
          <p:cNvPicPr>
            <a:picLocks noChangeAspect="1" noChangeArrowheads="1"/>
          </p:cNvPicPr>
          <p:nvPr/>
        </p:nvPicPr>
        <p:blipFill>
          <a:blip r:embed="rId4" cstate="screen"/>
          <a:srcRect/>
          <a:stretch>
            <a:fillRect/>
          </a:stretch>
        </p:blipFill>
        <p:spPr bwMode="auto">
          <a:xfrm>
            <a:off x="7236296" y="3847546"/>
            <a:ext cx="1512168" cy="445550"/>
          </a:xfrm>
          <a:prstGeom prst="rect">
            <a:avLst/>
          </a:prstGeom>
          <a:noFill/>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7888" y="2168960"/>
            <a:ext cx="6480720" cy="1116000"/>
          </a:xfrm>
          <a:prstGeom prst="rect">
            <a:avLst/>
          </a:prstGeom>
          <a:solidFill>
            <a:schemeClr val="bg1">
              <a:lumMod val="95000"/>
            </a:schemeClr>
          </a:solidFill>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p:txBody>
      </p:sp>
      <p:sp>
        <p:nvSpPr>
          <p:cNvPr id="23" name="TextBox 22"/>
          <p:cNvSpPr txBox="1"/>
          <p:nvPr/>
        </p:nvSpPr>
        <p:spPr>
          <a:xfrm>
            <a:off x="467544" y="965627"/>
            <a:ext cx="6480720" cy="900000"/>
          </a:xfrm>
          <a:prstGeom prst="rect">
            <a:avLst/>
          </a:prstGeom>
          <a:solidFill>
            <a:schemeClr val="bg1">
              <a:lumMod val="95000"/>
            </a:schemeClr>
          </a:solidFill>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p:txBody>
      </p:sp>
      <p:sp>
        <p:nvSpPr>
          <p:cNvPr id="17" name="Content Placeholder 4"/>
          <p:cNvSpPr txBox="1">
            <a:spLocks/>
          </p:cNvSpPr>
          <p:nvPr/>
        </p:nvSpPr>
        <p:spPr>
          <a:xfrm>
            <a:off x="457200" y="980728"/>
            <a:ext cx="6419056" cy="792088"/>
          </a:xfrm>
          <a:prstGeom prst="rect">
            <a:avLst/>
          </a:prstGeom>
        </p:spPr>
        <p:txBody>
          <a:bodyPr anchor="ctr"/>
          <a:lstStyle/>
          <a:p>
            <a:pPr marL="361950" indent="-361950"/>
            <a:r>
              <a:rPr lang="en-GB" b="1" dirty="0" smtClean="0">
                <a:latin typeface="+mn-lt"/>
              </a:rPr>
              <a:t>Remote Password Reset: </a:t>
            </a:r>
            <a:r>
              <a:rPr lang="ro-RO" dirty="0" smtClean="0">
                <a:latin typeface="+mn-lt"/>
              </a:rPr>
              <a:t>În cazul în care un utilizator a uitat parola </a:t>
            </a:r>
            <a:r>
              <a:rPr lang="en-GB" dirty="0" smtClean="0">
                <a:latin typeface="+mn-lt"/>
              </a:rPr>
              <a:t>USB-</a:t>
            </a:r>
            <a:r>
              <a:rPr lang="ro-RO" dirty="0" smtClean="0">
                <a:latin typeface="+mn-lt"/>
              </a:rPr>
              <a:t>ului criptat, o poate </a:t>
            </a:r>
            <a:r>
              <a:rPr lang="ro-RO" b="1" dirty="0" smtClean="0">
                <a:latin typeface="+mn-lt"/>
              </a:rPr>
              <a:t>recupera de la distanţă</a:t>
            </a:r>
            <a:r>
              <a:rPr lang="ro-RO" dirty="0" smtClean="0">
                <a:latin typeface="+mn-lt"/>
              </a:rPr>
              <a:t> cu ajutorul administratorului.</a:t>
            </a:r>
            <a:endParaRPr lang="en-GB" dirty="0" smtClean="0">
              <a:latin typeface="+mn-lt"/>
            </a:endParaRPr>
          </a:p>
        </p:txBody>
      </p:sp>
      <p:sp>
        <p:nvSpPr>
          <p:cNvPr id="8" name="Title 1"/>
          <p:cNvSpPr>
            <a:spLocks noGrp="1"/>
          </p:cNvSpPr>
          <p:nvPr>
            <p:ph type="title"/>
          </p:nvPr>
        </p:nvSpPr>
        <p:spPr>
          <a:xfrm>
            <a:off x="457200" y="274638"/>
            <a:ext cx="8363272" cy="490066"/>
          </a:xfrm>
        </p:spPr>
        <p:txBody>
          <a:bodyPr/>
          <a:lstStyle/>
          <a:p>
            <a:pPr eaLnBrk="0" hangingPunct="0"/>
            <a:r>
              <a:rPr lang="en-GB" b="1" dirty="0" err="1" smtClean="0">
                <a:solidFill>
                  <a:srgbClr val="C00000"/>
                </a:solidFill>
                <a:latin typeface="Calibri" pitchFamily="34" charset="0"/>
                <a:ea typeface="ＭＳ Ｐゴシック" pitchFamily="1" charset="-128"/>
                <a:cs typeface="+mj-cs"/>
              </a:rPr>
              <a:t>Func</a:t>
            </a:r>
            <a:r>
              <a:rPr lang="ro-RO" b="1" dirty="0" smtClean="0">
                <a:solidFill>
                  <a:srgbClr val="C00000"/>
                </a:solidFill>
                <a:latin typeface="Calibri" pitchFamily="34" charset="0"/>
                <a:ea typeface="ＭＳ Ｐゴシック" pitchFamily="1" charset="-128"/>
                <a:cs typeface="+mj-cs"/>
              </a:rPr>
              <a:t>ţii încorporate în USB</a:t>
            </a:r>
            <a:r>
              <a:rPr lang="en-GB" b="1" dirty="0" smtClean="0">
                <a:solidFill>
                  <a:srgbClr val="C00000"/>
                </a:solidFill>
                <a:latin typeface="Calibri" pitchFamily="34" charset="0"/>
                <a:ea typeface="ＭＳ Ｐゴシック" pitchFamily="1" charset="-128"/>
                <a:cs typeface="+mj-cs"/>
              </a:rPr>
              <a:t>-</a:t>
            </a:r>
            <a:r>
              <a:rPr lang="ro-RO" b="1" dirty="0" smtClean="0">
                <a:solidFill>
                  <a:srgbClr val="C00000"/>
                </a:solidFill>
                <a:latin typeface="Calibri" pitchFamily="34" charset="0"/>
                <a:ea typeface="ＭＳ Ｐゴシック" pitchFamily="1" charset="-128"/>
                <a:cs typeface="+mj-cs"/>
              </a:rPr>
              <a:t>urile cu management Kingston</a:t>
            </a:r>
            <a:endParaRPr lang="en-GB" b="1" dirty="0">
              <a:solidFill>
                <a:srgbClr val="C00000"/>
              </a:solidFill>
              <a:latin typeface="Calibri" pitchFamily="34" charset="0"/>
              <a:ea typeface="ＭＳ Ｐゴシック" pitchFamily="1" charset="-128"/>
              <a:cs typeface="+mj-cs"/>
            </a:endParaRPr>
          </a:p>
        </p:txBody>
      </p:sp>
      <p:pic>
        <p:nvPicPr>
          <p:cNvPr id="9" name="Picture 8" descr="M4RCADX3KMQCAD9X0A8CAFZL5MVCAJOAI7KCAJ41I5HCA2CY7GMCA4F6NUPCA3KJO1TCANVVEJYCA3HZ51UCA5P00Y8CA3PTAO2CAP7O6XCCA0IAQZTCAION1MNCAEVQHFPCAP0Q9EFCA9QQAE9CARUYOUA.jpg"/>
          <p:cNvPicPr>
            <a:picLocks noChangeAspect="1"/>
          </p:cNvPicPr>
          <p:nvPr/>
        </p:nvPicPr>
        <p:blipFill>
          <a:blip r:embed="rId2" cstate="screen"/>
          <a:stretch>
            <a:fillRect/>
          </a:stretch>
        </p:blipFill>
        <p:spPr>
          <a:xfrm>
            <a:off x="7308304" y="980728"/>
            <a:ext cx="1200150" cy="809625"/>
          </a:xfrm>
          <a:prstGeom prst="rect">
            <a:avLst/>
          </a:prstGeom>
        </p:spPr>
      </p:pic>
      <p:sp>
        <p:nvSpPr>
          <p:cNvPr id="13" name="TextBox 12"/>
          <p:cNvSpPr txBox="1"/>
          <p:nvPr/>
        </p:nvSpPr>
        <p:spPr>
          <a:xfrm>
            <a:off x="467544" y="3645024"/>
            <a:ext cx="6480720" cy="936000"/>
          </a:xfrm>
          <a:prstGeom prst="rect">
            <a:avLst/>
          </a:prstGeom>
          <a:solidFill>
            <a:schemeClr val="bg1">
              <a:lumMod val="95000"/>
            </a:schemeClr>
          </a:solidFill>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p:txBody>
      </p:sp>
      <p:sp>
        <p:nvSpPr>
          <p:cNvPr id="19" name="TextBox 18"/>
          <p:cNvSpPr txBox="1"/>
          <p:nvPr/>
        </p:nvSpPr>
        <p:spPr>
          <a:xfrm>
            <a:off x="467544" y="4941168"/>
            <a:ext cx="6480720" cy="1116000"/>
          </a:xfrm>
          <a:prstGeom prst="rect">
            <a:avLst/>
          </a:prstGeom>
          <a:solidFill>
            <a:schemeClr val="bg1">
              <a:lumMod val="95000"/>
            </a:schemeClr>
          </a:solidFill>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p:txBody>
      </p:sp>
      <p:sp>
        <p:nvSpPr>
          <p:cNvPr id="15" name="Content Placeholder 4"/>
          <p:cNvSpPr txBox="1">
            <a:spLocks/>
          </p:cNvSpPr>
          <p:nvPr/>
        </p:nvSpPr>
        <p:spPr>
          <a:xfrm>
            <a:off x="467544" y="2204864"/>
            <a:ext cx="6419056" cy="1080120"/>
          </a:xfrm>
          <a:prstGeom prst="rect">
            <a:avLst/>
          </a:prstGeom>
        </p:spPr>
        <p:txBody>
          <a:bodyPr anchor="ctr"/>
          <a:lstStyle/>
          <a:p>
            <a:pPr marL="361950" indent="-361950"/>
            <a:r>
              <a:rPr lang="en-GB" b="1" dirty="0" smtClean="0">
                <a:latin typeface="+mn-lt"/>
              </a:rPr>
              <a:t>Inactivity Lock: </a:t>
            </a:r>
            <a:r>
              <a:rPr lang="ro-RO" dirty="0" smtClean="0">
                <a:latin typeface="+mn-lt"/>
              </a:rPr>
              <a:t>Pentru a preveni unul din motivele principale ale pierderilor de date datorita informatiilor neprotejate lasate nesupravegheate prin blocarea drive</a:t>
            </a:r>
            <a:r>
              <a:rPr lang="en-GB" dirty="0" smtClean="0">
                <a:latin typeface="+mn-lt"/>
              </a:rPr>
              <a:t>-</a:t>
            </a:r>
            <a:r>
              <a:rPr lang="en-GB" dirty="0" err="1" smtClean="0">
                <a:latin typeface="+mn-lt"/>
              </a:rPr>
              <a:t>ului</a:t>
            </a:r>
            <a:r>
              <a:rPr lang="en-GB" dirty="0" smtClean="0">
                <a:latin typeface="+mn-lt"/>
              </a:rPr>
              <a:t> USB dup</a:t>
            </a:r>
            <a:r>
              <a:rPr lang="ro-RO" dirty="0" smtClean="0">
                <a:latin typeface="+mn-lt"/>
              </a:rPr>
              <a:t>ă o perioada anterior setată de </a:t>
            </a:r>
            <a:r>
              <a:rPr lang="ro-RO" b="1" dirty="0" smtClean="0">
                <a:latin typeface="+mn-lt"/>
              </a:rPr>
              <a:t>inactivitate.</a:t>
            </a:r>
            <a:r>
              <a:rPr lang="ro-RO" dirty="0" smtClean="0">
                <a:latin typeface="+mn-lt"/>
              </a:rPr>
              <a:t> </a:t>
            </a:r>
            <a:endParaRPr lang="en-GB" dirty="0" smtClean="0">
              <a:latin typeface="+mn-lt"/>
            </a:endParaRPr>
          </a:p>
        </p:txBody>
      </p:sp>
      <p:pic>
        <p:nvPicPr>
          <p:cNvPr id="18" name="Picture 17" descr="inactivityLock-img.jpg"/>
          <p:cNvPicPr>
            <a:picLocks noChangeAspect="1"/>
          </p:cNvPicPr>
          <p:nvPr/>
        </p:nvPicPr>
        <p:blipFill>
          <a:blip r:embed="rId3" cstate="screen"/>
          <a:srcRect/>
          <a:stretch>
            <a:fillRect/>
          </a:stretch>
        </p:blipFill>
        <p:spPr>
          <a:xfrm>
            <a:off x="7380312" y="2348880"/>
            <a:ext cx="1191422" cy="776623"/>
          </a:xfrm>
          <a:prstGeom prst="rect">
            <a:avLst/>
          </a:prstGeom>
        </p:spPr>
      </p:pic>
      <p:sp>
        <p:nvSpPr>
          <p:cNvPr id="21" name="Content Placeholder 4"/>
          <p:cNvSpPr txBox="1">
            <a:spLocks/>
          </p:cNvSpPr>
          <p:nvPr/>
        </p:nvSpPr>
        <p:spPr>
          <a:xfrm>
            <a:off x="539552" y="3861048"/>
            <a:ext cx="6419056" cy="936104"/>
          </a:xfrm>
          <a:prstGeom prst="rect">
            <a:avLst/>
          </a:prstGeom>
        </p:spPr>
        <p:txBody>
          <a:bodyPr anchor="ctr"/>
          <a:lstStyle/>
          <a:p>
            <a:pPr marL="360363" indent="-360363">
              <a:spcBef>
                <a:spcPts val="600"/>
              </a:spcBef>
            </a:pPr>
            <a:r>
              <a:rPr lang="en-GB" b="1" dirty="0" smtClean="0">
                <a:latin typeface="+mn-lt"/>
              </a:rPr>
              <a:t>File Restrictor: </a:t>
            </a:r>
            <a:r>
              <a:rPr lang="ro-RO" b="1" dirty="0" smtClean="0">
                <a:latin typeface="+mn-lt"/>
              </a:rPr>
              <a:t> </a:t>
            </a:r>
            <a:r>
              <a:rPr lang="ro-RO" dirty="0" smtClean="0">
                <a:latin typeface="+mn-lt"/>
              </a:rPr>
              <a:t>Prin încorporarea unei liste de </a:t>
            </a:r>
            <a:r>
              <a:rPr lang="ro-RO" b="1" dirty="0" smtClean="0">
                <a:latin typeface="+mn-lt"/>
              </a:rPr>
              <a:t>extensii de fişier acceptate</a:t>
            </a:r>
            <a:r>
              <a:rPr lang="ro-RO" dirty="0" smtClean="0">
                <a:latin typeface="+mn-lt"/>
              </a:rPr>
              <a:t>, administratorul poate controla ce tip de fişiere pot fi copiate sau nu pe drive</a:t>
            </a:r>
            <a:r>
              <a:rPr lang="en-GB" dirty="0" smtClean="0">
                <a:latin typeface="+mn-lt"/>
              </a:rPr>
              <a:t>-</a:t>
            </a:r>
            <a:r>
              <a:rPr lang="en-GB" dirty="0" err="1" smtClean="0">
                <a:latin typeface="+mn-lt"/>
              </a:rPr>
              <a:t>ul</a:t>
            </a:r>
            <a:r>
              <a:rPr lang="en-GB" dirty="0" smtClean="0">
                <a:latin typeface="+mn-lt"/>
              </a:rPr>
              <a:t> USB.</a:t>
            </a:r>
          </a:p>
          <a:p>
            <a:pPr marL="360363" indent="-360363">
              <a:spcBef>
                <a:spcPts val="600"/>
              </a:spcBef>
              <a:buNone/>
            </a:pPr>
            <a:endParaRPr lang="en-GB" dirty="0">
              <a:latin typeface="+mn-lt"/>
            </a:endParaRPr>
          </a:p>
        </p:txBody>
      </p:sp>
      <p:pic>
        <p:nvPicPr>
          <p:cNvPr id="24" name="Picture 23" descr="9icj-file-types-previews.jpg"/>
          <p:cNvPicPr>
            <a:picLocks noChangeAspect="1"/>
          </p:cNvPicPr>
          <p:nvPr/>
        </p:nvPicPr>
        <p:blipFill>
          <a:blip r:embed="rId4" cstate="screen"/>
          <a:srcRect/>
          <a:stretch>
            <a:fillRect/>
          </a:stretch>
        </p:blipFill>
        <p:spPr>
          <a:xfrm>
            <a:off x="7308304" y="4221088"/>
            <a:ext cx="504056" cy="504056"/>
          </a:xfrm>
          <a:prstGeom prst="rect">
            <a:avLst/>
          </a:prstGeom>
        </p:spPr>
      </p:pic>
      <p:pic>
        <p:nvPicPr>
          <p:cNvPr id="25" name="Picture 24" descr="9icj-file-types-previews.jpg"/>
          <p:cNvPicPr>
            <a:picLocks noChangeAspect="1"/>
          </p:cNvPicPr>
          <p:nvPr/>
        </p:nvPicPr>
        <p:blipFill>
          <a:blip r:embed="rId5" cstate="screen"/>
          <a:srcRect/>
          <a:stretch>
            <a:fillRect/>
          </a:stretch>
        </p:blipFill>
        <p:spPr>
          <a:xfrm>
            <a:off x="7740352" y="3717032"/>
            <a:ext cx="523983" cy="523983"/>
          </a:xfrm>
          <a:prstGeom prst="rect">
            <a:avLst/>
          </a:prstGeom>
        </p:spPr>
      </p:pic>
      <p:pic>
        <p:nvPicPr>
          <p:cNvPr id="26" name="Picture 25" descr="9icj-file-types-previews.jpg"/>
          <p:cNvPicPr>
            <a:picLocks noChangeAspect="1"/>
          </p:cNvPicPr>
          <p:nvPr/>
        </p:nvPicPr>
        <p:blipFill>
          <a:blip r:embed="rId6" cstate="screen"/>
          <a:srcRect/>
          <a:stretch>
            <a:fillRect/>
          </a:stretch>
        </p:blipFill>
        <p:spPr>
          <a:xfrm>
            <a:off x="8316416" y="4221088"/>
            <a:ext cx="504056" cy="504056"/>
          </a:xfrm>
          <a:prstGeom prst="rect">
            <a:avLst/>
          </a:prstGeom>
        </p:spPr>
      </p:pic>
      <p:sp>
        <p:nvSpPr>
          <p:cNvPr id="27" name="Content Placeholder 4"/>
          <p:cNvSpPr txBox="1">
            <a:spLocks/>
          </p:cNvSpPr>
          <p:nvPr/>
        </p:nvSpPr>
        <p:spPr>
          <a:xfrm>
            <a:off x="467544" y="5229200"/>
            <a:ext cx="6419056" cy="1080120"/>
          </a:xfrm>
          <a:prstGeom prst="rect">
            <a:avLst/>
          </a:prstGeom>
        </p:spPr>
        <p:txBody>
          <a:bodyPr anchor="ctr"/>
          <a:lstStyle/>
          <a:p>
            <a:pPr marL="361950" indent="-361950"/>
            <a:r>
              <a:rPr lang="en-GB" b="1" dirty="0" smtClean="0">
                <a:latin typeface="+mn-lt"/>
              </a:rPr>
              <a:t>Authorised Autorun: </a:t>
            </a:r>
            <a:r>
              <a:rPr lang="ro-RO" dirty="0" smtClean="0">
                <a:latin typeface="+mn-lt"/>
              </a:rPr>
              <a:t>Pentru a preveni infestarea cu </a:t>
            </a:r>
            <a:r>
              <a:rPr lang="ro-RO" b="1" dirty="0" smtClean="0">
                <a:latin typeface="+mn-lt"/>
              </a:rPr>
              <a:t>malware de tip Autorun</a:t>
            </a:r>
            <a:r>
              <a:rPr lang="en-GB" dirty="0" smtClean="0">
                <a:latin typeface="+mn-lt"/>
              </a:rPr>
              <a:t>, </a:t>
            </a:r>
            <a:r>
              <a:rPr lang="ro-RO" dirty="0" smtClean="0">
                <a:latin typeface="+mn-lt"/>
              </a:rPr>
              <a:t>un drive USB securizat suprascrie la fiecare utilizare fiţierul </a:t>
            </a:r>
            <a:r>
              <a:rPr lang="en-GB" dirty="0" smtClean="0">
                <a:latin typeface="+mn-lt"/>
              </a:rPr>
              <a:t>autorun.inf </a:t>
            </a:r>
            <a:r>
              <a:rPr lang="ro-RO" dirty="0" smtClean="0">
                <a:latin typeface="+mn-lt"/>
              </a:rPr>
              <a:t>stocat pe drive</a:t>
            </a:r>
            <a:r>
              <a:rPr lang="en-GB" dirty="0" smtClean="0">
                <a:latin typeface="+mn-lt"/>
              </a:rPr>
              <a:t>-</a:t>
            </a:r>
            <a:r>
              <a:rPr lang="en-GB" dirty="0" err="1" smtClean="0">
                <a:latin typeface="+mn-lt"/>
              </a:rPr>
              <a:t>ul</a:t>
            </a:r>
            <a:r>
              <a:rPr lang="en-GB" dirty="0" smtClean="0">
                <a:latin typeface="+mn-lt"/>
              </a:rPr>
              <a:t> </a:t>
            </a:r>
            <a:r>
              <a:rPr lang="ro-RO" dirty="0" smtClean="0">
                <a:latin typeface="+mn-lt"/>
              </a:rPr>
              <a:t>criptat.</a:t>
            </a:r>
            <a:endParaRPr lang="en-GB" dirty="0" smtClean="0">
              <a:latin typeface="+mn-lt"/>
            </a:endParaRPr>
          </a:p>
          <a:p>
            <a:pPr marL="361950" indent="-361950"/>
            <a:endParaRPr lang="en-GB" dirty="0" smtClean="0">
              <a:latin typeface="+mn-lt"/>
            </a:endParaRPr>
          </a:p>
          <a:p>
            <a:pPr marL="361950" indent="-361950"/>
            <a:endParaRPr lang="en-GB" dirty="0" smtClean="0">
              <a:latin typeface="+mn-lt"/>
            </a:endParaRPr>
          </a:p>
        </p:txBody>
      </p:sp>
      <p:pic>
        <p:nvPicPr>
          <p:cNvPr id="28" name="Picture 27" descr="worm.png"/>
          <p:cNvPicPr>
            <a:picLocks noChangeAspect="1"/>
          </p:cNvPicPr>
          <p:nvPr/>
        </p:nvPicPr>
        <p:blipFill>
          <a:blip r:embed="rId7" cstate="screen"/>
          <a:stretch>
            <a:fillRect/>
          </a:stretch>
        </p:blipFill>
        <p:spPr>
          <a:xfrm>
            <a:off x="7524328" y="5085184"/>
            <a:ext cx="964708" cy="964708"/>
          </a:xfrm>
          <a:prstGeom prst="rect">
            <a:avLst/>
          </a:prstGeom>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Documents and Settings\gide_ga\Desktop\IDC\SIO_DataCenter_Rows1.jpg"/>
          <p:cNvPicPr>
            <a:picLocks noChangeAspect="1" noChangeArrowheads="1"/>
          </p:cNvPicPr>
          <p:nvPr/>
        </p:nvPicPr>
        <p:blipFill>
          <a:blip r:embed="rId2" cstate="screen"/>
          <a:srcRect/>
          <a:stretch>
            <a:fillRect/>
          </a:stretch>
        </p:blipFill>
        <p:spPr bwMode="auto">
          <a:xfrm>
            <a:off x="-612576" y="0"/>
            <a:ext cx="10253242" cy="6840833"/>
          </a:xfrm>
          <a:prstGeom prst="rect">
            <a:avLst/>
          </a:prstGeom>
          <a:noFill/>
        </p:spPr>
      </p:pic>
      <p:pic>
        <p:nvPicPr>
          <p:cNvPr id="6" name="Picture 5" descr="header.png"/>
          <p:cNvPicPr>
            <a:picLocks noChangeAspect="1"/>
          </p:cNvPicPr>
          <p:nvPr/>
        </p:nvPicPr>
        <p:blipFill>
          <a:blip r:embed="rId3" cstate="screen"/>
          <a:srcRect t="6934"/>
          <a:stretch>
            <a:fillRect/>
          </a:stretch>
        </p:blipFill>
        <p:spPr bwMode="auto">
          <a:xfrm>
            <a:off x="0" y="0"/>
            <a:ext cx="9144000" cy="515938"/>
          </a:xfrm>
          <a:prstGeom prst="rect">
            <a:avLst/>
          </a:prstGeom>
          <a:noFill/>
          <a:ln w="9525">
            <a:noFill/>
            <a:miter lim="800000"/>
            <a:headEnd/>
            <a:tailEnd/>
          </a:ln>
        </p:spPr>
      </p:pic>
      <p:sp>
        <p:nvSpPr>
          <p:cNvPr id="8" name="Rounded Rectangle 7"/>
          <p:cNvSpPr/>
          <p:nvPr/>
        </p:nvSpPr>
        <p:spPr>
          <a:xfrm>
            <a:off x="4211960" y="5877272"/>
            <a:ext cx="5328592" cy="648072"/>
          </a:xfrm>
          <a:prstGeom prst="roundRect">
            <a:avLst/>
          </a:prstGeom>
          <a:gradFill rotWithShape="1">
            <a:gsLst>
              <a:gs pos="0">
                <a:srgbClr val="CF0122">
                  <a:tint val="100000"/>
                  <a:shade val="100000"/>
                  <a:satMod val="130000"/>
                </a:srgbClr>
              </a:gs>
              <a:gs pos="100000">
                <a:srgbClr val="CF0122">
                  <a:tint val="50000"/>
                  <a:shade val="100000"/>
                  <a:satMod val="350000"/>
                </a:srgbClr>
              </a:gs>
            </a:gsLst>
            <a:lin ang="16200000" scaled="0"/>
          </a:gradFill>
          <a:ln w="9525" cap="flat" cmpd="sng" algn="ctr">
            <a:solidFill>
              <a:srgbClr val="CF012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lang="ro-RO"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mn-ea"/>
                <a:cs typeface="Arial (Headings)"/>
              </a:rPr>
              <a:t>Optimizarea memoriei în servere</a:t>
            </a:r>
            <a:endParaRPr kumimoji="0" lang="en-GB" sz="24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ＭＳ Ｐゴシック" pitchFamily="34" charset="-128"/>
              <a:cs typeface="Arial (Headings)"/>
            </a:endParaRPr>
          </a:p>
        </p:txBody>
      </p:sp>
      <p:pic>
        <p:nvPicPr>
          <p:cNvPr id="5" name="Picture 2" descr="https://encrypted-tbn0.google.com/images?q=tbn:ANd9GcQUyuouy2YDi77PUA8AHCdzU03tGoULFOKOqryAs-rxniQKYAxX"/>
          <p:cNvPicPr>
            <a:picLocks noChangeAspect="1" noChangeArrowheads="1"/>
          </p:cNvPicPr>
          <p:nvPr/>
        </p:nvPicPr>
        <p:blipFill>
          <a:blip r:embed="rId4" cstate="print"/>
          <a:srcRect/>
          <a:stretch>
            <a:fillRect/>
          </a:stretch>
        </p:blipFill>
        <p:spPr bwMode="auto">
          <a:xfrm>
            <a:off x="4355976" y="332656"/>
            <a:ext cx="2452978" cy="1728191"/>
          </a:xfrm>
          <a:prstGeom prst="rect">
            <a:avLst/>
          </a:prstGeom>
          <a:noFill/>
        </p:spPr>
      </p:pic>
      <p:sp>
        <p:nvSpPr>
          <p:cNvPr id="7" name="Rounded Rectangle 6"/>
          <p:cNvSpPr/>
          <p:nvPr/>
        </p:nvSpPr>
        <p:spPr>
          <a:xfrm>
            <a:off x="755576" y="404664"/>
            <a:ext cx="3563888" cy="504056"/>
          </a:xfrm>
          <a:prstGeom prst="roundRect">
            <a:avLst/>
          </a:prstGeom>
          <a:gradFill rotWithShape="1">
            <a:gsLst>
              <a:gs pos="0">
                <a:srgbClr val="CF0122">
                  <a:tint val="100000"/>
                  <a:shade val="100000"/>
                  <a:satMod val="130000"/>
                </a:srgbClr>
              </a:gs>
              <a:gs pos="100000">
                <a:srgbClr val="CF0122">
                  <a:tint val="50000"/>
                  <a:shade val="100000"/>
                  <a:satMod val="350000"/>
                </a:srgbClr>
              </a:gs>
            </a:gsLst>
            <a:lin ang="16200000" scaled="0"/>
          </a:gradFill>
          <a:ln w="9525" cap="flat" cmpd="sng" algn="ctr">
            <a:solidFill>
              <a:srgbClr val="CF012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lang="ro-RO"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mn-ea"/>
                <a:cs typeface="Arial (Headings)"/>
              </a:rPr>
              <a:t>Serverul </a:t>
            </a:r>
            <a:r>
              <a:rPr lang="en-GB"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mn-ea"/>
                <a:cs typeface="Arial (Headings)"/>
              </a:rPr>
              <a:t>– </a:t>
            </a:r>
            <a:r>
              <a:rPr lang="en-GB" kern="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mn-ea"/>
                <a:cs typeface="Arial (Headings)"/>
              </a:rPr>
              <a:t>inima</a:t>
            </a:r>
            <a:r>
              <a:rPr lang="en-GB"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mn-ea"/>
                <a:cs typeface="Arial (Headings)"/>
              </a:rPr>
              <a:t> </a:t>
            </a:r>
            <a:r>
              <a:rPr lang="en-GB" kern="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mn-ea"/>
                <a:cs typeface="Arial (Headings)"/>
              </a:rPr>
              <a:t>centrului</a:t>
            </a:r>
            <a:r>
              <a:rPr lang="en-GB"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mn-ea"/>
                <a:cs typeface="Arial (Headings)"/>
              </a:rPr>
              <a:t> de date</a:t>
            </a:r>
            <a:endParaRPr kumimoji="0" lang="en-GB"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ＭＳ Ｐゴシック" pitchFamily="34" charset="-128"/>
              <a:cs typeface="Arial (Headings)"/>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p>
            <a:r>
              <a:rPr lang="ro-RO" sz="2400" b="1" dirty="0" smtClean="0"/>
              <a:t>Ce </a:t>
            </a:r>
            <a:r>
              <a:rPr lang="ro-RO" b="1" dirty="0" smtClean="0">
                <a:solidFill>
                  <a:srgbClr val="C00000"/>
                </a:solidFill>
                <a:latin typeface="Calibri" pitchFamily="34" charset="0"/>
                <a:ea typeface="ＭＳ Ｐゴシック" pitchFamily="1" charset="-128"/>
                <a:cs typeface="+mj-cs"/>
              </a:rPr>
              <a:t>se doreşte de </a:t>
            </a:r>
            <a:r>
              <a:rPr lang="ro-RO" sz="2400" b="1" dirty="0" smtClean="0"/>
              <a:t>la un server</a:t>
            </a:r>
            <a:r>
              <a:rPr lang="en-GB" sz="2400" b="1" dirty="0" smtClean="0"/>
              <a:t>?</a:t>
            </a:r>
            <a:endParaRPr lang="en-GB" sz="2400" b="1" dirty="0"/>
          </a:p>
        </p:txBody>
      </p:sp>
      <p:sp>
        <p:nvSpPr>
          <p:cNvPr id="4" name="Oval 3"/>
          <p:cNvSpPr/>
          <p:nvPr/>
        </p:nvSpPr>
        <p:spPr>
          <a:xfrm>
            <a:off x="1043608" y="836712"/>
            <a:ext cx="3688333" cy="3528392"/>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dirty="0" err="1" smtClean="0"/>
              <a:t>Vir</a:t>
            </a:r>
            <a:r>
              <a:rPr lang="ro-RO" sz="1800" dirty="0" smtClean="0"/>
              <a:t>tualizare</a:t>
            </a:r>
            <a:endParaRPr lang="en-GB" sz="1800" dirty="0" smtClean="0"/>
          </a:p>
          <a:p>
            <a:pPr algn="ctr"/>
            <a:r>
              <a:rPr lang="ro-RO" sz="1800" dirty="0" smtClean="0"/>
              <a:t>Baze de date </a:t>
            </a:r>
            <a:r>
              <a:rPr lang="en-GB" sz="1800" dirty="0" smtClean="0"/>
              <a:t>SQL</a:t>
            </a:r>
          </a:p>
          <a:p>
            <a:pPr algn="ctr"/>
            <a:r>
              <a:rPr lang="en-GB" sz="1800" dirty="0" smtClean="0"/>
              <a:t>Big data</a:t>
            </a:r>
            <a:endParaRPr lang="en-GB" sz="1800" dirty="0"/>
          </a:p>
        </p:txBody>
      </p:sp>
      <p:sp>
        <p:nvSpPr>
          <p:cNvPr id="12" name="Oval 11"/>
          <p:cNvSpPr/>
          <p:nvPr/>
        </p:nvSpPr>
        <p:spPr>
          <a:xfrm>
            <a:off x="2599871" y="2852936"/>
            <a:ext cx="3688333" cy="3528392"/>
          </a:xfrm>
          <a:prstGeom prst="ellipse">
            <a:avLst/>
          </a:prstGeom>
          <a:solidFill>
            <a:schemeClr val="tx2">
              <a:lumMod val="40000"/>
              <a:lumOff val="60000"/>
              <a:alpha val="6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smtClean="0"/>
          </a:p>
          <a:p>
            <a:pPr algn="ctr"/>
            <a:r>
              <a:rPr lang="ro-RO" sz="1800" dirty="0" smtClean="0"/>
              <a:t>Modelare complexă</a:t>
            </a:r>
            <a:endParaRPr lang="en-GB" sz="1800" dirty="0" smtClean="0"/>
          </a:p>
          <a:p>
            <a:pPr algn="ctr"/>
            <a:r>
              <a:rPr lang="ro-RO" sz="1800" dirty="0" smtClean="0"/>
              <a:t>Editare a</a:t>
            </a:r>
            <a:r>
              <a:rPr lang="en-GB" sz="1800" dirty="0" err="1" smtClean="0"/>
              <a:t>udio</a:t>
            </a:r>
            <a:r>
              <a:rPr lang="en-GB" dirty="0" smtClean="0"/>
              <a:t>-v</a:t>
            </a:r>
            <a:r>
              <a:rPr lang="en-GB" sz="1800" dirty="0" smtClean="0"/>
              <a:t>ideo</a:t>
            </a:r>
          </a:p>
          <a:p>
            <a:pPr algn="ctr"/>
            <a:r>
              <a:rPr lang="ro-RO" sz="1800" dirty="0" smtClean="0"/>
              <a:t>Operaţiuni bancare</a:t>
            </a:r>
            <a:endParaRPr lang="en-GB" sz="1800" dirty="0" smtClean="0"/>
          </a:p>
          <a:p>
            <a:pPr algn="ctr"/>
            <a:r>
              <a:rPr lang="en-GB" dirty="0" smtClean="0"/>
              <a:t>Tran</a:t>
            </a:r>
            <a:r>
              <a:rPr lang="ro-RO" dirty="0" smtClean="0"/>
              <a:t>zacţii</a:t>
            </a:r>
            <a:r>
              <a:rPr lang="en-GB" dirty="0" smtClean="0"/>
              <a:t> </a:t>
            </a:r>
            <a:r>
              <a:rPr lang="en-GB" dirty="0" err="1" smtClean="0"/>
              <a:t>pe</a:t>
            </a:r>
            <a:r>
              <a:rPr lang="en-GB" dirty="0" smtClean="0"/>
              <a:t> sec</a:t>
            </a:r>
            <a:r>
              <a:rPr lang="ro-RO" dirty="0" smtClean="0"/>
              <a:t>u</a:t>
            </a:r>
            <a:r>
              <a:rPr lang="en-GB" dirty="0" err="1" smtClean="0"/>
              <a:t>nd</a:t>
            </a:r>
            <a:r>
              <a:rPr lang="ro-RO" dirty="0" smtClean="0"/>
              <a:t>ă</a:t>
            </a:r>
            <a:endParaRPr lang="en-GB" sz="1800" dirty="0"/>
          </a:p>
        </p:txBody>
      </p:sp>
      <p:sp>
        <p:nvSpPr>
          <p:cNvPr id="17" name="TextBox 16"/>
          <p:cNvSpPr txBox="1"/>
          <p:nvPr/>
        </p:nvSpPr>
        <p:spPr>
          <a:xfrm>
            <a:off x="3303792" y="5445224"/>
            <a:ext cx="2154757" cy="523220"/>
          </a:xfrm>
          <a:prstGeom prst="rect">
            <a:avLst/>
          </a:prstGeom>
          <a:noFill/>
        </p:spPr>
        <p:txBody>
          <a:bodyPr wrap="none" rtlCol="0">
            <a:spAutoFit/>
          </a:bodyPr>
          <a:lstStyle/>
          <a:p>
            <a:pPr marL="342900" indent="-342900" fontAlgn="auto">
              <a:spcBef>
                <a:spcPts val="0"/>
              </a:spcBef>
              <a:spcAft>
                <a:spcPts val="0"/>
              </a:spcAft>
            </a:pPr>
            <a:r>
              <a:rPr lang="en-GB" sz="2800" b="1" dirty="0" smtClean="0">
                <a:latin typeface="+mj-lt"/>
                <a:ea typeface="+mn-ea"/>
                <a:cs typeface="Gill Sans Light"/>
              </a:rPr>
              <a:t> </a:t>
            </a:r>
            <a:r>
              <a:rPr lang="en-GB" sz="2800" b="1" dirty="0" err="1" smtClean="0">
                <a:latin typeface="+mj-lt"/>
                <a:ea typeface="+mn-ea"/>
                <a:cs typeface="Gill Sans Light"/>
              </a:rPr>
              <a:t>Performan</a:t>
            </a:r>
            <a:r>
              <a:rPr lang="ro-RO" sz="2800" b="1" dirty="0" smtClean="0">
                <a:latin typeface="+mj-lt"/>
                <a:ea typeface="+mn-ea"/>
                <a:cs typeface="Gill Sans Light"/>
              </a:rPr>
              <a:t>ţă</a:t>
            </a:r>
            <a:endParaRPr lang="en-GB" sz="2800" b="1" dirty="0">
              <a:latin typeface="+mj-lt"/>
              <a:ea typeface="+mn-ea"/>
              <a:cs typeface="Gill Sans Light"/>
            </a:endParaRPr>
          </a:p>
        </p:txBody>
      </p:sp>
      <p:grpSp>
        <p:nvGrpSpPr>
          <p:cNvPr id="3" name="Group 20"/>
          <p:cNvGrpSpPr/>
          <p:nvPr/>
        </p:nvGrpSpPr>
        <p:grpSpPr>
          <a:xfrm>
            <a:off x="4499992" y="836712"/>
            <a:ext cx="3688333" cy="3528392"/>
            <a:chOff x="3935916" y="962896"/>
            <a:chExt cx="3688333" cy="3528392"/>
          </a:xfrm>
        </p:grpSpPr>
        <p:sp>
          <p:nvSpPr>
            <p:cNvPr id="7" name="Oval 6"/>
            <p:cNvSpPr/>
            <p:nvPr/>
          </p:nvSpPr>
          <p:spPr>
            <a:xfrm>
              <a:off x="3935916" y="962896"/>
              <a:ext cx="3688333" cy="3528392"/>
            </a:xfrm>
            <a:prstGeom prst="ellipse">
              <a:avLst/>
            </a:prstGeom>
            <a:solidFill>
              <a:srgbClr val="92D050">
                <a:alpha val="5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sz="1800" dirty="0" smtClean="0">
                <a:latin typeface="+mj-lt"/>
              </a:endParaRPr>
            </a:p>
            <a:p>
              <a:pPr algn="ctr"/>
              <a:r>
                <a:rPr lang="ro-RO" sz="1800" dirty="0" smtClean="0">
                  <a:latin typeface="+mj-lt"/>
                </a:rPr>
                <a:t>Consum redus de energie</a:t>
              </a:r>
              <a:endParaRPr lang="en-GB" sz="1800" dirty="0" smtClean="0">
                <a:latin typeface="+mj-lt"/>
              </a:endParaRPr>
            </a:p>
            <a:p>
              <a:pPr algn="ctr"/>
              <a:r>
                <a:rPr lang="ro-RO" dirty="0" smtClean="0">
                  <a:latin typeface="+mj-lt"/>
                </a:rPr>
                <a:t>Emisii reduse de caldură</a:t>
              </a:r>
              <a:endParaRPr lang="en-GB" sz="1800" dirty="0" smtClean="0">
                <a:latin typeface="+mj-lt"/>
              </a:endParaRPr>
            </a:p>
            <a:p>
              <a:pPr algn="ctr"/>
              <a:r>
                <a:rPr lang="ro-RO" dirty="0" smtClean="0">
                  <a:latin typeface="+mj-lt"/>
                </a:rPr>
                <a:t>Necesar redus de facilităţi de răcire</a:t>
              </a:r>
              <a:r>
                <a:rPr lang="en-GB" sz="1800" dirty="0" smtClean="0">
                  <a:latin typeface="+mj-lt"/>
                </a:rPr>
                <a:t>      </a:t>
              </a:r>
              <a:endParaRPr lang="en-GB" sz="1800" dirty="0">
                <a:latin typeface="+mj-lt"/>
              </a:endParaRPr>
            </a:p>
          </p:txBody>
        </p:sp>
        <p:sp>
          <p:nvSpPr>
            <p:cNvPr id="18" name="TextBox 17"/>
            <p:cNvSpPr txBox="1"/>
            <p:nvPr/>
          </p:nvSpPr>
          <p:spPr>
            <a:xfrm>
              <a:off x="4800012" y="1178920"/>
              <a:ext cx="1747786" cy="954107"/>
            </a:xfrm>
            <a:prstGeom prst="rect">
              <a:avLst/>
            </a:prstGeom>
            <a:noFill/>
          </p:spPr>
          <p:txBody>
            <a:bodyPr wrap="none" rtlCol="0">
              <a:spAutoFit/>
            </a:bodyPr>
            <a:lstStyle/>
            <a:p>
              <a:pPr marL="342900" indent="-342900" fontAlgn="auto">
                <a:spcBef>
                  <a:spcPts val="0"/>
                </a:spcBef>
                <a:spcAft>
                  <a:spcPts val="0"/>
                </a:spcAft>
              </a:pPr>
              <a:r>
                <a:rPr lang="en-GB" sz="2800" b="1" dirty="0" smtClean="0">
                  <a:latin typeface="+mj-lt"/>
                  <a:ea typeface="+mn-ea"/>
                  <a:cs typeface="Gill Sans Light"/>
                </a:rPr>
                <a:t>  </a:t>
              </a:r>
              <a:r>
                <a:rPr lang="ro-RO" sz="2800" b="1" dirty="0" smtClean="0">
                  <a:latin typeface="+mj-lt"/>
                  <a:ea typeface="+mn-ea"/>
                  <a:cs typeface="Gill Sans Light"/>
                </a:rPr>
                <a:t>Eficienţă </a:t>
              </a:r>
            </a:p>
            <a:p>
              <a:pPr marL="342900" indent="-342900" fontAlgn="auto">
                <a:spcBef>
                  <a:spcPts val="0"/>
                </a:spcBef>
                <a:spcAft>
                  <a:spcPts val="0"/>
                </a:spcAft>
              </a:pPr>
              <a:r>
                <a:rPr lang="ro-RO" sz="2800" b="1" dirty="0" smtClean="0">
                  <a:latin typeface="+mj-lt"/>
                  <a:ea typeface="+mn-ea"/>
                  <a:cs typeface="Gill Sans Light"/>
                </a:rPr>
                <a:t>energetică</a:t>
              </a:r>
              <a:endParaRPr lang="en-GB" sz="2800" b="1" dirty="0">
                <a:latin typeface="+mj-lt"/>
                <a:ea typeface="+mn-ea"/>
                <a:cs typeface="Gill Sans Light"/>
              </a:endParaRPr>
            </a:p>
          </p:txBody>
        </p:sp>
      </p:grpSp>
      <p:sp>
        <p:nvSpPr>
          <p:cNvPr id="22" name="TextBox 21"/>
          <p:cNvSpPr txBox="1"/>
          <p:nvPr/>
        </p:nvSpPr>
        <p:spPr>
          <a:xfrm>
            <a:off x="1907704" y="1412776"/>
            <a:ext cx="1842171" cy="523220"/>
          </a:xfrm>
          <a:prstGeom prst="rect">
            <a:avLst/>
          </a:prstGeom>
          <a:noFill/>
        </p:spPr>
        <p:txBody>
          <a:bodyPr wrap="none" rtlCol="0">
            <a:spAutoFit/>
          </a:bodyPr>
          <a:lstStyle/>
          <a:p>
            <a:pPr marL="342900" indent="-342900" fontAlgn="auto">
              <a:spcBef>
                <a:spcPts val="0"/>
              </a:spcBef>
              <a:spcAft>
                <a:spcPts val="0"/>
              </a:spcAft>
            </a:pPr>
            <a:r>
              <a:rPr lang="en-GB" sz="2800" b="1" dirty="0" smtClean="0">
                <a:latin typeface="+mj-lt"/>
                <a:ea typeface="+mn-ea"/>
                <a:cs typeface="Gill Sans Light"/>
              </a:rPr>
              <a:t> </a:t>
            </a:r>
            <a:r>
              <a:rPr lang="ro-RO" sz="2800" b="1" dirty="0" smtClean="0">
                <a:latin typeface="+mj-lt"/>
                <a:ea typeface="+mn-ea"/>
                <a:cs typeface="Gill Sans Light"/>
              </a:rPr>
              <a:t>Capacitate</a:t>
            </a:r>
            <a:endParaRPr lang="en-GB" sz="2800" b="1" dirty="0">
              <a:latin typeface="+mj-lt"/>
              <a:ea typeface="+mn-ea"/>
              <a:cs typeface="Gill Sans Light"/>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57200" y="381000"/>
            <a:ext cx="8229600" cy="6397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defTabSz="457200">
              <a:defRPr/>
            </a:pPr>
            <a:r>
              <a:rPr lang="en-GB" sz="2400" dirty="0" smtClean="0">
                <a:solidFill>
                  <a:srgbClr val="FF0000"/>
                </a:solidFill>
                <a:latin typeface="+mj-lt"/>
              </a:rPr>
              <a:t>Server dual Xeon</a:t>
            </a:r>
            <a:r>
              <a:rPr lang="en-US" sz="2400" b="0" dirty="0" smtClean="0">
                <a:solidFill>
                  <a:srgbClr val="FF0000"/>
                </a:solidFill>
                <a:latin typeface="+mj-lt"/>
                <a:ea typeface="ＭＳ Ｐゴシック" charset="-128"/>
                <a:cs typeface="Arial (Headings)"/>
              </a:rPr>
              <a:t> </a:t>
            </a:r>
            <a:r>
              <a:rPr lang="en-GB" sz="2400" dirty="0" smtClean="0">
                <a:solidFill>
                  <a:srgbClr val="D50E34"/>
                </a:solidFill>
                <a:latin typeface="+mj-lt"/>
                <a:ea typeface="ＭＳ Ｐゴシック" charset="-128"/>
                <a:cs typeface="Arial (Headings)"/>
              </a:rPr>
              <a:t>– </a:t>
            </a:r>
            <a:r>
              <a:rPr lang="en-GB" sz="2400" dirty="0" err="1" smtClean="0">
                <a:solidFill>
                  <a:srgbClr val="D50E34"/>
                </a:solidFill>
                <a:latin typeface="+mj-lt"/>
                <a:ea typeface="ＭＳ Ｐゴシック" charset="-128"/>
                <a:cs typeface="Arial (Headings)"/>
              </a:rPr>
              <a:t>configurare</a:t>
            </a:r>
            <a:r>
              <a:rPr lang="en-GB" sz="2400" dirty="0" smtClean="0">
                <a:solidFill>
                  <a:srgbClr val="D50E34"/>
                </a:solidFill>
                <a:latin typeface="+mj-lt"/>
                <a:ea typeface="ＭＳ Ｐゴシック" charset="-128"/>
                <a:cs typeface="Arial (Headings)"/>
              </a:rPr>
              <a:t> </a:t>
            </a:r>
            <a:r>
              <a:rPr lang="en-GB" sz="2400" dirty="0" err="1" smtClean="0">
                <a:solidFill>
                  <a:srgbClr val="D50E34"/>
                </a:solidFill>
                <a:latin typeface="+mj-lt"/>
                <a:ea typeface="ＭＳ Ｐゴシック" charset="-128"/>
                <a:cs typeface="Arial (Headings)"/>
              </a:rPr>
              <a:t>pentru</a:t>
            </a:r>
            <a:r>
              <a:rPr lang="en-GB" sz="2400" dirty="0" smtClean="0">
                <a:solidFill>
                  <a:srgbClr val="D50E34"/>
                </a:solidFill>
                <a:latin typeface="+mj-lt"/>
                <a:ea typeface="ＭＳ Ｐゴシック" charset="-128"/>
                <a:cs typeface="Arial (Headings)"/>
              </a:rPr>
              <a:t> </a:t>
            </a:r>
            <a:r>
              <a:rPr lang="ro-RO" sz="2400" dirty="0" smtClean="0">
                <a:solidFill>
                  <a:srgbClr val="D50E34"/>
                </a:solidFill>
                <a:latin typeface="+mj-lt"/>
                <a:ea typeface="ＭＳ Ｐゴシック" charset="-128"/>
                <a:cs typeface="Arial (Headings)"/>
              </a:rPr>
              <a:t>performanţă</a:t>
            </a:r>
            <a:endParaRPr lang="en-US" sz="2400" b="0" dirty="0">
              <a:solidFill>
                <a:srgbClr val="D50E34"/>
              </a:solidFill>
              <a:latin typeface="+mj-lt"/>
              <a:ea typeface="ＭＳ Ｐゴシック" charset="-128"/>
              <a:cs typeface="Arial (Headings)"/>
            </a:endParaRPr>
          </a:p>
        </p:txBody>
      </p:sp>
      <p:grpSp>
        <p:nvGrpSpPr>
          <p:cNvPr id="2" name="Group 5"/>
          <p:cNvGrpSpPr/>
          <p:nvPr/>
        </p:nvGrpSpPr>
        <p:grpSpPr>
          <a:xfrm>
            <a:off x="2531108" y="1677950"/>
            <a:ext cx="4544607" cy="3591219"/>
            <a:chOff x="2531108" y="1525550"/>
            <a:chExt cx="4544607" cy="3591219"/>
          </a:xfrm>
        </p:grpSpPr>
        <p:grpSp>
          <p:nvGrpSpPr>
            <p:cNvPr id="3" name="Group 2"/>
            <p:cNvGrpSpPr/>
            <p:nvPr/>
          </p:nvGrpSpPr>
          <p:grpSpPr>
            <a:xfrm>
              <a:off x="5644423" y="1536919"/>
              <a:ext cx="1431292" cy="3579850"/>
              <a:chOff x="6086370" y="1536919"/>
              <a:chExt cx="1431292" cy="3579850"/>
            </a:xfrm>
          </p:grpSpPr>
          <p:grpSp>
            <p:nvGrpSpPr>
              <p:cNvPr id="4" name="Group 13"/>
              <p:cNvGrpSpPr/>
              <p:nvPr/>
            </p:nvGrpSpPr>
            <p:grpSpPr>
              <a:xfrm>
                <a:off x="6086370" y="1917919"/>
                <a:ext cx="1431292" cy="2779810"/>
                <a:chOff x="3657600" y="1066800"/>
                <a:chExt cx="1431292" cy="2779810"/>
              </a:xfrm>
            </p:grpSpPr>
            <p:cxnSp>
              <p:nvCxnSpPr>
                <p:cNvPr id="54" name="Straight Connector 53"/>
                <p:cNvCxnSpPr/>
                <p:nvPr/>
              </p:nvCxnSpPr>
              <p:spPr>
                <a:xfrm flipH="1">
                  <a:off x="3962400" y="110341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3962400" y="198120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3962400" y="289560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57" name="Straight Connector 33"/>
                <p:cNvCxnSpPr/>
                <p:nvPr/>
              </p:nvCxnSpPr>
              <p:spPr>
                <a:xfrm flipH="1">
                  <a:off x="3962400" y="381000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58" name="Straight Connector 34"/>
                <p:cNvCxnSpPr/>
                <p:nvPr/>
              </p:nvCxnSpPr>
              <p:spPr>
                <a:xfrm flipH="1">
                  <a:off x="3657600" y="2406490"/>
                  <a:ext cx="304800"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59" name="Straight Connector 35"/>
                <p:cNvCxnSpPr/>
                <p:nvPr/>
              </p:nvCxnSpPr>
              <p:spPr>
                <a:xfrm>
                  <a:off x="3962400" y="1066800"/>
                  <a:ext cx="0" cy="2779810"/>
                </a:xfrm>
                <a:prstGeom prst="line">
                  <a:avLst/>
                </a:prstGeom>
                <a:ln w="57150"/>
              </p:spPr>
              <p:style>
                <a:lnRef idx="2">
                  <a:schemeClr val="accent1"/>
                </a:lnRef>
                <a:fillRef idx="0">
                  <a:schemeClr val="accent1"/>
                </a:fillRef>
                <a:effectRef idx="1">
                  <a:schemeClr val="accent1"/>
                </a:effectRef>
                <a:fontRef idx="minor">
                  <a:schemeClr val="tx1"/>
                </a:fontRef>
              </p:style>
            </p:cxnSp>
          </p:grpSp>
          <p:grpSp>
            <p:nvGrpSpPr>
              <p:cNvPr id="6" name="Group 14"/>
              <p:cNvGrpSpPr/>
              <p:nvPr/>
            </p:nvGrpSpPr>
            <p:grpSpPr>
              <a:xfrm>
                <a:off x="6761285" y="1536919"/>
                <a:ext cx="527777" cy="836650"/>
                <a:chOff x="4332515" y="685800"/>
                <a:chExt cx="527777" cy="912850"/>
              </a:xfrm>
            </p:grpSpPr>
            <p:pic>
              <p:nvPicPr>
                <p:cNvPr id="51"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53"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nvGrpSpPr>
              <p:cNvPr id="7" name="Group 15"/>
              <p:cNvGrpSpPr/>
              <p:nvPr/>
            </p:nvGrpSpPr>
            <p:grpSpPr>
              <a:xfrm>
                <a:off x="6772170" y="2452869"/>
                <a:ext cx="527777" cy="836650"/>
                <a:chOff x="4332515" y="685800"/>
                <a:chExt cx="527777" cy="912850"/>
              </a:xfrm>
            </p:grpSpPr>
            <p:pic>
              <p:nvPicPr>
                <p:cNvPr id="48"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50"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nvGrpSpPr>
              <p:cNvPr id="8" name="Group 16"/>
              <p:cNvGrpSpPr/>
              <p:nvPr/>
            </p:nvGrpSpPr>
            <p:grpSpPr>
              <a:xfrm>
                <a:off x="6772170" y="3365719"/>
                <a:ext cx="527777" cy="836650"/>
                <a:chOff x="4332515" y="685800"/>
                <a:chExt cx="527777" cy="912850"/>
              </a:xfrm>
            </p:grpSpPr>
            <p:pic>
              <p:nvPicPr>
                <p:cNvPr id="45"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47"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nvGrpSpPr>
              <p:cNvPr id="9" name="Group 17"/>
              <p:cNvGrpSpPr/>
              <p:nvPr/>
            </p:nvGrpSpPr>
            <p:grpSpPr>
              <a:xfrm>
                <a:off x="6772170" y="4280119"/>
                <a:ext cx="527777" cy="836650"/>
                <a:chOff x="4332515" y="685800"/>
                <a:chExt cx="527777" cy="912850"/>
              </a:xfrm>
            </p:grpSpPr>
            <p:pic>
              <p:nvPicPr>
                <p:cNvPr id="42"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44"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grpSp>
          <p:nvGrpSpPr>
            <p:cNvPr id="10" name="Group 3"/>
            <p:cNvGrpSpPr/>
            <p:nvPr/>
          </p:nvGrpSpPr>
          <p:grpSpPr>
            <a:xfrm>
              <a:off x="2531108" y="1525550"/>
              <a:ext cx="1431292" cy="3579850"/>
              <a:chOff x="3287486" y="1525550"/>
              <a:chExt cx="1431292" cy="3579850"/>
            </a:xfrm>
          </p:grpSpPr>
          <p:cxnSp>
            <p:nvCxnSpPr>
              <p:cNvPr id="15" name="Straight Connector 14"/>
              <p:cNvCxnSpPr/>
              <p:nvPr/>
            </p:nvCxnSpPr>
            <p:spPr>
              <a:xfrm rot="10800000" flipH="1">
                <a:off x="3287486" y="468779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0800000" flipH="1">
                <a:off x="3287486" y="381000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0800000" flipH="1">
                <a:off x="3287486" y="289560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0800000" flipH="1">
                <a:off x="3287486" y="198120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0800000" flipH="1">
                <a:off x="4413978" y="3276600"/>
                <a:ext cx="304800"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0800000">
                <a:off x="4413978" y="1944590"/>
                <a:ext cx="0" cy="2779810"/>
              </a:xfrm>
              <a:prstGeom prst="line">
                <a:avLst/>
              </a:prstGeom>
              <a:ln w="57150"/>
            </p:spPr>
            <p:style>
              <a:lnRef idx="2">
                <a:schemeClr val="accent1"/>
              </a:lnRef>
              <a:fillRef idx="0">
                <a:schemeClr val="accent1"/>
              </a:fillRef>
              <a:effectRef idx="1">
                <a:schemeClr val="accent1"/>
              </a:effectRef>
              <a:fontRef idx="minor">
                <a:schemeClr val="tx1"/>
              </a:fontRef>
            </p:style>
          </p:cxnSp>
          <p:grpSp>
            <p:nvGrpSpPr>
              <p:cNvPr id="11" name="Group 39"/>
              <p:cNvGrpSpPr/>
              <p:nvPr/>
            </p:nvGrpSpPr>
            <p:grpSpPr>
              <a:xfrm rot="10800000">
                <a:off x="3516086" y="4268750"/>
                <a:ext cx="527777" cy="836650"/>
                <a:chOff x="4332515" y="685800"/>
                <a:chExt cx="527777" cy="912850"/>
              </a:xfrm>
            </p:grpSpPr>
            <p:pic>
              <p:nvPicPr>
                <p:cNvPr id="34"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36"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nvGrpSpPr>
              <p:cNvPr id="12" name="Group 40"/>
              <p:cNvGrpSpPr/>
              <p:nvPr/>
            </p:nvGrpSpPr>
            <p:grpSpPr>
              <a:xfrm rot="10800000">
                <a:off x="3505201" y="3352800"/>
                <a:ext cx="527777" cy="836650"/>
                <a:chOff x="4332515" y="685800"/>
                <a:chExt cx="527777" cy="912850"/>
              </a:xfrm>
            </p:grpSpPr>
            <p:pic>
              <p:nvPicPr>
                <p:cNvPr id="31"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33"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nvGrpSpPr>
              <p:cNvPr id="21" name="Group 41"/>
              <p:cNvGrpSpPr/>
              <p:nvPr/>
            </p:nvGrpSpPr>
            <p:grpSpPr>
              <a:xfrm rot="10800000">
                <a:off x="3505201" y="2439950"/>
                <a:ext cx="527777" cy="836650"/>
                <a:chOff x="4332515" y="685800"/>
                <a:chExt cx="527777" cy="912850"/>
              </a:xfrm>
            </p:grpSpPr>
            <p:pic>
              <p:nvPicPr>
                <p:cNvPr id="28"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30" name="Picture 29"/>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nvGrpSpPr>
              <p:cNvPr id="22" name="Group 42"/>
              <p:cNvGrpSpPr/>
              <p:nvPr/>
            </p:nvGrpSpPr>
            <p:grpSpPr>
              <a:xfrm rot="10800000">
                <a:off x="3505201" y="1525550"/>
                <a:ext cx="527777" cy="836650"/>
                <a:chOff x="4332515" y="685800"/>
                <a:chExt cx="527777" cy="912850"/>
              </a:xfrm>
            </p:grpSpPr>
            <p:pic>
              <p:nvPicPr>
                <p:cNvPr id="25"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27"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pic>
          <p:nvPicPr>
            <p:cNvPr id="13" name="Picture 9" descr="xeon-e5-2600-c600-2687w,T-X-328965-13"/>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3938624" y="2787044"/>
              <a:ext cx="845273" cy="941129"/>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9" descr="xeon-e5-2600-c600-2687w,T-X-328965-13"/>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4793527" y="2787043"/>
              <a:ext cx="845273" cy="941129"/>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60" name="Content Placeholder 3"/>
          <p:cNvSpPr txBox="1">
            <a:spLocks/>
          </p:cNvSpPr>
          <p:nvPr/>
        </p:nvSpPr>
        <p:spPr bwMode="auto">
          <a:xfrm>
            <a:off x="1259632" y="908720"/>
            <a:ext cx="67056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ctr" defTabSz="457200">
              <a:spcBef>
                <a:spcPts val="0"/>
              </a:spcBef>
              <a:spcAft>
                <a:spcPts val="0"/>
              </a:spcAft>
              <a:defRPr/>
            </a:pPr>
            <a:r>
              <a:rPr kumimoji="0" lang="en-US" sz="1800" b="1" i="0" u="none" strike="noStrike" kern="1200" cap="none" spc="0" normalizeH="0" baseline="0" noProof="0" dirty="0" smtClean="0">
                <a:ln>
                  <a:noFill/>
                </a:ln>
                <a:solidFill>
                  <a:schemeClr val="tx1"/>
                </a:solidFill>
                <a:effectLst/>
                <a:uLnTx/>
                <a:uFillTx/>
                <a:latin typeface="+mj-lt"/>
                <a:ea typeface="ＭＳ Ｐゴシック" charset="-128"/>
                <a:cs typeface="Tahoma" pitchFamily="34" charset="0"/>
              </a:rPr>
              <a:t>384GB </a:t>
            </a:r>
            <a:r>
              <a:rPr kumimoji="0" lang="ro-RO" sz="1800" b="1" i="0" u="none" strike="noStrike" kern="1200" cap="none" spc="0" normalizeH="0" baseline="0" noProof="0" dirty="0" smtClean="0">
                <a:ln>
                  <a:noFill/>
                </a:ln>
                <a:solidFill>
                  <a:schemeClr val="tx1"/>
                </a:solidFill>
                <a:effectLst/>
                <a:uLnTx/>
                <a:uFillTx/>
                <a:latin typeface="+mj-lt"/>
                <a:ea typeface="ＭＳ Ｐゴシック" charset="-128"/>
                <a:cs typeface="Tahoma" pitchFamily="34" charset="0"/>
              </a:rPr>
              <a:t>folosind</a:t>
            </a:r>
            <a:r>
              <a:rPr kumimoji="0" lang="en-US" sz="1800" b="1" i="0" u="none" strike="noStrike" kern="1200" cap="none" spc="0" normalizeH="0" noProof="0" dirty="0" smtClean="0">
                <a:ln>
                  <a:noFill/>
                </a:ln>
                <a:solidFill>
                  <a:schemeClr val="tx1"/>
                </a:solidFill>
                <a:effectLst/>
                <a:uLnTx/>
                <a:uFillTx/>
                <a:latin typeface="+mj-lt"/>
                <a:ea typeface="ＭＳ Ｐゴシック" charset="-128"/>
                <a:cs typeface="Tahoma" pitchFamily="34" charset="0"/>
              </a:rPr>
              <a:t> </a:t>
            </a:r>
            <a:r>
              <a:rPr lang="en-US" b="1" dirty="0" smtClean="0">
                <a:latin typeface="+mj-lt"/>
                <a:ea typeface="ＭＳ Ｐゴシック" charset="-128"/>
                <a:cs typeface="Tahoma" pitchFamily="34" charset="0"/>
              </a:rPr>
              <a:t>RDIMM</a:t>
            </a:r>
            <a:r>
              <a:rPr lang="ro-RO" b="1" dirty="0" smtClean="0">
                <a:latin typeface="+mj-lt"/>
                <a:ea typeface="ＭＳ Ｐゴシック" charset="-128"/>
                <a:cs typeface="Tahoma" pitchFamily="34" charset="0"/>
              </a:rPr>
              <a:t> de</a:t>
            </a:r>
            <a:r>
              <a:rPr lang="en-US" b="1" dirty="0" smtClean="0">
                <a:latin typeface="+mj-lt"/>
                <a:ea typeface="ＭＳ Ｐゴシック" charset="-128"/>
                <a:cs typeface="Tahoma" pitchFamily="34" charset="0"/>
              </a:rPr>
              <a:t> </a:t>
            </a:r>
            <a:r>
              <a:rPr kumimoji="0" lang="en-US" sz="1800" b="1" i="0" u="none" strike="noStrike" kern="1200" cap="none" spc="0" normalizeH="0" noProof="0" dirty="0" smtClean="0">
                <a:ln>
                  <a:noFill/>
                </a:ln>
                <a:solidFill>
                  <a:schemeClr val="tx1"/>
                </a:solidFill>
                <a:effectLst/>
                <a:uLnTx/>
                <a:uFillTx/>
                <a:latin typeface="+mj-lt"/>
                <a:ea typeface="ＭＳ Ｐゴシック" charset="-128"/>
                <a:cs typeface="Tahoma" pitchFamily="34" charset="0"/>
              </a:rPr>
              <a:t>16GB dual rank</a:t>
            </a:r>
            <a:r>
              <a:rPr kumimoji="0" lang="ro-RO" sz="1800" b="1" i="0" u="none" strike="noStrike" kern="1200" cap="none" spc="0" normalizeH="0" noProof="0" dirty="0" smtClean="0">
                <a:ln>
                  <a:noFill/>
                </a:ln>
                <a:solidFill>
                  <a:schemeClr val="tx1"/>
                </a:solidFill>
                <a:effectLst/>
                <a:uLnTx/>
                <a:uFillTx/>
                <a:latin typeface="+mj-lt"/>
                <a:ea typeface="ＭＳ Ｐゴシック" charset="-128"/>
                <a:cs typeface="Tahoma" pitchFamily="34" charset="0"/>
              </a:rPr>
              <a:t>,</a:t>
            </a:r>
            <a:r>
              <a:rPr kumimoji="0" lang="en-US" sz="1800" b="1" i="0" u="none" strike="noStrike" kern="1200" cap="none" spc="0" normalizeH="0" noProof="0" dirty="0" smtClean="0">
                <a:ln>
                  <a:noFill/>
                </a:ln>
                <a:solidFill>
                  <a:schemeClr val="tx1"/>
                </a:solidFill>
                <a:effectLst/>
                <a:uLnTx/>
                <a:uFillTx/>
                <a:latin typeface="+mj-lt"/>
                <a:ea typeface="ＭＳ Ｐゴシック" charset="-128"/>
                <a:cs typeface="Tahoma" pitchFamily="34" charset="0"/>
              </a:rPr>
              <a:t> </a:t>
            </a:r>
            <a:r>
              <a:rPr kumimoji="0" lang="ro-RO" sz="1800" b="1" i="0" u="none" strike="noStrike" kern="1200" cap="none" spc="0" normalizeH="0" noProof="0" dirty="0" smtClean="0">
                <a:ln>
                  <a:noFill/>
                </a:ln>
                <a:solidFill>
                  <a:schemeClr val="tx1"/>
                </a:solidFill>
                <a:effectLst/>
                <a:uLnTx/>
                <a:uFillTx/>
                <a:latin typeface="+mj-lt"/>
                <a:ea typeface="ＭＳ Ｐゴシック" charset="-128"/>
                <a:cs typeface="Tahoma" pitchFamily="34" charset="0"/>
              </a:rPr>
              <a:t>funcţionând la</a:t>
            </a:r>
            <a:r>
              <a:rPr kumimoji="0" lang="en-US" sz="1800" b="1" i="0" u="none" strike="noStrike" kern="1200" cap="none" spc="0" normalizeH="0" noProof="0" dirty="0" smtClean="0">
                <a:ln>
                  <a:noFill/>
                </a:ln>
                <a:solidFill>
                  <a:schemeClr val="tx1"/>
                </a:solidFill>
                <a:effectLst/>
                <a:uLnTx/>
                <a:uFillTx/>
                <a:latin typeface="+mj-lt"/>
                <a:ea typeface="ＭＳ Ｐゴシック" charset="-128"/>
                <a:cs typeface="Tahoma" pitchFamily="34" charset="0"/>
              </a:rPr>
              <a:t> 1600MHz</a:t>
            </a:r>
            <a:endParaRPr kumimoji="0" lang="en-US" sz="1800" b="1" i="0" u="none" strike="noStrike" kern="1200" cap="none" spc="0" normalizeH="0" baseline="0" noProof="0" dirty="0" smtClean="0">
              <a:ln>
                <a:noFill/>
              </a:ln>
              <a:solidFill>
                <a:schemeClr val="tx1"/>
              </a:solidFill>
              <a:effectLst/>
              <a:uLnTx/>
              <a:uFillTx/>
              <a:latin typeface="+mj-lt"/>
              <a:ea typeface="ＭＳ Ｐゴシック" charset="-128"/>
              <a:cs typeface="Tahoma" pitchFamily="34" charset="0"/>
            </a:endParaRPr>
          </a:p>
        </p:txBody>
      </p:sp>
      <p:sp>
        <p:nvSpPr>
          <p:cNvPr id="61" name="Slide Number Placeholder 1"/>
          <p:cNvSpPr txBox="1">
            <a:spLocks/>
          </p:cNvSpPr>
          <p:nvPr/>
        </p:nvSpPr>
        <p:spPr>
          <a:xfrm>
            <a:off x="76200" y="6400800"/>
            <a:ext cx="711200" cy="365125"/>
          </a:xfrm>
          <a:prstGeom prst="rect">
            <a:avLst/>
          </a:prstGeom>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55000"/>
              </a:spcBef>
              <a:spcAft>
                <a:spcPct val="0"/>
              </a:spcAft>
              <a:buClr>
                <a:srgbClr val="333333"/>
              </a:buClr>
              <a:buSzPct val="100000"/>
              <a:buFont typeface="Times" pitchFamily="18" charset="0"/>
              <a:buNone/>
              <a:tabLst/>
              <a:defRPr/>
            </a:pPr>
            <a:fld id="{3705DEE7-463A-7B43-AA6A-54901831566F}" type="slidenum">
              <a:rPr kumimoji="0" lang="en-US" sz="1100" b="0" i="0" u="none" strike="noStrike" kern="1200" cap="none" spc="0" normalizeH="0" baseline="0" noProof="0" smtClean="0">
                <a:ln>
                  <a:noFill/>
                </a:ln>
                <a:solidFill>
                  <a:prstClr val="white"/>
                </a:solidFill>
                <a:effectLst/>
                <a:uLnTx/>
                <a:uFillTx/>
                <a:latin typeface="+mj-lt"/>
                <a:ea typeface="Verdana" charset="0"/>
                <a:cs typeface="Verdana" charset="0"/>
              </a:rPr>
              <a:pPr marL="0" marR="0" lvl="0" indent="0" algn="l" defTabSz="914400" rtl="0" eaLnBrk="0" fontAlgn="base" latinLnBrk="0" hangingPunct="0">
                <a:lnSpc>
                  <a:spcPct val="100000"/>
                </a:lnSpc>
                <a:spcBef>
                  <a:spcPct val="55000"/>
                </a:spcBef>
                <a:spcAft>
                  <a:spcPct val="0"/>
                </a:spcAft>
                <a:buClr>
                  <a:srgbClr val="333333"/>
                </a:buClr>
                <a:buSzPct val="100000"/>
                <a:buFont typeface="Times" pitchFamily="18" charset="0"/>
                <a:buNone/>
                <a:tabLst/>
                <a:defRPr/>
              </a:pPr>
              <a:t>14</a:t>
            </a:fld>
            <a:endParaRPr kumimoji="0" lang="en-US" sz="1100" b="0" i="0" u="none" strike="noStrike" kern="1200" cap="none" spc="0" normalizeH="0" baseline="0" noProof="0" dirty="0">
              <a:ln>
                <a:noFill/>
              </a:ln>
              <a:solidFill>
                <a:prstClr val="white"/>
              </a:solidFill>
              <a:effectLst/>
              <a:uLnTx/>
              <a:uFillTx/>
              <a:latin typeface="+mj-lt"/>
              <a:ea typeface="Verdana" charset="0"/>
              <a:cs typeface="Verdana" charset="0"/>
            </a:endParaRPr>
          </a:p>
        </p:txBody>
      </p:sp>
      <p:sp>
        <p:nvSpPr>
          <p:cNvPr id="62" name="Rectangle 61"/>
          <p:cNvSpPr/>
          <p:nvPr/>
        </p:nvSpPr>
        <p:spPr>
          <a:xfrm>
            <a:off x="2438400" y="1676400"/>
            <a:ext cx="1524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tangle 62"/>
          <p:cNvSpPr/>
          <p:nvPr/>
        </p:nvSpPr>
        <p:spPr>
          <a:xfrm>
            <a:off x="2438400" y="2590800"/>
            <a:ext cx="1524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Rectangle 63"/>
          <p:cNvSpPr/>
          <p:nvPr/>
        </p:nvSpPr>
        <p:spPr>
          <a:xfrm>
            <a:off x="2438400" y="3505200"/>
            <a:ext cx="1524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5" name="Rectangle 64"/>
          <p:cNvSpPr/>
          <p:nvPr/>
        </p:nvSpPr>
        <p:spPr>
          <a:xfrm>
            <a:off x="2438400" y="4419600"/>
            <a:ext cx="1524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6" name="Rectangle 65"/>
          <p:cNvSpPr/>
          <p:nvPr/>
        </p:nvSpPr>
        <p:spPr>
          <a:xfrm>
            <a:off x="7010400" y="1676400"/>
            <a:ext cx="1524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7" name="Rectangle 66"/>
          <p:cNvSpPr/>
          <p:nvPr/>
        </p:nvSpPr>
        <p:spPr>
          <a:xfrm>
            <a:off x="7010400" y="2590800"/>
            <a:ext cx="1524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8" name="Rectangle 67"/>
          <p:cNvSpPr/>
          <p:nvPr/>
        </p:nvSpPr>
        <p:spPr>
          <a:xfrm>
            <a:off x="7010400" y="3505200"/>
            <a:ext cx="1524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9" name="Rectangle 68"/>
          <p:cNvSpPr/>
          <p:nvPr/>
        </p:nvSpPr>
        <p:spPr>
          <a:xfrm>
            <a:off x="7010400" y="4419600"/>
            <a:ext cx="1524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Content Placeholder 3"/>
          <p:cNvSpPr txBox="1">
            <a:spLocks/>
          </p:cNvSpPr>
          <p:nvPr/>
        </p:nvSpPr>
        <p:spPr bwMode="auto">
          <a:xfrm>
            <a:off x="762000" y="5715000"/>
            <a:ext cx="67056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defTabSz="457200" eaLnBrk="1" hangingPunct="1">
              <a:spcBef>
                <a:spcPts val="0"/>
              </a:spcBef>
              <a:spcAft>
                <a:spcPts val="0"/>
              </a:spcAft>
              <a:buClrTx/>
              <a:buSzTx/>
            </a:pPr>
            <a:endParaRPr kumimoji="0" lang="en-US" sz="1800" b="1" u="none" strike="noStrike" kern="1200" cap="none" spc="0" normalizeH="0" baseline="0" noProof="0" dirty="0" smtClean="0">
              <a:ln>
                <a:noFill/>
              </a:ln>
              <a:solidFill>
                <a:schemeClr val="tx1"/>
              </a:solidFill>
              <a:effectLst/>
              <a:uLnTx/>
              <a:uFillTx/>
              <a:latin typeface="+mn-lt"/>
              <a:ea typeface="ＭＳ Ｐゴシック" charset="-128"/>
              <a:cs typeface="Tahoma" pitchFamily="34" charset="0"/>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0690" name="Rectangle 2"/>
          <p:cNvSpPr>
            <a:spLocks noGrp="1" noChangeArrowheads="1"/>
          </p:cNvSpPr>
          <p:nvPr>
            <p:ph type="title"/>
          </p:nvPr>
        </p:nvSpPr>
        <p:spPr>
          <a:xfrm>
            <a:off x="457200" y="381000"/>
            <a:ext cx="8229600" cy="639762"/>
          </a:xfrm>
        </p:spPr>
        <p:txBody>
          <a:bodyPr/>
          <a:lstStyle/>
          <a:p>
            <a:pPr algn="ctr"/>
            <a:r>
              <a:rPr lang="en-GB" dirty="0" smtClean="0"/>
              <a:t>Server dual Xeon</a:t>
            </a:r>
            <a:r>
              <a:rPr lang="en-US" b="0" dirty="0" smtClean="0"/>
              <a:t> </a:t>
            </a:r>
            <a:r>
              <a:rPr lang="ro-RO" b="0" dirty="0" smtClean="0"/>
              <a:t>– configurare pentru capacitate maximă</a:t>
            </a:r>
            <a:endParaRPr lang="en-US" b="0" dirty="0"/>
          </a:p>
        </p:txBody>
      </p:sp>
      <p:grpSp>
        <p:nvGrpSpPr>
          <p:cNvPr id="2" name="Group 4"/>
          <p:cNvGrpSpPr/>
          <p:nvPr/>
        </p:nvGrpSpPr>
        <p:grpSpPr>
          <a:xfrm>
            <a:off x="2444023" y="1677950"/>
            <a:ext cx="4718777" cy="3591219"/>
            <a:chOff x="2444023" y="1525550"/>
            <a:chExt cx="4718777" cy="3591219"/>
          </a:xfrm>
        </p:grpSpPr>
        <p:grpSp>
          <p:nvGrpSpPr>
            <p:cNvPr id="3" name="Group 2"/>
            <p:cNvGrpSpPr/>
            <p:nvPr/>
          </p:nvGrpSpPr>
          <p:grpSpPr>
            <a:xfrm>
              <a:off x="5644423" y="1536919"/>
              <a:ext cx="1518377" cy="3579850"/>
              <a:chOff x="6086370" y="1536919"/>
              <a:chExt cx="1518377" cy="3579850"/>
            </a:xfrm>
          </p:grpSpPr>
          <p:grpSp>
            <p:nvGrpSpPr>
              <p:cNvPr id="4" name="Group 13"/>
              <p:cNvGrpSpPr/>
              <p:nvPr/>
            </p:nvGrpSpPr>
            <p:grpSpPr>
              <a:xfrm>
                <a:off x="6086370" y="1917919"/>
                <a:ext cx="1431292" cy="2779810"/>
                <a:chOff x="3657600" y="1066800"/>
                <a:chExt cx="1431292" cy="2779810"/>
              </a:xfrm>
            </p:grpSpPr>
            <p:cxnSp>
              <p:nvCxnSpPr>
                <p:cNvPr id="31" name="Straight Connector 30"/>
                <p:cNvCxnSpPr/>
                <p:nvPr/>
              </p:nvCxnSpPr>
              <p:spPr>
                <a:xfrm flipH="1">
                  <a:off x="3962400" y="110341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3962400" y="198120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3962400" y="289560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3962400" y="381000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3657600" y="2406490"/>
                  <a:ext cx="304800"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962400" y="1066800"/>
                  <a:ext cx="0" cy="2779810"/>
                </a:xfrm>
                <a:prstGeom prst="line">
                  <a:avLst/>
                </a:prstGeom>
                <a:ln w="57150"/>
              </p:spPr>
              <p:style>
                <a:lnRef idx="2">
                  <a:schemeClr val="accent1"/>
                </a:lnRef>
                <a:fillRef idx="0">
                  <a:schemeClr val="accent1"/>
                </a:fillRef>
                <a:effectRef idx="1">
                  <a:schemeClr val="accent1"/>
                </a:effectRef>
                <a:fontRef idx="minor">
                  <a:schemeClr val="tx1"/>
                </a:fontRef>
              </p:style>
            </p:cxnSp>
          </p:grpSp>
          <p:grpSp>
            <p:nvGrpSpPr>
              <p:cNvPr id="5" name="Group 14"/>
              <p:cNvGrpSpPr/>
              <p:nvPr/>
            </p:nvGrpSpPr>
            <p:grpSpPr>
              <a:xfrm>
                <a:off x="6761285" y="1536919"/>
                <a:ext cx="832577" cy="836650"/>
                <a:chOff x="4332515" y="685800"/>
                <a:chExt cx="832577" cy="912850"/>
              </a:xfrm>
            </p:grpSpPr>
            <p:pic>
              <p:nvPicPr>
                <p:cNvPr id="28"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29" name="Picture 47"/>
                <p:cNvPicPr preferRelativeResize="0">
                  <a:picLocks noChangeAspect="1" noChangeArrowheads="1"/>
                </p:cNvPicPr>
                <p:nvPr/>
              </p:nvPicPr>
              <p:blipFill>
                <a:blip r:embed="rId2" cstate="print"/>
                <a:srcRect/>
                <a:stretch>
                  <a:fillRect/>
                </a:stretch>
              </p:blipFill>
              <p:spPr bwMode="auto">
                <a:xfrm rot="5400000">
                  <a:off x="4603401" y="1035399"/>
                  <a:ext cx="911290" cy="212092"/>
                </a:xfrm>
                <a:prstGeom prst="rect">
                  <a:avLst/>
                </a:prstGeom>
                <a:noFill/>
                <a:ln w="9525">
                  <a:noFill/>
                  <a:miter lim="800000"/>
                  <a:headEnd/>
                  <a:tailEnd/>
                </a:ln>
              </p:spPr>
            </p:pic>
            <p:pic>
              <p:nvPicPr>
                <p:cNvPr id="30"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nvGrpSpPr>
              <p:cNvPr id="6" name="Group 15"/>
              <p:cNvGrpSpPr/>
              <p:nvPr/>
            </p:nvGrpSpPr>
            <p:grpSpPr>
              <a:xfrm>
                <a:off x="6772170" y="2452869"/>
                <a:ext cx="832577" cy="836650"/>
                <a:chOff x="4332515" y="685800"/>
                <a:chExt cx="832577" cy="912850"/>
              </a:xfrm>
            </p:grpSpPr>
            <p:pic>
              <p:nvPicPr>
                <p:cNvPr id="25"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26" name="Picture 47"/>
                <p:cNvPicPr preferRelativeResize="0">
                  <a:picLocks noChangeAspect="1" noChangeArrowheads="1"/>
                </p:cNvPicPr>
                <p:nvPr/>
              </p:nvPicPr>
              <p:blipFill>
                <a:blip r:embed="rId2" cstate="print"/>
                <a:srcRect/>
                <a:stretch>
                  <a:fillRect/>
                </a:stretch>
              </p:blipFill>
              <p:spPr bwMode="auto">
                <a:xfrm rot="5400000">
                  <a:off x="4603401" y="1035399"/>
                  <a:ext cx="911290" cy="212092"/>
                </a:xfrm>
                <a:prstGeom prst="rect">
                  <a:avLst/>
                </a:prstGeom>
                <a:noFill/>
                <a:ln w="9525">
                  <a:noFill/>
                  <a:miter lim="800000"/>
                  <a:headEnd/>
                  <a:tailEnd/>
                </a:ln>
              </p:spPr>
            </p:pic>
            <p:pic>
              <p:nvPicPr>
                <p:cNvPr id="27"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nvGrpSpPr>
              <p:cNvPr id="7" name="Group 16"/>
              <p:cNvGrpSpPr/>
              <p:nvPr/>
            </p:nvGrpSpPr>
            <p:grpSpPr>
              <a:xfrm>
                <a:off x="6772170" y="3365719"/>
                <a:ext cx="832577" cy="836650"/>
                <a:chOff x="4332515" y="685800"/>
                <a:chExt cx="832577" cy="912850"/>
              </a:xfrm>
            </p:grpSpPr>
            <p:pic>
              <p:nvPicPr>
                <p:cNvPr id="22"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23" name="Picture 47"/>
                <p:cNvPicPr preferRelativeResize="0">
                  <a:picLocks noChangeAspect="1" noChangeArrowheads="1"/>
                </p:cNvPicPr>
                <p:nvPr/>
              </p:nvPicPr>
              <p:blipFill>
                <a:blip r:embed="rId2" cstate="print"/>
                <a:srcRect/>
                <a:stretch>
                  <a:fillRect/>
                </a:stretch>
              </p:blipFill>
              <p:spPr bwMode="auto">
                <a:xfrm rot="5400000">
                  <a:off x="4603401" y="1035399"/>
                  <a:ext cx="911290" cy="212092"/>
                </a:xfrm>
                <a:prstGeom prst="rect">
                  <a:avLst/>
                </a:prstGeom>
                <a:noFill/>
                <a:ln w="9525">
                  <a:noFill/>
                  <a:miter lim="800000"/>
                  <a:headEnd/>
                  <a:tailEnd/>
                </a:ln>
              </p:spPr>
            </p:pic>
            <p:pic>
              <p:nvPicPr>
                <p:cNvPr id="24"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nvGrpSpPr>
              <p:cNvPr id="8" name="Group 17"/>
              <p:cNvGrpSpPr/>
              <p:nvPr/>
            </p:nvGrpSpPr>
            <p:grpSpPr>
              <a:xfrm>
                <a:off x="6772170" y="4280119"/>
                <a:ext cx="832577" cy="836650"/>
                <a:chOff x="4332515" y="685800"/>
                <a:chExt cx="832577" cy="912850"/>
              </a:xfrm>
            </p:grpSpPr>
            <p:pic>
              <p:nvPicPr>
                <p:cNvPr id="19"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20" name="Picture 47"/>
                <p:cNvPicPr preferRelativeResize="0">
                  <a:picLocks noChangeAspect="1" noChangeArrowheads="1"/>
                </p:cNvPicPr>
                <p:nvPr/>
              </p:nvPicPr>
              <p:blipFill>
                <a:blip r:embed="rId2" cstate="print"/>
                <a:srcRect/>
                <a:stretch>
                  <a:fillRect/>
                </a:stretch>
              </p:blipFill>
              <p:spPr bwMode="auto">
                <a:xfrm rot="5400000">
                  <a:off x="4603401" y="1035399"/>
                  <a:ext cx="911290" cy="212092"/>
                </a:xfrm>
                <a:prstGeom prst="rect">
                  <a:avLst/>
                </a:prstGeom>
                <a:noFill/>
                <a:ln w="9525">
                  <a:noFill/>
                  <a:miter lim="800000"/>
                  <a:headEnd/>
                  <a:tailEnd/>
                </a:ln>
              </p:spPr>
            </p:pic>
            <p:pic>
              <p:nvPicPr>
                <p:cNvPr id="21"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grpSp>
          <p:nvGrpSpPr>
            <p:cNvPr id="9" name="Group 3"/>
            <p:cNvGrpSpPr/>
            <p:nvPr/>
          </p:nvGrpSpPr>
          <p:grpSpPr>
            <a:xfrm>
              <a:off x="2444023" y="1525550"/>
              <a:ext cx="1518377" cy="3579850"/>
              <a:chOff x="3200401" y="1525550"/>
              <a:chExt cx="1518377" cy="3579850"/>
            </a:xfrm>
          </p:grpSpPr>
          <p:cxnSp>
            <p:nvCxnSpPr>
              <p:cNvPr id="56" name="Straight Connector 55"/>
              <p:cNvCxnSpPr/>
              <p:nvPr/>
            </p:nvCxnSpPr>
            <p:spPr>
              <a:xfrm rot="10800000" flipH="1">
                <a:off x="3287486" y="468779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10800000" flipH="1">
                <a:off x="3287486" y="381000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10800000" flipH="1">
                <a:off x="3287486" y="289560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10800000" flipH="1">
                <a:off x="3287486" y="198120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10800000" flipH="1">
                <a:off x="4413978" y="3276600"/>
                <a:ext cx="304800"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0800000">
                <a:off x="4413978" y="1944590"/>
                <a:ext cx="0" cy="2779810"/>
              </a:xfrm>
              <a:prstGeom prst="line">
                <a:avLst/>
              </a:prstGeom>
              <a:ln w="57150"/>
            </p:spPr>
            <p:style>
              <a:lnRef idx="2">
                <a:schemeClr val="accent1"/>
              </a:lnRef>
              <a:fillRef idx="0">
                <a:schemeClr val="accent1"/>
              </a:fillRef>
              <a:effectRef idx="1">
                <a:schemeClr val="accent1"/>
              </a:effectRef>
              <a:fontRef idx="minor">
                <a:schemeClr val="tx1"/>
              </a:fontRef>
            </p:style>
          </p:cxnSp>
          <p:grpSp>
            <p:nvGrpSpPr>
              <p:cNvPr id="10" name="Group 39"/>
              <p:cNvGrpSpPr/>
              <p:nvPr/>
            </p:nvGrpSpPr>
            <p:grpSpPr>
              <a:xfrm rot="10800000">
                <a:off x="3211286" y="4268750"/>
                <a:ext cx="832577" cy="836650"/>
                <a:chOff x="4332515" y="685800"/>
                <a:chExt cx="832577" cy="912850"/>
              </a:xfrm>
            </p:grpSpPr>
            <p:pic>
              <p:nvPicPr>
                <p:cNvPr id="53"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54" name="Picture 47"/>
                <p:cNvPicPr preferRelativeResize="0">
                  <a:picLocks noChangeAspect="1" noChangeArrowheads="1"/>
                </p:cNvPicPr>
                <p:nvPr/>
              </p:nvPicPr>
              <p:blipFill>
                <a:blip r:embed="rId2" cstate="print"/>
                <a:srcRect/>
                <a:stretch>
                  <a:fillRect/>
                </a:stretch>
              </p:blipFill>
              <p:spPr bwMode="auto">
                <a:xfrm rot="5400000">
                  <a:off x="4603401" y="1035399"/>
                  <a:ext cx="911290" cy="212092"/>
                </a:xfrm>
                <a:prstGeom prst="rect">
                  <a:avLst/>
                </a:prstGeom>
                <a:noFill/>
                <a:ln w="9525">
                  <a:noFill/>
                  <a:miter lim="800000"/>
                  <a:headEnd/>
                  <a:tailEnd/>
                </a:ln>
              </p:spPr>
            </p:pic>
            <p:pic>
              <p:nvPicPr>
                <p:cNvPr id="55"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nvGrpSpPr>
              <p:cNvPr id="11" name="Group 40"/>
              <p:cNvGrpSpPr/>
              <p:nvPr/>
            </p:nvGrpSpPr>
            <p:grpSpPr>
              <a:xfrm rot="10800000">
                <a:off x="3200401" y="3352800"/>
                <a:ext cx="832577" cy="836650"/>
                <a:chOff x="4332515" y="685800"/>
                <a:chExt cx="832577" cy="912850"/>
              </a:xfrm>
            </p:grpSpPr>
            <p:pic>
              <p:nvPicPr>
                <p:cNvPr id="50"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51" name="Picture 47"/>
                <p:cNvPicPr preferRelativeResize="0">
                  <a:picLocks noChangeAspect="1" noChangeArrowheads="1"/>
                </p:cNvPicPr>
                <p:nvPr/>
              </p:nvPicPr>
              <p:blipFill>
                <a:blip r:embed="rId2" cstate="print"/>
                <a:srcRect/>
                <a:stretch>
                  <a:fillRect/>
                </a:stretch>
              </p:blipFill>
              <p:spPr bwMode="auto">
                <a:xfrm rot="5400000">
                  <a:off x="4603401" y="1035399"/>
                  <a:ext cx="911290" cy="212092"/>
                </a:xfrm>
                <a:prstGeom prst="rect">
                  <a:avLst/>
                </a:prstGeom>
                <a:noFill/>
                <a:ln w="9525">
                  <a:noFill/>
                  <a:miter lim="800000"/>
                  <a:headEnd/>
                  <a:tailEnd/>
                </a:ln>
              </p:spPr>
            </p:pic>
            <p:pic>
              <p:nvPicPr>
                <p:cNvPr id="52"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nvGrpSpPr>
              <p:cNvPr id="12" name="Group 41"/>
              <p:cNvGrpSpPr/>
              <p:nvPr/>
            </p:nvGrpSpPr>
            <p:grpSpPr>
              <a:xfrm rot="10800000">
                <a:off x="3200401" y="2439950"/>
                <a:ext cx="832577" cy="836650"/>
                <a:chOff x="4332515" y="685800"/>
                <a:chExt cx="832577" cy="912850"/>
              </a:xfrm>
            </p:grpSpPr>
            <p:pic>
              <p:nvPicPr>
                <p:cNvPr id="47"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48" name="Picture 47"/>
                <p:cNvPicPr preferRelativeResize="0">
                  <a:picLocks noChangeAspect="1" noChangeArrowheads="1"/>
                </p:cNvPicPr>
                <p:nvPr/>
              </p:nvPicPr>
              <p:blipFill>
                <a:blip r:embed="rId2" cstate="print"/>
                <a:srcRect/>
                <a:stretch>
                  <a:fillRect/>
                </a:stretch>
              </p:blipFill>
              <p:spPr bwMode="auto">
                <a:xfrm rot="5400000">
                  <a:off x="4603401" y="1035399"/>
                  <a:ext cx="911290" cy="212092"/>
                </a:xfrm>
                <a:prstGeom prst="rect">
                  <a:avLst/>
                </a:prstGeom>
                <a:noFill/>
                <a:ln w="9525">
                  <a:noFill/>
                  <a:miter lim="800000"/>
                  <a:headEnd/>
                  <a:tailEnd/>
                </a:ln>
              </p:spPr>
            </p:pic>
            <p:pic>
              <p:nvPicPr>
                <p:cNvPr id="49"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nvGrpSpPr>
              <p:cNvPr id="13" name="Group 42"/>
              <p:cNvGrpSpPr/>
              <p:nvPr/>
            </p:nvGrpSpPr>
            <p:grpSpPr>
              <a:xfrm rot="10800000">
                <a:off x="3200401" y="1525550"/>
                <a:ext cx="832577" cy="836650"/>
                <a:chOff x="4332515" y="685800"/>
                <a:chExt cx="832577" cy="912850"/>
              </a:xfrm>
            </p:grpSpPr>
            <p:pic>
              <p:nvPicPr>
                <p:cNvPr id="44"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45" name="Picture 47"/>
                <p:cNvPicPr preferRelativeResize="0">
                  <a:picLocks noChangeAspect="1" noChangeArrowheads="1"/>
                </p:cNvPicPr>
                <p:nvPr/>
              </p:nvPicPr>
              <p:blipFill>
                <a:blip r:embed="rId2" cstate="print"/>
                <a:srcRect/>
                <a:stretch>
                  <a:fillRect/>
                </a:stretch>
              </p:blipFill>
              <p:spPr bwMode="auto">
                <a:xfrm rot="5400000">
                  <a:off x="4603401" y="1035399"/>
                  <a:ext cx="911290" cy="212092"/>
                </a:xfrm>
                <a:prstGeom prst="rect">
                  <a:avLst/>
                </a:prstGeom>
                <a:noFill/>
                <a:ln w="9525">
                  <a:noFill/>
                  <a:miter lim="800000"/>
                  <a:headEnd/>
                  <a:tailEnd/>
                </a:ln>
              </p:spPr>
            </p:pic>
            <p:pic>
              <p:nvPicPr>
                <p:cNvPr id="46"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pic>
          <p:nvPicPr>
            <p:cNvPr id="63" name="Picture 9" descr="xeon-e5-2600-c600-2687w,T-X-328965-13"/>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3938624" y="2787044"/>
              <a:ext cx="845273" cy="941129"/>
            </a:xfrm>
            <a:prstGeom prst="rect">
              <a:avLst/>
            </a:prstGeom>
            <a:noFill/>
            <a:extLst>
              <a:ext uri="{909E8E84-426E-40DD-AFC4-6F175D3DCCD1}">
                <a14:hiddenFill xmlns="" xmlns:a14="http://schemas.microsoft.com/office/drawing/2010/main">
                  <a:solidFill>
                    <a:srgbClr val="FFFFFF"/>
                  </a:solidFill>
                </a14:hiddenFill>
              </a:ext>
            </a:extLst>
          </p:spPr>
        </p:pic>
        <p:pic>
          <p:nvPicPr>
            <p:cNvPr id="3570697" name="Picture 9" descr="xeon-e5-2600-c600-2687w,T-X-328965-13"/>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4793527" y="2787043"/>
              <a:ext cx="845273" cy="941129"/>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62" name="Content Placeholder 3"/>
          <p:cNvSpPr>
            <a:spLocks noGrp="1"/>
          </p:cNvSpPr>
          <p:nvPr>
            <p:ph idx="4294967295"/>
          </p:nvPr>
        </p:nvSpPr>
        <p:spPr>
          <a:xfrm>
            <a:off x="899592" y="908720"/>
            <a:ext cx="6993632" cy="609600"/>
          </a:xfrm>
        </p:spPr>
        <p:txBody>
          <a:bodyPr/>
          <a:lstStyle/>
          <a:p>
            <a:pPr marL="342900" indent="-342900" algn="ctr">
              <a:spcBef>
                <a:spcPts val="0"/>
              </a:spcBef>
              <a:spcAft>
                <a:spcPts val="0"/>
              </a:spcAft>
              <a:buNone/>
            </a:pPr>
            <a:r>
              <a:rPr lang="en-US" sz="1800" b="1" dirty="0" smtClean="0">
                <a:cs typeface="Tahoma" pitchFamily="34" charset="0"/>
              </a:rPr>
              <a:t>768GB </a:t>
            </a:r>
            <a:r>
              <a:rPr lang="ro-RO" sz="1800" b="1" dirty="0" smtClean="0">
                <a:cs typeface="Tahoma" pitchFamily="34" charset="0"/>
              </a:rPr>
              <a:t>folosind</a:t>
            </a:r>
            <a:r>
              <a:rPr lang="en-US" sz="1800" b="1" dirty="0" smtClean="0">
                <a:cs typeface="Tahoma" pitchFamily="34" charset="0"/>
              </a:rPr>
              <a:t> LRDIMM</a:t>
            </a:r>
            <a:r>
              <a:rPr lang="ro-RO" sz="1800" b="1" dirty="0" smtClean="0">
                <a:cs typeface="Tahoma" pitchFamily="34" charset="0"/>
              </a:rPr>
              <a:t> de </a:t>
            </a:r>
            <a:r>
              <a:rPr lang="en-US" sz="1800" b="1" dirty="0" smtClean="0">
                <a:cs typeface="Tahoma" pitchFamily="34" charset="0"/>
              </a:rPr>
              <a:t>32GB quad rank</a:t>
            </a:r>
            <a:r>
              <a:rPr lang="ro-RO" sz="1800" b="1" dirty="0" smtClean="0">
                <a:cs typeface="Tahoma" pitchFamily="34" charset="0"/>
              </a:rPr>
              <a:t>,</a:t>
            </a:r>
            <a:r>
              <a:rPr lang="en-US" sz="1800" b="1" dirty="0" smtClean="0">
                <a:cs typeface="Tahoma" pitchFamily="34" charset="0"/>
              </a:rPr>
              <a:t> </a:t>
            </a:r>
            <a:r>
              <a:rPr lang="ro-RO" sz="1800" b="1" dirty="0" smtClean="0">
                <a:cs typeface="Tahoma" pitchFamily="34" charset="0"/>
              </a:rPr>
              <a:t>funcţionând la</a:t>
            </a:r>
            <a:r>
              <a:rPr lang="en-US" sz="1800" b="1" dirty="0" smtClean="0">
                <a:cs typeface="Tahoma" pitchFamily="34" charset="0"/>
              </a:rPr>
              <a:t> 1066MHz</a:t>
            </a:r>
          </a:p>
        </p:txBody>
      </p:sp>
      <p:sp>
        <p:nvSpPr>
          <p:cNvPr id="64" name="Slide Number Placeholder 1"/>
          <p:cNvSpPr>
            <a:spLocks noGrp="1"/>
          </p:cNvSpPr>
          <p:nvPr>
            <p:ph type="sldNum" sz="quarter" idx="10"/>
          </p:nvPr>
        </p:nvSpPr>
        <p:spPr>
          <a:xfrm>
            <a:off x="76200" y="6400800"/>
            <a:ext cx="711200" cy="365125"/>
          </a:xfrm>
        </p:spPr>
        <p:txBody>
          <a:bodyPr/>
          <a:lstStyle/>
          <a:p>
            <a:pPr algn="l">
              <a:defRPr/>
            </a:pPr>
            <a:fld id="{3705DEE7-463A-7B43-AA6A-54901831566F}" type="slidenum">
              <a:rPr lang="en-US" b="0" smtClean="0">
                <a:solidFill>
                  <a:prstClr val="white"/>
                </a:solidFill>
                <a:latin typeface="+mj-lt"/>
              </a:rPr>
              <a:pPr algn="l">
                <a:defRPr/>
              </a:pPr>
              <a:t>15</a:t>
            </a:fld>
            <a:endParaRPr lang="en-US" b="0" dirty="0">
              <a:solidFill>
                <a:prstClr val="white"/>
              </a:solidFill>
              <a:latin typeface="+mj-lt"/>
            </a:endParaRPr>
          </a:p>
        </p:txBody>
      </p:sp>
    </p:spTree>
    <p:extLst>
      <p:ext uri="{BB962C8B-B14F-4D97-AF65-F5344CB8AC3E}">
        <p14:creationId xmlns="" xmlns:p14="http://schemas.microsoft.com/office/powerpoint/2010/main" val="32433290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57200" y="381000"/>
            <a:ext cx="8229600" cy="6397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defTabSz="457200">
              <a:defRPr/>
            </a:pPr>
            <a:r>
              <a:rPr lang="en-GB" sz="2400" dirty="0" smtClean="0">
                <a:solidFill>
                  <a:srgbClr val="FF0000"/>
                </a:solidFill>
                <a:latin typeface="+mj-lt"/>
              </a:rPr>
              <a:t>Server dual Xeon</a:t>
            </a:r>
            <a:r>
              <a:rPr kumimoji="0" lang="en-US" sz="2400" b="0" i="0" u="none" strike="noStrike" kern="1200" cap="none" spc="0" normalizeH="0" noProof="0" dirty="0" smtClean="0">
                <a:ln>
                  <a:noFill/>
                </a:ln>
                <a:solidFill>
                  <a:srgbClr val="FF0000"/>
                </a:solidFill>
                <a:effectLst/>
                <a:uLnTx/>
                <a:uFillTx/>
                <a:latin typeface="+mj-lt"/>
                <a:ea typeface="ＭＳ Ｐゴシック" charset="-128"/>
                <a:cs typeface="Arial (Headings)"/>
              </a:rPr>
              <a:t> </a:t>
            </a:r>
            <a:r>
              <a:rPr lang="ro-RO" sz="2400" dirty="0" smtClean="0">
                <a:solidFill>
                  <a:srgbClr val="FF0000"/>
                </a:solidFill>
                <a:latin typeface="+mj-lt"/>
                <a:ea typeface="ＭＳ Ｐゴシック" charset="-128"/>
                <a:cs typeface="Arial (Headings)"/>
              </a:rPr>
              <a:t>– configurare pentru eficienţă energetică</a:t>
            </a:r>
            <a:endParaRPr kumimoji="0" lang="en-US" sz="2400" b="0" i="0" u="none" strike="noStrike" kern="1200" cap="none" spc="0" normalizeH="0" baseline="0" noProof="0" dirty="0">
              <a:ln>
                <a:noFill/>
              </a:ln>
              <a:solidFill>
                <a:srgbClr val="FF0000"/>
              </a:solidFill>
              <a:effectLst/>
              <a:uLnTx/>
              <a:uFillTx/>
              <a:latin typeface="+mj-lt"/>
              <a:ea typeface="ＭＳ Ｐゴシック" charset="-128"/>
              <a:cs typeface="Arial (Headings)"/>
            </a:endParaRPr>
          </a:p>
        </p:txBody>
      </p:sp>
      <p:grpSp>
        <p:nvGrpSpPr>
          <p:cNvPr id="2" name="Group 5"/>
          <p:cNvGrpSpPr/>
          <p:nvPr/>
        </p:nvGrpSpPr>
        <p:grpSpPr>
          <a:xfrm>
            <a:off x="2531108" y="1677950"/>
            <a:ext cx="4544607" cy="3591219"/>
            <a:chOff x="2531108" y="1525550"/>
            <a:chExt cx="4544607" cy="3591219"/>
          </a:xfrm>
        </p:grpSpPr>
        <p:grpSp>
          <p:nvGrpSpPr>
            <p:cNvPr id="3" name="Group 2"/>
            <p:cNvGrpSpPr/>
            <p:nvPr/>
          </p:nvGrpSpPr>
          <p:grpSpPr>
            <a:xfrm>
              <a:off x="5644423" y="1536919"/>
              <a:ext cx="1431292" cy="3579850"/>
              <a:chOff x="6086370" y="1536919"/>
              <a:chExt cx="1431292" cy="3579850"/>
            </a:xfrm>
          </p:grpSpPr>
          <p:grpSp>
            <p:nvGrpSpPr>
              <p:cNvPr id="4" name="Group 13"/>
              <p:cNvGrpSpPr/>
              <p:nvPr/>
            </p:nvGrpSpPr>
            <p:grpSpPr>
              <a:xfrm>
                <a:off x="6086370" y="1917919"/>
                <a:ext cx="1431292" cy="2779810"/>
                <a:chOff x="3657600" y="1066800"/>
                <a:chExt cx="1431292" cy="2779810"/>
              </a:xfrm>
            </p:grpSpPr>
            <p:cxnSp>
              <p:nvCxnSpPr>
                <p:cNvPr id="54" name="Straight Connector 53"/>
                <p:cNvCxnSpPr/>
                <p:nvPr/>
              </p:nvCxnSpPr>
              <p:spPr>
                <a:xfrm flipH="1">
                  <a:off x="3962400" y="110341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3962400" y="198120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3962400" y="289560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57" name="Straight Connector 33"/>
                <p:cNvCxnSpPr/>
                <p:nvPr/>
              </p:nvCxnSpPr>
              <p:spPr>
                <a:xfrm flipH="1">
                  <a:off x="3962400" y="381000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58" name="Straight Connector 34"/>
                <p:cNvCxnSpPr/>
                <p:nvPr/>
              </p:nvCxnSpPr>
              <p:spPr>
                <a:xfrm flipH="1">
                  <a:off x="3657600" y="2406490"/>
                  <a:ext cx="304800"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59" name="Straight Connector 35"/>
                <p:cNvCxnSpPr/>
                <p:nvPr/>
              </p:nvCxnSpPr>
              <p:spPr>
                <a:xfrm>
                  <a:off x="3962400" y="1066800"/>
                  <a:ext cx="0" cy="2779810"/>
                </a:xfrm>
                <a:prstGeom prst="line">
                  <a:avLst/>
                </a:prstGeom>
                <a:ln w="57150"/>
              </p:spPr>
              <p:style>
                <a:lnRef idx="2">
                  <a:schemeClr val="accent1"/>
                </a:lnRef>
                <a:fillRef idx="0">
                  <a:schemeClr val="accent1"/>
                </a:fillRef>
                <a:effectRef idx="1">
                  <a:schemeClr val="accent1"/>
                </a:effectRef>
                <a:fontRef idx="minor">
                  <a:schemeClr val="tx1"/>
                </a:fontRef>
              </p:style>
            </p:cxnSp>
          </p:grpSp>
          <p:grpSp>
            <p:nvGrpSpPr>
              <p:cNvPr id="6" name="Group 14"/>
              <p:cNvGrpSpPr/>
              <p:nvPr/>
            </p:nvGrpSpPr>
            <p:grpSpPr>
              <a:xfrm>
                <a:off x="6761285" y="1536919"/>
                <a:ext cx="527777" cy="836650"/>
                <a:chOff x="4332515" y="685800"/>
                <a:chExt cx="527777" cy="912850"/>
              </a:xfrm>
            </p:grpSpPr>
            <p:pic>
              <p:nvPicPr>
                <p:cNvPr id="51"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53"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nvGrpSpPr>
              <p:cNvPr id="7" name="Group 15"/>
              <p:cNvGrpSpPr/>
              <p:nvPr/>
            </p:nvGrpSpPr>
            <p:grpSpPr>
              <a:xfrm>
                <a:off x="6772170" y="2452869"/>
                <a:ext cx="527777" cy="836650"/>
                <a:chOff x="4332515" y="685800"/>
                <a:chExt cx="527777" cy="912850"/>
              </a:xfrm>
            </p:grpSpPr>
            <p:pic>
              <p:nvPicPr>
                <p:cNvPr id="48"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50"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nvGrpSpPr>
              <p:cNvPr id="8" name="Group 16"/>
              <p:cNvGrpSpPr/>
              <p:nvPr/>
            </p:nvGrpSpPr>
            <p:grpSpPr>
              <a:xfrm>
                <a:off x="6772170" y="3365719"/>
                <a:ext cx="527777" cy="836650"/>
                <a:chOff x="4332515" y="685800"/>
                <a:chExt cx="527777" cy="912850"/>
              </a:xfrm>
            </p:grpSpPr>
            <p:pic>
              <p:nvPicPr>
                <p:cNvPr id="45"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47"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nvGrpSpPr>
              <p:cNvPr id="9" name="Group 17"/>
              <p:cNvGrpSpPr/>
              <p:nvPr/>
            </p:nvGrpSpPr>
            <p:grpSpPr>
              <a:xfrm>
                <a:off x="6772170" y="4280119"/>
                <a:ext cx="527777" cy="836650"/>
                <a:chOff x="4332515" y="685800"/>
                <a:chExt cx="527777" cy="912850"/>
              </a:xfrm>
            </p:grpSpPr>
            <p:pic>
              <p:nvPicPr>
                <p:cNvPr id="42"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44"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grpSp>
          <p:nvGrpSpPr>
            <p:cNvPr id="10" name="Group 3"/>
            <p:cNvGrpSpPr/>
            <p:nvPr/>
          </p:nvGrpSpPr>
          <p:grpSpPr>
            <a:xfrm>
              <a:off x="2531108" y="1525550"/>
              <a:ext cx="1431292" cy="3579850"/>
              <a:chOff x="3287486" y="1525550"/>
              <a:chExt cx="1431292" cy="3579850"/>
            </a:xfrm>
          </p:grpSpPr>
          <p:cxnSp>
            <p:nvCxnSpPr>
              <p:cNvPr id="15" name="Straight Connector 14"/>
              <p:cNvCxnSpPr/>
              <p:nvPr/>
            </p:nvCxnSpPr>
            <p:spPr>
              <a:xfrm rot="10800000" flipH="1">
                <a:off x="3287486" y="468779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0800000" flipH="1">
                <a:off x="3287486" y="381000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0800000" flipH="1">
                <a:off x="3287486" y="289560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0800000" flipH="1">
                <a:off x="3287486" y="1981200"/>
                <a:ext cx="112649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0800000" flipH="1">
                <a:off x="4413978" y="3276600"/>
                <a:ext cx="304800"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0800000">
                <a:off x="4413978" y="1944590"/>
                <a:ext cx="0" cy="2779810"/>
              </a:xfrm>
              <a:prstGeom prst="line">
                <a:avLst/>
              </a:prstGeom>
              <a:ln w="57150"/>
            </p:spPr>
            <p:style>
              <a:lnRef idx="2">
                <a:schemeClr val="accent1"/>
              </a:lnRef>
              <a:fillRef idx="0">
                <a:schemeClr val="accent1"/>
              </a:fillRef>
              <a:effectRef idx="1">
                <a:schemeClr val="accent1"/>
              </a:effectRef>
              <a:fontRef idx="minor">
                <a:schemeClr val="tx1"/>
              </a:fontRef>
            </p:style>
          </p:cxnSp>
          <p:grpSp>
            <p:nvGrpSpPr>
              <p:cNvPr id="11" name="Group 39"/>
              <p:cNvGrpSpPr/>
              <p:nvPr/>
            </p:nvGrpSpPr>
            <p:grpSpPr>
              <a:xfrm rot="10800000">
                <a:off x="3516086" y="4268750"/>
                <a:ext cx="527777" cy="836650"/>
                <a:chOff x="4332515" y="685800"/>
                <a:chExt cx="527777" cy="912850"/>
              </a:xfrm>
            </p:grpSpPr>
            <p:pic>
              <p:nvPicPr>
                <p:cNvPr id="34"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36"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nvGrpSpPr>
              <p:cNvPr id="12" name="Group 40"/>
              <p:cNvGrpSpPr/>
              <p:nvPr/>
            </p:nvGrpSpPr>
            <p:grpSpPr>
              <a:xfrm rot="10800000">
                <a:off x="3505201" y="3352800"/>
                <a:ext cx="527777" cy="836650"/>
                <a:chOff x="4332515" y="685800"/>
                <a:chExt cx="527777" cy="912850"/>
              </a:xfrm>
            </p:grpSpPr>
            <p:pic>
              <p:nvPicPr>
                <p:cNvPr id="31"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33"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nvGrpSpPr>
              <p:cNvPr id="21" name="Group 41"/>
              <p:cNvGrpSpPr/>
              <p:nvPr/>
            </p:nvGrpSpPr>
            <p:grpSpPr>
              <a:xfrm rot="10800000">
                <a:off x="3505201" y="2439950"/>
                <a:ext cx="527777" cy="836650"/>
                <a:chOff x="4332515" y="685800"/>
                <a:chExt cx="527777" cy="912850"/>
              </a:xfrm>
            </p:grpSpPr>
            <p:pic>
              <p:nvPicPr>
                <p:cNvPr id="28"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30" name="Picture 29"/>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nvGrpSpPr>
              <p:cNvPr id="22" name="Group 42"/>
              <p:cNvGrpSpPr/>
              <p:nvPr/>
            </p:nvGrpSpPr>
            <p:grpSpPr>
              <a:xfrm rot="10800000">
                <a:off x="3505201" y="1525550"/>
                <a:ext cx="527777" cy="836650"/>
                <a:chOff x="4332515" y="685800"/>
                <a:chExt cx="527777" cy="912850"/>
              </a:xfrm>
            </p:grpSpPr>
            <p:pic>
              <p:nvPicPr>
                <p:cNvPr id="25" name="Picture 42"/>
                <p:cNvPicPr preferRelativeResize="0">
                  <a:picLocks noChangeAspect="1" noChangeArrowheads="1"/>
                </p:cNvPicPr>
                <p:nvPr/>
              </p:nvPicPr>
              <p:blipFill>
                <a:blip r:embed="rId2" cstate="print"/>
                <a:srcRect/>
                <a:stretch>
                  <a:fillRect/>
                </a:stretch>
              </p:blipFill>
              <p:spPr bwMode="auto">
                <a:xfrm rot="5400000">
                  <a:off x="4298601" y="1035399"/>
                  <a:ext cx="911290" cy="212092"/>
                </a:xfrm>
                <a:prstGeom prst="rect">
                  <a:avLst/>
                </a:prstGeom>
                <a:noFill/>
                <a:ln w="9525">
                  <a:noFill/>
                  <a:miter lim="800000"/>
                  <a:headEnd/>
                  <a:tailEnd/>
                </a:ln>
              </p:spPr>
            </p:pic>
            <p:pic>
              <p:nvPicPr>
                <p:cNvPr id="27" name="Picture 48"/>
                <p:cNvPicPr preferRelativeResize="0">
                  <a:picLocks noChangeAspect="1" noChangeArrowheads="1"/>
                </p:cNvPicPr>
                <p:nvPr/>
              </p:nvPicPr>
              <p:blipFill>
                <a:blip r:embed="rId2" cstate="print"/>
                <a:srcRect/>
                <a:stretch>
                  <a:fillRect/>
                </a:stretch>
              </p:blipFill>
              <p:spPr bwMode="auto">
                <a:xfrm rot="5400000">
                  <a:off x="3982914" y="1036957"/>
                  <a:ext cx="911294" cy="212092"/>
                </a:xfrm>
                <a:prstGeom prst="rect">
                  <a:avLst/>
                </a:prstGeom>
                <a:noFill/>
                <a:ln w="9525">
                  <a:noFill/>
                  <a:miter lim="800000"/>
                  <a:headEnd/>
                  <a:tailEnd/>
                </a:ln>
              </p:spPr>
            </p:pic>
          </p:grpSp>
        </p:grpSp>
        <p:pic>
          <p:nvPicPr>
            <p:cNvPr id="13" name="Picture 9" descr="xeon-e5-2600-c600-2687w,T-X-328965-13"/>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3938624" y="2787044"/>
              <a:ext cx="845273" cy="941129"/>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9" descr="xeon-e5-2600-c600-2687w,T-X-328965-13"/>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4793527" y="2787043"/>
              <a:ext cx="845273" cy="941129"/>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60" name="Content Placeholder 3"/>
          <p:cNvSpPr txBox="1">
            <a:spLocks/>
          </p:cNvSpPr>
          <p:nvPr/>
        </p:nvSpPr>
        <p:spPr bwMode="auto">
          <a:xfrm>
            <a:off x="251520" y="919162"/>
            <a:ext cx="866388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defTabSz="457200">
              <a:spcBef>
                <a:spcPts val="0"/>
              </a:spcBef>
              <a:spcAft>
                <a:spcPts val="0"/>
              </a:spcAft>
              <a:defRPr/>
            </a:pPr>
            <a:r>
              <a:rPr lang="en-US" b="1" dirty="0" smtClean="0">
                <a:solidFill>
                  <a:schemeClr val="tx1"/>
                </a:solidFill>
                <a:latin typeface="+mj-lt"/>
                <a:ea typeface="ＭＳ Ｐゴシック" charset="-128"/>
                <a:cs typeface="Tahoma" pitchFamily="34" charset="0"/>
              </a:rPr>
              <a:t>512GB </a:t>
            </a:r>
            <a:r>
              <a:rPr kumimoji="0" lang="ro-RO" sz="1800" b="1" i="0" u="none" strike="noStrike" kern="1200" cap="none" spc="0" normalizeH="0" noProof="0" dirty="0" smtClean="0">
                <a:ln>
                  <a:noFill/>
                </a:ln>
                <a:solidFill>
                  <a:schemeClr val="tx1"/>
                </a:solidFill>
                <a:effectLst/>
                <a:uLnTx/>
                <a:uFillTx/>
                <a:latin typeface="+mj-lt"/>
                <a:ea typeface="ＭＳ Ｐゴシック" charset="-128"/>
                <a:cs typeface="Tahoma" pitchFamily="34" charset="0"/>
              </a:rPr>
              <a:t>folosind</a:t>
            </a:r>
            <a:r>
              <a:rPr kumimoji="0" lang="en-US" sz="1800" b="1" i="0" u="none" strike="noStrike" kern="1200" cap="none" spc="0" normalizeH="0" noProof="0" dirty="0" smtClean="0">
                <a:ln>
                  <a:noFill/>
                </a:ln>
                <a:solidFill>
                  <a:schemeClr val="tx1"/>
                </a:solidFill>
                <a:effectLst/>
                <a:uLnTx/>
                <a:uFillTx/>
                <a:latin typeface="+mj-lt"/>
                <a:ea typeface="ＭＳ Ｐゴシック" charset="-128"/>
                <a:cs typeface="Tahoma" pitchFamily="34" charset="0"/>
              </a:rPr>
              <a:t> </a:t>
            </a:r>
            <a:r>
              <a:rPr lang="en-US" b="1" dirty="0" smtClean="0">
                <a:latin typeface="+mj-lt"/>
                <a:ea typeface="ＭＳ Ｐゴシック" charset="-128"/>
                <a:cs typeface="Tahoma" pitchFamily="34" charset="0"/>
              </a:rPr>
              <a:t>RDIMM (1.35V) </a:t>
            </a:r>
            <a:r>
              <a:rPr lang="ro-RO" b="1" dirty="0" smtClean="0">
                <a:latin typeface="+mj-lt"/>
                <a:ea typeface="ＭＳ Ｐゴシック" charset="-128"/>
                <a:cs typeface="Tahoma" pitchFamily="34" charset="0"/>
              </a:rPr>
              <a:t>de </a:t>
            </a:r>
            <a:r>
              <a:rPr kumimoji="0" lang="en-US" sz="1800" b="1" i="0" u="none" strike="noStrike" kern="1200" cap="none" spc="0" normalizeH="0" noProof="0" dirty="0" smtClean="0">
                <a:ln>
                  <a:noFill/>
                </a:ln>
                <a:solidFill>
                  <a:schemeClr val="tx1"/>
                </a:solidFill>
                <a:effectLst/>
                <a:uLnTx/>
                <a:uFillTx/>
                <a:latin typeface="+mj-lt"/>
                <a:ea typeface="ＭＳ Ｐゴシック" charset="-128"/>
                <a:cs typeface="Tahoma" pitchFamily="34" charset="0"/>
              </a:rPr>
              <a:t>32GB low voltage quad rank</a:t>
            </a:r>
            <a:r>
              <a:rPr kumimoji="0" lang="ro-RO" sz="1800" b="1" i="0" u="none" strike="noStrike" kern="1200" cap="none" spc="0" normalizeH="0" noProof="0" dirty="0" smtClean="0">
                <a:ln>
                  <a:noFill/>
                </a:ln>
                <a:solidFill>
                  <a:schemeClr val="tx1"/>
                </a:solidFill>
                <a:effectLst/>
                <a:uLnTx/>
                <a:uFillTx/>
                <a:latin typeface="+mj-lt"/>
                <a:ea typeface="ＭＳ Ｐゴシック" charset="-128"/>
                <a:cs typeface="Tahoma" pitchFamily="34" charset="0"/>
              </a:rPr>
              <a:t>,</a:t>
            </a:r>
            <a:r>
              <a:rPr kumimoji="0" lang="en-US" sz="1800" b="1" i="0" u="none" strike="noStrike" kern="1200" cap="none" spc="0" normalizeH="0" noProof="0" dirty="0" smtClean="0">
                <a:ln>
                  <a:noFill/>
                </a:ln>
                <a:solidFill>
                  <a:schemeClr val="tx1"/>
                </a:solidFill>
                <a:effectLst/>
                <a:uLnTx/>
                <a:uFillTx/>
                <a:latin typeface="+mj-lt"/>
                <a:ea typeface="ＭＳ Ｐゴシック" charset="-128"/>
                <a:cs typeface="Tahoma" pitchFamily="34" charset="0"/>
              </a:rPr>
              <a:t> </a:t>
            </a:r>
            <a:r>
              <a:rPr kumimoji="0" lang="ro-RO" sz="1800" b="1" i="0" u="none" strike="noStrike" kern="1200" cap="none" spc="0" normalizeH="0" noProof="0" dirty="0" smtClean="0">
                <a:ln>
                  <a:noFill/>
                </a:ln>
                <a:solidFill>
                  <a:schemeClr val="tx1"/>
                </a:solidFill>
                <a:effectLst/>
                <a:uLnTx/>
                <a:uFillTx/>
                <a:latin typeface="+mj-lt"/>
                <a:ea typeface="ＭＳ Ｐゴシック" charset="-128"/>
                <a:cs typeface="Tahoma" pitchFamily="34" charset="0"/>
              </a:rPr>
              <a:t>funcţionând</a:t>
            </a:r>
            <a:r>
              <a:rPr kumimoji="0" lang="en-US" sz="1800" b="1" i="0" u="none" strike="noStrike" kern="1200" cap="none" spc="0" normalizeH="0" noProof="0" dirty="0" smtClean="0">
                <a:ln>
                  <a:noFill/>
                </a:ln>
                <a:solidFill>
                  <a:schemeClr val="tx1"/>
                </a:solidFill>
                <a:effectLst/>
                <a:uLnTx/>
                <a:uFillTx/>
                <a:latin typeface="+mj-lt"/>
                <a:ea typeface="ＭＳ Ｐゴシック" charset="-128"/>
                <a:cs typeface="Tahoma" pitchFamily="34" charset="0"/>
              </a:rPr>
              <a:t> </a:t>
            </a:r>
            <a:r>
              <a:rPr kumimoji="0" lang="ro-RO" sz="1800" b="1" i="0" u="none" strike="noStrike" kern="1200" cap="none" spc="0" normalizeH="0" noProof="0" dirty="0" smtClean="0">
                <a:ln>
                  <a:noFill/>
                </a:ln>
                <a:solidFill>
                  <a:schemeClr val="tx1"/>
                </a:solidFill>
                <a:effectLst/>
                <a:uLnTx/>
                <a:uFillTx/>
                <a:latin typeface="+mj-lt"/>
                <a:ea typeface="ＭＳ Ｐゴシック" charset="-128"/>
                <a:cs typeface="Tahoma" pitchFamily="34" charset="0"/>
              </a:rPr>
              <a:t>la</a:t>
            </a:r>
            <a:r>
              <a:rPr kumimoji="0" lang="en-US" sz="1800" b="1" i="0" u="none" strike="noStrike" kern="1200" cap="none" spc="0" normalizeH="0" noProof="0" dirty="0" smtClean="0">
                <a:ln>
                  <a:noFill/>
                </a:ln>
                <a:solidFill>
                  <a:schemeClr val="tx1"/>
                </a:solidFill>
                <a:effectLst/>
                <a:uLnTx/>
                <a:uFillTx/>
                <a:latin typeface="+mj-lt"/>
                <a:ea typeface="ＭＳ Ｐゴシック" charset="-128"/>
                <a:cs typeface="Tahoma" pitchFamily="34" charset="0"/>
              </a:rPr>
              <a:t> 800MHz</a:t>
            </a:r>
            <a:endParaRPr kumimoji="0" lang="en-US" sz="1800" b="1" i="0" u="none" strike="noStrike" kern="1200" cap="none" spc="0" normalizeH="0" baseline="0" noProof="0" dirty="0" smtClean="0">
              <a:ln>
                <a:noFill/>
              </a:ln>
              <a:solidFill>
                <a:schemeClr val="tx1"/>
              </a:solidFill>
              <a:effectLst/>
              <a:uLnTx/>
              <a:uFillTx/>
              <a:latin typeface="+mj-lt"/>
              <a:ea typeface="ＭＳ Ｐゴシック" charset="-128"/>
              <a:cs typeface="Tahoma" pitchFamily="34" charset="0"/>
            </a:endParaRPr>
          </a:p>
        </p:txBody>
      </p:sp>
      <p:sp>
        <p:nvSpPr>
          <p:cNvPr id="61" name="Slide Number Placeholder 1"/>
          <p:cNvSpPr txBox="1">
            <a:spLocks/>
          </p:cNvSpPr>
          <p:nvPr/>
        </p:nvSpPr>
        <p:spPr>
          <a:xfrm>
            <a:off x="76200" y="6400800"/>
            <a:ext cx="711200" cy="365125"/>
          </a:xfrm>
          <a:prstGeom prst="rect">
            <a:avLst/>
          </a:prstGeom>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55000"/>
              </a:spcBef>
              <a:spcAft>
                <a:spcPct val="0"/>
              </a:spcAft>
              <a:buClr>
                <a:srgbClr val="333333"/>
              </a:buClr>
              <a:buSzPct val="100000"/>
              <a:buFont typeface="Times" pitchFamily="18" charset="0"/>
              <a:buNone/>
              <a:tabLst/>
              <a:defRPr/>
            </a:pPr>
            <a:fld id="{3705DEE7-463A-7B43-AA6A-54901831566F}" type="slidenum">
              <a:rPr kumimoji="0" lang="en-US" sz="1100" b="0" i="0" u="none" strike="noStrike" kern="1200" cap="none" spc="0" normalizeH="0" baseline="0" noProof="0" smtClean="0">
                <a:ln>
                  <a:noFill/>
                </a:ln>
                <a:solidFill>
                  <a:prstClr val="white"/>
                </a:solidFill>
                <a:effectLst/>
                <a:uLnTx/>
                <a:uFillTx/>
                <a:latin typeface="+mj-lt"/>
                <a:ea typeface="Verdana" charset="0"/>
                <a:cs typeface="Verdana" charset="0"/>
              </a:rPr>
              <a:pPr marL="0" marR="0" lvl="0" indent="0" algn="l" defTabSz="914400" rtl="0" eaLnBrk="0" fontAlgn="base" latinLnBrk="0" hangingPunct="0">
                <a:lnSpc>
                  <a:spcPct val="100000"/>
                </a:lnSpc>
                <a:spcBef>
                  <a:spcPct val="55000"/>
                </a:spcBef>
                <a:spcAft>
                  <a:spcPct val="0"/>
                </a:spcAft>
                <a:buClr>
                  <a:srgbClr val="333333"/>
                </a:buClr>
                <a:buSzPct val="100000"/>
                <a:buFont typeface="Times" pitchFamily="18" charset="0"/>
                <a:buNone/>
                <a:tabLst/>
                <a:defRPr/>
              </a:pPr>
              <a:t>16</a:t>
            </a:fld>
            <a:endParaRPr kumimoji="0" lang="en-US" sz="1100" b="0" i="0" u="none" strike="noStrike" kern="1200" cap="none" spc="0" normalizeH="0" baseline="0" noProof="0" dirty="0">
              <a:ln>
                <a:noFill/>
              </a:ln>
              <a:solidFill>
                <a:prstClr val="white"/>
              </a:solidFill>
              <a:effectLst/>
              <a:uLnTx/>
              <a:uFillTx/>
              <a:latin typeface="+mj-lt"/>
              <a:ea typeface="Verdana" charset="0"/>
              <a:cs typeface="Verdana" charset="0"/>
            </a:endParaRPr>
          </a:p>
        </p:txBody>
      </p:sp>
      <p:sp>
        <p:nvSpPr>
          <p:cNvPr id="62" name="Rectangle 61"/>
          <p:cNvSpPr/>
          <p:nvPr/>
        </p:nvSpPr>
        <p:spPr>
          <a:xfrm>
            <a:off x="2438400" y="1676400"/>
            <a:ext cx="1524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tangle 62"/>
          <p:cNvSpPr/>
          <p:nvPr/>
        </p:nvSpPr>
        <p:spPr>
          <a:xfrm>
            <a:off x="2438400" y="2590800"/>
            <a:ext cx="1524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Rectangle 63"/>
          <p:cNvSpPr/>
          <p:nvPr/>
        </p:nvSpPr>
        <p:spPr>
          <a:xfrm>
            <a:off x="2438400" y="3505200"/>
            <a:ext cx="1524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5" name="Rectangle 64"/>
          <p:cNvSpPr/>
          <p:nvPr/>
        </p:nvSpPr>
        <p:spPr>
          <a:xfrm>
            <a:off x="2438400" y="4419600"/>
            <a:ext cx="1524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6" name="Rectangle 65"/>
          <p:cNvSpPr/>
          <p:nvPr/>
        </p:nvSpPr>
        <p:spPr>
          <a:xfrm>
            <a:off x="7010400" y="1676400"/>
            <a:ext cx="1524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7" name="Rectangle 66"/>
          <p:cNvSpPr/>
          <p:nvPr/>
        </p:nvSpPr>
        <p:spPr>
          <a:xfrm>
            <a:off x="7010400" y="2590800"/>
            <a:ext cx="1524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8" name="Rectangle 67"/>
          <p:cNvSpPr/>
          <p:nvPr/>
        </p:nvSpPr>
        <p:spPr>
          <a:xfrm>
            <a:off x="7010400" y="3505200"/>
            <a:ext cx="1524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9" name="Rectangle 68"/>
          <p:cNvSpPr/>
          <p:nvPr/>
        </p:nvSpPr>
        <p:spPr>
          <a:xfrm>
            <a:off x="7010400" y="4419600"/>
            <a:ext cx="1524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Content Placeholder 3"/>
          <p:cNvSpPr txBox="1">
            <a:spLocks/>
          </p:cNvSpPr>
          <p:nvPr/>
        </p:nvSpPr>
        <p:spPr bwMode="auto">
          <a:xfrm>
            <a:off x="762000" y="5715000"/>
            <a:ext cx="67056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defTabSz="457200" eaLnBrk="1" hangingPunct="1">
              <a:spcBef>
                <a:spcPts val="0"/>
              </a:spcBef>
              <a:spcAft>
                <a:spcPts val="0"/>
              </a:spcAft>
              <a:buClrTx/>
              <a:buSzTx/>
            </a:pPr>
            <a:endParaRPr kumimoji="0" lang="en-US" sz="1800" b="1" u="none" strike="noStrike" kern="1200" cap="none" spc="0" normalizeH="0" baseline="0" noProof="0" dirty="0" smtClean="0">
              <a:ln>
                <a:noFill/>
              </a:ln>
              <a:solidFill>
                <a:schemeClr val="tx1"/>
              </a:solidFill>
              <a:effectLst/>
              <a:uLnTx/>
              <a:uFillTx/>
              <a:latin typeface="+mn-lt"/>
              <a:ea typeface="ＭＳ Ｐゴシック" charset="-128"/>
              <a:cs typeface="Tahoma" pitchFamily="34" charset="0"/>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Performan</a:t>
            </a:r>
            <a:r>
              <a:rPr lang="ro-RO" dirty="0" smtClean="0"/>
              <a:t>ţă vs</a:t>
            </a:r>
            <a:r>
              <a:rPr lang="en-GB" dirty="0" smtClean="0"/>
              <a:t> </a:t>
            </a:r>
            <a:r>
              <a:rPr lang="en-GB" dirty="0" err="1" smtClean="0"/>
              <a:t>Capacit</a:t>
            </a:r>
            <a:r>
              <a:rPr lang="ro-RO" dirty="0" smtClean="0"/>
              <a:t>ate</a:t>
            </a:r>
            <a:r>
              <a:rPr lang="en-GB" dirty="0" smtClean="0"/>
              <a:t> </a:t>
            </a:r>
            <a:r>
              <a:rPr lang="ro-RO" dirty="0" smtClean="0"/>
              <a:t>vs</a:t>
            </a:r>
            <a:r>
              <a:rPr lang="en-GB" dirty="0" smtClean="0"/>
              <a:t> </a:t>
            </a:r>
            <a:r>
              <a:rPr lang="ro-RO" dirty="0" smtClean="0"/>
              <a:t>Eficienţă energetică</a:t>
            </a:r>
            <a:endParaRPr lang="en-GB" dirty="0"/>
          </a:p>
        </p:txBody>
      </p:sp>
      <p:sp>
        <p:nvSpPr>
          <p:cNvPr id="3" name="Content Placeholder 2"/>
          <p:cNvSpPr>
            <a:spLocks noGrp="1"/>
          </p:cNvSpPr>
          <p:nvPr>
            <p:ph idx="1"/>
          </p:nvPr>
        </p:nvSpPr>
        <p:spPr/>
        <p:txBody>
          <a:bodyPr/>
          <a:lstStyle/>
          <a:p>
            <a:pPr lvl="0"/>
            <a:endParaRPr lang="en-US" sz="1800" b="1" dirty="0" smtClean="0">
              <a:solidFill>
                <a:schemeClr val="tx1"/>
              </a:solidFill>
              <a:cs typeface="Tahoma" pitchFamily="34" charset="0"/>
            </a:endParaRPr>
          </a:p>
          <a:p>
            <a:pPr lvl="0"/>
            <a:r>
              <a:rPr lang="en-US" sz="1800" b="1" dirty="0" err="1" smtClean="0">
                <a:solidFill>
                  <a:schemeClr val="tx1"/>
                </a:solidFill>
                <a:cs typeface="Tahoma" pitchFamily="34" charset="0"/>
              </a:rPr>
              <a:t>Performan</a:t>
            </a:r>
            <a:r>
              <a:rPr lang="ro-RO" sz="1800" b="1" dirty="0" smtClean="0">
                <a:solidFill>
                  <a:schemeClr val="tx1"/>
                </a:solidFill>
                <a:cs typeface="Tahoma" pitchFamily="34" charset="0"/>
              </a:rPr>
              <a:t>tă</a:t>
            </a:r>
            <a:endParaRPr lang="en-US" sz="1800" b="1" dirty="0" smtClean="0">
              <a:solidFill>
                <a:schemeClr val="tx1"/>
              </a:solidFill>
              <a:cs typeface="Tahoma" pitchFamily="34" charset="0"/>
            </a:endParaRPr>
          </a:p>
          <a:p>
            <a:pPr lvl="0"/>
            <a:r>
              <a:rPr lang="en-US" sz="1800" dirty="0" smtClean="0">
                <a:solidFill>
                  <a:schemeClr val="tx1"/>
                </a:solidFill>
                <a:cs typeface="Tahoma" pitchFamily="34" charset="0"/>
              </a:rPr>
              <a:t>384GB </a:t>
            </a:r>
            <a:r>
              <a:rPr lang="ro-RO" sz="1800" dirty="0" smtClean="0">
                <a:solidFill>
                  <a:schemeClr val="tx1"/>
                </a:solidFill>
                <a:cs typeface="Tahoma" pitchFamily="34" charset="0"/>
              </a:rPr>
              <a:t>folosind</a:t>
            </a:r>
            <a:r>
              <a:rPr lang="en-US" sz="1800" dirty="0" smtClean="0">
                <a:solidFill>
                  <a:schemeClr val="tx1"/>
                </a:solidFill>
                <a:cs typeface="Tahoma" pitchFamily="34" charset="0"/>
              </a:rPr>
              <a:t> RDIMM</a:t>
            </a:r>
            <a:r>
              <a:rPr lang="ro-RO" sz="1800" dirty="0" smtClean="0">
                <a:solidFill>
                  <a:schemeClr val="tx1"/>
                </a:solidFill>
                <a:cs typeface="Tahoma" pitchFamily="34" charset="0"/>
              </a:rPr>
              <a:t> de </a:t>
            </a:r>
            <a:r>
              <a:rPr lang="en-US" sz="1800" dirty="0" smtClean="0">
                <a:solidFill>
                  <a:schemeClr val="tx1"/>
                </a:solidFill>
                <a:cs typeface="Tahoma" pitchFamily="34" charset="0"/>
              </a:rPr>
              <a:t>16GB dual rank </a:t>
            </a:r>
            <a:r>
              <a:rPr lang="ro-RO" sz="1800" dirty="0" smtClean="0">
                <a:solidFill>
                  <a:schemeClr val="tx1"/>
                </a:solidFill>
                <a:cs typeface="Tahoma" pitchFamily="34" charset="0"/>
              </a:rPr>
              <a:t>şi funcţionând la</a:t>
            </a:r>
            <a:r>
              <a:rPr lang="en-US" sz="1800" dirty="0" smtClean="0">
                <a:solidFill>
                  <a:schemeClr val="tx1"/>
                </a:solidFill>
                <a:cs typeface="Tahoma" pitchFamily="34" charset="0"/>
              </a:rPr>
              <a:t> </a:t>
            </a:r>
            <a:r>
              <a:rPr lang="en-US" sz="1800" b="1" u="sng" dirty="0" smtClean="0">
                <a:solidFill>
                  <a:srgbClr val="FF0000"/>
                </a:solidFill>
                <a:cs typeface="Tahoma" pitchFamily="34" charset="0"/>
              </a:rPr>
              <a:t>1600MHz</a:t>
            </a:r>
          </a:p>
          <a:p>
            <a:pPr lvl="0"/>
            <a:endParaRPr lang="en-US" sz="1800" dirty="0" smtClean="0">
              <a:solidFill>
                <a:schemeClr val="tx1"/>
              </a:solidFill>
              <a:cs typeface="Tahoma" pitchFamily="34" charset="0"/>
            </a:endParaRPr>
          </a:p>
          <a:p>
            <a:pPr lvl="0"/>
            <a:r>
              <a:rPr lang="en-US" sz="1800" b="1" dirty="0" err="1" smtClean="0">
                <a:solidFill>
                  <a:schemeClr val="tx1"/>
                </a:solidFill>
                <a:cs typeface="Tahoma" pitchFamily="34" charset="0"/>
              </a:rPr>
              <a:t>Capacit</a:t>
            </a:r>
            <a:r>
              <a:rPr lang="ro-RO" sz="1800" b="1" dirty="0" smtClean="0">
                <a:solidFill>
                  <a:schemeClr val="tx1"/>
                </a:solidFill>
                <a:cs typeface="Tahoma" pitchFamily="34" charset="0"/>
              </a:rPr>
              <a:t>ate</a:t>
            </a:r>
            <a:endParaRPr lang="en-US" sz="1800" b="1" dirty="0" smtClean="0">
              <a:solidFill>
                <a:schemeClr val="tx1"/>
              </a:solidFill>
              <a:cs typeface="Tahoma" pitchFamily="34" charset="0"/>
            </a:endParaRPr>
          </a:p>
          <a:p>
            <a:r>
              <a:rPr lang="en-US" sz="1800" b="1" u="sng" dirty="0" smtClean="0">
                <a:solidFill>
                  <a:srgbClr val="FF0000"/>
                </a:solidFill>
                <a:cs typeface="Tahoma" pitchFamily="34" charset="0"/>
              </a:rPr>
              <a:t>768GB</a:t>
            </a:r>
            <a:r>
              <a:rPr lang="en-US" sz="1800" dirty="0" smtClean="0">
                <a:cs typeface="Tahoma" pitchFamily="34" charset="0"/>
              </a:rPr>
              <a:t> </a:t>
            </a:r>
            <a:r>
              <a:rPr lang="ro-RO" sz="1800" dirty="0" smtClean="0">
                <a:cs typeface="Tahoma" pitchFamily="34" charset="0"/>
              </a:rPr>
              <a:t>folosind </a:t>
            </a:r>
            <a:r>
              <a:rPr lang="en-US" sz="1800" dirty="0" smtClean="0">
                <a:cs typeface="Tahoma" pitchFamily="34" charset="0"/>
              </a:rPr>
              <a:t>LRDIMM</a:t>
            </a:r>
            <a:r>
              <a:rPr lang="ro-RO" sz="1800" dirty="0" smtClean="0">
                <a:cs typeface="Tahoma" pitchFamily="34" charset="0"/>
              </a:rPr>
              <a:t> de</a:t>
            </a:r>
            <a:r>
              <a:rPr lang="en-US" sz="1800" dirty="0" smtClean="0">
                <a:cs typeface="Tahoma" pitchFamily="34" charset="0"/>
              </a:rPr>
              <a:t> 32GB quad rank </a:t>
            </a:r>
            <a:r>
              <a:rPr lang="ro-RO" sz="1800" dirty="0" smtClean="0">
                <a:solidFill>
                  <a:schemeClr val="tx1"/>
                </a:solidFill>
                <a:cs typeface="Tahoma" pitchFamily="34" charset="0"/>
              </a:rPr>
              <a:t>şi funcţionând la</a:t>
            </a:r>
            <a:r>
              <a:rPr lang="en-US" sz="1800" dirty="0" smtClean="0">
                <a:solidFill>
                  <a:schemeClr val="tx1"/>
                </a:solidFill>
                <a:cs typeface="Tahoma" pitchFamily="34" charset="0"/>
              </a:rPr>
              <a:t> </a:t>
            </a:r>
            <a:r>
              <a:rPr lang="en-US" sz="1800" dirty="0" smtClean="0">
                <a:cs typeface="Tahoma" pitchFamily="34" charset="0"/>
              </a:rPr>
              <a:t>1066MHz</a:t>
            </a:r>
          </a:p>
          <a:p>
            <a:pPr lvl="0"/>
            <a:endParaRPr lang="en-US" sz="1800" dirty="0" smtClean="0">
              <a:solidFill>
                <a:schemeClr val="tx1"/>
              </a:solidFill>
              <a:cs typeface="Tahoma" pitchFamily="34" charset="0"/>
            </a:endParaRPr>
          </a:p>
          <a:p>
            <a:pPr lvl="0"/>
            <a:r>
              <a:rPr lang="ro-RO" sz="1800" b="1" dirty="0" smtClean="0">
                <a:solidFill>
                  <a:schemeClr val="tx1"/>
                </a:solidFill>
                <a:cs typeface="Tahoma" pitchFamily="34" charset="0"/>
              </a:rPr>
              <a:t>Eficienţă Energetică</a:t>
            </a:r>
            <a:endParaRPr lang="en-US" sz="1800" b="1" dirty="0" smtClean="0">
              <a:solidFill>
                <a:schemeClr val="tx1"/>
              </a:solidFill>
              <a:cs typeface="Tahoma" pitchFamily="34" charset="0"/>
            </a:endParaRPr>
          </a:p>
          <a:p>
            <a:r>
              <a:rPr lang="en-US" sz="1800" dirty="0" smtClean="0">
                <a:solidFill>
                  <a:schemeClr val="tx1"/>
                </a:solidFill>
                <a:cs typeface="Tahoma" pitchFamily="34" charset="0"/>
              </a:rPr>
              <a:t>512GB </a:t>
            </a:r>
            <a:r>
              <a:rPr lang="ro-RO" sz="1800" dirty="0" smtClean="0">
                <a:solidFill>
                  <a:schemeClr val="tx1"/>
                </a:solidFill>
                <a:cs typeface="Tahoma" pitchFamily="34" charset="0"/>
              </a:rPr>
              <a:t>folosind </a:t>
            </a:r>
            <a:r>
              <a:rPr lang="en-US" sz="1800" dirty="0" smtClean="0">
                <a:solidFill>
                  <a:schemeClr val="tx1"/>
                </a:solidFill>
                <a:cs typeface="Tahoma" pitchFamily="34" charset="0"/>
              </a:rPr>
              <a:t>RDIMMs (</a:t>
            </a:r>
            <a:r>
              <a:rPr lang="en-US" sz="1800" b="1" u="sng" dirty="0" smtClean="0">
                <a:solidFill>
                  <a:srgbClr val="FF0000"/>
                </a:solidFill>
                <a:cs typeface="Tahoma" pitchFamily="34" charset="0"/>
              </a:rPr>
              <a:t>1.35V</a:t>
            </a:r>
            <a:r>
              <a:rPr lang="en-US" sz="1800" dirty="0" smtClean="0">
                <a:solidFill>
                  <a:schemeClr val="tx1"/>
                </a:solidFill>
                <a:cs typeface="Tahoma" pitchFamily="34" charset="0"/>
              </a:rPr>
              <a:t>)</a:t>
            </a:r>
            <a:r>
              <a:rPr lang="ro-RO" sz="1800" dirty="0" smtClean="0">
                <a:solidFill>
                  <a:schemeClr val="tx1"/>
                </a:solidFill>
                <a:cs typeface="Tahoma" pitchFamily="34" charset="0"/>
              </a:rPr>
              <a:t> de </a:t>
            </a:r>
            <a:r>
              <a:rPr lang="en-US" sz="1800" dirty="0" smtClean="0">
                <a:solidFill>
                  <a:schemeClr val="tx1"/>
                </a:solidFill>
                <a:cs typeface="Tahoma" pitchFamily="34" charset="0"/>
              </a:rPr>
              <a:t>32GB low voltage quad rank </a:t>
            </a:r>
            <a:r>
              <a:rPr lang="ro-RO" sz="1800" dirty="0" smtClean="0">
                <a:solidFill>
                  <a:schemeClr val="tx1"/>
                </a:solidFill>
                <a:cs typeface="Tahoma" pitchFamily="34" charset="0"/>
              </a:rPr>
              <a:t>şi funcţionând la </a:t>
            </a:r>
            <a:r>
              <a:rPr lang="en-US" sz="1800" dirty="0" smtClean="0">
                <a:solidFill>
                  <a:schemeClr val="tx1"/>
                </a:solidFill>
                <a:cs typeface="Tahoma" pitchFamily="34" charset="0"/>
              </a:rPr>
              <a:t>800MHz</a:t>
            </a:r>
          </a:p>
          <a:p>
            <a:pPr lvl="0"/>
            <a:endParaRPr lang="en-US" sz="1600" b="1" dirty="0" smtClean="0">
              <a:solidFill>
                <a:schemeClr val="tx1"/>
              </a:solidFill>
              <a:cs typeface="Tahoma" pitchFamily="34" charset="0"/>
            </a:endParaRPr>
          </a:p>
          <a:p>
            <a:endParaRPr lang="en-GB"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1858"/>
            <a:ext cx="8229600" cy="639762"/>
          </a:xfrm>
        </p:spPr>
        <p:txBody>
          <a:bodyPr/>
          <a:lstStyle/>
          <a:p>
            <a:r>
              <a:rPr lang="ro-RO" b="1" dirty="0" smtClean="0"/>
              <a:t>Optimizarea configurării memoriei serverului</a:t>
            </a:r>
            <a:endParaRPr lang="en-US" b="1" dirty="0"/>
          </a:p>
        </p:txBody>
      </p:sp>
      <p:sp>
        <p:nvSpPr>
          <p:cNvPr id="3" name="Content Placeholder 2"/>
          <p:cNvSpPr>
            <a:spLocks noGrp="1"/>
          </p:cNvSpPr>
          <p:nvPr>
            <p:ph idx="1"/>
          </p:nvPr>
        </p:nvSpPr>
        <p:spPr>
          <a:xfrm>
            <a:off x="552449" y="1158196"/>
            <a:ext cx="4048125" cy="4762500"/>
          </a:xfrm>
        </p:spPr>
        <p:txBody>
          <a:bodyPr/>
          <a:lstStyle/>
          <a:p>
            <a:pPr marL="0" indent="0">
              <a:buNone/>
            </a:pPr>
            <a:endParaRPr lang="en-GB" sz="1600" dirty="0" smtClean="0"/>
          </a:p>
          <a:p>
            <a:pPr marL="0" indent="0">
              <a:buNone/>
            </a:pPr>
            <a:r>
              <a:rPr lang="ro-RO" sz="1600" dirty="0" smtClean="0"/>
              <a:t>În practică cele 3 situaţii nu se întâlnesc în mod independent, de cele mai multe ori necesităţile afacerii solicită ca serverul sa fie optimizat pentru cel puţin doua dintre obiective.</a:t>
            </a:r>
          </a:p>
          <a:p>
            <a:pPr marL="0" indent="0">
              <a:buNone/>
            </a:pPr>
            <a:endParaRPr lang="en-GB" sz="1600" dirty="0" smtClean="0"/>
          </a:p>
          <a:p>
            <a:pPr lvl="2"/>
            <a:r>
              <a:rPr lang="en-GB" sz="1400" b="1" dirty="0" err="1" smtClean="0"/>
              <a:t>Scenari</a:t>
            </a:r>
            <a:r>
              <a:rPr lang="ro-RO" sz="1400" b="1" dirty="0" smtClean="0"/>
              <a:t>ul</a:t>
            </a:r>
            <a:r>
              <a:rPr lang="en-GB" sz="1400" b="1" dirty="0" smtClean="0"/>
              <a:t> 1</a:t>
            </a:r>
            <a:r>
              <a:rPr lang="en-GB" sz="1400" dirty="0" smtClean="0"/>
              <a:t> </a:t>
            </a:r>
            <a:r>
              <a:rPr lang="ro-RO" sz="1400" dirty="0" smtClean="0"/>
              <a:t>arată că specificul afacerii necesită in primul rand obţinerea eficienţei energetice maxime în timp ce performanţa este mai importantă decât capacitatea.</a:t>
            </a:r>
            <a:endParaRPr lang="en-GB" sz="1400" dirty="0" smtClean="0"/>
          </a:p>
          <a:p>
            <a:pPr lvl="2"/>
            <a:r>
              <a:rPr lang="en-GB" sz="1400" b="1" dirty="0" err="1" smtClean="0"/>
              <a:t>Scenari</a:t>
            </a:r>
            <a:r>
              <a:rPr lang="ro-RO" sz="1400" b="1" dirty="0" smtClean="0"/>
              <a:t>ul</a:t>
            </a:r>
            <a:r>
              <a:rPr lang="en-GB" sz="1400" b="1" dirty="0" smtClean="0"/>
              <a:t> 2</a:t>
            </a:r>
            <a:r>
              <a:rPr lang="en-GB" sz="1400" dirty="0" smtClean="0"/>
              <a:t> </a:t>
            </a:r>
            <a:r>
              <a:rPr lang="ro-RO" sz="1400" dirty="0" smtClean="0"/>
              <a:t> arată ca obţinerea capacităţii maxime are o prioritate mai mare decât performanţa sau eficienţa energetică.</a:t>
            </a:r>
            <a:endParaRPr lang="en-GB" sz="1400" dirty="0" smtClean="0"/>
          </a:p>
          <a:p>
            <a:pPr marL="0" indent="0"/>
            <a:endParaRPr lang="en-GB" sz="1600" dirty="0" smtClean="0"/>
          </a:p>
          <a:p>
            <a:pPr marL="0" indent="0"/>
            <a:endParaRPr lang="en-GB" sz="1600" dirty="0" smtClean="0"/>
          </a:p>
          <a:p>
            <a:pPr marL="0" indent="0">
              <a:buNone/>
            </a:pPr>
            <a:endParaRPr lang="en-US" sz="1600" dirty="0"/>
          </a:p>
        </p:txBody>
      </p:sp>
      <p:graphicFrame>
        <p:nvGraphicFramePr>
          <p:cNvPr id="4" name="Chart 3"/>
          <p:cNvGraphicFramePr/>
          <p:nvPr/>
        </p:nvGraphicFramePr>
        <p:xfrm>
          <a:off x="4197096" y="1092200"/>
          <a:ext cx="4946904" cy="34766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nvGraphicFramePr>
        <p:xfrm>
          <a:off x="4383076" y="4114800"/>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425" name="Rectangle 2"/>
          <p:cNvSpPr>
            <a:spLocks noGrp="1" noChangeArrowheads="1"/>
          </p:cNvSpPr>
          <p:nvPr>
            <p:ph type="title"/>
          </p:nvPr>
        </p:nvSpPr>
        <p:spPr>
          <a:xfrm>
            <a:off x="381000" y="228600"/>
            <a:ext cx="8763000" cy="685800"/>
          </a:xfrm>
        </p:spPr>
        <p:txBody>
          <a:bodyPr/>
          <a:lstStyle/>
          <a:p>
            <a:pPr algn="ctr"/>
            <a:r>
              <a:rPr lang="ro-RO" sz="2400" b="1" dirty="0" smtClean="0"/>
              <a:t>Ce </a:t>
            </a:r>
            <a:r>
              <a:rPr lang="ro-RO" sz="2400" b="1" dirty="0" smtClean="0">
                <a:solidFill>
                  <a:srgbClr val="C00000"/>
                </a:solidFill>
              </a:rPr>
              <a:t>înseamnă</a:t>
            </a:r>
            <a:r>
              <a:rPr lang="ro-RO" sz="2400" b="1" dirty="0" smtClean="0"/>
              <a:t> configuraţie echilibrată?</a:t>
            </a:r>
            <a:endParaRPr lang="en-US" sz="2400" b="1" dirty="0" smtClean="0"/>
          </a:p>
        </p:txBody>
      </p:sp>
      <p:sp>
        <p:nvSpPr>
          <p:cNvPr id="3687426" name="Rectangle 3"/>
          <p:cNvSpPr>
            <a:spLocks noGrp="1" noChangeArrowheads="1"/>
          </p:cNvSpPr>
          <p:nvPr>
            <p:ph type="body" sz="half" idx="1"/>
          </p:nvPr>
        </p:nvSpPr>
        <p:spPr>
          <a:xfrm>
            <a:off x="304800" y="990600"/>
            <a:ext cx="8382000" cy="1371600"/>
          </a:xfrm>
        </p:spPr>
        <p:txBody>
          <a:bodyPr/>
          <a:lstStyle/>
          <a:p>
            <a:pPr lvl="1">
              <a:lnSpc>
                <a:spcPct val="80000"/>
              </a:lnSpc>
            </a:pPr>
            <a:r>
              <a:rPr lang="ro-RO" altLang="ja-JP" dirty="0" smtClean="0">
                <a:latin typeface="Arial" charset="0"/>
                <a:ea typeface="MS PGothic"/>
                <a:cs typeface="Arial" charset="0"/>
              </a:rPr>
              <a:t>Putem instala in bank-urile de memorie, </a:t>
            </a:r>
            <a:r>
              <a:rPr lang="ro-RO" altLang="ja-JP" u="sng" dirty="0" smtClean="0">
                <a:latin typeface="Arial" charset="0"/>
                <a:ea typeface="MS PGothic"/>
                <a:cs typeface="Arial" charset="0"/>
              </a:rPr>
              <a:t>orice</a:t>
            </a:r>
            <a:r>
              <a:rPr lang="ro-RO" altLang="ja-JP" dirty="0" smtClean="0">
                <a:latin typeface="Arial" charset="0"/>
                <a:ea typeface="MS PGothic"/>
                <a:cs typeface="Arial" charset="0"/>
              </a:rPr>
              <a:t> mix de module şi în </a:t>
            </a:r>
            <a:r>
              <a:rPr lang="ro-RO" altLang="ja-JP" u="sng" dirty="0" smtClean="0">
                <a:latin typeface="Arial" charset="0"/>
                <a:ea typeface="MS PGothic"/>
                <a:cs typeface="Arial" charset="0"/>
              </a:rPr>
              <a:t>orice</a:t>
            </a:r>
            <a:r>
              <a:rPr lang="ro-RO" altLang="ja-JP" dirty="0" smtClean="0">
                <a:latin typeface="Arial" charset="0"/>
                <a:ea typeface="MS PGothic"/>
                <a:cs typeface="Arial" charset="0"/>
              </a:rPr>
              <a:t> ordine, cu condiţia sa fie compatibile cu platforma. Configuaţiile neechilibrate deşi funcţionale, oferă cele mai mici performanţe.</a:t>
            </a:r>
            <a:r>
              <a:rPr lang="en-US" altLang="ja-JP" sz="1500" dirty="0" smtClean="0">
                <a:latin typeface="Arial" charset="0"/>
                <a:ea typeface="MS PGothic"/>
                <a:cs typeface="Arial" charset="0"/>
              </a:rPr>
              <a:t> </a:t>
            </a:r>
            <a:r>
              <a:rPr lang="ro-RO" altLang="ja-JP" sz="1500" dirty="0" smtClean="0">
                <a:latin typeface="Arial" charset="0"/>
                <a:ea typeface="MS PGothic"/>
                <a:cs typeface="Arial" charset="0"/>
              </a:rPr>
              <a:t>Configuraţiile parţial echilibrate îmbunătăţesc perfomanţele utilizării memoriilor instalate, dar nu sunt la fel de eficiente ca în cazul configuraţiilor echilibrate, atunci când toate modulele sunt identice pe toate bank-urile şi canalele.</a:t>
            </a:r>
            <a:endParaRPr lang="en-US" sz="1500" dirty="0" smtClean="0">
              <a:latin typeface="Arial" charset="0"/>
              <a:cs typeface="Arial" charset="0"/>
            </a:endParaRPr>
          </a:p>
        </p:txBody>
      </p:sp>
      <p:sp>
        <p:nvSpPr>
          <p:cNvPr id="3687427" name="Text Box 4"/>
          <p:cNvSpPr txBox="1">
            <a:spLocks noChangeArrowheads="1"/>
          </p:cNvSpPr>
          <p:nvPr/>
        </p:nvSpPr>
        <p:spPr bwMode="auto">
          <a:xfrm>
            <a:off x="2423961" y="2879725"/>
            <a:ext cx="1640193" cy="707886"/>
          </a:xfrm>
          <a:prstGeom prst="rect">
            <a:avLst/>
          </a:prstGeom>
          <a:solidFill>
            <a:srgbClr val="FF6600"/>
          </a:solidFill>
          <a:ln w="9525">
            <a:noFill/>
            <a:miter lim="800000"/>
            <a:headEnd/>
            <a:tailEnd/>
          </a:ln>
        </p:spPr>
        <p:txBody>
          <a:bodyPr wrap="none">
            <a:spAutoFit/>
          </a:bodyPr>
          <a:lstStyle/>
          <a:p>
            <a:pPr algn="ctr"/>
            <a:r>
              <a:rPr lang="en-US" sz="2000" dirty="0" err="1" smtClean="0">
                <a:solidFill>
                  <a:schemeClr val="bg1"/>
                </a:solidFill>
              </a:rPr>
              <a:t>Configura</a:t>
            </a:r>
            <a:r>
              <a:rPr lang="ro-RO" sz="2000" dirty="0" smtClean="0">
                <a:solidFill>
                  <a:schemeClr val="bg1"/>
                </a:solidFill>
              </a:rPr>
              <a:t>ţie</a:t>
            </a:r>
          </a:p>
          <a:p>
            <a:pPr algn="ctr"/>
            <a:r>
              <a:rPr lang="ro-RO" sz="2000" dirty="0" smtClean="0">
                <a:solidFill>
                  <a:schemeClr val="bg1"/>
                </a:solidFill>
              </a:rPr>
              <a:t>neechilibrată</a:t>
            </a:r>
            <a:endParaRPr lang="en-US" sz="2000" dirty="0">
              <a:solidFill>
                <a:schemeClr val="bg1"/>
              </a:solidFill>
            </a:endParaRPr>
          </a:p>
        </p:txBody>
      </p:sp>
      <p:grpSp>
        <p:nvGrpSpPr>
          <p:cNvPr id="2" name="Group 5"/>
          <p:cNvGrpSpPr>
            <a:grpSpLocks/>
          </p:cNvGrpSpPr>
          <p:nvPr/>
        </p:nvGrpSpPr>
        <p:grpSpPr bwMode="auto">
          <a:xfrm>
            <a:off x="414338" y="2286000"/>
            <a:ext cx="2633662" cy="3581400"/>
            <a:chOff x="3408" y="1392"/>
            <a:chExt cx="1659" cy="2256"/>
          </a:xfrm>
        </p:grpSpPr>
        <p:sp>
          <p:nvSpPr>
            <p:cNvPr id="3687459" name="Text Box 6"/>
            <p:cNvSpPr txBox="1">
              <a:spLocks noChangeArrowheads="1"/>
            </p:cNvSpPr>
            <p:nvPr/>
          </p:nvSpPr>
          <p:spPr bwMode="auto">
            <a:xfrm>
              <a:off x="3408" y="2880"/>
              <a:ext cx="288" cy="173"/>
            </a:xfrm>
            <a:prstGeom prst="rect">
              <a:avLst/>
            </a:prstGeom>
            <a:solidFill>
              <a:srgbClr val="FFFFFF"/>
            </a:solidFill>
            <a:ln w="9525">
              <a:noFill/>
              <a:miter lim="800000"/>
              <a:headEnd/>
              <a:tailEnd/>
            </a:ln>
          </p:spPr>
          <p:txBody>
            <a:bodyPr>
              <a:spAutoFit/>
            </a:bodyPr>
            <a:lstStyle/>
            <a:p>
              <a:pPr algn="ctr">
                <a:spcBef>
                  <a:spcPct val="50000"/>
                </a:spcBef>
              </a:pPr>
              <a:r>
                <a:rPr lang="en-US" sz="1200"/>
                <a:t>8G</a:t>
              </a:r>
            </a:p>
          </p:txBody>
        </p:sp>
        <p:sp>
          <p:nvSpPr>
            <p:cNvPr id="3687460" name="Text Box 7"/>
            <p:cNvSpPr txBox="1">
              <a:spLocks noChangeArrowheads="1"/>
            </p:cNvSpPr>
            <p:nvPr/>
          </p:nvSpPr>
          <p:spPr bwMode="auto">
            <a:xfrm>
              <a:off x="3696" y="2131"/>
              <a:ext cx="288" cy="173"/>
            </a:xfrm>
            <a:prstGeom prst="rect">
              <a:avLst/>
            </a:prstGeom>
            <a:solidFill>
              <a:srgbClr val="FFFFFF"/>
            </a:solidFill>
            <a:ln w="9525">
              <a:noFill/>
              <a:miter lim="800000"/>
              <a:headEnd/>
              <a:tailEnd/>
            </a:ln>
          </p:spPr>
          <p:txBody>
            <a:bodyPr>
              <a:spAutoFit/>
            </a:bodyPr>
            <a:lstStyle/>
            <a:p>
              <a:pPr algn="ctr">
                <a:spcBef>
                  <a:spcPct val="50000"/>
                </a:spcBef>
              </a:pPr>
              <a:r>
                <a:rPr lang="en-US" sz="1200"/>
                <a:t>8G</a:t>
              </a:r>
            </a:p>
          </p:txBody>
        </p:sp>
        <p:sp>
          <p:nvSpPr>
            <p:cNvPr id="3687461" name="Text Box 8"/>
            <p:cNvSpPr txBox="1">
              <a:spLocks noChangeArrowheads="1"/>
            </p:cNvSpPr>
            <p:nvPr/>
          </p:nvSpPr>
          <p:spPr bwMode="auto">
            <a:xfrm>
              <a:off x="3696" y="1392"/>
              <a:ext cx="288" cy="173"/>
            </a:xfrm>
            <a:prstGeom prst="rect">
              <a:avLst/>
            </a:prstGeom>
            <a:solidFill>
              <a:srgbClr val="FFFFFF"/>
            </a:solidFill>
            <a:ln w="9525">
              <a:noFill/>
              <a:miter lim="800000"/>
              <a:headEnd/>
              <a:tailEnd/>
            </a:ln>
          </p:spPr>
          <p:txBody>
            <a:bodyPr>
              <a:spAutoFit/>
            </a:bodyPr>
            <a:lstStyle/>
            <a:p>
              <a:pPr algn="ctr">
                <a:spcBef>
                  <a:spcPct val="50000"/>
                </a:spcBef>
              </a:pPr>
              <a:r>
                <a:rPr lang="en-US" sz="1200"/>
                <a:t>4G</a:t>
              </a:r>
            </a:p>
          </p:txBody>
        </p:sp>
        <p:sp>
          <p:nvSpPr>
            <p:cNvPr id="3687462" name="Text Box 9"/>
            <p:cNvSpPr txBox="1">
              <a:spLocks noChangeArrowheads="1"/>
            </p:cNvSpPr>
            <p:nvPr/>
          </p:nvSpPr>
          <p:spPr bwMode="auto">
            <a:xfrm>
              <a:off x="3984" y="2880"/>
              <a:ext cx="288" cy="173"/>
            </a:xfrm>
            <a:prstGeom prst="rect">
              <a:avLst/>
            </a:prstGeom>
            <a:solidFill>
              <a:srgbClr val="FFFFFF"/>
            </a:solidFill>
            <a:ln w="9525">
              <a:noFill/>
              <a:miter lim="800000"/>
              <a:headEnd/>
              <a:tailEnd/>
            </a:ln>
          </p:spPr>
          <p:txBody>
            <a:bodyPr>
              <a:spAutoFit/>
            </a:bodyPr>
            <a:lstStyle/>
            <a:p>
              <a:pPr algn="ctr">
                <a:spcBef>
                  <a:spcPct val="50000"/>
                </a:spcBef>
              </a:pPr>
              <a:r>
                <a:rPr lang="en-US" sz="1200"/>
                <a:t>4G</a:t>
              </a:r>
            </a:p>
          </p:txBody>
        </p:sp>
        <p:sp>
          <p:nvSpPr>
            <p:cNvPr id="3687463" name="Text Box 10"/>
            <p:cNvSpPr txBox="1">
              <a:spLocks noChangeArrowheads="1"/>
            </p:cNvSpPr>
            <p:nvPr/>
          </p:nvSpPr>
          <p:spPr bwMode="auto">
            <a:xfrm>
              <a:off x="3408" y="2131"/>
              <a:ext cx="288" cy="173"/>
            </a:xfrm>
            <a:prstGeom prst="rect">
              <a:avLst/>
            </a:prstGeom>
            <a:solidFill>
              <a:srgbClr val="FFFFFF"/>
            </a:solidFill>
            <a:ln w="9525">
              <a:noFill/>
              <a:miter lim="800000"/>
              <a:headEnd/>
              <a:tailEnd/>
            </a:ln>
          </p:spPr>
          <p:txBody>
            <a:bodyPr>
              <a:spAutoFit/>
            </a:bodyPr>
            <a:lstStyle/>
            <a:p>
              <a:pPr algn="ctr">
                <a:spcBef>
                  <a:spcPct val="50000"/>
                </a:spcBef>
              </a:pPr>
              <a:r>
                <a:rPr lang="en-US" sz="1200"/>
                <a:t>2G</a:t>
              </a:r>
            </a:p>
          </p:txBody>
        </p:sp>
        <p:sp>
          <p:nvSpPr>
            <p:cNvPr id="3687464" name="Text Box 11"/>
            <p:cNvSpPr txBox="1">
              <a:spLocks noChangeArrowheads="1"/>
            </p:cNvSpPr>
            <p:nvPr/>
          </p:nvSpPr>
          <p:spPr bwMode="auto">
            <a:xfrm>
              <a:off x="3984" y="2131"/>
              <a:ext cx="288" cy="173"/>
            </a:xfrm>
            <a:prstGeom prst="rect">
              <a:avLst/>
            </a:prstGeom>
            <a:solidFill>
              <a:srgbClr val="FFFFFF"/>
            </a:solidFill>
            <a:ln w="9525">
              <a:noFill/>
              <a:miter lim="800000"/>
              <a:headEnd/>
              <a:tailEnd/>
            </a:ln>
          </p:spPr>
          <p:txBody>
            <a:bodyPr>
              <a:spAutoFit/>
            </a:bodyPr>
            <a:lstStyle/>
            <a:p>
              <a:pPr algn="ctr">
                <a:spcBef>
                  <a:spcPct val="50000"/>
                </a:spcBef>
              </a:pPr>
              <a:r>
                <a:rPr lang="en-US" sz="1200"/>
                <a:t>2G</a:t>
              </a:r>
            </a:p>
          </p:txBody>
        </p:sp>
        <p:sp>
          <p:nvSpPr>
            <p:cNvPr id="3687465" name="Text Box 12"/>
            <p:cNvSpPr txBox="1">
              <a:spLocks noChangeArrowheads="1"/>
            </p:cNvSpPr>
            <p:nvPr/>
          </p:nvSpPr>
          <p:spPr bwMode="auto">
            <a:xfrm>
              <a:off x="3984" y="1392"/>
              <a:ext cx="288" cy="173"/>
            </a:xfrm>
            <a:prstGeom prst="rect">
              <a:avLst/>
            </a:prstGeom>
            <a:solidFill>
              <a:srgbClr val="FFFFFF"/>
            </a:solidFill>
            <a:ln w="9525">
              <a:noFill/>
              <a:miter lim="800000"/>
              <a:headEnd/>
              <a:tailEnd/>
            </a:ln>
          </p:spPr>
          <p:txBody>
            <a:bodyPr>
              <a:spAutoFit/>
            </a:bodyPr>
            <a:lstStyle/>
            <a:p>
              <a:pPr algn="ctr">
                <a:spcBef>
                  <a:spcPct val="50000"/>
                </a:spcBef>
              </a:pPr>
              <a:r>
                <a:rPr lang="en-US" sz="1200"/>
                <a:t>2G</a:t>
              </a:r>
            </a:p>
          </p:txBody>
        </p:sp>
        <p:pic>
          <p:nvPicPr>
            <p:cNvPr id="3687466" name="Picture 13"/>
            <p:cNvPicPr>
              <a:picLocks noChangeAspect="1" noChangeArrowheads="1"/>
            </p:cNvPicPr>
            <p:nvPr/>
          </p:nvPicPr>
          <p:blipFill>
            <a:blip r:embed="rId3" cstate="print"/>
            <a:srcRect/>
            <a:stretch>
              <a:fillRect/>
            </a:stretch>
          </p:blipFill>
          <p:spPr bwMode="auto">
            <a:xfrm>
              <a:off x="4490" y="2331"/>
              <a:ext cx="577" cy="504"/>
            </a:xfrm>
            <a:prstGeom prst="rect">
              <a:avLst/>
            </a:prstGeom>
            <a:noFill/>
            <a:ln w="9525">
              <a:noFill/>
              <a:miter lim="800000"/>
              <a:headEnd/>
              <a:tailEnd/>
            </a:ln>
          </p:spPr>
        </p:pic>
        <p:sp>
          <p:nvSpPr>
            <p:cNvPr id="3687467" name="Line 14"/>
            <p:cNvSpPr>
              <a:spLocks noChangeShapeType="1"/>
            </p:cNvSpPr>
            <p:nvPr/>
          </p:nvSpPr>
          <p:spPr bwMode="auto">
            <a:xfrm>
              <a:off x="3508" y="3334"/>
              <a:ext cx="1030" cy="0"/>
            </a:xfrm>
            <a:prstGeom prst="line">
              <a:avLst/>
            </a:prstGeom>
            <a:noFill/>
            <a:ln w="28575">
              <a:solidFill>
                <a:schemeClr val="tx1"/>
              </a:solidFill>
              <a:round/>
              <a:headEnd/>
              <a:tailEnd/>
            </a:ln>
          </p:spPr>
          <p:txBody>
            <a:bodyPr/>
            <a:lstStyle/>
            <a:p>
              <a:endParaRPr lang="en-US"/>
            </a:p>
          </p:txBody>
        </p:sp>
        <p:sp>
          <p:nvSpPr>
            <p:cNvPr id="3687468" name="Line 15"/>
            <p:cNvSpPr>
              <a:spLocks noChangeShapeType="1"/>
            </p:cNvSpPr>
            <p:nvPr/>
          </p:nvSpPr>
          <p:spPr bwMode="auto">
            <a:xfrm>
              <a:off x="3487" y="2589"/>
              <a:ext cx="1030" cy="0"/>
            </a:xfrm>
            <a:prstGeom prst="line">
              <a:avLst/>
            </a:prstGeom>
            <a:noFill/>
            <a:ln w="28575">
              <a:solidFill>
                <a:schemeClr val="tx1"/>
              </a:solidFill>
              <a:round/>
              <a:headEnd/>
              <a:tailEnd/>
            </a:ln>
          </p:spPr>
          <p:txBody>
            <a:bodyPr/>
            <a:lstStyle/>
            <a:p>
              <a:endParaRPr lang="en-US"/>
            </a:p>
          </p:txBody>
        </p:sp>
        <p:sp>
          <p:nvSpPr>
            <p:cNvPr id="3687469" name="Line 16"/>
            <p:cNvSpPr>
              <a:spLocks noChangeShapeType="1"/>
            </p:cNvSpPr>
            <p:nvPr/>
          </p:nvSpPr>
          <p:spPr bwMode="auto">
            <a:xfrm>
              <a:off x="3495" y="1850"/>
              <a:ext cx="1030" cy="0"/>
            </a:xfrm>
            <a:prstGeom prst="line">
              <a:avLst/>
            </a:prstGeom>
            <a:noFill/>
            <a:ln w="28575">
              <a:solidFill>
                <a:schemeClr val="tx1"/>
              </a:solidFill>
              <a:round/>
              <a:headEnd/>
              <a:tailEnd/>
            </a:ln>
          </p:spPr>
          <p:txBody>
            <a:bodyPr/>
            <a:lstStyle/>
            <a:p>
              <a:endParaRPr lang="en-US"/>
            </a:p>
          </p:txBody>
        </p:sp>
        <p:pic>
          <p:nvPicPr>
            <p:cNvPr id="3687470" name="Picture 17"/>
            <p:cNvPicPr>
              <a:picLocks noChangeAspect="1" noChangeArrowheads="1"/>
            </p:cNvPicPr>
            <p:nvPr/>
          </p:nvPicPr>
          <p:blipFill>
            <a:blip r:embed="rId4" cstate="print"/>
            <a:srcRect/>
            <a:stretch>
              <a:fillRect/>
            </a:stretch>
          </p:blipFill>
          <p:spPr bwMode="auto">
            <a:xfrm>
              <a:off x="4041" y="1536"/>
              <a:ext cx="172" cy="616"/>
            </a:xfrm>
            <a:prstGeom prst="rect">
              <a:avLst/>
            </a:prstGeom>
            <a:noFill/>
            <a:ln w="9525">
              <a:noFill/>
              <a:miter lim="800000"/>
              <a:headEnd/>
              <a:tailEnd/>
            </a:ln>
          </p:spPr>
        </p:pic>
        <p:pic>
          <p:nvPicPr>
            <p:cNvPr id="3687471" name="Picture 18"/>
            <p:cNvPicPr>
              <a:picLocks noChangeAspect="1" noChangeArrowheads="1"/>
            </p:cNvPicPr>
            <p:nvPr/>
          </p:nvPicPr>
          <p:blipFill>
            <a:blip r:embed="rId5" cstate="print"/>
            <a:srcRect/>
            <a:stretch>
              <a:fillRect/>
            </a:stretch>
          </p:blipFill>
          <p:spPr bwMode="auto">
            <a:xfrm>
              <a:off x="4041" y="2284"/>
              <a:ext cx="172" cy="615"/>
            </a:xfrm>
            <a:prstGeom prst="rect">
              <a:avLst/>
            </a:prstGeom>
            <a:noFill/>
            <a:ln w="9525">
              <a:noFill/>
              <a:miter lim="800000"/>
              <a:headEnd/>
              <a:tailEnd/>
            </a:ln>
          </p:spPr>
        </p:pic>
        <p:pic>
          <p:nvPicPr>
            <p:cNvPr id="3687472" name="Picture 19"/>
            <p:cNvPicPr>
              <a:picLocks noChangeAspect="1" noChangeArrowheads="1"/>
            </p:cNvPicPr>
            <p:nvPr/>
          </p:nvPicPr>
          <p:blipFill>
            <a:blip r:embed="rId5" cstate="print"/>
            <a:srcRect/>
            <a:stretch>
              <a:fillRect/>
            </a:stretch>
          </p:blipFill>
          <p:spPr bwMode="auto">
            <a:xfrm>
              <a:off x="4041" y="3031"/>
              <a:ext cx="172" cy="616"/>
            </a:xfrm>
            <a:prstGeom prst="rect">
              <a:avLst/>
            </a:prstGeom>
            <a:noFill/>
            <a:ln w="9525">
              <a:noFill/>
              <a:miter lim="800000"/>
              <a:headEnd/>
              <a:tailEnd/>
            </a:ln>
          </p:spPr>
        </p:pic>
        <p:sp>
          <p:nvSpPr>
            <p:cNvPr id="3687473" name="Line 20"/>
            <p:cNvSpPr>
              <a:spLocks noChangeShapeType="1"/>
            </p:cNvSpPr>
            <p:nvPr/>
          </p:nvSpPr>
          <p:spPr bwMode="auto">
            <a:xfrm>
              <a:off x="4514" y="1844"/>
              <a:ext cx="2" cy="1495"/>
            </a:xfrm>
            <a:prstGeom prst="line">
              <a:avLst/>
            </a:prstGeom>
            <a:noFill/>
            <a:ln w="22225">
              <a:solidFill>
                <a:srgbClr val="000000"/>
              </a:solidFill>
              <a:round/>
              <a:headEnd/>
              <a:tailEnd/>
            </a:ln>
          </p:spPr>
          <p:txBody>
            <a:bodyPr/>
            <a:lstStyle/>
            <a:p>
              <a:endParaRPr lang="en-US"/>
            </a:p>
          </p:txBody>
        </p:sp>
        <p:sp>
          <p:nvSpPr>
            <p:cNvPr id="3687474" name="Line 21"/>
            <p:cNvSpPr>
              <a:spLocks noChangeShapeType="1"/>
            </p:cNvSpPr>
            <p:nvPr/>
          </p:nvSpPr>
          <p:spPr bwMode="auto">
            <a:xfrm>
              <a:off x="3468" y="2322"/>
              <a:ext cx="1" cy="533"/>
            </a:xfrm>
            <a:prstGeom prst="line">
              <a:avLst/>
            </a:prstGeom>
            <a:noFill/>
            <a:ln w="46038">
              <a:solidFill>
                <a:srgbClr val="FFFFFF"/>
              </a:solidFill>
              <a:round/>
              <a:headEnd/>
              <a:tailEnd/>
            </a:ln>
          </p:spPr>
          <p:txBody>
            <a:bodyPr/>
            <a:lstStyle/>
            <a:p>
              <a:endParaRPr lang="en-US"/>
            </a:p>
          </p:txBody>
        </p:sp>
        <p:sp>
          <p:nvSpPr>
            <p:cNvPr id="3687475" name="Line 22"/>
            <p:cNvSpPr>
              <a:spLocks noChangeShapeType="1"/>
            </p:cNvSpPr>
            <p:nvPr/>
          </p:nvSpPr>
          <p:spPr bwMode="auto">
            <a:xfrm>
              <a:off x="3468" y="3070"/>
              <a:ext cx="1" cy="533"/>
            </a:xfrm>
            <a:prstGeom prst="line">
              <a:avLst/>
            </a:prstGeom>
            <a:noFill/>
            <a:ln w="46038">
              <a:solidFill>
                <a:srgbClr val="FFFFFF"/>
              </a:solidFill>
              <a:round/>
              <a:headEnd/>
              <a:tailEnd/>
            </a:ln>
          </p:spPr>
          <p:txBody>
            <a:bodyPr/>
            <a:lstStyle/>
            <a:p>
              <a:endParaRPr lang="en-US"/>
            </a:p>
          </p:txBody>
        </p:sp>
        <p:pic>
          <p:nvPicPr>
            <p:cNvPr id="3687476" name="Picture 23"/>
            <p:cNvPicPr>
              <a:picLocks noChangeAspect="1" noChangeArrowheads="1"/>
            </p:cNvPicPr>
            <p:nvPr/>
          </p:nvPicPr>
          <p:blipFill>
            <a:blip r:embed="rId5" cstate="print"/>
            <a:srcRect/>
            <a:stretch>
              <a:fillRect/>
            </a:stretch>
          </p:blipFill>
          <p:spPr bwMode="auto">
            <a:xfrm>
              <a:off x="3735" y="1537"/>
              <a:ext cx="172" cy="616"/>
            </a:xfrm>
            <a:prstGeom prst="rect">
              <a:avLst/>
            </a:prstGeom>
            <a:noFill/>
            <a:ln w="9525">
              <a:noFill/>
              <a:miter lim="800000"/>
              <a:headEnd/>
              <a:tailEnd/>
            </a:ln>
          </p:spPr>
        </p:pic>
        <p:pic>
          <p:nvPicPr>
            <p:cNvPr id="3687477" name="Picture 24"/>
            <p:cNvPicPr>
              <a:picLocks noChangeAspect="1" noChangeArrowheads="1"/>
            </p:cNvPicPr>
            <p:nvPr/>
          </p:nvPicPr>
          <p:blipFill>
            <a:blip r:embed="rId5" cstate="print"/>
            <a:srcRect/>
            <a:stretch>
              <a:fillRect/>
            </a:stretch>
          </p:blipFill>
          <p:spPr bwMode="auto">
            <a:xfrm>
              <a:off x="3735" y="2285"/>
              <a:ext cx="172" cy="615"/>
            </a:xfrm>
            <a:prstGeom prst="rect">
              <a:avLst/>
            </a:prstGeom>
            <a:noFill/>
            <a:ln w="9525">
              <a:noFill/>
              <a:miter lim="800000"/>
              <a:headEnd/>
              <a:tailEnd/>
            </a:ln>
          </p:spPr>
        </p:pic>
        <p:pic>
          <p:nvPicPr>
            <p:cNvPr id="3687478" name="Picture 25"/>
            <p:cNvPicPr>
              <a:picLocks noChangeAspect="1" noChangeArrowheads="1"/>
            </p:cNvPicPr>
            <p:nvPr/>
          </p:nvPicPr>
          <p:blipFill>
            <a:blip r:embed="rId5" cstate="print"/>
            <a:srcRect/>
            <a:stretch>
              <a:fillRect/>
            </a:stretch>
          </p:blipFill>
          <p:spPr bwMode="auto">
            <a:xfrm>
              <a:off x="3456" y="2285"/>
              <a:ext cx="172" cy="615"/>
            </a:xfrm>
            <a:prstGeom prst="rect">
              <a:avLst/>
            </a:prstGeom>
            <a:noFill/>
            <a:ln w="9525">
              <a:noFill/>
              <a:miter lim="800000"/>
              <a:headEnd/>
              <a:tailEnd/>
            </a:ln>
          </p:spPr>
        </p:pic>
        <p:pic>
          <p:nvPicPr>
            <p:cNvPr id="3687479" name="Picture 26"/>
            <p:cNvPicPr>
              <a:picLocks noChangeAspect="1" noChangeArrowheads="1"/>
            </p:cNvPicPr>
            <p:nvPr/>
          </p:nvPicPr>
          <p:blipFill>
            <a:blip r:embed="rId5" cstate="print"/>
            <a:srcRect/>
            <a:stretch>
              <a:fillRect/>
            </a:stretch>
          </p:blipFill>
          <p:spPr bwMode="auto">
            <a:xfrm>
              <a:off x="3456" y="3032"/>
              <a:ext cx="172" cy="616"/>
            </a:xfrm>
            <a:prstGeom prst="rect">
              <a:avLst/>
            </a:prstGeom>
            <a:noFill/>
            <a:ln w="9525">
              <a:noFill/>
              <a:miter lim="800000"/>
              <a:headEnd/>
              <a:tailEnd/>
            </a:ln>
          </p:spPr>
        </p:pic>
        <p:grpSp>
          <p:nvGrpSpPr>
            <p:cNvPr id="3" name="Group 27"/>
            <p:cNvGrpSpPr>
              <a:grpSpLocks/>
            </p:cNvGrpSpPr>
            <p:nvPr/>
          </p:nvGrpSpPr>
          <p:grpSpPr bwMode="auto">
            <a:xfrm>
              <a:off x="3744" y="3024"/>
              <a:ext cx="144" cy="624"/>
              <a:chOff x="2244" y="1586"/>
              <a:chExt cx="127" cy="562"/>
            </a:xfrm>
          </p:grpSpPr>
          <p:grpSp>
            <p:nvGrpSpPr>
              <p:cNvPr id="4" name="Group 28"/>
              <p:cNvGrpSpPr>
                <a:grpSpLocks/>
              </p:cNvGrpSpPr>
              <p:nvPr/>
            </p:nvGrpSpPr>
            <p:grpSpPr bwMode="auto">
              <a:xfrm>
                <a:off x="2244" y="1586"/>
                <a:ext cx="127" cy="562"/>
                <a:chOff x="4615" y="2009"/>
                <a:chExt cx="118" cy="550"/>
              </a:xfrm>
            </p:grpSpPr>
            <p:sp>
              <p:nvSpPr>
                <p:cNvPr id="3687488" name="Rectangle 29"/>
                <p:cNvSpPr>
                  <a:spLocks noChangeArrowheads="1"/>
                </p:cNvSpPr>
                <p:nvPr/>
              </p:nvSpPr>
              <p:spPr bwMode="auto">
                <a:xfrm>
                  <a:off x="4615" y="2009"/>
                  <a:ext cx="118" cy="550"/>
                </a:xfrm>
                <a:prstGeom prst="rect">
                  <a:avLst/>
                </a:prstGeom>
                <a:solidFill>
                  <a:srgbClr val="00FFFF"/>
                </a:solidFill>
                <a:ln w="9525">
                  <a:noFill/>
                  <a:miter lim="800000"/>
                  <a:headEnd/>
                  <a:tailEnd/>
                </a:ln>
              </p:spPr>
              <p:txBody>
                <a:bodyPr/>
                <a:lstStyle/>
                <a:p>
                  <a:endParaRPr lang="en-US"/>
                </a:p>
              </p:txBody>
            </p:sp>
            <p:sp>
              <p:nvSpPr>
                <p:cNvPr id="3687489" name="Rectangle 30"/>
                <p:cNvSpPr>
                  <a:spLocks noChangeArrowheads="1"/>
                </p:cNvSpPr>
                <p:nvPr/>
              </p:nvSpPr>
              <p:spPr bwMode="auto">
                <a:xfrm>
                  <a:off x="4615" y="2009"/>
                  <a:ext cx="118" cy="550"/>
                </a:xfrm>
                <a:prstGeom prst="rect">
                  <a:avLst/>
                </a:prstGeom>
                <a:noFill/>
                <a:ln w="6350" cap="rnd">
                  <a:solidFill>
                    <a:srgbClr val="000000"/>
                  </a:solidFill>
                  <a:miter lim="800000"/>
                  <a:headEnd/>
                  <a:tailEnd/>
                </a:ln>
              </p:spPr>
              <p:txBody>
                <a:bodyPr/>
                <a:lstStyle/>
                <a:p>
                  <a:endParaRPr lang="en-US"/>
                </a:p>
              </p:txBody>
            </p:sp>
          </p:grpSp>
          <p:sp>
            <p:nvSpPr>
              <p:cNvPr id="3687487" name="Line 31"/>
              <p:cNvSpPr>
                <a:spLocks noChangeShapeType="1"/>
              </p:cNvSpPr>
              <p:nvPr/>
            </p:nvSpPr>
            <p:spPr bwMode="auto">
              <a:xfrm>
                <a:off x="2308" y="1624"/>
                <a:ext cx="1" cy="486"/>
              </a:xfrm>
              <a:prstGeom prst="line">
                <a:avLst/>
              </a:prstGeom>
              <a:noFill/>
              <a:ln w="46038">
                <a:solidFill>
                  <a:srgbClr val="FFFFFF"/>
                </a:solidFill>
                <a:round/>
                <a:headEnd/>
                <a:tailEnd/>
              </a:ln>
            </p:spPr>
            <p:txBody>
              <a:bodyPr/>
              <a:lstStyle/>
              <a:p>
                <a:endParaRPr lang="en-US"/>
              </a:p>
            </p:txBody>
          </p:sp>
        </p:grpSp>
        <p:grpSp>
          <p:nvGrpSpPr>
            <p:cNvPr id="5" name="Group 32"/>
            <p:cNvGrpSpPr>
              <a:grpSpLocks/>
            </p:cNvGrpSpPr>
            <p:nvPr/>
          </p:nvGrpSpPr>
          <p:grpSpPr bwMode="auto">
            <a:xfrm>
              <a:off x="3456" y="1536"/>
              <a:ext cx="144" cy="624"/>
              <a:chOff x="1968" y="1584"/>
              <a:chExt cx="128" cy="562"/>
            </a:xfrm>
          </p:grpSpPr>
          <p:grpSp>
            <p:nvGrpSpPr>
              <p:cNvPr id="6" name="Group 33"/>
              <p:cNvGrpSpPr>
                <a:grpSpLocks/>
              </p:cNvGrpSpPr>
              <p:nvPr/>
            </p:nvGrpSpPr>
            <p:grpSpPr bwMode="auto">
              <a:xfrm>
                <a:off x="1968" y="1584"/>
                <a:ext cx="128" cy="562"/>
                <a:chOff x="4615" y="2009"/>
                <a:chExt cx="118" cy="550"/>
              </a:xfrm>
            </p:grpSpPr>
            <p:sp>
              <p:nvSpPr>
                <p:cNvPr id="3687484" name="Rectangle 34"/>
                <p:cNvSpPr>
                  <a:spLocks noChangeArrowheads="1"/>
                </p:cNvSpPr>
                <p:nvPr/>
              </p:nvSpPr>
              <p:spPr bwMode="auto">
                <a:xfrm>
                  <a:off x="4615" y="2009"/>
                  <a:ext cx="118" cy="550"/>
                </a:xfrm>
                <a:prstGeom prst="rect">
                  <a:avLst/>
                </a:prstGeom>
                <a:solidFill>
                  <a:srgbClr val="FF9933"/>
                </a:solidFill>
                <a:ln w="9525">
                  <a:noFill/>
                  <a:miter lim="800000"/>
                  <a:headEnd/>
                  <a:tailEnd/>
                </a:ln>
              </p:spPr>
              <p:txBody>
                <a:bodyPr/>
                <a:lstStyle/>
                <a:p>
                  <a:endParaRPr lang="en-US"/>
                </a:p>
              </p:txBody>
            </p:sp>
            <p:sp>
              <p:nvSpPr>
                <p:cNvPr id="3687485" name="Rectangle 35"/>
                <p:cNvSpPr>
                  <a:spLocks noChangeArrowheads="1"/>
                </p:cNvSpPr>
                <p:nvPr/>
              </p:nvSpPr>
              <p:spPr bwMode="auto">
                <a:xfrm>
                  <a:off x="4615" y="2009"/>
                  <a:ext cx="118" cy="550"/>
                </a:xfrm>
                <a:prstGeom prst="rect">
                  <a:avLst/>
                </a:prstGeom>
                <a:solidFill>
                  <a:srgbClr val="FF9933"/>
                </a:solidFill>
                <a:ln w="6350" cap="rnd">
                  <a:solidFill>
                    <a:srgbClr val="000000"/>
                  </a:solidFill>
                  <a:miter lim="800000"/>
                  <a:headEnd/>
                  <a:tailEnd/>
                </a:ln>
              </p:spPr>
              <p:txBody>
                <a:bodyPr/>
                <a:lstStyle/>
                <a:p>
                  <a:endParaRPr lang="en-US"/>
                </a:p>
              </p:txBody>
            </p:sp>
          </p:grpSp>
          <p:sp>
            <p:nvSpPr>
              <p:cNvPr id="3687483" name="Line 36"/>
              <p:cNvSpPr>
                <a:spLocks noChangeShapeType="1"/>
              </p:cNvSpPr>
              <p:nvPr/>
            </p:nvSpPr>
            <p:spPr bwMode="auto">
              <a:xfrm>
                <a:off x="2032" y="1622"/>
                <a:ext cx="1" cy="486"/>
              </a:xfrm>
              <a:prstGeom prst="line">
                <a:avLst/>
              </a:prstGeom>
              <a:noFill/>
              <a:ln w="46038">
                <a:solidFill>
                  <a:srgbClr val="FFFFFF"/>
                </a:solidFill>
                <a:round/>
                <a:headEnd/>
                <a:tailEnd/>
              </a:ln>
            </p:spPr>
            <p:txBody>
              <a:bodyPr/>
              <a:lstStyle/>
              <a:p>
                <a:endParaRPr lang="en-US"/>
              </a:p>
            </p:txBody>
          </p:sp>
        </p:grpSp>
      </p:grpSp>
      <p:sp>
        <p:nvSpPr>
          <p:cNvPr id="3687429" name="Rectangle 37"/>
          <p:cNvSpPr>
            <a:spLocks noChangeArrowheads="1"/>
          </p:cNvSpPr>
          <p:nvPr/>
        </p:nvSpPr>
        <p:spPr bwMode="auto">
          <a:xfrm>
            <a:off x="4148138" y="3886200"/>
            <a:ext cx="609600" cy="488950"/>
          </a:xfrm>
          <a:prstGeom prst="rect">
            <a:avLst/>
          </a:prstGeom>
          <a:noFill/>
          <a:ln w="9525">
            <a:noFill/>
            <a:miter lim="800000"/>
            <a:headEnd/>
            <a:tailEnd/>
          </a:ln>
        </p:spPr>
        <p:txBody>
          <a:bodyPr>
            <a:spAutoFit/>
          </a:bodyPr>
          <a:lstStyle/>
          <a:p>
            <a:pPr algn="ctr"/>
            <a:r>
              <a:rPr lang="en-US" sz="2600"/>
              <a:t>vs</a:t>
            </a:r>
          </a:p>
        </p:txBody>
      </p:sp>
      <p:grpSp>
        <p:nvGrpSpPr>
          <p:cNvPr id="7" name="Group 38"/>
          <p:cNvGrpSpPr>
            <a:grpSpLocks/>
          </p:cNvGrpSpPr>
          <p:nvPr/>
        </p:nvGrpSpPr>
        <p:grpSpPr bwMode="auto">
          <a:xfrm>
            <a:off x="5943600" y="2286000"/>
            <a:ext cx="2743200" cy="3581400"/>
            <a:chOff x="2304" y="1584"/>
            <a:chExt cx="1728" cy="2256"/>
          </a:xfrm>
        </p:grpSpPr>
        <p:sp>
          <p:nvSpPr>
            <p:cNvPr id="3687434" name="Text Box 39"/>
            <p:cNvSpPr txBox="1">
              <a:spLocks noChangeArrowheads="1"/>
            </p:cNvSpPr>
            <p:nvPr/>
          </p:nvSpPr>
          <p:spPr bwMode="auto">
            <a:xfrm>
              <a:off x="3744" y="3072"/>
              <a:ext cx="288" cy="173"/>
            </a:xfrm>
            <a:prstGeom prst="rect">
              <a:avLst/>
            </a:prstGeom>
            <a:solidFill>
              <a:srgbClr val="FFFFFF"/>
            </a:solidFill>
            <a:ln w="9525">
              <a:noFill/>
              <a:miter lim="800000"/>
              <a:headEnd/>
              <a:tailEnd/>
            </a:ln>
          </p:spPr>
          <p:txBody>
            <a:bodyPr>
              <a:spAutoFit/>
            </a:bodyPr>
            <a:lstStyle/>
            <a:p>
              <a:pPr algn="ctr">
                <a:spcBef>
                  <a:spcPct val="50000"/>
                </a:spcBef>
              </a:pPr>
              <a:r>
                <a:rPr lang="en-US" sz="1200"/>
                <a:t>2G</a:t>
              </a:r>
            </a:p>
          </p:txBody>
        </p:sp>
        <p:sp>
          <p:nvSpPr>
            <p:cNvPr id="3687435" name="Text Box 40"/>
            <p:cNvSpPr txBox="1">
              <a:spLocks noChangeArrowheads="1"/>
            </p:cNvSpPr>
            <p:nvPr/>
          </p:nvSpPr>
          <p:spPr bwMode="auto">
            <a:xfrm>
              <a:off x="3456" y="2323"/>
              <a:ext cx="288" cy="173"/>
            </a:xfrm>
            <a:prstGeom prst="rect">
              <a:avLst/>
            </a:prstGeom>
            <a:solidFill>
              <a:srgbClr val="FFFFFF"/>
            </a:solidFill>
            <a:ln w="9525">
              <a:noFill/>
              <a:miter lim="800000"/>
              <a:headEnd/>
              <a:tailEnd/>
            </a:ln>
          </p:spPr>
          <p:txBody>
            <a:bodyPr>
              <a:spAutoFit/>
            </a:bodyPr>
            <a:lstStyle/>
            <a:p>
              <a:pPr algn="ctr">
                <a:spcBef>
                  <a:spcPct val="50000"/>
                </a:spcBef>
              </a:pPr>
              <a:r>
                <a:rPr lang="en-US" sz="1200"/>
                <a:t>4G</a:t>
              </a:r>
            </a:p>
          </p:txBody>
        </p:sp>
        <p:sp>
          <p:nvSpPr>
            <p:cNvPr id="3687436" name="Text Box 41"/>
            <p:cNvSpPr txBox="1">
              <a:spLocks noChangeArrowheads="1"/>
            </p:cNvSpPr>
            <p:nvPr/>
          </p:nvSpPr>
          <p:spPr bwMode="auto">
            <a:xfrm>
              <a:off x="3456" y="3072"/>
              <a:ext cx="288" cy="173"/>
            </a:xfrm>
            <a:prstGeom prst="rect">
              <a:avLst/>
            </a:prstGeom>
            <a:solidFill>
              <a:srgbClr val="FFFFFF"/>
            </a:solidFill>
            <a:ln w="9525">
              <a:noFill/>
              <a:miter lim="800000"/>
              <a:headEnd/>
              <a:tailEnd/>
            </a:ln>
          </p:spPr>
          <p:txBody>
            <a:bodyPr>
              <a:spAutoFit/>
            </a:bodyPr>
            <a:lstStyle/>
            <a:p>
              <a:pPr algn="ctr">
                <a:spcBef>
                  <a:spcPct val="50000"/>
                </a:spcBef>
              </a:pPr>
              <a:r>
                <a:rPr lang="en-US" sz="1200"/>
                <a:t>4G</a:t>
              </a:r>
            </a:p>
          </p:txBody>
        </p:sp>
        <p:sp>
          <p:nvSpPr>
            <p:cNvPr id="3687437" name="Text Box 42"/>
            <p:cNvSpPr txBox="1">
              <a:spLocks noChangeArrowheads="1"/>
            </p:cNvSpPr>
            <p:nvPr/>
          </p:nvSpPr>
          <p:spPr bwMode="auto">
            <a:xfrm>
              <a:off x="3168" y="3072"/>
              <a:ext cx="288" cy="173"/>
            </a:xfrm>
            <a:prstGeom prst="rect">
              <a:avLst/>
            </a:prstGeom>
            <a:solidFill>
              <a:srgbClr val="FFFFFF"/>
            </a:solidFill>
            <a:ln w="9525">
              <a:noFill/>
              <a:miter lim="800000"/>
              <a:headEnd/>
              <a:tailEnd/>
            </a:ln>
          </p:spPr>
          <p:txBody>
            <a:bodyPr>
              <a:spAutoFit/>
            </a:bodyPr>
            <a:lstStyle/>
            <a:p>
              <a:pPr algn="ctr">
                <a:spcBef>
                  <a:spcPct val="50000"/>
                </a:spcBef>
              </a:pPr>
              <a:r>
                <a:rPr lang="en-US" sz="1200"/>
                <a:t>8G</a:t>
              </a:r>
            </a:p>
          </p:txBody>
        </p:sp>
        <p:sp>
          <p:nvSpPr>
            <p:cNvPr id="3687438" name="Text Box 43"/>
            <p:cNvSpPr txBox="1">
              <a:spLocks noChangeArrowheads="1"/>
            </p:cNvSpPr>
            <p:nvPr/>
          </p:nvSpPr>
          <p:spPr bwMode="auto">
            <a:xfrm>
              <a:off x="3168" y="2323"/>
              <a:ext cx="288" cy="173"/>
            </a:xfrm>
            <a:prstGeom prst="rect">
              <a:avLst/>
            </a:prstGeom>
            <a:solidFill>
              <a:srgbClr val="FFFFFF"/>
            </a:solidFill>
            <a:ln w="9525">
              <a:noFill/>
              <a:miter lim="800000"/>
              <a:headEnd/>
              <a:tailEnd/>
            </a:ln>
          </p:spPr>
          <p:txBody>
            <a:bodyPr>
              <a:spAutoFit/>
            </a:bodyPr>
            <a:lstStyle/>
            <a:p>
              <a:pPr algn="ctr">
                <a:spcBef>
                  <a:spcPct val="50000"/>
                </a:spcBef>
              </a:pPr>
              <a:r>
                <a:rPr lang="en-US" sz="1200"/>
                <a:t>8G</a:t>
              </a:r>
            </a:p>
          </p:txBody>
        </p:sp>
        <p:sp>
          <p:nvSpPr>
            <p:cNvPr id="3687439" name="Text Box 44"/>
            <p:cNvSpPr txBox="1">
              <a:spLocks noChangeArrowheads="1"/>
            </p:cNvSpPr>
            <p:nvPr/>
          </p:nvSpPr>
          <p:spPr bwMode="auto">
            <a:xfrm>
              <a:off x="3456" y="1584"/>
              <a:ext cx="288" cy="173"/>
            </a:xfrm>
            <a:prstGeom prst="rect">
              <a:avLst/>
            </a:prstGeom>
            <a:solidFill>
              <a:srgbClr val="FFFFFF"/>
            </a:solidFill>
            <a:ln w="9525">
              <a:noFill/>
              <a:miter lim="800000"/>
              <a:headEnd/>
              <a:tailEnd/>
            </a:ln>
          </p:spPr>
          <p:txBody>
            <a:bodyPr>
              <a:spAutoFit/>
            </a:bodyPr>
            <a:lstStyle/>
            <a:p>
              <a:pPr algn="ctr">
                <a:spcBef>
                  <a:spcPct val="50000"/>
                </a:spcBef>
              </a:pPr>
              <a:r>
                <a:rPr lang="en-US" sz="1200"/>
                <a:t>4G</a:t>
              </a:r>
            </a:p>
          </p:txBody>
        </p:sp>
        <p:sp>
          <p:nvSpPr>
            <p:cNvPr id="3687440" name="Text Box 45"/>
            <p:cNvSpPr txBox="1">
              <a:spLocks noChangeArrowheads="1"/>
            </p:cNvSpPr>
            <p:nvPr/>
          </p:nvSpPr>
          <p:spPr bwMode="auto">
            <a:xfrm>
              <a:off x="3744" y="2323"/>
              <a:ext cx="288" cy="173"/>
            </a:xfrm>
            <a:prstGeom prst="rect">
              <a:avLst/>
            </a:prstGeom>
            <a:solidFill>
              <a:srgbClr val="FFFFFF"/>
            </a:solidFill>
            <a:ln w="9525">
              <a:noFill/>
              <a:miter lim="800000"/>
              <a:headEnd/>
              <a:tailEnd/>
            </a:ln>
          </p:spPr>
          <p:txBody>
            <a:bodyPr>
              <a:spAutoFit/>
            </a:bodyPr>
            <a:lstStyle/>
            <a:p>
              <a:pPr algn="ctr">
                <a:spcBef>
                  <a:spcPct val="50000"/>
                </a:spcBef>
              </a:pPr>
              <a:r>
                <a:rPr lang="en-US" sz="1200"/>
                <a:t>2G</a:t>
              </a:r>
            </a:p>
          </p:txBody>
        </p:sp>
        <p:sp>
          <p:nvSpPr>
            <p:cNvPr id="3687441" name="Text Box 46"/>
            <p:cNvSpPr txBox="1">
              <a:spLocks noChangeArrowheads="1"/>
            </p:cNvSpPr>
            <p:nvPr/>
          </p:nvSpPr>
          <p:spPr bwMode="auto">
            <a:xfrm>
              <a:off x="3744" y="1584"/>
              <a:ext cx="288" cy="173"/>
            </a:xfrm>
            <a:prstGeom prst="rect">
              <a:avLst/>
            </a:prstGeom>
            <a:solidFill>
              <a:srgbClr val="FFFFFF"/>
            </a:solidFill>
            <a:ln w="9525">
              <a:noFill/>
              <a:miter lim="800000"/>
              <a:headEnd/>
              <a:tailEnd/>
            </a:ln>
          </p:spPr>
          <p:txBody>
            <a:bodyPr>
              <a:spAutoFit/>
            </a:bodyPr>
            <a:lstStyle/>
            <a:p>
              <a:pPr algn="ctr">
                <a:spcBef>
                  <a:spcPct val="50000"/>
                </a:spcBef>
              </a:pPr>
              <a:r>
                <a:rPr lang="en-US" sz="1200"/>
                <a:t>2G</a:t>
              </a:r>
            </a:p>
          </p:txBody>
        </p:sp>
        <p:pic>
          <p:nvPicPr>
            <p:cNvPr id="3687442" name="Picture 47"/>
            <p:cNvPicPr>
              <a:picLocks noChangeAspect="1" noChangeArrowheads="1"/>
            </p:cNvPicPr>
            <p:nvPr/>
          </p:nvPicPr>
          <p:blipFill>
            <a:blip r:embed="rId3" cstate="print"/>
            <a:srcRect/>
            <a:stretch>
              <a:fillRect/>
            </a:stretch>
          </p:blipFill>
          <p:spPr bwMode="auto">
            <a:xfrm>
              <a:off x="2304" y="2523"/>
              <a:ext cx="577" cy="504"/>
            </a:xfrm>
            <a:prstGeom prst="rect">
              <a:avLst/>
            </a:prstGeom>
            <a:noFill/>
            <a:ln w="9525">
              <a:noFill/>
              <a:miter lim="800000"/>
              <a:headEnd/>
              <a:tailEnd/>
            </a:ln>
          </p:spPr>
        </p:pic>
        <p:sp>
          <p:nvSpPr>
            <p:cNvPr id="3687443" name="Line 48"/>
            <p:cNvSpPr>
              <a:spLocks noChangeShapeType="1"/>
            </p:cNvSpPr>
            <p:nvPr/>
          </p:nvSpPr>
          <p:spPr bwMode="auto">
            <a:xfrm>
              <a:off x="2880" y="3526"/>
              <a:ext cx="1030" cy="0"/>
            </a:xfrm>
            <a:prstGeom prst="line">
              <a:avLst/>
            </a:prstGeom>
            <a:noFill/>
            <a:ln w="28575">
              <a:solidFill>
                <a:schemeClr val="tx1"/>
              </a:solidFill>
              <a:round/>
              <a:headEnd/>
              <a:tailEnd/>
            </a:ln>
          </p:spPr>
          <p:txBody>
            <a:bodyPr/>
            <a:lstStyle/>
            <a:p>
              <a:endParaRPr lang="en-US"/>
            </a:p>
          </p:txBody>
        </p:sp>
        <p:sp>
          <p:nvSpPr>
            <p:cNvPr id="3687444" name="Line 49"/>
            <p:cNvSpPr>
              <a:spLocks noChangeShapeType="1"/>
            </p:cNvSpPr>
            <p:nvPr/>
          </p:nvSpPr>
          <p:spPr bwMode="auto">
            <a:xfrm>
              <a:off x="2880" y="2781"/>
              <a:ext cx="1030" cy="0"/>
            </a:xfrm>
            <a:prstGeom prst="line">
              <a:avLst/>
            </a:prstGeom>
            <a:noFill/>
            <a:ln w="28575">
              <a:solidFill>
                <a:schemeClr val="tx1"/>
              </a:solidFill>
              <a:round/>
              <a:headEnd/>
              <a:tailEnd/>
            </a:ln>
          </p:spPr>
          <p:txBody>
            <a:bodyPr/>
            <a:lstStyle/>
            <a:p>
              <a:endParaRPr lang="en-US"/>
            </a:p>
          </p:txBody>
        </p:sp>
        <p:sp>
          <p:nvSpPr>
            <p:cNvPr id="3687445" name="Line 50"/>
            <p:cNvSpPr>
              <a:spLocks noChangeShapeType="1"/>
            </p:cNvSpPr>
            <p:nvPr/>
          </p:nvSpPr>
          <p:spPr bwMode="auto">
            <a:xfrm>
              <a:off x="2880" y="2042"/>
              <a:ext cx="1030" cy="0"/>
            </a:xfrm>
            <a:prstGeom prst="line">
              <a:avLst/>
            </a:prstGeom>
            <a:noFill/>
            <a:ln w="28575">
              <a:solidFill>
                <a:schemeClr val="tx1"/>
              </a:solidFill>
              <a:round/>
              <a:headEnd/>
              <a:tailEnd/>
            </a:ln>
          </p:spPr>
          <p:txBody>
            <a:bodyPr/>
            <a:lstStyle/>
            <a:p>
              <a:endParaRPr lang="en-US"/>
            </a:p>
          </p:txBody>
        </p:sp>
        <p:pic>
          <p:nvPicPr>
            <p:cNvPr id="3687446" name="Picture 51"/>
            <p:cNvPicPr>
              <a:picLocks noChangeAspect="1" noChangeArrowheads="1"/>
            </p:cNvPicPr>
            <p:nvPr/>
          </p:nvPicPr>
          <p:blipFill>
            <a:blip r:embed="rId5" cstate="print"/>
            <a:srcRect/>
            <a:stretch>
              <a:fillRect/>
            </a:stretch>
          </p:blipFill>
          <p:spPr bwMode="auto">
            <a:xfrm>
              <a:off x="3801" y="1728"/>
              <a:ext cx="172" cy="616"/>
            </a:xfrm>
            <a:prstGeom prst="rect">
              <a:avLst/>
            </a:prstGeom>
            <a:noFill/>
            <a:ln w="9525">
              <a:noFill/>
              <a:miter lim="800000"/>
              <a:headEnd/>
              <a:tailEnd/>
            </a:ln>
          </p:spPr>
        </p:pic>
        <p:pic>
          <p:nvPicPr>
            <p:cNvPr id="3687447" name="Picture 52"/>
            <p:cNvPicPr>
              <a:picLocks noChangeAspect="1" noChangeArrowheads="1"/>
            </p:cNvPicPr>
            <p:nvPr/>
          </p:nvPicPr>
          <p:blipFill>
            <a:blip r:embed="rId5" cstate="print"/>
            <a:srcRect/>
            <a:stretch>
              <a:fillRect/>
            </a:stretch>
          </p:blipFill>
          <p:spPr bwMode="auto">
            <a:xfrm>
              <a:off x="3801" y="2476"/>
              <a:ext cx="172" cy="615"/>
            </a:xfrm>
            <a:prstGeom prst="rect">
              <a:avLst/>
            </a:prstGeom>
            <a:noFill/>
            <a:ln w="9525">
              <a:noFill/>
              <a:miter lim="800000"/>
              <a:headEnd/>
              <a:tailEnd/>
            </a:ln>
          </p:spPr>
        </p:pic>
        <p:pic>
          <p:nvPicPr>
            <p:cNvPr id="3687448" name="Picture 53"/>
            <p:cNvPicPr>
              <a:picLocks noChangeAspect="1" noChangeArrowheads="1"/>
            </p:cNvPicPr>
            <p:nvPr/>
          </p:nvPicPr>
          <p:blipFill>
            <a:blip r:embed="rId5" cstate="print"/>
            <a:srcRect/>
            <a:stretch>
              <a:fillRect/>
            </a:stretch>
          </p:blipFill>
          <p:spPr bwMode="auto">
            <a:xfrm>
              <a:off x="3801" y="3223"/>
              <a:ext cx="172" cy="616"/>
            </a:xfrm>
            <a:prstGeom prst="rect">
              <a:avLst/>
            </a:prstGeom>
            <a:noFill/>
            <a:ln w="9525">
              <a:noFill/>
              <a:miter lim="800000"/>
              <a:headEnd/>
              <a:tailEnd/>
            </a:ln>
          </p:spPr>
        </p:pic>
        <p:sp>
          <p:nvSpPr>
            <p:cNvPr id="3687449" name="Line 54"/>
            <p:cNvSpPr>
              <a:spLocks noChangeShapeType="1"/>
            </p:cNvSpPr>
            <p:nvPr/>
          </p:nvSpPr>
          <p:spPr bwMode="auto">
            <a:xfrm>
              <a:off x="2878" y="2036"/>
              <a:ext cx="2" cy="1495"/>
            </a:xfrm>
            <a:prstGeom prst="line">
              <a:avLst/>
            </a:prstGeom>
            <a:noFill/>
            <a:ln w="22225">
              <a:solidFill>
                <a:srgbClr val="000000"/>
              </a:solidFill>
              <a:round/>
              <a:headEnd/>
              <a:tailEnd/>
            </a:ln>
          </p:spPr>
          <p:txBody>
            <a:bodyPr/>
            <a:lstStyle/>
            <a:p>
              <a:endParaRPr lang="en-US"/>
            </a:p>
          </p:txBody>
        </p:sp>
        <p:sp>
          <p:nvSpPr>
            <p:cNvPr id="3687450" name="Line 55"/>
            <p:cNvSpPr>
              <a:spLocks noChangeShapeType="1"/>
            </p:cNvSpPr>
            <p:nvPr/>
          </p:nvSpPr>
          <p:spPr bwMode="auto">
            <a:xfrm>
              <a:off x="3228" y="2514"/>
              <a:ext cx="1" cy="533"/>
            </a:xfrm>
            <a:prstGeom prst="line">
              <a:avLst/>
            </a:prstGeom>
            <a:noFill/>
            <a:ln w="46038">
              <a:solidFill>
                <a:srgbClr val="FFFFFF"/>
              </a:solidFill>
              <a:round/>
              <a:headEnd/>
              <a:tailEnd/>
            </a:ln>
          </p:spPr>
          <p:txBody>
            <a:bodyPr/>
            <a:lstStyle/>
            <a:p>
              <a:endParaRPr lang="en-US"/>
            </a:p>
          </p:txBody>
        </p:sp>
        <p:sp>
          <p:nvSpPr>
            <p:cNvPr id="3687451" name="Line 56"/>
            <p:cNvSpPr>
              <a:spLocks noChangeShapeType="1"/>
            </p:cNvSpPr>
            <p:nvPr/>
          </p:nvSpPr>
          <p:spPr bwMode="auto">
            <a:xfrm>
              <a:off x="3228" y="3262"/>
              <a:ext cx="1" cy="533"/>
            </a:xfrm>
            <a:prstGeom prst="line">
              <a:avLst/>
            </a:prstGeom>
            <a:noFill/>
            <a:ln w="46038">
              <a:solidFill>
                <a:srgbClr val="FFFFFF"/>
              </a:solidFill>
              <a:round/>
              <a:headEnd/>
              <a:tailEnd/>
            </a:ln>
          </p:spPr>
          <p:txBody>
            <a:bodyPr/>
            <a:lstStyle/>
            <a:p>
              <a:endParaRPr lang="en-US"/>
            </a:p>
          </p:txBody>
        </p:sp>
        <p:pic>
          <p:nvPicPr>
            <p:cNvPr id="3687452" name="Picture 57"/>
            <p:cNvPicPr>
              <a:picLocks noChangeAspect="1" noChangeArrowheads="1"/>
            </p:cNvPicPr>
            <p:nvPr/>
          </p:nvPicPr>
          <p:blipFill>
            <a:blip r:embed="rId5" cstate="print"/>
            <a:srcRect/>
            <a:stretch>
              <a:fillRect/>
            </a:stretch>
          </p:blipFill>
          <p:spPr bwMode="auto">
            <a:xfrm>
              <a:off x="3504" y="1729"/>
              <a:ext cx="172" cy="616"/>
            </a:xfrm>
            <a:prstGeom prst="rect">
              <a:avLst/>
            </a:prstGeom>
            <a:noFill/>
            <a:ln w="9525">
              <a:noFill/>
              <a:miter lim="800000"/>
              <a:headEnd/>
              <a:tailEnd/>
            </a:ln>
          </p:spPr>
        </p:pic>
        <p:pic>
          <p:nvPicPr>
            <p:cNvPr id="3687453" name="Picture 58"/>
            <p:cNvPicPr>
              <a:picLocks noChangeAspect="1" noChangeArrowheads="1"/>
            </p:cNvPicPr>
            <p:nvPr/>
          </p:nvPicPr>
          <p:blipFill>
            <a:blip r:embed="rId5" cstate="print"/>
            <a:srcRect/>
            <a:stretch>
              <a:fillRect/>
            </a:stretch>
          </p:blipFill>
          <p:spPr bwMode="auto">
            <a:xfrm>
              <a:off x="3495" y="2477"/>
              <a:ext cx="172" cy="615"/>
            </a:xfrm>
            <a:prstGeom prst="rect">
              <a:avLst/>
            </a:prstGeom>
            <a:noFill/>
            <a:ln w="9525">
              <a:noFill/>
              <a:miter lim="800000"/>
              <a:headEnd/>
              <a:tailEnd/>
            </a:ln>
          </p:spPr>
        </p:pic>
        <p:pic>
          <p:nvPicPr>
            <p:cNvPr id="3687454" name="Picture 59"/>
            <p:cNvPicPr>
              <a:picLocks noChangeAspect="1" noChangeArrowheads="1"/>
            </p:cNvPicPr>
            <p:nvPr/>
          </p:nvPicPr>
          <p:blipFill>
            <a:blip r:embed="rId5" cstate="print"/>
            <a:srcRect/>
            <a:stretch>
              <a:fillRect/>
            </a:stretch>
          </p:blipFill>
          <p:spPr bwMode="auto">
            <a:xfrm>
              <a:off x="3216" y="3224"/>
              <a:ext cx="172" cy="616"/>
            </a:xfrm>
            <a:prstGeom prst="rect">
              <a:avLst/>
            </a:prstGeom>
            <a:noFill/>
            <a:ln w="9525">
              <a:noFill/>
              <a:miter lim="800000"/>
              <a:headEnd/>
              <a:tailEnd/>
            </a:ln>
          </p:spPr>
        </p:pic>
        <p:pic>
          <p:nvPicPr>
            <p:cNvPr id="3687455" name="Picture 60"/>
            <p:cNvPicPr>
              <a:picLocks noChangeAspect="1" noChangeArrowheads="1"/>
            </p:cNvPicPr>
            <p:nvPr/>
          </p:nvPicPr>
          <p:blipFill>
            <a:blip r:embed="rId5" cstate="print"/>
            <a:srcRect/>
            <a:stretch>
              <a:fillRect/>
            </a:stretch>
          </p:blipFill>
          <p:spPr bwMode="auto">
            <a:xfrm>
              <a:off x="3504" y="3225"/>
              <a:ext cx="172" cy="615"/>
            </a:xfrm>
            <a:prstGeom prst="rect">
              <a:avLst/>
            </a:prstGeom>
            <a:noFill/>
            <a:ln w="9525">
              <a:noFill/>
              <a:miter lim="800000"/>
              <a:headEnd/>
              <a:tailEnd/>
            </a:ln>
          </p:spPr>
        </p:pic>
        <p:sp>
          <p:nvSpPr>
            <p:cNvPr id="3687456" name="Text Box 61"/>
            <p:cNvSpPr txBox="1">
              <a:spLocks noChangeArrowheads="1"/>
            </p:cNvSpPr>
            <p:nvPr/>
          </p:nvSpPr>
          <p:spPr bwMode="auto">
            <a:xfrm>
              <a:off x="3168" y="1584"/>
              <a:ext cx="288" cy="173"/>
            </a:xfrm>
            <a:prstGeom prst="rect">
              <a:avLst/>
            </a:prstGeom>
            <a:solidFill>
              <a:srgbClr val="FFFFFF"/>
            </a:solidFill>
            <a:ln w="9525">
              <a:noFill/>
              <a:miter lim="800000"/>
              <a:headEnd/>
              <a:tailEnd/>
            </a:ln>
          </p:spPr>
          <p:txBody>
            <a:bodyPr>
              <a:spAutoFit/>
            </a:bodyPr>
            <a:lstStyle/>
            <a:p>
              <a:pPr algn="ctr">
                <a:spcBef>
                  <a:spcPct val="50000"/>
                </a:spcBef>
              </a:pPr>
              <a:r>
                <a:rPr lang="en-US" sz="1200"/>
                <a:t>8G</a:t>
              </a:r>
            </a:p>
          </p:txBody>
        </p:sp>
        <p:pic>
          <p:nvPicPr>
            <p:cNvPr id="3687457" name="Picture 62"/>
            <p:cNvPicPr>
              <a:picLocks noChangeAspect="1" noChangeArrowheads="1"/>
            </p:cNvPicPr>
            <p:nvPr/>
          </p:nvPicPr>
          <p:blipFill>
            <a:blip r:embed="rId5" cstate="print"/>
            <a:srcRect/>
            <a:stretch>
              <a:fillRect/>
            </a:stretch>
          </p:blipFill>
          <p:spPr bwMode="auto">
            <a:xfrm>
              <a:off x="3216" y="1728"/>
              <a:ext cx="172" cy="615"/>
            </a:xfrm>
            <a:prstGeom prst="rect">
              <a:avLst/>
            </a:prstGeom>
            <a:noFill/>
            <a:ln w="9525">
              <a:noFill/>
              <a:miter lim="800000"/>
              <a:headEnd/>
              <a:tailEnd/>
            </a:ln>
          </p:spPr>
        </p:pic>
        <p:pic>
          <p:nvPicPr>
            <p:cNvPr id="3687458" name="Picture 63"/>
            <p:cNvPicPr>
              <a:picLocks noChangeAspect="1" noChangeArrowheads="1"/>
            </p:cNvPicPr>
            <p:nvPr/>
          </p:nvPicPr>
          <p:blipFill>
            <a:blip r:embed="rId5" cstate="print"/>
            <a:srcRect/>
            <a:stretch>
              <a:fillRect/>
            </a:stretch>
          </p:blipFill>
          <p:spPr bwMode="auto">
            <a:xfrm>
              <a:off x="3216" y="2477"/>
              <a:ext cx="172" cy="615"/>
            </a:xfrm>
            <a:prstGeom prst="rect">
              <a:avLst/>
            </a:prstGeom>
            <a:noFill/>
            <a:ln w="9525">
              <a:noFill/>
              <a:miter lim="800000"/>
              <a:headEnd/>
              <a:tailEnd/>
            </a:ln>
          </p:spPr>
        </p:pic>
      </p:grpSp>
      <p:sp>
        <p:nvSpPr>
          <p:cNvPr id="3687431" name="Text Box 64"/>
          <p:cNvSpPr txBox="1">
            <a:spLocks noChangeArrowheads="1"/>
          </p:cNvSpPr>
          <p:nvPr/>
        </p:nvSpPr>
        <p:spPr bwMode="auto">
          <a:xfrm>
            <a:off x="4648744" y="2879725"/>
            <a:ext cx="2153155" cy="707886"/>
          </a:xfrm>
          <a:prstGeom prst="rect">
            <a:avLst/>
          </a:prstGeom>
          <a:solidFill>
            <a:schemeClr val="accent1"/>
          </a:solidFill>
          <a:ln w="9525">
            <a:noFill/>
            <a:miter lim="800000"/>
            <a:headEnd/>
            <a:tailEnd/>
          </a:ln>
        </p:spPr>
        <p:txBody>
          <a:bodyPr wrap="none">
            <a:spAutoFit/>
          </a:bodyPr>
          <a:lstStyle/>
          <a:p>
            <a:pPr algn="ctr"/>
            <a:r>
              <a:rPr lang="en-US" sz="2000" dirty="0" err="1" smtClean="0">
                <a:solidFill>
                  <a:schemeClr val="bg1"/>
                </a:solidFill>
              </a:rPr>
              <a:t>Configura</a:t>
            </a:r>
            <a:r>
              <a:rPr lang="ro-RO" sz="2000" dirty="0" smtClean="0">
                <a:solidFill>
                  <a:schemeClr val="bg1"/>
                </a:solidFill>
              </a:rPr>
              <a:t>ţie</a:t>
            </a:r>
          </a:p>
          <a:p>
            <a:pPr algn="ctr"/>
            <a:r>
              <a:rPr lang="ro-RO" sz="2000" dirty="0" smtClean="0">
                <a:solidFill>
                  <a:schemeClr val="bg1"/>
                </a:solidFill>
              </a:rPr>
              <a:t>Parţial echilibrată</a:t>
            </a:r>
            <a:endParaRPr lang="en-US" sz="2000" dirty="0">
              <a:solidFill>
                <a:schemeClr val="bg1"/>
              </a:solidFill>
            </a:endParaRPr>
          </a:p>
        </p:txBody>
      </p:sp>
      <p:sp>
        <p:nvSpPr>
          <p:cNvPr id="3687432" name="Text Box 65"/>
          <p:cNvSpPr txBox="1">
            <a:spLocks noChangeArrowheads="1"/>
          </p:cNvSpPr>
          <p:nvPr/>
        </p:nvSpPr>
        <p:spPr bwMode="auto">
          <a:xfrm>
            <a:off x="3643964" y="4800600"/>
            <a:ext cx="1638589" cy="707886"/>
          </a:xfrm>
          <a:prstGeom prst="rect">
            <a:avLst/>
          </a:prstGeom>
          <a:solidFill>
            <a:schemeClr val="accent2"/>
          </a:solidFill>
          <a:ln w="9525">
            <a:noFill/>
            <a:miter lim="800000"/>
            <a:headEnd/>
            <a:tailEnd/>
          </a:ln>
        </p:spPr>
        <p:txBody>
          <a:bodyPr wrap="none">
            <a:spAutoFit/>
          </a:bodyPr>
          <a:lstStyle/>
          <a:p>
            <a:pPr algn="ctr"/>
            <a:r>
              <a:rPr lang="en-US" sz="2000" dirty="0" err="1" smtClean="0">
                <a:solidFill>
                  <a:schemeClr val="bg1"/>
                </a:solidFill>
              </a:rPr>
              <a:t>Configura</a:t>
            </a:r>
            <a:r>
              <a:rPr lang="ro-RO" sz="2000" dirty="0" smtClean="0">
                <a:solidFill>
                  <a:schemeClr val="bg1"/>
                </a:solidFill>
              </a:rPr>
              <a:t>ţie </a:t>
            </a:r>
          </a:p>
          <a:p>
            <a:pPr algn="ctr"/>
            <a:r>
              <a:rPr lang="ro-RO" sz="2000" dirty="0" smtClean="0">
                <a:solidFill>
                  <a:schemeClr val="bg1"/>
                </a:solidFill>
              </a:rPr>
              <a:t>echilibrată</a:t>
            </a:r>
            <a:endParaRPr lang="en-US" sz="2000" dirty="0">
              <a:solidFill>
                <a:schemeClr val="bg1"/>
              </a:solidFill>
            </a:endParaRPr>
          </a:p>
        </p:txBody>
      </p:sp>
      <p:sp>
        <p:nvSpPr>
          <p:cNvPr id="3687433" name="Rectangle 66"/>
          <p:cNvSpPr>
            <a:spLocks noChangeArrowheads="1"/>
          </p:cNvSpPr>
          <p:nvPr/>
        </p:nvSpPr>
        <p:spPr bwMode="auto">
          <a:xfrm>
            <a:off x="2319338" y="5578475"/>
            <a:ext cx="4267200" cy="523220"/>
          </a:xfrm>
          <a:prstGeom prst="rect">
            <a:avLst/>
          </a:prstGeom>
          <a:noFill/>
          <a:ln w="9525">
            <a:noFill/>
            <a:miter lim="800000"/>
            <a:headEnd/>
            <a:tailEnd/>
          </a:ln>
        </p:spPr>
        <p:txBody>
          <a:bodyPr>
            <a:spAutoFit/>
          </a:bodyPr>
          <a:lstStyle/>
          <a:p>
            <a:pPr algn="ctr"/>
            <a:r>
              <a:rPr lang="ro-RO" altLang="ja-JP" sz="1400" dirty="0" smtClean="0">
                <a:ea typeface="MS PGothic"/>
                <a:cs typeface="MS PGothic"/>
              </a:rPr>
              <a:t>Performanţă si laţime de banda maxime</a:t>
            </a:r>
            <a:endParaRPr lang="en-US" altLang="ja-JP" sz="1400" dirty="0">
              <a:ea typeface="MS PGothic"/>
              <a:cs typeface="MS PGothic"/>
            </a:endParaRPr>
          </a:p>
          <a:p>
            <a:pPr algn="ctr"/>
            <a:r>
              <a:rPr lang="ro-RO" altLang="ja-JP" sz="1400" dirty="0" smtClean="0">
                <a:ea typeface="MS PGothic"/>
                <a:cs typeface="MS PGothic"/>
              </a:rPr>
              <a:t>Toate </a:t>
            </a:r>
            <a:r>
              <a:rPr lang="en-US" altLang="ja-JP" sz="1400" dirty="0" smtClean="0">
                <a:ea typeface="MS PGothic"/>
                <a:cs typeface="MS PGothic"/>
              </a:rPr>
              <a:t>socket</a:t>
            </a:r>
            <a:r>
              <a:rPr lang="ro-RO" altLang="ja-JP" sz="1400" dirty="0" smtClean="0">
                <a:ea typeface="MS PGothic"/>
                <a:cs typeface="MS PGothic"/>
              </a:rPr>
              <a:t>-urile</a:t>
            </a:r>
            <a:r>
              <a:rPr lang="en-US" altLang="ja-JP" sz="1400" dirty="0" smtClean="0">
                <a:ea typeface="MS PGothic"/>
                <a:cs typeface="MS PGothic"/>
              </a:rPr>
              <a:t> </a:t>
            </a:r>
            <a:r>
              <a:rPr lang="en-US" altLang="ja-JP" sz="1400" dirty="0">
                <a:ea typeface="MS PGothic"/>
                <a:cs typeface="MS PGothic"/>
              </a:rPr>
              <a:t>/ </a:t>
            </a:r>
            <a:r>
              <a:rPr lang="en-US" altLang="ja-JP" sz="1400" dirty="0" smtClean="0">
                <a:ea typeface="MS PGothic"/>
                <a:cs typeface="MS PGothic"/>
              </a:rPr>
              <a:t>c</a:t>
            </a:r>
            <a:r>
              <a:rPr lang="ro-RO" altLang="ja-JP" sz="1400" dirty="0" smtClean="0">
                <a:ea typeface="MS PGothic"/>
                <a:cs typeface="MS PGothic"/>
              </a:rPr>
              <a:t>analele</a:t>
            </a:r>
            <a:r>
              <a:rPr lang="en-US" altLang="ja-JP" sz="1400" dirty="0" smtClean="0">
                <a:ea typeface="MS PGothic"/>
                <a:cs typeface="MS PGothic"/>
              </a:rPr>
              <a:t> populate</a:t>
            </a:r>
            <a:r>
              <a:rPr lang="ro-RO" altLang="ja-JP" sz="1400" dirty="0" smtClean="0">
                <a:ea typeface="MS PGothic"/>
                <a:cs typeface="MS PGothic"/>
              </a:rPr>
              <a:t> identic</a:t>
            </a:r>
            <a:endParaRPr lang="en-US" sz="1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gide_ga\Desktop\IDC\Server1.PNG"/>
          <p:cNvPicPr>
            <a:picLocks noChangeAspect="1" noChangeArrowheads="1"/>
          </p:cNvPicPr>
          <p:nvPr/>
        </p:nvPicPr>
        <p:blipFill>
          <a:blip r:embed="rId2" cstate="screen"/>
          <a:srcRect/>
          <a:stretch>
            <a:fillRect/>
          </a:stretch>
        </p:blipFill>
        <p:spPr bwMode="auto">
          <a:xfrm>
            <a:off x="6228184" y="2276872"/>
            <a:ext cx="2716849" cy="1368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D:\Documents and Settings\gide_ga\Desktop\IDC\kingston-technology-25-years-logo.jpg"/>
          <p:cNvPicPr>
            <a:picLocks noChangeAspect="1" noChangeArrowheads="1"/>
          </p:cNvPicPr>
          <p:nvPr/>
        </p:nvPicPr>
        <p:blipFill>
          <a:blip r:embed="rId3" cstate="screen"/>
          <a:srcRect/>
          <a:stretch>
            <a:fillRect/>
          </a:stretch>
        </p:blipFill>
        <p:spPr bwMode="auto">
          <a:xfrm>
            <a:off x="3059832" y="1268760"/>
            <a:ext cx="3312368" cy="41833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3" descr="D:\Documents and Settings\gide_ga\Desktop\IDC\SIO_DataCenter_Rows1.jpg"/>
          <p:cNvPicPr>
            <a:picLocks noChangeAspect="1" noChangeArrowheads="1"/>
          </p:cNvPicPr>
          <p:nvPr/>
        </p:nvPicPr>
        <p:blipFill>
          <a:blip r:embed="rId4" cstate="screen"/>
          <a:srcRect/>
          <a:stretch>
            <a:fillRect/>
          </a:stretch>
        </p:blipFill>
        <p:spPr bwMode="auto">
          <a:xfrm>
            <a:off x="179512" y="2276872"/>
            <a:ext cx="2880320" cy="1296144"/>
          </a:xfrm>
          <a:prstGeom prst="rect">
            <a:avLst/>
          </a:prstGeom>
          <a:noFill/>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251520" y="188640"/>
          <a:ext cx="8712968" cy="475252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0" y="6093296"/>
            <a:ext cx="9144000" cy="461665"/>
          </a:xfrm>
          <a:prstGeom prst="rect">
            <a:avLst/>
          </a:prstGeom>
          <a:noFill/>
        </p:spPr>
        <p:txBody>
          <a:bodyPr wrap="square" rtlCol="0">
            <a:spAutoFit/>
          </a:bodyPr>
          <a:lstStyle/>
          <a:p>
            <a:r>
              <a:rPr lang="en-GB" sz="800" dirty="0" smtClean="0"/>
              <a:t>Benchmarked with </a:t>
            </a:r>
            <a:r>
              <a:rPr lang="en-GB" sz="800" dirty="0" err="1" smtClean="0"/>
              <a:t>SiSoftware</a:t>
            </a:r>
            <a:r>
              <a:rPr lang="en-GB" sz="800" dirty="0" smtClean="0"/>
              <a:t> Sandra 2012 on Intel </a:t>
            </a:r>
            <a:r>
              <a:rPr lang="en-GB" sz="800" dirty="0" err="1" smtClean="0"/>
              <a:t>Romley</a:t>
            </a:r>
            <a:r>
              <a:rPr lang="en-GB" sz="800" dirty="0" smtClean="0"/>
              <a:t> platform S2600GZ with two Xeon E5-2665 2.40GHz processors and up to 160GB of memory (KVR16R11D4K4/32 and KVR16R11D8K4/16) installed. </a:t>
            </a:r>
          </a:p>
          <a:p>
            <a:r>
              <a:rPr lang="en-GB" sz="800" dirty="0" smtClean="0"/>
              <a:t>CPU </a:t>
            </a:r>
            <a:r>
              <a:rPr lang="en-GB" sz="800" dirty="0" err="1" smtClean="0"/>
              <a:t>Hyperthreading</a:t>
            </a:r>
            <a:r>
              <a:rPr lang="en-GB" sz="800" dirty="0" smtClean="0"/>
              <a:t> disabled and power saving features disabled. </a:t>
            </a:r>
            <a:endParaRPr lang="en-GB" sz="800" dirty="0"/>
          </a:p>
        </p:txBody>
      </p:sp>
      <p:pic>
        <p:nvPicPr>
          <p:cNvPr id="1028" name="Picture 4"/>
          <p:cNvPicPr>
            <a:picLocks noChangeAspect="1" noChangeArrowheads="1"/>
          </p:cNvPicPr>
          <p:nvPr/>
        </p:nvPicPr>
        <p:blipFill>
          <a:blip r:embed="rId4" cstate="print"/>
          <a:srcRect/>
          <a:stretch>
            <a:fillRect/>
          </a:stretch>
        </p:blipFill>
        <p:spPr bwMode="auto">
          <a:xfrm>
            <a:off x="683568" y="4293096"/>
            <a:ext cx="2088232" cy="1099069"/>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4211960" y="4725144"/>
            <a:ext cx="1522249" cy="1008112"/>
          </a:xfrm>
          <a:prstGeom prst="rect">
            <a:avLst/>
          </a:prstGeom>
          <a:noFill/>
          <a:ln w="9525">
            <a:noFill/>
            <a:miter lim="800000"/>
            <a:headEnd/>
            <a:tailEnd/>
          </a:ln>
        </p:spPr>
      </p:pic>
      <p:pic>
        <p:nvPicPr>
          <p:cNvPr id="2051" name="Picture 3"/>
          <p:cNvPicPr>
            <a:picLocks noChangeAspect="1" noChangeArrowheads="1"/>
          </p:cNvPicPr>
          <p:nvPr/>
        </p:nvPicPr>
        <p:blipFill>
          <a:blip r:embed="rId6" cstate="print"/>
          <a:srcRect/>
          <a:stretch>
            <a:fillRect/>
          </a:stretch>
        </p:blipFill>
        <p:spPr bwMode="auto">
          <a:xfrm>
            <a:off x="6372200" y="4941168"/>
            <a:ext cx="216024" cy="596227"/>
          </a:xfrm>
          <a:prstGeom prst="rect">
            <a:avLst/>
          </a:prstGeom>
          <a:noFill/>
          <a:ln w="9525">
            <a:noFill/>
            <a:miter lim="800000"/>
            <a:headEnd/>
            <a:tailEnd/>
          </a:ln>
        </p:spPr>
      </p:pic>
      <p:sp>
        <p:nvSpPr>
          <p:cNvPr id="8" name="TextBox 7"/>
          <p:cNvSpPr txBox="1"/>
          <p:nvPr/>
        </p:nvSpPr>
        <p:spPr>
          <a:xfrm>
            <a:off x="6588224" y="4941168"/>
            <a:ext cx="2246784" cy="276999"/>
          </a:xfrm>
          <a:prstGeom prst="rect">
            <a:avLst/>
          </a:prstGeom>
          <a:noFill/>
        </p:spPr>
        <p:txBody>
          <a:bodyPr wrap="square" rtlCol="0">
            <a:spAutoFit/>
          </a:bodyPr>
          <a:lstStyle/>
          <a:p>
            <a:r>
              <a:rPr lang="ro-RO" sz="1200" dirty="0" smtClean="0"/>
              <a:t>m</a:t>
            </a:r>
            <a:r>
              <a:rPr lang="ro-RO" sz="1200" dirty="0" smtClean="0">
                <a:solidFill>
                  <a:schemeClr val="tx1"/>
                </a:solidFill>
              </a:rPr>
              <a:t>odul de </a:t>
            </a:r>
            <a:r>
              <a:rPr lang="en-GB" sz="1200" dirty="0" smtClean="0">
                <a:solidFill>
                  <a:schemeClr val="tx1"/>
                </a:solidFill>
              </a:rPr>
              <a:t>8GB</a:t>
            </a:r>
            <a:endParaRPr lang="en-GB" sz="1200" dirty="0">
              <a:solidFill>
                <a:schemeClr val="tx1"/>
              </a:solidFill>
            </a:endParaRPr>
          </a:p>
        </p:txBody>
      </p:sp>
      <p:sp>
        <p:nvSpPr>
          <p:cNvPr id="9" name="TextBox 8"/>
          <p:cNvSpPr txBox="1"/>
          <p:nvPr/>
        </p:nvSpPr>
        <p:spPr>
          <a:xfrm>
            <a:off x="6588224" y="5229200"/>
            <a:ext cx="1941984" cy="276999"/>
          </a:xfrm>
          <a:prstGeom prst="rect">
            <a:avLst/>
          </a:prstGeom>
          <a:noFill/>
        </p:spPr>
        <p:txBody>
          <a:bodyPr wrap="square" rtlCol="0">
            <a:spAutoFit/>
          </a:bodyPr>
          <a:lstStyle/>
          <a:p>
            <a:r>
              <a:rPr lang="ro-RO" sz="1200" dirty="0" smtClean="0"/>
              <a:t>m</a:t>
            </a:r>
            <a:r>
              <a:rPr lang="ro-RO" sz="1200" dirty="0" smtClean="0">
                <a:solidFill>
                  <a:schemeClr val="tx1"/>
                </a:solidFill>
              </a:rPr>
              <a:t>odul de </a:t>
            </a:r>
            <a:r>
              <a:rPr lang="en-GB" sz="1200" dirty="0" smtClean="0">
                <a:solidFill>
                  <a:schemeClr val="tx1"/>
                </a:solidFill>
              </a:rPr>
              <a:t>4GB</a:t>
            </a:r>
            <a:endParaRPr lang="en-GB" sz="1200" dirty="0">
              <a:solidFill>
                <a:schemeClr val="tx1"/>
              </a:solidFill>
            </a:endParaRPr>
          </a:p>
        </p:txBody>
      </p:sp>
      <p:pic>
        <p:nvPicPr>
          <p:cNvPr id="1026" name="Picture 2"/>
          <p:cNvPicPr>
            <a:picLocks noChangeAspect="1" noChangeArrowheads="1"/>
          </p:cNvPicPr>
          <p:nvPr/>
        </p:nvPicPr>
        <p:blipFill>
          <a:blip r:embed="rId7" cstate="print"/>
          <a:srcRect/>
          <a:stretch>
            <a:fillRect/>
          </a:stretch>
        </p:blipFill>
        <p:spPr bwMode="auto">
          <a:xfrm>
            <a:off x="2771800" y="4509120"/>
            <a:ext cx="1456754" cy="98478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2"/>
          <p:cNvSpPr>
            <a:spLocks noChangeShapeType="1"/>
          </p:cNvSpPr>
          <p:nvPr/>
        </p:nvSpPr>
        <p:spPr bwMode="auto">
          <a:xfrm rot="16200000">
            <a:off x="4464036" y="86693"/>
            <a:ext cx="1" cy="4104552"/>
          </a:xfrm>
          <a:prstGeom prst="line">
            <a:avLst/>
          </a:prstGeom>
          <a:noFill/>
          <a:ln w="50800">
            <a:solidFill>
              <a:schemeClr val="tx1"/>
            </a:solidFill>
            <a:round/>
            <a:headEnd/>
            <a:tailEnd/>
          </a:ln>
        </p:spPr>
        <p:txBody>
          <a:bodyPr/>
          <a:lstStyle/>
          <a:p>
            <a:endParaRPr lang="en-GB"/>
          </a:p>
        </p:txBody>
      </p:sp>
      <p:sp>
        <p:nvSpPr>
          <p:cNvPr id="13" name="Line 32"/>
          <p:cNvSpPr>
            <a:spLocks noChangeShapeType="1"/>
          </p:cNvSpPr>
          <p:nvPr/>
        </p:nvSpPr>
        <p:spPr bwMode="auto">
          <a:xfrm rot="16200000">
            <a:off x="4464038" y="250502"/>
            <a:ext cx="1" cy="4104552"/>
          </a:xfrm>
          <a:prstGeom prst="line">
            <a:avLst/>
          </a:prstGeom>
          <a:noFill/>
          <a:ln w="50800">
            <a:solidFill>
              <a:schemeClr val="tx1"/>
            </a:solidFill>
            <a:round/>
            <a:headEnd/>
            <a:tailEnd/>
          </a:ln>
        </p:spPr>
        <p:txBody>
          <a:bodyPr/>
          <a:lstStyle/>
          <a:p>
            <a:endParaRPr lang="en-GB"/>
          </a:p>
        </p:txBody>
      </p:sp>
      <p:sp>
        <p:nvSpPr>
          <p:cNvPr id="7" name="TextBox 6"/>
          <p:cNvSpPr txBox="1"/>
          <p:nvPr/>
        </p:nvSpPr>
        <p:spPr>
          <a:xfrm>
            <a:off x="206647" y="4587240"/>
            <a:ext cx="764953" cy="246221"/>
          </a:xfrm>
          <a:prstGeom prst="rect">
            <a:avLst/>
          </a:prstGeom>
          <a:noFill/>
        </p:spPr>
        <p:txBody>
          <a:bodyPr wrap="none">
            <a:spAutoFit/>
          </a:bodyPr>
          <a:lstStyle/>
          <a:p>
            <a:pPr marL="342900" indent="-342900" fontAlgn="auto">
              <a:spcBef>
                <a:spcPts val="0"/>
              </a:spcBef>
              <a:spcAft>
                <a:spcPts val="0"/>
              </a:spcAft>
              <a:defRPr/>
            </a:pPr>
            <a:r>
              <a:rPr lang="en-GB" sz="1000" dirty="0">
                <a:latin typeface="Gill Sans Light"/>
                <a:ea typeface="+mn-ea"/>
                <a:cs typeface="Gill Sans Light"/>
              </a:rPr>
              <a:t>Channel 1</a:t>
            </a:r>
          </a:p>
        </p:txBody>
      </p:sp>
      <p:sp>
        <p:nvSpPr>
          <p:cNvPr id="8" name="Line 12"/>
          <p:cNvSpPr>
            <a:spLocks noChangeShapeType="1"/>
          </p:cNvSpPr>
          <p:nvPr/>
        </p:nvSpPr>
        <p:spPr bwMode="auto">
          <a:xfrm rot="16200000">
            <a:off x="2585864" y="3560078"/>
            <a:ext cx="1524000" cy="0"/>
          </a:xfrm>
          <a:prstGeom prst="line">
            <a:avLst/>
          </a:prstGeom>
          <a:noFill/>
          <a:ln w="38100">
            <a:solidFill>
              <a:schemeClr val="tx1"/>
            </a:solidFill>
            <a:round/>
            <a:headEnd/>
            <a:tailEnd/>
          </a:ln>
        </p:spPr>
        <p:txBody>
          <a:bodyPr/>
          <a:lstStyle/>
          <a:p>
            <a:endParaRPr lang="en-GB"/>
          </a:p>
        </p:txBody>
      </p:sp>
      <p:sp>
        <p:nvSpPr>
          <p:cNvPr id="9" name="Line 13"/>
          <p:cNvSpPr>
            <a:spLocks noChangeShapeType="1"/>
          </p:cNvSpPr>
          <p:nvPr/>
        </p:nvSpPr>
        <p:spPr bwMode="auto">
          <a:xfrm rot="16200000" flipV="1">
            <a:off x="1315591" y="3149709"/>
            <a:ext cx="2163762" cy="28575"/>
          </a:xfrm>
          <a:prstGeom prst="line">
            <a:avLst/>
          </a:prstGeom>
          <a:noFill/>
          <a:ln w="38100">
            <a:solidFill>
              <a:schemeClr val="tx1"/>
            </a:solidFill>
            <a:round/>
            <a:headEnd/>
            <a:tailEnd/>
          </a:ln>
        </p:spPr>
        <p:txBody>
          <a:bodyPr/>
          <a:lstStyle/>
          <a:p>
            <a:endParaRPr lang="en-GB"/>
          </a:p>
        </p:txBody>
      </p:sp>
      <p:sp>
        <p:nvSpPr>
          <p:cNvPr id="10" name="Line 32"/>
          <p:cNvSpPr>
            <a:spLocks noChangeShapeType="1"/>
          </p:cNvSpPr>
          <p:nvPr/>
        </p:nvSpPr>
        <p:spPr bwMode="auto">
          <a:xfrm rot="16200000">
            <a:off x="1943710" y="1382883"/>
            <a:ext cx="0" cy="2808313"/>
          </a:xfrm>
          <a:prstGeom prst="line">
            <a:avLst/>
          </a:prstGeom>
          <a:noFill/>
          <a:ln w="28575">
            <a:solidFill>
              <a:schemeClr val="tx1"/>
            </a:solidFill>
            <a:round/>
            <a:headEnd/>
            <a:tailEnd/>
          </a:ln>
        </p:spPr>
        <p:txBody>
          <a:bodyPr/>
          <a:lstStyle/>
          <a:p>
            <a:endParaRPr lang="en-GB"/>
          </a:p>
        </p:txBody>
      </p:sp>
      <p:sp>
        <p:nvSpPr>
          <p:cNvPr id="11" name="Line 34"/>
          <p:cNvSpPr>
            <a:spLocks noChangeShapeType="1"/>
          </p:cNvSpPr>
          <p:nvPr/>
        </p:nvSpPr>
        <p:spPr bwMode="auto">
          <a:xfrm rot="16200000">
            <a:off x="-222448" y="3560078"/>
            <a:ext cx="1524000" cy="0"/>
          </a:xfrm>
          <a:prstGeom prst="line">
            <a:avLst/>
          </a:prstGeom>
          <a:noFill/>
          <a:ln w="38100">
            <a:solidFill>
              <a:schemeClr val="tx1"/>
            </a:solidFill>
            <a:round/>
            <a:headEnd/>
            <a:tailEnd/>
          </a:ln>
        </p:spPr>
        <p:txBody>
          <a:bodyPr/>
          <a:lstStyle/>
          <a:p>
            <a:endParaRPr lang="en-GB"/>
          </a:p>
        </p:txBody>
      </p:sp>
      <p:pic>
        <p:nvPicPr>
          <p:cNvPr id="12" name="Picture 2"/>
          <p:cNvPicPr>
            <a:picLocks noChangeAspect="1" noChangeArrowheads="1"/>
          </p:cNvPicPr>
          <p:nvPr/>
        </p:nvPicPr>
        <p:blipFill>
          <a:blip r:embed="rId3" cstate="screen"/>
          <a:srcRect/>
          <a:stretch>
            <a:fillRect/>
          </a:stretch>
        </p:blipFill>
        <p:spPr bwMode="auto">
          <a:xfrm>
            <a:off x="1366168" y="1721753"/>
            <a:ext cx="1117600" cy="1152525"/>
          </a:xfrm>
          <a:prstGeom prst="rect">
            <a:avLst/>
          </a:prstGeom>
          <a:noFill/>
          <a:ln w="9525">
            <a:noFill/>
            <a:miter lim="800000"/>
            <a:headEnd/>
            <a:tailEnd/>
          </a:ln>
        </p:spPr>
      </p:pic>
      <p:pic>
        <p:nvPicPr>
          <p:cNvPr id="16" name="Picture 21"/>
          <p:cNvPicPr preferRelativeResize="0">
            <a:picLocks noChangeAspect="1" noChangeArrowheads="1"/>
          </p:cNvPicPr>
          <p:nvPr/>
        </p:nvPicPr>
        <p:blipFill>
          <a:blip r:embed="rId4" cstate="screen"/>
          <a:srcRect/>
          <a:stretch>
            <a:fillRect/>
          </a:stretch>
        </p:blipFill>
        <p:spPr bwMode="auto">
          <a:xfrm>
            <a:off x="107404" y="4157474"/>
            <a:ext cx="864196" cy="285750"/>
          </a:xfrm>
          <a:prstGeom prst="rect">
            <a:avLst/>
          </a:prstGeom>
          <a:noFill/>
          <a:ln w="9525">
            <a:noFill/>
            <a:miter lim="800000"/>
            <a:headEnd/>
            <a:tailEnd/>
          </a:ln>
        </p:spPr>
      </p:pic>
      <p:sp>
        <p:nvSpPr>
          <p:cNvPr id="17" name="Line 34"/>
          <p:cNvSpPr>
            <a:spLocks noChangeShapeType="1"/>
          </p:cNvSpPr>
          <p:nvPr/>
        </p:nvSpPr>
        <p:spPr bwMode="auto">
          <a:xfrm rot="16200000">
            <a:off x="713655" y="3549040"/>
            <a:ext cx="1524000" cy="0"/>
          </a:xfrm>
          <a:prstGeom prst="line">
            <a:avLst/>
          </a:prstGeom>
          <a:noFill/>
          <a:ln w="38100">
            <a:solidFill>
              <a:schemeClr val="tx1"/>
            </a:solidFill>
            <a:round/>
            <a:headEnd/>
            <a:tailEnd/>
          </a:ln>
        </p:spPr>
        <p:txBody>
          <a:bodyPr/>
          <a:lstStyle/>
          <a:p>
            <a:endParaRPr lang="en-GB"/>
          </a:p>
        </p:txBody>
      </p:sp>
      <p:pic>
        <p:nvPicPr>
          <p:cNvPr id="18" name="Picture 21"/>
          <p:cNvPicPr preferRelativeResize="0">
            <a:picLocks noChangeAspect="1" noChangeArrowheads="1"/>
          </p:cNvPicPr>
          <p:nvPr/>
        </p:nvPicPr>
        <p:blipFill>
          <a:blip r:embed="rId4" cstate="screen"/>
          <a:srcRect/>
          <a:stretch>
            <a:fillRect/>
          </a:stretch>
        </p:blipFill>
        <p:spPr bwMode="auto">
          <a:xfrm>
            <a:off x="1043508" y="4155192"/>
            <a:ext cx="864196" cy="285750"/>
          </a:xfrm>
          <a:prstGeom prst="rect">
            <a:avLst/>
          </a:prstGeom>
          <a:noFill/>
          <a:ln w="9525">
            <a:noFill/>
            <a:miter lim="800000"/>
            <a:headEnd/>
            <a:tailEnd/>
          </a:ln>
        </p:spPr>
      </p:pic>
      <p:pic>
        <p:nvPicPr>
          <p:cNvPr id="19" name="Picture 21"/>
          <p:cNvPicPr preferRelativeResize="0">
            <a:picLocks noChangeAspect="1" noChangeArrowheads="1"/>
          </p:cNvPicPr>
          <p:nvPr/>
        </p:nvPicPr>
        <p:blipFill>
          <a:blip r:embed="rId4" cstate="screen"/>
          <a:srcRect/>
          <a:stretch>
            <a:fillRect/>
          </a:stretch>
        </p:blipFill>
        <p:spPr bwMode="auto">
          <a:xfrm>
            <a:off x="1979612" y="4155192"/>
            <a:ext cx="864196" cy="285750"/>
          </a:xfrm>
          <a:prstGeom prst="rect">
            <a:avLst/>
          </a:prstGeom>
          <a:noFill/>
          <a:ln w="9525">
            <a:noFill/>
            <a:miter lim="800000"/>
            <a:headEnd/>
            <a:tailEnd/>
          </a:ln>
        </p:spPr>
      </p:pic>
      <p:pic>
        <p:nvPicPr>
          <p:cNvPr id="20" name="Picture 21"/>
          <p:cNvPicPr preferRelativeResize="0">
            <a:picLocks noChangeAspect="1" noChangeArrowheads="1"/>
          </p:cNvPicPr>
          <p:nvPr/>
        </p:nvPicPr>
        <p:blipFill>
          <a:blip r:embed="rId4" cstate="screen"/>
          <a:srcRect/>
          <a:stretch>
            <a:fillRect/>
          </a:stretch>
        </p:blipFill>
        <p:spPr bwMode="auto">
          <a:xfrm>
            <a:off x="2915816" y="4155192"/>
            <a:ext cx="864196" cy="285750"/>
          </a:xfrm>
          <a:prstGeom prst="rect">
            <a:avLst/>
          </a:prstGeom>
          <a:noFill/>
          <a:ln w="9525">
            <a:noFill/>
            <a:miter lim="800000"/>
            <a:headEnd/>
            <a:tailEnd/>
          </a:ln>
        </p:spPr>
      </p:pic>
      <p:sp>
        <p:nvSpPr>
          <p:cNvPr id="21" name="TextBox 20"/>
          <p:cNvSpPr txBox="1"/>
          <p:nvPr/>
        </p:nvSpPr>
        <p:spPr>
          <a:xfrm>
            <a:off x="1065237" y="4586332"/>
            <a:ext cx="764953" cy="246221"/>
          </a:xfrm>
          <a:prstGeom prst="rect">
            <a:avLst/>
          </a:prstGeom>
          <a:noFill/>
        </p:spPr>
        <p:txBody>
          <a:bodyPr wrap="none">
            <a:spAutoFit/>
          </a:bodyPr>
          <a:lstStyle/>
          <a:p>
            <a:pPr marL="342900" indent="-342900" fontAlgn="auto">
              <a:spcBef>
                <a:spcPts val="0"/>
              </a:spcBef>
              <a:spcAft>
                <a:spcPts val="0"/>
              </a:spcAft>
              <a:defRPr/>
            </a:pPr>
            <a:r>
              <a:rPr lang="en-GB" sz="1000" dirty="0">
                <a:latin typeface="Gill Sans Light"/>
                <a:ea typeface="+mn-ea"/>
                <a:cs typeface="Gill Sans Light"/>
              </a:rPr>
              <a:t>Channel </a:t>
            </a:r>
            <a:r>
              <a:rPr lang="en-GB" sz="1000" dirty="0" smtClean="0">
                <a:latin typeface="Gill Sans Light"/>
                <a:ea typeface="+mn-ea"/>
                <a:cs typeface="Gill Sans Light"/>
              </a:rPr>
              <a:t>2</a:t>
            </a:r>
            <a:endParaRPr lang="en-GB" sz="1000" dirty="0">
              <a:latin typeface="Gill Sans Light"/>
              <a:ea typeface="+mn-ea"/>
              <a:cs typeface="Gill Sans Light"/>
            </a:endParaRPr>
          </a:p>
        </p:txBody>
      </p:sp>
      <p:sp>
        <p:nvSpPr>
          <p:cNvPr id="22" name="TextBox 21"/>
          <p:cNvSpPr txBox="1"/>
          <p:nvPr/>
        </p:nvSpPr>
        <p:spPr>
          <a:xfrm>
            <a:off x="2011522" y="4586332"/>
            <a:ext cx="764953" cy="246221"/>
          </a:xfrm>
          <a:prstGeom prst="rect">
            <a:avLst/>
          </a:prstGeom>
          <a:noFill/>
        </p:spPr>
        <p:txBody>
          <a:bodyPr wrap="none">
            <a:spAutoFit/>
          </a:bodyPr>
          <a:lstStyle/>
          <a:p>
            <a:pPr marL="342900" indent="-342900" fontAlgn="auto">
              <a:spcBef>
                <a:spcPts val="0"/>
              </a:spcBef>
              <a:spcAft>
                <a:spcPts val="0"/>
              </a:spcAft>
              <a:defRPr/>
            </a:pPr>
            <a:r>
              <a:rPr lang="en-GB" sz="1000" dirty="0">
                <a:latin typeface="Gill Sans Light"/>
                <a:ea typeface="+mn-ea"/>
                <a:cs typeface="Gill Sans Light"/>
              </a:rPr>
              <a:t>Channel </a:t>
            </a:r>
            <a:r>
              <a:rPr lang="en-GB" sz="1000" dirty="0" smtClean="0">
                <a:latin typeface="Gill Sans Light"/>
                <a:ea typeface="+mn-ea"/>
                <a:cs typeface="Gill Sans Light"/>
              </a:rPr>
              <a:t>3</a:t>
            </a:r>
            <a:endParaRPr lang="en-GB" sz="1000" dirty="0">
              <a:latin typeface="Gill Sans Light"/>
              <a:ea typeface="+mn-ea"/>
              <a:cs typeface="Gill Sans Light"/>
            </a:endParaRPr>
          </a:p>
        </p:txBody>
      </p:sp>
      <p:sp>
        <p:nvSpPr>
          <p:cNvPr id="23" name="TextBox 22"/>
          <p:cNvSpPr txBox="1"/>
          <p:nvPr/>
        </p:nvSpPr>
        <p:spPr>
          <a:xfrm>
            <a:off x="2965386" y="4586332"/>
            <a:ext cx="764953" cy="246221"/>
          </a:xfrm>
          <a:prstGeom prst="rect">
            <a:avLst/>
          </a:prstGeom>
          <a:noFill/>
        </p:spPr>
        <p:txBody>
          <a:bodyPr wrap="none">
            <a:spAutoFit/>
          </a:bodyPr>
          <a:lstStyle/>
          <a:p>
            <a:pPr marL="342900" indent="-342900" fontAlgn="auto">
              <a:spcBef>
                <a:spcPts val="0"/>
              </a:spcBef>
              <a:spcAft>
                <a:spcPts val="0"/>
              </a:spcAft>
              <a:defRPr/>
            </a:pPr>
            <a:r>
              <a:rPr lang="en-GB" sz="1000" dirty="0">
                <a:latin typeface="Gill Sans Light"/>
                <a:ea typeface="+mn-ea"/>
                <a:cs typeface="Gill Sans Light"/>
              </a:rPr>
              <a:t>Channel </a:t>
            </a:r>
            <a:r>
              <a:rPr lang="en-GB" sz="1000" dirty="0" smtClean="0">
                <a:latin typeface="Gill Sans Light"/>
                <a:ea typeface="+mn-ea"/>
                <a:cs typeface="Gill Sans Light"/>
              </a:rPr>
              <a:t>4</a:t>
            </a:r>
            <a:endParaRPr lang="en-GB" sz="1000" dirty="0">
              <a:latin typeface="Gill Sans Light"/>
              <a:ea typeface="+mn-ea"/>
              <a:cs typeface="Gill Sans Light"/>
            </a:endParaRPr>
          </a:p>
        </p:txBody>
      </p:sp>
      <p:sp>
        <p:nvSpPr>
          <p:cNvPr id="24" name="TextBox 23"/>
          <p:cNvSpPr txBox="1"/>
          <p:nvPr/>
        </p:nvSpPr>
        <p:spPr>
          <a:xfrm>
            <a:off x="5247307" y="4557043"/>
            <a:ext cx="764953" cy="246221"/>
          </a:xfrm>
          <a:prstGeom prst="rect">
            <a:avLst/>
          </a:prstGeom>
          <a:noFill/>
        </p:spPr>
        <p:txBody>
          <a:bodyPr wrap="none">
            <a:spAutoFit/>
          </a:bodyPr>
          <a:lstStyle/>
          <a:p>
            <a:pPr marL="342900" indent="-342900" fontAlgn="auto">
              <a:spcBef>
                <a:spcPts val="0"/>
              </a:spcBef>
              <a:spcAft>
                <a:spcPts val="0"/>
              </a:spcAft>
              <a:defRPr/>
            </a:pPr>
            <a:r>
              <a:rPr lang="en-GB" sz="1000" dirty="0">
                <a:latin typeface="Gill Sans Light"/>
                <a:ea typeface="+mn-ea"/>
                <a:cs typeface="Gill Sans Light"/>
              </a:rPr>
              <a:t>Channel 1</a:t>
            </a:r>
          </a:p>
        </p:txBody>
      </p:sp>
      <p:sp>
        <p:nvSpPr>
          <p:cNvPr id="25" name="Line 12"/>
          <p:cNvSpPr>
            <a:spLocks noChangeShapeType="1"/>
          </p:cNvSpPr>
          <p:nvPr/>
        </p:nvSpPr>
        <p:spPr bwMode="auto">
          <a:xfrm rot="16200000">
            <a:off x="7626524" y="3529881"/>
            <a:ext cx="1524000" cy="0"/>
          </a:xfrm>
          <a:prstGeom prst="line">
            <a:avLst/>
          </a:prstGeom>
          <a:noFill/>
          <a:ln w="38100">
            <a:solidFill>
              <a:schemeClr val="tx1"/>
            </a:solidFill>
            <a:round/>
            <a:headEnd/>
            <a:tailEnd/>
          </a:ln>
        </p:spPr>
        <p:txBody>
          <a:bodyPr/>
          <a:lstStyle/>
          <a:p>
            <a:endParaRPr lang="en-GB"/>
          </a:p>
        </p:txBody>
      </p:sp>
      <p:sp>
        <p:nvSpPr>
          <p:cNvPr id="26" name="Line 13"/>
          <p:cNvSpPr>
            <a:spLocks noChangeShapeType="1"/>
          </p:cNvSpPr>
          <p:nvPr/>
        </p:nvSpPr>
        <p:spPr bwMode="auto">
          <a:xfrm rot="16200000" flipV="1">
            <a:off x="6356251" y="3119512"/>
            <a:ext cx="2163762" cy="28575"/>
          </a:xfrm>
          <a:prstGeom prst="line">
            <a:avLst/>
          </a:prstGeom>
          <a:noFill/>
          <a:ln w="38100">
            <a:solidFill>
              <a:schemeClr val="tx1"/>
            </a:solidFill>
            <a:round/>
            <a:headEnd/>
            <a:tailEnd/>
          </a:ln>
        </p:spPr>
        <p:txBody>
          <a:bodyPr/>
          <a:lstStyle/>
          <a:p>
            <a:endParaRPr lang="en-GB"/>
          </a:p>
        </p:txBody>
      </p:sp>
      <p:sp>
        <p:nvSpPr>
          <p:cNvPr id="27" name="Line 32"/>
          <p:cNvSpPr>
            <a:spLocks noChangeShapeType="1"/>
          </p:cNvSpPr>
          <p:nvPr/>
        </p:nvSpPr>
        <p:spPr bwMode="auto">
          <a:xfrm rot="16200000">
            <a:off x="6984370" y="1352686"/>
            <a:ext cx="0" cy="2808313"/>
          </a:xfrm>
          <a:prstGeom prst="line">
            <a:avLst/>
          </a:prstGeom>
          <a:noFill/>
          <a:ln w="28575">
            <a:solidFill>
              <a:schemeClr val="tx1"/>
            </a:solidFill>
            <a:round/>
            <a:headEnd/>
            <a:tailEnd/>
          </a:ln>
        </p:spPr>
        <p:txBody>
          <a:bodyPr/>
          <a:lstStyle/>
          <a:p>
            <a:endParaRPr lang="en-GB"/>
          </a:p>
        </p:txBody>
      </p:sp>
      <p:sp>
        <p:nvSpPr>
          <p:cNvPr id="28" name="Line 34"/>
          <p:cNvSpPr>
            <a:spLocks noChangeShapeType="1"/>
          </p:cNvSpPr>
          <p:nvPr/>
        </p:nvSpPr>
        <p:spPr bwMode="auto">
          <a:xfrm rot="16200000">
            <a:off x="4818212" y="3529881"/>
            <a:ext cx="1524000" cy="0"/>
          </a:xfrm>
          <a:prstGeom prst="line">
            <a:avLst/>
          </a:prstGeom>
          <a:noFill/>
          <a:ln w="38100">
            <a:solidFill>
              <a:schemeClr val="tx1"/>
            </a:solidFill>
            <a:round/>
            <a:headEnd/>
            <a:tailEnd/>
          </a:ln>
        </p:spPr>
        <p:txBody>
          <a:bodyPr/>
          <a:lstStyle/>
          <a:p>
            <a:endParaRPr lang="en-GB"/>
          </a:p>
        </p:txBody>
      </p:sp>
      <p:pic>
        <p:nvPicPr>
          <p:cNvPr id="29" name="Picture 2"/>
          <p:cNvPicPr>
            <a:picLocks noChangeAspect="1" noChangeArrowheads="1"/>
          </p:cNvPicPr>
          <p:nvPr/>
        </p:nvPicPr>
        <p:blipFill>
          <a:blip r:embed="rId3" cstate="screen"/>
          <a:srcRect/>
          <a:stretch>
            <a:fillRect/>
          </a:stretch>
        </p:blipFill>
        <p:spPr bwMode="auto">
          <a:xfrm>
            <a:off x="6406828" y="1691556"/>
            <a:ext cx="1117600" cy="1152525"/>
          </a:xfrm>
          <a:prstGeom prst="rect">
            <a:avLst/>
          </a:prstGeom>
          <a:noFill/>
          <a:ln w="9525">
            <a:noFill/>
            <a:miter lim="800000"/>
            <a:headEnd/>
            <a:tailEnd/>
          </a:ln>
        </p:spPr>
      </p:pic>
      <p:pic>
        <p:nvPicPr>
          <p:cNvPr id="30" name="Picture 21"/>
          <p:cNvPicPr preferRelativeResize="0">
            <a:picLocks noChangeAspect="1" noChangeArrowheads="1"/>
          </p:cNvPicPr>
          <p:nvPr/>
        </p:nvPicPr>
        <p:blipFill>
          <a:blip r:embed="rId4" cstate="screen"/>
          <a:srcRect/>
          <a:stretch>
            <a:fillRect/>
          </a:stretch>
        </p:blipFill>
        <p:spPr bwMode="auto">
          <a:xfrm>
            <a:off x="5148064" y="4127277"/>
            <a:ext cx="864196" cy="285750"/>
          </a:xfrm>
          <a:prstGeom prst="rect">
            <a:avLst/>
          </a:prstGeom>
          <a:noFill/>
          <a:ln w="9525">
            <a:noFill/>
            <a:miter lim="800000"/>
            <a:headEnd/>
            <a:tailEnd/>
          </a:ln>
        </p:spPr>
      </p:pic>
      <p:sp>
        <p:nvSpPr>
          <p:cNvPr id="31" name="Line 34"/>
          <p:cNvSpPr>
            <a:spLocks noChangeShapeType="1"/>
          </p:cNvSpPr>
          <p:nvPr/>
        </p:nvSpPr>
        <p:spPr bwMode="auto">
          <a:xfrm rot="16200000">
            <a:off x="5754315" y="3518843"/>
            <a:ext cx="1524000" cy="0"/>
          </a:xfrm>
          <a:prstGeom prst="line">
            <a:avLst/>
          </a:prstGeom>
          <a:noFill/>
          <a:ln w="38100">
            <a:solidFill>
              <a:schemeClr val="tx1"/>
            </a:solidFill>
            <a:round/>
            <a:headEnd/>
            <a:tailEnd/>
          </a:ln>
        </p:spPr>
        <p:txBody>
          <a:bodyPr/>
          <a:lstStyle/>
          <a:p>
            <a:endParaRPr lang="en-GB"/>
          </a:p>
        </p:txBody>
      </p:sp>
      <p:pic>
        <p:nvPicPr>
          <p:cNvPr id="32" name="Picture 21"/>
          <p:cNvPicPr preferRelativeResize="0">
            <a:picLocks noChangeAspect="1" noChangeArrowheads="1"/>
          </p:cNvPicPr>
          <p:nvPr/>
        </p:nvPicPr>
        <p:blipFill>
          <a:blip r:embed="rId4" cstate="screen"/>
          <a:srcRect/>
          <a:stretch>
            <a:fillRect/>
          </a:stretch>
        </p:blipFill>
        <p:spPr bwMode="auto">
          <a:xfrm>
            <a:off x="6084168" y="4124995"/>
            <a:ext cx="864196" cy="285750"/>
          </a:xfrm>
          <a:prstGeom prst="rect">
            <a:avLst/>
          </a:prstGeom>
          <a:noFill/>
          <a:ln w="9525">
            <a:noFill/>
            <a:miter lim="800000"/>
            <a:headEnd/>
            <a:tailEnd/>
          </a:ln>
        </p:spPr>
      </p:pic>
      <p:pic>
        <p:nvPicPr>
          <p:cNvPr id="33" name="Picture 21"/>
          <p:cNvPicPr preferRelativeResize="0">
            <a:picLocks noChangeAspect="1" noChangeArrowheads="1"/>
          </p:cNvPicPr>
          <p:nvPr/>
        </p:nvPicPr>
        <p:blipFill>
          <a:blip r:embed="rId4" cstate="screen"/>
          <a:srcRect/>
          <a:stretch>
            <a:fillRect/>
          </a:stretch>
        </p:blipFill>
        <p:spPr bwMode="auto">
          <a:xfrm>
            <a:off x="7020272" y="4124995"/>
            <a:ext cx="864196" cy="285750"/>
          </a:xfrm>
          <a:prstGeom prst="rect">
            <a:avLst/>
          </a:prstGeom>
          <a:noFill/>
          <a:ln w="9525">
            <a:noFill/>
            <a:miter lim="800000"/>
            <a:headEnd/>
            <a:tailEnd/>
          </a:ln>
        </p:spPr>
      </p:pic>
      <p:pic>
        <p:nvPicPr>
          <p:cNvPr id="34" name="Picture 21"/>
          <p:cNvPicPr preferRelativeResize="0">
            <a:picLocks noChangeAspect="1" noChangeArrowheads="1"/>
          </p:cNvPicPr>
          <p:nvPr/>
        </p:nvPicPr>
        <p:blipFill>
          <a:blip r:embed="rId4" cstate="screen"/>
          <a:srcRect/>
          <a:stretch>
            <a:fillRect/>
          </a:stretch>
        </p:blipFill>
        <p:spPr bwMode="auto">
          <a:xfrm>
            <a:off x="7956476" y="4124995"/>
            <a:ext cx="864196" cy="285750"/>
          </a:xfrm>
          <a:prstGeom prst="rect">
            <a:avLst/>
          </a:prstGeom>
          <a:noFill/>
          <a:ln w="9525">
            <a:noFill/>
            <a:miter lim="800000"/>
            <a:headEnd/>
            <a:tailEnd/>
          </a:ln>
        </p:spPr>
      </p:pic>
      <p:sp>
        <p:nvSpPr>
          <p:cNvPr id="35" name="TextBox 34"/>
          <p:cNvSpPr txBox="1"/>
          <p:nvPr/>
        </p:nvSpPr>
        <p:spPr>
          <a:xfrm>
            <a:off x="6105897" y="4556135"/>
            <a:ext cx="764953" cy="246221"/>
          </a:xfrm>
          <a:prstGeom prst="rect">
            <a:avLst/>
          </a:prstGeom>
          <a:noFill/>
        </p:spPr>
        <p:txBody>
          <a:bodyPr wrap="none">
            <a:spAutoFit/>
          </a:bodyPr>
          <a:lstStyle/>
          <a:p>
            <a:pPr marL="342900" indent="-342900" fontAlgn="auto">
              <a:spcBef>
                <a:spcPts val="0"/>
              </a:spcBef>
              <a:spcAft>
                <a:spcPts val="0"/>
              </a:spcAft>
              <a:defRPr/>
            </a:pPr>
            <a:r>
              <a:rPr lang="en-GB" sz="1000" dirty="0">
                <a:latin typeface="Gill Sans Light"/>
                <a:ea typeface="+mn-ea"/>
                <a:cs typeface="Gill Sans Light"/>
              </a:rPr>
              <a:t>Channel </a:t>
            </a:r>
            <a:r>
              <a:rPr lang="en-GB" sz="1000" dirty="0" smtClean="0">
                <a:latin typeface="Gill Sans Light"/>
                <a:ea typeface="+mn-ea"/>
                <a:cs typeface="Gill Sans Light"/>
              </a:rPr>
              <a:t>2</a:t>
            </a:r>
            <a:endParaRPr lang="en-GB" sz="1000" dirty="0">
              <a:latin typeface="Gill Sans Light"/>
              <a:ea typeface="+mn-ea"/>
              <a:cs typeface="Gill Sans Light"/>
            </a:endParaRPr>
          </a:p>
        </p:txBody>
      </p:sp>
      <p:sp>
        <p:nvSpPr>
          <p:cNvPr id="36" name="TextBox 35"/>
          <p:cNvSpPr txBox="1"/>
          <p:nvPr/>
        </p:nvSpPr>
        <p:spPr>
          <a:xfrm>
            <a:off x="7052182" y="4556135"/>
            <a:ext cx="764953" cy="246221"/>
          </a:xfrm>
          <a:prstGeom prst="rect">
            <a:avLst/>
          </a:prstGeom>
          <a:noFill/>
        </p:spPr>
        <p:txBody>
          <a:bodyPr wrap="none">
            <a:spAutoFit/>
          </a:bodyPr>
          <a:lstStyle/>
          <a:p>
            <a:pPr marL="342900" indent="-342900" fontAlgn="auto">
              <a:spcBef>
                <a:spcPts val="0"/>
              </a:spcBef>
              <a:spcAft>
                <a:spcPts val="0"/>
              </a:spcAft>
              <a:defRPr/>
            </a:pPr>
            <a:r>
              <a:rPr lang="en-GB" sz="1000" dirty="0">
                <a:latin typeface="Gill Sans Light"/>
                <a:ea typeface="+mn-ea"/>
                <a:cs typeface="Gill Sans Light"/>
              </a:rPr>
              <a:t>Channel </a:t>
            </a:r>
            <a:r>
              <a:rPr lang="en-GB" sz="1000" dirty="0" smtClean="0">
                <a:latin typeface="Gill Sans Light"/>
                <a:ea typeface="+mn-ea"/>
                <a:cs typeface="Gill Sans Light"/>
              </a:rPr>
              <a:t>3</a:t>
            </a:r>
            <a:endParaRPr lang="en-GB" sz="1000" dirty="0">
              <a:latin typeface="Gill Sans Light"/>
              <a:ea typeface="+mn-ea"/>
              <a:cs typeface="Gill Sans Light"/>
            </a:endParaRPr>
          </a:p>
        </p:txBody>
      </p:sp>
      <p:sp>
        <p:nvSpPr>
          <p:cNvPr id="37" name="TextBox 36"/>
          <p:cNvSpPr txBox="1"/>
          <p:nvPr/>
        </p:nvSpPr>
        <p:spPr>
          <a:xfrm>
            <a:off x="8006046" y="4556135"/>
            <a:ext cx="764953" cy="246221"/>
          </a:xfrm>
          <a:prstGeom prst="rect">
            <a:avLst/>
          </a:prstGeom>
          <a:noFill/>
        </p:spPr>
        <p:txBody>
          <a:bodyPr wrap="none">
            <a:spAutoFit/>
          </a:bodyPr>
          <a:lstStyle/>
          <a:p>
            <a:pPr marL="342900" indent="-342900" fontAlgn="auto">
              <a:spcBef>
                <a:spcPts val="0"/>
              </a:spcBef>
              <a:spcAft>
                <a:spcPts val="0"/>
              </a:spcAft>
              <a:defRPr/>
            </a:pPr>
            <a:r>
              <a:rPr lang="en-GB" sz="1000" dirty="0">
                <a:latin typeface="Gill Sans Light"/>
                <a:ea typeface="+mn-ea"/>
                <a:cs typeface="Gill Sans Light"/>
              </a:rPr>
              <a:t>Channel </a:t>
            </a:r>
            <a:r>
              <a:rPr lang="en-GB" sz="1000" dirty="0" smtClean="0">
                <a:latin typeface="Gill Sans Light"/>
                <a:ea typeface="+mn-ea"/>
                <a:cs typeface="Gill Sans Light"/>
              </a:rPr>
              <a:t>4</a:t>
            </a:r>
            <a:endParaRPr lang="en-GB" sz="1000" dirty="0">
              <a:latin typeface="Gill Sans Light"/>
              <a:ea typeface="+mn-ea"/>
              <a:cs typeface="Gill Sans Light"/>
            </a:endParaRPr>
          </a:p>
        </p:txBody>
      </p:sp>
      <p:grpSp>
        <p:nvGrpSpPr>
          <p:cNvPr id="2" name="Group 119"/>
          <p:cNvGrpSpPr/>
          <p:nvPr/>
        </p:nvGrpSpPr>
        <p:grpSpPr>
          <a:xfrm>
            <a:off x="107504" y="3721715"/>
            <a:ext cx="3633650" cy="217453"/>
            <a:chOff x="107504" y="3571587"/>
            <a:chExt cx="3633650" cy="217453"/>
          </a:xfrm>
        </p:grpSpPr>
        <p:sp>
          <p:nvSpPr>
            <p:cNvPr id="54" name="Rectangle 53"/>
            <p:cNvSpPr/>
            <p:nvPr/>
          </p:nvSpPr>
          <p:spPr>
            <a:xfrm>
              <a:off x="107504" y="3571587"/>
              <a:ext cx="786582" cy="2174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55" name="Rectangle 54"/>
            <p:cNvSpPr/>
            <p:nvPr/>
          </p:nvSpPr>
          <p:spPr>
            <a:xfrm>
              <a:off x="1043508" y="3571587"/>
              <a:ext cx="786582" cy="2174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56" name="Rectangle 55"/>
            <p:cNvSpPr/>
            <p:nvPr/>
          </p:nvSpPr>
          <p:spPr>
            <a:xfrm>
              <a:off x="2011522" y="3571587"/>
              <a:ext cx="786582" cy="2174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57" name="Rectangle 56"/>
            <p:cNvSpPr/>
            <p:nvPr/>
          </p:nvSpPr>
          <p:spPr>
            <a:xfrm>
              <a:off x="2954572" y="3571587"/>
              <a:ext cx="786582" cy="2174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grpSp>
        <p:nvGrpSpPr>
          <p:cNvPr id="4" name="Group 120"/>
          <p:cNvGrpSpPr/>
          <p:nvPr/>
        </p:nvGrpSpPr>
        <p:grpSpPr>
          <a:xfrm>
            <a:off x="107504" y="3217659"/>
            <a:ext cx="3633650" cy="217453"/>
            <a:chOff x="107504" y="3571587"/>
            <a:chExt cx="3633650" cy="217453"/>
          </a:xfrm>
        </p:grpSpPr>
        <p:sp>
          <p:nvSpPr>
            <p:cNvPr id="50" name="Rectangle 49"/>
            <p:cNvSpPr/>
            <p:nvPr/>
          </p:nvSpPr>
          <p:spPr>
            <a:xfrm>
              <a:off x="107504" y="3571587"/>
              <a:ext cx="786582" cy="2174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51" name="Rectangle 50"/>
            <p:cNvSpPr/>
            <p:nvPr/>
          </p:nvSpPr>
          <p:spPr>
            <a:xfrm>
              <a:off x="1043508" y="3571587"/>
              <a:ext cx="786582" cy="2174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52" name="Rectangle 51"/>
            <p:cNvSpPr/>
            <p:nvPr/>
          </p:nvSpPr>
          <p:spPr>
            <a:xfrm>
              <a:off x="2011522" y="3571587"/>
              <a:ext cx="786582" cy="2174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53" name="Rectangle 52"/>
            <p:cNvSpPr/>
            <p:nvPr/>
          </p:nvSpPr>
          <p:spPr>
            <a:xfrm>
              <a:off x="2954572" y="3571587"/>
              <a:ext cx="786582" cy="2174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grpSp>
        <p:nvGrpSpPr>
          <p:cNvPr id="5" name="Group 125"/>
          <p:cNvGrpSpPr/>
          <p:nvPr/>
        </p:nvGrpSpPr>
        <p:grpSpPr>
          <a:xfrm>
            <a:off x="5187022" y="3217659"/>
            <a:ext cx="3633650" cy="217453"/>
            <a:chOff x="107504" y="3571587"/>
            <a:chExt cx="3633650" cy="217453"/>
          </a:xfrm>
        </p:grpSpPr>
        <p:sp>
          <p:nvSpPr>
            <p:cNvPr id="46" name="Rectangle 45"/>
            <p:cNvSpPr/>
            <p:nvPr/>
          </p:nvSpPr>
          <p:spPr>
            <a:xfrm>
              <a:off x="107504" y="3571587"/>
              <a:ext cx="786582" cy="2174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47" name="Rectangle 46"/>
            <p:cNvSpPr/>
            <p:nvPr/>
          </p:nvSpPr>
          <p:spPr>
            <a:xfrm>
              <a:off x="1043508" y="3571587"/>
              <a:ext cx="786582" cy="2174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48" name="Rectangle 47"/>
            <p:cNvSpPr/>
            <p:nvPr/>
          </p:nvSpPr>
          <p:spPr>
            <a:xfrm>
              <a:off x="2011522" y="3571587"/>
              <a:ext cx="786582" cy="2174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49" name="Rectangle 48"/>
            <p:cNvSpPr/>
            <p:nvPr/>
          </p:nvSpPr>
          <p:spPr>
            <a:xfrm>
              <a:off x="2954572" y="3571587"/>
              <a:ext cx="786582" cy="2174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grpSp>
        <p:nvGrpSpPr>
          <p:cNvPr id="6" name="Group 130"/>
          <p:cNvGrpSpPr/>
          <p:nvPr/>
        </p:nvGrpSpPr>
        <p:grpSpPr>
          <a:xfrm>
            <a:off x="5186822" y="3721715"/>
            <a:ext cx="3633650" cy="217453"/>
            <a:chOff x="107504" y="3571587"/>
            <a:chExt cx="3633650" cy="217453"/>
          </a:xfrm>
        </p:grpSpPr>
        <p:sp>
          <p:nvSpPr>
            <p:cNvPr id="42" name="Rectangle 41"/>
            <p:cNvSpPr/>
            <p:nvPr/>
          </p:nvSpPr>
          <p:spPr>
            <a:xfrm>
              <a:off x="107504" y="3571587"/>
              <a:ext cx="786582" cy="2174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43" name="Rectangle 42"/>
            <p:cNvSpPr/>
            <p:nvPr/>
          </p:nvSpPr>
          <p:spPr>
            <a:xfrm>
              <a:off x="1043508" y="3571587"/>
              <a:ext cx="786582" cy="2174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44" name="Rectangle 43"/>
            <p:cNvSpPr/>
            <p:nvPr/>
          </p:nvSpPr>
          <p:spPr>
            <a:xfrm>
              <a:off x="2011522" y="3571587"/>
              <a:ext cx="786582" cy="2174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45" name="Rectangle 44"/>
            <p:cNvSpPr/>
            <p:nvPr/>
          </p:nvSpPr>
          <p:spPr>
            <a:xfrm>
              <a:off x="2954572" y="3571587"/>
              <a:ext cx="786582" cy="2174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grpSp>
        <p:nvGrpSpPr>
          <p:cNvPr id="14" name="Group 111"/>
          <p:cNvGrpSpPr/>
          <p:nvPr/>
        </p:nvGrpSpPr>
        <p:grpSpPr>
          <a:xfrm>
            <a:off x="68697" y="3723144"/>
            <a:ext cx="3678014" cy="285750"/>
            <a:chOff x="107504" y="4943450"/>
            <a:chExt cx="3678014" cy="285750"/>
          </a:xfrm>
        </p:grpSpPr>
        <p:pic>
          <p:nvPicPr>
            <p:cNvPr id="65" name="Picture 21"/>
            <p:cNvPicPr preferRelativeResize="0">
              <a:picLocks noChangeAspect="1" noChangeArrowheads="1"/>
            </p:cNvPicPr>
            <p:nvPr/>
          </p:nvPicPr>
          <p:blipFill>
            <a:blip r:embed="rId4" cstate="screen"/>
            <a:srcRect/>
            <a:stretch>
              <a:fillRect/>
            </a:stretch>
          </p:blipFill>
          <p:spPr bwMode="auto">
            <a:xfrm>
              <a:off x="107504" y="4943450"/>
              <a:ext cx="864196" cy="285750"/>
            </a:xfrm>
            <a:prstGeom prst="rect">
              <a:avLst/>
            </a:prstGeom>
            <a:noFill/>
            <a:ln w="9525">
              <a:noFill/>
              <a:miter lim="800000"/>
              <a:headEnd/>
              <a:tailEnd/>
            </a:ln>
          </p:spPr>
        </p:pic>
        <p:pic>
          <p:nvPicPr>
            <p:cNvPr id="66" name="Picture 21"/>
            <p:cNvPicPr preferRelativeResize="0">
              <a:picLocks noChangeAspect="1" noChangeArrowheads="1"/>
            </p:cNvPicPr>
            <p:nvPr/>
          </p:nvPicPr>
          <p:blipFill>
            <a:blip r:embed="rId4" cstate="screen"/>
            <a:srcRect/>
            <a:stretch>
              <a:fillRect/>
            </a:stretch>
          </p:blipFill>
          <p:spPr bwMode="auto">
            <a:xfrm>
              <a:off x="2921322" y="4943450"/>
              <a:ext cx="864196" cy="285750"/>
            </a:xfrm>
            <a:prstGeom prst="rect">
              <a:avLst/>
            </a:prstGeom>
            <a:noFill/>
            <a:ln w="9525">
              <a:noFill/>
              <a:miter lim="800000"/>
              <a:headEnd/>
              <a:tailEnd/>
            </a:ln>
          </p:spPr>
        </p:pic>
        <p:pic>
          <p:nvPicPr>
            <p:cNvPr id="67" name="Picture 21"/>
            <p:cNvPicPr preferRelativeResize="0">
              <a:picLocks noChangeAspect="1" noChangeArrowheads="1"/>
            </p:cNvPicPr>
            <p:nvPr/>
          </p:nvPicPr>
          <p:blipFill>
            <a:blip r:embed="rId4" cstate="screen"/>
            <a:srcRect/>
            <a:stretch>
              <a:fillRect/>
            </a:stretch>
          </p:blipFill>
          <p:spPr bwMode="auto">
            <a:xfrm>
              <a:off x="1979712" y="4943450"/>
              <a:ext cx="864196" cy="285750"/>
            </a:xfrm>
            <a:prstGeom prst="rect">
              <a:avLst/>
            </a:prstGeom>
            <a:noFill/>
            <a:ln w="9525">
              <a:noFill/>
              <a:miter lim="800000"/>
              <a:headEnd/>
              <a:tailEnd/>
            </a:ln>
          </p:spPr>
        </p:pic>
        <p:pic>
          <p:nvPicPr>
            <p:cNvPr id="68" name="Picture 21"/>
            <p:cNvPicPr preferRelativeResize="0">
              <a:picLocks noChangeAspect="1" noChangeArrowheads="1"/>
            </p:cNvPicPr>
            <p:nvPr/>
          </p:nvPicPr>
          <p:blipFill>
            <a:blip r:embed="rId4" cstate="screen"/>
            <a:srcRect/>
            <a:stretch>
              <a:fillRect/>
            </a:stretch>
          </p:blipFill>
          <p:spPr bwMode="auto">
            <a:xfrm>
              <a:off x="1043508" y="4943450"/>
              <a:ext cx="864196" cy="285750"/>
            </a:xfrm>
            <a:prstGeom prst="rect">
              <a:avLst/>
            </a:prstGeom>
            <a:noFill/>
            <a:ln w="9525">
              <a:noFill/>
              <a:miter lim="800000"/>
              <a:headEnd/>
              <a:tailEnd/>
            </a:ln>
          </p:spPr>
        </p:pic>
      </p:grpSp>
      <p:grpSp>
        <p:nvGrpSpPr>
          <p:cNvPr id="15" name="Group 138"/>
          <p:cNvGrpSpPr/>
          <p:nvPr/>
        </p:nvGrpSpPr>
        <p:grpSpPr>
          <a:xfrm>
            <a:off x="5148064" y="3725426"/>
            <a:ext cx="3678014" cy="285750"/>
            <a:chOff x="107504" y="4943450"/>
            <a:chExt cx="3678014" cy="285750"/>
          </a:xfrm>
        </p:grpSpPr>
        <p:pic>
          <p:nvPicPr>
            <p:cNvPr id="61" name="Picture 21"/>
            <p:cNvPicPr preferRelativeResize="0">
              <a:picLocks noChangeAspect="1" noChangeArrowheads="1"/>
            </p:cNvPicPr>
            <p:nvPr/>
          </p:nvPicPr>
          <p:blipFill>
            <a:blip r:embed="rId4" cstate="screen"/>
            <a:srcRect/>
            <a:stretch>
              <a:fillRect/>
            </a:stretch>
          </p:blipFill>
          <p:spPr bwMode="auto">
            <a:xfrm>
              <a:off x="107504" y="4943450"/>
              <a:ext cx="864196" cy="285750"/>
            </a:xfrm>
            <a:prstGeom prst="rect">
              <a:avLst/>
            </a:prstGeom>
            <a:noFill/>
            <a:ln w="9525">
              <a:noFill/>
              <a:miter lim="800000"/>
              <a:headEnd/>
              <a:tailEnd/>
            </a:ln>
          </p:spPr>
        </p:pic>
        <p:pic>
          <p:nvPicPr>
            <p:cNvPr id="62" name="Picture 21"/>
            <p:cNvPicPr preferRelativeResize="0">
              <a:picLocks noChangeAspect="1" noChangeArrowheads="1"/>
            </p:cNvPicPr>
            <p:nvPr/>
          </p:nvPicPr>
          <p:blipFill>
            <a:blip r:embed="rId4" cstate="screen"/>
            <a:srcRect/>
            <a:stretch>
              <a:fillRect/>
            </a:stretch>
          </p:blipFill>
          <p:spPr bwMode="auto">
            <a:xfrm>
              <a:off x="2921322" y="4943450"/>
              <a:ext cx="864196" cy="285750"/>
            </a:xfrm>
            <a:prstGeom prst="rect">
              <a:avLst/>
            </a:prstGeom>
            <a:noFill/>
            <a:ln w="9525">
              <a:noFill/>
              <a:miter lim="800000"/>
              <a:headEnd/>
              <a:tailEnd/>
            </a:ln>
          </p:spPr>
        </p:pic>
        <p:pic>
          <p:nvPicPr>
            <p:cNvPr id="63" name="Picture 21"/>
            <p:cNvPicPr preferRelativeResize="0">
              <a:picLocks noChangeAspect="1" noChangeArrowheads="1"/>
            </p:cNvPicPr>
            <p:nvPr/>
          </p:nvPicPr>
          <p:blipFill>
            <a:blip r:embed="rId4" cstate="screen"/>
            <a:srcRect/>
            <a:stretch>
              <a:fillRect/>
            </a:stretch>
          </p:blipFill>
          <p:spPr bwMode="auto">
            <a:xfrm>
              <a:off x="1979712" y="4943450"/>
              <a:ext cx="864196" cy="285750"/>
            </a:xfrm>
            <a:prstGeom prst="rect">
              <a:avLst/>
            </a:prstGeom>
            <a:noFill/>
            <a:ln w="9525">
              <a:noFill/>
              <a:miter lim="800000"/>
              <a:headEnd/>
              <a:tailEnd/>
            </a:ln>
          </p:spPr>
        </p:pic>
        <p:pic>
          <p:nvPicPr>
            <p:cNvPr id="64" name="Picture 21"/>
            <p:cNvPicPr preferRelativeResize="0">
              <a:picLocks noChangeAspect="1" noChangeArrowheads="1"/>
            </p:cNvPicPr>
            <p:nvPr/>
          </p:nvPicPr>
          <p:blipFill>
            <a:blip r:embed="rId4" cstate="screen"/>
            <a:srcRect/>
            <a:stretch>
              <a:fillRect/>
            </a:stretch>
          </p:blipFill>
          <p:spPr bwMode="auto">
            <a:xfrm>
              <a:off x="1043508" y="4943450"/>
              <a:ext cx="864196" cy="285750"/>
            </a:xfrm>
            <a:prstGeom prst="rect">
              <a:avLst/>
            </a:prstGeom>
            <a:noFill/>
            <a:ln w="9525">
              <a:noFill/>
              <a:miter lim="800000"/>
              <a:headEnd/>
              <a:tailEnd/>
            </a:ln>
          </p:spPr>
        </p:pic>
      </p:grpSp>
      <p:sp>
        <p:nvSpPr>
          <p:cNvPr id="70" name="TextBox 69"/>
          <p:cNvSpPr txBox="1"/>
          <p:nvPr/>
        </p:nvSpPr>
        <p:spPr>
          <a:xfrm>
            <a:off x="179512" y="5257920"/>
            <a:ext cx="8784976" cy="1200329"/>
          </a:xfrm>
          <a:prstGeom prst="rect">
            <a:avLst/>
          </a:prstGeom>
          <a:solidFill>
            <a:srgbClr val="92D050"/>
          </a:solidFill>
        </p:spPr>
        <p:txBody>
          <a:bodyPr wrap="square">
            <a:spAutoFit/>
          </a:bodyPr>
          <a:lstStyle/>
          <a:p>
            <a:pPr marL="342900" indent="-342900" fontAlgn="auto">
              <a:spcBef>
                <a:spcPts val="0"/>
              </a:spcBef>
              <a:spcAft>
                <a:spcPts val="0"/>
              </a:spcAft>
              <a:defRPr/>
            </a:pPr>
            <a:r>
              <a:rPr lang="ro-RO"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Light"/>
                <a:cs typeface="Gill Sans Light"/>
              </a:rPr>
              <a:t>Varianta </a:t>
            </a:r>
            <a:r>
              <a:rPr lang="en-GB"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Light"/>
                <a:ea typeface="+mn-ea"/>
                <a:cs typeface="Gill Sans Light"/>
              </a:rPr>
              <a:t>1: </a:t>
            </a:r>
            <a:r>
              <a:rPr lang="ro-RO"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Light"/>
                <a:cs typeface="Gill Sans Light"/>
              </a:rPr>
              <a:t>Se folosesc </a:t>
            </a:r>
            <a:r>
              <a:rPr lang="en-GB"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Light"/>
                <a:ea typeface="+mn-ea"/>
                <a:cs typeface="Gill Sans Light"/>
              </a:rPr>
              <a:t>24 x 4GB DIMM 1.35V 2R 1333MHz </a:t>
            </a:r>
            <a:r>
              <a:rPr lang="ro-RO"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Light"/>
                <a:ea typeface="+mn-ea"/>
                <a:cs typeface="Gill Sans Light"/>
              </a:rPr>
              <a:t>pentru un total de </a:t>
            </a:r>
            <a:r>
              <a:rPr lang="en-GB"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Light"/>
                <a:ea typeface="+mn-ea"/>
                <a:cs typeface="Gill Sans Light"/>
              </a:rPr>
              <a:t>96GB</a:t>
            </a:r>
          </a:p>
          <a:p>
            <a:pPr marL="342900" indent="-342900" fontAlgn="auto">
              <a:spcBef>
                <a:spcPts val="0"/>
              </a:spcBef>
              <a:spcAft>
                <a:spcPts val="0"/>
              </a:spcAft>
              <a:defRPr/>
            </a:pPr>
            <a:r>
              <a:rPr lang="ro-RO"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Light"/>
                <a:cs typeface="Gill Sans Light"/>
              </a:rPr>
              <a:t>Varianta</a:t>
            </a:r>
            <a:r>
              <a:rPr lang="en-GB"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Light"/>
                <a:ea typeface="+mn-ea"/>
                <a:cs typeface="Gill Sans Light"/>
              </a:rPr>
              <a:t> 2: </a:t>
            </a:r>
            <a:r>
              <a:rPr lang="ro-RO"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Light"/>
                <a:ea typeface="+mn-ea"/>
                <a:cs typeface="Gill Sans Light"/>
              </a:rPr>
              <a:t>Se folosesc </a:t>
            </a:r>
            <a:r>
              <a:rPr lang="en-GB"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Light"/>
                <a:ea typeface="+mn-ea"/>
                <a:cs typeface="Gill Sans Light"/>
              </a:rPr>
              <a:t>12 x 8GB DIMMs 1.5V 4R 1066MHz </a:t>
            </a:r>
            <a:r>
              <a:rPr lang="ro-RO"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Light"/>
                <a:ea typeface="+mn-ea"/>
                <a:cs typeface="Gill Sans Light"/>
              </a:rPr>
              <a:t>pentru un total de </a:t>
            </a:r>
            <a:r>
              <a:rPr lang="en-GB"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Light"/>
                <a:ea typeface="+mn-ea"/>
                <a:cs typeface="Gill Sans Light"/>
              </a:rPr>
              <a:t>96GB</a:t>
            </a:r>
          </a:p>
          <a:p>
            <a:pPr marL="342900" indent="-342900" fontAlgn="auto">
              <a:spcBef>
                <a:spcPts val="0"/>
              </a:spcBef>
              <a:spcAft>
                <a:spcPts val="0"/>
              </a:spcAft>
              <a:defRPr/>
            </a:pPr>
            <a:r>
              <a:rPr lang="ro-RO"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Light"/>
                <a:ea typeface="+mn-ea"/>
                <a:cs typeface="Gill Sans Light"/>
              </a:rPr>
              <a:t>Varianta </a:t>
            </a:r>
            <a:r>
              <a:rPr lang="en-GB"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Light"/>
                <a:ea typeface="+mn-ea"/>
                <a:cs typeface="Gill Sans Light"/>
              </a:rPr>
              <a:t>3: </a:t>
            </a:r>
            <a:r>
              <a:rPr lang="ro-RO"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Light"/>
                <a:ea typeface="+mn-ea"/>
                <a:cs typeface="Gill Sans Light"/>
              </a:rPr>
              <a:t>Se folosesc </a:t>
            </a:r>
            <a:r>
              <a:rPr lang="en-GB"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Light"/>
                <a:ea typeface="+mn-ea"/>
                <a:cs typeface="Gill Sans Light"/>
              </a:rPr>
              <a:t>8 x 16GB DIMMs 1.35V 2R 1333MHz </a:t>
            </a:r>
            <a:r>
              <a:rPr lang="ro-RO"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Light"/>
                <a:ea typeface="+mn-ea"/>
                <a:cs typeface="Gill Sans Light"/>
              </a:rPr>
              <a:t>pentru un total de </a:t>
            </a:r>
            <a:r>
              <a:rPr lang="en-GB"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Light"/>
                <a:ea typeface="+mn-ea"/>
                <a:cs typeface="Gill Sans Light"/>
              </a:rPr>
              <a:t>128GB</a:t>
            </a:r>
            <a:endParaRPr lang="en-GB"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Light"/>
              <a:ea typeface="+mn-ea"/>
              <a:cs typeface="Gill Sans Light"/>
            </a:endParaRPr>
          </a:p>
        </p:txBody>
      </p:sp>
      <p:grpSp>
        <p:nvGrpSpPr>
          <p:cNvPr id="38" name="Group 70"/>
          <p:cNvGrpSpPr/>
          <p:nvPr/>
        </p:nvGrpSpPr>
        <p:grpSpPr>
          <a:xfrm>
            <a:off x="107504" y="3219088"/>
            <a:ext cx="8757381" cy="288032"/>
            <a:chOff x="68697" y="4869160"/>
            <a:chExt cx="8757381" cy="288032"/>
          </a:xfrm>
        </p:grpSpPr>
        <p:grpSp>
          <p:nvGrpSpPr>
            <p:cNvPr id="39" name="Group 111"/>
            <p:cNvGrpSpPr/>
            <p:nvPr/>
          </p:nvGrpSpPr>
          <p:grpSpPr>
            <a:xfrm>
              <a:off x="68697" y="4869160"/>
              <a:ext cx="3678014" cy="285750"/>
              <a:chOff x="107504" y="4943450"/>
              <a:chExt cx="3678014" cy="285750"/>
            </a:xfrm>
          </p:grpSpPr>
          <p:pic>
            <p:nvPicPr>
              <p:cNvPr id="78" name="Picture 21"/>
              <p:cNvPicPr preferRelativeResize="0">
                <a:picLocks noChangeAspect="1" noChangeArrowheads="1"/>
              </p:cNvPicPr>
              <p:nvPr/>
            </p:nvPicPr>
            <p:blipFill>
              <a:blip r:embed="rId4" cstate="screen"/>
              <a:srcRect/>
              <a:stretch>
                <a:fillRect/>
              </a:stretch>
            </p:blipFill>
            <p:spPr bwMode="auto">
              <a:xfrm>
                <a:off x="107504" y="4943450"/>
                <a:ext cx="864196" cy="285750"/>
              </a:xfrm>
              <a:prstGeom prst="rect">
                <a:avLst/>
              </a:prstGeom>
              <a:noFill/>
              <a:ln w="9525">
                <a:noFill/>
                <a:miter lim="800000"/>
                <a:headEnd/>
                <a:tailEnd/>
              </a:ln>
            </p:spPr>
          </p:pic>
          <p:pic>
            <p:nvPicPr>
              <p:cNvPr id="79" name="Picture 21"/>
              <p:cNvPicPr preferRelativeResize="0">
                <a:picLocks noChangeAspect="1" noChangeArrowheads="1"/>
              </p:cNvPicPr>
              <p:nvPr/>
            </p:nvPicPr>
            <p:blipFill>
              <a:blip r:embed="rId4" cstate="screen"/>
              <a:srcRect/>
              <a:stretch>
                <a:fillRect/>
              </a:stretch>
            </p:blipFill>
            <p:spPr bwMode="auto">
              <a:xfrm>
                <a:off x="2921322" y="4943450"/>
                <a:ext cx="864196" cy="285750"/>
              </a:xfrm>
              <a:prstGeom prst="rect">
                <a:avLst/>
              </a:prstGeom>
              <a:noFill/>
              <a:ln w="9525">
                <a:noFill/>
                <a:miter lim="800000"/>
                <a:headEnd/>
                <a:tailEnd/>
              </a:ln>
            </p:spPr>
          </p:pic>
          <p:pic>
            <p:nvPicPr>
              <p:cNvPr id="80" name="Picture 21"/>
              <p:cNvPicPr preferRelativeResize="0">
                <a:picLocks noChangeAspect="1" noChangeArrowheads="1"/>
              </p:cNvPicPr>
              <p:nvPr/>
            </p:nvPicPr>
            <p:blipFill>
              <a:blip r:embed="rId4" cstate="screen"/>
              <a:srcRect/>
              <a:stretch>
                <a:fillRect/>
              </a:stretch>
            </p:blipFill>
            <p:spPr bwMode="auto">
              <a:xfrm>
                <a:off x="1979712" y="4943450"/>
                <a:ext cx="864196" cy="285750"/>
              </a:xfrm>
              <a:prstGeom prst="rect">
                <a:avLst/>
              </a:prstGeom>
              <a:noFill/>
              <a:ln w="9525">
                <a:noFill/>
                <a:miter lim="800000"/>
                <a:headEnd/>
                <a:tailEnd/>
              </a:ln>
            </p:spPr>
          </p:pic>
          <p:pic>
            <p:nvPicPr>
              <p:cNvPr id="81" name="Picture 21"/>
              <p:cNvPicPr preferRelativeResize="0">
                <a:picLocks noChangeAspect="1" noChangeArrowheads="1"/>
              </p:cNvPicPr>
              <p:nvPr/>
            </p:nvPicPr>
            <p:blipFill>
              <a:blip r:embed="rId4" cstate="screen"/>
              <a:srcRect/>
              <a:stretch>
                <a:fillRect/>
              </a:stretch>
            </p:blipFill>
            <p:spPr bwMode="auto">
              <a:xfrm>
                <a:off x="1043508" y="4943450"/>
                <a:ext cx="864196" cy="285750"/>
              </a:xfrm>
              <a:prstGeom prst="rect">
                <a:avLst/>
              </a:prstGeom>
              <a:noFill/>
              <a:ln w="9525">
                <a:noFill/>
                <a:miter lim="800000"/>
                <a:headEnd/>
                <a:tailEnd/>
              </a:ln>
            </p:spPr>
          </p:pic>
        </p:grpSp>
        <p:grpSp>
          <p:nvGrpSpPr>
            <p:cNvPr id="40" name="Group 138"/>
            <p:cNvGrpSpPr/>
            <p:nvPr/>
          </p:nvGrpSpPr>
          <p:grpSpPr>
            <a:xfrm>
              <a:off x="5148064" y="4871442"/>
              <a:ext cx="3678014" cy="285750"/>
              <a:chOff x="107504" y="4943450"/>
              <a:chExt cx="3678014" cy="285750"/>
            </a:xfrm>
          </p:grpSpPr>
          <p:pic>
            <p:nvPicPr>
              <p:cNvPr id="74" name="Picture 21"/>
              <p:cNvPicPr preferRelativeResize="0">
                <a:picLocks noChangeAspect="1" noChangeArrowheads="1"/>
              </p:cNvPicPr>
              <p:nvPr/>
            </p:nvPicPr>
            <p:blipFill>
              <a:blip r:embed="rId4" cstate="screen"/>
              <a:srcRect/>
              <a:stretch>
                <a:fillRect/>
              </a:stretch>
            </p:blipFill>
            <p:spPr bwMode="auto">
              <a:xfrm>
                <a:off x="107504" y="4943450"/>
                <a:ext cx="864196" cy="285750"/>
              </a:xfrm>
              <a:prstGeom prst="rect">
                <a:avLst/>
              </a:prstGeom>
              <a:noFill/>
              <a:ln w="9525">
                <a:noFill/>
                <a:miter lim="800000"/>
                <a:headEnd/>
                <a:tailEnd/>
              </a:ln>
            </p:spPr>
          </p:pic>
          <p:pic>
            <p:nvPicPr>
              <p:cNvPr id="75" name="Picture 21"/>
              <p:cNvPicPr preferRelativeResize="0">
                <a:picLocks noChangeAspect="1" noChangeArrowheads="1"/>
              </p:cNvPicPr>
              <p:nvPr/>
            </p:nvPicPr>
            <p:blipFill>
              <a:blip r:embed="rId4" cstate="screen"/>
              <a:srcRect/>
              <a:stretch>
                <a:fillRect/>
              </a:stretch>
            </p:blipFill>
            <p:spPr bwMode="auto">
              <a:xfrm>
                <a:off x="2921322" y="4943450"/>
                <a:ext cx="864196" cy="285750"/>
              </a:xfrm>
              <a:prstGeom prst="rect">
                <a:avLst/>
              </a:prstGeom>
              <a:noFill/>
              <a:ln w="9525">
                <a:noFill/>
                <a:miter lim="800000"/>
                <a:headEnd/>
                <a:tailEnd/>
              </a:ln>
            </p:spPr>
          </p:pic>
          <p:pic>
            <p:nvPicPr>
              <p:cNvPr id="76" name="Picture 21"/>
              <p:cNvPicPr preferRelativeResize="0">
                <a:picLocks noChangeAspect="1" noChangeArrowheads="1"/>
              </p:cNvPicPr>
              <p:nvPr/>
            </p:nvPicPr>
            <p:blipFill>
              <a:blip r:embed="rId4" cstate="screen"/>
              <a:srcRect/>
              <a:stretch>
                <a:fillRect/>
              </a:stretch>
            </p:blipFill>
            <p:spPr bwMode="auto">
              <a:xfrm>
                <a:off x="1979712" y="4943450"/>
                <a:ext cx="864196" cy="285750"/>
              </a:xfrm>
              <a:prstGeom prst="rect">
                <a:avLst/>
              </a:prstGeom>
              <a:noFill/>
              <a:ln w="9525">
                <a:noFill/>
                <a:miter lim="800000"/>
                <a:headEnd/>
                <a:tailEnd/>
              </a:ln>
            </p:spPr>
          </p:pic>
          <p:pic>
            <p:nvPicPr>
              <p:cNvPr id="77" name="Picture 21"/>
              <p:cNvPicPr preferRelativeResize="0">
                <a:picLocks noChangeAspect="1" noChangeArrowheads="1"/>
              </p:cNvPicPr>
              <p:nvPr/>
            </p:nvPicPr>
            <p:blipFill>
              <a:blip r:embed="rId4" cstate="screen"/>
              <a:srcRect/>
              <a:stretch>
                <a:fillRect/>
              </a:stretch>
            </p:blipFill>
            <p:spPr bwMode="auto">
              <a:xfrm>
                <a:off x="1043508" y="4943450"/>
                <a:ext cx="864196" cy="285750"/>
              </a:xfrm>
              <a:prstGeom prst="rect">
                <a:avLst/>
              </a:prstGeom>
              <a:noFill/>
              <a:ln w="9525">
                <a:noFill/>
                <a:miter lim="800000"/>
                <a:headEnd/>
                <a:tailEnd/>
              </a:ln>
            </p:spPr>
          </p:pic>
        </p:grpSp>
      </p:grpSp>
      <p:pic>
        <p:nvPicPr>
          <p:cNvPr id="83" name="Picture 2"/>
          <p:cNvPicPr>
            <a:picLocks noChangeAspect="1" noChangeArrowheads="1"/>
          </p:cNvPicPr>
          <p:nvPr/>
        </p:nvPicPr>
        <p:blipFill>
          <a:blip r:embed="rId5" cstate="screen"/>
          <a:srcRect/>
          <a:stretch>
            <a:fillRect/>
          </a:stretch>
        </p:blipFill>
        <p:spPr bwMode="auto">
          <a:xfrm>
            <a:off x="6457871" y="1748842"/>
            <a:ext cx="1058400" cy="1008000"/>
          </a:xfrm>
          <a:prstGeom prst="rect">
            <a:avLst/>
          </a:prstGeom>
          <a:noFill/>
          <a:ln w="9525">
            <a:noFill/>
            <a:miter lim="800000"/>
            <a:headEnd/>
            <a:tailEnd/>
          </a:ln>
        </p:spPr>
      </p:pic>
      <p:pic>
        <p:nvPicPr>
          <p:cNvPr id="84" name="Picture 2"/>
          <p:cNvPicPr>
            <a:picLocks noChangeAspect="1" noChangeArrowheads="1"/>
          </p:cNvPicPr>
          <p:nvPr/>
        </p:nvPicPr>
        <p:blipFill>
          <a:blip r:embed="rId5" cstate="screen"/>
          <a:srcRect/>
          <a:stretch>
            <a:fillRect/>
          </a:stretch>
        </p:blipFill>
        <p:spPr bwMode="auto">
          <a:xfrm>
            <a:off x="1378504" y="1779040"/>
            <a:ext cx="1058400" cy="1008000"/>
          </a:xfrm>
          <a:prstGeom prst="rect">
            <a:avLst/>
          </a:prstGeom>
          <a:noFill/>
          <a:ln w="9525">
            <a:noFill/>
            <a:miter lim="800000"/>
            <a:headEnd/>
            <a:tailEnd/>
          </a:ln>
        </p:spPr>
      </p:pic>
      <p:grpSp>
        <p:nvGrpSpPr>
          <p:cNvPr id="41" name="Group 81"/>
          <p:cNvGrpSpPr/>
          <p:nvPr/>
        </p:nvGrpSpPr>
        <p:grpSpPr>
          <a:xfrm>
            <a:off x="7403892" y="409970"/>
            <a:ext cx="1634687" cy="1440000"/>
            <a:chOff x="1313127" y="2327858"/>
            <a:chExt cx="2830920" cy="2396862"/>
          </a:xfrm>
        </p:grpSpPr>
        <p:sp>
          <p:nvSpPr>
            <p:cNvPr id="86" name="Oval 85"/>
            <p:cNvSpPr/>
            <p:nvPr/>
          </p:nvSpPr>
          <p:spPr>
            <a:xfrm>
              <a:off x="1313127" y="2327858"/>
              <a:ext cx="1625181" cy="158082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7" name="Oval 86"/>
            <p:cNvSpPr/>
            <p:nvPr/>
          </p:nvSpPr>
          <p:spPr>
            <a:xfrm>
              <a:off x="1815552" y="3143893"/>
              <a:ext cx="1625181" cy="1580827"/>
            </a:xfrm>
            <a:prstGeom prst="ellipse">
              <a:avLst/>
            </a:prstGeom>
            <a:solidFill>
              <a:schemeClr val="accent2">
                <a:lumMod val="60000"/>
                <a:lumOff val="40000"/>
                <a:alpha val="6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8" name="TextBox 87"/>
            <p:cNvSpPr txBox="1"/>
            <p:nvPr/>
          </p:nvSpPr>
          <p:spPr>
            <a:xfrm>
              <a:off x="2037748" y="4122171"/>
              <a:ext cx="1302523" cy="358604"/>
            </a:xfrm>
            <a:prstGeom prst="rect">
              <a:avLst/>
            </a:prstGeom>
            <a:noFill/>
          </p:spPr>
          <p:txBody>
            <a:bodyPr wrap="none" rtlCol="0">
              <a:spAutoFit/>
            </a:bodyPr>
            <a:lstStyle/>
            <a:p>
              <a:pPr marL="342900" indent="-342900" fontAlgn="auto">
                <a:spcBef>
                  <a:spcPts val="0"/>
                </a:spcBef>
                <a:spcAft>
                  <a:spcPts val="0"/>
                </a:spcAft>
              </a:pPr>
              <a:r>
                <a:rPr lang="ro-RO" sz="800" dirty="0" smtClean="0">
                  <a:latin typeface="Gill Sans Light"/>
                  <a:ea typeface="+mn-ea"/>
                  <a:cs typeface="Gill Sans Light"/>
                </a:rPr>
                <a:t>Performanţă</a:t>
              </a:r>
              <a:endParaRPr lang="en-GB" sz="800" dirty="0">
                <a:latin typeface="Gill Sans Light"/>
                <a:ea typeface="+mn-ea"/>
                <a:cs typeface="Gill Sans Light"/>
              </a:endParaRPr>
            </a:p>
          </p:txBody>
        </p:sp>
        <p:grpSp>
          <p:nvGrpSpPr>
            <p:cNvPr id="58" name="Group 20"/>
            <p:cNvGrpSpPr/>
            <p:nvPr/>
          </p:nvGrpSpPr>
          <p:grpSpPr>
            <a:xfrm>
              <a:off x="2518866" y="2327858"/>
              <a:ext cx="1625181" cy="1580827"/>
              <a:chOff x="3631959" y="1034904"/>
              <a:chExt cx="3688333" cy="3528392"/>
            </a:xfrm>
          </p:grpSpPr>
          <p:sp>
            <p:nvSpPr>
              <p:cNvPr id="91" name="Oval 90"/>
              <p:cNvSpPr/>
              <p:nvPr/>
            </p:nvSpPr>
            <p:spPr>
              <a:xfrm>
                <a:off x="3631959" y="1034904"/>
                <a:ext cx="3688333" cy="3528392"/>
              </a:xfrm>
              <a:prstGeom prst="ellipse">
                <a:avLst/>
              </a:prstGeom>
              <a:solidFill>
                <a:srgbClr val="92D050">
                  <a:alpha val="5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      </a:t>
                </a:r>
                <a:endParaRPr lang="en-GB" dirty="0"/>
              </a:p>
            </p:txBody>
          </p:sp>
          <p:sp>
            <p:nvSpPr>
              <p:cNvPr id="92" name="TextBox 91"/>
              <p:cNvSpPr txBox="1"/>
              <p:nvPr/>
            </p:nvSpPr>
            <p:spPr>
              <a:xfrm>
                <a:off x="4143679" y="1920329"/>
                <a:ext cx="2622152" cy="1257769"/>
              </a:xfrm>
              <a:prstGeom prst="rect">
                <a:avLst/>
              </a:prstGeom>
              <a:noFill/>
            </p:spPr>
            <p:txBody>
              <a:bodyPr wrap="none" rtlCol="0">
                <a:spAutoFit/>
              </a:bodyPr>
              <a:lstStyle/>
              <a:p>
                <a:pPr marL="342900" indent="-342900" fontAlgn="auto">
                  <a:spcBef>
                    <a:spcPts val="0"/>
                  </a:spcBef>
                  <a:spcAft>
                    <a:spcPts val="0"/>
                  </a:spcAft>
                </a:pPr>
                <a:r>
                  <a:rPr lang="ro-RO" sz="800" dirty="0" smtClean="0">
                    <a:latin typeface="Gill Sans Light"/>
                    <a:cs typeface="Gill Sans Light"/>
                  </a:rPr>
                  <a:t>Eficienţă </a:t>
                </a:r>
              </a:p>
              <a:p>
                <a:pPr marL="342900" indent="-342900" fontAlgn="auto">
                  <a:spcBef>
                    <a:spcPts val="0"/>
                  </a:spcBef>
                  <a:spcAft>
                    <a:spcPts val="0"/>
                  </a:spcAft>
                </a:pPr>
                <a:r>
                  <a:rPr lang="ro-RO" sz="800" dirty="0" smtClean="0">
                    <a:latin typeface="Gill Sans Light"/>
                    <a:cs typeface="Gill Sans Light"/>
                  </a:rPr>
                  <a:t>energetică</a:t>
                </a:r>
                <a:endParaRPr lang="en-GB" sz="800" dirty="0">
                  <a:latin typeface="Gill Sans Light"/>
                  <a:ea typeface="+mn-ea"/>
                  <a:cs typeface="Gill Sans Light"/>
                </a:endParaRPr>
              </a:p>
            </p:txBody>
          </p:sp>
        </p:grpSp>
        <p:sp>
          <p:nvSpPr>
            <p:cNvPr id="90" name="TextBox 89"/>
            <p:cNvSpPr txBox="1"/>
            <p:nvPr/>
          </p:nvSpPr>
          <p:spPr>
            <a:xfrm>
              <a:off x="1632235" y="2707994"/>
              <a:ext cx="1174824" cy="358604"/>
            </a:xfrm>
            <a:prstGeom prst="rect">
              <a:avLst/>
            </a:prstGeom>
            <a:noFill/>
          </p:spPr>
          <p:txBody>
            <a:bodyPr wrap="none" rtlCol="0">
              <a:spAutoFit/>
            </a:bodyPr>
            <a:lstStyle/>
            <a:p>
              <a:pPr marL="342900" indent="-342900" fontAlgn="auto">
                <a:spcBef>
                  <a:spcPts val="0"/>
                </a:spcBef>
                <a:spcAft>
                  <a:spcPts val="0"/>
                </a:spcAft>
              </a:pPr>
              <a:r>
                <a:rPr lang="en-GB" sz="800" dirty="0" smtClean="0">
                  <a:latin typeface="Gill Sans Light"/>
                  <a:ea typeface="+mn-ea"/>
                  <a:cs typeface="Gill Sans Light"/>
                </a:rPr>
                <a:t>Cap</a:t>
              </a:r>
              <a:r>
                <a:rPr lang="ro-RO" sz="800" dirty="0" smtClean="0">
                  <a:latin typeface="Gill Sans Light"/>
                  <a:ea typeface="+mn-ea"/>
                  <a:cs typeface="Gill Sans Light"/>
                </a:rPr>
                <a:t>acitate</a:t>
              </a:r>
              <a:endParaRPr lang="en-GB" sz="800" dirty="0">
                <a:latin typeface="Gill Sans Light"/>
                <a:ea typeface="+mn-ea"/>
                <a:cs typeface="Gill Sans Light"/>
              </a:endParaRPr>
            </a:p>
          </p:txBody>
        </p:sp>
      </p:grpSp>
      <p:cxnSp>
        <p:nvCxnSpPr>
          <p:cNvPr id="93" name="Straight Arrow Connector 92"/>
          <p:cNvCxnSpPr/>
          <p:nvPr/>
        </p:nvCxnSpPr>
        <p:spPr>
          <a:xfrm flipH="1" flipV="1">
            <a:off x="8761992" y="900232"/>
            <a:ext cx="239296" cy="993125"/>
          </a:xfrm>
          <a:prstGeom prst="straightConnector1">
            <a:avLst/>
          </a:prstGeom>
          <a:ln w="53975">
            <a:tailEnd type="arrow"/>
          </a:ln>
        </p:spPr>
        <p:style>
          <a:lnRef idx="2">
            <a:schemeClr val="accent1"/>
          </a:lnRef>
          <a:fillRef idx="0">
            <a:schemeClr val="accent1"/>
          </a:fillRef>
          <a:effectRef idx="1">
            <a:schemeClr val="accent1"/>
          </a:effectRef>
          <a:fontRef idx="minor">
            <a:schemeClr val="tx1"/>
          </a:fontRef>
        </p:style>
      </p:cxnSp>
      <p:sp>
        <p:nvSpPr>
          <p:cNvPr id="94" name="Title 1"/>
          <p:cNvSpPr>
            <a:spLocks noGrp="1"/>
          </p:cNvSpPr>
          <p:nvPr>
            <p:ph type="title"/>
          </p:nvPr>
        </p:nvSpPr>
        <p:spPr>
          <a:xfrm>
            <a:off x="457200" y="452438"/>
            <a:ext cx="8229600" cy="639762"/>
          </a:xfrm>
        </p:spPr>
        <p:txBody>
          <a:bodyPr/>
          <a:lstStyle/>
          <a:p>
            <a:r>
              <a:rPr lang="en-GB" sz="2400" dirty="0" smtClean="0"/>
              <a:t>	</a:t>
            </a:r>
            <a:r>
              <a:rPr lang="ro-RO" sz="2400" dirty="0" smtClean="0"/>
              <a:t>Exemple de configuraţii posibile</a:t>
            </a:r>
            <a:endParaRPr lang="en-GB" sz="2400" dirty="0"/>
          </a:p>
        </p:txBody>
      </p:sp>
      <p:sp>
        <p:nvSpPr>
          <p:cNvPr id="95" name="TextBox 94"/>
          <p:cNvSpPr txBox="1"/>
          <p:nvPr/>
        </p:nvSpPr>
        <p:spPr>
          <a:xfrm>
            <a:off x="457200" y="1160415"/>
            <a:ext cx="2739789" cy="400110"/>
          </a:xfrm>
          <a:prstGeom prst="rect">
            <a:avLst/>
          </a:prstGeom>
          <a:noFill/>
        </p:spPr>
        <p:txBody>
          <a:bodyPr wrap="none" rtlCol="0">
            <a:spAutoFit/>
          </a:bodyPr>
          <a:lstStyle/>
          <a:p>
            <a:pPr>
              <a:buFont typeface="Arial" pitchFamily="34" charset="0"/>
              <a:buChar char="•"/>
            </a:pPr>
            <a:r>
              <a:rPr lang="en-GB" sz="2000" dirty="0" smtClean="0"/>
              <a:t> </a:t>
            </a:r>
            <a:r>
              <a:rPr lang="en-GB" sz="2000" dirty="0" err="1" smtClean="0"/>
              <a:t>Serverul</a:t>
            </a:r>
            <a:r>
              <a:rPr lang="en-GB" sz="2000" dirty="0" smtClean="0"/>
              <a:t> </a:t>
            </a:r>
            <a:r>
              <a:rPr lang="en-GB" sz="2000" dirty="0" err="1" smtClean="0"/>
              <a:t>necesit</a:t>
            </a:r>
            <a:r>
              <a:rPr lang="ro-RO" sz="2000" dirty="0" smtClean="0"/>
              <a:t>ă</a:t>
            </a:r>
            <a:r>
              <a:rPr lang="en-GB" sz="2000" dirty="0" smtClean="0"/>
              <a:t> 96GB</a:t>
            </a:r>
            <a:endParaRPr lang="en-GB" sz="2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65413"/>
            <a:ext cx="8458200" cy="515959"/>
          </a:xfrm>
        </p:spPr>
        <p:txBody>
          <a:bodyPr/>
          <a:lstStyle/>
          <a:p>
            <a:r>
              <a:rPr lang="ro-RO" b="1" dirty="0" smtClean="0"/>
              <a:t>Configurarea memoriei î</a:t>
            </a:r>
            <a:r>
              <a:rPr lang="en-GB" b="1" dirty="0" smtClean="0"/>
              <a:t>n </a:t>
            </a:r>
            <a:r>
              <a:rPr lang="ro-RO" b="1" dirty="0" smtClean="0"/>
              <a:t>Se</a:t>
            </a:r>
            <a:r>
              <a:rPr lang="en-GB" b="1" dirty="0" err="1" smtClean="0"/>
              <a:t>rvere</a:t>
            </a:r>
            <a:r>
              <a:rPr lang="en-GB" b="1" dirty="0" smtClean="0"/>
              <a:t> </a:t>
            </a:r>
            <a:r>
              <a:rPr lang="ro-RO" b="1" dirty="0" smtClean="0"/>
              <a:t>este un proces complex</a:t>
            </a:r>
            <a:endParaRPr lang="en-GB" b="1" dirty="0">
              <a:solidFill>
                <a:schemeClr val="accent1">
                  <a:lumMod val="60000"/>
                  <a:lumOff val="40000"/>
                </a:schemeClr>
              </a:solidFill>
            </a:endParaRPr>
          </a:p>
        </p:txBody>
      </p:sp>
      <p:sp>
        <p:nvSpPr>
          <p:cNvPr id="5" name="Oval 4"/>
          <p:cNvSpPr/>
          <p:nvPr/>
        </p:nvSpPr>
        <p:spPr>
          <a:xfrm>
            <a:off x="3059832" y="2780928"/>
            <a:ext cx="2736304" cy="187220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smtClean="0"/>
              <a:t>Configurarea</a:t>
            </a:r>
            <a:r>
              <a:rPr lang="en-GB" dirty="0" smtClean="0"/>
              <a:t> </a:t>
            </a:r>
            <a:r>
              <a:rPr lang="en-GB" dirty="0" err="1" smtClean="0"/>
              <a:t>memoriei</a:t>
            </a:r>
            <a:r>
              <a:rPr lang="en-GB" dirty="0" smtClean="0"/>
              <a:t> </a:t>
            </a:r>
            <a:r>
              <a:rPr lang="en-GB" dirty="0" err="1" smtClean="0"/>
              <a:t>este</a:t>
            </a:r>
            <a:r>
              <a:rPr lang="en-GB" dirty="0" smtClean="0"/>
              <a:t> </a:t>
            </a:r>
            <a:r>
              <a:rPr lang="en-GB" dirty="0" err="1" smtClean="0"/>
              <a:t>influen</a:t>
            </a:r>
            <a:r>
              <a:rPr lang="ro-RO" dirty="0" smtClean="0"/>
              <a:t>ţată de</a:t>
            </a:r>
            <a:r>
              <a:rPr lang="en-GB" dirty="0" smtClean="0"/>
              <a:t>…    </a:t>
            </a:r>
            <a:endParaRPr lang="en-GB" dirty="0"/>
          </a:p>
        </p:txBody>
      </p:sp>
      <p:grpSp>
        <p:nvGrpSpPr>
          <p:cNvPr id="2" name="Group 33"/>
          <p:cNvGrpSpPr/>
          <p:nvPr/>
        </p:nvGrpSpPr>
        <p:grpSpPr>
          <a:xfrm>
            <a:off x="3907936" y="846782"/>
            <a:ext cx="2160240" cy="1960270"/>
            <a:chOff x="4139952" y="928670"/>
            <a:chExt cx="2160240" cy="1960270"/>
          </a:xfrm>
          <a:gradFill>
            <a:gsLst>
              <a:gs pos="0">
                <a:srgbClr val="D1192B"/>
              </a:gs>
              <a:gs pos="100000">
                <a:schemeClr val="accent1">
                  <a:tint val="50000"/>
                  <a:shade val="100000"/>
                  <a:satMod val="350000"/>
                </a:schemeClr>
              </a:gs>
            </a:gsLst>
            <a:lin ang="16200000" scaled="0"/>
          </a:gradFill>
        </p:grpSpPr>
        <p:sp>
          <p:nvSpPr>
            <p:cNvPr id="7" name="Oval 6"/>
            <p:cNvSpPr/>
            <p:nvPr/>
          </p:nvSpPr>
          <p:spPr>
            <a:xfrm>
              <a:off x="4139952" y="928670"/>
              <a:ext cx="2160240" cy="1168182"/>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err="1" smtClean="0"/>
                <a:t>Specificul</a:t>
              </a:r>
              <a:r>
                <a:rPr lang="en-GB" sz="1400" b="1" dirty="0" smtClean="0"/>
                <a:t> </a:t>
              </a:r>
              <a:r>
                <a:rPr lang="en-GB" sz="1400" b="1" dirty="0" err="1" smtClean="0"/>
                <a:t>afacerii</a:t>
              </a:r>
              <a:r>
                <a:rPr lang="en-GB" sz="1400" b="1" dirty="0" smtClean="0"/>
                <a:t>: </a:t>
              </a:r>
              <a:r>
                <a:rPr lang="en-GB" sz="1400" dirty="0" err="1" smtClean="0"/>
                <a:t>consum</a:t>
              </a:r>
              <a:r>
                <a:rPr lang="en-GB" sz="1400" dirty="0" smtClean="0"/>
                <a:t> energetic, </a:t>
              </a:r>
              <a:r>
                <a:rPr lang="en-GB" sz="1400" dirty="0" err="1" smtClean="0"/>
                <a:t>performan</a:t>
              </a:r>
              <a:r>
                <a:rPr lang="ro-RO" sz="1400" dirty="0" smtClean="0"/>
                <a:t>ţă</a:t>
              </a:r>
              <a:r>
                <a:rPr lang="en-GB" sz="1400" dirty="0" smtClean="0"/>
                <a:t>, </a:t>
              </a:r>
              <a:r>
                <a:rPr lang="ro-RO" sz="1400" dirty="0" smtClean="0"/>
                <a:t>capacitate</a:t>
              </a:r>
              <a:endParaRPr lang="en-GB" sz="1400" dirty="0"/>
            </a:p>
          </p:txBody>
        </p:sp>
        <p:cxnSp>
          <p:nvCxnSpPr>
            <p:cNvPr id="8" name="Straight Arrow Connector 7"/>
            <p:cNvCxnSpPr>
              <a:stCxn id="7" idx="4"/>
            </p:cNvCxnSpPr>
            <p:nvPr/>
          </p:nvCxnSpPr>
          <p:spPr>
            <a:xfrm flipH="1">
              <a:off x="4860032" y="2096852"/>
              <a:ext cx="360040" cy="792088"/>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grpSp>
      <p:sp>
        <p:nvSpPr>
          <p:cNvPr id="10" name="Oval 9"/>
          <p:cNvSpPr/>
          <p:nvPr/>
        </p:nvSpPr>
        <p:spPr>
          <a:xfrm>
            <a:off x="6331255" y="1250172"/>
            <a:ext cx="2079735" cy="1008112"/>
          </a:xfrm>
          <a:prstGeom prst="ellipse">
            <a:avLst/>
          </a:prstGeom>
          <a:gradFill>
            <a:gsLst>
              <a:gs pos="0">
                <a:srgbClr val="D1192B"/>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sz="1400" b="1" dirty="0" smtClean="0"/>
              <a:t>Expertiza în configurare</a:t>
            </a:r>
            <a:endParaRPr lang="en-GB" sz="1400" b="1" dirty="0"/>
          </a:p>
        </p:txBody>
      </p:sp>
      <p:cxnSp>
        <p:nvCxnSpPr>
          <p:cNvPr id="11" name="Straight Arrow Connector 10"/>
          <p:cNvCxnSpPr/>
          <p:nvPr/>
        </p:nvCxnSpPr>
        <p:spPr>
          <a:xfrm flipH="1">
            <a:off x="5049672" y="1926261"/>
            <a:ext cx="1322527" cy="9923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 name="Group 35"/>
          <p:cNvGrpSpPr/>
          <p:nvPr/>
        </p:nvGrpSpPr>
        <p:grpSpPr>
          <a:xfrm>
            <a:off x="5784832" y="2411007"/>
            <a:ext cx="2667102" cy="1547000"/>
            <a:chOff x="5580112" y="2762468"/>
            <a:chExt cx="2555146" cy="697451"/>
          </a:xfrm>
          <a:gradFill>
            <a:gsLst>
              <a:gs pos="0">
                <a:srgbClr val="D1192B"/>
              </a:gs>
              <a:gs pos="100000">
                <a:schemeClr val="accent1">
                  <a:tint val="50000"/>
                  <a:shade val="100000"/>
                  <a:satMod val="350000"/>
                </a:schemeClr>
              </a:gs>
            </a:gsLst>
            <a:lin ang="16200000" scaled="0"/>
          </a:gradFill>
        </p:grpSpPr>
        <p:sp>
          <p:nvSpPr>
            <p:cNvPr id="13" name="Oval 12"/>
            <p:cNvSpPr/>
            <p:nvPr/>
          </p:nvSpPr>
          <p:spPr>
            <a:xfrm>
              <a:off x="6372199" y="2762468"/>
              <a:ext cx="1763059" cy="697451"/>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sz="1400" b="1" dirty="0" smtClean="0"/>
                <a:t>Viteză</a:t>
              </a:r>
              <a:r>
                <a:rPr lang="en-GB" sz="1400" dirty="0" smtClean="0"/>
                <a:t>:</a:t>
              </a:r>
            </a:p>
            <a:p>
              <a:pPr algn="ctr"/>
              <a:r>
                <a:rPr lang="ro-RO" sz="1400" dirty="0" smtClean="0"/>
                <a:t>Memorie</a:t>
              </a:r>
              <a:endParaRPr lang="en-GB" sz="1400" dirty="0" smtClean="0"/>
            </a:p>
            <a:p>
              <a:pPr algn="ctr"/>
              <a:r>
                <a:rPr lang="ro-RO" sz="1400" dirty="0" smtClean="0"/>
                <a:t>Procesor</a:t>
              </a:r>
              <a:endParaRPr lang="en-GB" sz="1400" dirty="0" smtClean="0"/>
            </a:p>
            <a:p>
              <a:pPr algn="ctr"/>
              <a:endParaRPr lang="en-GB" sz="1400" dirty="0"/>
            </a:p>
          </p:txBody>
        </p:sp>
        <p:cxnSp>
          <p:nvCxnSpPr>
            <p:cNvPr id="14" name="Straight Arrow Connector 13"/>
            <p:cNvCxnSpPr/>
            <p:nvPr/>
          </p:nvCxnSpPr>
          <p:spPr>
            <a:xfrm flipH="1">
              <a:off x="5580112" y="3055106"/>
              <a:ext cx="792088" cy="301886"/>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grpSp>
      <p:grpSp>
        <p:nvGrpSpPr>
          <p:cNvPr id="6" name="Group 36"/>
          <p:cNvGrpSpPr/>
          <p:nvPr/>
        </p:nvGrpSpPr>
        <p:grpSpPr>
          <a:xfrm>
            <a:off x="5634705" y="4067191"/>
            <a:ext cx="2652073" cy="1037069"/>
            <a:chOff x="5580111" y="4149080"/>
            <a:chExt cx="2549915" cy="792088"/>
          </a:xfrm>
          <a:gradFill>
            <a:gsLst>
              <a:gs pos="0">
                <a:srgbClr val="D1192B"/>
              </a:gs>
              <a:gs pos="100000">
                <a:schemeClr val="accent1">
                  <a:tint val="50000"/>
                  <a:shade val="100000"/>
                  <a:satMod val="350000"/>
                </a:schemeClr>
              </a:gs>
            </a:gsLst>
            <a:lin ang="16200000" scaled="0"/>
          </a:gradFill>
        </p:grpSpPr>
        <p:sp>
          <p:nvSpPr>
            <p:cNvPr id="16" name="Oval 15"/>
            <p:cNvSpPr/>
            <p:nvPr/>
          </p:nvSpPr>
          <p:spPr>
            <a:xfrm>
              <a:off x="6524599" y="4149080"/>
              <a:ext cx="1605427" cy="792088"/>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sz="1400" b="1" dirty="0" smtClean="0"/>
                <a:t>Voltaj</a:t>
              </a:r>
              <a:r>
                <a:rPr lang="en-GB" sz="1400" dirty="0" smtClean="0"/>
                <a:t>: </a:t>
              </a:r>
            </a:p>
            <a:p>
              <a:pPr algn="ctr"/>
              <a:r>
                <a:rPr lang="en-GB" sz="1400" dirty="0" smtClean="0"/>
                <a:t>1.5V </a:t>
              </a:r>
              <a:r>
                <a:rPr lang="ro-RO" sz="1400" dirty="0" smtClean="0"/>
                <a:t>sau</a:t>
              </a:r>
              <a:r>
                <a:rPr lang="en-GB" sz="1400" dirty="0" smtClean="0"/>
                <a:t> 1.35V </a:t>
              </a:r>
              <a:endParaRPr lang="en-GB" sz="1400" dirty="0"/>
            </a:p>
          </p:txBody>
        </p:sp>
        <p:cxnSp>
          <p:nvCxnSpPr>
            <p:cNvPr id="17" name="Straight Arrow Connector 16"/>
            <p:cNvCxnSpPr>
              <a:stCxn id="16" idx="2"/>
            </p:cNvCxnSpPr>
            <p:nvPr/>
          </p:nvCxnSpPr>
          <p:spPr>
            <a:xfrm rot="10800000">
              <a:off x="5580111" y="4149081"/>
              <a:ext cx="944487" cy="396044"/>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grpSp>
      <p:grpSp>
        <p:nvGrpSpPr>
          <p:cNvPr id="9" name="Group 37"/>
          <p:cNvGrpSpPr/>
          <p:nvPr/>
        </p:nvGrpSpPr>
        <p:grpSpPr>
          <a:xfrm>
            <a:off x="5438440" y="4454528"/>
            <a:ext cx="1440160" cy="1152128"/>
            <a:chOff x="5220072" y="4509120"/>
            <a:chExt cx="1440160" cy="1152128"/>
          </a:xfrm>
          <a:gradFill>
            <a:gsLst>
              <a:gs pos="0">
                <a:srgbClr val="D1192B"/>
              </a:gs>
              <a:gs pos="100000">
                <a:schemeClr val="accent1">
                  <a:tint val="50000"/>
                  <a:shade val="100000"/>
                  <a:satMod val="350000"/>
                </a:schemeClr>
              </a:gs>
            </a:gsLst>
            <a:lin ang="16200000" scaled="0"/>
          </a:gradFill>
        </p:grpSpPr>
        <p:sp>
          <p:nvSpPr>
            <p:cNvPr id="19" name="Oval 18"/>
            <p:cNvSpPr/>
            <p:nvPr/>
          </p:nvSpPr>
          <p:spPr>
            <a:xfrm>
              <a:off x="5220072" y="4869160"/>
              <a:ext cx="1440160" cy="792088"/>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smtClean="0"/>
                <a:t>Rank</a:t>
              </a:r>
              <a:r>
                <a:rPr lang="en-GB" sz="1400" dirty="0" smtClean="0"/>
                <a:t>: </a:t>
              </a:r>
            </a:p>
            <a:p>
              <a:pPr algn="ctr"/>
              <a:r>
                <a:rPr lang="en-GB" sz="1400" dirty="0" smtClean="0"/>
                <a:t>1, 2 or 4 </a:t>
              </a:r>
              <a:endParaRPr lang="en-GB" sz="1400" dirty="0"/>
            </a:p>
          </p:txBody>
        </p:sp>
        <p:cxnSp>
          <p:nvCxnSpPr>
            <p:cNvPr id="20" name="Straight Arrow Connector 19"/>
            <p:cNvCxnSpPr>
              <a:stCxn id="19" idx="1"/>
            </p:cNvCxnSpPr>
            <p:nvPr/>
          </p:nvCxnSpPr>
          <p:spPr>
            <a:xfrm flipH="1" flipV="1">
              <a:off x="5220072" y="4509120"/>
              <a:ext cx="210907" cy="476039"/>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grpSp>
      <p:grpSp>
        <p:nvGrpSpPr>
          <p:cNvPr id="12" name="Group 38"/>
          <p:cNvGrpSpPr/>
          <p:nvPr/>
        </p:nvGrpSpPr>
        <p:grpSpPr>
          <a:xfrm>
            <a:off x="3883904" y="4666784"/>
            <a:ext cx="1440160" cy="1160512"/>
            <a:chOff x="3419872" y="4653136"/>
            <a:chExt cx="1440160" cy="1160512"/>
          </a:xfrm>
          <a:gradFill>
            <a:gsLst>
              <a:gs pos="0">
                <a:srgbClr val="D1192B"/>
              </a:gs>
              <a:gs pos="100000">
                <a:schemeClr val="accent1">
                  <a:tint val="50000"/>
                  <a:shade val="100000"/>
                  <a:satMod val="350000"/>
                </a:schemeClr>
              </a:gs>
            </a:gsLst>
            <a:lin ang="16200000" scaled="0"/>
          </a:gradFill>
        </p:grpSpPr>
        <p:sp>
          <p:nvSpPr>
            <p:cNvPr id="22" name="Oval 21"/>
            <p:cNvSpPr/>
            <p:nvPr/>
          </p:nvSpPr>
          <p:spPr>
            <a:xfrm>
              <a:off x="3419872" y="5021560"/>
              <a:ext cx="1440160" cy="792088"/>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sz="1400" b="1" dirty="0" smtClean="0"/>
                <a:t>Buget pentru memorie</a:t>
              </a:r>
              <a:endParaRPr lang="en-GB" sz="1400" b="1" dirty="0"/>
            </a:p>
          </p:txBody>
        </p:sp>
        <p:cxnSp>
          <p:nvCxnSpPr>
            <p:cNvPr id="23" name="Straight Arrow Connector 22"/>
            <p:cNvCxnSpPr>
              <a:stCxn id="22" idx="0"/>
            </p:cNvCxnSpPr>
            <p:nvPr/>
          </p:nvCxnSpPr>
          <p:spPr>
            <a:xfrm flipV="1">
              <a:off x="4139952" y="4653136"/>
              <a:ext cx="144016" cy="368424"/>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grpSp>
      <p:grpSp>
        <p:nvGrpSpPr>
          <p:cNvPr id="15" name="Group 39"/>
          <p:cNvGrpSpPr/>
          <p:nvPr/>
        </p:nvGrpSpPr>
        <p:grpSpPr>
          <a:xfrm>
            <a:off x="657696" y="4053544"/>
            <a:ext cx="2448272" cy="1368152"/>
            <a:chOff x="971600" y="4149080"/>
            <a:chExt cx="2448272" cy="1368152"/>
          </a:xfrm>
          <a:gradFill>
            <a:gsLst>
              <a:gs pos="0">
                <a:srgbClr val="D1192B"/>
              </a:gs>
              <a:gs pos="100000">
                <a:schemeClr val="accent1">
                  <a:tint val="50000"/>
                  <a:shade val="100000"/>
                  <a:satMod val="350000"/>
                </a:schemeClr>
              </a:gs>
            </a:gsLst>
            <a:lin ang="16200000" scaled="0"/>
          </a:gradFill>
        </p:grpSpPr>
        <p:sp>
          <p:nvSpPr>
            <p:cNvPr id="25" name="Oval 24"/>
            <p:cNvSpPr/>
            <p:nvPr/>
          </p:nvSpPr>
          <p:spPr>
            <a:xfrm>
              <a:off x="971600" y="4509120"/>
              <a:ext cx="1872208" cy="1008112"/>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sz="1400" b="1" dirty="0" smtClean="0"/>
                <a:t>Tehnologia de producţie DRAM</a:t>
              </a:r>
              <a:endParaRPr lang="en-GB" sz="1400" b="1" dirty="0"/>
            </a:p>
          </p:txBody>
        </p:sp>
        <p:cxnSp>
          <p:nvCxnSpPr>
            <p:cNvPr id="26" name="Straight Arrow Connector 25"/>
            <p:cNvCxnSpPr>
              <a:stCxn id="25" idx="7"/>
            </p:cNvCxnSpPr>
            <p:nvPr/>
          </p:nvCxnSpPr>
          <p:spPr>
            <a:xfrm flipV="1">
              <a:off x="2569629" y="4149080"/>
              <a:ext cx="850243" cy="507674"/>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grpSp>
      <p:grpSp>
        <p:nvGrpSpPr>
          <p:cNvPr id="18" name="Group 40"/>
          <p:cNvGrpSpPr/>
          <p:nvPr/>
        </p:nvGrpSpPr>
        <p:grpSpPr>
          <a:xfrm>
            <a:off x="285721" y="2918626"/>
            <a:ext cx="2774111" cy="1284882"/>
            <a:chOff x="299369" y="3055106"/>
            <a:chExt cx="2774111" cy="1284882"/>
          </a:xfrm>
          <a:gradFill>
            <a:gsLst>
              <a:gs pos="0">
                <a:srgbClr val="D1192B"/>
              </a:gs>
              <a:gs pos="100000">
                <a:schemeClr val="accent1">
                  <a:tint val="50000"/>
                  <a:shade val="100000"/>
                  <a:satMod val="350000"/>
                </a:schemeClr>
              </a:gs>
            </a:gsLst>
            <a:lin ang="16200000" scaled="0"/>
          </a:gradFill>
        </p:grpSpPr>
        <p:sp>
          <p:nvSpPr>
            <p:cNvPr id="28" name="Oval 27"/>
            <p:cNvSpPr/>
            <p:nvPr/>
          </p:nvSpPr>
          <p:spPr>
            <a:xfrm>
              <a:off x="299369" y="3055106"/>
              <a:ext cx="2112392" cy="1284882"/>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sz="1400" b="1" dirty="0" smtClean="0"/>
                <a:t>Tipul tehnologiei</a:t>
              </a:r>
              <a:r>
                <a:rPr lang="en-GB" sz="1400" dirty="0" smtClean="0"/>
                <a:t>:</a:t>
              </a:r>
            </a:p>
            <a:p>
              <a:pPr algn="ctr"/>
              <a:r>
                <a:rPr lang="en-GB" sz="1400" dirty="0" smtClean="0"/>
                <a:t>ECC UDIMM, ECC </a:t>
              </a:r>
              <a:r>
                <a:rPr lang="en-GB" sz="1400" dirty="0" err="1" smtClean="0"/>
                <a:t>Reg</a:t>
              </a:r>
              <a:r>
                <a:rPr lang="en-GB" sz="1400" dirty="0" smtClean="0"/>
                <a:t> </a:t>
              </a:r>
              <a:r>
                <a:rPr lang="ro-RO" sz="1400" dirty="0" smtClean="0"/>
                <a:t>sau</a:t>
              </a:r>
              <a:r>
                <a:rPr lang="en-GB" sz="1400" dirty="0" smtClean="0"/>
                <a:t> LRDIMM</a:t>
              </a:r>
              <a:endParaRPr lang="en-GB" sz="1400" dirty="0"/>
            </a:p>
          </p:txBody>
        </p:sp>
        <p:cxnSp>
          <p:nvCxnSpPr>
            <p:cNvPr id="29" name="Straight Arrow Connector 28"/>
            <p:cNvCxnSpPr>
              <a:stCxn id="28" idx="6"/>
              <a:endCxn id="5" idx="2"/>
            </p:cNvCxnSpPr>
            <p:nvPr/>
          </p:nvCxnSpPr>
          <p:spPr>
            <a:xfrm>
              <a:off x="2411761" y="3697547"/>
              <a:ext cx="661719" cy="155965"/>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grpSp>
      <p:grpSp>
        <p:nvGrpSpPr>
          <p:cNvPr id="21" name="Group 41"/>
          <p:cNvGrpSpPr/>
          <p:nvPr/>
        </p:nvGrpSpPr>
        <p:grpSpPr>
          <a:xfrm>
            <a:off x="1043608" y="1987668"/>
            <a:ext cx="2416947" cy="1067438"/>
            <a:chOff x="879832" y="2096852"/>
            <a:chExt cx="2416947" cy="1067438"/>
          </a:xfrm>
          <a:gradFill>
            <a:gsLst>
              <a:gs pos="0">
                <a:srgbClr val="D1192B"/>
              </a:gs>
              <a:gs pos="100000">
                <a:schemeClr val="accent1">
                  <a:tint val="50000"/>
                  <a:shade val="100000"/>
                  <a:satMod val="350000"/>
                </a:schemeClr>
              </a:gs>
            </a:gsLst>
            <a:lin ang="16200000" scaled="0"/>
          </a:gradFill>
        </p:grpSpPr>
        <p:sp>
          <p:nvSpPr>
            <p:cNvPr id="31" name="Oval 30"/>
            <p:cNvSpPr/>
            <p:nvPr/>
          </p:nvSpPr>
          <p:spPr>
            <a:xfrm>
              <a:off x="879832" y="2096852"/>
              <a:ext cx="1603936" cy="792088"/>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sz="1400" b="1" dirty="0" smtClean="0"/>
            </a:p>
            <a:p>
              <a:pPr algn="ctr"/>
              <a:r>
                <a:rPr lang="ro-RO" sz="1400" b="1" dirty="0" smtClean="0"/>
                <a:t>Capacitatea modulelor</a:t>
              </a:r>
              <a:endParaRPr lang="en-GB" sz="1400" b="1" dirty="0" smtClean="0"/>
            </a:p>
            <a:p>
              <a:pPr algn="ctr"/>
              <a:endParaRPr lang="en-GB" sz="1400" b="1" dirty="0"/>
            </a:p>
          </p:txBody>
        </p:sp>
        <p:cxnSp>
          <p:nvCxnSpPr>
            <p:cNvPr id="32" name="Straight Arrow Connector 31"/>
            <p:cNvCxnSpPr>
              <a:stCxn id="31" idx="6"/>
              <a:endCxn id="5" idx="1"/>
            </p:cNvCxnSpPr>
            <p:nvPr/>
          </p:nvCxnSpPr>
          <p:spPr>
            <a:xfrm>
              <a:off x="2483768" y="2492896"/>
              <a:ext cx="813011" cy="671394"/>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grpSp>
      <p:grpSp>
        <p:nvGrpSpPr>
          <p:cNvPr id="24" name="Group 42"/>
          <p:cNvGrpSpPr/>
          <p:nvPr/>
        </p:nvGrpSpPr>
        <p:grpSpPr>
          <a:xfrm>
            <a:off x="2277624" y="1250172"/>
            <a:ext cx="1728192" cy="1584176"/>
            <a:chOff x="2195736" y="1304764"/>
            <a:chExt cx="1728192" cy="1584176"/>
          </a:xfrm>
          <a:gradFill>
            <a:gsLst>
              <a:gs pos="0">
                <a:srgbClr val="D1192B"/>
              </a:gs>
              <a:gs pos="100000">
                <a:schemeClr val="accent1">
                  <a:tint val="50000"/>
                  <a:shade val="100000"/>
                  <a:satMod val="350000"/>
                </a:schemeClr>
              </a:gs>
            </a:gsLst>
            <a:lin ang="16200000" scaled="0"/>
          </a:gradFill>
        </p:grpSpPr>
        <p:sp>
          <p:nvSpPr>
            <p:cNvPr id="34" name="Oval 33"/>
            <p:cNvSpPr/>
            <p:nvPr/>
          </p:nvSpPr>
          <p:spPr>
            <a:xfrm>
              <a:off x="2195736" y="1304764"/>
              <a:ext cx="1440160" cy="792088"/>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sz="1400" b="1" dirty="0" smtClean="0"/>
                <a:t>Cantitatea modulelor</a:t>
              </a:r>
              <a:endParaRPr lang="en-GB" sz="1400" b="1" dirty="0"/>
            </a:p>
          </p:txBody>
        </p:sp>
        <p:cxnSp>
          <p:nvCxnSpPr>
            <p:cNvPr id="35" name="Straight Arrow Connector 34"/>
            <p:cNvCxnSpPr>
              <a:stCxn id="34" idx="5"/>
            </p:cNvCxnSpPr>
            <p:nvPr/>
          </p:nvCxnSpPr>
          <p:spPr>
            <a:xfrm>
              <a:off x="3424989" y="1980853"/>
              <a:ext cx="498939" cy="908087"/>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grpSp>
      <p:grpSp>
        <p:nvGrpSpPr>
          <p:cNvPr id="27" name="Group 45"/>
          <p:cNvGrpSpPr/>
          <p:nvPr/>
        </p:nvGrpSpPr>
        <p:grpSpPr>
          <a:xfrm>
            <a:off x="2330304" y="4506627"/>
            <a:ext cx="1440160" cy="1580269"/>
            <a:chOff x="2316656" y="4506627"/>
            <a:chExt cx="1440160" cy="1580269"/>
          </a:xfrm>
          <a:gradFill>
            <a:gsLst>
              <a:gs pos="0">
                <a:srgbClr val="D1192B"/>
              </a:gs>
              <a:gs pos="100000">
                <a:schemeClr val="accent1">
                  <a:tint val="50000"/>
                  <a:shade val="100000"/>
                  <a:satMod val="350000"/>
                </a:schemeClr>
              </a:gs>
            </a:gsLst>
            <a:lin ang="16200000" scaled="0"/>
          </a:gradFill>
        </p:grpSpPr>
        <p:sp>
          <p:nvSpPr>
            <p:cNvPr id="41" name="Oval 40"/>
            <p:cNvSpPr/>
            <p:nvPr/>
          </p:nvSpPr>
          <p:spPr>
            <a:xfrm>
              <a:off x="2316656" y="5064775"/>
              <a:ext cx="1440160" cy="1022121"/>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sz="1400" b="1" dirty="0" smtClean="0"/>
                <a:t>Nr. canale</a:t>
              </a:r>
              <a:r>
                <a:rPr lang="en-GB" sz="1400" dirty="0" smtClean="0"/>
                <a:t>: Single, dual, triple </a:t>
              </a:r>
              <a:r>
                <a:rPr lang="ro-RO" sz="1400" dirty="0" smtClean="0"/>
                <a:t>sau</a:t>
              </a:r>
              <a:r>
                <a:rPr lang="en-GB" sz="1400" dirty="0" smtClean="0"/>
                <a:t> quad</a:t>
              </a:r>
              <a:endParaRPr lang="en-GB" sz="1400" dirty="0"/>
            </a:p>
          </p:txBody>
        </p:sp>
        <p:cxnSp>
          <p:nvCxnSpPr>
            <p:cNvPr id="42" name="Straight Arrow Connector 41"/>
            <p:cNvCxnSpPr>
              <a:stCxn id="41" idx="0"/>
            </p:cNvCxnSpPr>
            <p:nvPr/>
          </p:nvCxnSpPr>
          <p:spPr>
            <a:xfrm flipV="1">
              <a:off x="3036736" y="4506627"/>
              <a:ext cx="587595" cy="558148"/>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433388"/>
            <a:ext cx="8229600" cy="639762"/>
          </a:xfrm>
        </p:spPr>
        <p:txBody>
          <a:bodyPr/>
          <a:lstStyle/>
          <a:p>
            <a:r>
              <a:rPr lang="ro-RO" b="1" dirty="0" smtClean="0"/>
              <a:t>Cum poate memoria instalată să vă influenţeze afacerea</a:t>
            </a:r>
            <a:r>
              <a:rPr lang="en-GB" b="1" dirty="0" smtClean="0"/>
              <a:t>?</a:t>
            </a:r>
            <a:endParaRPr lang="en-GB" b="1" dirty="0"/>
          </a:p>
        </p:txBody>
      </p:sp>
      <p:sp>
        <p:nvSpPr>
          <p:cNvPr id="3" name="Content Placeholder 2"/>
          <p:cNvSpPr>
            <a:spLocks noGrp="1"/>
          </p:cNvSpPr>
          <p:nvPr>
            <p:ph idx="1"/>
          </p:nvPr>
        </p:nvSpPr>
        <p:spPr>
          <a:xfrm>
            <a:off x="406400" y="1184275"/>
            <a:ext cx="8229600" cy="4762500"/>
          </a:xfrm>
        </p:spPr>
        <p:txBody>
          <a:bodyPr/>
          <a:lstStyle/>
          <a:p>
            <a:pPr marL="342900" indent="-342900" fontAlgn="auto">
              <a:spcBef>
                <a:spcPts val="0"/>
              </a:spcBef>
              <a:spcAft>
                <a:spcPts val="0"/>
              </a:spcAft>
            </a:pPr>
            <a:r>
              <a:rPr lang="ro-RO" sz="1800" b="1" dirty="0" smtClean="0">
                <a:cs typeface="Gill Sans Light"/>
              </a:rPr>
              <a:t>Optimizarea configuraţiei memoriei poate contribui în 4 direcţii</a:t>
            </a:r>
            <a:endParaRPr lang="en-GB" sz="1800" b="1" dirty="0" smtClean="0">
              <a:cs typeface="Gill Sans Light"/>
            </a:endParaRPr>
          </a:p>
          <a:p>
            <a:pPr marL="800100" lvl="1" indent="-342900" fontAlgn="auto">
              <a:spcBef>
                <a:spcPts val="0"/>
              </a:spcBef>
              <a:spcAft>
                <a:spcPts val="0"/>
              </a:spcAft>
            </a:pPr>
            <a:r>
              <a:rPr lang="en-GB" sz="1800" dirty="0" err="1" smtClean="0">
                <a:cs typeface="Gill Sans Light"/>
              </a:rPr>
              <a:t>Reducerea</a:t>
            </a:r>
            <a:r>
              <a:rPr lang="en-GB" sz="1800" dirty="0" smtClean="0">
                <a:cs typeface="Gill Sans Light"/>
              </a:rPr>
              <a:t> </a:t>
            </a:r>
            <a:r>
              <a:rPr lang="en-GB" sz="1800" dirty="0" err="1" smtClean="0">
                <a:cs typeface="Gill Sans Light"/>
              </a:rPr>
              <a:t>cheltuielilor</a:t>
            </a:r>
            <a:r>
              <a:rPr lang="en-GB" sz="1800" dirty="0" smtClean="0">
                <a:cs typeface="Gill Sans Light"/>
              </a:rPr>
              <a:t> </a:t>
            </a:r>
            <a:r>
              <a:rPr lang="en-GB" sz="1800" dirty="0" err="1" smtClean="0">
                <a:cs typeface="Gill Sans Light"/>
              </a:rPr>
              <a:t>energetice</a:t>
            </a:r>
            <a:endParaRPr lang="en-GB" sz="1800" dirty="0" smtClean="0">
              <a:cs typeface="Gill Sans Light"/>
            </a:endParaRPr>
          </a:p>
          <a:p>
            <a:pPr marL="800100" lvl="1" indent="-342900" fontAlgn="auto">
              <a:spcBef>
                <a:spcPts val="0"/>
              </a:spcBef>
              <a:spcAft>
                <a:spcPts val="0"/>
              </a:spcAft>
            </a:pPr>
            <a:r>
              <a:rPr lang="en-GB" sz="1800" dirty="0" err="1" smtClean="0">
                <a:cs typeface="Gill Sans Light"/>
              </a:rPr>
              <a:t>Consolidarea</a:t>
            </a:r>
            <a:r>
              <a:rPr lang="en-GB" sz="1800" dirty="0" smtClean="0">
                <a:cs typeface="Gill Sans Light"/>
              </a:rPr>
              <a:t> </a:t>
            </a:r>
            <a:r>
              <a:rPr lang="en-GB" sz="1800" dirty="0" err="1" smtClean="0">
                <a:cs typeface="Gill Sans Light"/>
              </a:rPr>
              <a:t>infrastructurii</a:t>
            </a:r>
            <a:r>
              <a:rPr lang="en-GB" sz="1800" dirty="0" smtClean="0">
                <a:cs typeface="Gill Sans Light"/>
              </a:rPr>
              <a:t> de </a:t>
            </a:r>
            <a:r>
              <a:rPr lang="en-GB" sz="1800" dirty="0" err="1" smtClean="0">
                <a:cs typeface="Gill Sans Light"/>
              </a:rPr>
              <a:t>servere</a:t>
            </a:r>
            <a:endParaRPr lang="en-GB" sz="1800" dirty="0" smtClean="0">
              <a:cs typeface="Gill Sans Light"/>
            </a:endParaRPr>
          </a:p>
          <a:p>
            <a:pPr marL="800100" lvl="1" indent="-342900" fontAlgn="auto">
              <a:spcBef>
                <a:spcPts val="0"/>
              </a:spcBef>
              <a:spcAft>
                <a:spcPts val="0"/>
              </a:spcAft>
            </a:pPr>
            <a:r>
              <a:rPr lang="en-GB" sz="1800" dirty="0" err="1" smtClean="0">
                <a:cs typeface="Gill Sans Light"/>
              </a:rPr>
              <a:t>Sus</a:t>
            </a:r>
            <a:r>
              <a:rPr lang="ro-RO" sz="1800" dirty="0" smtClean="0">
                <a:cs typeface="Gill Sans Light"/>
              </a:rPr>
              <a:t>ţ</a:t>
            </a:r>
            <a:r>
              <a:rPr lang="en-GB" sz="1800" dirty="0" err="1" smtClean="0">
                <a:cs typeface="Gill Sans Light"/>
              </a:rPr>
              <a:t>ine</a:t>
            </a:r>
            <a:r>
              <a:rPr lang="en-GB" sz="1800" dirty="0" smtClean="0">
                <a:cs typeface="Gill Sans Light"/>
              </a:rPr>
              <a:t> </a:t>
            </a:r>
            <a:r>
              <a:rPr lang="en-GB" sz="1800" dirty="0" err="1" smtClean="0">
                <a:cs typeface="Gill Sans Light"/>
              </a:rPr>
              <a:t>extinderea</a:t>
            </a:r>
            <a:r>
              <a:rPr lang="en-GB" sz="1800" dirty="0" smtClean="0">
                <a:cs typeface="Gill Sans Light"/>
              </a:rPr>
              <a:t> </a:t>
            </a:r>
            <a:r>
              <a:rPr lang="en-GB" sz="1800" dirty="0" err="1" smtClean="0">
                <a:cs typeface="Gill Sans Light"/>
              </a:rPr>
              <a:t>afacerii</a:t>
            </a:r>
            <a:endParaRPr lang="ro-RO" sz="1800" dirty="0" smtClean="0">
              <a:cs typeface="Gill Sans Light"/>
            </a:endParaRPr>
          </a:p>
          <a:p>
            <a:pPr marL="800100" lvl="1" indent="-342900" fontAlgn="auto">
              <a:spcBef>
                <a:spcPts val="0"/>
              </a:spcBef>
              <a:spcAft>
                <a:spcPts val="0"/>
              </a:spcAft>
            </a:pPr>
            <a:r>
              <a:rPr lang="en-GB" sz="1800" dirty="0" err="1" smtClean="0">
                <a:cs typeface="Gill Sans Light"/>
              </a:rPr>
              <a:t>Imbun</a:t>
            </a:r>
            <a:r>
              <a:rPr lang="ro-RO" sz="1800" dirty="0" smtClean="0">
                <a:cs typeface="Gill Sans Light"/>
              </a:rPr>
              <a:t>ă</a:t>
            </a:r>
            <a:r>
              <a:rPr lang="en-GB" sz="1800" dirty="0" smtClean="0">
                <a:cs typeface="Gill Sans Light"/>
              </a:rPr>
              <a:t>t</a:t>
            </a:r>
            <a:r>
              <a:rPr lang="ro-RO" sz="1800" dirty="0" smtClean="0">
                <a:cs typeface="Gill Sans Light"/>
              </a:rPr>
              <a:t>ăţeşte performanţa serverelor actuale</a:t>
            </a:r>
          </a:p>
          <a:p>
            <a:pPr marL="800100" lvl="1" indent="-342900" fontAlgn="auto">
              <a:spcBef>
                <a:spcPts val="0"/>
              </a:spcBef>
              <a:spcAft>
                <a:spcPts val="0"/>
              </a:spcAft>
            </a:pPr>
            <a:endParaRPr lang="en-GB" sz="1800" dirty="0" smtClean="0">
              <a:cs typeface="Gill Sans Light"/>
            </a:endParaRPr>
          </a:p>
          <a:p>
            <a:pPr marL="342900" indent="-342900" fontAlgn="auto">
              <a:spcBef>
                <a:spcPts val="0"/>
              </a:spcBef>
              <a:spcAft>
                <a:spcPts val="0"/>
              </a:spcAft>
            </a:pPr>
            <a:r>
              <a:rPr lang="ro-RO" sz="1800" b="1" dirty="0" smtClean="0">
                <a:cs typeface="Gill Sans Light"/>
              </a:rPr>
              <a:t>Cheltuieli energetice</a:t>
            </a:r>
            <a:endParaRPr lang="en-GB" sz="1800" b="1" dirty="0" smtClean="0">
              <a:cs typeface="Gill Sans Light"/>
            </a:endParaRPr>
          </a:p>
          <a:p>
            <a:pPr marL="520700" lvl="1" indent="-342900" fontAlgn="auto">
              <a:spcBef>
                <a:spcPts val="0"/>
              </a:spcBef>
              <a:spcAft>
                <a:spcPts val="0"/>
              </a:spcAft>
            </a:pPr>
            <a:r>
              <a:rPr lang="ro-RO" sz="1600" dirty="0" smtClean="0">
                <a:cs typeface="Gill Sans Light"/>
              </a:rPr>
              <a:t>Îmbunătăţind consumul energetic al memoriilor instalate se poate reduce consumul total de energie al server</a:t>
            </a:r>
            <a:r>
              <a:rPr lang="en-GB" sz="1600" dirty="0" smtClean="0">
                <a:cs typeface="Gill Sans Light"/>
              </a:rPr>
              <a:t>-</a:t>
            </a:r>
            <a:r>
              <a:rPr lang="en-GB" sz="1600" dirty="0" err="1" smtClean="0">
                <a:cs typeface="Gill Sans Light"/>
              </a:rPr>
              <a:t>ului</a:t>
            </a:r>
            <a:endParaRPr lang="en-GB" sz="1600" dirty="0" smtClean="0">
              <a:cs typeface="Gill Sans Light"/>
            </a:endParaRPr>
          </a:p>
          <a:p>
            <a:pPr marL="520700" lvl="1" indent="-342900" fontAlgn="auto">
              <a:spcBef>
                <a:spcPts val="0"/>
              </a:spcBef>
              <a:spcAft>
                <a:spcPts val="0"/>
              </a:spcAft>
            </a:pPr>
            <a:r>
              <a:rPr lang="en-GB" sz="1600" u="sng" dirty="0" err="1" smtClean="0">
                <a:cs typeface="Gill Sans Light"/>
              </a:rPr>
              <a:t>Optimizarea</a:t>
            </a:r>
            <a:r>
              <a:rPr lang="en-GB" sz="1600" u="sng" dirty="0" smtClean="0">
                <a:cs typeface="Gill Sans Light"/>
              </a:rPr>
              <a:t> </a:t>
            </a:r>
            <a:r>
              <a:rPr lang="en-GB" sz="1600" u="sng" dirty="0" err="1" smtClean="0">
                <a:cs typeface="Gill Sans Light"/>
              </a:rPr>
              <a:t>configura</a:t>
            </a:r>
            <a:r>
              <a:rPr lang="ro-RO" sz="1600" u="sng" dirty="0" smtClean="0">
                <a:cs typeface="Gill Sans Light"/>
              </a:rPr>
              <a:t>ţiei memoriei</a:t>
            </a:r>
            <a:r>
              <a:rPr lang="en-GB" sz="1600" u="sng" dirty="0" smtClean="0">
                <a:cs typeface="Gill Sans Light"/>
              </a:rPr>
              <a:t> = </a:t>
            </a:r>
            <a:r>
              <a:rPr lang="ro-RO" sz="1600" u="sng" dirty="0" smtClean="0">
                <a:cs typeface="Gill Sans Light"/>
              </a:rPr>
              <a:t>economii</a:t>
            </a:r>
            <a:r>
              <a:rPr lang="en-GB" sz="1600" u="sng" dirty="0" smtClean="0">
                <a:cs typeface="Gill Sans Light"/>
              </a:rPr>
              <a:t>.</a:t>
            </a:r>
          </a:p>
          <a:p>
            <a:pPr marL="520700" lvl="1" indent="-342900" fontAlgn="auto">
              <a:spcBef>
                <a:spcPts val="0"/>
              </a:spcBef>
              <a:spcAft>
                <a:spcPts val="0"/>
              </a:spcAft>
            </a:pPr>
            <a:endParaRPr lang="en-GB" sz="1600" dirty="0" smtClean="0">
              <a:cs typeface="Gill Sans Light"/>
            </a:endParaRPr>
          </a:p>
          <a:p>
            <a:pPr marL="520700" lvl="1" indent="-342900" fontAlgn="auto">
              <a:spcBef>
                <a:spcPts val="0"/>
              </a:spcBef>
              <a:spcAft>
                <a:spcPts val="0"/>
              </a:spcAft>
            </a:pPr>
            <a:endParaRPr lang="en-GB" sz="1600" dirty="0" smtClean="0">
              <a:cs typeface="Gill Sans Light"/>
            </a:endParaRPr>
          </a:p>
          <a:p>
            <a:pPr marL="342900" indent="-342900" fontAlgn="auto">
              <a:spcBef>
                <a:spcPts val="0"/>
              </a:spcBef>
              <a:spcAft>
                <a:spcPts val="0"/>
              </a:spcAft>
            </a:pPr>
            <a:r>
              <a:rPr lang="ro-RO" sz="1800" b="1" dirty="0" smtClean="0">
                <a:cs typeface="Gill Sans Light"/>
              </a:rPr>
              <a:t>Consolidarea infrastructurii</a:t>
            </a:r>
            <a:r>
              <a:rPr lang="en-GB" sz="1800" b="1" dirty="0" smtClean="0">
                <a:cs typeface="Gill Sans Light"/>
              </a:rPr>
              <a:t>  </a:t>
            </a:r>
          </a:p>
          <a:p>
            <a:pPr marL="520700" lvl="1" indent="-342900" fontAlgn="auto">
              <a:spcBef>
                <a:spcPts val="0"/>
              </a:spcBef>
              <a:spcAft>
                <a:spcPts val="0"/>
              </a:spcAft>
            </a:pPr>
            <a:r>
              <a:rPr lang="ro-RO" sz="1600" dirty="0" smtClean="0">
                <a:cs typeface="Gill Sans Light"/>
              </a:rPr>
              <a:t>Mai puţine servere înseamnă mai puţin spaţiu ocupat in Centrul de Date fapt care duce la optimizarea utilizării resurselor.</a:t>
            </a:r>
            <a:r>
              <a:rPr lang="en-GB" sz="1600" dirty="0" smtClean="0">
                <a:cs typeface="Gill Sans Light"/>
              </a:rPr>
              <a:t> </a:t>
            </a:r>
            <a:r>
              <a:rPr lang="ro-RO" sz="1600" dirty="0" smtClean="0">
                <a:cs typeface="Gill Sans Light"/>
              </a:rPr>
              <a:t>În esenţă poate duce la evitarea relocării in spaţii noi mai mari sau construirea de noi centre pentru a face faţă creşterii de trafic pe servere.</a:t>
            </a:r>
            <a:endParaRPr lang="en-GB" sz="1600" dirty="0" smtClean="0">
              <a:cs typeface="Gill Sans Light"/>
            </a:endParaRPr>
          </a:p>
          <a:p>
            <a:pPr marL="520700" lvl="1" indent="-342900" fontAlgn="auto">
              <a:spcBef>
                <a:spcPts val="0"/>
              </a:spcBef>
              <a:spcAft>
                <a:spcPts val="0"/>
              </a:spcAft>
            </a:pPr>
            <a:r>
              <a:rPr lang="en-GB" sz="1600" u="sng" dirty="0" err="1" smtClean="0">
                <a:cs typeface="Gill Sans Light"/>
              </a:rPr>
              <a:t>Optimizarea</a:t>
            </a:r>
            <a:r>
              <a:rPr lang="en-GB" sz="1600" u="sng" dirty="0" smtClean="0">
                <a:cs typeface="Gill Sans Light"/>
              </a:rPr>
              <a:t> </a:t>
            </a:r>
            <a:r>
              <a:rPr lang="en-GB" sz="1600" u="sng" dirty="0" err="1" smtClean="0">
                <a:cs typeface="Gill Sans Light"/>
              </a:rPr>
              <a:t>configura</a:t>
            </a:r>
            <a:r>
              <a:rPr lang="ro-RO" sz="1600" u="sng" dirty="0" smtClean="0">
                <a:cs typeface="Gill Sans Light"/>
              </a:rPr>
              <a:t>ţiei memoriei</a:t>
            </a:r>
            <a:r>
              <a:rPr lang="en-GB" sz="1600" u="sng" dirty="0" smtClean="0">
                <a:cs typeface="Gill Sans Light"/>
              </a:rPr>
              <a:t> = </a:t>
            </a:r>
            <a:r>
              <a:rPr lang="ro-RO" sz="1600" u="sng" dirty="0" smtClean="0">
                <a:cs typeface="Gill Sans Light"/>
              </a:rPr>
              <a:t>economii</a:t>
            </a:r>
            <a:r>
              <a:rPr lang="en-GB" sz="1600" dirty="0" smtClean="0">
                <a:cs typeface="Gill Sans Light"/>
              </a:rPr>
              <a:t>.</a:t>
            </a:r>
          </a:p>
        </p:txBody>
      </p:sp>
      <p:sp>
        <p:nvSpPr>
          <p:cNvPr id="4" name="Slide Number Placeholder 3"/>
          <p:cNvSpPr>
            <a:spLocks noGrp="1"/>
          </p:cNvSpPr>
          <p:nvPr>
            <p:ph type="sldNum" sz="quarter" idx="10"/>
          </p:nvPr>
        </p:nvSpPr>
        <p:spPr/>
        <p:txBody>
          <a:bodyPr/>
          <a:lstStyle/>
          <a:p>
            <a:pPr>
              <a:defRPr/>
            </a:pPr>
            <a:fld id="{F21A07ED-4A02-E54A-B38D-713A7F2C90F8}" type="slidenum">
              <a:rPr lang="en-US" smtClean="0"/>
              <a:pPr>
                <a:defRPr/>
              </a:pPr>
              <a:t>23</a:t>
            </a:fld>
            <a:endParaRPr lang="en-US" dirty="0"/>
          </a:p>
        </p:txBody>
      </p:sp>
      <p:pic>
        <p:nvPicPr>
          <p:cNvPr id="6" name="Picture 2"/>
          <p:cNvPicPr>
            <a:picLocks noChangeAspect="1" noChangeArrowheads="1"/>
          </p:cNvPicPr>
          <p:nvPr/>
        </p:nvPicPr>
        <p:blipFill>
          <a:blip r:embed="rId3" cstate="screen"/>
          <a:srcRect/>
          <a:stretch>
            <a:fillRect/>
          </a:stretch>
        </p:blipFill>
        <p:spPr bwMode="auto">
          <a:xfrm>
            <a:off x="6876256" y="1052736"/>
            <a:ext cx="2106083" cy="1800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615528"/>
          </a:xfrm>
        </p:spPr>
        <p:txBody>
          <a:bodyPr/>
          <a:lstStyle/>
          <a:p>
            <a:r>
              <a:rPr lang="ro-RO" b="1" dirty="0" smtClean="0"/>
              <a:t>Cum poate memoria instalată să vă influenţeze afacerea</a:t>
            </a:r>
            <a:r>
              <a:rPr lang="en-GB" b="1" dirty="0" smtClean="0"/>
              <a:t>?</a:t>
            </a:r>
            <a:endParaRPr lang="en-GB" b="1" dirty="0"/>
          </a:p>
        </p:txBody>
      </p:sp>
      <p:sp>
        <p:nvSpPr>
          <p:cNvPr id="3" name="Content Placeholder 2"/>
          <p:cNvSpPr>
            <a:spLocks noGrp="1"/>
          </p:cNvSpPr>
          <p:nvPr>
            <p:ph idx="1"/>
          </p:nvPr>
        </p:nvSpPr>
        <p:spPr/>
        <p:txBody>
          <a:bodyPr/>
          <a:lstStyle/>
          <a:p>
            <a:pPr marL="342900" indent="-342900" fontAlgn="auto">
              <a:spcBef>
                <a:spcPts val="0"/>
              </a:spcBef>
              <a:spcAft>
                <a:spcPts val="0"/>
              </a:spcAft>
            </a:pPr>
            <a:endParaRPr lang="en-GB" sz="1600" b="1" dirty="0" smtClean="0">
              <a:cs typeface="Gill Sans Light"/>
            </a:endParaRPr>
          </a:p>
          <a:p>
            <a:pPr marL="342900" indent="-342900" fontAlgn="auto">
              <a:spcBef>
                <a:spcPts val="0"/>
              </a:spcBef>
              <a:spcAft>
                <a:spcPts val="0"/>
              </a:spcAft>
            </a:pPr>
            <a:endParaRPr lang="ro-RO" sz="1600" b="1" dirty="0" smtClean="0">
              <a:cs typeface="Gill Sans Light"/>
            </a:endParaRPr>
          </a:p>
          <a:p>
            <a:pPr marL="342900" indent="-342900" fontAlgn="auto">
              <a:spcBef>
                <a:spcPts val="0"/>
              </a:spcBef>
              <a:spcAft>
                <a:spcPts val="0"/>
              </a:spcAft>
            </a:pPr>
            <a:endParaRPr lang="ro-RO" sz="1600" b="1" dirty="0" smtClean="0">
              <a:cs typeface="Gill Sans Light"/>
            </a:endParaRPr>
          </a:p>
          <a:p>
            <a:pPr marL="342900" indent="-342900" fontAlgn="auto">
              <a:spcBef>
                <a:spcPts val="0"/>
              </a:spcBef>
              <a:spcAft>
                <a:spcPts val="0"/>
              </a:spcAft>
            </a:pPr>
            <a:endParaRPr lang="en-GB" sz="1600" b="1" dirty="0" smtClean="0">
              <a:cs typeface="Gill Sans Light"/>
            </a:endParaRPr>
          </a:p>
          <a:p>
            <a:pPr marL="342900" indent="-342900" fontAlgn="auto">
              <a:spcBef>
                <a:spcPts val="0"/>
              </a:spcBef>
              <a:spcAft>
                <a:spcPts val="0"/>
              </a:spcAft>
            </a:pPr>
            <a:r>
              <a:rPr lang="ro-RO" sz="1800" b="1" dirty="0" smtClean="0">
                <a:cs typeface="Gill Sans Light"/>
              </a:rPr>
              <a:t>Extinderea afacerii</a:t>
            </a:r>
            <a:endParaRPr lang="en-GB" sz="1800" b="1" dirty="0" smtClean="0">
              <a:cs typeface="Gill Sans Light"/>
            </a:endParaRPr>
          </a:p>
          <a:p>
            <a:pPr marL="520700" lvl="1" indent="-342900" fontAlgn="auto">
              <a:spcBef>
                <a:spcPts val="0"/>
              </a:spcBef>
              <a:spcAft>
                <a:spcPts val="0"/>
              </a:spcAft>
            </a:pPr>
            <a:r>
              <a:rPr lang="ro-RO" sz="1400" dirty="0" smtClean="0">
                <a:cs typeface="Gill Sans Light"/>
              </a:rPr>
              <a:t>Acest  plan poate fi realizat  uneori fără a fi necesare investiţii masive în schimbarea întregii infrastructuri existente</a:t>
            </a:r>
            <a:r>
              <a:rPr lang="en-GB" sz="1400" dirty="0" smtClean="0">
                <a:cs typeface="Gill Sans Light"/>
              </a:rPr>
              <a:t>, </a:t>
            </a:r>
            <a:r>
              <a:rPr lang="ro-RO" sz="1400" dirty="0" smtClean="0">
                <a:cs typeface="Gill Sans Light"/>
              </a:rPr>
              <a:t> ci prin îmbunătăţirea utilizării serverelor actuale </a:t>
            </a:r>
            <a:r>
              <a:rPr lang="en-GB" sz="1400" dirty="0" smtClean="0">
                <a:cs typeface="Gill Sans Light"/>
              </a:rPr>
              <a:t>(</a:t>
            </a:r>
            <a:r>
              <a:rPr lang="ro-RO" sz="1400" dirty="0" smtClean="0">
                <a:cs typeface="Gill Sans Light"/>
              </a:rPr>
              <a:t>ex. creşterea numărului de Maşini Virtuale pe server</a:t>
            </a:r>
            <a:r>
              <a:rPr lang="en-GB" sz="1400" dirty="0" smtClean="0">
                <a:cs typeface="Gill Sans Light"/>
              </a:rPr>
              <a:t>)</a:t>
            </a:r>
          </a:p>
          <a:p>
            <a:pPr marL="520700" lvl="1" indent="-342900" fontAlgn="auto">
              <a:spcBef>
                <a:spcPts val="0"/>
              </a:spcBef>
              <a:spcAft>
                <a:spcPts val="0"/>
              </a:spcAft>
            </a:pPr>
            <a:r>
              <a:rPr lang="en-GB" sz="1400" u="sng" dirty="0" err="1" smtClean="0">
                <a:cs typeface="Gill Sans Light"/>
              </a:rPr>
              <a:t>Optimizarea</a:t>
            </a:r>
            <a:r>
              <a:rPr lang="en-GB" sz="1400" u="sng" dirty="0" smtClean="0">
                <a:cs typeface="Gill Sans Light"/>
              </a:rPr>
              <a:t> </a:t>
            </a:r>
            <a:r>
              <a:rPr lang="en-GB" sz="1400" u="sng" dirty="0" err="1" smtClean="0">
                <a:cs typeface="Gill Sans Light"/>
              </a:rPr>
              <a:t>configura</a:t>
            </a:r>
            <a:r>
              <a:rPr lang="ro-RO" sz="1400" u="sng" dirty="0" smtClean="0">
                <a:cs typeface="Gill Sans Light"/>
              </a:rPr>
              <a:t>ţiei memoriei</a:t>
            </a:r>
            <a:r>
              <a:rPr lang="en-GB" sz="1400" u="sng" dirty="0" smtClean="0">
                <a:cs typeface="Gill Sans Light"/>
              </a:rPr>
              <a:t> = </a:t>
            </a:r>
            <a:r>
              <a:rPr lang="ro-RO" sz="1400" u="sng" dirty="0" smtClean="0">
                <a:cs typeface="Gill Sans Light"/>
              </a:rPr>
              <a:t>Facilitează extinderea afacerii</a:t>
            </a:r>
            <a:r>
              <a:rPr lang="en-GB" sz="1400" u="sng" dirty="0" smtClean="0">
                <a:cs typeface="Gill Sans Light"/>
              </a:rPr>
              <a:t>.</a:t>
            </a:r>
            <a:r>
              <a:rPr lang="en-GB" sz="1400" dirty="0" smtClean="0">
                <a:cs typeface="Gill Sans Light"/>
              </a:rPr>
              <a:t/>
            </a:r>
            <a:br>
              <a:rPr lang="en-GB" sz="1400" dirty="0" smtClean="0">
                <a:cs typeface="Gill Sans Light"/>
              </a:rPr>
            </a:br>
            <a:endParaRPr lang="en-GB" sz="1400" dirty="0" smtClean="0">
              <a:cs typeface="Gill Sans Light"/>
            </a:endParaRPr>
          </a:p>
          <a:p>
            <a:pPr marL="520700" lvl="1" indent="-342900" fontAlgn="auto">
              <a:spcBef>
                <a:spcPts val="0"/>
              </a:spcBef>
              <a:spcAft>
                <a:spcPts val="0"/>
              </a:spcAft>
            </a:pPr>
            <a:endParaRPr lang="en-GB" sz="1400" dirty="0" smtClean="0">
              <a:cs typeface="Gill Sans Light"/>
            </a:endParaRPr>
          </a:p>
          <a:p>
            <a:pPr marL="342900" indent="-342900" fontAlgn="auto">
              <a:spcBef>
                <a:spcPts val="0"/>
              </a:spcBef>
              <a:spcAft>
                <a:spcPts val="0"/>
              </a:spcAft>
            </a:pPr>
            <a:r>
              <a:rPr lang="ro-RO" sz="1800" b="1" dirty="0" smtClean="0">
                <a:cs typeface="Gill Sans Light"/>
              </a:rPr>
              <a:t>Îmbunătăţirea performanţei serverelor</a:t>
            </a:r>
            <a:endParaRPr lang="en-GB" sz="1800" b="1" dirty="0" smtClean="0">
              <a:cs typeface="Gill Sans Light"/>
            </a:endParaRPr>
          </a:p>
          <a:p>
            <a:pPr marL="520700" lvl="1" indent="-342900" fontAlgn="auto">
              <a:spcBef>
                <a:spcPts val="0"/>
              </a:spcBef>
              <a:spcAft>
                <a:spcPts val="0"/>
              </a:spcAft>
            </a:pPr>
            <a:r>
              <a:rPr lang="ro-RO" sz="1400" dirty="0" smtClean="0">
                <a:cs typeface="Gill Sans Light"/>
              </a:rPr>
              <a:t>Utilizănd memorii cu latenţă scăzută , accesul la date devine mai rapid, îmbunătăţind numărul de tranzacţii în unitatea de timp fără a fi necesară înlocuirea  serverelor sau a infrastructurii hardware.</a:t>
            </a:r>
            <a:endParaRPr lang="en-GB" sz="1400" dirty="0" smtClean="0">
              <a:cs typeface="Gill Sans Light"/>
            </a:endParaRPr>
          </a:p>
          <a:p>
            <a:pPr marL="520700" lvl="1" indent="-342900" fontAlgn="auto">
              <a:spcBef>
                <a:spcPts val="0"/>
              </a:spcBef>
              <a:spcAft>
                <a:spcPts val="0"/>
              </a:spcAft>
            </a:pPr>
            <a:r>
              <a:rPr lang="en-GB" sz="1400" u="sng" dirty="0" err="1" smtClean="0">
                <a:cs typeface="Gill Sans Light"/>
              </a:rPr>
              <a:t>Optimizarea</a:t>
            </a:r>
            <a:r>
              <a:rPr lang="en-GB" sz="1400" u="sng" dirty="0" smtClean="0">
                <a:cs typeface="Gill Sans Light"/>
              </a:rPr>
              <a:t> </a:t>
            </a:r>
            <a:r>
              <a:rPr lang="en-GB" sz="1400" u="sng" dirty="0" err="1" smtClean="0">
                <a:cs typeface="Gill Sans Light"/>
              </a:rPr>
              <a:t>configura</a:t>
            </a:r>
            <a:r>
              <a:rPr lang="ro-RO" sz="1400" u="sng" dirty="0" smtClean="0">
                <a:cs typeface="Gill Sans Light"/>
              </a:rPr>
              <a:t>ţiei memoriei </a:t>
            </a:r>
            <a:r>
              <a:rPr lang="en-GB" sz="1400" u="sng" dirty="0" smtClean="0">
                <a:cs typeface="Gill Sans Light"/>
              </a:rPr>
              <a:t>= </a:t>
            </a:r>
            <a:r>
              <a:rPr lang="ro-RO" sz="1400" u="sng" dirty="0" smtClean="0">
                <a:cs typeface="Gill Sans Light"/>
              </a:rPr>
              <a:t>Furnizarea de servicii îmbunătăţite</a:t>
            </a:r>
            <a:endParaRPr lang="en-GB" sz="1400" u="sng" dirty="0" smtClean="0"/>
          </a:p>
          <a:p>
            <a:endParaRPr lang="en-GB" dirty="0"/>
          </a:p>
        </p:txBody>
      </p:sp>
      <p:sp>
        <p:nvSpPr>
          <p:cNvPr id="4" name="Slide Number Placeholder 3"/>
          <p:cNvSpPr>
            <a:spLocks noGrp="1"/>
          </p:cNvSpPr>
          <p:nvPr>
            <p:ph type="sldNum" sz="quarter" idx="10"/>
          </p:nvPr>
        </p:nvSpPr>
        <p:spPr/>
        <p:txBody>
          <a:bodyPr/>
          <a:lstStyle/>
          <a:p>
            <a:pPr>
              <a:defRPr/>
            </a:pPr>
            <a:fld id="{F21A07ED-4A02-E54A-B38D-713A7F2C90F8}" type="slidenum">
              <a:rPr lang="en-US" smtClean="0"/>
              <a:pPr>
                <a:defRPr/>
              </a:pPr>
              <a:t>24</a:t>
            </a:fld>
            <a:endParaRPr lang="en-US" dirty="0"/>
          </a:p>
        </p:txBody>
      </p:sp>
      <p:pic>
        <p:nvPicPr>
          <p:cNvPr id="5" name="Picture 2"/>
          <p:cNvPicPr>
            <a:picLocks noChangeAspect="1" noChangeArrowheads="1"/>
          </p:cNvPicPr>
          <p:nvPr/>
        </p:nvPicPr>
        <p:blipFill>
          <a:blip r:embed="rId3" cstate="screen"/>
          <a:srcRect/>
          <a:stretch>
            <a:fillRect/>
          </a:stretch>
        </p:blipFill>
        <p:spPr bwMode="auto">
          <a:xfrm>
            <a:off x="7172437" y="836712"/>
            <a:ext cx="1971563" cy="1800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342076"/>
            <a:ext cx="8980227" cy="639762"/>
          </a:xfrm>
        </p:spPr>
        <p:txBody>
          <a:bodyPr/>
          <a:lstStyle/>
          <a:p>
            <a:r>
              <a:rPr lang="ro-RO" sz="2000" b="1" dirty="0" smtClean="0"/>
              <a:t>Riscuri</a:t>
            </a:r>
            <a:r>
              <a:rPr lang="en-GB" sz="2000" b="1" dirty="0" smtClean="0"/>
              <a:t> – </a:t>
            </a:r>
            <a:r>
              <a:rPr lang="ro-RO" sz="2000" b="1" dirty="0" smtClean="0"/>
              <a:t>ce se poate întâmpla dacă serverul nu a fost configurat optim</a:t>
            </a:r>
            <a:r>
              <a:rPr lang="en-GB" sz="2000" b="1" dirty="0" smtClean="0"/>
              <a:t>?</a:t>
            </a:r>
            <a:endParaRPr lang="en-GB" sz="2000" b="1" dirty="0"/>
          </a:p>
        </p:txBody>
      </p:sp>
      <p:sp>
        <p:nvSpPr>
          <p:cNvPr id="3" name="Content Placeholder 2"/>
          <p:cNvSpPr>
            <a:spLocks noGrp="1"/>
          </p:cNvSpPr>
          <p:nvPr>
            <p:ph idx="1"/>
          </p:nvPr>
        </p:nvSpPr>
        <p:spPr/>
        <p:txBody>
          <a:bodyPr/>
          <a:lstStyle/>
          <a:p>
            <a:pPr algn="just"/>
            <a:r>
              <a:rPr lang="ro-RO" sz="2000" dirty="0" smtClean="0"/>
              <a:t>Serverul nu porneşte</a:t>
            </a:r>
          </a:p>
          <a:p>
            <a:pPr algn="just"/>
            <a:r>
              <a:rPr lang="ro-RO" sz="2000" dirty="0" smtClean="0"/>
              <a:t>În situaţia în care este necesar un upgrade cu memorie al serverului, modulele deja instalate trebuie înlocuite </a:t>
            </a:r>
            <a:r>
              <a:rPr lang="en-GB" sz="2000" dirty="0" smtClean="0"/>
              <a:t>(nu a </a:t>
            </a:r>
            <a:r>
              <a:rPr lang="en-GB" sz="2000" dirty="0" err="1" smtClean="0"/>
              <a:t>fost</a:t>
            </a:r>
            <a:r>
              <a:rPr lang="en-GB" sz="2000" dirty="0" smtClean="0"/>
              <a:t> </a:t>
            </a:r>
            <a:r>
              <a:rPr lang="en-GB" sz="2000" dirty="0" err="1" smtClean="0"/>
              <a:t>luat</a:t>
            </a:r>
            <a:r>
              <a:rPr lang="ro-RO" sz="2000" dirty="0" smtClean="0"/>
              <a:t>ă in calcul scalabilitatea</a:t>
            </a:r>
            <a:r>
              <a:rPr lang="en-GB" sz="2000" dirty="0" smtClean="0"/>
              <a:t>) -&gt; </a:t>
            </a:r>
            <a:r>
              <a:rPr lang="en-GB" sz="2000" dirty="0" err="1" smtClean="0"/>
              <a:t>costuri</a:t>
            </a:r>
            <a:r>
              <a:rPr lang="en-GB" sz="2000" dirty="0" smtClean="0"/>
              <a:t> </a:t>
            </a:r>
            <a:r>
              <a:rPr lang="ro-RO" sz="2000" dirty="0" smtClean="0"/>
              <a:t>neprevăzute</a:t>
            </a:r>
          </a:p>
          <a:p>
            <a:pPr algn="just"/>
            <a:r>
              <a:rPr lang="ro-RO" sz="2000" dirty="0" smtClean="0"/>
              <a:t>Consumul energetic este mult mai ridicat decat cel prevăzut </a:t>
            </a:r>
            <a:r>
              <a:rPr lang="en-GB" sz="2000" dirty="0" smtClean="0"/>
              <a:t>-&gt; </a:t>
            </a:r>
            <a:r>
              <a:rPr lang="ro-RO" sz="2000" dirty="0" smtClean="0"/>
              <a:t>costuri operaţionale mai mari decât cele prevăzute </a:t>
            </a:r>
            <a:r>
              <a:rPr lang="en-GB" sz="2000" dirty="0" smtClean="0"/>
              <a:t>(</a:t>
            </a:r>
            <a:r>
              <a:rPr lang="en-GB" sz="2000" dirty="0" err="1" smtClean="0"/>
              <a:t>costuri</a:t>
            </a:r>
            <a:r>
              <a:rPr lang="en-GB" sz="2000" dirty="0" smtClean="0"/>
              <a:t> </a:t>
            </a:r>
            <a:r>
              <a:rPr lang="ro-RO" sz="2000" dirty="0" smtClean="0"/>
              <a:t>cu</a:t>
            </a:r>
            <a:r>
              <a:rPr lang="en-GB" sz="2000" dirty="0" smtClean="0"/>
              <a:t> </a:t>
            </a:r>
            <a:r>
              <a:rPr lang="en-GB" sz="2000" dirty="0" err="1" smtClean="0"/>
              <a:t>energia</a:t>
            </a:r>
            <a:r>
              <a:rPr lang="en-GB" sz="2000" dirty="0" smtClean="0"/>
              <a:t> electric</a:t>
            </a:r>
            <a:r>
              <a:rPr lang="ro-RO" sz="2000" dirty="0" smtClean="0"/>
              <a:t>ă</a:t>
            </a:r>
            <a:r>
              <a:rPr lang="en-GB" sz="2000" dirty="0" smtClean="0"/>
              <a:t>, </a:t>
            </a:r>
            <a:r>
              <a:rPr lang="ro-RO" sz="2000" dirty="0" smtClean="0"/>
              <a:t>o infrastructură de răcire mai mare</a:t>
            </a:r>
            <a:r>
              <a:rPr lang="en-GB" sz="2000" dirty="0" smtClean="0"/>
              <a:t>)</a:t>
            </a:r>
            <a:endParaRPr lang="ro-RO" sz="2000" dirty="0" smtClean="0"/>
          </a:p>
          <a:p>
            <a:pPr algn="just"/>
            <a:r>
              <a:rPr lang="ro-RO" sz="2000" dirty="0" smtClean="0"/>
              <a:t>Performanţa Serverului nu se situează la nivelul aşteptat </a:t>
            </a:r>
            <a:r>
              <a:rPr lang="en-GB" sz="2000" dirty="0" smtClean="0"/>
              <a:t>-&gt; </a:t>
            </a:r>
            <a:r>
              <a:rPr lang="en-GB" sz="2000" dirty="0" err="1" smtClean="0"/>
              <a:t>laten</a:t>
            </a:r>
            <a:r>
              <a:rPr lang="ro-RO" sz="2000" dirty="0" smtClean="0"/>
              <a:t>ţe ridicate</a:t>
            </a:r>
            <a:r>
              <a:rPr lang="en-GB" sz="2000" dirty="0" smtClean="0"/>
              <a:t> </a:t>
            </a:r>
            <a:r>
              <a:rPr lang="ro-RO" sz="2000" dirty="0" smtClean="0"/>
              <a:t>iar utilizatorii sau clienţii finali sunt nemulţumiţi</a:t>
            </a:r>
            <a:endParaRPr lang="en-GB" sz="2000" dirty="0" smtClean="0"/>
          </a:p>
          <a:p>
            <a:pPr algn="just"/>
            <a:endParaRPr lang="en-GB" sz="1400" dirty="0"/>
          </a:p>
        </p:txBody>
      </p:sp>
      <p:pic>
        <p:nvPicPr>
          <p:cNvPr id="4" name="Picture 2"/>
          <p:cNvPicPr>
            <a:picLocks noChangeAspect="1" noChangeArrowheads="1"/>
          </p:cNvPicPr>
          <p:nvPr/>
        </p:nvPicPr>
        <p:blipFill>
          <a:blip r:embed="rId2" cstate="screen"/>
          <a:srcRect/>
          <a:stretch>
            <a:fillRect/>
          </a:stretch>
        </p:blipFill>
        <p:spPr bwMode="auto">
          <a:xfrm>
            <a:off x="5868144" y="4437112"/>
            <a:ext cx="3056102" cy="1749326"/>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err="1" smtClean="0"/>
              <a:t>KingstonConsult</a:t>
            </a:r>
            <a:endParaRPr lang="en-GB" b="1" dirty="0"/>
          </a:p>
        </p:txBody>
      </p:sp>
      <p:sp>
        <p:nvSpPr>
          <p:cNvPr id="3" name="Content Placeholder 2"/>
          <p:cNvSpPr>
            <a:spLocks noGrp="1"/>
          </p:cNvSpPr>
          <p:nvPr>
            <p:ph idx="1"/>
          </p:nvPr>
        </p:nvSpPr>
        <p:spPr>
          <a:xfrm>
            <a:off x="457200" y="1285860"/>
            <a:ext cx="8229600" cy="4762500"/>
          </a:xfrm>
        </p:spPr>
        <p:txBody>
          <a:bodyPr/>
          <a:lstStyle/>
          <a:p>
            <a:endParaRPr lang="en-GB" sz="1800" dirty="0" smtClean="0"/>
          </a:p>
          <a:p>
            <a:r>
              <a:rPr lang="en-GB" sz="1800" dirty="0" err="1" smtClean="0"/>
              <a:t>KingstonConsult</a:t>
            </a:r>
            <a:r>
              <a:rPr lang="en-GB" sz="1800" dirty="0" smtClean="0"/>
              <a:t> </a:t>
            </a:r>
            <a:r>
              <a:rPr lang="ro-RO" sz="1800" dirty="0" smtClean="0"/>
              <a:t>vă permite accesul la o serie de servicii gratuite</a:t>
            </a:r>
            <a:r>
              <a:rPr lang="en-GB" sz="1800" dirty="0" smtClean="0"/>
              <a:t>*</a:t>
            </a:r>
            <a:r>
              <a:rPr lang="ro-RO" sz="1800" dirty="0" smtClean="0"/>
              <a:t>, adaptate necesităţilor de optimizare a configuraţiei memoriei serverelor dumneavoastră</a:t>
            </a:r>
            <a:endParaRPr lang="en-GB" sz="1050" dirty="0" smtClean="0"/>
          </a:p>
          <a:p>
            <a:endParaRPr lang="en-GB" sz="1600" b="1" dirty="0" smtClean="0"/>
          </a:p>
          <a:p>
            <a:r>
              <a:rPr lang="ro-RO" sz="1800" dirty="0" smtClean="0"/>
              <a:t>Creat pentru a ajuta organizaţiile care</a:t>
            </a:r>
            <a:r>
              <a:rPr lang="en-GB" sz="1800" dirty="0" smtClean="0"/>
              <a:t>: </a:t>
            </a:r>
          </a:p>
          <a:p>
            <a:pPr lvl="1"/>
            <a:r>
              <a:rPr lang="ro-RO" sz="1600" dirty="0" smtClean="0"/>
              <a:t>Nu sunt sigure daca configuraţia memoriilor serverelor este optimizată pentru specificul afacerii lor</a:t>
            </a:r>
            <a:endParaRPr lang="en-GB" sz="1600" dirty="0" smtClean="0"/>
          </a:p>
          <a:p>
            <a:pPr lvl="1"/>
            <a:r>
              <a:rPr lang="ro-RO" sz="1600" dirty="0" smtClean="0"/>
              <a:t>Doresc o părere alternativă din partea unori experţi cu peste 25 de ani experienţă in domeniul memoriilor</a:t>
            </a:r>
            <a:endParaRPr lang="en-GB" sz="1600" dirty="0" smtClean="0"/>
          </a:p>
          <a:p>
            <a:pPr lvl="1"/>
            <a:r>
              <a:rPr lang="ro-RO" sz="1600" dirty="0" smtClean="0"/>
              <a:t>Necesită training tehnic referitor la noile tehnologii pentru memorii si SSD</a:t>
            </a:r>
            <a:endParaRPr lang="en-GB" sz="1600" dirty="0" smtClean="0"/>
          </a:p>
          <a:p>
            <a:pPr lvl="1"/>
            <a:r>
              <a:rPr lang="ro-RO" sz="1600" dirty="0" smtClean="0"/>
              <a:t>Doresc sa testeze noile tehnologii pentru memorii si SSD din gama Kingston</a:t>
            </a:r>
            <a:endParaRPr lang="en-GB" sz="1600" dirty="0" smtClean="0"/>
          </a:p>
          <a:p>
            <a:pPr lvl="1"/>
            <a:endParaRPr lang="en-GB" sz="1600" dirty="0" smtClean="0">
              <a:solidFill>
                <a:schemeClr val="tx1"/>
              </a:solidFill>
            </a:endParaRPr>
          </a:p>
          <a:p>
            <a:pPr marL="228600" lvl="1"/>
            <a:r>
              <a:rPr lang="en-GB" sz="1800" dirty="0" err="1" smtClean="0">
                <a:solidFill>
                  <a:schemeClr val="tx1"/>
                </a:solidFill>
              </a:rPr>
              <a:t>KingstonConsult</a:t>
            </a:r>
            <a:r>
              <a:rPr lang="en-GB" sz="1800" dirty="0" smtClean="0">
                <a:solidFill>
                  <a:schemeClr val="tx1"/>
                </a:solidFill>
              </a:rPr>
              <a:t>  </a:t>
            </a:r>
            <a:r>
              <a:rPr lang="ro-RO" sz="1800" dirty="0" smtClean="0">
                <a:solidFill>
                  <a:schemeClr val="tx1"/>
                </a:solidFill>
              </a:rPr>
              <a:t>este disponibil tuturor companiilor indiferent dacă sunt deja client Kingston sau nu.</a:t>
            </a:r>
            <a:endParaRPr lang="en-GB" sz="1800" dirty="0" smtClean="0">
              <a:solidFill>
                <a:schemeClr val="tx1"/>
              </a:solidFill>
            </a:endParaRPr>
          </a:p>
          <a:p>
            <a:endParaRPr lang="en-GB" sz="1400" dirty="0">
              <a:solidFill>
                <a:schemeClr val="tx1"/>
              </a:solidFill>
            </a:endParaRPr>
          </a:p>
        </p:txBody>
      </p:sp>
      <p:pic>
        <p:nvPicPr>
          <p:cNvPr id="3074" name="Picture 2"/>
          <p:cNvPicPr>
            <a:picLocks noChangeAspect="1" noChangeArrowheads="1"/>
          </p:cNvPicPr>
          <p:nvPr/>
        </p:nvPicPr>
        <p:blipFill>
          <a:blip r:embed="rId3" cstate="screen"/>
          <a:srcRect/>
          <a:stretch>
            <a:fillRect/>
          </a:stretch>
        </p:blipFill>
        <p:spPr bwMode="auto">
          <a:xfrm>
            <a:off x="6429388" y="285728"/>
            <a:ext cx="2503492" cy="976265"/>
          </a:xfrm>
          <a:prstGeom prst="rect">
            <a:avLst/>
          </a:prstGeom>
          <a:noFill/>
          <a:ln w="9525">
            <a:noFill/>
            <a:miter lim="800000"/>
            <a:headEnd/>
            <a:tailEnd/>
          </a:ln>
        </p:spPr>
      </p:pic>
      <p:sp>
        <p:nvSpPr>
          <p:cNvPr id="5" name="Rectangle 4"/>
          <p:cNvSpPr/>
          <p:nvPr/>
        </p:nvSpPr>
        <p:spPr>
          <a:xfrm>
            <a:off x="4823520" y="6021288"/>
            <a:ext cx="4320480" cy="369332"/>
          </a:xfrm>
          <a:prstGeom prst="rect">
            <a:avLst/>
          </a:prstGeom>
        </p:spPr>
        <p:txBody>
          <a:bodyPr wrap="square">
            <a:spAutoFit/>
          </a:bodyPr>
          <a:lstStyle/>
          <a:p>
            <a:r>
              <a:rPr lang="en-GB" dirty="0" smtClean="0"/>
              <a:t>* </a:t>
            </a:r>
            <a:r>
              <a:rPr lang="ro-RO" sz="1400" dirty="0" smtClean="0"/>
              <a:t>S</a:t>
            </a:r>
            <a:r>
              <a:rPr lang="it-IT" sz="1400" dirty="0" smtClean="0"/>
              <a:t>e supune anumitor </a:t>
            </a:r>
            <a:r>
              <a:rPr lang="ro-RO" sz="1400" dirty="0" smtClean="0"/>
              <a:t>termeni ş</a:t>
            </a:r>
            <a:r>
              <a:rPr lang="it-IT" sz="1400" dirty="0" smtClean="0"/>
              <a:t>i condi</a:t>
            </a:r>
            <a:r>
              <a:rPr lang="ro-RO" sz="1400" dirty="0" smtClean="0"/>
              <a:t>ţ</a:t>
            </a:r>
            <a:r>
              <a:rPr lang="it-IT" sz="1400" dirty="0" smtClean="0"/>
              <a:t>ii</a:t>
            </a:r>
            <a:endParaRPr lang="en-GB" sz="1000" b="1" dirty="0" smtClean="0">
              <a:solidFill>
                <a:srgbClr val="0070C0"/>
              </a:solidFill>
            </a:endParaRPr>
          </a:p>
        </p:txBody>
      </p:sp>
      <p:pic>
        <p:nvPicPr>
          <p:cNvPr id="6" name="Picture 2" descr="D:\BACKUP_C\My Documents\Company documents\Logo-uri2013\de la Costel\MAGUAY_logo_simplu_cu_transparenta.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91880" y="797415"/>
            <a:ext cx="2232248" cy="208964"/>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KingstonConsult</a:t>
            </a:r>
            <a:endParaRPr lang="en-GB" b="1" dirty="0"/>
          </a:p>
        </p:txBody>
      </p:sp>
      <p:graphicFrame>
        <p:nvGraphicFramePr>
          <p:cNvPr id="6" name="Content Placeholder 5"/>
          <p:cNvGraphicFramePr>
            <a:graphicFrameLocks noGrp="1"/>
          </p:cNvGraphicFramePr>
          <p:nvPr>
            <p:ph idx="1"/>
          </p:nvPr>
        </p:nvGraphicFramePr>
        <p:xfrm>
          <a:off x="453787" y="1785926"/>
          <a:ext cx="8236425" cy="791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reeform 6"/>
          <p:cNvSpPr/>
          <p:nvPr/>
        </p:nvSpPr>
        <p:spPr>
          <a:xfrm>
            <a:off x="416255" y="1176243"/>
            <a:ext cx="8229599" cy="609683"/>
          </a:xfrm>
          <a:custGeom>
            <a:avLst/>
            <a:gdLst>
              <a:gd name="connsiteX0" fmla="*/ 0 w 8229599"/>
              <a:gd name="connsiteY0" fmla="*/ 185644 h 1113839"/>
              <a:gd name="connsiteX1" fmla="*/ 54374 w 8229599"/>
              <a:gd name="connsiteY1" fmla="*/ 54374 h 1113839"/>
              <a:gd name="connsiteX2" fmla="*/ 185644 w 8229599"/>
              <a:gd name="connsiteY2" fmla="*/ 0 h 1113839"/>
              <a:gd name="connsiteX3" fmla="*/ 8043955 w 8229599"/>
              <a:gd name="connsiteY3" fmla="*/ 0 h 1113839"/>
              <a:gd name="connsiteX4" fmla="*/ 8175225 w 8229599"/>
              <a:gd name="connsiteY4" fmla="*/ 54374 h 1113839"/>
              <a:gd name="connsiteX5" fmla="*/ 8229599 w 8229599"/>
              <a:gd name="connsiteY5" fmla="*/ 185644 h 1113839"/>
              <a:gd name="connsiteX6" fmla="*/ 8229599 w 8229599"/>
              <a:gd name="connsiteY6" fmla="*/ 928195 h 1113839"/>
              <a:gd name="connsiteX7" fmla="*/ 8175225 w 8229599"/>
              <a:gd name="connsiteY7" fmla="*/ 1059465 h 1113839"/>
              <a:gd name="connsiteX8" fmla="*/ 8043955 w 8229599"/>
              <a:gd name="connsiteY8" fmla="*/ 1113839 h 1113839"/>
              <a:gd name="connsiteX9" fmla="*/ 185644 w 8229599"/>
              <a:gd name="connsiteY9" fmla="*/ 1113839 h 1113839"/>
              <a:gd name="connsiteX10" fmla="*/ 54374 w 8229599"/>
              <a:gd name="connsiteY10" fmla="*/ 1059465 h 1113839"/>
              <a:gd name="connsiteX11" fmla="*/ 0 w 8229599"/>
              <a:gd name="connsiteY11" fmla="*/ 928195 h 1113839"/>
              <a:gd name="connsiteX12" fmla="*/ 0 w 8229599"/>
              <a:gd name="connsiteY12" fmla="*/ 185644 h 11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29599" h="1113839">
                <a:moveTo>
                  <a:pt x="0" y="185644"/>
                </a:moveTo>
                <a:cubicBezTo>
                  <a:pt x="0" y="136408"/>
                  <a:pt x="19559" y="89189"/>
                  <a:pt x="54374" y="54374"/>
                </a:cubicBezTo>
                <a:cubicBezTo>
                  <a:pt x="89189" y="19559"/>
                  <a:pt x="136408" y="0"/>
                  <a:pt x="185644" y="0"/>
                </a:cubicBezTo>
                <a:lnTo>
                  <a:pt x="8043955" y="0"/>
                </a:lnTo>
                <a:cubicBezTo>
                  <a:pt x="8093191" y="0"/>
                  <a:pt x="8140410" y="19559"/>
                  <a:pt x="8175225" y="54374"/>
                </a:cubicBezTo>
                <a:cubicBezTo>
                  <a:pt x="8210040" y="89189"/>
                  <a:pt x="8229599" y="136408"/>
                  <a:pt x="8229599" y="185644"/>
                </a:cubicBezTo>
                <a:lnTo>
                  <a:pt x="8229599" y="928195"/>
                </a:lnTo>
                <a:cubicBezTo>
                  <a:pt x="8229599" y="977431"/>
                  <a:pt x="8210040" y="1024650"/>
                  <a:pt x="8175225" y="1059465"/>
                </a:cubicBezTo>
                <a:cubicBezTo>
                  <a:pt x="8140410" y="1094280"/>
                  <a:pt x="8093191" y="1113839"/>
                  <a:pt x="8043955" y="1113839"/>
                </a:cubicBezTo>
                <a:lnTo>
                  <a:pt x="185644" y="1113839"/>
                </a:lnTo>
                <a:cubicBezTo>
                  <a:pt x="136408" y="1113839"/>
                  <a:pt x="89189" y="1094280"/>
                  <a:pt x="54374" y="1059465"/>
                </a:cubicBezTo>
                <a:cubicBezTo>
                  <a:pt x="19559" y="1024650"/>
                  <a:pt x="0" y="977431"/>
                  <a:pt x="0" y="928195"/>
                </a:cubicBezTo>
                <a:lnTo>
                  <a:pt x="0" y="185644"/>
                </a:lnTo>
                <a:close/>
              </a:path>
            </a:pathLst>
          </a:custGeom>
          <a:ln>
            <a:noFill/>
          </a:ln>
        </p:spPr>
        <p:style>
          <a:lnRef idx="2">
            <a:schemeClr val="accent1"/>
          </a:lnRef>
          <a:fillRef idx="1">
            <a:schemeClr val="lt1"/>
          </a:fillRef>
          <a:effectRef idx="0">
            <a:schemeClr val="accent1"/>
          </a:effectRef>
          <a:fontRef idx="minor">
            <a:schemeClr val="dk1"/>
          </a:fontRef>
        </p:style>
        <p:txBody>
          <a:bodyPr spcFirstLastPara="0" vert="horz" wrap="square" lIns="161053" tIns="161053" rIns="161053" bIns="161053" numCol="1" spcCol="1270" anchor="ctr" anchorCtr="0">
            <a:noAutofit/>
          </a:bodyPr>
          <a:lstStyle/>
          <a:p>
            <a:pPr lvl="0" defTabSz="1244600" rtl="0">
              <a:lnSpc>
                <a:spcPct val="90000"/>
              </a:lnSpc>
              <a:spcBef>
                <a:spcPct val="0"/>
              </a:spcBef>
              <a:spcAft>
                <a:spcPct val="35000"/>
              </a:spcAft>
            </a:pPr>
            <a:r>
              <a:rPr lang="ro-RO" sz="1600" b="1" dirty="0" smtClean="0"/>
              <a:t>Dorim să oferim o opinie independentă asupra configuraţiei memoriei serverelor dumneavoastră</a:t>
            </a:r>
            <a:r>
              <a:rPr lang="en-GB" sz="1600" b="1" kern="1200" dirty="0" smtClean="0"/>
              <a:t>. </a:t>
            </a:r>
            <a:r>
              <a:rPr lang="ro-RO" sz="1600" b="1" kern="1200" dirty="0" smtClean="0"/>
              <a:t>Ce oferim</a:t>
            </a:r>
            <a:r>
              <a:rPr lang="en-GB" sz="1600" b="1" kern="1200" dirty="0" smtClean="0"/>
              <a:t>: </a:t>
            </a:r>
            <a:endParaRPr lang="en-GB" sz="1600" b="1" kern="1200" dirty="0"/>
          </a:p>
        </p:txBody>
      </p:sp>
      <p:graphicFrame>
        <p:nvGraphicFramePr>
          <p:cNvPr id="9" name="Diagram 8"/>
          <p:cNvGraphicFramePr/>
          <p:nvPr/>
        </p:nvGraphicFramePr>
        <p:xfrm>
          <a:off x="2195736" y="6072206"/>
          <a:ext cx="5472608" cy="3571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Picture 2"/>
          <p:cNvPicPr>
            <a:picLocks noChangeAspect="1" noChangeArrowheads="1"/>
          </p:cNvPicPr>
          <p:nvPr/>
        </p:nvPicPr>
        <p:blipFill>
          <a:blip r:embed="rId13" cstate="screen"/>
          <a:srcRect/>
          <a:stretch>
            <a:fillRect/>
          </a:stretch>
        </p:blipFill>
        <p:spPr bwMode="auto">
          <a:xfrm>
            <a:off x="6441742" y="256522"/>
            <a:ext cx="2238226" cy="872822"/>
          </a:xfrm>
          <a:prstGeom prst="rect">
            <a:avLst/>
          </a:prstGeom>
          <a:noFill/>
          <a:ln w="9525">
            <a:noFill/>
            <a:miter lim="800000"/>
            <a:headEnd/>
            <a:tailEnd/>
          </a:ln>
        </p:spPr>
      </p:pic>
      <p:graphicFrame>
        <p:nvGraphicFramePr>
          <p:cNvPr id="8" name="Content Placeholder 5"/>
          <p:cNvGraphicFramePr>
            <a:graphicFrameLocks/>
          </p:cNvGraphicFramePr>
          <p:nvPr/>
        </p:nvGraphicFramePr>
        <p:xfrm>
          <a:off x="453787" y="2637361"/>
          <a:ext cx="8236425" cy="79163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1" name="Content Placeholder 5"/>
          <p:cNvGraphicFramePr>
            <a:graphicFrameLocks/>
          </p:cNvGraphicFramePr>
          <p:nvPr/>
        </p:nvGraphicFramePr>
        <p:xfrm>
          <a:off x="453787" y="3500438"/>
          <a:ext cx="8236425" cy="79163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2" name="Content Placeholder 5"/>
          <p:cNvGraphicFramePr>
            <a:graphicFrameLocks/>
          </p:cNvGraphicFramePr>
          <p:nvPr/>
        </p:nvGraphicFramePr>
        <p:xfrm>
          <a:off x="453787" y="4357694"/>
          <a:ext cx="8236425" cy="791639"/>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graphicFrame>
        <p:nvGraphicFramePr>
          <p:cNvPr id="13" name="Content Placeholder 5"/>
          <p:cNvGraphicFramePr>
            <a:graphicFrameLocks/>
          </p:cNvGraphicFramePr>
          <p:nvPr/>
        </p:nvGraphicFramePr>
        <p:xfrm>
          <a:off x="453787" y="5214950"/>
          <a:ext cx="8236425" cy="791639"/>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pic>
        <p:nvPicPr>
          <p:cNvPr id="1026" name="Picture 2" descr="D:\BACKUP_C\My Documents\Company documents\Logo-uri2013\de la Costel\MAGUAY_logo_simplu_cu_transparenta.png"/>
          <p:cNvPicPr>
            <a:picLocks noChangeAspect="1" noChangeArrowheads="1"/>
          </p:cNvPicPr>
          <p:nvPr/>
        </p:nvPicPr>
        <p:blipFill>
          <a:blip r:embed="rId34" cstate="print">
            <a:extLst>
              <a:ext uri="{28A0092B-C50C-407E-A947-70E740481C1C}">
                <a14:useLocalDpi xmlns="" xmlns:a14="http://schemas.microsoft.com/office/drawing/2010/main" val="0"/>
              </a:ext>
            </a:extLst>
          </a:blip>
          <a:srcRect/>
          <a:stretch>
            <a:fillRect/>
          </a:stretch>
        </p:blipFill>
        <p:spPr bwMode="auto">
          <a:xfrm>
            <a:off x="3491880" y="797415"/>
            <a:ext cx="2232248" cy="208964"/>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11" grpId="0">
        <p:bldAsOne/>
      </p:bldGraphic>
      <p:bldGraphic spid="12" grpId="0">
        <p:bldAsOne/>
      </p:bldGraphic>
      <p:bldGraphic spid="13"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60"/>
            <a:ext cx="8229600" cy="639762"/>
          </a:xfrm>
        </p:spPr>
        <p:txBody>
          <a:bodyPr/>
          <a:lstStyle/>
          <a:p>
            <a:r>
              <a:rPr lang="en-US" b="1" dirty="0" smtClean="0"/>
              <a:t>Some people think our attention to detail is obsessive; </a:t>
            </a:r>
            <a:br>
              <a:rPr lang="en-US" b="1" dirty="0" smtClean="0"/>
            </a:br>
            <a:r>
              <a:rPr lang="en-US" b="1" dirty="0" smtClean="0"/>
              <a:t>we think it’s essential</a:t>
            </a:r>
            <a:endParaRPr lang="en-GB" dirty="0"/>
          </a:p>
        </p:txBody>
      </p:sp>
      <p:sp>
        <p:nvSpPr>
          <p:cNvPr id="3" name="Content Placeholder 2"/>
          <p:cNvSpPr>
            <a:spLocks noGrp="1"/>
          </p:cNvSpPr>
          <p:nvPr>
            <p:ph idx="1"/>
          </p:nvPr>
        </p:nvSpPr>
        <p:spPr>
          <a:xfrm>
            <a:off x="467544" y="1268760"/>
            <a:ext cx="8229600" cy="5040560"/>
          </a:xfrm>
        </p:spPr>
        <p:txBody>
          <a:bodyPr/>
          <a:lstStyle/>
          <a:p>
            <a:r>
              <a:rPr lang="en-US" sz="2000" b="1" dirty="0" smtClean="0"/>
              <a:t>Quality</a:t>
            </a:r>
          </a:p>
          <a:p>
            <a:pPr lvl="1"/>
            <a:r>
              <a:rPr lang="en-US" sz="1600" dirty="0" smtClean="0"/>
              <a:t>Kingston is renowned for designing and manufacturing high quality products </a:t>
            </a:r>
            <a:br>
              <a:rPr lang="en-US" sz="1600" dirty="0" smtClean="0"/>
            </a:br>
            <a:r>
              <a:rPr lang="en-US" sz="1600" dirty="0" smtClean="0"/>
              <a:t>from grade A components</a:t>
            </a:r>
            <a:endParaRPr lang="ro-RO" sz="1600" dirty="0" smtClean="0"/>
          </a:p>
          <a:p>
            <a:pPr lvl="1"/>
            <a:r>
              <a:rPr lang="en-US" sz="1600" b="1" dirty="0" smtClean="0"/>
              <a:t>Kingston sources only first-tier quality memory wafers and chips directly from the chip manufacturers</a:t>
            </a:r>
            <a:endParaRPr lang="ro-RO" sz="1600" b="1" dirty="0" smtClean="0"/>
          </a:p>
          <a:p>
            <a:pPr lvl="1"/>
            <a:r>
              <a:rPr lang="en-US" sz="1600" dirty="0" smtClean="0"/>
              <a:t>We return bad dies and chips to wafer manufacturer or scrap them</a:t>
            </a:r>
            <a:endParaRPr lang="ro-RO" sz="1600" dirty="0" smtClean="0"/>
          </a:p>
          <a:p>
            <a:r>
              <a:rPr lang="en-GB" sz="2000" b="1" dirty="0" smtClean="0"/>
              <a:t>100% compatibility guaranteed</a:t>
            </a:r>
          </a:p>
          <a:p>
            <a:pPr lvl="1"/>
            <a:r>
              <a:rPr lang="en-GB" sz="1600" dirty="0" smtClean="0"/>
              <a:t>With new and legacy OEM systems for our System Specific DRAM products</a:t>
            </a:r>
          </a:p>
          <a:p>
            <a:pPr lvl="1"/>
            <a:r>
              <a:rPr lang="en-GB" sz="1600" dirty="0" smtClean="0"/>
              <a:t>With relevant industry standards and technologies for our </a:t>
            </a:r>
            <a:r>
              <a:rPr lang="en-GB" sz="1600" dirty="0" err="1" smtClean="0"/>
              <a:t>ValueRAM</a:t>
            </a:r>
            <a:r>
              <a:rPr lang="en-GB" sz="1600" dirty="0" smtClean="0"/>
              <a:t> DRAM products</a:t>
            </a:r>
          </a:p>
          <a:p>
            <a:pPr lvl="1"/>
            <a:r>
              <a:rPr lang="en-GB" sz="1600" dirty="0" smtClean="0"/>
              <a:t>With relevant industry standards and interfaces for our Flash products</a:t>
            </a:r>
            <a:endParaRPr lang="en-US" sz="1600" dirty="0" smtClean="0"/>
          </a:p>
          <a:p>
            <a:r>
              <a:rPr lang="en-GB" sz="2000" b="1" dirty="0" smtClean="0"/>
              <a:t>Reliability</a:t>
            </a:r>
          </a:p>
          <a:p>
            <a:pPr lvl="1"/>
            <a:r>
              <a:rPr lang="en-US" sz="1600" dirty="0" smtClean="0"/>
              <a:t>We believe our testing is the most extensive in the memory industry.  With our patents for testing equipment  and unique testing procedures we are committed to quality.</a:t>
            </a:r>
          </a:p>
          <a:p>
            <a:pPr lvl="1"/>
            <a:r>
              <a:rPr lang="en-US" sz="1600" dirty="0" smtClean="0"/>
              <a:t>Unique patents related to specialist testing equipment and technologies – e.g. Server burn-in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684213" y="0"/>
            <a:ext cx="8245475" cy="762000"/>
          </a:xfrm>
          <a:noFill/>
        </p:spPr>
        <p:txBody>
          <a:bodyPr/>
          <a:lstStyle/>
          <a:p>
            <a:r>
              <a:rPr lang="en-US" sz="2800" dirty="0" smtClean="0">
                <a:ea typeface="ＭＳ Ｐゴシック" charset="-128"/>
              </a:rPr>
              <a:t>Solution: Server memory dynamic burn-in testing</a:t>
            </a:r>
            <a:endParaRPr lang="en-GB" sz="2800" dirty="0" smtClean="0">
              <a:ea typeface="ＭＳ Ｐゴシック" charset="-128"/>
            </a:endParaRPr>
          </a:p>
        </p:txBody>
      </p:sp>
      <p:sp>
        <p:nvSpPr>
          <p:cNvPr id="35844" name="Rectangle 3"/>
          <p:cNvSpPr>
            <a:spLocks noGrp="1" noChangeArrowheads="1"/>
          </p:cNvSpPr>
          <p:nvPr>
            <p:ph type="body" idx="4294967295"/>
          </p:nvPr>
        </p:nvSpPr>
        <p:spPr bwMode="auto">
          <a:xfrm>
            <a:off x="395536" y="836712"/>
            <a:ext cx="7467600" cy="5400600"/>
          </a:xfrm>
          <a:prstGeom prst="rect">
            <a:avLst/>
          </a:prstGeom>
          <a:noFill/>
          <a:ln>
            <a:miter lim="800000"/>
            <a:headEnd/>
            <a:tailEnd/>
          </a:ln>
        </p:spPr>
        <p:txBody>
          <a:bodyPr/>
          <a:lstStyle/>
          <a:p>
            <a:r>
              <a:rPr lang="en-US" sz="1500" dirty="0" smtClean="0">
                <a:ea typeface="ＭＳ Ｐゴシック" charset="-128"/>
              </a:rPr>
              <a:t>Kingston's </a:t>
            </a:r>
            <a:r>
              <a:rPr lang="en-US" sz="1500" b="1" dirty="0" smtClean="0">
                <a:ea typeface="ＭＳ Ｐゴシック" charset="-128"/>
              </a:rPr>
              <a:t>unique</a:t>
            </a:r>
            <a:r>
              <a:rPr lang="en-US" sz="1500" dirty="0" smtClean="0">
                <a:ea typeface="ＭＳ Ｐゴシック" charset="-128"/>
              </a:rPr>
              <a:t> </a:t>
            </a:r>
            <a:r>
              <a:rPr lang="en-US" sz="1500" b="1" dirty="0" smtClean="0">
                <a:ea typeface="ＭＳ Ｐゴシック" charset="-128"/>
              </a:rPr>
              <a:t>patented</a:t>
            </a:r>
            <a:r>
              <a:rPr lang="en-US" sz="1500" dirty="0" smtClean="0">
                <a:ea typeface="ＭＳ Ｐゴシック" charset="-128"/>
              </a:rPr>
              <a:t> burn-in testing process has been proved* to reduce ELFs (Early Life Failures) by 90%</a:t>
            </a:r>
            <a:br>
              <a:rPr lang="en-US" sz="1500" dirty="0" smtClean="0">
                <a:ea typeface="ＭＳ Ｐゴシック" charset="-128"/>
              </a:rPr>
            </a:br>
            <a:endParaRPr lang="en-US" sz="1100" dirty="0" smtClean="0">
              <a:ea typeface="ＭＳ Ｐゴシック" charset="-128"/>
            </a:endParaRPr>
          </a:p>
          <a:p>
            <a:pPr lvl="1"/>
            <a:r>
              <a:rPr lang="en-US" sz="1500" b="1" dirty="0" smtClean="0">
                <a:ea typeface="ＭＳ Ｐゴシック" charset="-128"/>
              </a:rPr>
              <a:t>Every cell of every chip of every module</a:t>
            </a:r>
            <a:r>
              <a:rPr lang="en-US" sz="1500" dirty="0" smtClean="0">
                <a:ea typeface="ＭＳ Ｐゴシック" charset="-128"/>
              </a:rPr>
              <a:t> is fully </a:t>
            </a:r>
            <a:br>
              <a:rPr lang="en-US" sz="1500" dirty="0" smtClean="0">
                <a:ea typeface="ＭＳ Ｐゴシック" charset="-128"/>
              </a:rPr>
            </a:br>
            <a:r>
              <a:rPr lang="en-US" sz="1500" dirty="0" smtClean="0">
                <a:ea typeface="ＭＳ Ｐゴシック" charset="-128"/>
              </a:rPr>
              <a:t>pattern tested for 24 hours at 100</a:t>
            </a:r>
            <a:r>
              <a:rPr lang="en-US" sz="1500" baseline="30000" dirty="0" smtClean="0">
                <a:ea typeface="ＭＳ Ｐゴシック" charset="-128"/>
              </a:rPr>
              <a:t>o</a:t>
            </a:r>
            <a:r>
              <a:rPr lang="en-US" sz="1500" dirty="0" smtClean="0">
                <a:ea typeface="ＭＳ Ｐゴシック" charset="-128"/>
              </a:rPr>
              <a:t> Celsius </a:t>
            </a:r>
            <a:br>
              <a:rPr lang="en-US" sz="1500" dirty="0" smtClean="0">
                <a:ea typeface="ＭＳ Ｐゴシック" charset="-128"/>
              </a:rPr>
            </a:br>
            <a:r>
              <a:rPr lang="en-US" sz="1500" dirty="0" smtClean="0">
                <a:ea typeface="ＭＳ Ｐゴシック" charset="-128"/>
              </a:rPr>
              <a:t>(212</a:t>
            </a:r>
            <a:r>
              <a:rPr lang="en-US" sz="1500" baseline="30000" dirty="0" smtClean="0">
                <a:ea typeface="ＭＳ Ｐゴシック" charset="-128"/>
              </a:rPr>
              <a:t>o</a:t>
            </a:r>
            <a:r>
              <a:rPr lang="en-US" sz="1500" dirty="0" smtClean="0">
                <a:ea typeface="ＭＳ Ｐゴシック" charset="-128"/>
              </a:rPr>
              <a:t> Fahrenheit), at high voltage.</a:t>
            </a:r>
          </a:p>
          <a:p>
            <a:pPr lvl="1"/>
            <a:r>
              <a:rPr lang="en-US" sz="1500" dirty="0" smtClean="0">
                <a:ea typeface="ＭＳ Ｐゴシック" charset="-128"/>
              </a:rPr>
              <a:t>The entire module is subjected to test (PCB, </a:t>
            </a:r>
            <a:br>
              <a:rPr lang="en-US" sz="1500" dirty="0" smtClean="0">
                <a:ea typeface="ＭＳ Ｐゴシック" charset="-128"/>
              </a:rPr>
            </a:br>
            <a:r>
              <a:rPr lang="en-US" sz="1500" dirty="0" smtClean="0">
                <a:ea typeface="ＭＳ Ｐゴシック" charset="-128"/>
              </a:rPr>
              <a:t>components and memory chips)</a:t>
            </a:r>
          </a:p>
          <a:p>
            <a:pPr lvl="1"/>
            <a:r>
              <a:rPr lang="en-US" sz="1500" dirty="0" smtClean="0">
                <a:ea typeface="ＭＳ Ｐゴシック" charset="-128"/>
              </a:rPr>
              <a:t>500 DDR server modules per tester</a:t>
            </a:r>
          </a:p>
          <a:p>
            <a:pPr lvl="1"/>
            <a:r>
              <a:rPr lang="en-US" sz="1500" dirty="0" smtClean="0">
                <a:ea typeface="ＭＳ Ｐゴシック" charset="-128"/>
              </a:rPr>
              <a:t>Such stressful testing has the effect of </a:t>
            </a:r>
            <a:endParaRPr lang="ro-RO" dirty="0" smtClean="0"/>
          </a:p>
          <a:p>
            <a:pPr lvl="1">
              <a:buNone/>
            </a:pPr>
            <a:r>
              <a:rPr lang="en-US" sz="1500" dirty="0" smtClean="0">
                <a:ea typeface="ＭＳ Ｐゴシック" charset="-128"/>
              </a:rPr>
              <a:t>‘aging’ all modules by at least three months</a:t>
            </a:r>
          </a:p>
          <a:p>
            <a:pPr lvl="1"/>
            <a:endParaRPr lang="ro-RO" sz="1500" dirty="0" smtClean="0">
              <a:ea typeface="ＭＳ Ｐゴシック" charset="-128"/>
            </a:endParaRPr>
          </a:p>
          <a:p>
            <a:pPr lvl="1"/>
            <a:endParaRPr lang="ro-RO" dirty="0" smtClean="0"/>
          </a:p>
          <a:p>
            <a:pPr lvl="1"/>
            <a:endParaRPr lang="en-US" sz="1500" dirty="0" smtClean="0">
              <a:ea typeface="ＭＳ Ｐゴシック" charset="-128"/>
            </a:endParaRPr>
          </a:p>
          <a:p>
            <a:endParaRPr lang="ro-RO" sz="1500" dirty="0" smtClean="0">
              <a:ea typeface="ＭＳ Ｐゴシック" charset="-128"/>
            </a:endParaRPr>
          </a:p>
          <a:p>
            <a:endParaRPr lang="ro-RO" dirty="0" smtClean="0"/>
          </a:p>
          <a:p>
            <a:r>
              <a:rPr lang="en-US" sz="1500" dirty="0" smtClean="0">
                <a:ea typeface="ＭＳ Ｐゴシック" charset="-128"/>
              </a:rPr>
              <a:t>Full lifetime warranty applies to all modules</a:t>
            </a:r>
          </a:p>
          <a:p>
            <a:pPr>
              <a:buFontTx/>
              <a:buNone/>
            </a:pPr>
            <a:r>
              <a:rPr lang="en-US" sz="800" dirty="0" smtClean="0">
                <a:ea typeface="ＭＳ Ｐゴシック" charset="-128"/>
              </a:rPr>
              <a:t>* based on all manufactured server modules being tested during a six month trial period</a:t>
            </a:r>
            <a:endParaRPr lang="en-GB" sz="800" dirty="0" smtClean="0">
              <a:ea typeface="ＭＳ Ｐゴシック" charset="-128"/>
            </a:endParaRPr>
          </a:p>
        </p:txBody>
      </p:sp>
      <p:pic>
        <p:nvPicPr>
          <p:cNvPr id="35845" name="Picture 4" descr="Burn in Oven3"/>
          <p:cNvPicPr>
            <a:picLocks noChangeAspect="1" noChangeArrowheads="1"/>
          </p:cNvPicPr>
          <p:nvPr/>
        </p:nvPicPr>
        <p:blipFill>
          <a:blip r:embed="rId3" cstate="print"/>
          <a:srcRect/>
          <a:stretch>
            <a:fillRect/>
          </a:stretch>
        </p:blipFill>
        <p:spPr bwMode="auto">
          <a:xfrm>
            <a:off x="6084168" y="1268760"/>
            <a:ext cx="2222500" cy="2014537"/>
          </a:xfrm>
          <a:prstGeom prst="rect">
            <a:avLst/>
          </a:prstGeom>
          <a:noFill/>
          <a:ln w="9525">
            <a:noFill/>
            <a:miter lim="800000"/>
            <a:headEnd/>
            <a:tailEnd/>
          </a:ln>
        </p:spPr>
      </p:pic>
      <p:grpSp>
        <p:nvGrpSpPr>
          <p:cNvPr id="6" name="Group 2"/>
          <p:cNvGrpSpPr>
            <a:grpSpLocks/>
          </p:cNvGrpSpPr>
          <p:nvPr/>
        </p:nvGrpSpPr>
        <p:grpSpPr bwMode="auto">
          <a:xfrm>
            <a:off x="3779893" y="3356992"/>
            <a:ext cx="5616643" cy="2894832"/>
            <a:chOff x="1992" y="8866"/>
            <a:chExt cx="7450" cy="3421"/>
          </a:xfrm>
        </p:grpSpPr>
        <p:sp>
          <p:nvSpPr>
            <p:cNvPr id="7" name="Text Box 3"/>
            <p:cNvSpPr txBox="1">
              <a:spLocks noChangeArrowheads="1"/>
            </p:cNvSpPr>
            <p:nvPr/>
          </p:nvSpPr>
          <p:spPr bwMode="auto">
            <a:xfrm>
              <a:off x="4077" y="8866"/>
              <a:ext cx="3963" cy="226"/>
            </a:xfrm>
            <a:prstGeom prst="rect">
              <a:avLst/>
            </a:prstGeom>
            <a:solidFill>
              <a:srgbClr val="00CC99"/>
            </a:solidFill>
            <a:ln w="9525">
              <a:noFill/>
              <a:miter lim="800000"/>
              <a:headEnd/>
              <a:tailEnd/>
            </a:ln>
            <a:effectLst>
              <a:outerShdw blurRad="63500" dist="107763" dir="2700000" algn="ctr" rotWithShape="0">
                <a:srgbClr val="000000">
                  <a:alpha val="50000"/>
                </a:srgbClr>
              </a:outerShdw>
            </a:effectLst>
          </p:spPr>
          <p:txBody>
            <a:bodyPr wrap="none">
              <a:spAutoFit/>
            </a:bodyPr>
            <a:lstStyle/>
            <a:p>
              <a:pPr algn="ctr">
                <a:defRPr/>
              </a:pPr>
              <a:r>
                <a:rPr lang="en-US" sz="1400" b="1" dirty="0">
                  <a:solidFill>
                    <a:srgbClr val="3333CC"/>
                  </a:solidFill>
                  <a:latin typeface="75 Helvetica Bold" charset="0"/>
                  <a:cs typeface="Times New Roman" pitchFamily="18" charset="0"/>
                </a:rPr>
                <a:t>The Semiconductor Reliability “Bathtub” Curve</a:t>
              </a:r>
            </a:p>
          </p:txBody>
        </p:sp>
        <p:sp>
          <p:nvSpPr>
            <p:cNvPr id="8" name="Rectangle 4"/>
            <p:cNvSpPr>
              <a:spLocks noChangeArrowheads="1"/>
            </p:cNvSpPr>
            <p:nvPr/>
          </p:nvSpPr>
          <p:spPr bwMode="auto">
            <a:xfrm>
              <a:off x="3297" y="9386"/>
              <a:ext cx="888" cy="2200"/>
            </a:xfrm>
            <a:prstGeom prst="rect">
              <a:avLst/>
            </a:prstGeom>
            <a:solidFill>
              <a:srgbClr val="FFFF66"/>
            </a:solidFill>
            <a:ln w="9525">
              <a:noFill/>
              <a:miter lim="800000"/>
              <a:headEnd/>
              <a:tailEnd/>
            </a:ln>
          </p:spPr>
          <p:txBody>
            <a:bodyPr wrap="none" anchor="ctr"/>
            <a:lstStyle/>
            <a:p>
              <a:pPr algn="ctr"/>
              <a:endParaRPr lang="en-GB" sz="800">
                <a:solidFill>
                  <a:srgbClr val="000000"/>
                </a:solidFill>
                <a:latin typeface="75 Helvetica Bold" charset="0"/>
                <a:cs typeface="Times New Roman" pitchFamily="18" charset="0"/>
              </a:endParaRPr>
            </a:p>
          </p:txBody>
        </p:sp>
        <p:sp>
          <p:nvSpPr>
            <p:cNvPr id="9" name="Rectangle 5"/>
            <p:cNvSpPr>
              <a:spLocks noChangeArrowheads="1"/>
            </p:cNvSpPr>
            <p:nvPr/>
          </p:nvSpPr>
          <p:spPr bwMode="auto">
            <a:xfrm>
              <a:off x="7737" y="9386"/>
              <a:ext cx="1166" cy="2200"/>
            </a:xfrm>
            <a:prstGeom prst="rect">
              <a:avLst/>
            </a:prstGeom>
            <a:solidFill>
              <a:srgbClr val="CCFFCC"/>
            </a:solidFill>
            <a:ln w="9525">
              <a:noFill/>
              <a:miter lim="800000"/>
              <a:headEnd/>
              <a:tailEnd/>
            </a:ln>
          </p:spPr>
          <p:txBody>
            <a:bodyPr wrap="none" anchor="ctr"/>
            <a:lstStyle/>
            <a:p>
              <a:endParaRPr lang="en-US" sz="1800"/>
            </a:p>
          </p:txBody>
        </p:sp>
        <p:sp>
          <p:nvSpPr>
            <p:cNvPr id="10" name="Rectangle 6"/>
            <p:cNvSpPr>
              <a:spLocks noChangeArrowheads="1"/>
            </p:cNvSpPr>
            <p:nvPr/>
          </p:nvSpPr>
          <p:spPr bwMode="auto">
            <a:xfrm>
              <a:off x="4185" y="9386"/>
              <a:ext cx="3829" cy="2200"/>
            </a:xfrm>
            <a:prstGeom prst="rect">
              <a:avLst/>
            </a:prstGeom>
            <a:solidFill>
              <a:srgbClr val="CCCCFF"/>
            </a:solidFill>
            <a:ln w="9525">
              <a:noFill/>
              <a:miter lim="800000"/>
              <a:headEnd/>
              <a:tailEnd/>
            </a:ln>
          </p:spPr>
          <p:txBody>
            <a:bodyPr wrap="none" anchor="ctr"/>
            <a:lstStyle/>
            <a:p>
              <a:endParaRPr lang="en-US" sz="1800"/>
            </a:p>
          </p:txBody>
        </p:sp>
        <p:grpSp>
          <p:nvGrpSpPr>
            <p:cNvPr id="11" name="Group 7"/>
            <p:cNvGrpSpPr>
              <a:grpSpLocks/>
            </p:cNvGrpSpPr>
            <p:nvPr/>
          </p:nvGrpSpPr>
          <p:grpSpPr bwMode="auto">
            <a:xfrm>
              <a:off x="3130" y="9233"/>
              <a:ext cx="4560" cy="2353"/>
              <a:chOff x="576" y="1632"/>
              <a:chExt cx="4560" cy="2208"/>
            </a:xfrm>
          </p:grpSpPr>
          <p:sp>
            <p:nvSpPr>
              <p:cNvPr id="26" name="Line 8"/>
              <p:cNvSpPr>
                <a:spLocks noChangeShapeType="1"/>
              </p:cNvSpPr>
              <p:nvPr/>
            </p:nvSpPr>
            <p:spPr bwMode="auto">
              <a:xfrm>
                <a:off x="576" y="1632"/>
                <a:ext cx="0" cy="2208"/>
              </a:xfrm>
              <a:prstGeom prst="line">
                <a:avLst/>
              </a:prstGeom>
              <a:noFill/>
              <a:ln w="38100">
                <a:solidFill>
                  <a:srgbClr val="000000"/>
                </a:solidFill>
                <a:round/>
                <a:headEnd type="triangle" w="med" len="med"/>
                <a:tailEnd/>
              </a:ln>
            </p:spPr>
            <p:txBody>
              <a:bodyPr/>
              <a:lstStyle/>
              <a:p>
                <a:endParaRPr lang="en-GB"/>
              </a:p>
            </p:txBody>
          </p:sp>
          <p:sp>
            <p:nvSpPr>
              <p:cNvPr id="27" name="Line 9"/>
              <p:cNvSpPr>
                <a:spLocks noChangeShapeType="1"/>
              </p:cNvSpPr>
              <p:nvPr/>
            </p:nvSpPr>
            <p:spPr bwMode="auto">
              <a:xfrm>
                <a:off x="576" y="3840"/>
                <a:ext cx="4560" cy="0"/>
              </a:xfrm>
              <a:prstGeom prst="line">
                <a:avLst/>
              </a:prstGeom>
              <a:noFill/>
              <a:ln w="38100">
                <a:solidFill>
                  <a:srgbClr val="000000"/>
                </a:solidFill>
                <a:round/>
                <a:headEnd/>
                <a:tailEnd type="triangle" w="med" len="med"/>
              </a:ln>
            </p:spPr>
            <p:txBody>
              <a:bodyPr/>
              <a:lstStyle/>
              <a:p>
                <a:endParaRPr lang="en-GB"/>
              </a:p>
            </p:txBody>
          </p:sp>
        </p:grpSp>
        <p:sp>
          <p:nvSpPr>
            <p:cNvPr id="12" name="Text Box 10"/>
            <p:cNvSpPr txBox="1">
              <a:spLocks noChangeArrowheads="1"/>
            </p:cNvSpPr>
            <p:nvPr/>
          </p:nvSpPr>
          <p:spPr bwMode="auto">
            <a:xfrm>
              <a:off x="1992" y="9632"/>
              <a:ext cx="961" cy="727"/>
            </a:xfrm>
            <a:prstGeom prst="rect">
              <a:avLst/>
            </a:prstGeom>
            <a:noFill/>
            <a:ln w="9525">
              <a:noFill/>
              <a:miter lim="800000"/>
              <a:headEnd/>
              <a:tailEnd/>
            </a:ln>
          </p:spPr>
          <p:txBody>
            <a:bodyPr wrap="none">
              <a:spAutoFit/>
            </a:bodyPr>
            <a:lstStyle/>
            <a:p>
              <a:r>
                <a:rPr lang="en-US" sz="1050" b="1" dirty="0">
                  <a:solidFill>
                    <a:srgbClr val="000000"/>
                  </a:solidFill>
                  <a:cs typeface="Times New Roman" pitchFamily="18" charset="0"/>
                </a:rPr>
                <a:t>Field</a:t>
              </a:r>
            </a:p>
            <a:p>
              <a:r>
                <a:rPr lang="en-US" sz="1050" b="1" dirty="0">
                  <a:solidFill>
                    <a:srgbClr val="000000"/>
                  </a:solidFill>
                  <a:cs typeface="Times New Roman" pitchFamily="18" charset="0"/>
                </a:rPr>
                <a:t>Failures</a:t>
              </a:r>
            </a:p>
            <a:p>
              <a:r>
                <a:rPr lang="en-US" sz="1200" b="1" dirty="0">
                  <a:solidFill>
                    <a:srgbClr val="000000"/>
                  </a:solidFill>
                  <a:cs typeface="Times New Roman" pitchFamily="18" charset="0"/>
                </a:rPr>
                <a:t>(</a:t>
              </a:r>
              <a:r>
                <a:rPr lang="en-US" sz="1050" b="1" dirty="0">
                  <a:solidFill>
                    <a:srgbClr val="000000"/>
                  </a:solidFill>
                  <a:cs typeface="Times New Roman" pitchFamily="18" charset="0"/>
                </a:rPr>
                <a:t>units</a:t>
              </a:r>
              <a:r>
                <a:rPr lang="en-US" sz="1200" b="1" dirty="0">
                  <a:solidFill>
                    <a:srgbClr val="000000"/>
                  </a:solidFill>
                  <a:cs typeface="Times New Roman" pitchFamily="18" charset="0"/>
                </a:rPr>
                <a:t>)</a:t>
              </a:r>
            </a:p>
          </p:txBody>
        </p:sp>
        <p:sp>
          <p:nvSpPr>
            <p:cNvPr id="13" name="Text Box 11"/>
            <p:cNvSpPr txBox="1">
              <a:spLocks noChangeArrowheads="1"/>
            </p:cNvSpPr>
            <p:nvPr/>
          </p:nvSpPr>
          <p:spPr bwMode="auto">
            <a:xfrm>
              <a:off x="8313" y="11333"/>
              <a:ext cx="662" cy="300"/>
            </a:xfrm>
            <a:prstGeom prst="rect">
              <a:avLst/>
            </a:prstGeom>
            <a:noFill/>
            <a:ln w="9525">
              <a:noFill/>
              <a:miter lim="800000"/>
              <a:headEnd/>
              <a:tailEnd/>
            </a:ln>
          </p:spPr>
          <p:txBody>
            <a:bodyPr wrap="none">
              <a:spAutoFit/>
            </a:bodyPr>
            <a:lstStyle/>
            <a:p>
              <a:r>
                <a:rPr lang="en-US" sz="1050" b="1" dirty="0">
                  <a:solidFill>
                    <a:srgbClr val="000000"/>
                  </a:solidFill>
                  <a:cs typeface="Times New Roman" pitchFamily="18" charset="0"/>
                </a:rPr>
                <a:t>Time</a:t>
              </a:r>
            </a:p>
          </p:txBody>
        </p:sp>
        <p:sp>
          <p:nvSpPr>
            <p:cNvPr id="14" name="Text Box 12"/>
            <p:cNvSpPr txBox="1">
              <a:spLocks noChangeArrowheads="1"/>
            </p:cNvSpPr>
            <p:nvPr/>
          </p:nvSpPr>
          <p:spPr bwMode="auto">
            <a:xfrm>
              <a:off x="2836" y="9486"/>
              <a:ext cx="1726" cy="454"/>
            </a:xfrm>
            <a:prstGeom prst="rect">
              <a:avLst/>
            </a:prstGeom>
            <a:noFill/>
            <a:ln w="9525">
              <a:noFill/>
              <a:miter lim="800000"/>
              <a:headEnd/>
              <a:tailEnd/>
            </a:ln>
          </p:spPr>
          <p:txBody>
            <a:bodyPr wrap="none">
              <a:spAutoFit/>
            </a:bodyPr>
            <a:lstStyle/>
            <a:p>
              <a:pPr algn="ctr"/>
              <a:r>
                <a:rPr lang="en-US" sz="1200" b="1" dirty="0">
                  <a:solidFill>
                    <a:srgbClr val="FF3300"/>
                  </a:solidFill>
                  <a:cs typeface="Times New Roman" pitchFamily="18" charset="0"/>
                </a:rPr>
                <a:t>Early Life</a:t>
              </a:r>
            </a:p>
            <a:p>
              <a:pPr algn="ctr"/>
              <a:r>
                <a:rPr lang="en-US" sz="1200" b="1" dirty="0">
                  <a:solidFill>
                    <a:srgbClr val="FF3300"/>
                  </a:solidFill>
                  <a:cs typeface="Times New Roman" pitchFamily="18" charset="0"/>
                </a:rPr>
                <a:t>Failures</a:t>
              </a:r>
            </a:p>
          </p:txBody>
        </p:sp>
        <p:sp>
          <p:nvSpPr>
            <p:cNvPr id="15" name="Text Box 13"/>
            <p:cNvSpPr txBox="1">
              <a:spLocks noChangeArrowheads="1"/>
            </p:cNvSpPr>
            <p:nvPr/>
          </p:nvSpPr>
          <p:spPr bwMode="auto">
            <a:xfrm>
              <a:off x="5095" y="9477"/>
              <a:ext cx="1912" cy="272"/>
            </a:xfrm>
            <a:prstGeom prst="rect">
              <a:avLst/>
            </a:prstGeom>
            <a:noFill/>
            <a:ln w="9525">
              <a:noFill/>
              <a:miter lim="800000"/>
              <a:headEnd/>
              <a:tailEnd/>
            </a:ln>
          </p:spPr>
          <p:txBody>
            <a:bodyPr wrap="none">
              <a:spAutoFit/>
            </a:bodyPr>
            <a:lstStyle/>
            <a:p>
              <a:pPr algn="ctr"/>
              <a:r>
                <a:rPr lang="en-US" sz="1200" b="1" dirty="0">
                  <a:solidFill>
                    <a:srgbClr val="FF3300"/>
                  </a:solidFill>
                  <a:cs typeface="Times New Roman" pitchFamily="18" charset="0"/>
                </a:rPr>
                <a:t>Useful Life</a:t>
              </a:r>
            </a:p>
          </p:txBody>
        </p:sp>
        <p:sp>
          <p:nvSpPr>
            <p:cNvPr id="16" name="Text Box 14"/>
            <p:cNvSpPr txBox="1">
              <a:spLocks noChangeArrowheads="1"/>
            </p:cNvSpPr>
            <p:nvPr/>
          </p:nvSpPr>
          <p:spPr bwMode="auto">
            <a:xfrm>
              <a:off x="7476" y="9486"/>
              <a:ext cx="1966" cy="484"/>
            </a:xfrm>
            <a:prstGeom prst="rect">
              <a:avLst/>
            </a:prstGeom>
            <a:noFill/>
            <a:ln w="9525">
              <a:noFill/>
              <a:miter lim="800000"/>
              <a:headEnd/>
              <a:tailEnd/>
            </a:ln>
          </p:spPr>
          <p:txBody>
            <a:bodyPr wrap="none">
              <a:spAutoFit/>
            </a:bodyPr>
            <a:lstStyle/>
            <a:p>
              <a:pPr algn="ctr"/>
              <a:r>
                <a:rPr lang="en-US" sz="1200" b="1" dirty="0">
                  <a:solidFill>
                    <a:srgbClr val="FF3300"/>
                  </a:solidFill>
                  <a:cs typeface="Times New Roman" pitchFamily="18" charset="0"/>
                </a:rPr>
                <a:t>End-of-Life</a:t>
              </a:r>
            </a:p>
            <a:p>
              <a:pPr algn="ctr"/>
              <a:r>
                <a:rPr lang="en-US" sz="1400" b="1" dirty="0">
                  <a:solidFill>
                    <a:srgbClr val="FF3300"/>
                  </a:solidFill>
                  <a:cs typeface="Times New Roman" pitchFamily="18" charset="0"/>
                </a:rPr>
                <a:t>Failures</a:t>
              </a:r>
            </a:p>
          </p:txBody>
        </p:sp>
        <p:sp>
          <p:nvSpPr>
            <p:cNvPr id="17" name="Arc 15"/>
            <p:cNvSpPr>
              <a:spLocks/>
            </p:cNvSpPr>
            <p:nvPr/>
          </p:nvSpPr>
          <p:spPr bwMode="auto">
            <a:xfrm flipV="1">
              <a:off x="7737" y="10051"/>
              <a:ext cx="832" cy="1483"/>
            </a:xfrm>
            <a:custGeom>
              <a:avLst/>
              <a:gdLst>
                <a:gd name="T0" fmla="*/ 0 w 21572"/>
                <a:gd name="T1" fmla="*/ 0 h 21600"/>
                <a:gd name="T2" fmla="*/ 32 w 21572"/>
                <a:gd name="T3" fmla="*/ 97 h 21600"/>
                <a:gd name="T4" fmla="*/ 0 w 21572"/>
                <a:gd name="T5" fmla="*/ 102 h 21600"/>
                <a:gd name="T6" fmla="*/ 0 60000 65536"/>
                <a:gd name="T7" fmla="*/ 0 60000 65536"/>
                <a:gd name="T8" fmla="*/ 0 60000 65536"/>
                <a:gd name="T9" fmla="*/ 0 w 21572"/>
                <a:gd name="T10" fmla="*/ 0 h 21600"/>
                <a:gd name="T11" fmla="*/ 21572 w 21572"/>
                <a:gd name="T12" fmla="*/ 21600 h 21600"/>
              </a:gdLst>
              <a:ahLst/>
              <a:cxnLst>
                <a:cxn ang="T6">
                  <a:pos x="T0" y="T1"/>
                </a:cxn>
                <a:cxn ang="T7">
                  <a:pos x="T2" y="T3"/>
                </a:cxn>
                <a:cxn ang="T8">
                  <a:pos x="T4" y="T5"/>
                </a:cxn>
              </a:cxnLst>
              <a:rect l="T9" t="T10" r="T11" b="T12"/>
              <a:pathLst>
                <a:path w="21572" h="21600" fill="none" extrusionOk="0">
                  <a:moveTo>
                    <a:pt x="0" y="-1"/>
                  </a:moveTo>
                  <a:cubicBezTo>
                    <a:pt x="11505" y="-1"/>
                    <a:pt x="20991" y="9018"/>
                    <a:pt x="21572" y="20509"/>
                  </a:cubicBezTo>
                </a:path>
                <a:path w="21572" h="21600" stroke="0" extrusionOk="0">
                  <a:moveTo>
                    <a:pt x="0" y="-1"/>
                  </a:moveTo>
                  <a:cubicBezTo>
                    <a:pt x="11505" y="-1"/>
                    <a:pt x="20991" y="9018"/>
                    <a:pt x="21572" y="20509"/>
                  </a:cubicBezTo>
                  <a:lnTo>
                    <a:pt x="0" y="21600"/>
                  </a:lnTo>
                  <a:close/>
                </a:path>
              </a:pathLst>
            </a:custGeom>
            <a:noFill/>
            <a:ln w="38100">
              <a:solidFill>
                <a:srgbClr val="FF3300"/>
              </a:solidFill>
              <a:round/>
              <a:headEnd/>
              <a:tailEnd/>
            </a:ln>
          </p:spPr>
          <p:txBody>
            <a:bodyPr wrap="none" anchor="ctr"/>
            <a:lstStyle/>
            <a:p>
              <a:endParaRPr lang="en-GB"/>
            </a:p>
          </p:txBody>
        </p:sp>
        <p:sp>
          <p:nvSpPr>
            <p:cNvPr id="18" name="Freeform 16"/>
            <p:cNvSpPr>
              <a:spLocks/>
            </p:cNvSpPr>
            <p:nvPr/>
          </p:nvSpPr>
          <p:spPr bwMode="auto">
            <a:xfrm>
              <a:off x="3408" y="10103"/>
              <a:ext cx="1220" cy="1431"/>
            </a:xfrm>
            <a:custGeom>
              <a:avLst/>
              <a:gdLst>
                <a:gd name="T0" fmla="*/ 1220 w 672"/>
                <a:gd name="T1" fmla="*/ 1431 h 1056"/>
                <a:gd name="T2" fmla="*/ 697 w 672"/>
                <a:gd name="T3" fmla="*/ 1301 h 1056"/>
                <a:gd name="T4" fmla="*/ 174 w 672"/>
                <a:gd name="T5" fmla="*/ 650 h 1056"/>
                <a:gd name="T6" fmla="*/ 0 w 672"/>
                <a:gd name="T7" fmla="*/ 0 h 1056"/>
                <a:gd name="T8" fmla="*/ 0 60000 65536"/>
                <a:gd name="T9" fmla="*/ 0 60000 65536"/>
                <a:gd name="T10" fmla="*/ 0 60000 65536"/>
                <a:gd name="T11" fmla="*/ 0 60000 65536"/>
                <a:gd name="T12" fmla="*/ 0 w 672"/>
                <a:gd name="T13" fmla="*/ 0 h 1056"/>
                <a:gd name="T14" fmla="*/ 672 w 672"/>
                <a:gd name="T15" fmla="*/ 1056 h 1056"/>
              </a:gdLst>
              <a:ahLst/>
              <a:cxnLst>
                <a:cxn ang="T8">
                  <a:pos x="T0" y="T1"/>
                </a:cxn>
                <a:cxn ang="T9">
                  <a:pos x="T2" y="T3"/>
                </a:cxn>
                <a:cxn ang="T10">
                  <a:pos x="T4" y="T5"/>
                </a:cxn>
                <a:cxn ang="T11">
                  <a:pos x="T6" y="T7"/>
                </a:cxn>
              </a:cxnLst>
              <a:rect l="T12" t="T13" r="T14" b="T15"/>
              <a:pathLst>
                <a:path w="672" h="1056">
                  <a:moveTo>
                    <a:pt x="672" y="1056"/>
                  </a:moveTo>
                  <a:cubicBezTo>
                    <a:pt x="576" y="1056"/>
                    <a:pt x="480" y="1056"/>
                    <a:pt x="384" y="960"/>
                  </a:cubicBezTo>
                  <a:cubicBezTo>
                    <a:pt x="288" y="864"/>
                    <a:pt x="160" y="640"/>
                    <a:pt x="96" y="480"/>
                  </a:cubicBezTo>
                  <a:cubicBezTo>
                    <a:pt x="32" y="320"/>
                    <a:pt x="16" y="72"/>
                    <a:pt x="0" y="0"/>
                  </a:cubicBezTo>
                </a:path>
              </a:pathLst>
            </a:custGeom>
            <a:noFill/>
            <a:ln w="38100">
              <a:solidFill>
                <a:srgbClr val="FF3300"/>
              </a:solidFill>
              <a:round/>
              <a:headEnd/>
              <a:tailEnd/>
            </a:ln>
          </p:spPr>
          <p:txBody>
            <a:bodyPr/>
            <a:lstStyle/>
            <a:p>
              <a:endParaRPr lang="en-GB"/>
            </a:p>
          </p:txBody>
        </p:sp>
        <p:sp>
          <p:nvSpPr>
            <p:cNvPr id="19" name="Line 17"/>
            <p:cNvSpPr>
              <a:spLocks noChangeShapeType="1"/>
            </p:cNvSpPr>
            <p:nvPr/>
          </p:nvSpPr>
          <p:spPr bwMode="auto">
            <a:xfrm>
              <a:off x="4628" y="11534"/>
              <a:ext cx="3109" cy="0"/>
            </a:xfrm>
            <a:prstGeom prst="line">
              <a:avLst/>
            </a:prstGeom>
            <a:noFill/>
            <a:ln w="38100">
              <a:solidFill>
                <a:srgbClr val="FF3300"/>
              </a:solidFill>
              <a:round/>
              <a:headEnd/>
              <a:tailEnd/>
            </a:ln>
          </p:spPr>
          <p:txBody>
            <a:bodyPr/>
            <a:lstStyle/>
            <a:p>
              <a:endParaRPr lang="en-GB"/>
            </a:p>
          </p:txBody>
        </p:sp>
        <p:sp>
          <p:nvSpPr>
            <p:cNvPr id="20" name="Text Box 18"/>
            <p:cNvSpPr txBox="1">
              <a:spLocks noChangeArrowheads="1"/>
            </p:cNvSpPr>
            <p:nvPr/>
          </p:nvSpPr>
          <p:spPr bwMode="auto">
            <a:xfrm>
              <a:off x="6589" y="11773"/>
              <a:ext cx="2447" cy="474"/>
            </a:xfrm>
            <a:prstGeom prst="rect">
              <a:avLst/>
            </a:prstGeom>
            <a:noFill/>
            <a:ln w="9525">
              <a:noFill/>
              <a:miter lim="800000"/>
              <a:headEnd/>
              <a:tailEnd/>
            </a:ln>
          </p:spPr>
          <p:txBody>
            <a:bodyPr wrap="none">
              <a:spAutoFit/>
            </a:bodyPr>
            <a:lstStyle/>
            <a:p>
              <a:pPr algn="ctr"/>
              <a:r>
                <a:rPr lang="en-US" sz="1200" b="1" dirty="0">
                  <a:solidFill>
                    <a:srgbClr val="FF3300"/>
                  </a:solidFill>
                  <a:cs typeface="Times New Roman" pitchFamily="18" charset="0"/>
                </a:rPr>
                <a:t>Typical </a:t>
              </a:r>
              <a:r>
                <a:rPr lang="en-US" sz="1100" b="1" dirty="0">
                  <a:solidFill>
                    <a:srgbClr val="FF3300"/>
                  </a:solidFill>
                  <a:cs typeface="Times New Roman" pitchFamily="18" charset="0"/>
                </a:rPr>
                <a:t>Useful</a:t>
              </a:r>
              <a:r>
                <a:rPr lang="en-US" sz="1200" b="1" dirty="0">
                  <a:solidFill>
                    <a:srgbClr val="FF3300"/>
                  </a:solidFill>
                  <a:cs typeface="Times New Roman" pitchFamily="18" charset="0"/>
                </a:rPr>
                <a:t> Life:</a:t>
              </a:r>
            </a:p>
            <a:p>
              <a:pPr algn="ctr"/>
              <a:r>
                <a:rPr lang="en-US" sz="1200" b="1" dirty="0">
                  <a:solidFill>
                    <a:srgbClr val="FF3300"/>
                  </a:solidFill>
                  <a:cs typeface="Times New Roman" pitchFamily="18" charset="0"/>
                </a:rPr>
                <a:t>20 Years (Kingston</a:t>
              </a:r>
              <a:r>
                <a:rPr lang="en-US" sz="1400" b="1" dirty="0">
                  <a:solidFill>
                    <a:srgbClr val="FF3300"/>
                  </a:solidFill>
                  <a:cs typeface="Times New Roman" pitchFamily="18" charset="0"/>
                </a:rPr>
                <a:t>)</a:t>
              </a:r>
            </a:p>
          </p:txBody>
        </p:sp>
        <p:sp>
          <p:nvSpPr>
            <p:cNvPr id="21" name="Line 19"/>
            <p:cNvSpPr>
              <a:spLocks noChangeShapeType="1"/>
            </p:cNvSpPr>
            <p:nvPr/>
          </p:nvSpPr>
          <p:spPr bwMode="auto">
            <a:xfrm flipH="1" flipV="1">
              <a:off x="7987" y="11615"/>
              <a:ext cx="0" cy="211"/>
            </a:xfrm>
            <a:prstGeom prst="line">
              <a:avLst/>
            </a:prstGeom>
            <a:noFill/>
            <a:ln w="9525">
              <a:solidFill>
                <a:srgbClr val="FF3300"/>
              </a:solidFill>
              <a:round/>
              <a:headEnd/>
              <a:tailEnd/>
            </a:ln>
          </p:spPr>
          <p:txBody>
            <a:bodyPr/>
            <a:lstStyle/>
            <a:p>
              <a:endParaRPr lang="en-GB"/>
            </a:p>
          </p:txBody>
        </p:sp>
        <p:sp>
          <p:nvSpPr>
            <p:cNvPr id="22" name="Text Box 20"/>
            <p:cNvSpPr txBox="1">
              <a:spLocks noChangeArrowheads="1"/>
            </p:cNvSpPr>
            <p:nvPr/>
          </p:nvSpPr>
          <p:spPr bwMode="auto">
            <a:xfrm>
              <a:off x="2616" y="11649"/>
              <a:ext cx="1045" cy="578"/>
            </a:xfrm>
            <a:prstGeom prst="rect">
              <a:avLst/>
            </a:prstGeom>
            <a:noFill/>
            <a:ln w="9525">
              <a:noFill/>
              <a:miter lim="800000"/>
              <a:headEnd/>
              <a:tailEnd/>
            </a:ln>
          </p:spPr>
          <p:txBody>
            <a:bodyPr wrap="none">
              <a:spAutoFit/>
            </a:bodyPr>
            <a:lstStyle/>
            <a:p>
              <a:pPr algn="ctr"/>
              <a:r>
                <a:rPr lang="en-US" sz="1100" b="1" dirty="0">
                  <a:solidFill>
                    <a:srgbClr val="FF3300"/>
                  </a:solidFill>
                  <a:cs typeface="Times New Roman" pitchFamily="18" charset="0"/>
                </a:rPr>
                <a:t>Ship</a:t>
              </a:r>
            </a:p>
            <a:p>
              <a:pPr algn="ctr"/>
              <a:r>
                <a:rPr lang="en-US" sz="1100" b="1" dirty="0">
                  <a:solidFill>
                    <a:srgbClr val="FF3300"/>
                  </a:solidFill>
                  <a:cs typeface="Times New Roman" pitchFamily="18" charset="0"/>
                </a:rPr>
                <a:t>From</a:t>
              </a:r>
            </a:p>
            <a:p>
              <a:pPr algn="ctr"/>
              <a:r>
                <a:rPr lang="en-US" sz="1100" b="1" dirty="0">
                  <a:solidFill>
                    <a:srgbClr val="FF3300"/>
                  </a:solidFill>
                  <a:cs typeface="Times New Roman" pitchFamily="18" charset="0"/>
                </a:rPr>
                <a:t>Factory</a:t>
              </a:r>
            </a:p>
          </p:txBody>
        </p:sp>
        <p:sp>
          <p:nvSpPr>
            <p:cNvPr id="23" name="Line 21"/>
            <p:cNvSpPr>
              <a:spLocks noChangeShapeType="1"/>
            </p:cNvSpPr>
            <p:nvPr/>
          </p:nvSpPr>
          <p:spPr bwMode="auto">
            <a:xfrm>
              <a:off x="3315" y="11615"/>
              <a:ext cx="0" cy="105"/>
            </a:xfrm>
            <a:prstGeom prst="line">
              <a:avLst/>
            </a:prstGeom>
            <a:noFill/>
            <a:ln w="9525">
              <a:solidFill>
                <a:srgbClr val="FF3300"/>
              </a:solidFill>
              <a:round/>
              <a:headEnd/>
              <a:tailEnd/>
            </a:ln>
          </p:spPr>
          <p:txBody>
            <a:bodyPr/>
            <a:lstStyle/>
            <a:p>
              <a:endParaRPr lang="en-GB"/>
            </a:p>
          </p:txBody>
        </p:sp>
        <p:sp>
          <p:nvSpPr>
            <p:cNvPr id="24" name="Text Box 22"/>
            <p:cNvSpPr txBox="1">
              <a:spLocks noChangeArrowheads="1"/>
            </p:cNvSpPr>
            <p:nvPr/>
          </p:nvSpPr>
          <p:spPr bwMode="auto">
            <a:xfrm>
              <a:off x="3476" y="11665"/>
              <a:ext cx="1875" cy="622"/>
            </a:xfrm>
            <a:prstGeom prst="rect">
              <a:avLst/>
            </a:prstGeom>
            <a:noFill/>
            <a:ln w="9525">
              <a:noFill/>
              <a:miter lim="800000"/>
              <a:headEnd/>
              <a:tailEnd/>
            </a:ln>
          </p:spPr>
          <p:txBody>
            <a:bodyPr wrap="none">
              <a:spAutoFit/>
            </a:bodyPr>
            <a:lstStyle/>
            <a:p>
              <a:pPr algn="ctr"/>
              <a:r>
                <a:rPr lang="en-US" sz="1200" b="1" dirty="0">
                  <a:solidFill>
                    <a:srgbClr val="FF3300"/>
                  </a:solidFill>
                  <a:cs typeface="Times New Roman" pitchFamily="18" charset="0"/>
                </a:rPr>
                <a:t>Stabilization</a:t>
              </a:r>
            </a:p>
            <a:p>
              <a:pPr algn="ctr"/>
              <a:r>
                <a:rPr lang="en-US" sz="1200" b="1" dirty="0">
                  <a:solidFill>
                    <a:srgbClr val="FF3300"/>
                  </a:solidFill>
                  <a:cs typeface="Times New Roman" pitchFamily="18" charset="0"/>
                </a:rPr>
                <a:t>Time </a:t>
              </a:r>
              <a:r>
                <a:rPr lang="en-US" sz="1100" b="1" dirty="0">
                  <a:solidFill>
                    <a:srgbClr val="FF3300"/>
                  </a:solidFill>
                  <a:cs typeface="Times New Roman" pitchFamily="18" charset="0"/>
                </a:rPr>
                <a:t>frame</a:t>
              </a:r>
              <a:r>
                <a:rPr lang="en-US" sz="1200" b="1" dirty="0">
                  <a:solidFill>
                    <a:srgbClr val="FF3300"/>
                  </a:solidFill>
                  <a:cs typeface="Times New Roman" pitchFamily="18" charset="0"/>
                </a:rPr>
                <a:t>:</a:t>
              </a:r>
            </a:p>
            <a:p>
              <a:pPr algn="ctr"/>
              <a:r>
                <a:rPr lang="en-US" sz="1200" b="1" dirty="0" err="1">
                  <a:solidFill>
                    <a:srgbClr val="FF3300"/>
                  </a:solidFill>
                  <a:cs typeface="Times New Roman" pitchFamily="18" charset="0"/>
                </a:rPr>
                <a:t>Apx</a:t>
              </a:r>
              <a:r>
                <a:rPr lang="en-US" sz="1200" b="1" dirty="0">
                  <a:solidFill>
                    <a:srgbClr val="FF3300"/>
                  </a:solidFill>
                  <a:cs typeface="Times New Roman" pitchFamily="18" charset="0"/>
                </a:rPr>
                <a:t>. 3 months</a:t>
              </a:r>
            </a:p>
          </p:txBody>
        </p:sp>
        <p:sp>
          <p:nvSpPr>
            <p:cNvPr id="25" name="Line 23"/>
            <p:cNvSpPr>
              <a:spLocks noChangeShapeType="1"/>
            </p:cNvSpPr>
            <p:nvPr/>
          </p:nvSpPr>
          <p:spPr bwMode="auto">
            <a:xfrm>
              <a:off x="4140" y="11520"/>
              <a:ext cx="0" cy="360"/>
            </a:xfrm>
            <a:prstGeom prst="line">
              <a:avLst/>
            </a:prstGeom>
            <a:noFill/>
            <a:ln w="9525">
              <a:solidFill>
                <a:srgbClr val="FF3300"/>
              </a:solidFill>
              <a:round/>
              <a:headEnd/>
              <a:tailEnd/>
            </a:ln>
          </p:spPr>
          <p:txBody>
            <a:bodyPr/>
            <a:lstStyle/>
            <a:p>
              <a:endParaRPr lang="en-GB"/>
            </a:p>
          </p:txBody>
        </p:sp>
      </p:gr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legacy.kingston.com/channelmarketingcenter/flash/product_images/widrive/WiDrive_top_angle.jpg"/>
          <p:cNvPicPr>
            <a:picLocks noChangeAspect="1" noChangeArrowheads="1"/>
          </p:cNvPicPr>
          <p:nvPr/>
        </p:nvPicPr>
        <p:blipFill>
          <a:blip r:embed="rId3" cstate="print"/>
          <a:srcRect/>
          <a:stretch>
            <a:fillRect/>
          </a:stretch>
        </p:blipFill>
        <p:spPr bwMode="auto">
          <a:xfrm>
            <a:off x="5004048" y="3645024"/>
            <a:ext cx="3753955" cy="2690047"/>
          </a:xfrm>
          <a:prstGeom prst="rect">
            <a:avLst/>
          </a:prstGeom>
          <a:noFill/>
          <a:ln w="9525">
            <a:noFill/>
            <a:miter lim="800000"/>
            <a:headEnd/>
            <a:tailEnd/>
          </a:ln>
        </p:spPr>
      </p:pic>
      <p:sp>
        <p:nvSpPr>
          <p:cNvPr id="696323" name="Rectangle 3"/>
          <p:cNvSpPr>
            <a:spLocks noGrp="1" noChangeArrowheads="1"/>
          </p:cNvSpPr>
          <p:nvPr>
            <p:ph type="body" idx="1"/>
          </p:nvPr>
        </p:nvSpPr>
        <p:spPr/>
        <p:txBody>
          <a:bodyPr/>
          <a:lstStyle/>
          <a:p>
            <a:r>
              <a:rPr lang="en-US" sz="2000" dirty="0" smtClean="0"/>
              <a:t>Module</a:t>
            </a:r>
            <a:r>
              <a:rPr lang="ro-RO" sz="2000" dirty="0" smtClean="0"/>
              <a:t> de Memorie</a:t>
            </a:r>
            <a:endParaRPr lang="en-US" sz="2000" dirty="0" smtClean="0"/>
          </a:p>
          <a:p>
            <a:r>
              <a:rPr lang="ro-RO" sz="2000" dirty="0" smtClean="0"/>
              <a:t>Memorii E</a:t>
            </a:r>
            <a:r>
              <a:rPr lang="en-US" sz="2000" dirty="0" err="1" smtClean="0"/>
              <a:t>mbedded</a:t>
            </a:r>
            <a:endParaRPr lang="en-US" sz="2000" dirty="0"/>
          </a:p>
          <a:p>
            <a:r>
              <a:rPr lang="en-US" sz="2000" dirty="0" smtClean="0"/>
              <a:t>Drive</a:t>
            </a:r>
            <a:r>
              <a:rPr lang="ro-RO" sz="2000" dirty="0" smtClean="0"/>
              <a:t>-uri</a:t>
            </a:r>
            <a:r>
              <a:rPr lang="en-US" sz="2000" dirty="0" smtClean="0"/>
              <a:t> </a:t>
            </a:r>
            <a:r>
              <a:rPr lang="ro-RO" sz="2000" dirty="0" smtClean="0"/>
              <a:t>USB </a:t>
            </a:r>
            <a:r>
              <a:rPr lang="en-US" sz="2000" dirty="0" smtClean="0"/>
              <a:t>&amp; Card</a:t>
            </a:r>
            <a:r>
              <a:rPr lang="ro-RO" sz="2000" dirty="0" smtClean="0"/>
              <a:t>uri Flash</a:t>
            </a:r>
            <a:endParaRPr lang="en-US" sz="2000" dirty="0"/>
          </a:p>
          <a:p>
            <a:r>
              <a:rPr lang="ro-RO" sz="2000" dirty="0" smtClean="0"/>
              <a:t>Drive-uri </a:t>
            </a:r>
            <a:r>
              <a:rPr lang="en-US" sz="2000" dirty="0" smtClean="0"/>
              <a:t>SSD</a:t>
            </a:r>
          </a:p>
          <a:p>
            <a:r>
              <a:rPr lang="ro-RO" sz="2000" dirty="0" smtClean="0"/>
              <a:t>Storage </a:t>
            </a:r>
            <a:r>
              <a:rPr lang="en-US" sz="2000" dirty="0" smtClean="0"/>
              <a:t>Wireless</a:t>
            </a:r>
            <a:endParaRPr lang="ro-RO" sz="2000" dirty="0" smtClean="0"/>
          </a:p>
          <a:p>
            <a:endParaRPr lang="ro-RO" dirty="0" smtClean="0"/>
          </a:p>
          <a:p>
            <a:endParaRPr lang="ro-RO" dirty="0" smtClean="0"/>
          </a:p>
          <a:p>
            <a:endParaRPr lang="ro-RO" dirty="0" smtClean="0"/>
          </a:p>
          <a:p>
            <a:endParaRPr lang="ro-RO" dirty="0" smtClean="0"/>
          </a:p>
          <a:p>
            <a:endParaRPr lang="ro-RO" dirty="0" smtClean="0"/>
          </a:p>
          <a:p>
            <a:endParaRPr lang="ro-RO" dirty="0" smtClean="0"/>
          </a:p>
          <a:p>
            <a:r>
              <a:rPr lang="ro-RO" sz="1800" dirty="0" smtClean="0"/>
              <a:t>În prezent livram echivalentul a 1 Milion de unităţi pe zi</a:t>
            </a:r>
            <a:endParaRPr lang="en-US" sz="1800" dirty="0"/>
          </a:p>
        </p:txBody>
      </p:sp>
      <p:pic>
        <p:nvPicPr>
          <p:cNvPr id="696324" name="Picture 4" descr="server_angl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16843" y="516191"/>
            <a:ext cx="3429000" cy="1916113"/>
          </a:xfrm>
          <a:prstGeom prst="rect">
            <a:avLst/>
          </a:prstGeom>
          <a:noFill/>
          <a:extLst>
            <a:ext uri="{909E8E84-426E-40DD-AFC4-6F175D3DCCD1}">
              <a14:hiddenFill xmlns="" xmlns:a14="http://schemas.microsoft.com/office/drawing/2010/main">
                <a:solidFill>
                  <a:srgbClr val="FFFFFF"/>
                </a:solidFill>
              </a14:hiddenFill>
            </a:ext>
          </a:extLst>
        </p:spPr>
      </p:pic>
      <p:pic>
        <p:nvPicPr>
          <p:cNvPr id="696325" name="Picture 5" descr="DT101G2_angledOpen_2GB"/>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748595" y="2703382"/>
            <a:ext cx="1865014" cy="1138654"/>
          </a:xfrm>
          <a:prstGeom prst="rect">
            <a:avLst/>
          </a:prstGeom>
          <a:noFill/>
          <a:extLst>
            <a:ext uri="{909E8E84-426E-40DD-AFC4-6F175D3DCCD1}">
              <a14:hiddenFill xmlns="" xmlns:a14="http://schemas.microsoft.com/office/drawing/2010/main">
                <a:solidFill>
                  <a:srgbClr val="FFFFFF"/>
                </a:solidFill>
              </a14:hiddenFill>
            </a:ext>
          </a:extLst>
        </p:spPr>
      </p:pic>
      <p:pic>
        <p:nvPicPr>
          <p:cNvPr id="696326" name="Picture 6" descr="SD10_straight_32GB"/>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931343" y="2526348"/>
            <a:ext cx="889000" cy="1066800"/>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itle 3"/>
          <p:cNvSpPr txBox="1">
            <a:spLocks/>
          </p:cNvSpPr>
          <p:nvPr/>
        </p:nvSpPr>
        <p:spPr bwMode="auto">
          <a:xfrm>
            <a:off x="457200" y="452438"/>
            <a:ext cx="5587999" cy="6397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defTabSz="457200" rtl="0" fontAlgn="base">
              <a:spcBef>
                <a:spcPct val="0"/>
              </a:spcBef>
              <a:spcAft>
                <a:spcPct val="0"/>
              </a:spcAft>
              <a:defRPr sz="2400" kern="1200">
                <a:solidFill>
                  <a:srgbClr val="D50E34"/>
                </a:solidFill>
                <a:latin typeface="+mj-lt"/>
                <a:ea typeface="ＭＳ Ｐゴシック" charset="-128"/>
                <a:cs typeface="Arial (Headings)"/>
              </a:defRPr>
            </a:lvl1pPr>
            <a:lvl2pPr algn="l" defTabSz="457200" rtl="0" fontAlgn="base">
              <a:spcBef>
                <a:spcPct val="0"/>
              </a:spcBef>
              <a:spcAft>
                <a:spcPct val="0"/>
              </a:spcAft>
              <a:defRPr sz="2400">
                <a:solidFill>
                  <a:srgbClr val="D50E34"/>
                </a:solidFill>
                <a:latin typeface="Calibri" pitchFamily="-1" charset="0"/>
                <a:ea typeface="ＭＳ Ｐゴシック" charset="-128"/>
                <a:cs typeface="Arial (Headings)"/>
              </a:defRPr>
            </a:lvl2pPr>
            <a:lvl3pPr algn="l" defTabSz="457200" rtl="0" fontAlgn="base">
              <a:spcBef>
                <a:spcPct val="0"/>
              </a:spcBef>
              <a:spcAft>
                <a:spcPct val="0"/>
              </a:spcAft>
              <a:defRPr sz="2400">
                <a:solidFill>
                  <a:srgbClr val="D50E34"/>
                </a:solidFill>
                <a:latin typeface="Calibri" pitchFamily="-1" charset="0"/>
                <a:ea typeface="ＭＳ Ｐゴシック" charset="-128"/>
                <a:cs typeface="Arial (Headings)"/>
              </a:defRPr>
            </a:lvl3pPr>
            <a:lvl4pPr algn="l" defTabSz="457200" rtl="0" fontAlgn="base">
              <a:spcBef>
                <a:spcPct val="0"/>
              </a:spcBef>
              <a:spcAft>
                <a:spcPct val="0"/>
              </a:spcAft>
              <a:defRPr sz="2400">
                <a:solidFill>
                  <a:srgbClr val="D50E34"/>
                </a:solidFill>
                <a:latin typeface="Calibri" pitchFamily="-1" charset="0"/>
                <a:ea typeface="ＭＳ Ｐゴシック" charset="-128"/>
                <a:cs typeface="Arial (Headings)"/>
              </a:defRPr>
            </a:lvl4pPr>
            <a:lvl5pPr algn="l" defTabSz="457200" rtl="0" fontAlgn="base">
              <a:spcBef>
                <a:spcPct val="0"/>
              </a:spcBef>
              <a:spcAft>
                <a:spcPct val="0"/>
              </a:spcAft>
              <a:defRPr sz="2400">
                <a:solidFill>
                  <a:srgbClr val="D50E34"/>
                </a:solidFill>
                <a:latin typeface="Calibri" pitchFamily="-1" charset="0"/>
                <a:ea typeface="ＭＳ Ｐゴシック" charset="-128"/>
                <a:cs typeface="Arial (Headings)"/>
              </a:defRPr>
            </a:lvl5pPr>
            <a:lvl6pPr marL="457200" algn="l" defTabSz="457200" rtl="0" eaLnBrk="1" fontAlgn="base" hangingPunct="1">
              <a:spcBef>
                <a:spcPct val="0"/>
              </a:spcBef>
              <a:spcAft>
                <a:spcPct val="0"/>
              </a:spcAft>
              <a:defRPr sz="2800">
                <a:solidFill>
                  <a:schemeClr val="tx1"/>
                </a:solidFill>
                <a:latin typeface="Arial" charset="0"/>
                <a:ea typeface="ＭＳ Ｐゴシック" charset="-128"/>
                <a:cs typeface="ＭＳ Ｐゴシック" charset="-128"/>
              </a:defRPr>
            </a:lvl6pPr>
            <a:lvl7pPr marL="914400" algn="l" defTabSz="457200" rtl="0" eaLnBrk="1" fontAlgn="base" hangingPunct="1">
              <a:spcBef>
                <a:spcPct val="0"/>
              </a:spcBef>
              <a:spcAft>
                <a:spcPct val="0"/>
              </a:spcAft>
              <a:defRPr sz="2800">
                <a:solidFill>
                  <a:schemeClr val="tx1"/>
                </a:solidFill>
                <a:latin typeface="Arial" charset="0"/>
                <a:ea typeface="ＭＳ Ｐゴシック" charset="-128"/>
                <a:cs typeface="ＭＳ Ｐゴシック" charset="-128"/>
              </a:defRPr>
            </a:lvl7pPr>
            <a:lvl8pPr marL="1371600" algn="l" defTabSz="457200" rtl="0" eaLnBrk="1" fontAlgn="base" hangingPunct="1">
              <a:spcBef>
                <a:spcPct val="0"/>
              </a:spcBef>
              <a:spcAft>
                <a:spcPct val="0"/>
              </a:spcAft>
              <a:defRPr sz="2800">
                <a:solidFill>
                  <a:schemeClr val="tx1"/>
                </a:solidFill>
                <a:latin typeface="Arial" charset="0"/>
                <a:ea typeface="ＭＳ Ｐゴシック" charset="-128"/>
                <a:cs typeface="ＭＳ Ｐゴシック" charset="-128"/>
              </a:defRPr>
            </a:lvl8pPr>
            <a:lvl9pPr marL="1828800" algn="l" defTabSz="457200" rtl="0" eaLnBrk="1" fontAlgn="base" hangingPunct="1">
              <a:spcBef>
                <a:spcPct val="0"/>
              </a:spcBef>
              <a:spcAft>
                <a:spcPct val="0"/>
              </a:spcAft>
              <a:defRPr sz="2800">
                <a:solidFill>
                  <a:schemeClr val="tx1"/>
                </a:solidFill>
                <a:latin typeface="Arial" charset="0"/>
                <a:ea typeface="ＭＳ Ｐゴシック" charset="-128"/>
                <a:cs typeface="ＭＳ Ｐゴシック" charset="-128"/>
              </a:defRPr>
            </a:lvl9pPr>
          </a:lstStyle>
          <a:p>
            <a:r>
              <a:rPr lang="ro-RO" b="1" dirty="0" smtClean="0">
                <a:solidFill>
                  <a:schemeClr val="accent1"/>
                </a:solidFill>
                <a:ea typeface="ＭＳ Ｐゴシック" pitchFamily="34" charset="-128"/>
              </a:rPr>
              <a:t>Ce facem noi</a:t>
            </a:r>
            <a:r>
              <a:rPr lang="en-US" b="1" dirty="0" smtClean="0">
                <a:solidFill>
                  <a:schemeClr val="accent1"/>
                </a:solidFill>
                <a:ea typeface="ＭＳ Ｐゴシック" pitchFamily="34" charset="-128"/>
              </a:rPr>
              <a:t>?</a:t>
            </a:r>
          </a:p>
        </p:txBody>
      </p:sp>
      <p:sp>
        <p:nvSpPr>
          <p:cNvPr id="10" name="Text Placeholder 3"/>
          <p:cNvSpPr txBox="1">
            <a:spLocks/>
          </p:cNvSpPr>
          <p:nvPr/>
        </p:nvSpPr>
        <p:spPr>
          <a:xfrm>
            <a:off x="457200" y="6126163"/>
            <a:ext cx="3962400" cy="263525"/>
          </a:xfrm>
          <a:prstGeom prst="rect">
            <a:avLst/>
          </a:prstGeom>
        </p:spPr>
        <p:txBody>
          <a:bodyPr/>
          <a:lstStyle>
            <a:lvl1pPr marL="114300" indent="-114300" algn="l" defTabSz="457200" rtl="0" fontAlgn="base">
              <a:spcBef>
                <a:spcPts val="900"/>
              </a:spcBef>
              <a:spcAft>
                <a:spcPct val="0"/>
              </a:spcAft>
              <a:buFont typeface="Arial" charset="0"/>
              <a:buChar char="•"/>
              <a:defRPr sz="1500" kern="1200">
                <a:solidFill>
                  <a:schemeClr val="tx1"/>
                </a:solidFill>
                <a:latin typeface="+mn-lt"/>
                <a:ea typeface="ＭＳ Ｐゴシック" charset="-128"/>
                <a:cs typeface="ＭＳ Ｐゴシック" charset="-128"/>
              </a:defRPr>
            </a:lvl1pPr>
            <a:lvl2pPr marL="292100" indent="-177800" algn="l" defTabSz="457200" rtl="0" fontAlgn="base">
              <a:spcBef>
                <a:spcPts val="900"/>
              </a:spcBef>
              <a:spcAft>
                <a:spcPct val="0"/>
              </a:spcAft>
              <a:buFont typeface="Lucida Grande"/>
              <a:buChar char="–"/>
              <a:defRPr sz="1500" kern="1200">
                <a:solidFill>
                  <a:schemeClr val="tx1"/>
                </a:solidFill>
                <a:latin typeface="+mn-lt"/>
                <a:ea typeface="ＭＳ Ｐゴシック" charset="-128"/>
                <a:cs typeface="+mn-cs"/>
              </a:defRPr>
            </a:lvl2pPr>
            <a:lvl3pPr marL="406400" indent="-114300" algn="l" defTabSz="457200" rtl="0" fontAlgn="base">
              <a:spcBef>
                <a:spcPts val="900"/>
              </a:spcBef>
              <a:spcAft>
                <a:spcPct val="0"/>
              </a:spcAft>
              <a:buFont typeface="Arial" charset="0"/>
              <a:buChar char="•"/>
              <a:defRPr sz="1500" kern="1200">
                <a:solidFill>
                  <a:schemeClr val="tx1"/>
                </a:solidFill>
                <a:latin typeface="+mn-lt"/>
                <a:ea typeface="ＭＳ Ｐゴシック" charset="-128"/>
                <a:cs typeface="+mn-cs"/>
              </a:defRPr>
            </a:lvl3pPr>
            <a:lvl4pPr marL="406400" indent="-114300" algn="l" defTabSz="457200" rtl="0" fontAlgn="base">
              <a:spcBef>
                <a:spcPts val="900"/>
              </a:spcBef>
              <a:spcAft>
                <a:spcPct val="0"/>
              </a:spcAft>
              <a:buFont typeface="Arial" charset="0"/>
              <a:buChar char="•"/>
              <a:defRPr sz="1500" kern="1200">
                <a:solidFill>
                  <a:schemeClr val="tx1"/>
                </a:solidFill>
                <a:latin typeface="+mn-lt"/>
                <a:ea typeface="ＭＳ Ｐゴシック" charset="-128"/>
                <a:cs typeface="+mn-cs"/>
              </a:defRPr>
            </a:lvl4pPr>
            <a:lvl5pPr marL="406400" indent="-114300" algn="l" defTabSz="457200" rtl="0" fontAlgn="base">
              <a:spcBef>
                <a:spcPts val="900"/>
              </a:spcBef>
              <a:spcAft>
                <a:spcPct val="0"/>
              </a:spcAft>
              <a:buFont typeface="Arial" charset="0"/>
              <a:buChar char="•"/>
              <a:defRPr sz="15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smtClean="0">
                <a:ea typeface="ＭＳ Ｐゴシック" pitchFamily="34" charset="-128"/>
              </a:rPr>
              <a:t>Source: Kingston Technology</a:t>
            </a:r>
          </a:p>
        </p:txBody>
      </p:sp>
      <p:pic>
        <p:nvPicPr>
          <p:cNvPr id="11" name="Picture 131"/>
          <p:cNvPicPr>
            <a:picLocks noChangeAspect="1" noChangeArrowheads="1"/>
          </p:cNvPicPr>
          <p:nvPr/>
        </p:nvPicPr>
        <p:blipFill>
          <a:blip r:embed="rId7" cstate="print">
            <a:clrChange>
              <a:clrFrom>
                <a:srgbClr val="DEDEDE"/>
              </a:clrFrom>
              <a:clrTo>
                <a:srgbClr val="DEDEDE">
                  <a:alpha val="0"/>
                </a:srgbClr>
              </a:clrTo>
            </a:clrChange>
          </a:blip>
          <a:srcRect l="8427" t="1991" r="4102" b="2213"/>
          <a:stretch>
            <a:fillRect/>
          </a:stretch>
        </p:blipFill>
        <p:spPr bwMode="auto">
          <a:xfrm>
            <a:off x="3881833" y="1706942"/>
            <a:ext cx="1335010" cy="1115521"/>
          </a:xfrm>
          <a:prstGeom prst="rect">
            <a:avLst/>
          </a:prstGeom>
          <a:noFill/>
          <a:ln w="9525">
            <a:noFill/>
            <a:miter lim="800000"/>
            <a:headEnd/>
            <a:tailEnd/>
          </a:ln>
        </p:spPr>
      </p:pic>
      <p:pic>
        <p:nvPicPr>
          <p:cNvPr id="1026" name="Picture 2" descr="http://legacy.kingston.com/channelmarketingcenter/ssdnow/product_images/E100/SSDE100_straight_400GB_hr.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267744" y="3573016"/>
            <a:ext cx="2577710" cy="161077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0311314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69632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696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684213" y="0"/>
            <a:ext cx="7772400" cy="762000"/>
          </a:xfrm>
          <a:noFill/>
        </p:spPr>
        <p:txBody>
          <a:bodyPr/>
          <a:lstStyle/>
          <a:p>
            <a:r>
              <a:rPr lang="en-GB" sz="2800" dirty="0" smtClean="0">
                <a:ea typeface="ＭＳ Ｐゴシック" charset="-128"/>
              </a:rPr>
              <a:t>Module testing in perspective</a:t>
            </a:r>
          </a:p>
        </p:txBody>
      </p:sp>
      <p:sp>
        <p:nvSpPr>
          <p:cNvPr id="37892" name="Rectangle 3"/>
          <p:cNvSpPr>
            <a:spLocks noChangeArrowheads="1"/>
          </p:cNvSpPr>
          <p:nvPr/>
        </p:nvSpPr>
        <p:spPr bwMode="auto">
          <a:xfrm>
            <a:off x="1403350" y="4508500"/>
            <a:ext cx="6172200" cy="762000"/>
          </a:xfrm>
          <a:prstGeom prst="rect">
            <a:avLst/>
          </a:prstGeom>
          <a:noFill/>
          <a:ln w="9525">
            <a:noFill/>
            <a:miter lim="800000"/>
            <a:headEnd/>
            <a:tailEnd/>
          </a:ln>
        </p:spPr>
        <p:txBody>
          <a:bodyPr/>
          <a:lstStyle/>
          <a:p>
            <a:pPr marL="742950" lvl="1" indent="-285750" algn="ctr">
              <a:spcBef>
                <a:spcPct val="20000"/>
              </a:spcBef>
            </a:pPr>
            <a:r>
              <a:rPr lang="en-US" sz="3100" b="1" dirty="0"/>
              <a:t>1</a:t>
            </a:r>
            <a:r>
              <a:rPr lang="en-US" sz="3100" dirty="0"/>
              <a:t> bad cell = failed module!</a:t>
            </a:r>
          </a:p>
        </p:txBody>
      </p:sp>
      <p:graphicFrame>
        <p:nvGraphicFramePr>
          <p:cNvPr id="27652" name="Group 4"/>
          <p:cNvGraphicFramePr>
            <a:graphicFrameLocks noGrp="1"/>
          </p:cNvGraphicFramePr>
          <p:nvPr/>
        </p:nvGraphicFramePr>
        <p:xfrm>
          <a:off x="755650" y="2349500"/>
          <a:ext cx="7543800" cy="1787526"/>
        </p:xfrm>
        <a:graphic>
          <a:graphicData uri="http://schemas.openxmlformats.org/drawingml/2006/table">
            <a:tbl>
              <a:tblPr/>
              <a:tblGrid>
                <a:gridCol w="3771900"/>
                <a:gridCol w="3771900"/>
              </a:tblGrid>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Arial" charset="0"/>
                          <a:ea typeface="ＭＳ Ｐゴシック" charset="-128"/>
                          <a:cs typeface="ＭＳ Ｐゴシック" charset="-128"/>
                        </a:rPr>
                        <a:t>Memory module Capacity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FF">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chemeClr val="tx1"/>
                          </a:solidFill>
                          <a:effectLst/>
                          <a:latin typeface="Arial" charset="0"/>
                          <a:ea typeface="ＭＳ Ｐゴシック" charset="-128"/>
                          <a:cs typeface="ＭＳ Ｐゴシック" charset="-128"/>
                        </a:rPr>
                        <a:t>Number of cells within module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FF">
                        <a:alpha val="50000"/>
                      </a:srgbClr>
                    </a:solidFill>
                  </a:tcPr>
                </a:tc>
              </a:tr>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128"/>
                          <a:cs typeface="ＭＳ Ｐゴシック" charset="-128"/>
                        </a:rPr>
                        <a:t>1GB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128"/>
                          <a:cs typeface="ＭＳ Ｐゴシック" charset="-128"/>
                        </a:rPr>
                        <a:t>Over 8.5 billion cells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5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128"/>
                          <a:cs typeface="ＭＳ Ｐゴシック" charset="-128"/>
                        </a:rPr>
                        <a:t>2GB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128"/>
                          <a:cs typeface="ＭＳ Ｐゴシック" charset="-128"/>
                        </a:rPr>
                        <a:t>Over 17 billion cells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128"/>
                          <a:cs typeface="ＭＳ Ｐゴシック" charset="-128"/>
                        </a:rPr>
                        <a:t>4GB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128"/>
                          <a:cs typeface="ＭＳ Ｐゴシック" charset="-128"/>
                        </a:rPr>
                        <a:t>Over 34 billion cells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7910" name="Rectangle 21"/>
          <p:cNvSpPr>
            <a:spLocks noChangeArrowheads="1"/>
          </p:cNvSpPr>
          <p:nvPr/>
        </p:nvSpPr>
        <p:spPr bwMode="auto">
          <a:xfrm>
            <a:off x="1258888" y="1341438"/>
            <a:ext cx="6553200" cy="609600"/>
          </a:xfrm>
          <a:prstGeom prst="rect">
            <a:avLst/>
          </a:prstGeom>
          <a:noFill/>
          <a:ln w="9525">
            <a:noFill/>
            <a:miter lim="800000"/>
            <a:headEnd/>
            <a:tailEnd/>
          </a:ln>
        </p:spPr>
        <p:txBody>
          <a:bodyPr>
            <a:spAutoFit/>
          </a:bodyPr>
          <a:lstStyle/>
          <a:p>
            <a:r>
              <a:rPr lang="en-US" sz="1700" b="1" dirty="0">
                <a:cs typeface="Times New Roman" pitchFamily="18" charset="0"/>
              </a:rPr>
              <a:t>‘Every cell of every chip of every module</a:t>
            </a:r>
            <a:r>
              <a:rPr lang="en-US" sz="1700" dirty="0">
                <a:cs typeface="Times New Roman" pitchFamily="18" charset="0"/>
              </a:rPr>
              <a:t> is fully pattern tested for 24 hours at 100</a:t>
            </a:r>
            <a:r>
              <a:rPr lang="en-US" sz="1700" baseline="30000" dirty="0">
                <a:cs typeface="Times New Roman" pitchFamily="18" charset="0"/>
              </a:rPr>
              <a:t>o</a:t>
            </a:r>
            <a:r>
              <a:rPr lang="en-US" sz="1700" dirty="0">
                <a:cs typeface="Times New Roman" pitchFamily="18" charset="0"/>
              </a:rPr>
              <a:t> Celsius (212</a:t>
            </a:r>
            <a:r>
              <a:rPr lang="en-US" sz="1700" baseline="30000" dirty="0">
                <a:cs typeface="Times New Roman" pitchFamily="18" charset="0"/>
              </a:rPr>
              <a:t>o</a:t>
            </a:r>
            <a:r>
              <a:rPr lang="en-US" sz="1700" dirty="0">
                <a:cs typeface="Times New Roman" pitchFamily="18" charset="0"/>
              </a:rPr>
              <a:t> Fahrenheit), at high voltage.’</a:t>
            </a:r>
            <a:endParaRPr lang="en-GB" sz="1700" dirty="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3697" y="667619"/>
            <a:ext cx="8229600" cy="639762"/>
          </a:xfrm>
        </p:spPr>
        <p:txBody>
          <a:bodyPr/>
          <a:lstStyle/>
          <a:p>
            <a:pPr algn="ctr"/>
            <a:r>
              <a:rPr lang="en-GB" sz="3600" b="1" dirty="0" smtClean="0"/>
              <a:t>V</a:t>
            </a:r>
            <a:r>
              <a:rPr lang="ro-RO" sz="3600" b="1" dirty="0" smtClean="0"/>
              <a:t>ă mulţumesc!</a:t>
            </a:r>
            <a:endParaRPr lang="en-GB" sz="3600" b="1" dirty="0"/>
          </a:p>
        </p:txBody>
      </p:sp>
      <p:sp>
        <p:nvSpPr>
          <p:cNvPr id="4" name="Slide Number Placeholder 3"/>
          <p:cNvSpPr>
            <a:spLocks noGrp="1"/>
          </p:cNvSpPr>
          <p:nvPr>
            <p:ph type="sldNum" sz="quarter" idx="10"/>
          </p:nvPr>
        </p:nvSpPr>
        <p:spPr/>
        <p:txBody>
          <a:bodyPr/>
          <a:lstStyle/>
          <a:p>
            <a:pPr>
              <a:defRPr/>
            </a:pPr>
            <a:fld id="{F21A07ED-4A02-E54A-B38D-713A7F2C90F8}" type="slidenum">
              <a:rPr lang="en-US" smtClean="0"/>
              <a:pPr>
                <a:defRPr/>
              </a:pPr>
              <a:t>31</a:t>
            </a:fld>
            <a:endParaRPr lang="en-US" dirty="0"/>
          </a:p>
        </p:txBody>
      </p:sp>
      <p:pic>
        <p:nvPicPr>
          <p:cNvPr id="1026" name="Picture 2"/>
          <p:cNvPicPr>
            <a:picLocks noChangeAspect="1" noChangeArrowheads="1"/>
          </p:cNvPicPr>
          <p:nvPr/>
        </p:nvPicPr>
        <p:blipFill>
          <a:blip r:embed="rId3" cstate="screen"/>
          <a:srcRect/>
          <a:stretch>
            <a:fillRect/>
          </a:stretch>
        </p:blipFill>
        <p:spPr bwMode="auto">
          <a:xfrm>
            <a:off x="0" y="1718441"/>
            <a:ext cx="9136994" cy="5139559"/>
          </a:xfrm>
          <a:prstGeom prst="rect">
            <a:avLst/>
          </a:prstGeom>
          <a:noFill/>
          <a:ln w="9525">
            <a:noFill/>
            <a:miter lim="800000"/>
            <a:headEnd/>
            <a:tailEnd/>
          </a:ln>
          <a:effectLst/>
        </p:spPr>
      </p:pic>
      <p:pic>
        <p:nvPicPr>
          <p:cNvPr id="2050" name="Picture 2" descr="D:\BACKUP_C\My Documents\Company documents\Logo-uri2013\de la Costel\MAGUAY_logo_simplu_cu_transparenta.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3529" y="431692"/>
            <a:ext cx="2520279" cy="23592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ocuments and Settings\gide_ga\Desktop\IDC\lowres_DTLpG2-usage-laptop-2.jpg"/>
          <p:cNvPicPr>
            <a:picLocks noChangeAspect="1" noChangeArrowheads="1"/>
          </p:cNvPicPr>
          <p:nvPr/>
        </p:nvPicPr>
        <p:blipFill>
          <a:blip r:embed="rId3" cstate="screen"/>
          <a:srcRect/>
          <a:stretch>
            <a:fillRect/>
          </a:stretch>
        </p:blipFill>
        <p:spPr bwMode="auto">
          <a:xfrm>
            <a:off x="-828600" y="0"/>
            <a:ext cx="10335447" cy="6858000"/>
          </a:xfrm>
          <a:prstGeom prst="rect">
            <a:avLst/>
          </a:prstGeom>
          <a:noFill/>
        </p:spPr>
      </p:pic>
      <p:pic>
        <p:nvPicPr>
          <p:cNvPr id="45061" name="Picture 5" descr="header.png"/>
          <p:cNvPicPr>
            <a:picLocks noChangeAspect="1"/>
          </p:cNvPicPr>
          <p:nvPr/>
        </p:nvPicPr>
        <p:blipFill>
          <a:blip r:embed="rId4" cstate="screen"/>
          <a:srcRect t="6934"/>
          <a:stretch>
            <a:fillRect/>
          </a:stretch>
        </p:blipFill>
        <p:spPr bwMode="auto">
          <a:xfrm>
            <a:off x="0" y="0"/>
            <a:ext cx="9144000" cy="515938"/>
          </a:xfrm>
          <a:prstGeom prst="rect">
            <a:avLst/>
          </a:prstGeom>
          <a:noFill/>
          <a:ln w="9525">
            <a:noFill/>
            <a:miter lim="800000"/>
            <a:headEnd/>
            <a:tailEnd/>
          </a:ln>
        </p:spPr>
      </p:pic>
      <p:sp>
        <p:nvSpPr>
          <p:cNvPr id="8" name="Title 1"/>
          <p:cNvSpPr txBox="1">
            <a:spLocks/>
          </p:cNvSpPr>
          <p:nvPr/>
        </p:nvSpPr>
        <p:spPr bwMode="auto">
          <a:xfrm>
            <a:off x="4427984" y="6093296"/>
            <a:ext cx="8229600" cy="490538"/>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smtClean="0">
              <a:ln>
                <a:noFill/>
              </a:ln>
              <a:solidFill>
                <a:srgbClr val="000000"/>
              </a:solidFill>
              <a:effectLst/>
              <a:uLnTx/>
              <a:uFillTx/>
              <a:latin typeface="+mj-lt"/>
              <a:ea typeface="ＭＳ Ｐゴシック" pitchFamily="34" charset="-128"/>
              <a:cs typeface="Arial (Headings)"/>
            </a:endParaRPr>
          </a:p>
        </p:txBody>
      </p:sp>
      <p:sp>
        <p:nvSpPr>
          <p:cNvPr id="10" name="Rounded Rectangle 9"/>
          <p:cNvSpPr/>
          <p:nvPr/>
        </p:nvSpPr>
        <p:spPr>
          <a:xfrm>
            <a:off x="4211960" y="5877272"/>
            <a:ext cx="6192688" cy="7200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0" defTabSz="457200">
              <a:defRPr/>
            </a:pPr>
            <a:r>
              <a:rPr lang="en-GB"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Headings)"/>
              </a:rPr>
              <a:t>C</a:t>
            </a:r>
            <a:r>
              <a:rPr lang="ro-RO"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Headings)"/>
              </a:rPr>
              <a:t>ât de sigure sunt datele de pe USB</a:t>
            </a:r>
            <a:r>
              <a:rPr lang="en-GB"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Headings)"/>
              </a:rPr>
              <a:t>?</a:t>
            </a:r>
            <a:endParaRPr lang="en-GB"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34" charset="-128"/>
              <a:cs typeface="Arial (Headings)"/>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itle 1"/>
          <p:cNvSpPr>
            <a:spLocks noGrp="1"/>
          </p:cNvSpPr>
          <p:nvPr>
            <p:ph type="title"/>
          </p:nvPr>
        </p:nvSpPr>
        <p:spPr bwMode="auto">
          <a:xfrm>
            <a:off x="457200" y="635000"/>
            <a:ext cx="8229600" cy="490538"/>
          </a:xfrm>
          <a:noFill/>
          <a:ln>
            <a:miter lim="800000"/>
            <a:headEnd/>
            <a:tailEnd/>
          </a:ln>
        </p:spPr>
        <p:txBody>
          <a:bodyPr vert="horz" wrap="square" lIns="91440" tIns="45720" rIns="91440" bIns="45720" numCol="1" anchor="t" anchorCtr="0" compatLnSpc="1">
            <a:prstTxWarp prst="textNoShape">
              <a:avLst/>
            </a:prstTxWarp>
          </a:bodyPr>
          <a:lstStyle/>
          <a:p>
            <a:r>
              <a:rPr lang="ro-RO" sz="2400" b="1" dirty="0" smtClean="0">
                <a:solidFill>
                  <a:srgbClr val="000000"/>
                </a:solidFill>
                <a:ea typeface="ＭＳ Ｐゴシック" pitchFamily="34" charset="-128"/>
              </a:rPr>
              <a:t>Neglijenţa angajaţilor în folosirea unităţilor USB</a:t>
            </a:r>
            <a:endParaRPr lang="en-GB" sz="2400" b="1" dirty="0" smtClean="0">
              <a:solidFill>
                <a:srgbClr val="000000"/>
              </a:solidFill>
              <a:ea typeface="ＭＳ Ｐゴシック" pitchFamily="34" charset="-128"/>
            </a:endParaRPr>
          </a:p>
        </p:txBody>
      </p:sp>
      <p:sp>
        <p:nvSpPr>
          <p:cNvPr id="60417" name="Rectangle 3"/>
          <p:cNvSpPr>
            <a:spLocks noGrp="1" noChangeArrowheads="1"/>
          </p:cNvSpPr>
          <p:nvPr>
            <p:ph idx="1"/>
          </p:nvPr>
        </p:nvSpPr>
        <p:spPr bwMode="auto">
          <a:xfrm>
            <a:off x="395288" y="1268413"/>
            <a:ext cx="8353176" cy="4525962"/>
          </a:xfrm>
          <a:noFill/>
          <a:ln>
            <a:miter lim="800000"/>
            <a:headEnd/>
            <a:tailEnd/>
          </a:ln>
        </p:spPr>
        <p:txBody>
          <a:bodyPr vert="horz" wrap="square" lIns="91440" tIns="45720" rIns="91440" bIns="45720" numCol="1" anchor="t" anchorCtr="0" compatLnSpc="1">
            <a:prstTxWarp prst="textNoShape">
              <a:avLst/>
            </a:prstTxWarp>
          </a:bodyPr>
          <a:lstStyle/>
          <a:p>
            <a:pPr>
              <a:buFont typeface="Arial" charset="0"/>
              <a:buNone/>
            </a:pPr>
            <a:r>
              <a:rPr lang="en-GB" dirty="0" smtClean="0">
                <a:ea typeface="ＭＳ Ｐゴシック" pitchFamily="34" charset="-128"/>
              </a:rPr>
              <a:t/>
            </a:r>
            <a:br>
              <a:rPr lang="en-GB" dirty="0" smtClean="0">
                <a:ea typeface="ＭＳ Ｐゴシック" pitchFamily="34" charset="-128"/>
              </a:rPr>
            </a:br>
            <a:endParaRPr lang="en-GB" dirty="0" smtClean="0">
              <a:ea typeface="ＭＳ Ｐゴシック" pitchFamily="34" charset="-128"/>
            </a:endParaRPr>
          </a:p>
          <a:p>
            <a:pPr>
              <a:buFont typeface="Arial" charset="0"/>
              <a:buNone/>
            </a:pPr>
            <a:r>
              <a:rPr lang="en-GB" dirty="0" smtClean="0">
                <a:ea typeface="ＭＳ Ｐゴシック" pitchFamily="34" charset="-128"/>
              </a:rPr>
              <a:t/>
            </a:r>
            <a:br>
              <a:rPr lang="en-GB" dirty="0" smtClean="0">
                <a:ea typeface="ＭＳ Ｐゴシック" pitchFamily="34" charset="-128"/>
              </a:rPr>
            </a:br>
            <a:endParaRPr lang="en-GB" dirty="0" smtClean="0">
              <a:ea typeface="ＭＳ Ｐゴシック" pitchFamily="34" charset="-128"/>
            </a:endParaRPr>
          </a:p>
          <a:p>
            <a:endParaRPr lang="en-GB" dirty="0" smtClean="0">
              <a:ea typeface="ＭＳ Ｐゴシック" pitchFamily="34" charset="-128"/>
            </a:endParaRPr>
          </a:p>
          <a:p>
            <a:pPr>
              <a:lnSpc>
                <a:spcPct val="140000"/>
              </a:lnSpc>
              <a:buFont typeface="Arial" charset="0"/>
              <a:buNone/>
            </a:pPr>
            <a:endParaRPr lang="en-US" dirty="0" smtClean="0">
              <a:ea typeface="ＭＳ Ｐゴシック" pitchFamily="34" charset="-128"/>
            </a:endParaRPr>
          </a:p>
        </p:txBody>
      </p:sp>
      <p:pic>
        <p:nvPicPr>
          <p:cNvPr id="60418" name="Picture 3"/>
          <p:cNvPicPr>
            <a:picLocks noChangeAspect="1"/>
          </p:cNvPicPr>
          <p:nvPr/>
        </p:nvPicPr>
        <p:blipFill>
          <a:blip r:embed="rId3" cstate="screen"/>
          <a:srcRect/>
          <a:stretch>
            <a:fillRect/>
          </a:stretch>
        </p:blipFill>
        <p:spPr bwMode="auto">
          <a:xfrm>
            <a:off x="539552" y="1628800"/>
            <a:ext cx="6013450" cy="3884613"/>
          </a:xfrm>
          <a:prstGeom prst="rect">
            <a:avLst/>
          </a:prstGeom>
          <a:noFill/>
          <a:ln w="9525">
            <a:noFill/>
            <a:miter lim="800000"/>
            <a:headEnd/>
            <a:tailEnd/>
          </a:ln>
        </p:spPr>
      </p:pic>
      <p:sp>
        <p:nvSpPr>
          <p:cNvPr id="60419" name="TextBox 1"/>
          <p:cNvSpPr txBox="1">
            <a:spLocks noChangeArrowheads="1"/>
          </p:cNvSpPr>
          <p:nvPr/>
        </p:nvSpPr>
        <p:spPr bwMode="auto">
          <a:xfrm>
            <a:off x="6732240" y="2420938"/>
            <a:ext cx="2411760" cy="1754326"/>
          </a:xfrm>
          <a:prstGeom prst="rect">
            <a:avLst/>
          </a:prstGeom>
          <a:noFill/>
          <a:ln w="9525">
            <a:noFill/>
            <a:miter lim="800000"/>
            <a:headEnd/>
            <a:tailEnd/>
          </a:ln>
        </p:spPr>
        <p:txBody>
          <a:bodyPr wrap="square">
            <a:spAutoFit/>
          </a:bodyPr>
          <a:lstStyle/>
          <a:p>
            <a:r>
              <a:rPr lang="ro-RO" dirty="0"/>
              <a:t>Angajaţii diferitelor companii din Europa nu </a:t>
            </a:r>
            <a:r>
              <a:rPr lang="ro-RO" dirty="0" smtClean="0"/>
              <a:t>cunosc sau ignoră pr</a:t>
            </a:r>
            <a:r>
              <a:rPr lang="en-GB" dirty="0" err="1" smtClean="0"/>
              <a:t>i</a:t>
            </a:r>
            <a:r>
              <a:rPr lang="ro-RO" dirty="0" smtClean="0"/>
              <a:t>mejdiile </a:t>
            </a:r>
            <a:r>
              <a:rPr lang="ro-RO" dirty="0"/>
              <a:t>asociate cu unităţile USB nesecurizate</a:t>
            </a:r>
            <a:r>
              <a:rPr lang="en-GB" dirty="0"/>
              <a:t>.</a:t>
            </a:r>
          </a:p>
        </p:txBody>
      </p:sp>
      <p:sp>
        <p:nvSpPr>
          <p:cNvPr id="6" name="TextBox 5"/>
          <p:cNvSpPr txBox="1"/>
          <p:nvPr/>
        </p:nvSpPr>
        <p:spPr>
          <a:xfrm>
            <a:off x="611560" y="1772816"/>
            <a:ext cx="5688632" cy="646331"/>
          </a:xfrm>
          <a:prstGeom prst="rect">
            <a:avLst/>
          </a:prstGeom>
          <a:solidFill>
            <a:srgbClr val="242424"/>
          </a:solidFill>
        </p:spPr>
        <p:txBody>
          <a:bodyPr wrap="square" rtlCol="0">
            <a:spAutoFit/>
          </a:bodyPr>
          <a:lstStyle/>
          <a:p>
            <a:r>
              <a:rPr lang="ro-RO" dirty="0" smtClean="0">
                <a:solidFill>
                  <a:schemeClr val="bg1"/>
                </a:solidFill>
              </a:rPr>
              <a:t>Angajaţii expun companiile în care lucrează la riscul pierderii datelor confidenţiale</a:t>
            </a:r>
            <a:endParaRPr lang="en-US" dirty="0">
              <a:solidFill>
                <a:schemeClr val="bg1"/>
              </a:solidFill>
            </a:endParaRPr>
          </a:p>
        </p:txBody>
      </p:sp>
      <p:sp>
        <p:nvSpPr>
          <p:cNvPr id="7" name="TextBox 6"/>
          <p:cNvSpPr txBox="1"/>
          <p:nvPr/>
        </p:nvSpPr>
        <p:spPr>
          <a:xfrm>
            <a:off x="1763688" y="2852936"/>
            <a:ext cx="3744416" cy="58477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ro-RO" sz="1600" dirty="0" smtClean="0"/>
              <a:t>Folosesc stick-urile USB fără permisiune</a:t>
            </a:r>
            <a:endParaRPr lang="en-US" sz="1600" dirty="0"/>
          </a:p>
        </p:txBody>
      </p:sp>
      <p:sp>
        <p:nvSpPr>
          <p:cNvPr id="8" name="TextBox 7"/>
          <p:cNvSpPr txBox="1"/>
          <p:nvPr/>
        </p:nvSpPr>
        <p:spPr>
          <a:xfrm>
            <a:off x="2699792" y="3564305"/>
            <a:ext cx="3384376" cy="58477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ro-RO" sz="1600" dirty="0" smtClean="0"/>
              <a:t>Nu au informat informat autorităţile după pierderea stick-urilor USB</a:t>
            </a:r>
            <a:endParaRPr lang="en-US" sz="1600" dirty="0"/>
          </a:p>
        </p:txBody>
      </p:sp>
      <p:sp>
        <p:nvSpPr>
          <p:cNvPr id="9" name="TextBox 8"/>
          <p:cNvSpPr txBox="1"/>
          <p:nvPr/>
        </p:nvSpPr>
        <p:spPr>
          <a:xfrm>
            <a:off x="3635896" y="4365104"/>
            <a:ext cx="2736304" cy="58477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ro-RO" sz="1600" dirty="0" smtClean="0"/>
              <a:t>Folosesc stick-uri USB standard</a:t>
            </a:r>
            <a:endParaRPr lang="en-US" sz="1600" dirty="0"/>
          </a:p>
        </p:txBody>
      </p:sp>
      <p:pic>
        <p:nvPicPr>
          <p:cNvPr id="10" name="Picture 3"/>
          <p:cNvPicPr>
            <a:picLocks noChangeAspect="1" noChangeArrowheads="1"/>
          </p:cNvPicPr>
          <p:nvPr/>
        </p:nvPicPr>
        <p:blipFill>
          <a:blip r:embed="rId4" cstate="screen"/>
          <a:srcRect/>
          <a:stretch>
            <a:fillRect/>
          </a:stretch>
        </p:blipFill>
        <p:spPr bwMode="auto">
          <a:xfrm>
            <a:off x="323528" y="5661248"/>
            <a:ext cx="3492500" cy="77400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Documents and Settings\gide_ga\Desktop\IDC\headeache1-resized-600.png"/>
          <p:cNvPicPr>
            <a:picLocks noChangeAspect="1" noChangeArrowheads="1"/>
          </p:cNvPicPr>
          <p:nvPr/>
        </p:nvPicPr>
        <p:blipFill>
          <a:blip r:embed="rId3" cstate="screen">
            <a:lum bright="37000" contrast="-10000"/>
          </a:blip>
          <a:srcRect/>
          <a:stretch>
            <a:fillRect/>
          </a:stretch>
        </p:blipFill>
        <p:spPr bwMode="auto">
          <a:xfrm>
            <a:off x="6660232" y="4149080"/>
            <a:ext cx="1944216" cy="2198617"/>
          </a:xfrm>
          <a:prstGeom prst="rect">
            <a:avLst/>
          </a:prstGeom>
          <a:ln>
            <a:noFill/>
          </a:ln>
          <a:effectLst>
            <a:softEdge rad="112500"/>
          </a:effectLst>
        </p:spPr>
      </p:pic>
      <p:sp useBgFill="1">
        <p:nvSpPr>
          <p:cNvPr id="10" name="Lock"/>
          <p:cNvSpPr>
            <a:spLocks noEditPoints="1" noChangeArrowheads="1"/>
          </p:cNvSpPr>
          <p:nvPr/>
        </p:nvSpPr>
        <p:spPr bwMode="auto">
          <a:xfrm>
            <a:off x="2411760" y="980728"/>
            <a:ext cx="3705225" cy="4648200"/>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ln w="38100">
            <a:solidFill>
              <a:schemeClr val="bg2"/>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73836" name="Text Box 12"/>
          <p:cNvSpPr txBox="1">
            <a:spLocks noChangeArrowheads="1"/>
          </p:cNvSpPr>
          <p:nvPr/>
        </p:nvSpPr>
        <p:spPr bwMode="auto">
          <a:xfrm>
            <a:off x="5715000" y="4191000"/>
            <a:ext cx="3200400" cy="374650"/>
          </a:xfrm>
          <a:prstGeom prst="rect">
            <a:avLst/>
          </a:prstGeom>
          <a:noFill/>
          <a:ln w="9525">
            <a:noFill/>
            <a:miter lim="800000"/>
            <a:headEnd/>
            <a:tailEnd/>
          </a:ln>
          <a:effectLst/>
        </p:spPr>
        <p:txBody>
          <a:bodyPr wrap="none" anchor="ctr"/>
          <a:lstStyle/>
          <a:p>
            <a:pPr algn="r">
              <a:lnSpc>
                <a:spcPct val="50000"/>
              </a:lnSpc>
              <a:spcBef>
                <a:spcPct val="50000"/>
              </a:spcBef>
            </a:pPr>
            <a:endParaRPr lang="en-US" altLang="ja-JP" sz="1400" b="0">
              <a:solidFill>
                <a:schemeClr val="accent2"/>
              </a:solidFill>
              <a:latin typeface="Arial" pitchFamily="34" charset="0"/>
              <a:ea typeface="MS PGothic" pitchFamily="34" charset="-128"/>
            </a:endParaRPr>
          </a:p>
          <a:p>
            <a:pPr algn="r">
              <a:lnSpc>
                <a:spcPct val="50000"/>
              </a:lnSpc>
              <a:spcBef>
                <a:spcPct val="50000"/>
              </a:spcBef>
            </a:pPr>
            <a:endParaRPr lang="en-US" altLang="ja-JP" sz="1400" b="0">
              <a:solidFill>
                <a:schemeClr val="accent2"/>
              </a:solidFill>
              <a:latin typeface="Arial" pitchFamily="34" charset="0"/>
              <a:ea typeface="MS PGothic" pitchFamily="34" charset="-128"/>
            </a:endParaRPr>
          </a:p>
        </p:txBody>
      </p:sp>
      <p:sp>
        <p:nvSpPr>
          <p:cNvPr id="11" name="Title 1"/>
          <p:cNvSpPr>
            <a:spLocks noGrp="1"/>
          </p:cNvSpPr>
          <p:nvPr>
            <p:ph type="title"/>
          </p:nvPr>
        </p:nvSpPr>
        <p:spPr>
          <a:xfrm>
            <a:off x="251520" y="548680"/>
            <a:ext cx="8892480" cy="504056"/>
          </a:xfrm>
        </p:spPr>
        <p:txBody>
          <a:bodyPr/>
          <a:lstStyle/>
          <a:p>
            <a:r>
              <a:rPr lang="ro-RO" sz="2400" b="1" dirty="0" smtClean="0">
                <a:solidFill>
                  <a:srgbClr val="C00000"/>
                </a:solidFill>
                <a:latin typeface="Calibri" pitchFamily="34" charset="0"/>
              </a:rPr>
              <a:t>Ce se poate întâmpla cu datele critice ajunse în posesia persoanelor nepotrivite</a:t>
            </a:r>
            <a:endParaRPr lang="en-GB" sz="3200" b="1" dirty="0">
              <a:solidFill>
                <a:srgbClr val="C00000"/>
              </a:solidFill>
              <a:latin typeface="Calibri" pitchFamily="34" charset="0"/>
            </a:endParaRPr>
          </a:p>
        </p:txBody>
      </p:sp>
      <p:pic>
        <p:nvPicPr>
          <p:cNvPr id="3074" name="Picture 2" descr="D:\Documents and Settings\gide_ga\Desktop\IDC\BW09-0049-048.jpg"/>
          <p:cNvPicPr>
            <a:picLocks noChangeAspect="1" noChangeArrowheads="1"/>
          </p:cNvPicPr>
          <p:nvPr/>
        </p:nvPicPr>
        <p:blipFill>
          <a:blip r:embed="rId4" cstate="screen">
            <a:lum bright="47000" contrast="-42000"/>
          </a:blip>
          <a:srcRect/>
          <a:stretch>
            <a:fillRect/>
          </a:stretch>
        </p:blipFill>
        <p:spPr bwMode="auto">
          <a:xfrm>
            <a:off x="5508104" y="791938"/>
            <a:ext cx="3381217" cy="1772966"/>
          </a:xfrm>
          <a:prstGeom prst="rect">
            <a:avLst/>
          </a:prstGeom>
          <a:ln>
            <a:noFill/>
          </a:ln>
          <a:effectLst>
            <a:softEdge rad="112500"/>
          </a:effectLst>
        </p:spPr>
      </p:pic>
      <p:sp>
        <p:nvSpPr>
          <p:cNvPr id="8" name="Text Placeholder 4"/>
          <p:cNvSpPr txBox="1">
            <a:spLocks/>
          </p:cNvSpPr>
          <p:nvPr/>
        </p:nvSpPr>
        <p:spPr>
          <a:xfrm>
            <a:off x="323528" y="1124744"/>
            <a:ext cx="7171928" cy="5328592"/>
          </a:xfrm>
          <a:prstGeom prst="rect">
            <a:avLst/>
          </a:prstGeom>
          <a:noFill/>
          <a:ln>
            <a:solidFill>
              <a:schemeClr val="accent1"/>
            </a:solidFill>
          </a:ln>
        </p:spPr>
        <p:txBody>
          <a:bodyPr/>
          <a:lstStyle/>
          <a:p>
            <a:pPr marL="342900" lvl="0" indent="-342900" algn="just" defTabSz="457200">
              <a:spcBef>
                <a:spcPct val="20000"/>
              </a:spcBef>
            </a:pPr>
            <a:r>
              <a:rPr lang="ro-RO" sz="1600" b="1" dirty="0" smtClean="0">
                <a:latin typeface="Calibri" pitchFamily="34" charset="0"/>
              </a:rPr>
              <a:t>Un stick al </a:t>
            </a:r>
            <a:r>
              <a:rPr lang="en-GB" sz="1600" b="1" dirty="0" smtClean="0">
                <a:latin typeface="Calibri" pitchFamily="34" charset="0"/>
              </a:rPr>
              <a:t>Royal Navy </a:t>
            </a:r>
            <a:r>
              <a:rPr lang="ro-RO" sz="1600" b="1" dirty="0" smtClean="0">
                <a:latin typeface="Calibri" pitchFamily="34" charset="0"/>
              </a:rPr>
              <a:t>pierdut</a:t>
            </a:r>
            <a:endParaRPr lang="en-GB" sz="1600" b="1" dirty="0" smtClean="0">
              <a:latin typeface="Calibri" pitchFamily="34" charset="0"/>
            </a:endParaRPr>
          </a:p>
          <a:p>
            <a:pPr marL="342900" lvl="0" indent="-342900" algn="just" defTabSz="457200">
              <a:spcBef>
                <a:spcPct val="20000"/>
              </a:spcBef>
            </a:pPr>
            <a:r>
              <a:rPr lang="ro-RO" sz="1200" b="1" dirty="0" smtClean="0"/>
              <a:t> </a:t>
            </a:r>
            <a:r>
              <a:rPr lang="ro-RO" sz="1400" dirty="0" smtClean="0">
                <a:latin typeface="Calibri" pitchFamily="34" charset="0"/>
              </a:rPr>
              <a:t>Un </a:t>
            </a:r>
            <a:r>
              <a:rPr lang="en-GB" sz="1400" dirty="0" smtClean="0">
                <a:latin typeface="Calibri" pitchFamily="34" charset="0"/>
              </a:rPr>
              <a:t>d</a:t>
            </a:r>
            <a:r>
              <a:rPr lang="ro-RO" sz="1400" dirty="0" smtClean="0">
                <a:latin typeface="Calibri" pitchFamily="34" charset="0"/>
              </a:rPr>
              <a:t>rive USB</a:t>
            </a:r>
            <a:r>
              <a:rPr lang="en-GB" sz="1400" dirty="0" smtClean="0">
                <a:latin typeface="Calibri" pitchFamily="34" charset="0"/>
              </a:rPr>
              <a:t>, </a:t>
            </a:r>
            <a:r>
              <a:rPr lang="ro-RO" sz="1400" dirty="0" smtClean="0">
                <a:latin typeface="Calibri" pitchFamily="34" charset="0"/>
              </a:rPr>
              <a:t>conţinând 37 de pagini cu informaţii despre personalul Royal Navy precum şi despre</a:t>
            </a:r>
            <a:r>
              <a:rPr lang="en-GB" sz="1400" dirty="0" smtClean="0">
                <a:latin typeface="Calibri" pitchFamily="34" charset="0"/>
              </a:rPr>
              <a:t> </a:t>
            </a:r>
            <a:r>
              <a:rPr lang="ro-RO" sz="1400" dirty="0" smtClean="0">
                <a:latin typeface="Calibri" pitchFamily="34" charset="0"/>
              </a:rPr>
              <a:t>operaţiunile navale ale acesteia, a fost gasit într</a:t>
            </a:r>
            <a:r>
              <a:rPr lang="en-GB" sz="1400" dirty="0" smtClean="0">
                <a:latin typeface="Calibri" pitchFamily="34" charset="0"/>
              </a:rPr>
              <a:t>-o </a:t>
            </a:r>
            <a:r>
              <a:rPr lang="en-GB" sz="1400" dirty="0" err="1" smtClean="0">
                <a:latin typeface="Calibri" pitchFamily="34" charset="0"/>
              </a:rPr>
              <a:t>parcare</a:t>
            </a:r>
            <a:r>
              <a:rPr lang="en-GB" sz="1400" dirty="0" smtClean="0">
                <a:latin typeface="Calibri" pitchFamily="34" charset="0"/>
              </a:rPr>
              <a:t> </a:t>
            </a:r>
            <a:r>
              <a:rPr lang="ro-RO" sz="1400" dirty="0" smtClean="0">
                <a:latin typeface="Calibri" pitchFamily="34" charset="0"/>
              </a:rPr>
              <a:t>în apropierea râului Lagan. Stick</a:t>
            </a:r>
            <a:r>
              <a:rPr lang="en-GB" sz="1400" dirty="0" smtClean="0">
                <a:latin typeface="Calibri" pitchFamily="34" charset="0"/>
              </a:rPr>
              <a:t>-</a:t>
            </a:r>
            <a:r>
              <a:rPr lang="en-GB" sz="1400" dirty="0" err="1" smtClean="0">
                <a:latin typeface="Calibri" pitchFamily="34" charset="0"/>
              </a:rPr>
              <a:t>ul</a:t>
            </a:r>
            <a:r>
              <a:rPr lang="en-GB" sz="1400" dirty="0" smtClean="0">
                <a:latin typeface="Calibri" pitchFamily="34" charset="0"/>
              </a:rPr>
              <a:t> a </a:t>
            </a:r>
            <a:r>
              <a:rPr lang="en-GB" sz="1400" dirty="0" err="1" smtClean="0">
                <a:latin typeface="Calibri" pitchFamily="34" charset="0"/>
              </a:rPr>
              <a:t>fost</a:t>
            </a:r>
            <a:r>
              <a:rPr lang="en-GB" sz="1400" dirty="0" smtClean="0">
                <a:latin typeface="Calibri" pitchFamily="34" charset="0"/>
              </a:rPr>
              <a:t> </a:t>
            </a:r>
            <a:r>
              <a:rPr lang="en-GB" sz="1400" dirty="0" err="1" smtClean="0">
                <a:latin typeface="Calibri" pitchFamily="34" charset="0"/>
              </a:rPr>
              <a:t>oferit</a:t>
            </a:r>
            <a:r>
              <a:rPr lang="en-GB" sz="1400" dirty="0" smtClean="0">
                <a:latin typeface="Calibri" pitchFamily="34" charset="0"/>
              </a:rPr>
              <a:t> </a:t>
            </a:r>
            <a:r>
              <a:rPr lang="ro-RO" sz="1400" dirty="0" smtClean="0">
                <a:latin typeface="Calibri" pitchFamily="34" charset="0"/>
              </a:rPr>
              <a:t>iniţial spre vânzare unui jurnal, din fericire ajungând ulterior in posesia poliţiei locale.</a:t>
            </a:r>
            <a:endParaRPr lang="en-GB" sz="1400" dirty="0" smtClean="0">
              <a:latin typeface="Calibri" pitchFamily="34" charset="0"/>
            </a:endParaRPr>
          </a:p>
          <a:p>
            <a:pPr marL="342900" indent="-342900" algn="just" defTabSz="457200">
              <a:spcBef>
                <a:spcPct val="20000"/>
              </a:spcBef>
            </a:pPr>
            <a:r>
              <a:rPr lang="en-GB" sz="1400" dirty="0" smtClean="0">
                <a:latin typeface="Calibri" pitchFamily="34" charset="0"/>
              </a:rPr>
              <a:t>S</a:t>
            </a:r>
            <a:r>
              <a:rPr lang="ro-RO" sz="1400" dirty="0" smtClean="0">
                <a:latin typeface="Calibri" pitchFamily="34" charset="0"/>
              </a:rPr>
              <a:t>ursa</a:t>
            </a:r>
            <a:r>
              <a:rPr lang="en-GB" sz="1400" dirty="0" smtClean="0">
                <a:latin typeface="Calibri" pitchFamily="34" charset="0"/>
              </a:rPr>
              <a:t>: </a:t>
            </a:r>
            <a:r>
              <a:rPr lang="en-GB" sz="1400" dirty="0" smtClean="0">
                <a:latin typeface="Calibri" pitchFamily="34" charset="0"/>
                <a:hlinkClick r:id="rId5"/>
              </a:rPr>
              <a:t>http://www.scmagazineuk.com</a:t>
            </a:r>
            <a:endParaRPr lang="en-GB" sz="1400" dirty="0" smtClean="0">
              <a:latin typeface="Calibri" pitchFamily="34" charset="0"/>
            </a:endParaRPr>
          </a:p>
          <a:p>
            <a:pPr marL="342900" indent="-342900" algn="just" defTabSz="457200">
              <a:spcBef>
                <a:spcPct val="20000"/>
              </a:spcBef>
            </a:pPr>
            <a:endParaRPr lang="en-GB" sz="1200" dirty="0" smtClean="0">
              <a:solidFill>
                <a:srgbClr val="0070C0"/>
              </a:solidFill>
            </a:endParaRPr>
          </a:p>
          <a:p>
            <a:pPr marL="342900" lvl="0" indent="-342900" algn="just" defTabSz="457200">
              <a:spcBef>
                <a:spcPct val="20000"/>
              </a:spcBef>
            </a:pPr>
            <a:r>
              <a:rPr lang="ro-RO" sz="1600" b="1" dirty="0" smtClean="0">
                <a:latin typeface="Calibri" pitchFamily="34" charset="0"/>
              </a:rPr>
              <a:t>Informaţii militare de vânzare în Afganistan</a:t>
            </a:r>
            <a:endParaRPr lang="en-GB" sz="1600" b="1" dirty="0" smtClean="0">
              <a:latin typeface="Calibri" pitchFamily="34" charset="0"/>
            </a:endParaRPr>
          </a:p>
          <a:p>
            <a:pPr marL="342900" indent="-342900" algn="just" defTabSz="457200">
              <a:spcBef>
                <a:spcPct val="20000"/>
              </a:spcBef>
            </a:pPr>
            <a:r>
              <a:rPr lang="ro-RO" sz="1600" dirty="0" smtClean="0">
                <a:latin typeface="Calibri" pitchFamily="34" charset="0"/>
              </a:rPr>
              <a:t>În preajma unei unităţi militare din Bagram, Afganistan,</a:t>
            </a:r>
            <a:r>
              <a:rPr lang="en-GB" sz="1600" dirty="0" smtClean="0">
                <a:latin typeface="Calibri" pitchFamily="34" charset="0"/>
              </a:rPr>
              <a:t> </a:t>
            </a:r>
            <a:r>
              <a:rPr lang="ro-RO" sz="1600" dirty="0" smtClean="0">
                <a:latin typeface="Calibri" pitchFamily="34" charset="0"/>
              </a:rPr>
              <a:t>comercianţii unui bazar, ofereau spre vânzare o varietate de produse printre care si drive</a:t>
            </a:r>
            <a:r>
              <a:rPr lang="en-GB" sz="1600" dirty="0" smtClean="0">
                <a:latin typeface="Calibri" pitchFamily="34" charset="0"/>
              </a:rPr>
              <a:t>-</a:t>
            </a:r>
            <a:r>
              <a:rPr lang="en-GB" sz="1600" dirty="0" err="1" smtClean="0">
                <a:latin typeface="Calibri" pitchFamily="34" charset="0"/>
              </a:rPr>
              <a:t>uri</a:t>
            </a:r>
            <a:r>
              <a:rPr lang="en-GB" sz="1600" dirty="0" smtClean="0">
                <a:latin typeface="Calibri" pitchFamily="34" charset="0"/>
              </a:rPr>
              <a:t> USB con</a:t>
            </a:r>
            <a:r>
              <a:rPr lang="ro-RO" sz="1600" dirty="0" smtClean="0">
                <a:latin typeface="Calibri" pitchFamily="34" charset="0"/>
              </a:rPr>
              <a:t>ţinând informaţii confidenţiale furate din baza militară. Un reporter NBC a descoperit întâmplator situaţia, facând publice ulterior o parte din informaţiile conţinute de drive</a:t>
            </a:r>
            <a:r>
              <a:rPr lang="en-GB" sz="1600" dirty="0" smtClean="0">
                <a:latin typeface="Calibri" pitchFamily="34" charset="0"/>
              </a:rPr>
              <a:t>-</a:t>
            </a:r>
            <a:r>
              <a:rPr lang="en-GB" sz="1600" dirty="0" err="1" smtClean="0">
                <a:latin typeface="Calibri" pitchFamily="34" charset="0"/>
              </a:rPr>
              <a:t>urile</a:t>
            </a:r>
            <a:r>
              <a:rPr lang="en-GB" sz="1600" dirty="0" smtClean="0">
                <a:latin typeface="Calibri" pitchFamily="34" charset="0"/>
              </a:rPr>
              <a:t> </a:t>
            </a:r>
            <a:r>
              <a:rPr lang="en-GB" sz="1600" dirty="0" err="1" smtClean="0">
                <a:latin typeface="Calibri" pitchFamily="34" charset="0"/>
              </a:rPr>
              <a:t>cump</a:t>
            </a:r>
            <a:r>
              <a:rPr lang="ro-RO" sz="1600" dirty="0" smtClean="0">
                <a:latin typeface="Calibri" pitchFamily="34" charset="0"/>
              </a:rPr>
              <a:t>ărate.</a:t>
            </a:r>
          </a:p>
          <a:p>
            <a:pPr marL="342900" indent="-342900" algn="just" defTabSz="457200">
              <a:spcBef>
                <a:spcPct val="20000"/>
              </a:spcBef>
            </a:pPr>
            <a:r>
              <a:rPr lang="en-GB" sz="1600" dirty="0" smtClean="0">
                <a:latin typeface="Calibri" pitchFamily="34" charset="0"/>
              </a:rPr>
              <a:t>S</a:t>
            </a:r>
            <a:r>
              <a:rPr lang="ro-RO" sz="1600" dirty="0" smtClean="0">
                <a:latin typeface="Calibri" pitchFamily="34" charset="0"/>
              </a:rPr>
              <a:t>ursa</a:t>
            </a:r>
            <a:r>
              <a:rPr lang="en-GB" sz="1600" dirty="0" smtClean="0">
                <a:latin typeface="Calibri" pitchFamily="34" charset="0"/>
              </a:rPr>
              <a:t>: </a:t>
            </a:r>
            <a:r>
              <a:rPr lang="en-GB" sz="1600" dirty="0" smtClean="0">
                <a:latin typeface="Calibri" pitchFamily="34" charset="0"/>
                <a:hlinkClick r:id="rId6"/>
              </a:rPr>
              <a:t>http://www.msnbc.msn.com</a:t>
            </a:r>
            <a:endParaRPr lang="en-GB" sz="1600" dirty="0" smtClean="0">
              <a:latin typeface="Calibri" pitchFamily="34" charset="0"/>
            </a:endParaRPr>
          </a:p>
          <a:p>
            <a:pPr marL="342900" indent="-342900" algn="just" defTabSz="457200">
              <a:spcBef>
                <a:spcPct val="20000"/>
              </a:spcBef>
            </a:pPr>
            <a:endParaRPr lang="en-GB" sz="1200" dirty="0" smtClean="0"/>
          </a:p>
          <a:p>
            <a:pPr marL="342900" indent="-342900" algn="just" defTabSz="457200">
              <a:spcBef>
                <a:spcPct val="20000"/>
              </a:spcBef>
            </a:pPr>
            <a:r>
              <a:rPr lang="ro-RO" sz="1600" b="1" dirty="0" smtClean="0">
                <a:latin typeface="Calibri" pitchFamily="34" charset="0"/>
              </a:rPr>
              <a:t>Amendă de</a:t>
            </a:r>
            <a:r>
              <a:rPr lang="en-GB" sz="1600" b="1" dirty="0" smtClean="0">
                <a:latin typeface="Calibri" pitchFamily="34" charset="0"/>
              </a:rPr>
              <a:t> £2.3m </a:t>
            </a:r>
            <a:r>
              <a:rPr lang="ro-RO" sz="1600" b="1" dirty="0" smtClean="0">
                <a:latin typeface="Calibri" pitchFamily="34" charset="0"/>
              </a:rPr>
              <a:t>cauzată de pierderea de date confidenţiale</a:t>
            </a:r>
            <a:endParaRPr lang="en-GB" sz="1600" b="1" dirty="0" smtClean="0">
              <a:latin typeface="Calibri" pitchFamily="34" charset="0"/>
            </a:endParaRPr>
          </a:p>
          <a:p>
            <a:pPr marL="342900" indent="-342900" algn="just" defTabSz="457200">
              <a:spcBef>
                <a:spcPct val="20000"/>
              </a:spcBef>
            </a:pPr>
            <a:r>
              <a:rPr lang="ro-RO" sz="1600" dirty="0" smtClean="0">
                <a:latin typeface="Calibri" pitchFamily="34" charset="0"/>
              </a:rPr>
              <a:t>Filiala din Marea Britanie a </a:t>
            </a:r>
            <a:r>
              <a:rPr lang="en-GB" sz="1600" dirty="0" smtClean="0">
                <a:latin typeface="Calibri" pitchFamily="34" charset="0"/>
              </a:rPr>
              <a:t>Zurich Insurance </a:t>
            </a:r>
            <a:r>
              <a:rPr lang="ro-RO" sz="1600" dirty="0" smtClean="0">
                <a:latin typeface="Calibri" pitchFamily="34" charset="0"/>
              </a:rPr>
              <a:t>a fost amendată cu</a:t>
            </a:r>
            <a:r>
              <a:rPr lang="en-GB" sz="1600" dirty="0" smtClean="0">
                <a:latin typeface="Calibri" pitchFamily="34" charset="0"/>
              </a:rPr>
              <a:t> £2.</a:t>
            </a:r>
            <a:r>
              <a:rPr lang="ro-RO" sz="1600" dirty="0" smtClean="0">
                <a:latin typeface="Calibri" pitchFamily="34" charset="0"/>
              </a:rPr>
              <a:t>3</a:t>
            </a:r>
            <a:r>
              <a:rPr lang="en-GB" sz="1600" dirty="0" smtClean="0">
                <a:latin typeface="Calibri" pitchFamily="34" charset="0"/>
              </a:rPr>
              <a:t>m </a:t>
            </a:r>
            <a:r>
              <a:rPr lang="ro-RO" sz="1600" dirty="0" smtClean="0">
                <a:latin typeface="Calibri" pitchFamily="34" charset="0"/>
              </a:rPr>
              <a:t>de către Autoritatea pentru Serviciile Financiare</a:t>
            </a:r>
            <a:r>
              <a:rPr lang="en-GB" sz="1600" dirty="0" smtClean="0">
                <a:latin typeface="Calibri" pitchFamily="34" charset="0"/>
              </a:rPr>
              <a:t> (FSA) </a:t>
            </a:r>
            <a:r>
              <a:rPr lang="ro-RO" sz="1600" dirty="0" smtClean="0">
                <a:latin typeface="Calibri" pitchFamily="34" charset="0"/>
              </a:rPr>
              <a:t>pentru pierderea datelor personale a 46,000 clienţi</a:t>
            </a:r>
            <a:endParaRPr lang="en-GB" sz="1600" dirty="0" smtClean="0">
              <a:latin typeface="Calibri" pitchFamily="34" charset="0"/>
            </a:endParaRPr>
          </a:p>
          <a:p>
            <a:pPr marL="342900" indent="-342900" algn="just" defTabSz="457200">
              <a:spcBef>
                <a:spcPct val="20000"/>
              </a:spcBef>
            </a:pPr>
            <a:r>
              <a:rPr lang="en-GB" sz="1600" dirty="0" smtClean="0">
                <a:latin typeface="Calibri" pitchFamily="34" charset="0"/>
              </a:rPr>
              <a:t>S</a:t>
            </a:r>
            <a:r>
              <a:rPr lang="ro-RO" sz="1600" dirty="0" smtClean="0">
                <a:latin typeface="Calibri" pitchFamily="34" charset="0"/>
              </a:rPr>
              <a:t>ursa</a:t>
            </a:r>
            <a:r>
              <a:rPr lang="en-GB" sz="1600" dirty="0" smtClean="0">
                <a:latin typeface="Calibri" pitchFamily="34" charset="0"/>
              </a:rPr>
              <a:t>: </a:t>
            </a:r>
            <a:r>
              <a:rPr lang="en-GB" sz="1600" dirty="0" smtClean="0">
                <a:latin typeface="Calibri" pitchFamily="34" charset="0"/>
                <a:hlinkClick r:id="rId7"/>
              </a:rPr>
              <a:t>http://www.bbc.co.uk/</a:t>
            </a:r>
            <a:endParaRPr lang="en-GB" sz="1600" dirty="0" smtClean="0">
              <a:latin typeface="Calibri" pitchFamily="34" charset="0"/>
            </a:endParaRPr>
          </a:p>
          <a:p>
            <a:pPr marL="342900" marR="0" lvl="0" indent="-342900" algn="just" defTabSz="457200" rtl="0" eaLnBrk="1" fontAlgn="base" latinLnBrk="0" hangingPunct="1">
              <a:lnSpc>
                <a:spcPct val="100000"/>
              </a:lnSpc>
              <a:spcBef>
                <a:spcPct val="20000"/>
              </a:spcBef>
              <a:spcAft>
                <a:spcPct val="0"/>
              </a:spcAft>
              <a:buClrTx/>
              <a:buSzTx/>
              <a:tabLst/>
              <a:defRPr/>
            </a:pPr>
            <a:endParaRPr kumimoji="0" lang="en-GB" sz="1900" b="0" i="0" u="none" strike="noStrike" kern="1200" cap="none" spc="0" normalizeH="0" baseline="0" noProof="0" dirty="0" smtClean="0">
              <a:ln>
                <a:noFill/>
              </a:ln>
              <a:solidFill>
                <a:schemeClr val="tx1"/>
              </a:solidFill>
              <a:effectLst/>
              <a:uLnTx/>
              <a:uFillTx/>
              <a:latin typeface="Arial" pitchFamily="34" charset="0"/>
              <a:ea typeface="ＭＳ Ｐゴシック" pitchFamily="-65" charset="-128"/>
              <a:cs typeface="ＭＳ Ｐゴシック" pitchFamily="-65" charset="-128"/>
            </a:endParaRPr>
          </a:p>
          <a:p>
            <a:pPr marL="342900" marR="0" lvl="0" indent="-342900" algn="just"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GB" sz="1900" b="0" i="0" u="none" strike="noStrike" kern="1200" cap="none" spc="0" normalizeH="0" baseline="0" noProof="0" dirty="0" smtClean="0">
              <a:ln>
                <a:noFill/>
              </a:ln>
              <a:solidFill>
                <a:schemeClr val="tx1"/>
              </a:solidFill>
              <a:effectLst/>
              <a:uLnTx/>
              <a:uFillTx/>
              <a:latin typeface="Arial" pitchFamily="34" charset="0"/>
              <a:ea typeface="ＭＳ Ｐゴシック" pitchFamily="-65" charset="-128"/>
              <a:cs typeface="ＭＳ Ｐゴシック" pitchFamily="-65"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diamond(in)">
                                      <p:cBhvr>
                                        <p:cTn id="12" dur="2000"/>
                                        <p:tgtEl>
                                          <p:spTgt spid="3074"/>
                                        </p:tgtEl>
                                      </p:cBhvr>
                                    </p:animEffect>
                                  </p:childTnLst>
                                </p:cTn>
                              </p:par>
                              <p:par>
                                <p:cTn id="13" presetID="8" presetClass="entr" presetSubtype="16"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diamond(in)">
                                      <p:cBhvr>
                                        <p:cTn id="15" dur="2000"/>
                                        <p:tgtEl>
                                          <p:spTgt spid="8">
                                            <p:txEl>
                                              <p:pRg st="0" end="0"/>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diamond(in)">
                                      <p:cBhvr>
                                        <p:cTn id="18" dur="2000"/>
                                        <p:tgtEl>
                                          <p:spTgt spid="8">
                                            <p:txEl>
                                              <p:pRg st="1" end="1"/>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diamond(in)">
                                      <p:cBhvr>
                                        <p:cTn id="21" dur="20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Effect transition="in" filter="box(in)">
                                      <p:cBhvr>
                                        <p:cTn id="26" dur="1000"/>
                                        <p:tgtEl>
                                          <p:spTgt spid="8">
                                            <p:txEl>
                                              <p:pRg st="4" end="4"/>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animEffect transition="in" filter="box(in)">
                                      <p:cBhvr>
                                        <p:cTn id="29" dur="1000"/>
                                        <p:tgtEl>
                                          <p:spTgt spid="8">
                                            <p:txEl>
                                              <p:pRg st="5" end="5"/>
                                            </p:txEl>
                                          </p:spTgt>
                                        </p:tgtEl>
                                      </p:cBhvr>
                                    </p:animEffect>
                                  </p:childTnLst>
                                </p:cTn>
                              </p:par>
                              <p:par>
                                <p:cTn id="30" presetID="4" presetClass="entr" presetSubtype="16" fill="hold" nodeType="with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box(in)">
                                      <p:cBhvr>
                                        <p:cTn id="32" dur="10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076"/>
                                        </p:tgtEl>
                                        <p:attrNameLst>
                                          <p:attrName>style.visibility</p:attrName>
                                        </p:attrNameLst>
                                      </p:cBhvr>
                                      <p:to>
                                        <p:strVal val="visible"/>
                                      </p:to>
                                    </p:set>
                                    <p:animEffect transition="in" filter="checkerboard(across)">
                                      <p:cBhvr>
                                        <p:cTn id="37" dur="1000"/>
                                        <p:tgtEl>
                                          <p:spTgt spid="3076"/>
                                        </p:tgtEl>
                                      </p:cBhvr>
                                    </p:animEffect>
                                  </p:childTnLst>
                                </p:cTn>
                              </p:par>
                              <p:par>
                                <p:cTn id="38" presetID="5" presetClass="entr" presetSubtype="10" fill="hold" nodeType="withEffect">
                                  <p:stCondLst>
                                    <p:cond delay="0"/>
                                  </p:stCondLst>
                                  <p:childTnLst>
                                    <p:set>
                                      <p:cBhvr>
                                        <p:cTn id="39" dur="1" fill="hold">
                                          <p:stCondLst>
                                            <p:cond delay="0"/>
                                          </p:stCondLst>
                                        </p:cTn>
                                        <p:tgtEl>
                                          <p:spTgt spid="8">
                                            <p:txEl>
                                              <p:pRg st="8" end="8"/>
                                            </p:txEl>
                                          </p:spTgt>
                                        </p:tgtEl>
                                        <p:attrNameLst>
                                          <p:attrName>style.visibility</p:attrName>
                                        </p:attrNameLst>
                                      </p:cBhvr>
                                      <p:to>
                                        <p:strVal val="visible"/>
                                      </p:to>
                                    </p:set>
                                    <p:animEffect transition="in" filter="checkerboard(across)">
                                      <p:cBhvr>
                                        <p:cTn id="40" dur="1000"/>
                                        <p:tgtEl>
                                          <p:spTgt spid="8">
                                            <p:txEl>
                                              <p:pRg st="8" end="8"/>
                                            </p:txEl>
                                          </p:spTgt>
                                        </p:tgtEl>
                                      </p:cBhvr>
                                    </p:animEffect>
                                  </p:childTnLst>
                                </p:cTn>
                              </p:par>
                              <p:par>
                                <p:cTn id="41" presetID="5" presetClass="entr" presetSubtype="10" fill="hold" nodeType="with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animEffect transition="in" filter="checkerboard(across)">
                                      <p:cBhvr>
                                        <p:cTn id="43" dur="1000"/>
                                        <p:tgtEl>
                                          <p:spTgt spid="8">
                                            <p:txEl>
                                              <p:pRg st="9" end="9"/>
                                            </p:txEl>
                                          </p:spTgt>
                                        </p:tgtEl>
                                      </p:cBhvr>
                                    </p:animEffect>
                                  </p:childTnLst>
                                </p:cTn>
                              </p:par>
                              <p:par>
                                <p:cTn id="44" presetID="5" presetClass="entr" presetSubtype="10" fill="hold" nodeType="withEffect">
                                  <p:stCondLst>
                                    <p:cond delay="0"/>
                                  </p:stCondLst>
                                  <p:childTnLst>
                                    <p:set>
                                      <p:cBhvr>
                                        <p:cTn id="45" dur="1" fill="hold">
                                          <p:stCondLst>
                                            <p:cond delay="0"/>
                                          </p:stCondLst>
                                        </p:cTn>
                                        <p:tgtEl>
                                          <p:spTgt spid="8">
                                            <p:txEl>
                                              <p:pRg st="10" end="10"/>
                                            </p:txEl>
                                          </p:spTgt>
                                        </p:tgtEl>
                                        <p:attrNameLst>
                                          <p:attrName>style.visibility</p:attrName>
                                        </p:attrNameLst>
                                      </p:cBhvr>
                                      <p:to>
                                        <p:strVal val="visible"/>
                                      </p:to>
                                    </p:set>
                                    <p:animEffect transition="in" filter="checkerboard(across)">
                                      <p:cBhvr>
                                        <p:cTn id="46" dur="10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1" name="Rectangle 13"/>
          <p:cNvSpPr>
            <a:spLocks noGrp="1" noChangeArrowheads="1"/>
          </p:cNvSpPr>
          <p:nvPr>
            <p:ph type="title"/>
          </p:nvPr>
        </p:nvSpPr>
        <p:spPr bwMode="auto">
          <a:xfrm>
            <a:off x="467544" y="260648"/>
            <a:ext cx="8229600" cy="490537"/>
          </a:xfrm>
          <a:noFill/>
          <a:ln>
            <a:miter lim="800000"/>
            <a:headEnd/>
            <a:tailEnd/>
          </a:ln>
        </p:spPr>
        <p:txBody>
          <a:bodyPr vert="horz" wrap="square" lIns="91440" tIns="45720" rIns="91440" bIns="45720" numCol="1" anchor="t" anchorCtr="0" compatLnSpc="1">
            <a:prstTxWarp prst="textNoShape">
              <a:avLst/>
            </a:prstTxWarp>
          </a:bodyPr>
          <a:lstStyle/>
          <a:p>
            <a:pPr eaLnBrk="0" hangingPunct="0"/>
            <a:r>
              <a:rPr lang="ro-RO" b="1" dirty="0" smtClean="0">
                <a:solidFill>
                  <a:srgbClr val="C00000"/>
                </a:solidFill>
                <a:latin typeface="Calibri" pitchFamily="34" charset="0"/>
                <a:ea typeface="ＭＳ Ｐゴシック" pitchFamily="1" charset="-128"/>
                <a:cs typeface="+mj-cs"/>
              </a:rPr>
              <a:t>În acelaşi timp pe plan local...</a:t>
            </a:r>
            <a:endParaRPr lang="en-US" b="1" dirty="0" smtClean="0">
              <a:solidFill>
                <a:srgbClr val="C00000"/>
              </a:solidFill>
              <a:latin typeface="Calibri" pitchFamily="34" charset="0"/>
              <a:ea typeface="ＭＳ Ｐゴシック" pitchFamily="1" charset="-128"/>
              <a:cs typeface="+mj-cs"/>
            </a:endParaRPr>
          </a:p>
        </p:txBody>
      </p:sp>
      <p:pic>
        <p:nvPicPr>
          <p:cNvPr id="4098" name="Picture 2" descr="D:\Documents and Settings\gide_ga\Desktop\IDC\Dacia.PNG"/>
          <p:cNvPicPr>
            <a:picLocks noChangeAspect="1" noChangeArrowheads="1"/>
          </p:cNvPicPr>
          <p:nvPr/>
        </p:nvPicPr>
        <p:blipFill>
          <a:blip r:embed="rId2" cstate="screen"/>
          <a:srcRect/>
          <a:stretch>
            <a:fillRect/>
          </a:stretch>
        </p:blipFill>
        <p:spPr bwMode="auto">
          <a:xfrm>
            <a:off x="179512" y="980728"/>
            <a:ext cx="4965278" cy="4871120"/>
          </a:xfrm>
          <a:prstGeom prst="rect">
            <a:avLst/>
          </a:prstGeom>
          <a:ln>
            <a:noFill/>
          </a:ln>
          <a:effectLst>
            <a:outerShdw blurRad="292100" dist="139700" dir="2700000" algn="tl" rotWithShape="0">
              <a:srgbClr val="333333">
                <a:alpha val="65000"/>
              </a:srgbClr>
            </a:outerShdw>
          </a:effectLst>
        </p:spPr>
      </p:pic>
      <p:pic>
        <p:nvPicPr>
          <p:cNvPr id="4099" name="Picture 3" descr="D:\Documents and Settings\gide_ga\Desktop\IDC\Dacia2.PNG"/>
          <p:cNvPicPr>
            <a:picLocks noChangeAspect="1" noChangeArrowheads="1"/>
          </p:cNvPicPr>
          <p:nvPr/>
        </p:nvPicPr>
        <p:blipFill>
          <a:blip r:embed="rId3" cstate="screen"/>
          <a:srcRect/>
          <a:stretch>
            <a:fillRect/>
          </a:stretch>
        </p:blipFill>
        <p:spPr bwMode="auto">
          <a:xfrm>
            <a:off x="3563888" y="1628800"/>
            <a:ext cx="4968552" cy="389468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6"/>
          <p:cNvPicPr>
            <a:picLocks noChangeAspect="1"/>
          </p:cNvPicPr>
          <p:nvPr/>
        </p:nvPicPr>
        <p:blipFill>
          <a:blip r:embed="rId3" cstate="screen"/>
          <a:srcRect/>
          <a:stretch>
            <a:fillRect/>
          </a:stretch>
        </p:blipFill>
        <p:spPr bwMode="auto">
          <a:xfrm>
            <a:off x="0" y="0"/>
            <a:ext cx="9144000" cy="6083300"/>
          </a:xfrm>
          <a:prstGeom prst="rect">
            <a:avLst/>
          </a:prstGeom>
          <a:noFill/>
          <a:ln w="9525">
            <a:noFill/>
            <a:miter lim="800000"/>
            <a:headEnd/>
            <a:tailEnd/>
          </a:ln>
        </p:spPr>
      </p:pic>
      <p:sp>
        <p:nvSpPr>
          <p:cNvPr id="52226" name="Rectangle 2"/>
          <p:cNvSpPr>
            <a:spLocks noGrp="1" noChangeArrowheads="1"/>
          </p:cNvSpPr>
          <p:nvPr>
            <p:ph type="title"/>
          </p:nvPr>
        </p:nvSpPr>
        <p:spPr bwMode="auto">
          <a:xfrm>
            <a:off x="374650" y="116632"/>
            <a:ext cx="5276850" cy="1143000"/>
          </a:xfrm>
          <a:noFill/>
          <a:ln>
            <a:miter lim="800000"/>
            <a:headEnd/>
            <a:tailEnd/>
          </a:ln>
        </p:spPr>
        <p:txBody>
          <a:bodyPr vert="horz" wrap="square" lIns="91440" tIns="45720" rIns="91440" bIns="45720" numCol="1" anchor="t" anchorCtr="0" compatLnSpc="1">
            <a:prstTxWarp prst="textNoShape">
              <a:avLst/>
            </a:prstTxWarp>
          </a:bodyPr>
          <a:lstStyle/>
          <a:p>
            <a:r>
              <a:rPr lang="en-US" b="1" dirty="0" smtClean="0">
                <a:ea typeface="ＭＳ Ｐゴシック" pitchFamily="34" charset="-128"/>
              </a:rPr>
              <a:t/>
            </a:r>
            <a:br>
              <a:rPr lang="en-US" b="1" dirty="0" smtClean="0">
                <a:ea typeface="ＭＳ Ｐゴシック" pitchFamily="34" charset="-128"/>
              </a:rPr>
            </a:br>
            <a:r>
              <a:rPr lang="ro-RO" b="1" dirty="0" smtClean="0">
                <a:solidFill>
                  <a:schemeClr val="bg1"/>
                </a:solidFill>
                <a:ea typeface="ＭＳ Ｐゴシック" pitchFamily="34" charset="-128"/>
              </a:rPr>
              <a:t>Concluzii</a:t>
            </a:r>
            <a:endParaRPr lang="en-US" b="1" dirty="0" smtClean="0">
              <a:solidFill>
                <a:schemeClr val="bg1"/>
              </a:solidFill>
              <a:ea typeface="ＭＳ Ｐゴシック" pitchFamily="34" charset="-128"/>
            </a:endParaRPr>
          </a:p>
        </p:txBody>
      </p:sp>
      <p:sp>
        <p:nvSpPr>
          <p:cNvPr id="31746" name="Text Box 3"/>
          <p:cNvSpPr txBox="1">
            <a:spLocks noChangeArrowheads="1"/>
          </p:cNvSpPr>
          <p:nvPr/>
        </p:nvSpPr>
        <p:spPr bwMode="auto">
          <a:xfrm>
            <a:off x="251520" y="1124744"/>
            <a:ext cx="5448300" cy="5324535"/>
          </a:xfrm>
          <a:prstGeom prst="rect">
            <a:avLst/>
          </a:prstGeom>
          <a:noFill/>
          <a:ln w="9525" algn="ctr">
            <a:noFill/>
            <a:miter lim="800000"/>
            <a:headEnd/>
            <a:tailEnd/>
          </a:ln>
        </p:spPr>
        <p:txBody>
          <a:bodyPr>
            <a:spAutoFit/>
          </a:bodyPr>
          <a:lstStyle/>
          <a:p>
            <a:pPr marL="342900" indent="-342900" eaLnBrk="0" hangingPunct="0">
              <a:buFontTx/>
              <a:buChar char="•"/>
            </a:pPr>
            <a:r>
              <a:rPr lang="ro-RO" sz="2000" b="1" i="1" dirty="0">
                <a:solidFill>
                  <a:schemeClr val="bg1"/>
                </a:solidFill>
                <a:latin typeface="+mn-lt"/>
              </a:rPr>
              <a:t>Volumul de date</a:t>
            </a:r>
            <a:r>
              <a:rPr lang="de-DE" sz="2000" b="1" i="1" dirty="0">
                <a:solidFill>
                  <a:schemeClr val="bg1"/>
                </a:solidFill>
                <a:latin typeface="+mn-lt"/>
              </a:rPr>
              <a:t> </a:t>
            </a:r>
            <a:r>
              <a:rPr lang="ro-RO" sz="2000" dirty="0">
                <a:solidFill>
                  <a:schemeClr val="bg1"/>
                </a:solidFill>
                <a:latin typeface="+mn-lt"/>
              </a:rPr>
              <a:t>şi </a:t>
            </a:r>
            <a:r>
              <a:rPr lang="ro-RO" sz="2000" b="1" i="1" dirty="0">
                <a:solidFill>
                  <a:schemeClr val="bg1"/>
                </a:solidFill>
                <a:latin typeface="+mn-lt"/>
              </a:rPr>
              <a:t>schimbul de date</a:t>
            </a:r>
            <a:r>
              <a:rPr lang="de-DE" sz="2000" dirty="0">
                <a:solidFill>
                  <a:schemeClr val="bg1"/>
                </a:solidFill>
                <a:latin typeface="+mn-lt"/>
              </a:rPr>
              <a:t> </a:t>
            </a:r>
            <a:r>
              <a:rPr lang="ro-RO" sz="2000" dirty="0">
                <a:solidFill>
                  <a:schemeClr val="bg1"/>
                </a:solidFill>
                <a:latin typeface="+mn-lt"/>
              </a:rPr>
              <a:t>între platforme diferite</a:t>
            </a:r>
            <a:r>
              <a:rPr lang="de-DE" sz="2000" dirty="0">
                <a:solidFill>
                  <a:schemeClr val="bg1"/>
                </a:solidFill>
                <a:latin typeface="+mn-lt"/>
              </a:rPr>
              <a:t> </a:t>
            </a:r>
            <a:r>
              <a:rPr lang="ro-RO" sz="2000" b="1" i="1" dirty="0">
                <a:solidFill>
                  <a:schemeClr val="bg1"/>
                </a:solidFill>
                <a:latin typeface="+mn-lt"/>
              </a:rPr>
              <a:t>creşte cu rapiditate</a:t>
            </a:r>
            <a:endParaRPr lang="de-DE" sz="2000" b="1" i="1" dirty="0">
              <a:solidFill>
                <a:schemeClr val="bg1"/>
              </a:solidFill>
              <a:latin typeface="+mn-lt"/>
            </a:endParaRPr>
          </a:p>
          <a:p>
            <a:pPr marL="342900" indent="-342900" eaLnBrk="0" hangingPunct="0">
              <a:buFontTx/>
              <a:buChar char="•"/>
            </a:pPr>
            <a:endParaRPr lang="de-DE" sz="2000" dirty="0">
              <a:solidFill>
                <a:schemeClr val="bg1"/>
              </a:solidFill>
              <a:latin typeface="+mn-lt"/>
            </a:endParaRPr>
          </a:p>
          <a:p>
            <a:pPr marL="342900" indent="-342900" eaLnBrk="0" hangingPunct="0">
              <a:buFontTx/>
              <a:buChar char="•"/>
            </a:pPr>
            <a:r>
              <a:rPr lang="ro-RO" sz="2000" dirty="0">
                <a:solidFill>
                  <a:schemeClr val="bg1"/>
                </a:solidFill>
                <a:latin typeface="+mn-lt"/>
              </a:rPr>
              <a:t>Companiile trebuie să se asigure că le oferă angajaţiilor un mediu de lucru </a:t>
            </a:r>
            <a:r>
              <a:rPr lang="ro-RO" sz="2000" b="1" i="1" dirty="0">
                <a:solidFill>
                  <a:schemeClr val="bg1"/>
                </a:solidFill>
                <a:latin typeface="+mn-lt"/>
              </a:rPr>
              <a:t>mobil</a:t>
            </a:r>
            <a:r>
              <a:rPr lang="ro-RO" sz="2000" dirty="0">
                <a:solidFill>
                  <a:schemeClr val="bg1"/>
                </a:solidFill>
                <a:latin typeface="+mn-lt"/>
              </a:rPr>
              <a:t> şi</a:t>
            </a:r>
            <a:r>
              <a:rPr lang="de-DE" sz="2000" dirty="0">
                <a:solidFill>
                  <a:schemeClr val="bg1"/>
                </a:solidFill>
                <a:latin typeface="+mn-lt"/>
              </a:rPr>
              <a:t> flexib</a:t>
            </a:r>
            <a:r>
              <a:rPr lang="ro-RO" sz="2000" dirty="0">
                <a:solidFill>
                  <a:schemeClr val="bg1"/>
                </a:solidFill>
                <a:latin typeface="+mn-lt"/>
              </a:rPr>
              <a:t>i</a:t>
            </a:r>
            <a:r>
              <a:rPr lang="de-DE" sz="2000" dirty="0">
                <a:solidFill>
                  <a:schemeClr val="bg1"/>
                </a:solidFill>
                <a:latin typeface="+mn-lt"/>
              </a:rPr>
              <a:t>l</a:t>
            </a:r>
          </a:p>
          <a:p>
            <a:pPr marL="342900" indent="-342900" eaLnBrk="0" hangingPunct="0">
              <a:buFontTx/>
              <a:buChar char="•"/>
            </a:pPr>
            <a:endParaRPr lang="de-DE" sz="2000" dirty="0">
              <a:solidFill>
                <a:schemeClr val="bg1"/>
              </a:solidFill>
              <a:latin typeface="+mn-lt"/>
            </a:endParaRPr>
          </a:p>
          <a:p>
            <a:pPr marL="342900" indent="-342900" eaLnBrk="0" hangingPunct="0">
              <a:buFontTx/>
              <a:buChar char="•"/>
            </a:pPr>
            <a:r>
              <a:rPr lang="ro-RO" sz="2000" dirty="0">
                <a:solidFill>
                  <a:schemeClr val="bg1"/>
                </a:solidFill>
                <a:latin typeface="+mn-lt"/>
              </a:rPr>
              <a:t>Securitatea informatică este exponenţial mai </a:t>
            </a:r>
            <a:r>
              <a:rPr lang="de-DE" sz="2000" b="1" i="1" dirty="0">
                <a:solidFill>
                  <a:schemeClr val="bg1"/>
                </a:solidFill>
                <a:latin typeface="+mn-lt"/>
              </a:rPr>
              <a:t>complex</a:t>
            </a:r>
            <a:r>
              <a:rPr lang="ro-RO" sz="2000" b="1" i="1" dirty="0">
                <a:solidFill>
                  <a:schemeClr val="bg1"/>
                </a:solidFill>
                <a:latin typeface="+mn-lt"/>
              </a:rPr>
              <a:t>ă</a:t>
            </a:r>
            <a:endParaRPr lang="de-DE" sz="2000" b="1" i="1" dirty="0">
              <a:solidFill>
                <a:schemeClr val="bg1"/>
              </a:solidFill>
              <a:latin typeface="+mn-lt"/>
            </a:endParaRPr>
          </a:p>
          <a:p>
            <a:pPr marL="342900" indent="-342900" eaLnBrk="0" hangingPunct="0">
              <a:buFontTx/>
              <a:buChar char="•"/>
            </a:pPr>
            <a:endParaRPr lang="de-DE" sz="2000" b="1" i="1" dirty="0">
              <a:solidFill>
                <a:schemeClr val="bg1"/>
              </a:solidFill>
              <a:latin typeface="+mn-lt"/>
            </a:endParaRPr>
          </a:p>
          <a:p>
            <a:pPr marL="342900" indent="-342900" eaLnBrk="0" hangingPunct="0">
              <a:buFontTx/>
              <a:buChar char="•"/>
            </a:pPr>
            <a:r>
              <a:rPr lang="ro-RO" sz="2000" b="1" i="1" dirty="0" smtClean="0">
                <a:solidFill>
                  <a:schemeClr val="bg1"/>
                </a:solidFill>
                <a:latin typeface="+mn-lt"/>
              </a:rPr>
              <a:t>Securitatea </a:t>
            </a:r>
            <a:r>
              <a:rPr lang="de-DE" sz="2000" b="1" i="1" dirty="0">
                <a:solidFill>
                  <a:schemeClr val="bg1"/>
                </a:solidFill>
                <a:latin typeface="+mn-lt"/>
              </a:rPr>
              <a:t>IT </a:t>
            </a:r>
            <a:r>
              <a:rPr lang="ro-RO" sz="2000" dirty="0">
                <a:solidFill>
                  <a:schemeClr val="bg1"/>
                </a:solidFill>
                <a:latin typeface="+mn-lt"/>
              </a:rPr>
              <a:t>poate </a:t>
            </a:r>
            <a:r>
              <a:rPr lang="en-GB" sz="2000" dirty="0" err="1" smtClean="0">
                <a:solidFill>
                  <a:schemeClr val="bg1"/>
                </a:solidFill>
                <a:latin typeface="+mn-lt"/>
              </a:rPr>
              <a:t>preveni</a:t>
            </a:r>
            <a:r>
              <a:rPr lang="en-GB" sz="2000" dirty="0" smtClean="0">
                <a:solidFill>
                  <a:schemeClr val="bg1"/>
                </a:solidFill>
                <a:latin typeface="+mn-lt"/>
              </a:rPr>
              <a:t> </a:t>
            </a:r>
            <a:r>
              <a:rPr lang="ro-RO" sz="2000" dirty="0" smtClean="0">
                <a:solidFill>
                  <a:schemeClr val="bg1"/>
                </a:solidFill>
                <a:latin typeface="+mn-lt"/>
              </a:rPr>
              <a:t>şi </a:t>
            </a:r>
            <a:r>
              <a:rPr lang="ro-RO" sz="2000" dirty="0" smtClean="0">
                <a:solidFill>
                  <a:schemeClr val="bg1"/>
                </a:solidFill>
                <a:latin typeface="+mn-lt"/>
              </a:rPr>
              <a:t>reduce </a:t>
            </a:r>
            <a:r>
              <a:rPr lang="ro-RO" sz="2000" dirty="0">
                <a:solidFill>
                  <a:schemeClr val="bg1"/>
                </a:solidFill>
                <a:latin typeface="+mn-lt"/>
              </a:rPr>
              <a:t>pierderile financiare</a:t>
            </a:r>
            <a:endParaRPr lang="de-DE" sz="2000" b="1" i="1" dirty="0">
              <a:solidFill>
                <a:schemeClr val="bg1"/>
              </a:solidFill>
              <a:latin typeface="+mn-lt"/>
            </a:endParaRPr>
          </a:p>
          <a:p>
            <a:pPr marL="342900" indent="-342900" eaLnBrk="0" hangingPunct="0">
              <a:buFontTx/>
              <a:buChar char="•"/>
            </a:pPr>
            <a:endParaRPr lang="de-DE" sz="2000" b="1" i="1" dirty="0">
              <a:solidFill>
                <a:schemeClr val="bg1"/>
              </a:solidFill>
              <a:latin typeface="+mn-lt"/>
            </a:endParaRPr>
          </a:p>
          <a:p>
            <a:pPr marL="342900" indent="-342900" eaLnBrk="0" hangingPunct="0"/>
            <a:r>
              <a:rPr lang="ro-RO" sz="2000" b="1" i="1" dirty="0">
                <a:solidFill>
                  <a:schemeClr val="bg1"/>
                </a:solidFill>
                <a:latin typeface="+mn-lt"/>
              </a:rPr>
              <a:t>Cum </a:t>
            </a:r>
            <a:r>
              <a:rPr lang="ro-RO" sz="2000" b="1" i="1" dirty="0" smtClean="0">
                <a:solidFill>
                  <a:schemeClr val="bg1"/>
                </a:solidFill>
                <a:latin typeface="+mn-lt"/>
              </a:rPr>
              <a:t>încurajăm </a:t>
            </a:r>
            <a:r>
              <a:rPr lang="ro-RO" sz="2000" b="1" i="1" dirty="0">
                <a:solidFill>
                  <a:schemeClr val="bg1"/>
                </a:solidFill>
                <a:latin typeface="+mn-lt"/>
              </a:rPr>
              <a:t>obiceiurile de securitate benefice companiei, oferindu-le angajaţilor </a:t>
            </a:r>
            <a:r>
              <a:rPr lang="ro-RO" sz="2000" b="1" i="1" dirty="0" smtClean="0">
                <a:solidFill>
                  <a:schemeClr val="bg1"/>
                </a:solidFill>
                <a:latin typeface="+mn-lt"/>
              </a:rPr>
              <a:t>un </a:t>
            </a:r>
            <a:r>
              <a:rPr lang="ro-RO" sz="2000" b="1" i="1" dirty="0">
                <a:solidFill>
                  <a:schemeClr val="bg1"/>
                </a:solidFill>
                <a:latin typeface="+mn-lt"/>
              </a:rPr>
              <a:t>mediu de lucru eficient</a:t>
            </a:r>
            <a:r>
              <a:rPr lang="en-US" sz="2000" b="1" i="1" dirty="0">
                <a:solidFill>
                  <a:schemeClr val="bg1"/>
                </a:solidFill>
                <a:latin typeface="+mn-lt"/>
              </a:rPr>
              <a:t>?</a:t>
            </a:r>
            <a:endParaRPr lang="de-DE" sz="2000" dirty="0">
              <a:solidFill>
                <a:schemeClr val="bg1"/>
              </a:solidFill>
              <a:latin typeface="+mn-lt"/>
            </a:endParaRPr>
          </a:p>
          <a:p>
            <a:pPr marL="342900" indent="-342900" eaLnBrk="0" hangingPunct="0">
              <a:buFontTx/>
              <a:buChar char="•"/>
            </a:pPr>
            <a:endParaRPr lang="en-US" sz="2000" dirty="0">
              <a:solidFill>
                <a:schemeClr val="bg1"/>
              </a:solidFill>
              <a:latin typeface="+mn-lt"/>
            </a:endParaRPr>
          </a:p>
          <a:p>
            <a:pPr marL="342900" indent="-342900" eaLnBrk="0" hangingPunct="0"/>
            <a:endParaRPr lang="en-US" sz="2000" dirty="0">
              <a:solidFill>
                <a:schemeClr val="bg1"/>
              </a:solidFill>
              <a:latin typeface="+mn-lt"/>
            </a:endParaRPr>
          </a:p>
        </p:txBody>
      </p:sp>
      <p:sp>
        <p:nvSpPr>
          <p:cNvPr id="52228" name="Text Box 10"/>
          <p:cNvSpPr txBox="1">
            <a:spLocks noChangeArrowheads="1"/>
          </p:cNvSpPr>
          <p:nvPr/>
        </p:nvSpPr>
        <p:spPr bwMode="auto">
          <a:xfrm>
            <a:off x="6781800" y="6611938"/>
            <a:ext cx="2209800" cy="244475"/>
          </a:xfrm>
          <a:prstGeom prst="rect">
            <a:avLst/>
          </a:prstGeom>
          <a:noFill/>
          <a:ln w="9525">
            <a:noFill/>
            <a:miter lim="800000"/>
            <a:headEnd/>
            <a:tailEnd/>
          </a:ln>
        </p:spPr>
        <p:txBody>
          <a:bodyPr>
            <a:spAutoFit/>
          </a:bodyPr>
          <a:lstStyle/>
          <a:p>
            <a:pPr algn="r" eaLnBrk="0" hangingPunct="0">
              <a:spcBef>
                <a:spcPct val="50000"/>
              </a:spcBef>
            </a:pPr>
            <a:r>
              <a:rPr lang="en-US" sz="1000"/>
              <a:t> Page </a:t>
            </a:r>
            <a:fld id="{B9E826FD-FBD7-419C-8BA7-57B645251168}" type="slidenum">
              <a:rPr lang="en-US" sz="1000"/>
              <a:pPr algn="r" eaLnBrk="0" hangingPunct="0">
                <a:spcBef>
                  <a:spcPct val="50000"/>
                </a:spcBef>
              </a:pPr>
              <a:t>8</a:t>
            </a:fld>
            <a:endParaRPr lang="en-US" sz="1000"/>
          </a:p>
        </p:txBody>
      </p:sp>
      <p:pic>
        <p:nvPicPr>
          <p:cNvPr id="52229" name="Picture 9" descr="Burning_fuse_18070"/>
          <p:cNvPicPr>
            <a:picLocks noChangeAspect="1" noChangeArrowheads="1"/>
          </p:cNvPicPr>
          <p:nvPr/>
        </p:nvPicPr>
        <p:blipFill>
          <a:blip r:embed="rId4" cstate="screen"/>
          <a:srcRect/>
          <a:stretch>
            <a:fillRect/>
          </a:stretch>
        </p:blipFill>
        <p:spPr bwMode="auto">
          <a:xfrm>
            <a:off x="5867400" y="9525"/>
            <a:ext cx="3276600" cy="6073775"/>
          </a:xfrm>
          <a:prstGeom prst="rect">
            <a:avLst/>
          </a:prstGeom>
          <a:noFill/>
          <a:ln w="9525">
            <a:noFill/>
            <a:miter lim="800000"/>
            <a:headEnd/>
            <a:tailEnd/>
          </a:ln>
        </p:spPr>
      </p:pic>
      <p:pic>
        <p:nvPicPr>
          <p:cNvPr id="52230" name="Picture 7" descr="header.png"/>
          <p:cNvPicPr>
            <a:picLocks noChangeAspect="1"/>
          </p:cNvPicPr>
          <p:nvPr/>
        </p:nvPicPr>
        <p:blipFill>
          <a:blip r:embed="rId5" cstate="screen"/>
          <a:srcRect t="6934"/>
          <a:stretch>
            <a:fillRect/>
          </a:stretch>
        </p:blipFill>
        <p:spPr bwMode="auto">
          <a:xfrm>
            <a:off x="0" y="0"/>
            <a:ext cx="9144000" cy="51593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bwMode="auto">
          <a:xfrm>
            <a:off x="467544" y="476672"/>
            <a:ext cx="8229600" cy="490537"/>
          </a:xfrm>
          <a:noFill/>
          <a:ln>
            <a:miter lim="800000"/>
            <a:headEnd/>
            <a:tailEnd/>
          </a:ln>
        </p:spPr>
        <p:txBody>
          <a:bodyPr vert="horz" wrap="square" lIns="91440" tIns="45720" rIns="91440" bIns="45720" numCol="1" anchor="t" anchorCtr="0" compatLnSpc="1">
            <a:prstTxWarp prst="textNoShape">
              <a:avLst/>
            </a:prstTxWarp>
          </a:bodyPr>
          <a:lstStyle/>
          <a:p>
            <a:r>
              <a:rPr lang="ro-RO" sz="2800" b="1" dirty="0" smtClean="0">
                <a:ea typeface="ＭＳ Ｐゴシック" pitchFamily="34" charset="-128"/>
              </a:rPr>
              <a:t>Soluţiile</a:t>
            </a:r>
            <a:r>
              <a:rPr lang="en-GB" sz="2800" b="1" dirty="0" smtClean="0">
                <a:ea typeface="ＭＳ Ｐゴシック" pitchFamily="34" charset="-128"/>
              </a:rPr>
              <a:t> </a:t>
            </a:r>
            <a:r>
              <a:rPr lang="ro-RO" sz="2800" b="1" dirty="0" smtClean="0">
                <a:ea typeface="ＭＳ Ｐゴシック" pitchFamily="34" charset="-128"/>
              </a:rPr>
              <a:t>USB securizate Kingston</a:t>
            </a:r>
            <a:endParaRPr lang="en-US" dirty="0" smtClean="0">
              <a:solidFill>
                <a:schemeClr val="accent2"/>
              </a:solidFill>
              <a:ea typeface="ＭＳ Ｐゴシック" pitchFamily="34" charset="-128"/>
            </a:endParaRPr>
          </a:p>
        </p:txBody>
      </p:sp>
      <p:graphicFrame>
        <p:nvGraphicFramePr>
          <p:cNvPr id="14" name="Content Placeholder 3"/>
          <p:cNvGraphicFramePr>
            <a:graphicFrameLocks/>
          </p:cNvGraphicFramePr>
          <p:nvPr/>
        </p:nvGraphicFramePr>
        <p:xfrm>
          <a:off x="539552" y="1268760"/>
          <a:ext cx="8064896"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own Arrow 3"/>
          <p:cNvSpPr/>
          <p:nvPr/>
        </p:nvSpPr>
        <p:spPr>
          <a:xfrm>
            <a:off x="0" y="1340768"/>
            <a:ext cx="539552" cy="475252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err="1" smtClean="0"/>
              <a:t>Nivel</a:t>
            </a:r>
            <a:r>
              <a:rPr lang="en-GB" dirty="0" smtClean="0"/>
              <a:t> </a:t>
            </a:r>
            <a:r>
              <a:rPr lang="en-GB" dirty="0" err="1" smtClean="0"/>
              <a:t>Protectie</a:t>
            </a:r>
            <a:endParaRPr lang="en-GB" dirty="0"/>
          </a:p>
        </p:txBody>
      </p:sp>
      <p:sp>
        <p:nvSpPr>
          <p:cNvPr id="5" name="Down Arrow 4"/>
          <p:cNvSpPr/>
          <p:nvPr/>
        </p:nvSpPr>
        <p:spPr>
          <a:xfrm>
            <a:off x="8604448" y="1340768"/>
            <a:ext cx="539552" cy="475252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err="1" smtClean="0"/>
              <a:t>Pret</a:t>
            </a:r>
            <a:endParaRPr lang="en-GB" dirty="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Title Page">
  <a:themeElements>
    <a:clrScheme name="1_Title Pag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Title Pag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itle Pag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in Content (with head)">
  <a:themeElements>
    <a:clrScheme name="Main Content (with hea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Main Content (with head)">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in Content (with hea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in Content (without head)">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Main Content (without head)">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in Content (without hea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Kingston Corporate PPT template_0512">
  <a:themeElements>
    <a:clrScheme name="Kingston Palette">
      <a:dk1>
        <a:sysClr val="windowText" lastClr="000000"/>
      </a:dk1>
      <a:lt1>
        <a:sysClr val="window" lastClr="FFFFFF"/>
      </a:lt1>
      <a:dk2>
        <a:srgbClr val="595959"/>
      </a:dk2>
      <a:lt2>
        <a:srgbClr val="BFBFBF"/>
      </a:lt2>
      <a:accent1>
        <a:srgbClr val="CF0122"/>
      </a:accent1>
      <a:accent2>
        <a:srgbClr val="000000"/>
      </a:accent2>
      <a:accent3>
        <a:srgbClr val="560A12"/>
      </a:accent3>
      <a:accent4>
        <a:srgbClr val="17484F"/>
      </a:accent4>
      <a:accent5>
        <a:srgbClr val="532D87"/>
      </a:accent5>
      <a:accent6>
        <a:srgbClr val="507A97"/>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Corporate_Presentation_template_2003_1209</Template>
  <TotalTime>9361</TotalTime>
  <Words>3888</Words>
  <Application>Microsoft Office PowerPoint</Application>
  <PresentationFormat>On-screen Show (4:3)</PresentationFormat>
  <Paragraphs>459</Paragraphs>
  <Slides>31</Slides>
  <Notes>18</Notes>
  <HiddenSlides>0</HiddenSlides>
  <MMClips>0</MMClips>
  <ScaleCrop>false</ScaleCrop>
  <HeadingPairs>
    <vt:vector size="4" baseType="variant">
      <vt:variant>
        <vt:lpstr>Theme</vt:lpstr>
      </vt:variant>
      <vt:variant>
        <vt:i4>4</vt:i4>
      </vt:variant>
      <vt:variant>
        <vt:lpstr>Slide Titles</vt:lpstr>
      </vt:variant>
      <vt:variant>
        <vt:i4>31</vt:i4>
      </vt:variant>
    </vt:vector>
  </HeadingPairs>
  <TitlesOfParts>
    <vt:vector size="35" baseType="lpstr">
      <vt:lpstr>1_Title Page</vt:lpstr>
      <vt:lpstr>Main Content (with head)</vt:lpstr>
      <vt:lpstr>Main Content (without head)</vt:lpstr>
      <vt:lpstr>Kingston Corporate PPT template_0512</vt:lpstr>
      <vt:lpstr>Slide 1</vt:lpstr>
      <vt:lpstr>Slide 2</vt:lpstr>
      <vt:lpstr>Slide 3</vt:lpstr>
      <vt:lpstr>Slide 4</vt:lpstr>
      <vt:lpstr>Neglijenţa angajaţilor în folosirea unităţilor USB</vt:lpstr>
      <vt:lpstr>Ce se poate întâmpla cu datele critice ajunse în posesia persoanelor nepotrivite</vt:lpstr>
      <vt:lpstr>În acelaşi timp pe plan local...</vt:lpstr>
      <vt:lpstr> Concluzii</vt:lpstr>
      <vt:lpstr>Soluţiile USB securizate Kingston</vt:lpstr>
      <vt:lpstr>Common Features for our Secure USB range</vt:lpstr>
      <vt:lpstr>Funcţii încorporate în USB-urile cu management Kingston</vt:lpstr>
      <vt:lpstr>Slide 12</vt:lpstr>
      <vt:lpstr>Ce se doreşte de la un server?</vt:lpstr>
      <vt:lpstr>Slide 14</vt:lpstr>
      <vt:lpstr>Server dual Xeon – configurare pentru capacitate maximă</vt:lpstr>
      <vt:lpstr>Slide 16</vt:lpstr>
      <vt:lpstr>Performanţă vs Capacitate vs Eficienţă energetică</vt:lpstr>
      <vt:lpstr>Optimizarea configurării memoriei serverului</vt:lpstr>
      <vt:lpstr>Ce înseamnă configuraţie echilibrată?</vt:lpstr>
      <vt:lpstr>Slide 20</vt:lpstr>
      <vt:lpstr> Exemple de configuraţii posibile</vt:lpstr>
      <vt:lpstr>Configurarea memoriei în Servere este un proces complex</vt:lpstr>
      <vt:lpstr>Cum poate memoria instalată să vă influenţeze afacerea?</vt:lpstr>
      <vt:lpstr>Cum poate memoria instalată să vă influenţeze afacerea?</vt:lpstr>
      <vt:lpstr>Riscuri – ce se poate întâmpla dacă serverul nu a fost configurat optim?</vt:lpstr>
      <vt:lpstr>KingstonConsult</vt:lpstr>
      <vt:lpstr>KingstonConsult</vt:lpstr>
      <vt:lpstr>Some people think our attention to detail is obsessive;  we think it’s essential</vt:lpstr>
      <vt:lpstr>Solution: Server memory dynamic burn-in testing</vt:lpstr>
      <vt:lpstr>Module testing in perspective</vt:lpstr>
      <vt:lpstr>Vă mulţumesc!</vt:lpstr>
    </vt:vector>
  </TitlesOfParts>
  <Company>Kingston Technology Europe Ltd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Personalisation</dc:title>
  <dc:creator>Russell Simmons</dc:creator>
  <cp:lastModifiedBy> </cp:lastModifiedBy>
  <cp:revision>375</cp:revision>
  <cp:lastPrinted>2011-11-14T15:52:50Z</cp:lastPrinted>
  <dcterms:created xsi:type="dcterms:W3CDTF">2008-04-02T11:17:41Z</dcterms:created>
  <dcterms:modified xsi:type="dcterms:W3CDTF">2013-10-03T05:04:59Z</dcterms:modified>
</cp:coreProperties>
</file>