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9" r:id="rId4"/>
    <p:sldMasterId id="2147483719" r:id="rId5"/>
  </p:sldMasterIdLst>
  <p:notesMasterIdLst>
    <p:notesMasterId r:id="rId58"/>
  </p:notesMasterIdLst>
  <p:sldIdLst>
    <p:sldId id="344" r:id="rId6"/>
    <p:sldId id="291" r:id="rId7"/>
    <p:sldId id="262" r:id="rId8"/>
    <p:sldId id="294" r:id="rId9"/>
    <p:sldId id="263" r:id="rId10"/>
    <p:sldId id="264" r:id="rId11"/>
    <p:sldId id="345" r:id="rId12"/>
    <p:sldId id="293" r:id="rId13"/>
    <p:sldId id="36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276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20" r:id="rId40"/>
    <p:sldId id="326" r:id="rId41"/>
    <p:sldId id="363" r:id="rId42"/>
    <p:sldId id="346" r:id="rId43"/>
    <p:sldId id="347" r:id="rId44"/>
    <p:sldId id="348" r:id="rId45"/>
    <p:sldId id="353" r:id="rId46"/>
    <p:sldId id="350" r:id="rId47"/>
    <p:sldId id="328" r:id="rId48"/>
    <p:sldId id="329" r:id="rId49"/>
    <p:sldId id="330" r:id="rId50"/>
    <p:sldId id="331" r:id="rId51"/>
    <p:sldId id="354" r:id="rId52"/>
    <p:sldId id="343" r:id="rId53"/>
    <p:sldId id="357" r:id="rId54"/>
    <p:sldId id="358" r:id="rId55"/>
    <p:sldId id="359" r:id="rId56"/>
    <p:sldId id="360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B21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379105"/>
                </a:gs>
                <a:gs pos="100000">
                  <a:srgbClr val="0A6503"/>
                </a:gs>
              </a:gsLst>
              <a:lin ang="5400000" scaled="0"/>
            </a:gra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2"/>
              <c:spPr/>
              <c:txPr>
                <a:bodyPr/>
                <a:lstStyle/>
                <a:p>
                  <a:pPr>
                    <a:defRPr sz="1800"/>
                  </a:pPr>
                  <a:endParaRPr lang="de-D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FC</c:v>
                </c:pt>
                <c:pt idx="1">
                  <c:v>iSCSI</c:v>
                </c:pt>
                <c:pt idx="2">
                  <c:v>NFS</c:v>
                </c:pt>
                <c:pt idx="3">
                  <c:v>Other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0.76</c:v>
                </c:pt>
                <c:pt idx="1">
                  <c:v>0.24</c:v>
                </c:pt>
                <c:pt idx="2">
                  <c:v>0.33</c:v>
                </c:pt>
                <c:pt idx="3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813824"/>
        <c:axId val="96815360"/>
      </c:barChart>
      <c:catAx>
        <c:axId val="96813824"/>
        <c:scaling>
          <c:orientation val="minMax"/>
        </c:scaling>
        <c:delete val="0"/>
        <c:axPos val="b"/>
        <c:majorTickMark val="out"/>
        <c:minorTickMark val="none"/>
        <c:tickLblPos val="nextTo"/>
        <c:crossAx val="96815360"/>
        <c:crosses val="autoZero"/>
        <c:auto val="1"/>
        <c:lblAlgn val="ctr"/>
        <c:lblOffset val="100"/>
        <c:noMultiLvlLbl val="0"/>
      </c:catAx>
      <c:valAx>
        <c:axId val="968153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6813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 b="1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FF0000"/>
                </a:gs>
                <a:gs pos="100000">
                  <a:srgbClr val="A50021"/>
                </a:gs>
              </a:gsLst>
              <a:lin ang="5400000" scaled="0"/>
            </a:gra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2"/>
              <c:spPr/>
              <c:txPr>
                <a:bodyPr/>
                <a:lstStyle/>
                <a:p>
                  <a:pPr>
                    <a:defRPr sz="1800"/>
                  </a:pPr>
                  <a:endParaRPr lang="de-D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FC</c:v>
                </c:pt>
                <c:pt idx="1">
                  <c:v>iSCSI</c:v>
                </c:pt>
                <c:pt idx="2">
                  <c:v>NFS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0.78</c:v>
                </c:pt>
                <c:pt idx="1">
                  <c:v>0.23</c:v>
                </c:pt>
                <c:pt idx="2">
                  <c:v>0.18</c:v>
                </c:pt>
                <c:pt idx="3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856320"/>
        <c:axId val="96878592"/>
      </c:barChart>
      <c:catAx>
        <c:axId val="96856320"/>
        <c:scaling>
          <c:orientation val="minMax"/>
        </c:scaling>
        <c:delete val="0"/>
        <c:axPos val="b"/>
        <c:majorTickMark val="out"/>
        <c:minorTickMark val="none"/>
        <c:tickLblPos val="nextTo"/>
        <c:crossAx val="96878592"/>
        <c:crosses val="autoZero"/>
        <c:auto val="1"/>
        <c:lblAlgn val="ctr"/>
        <c:lblOffset val="100"/>
        <c:noMultiLvlLbl val="0"/>
      </c:catAx>
      <c:valAx>
        <c:axId val="968785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6856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 b="1"/>
      </a:pPr>
      <a:endParaRPr lang="de-DE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B6C190-86EC-445F-AE28-C14D1C78D9D0}" type="doc">
      <dgm:prSet loTypeId="urn:microsoft.com/office/officeart/2005/8/layout/pyramid2" loCatId="pyramid" qsTypeId="urn:microsoft.com/office/officeart/2005/8/quickstyle/simple1" qsCatId="simple" csTypeId="urn:microsoft.com/office/officeart/2005/8/colors/accent1_4" csCatId="accent1" phldr="1"/>
      <dgm:spPr/>
    </dgm:pt>
    <dgm:pt modelId="{85681DE2-AE0D-493B-9BEE-CCB7282FD202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1800" b="1" dirty="0" smtClean="0">
              <a:solidFill>
                <a:schemeClr val="bg1"/>
              </a:solidFill>
            </a:rPr>
            <a:t>RAM</a:t>
          </a:r>
          <a:endParaRPr lang="de-DE" sz="1800" b="1" dirty="0">
            <a:solidFill>
              <a:schemeClr val="bg1"/>
            </a:solidFill>
          </a:endParaRPr>
        </a:p>
      </dgm:t>
    </dgm:pt>
    <dgm:pt modelId="{D8780277-C86B-493C-A618-172F71DBD869}" type="parTrans" cxnId="{28EF2296-6422-4508-8A25-1E6F2E47E4DA}">
      <dgm:prSet/>
      <dgm:spPr/>
      <dgm:t>
        <a:bodyPr/>
        <a:lstStyle/>
        <a:p>
          <a:endParaRPr lang="de-DE"/>
        </a:p>
      </dgm:t>
    </dgm:pt>
    <dgm:pt modelId="{D615679A-779B-40F2-B8FA-ACF058D3F38F}" type="sibTrans" cxnId="{28EF2296-6422-4508-8A25-1E6F2E47E4DA}">
      <dgm:prSet/>
      <dgm:spPr/>
      <dgm:t>
        <a:bodyPr/>
        <a:lstStyle/>
        <a:p>
          <a:endParaRPr lang="de-DE"/>
        </a:p>
      </dgm:t>
    </dgm:pt>
    <dgm:pt modelId="{4C29B420-F5AA-4C4B-BF44-57B3B9518C3D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1800" b="1" dirty="0" smtClean="0">
              <a:solidFill>
                <a:schemeClr val="bg1"/>
              </a:solidFill>
            </a:rPr>
            <a:t>SSD</a:t>
          </a:r>
          <a:endParaRPr lang="de-DE" sz="1800" b="1" dirty="0">
            <a:solidFill>
              <a:schemeClr val="bg1"/>
            </a:solidFill>
          </a:endParaRPr>
        </a:p>
      </dgm:t>
    </dgm:pt>
    <dgm:pt modelId="{8AA48CA0-80A0-4E9B-BFB2-46F546F025FC}" type="parTrans" cxnId="{B604548F-CEE9-4087-BC2C-C611FB33FFC1}">
      <dgm:prSet/>
      <dgm:spPr/>
      <dgm:t>
        <a:bodyPr/>
        <a:lstStyle/>
        <a:p>
          <a:endParaRPr lang="de-DE"/>
        </a:p>
      </dgm:t>
    </dgm:pt>
    <dgm:pt modelId="{5F4FCE12-D3BB-43BC-B806-58907266A475}" type="sibTrans" cxnId="{B604548F-CEE9-4087-BC2C-C611FB33FFC1}">
      <dgm:prSet/>
      <dgm:spPr/>
      <dgm:t>
        <a:bodyPr/>
        <a:lstStyle/>
        <a:p>
          <a:endParaRPr lang="de-DE"/>
        </a:p>
      </dgm:t>
    </dgm:pt>
    <dgm:pt modelId="{49896940-983E-401A-B412-F8A6740ADDF5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1050" b="1" dirty="0" smtClean="0">
              <a:solidFill>
                <a:schemeClr val="bg1"/>
              </a:solidFill>
            </a:rPr>
            <a:t>FC-HDD</a:t>
          </a:r>
        </a:p>
        <a:p>
          <a:r>
            <a:rPr lang="de-DE" sz="1050" b="1" dirty="0" smtClean="0">
              <a:solidFill>
                <a:schemeClr val="bg1"/>
              </a:solidFill>
            </a:rPr>
            <a:t>15k SAS</a:t>
          </a:r>
        </a:p>
        <a:p>
          <a:r>
            <a:rPr lang="de-DE" sz="1050" b="1" dirty="0" smtClean="0">
              <a:solidFill>
                <a:schemeClr val="bg1"/>
              </a:solidFill>
            </a:rPr>
            <a:t>10k SAS</a:t>
          </a:r>
        </a:p>
        <a:p>
          <a:r>
            <a:rPr lang="de-DE" sz="1050" b="1" dirty="0" smtClean="0">
              <a:solidFill>
                <a:schemeClr val="bg1"/>
              </a:solidFill>
            </a:rPr>
            <a:t>7.2k SAS</a:t>
          </a:r>
        </a:p>
        <a:p>
          <a:r>
            <a:rPr lang="de-DE" sz="1050" b="1" dirty="0" smtClean="0">
              <a:solidFill>
                <a:schemeClr val="bg1"/>
              </a:solidFill>
            </a:rPr>
            <a:t>SATA</a:t>
          </a:r>
          <a:endParaRPr lang="de-DE" sz="1050" b="1" dirty="0">
            <a:solidFill>
              <a:schemeClr val="bg1"/>
            </a:solidFill>
          </a:endParaRPr>
        </a:p>
      </dgm:t>
    </dgm:pt>
    <dgm:pt modelId="{34EBD46D-A8B1-47EF-81E5-F9A742A1987F}" type="parTrans" cxnId="{EBCFE92F-618A-4FC8-B5D3-288FA0EFEC5C}">
      <dgm:prSet/>
      <dgm:spPr/>
      <dgm:t>
        <a:bodyPr/>
        <a:lstStyle/>
        <a:p>
          <a:endParaRPr lang="de-DE"/>
        </a:p>
      </dgm:t>
    </dgm:pt>
    <dgm:pt modelId="{06FB12CA-9B02-458A-B0A9-F900AC6857F1}" type="sibTrans" cxnId="{EBCFE92F-618A-4FC8-B5D3-288FA0EFEC5C}">
      <dgm:prSet/>
      <dgm:spPr/>
      <dgm:t>
        <a:bodyPr/>
        <a:lstStyle/>
        <a:p>
          <a:endParaRPr lang="de-DE"/>
        </a:p>
      </dgm:t>
    </dgm:pt>
    <dgm:pt modelId="{BEEECE4C-521D-47C7-90FD-014EE7ED5FA1}" type="pres">
      <dgm:prSet presAssocID="{73B6C190-86EC-445F-AE28-C14D1C78D9D0}" presName="compositeShape" presStyleCnt="0">
        <dgm:presLayoutVars>
          <dgm:dir/>
          <dgm:resizeHandles/>
        </dgm:presLayoutVars>
      </dgm:prSet>
      <dgm:spPr/>
    </dgm:pt>
    <dgm:pt modelId="{CD635B28-1315-4A57-B878-5B4902849210}" type="pres">
      <dgm:prSet presAssocID="{73B6C190-86EC-445F-AE28-C14D1C78D9D0}" presName="pyramid" presStyleLbl="node1" presStyleIdx="0" presStyleCnt="1" custLinFactNeighborX="2640"/>
      <dgm:spPr>
        <a:gradFill rotWithShape="0">
          <a:gsLst>
            <a:gs pos="0">
              <a:schemeClr val="bg2">
                <a:lumMod val="50000"/>
              </a:schemeClr>
            </a:gs>
            <a:gs pos="100000">
              <a:schemeClr val="bg2">
                <a:lumMod val="75000"/>
              </a:schemeClr>
            </a:gs>
          </a:gsLst>
          <a:lin ang="16200000" scaled="0"/>
        </a:gradFill>
      </dgm:spPr>
      <dgm:t>
        <a:bodyPr/>
        <a:lstStyle/>
        <a:p>
          <a:endParaRPr lang="de-DE"/>
        </a:p>
      </dgm:t>
    </dgm:pt>
    <dgm:pt modelId="{B6F99933-A9F4-47BB-9CA7-C2556F0631D3}" type="pres">
      <dgm:prSet presAssocID="{73B6C190-86EC-445F-AE28-C14D1C78D9D0}" presName="theList" presStyleCnt="0"/>
      <dgm:spPr/>
    </dgm:pt>
    <dgm:pt modelId="{48C94EB0-3A28-4139-924A-126A75BC2C14}" type="pres">
      <dgm:prSet presAssocID="{85681DE2-AE0D-493B-9BEE-CCB7282FD202}" presName="aNode" presStyleLbl="fgAcc1" presStyleIdx="0" presStyleCnt="3" custLinFactY="246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0565513-61A3-4513-B4F5-77C0F5B4B7A2}" type="pres">
      <dgm:prSet presAssocID="{85681DE2-AE0D-493B-9BEE-CCB7282FD202}" presName="aSpace" presStyleCnt="0"/>
      <dgm:spPr/>
    </dgm:pt>
    <dgm:pt modelId="{B3B7E90B-25A7-4307-81CA-FB835717AF9C}" type="pres">
      <dgm:prSet presAssocID="{4C29B420-F5AA-4C4B-BF44-57B3B9518C3D}" presName="aNode" presStyleLbl="fgAcc1" presStyleIdx="1" presStyleCnt="3" custLinFactY="1838" custLinFactNeighborY="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EF8E3E1-7F49-42AD-B308-50ADFA36B07F}" type="pres">
      <dgm:prSet presAssocID="{4C29B420-F5AA-4C4B-BF44-57B3B9518C3D}" presName="aSpace" presStyleCnt="0"/>
      <dgm:spPr/>
    </dgm:pt>
    <dgm:pt modelId="{6B6BAEBC-DC44-4A05-AFC2-75BC723A9BF2}" type="pres">
      <dgm:prSet presAssocID="{49896940-983E-401A-B412-F8A6740ADDF5}" presName="aNode" presStyleLbl="fgAcc1" presStyleIdx="2" presStyleCnt="3" custLinFactY="4229" custLinFactNeighborY="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D1F028B-5CD8-4FC4-93EE-9D502CAD78CF}" type="pres">
      <dgm:prSet presAssocID="{49896940-983E-401A-B412-F8A6740ADDF5}" presName="aSpace" presStyleCnt="0"/>
      <dgm:spPr/>
    </dgm:pt>
  </dgm:ptLst>
  <dgm:cxnLst>
    <dgm:cxn modelId="{A6A4B52F-E946-4C69-96E0-4F6B93A05A82}" type="presOf" srcId="{73B6C190-86EC-445F-AE28-C14D1C78D9D0}" destId="{BEEECE4C-521D-47C7-90FD-014EE7ED5FA1}" srcOrd="0" destOrd="0" presId="urn:microsoft.com/office/officeart/2005/8/layout/pyramid2"/>
    <dgm:cxn modelId="{B604548F-CEE9-4087-BC2C-C611FB33FFC1}" srcId="{73B6C190-86EC-445F-AE28-C14D1C78D9D0}" destId="{4C29B420-F5AA-4C4B-BF44-57B3B9518C3D}" srcOrd="1" destOrd="0" parTransId="{8AA48CA0-80A0-4E9B-BFB2-46F546F025FC}" sibTransId="{5F4FCE12-D3BB-43BC-B806-58907266A475}"/>
    <dgm:cxn modelId="{3AD6DDEA-A7B5-4AE1-80EA-55FCE6CC6A27}" type="presOf" srcId="{85681DE2-AE0D-493B-9BEE-CCB7282FD202}" destId="{48C94EB0-3A28-4139-924A-126A75BC2C14}" srcOrd="0" destOrd="0" presId="urn:microsoft.com/office/officeart/2005/8/layout/pyramid2"/>
    <dgm:cxn modelId="{47F27D82-83D0-4CAE-B080-D238AD4BD4A6}" type="presOf" srcId="{4C29B420-F5AA-4C4B-BF44-57B3B9518C3D}" destId="{B3B7E90B-25A7-4307-81CA-FB835717AF9C}" srcOrd="0" destOrd="0" presId="urn:microsoft.com/office/officeart/2005/8/layout/pyramid2"/>
    <dgm:cxn modelId="{EC13C6DA-2F94-4BCF-A591-21E89A6FB57B}" type="presOf" srcId="{49896940-983E-401A-B412-F8A6740ADDF5}" destId="{6B6BAEBC-DC44-4A05-AFC2-75BC723A9BF2}" srcOrd="0" destOrd="0" presId="urn:microsoft.com/office/officeart/2005/8/layout/pyramid2"/>
    <dgm:cxn modelId="{28EF2296-6422-4508-8A25-1E6F2E47E4DA}" srcId="{73B6C190-86EC-445F-AE28-C14D1C78D9D0}" destId="{85681DE2-AE0D-493B-9BEE-CCB7282FD202}" srcOrd="0" destOrd="0" parTransId="{D8780277-C86B-493C-A618-172F71DBD869}" sibTransId="{D615679A-779B-40F2-B8FA-ACF058D3F38F}"/>
    <dgm:cxn modelId="{EBCFE92F-618A-4FC8-B5D3-288FA0EFEC5C}" srcId="{73B6C190-86EC-445F-AE28-C14D1C78D9D0}" destId="{49896940-983E-401A-B412-F8A6740ADDF5}" srcOrd="2" destOrd="0" parTransId="{34EBD46D-A8B1-47EF-81E5-F9A742A1987F}" sibTransId="{06FB12CA-9B02-458A-B0A9-F900AC6857F1}"/>
    <dgm:cxn modelId="{CB26A59C-A4AC-4EFB-8D2D-D1CBF5E78CAB}" type="presParOf" srcId="{BEEECE4C-521D-47C7-90FD-014EE7ED5FA1}" destId="{CD635B28-1315-4A57-B878-5B4902849210}" srcOrd="0" destOrd="0" presId="urn:microsoft.com/office/officeart/2005/8/layout/pyramid2"/>
    <dgm:cxn modelId="{1DC94B18-AB72-4D83-8C80-D275F54A15C8}" type="presParOf" srcId="{BEEECE4C-521D-47C7-90FD-014EE7ED5FA1}" destId="{B6F99933-A9F4-47BB-9CA7-C2556F0631D3}" srcOrd="1" destOrd="0" presId="urn:microsoft.com/office/officeart/2005/8/layout/pyramid2"/>
    <dgm:cxn modelId="{49F5C816-7AA1-444E-84C5-0FF2A1AB02DB}" type="presParOf" srcId="{B6F99933-A9F4-47BB-9CA7-C2556F0631D3}" destId="{48C94EB0-3A28-4139-924A-126A75BC2C14}" srcOrd="0" destOrd="0" presId="urn:microsoft.com/office/officeart/2005/8/layout/pyramid2"/>
    <dgm:cxn modelId="{061FD93C-99A1-4940-AE3E-0BA15D79242F}" type="presParOf" srcId="{B6F99933-A9F4-47BB-9CA7-C2556F0631D3}" destId="{80565513-61A3-4513-B4F5-77C0F5B4B7A2}" srcOrd="1" destOrd="0" presId="urn:microsoft.com/office/officeart/2005/8/layout/pyramid2"/>
    <dgm:cxn modelId="{D0231AFF-DFDE-4828-9B48-368A0B6576A7}" type="presParOf" srcId="{B6F99933-A9F4-47BB-9CA7-C2556F0631D3}" destId="{B3B7E90B-25A7-4307-81CA-FB835717AF9C}" srcOrd="2" destOrd="0" presId="urn:microsoft.com/office/officeart/2005/8/layout/pyramid2"/>
    <dgm:cxn modelId="{D57B00BF-E66F-4ECB-92CF-4AE326E49E36}" type="presParOf" srcId="{B6F99933-A9F4-47BB-9CA7-C2556F0631D3}" destId="{4EF8E3E1-7F49-42AD-B308-50ADFA36B07F}" srcOrd="3" destOrd="0" presId="urn:microsoft.com/office/officeart/2005/8/layout/pyramid2"/>
    <dgm:cxn modelId="{1496A7EF-B00F-4E71-9185-ABF876667EAF}" type="presParOf" srcId="{B6F99933-A9F4-47BB-9CA7-C2556F0631D3}" destId="{6B6BAEBC-DC44-4A05-AFC2-75BC723A9BF2}" srcOrd="4" destOrd="0" presId="urn:microsoft.com/office/officeart/2005/8/layout/pyramid2"/>
    <dgm:cxn modelId="{2B27D8A0-3369-46EC-A7F8-90437F6F1568}" type="presParOf" srcId="{B6F99933-A9F4-47BB-9CA7-C2556F0631D3}" destId="{BD1F028B-5CD8-4FC4-93EE-9D502CAD78C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B6C190-86EC-445F-AE28-C14D1C78D9D0}" type="doc">
      <dgm:prSet loTypeId="urn:microsoft.com/office/officeart/2005/8/layout/pyramid2" loCatId="pyramid" qsTypeId="urn:microsoft.com/office/officeart/2005/8/quickstyle/simple1" qsCatId="simple" csTypeId="urn:microsoft.com/office/officeart/2005/8/colors/accent1_4" csCatId="accent1" phldr="1"/>
      <dgm:spPr/>
    </dgm:pt>
    <dgm:pt modelId="{85681DE2-AE0D-493B-9BEE-CCB7282FD202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FF6600"/>
            </a:gs>
            <a:gs pos="100000">
              <a:srgbClr val="FF9933"/>
            </a:gs>
            <a:gs pos="100000">
              <a:schemeClr val="bg1"/>
            </a:gs>
          </a:gsLst>
          <a:lin ang="16200000" scaled="1"/>
        </a:gradFill>
      </dgm:spPr>
      <dgm:t>
        <a:bodyPr/>
        <a:lstStyle/>
        <a:p>
          <a:r>
            <a:rPr lang="de-DE" sz="1800" b="1" dirty="0" smtClean="0">
              <a:solidFill>
                <a:schemeClr val="bg1"/>
              </a:solidFill>
            </a:rPr>
            <a:t>ARC</a:t>
          </a:r>
          <a:endParaRPr lang="de-DE" sz="1800" b="1" dirty="0">
            <a:solidFill>
              <a:schemeClr val="bg1"/>
            </a:solidFill>
          </a:endParaRPr>
        </a:p>
      </dgm:t>
    </dgm:pt>
    <dgm:pt modelId="{D8780277-C86B-493C-A618-172F71DBD869}" type="parTrans" cxnId="{28EF2296-6422-4508-8A25-1E6F2E47E4DA}">
      <dgm:prSet/>
      <dgm:spPr/>
      <dgm:t>
        <a:bodyPr/>
        <a:lstStyle/>
        <a:p>
          <a:endParaRPr lang="de-DE"/>
        </a:p>
      </dgm:t>
    </dgm:pt>
    <dgm:pt modelId="{D615679A-779B-40F2-B8FA-ACF058D3F38F}" type="sibTrans" cxnId="{28EF2296-6422-4508-8A25-1E6F2E47E4DA}">
      <dgm:prSet/>
      <dgm:spPr/>
      <dgm:t>
        <a:bodyPr/>
        <a:lstStyle/>
        <a:p>
          <a:endParaRPr lang="de-DE"/>
        </a:p>
      </dgm:t>
    </dgm:pt>
    <dgm:pt modelId="{4C29B420-F5AA-4C4B-BF44-57B3B9518C3D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FF6600"/>
            </a:gs>
            <a:gs pos="100000">
              <a:srgbClr val="FF9933"/>
            </a:gs>
          </a:gsLst>
        </a:gradFill>
      </dgm:spPr>
      <dgm:t>
        <a:bodyPr/>
        <a:lstStyle/>
        <a:p>
          <a:r>
            <a:rPr lang="de-DE" sz="1800" b="1" dirty="0" smtClean="0">
              <a:solidFill>
                <a:schemeClr val="bg1"/>
              </a:solidFill>
            </a:rPr>
            <a:t>L2ARC       ZIL</a:t>
          </a:r>
          <a:endParaRPr lang="de-DE" sz="1800" b="1" dirty="0">
            <a:solidFill>
              <a:schemeClr val="bg1"/>
            </a:solidFill>
          </a:endParaRPr>
        </a:p>
      </dgm:t>
    </dgm:pt>
    <dgm:pt modelId="{8AA48CA0-80A0-4E9B-BFB2-46F546F025FC}" type="parTrans" cxnId="{B604548F-CEE9-4087-BC2C-C611FB33FFC1}">
      <dgm:prSet/>
      <dgm:spPr/>
      <dgm:t>
        <a:bodyPr/>
        <a:lstStyle/>
        <a:p>
          <a:endParaRPr lang="de-DE"/>
        </a:p>
      </dgm:t>
    </dgm:pt>
    <dgm:pt modelId="{5F4FCE12-D3BB-43BC-B806-58907266A475}" type="sibTrans" cxnId="{B604548F-CEE9-4087-BC2C-C611FB33FFC1}">
      <dgm:prSet/>
      <dgm:spPr/>
      <dgm:t>
        <a:bodyPr/>
        <a:lstStyle/>
        <a:p>
          <a:endParaRPr lang="de-DE"/>
        </a:p>
      </dgm:t>
    </dgm:pt>
    <dgm:pt modelId="{49896940-983E-401A-B412-F8A6740ADDF5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FF6600"/>
            </a:gs>
            <a:gs pos="100000">
              <a:srgbClr val="FF9933"/>
            </a:gs>
          </a:gsLst>
        </a:gradFill>
      </dgm:spPr>
      <dgm:t>
        <a:bodyPr/>
        <a:lstStyle/>
        <a:p>
          <a:r>
            <a:rPr lang="de-DE" sz="2000" b="1" dirty="0" smtClean="0">
              <a:solidFill>
                <a:schemeClr val="bg1"/>
              </a:solidFill>
            </a:rPr>
            <a:t>Storage Pool</a:t>
          </a:r>
        </a:p>
      </dgm:t>
    </dgm:pt>
    <dgm:pt modelId="{34EBD46D-A8B1-47EF-81E5-F9A742A1987F}" type="parTrans" cxnId="{EBCFE92F-618A-4FC8-B5D3-288FA0EFEC5C}">
      <dgm:prSet/>
      <dgm:spPr/>
      <dgm:t>
        <a:bodyPr/>
        <a:lstStyle/>
        <a:p>
          <a:endParaRPr lang="de-DE"/>
        </a:p>
      </dgm:t>
    </dgm:pt>
    <dgm:pt modelId="{06FB12CA-9B02-458A-B0A9-F900AC6857F1}" type="sibTrans" cxnId="{EBCFE92F-618A-4FC8-B5D3-288FA0EFEC5C}">
      <dgm:prSet/>
      <dgm:spPr/>
      <dgm:t>
        <a:bodyPr/>
        <a:lstStyle/>
        <a:p>
          <a:endParaRPr lang="de-DE"/>
        </a:p>
      </dgm:t>
    </dgm:pt>
    <dgm:pt modelId="{BEEECE4C-521D-47C7-90FD-014EE7ED5FA1}" type="pres">
      <dgm:prSet presAssocID="{73B6C190-86EC-445F-AE28-C14D1C78D9D0}" presName="compositeShape" presStyleCnt="0">
        <dgm:presLayoutVars>
          <dgm:dir/>
          <dgm:resizeHandles/>
        </dgm:presLayoutVars>
      </dgm:prSet>
      <dgm:spPr/>
    </dgm:pt>
    <dgm:pt modelId="{CD635B28-1315-4A57-B878-5B4902849210}" type="pres">
      <dgm:prSet presAssocID="{73B6C190-86EC-445F-AE28-C14D1C78D9D0}" presName="pyramid" presStyleLbl="node1" presStyleIdx="0" presStyleCnt="1" custLinFactNeighborX="2640"/>
      <dgm:spPr>
        <a:gradFill rotWithShape="0">
          <a:gsLst>
            <a:gs pos="0">
              <a:srgbClr val="007033"/>
            </a:gs>
            <a:gs pos="100000">
              <a:srgbClr val="92D050"/>
            </a:gs>
          </a:gsLst>
          <a:lin ang="16200000" scaled="0"/>
        </a:gradFill>
      </dgm:spPr>
      <dgm:t>
        <a:bodyPr/>
        <a:lstStyle/>
        <a:p>
          <a:endParaRPr lang="de-DE"/>
        </a:p>
      </dgm:t>
    </dgm:pt>
    <dgm:pt modelId="{B6F99933-A9F4-47BB-9CA7-C2556F0631D3}" type="pres">
      <dgm:prSet presAssocID="{73B6C190-86EC-445F-AE28-C14D1C78D9D0}" presName="theList" presStyleCnt="0"/>
      <dgm:spPr/>
    </dgm:pt>
    <dgm:pt modelId="{48C94EB0-3A28-4139-924A-126A75BC2C14}" type="pres">
      <dgm:prSet presAssocID="{85681DE2-AE0D-493B-9BEE-CCB7282FD202}" presName="aNode" presStyleLbl="fgAcc1" presStyleIdx="0" presStyleCnt="3" custLinFactY="4229" custLinFactNeighborY="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0565513-61A3-4513-B4F5-77C0F5B4B7A2}" type="pres">
      <dgm:prSet presAssocID="{85681DE2-AE0D-493B-9BEE-CCB7282FD202}" presName="aSpace" presStyleCnt="0"/>
      <dgm:spPr/>
    </dgm:pt>
    <dgm:pt modelId="{B3B7E90B-25A7-4307-81CA-FB835717AF9C}" type="pres">
      <dgm:prSet presAssocID="{4C29B420-F5AA-4C4B-BF44-57B3B9518C3D}" presName="aNode" presStyleLbl="fgAcc1" presStyleIdx="1" presStyleCnt="3" custLinFactY="1838" custLinFactNeighborY="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EF8E3E1-7F49-42AD-B308-50ADFA36B07F}" type="pres">
      <dgm:prSet presAssocID="{4C29B420-F5AA-4C4B-BF44-57B3B9518C3D}" presName="aSpace" presStyleCnt="0"/>
      <dgm:spPr/>
    </dgm:pt>
    <dgm:pt modelId="{6B6BAEBC-DC44-4A05-AFC2-75BC723A9BF2}" type="pres">
      <dgm:prSet presAssocID="{49896940-983E-401A-B412-F8A6740ADDF5}" presName="aNode" presStyleLbl="fgAcc1" presStyleIdx="2" presStyleCnt="3" custLinFactY="4229" custLinFactNeighborY="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D1F028B-5CD8-4FC4-93EE-9D502CAD78CF}" type="pres">
      <dgm:prSet presAssocID="{49896940-983E-401A-B412-F8A6740ADDF5}" presName="aSpace" presStyleCnt="0"/>
      <dgm:spPr/>
    </dgm:pt>
  </dgm:ptLst>
  <dgm:cxnLst>
    <dgm:cxn modelId="{7CE9F578-134F-4A15-A433-0ABE7FB2A46D}" type="presOf" srcId="{73B6C190-86EC-445F-AE28-C14D1C78D9D0}" destId="{BEEECE4C-521D-47C7-90FD-014EE7ED5FA1}" srcOrd="0" destOrd="0" presId="urn:microsoft.com/office/officeart/2005/8/layout/pyramid2"/>
    <dgm:cxn modelId="{8796A76C-5357-439B-9B41-719475859ECE}" type="presOf" srcId="{85681DE2-AE0D-493B-9BEE-CCB7282FD202}" destId="{48C94EB0-3A28-4139-924A-126A75BC2C14}" srcOrd="0" destOrd="0" presId="urn:microsoft.com/office/officeart/2005/8/layout/pyramid2"/>
    <dgm:cxn modelId="{DBCCF77E-F5BE-4251-BE6F-B683C038B81C}" type="presOf" srcId="{49896940-983E-401A-B412-F8A6740ADDF5}" destId="{6B6BAEBC-DC44-4A05-AFC2-75BC723A9BF2}" srcOrd="0" destOrd="0" presId="urn:microsoft.com/office/officeart/2005/8/layout/pyramid2"/>
    <dgm:cxn modelId="{28EF2296-6422-4508-8A25-1E6F2E47E4DA}" srcId="{73B6C190-86EC-445F-AE28-C14D1C78D9D0}" destId="{85681DE2-AE0D-493B-9BEE-CCB7282FD202}" srcOrd="0" destOrd="0" parTransId="{D8780277-C86B-493C-A618-172F71DBD869}" sibTransId="{D615679A-779B-40F2-B8FA-ACF058D3F38F}"/>
    <dgm:cxn modelId="{EBCFE92F-618A-4FC8-B5D3-288FA0EFEC5C}" srcId="{73B6C190-86EC-445F-AE28-C14D1C78D9D0}" destId="{49896940-983E-401A-B412-F8A6740ADDF5}" srcOrd="2" destOrd="0" parTransId="{34EBD46D-A8B1-47EF-81E5-F9A742A1987F}" sibTransId="{06FB12CA-9B02-458A-B0A9-F900AC6857F1}"/>
    <dgm:cxn modelId="{B604548F-CEE9-4087-BC2C-C611FB33FFC1}" srcId="{73B6C190-86EC-445F-AE28-C14D1C78D9D0}" destId="{4C29B420-F5AA-4C4B-BF44-57B3B9518C3D}" srcOrd="1" destOrd="0" parTransId="{8AA48CA0-80A0-4E9B-BFB2-46F546F025FC}" sibTransId="{5F4FCE12-D3BB-43BC-B806-58907266A475}"/>
    <dgm:cxn modelId="{3A93D7AE-6258-45D9-ABE3-B36676836B9C}" type="presOf" srcId="{4C29B420-F5AA-4C4B-BF44-57B3B9518C3D}" destId="{B3B7E90B-25A7-4307-81CA-FB835717AF9C}" srcOrd="0" destOrd="0" presId="urn:microsoft.com/office/officeart/2005/8/layout/pyramid2"/>
    <dgm:cxn modelId="{B70158EB-0F13-4196-A5DB-C258E39F07EA}" type="presParOf" srcId="{BEEECE4C-521D-47C7-90FD-014EE7ED5FA1}" destId="{CD635B28-1315-4A57-B878-5B4902849210}" srcOrd="0" destOrd="0" presId="urn:microsoft.com/office/officeart/2005/8/layout/pyramid2"/>
    <dgm:cxn modelId="{1CF3661D-CA4C-4C96-9D98-02382742DD3E}" type="presParOf" srcId="{BEEECE4C-521D-47C7-90FD-014EE7ED5FA1}" destId="{B6F99933-A9F4-47BB-9CA7-C2556F0631D3}" srcOrd="1" destOrd="0" presId="urn:microsoft.com/office/officeart/2005/8/layout/pyramid2"/>
    <dgm:cxn modelId="{1F193EAA-2BA2-4897-8CF7-879D1A81DC14}" type="presParOf" srcId="{B6F99933-A9F4-47BB-9CA7-C2556F0631D3}" destId="{48C94EB0-3A28-4139-924A-126A75BC2C14}" srcOrd="0" destOrd="0" presId="urn:microsoft.com/office/officeart/2005/8/layout/pyramid2"/>
    <dgm:cxn modelId="{525204D6-09DE-4943-A1FD-78C5BFA254CB}" type="presParOf" srcId="{B6F99933-A9F4-47BB-9CA7-C2556F0631D3}" destId="{80565513-61A3-4513-B4F5-77C0F5B4B7A2}" srcOrd="1" destOrd="0" presId="urn:microsoft.com/office/officeart/2005/8/layout/pyramid2"/>
    <dgm:cxn modelId="{70594D8B-89E9-43E2-A95D-0681C99225C0}" type="presParOf" srcId="{B6F99933-A9F4-47BB-9CA7-C2556F0631D3}" destId="{B3B7E90B-25A7-4307-81CA-FB835717AF9C}" srcOrd="2" destOrd="0" presId="urn:microsoft.com/office/officeart/2005/8/layout/pyramid2"/>
    <dgm:cxn modelId="{A498A537-1F4F-4A01-BE56-1166F9A53DD2}" type="presParOf" srcId="{B6F99933-A9F4-47BB-9CA7-C2556F0631D3}" destId="{4EF8E3E1-7F49-42AD-B308-50ADFA36B07F}" srcOrd="3" destOrd="0" presId="urn:microsoft.com/office/officeart/2005/8/layout/pyramid2"/>
    <dgm:cxn modelId="{B7197A7B-A68A-4534-9F5B-662E5BD254AD}" type="presParOf" srcId="{B6F99933-A9F4-47BB-9CA7-C2556F0631D3}" destId="{6B6BAEBC-DC44-4A05-AFC2-75BC723A9BF2}" srcOrd="4" destOrd="0" presId="urn:microsoft.com/office/officeart/2005/8/layout/pyramid2"/>
    <dgm:cxn modelId="{18FB616E-18B2-4B99-BFD2-FD3FAF231786}" type="presParOf" srcId="{B6F99933-A9F4-47BB-9CA7-C2556F0631D3}" destId="{BD1F028B-5CD8-4FC4-93EE-9D502CAD78C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35B28-1315-4A57-B878-5B4902849210}">
      <dsp:nvSpPr>
        <dsp:cNvPr id="0" name=""/>
        <dsp:cNvSpPr/>
      </dsp:nvSpPr>
      <dsp:spPr>
        <a:xfrm>
          <a:off x="88755" y="0"/>
          <a:ext cx="3361934" cy="4708485"/>
        </a:xfrm>
        <a:prstGeom prst="triangle">
          <a:avLst/>
        </a:prstGeom>
        <a:gradFill rotWithShape="0">
          <a:gsLst>
            <a:gs pos="0">
              <a:schemeClr val="bg2">
                <a:lumMod val="50000"/>
              </a:schemeClr>
            </a:gs>
            <a:gs pos="100000">
              <a:schemeClr val="bg2">
                <a:lumMod val="75000"/>
              </a:schemeClr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94EB0-3A28-4139-924A-126A75BC2C14}">
      <dsp:nvSpPr>
        <dsp:cNvPr id="0" name=""/>
        <dsp:cNvSpPr/>
      </dsp:nvSpPr>
      <dsp:spPr>
        <a:xfrm>
          <a:off x="1680967" y="615442"/>
          <a:ext cx="2185257" cy="1114586"/>
        </a:xfrm>
        <a:prstGeom prst="roundRect">
          <a:avLst/>
        </a:prstGeom>
        <a:gradFill rotWithShape="1">
          <a:gsLst>
            <a:gs pos="0">
              <a:schemeClr val="accent4">
                <a:tint val="100000"/>
                <a:shade val="100000"/>
                <a:satMod val="130000"/>
              </a:schemeClr>
            </a:gs>
            <a:gs pos="100000">
              <a:schemeClr val="accent4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>
              <a:solidFill>
                <a:schemeClr val="bg1"/>
              </a:solidFill>
            </a:rPr>
            <a:t>RAM</a:t>
          </a:r>
          <a:endParaRPr lang="de-DE" sz="1800" b="1" kern="1200" dirty="0">
            <a:solidFill>
              <a:schemeClr val="bg1"/>
            </a:solidFill>
          </a:endParaRPr>
        </a:p>
      </dsp:txBody>
      <dsp:txXfrm>
        <a:off x="1735377" y="669852"/>
        <a:ext cx="2076437" cy="1005766"/>
      </dsp:txXfrm>
    </dsp:sp>
    <dsp:sp modelId="{B3B7E90B-25A7-4307-81CA-FB835717AF9C}">
      <dsp:nvSpPr>
        <dsp:cNvPr id="0" name=""/>
        <dsp:cNvSpPr/>
      </dsp:nvSpPr>
      <dsp:spPr>
        <a:xfrm>
          <a:off x="1680967" y="1887096"/>
          <a:ext cx="2185257" cy="1114586"/>
        </a:xfrm>
        <a:prstGeom prst="roundRect">
          <a:avLst/>
        </a:prstGeom>
        <a:gradFill rotWithShape="1">
          <a:gsLst>
            <a:gs pos="0">
              <a:schemeClr val="accent4">
                <a:tint val="100000"/>
                <a:shade val="100000"/>
                <a:satMod val="130000"/>
              </a:schemeClr>
            </a:gs>
            <a:gs pos="100000">
              <a:schemeClr val="accent4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>
              <a:solidFill>
                <a:schemeClr val="bg1"/>
              </a:solidFill>
            </a:rPr>
            <a:t>SSD</a:t>
          </a:r>
          <a:endParaRPr lang="de-DE" sz="1800" b="1" kern="1200" dirty="0">
            <a:solidFill>
              <a:schemeClr val="bg1"/>
            </a:solidFill>
          </a:endParaRPr>
        </a:p>
      </dsp:txBody>
      <dsp:txXfrm>
        <a:off x="1735377" y="1941506"/>
        <a:ext cx="2076437" cy="1005766"/>
      </dsp:txXfrm>
    </dsp:sp>
    <dsp:sp modelId="{6B6BAEBC-DC44-4A05-AFC2-75BC723A9BF2}">
      <dsp:nvSpPr>
        <dsp:cNvPr id="0" name=""/>
        <dsp:cNvSpPr/>
      </dsp:nvSpPr>
      <dsp:spPr>
        <a:xfrm>
          <a:off x="1680967" y="3167656"/>
          <a:ext cx="2185257" cy="1114586"/>
        </a:xfrm>
        <a:prstGeom prst="roundRect">
          <a:avLst/>
        </a:prstGeom>
        <a:gradFill rotWithShape="1">
          <a:gsLst>
            <a:gs pos="0">
              <a:schemeClr val="accent4">
                <a:tint val="100000"/>
                <a:shade val="100000"/>
                <a:satMod val="130000"/>
              </a:schemeClr>
            </a:gs>
            <a:gs pos="100000">
              <a:schemeClr val="accent4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bg1"/>
              </a:solidFill>
            </a:rPr>
            <a:t>FC-HDD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bg1"/>
              </a:solidFill>
            </a:rPr>
            <a:t>15k SAS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bg1"/>
              </a:solidFill>
            </a:rPr>
            <a:t>10k SAS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bg1"/>
              </a:solidFill>
            </a:rPr>
            <a:t>7.2k SAS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bg1"/>
              </a:solidFill>
            </a:rPr>
            <a:t>SATA</a:t>
          </a:r>
          <a:endParaRPr lang="de-DE" sz="1050" b="1" kern="1200" dirty="0">
            <a:solidFill>
              <a:schemeClr val="bg1"/>
            </a:solidFill>
          </a:endParaRPr>
        </a:p>
      </dsp:txBody>
      <dsp:txXfrm>
        <a:off x="1735377" y="3222066"/>
        <a:ext cx="2076437" cy="10057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35B28-1315-4A57-B878-5B4902849210}">
      <dsp:nvSpPr>
        <dsp:cNvPr id="0" name=""/>
        <dsp:cNvSpPr/>
      </dsp:nvSpPr>
      <dsp:spPr>
        <a:xfrm>
          <a:off x="88755" y="0"/>
          <a:ext cx="3361934" cy="4708485"/>
        </a:xfrm>
        <a:prstGeom prst="triangle">
          <a:avLst/>
        </a:prstGeom>
        <a:gradFill rotWithShape="0">
          <a:gsLst>
            <a:gs pos="0">
              <a:srgbClr val="007033"/>
            </a:gs>
            <a:gs pos="100000">
              <a:srgbClr val="92D050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94EB0-3A28-4139-924A-126A75BC2C14}">
      <dsp:nvSpPr>
        <dsp:cNvPr id="0" name=""/>
        <dsp:cNvSpPr/>
      </dsp:nvSpPr>
      <dsp:spPr>
        <a:xfrm>
          <a:off x="1680967" y="659836"/>
          <a:ext cx="2185257" cy="1114586"/>
        </a:xfrm>
        <a:prstGeom prst="roundRect">
          <a:avLst/>
        </a:prstGeom>
        <a:gradFill rotWithShape="0">
          <a:gsLst>
            <a:gs pos="0">
              <a:srgbClr val="FF6600"/>
            </a:gs>
            <a:gs pos="100000">
              <a:srgbClr val="FF9933"/>
            </a:gs>
            <a:gs pos="100000">
              <a:schemeClr val="bg1"/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>
              <a:solidFill>
                <a:schemeClr val="bg1"/>
              </a:solidFill>
            </a:rPr>
            <a:t>ARC</a:t>
          </a:r>
          <a:endParaRPr lang="de-DE" sz="1800" b="1" kern="1200" dirty="0">
            <a:solidFill>
              <a:schemeClr val="bg1"/>
            </a:solidFill>
          </a:endParaRPr>
        </a:p>
      </dsp:txBody>
      <dsp:txXfrm>
        <a:off x="1735377" y="714246"/>
        <a:ext cx="2076437" cy="1005766"/>
      </dsp:txXfrm>
    </dsp:sp>
    <dsp:sp modelId="{B3B7E90B-25A7-4307-81CA-FB835717AF9C}">
      <dsp:nvSpPr>
        <dsp:cNvPr id="0" name=""/>
        <dsp:cNvSpPr/>
      </dsp:nvSpPr>
      <dsp:spPr>
        <a:xfrm>
          <a:off x="1680967" y="1887096"/>
          <a:ext cx="2185257" cy="1114586"/>
        </a:xfrm>
        <a:prstGeom prst="roundRect">
          <a:avLst/>
        </a:prstGeom>
        <a:gradFill rotWithShape="0">
          <a:gsLst>
            <a:gs pos="0">
              <a:srgbClr val="FF6600"/>
            </a:gs>
            <a:gs pos="100000">
              <a:srgbClr val="FF9933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>
              <a:solidFill>
                <a:schemeClr val="bg1"/>
              </a:solidFill>
            </a:rPr>
            <a:t>L2ARC       ZIL</a:t>
          </a:r>
          <a:endParaRPr lang="de-DE" sz="1800" b="1" kern="1200" dirty="0">
            <a:solidFill>
              <a:schemeClr val="bg1"/>
            </a:solidFill>
          </a:endParaRPr>
        </a:p>
      </dsp:txBody>
      <dsp:txXfrm>
        <a:off x="1735377" y="1941506"/>
        <a:ext cx="2076437" cy="1005766"/>
      </dsp:txXfrm>
    </dsp:sp>
    <dsp:sp modelId="{6B6BAEBC-DC44-4A05-AFC2-75BC723A9BF2}">
      <dsp:nvSpPr>
        <dsp:cNvPr id="0" name=""/>
        <dsp:cNvSpPr/>
      </dsp:nvSpPr>
      <dsp:spPr>
        <a:xfrm>
          <a:off x="1680967" y="3167656"/>
          <a:ext cx="2185257" cy="1114586"/>
        </a:xfrm>
        <a:prstGeom prst="roundRect">
          <a:avLst/>
        </a:prstGeom>
        <a:gradFill rotWithShape="0">
          <a:gsLst>
            <a:gs pos="0">
              <a:srgbClr val="FF6600"/>
            </a:gs>
            <a:gs pos="100000">
              <a:srgbClr val="FF9933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>
              <a:solidFill>
                <a:schemeClr val="bg1"/>
              </a:solidFill>
            </a:rPr>
            <a:t>Storage Pool</a:t>
          </a:r>
        </a:p>
      </dsp:txBody>
      <dsp:txXfrm>
        <a:off x="1735377" y="3222066"/>
        <a:ext cx="2076437" cy="1005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B5E4C-E2E2-40DA-A3B7-B3F67AFF04CC}" type="datetimeFigureOut">
              <a:rPr lang="de-DE" smtClean="0"/>
              <a:t>03.10.2013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54515-1267-4CB6-A089-C998DEDBDD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2633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 for</a:t>
            </a:r>
            <a:r>
              <a:rPr lang="en-US" baseline="0" dirty="0" smtClean="0"/>
              <a:t> the introduction.  I’m Evan – happy to meet you all.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483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BAF25-ED52-AE4A-81E5-F3D9ECCA150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013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54515-1267-4CB6-A089-C998DEDBDD60}" type="slidenum">
              <a:rPr lang="de-DE" smtClean="0">
                <a:solidFill>
                  <a:prstClr val="black"/>
                </a:solidFill>
              </a:rPr>
              <a:pPr/>
              <a:t>28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051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SPOF kann mit Hardware erschlagen,</a:t>
            </a:r>
            <a:r>
              <a:rPr lang="de-DE" baseline="0" dirty="0" smtClean="0"/>
              <a:t> intelligentes Design kann dann für mehr </a:t>
            </a:r>
            <a:r>
              <a:rPr lang="de-DE" baseline="0" dirty="0" err="1" smtClean="0"/>
              <a:t>sicherheit</a:t>
            </a:r>
            <a:r>
              <a:rPr lang="de-DE" baseline="0" dirty="0" smtClean="0"/>
              <a:t> sorgen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2D8A6-0A8E-114B-8C78-B1A29F31B923}" type="slidenum">
              <a:rPr lang="de-DE" smtClean="0"/>
              <a:pPr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5208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8E5BCEF-1E9C-48FF-9164-0FF446232D1D}" type="slidenum">
              <a:rPr lang="en-US" smtClean="0">
                <a:solidFill>
                  <a:prstClr val="black"/>
                </a:solidFill>
              </a:rPr>
              <a:pPr eaLnBrk="1" hangingPunct="1"/>
              <a:t>45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2A2A84FE-8004-4E75-9635-37BF5C81F3C3}" type="slidenum">
              <a:rPr lang="en-US" smtClean="0">
                <a:solidFill>
                  <a:prstClr val="black"/>
                </a:solidFill>
              </a:rPr>
              <a:pPr eaLnBrk="1" hangingPunct="1"/>
              <a:t>46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422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Adds up to more than 100% because customers DO use more than 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338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266"/>
            <a:ext cx="7772400" cy="1470184"/>
          </a:xfrm>
          <a:prstGeom prst="rect">
            <a:avLst/>
          </a:prstGeom>
        </p:spPr>
        <p:txBody>
          <a:bodyPr vert="horz" lIns="55385" tIns="27693" rIns="55385" bIns="2769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558"/>
            <a:ext cx="6400800" cy="1752004"/>
          </a:xfrm>
          <a:prstGeom prst="rect">
            <a:avLst/>
          </a:prstGeom>
        </p:spPr>
        <p:txBody>
          <a:bodyPr vert="horz" lIns="55385" tIns="27693" rIns="55385" bIns="27693"/>
          <a:lstStyle>
            <a:lvl1pPr marL="0" indent="0" algn="ctr">
              <a:buNone/>
              <a:defRPr/>
            </a:lvl1pPr>
            <a:lvl2pPr marL="276926" indent="0" algn="ctr">
              <a:buNone/>
              <a:defRPr/>
            </a:lvl2pPr>
            <a:lvl3pPr marL="553852" indent="0" algn="ctr">
              <a:buNone/>
              <a:defRPr/>
            </a:lvl3pPr>
            <a:lvl4pPr marL="830778" indent="0" algn="ctr">
              <a:buNone/>
              <a:defRPr/>
            </a:lvl4pPr>
            <a:lvl5pPr marL="1107704" indent="0" algn="ctr">
              <a:buNone/>
              <a:defRPr/>
            </a:lvl5pPr>
            <a:lvl6pPr marL="1384630" indent="0" algn="ctr">
              <a:buNone/>
              <a:defRPr/>
            </a:lvl6pPr>
            <a:lvl7pPr marL="1661556" indent="0" algn="ctr">
              <a:buNone/>
              <a:defRPr/>
            </a:lvl7pPr>
            <a:lvl8pPr marL="1938482" indent="0" algn="ctr">
              <a:buNone/>
              <a:defRPr/>
            </a:lvl8pPr>
            <a:lvl9pPr marL="221540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4177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358"/>
          </a:xfrm>
          <a:prstGeom prst="rect">
            <a:avLst/>
          </a:prstGeom>
        </p:spPr>
        <p:txBody>
          <a:bodyPr vert="horz" lIns="55385" tIns="27693" rIns="55385" bIns="2769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99843"/>
            <a:ext cx="8229600" cy="4526280"/>
          </a:xfrm>
          <a:prstGeom prst="rect">
            <a:avLst/>
          </a:prstGeom>
        </p:spPr>
        <p:txBody>
          <a:bodyPr vert="eaVert" lIns="55385" tIns="27693" rIns="55385" bIns="2769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3967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320"/>
            <a:ext cx="2057400" cy="5851803"/>
          </a:xfrm>
          <a:prstGeom prst="rect">
            <a:avLst/>
          </a:prstGeom>
        </p:spPr>
        <p:txBody>
          <a:bodyPr vert="eaVert" lIns="55385" tIns="27693" rIns="55385" bIns="2769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320"/>
            <a:ext cx="6086475" cy="5851803"/>
          </a:xfrm>
          <a:prstGeom prst="rect">
            <a:avLst/>
          </a:prstGeom>
        </p:spPr>
        <p:txBody>
          <a:bodyPr vert="eaVert" lIns="55385" tIns="27693" rIns="55385" bIns="2769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9650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xenta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92216"/>
          </a:xfrm>
          <a:prstGeom prst="rect">
            <a:avLst/>
          </a:prstGeom>
        </p:spPr>
      </p:pic>
      <p:sp>
        <p:nvSpPr>
          <p:cNvPr id="6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31720"/>
            <a:ext cx="2590800" cy="2011680"/>
          </a:xfrm>
          <a:prstGeom prst="rect">
            <a:avLst/>
          </a:prstGeom>
          <a:effectLst>
            <a:outerShdw blurRad="25400" dist="12700" dir="5400000" algn="t" rotWithShape="0">
              <a:schemeClr val="bg1"/>
            </a:outerShdw>
          </a:effectLst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3000" b="1" cap="all" baseline="0">
                <a:effectLst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5638800" y="2423160"/>
            <a:ext cx="2362200" cy="1920240"/>
          </a:xfrm>
          <a:prstGeom prst="rect">
            <a:avLst/>
          </a:prstGeom>
          <a:effectLst>
            <a:outerShdw blurRad="25400" dist="12700" dir="5400000" algn="t" rotWithShape="0">
              <a:schemeClr val="bg1"/>
            </a:outerShdw>
          </a:effectLst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3000" b="1" cap="all" baseline="0">
                <a:solidFill>
                  <a:srgbClr val="AD1E09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733937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266"/>
            <a:ext cx="7772400" cy="1470184"/>
          </a:xfrm>
          <a:prstGeom prst="rect">
            <a:avLst/>
          </a:prstGeom>
        </p:spPr>
        <p:txBody>
          <a:bodyPr vert="horz" lIns="55366" tIns="27684" rIns="55366" bIns="2768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558"/>
            <a:ext cx="6400800" cy="1752004"/>
          </a:xfrm>
          <a:prstGeom prst="rect">
            <a:avLst/>
          </a:prstGeom>
        </p:spPr>
        <p:txBody>
          <a:bodyPr vert="horz" lIns="55366" tIns="27684" rIns="55366" bIns="27684"/>
          <a:lstStyle>
            <a:lvl1pPr marL="0" indent="0" algn="ctr">
              <a:buNone/>
              <a:defRPr/>
            </a:lvl1pPr>
            <a:lvl2pPr marL="276832" indent="0" algn="ctr">
              <a:buNone/>
              <a:defRPr/>
            </a:lvl2pPr>
            <a:lvl3pPr marL="553662" indent="0" algn="ctr">
              <a:buNone/>
              <a:defRPr/>
            </a:lvl3pPr>
            <a:lvl4pPr marL="830494" indent="0" algn="ctr">
              <a:buNone/>
              <a:defRPr/>
            </a:lvl4pPr>
            <a:lvl5pPr marL="1107326" indent="0" algn="ctr">
              <a:buNone/>
              <a:defRPr/>
            </a:lvl5pPr>
            <a:lvl6pPr marL="1384157" indent="0" algn="ctr">
              <a:buNone/>
              <a:defRPr/>
            </a:lvl6pPr>
            <a:lvl7pPr marL="1660988" indent="0" algn="ctr">
              <a:buNone/>
              <a:defRPr/>
            </a:lvl7pPr>
            <a:lvl8pPr marL="1937818" indent="0" algn="ctr">
              <a:buNone/>
              <a:defRPr/>
            </a:lvl8pPr>
            <a:lvl9pPr marL="221465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6409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358"/>
          </a:xfrm>
          <a:prstGeom prst="rect">
            <a:avLst/>
          </a:prstGeom>
        </p:spPr>
        <p:txBody>
          <a:bodyPr vert="horz" lIns="55366" tIns="27684" rIns="55366" bIns="2768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9843"/>
            <a:ext cx="8229600" cy="4526280"/>
          </a:xfrm>
          <a:prstGeom prst="rect">
            <a:avLst/>
          </a:prstGeom>
        </p:spPr>
        <p:txBody>
          <a:bodyPr vert="horz" lIns="55366" tIns="27684" rIns="55366" bIns="2768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8655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12" y="4407337"/>
            <a:ext cx="7772400" cy="1361956"/>
          </a:xfrm>
          <a:prstGeom prst="rect">
            <a:avLst/>
          </a:prstGeom>
        </p:spPr>
        <p:txBody>
          <a:bodyPr vert="horz" lIns="55366" tIns="27684" rIns="55366" bIns="27684" anchor="t"/>
          <a:lstStyle>
            <a:lvl1pPr algn="l">
              <a:defRPr sz="2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12" y="2907149"/>
            <a:ext cx="7772400" cy="1500188"/>
          </a:xfrm>
          <a:prstGeom prst="rect">
            <a:avLst/>
          </a:prstGeom>
        </p:spPr>
        <p:txBody>
          <a:bodyPr vert="horz" lIns="55366" tIns="27684" rIns="55366" bIns="27684" anchor="b"/>
          <a:lstStyle>
            <a:lvl1pPr marL="0" indent="0">
              <a:buNone/>
              <a:defRPr sz="1200"/>
            </a:lvl1pPr>
            <a:lvl2pPr marL="276832" indent="0">
              <a:buNone/>
              <a:defRPr sz="1100"/>
            </a:lvl2pPr>
            <a:lvl3pPr marL="553662" indent="0">
              <a:buNone/>
              <a:defRPr sz="1000"/>
            </a:lvl3pPr>
            <a:lvl4pPr marL="830494" indent="0">
              <a:buNone/>
              <a:defRPr sz="800"/>
            </a:lvl4pPr>
            <a:lvl5pPr marL="1107326" indent="0">
              <a:buNone/>
              <a:defRPr sz="800"/>
            </a:lvl5pPr>
            <a:lvl6pPr marL="1384157" indent="0">
              <a:buNone/>
              <a:defRPr sz="800"/>
            </a:lvl6pPr>
            <a:lvl7pPr marL="1660988" indent="0">
              <a:buNone/>
              <a:defRPr sz="800"/>
            </a:lvl7pPr>
            <a:lvl8pPr marL="1937818" indent="0">
              <a:buNone/>
              <a:defRPr sz="800"/>
            </a:lvl8pPr>
            <a:lvl9pPr marL="221465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610642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358"/>
          </a:xfrm>
          <a:prstGeom prst="rect">
            <a:avLst/>
          </a:prstGeom>
        </p:spPr>
        <p:txBody>
          <a:bodyPr vert="horz" lIns="55366" tIns="27684" rIns="55366" bIns="2768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9843"/>
            <a:ext cx="4071938" cy="4526280"/>
          </a:xfrm>
          <a:prstGeom prst="rect">
            <a:avLst/>
          </a:prstGeom>
        </p:spPr>
        <p:txBody>
          <a:bodyPr vert="horz" lIns="55366" tIns="27684" rIns="55366" bIns="27684"/>
          <a:lstStyle>
            <a:lvl1pPr>
              <a:defRPr sz="17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862" y="1599843"/>
            <a:ext cx="4071938" cy="4526280"/>
          </a:xfrm>
          <a:prstGeom prst="rect">
            <a:avLst/>
          </a:prstGeom>
        </p:spPr>
        <p:txBody>
          <a:bodyPr vert="horz" lIns="55366" tIns="27684" rIns="55366" bIns="27684"/>
          <a:lstStyle>
            <a:lvl1pPr>
              <a:defRPr sz="17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542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358"/>
          </a:xfrm>
          <a:prstGeom prst="rect">
            <a:avLst/>
          </a:prstGeom>
        </p:spPr>
        <p:txBody>
          <a:bodyPr vert="horz" lIns="55366" tIns="27684" rIns="55366" bIns="27684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550"/>
            <a:ext cx="4039791" cy="639722"/>
          </a:xfrm>
          <a:prstGeom prst="rect">
            <a:avLst/>
          </a:prstGeom>
        </p:spPr>
        <p:txBody>
          <a:bodyPr vert="horz" lIns="55366" tIns="27684" rIns="55366" bIns="27684" anchor="b"/>
          <a:lstStyle>
            <a:lvl1pPr marL="0" indent="0">
              <a:buNone/>
              <a:defRPr sz="1500" b="1"/>
            </a:lvl1pPr>
            <a:lvl2pPr marL="276832" indent="0">
              <a:buNone/>
              <a:defRPr sz="1200" b="1"/>
            </a:lvl2pPr>
            <a:lvl3pPr marL="553662" indent="0">
              <a:buNone/>
              <a:defRPr sz="1100" b="1"/>
            </a:lvl3pPr>
            <a:lvl4pPr marL="830494" indent="0">
              <a:buNone/>
              <a:defRPr sz="1000" b="1"/>
            </a:lvl4pPr>
            <a:lvl5pPr marL="1107326" indent="0">
              <a:buNone/>
              <a:defRPr sz="1000" b="1"/>
            </a:lvl5pPr>
            <a:lvl6pPr marL="1384157" indent="0">
              <a:buNone/>
              <a:defRPr sz="1000" b="1"/>
            </a:lvl6pPr>
            <a:lvl7pPr marL="1660988" indent="0">
              <a:buNone/>
              <a:defRPr sz="1000" b="1"/>
            </a:lvl7pPr>
            <a:lvl8pPr marL="1937818" indent="0">
              <a:buNone/>
              <a:defRPr sz="1000" b="1"/>
            </a:lvl8pPr>
            <a:lvl9pPr marL="2214650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5274"/>
            <a:ext cx="4039791" cy="3950851"/>
          </a:xfrm>
          <a:prstGeom prst="rect">
            <a:avLst/>
          </a:prstGeom>
        </p:spPr>
        <p:txBody>
          <a:bodyPr vert="horz" lIns="55366" tIns="27684" rIns="55366" bIns="27684"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6" y="1535550"/>
            <a:ext cx="4041577" cy="639722"/>
          </a:xfrm>
          <a:prstGeom prst="rect">
            <a:avLst/>
          </a:prstGeom>
        </p:spPr>
        <p:txBody>
          <a:bodyPr vert="horz" lIns="55366" tIns="27684" rIns="55366" bIns="27684" anchor="b"/>
          <a:lstStyle>
            <a:lvl1pPr marL="0" indent="0">
              <a:buNone/>
              <a:defRPr sz="1500" b="1"/>
            </a:lvl1pPr>
            <a:lvl2pPr marL="276832" indent="0">
              <a:buNone/>
              <a:defRPr sz="1200" b="1"/>
            </a:lvl2pPr>
            <a:lvl3pPr marL="553662" indent="0">
              <a:buNone/>
              <a:defRPr sz="1100" b="1"/>
            </a:lvl3pPr>
            <a:lvl4pPr marL="830494" indent="0">
              <a:buNone/>
              <a:defRPr sz="1000" b="1"/>
            </a:lvl4pPr>
            <a:lvl5pPr marL="1107326" indent="0">
              <a:buNone/>
              <a:defRPr sz="1000" b="1"/>
            </a:lvl5pPr>
            <a:lvl6pPr marL="1384157" indent="0">
              <a:buNone/>
              <a:defRPr sz="1000" b="1"/>
            </a:lvl6pPr>
            <a:lvl7pPr marL="1660988" indent="0">
              <a:buNone/>
              <a:defRPr sz="1000" b="1"/>
            </a:lvl7pPr>
            <a:lvl8pPr marL="1937818" indent="0">
              <a:buNone/>
              <a:defRPr sz="1000" b="1"/>
            </a:lvl8pPr>
            <a:lvl9pPr marL="2214650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6" y="2175274"/>
            <a:ext cx="4041577" cy="3950851"/>
          </a:xfrm>
          <a:prstGeom prst="rect">
            <a:avLst/>
          </a:prstGeom>
        </p:spPr>
        <p:txBody>
          <a:bodyPr vert="horz" lIns="55366" tIns="27684" rIns="55366" bIns="27684"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8612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358"/>
          </a:xfrm>
          <a:prstGeom prst="rect">
            <a:avLst/>
          </a:prstGeom>
        </p:spPr>
        <p:txBody>
          <a:bodyPr vert="horz" lIns="55366" tIns="27684" rIns="55366" bIns="2768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9102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97828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358"/>
          </a:xfrm>
          <a:prstGeom prst="rect">
            <a:avLst/>
          </a:prstGeom>
        </p:spPr>
        <p:txBody>
          <a:bodyPr vert="horz" lIns="55385" tIns="27693" rIns="55385" bIns="2769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9843"/>
            <a:ext cx="8229600" cy="4526280"/>
          </a:xfrm>
          <a:prstGeom prst="rect">
            <a:avLst/>
          </a:prstGeom>
        </p:spPr>
        <p:txBody>
          <a:bodyPr vert="horz" lIns="55385" tIns="27693" rIns="55385" bIns="2769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3078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249"/>
            <a:ext cx="3008412" cy="1161574"/>
          </a:xfrm>
          <a:prstGeom prst="rect">
            <a:avLst/>
          </a:prstGeom>
        </p:spPr>
        <p:txBody>
          <a:bodyPr vert="horz" lIns="55366" tIns="27684" rIns="55366" bIns="27684" anchor="b"/>
          <a:lstStyle>
            <a:lvl1pPr algn="l">
              <a:defRPr sz="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449" y="273249"/>
            <a:ext cx="5111353" cy="5852874"/>
          </a:xfrm>
          <a:prstGeom prst="rect">
            <a:avLst/>
          </a:prstGeom>
        </p:spPr>
        <p:txBody>
          <a:bodyPr vert="horz" lIns="55366" tIns="27684" rIns="55366" bIns="27684"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823"/>
            <a:ext cx="3008412" cy="4691301"/>
          </a:xfrm>
          <a:prstGeom prst="rect">
            <a:avLst/>
          </a:prstGeom>
        </p:spPr>
        <p:txBody>
          <a:bodyPr vert="horz" lIns="55366" tIns="27684" rIns="55366" bIns="27684"/>
          <a:lstStyle>
            <a:lvl1pPr marL="0" indent="0">
              <a:buNone/>
              <a:defRPr sz="800"/>
            </a:lvl1pPr>
            <a:lvl2pPr marL="276832" indent="0">
              <a:buNone/>
              <a:defRPr sz="700"/>
            </a:lvl2pPr>
            <a:lvl3pPr marL="553662" indent="0">
              <a:buNone/>
              <a:defRPr sz="600"/>
            </a:lvl3pPr>
            <a:lvl4pPr marL="830494" indent="0">
              <a:buNone/>
              <a:defRPr sz="500"/>
            </a:lvl4pPr>
            <a:lvl5pPr marL="1107326" indent="0">
              <a:buNone/>
              <a:defRPr sz="500"/>
            </a:lvl5pPr>
            <a:lvl6pPr marL="1384157" indent="0">
              <a:buNone/>
              <a:defRPr sz="500"/>
            </a:lvl6pPr>
            <a:lvl7pPr marL="1660988" indent="0">
              <a:buNone/>
              <a:defRPr sz="500"/>
            </a:lvl7pPr>
            <a:lvl8pPr marL="1937818" indent="0">
              <a:buNone/>
              <a:defRPr sz="500"/>
            </a:lvl8pPr>
            <a:lvl9pPr marL="221465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511199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89" y="4800601"/>
            <a:ext cx="5486400" cy="566857"/>
          </a:xfrm>
          <a:prstGeom prst="rect">
            <a:avLst/>
          </a:prstGeom>
        </p:spPr>
        <p:txBody>
          <a:bodyPr vert="horz" lIns="55366" tIns="27684" rIns="55366" bIns="27684" anchor="b"/>
          <a:lstStyle>
            <a:lvl1pPr algn="l">
              <a:defRPr sz="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89" y="612934"/>
            <a:ext cx="5486400" cy="4114800"/>
          </a:xfrm>
          <a:prstGeom prst="rect">
            <a:avLst/>
          </a:prstGeom>
        </p:spPr>
        <p:txBody>
          <a:bodyPr vert="horz" lIns="55366" tIns="27684" rIns="55366" bIns="27684"/>
          <a:lstStyle>
            <a:lvl1pPr marL="0" indent="0">
              <a:buNone/>
              <a:defRPr sz="1900"/>
            </a:lvl1pPr>
            <a:lvl2pPr marL="276832" indent="0">
              <a:buNone/>
              <a:defRPr sz="1700"/>
            </a:lvl2pPr>
            <a:lvl3pPr marL="553662" indent="0">
              <a:buNone/>
              <a:defRPr sz="1500"/>
            </a:lvl3pPr>
            <a:lvl4pPr marL="830494" indent="0">
              <a:buNone/>
              <a:defRPr sz="1200"/>
            </a:lvl4pPr>
            <a:lvl5pPr marL="1107326" indent="0">
              <a:buNone/>
              <a:defRPr sz="1200"/>
            </a:lvl5pPr>
            <a:lvl6pPr marL="1384157" indent="0">
              <a:buNone/>
              <a:defRPr sz="1200"/>
            </a:lvl6pPr>
            <a:lvl7pPr marL="1660988" indent="0">
              <a:buNone/>
              <a:defRPr sz="1200"/>
            </a:lvl7pPr>
            <a:lvl8pPr marL="1937818" indent="0">
              <a:buNone/>
              <a:defRPr sz="1200"/>
            </a:lvl8pPr>
            <a:lvl9pPr marL="2214650" indent="0">
              <a:buNone/>
              <a:defRPr sz="1200"/>
            </a:lvl9pPr>
          </a:lstStyle>
          <a:p>
            <a:pPr lvl="0"/>
            <a:r>
              <a:rPr lang="en-US" noProof="0" smtClean="0">
                <a:sym typeface="Gill Sans" charset="0"/>
              </a:rPr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89" y="5367458"/>
            <a:ext cx="5486400" cy="804743"/>
          </a:xfrm>
          <a:prstGeom prst="rect">
            <a:avLst/>
          </a:prstGeom>
        </p:spPr>
        <p:txBody>
          <a:bodyPr vert="horz" lIns="55366" tIns="27684" rIns="55366" bIns="27684"/>
          <a:lstStyle>
            <a:lvl1pPr marL="0" indent="0">
              <a:buNone/>
              <a:defRPr sz="800"/>
            </a:lvl1pPr>
            <a:lvl2pPr marL="276832" indent="0">
              <a:buNone/>
              <a:defRPr sz="700"/>
            </a:lvl2pPr>
            <a:lvl3pPr marL="553662" indent="0">
              <a:buNone/>
              <a:defRPr sz="600"/>
            </a:lvl3pPr>
            <a:lvl4pPr marL="830494" indent="0">
              <a:buNone/>
              <a:defRPr sz="500"/>
            </a:lvl4pPr>
            <a:lvl5pPr marL="1107326" indent="0">
              <a:buNone/>
              <a:defRPr sz="500"/>
            </a:lvl5pPr>
            <a:lvl6pPr marL="1384157" indent="0">
              <a:buNone/>
              <a:defRPr sz="500"/>
            </a:lvl6pPr>
            <a:lvl7pPr marL="1660988" indent="0">
              <a:buNone/>
              <a:defRPr sz="500"/>
            </a:lvl7pPr>
            <a:lvl8pPr marL="1937818" indent="0">
              <a:buNone/>
              <a:defRPr sz="500"/>
            </a:lvl8pPr>
            <a:lvl9pPr marL="221465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406771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358"/>
          </a:xfrm>
          <a:prstGeom prst="rect">
            <a:avLst/>
          </a:prstGeom>
        </p:spPr>
        <p:txBody>
          <a:bodyPr vert="horz" lIns="55366" tIns="27684" rIns="55366" bIns="2768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99843"/>
            <a:ext cx="8229600" cy="4526280"/>
          </a:xfrm>
          <a:prstGeom prst="rect">
            <a:avLst/>
          </a:prstGeom>
        </p:spPr>
        <p:txBody>
          <a:bodyPr vert="eaVert" lIns="55366" tIns="27684" rIns="55366" bIns="2768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6580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321"/>
            <a:ext cx="2057400" cy="5851803"/>
          </a:xfrm>
          <a:prstGeom prst="rect">
            <a:avLst/>
          </a:prstGeom>
        </p:spPr>
        <p:txBody>
          <a:bodyPr vert="eaVert" lIns="55366" tIns="27684" rIns="55366" bIns="2768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321"/>
            <a:ext cx="6086475" cy="5851803"/>
          </a:xfrm>
          <a:prstGeom prst="rect">
            <a:avLst/>
          </a:prstGeom>
        </p:spPr>
        <p:txBody>
          <a:bodyPr vert="eaVert" lIns="55366" tIns="27684" rIns="55366" bIns="2768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7791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266"/>
            <a:ext cx="7772400" cy="1470184"/>
          </a:xfrm>
          <a:prstGeom prst="rect">
            <a:avLst/>
          </a:prstGeom>
        </p:spPr>
        <p:txBody>
          <a:bodyPr vert="horz" lIns="55385" tIns="27693" rIns="55385" bIns="27693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558"/>
            <a:ext cx="6400800" cy="1752004"/>
          </a:xfrm>
          <a:prstGeom prst="rect">
            <a:avLst/>
          </a:prstGeom>
        </p:spPr>
        <p:txBody>
          <a:bodyPr vert="horz" lIns="55385" tIns="27693" rIns="55385" bIns="27693"/>
          <a:lstStyle>
            <a:lvl1pPr marL="0" indent="0" algn="ctr">
              <a:buNone/>
              <a:defRPr/>
            </a:lvl1pPr>
            <a:lvl2pPr marL="276926" indent="0" algn="ctr">
              <a:buNone/>
              <a:defRPr/>
            </a:lvl2pPr>
            <a:lvl3pPr marL="553852" indent="0" algn="ctr">
              <a:buNone/>
              <a:defRPr/>
            </a:lvl3pPr>
            <a:lvl4pPr marL="830778" indent="0" algn="ctr">
              <a:buNone/>
              <a:defRPr/>
            </a:lvl4pPr>
            <a:lvl5pPr marL="1107704" indent="0" algn="ctr">
              <a:buNone/>
              <a:defRPr/>
            </a:lvl5pPr>
            <a:lvl6pPr marL="1384630" indent="0" algn="ctr">
              <a:buNone/>
              <a:defRPr/>
            </a:lvl6pPr>
            <a:lvl7pPr marL="1661556" indent="0" algn="ctr">
              <a:buNone/>
              <a:defRPr/>
            </a:lvl7pPr>
            <a:lvl8pPr marL="1938482" indent="0" algn="ctr">
              <a:buNone/>
              <a:defRPr/>
            </a:lvl8pPr>
            <a:lvl9pPr marL="2215408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3661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358"/>
          </a:xfrm>
          <a:prstGeom prst="rect">
            <a:avLst/>
          </a:prstGeom>
        </p:spPr>
        <p:txBody>
          <a:bodyPr vert="horz" lIns="55385" tIns="27693" rIns="55385" bIns="27693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9843"/>
            <a:ext cx="8229600" cy="4526280"/>
          </a:xfrm>
          <a:prstGeom prst="rect">
            <a:avLst/>
          </a:prstGeom>
        </p:spPr>
        <p:txBody>
          <a:bodyPr vert="horz" lIns="55385" tIns="27693" rIns="55385" bIns="27693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4960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12" y="4407337"/>
            <a:ext cx="7772400" cy="1361956"/>
          </a:xfrm>
          <a:prstGeom prst="rect">
            <a:avLst/>
          </a:prstGeom>
        </p:spPr>
        <p:txBody>
          <a:bodyPr vert="horz" lIns="55385" tIns="27693" rIns="55385" bIns="27693" anchor="t"/>
          <a:lstStyle>
            <a:lvl1pPr algn="l">
              <a:defRPr sz="24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12" y="2907149"/>
            <a:ext cx="7772400" cy="1500188"/>
          </a:xfrm>
          <a:prstGeom prst="rect">
            <a:avLst/>
          </a:prstGeom>
        </p:spPr>
        <p:txBody>
          <a:bodyPr vert="horz" lIns="55385" tIns="27693" rIns="55385" bIns="27693" anchor="b"/>
          <a:lstStyle>
            <a:lvl1pPr marL="0" indent="0">
              <a:buNone/>
              <a:defRPr sz="1200"/>
            </a:lvl1pPr>
            <a:lvl2pPr marL="276926" indent="0">
              <a:buNone/>
              <a:defRPr sz="1100"/>
            </a:lvl2pPr>
            <a:lvl3pPr marL="553852" indent="0">
              <a:buNone/>
              <a:defRPr sz="1000"/>
            </a:lvl3pPr>
            <a:lvl4pPr marL="830778" indent="0">
              <a:buNone/>
              <a:defRPr sz="800"/>
            </a:lvl4pPr>
            <a:lvl5pPr marL="1107704" indent="0">
              <a:buNone/>
              <a:defRPr sz="800"/>
            </a:lvl5pPr>
            <a:lvl6pPr marL="1384630" indent="0">
              <a:buNone/>
              <a:defRPr sz="800"/>
            </a:lvl6pPr>
            <a:lvl7pPr marL="1661556" indent="0">
              <a:buNone/>
              <a:defRPr sz="800"/>
            </a:lvl7pPr>
            <a:lvl8pPr marL="1938482" indent="0">
              <a:buNone/>
              <a:defRPr sz="800"/>
            </a:lvl8pPr>
            <a:lvl9pPr marL="2215408" indent="0">
              <a:buNone/>
              <a:defRPr sz="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6890735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358"/>
          </a:xfrm>
          <a:prstGeom prst="rect">
            <a:avLst/>
          </a:prstGeom>
        </p:spPr>
        <p:txBody>
          <a:bodyPr vert="horz" lIns="55385" tIns="27693" rIns="55385" bIns="27693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9843"/>
            <a:ext cx="4071938" cy="4526280"/>
          </a:xfrm>
          <a:prstGeom prst="rect">
            <a:avLst/>
          </a:prstGeom>
        </p:spPr>
        <p:txBody>
          <a:bodyPr vert="horz" lIns="55385" tIns="27693" rIns="55385" bIns="27693"/>
          <a:lstStyle>
            <a:lvl1pPr>
              <a:defRPr sz="17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862" y="1599843"/>
            <a:ext cx="4071938" cy="4526280"/>
          </a:xfrm>
          <a:prstGeom prst="rect">
            <a:avLst/>
          </a:prstGeom>
        </p:spPr>
        <p:txBody>
          <a:bodyPr vert="horz" lIns="55385" tIns="27693" rIns="55385" bIns="27693"/>
          <a:lstStyle>
            <a:lvl1pPr>
              <a:defRPr sz="17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3691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358"/>
          </a:xfrm>
          <a:prstGeom prst="rect">
            <a:avLst/>
          </a:prstGeom>
        </p:spPr>
        <p:txBody>
          <a:bodyPr vert="horz" lIns="55385" tIns="27693" rIns="55385" bIns="27693"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550"/>
            <a:ext cx="4039791" cy="639722"/>
          </a:xfrm>
          <a:prstGeom prst="rect">
            <a:avLst/>
          </a:prstGeom>
        </p:spPr>
        <p:txBody>
          <a:bodyPr vert="horz" lIns="55385" tIns="27693" rIns="55385" bIns="27693" anchor="b"/>
          <a:lstStyle>
            <a:lvl1pPr marL="0" indent="0">
              <a:buNone/>
              <a:defRPr sz="1500" b="1"/>
            </a:lvl1pPr>
            <a:lvl2pPr marL="276926" indent="0">
              <a:buNone/>
              <a:defRPr sz="1200" b="1"/>
            </a:lvl2pPr>
            <a:lvl3pPr marL="553852" indent="0">
              <a:buNone/>
              <a:defRPr sz="1100" b="1"/>
            </a:lvl3pPr>
            <a:lvl4pPr marL="830778" indent="0">
              <a:buNone/>
              <a:defRPr sz="1000" b="1"/>
            </a:lvl4pPr>
            <a:lvl5pPr marL="1107704" indent="0">
              <a:buNone/>
              <a:defRPr sz="1000" b="1"/>
            </a:lvl5pPr>
            <a:lvl6pPr marL="1384630" indent="0">
              <a:buNone/>
              <a:defRPr sz="1000" b="1"/>
            </a:lvl6pPr>
            <a:lvl7pPr marL="1661556" indent="0">
              <a:buNone/>
              <a:defRPr sz="1000" b="1"/>
            </a:lvl7pPr>
            <a:lvl8pPr marL="1938482" indent="0">
              <a:buNone/>
              <a:defRPr sz="1000" b="1"/>
            </a:lvl8pPr>
            <a:lvl9pPr marL="2215408" indent="0">
              <a:buNone/>
              <a:defRPr sz="10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39791" cy="3950851"/>
          </a:xfrm>
          <a:prstGeom prst="rect">
            <a:avLst/>
          </a:prstGeom>
        </p:spPr>
        <p:txBody>
          <a:bodyPr vert="horz" lIns="55385" tIns="27693" rIns="55385" bIns="27693"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535550"/>
            <a:ext cx="4041577" cy="639722"/>
          </a:xfrm>
          <a:prstGeom prst="rect">
            <a:avLst/>
          </a:prstGeom>
        </p:spPr>
        <p:txBody>
          <a:bodyPr vert="horz" lIns="55385" tIns="27693" rIns="55385" bIns="27693" anchor="b"/>
          <a:lstStyle>
            <a:lvl1pPr marL="0" indent="0">
              <a:buNone/>
              <a:defRPr sz="1500" b="1"/>
            </a:lvl1pPr>
            <a:lvl2pPr marL="276926" indent="0">
              <a:buNone/>
              <a:defRPr sz="1200" b="1"/>
            </a:lvl2pPr>
            <a:lvl3pPr marL="553852" indent="0">
              <a:buNone/>
              <a:defRPr sz="1100" b="1"/>
            </a:lvl3pPr>
            <a:lvl4pPr marL="830778" indent="0">
              <a:buNone/>
              <a:defRPr sz="1000" b="1"/>
            </a:lvl4pPr>
            <a:lvl5pPr marL="1107704" indent="0">
              <a:buNone/>
              <a:defRPr sz="1000" b="1"/>
            </a:lvl5pPr>
            <a:lvl6pPr marL="1384630" indent="0">
              <a:buNone/>
              <a:defRPr sz="1000" b="1"/>
            </a:lvl6pPr>
            <a:lvl7pPr marL="1661556" indent="0">
              <a:buNone/>
              <a:defRPr sz="1000" b="1"/>
            </a:lvl7pPr>
            <a:lvl8pPr marL="1938482" indent="0">
              <a:buNone/>
              <a:defRPr sz="1000" b="1"/>
            </a:lvl8pPr>
            <a:lvl9pPr marL="2215408" indent="0">
              <a:buNone/>
              <a:defRPr sz="10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2175272"/>
            <a:ext cx="4041577" cy="3950851"/>
          </a:xfrm>
          <a:prstGeom prst="rect">
            <a:avLst/>
          </a:prstGeom>
        </p:spPr>
        <p:txBody>
          <a:bodyPr vert="horz" lIns="55385" tIns="27693" rIns="55385" bIns="27693"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2414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358"/>
          </a:xfrm>
          <a:prstGeom prst="rect">
            <a:avLst/>
          </a:prstGeom>
        </p:spPr>
        <p:txBody>
          <a:bodyPr vert="horz" lIns="55385" tIns="27693" rIns="55385" bIns="27693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0429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12" y="4407337"/>
            <a:ext cx="7772400" cy="1361956"/>
          </a:xfrm>
          <a:prstGeom prst="rect">
            <a:avLst/>
          </a:prstGeom>
        </p:spPr>
        <p:txBody>
          <a:bodyPr vert="horz" lIns="55385" tIns="27693" rIns="55385" bIns="27693" anchor="t"/>
          <a:lstStyle>
            <a:lvl1pPr algn="l">
              <a:defRPr sz="2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12" y="2907149"/>
            <a:ext cx="7772400" cy="1500188"/>
          </a:xfrm>
          <a:prstGeom prst="rect">
            <a:avLst/>
          </a:prstGeom>
        </p:spPr>
        <p:txBody>
          <a:bodyPr vert="horz" lIns="55385" tIns="27693" rIns="55385" bIns="27693" anchor="b"/>
          <a:lstStyle>
            <a:lvl1pPr marL="0" indent="0">
              <a:buNone/>
              <a:defRPr sz="1200"/>
            </a:lvl1pPr>
            <a:lvl2pPr marL="276926" indent="0">
              <a:buNone/>
              <a:defRPr sz="1100"/>
            </a:lvl2pPr>
            <a:lvl3pPr marL="553852" indent="0">
              <a:buNone/>
              <a:defRPr sz="1000"/>
            </a:lvl3pPr>
            <a:lvl4pPr marL="830778" indent="0">
              <a:buNone/>
              <a:defRPr sz="800"/>
            </a:lvl4pPr>
            <a:lvl5pPr marL="1107704" indent="0">
              <a:buNone/>
              <a:defRPr sz="800"/>
            </a:lvl5pPr>
            <a:lvl6pPr marL="1384630" indent="0">
              <a:buNone/>
              <a:defRPr sz="800"/>
            </a:lvl6pPr>
            <a:lvl7pPr marL="1661556" indent="0">
              <a:buNone/>
              <a:defRPr sz="800"/>
            </a:lvl7pPr>
            <a:lvl8pPr marL="1938482" indent="0">
              <a:buNone/>
              <a:defRPr sz="800"/>
            </a:lvl8pPr>
            <a:lvl9pPr marL="221540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019442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94275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249"/>
            <a:ext cx="3008412" cy="1161574"/>
          </a:xfrm>
          <a:prstGeom prst="rect">
            <a:avLst/>
          </a:prstGeom>
        </p:spPr>
        <p:txBody>
          <a:bodyPr vert="horz" lIns="55385" tIns="27693" rIns="55385" bIns="27693" anchor="b"/>
          <a:lstStyle>
            <a:lvl1pPr algn="l">
              <a:defRPr sz="12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447" y="273249"/>
            <a:ext cx="5111353" cy="5852874"/>
          </a:xfrm>
          <a:prstGeom prst="rect">
            <a:avLst/>
          </a:prstGeom>
        </p:spPr>
        <p:txBody>
          <a:bodyPr vert="horz" lIns="55385" tIns="27693" rIns="55385" bIns="27693"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823"/>
            <a:ext cx="3008412" cy="4691301"/>
          </a:xfrm>
          <a:prstGeom prst="rect">
            <a:avLst/>
          </a:prstGeom>
        </p:spPr>
        <p:txBody>
          <a:bodyPr vert="horz" lIns="55385" tIns="27693" rIns="55385" bIns="27693"/>
          <a:lstStyle>
            <a:lvl1pPr marL="0" indent="0">
              <a:buNone/>
              <a:defRPr sz="800"/>
            </a:lvl1pPr>
            <a:lvl2pPr marL="276926" indent="0">
              <a:buNone/>
              <a:defRPr sz="700"/>
            </a:lvl2pPr>
            <a:lvl3pPr marL="553852" indent="0">
              <a:buNone/>
              <a:defRPr sz="600"/>
            </a:lvl3pPr>
            <a:lvl4pPr marL="830778" indent="0">
              <a:buNone/>
              <a:defRPr sz="500"/>
            </a:lvl4pPr>
            <a:lvl5pPr marL="1107704" indent="0">
              <a:buNone/>
              <a:defRPr sz="500"/>
            </a:lvl5pPr>
            <a:lvl6pPr marL="1384630" indent="0">
              <a:buNone/>
              <a:defRPr sz="500"/>
            </a:lvl6pPr>
            <a:lvl7pPr marL="1661556" indent="0">
              <a:buNone/>
              <a:defRPr sz="500"/>
            </a:lvl7pPr>
            <a:lvl8pPr marL="1938482" indent="0">
              <a:buNone/>
              <a:defRPr sz="500"/>
            </a:lvl8pPr>
            <a:lvl9pPr marL="2215408" indent="0">
              <a:buNone/>
              <a:defRPr sz="5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0852853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89" y="4800600"/>
            <a:ext cx="5486400" cy="566857"/>
          </a:xfrm>
          <a:prstGeom prst="rect">
            <a:avLst/>
          </a:prstGeom>
        </p:spPr>
        <p:txBody>
          <a:bodyPr vert="horz" lIns="55385" tIns="27693" rIns="55385" bIns="27693" anchor="b"/>
          <a:lstStyle>
            <a:lvl1pPr algn="l">
              <a:defRPr sz="12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89" y="612934"/>
            <a:ext cx="5486400" cy="4114800"/>
          </a:xfrm>
          <a:prstGeom prst="rect">
            <a:avLst/>
          </a:prstGeom>
        </p:spPr>
        <p:txBody>
          <a:bodyPr vert="horz" lIns="55385" tIns="27693" rIns="55385" bIns="27693"/>
          <a:lstStyle>
            <a:lvl1pPr marL="0" indent="0">
              <a:buNone/>
              <a:defRPr sz="1900"/>
            </a:lvl1pPr>
            <a:lvl2pPr marL="276926" indent="0">
              <a:buNone/>
              <a:defRPr sz="1700"/>
            </a:lvl2pPr>
            <a:lvl3pPr marL="553852" indent="0">
              <a:buNone/>
              <a:defRPr sz="1500"/>
            </a:lvl3pPr>
            <a:lvl4pPr marL="830778" indent="0">
              <a:buNone/>
              <a:defRPr sz="1200"/>
            </a:lvl4pPr>
            <a:lvl5pPr marL="1107704" indent="0">
              <a:buNone/>
              <a:defRPr sz="1200"/>
            </a:lvl5pPr>
            <a:lvl6pPr marL="1384630" indent="0">
              <a:buNone/>
              <a:defRPr sz="1200"/>
            </a:lvl6pPr>
            <a:lvl7pPr marL="1661556" indent="0">
              <a:buNone/>
              <a:defRPr sz="1200"/>
            </a:lvl7pPr>
            <a:lvl8pPr marL="1938482" indent="0">
              <a:buNone/>
              <a:defRPr sz="1200"/>
            </a:lvl8pPr>
            <a:lvl9pPr marL="2215408" indent="0">
              <a:buNone/>
              <a:defRPr sz="1200"/>
            </a:lvl9pPr>
          </a:lstStyle>
          <a:p>
            <a:pPr lvl="0"/>
            <a:r>
              <a:rPr lang="de-DE" noProof="0" smtClean="0">
                <a:sym typeface="Gill Sans" charset="0"/>
              </a:rPr>
              <a:t>Bild durch Klicken auf Symbol hinzufügen</a:t>
            </a:r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89" y="5367457"/>
            <a:ext cx="5486400" cy="804743"/>
          </a:xfrm>
          <a:prstGeom prst="rect">
            <a:avLst/>
          </a:prstGeom>
        </p:spPr>
        <p:txBody>
          <a:bodyPr vert="horz" lIns="55385" tIns="27693" rIns="55385" bIns="27693"/>
          <a:lstStyle>
            <a:lvl1pPr marL="0" indent="0">
              <a:buNone/>
              <a:defRPr sz="800"/>
            </a:lvl1pPr>
            <a:lvl2pPr marL="276926" indent="0">
              <a:buNone/>
              <a:defRPr sz="700"/>
            </a:lvl2pPr>
            <a:lvl3pPr marL="553852" indent="0">
              <a:buNone/>
              <a:defRPr sz="600"/>
            </a:lvl3pPr>
            <a:lvl4pPr marL="830778" indent="0">
              <a:buNone/>
              <a:defRPr sz="500"/>
            </a:lvl4pPr>
            <a:lvl5pPr marL="1107704" indent="0">
              <a:buNone/>
              <a:defRPr sz="500"/>
            </a:lvl5pPr>
            <a:lvl6pPr marL="1384630" indent="0">
              <a:buNone/>
              <a:defRPr sz="500"/>
            </a:lvl6pPr>
            <a:lvl7pPr marL="1661556" indent="0">
              <a:buNone/>
              <a:defRPr sz="500"/>
            </a:lvl7pPr>
            <a:lvl8pPr marL="1938482" indent="0">
              <a:buNone/>
              <a:defRPr sz="500"/>
            </a:lvl8pPr>
            <a:lvl9pPr marL="2215408" indent="0">
              <a:buNone/>
              <a:defRPr sz="5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0091566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358"/>
          </a:xfrm>
          <a:prstGeom prst="rect">
            <a:avLst/>
          </a:prstGeom>
        </p:spPr>
        <p:txBody>
          <a:bodyPr vert="horz" lIns="55385" tIns="27693" rIns="55385" bIns="27693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99843"/>
            <a:ext cx="8229600" cy="4526280"/>
          </a:xfrm>
          <a:prstGeom prst="rect">
            <a:avLst/>
          </a:prstGeom>
        </p:spPr>
        <p:txBody>
          <a:bodyPr vert="eaVert" lIns="55385" tIns="27693" rIns="55385" bIns="27693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7788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320"/>
            <a:ext cx="2057400" cy="5851803"/>
          </a:xfrm>
          <a:prstGeom prst="rect">
            <a:avLst/>
          </a:prstGeom>
        </p:spPr>
        <p:txBody>
          <a:bodyPr vert="eaVert" lIns="55385" tIns="27693" rIns="55385" bIns="27693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320"/>
            <a:ext cx="6086475" cy="5851803"/>
          </a:xfrm>
          <a:prstGeom prst="rect">
            <a:avLst/>
          </a:prstGeom>
        </p:spPr>
        <p:txBody>
          <a:bodyPr vert="eaVert" lIns="55385" tIns="27693" rIns="55385" bIns="27693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3630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2425" y="786384"/>
            <a:ext cx="8385048" cy="5010912"/>
          </a:xfrm>
          <a:prstGeom prst="rect">
            <a:avLst/>
          </a:prstGeom>
        </p:spPr>
        <p:txBody>
          <a:bodyPr/>
          <a:lstStyle>
            <a:lvl1pPr marL="233363" indent="-233363">
              <a:buSzPct val="115000"/>
              <a:buFont typeface="Wingdings" pitchFamily="2" charset="2"/>
              <a:buChar char="§"/>
              <a:defRPr/>
            </a:lvl1pPr>
            <a:lvl2pPr>
              <a:buSzPct val="110000"/>
              <a:buFont typeface="Arial" pitchFamily="34" charset="0"/>
              <a:buChar char="•"/>
              <a:defRPr/>
            </a:lvl2pPr>
            <a:lvl3pPr>
              <a:buSzPct val="110000"/>
              <a:buFont typeface="Arial" pitchFamily="34" charset="0"/>
              <a:buChar char="•"/>
              <a:defRPr/>
            </a:lvl3pPr>
            <a:lvl4pPr>
              <a:buSzPct val="110000"/>
              <a:buFont typeface="Arial" pitchFamily="34" charset="0"/>
              <a:buChar char="•"/>
              <a:defRPr/>
            </a:lvl4pPr>
            <a:lvl5pPr>
              <a:buSzPct val="110000"/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1242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enta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92216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0" y="1783080"/>
            <a:ext cx="3429000" cy="1097280"/>
          </a:xfrm>
          <a:effectLst>
            <a:outerShdw blurRad="25400" dist="12700" dir="5400000" algn="t" rotWithShape="0">
              <a:schemeClr val="bg1"/>
            </a:outerShdw>
          </a:effectLst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000" b="1" cap="all" baseline="0">
                <a:effectLst/>
              </a:defRPr>
            </a:lvl1pPr>
          </a:lstStyle>
          <a:p>
            <a:pPr lvl="0"/>
            <a:r>
              <a:rPr lang="en-US" dirty="0" smtClean="0"/>
              <a:t>Click to add</a:t>
            </a:r>
          </a:p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114800" y="2880360"/>
            <a:ext cx="2667000" cy="1737360"/>
          </a:xfrm>
          <a:effectLst>
            <a:outerShdw blurRad="25400" dist="12700" dir="5400000" algn="t" rotWithShape="0">
              <a:schemeClr val="bg1"/>
            </a:outerShdw>
          </a:effectLst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 b="1" cap="all" baseline="0">
                <a:solidFill>
                  <a:srgbClr val="AD1E09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                             click</a:t>
            </a:r>
          </a:p>
          <a:p>
            <a:pPr lvl="0"/>
            <a:r>
              <a:rPr lang="en-US" dirty="0" smtClean="0"/>
              <a:t>	    to add Text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446520"/>
            <a:ext cx="1295400" cy="36576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47098F2-3C86-47CB-8ABC-159AF6F94E42}" type="datetime1">
              <a:rPr lang="en-US" smtClean="0">
                <a:solidFill>
                  <a:srgbClr val="20681D"/>
                </a:solidFill>
              </a:rPr>
              <a:pPr/>
              <a:t>10/3/2013</a:t>
            </a:fld>
            <a:endParaRPr lang="en-US" dirty="0">
              <a:solidFill>
                <a:srgbClr val="20681D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00" y="6446520"/>
            <a:ext cx="4114800" cy="365760"/>
          </a:xfrm>
          <a:prstGeom prst="rect">
            <a:avLst/>
          </a:prstGeom>
        </p:spPr>
        <p:txBody>
          <a:bodyPr anchor="t"/>
          <a:lstStyle>
            <a:lvl1pPr>
              <a:defRPr sz="1200"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©2012 Nexenta Systems Proprietary and 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46520"/>
            <a:ext cx="1143000" cy="336422"/>
          </a:xfrm>
          <a:prstGeom prst="rect">
            <a:avLst/>
          </a:prstGeom>
        </p:spPr>
        <p:txBody>
          <a:bodyPr anchor="t"/>
          <a:lstStyle>
            <a:lvl1pPr>
              <a:defRPr sz="1200"/>
            </a:lvl1pPr>
          </a:lstStyle>
          <a:p>
            <a:fld id="{602E8892-4FCD-1F48-A9F8-4C83AF8A494B}" type="slidenum">
              <a:rPr lang="en-US" smtClean="0">
                <a:solidFill>
                  <a:srgbClr val="20681D"/>
                </a:solidFill>
              </a:rPr>
              <a:pPr/>
              <a:t>‹Nr.›</a:t>
            </a:fld>
            <a:endParaRPr lang="en-US" dirty="0">
              <a:solidFill>
                <a:srgbClr val="2068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12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enta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92216"/>
          </a:xfrm>
          <a:prstGeom prst="rect">
            <a:avLst/>
          </a:prstGeom>
        </p:spPr>
      </p:pic>
      <p:sp>
        <p:nvSpPr>
          <p:cNvPr id="13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5791200" y="1774507"/>
            <a:ext cx="1676400" cy="1371600"/>
          </a:xfrm>
          <a:effectLst>
            <a:outerShdw blurRad="25400" dist="12700" dir="5400000" algn="t" rotWithShape="0">
              <a:schemeClr val="bg1"/>
            </a:outerShdw>
          </a:effectLst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2500" b="1" cap="all" baseline="0">
                <a:solidFill>
                  <a:srgbClr val="AD1E09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2057400" y="1600200"/>
            <a:ext cx="3124200" cy="1097280"/>
          </a:xfrm>
          <a:effectLst>
            <a:outerShdw blurRad="25400" dist="12700" dir="5400000" algn="t" rotWithShape="0">
              <a:schemeClr val="bg1"/>
            </a:outerShdw>
          </a:effectLst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000" b="1" cap="all" baseline="0">
                <a:effectLst/>
              </a:defRPr>
            </a:lvl1pPr>
          </a:lstStyle>
          <a:p>
            <a:pPr lvl="0"/>
            <a:r>
              <a:rPr lang="en-US" dirty="0" smtClean="0"/>
              <a:t>Click to add </a:t>
            </a:r>
          </a:p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4495800" y="3337560"/>
            <a:ext cx="1828800" cy="1371600"/>
          </a:xfrm>
          <a:effectLst>
            <a:outerShdw blurRad="25400" dist="12700" dir="5400000" algn="t" rotWithShape="0">
              <a:schemeClr val="bg1"/>
            </a:outerShdw>
          </a:effectLst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solidFill>
                  <a:srgbClr val="AD1E09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446520"/>
            <a:ext cx="1295400" cy="36576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47098F2-3C86-47CB-8ABC-159AF6F94E42}" type="datetime1">
              <a:rPr lang="en-US" smtClean="0">
                <a:solidFill>
                  <a:srgbClr val="20681D"/>
                </a:solidFill>
              </a:rPr>
              <a:pPr/>
              <a:t>10/3/2013</a:t>
            </a:fld>
            <a:endParaRPr lang="en-US" dirty="0">
              <a:solidFill>
                <a:srgbClr val="20681D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00" y="6446520"/>
            <a:ext cx="4114800" cy="365760"/>
          </a:xfrm>
          <a:prstGeom prst="rect">
            <a:avLst/>
          </a:prstGeom>
        </p:spPr>
        <p:txBody>
          <a:bodyPr anchor="t"/>
          <a:lstStyle>
            <a:lvl1pPr>
              <a:defRPr sz="1200"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©2012 Nexenta Systems Proprietary and 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46520"/>
            <a:ext cx="1143000" cy="336422"/>
          </a:xfrm>
          <a:prstGeom prst="rect">
            <a:avLst/>
          </a:prstGeom>
        </p:spPr>
        <p:txBody>
          <a:bodyPr anchor="t"/>
          <a:lstStyle>
            <a:lvl1pPr>
              <a:defRPr sz="1200"/>
            </a:lvl1pPr>
          </a:lstStyle>
          <a:p>
            <a:fld id="{602E8892-4FCD-1F48-A9F8-4C83AF8A494B}" type="slidenum">
              <a:rPr lang="en-US" smtClean="0">
                <a:solidFill>
                  <a:srgbClr val="20681D"/>
                </a:solidFill>
              </a:rPr>
              <a:pPr/>
              <a:t>‹Nr.›</a:t>
            </a:fld>
            <a:endParaRPr lang="en-US" dirty="0">
              <a:solidFill>
                <a:srgbClr val="2068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84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enta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92216"/>
          </a:xfrm>
          <a:prstGeom prst="rect">
            <a:avLst/>
          </a:prstGeom>
        </p:spPr>
      </p:pic>
      <p:sp>
        <p:nvSpPr>
          <p:cNvPr id="8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276600" y="2240280"/>
            <a:ext cx="3352800" cy="2103120"/>
          </a:xfrm>
          <a:effectLst>
            <a:outerShdw blurRad="25400" dist="12700" dir="5400000" algn="t" rotWithShape="0">
              <a:schemeClr val="bg1"/>
            </a:outerShdw>
          </a:effectLst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3000" b="1" cap="all" baseline="0">
                <a:effectLst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446520"/>
            <a:ext cx="1295400" cy="36576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47098F2-3C86-47CB-8ABC-159AF6F94E42}" type="datetime1">
              <a:rPr lang="en-US" smtClean="0">
                <a:solidFill>
                  <a:srgbClr val="20681D"/>
                </a:solidFill>
              </a:rPr>
              <a:pPr/>
              <a:t>10/3/2013</a:t>
            </a:fld>
            <a:endParaRPr lang="en-US" dirty="0">
              <a:solidFill>
                <a:srgbClr val="20681D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00" y="6446520"/>
            <a:ext cx="4114800" cy="365760"/>
          </a:xfrm>
          <a:prstGeom prst="rect">
            <a:avLst/>
          </a:prstGeom>
        </p:spPr>
        <p:txBody>
          <a:bodyPr anchor="t"/>
          <a:lstStyle>
            <a:lvl1pPr>
              <a:defRPr sz="1200"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©2012 Nexenta Systems Proprietary and 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46520"/>
            <a:ext cx="1143000" cy="336422"/>
          </a:xfrm>
          <a:prstGeom prst="rect">
            <a:avLst/>
          </a:prstGeom>
        </p:spPr>
        <p:txBody>
          <a:bodyPr anchor="t"/>
          <a:lstStyle>
            <a:lvl1pPr>
              <a:defRPr sz="1200"/>
            </a:lvl1pPr>
          </a:lstStyle>
          <a:p>
            <a:fld id="{602E8892-4FCD-1F48-A9F8-4C83AF8A494B}" type="slidenum">
              <a:rPr lang="en-US" smtClean="0">
                <a:solidFill>
                  <a:srgbClr val="20681D"/>
                </a:solidFill>
              </a:rPr>
              <a:pPr/>
              <a:t>‹Nr.›</a:t>
            </a:fld>
            <a:endParaRPr lang="en-US" dirty="0">
              <a:solidFill>
                <a:srgbClr val="2068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873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enta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92216"/>
          </a:xfrm>
          <a:prstGeom prst="rect">
            <a:avLst/>
          </a:prstGeom>
        </p:spPr>
      </p:pic>
      <p:sp>
        <p:nvSpPr>
          <p:cNvPr id="6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31720"/>
            <a:ext cx="2590800" cy="2011680"/>
          </a:xfrm>
          <a:effectLst>
            <a:outerShdw blurRad="25400" dist="12700" dir="5400000" algn="t" rotWithShape="0">
              <a:schemeClr val="bg1"/>
            </a:outerShdw>
          </a:effectLst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3000" b="1" cap="all" baseline="0">
                <a:effectLst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5638800" y="2423160"/>
            <a:ext cx="2362200" cy="1920240"/>
          </a:xfrm>
          <a:effectLst>
            <a:outerShdw blurRad="25400" dist="12700" dir="5400000" algn="t" rotWithShape="0">
              <a:schemeClr val="bg1"/>
            </a:outerShdw>
          </a:effectLst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3000" b="1" cap="all" baseline="0">
                <a:solidFill>
                  <a:srgbClr val="AD1E09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446520"/>
            <a:ext cx="1295400" cy="36576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47098F2-3C86-47CB-8ABC-159AF6F94E42}" type="datetime1">
              <a:rPr lang="en-US" smtClean="0">
                <a:solidFill>
                  <a:srgbClr val="20681D"/>
                </a:solidFill>
              </a:rPr>
              <a:pPr/>
              <a:t>10/3/2013</a:t>
            </a:fld>
            <a:endParaRPr lang="en-US" dirty="0">
              <a:solidFill>
                <a:srgbClr val="20681D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00" y="6446520"/>
            <a:ext cx="4114800" cy="365760"/>
          </a:xfrm>
          <a:prstGeom prst="rect">
            <a:avLst/>
          </a:prstGeom>
        </p:spPr>
        <p:txBody>
          <a:bodyPr anchor="t"/>
          <a:lstStyle>
            <a:lvl1pPr>
              <a:defRPr sz="1200"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©2012 Nexenta Systems Proprietary and 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46520"/>
            <a:ext cx="1143000" cy="336422"/>
          </a:xfrm>
          <a:prstGeom prst="rect">
            <a:avLst/>
          </a:prstGeom>
        </p:spPr>
        <p:txBody>
          <a:bodyPr anchor="t"/>
          <a:lstStyle>
            <a:lvl1pPr>
              <a:defRPr sz="1200"/>
            </a:lvl1pPr>
          </a:lstStyle>
          <a:p>
            <a:fld id="{602E8892-4FCD-1F48-A9F8-4C83AF8A494B}" type="slidenum">
              <a:rPr lang="en-US" smtClean="0">
                <a:solidFill>
                  <a:srgbClr val="20681D"/>
                </a:solidFill>
              </a:rPr>
              <a:pPr/>
              <a:t>‹Nr.›</a:t>
            </a:fld>
            <a:endParaRPr lang="en-US" dirty="0">
              <a:solidFill>
                <a:srgbClr val="2068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61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358"/>
          </a:xfrm>
          <a:prstGeom prst="rect">
            <a:avLst/>
          </a:prstGeom>
        </p:spPr>
        <p:txBody>
          <a:bodyPr vert="horz" lIns="55385" tIns="27693" rIns="55385" bIns="2769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9843"/>
            <a:ext cx="4071938" cy="4526280"/>
          </a:xfrm>
          <a:prstGeom prst="rect">
            <a:avLst/>
          </a:prstGeom>
        </p:spPr>
        <p:txBody>
          <a:bodyPr vert="horz" lIns="55385" tIns="27693" rIns="55385" bIns="27693"/>
          <a:lstStyle>
            <a:lvl1pPr>
              <a:defRPr sz="17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862" y="1599843"/>
            <a:ext cx="4071938" cy="4526280"/>
          </a:xfrm>
          <a:prstGeom prst="rect">
            <a:avLst/>
          </a:prstGeom>
        </p:spPr>
        <p:txBody>
          <a:bodyPr vert="horz" lIns="55385" tIns="27693" rIns="55385" bIns="27693"/>
          <a:lstStyle>
            <a:lvl1pPr>
              <a:defRPr sz="17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6069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enta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92216"/>
          </a:xfrm>
          <a:prstGeom prst="rect">
            <a:avLst/>
          </a:prstGeom>
        </p:spPr>
      </p:pic>
      <p:sp>
        <p:nvSpPr>
          <p:cNvPr id="6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5720"/>
            <a:ext cx="3276600" cy="1280160"/>
          </a:xfrm>
          <a:effectLst>
            <a:outerShdw blurRad="25400" dist="12700" dir="5400000" algn="t" rotWithShape="0">
              <a:schemeClr val="bg1"/>
            </a:outerShdw>
          </a:effectLst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effectLst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446520"/>
            <a:ext cx="1295400" cy="36576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47098F2-3C86-47CB-8ABC-159AF6F94E42}" type="datetime1">
              <a:rPr lang="en-US" smtClean="0">
                <a:solidFill>
                  <a:srgbClr val="20681D"/>
                </a:solidFill>
              </a:rPr>
              <a:pPr/>
              <a:t>10/3/2013</a:t>
            </a:fld>
            <a:endParaRPr lang="en-US" dirty="0">
              <a:solidFill>
                <a:srgbClr val="20681D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00" y="6446520"/>
            <a:ext cx="4114800" cy="365760"/>
          </a:xfrm>
          <a:prstGeom prst="rect">
            <a:avLst/>
          </a:prstGeom>
        </p:spPr>
        <p:txBody>
          <a:bodyPr anchor="t"/>
          <a:lstStyle>
            <a:lvl1pPr>
              <a:defRPr sz="1200"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©2012 Nexenta Systems Proprietary and 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46520"/>
            <a:ext cx="1143000" cy="336422"/>
          </a:xfrm>
          <a:prstGeom prst="rect">
            <a:avLst/>
          </a:prstGeom>
        </p:spPr>
        <p:txBody>
          <a:bodyPr anchor="t"/>
          <a:lstStyle>
            <a:lvl1pPr>
              <a:defRPr sz="1200"/>
            </a:lvl1pPr>
          </a:lstStyle>
          <a:p>
            <a:fld id="{602E8892-4FCD-1F48-A9F8-4C83AF8A494B}" type="slidenum">
              <a:rPr lang="en-US" smtClean="0">
                <a:solidFill>
                  <a:srgbClr val="20681D"/>
                </a:solidFill>
              </a:rPr>
              <a:pPr/>
              <a:t>‹Nr.›</a:t>
            </a:fld>
            <a:endParaRPr lang="en-US" dirty="0">
              <a:solidFill>
                <a:srgbClr val="2068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453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enta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92216"/>
          </a:xfrm>
          <a:prstGeom prst="rect">
            <a:avLst/>
          </a:prstGeom>
        </p:spPr>
      </p:pic>
      <p:sp>
        <p:nvSpPr>
          <p:cNvPr id="6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5720"/>
            <a:ext cx="3581400" cy="1371600"/>
          </a:xfrm>
          <a:effectLst>
            <a:outerShdw blurRad="25400" dist="12700" dir="5400000" algn="t" rotWithShape="0">
              <a:schemeClr val="bg1"/>
            </a:outerShdw>
          </a:effectLst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effectLst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446520"/>
            <a:ext cx="1295400" cy="36576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47098F2-3C86-47CB-8ABC-159AF6F94E42}" type="datetime1">
              <a:rPr lang="en-US" smtClean="0">
                <a:solidFill>
                  <a:srgbClr val="20681D"/>
                </a:solidFill>
              </a:rPr>
              <a:pPr/>
              <a:t>10/3/2013</a:t>
            </a:fld>
            <a:endParaRPr lang="en-US" dirty="0">
              <a:solidFill>
                <a:srgbClr val="20681D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00" y="6446520"/>
            <a:ext cx="4114800" cy="365760"/>
          </a:xfrm>
          <a:prstGeom prst="rect">
            <a:avLst/>
          </a:prstGeom>
        </p:spPr>
        <p:txBody>
          <a:bodyPr anchor="t"/>
          <a:lstStyle>
            <a:lvl1pPr>
              <a:defRPr sz="1200"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©2012 Nexenta Systems Proprietary and 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46520"/>
            <a:ext cx="1143000" cy="336422"/>
          </a:xfrm>
          <a:prstGeom prst="rect">
            <a:avLst/>
          </a:prstGeom>
        </p:spPr>
        <p:txBody>
          <a:bodyPr anchor="t"/>
          <a:lstStyle>
            <a:lvl1pPr>
              <a:defRPr sz="1200"/>
            </a:lvl1pPr>
          </a:lstStyle>
          <a:p>
            <a:fld id="{602E8892-4FCD-1F48-A9F8-4C83AF8A494B}" type="slidenum">
              <a:rPr lang="en-US" smtClean="0">
                <a:solidFill>
                  <a:srgbClr val="20681D"/>
                </a:solidFill>
              </a:rPr>
              <a:pPr/>
              <a:t>‹Nr.›</a:t>
            </a:fld>
            <a:endParaRPr lang="en-US" dirty="0">
              <a:solidFill>
                <a:srgbClr val="2068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763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enta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92216"/>
          </a:xfrm>
          <a:prstGeom prst="rect">
            <a:avLst/>
          </a:prstGeom>
        </p:spPr>
      </p:pic>
      <p:sp>
        <p:nvSpPr>
          <p:cNvPr id="6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5720"/>
            <a:ext cx="4724400" cy="1554480"/>
          </a:xfrm>
          <a:effectLst>
            <a:outerShdw blurRad="25400" dist="12700" dir="5400000" algn="t" rotWithShape="0">
              <a:schemeClr val="bg1"/>
            </a:outerShdw>
          </a:effectLst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effectLst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446520"/>
            <a:ext cx="1295400" cy="36576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47098F2-3C86-47CB-8ABC-159AF6F94E42}" type="datetime1">
              <a:rPr lang="en-US" smtClean="0">
                <a:solidFill>
                  <a:srgbClr val="20681D"/>
                </a:solidFill>
              </a:rPr>
              <a:pPr/>
              <a:t>10/3/2013</a:t>
            </a:fld>
            <a:endParaRPr lang="en-US" dirty="0">
              <a:solidFill>
                <a:srgbClr val="20681D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00" y="6446520"/>
            <a:ext cx="4114800" cy="365760"/>
          </a:xfrm>
          <a:prstGeom prst="rect">
            <a:avLst/>
          </a:prstGeom>
        </p:spPr>
        <p:txBody>
          <a:bodyPr anchor="t"/>
          <a:lstStyle>
            <a:lvl1pPr>
              <a:defRPr sz="1200"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©2012 Nexenta Systems Proprietary and 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46520"/>
            <a:ext cx="1143000" cy="336422"/>
          </a:xfrm>
          <a:prstGeom prst="rect">
            <a:avLst/>
          </a:prstGeom>
        </p:spPr>
        <p:txBody>
          <a:bodyPr anchor="t"/>
          <a:lstStyle>
            <a:lvl1pPr>
              <a:defRPr sz="1200"/>
            </a:lvl1pPr>
          </a:lstStyle>
          <a:p>
            <a:fld id="{602E8892-4FCD-1F48-A9F8-4C83AF8A494B}" type="slidenum">
              <a:rPr lang="en-US" smtClean="0">
                <a:solidFill>
                  <a:srgbClr val="20681D"/>
                </a:solidFill>
              </a:rPr>
              <a:pPr/>
              <a:t>‹Nr.›</a:t>
            </a:fld>
            <a:endParaRPr lang="en-US" dirty="0">
              <a:solidFill>
                <a:srgbClr val="2068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39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enta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92216"/>
          </a:xfrm>
          <a:prstGeom prst="rect">
            <a:avLst/>
          </a:prstGeom>
        </p:spPr>
      </p:pic>
      <p:sp>
        <p:nvSpPr>
          <p:cNvPr id="6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" y="137160"/>
            <a:ext cx="8915400" cy="548640"/>
          </a:xfrm>
          <a:effectLst>
            <a:outerShdw blurRad="25400" dist="12700" dir="5400000" algn="t" rotWithShape="0">
              <a:schemeClr val="bg1"/>
            </a:outerShdw>
          </a:effectLst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solidFill>
                  <a:srgbClr val="66BA60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446520"/>
            <a:ext cx="1295400" cy="36576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47098F2-3C86-47CB-8ABC-159AF6F94E42}" type="datetime1">
              <a:rPr lang="en-US" smtClean="0">
                <a:solidFill>
                  <a:srgbClr val="20681D"/>
                </a:solidFill>
              </a:rPr>
              <a:pPr/>
              <a:t>10/3/2013</a:t>
            </a:fld>
            <a:endParaRPr lang="en-US" dirty="0">
              <a:solidFill>
                <a:srgbClr val="20681D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00" y="6446520"/>
            <a:ext cx="4114800" cy="365760"/>
          </a:xfrm>
          <a:prstGeom prst="rect">
            <a:avLst/>
          </a:prstGeom>
        </p:spPr>
        <p:txBody>
          <a:bodyPr anchor="t"/>
          <a:lstStyle>
            <a:lvl1pPr>
              <a:defRPr sz="1200"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©2012 Nexenta Systems Proprietary and 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46520"/>
            <a:ext cx="1143000" cy="336422"/>
          </a:xfrm>
          <a:prstGeom prst="rect">
            <a:avLst/>
          </a:prstGeom>
        </p:spPr>
        <p:txBody>
          <a:bodyPr anchor="t"/>
          <a:lstStyle>
            <a:lvl1pPr>
              <a:defRPr sz="1200"/>
            </a:lvl1pPr>
          </a:lstStyle>
          <a:p>
            <a:fld id="{602E8892-4FCD-1F48-A9F8-4C83AF8A494B}" type="slidenum">
              <a:rPr lang="en-US" smtClean="0">
                <a:solidFill>
                  <a:srgbClr val="20681D"/>
                </a:solidFill>
              </a:rPr>
              <a:pPr/>
              <a:t>‹Nr.›</a:t>
            </a:fld>
            <a:endParaRPr lang="en-US" dirty="0">
              <a:solidFill>
                <a:srgbClr val="2068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enta Colum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92216"/>
          </a:xfrm>
          <a:prstGeom prst="rect">
            <a:avLst/>
          </a:prstGeom>
        </p:spPr>
      </p:pic>
      <p:sp>
        <p:nvSpPr>
          <p:cNvPr id="14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" y="137160"/>
            <a:ext cx="8915400" cy="548640"/>
          </a:xfrm>
          <a:effectLst>
            <a:outerShdw blurRad="25400" dist="12700" dir="5400000" algn="t" rotWithShape="0">
              <a:schemeClr val="bg1"/>
            </a:outerShdw>
          </a:effectLst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solidFill>
                  <a:srgbClr val="66BA60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90500" y="960120"/>
            <a:ext cx="4152900" cy="4663440"/>
          </a:xfrm>
          <a:effectLst/>
        </p:spPr>
        <p:txBody>
          <a:bodyPr>
            <a:normAutofit/>
          </a:bodyPr>
          <a:lstStyle>
            <a:lvl1pPr marL="285750" indent="-285750">
              <a:spcBef>
                <a:spcPts val="200"/>
              </a:spcBef>
              <a:buSzPct val="170000"/>
              <a:buFontTx/>
              <a:buBlip>
                <a:blip r:embed="rId3"/>
              </a:buBlip>
              <a:defRPr sz="1500" b="0" cap="none" baseline="0">
                <a:solidFill>
                  <a:srgbClr val="E58226"/>
                </a:solidFill>
                <a:effectLst/>
                <a:latin typeface="HelveticaRounded LT Std Bd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579200" y="960120"/>
            <a:ext cx="4152900" cy="4663440"/>
          </a:xfrm>
          <a:effectLst/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buSzPct val="170000"/>
              <a:buFontTx/>
              <a:buBlip>
                <a:blip r:embed="rId3"/>
              </a:buBlip>
              <a:defRPr sz="1500" b="0" cap="none" baseline="0">
                <a:solidFill>
                  <a:srgbClr val="E58226"/>
                </a:solidFill>
                <a:effectLst/>
                <a:latin typeface="HelveticaRounded LT Std Bd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446520"/>
            <a:ext cx="1295400" cy="36576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47098F2-3C86-47CB-8ABC-159AF6F94E42}" type="datetime1">
              <a:rPr lang="en-US" smtClean="0">
                <a:solidFill>
                  <a:srgbClr val="20681D"/>
                </a:solidFill>
              </a:rPr>
              <a:pPr/>
              <a:t>10/3/2013</a:t>
            </a:fld>
            <a:endParaRPr lang="en-US" dirty="0">
              <a:solidFill>
                <a:srgbClr val="20681D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00" y="6446520"/>
            <a:ext cx="4114800" cy="365760"/>
          </a:xfrm>
          <a:prstGeom prst="rect">
            <a:avLst/>
          </a:prstGeom>
        </p:spPr>
        <p:txBody>
          <a:bodyPr anchor="t"/>
          <a:lstStyle>
            <a:lvl1pPr>
              <a:defRPr sz="1200"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©2012 Nexenta Systems Proprietary and 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46520"/>
            <a:ext cx="1143000" cy="336422"/>
          </a:xfrm>
          <a:prstGeom prst="rect">
            <a:avLst/>
          </a:prstGeom>
        </p:spPr>
        <p:txBody>
          <a:bodyPr anchor="t"/>
          <a:lstStyle>
            <a:lvl1pPr>
              <a:defRPr sz="1200"/>
            </a:lvl1pPr>
          </a:lstStyle>
          <a:p>
            <a:fld id="{602E8892-4FCD-1F48-A9F8-4C83AF8A494B}" type="slidenum">
              <a:rPr lang="en-US" smtClean="0">
                <a:solidFill>
                  <a:srgbClr val="20681D"/>
                </a:solidFill>
              </a:rPr>
              <a:pPr/>
              <a:t>‹Nr.›</a:t>
            </a:fld>
            <a:endParaRPr lang="en-US" dirty="0">
              <a:solidFill>
                <a:srgbClr val="2068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954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exenta Colum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92216"/>
          </a:xfrm>
          <a:prstGeom prst="rect">
            <a:avLst/>
          </a:prstGeom>
        </p:spPr>
      </p:pic>
      <p:sp>
        <p:nvSpPr>
          <p:cNvPr id="14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" y="137160"/>
            <a:ext cx="8915400" cy="548640"/>
          </a:xfrm>
          <a:effectLst>
            <a:outerShdw blurRad="25400" dist="12700" dir="5400000" algn="t" rotWithShape="0">
              <a:schemeClr val="bg1"/>
            </a:outerShdw>
          </a:effectLst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solidFill>
                  <a:srgbClr val="66BA60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2495550" y="960120"/>
            <a:ext cx="4152900" cy="4663440"/>
          </a:xfrm>
          <a:effectLst/>
        </p:spPr>
        <p:txBody>
          <a:bodyPr>
            <a:normAutofit/>
          </a:bodyPr>
          <a:lstStyle>
            <a:lvl1pPr marL="285750" indent="-285750" algn="ctr">
              <a:spcBef>
                <a:spcPts val="200"/>
              </a:spcBef>
              <a:buSzPct val="170000"/>
              <a:buFontTx/>
              <a:buBlip>
                <a:blip r:embed="rId3"/>
              </a:buBlip>
              <a:defRPr sz="1500" b="0" cap="none" baseline="0">
                <a:solidFill>
                  <a:srgbClr val="E58226"/>
                </a:solidFill>
                <a:effectLst/>
                <a:latin typeface="HelveticaRounded LT Std Bd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446520"/>
            <a:ext cx="1295400" cy="36576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47098F2-3C86-47CB-8ABC-159AF6F94E42}" type="datetime1">
              <a:rPr lang="en-US" smtClean="0">
                <a:solidFill>
                  <a:srgbClr val="20681D"/>
                </a:solidFill>
              </a:rPr>
              <a:pPr/>
              <a:t>10/3/2013</a:t>
            </a:fld>
            <a:endParaRPr lang="en-US" dirty="0">
              <a:solidFill>
                <a:srgbClr val="20681D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00" y="6446520"/>
            <a:ext cx="4114800" cy="365760"/>
          </a:xfrm>
          <a:prstGeom prst="rect">
            <a:avLst/>
          </a:prstGeom>
        </p:spPr>
        <p:txBody>
          <a:bodyPr anchor="t"/>
          <a:lstStyle>
            <a:lvl1pPr>
              <a:defRPr sz="1200"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©2012 Nexenta Systems Proprietary and 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46520"/>
            <a:ext cx="1143000" cy="336422"/>
          </a:xfrm>
          <a:prstGeom prst="rect">
            <a:avLst/>
          </a:prstGeom>
        </p:spPr>
        <p:txBody>
          <a:bodyPr anchor="t"/>
          <a:lstStyle>
            <a:lvl1pPr>
              <a:defRPr sz="1200"/>
            </a:lvl1pPr>
          </a:lstStyle>
          <a:p>
            <a:fld id="{602E8892-4FCD-1F48-A9F8-4C83AF8A494B}" type="slidenum">
              <a:rPr lang="en-US" smtClean="0">
                <a:solidFill>
                  <a:srgbClr val="20681D"/>
                </a:solidFill>
              </a:rPr>
              <a:pPr/>
              <a:t>‹Nr.›</a:t>
            </a:fld>
            <a:endParaRPr lang="en-US" dirty="0">
              <a:solidFill>
                <a:srgbClr val="2068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190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exenta Colum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92216"/>
          </a:xfrm>
          <a:prstGeom prst="rect">
            <a:avLst/>
          </a:prstGeom>
        </p:spPr>
      </p:pic>
      <p:sp>
        <p:nvSpPr>
          <p:cNvPr id="14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" y="137160"/>
            <a:ext cx="8915400" cy="548640"/>
          </a:xfrm>
          <a:effectLst>
            <a:outerShdw blurRad="25400" dist="12700" dir="5400000" algn="t" rotWithShape="0">
              <a:schemeClr val="bg1"/>
            </a:outerShdw>
          </a:effectLst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solidFill>
                  <a:srgbClr val="66BA60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90500" y="960120"/>
            <a:ext cx="8801100" cy="4663440"/>
          </a:xfrm>
          <a:effectLst/>
        </p:spPr>
        <p:txBody>
          <a:bodyPr>
            <a:normAutofit/>
          </a:bodyPr>
          <a:lstStyle>
            <a:lvl1pPr marL="285750" indent="-285750">
              <a:spcBef>
                <a:spcPts val="200"/>
              </a:spcBef>
              <a:buSzPct val="170000"/>
              <a:buFontTx/>
              <a:buBlip>
                <a:blip r:embed="rId3"/>
              </a:buBlip>
              <a:defRPr sz="1500" b="0" cap="none" baseline="0">
                <a:solidFill>
                  <a:srgbClr val="E58226"/>
                </a:solidFill>
                <a:effectLst/>
                <a:latin typeface="HelveticaRounded LT Std Bd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446520"/>
            <a:ext cx="1295400" cy="36576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47098F2-3C86-47CB-8ABC-159AF6F94E42}" type="datetime1">
              <a:rPr lang="en-US" smtClean="0">
                <a:solidFill>
                  <a:srgbClr val="20681D"/>
                </a:solidFill>
              </a:rPr>
              <a:pPr/>
              <a:t>10/3/2013</a:t>
            </a:fld>
            <a:endParaRPr lang="en-US" dirty="0">
              <a:solidFill>
                <a:srgbClr val="20681D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00" y="6446520"/>
            <a:ext cx="4114800" cy="365760"/>
          </a:xfrm>
          <a:prstGeom prst="rect">
            <a:avLst/>
          </a:prstGeom>
        </p:spPr>
        <p:txBody>
          <a:bodyPr anchor="t"/>
          <a:lstStyle>
            <a:lvl1pPr>
              <a:defRPr sz="1200"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©2012 Nexenta Systems Proprietary and 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46520"/>
            <a:ext cx="1143000" cy="336422"/>
          </a:xfrm>
          <a:prstGeom prst="rect">
            <a:avLst/>
          </a:prstGeom>
        </p:spPr>
        <p:txBody>
          <a:bodyPr anchor="t"/>
          <a:lstStyle>
            <a:lvl1pPr>
              <a:defRPr sz="1200"/>
            </a:lvl1pPr>
          </a:lstStyle>
          <a:p>
            <a:fld id="{602E8892-4FCD-1F48-A9F8-4C83AF8A494B}" type="slidenum">
              <a:rPr lang="en-US" smtClean="0">
                <a:solidFill>
                  <a:srgbClr val="20681D"/>
                </a:solidFill>
              </a:rPr>
              <a:pPr/>
              <a:t>‹Nr.›</a:t>
            </a:fld>
            <a:endParaRPr lang="en-US" dirty="0">
              <a:solidFill>
                <a:srgbClr val="2068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7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enta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92216"/>
          </a:xfrm>
          <a:prstGeom prst="rect">
            <a:avLst/>
          </a:prstGeom>
        </p:spPr>
      </p:pic>
      <p:sp>
        <p:nvSpPr>
          <p:cNvPr id="6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5720"/>
            <a:ext cx="3200400" cy="1188720"/>
          </a:xfrm>
          <a:effectLst>
            <a:outerShdw blurRad="25400" dist="12700" dir="5400000" algn="t" rotWithShape="0">
              <a:schemeClr val="bg1"/>
            </a:outerShdw>
          </a:effectLst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effectLst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2331720"/>
            <a:ext cx="3200400" cy="1188720"/>
          </a:xfrm>
          <a:effectLst>
            <a:outerShdw blurRad="25400" dist="12700" dir="5400000" algn="t" rotWithShape="0">
              <a:schemeClr val="bg1"/>
            </a:outerShdw>
          </a:effectLst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1" cap="none" baseline="0">
                <a:solidFill>
                  <a:srgbClr val="2D556A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" y="1600200"/>
            <a:ext cx="3962400" cy="4023360"/>
          </a:xfrm>
          <a:effectLst/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buSzPct val="170000"/>
              <a:buFontTx/>
              <a:buBlip>
                <a:blip r:embed="rId3"/>
              </a:buBlip>
              <a:defRPr sz="1500" b="0" cap="none" baseline="0">
                <a:solidFill>
                  <a:srgbClr val="E58226"/>
                </a:solidFill>
                <a:effectLst/>
                <a:latin typeface="HelveticaRounded LT Std Bd" pitchFamily="34" charset="0"/>
              </a:defRPr>
            </a:lvl1pPr>
            <a:lvl2pPr marL="742950" indent="-285750">
              <a:buClr>
                <a:srgbClr val="5E3304"/>
              </a:buClr>
              <a:buFontTx/>
              <a:buChar char="-"/>
              <a:defRPr sz="1300" baseline="0">
                <a:solidFill>
                  <a:srgbClr val="5E3304"/>
                </a:solidFill>
                <a:latin typeface="HelveticaRounded LT Std Bd" pitchFamily="34" charset="0"/>
              </a:defRPr>
            </a:lvl2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Extra text</a:t>
            </a:r>
          </a:p>
          <a:p>
            <a:pPr lvl="1"/>
            <a:r>
              <a:rPr lang="en-US" dirty="0" smtClean="0"/>
              <a:t>Extra text</a:t>
            </a:r>
          </a:p>
          <a:p>
            <a:pPr lvl="1"/>
            <a:endParaRPr lang="en-US" dirty="0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446520"/>
            <a:ext cx="1295400" cy="36576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47098F2-3C86-47CB-8ABC-159AF6F94E42}" type="datetime1">
              <a:rPr lang="en-US" smtClean="0">
                <a:solidFill>
                  <a:srgbClr val="20681D"/>
                </a:solidFill>
              </a:rPr>
              <a:pPr/>
              <a:t>10/3/2013</a:t>
            </a:fld>
            <a:endParaRPr lang="en-US" dirty="0">
              <a:solidFill>
                <a:srgbClr val="20681D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00" y="6446520"/>
            <a:ext cx="4114800" cy="365760"/>
          </a:xfrm>
          <a:prstGeom prst="rect">
            <a:avLst/>
          </a:prstGeom>
        </p:spPr>
        <p:txBody>
          <a:bodyPr anchor="t"/>
          <a:lstStyle>
            <a:lvl1pPr>
              <a:defRPr sz="1200"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©2012 Nexenta Systems Proprietary and 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46520"/>
            <a:ext cx="1143000" cy="336422"/>
          </a:xfrm>
          <a:prstGeom prst="rect">
            <a:avLst/>
          </a:prstGeom>
        </p:spPr>
        <p:txBody>
          <a:bodyPr anchor="t"/>
          <a:lstStyle>
            <a:lvl1pPr>
              <a:defRPr sz="1200"/>
            </a:lvl1pPr>
          </a:lstStyle>
          <a:p>
            <a:fld id="{602E8892-4FCD-1F48-A9F8-4C83AF8A494B}" type="slidenum">
              <a:rPr lang="en-US" smtClean="0">
                <a:solidFill>
                  <a:srgbClr val="20681D"/>
                </a:solidFill>
              </a:rPr>
              <a:pPr/>
              <a:t>‹Nr.›</a:t>
            </a:fld>
            <a:endParaRPr lang="en-US" dirty="0">
              <a:solidFill>
                <a:srgbClr val="2068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1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enta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92216"/>
          </a:xfrm>
          <a:prstGeom prst="rect">
            <a:avLst/>
          </a:prstGeom>
        </p:spPr>
      </p:pic>
      <p:sp>
        <p:nvSpPr>
          <p:cNvPr id="6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0" y="2423160"/>
            <a:ext cx="3200400" cy="1188720"/>
          </a:xfrm>
          <a:effectLst>
            <a:outerShdw blurRad="25400" dist="12700" dir="5400000" algn="t" rotWithShape="0">
              <a:schemeClr val="bg1"/>
            </a:outerShdw>
          </a:effectLst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1" cap="none" baseline="0">
                <a:solidFill>
                  <a:srgbClr val="2D556A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446520"/>
            <a:ext cx="1295400" cy="36576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47098F2-3C86-47CB-8ABC-159AF6F94E42}" type="datetime1">
              <a:rPr lang="en-US" smtClean="0">
                <a:solidFill>
                  <a:srgbClr val="20681D"/>
                </a:solidFill>
              </a:rPr>
              <a:pPr/>
              <a:t>10/3/2013</a:t>
            </a:fld>
            <a:endParaRPr lang="en-US" dirty="0">
              <a:solidFill>
                <a:srgbClr val="20681D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00" y="6446520"/>
            <a:ext cx="4114800" cy="365760"/>
          </a:xfrm>
          <a:prstGeom prst="rect">
            <a:avLst/>
          </a:prstGeom>
        </p:spPr>
        <p:txBody>
          <a:bodyPr anchor="t"/>
          <a:lstStyle>
            <a:lvl1pPr>
              <a:defRPr sz="1200"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©2012 Nexenta Systems Proprietary and 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46520"/>
            <a:ext cx="1143000" cy="336422"/>
          </a:xfrm>
          <a:prstGeom prst="rect">
            <a:avLst/>
          </a:prstGeom>
        </p:spPr>
        <p:txBody>
          <a:bodyPr anchor="t"/>
          <a:lstStyle>
            <a:lvl1pPr>
              <a:defRPr sz="1200"/>
            </a:lvl1pPr>
          </a:lstStyle>
          <a:p>
            <a:fld id="{602E8892-4FCD-1F48-A9F8-4C83AF8A494B}" type="slidenum">
              <a:rPr lang="en-US" smtClean="0">
                <a:solidFill>
                  <a:srgbClr val="20681D"/>
                </a:solidFill>
              </a:rPr>
              <a:pPr/>
              <a:t>‹Nr.›</a:t>
            </a:fld>
            <a:endParaRPr lang="en-US" dirty="0">
              <a:solidFill>
                <a:srgbClr val="2068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490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enta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92216"/>
          </a:xfrm>
          <a:prstGeom prst="rect">
            <a:avLst/>
          </a:prstGeom>
        </p:spPr>
      </p:pic>
      <p:sp>
        <p:nvSpPr>
          <p:cNvPr id="6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" y="137160"/>
            <a:ext cx="8915400" cy="548640"/>
          </a:xfrm>
          <a:effectLst>
            <a:outerShdw blurRad="25400" dist="12700" dir="5400000" algn="t" rotWithShape="0">
              <a:schemeClr val="bg1"/>
            </a:outerShdw>
          </a:effectLst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solidFill>
                  <a:srgbClr val="66BA60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graphicFrame>
        <p:nvGraphicFramePr>
          <p:cNvPr id="12" name="Table Placeholder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64059509"/>
              </p:ext>
            </p:extLst>
          </p:nvPr>
        </p:nvGraphicFramePr>
        <p:xfrm>
          <a:off x="1257300" y="1234440"/>
          <a:ext cx="6629400" cy="445008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143500"/>
                <a:gridCol w="1485900"/>
              </a:tblGrid>
              <a:tr h="44500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HelveticaRounded LT Std Bd" pitchFamily="34" charset="0"/>
                        </a:rPr>
                        <a:t>Click to add Text</a:t>
                      </a:r>
                      <a:endParaRPr lang="en-US" sz="1800" dirty="0">
                        <a:solidFill>
                          <a:schemeClr val="bg1"/>
                        </a:solidFill>
                        <a:latin typeface="HelveticaRounded LT Std Bd" pitchFamily="34" charset="0"/>
                      </a:endParaRPr>
                    </a:p>
                  </a:txBody>
                  <a:tcPr marT="54864" marB="54864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E5811E"/>
                        </a:gs>
                        <a:gs pos="64000">
                          <a:srgbClr val="DC691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HelveticaRounded LT Std Bd" pitchFamily="34" charset="0"/>
                        </a:rPr>
                        <a:t>Click</a:t>
                      </a:r>
                      <a:endParaRPr lang="en-US" sz="1800" dirty="0">
                        <a:latin typeface="HelveticaRounded LT Std Bd" pitchFamily="34" charset="0"/>
                      </a:endParaRPr>
                    </a:p>
                  </a:txBody>
                  <a:tcPr marT="54864" marB="54864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E5811E"/>
                        </a:gs>
                        <a:gs pos="64000">
                          <a:srgbClr val="DC6919"/>
                        </a:gs>
                      </a:gsLst>
                      <a:lin ang="5400000" scaled="1"/>
                    </a:gradFill>
                  </a:tcPr>
                </a:tc>
              </a:tr>
              <a:tr h="445008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elveticaRounded LT Std Bd" pitchFamily="34" charset="0"/>
                        </a:rPr>
                        <a:t>Click</a:t>
                      </a:r>
                      <a:r>
                        <a:rPr lang="en-US" sz="18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elveticaRounded LT Std Bd" pitchFamily="34" charset="0"/>
                        </a:rPr>
                        <a:t> to add Text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HelveticaRounded LT Std Bd" pitchFamily="34" charset="0"/>
                      </a:endParaRPr>
                    </a:p>
                  </a:txBody>
                  <a:tcPr marT="54864" marB="54864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BAE1B7"/>
                        </a:gs>
                        <a:gs pos="64000">
                          <a:srgbClr val="8ECA8B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elveticaRounded LT Std Bd" pitchFamily="34" charset="0"/>
                        </a:rPr>
                        <a:t>Click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HelveticaRounded LT Std Bd" pitchFamily="34" charset="0"/>
                      </a:endParaRPr>
                    </a:p>
                  </a:txBody>
                  <a:tcPr marT="54864" marB="54864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BAE1B7"/>
                        </a:gs>
                        <a:gs pos="64000">
                          <a:srgbClr val="8ECA8B"/>
                        </a:gs>
                      </a:gsLst>
                      <a:lin ang="5400000" scaled="1"/>
                    </a:gradFill>
                  </a:tcPr>
                </a:tc>
              </a:tr>
              <a:tr h="445008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HelveticaRounded LT Std Bd" pitchFamily="34" charset="0"/>
                      </a:endParaRPr>
                    </a:p>
                  </a:txBody>
                  <a:tcPr marT="54864" marB="54864">
                    <a:gradFill>
                      <a:gsLst>
                        <a:gs pos="0">
                          <a:srgbClr val="E0F1DF"/>
                        </a:gs>
                        <a:gs pos="64000">
                          <a:srgbClr val="C4E4C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HelveticaRounded LT Std Bd" pitchFamily="34" charset="0"/>
                      </a:endParaRPr>
                    </a:p>
                  </a:txBody>
                  <a:tcPr marT="54864" marB="54864">
                    <a:gradFill>
                      <a:gsLst>
                        <a:gs pos="0">
                          <a:srgbClr val="E0F1DF"/>
                        </a:gs>
                        <a:gs pos="64000">
                          <a:srgbClr val="C4E4C1"/>
                        </a:gs>
                      </a:gsLst>
                      <a:lin ang="5400000" scaled="1"/>
                    </a:gradFill>
                  </a:tcPr>
                </a:tc>
              </a:tr>
              <a:tr h="445008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HelveticaRounded LT Std Bd" pitchFamily="34" charset="0"/>
                      </a:endParaRPr>
                    </a:p>
                  </a:txBody>
                  <a:tcPr marT="54864" marB="54864">
                    <a:gradFill>
                      <a:gsLst>
                        <a:gs pos="0">
                          <a:srgbClr val="BAE1B7"/>
                        </a:gs>
                        <a:gs pos="64000">
                          <a:srgbClr val="8ECA8B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HelveticaRounded LT Std Bd" pitchFamily="34" charset="0"/>
                      </a:endParaRPr>
                    </a:p>
                  </a:txBody>
                  <a:tcPr marT="54864" marB="54864">
                    <a:gradFill>
                      <a:gsLst>
                        <a:gs pos="0">
                          <a:srgbClr val="BAE1B7"/>
                        </a:gs>
                        <a:gs pos="64000">
                          <a:srgbClr val="8ECA8B"/>
                        </a:gs>
                      </a:gsLst>
                      <a:lin ang="5400000" scaled="1"/>
                    </a:gradFill>
                  </a:tcPr>
                </a:tc>
              </a:tr>
              <a:tr h="445008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HelveticaRounded LT Std Bd" pitchFamily="34" charset="0"/>
                      </a:endParaRPr>
                    </a:p>
                  </a:txBody>
                  <a:tcPr marT="54864" marB="54864">
                    <a:gradFill>
                      <a:gsLst>
                        <a:gs pos="0">
                          <a:srgbClr val="E0F1DF"/>
                        </a:gs>
                        <a:gs pos="64000">
                          <a:srgbClr val="C4E4C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HelveticaRounded LT Std Bd" pitchFamily="34" charset="0"/>
                      </a:endParaRPr>
                    </a:p>
                  </a:txBody>
                  <a:tcPr marT="54864" marB="54864">
                    <a:gradFill>
                      <a:gsLst>
                        <a:gs pos="0">
                          <a:srgbClr val="E0F1DF"/>
                        </a:gs>
                        <a:gs pos="64000">
                          <a:srgbClr val="C4E4C1"/>
                        </a:gs>
                      </a:gsLst>
                      <a:lin ang="5400000" scaled="1"/>
                    </a:gradFill>
                  </a:tcPr>
                </a:tc>
              </a:tr>
              <a:tr h="445008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HelveticaRounded LT Std Bd" pitchFamily="34" charset="0"/>
                      </a:endParaRPr>
                    </a:p>
                  </a:txBody>
                  <a:tcPr marT="54864" marB="54864">
                    <a:gradFill>
                      <a:gsLst>
                        <a:gs pos="0">
                          <a:srgbClr val="BAE1B7"/>
                        </a:gs>
                        <a:gs pos="64000">
                          <a:srgbClr val="8ECA8B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HelveticaRounded LT Std Bd" pitchFamily="34" charset="0"/>
                      </a:endParaRPr>
                    </a:p>
                  </a:txBody>
                  <a:tcPr marT="54864" marB="54864">
                    <a:gradFill>
                      <a:gsLst>
                        <a:gs pos="0">
                          <a:srgbClr val="BAE1B7"/>
                        </a:gs>
                        <a:gs pos="64000">
                          <a:srgbClr val="8ECA8B"/>
                        </a:gs>
                      </a:gsLst>
                      <a:lin ang="5400000" scaled="1"/>
                    </a:gradFill>
                  </a:tcPr>
                </a:tc>
              </a:tr>
              <a:tr h="445008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HelveticaRounded LT Std Bd" pitchFamily="34" charset="0"/>
                      </a:endParaRPr>
                    </a:p>
                  </a:txBody>
                  <a:tcPr marT="54864" marB="54864">
                    <a:gradFill>
                      <a:gsLst>
                        <a:gs pos="0">
                          <a:srgbClr val="E0F1DF"/>
                        </a:gs>
                        <a:gs pos="64000">
                          <a:srgbClr val="C4E4C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HelveticaRounded LT Std Bd" pitchFamily="34" charset="0"/>
                      </a:endParaRPr>
                    </a:p>
                  </a:txBody>
                  <a:tcPr marT="54864" marB="54864">
                    <a:gradFill>
                      <a:gsLst>
                        <a:gs pos="0">
                          <a:srgbClr val="E0F1DF"/>
                        </a:gs>
                        <a:gs pos="64000">
                          <a:srgbClr val="C4E4C1"/>
                        </a:gs>
                      </a:gsLst>
                      <a:lin ang="5400000" scaled="1"/>
                    </a:gradFill>
                  </a:tcPr>
                </a:tc>
              </a:tr>
              <a:tr h="445008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HelveticaRounded LT Std Bd" pitchFamily="34" charset="0"/>
                      </a:endParaRPr>
                    </a:p>
                  </a:txBody>
                  <a:tcPr marT="54864" marB="54864">
                    <a:gradFill>
                      <a:gsLst>
                        <a:gs pos="0">
                          <a:srgbClr val="BAE1B7"/>
                        </a:gs>
                        <a:gs pos="64000">
                          <a:srgbClr val="8ECA8B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HelveticaRounded LT Std Bd" pitchFamily="34" charset="0"/>
                      </a:endParaRPr>
                    </a:p>
                  </a:txBody>
                  <a:tcPr marT="54864" marB="54864">
                    <a:gradFill>
                      <a:gsLst>
                        <a:gs pos="0">
                          <a:srgbClr val="BAE1B7"/>
                        </a:gs>
                        <a:gs pos="64000">
                          <a:srgbClr val="8ECA8B"/>
                        </a:gs>
                      </a:gsLst>
                      <a:lin ang="5400000" scaled="1"/>
                    </a:gradFill>
                  </a:tcPr>
                </a:tc>
              </a:tr>
              <a:tr h="445008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HelveticaRounded LT Std Bd" pitchFamily="34" charset="0"/>
                      </a:endParaRPr>
                    </a:p>
                  </a:txBody>
                  <a:tcPr marT="54864" marB="54864">
                    <a:gradFill>
                      <a:gsLst>
                        <a:gs pos="0">
                          <a:srgbClr val="E0F1DF"/>
                        </a:gs>
                        <a:gs pos="64000">
                          <a:srgbClr val="C4E4C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HelveticaRounded LT Std Bd" pitchFamily="34" charset="0"/>
                      </a:endParaRPr>
                    </a:p>
                  </a:txBody>
                  <a:tcPr marT="54864" marB="54864">
                    <a:gradFill>
                      <a:gsLst>
                        <a:gs pos="0">
                          <a:srgbClr val="E0F1DF"/>
                        </a:gs>
                        <a:gs pos="64000">
                          <a:srgbClr val="C4E4C1"/>
                        </a:gs>
                      </a:gsLst>
                      <a:lin ang="5400000" scaled="1"/>
                    </a:gradFill>
                  </a:tcPr>
                </a:tc>
              </a:tr>
              <a:tr h="445008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HelveticaRounded LT Std Bd" pitchFamily="34" charset="0"/>
                      </a:endParaRPr>
                    </a:p>
                  </a:txBody>
                  <a:tcPr marT="54864" marB="54864">
                    <a:gradFill>
                      <a:gsLst>
                        <a:gs pos="0">
                          <a:srgbClr val="BAE1B7"/>
                        </a:gs>
                        <a:gs pos="64000">
                          <a:srgbClr val="8ECA8B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HelveticaRounded LT Std Bd" pitchFamily="34" charset="0"/>
                      </a:endParaRPr>
                    </a:p>
                  </a:txBody>
                  <a:tcPr marT="54864" marB="54864">
                    <a:gradFill>
                      <a:gsLst>
                        <a:gs pos="0">
                          <a:srgbClr val="BAE1B7"/>
                        </a:gs>
                        <a:gs pos="64000">
                          <a:srgbClr val="8ECA8B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446520"/>
            <a:ext cx="1295400" cy="36576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47098F2-3C86-47CB-8ABC-159AF6F94E42}" type="datetime1">
              <a:rPr lang="en-US" smtClean="0">
                <a:solidFill>
                  <a:srgbClr val="20681D"/>
                </a:solidFill>
              </a:rPr>
              <a:pPr/>
              <a:t>10/3/2013</a:t>
            </a:fld>
            <a:endParaRPr lang="en-US" dirty="0">
              <a:solidFill>
                <a:srgbClr val="20681D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00" y="6446520"/>
            <a:ext cx="4114800" cy="365760"/>
          </a:xfrm>
          <a:prstGeom prst="rect">
            <a:avLst/>
          </a:prstGeom>
        </p:spPr>
        <p:txBody>
          <a:bodyPr anchor="t"/>
          <a:lstStyle>
            <a:lvl1pPr>
              <a:defRPr sz="1200"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©2012 Nexenta Systems Proprietary and 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46520"/>
            <a:ext cx="1143000" cy="336422"/>
          </a:xfrm>
          <a:prstGeom prst="rect">
            <a:avLst/>
          </a:prstGeom>
        </p:spPr>
        <p:txBody>
          <a:bodyPr anchor="t"/>
          <a:lstStyle>
            <a:lvl1pPr>
              <a:defRPr sz="1200"/>
            </a:lvl1pPr>
          </a:lstStyle>
          <a:p>
            <a:fld id="{602E8892-4FCD-1F48-A9F8-4C83AF8A494B}" type="slidenum">
              <a:rPr lang="en-US" smtClean="0">
                <a:solidFill>
                  <a:srgbClr val="20681D"/>
                </a:solidFill>
              </a:rPr>
              <a:pPr/>
              <a:t>‹Nr.›</a:t>
            </a:fld>
            <a:endParaRPr lang="en-US" dirty="0">
              <a:solidFill>
                <a:srgbClr val="2068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523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358"/>
          </a:xfrm>
          <a:prstGeom prst="rect">
            <a:avLst/>
          </a:prstGeom>
        </p:spPr>
        <p:txBody>
          <a:bodyPr vert="horz" lIns="55385" tIns="27693" rIns="55385" bIns="27693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550"/>
            <a:ext cx="4039791" cy="639722"/>
          </a:xfrm>
          <a:prstGeom prst="rect">
            <a:avLst/>
          </a:prstGeom>
        </p:spPr>
        <p:txBody>
          <a:bodyPr vert="horz" lIns="55385" tIns="27693" rIns="55385" bIns="27693" anchor="b"/>
          <a:lstStyle>
            <a:lvl1pPr marL="0" indent="0">
              <a:buNone/>
              <a:defRPr sz="1500" b="1"/>
            </a:lvl1pPr>
            <a:lvl2pPr marL="276926" indent="0">
              <a:buNone/>
              <a:defRPr sz="1200" b="1"/>
            </a:lvl2pPr>
            <a:lvl3pPr marL="553852" indent="0">
              <a:buNone/>
              <a:defRPr sz="1100" b="1"/>
            </a:lvl3pPr>
            <a:lvl4pPr marL="830778" indent="0">
              <a:buNone/>
              <a:defRPr sz="1000" b="1"/>
            </a:lvl4pPr>
            <a:lvl5pPr marL="1107704" indent="0">
              <a:buNone/>
              <a:defRPr sz="1000" b="1"/>
            </a:lvl5pPr>
            <a:lvl6pPr marL="1384630" indent="0">
              <a:buNone/>
              <a:defRPr sz="1000" b="1"/>
            </a:lvl6pPr>
            <a:lvl7pPr marL="1661556" indent="0">
              <a:buNone/>
              <a:defRPr sz="1000" b="1"/>
            </a:lvl7pPr>
            <a:lvl8pPr marL="1938482" indent="0">
              <a:buNone/>
              <a:defRPr sz="1000" b="1"/>
            </a:lvl8pPr>
            <a:lvl9pPr marL="2215408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39791" cy="3950851"/>
          </a:xfrm>
          <a:prstGeom prst="rect">
            <a:avLst/>
          </a:prstGeom>
        </p:spPr>
        <p:txBody>
          <a:bodyPr vert="horz" lIns="55385" tIns="27693" rIns="55385" bIns="27693"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535550"/>
            <a:ext cx="4041577" cy="639722"/>
          </a:xfrm>
          <a:prstGeom prst="rect">
            <a:avLst/>
          </a:prstGeom>
        </p:spPr>
        <p:txBody>
          <a:bodyPr vert="horz" lIns="55385" tIns="27693" rIns="55385" bIns="27693" anchor="b"/>
          <a:lstStyle>
            <a:lvl1pPr marL="0" indent="0">
              <a:buNone/>
              <a:defRPr sz="1500" b="1"/>
            </a:lvl1pPr>
            <a:lvl2pPr marL="276926" indent="0">
              <a:buNone/>
              <a:defRPr sz="1200" b="1"/>
            </a:lvl2pPr>
            <a:lvl3pPr marL="553852" indent="0">
              <a:buNone/>
              <a:defRPr sz="1100" b="1"/>
            </a:lvl3pPr>
            <a:lvl4pPr marL="830778" indent="0">
              <a:buNone/>
              <a:defRPr sz="1000" b="1"/>
            </a:lvl4pPr>
            <a:lvl5pPr marL="1107704" indent="0">
              <a:buNone/>
              <a:defRPr sz="1000" b="1"/>
            </a:lvl5pPr>
            <a:lvl6pPr marL="1384630" indent="0">
              <a:buNone/>
              <a:defRPr sz="1000" b="1"/>
            </a:lvl6pPr>
            <a:lvl7pPr marL="1661556" indent="0">
              <a:buNone/>
              <a:defRPr sz="1000" b="1"/>
            </a:lvl7pPr>
            <a:lvl8pPr marL="1938482" indent="0">
              <a:buNone/>
              <a:defRPr sz="1000" b="1"/>
            </a:lvl8pPr>
            <a:lvl9pPr marL="2215408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2175272"/>
            <a:ext cx="4041577" cy="3950851"/>
          </a:xfrm>
          <a:prstGeom prst="rect">
            <a:avLst/>
          </a:prstGeom>
        </p:spPr>
        <p:txBody>
          <a:bodyPr vert="horz" lIns="55385" tIns="27693" rIns="55385" bIns="27693"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27835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enta Spe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92216"/>
          </a:xfrm>
          <a:prstGeom prst="rect">
            <a:avLst/>
          </a:prstGeom>
        </p:spPr>
      </p:pic>
      <p:sp>
        <p:nvSpPr>
          <p:cNvPr id="7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" y="137160"/>
            <a:ext cx="8915400" cy="548640"/>
          </a:xfrm>
          <a:effectLst>
            <a:outerShdw blurRad="25400" dist="12700" dir="5400000" algn="t" rotWithShape="0">
              <a:schemeClr val="bg1"/>
            </a:outerShdw>
          </a:effectLst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solidFill>
                  <a:srgbClr val="66BA60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7162800" y="1755648"/>
            <a:ext cx="1676400" cy="85039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900" b="0" i="1" baseline="0">
                <a:solidFill>
                  <a:schemeClr val="bg2">
                    <a:lumMod val="10000"/>
                  </a:schemeClr>
                </a:solidFill>
                <a:latin typeface="HelveticaNeueLT Std Med Cn" pitchFamily="34" charset="0"/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b="0" i="1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5410200" y="960120"/>
            <a:ext cx="1676400" cy="6400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900" b="0" i="0" baseline="0">
                <a:solidFill>
                  <a:schemeClr val="bg2">
                    <a:lumMod val="10000"/>
                  </a:schemeClr>
                </a:solidFill>
                <a:latin typeface="HelveticaNeueLT Std Med Cn" pitchFamily="34" charset="0"/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b="0" i="1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7162800" y="960120"/>
            <a:ext cx="1676400" cy="6400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900" b="0" i="1" baseline="0">
                <a:solidFill>
                  <a:schemeClr val="bg2">
                    <a:lumMod val="10000"/>
                  </a:schemeClr>
                </a:solidFill>
                <a:latin typeface="HelveticaNeueLT Std Med Cn" pitchFamily="34" charset="0"/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b="0" i="1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486400" y="2788920"/>
            <a:ext cx="1676400" cy="54864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900" b="0" i="1" baseline="0">
                <a:solidFill>
                  <a:schemeClr val="bg2">
                    <a:lumMod val="10000"/>
                  </a:schemeClr>
                </a:solidFill>
                <a:latin typeface="HelveticaNeueLT Std Med Cn" pitchFamily="34" charset="0"/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b="0" i="1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5410200" y="3520440"/>
            <a:ext cx="1676400" cy="8229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900" b="0" i="1" baseline="0">
                <a:solidFill>
                  <a:schemeClr val="bg2">
                    <a:lumMod val="10000"/>
                  </a:schemeClr>
                </a:solidFill>
                <a:latin typeface="HelveticaNeueLT Std Med Cn" pitchFamily="34" charset="0"/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b="0" i="1" smtClean="0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7162800" y="3520440"/>
            <a:ext cx="1676400" cy="8229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900" b="0" i="1" baseline="0">
                <a:solidFill>
                  <a:schemeClr val="bg2">
                    <a:lumMod val="10000"/>
                  </a:schemeClr>
                </a:solidFill>
                <a:latin typeface="HelveticaNeueLT Std Med Cn" pitchFamily="34" charset="0"/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b="0" i="1" smtClean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5410200" y="4526280"/>
            <a:ext cx="1676400" cy="3657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900" b="0" i="1" baseline="0">
                <a:solidFill>
                  <a:schemeClr val="bg2">
                    <a:lumMod val="10000"/>
                  </a:schemeClr>
                </a:solidFill>
                <a:latin typeface="HelveticaNeueLT Std Med Cn" pitchFamily="34" charset="0"/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b="0" i="1" smtClean="0"/>
              <a:t>Click to 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5334000" y="5166360"/>
            <a:ext cx="1524000" cy="7315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900" b="0" i="1" baseline="0">
                <a:solidFill>
                  <a:schemeClr val="bg2">
                    <a:lumMod val="10000"/>
                  </a:schemeClr>
                </a:solidFill>
                <a:latin typeface="HelveticaNeueLT Std Med Cn" pitchFamily="34" charset="0"/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b="0" i="1" smtClean="0"/>
              <a:t>Click to edit Master text styles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5410200" y="1783080"/>
            <a:ext cx="1676400" cy="85039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900" b="0" i="1" baseline="0">
                <a:solidFill>
                  <a:schemeClr val="bg2">
                    <a:lumMod val="10000"/>
                  </a:schemeClr>
                </a:solidFill>
                <a:latin typeface="HelveticaNeueLT Std Med Cn" pitchFamily="34" charset="0"/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b="0" i="1" smtClean="0"/>
              <a:t>Click to edit Master text styles</a:t>
            </a: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446520"/>
            <a:ext cx="1295400" cy="36576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47098F2-3C86-47CB-8ABC-159AF6F94E42}" type="datetime1">
              <a:rPr lang="en-US" smtClean="0">
                <a:solidFill>
                  <a:srgbClr val="20681D"/>
                </a:solidFill>
              </a:rPr>
              <a:pPr/>
              <a:t>10/3/2013</a:t>
            </a:fld>
            <a:endParaRPr lang="en-US" dirty="0">
              <a:solidFill>
                <a:srgbClr val="20681D"/>
              </a:solidFill>
            </a:endParaRP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00" y="6446520"/>
            <a:ext cx="4114800" cy="365760"/>
          </a:xfrm>
          <a:prstGeom prst="rect">
            <a:avLst/>
          </a:prstGeom>
        </p:spPr>
        <p:txBody>
          <a:bodyPr anchor="t"/>
          <a:lstStyle>
            <a:lvl1pPr>
              <a:defRPr sz="1200"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©2012 Nexenta Systems Proprietary and 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46520"/>
            <a:ext cx="1143000" cy="336422"/>
          </a:xfrm>
          <a:prstGeom prst="rect">
            <a:avLst/>
          </a:prstGeom>
        </p:spPr>
        <p:txBody>
          <a:bodyPr anchor="t"/>
          <a:lstStyle>
            <a:lvl1pPr>
              <a:defRPr sz="1200"/>
            </a:lvl1pPr>
          </a:lstStyle>
          <a:p>
            <a:fld id="{602E8892-4FCD-1F48-A9F8-4C83AF8A494B}" type="slidenum">
              <a:rPr lang="en-US" smtClean="0">
                <a:solidFill>
                  <a:srgbClr val="20681D"/>
                </a:solidFill>
              </a:rPr>
              <a:pPr/>
              <a:t>‹Nr.›</a:t>
            </a:fld>
            <a:endParaRPr lang="en-US" dirty="0">
              <a:solidFill>
                <a:srgbClr val="2068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218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enta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92216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446520"/>
            <a:ext cx="1295400" cy="36576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47098F2-3C86-47CB-8ABC-159AF6F94E42}" type="datetime1">
              <a:rPr lang="en-US" smtClean="0">
                <a:solidFill>
                  <a:srgbClr val="20681D"/>
                </a:solidFill>
              </a:rPr>
              <a:pPr/>
              <a:t>10/3/2013</a:t>
            </a:fld>
            <a:endParaRPr lang="en-US" dirty="0">
              <a:solidFill>
                <a:srgbClr val="20681D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00" y="6446520"/>
            <a:ext cx="4114800" cy="365760"/>
          </a:xfrm>
          <a:prstGeom prst="rect">
            <a:avLst/>
          </a:prstGeom>
        </p:spPr>
        <p:txBody>
          <a:bodyPr anchor="t"/>
          <a:lstStyle>
            <a:lvl1pPr>
              <a:defRPr sz="1200"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©2012 Nexenta Systems Proprietary and 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46520"/>
            <a:ext cx="1143000" cy="336422"/>
          </a:xfrm>
          <a:prstGeom prst="rect">
            <a:avLst/>
          </a:prstGeom>
        </p:spPr>
        <p:txBody>
          <a:bodyPr anchor="t"/>
          <a:lstStyle>
            <a:lvl1pPr>
              <a:defRPr sz="1200"/>
            </a:lvl1pPr>
          </a:lstStyle>
          <a:p>
            <a:fld id="{602E8892-4FCD-1F48-A9F8-4C83AF8A494B}" type="slidenum">
              <a:rPr lang="en-US" smtClean="0">
                <a:solidFill>
                  <a:srgbClr val="20681D"/>
                </a:solidFill>
              </a:rPr>
              <a:pPr/>
              <a:t>‹Nr.›</a:t>
            </a:fld>
            <a:endParaRPr lang="en-US" dirty="0">
              <a:solidFill>
                <a:srgbClr val="2068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89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9404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880"/>
            <a:ext cx="8229600" cy="4800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446520"/>
            <a:ext cx="1295400" cy="36576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47098F2-3C86-47CB-8ABC-159AF6F94E42}" type="datetime1">
              <a:rPr lang="en-US" smtClean="0">
                <a:solidFill>
                  <a:srgbClr val="20681D"/>
                </a:solidFill>
              </a:rPr>
              <a:pPr/>
              <a:t>10/3/2013</a:t>
            </a:fld>
            <a:endParaRPr lang="en-US" dirty="0">
              <a:solidFill>
                <a:srgbClr val="2068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446520"/>
            <a:ext cx="4191000" cy="365760"/>
          </a:xfrm>
          <a:prstGeom prst="rect">
            <a:avLst/>
          </a:prstGeom>
        </p:spPr>
        <p:txBody>
          <a:bodyPr anchor="t"/>
          <a:lstStyle>
            <a:lvl1pPr>
              <a:defRPr sz="1200"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©2012 Nexenta Systems Proprietary and 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46520"/>
            <a:ext cx="1143000" cy="336422"/>
          </a:xfrm>
          <a:prstGeom prst="rect">
            <a:avLst/>
          </a:prstGeom>
        </p:spPr>
        <p:txBody>
          <a:bodyPr anchor="t"/>
          <a:lstStyle>
            <a:lvl1pPr>
              <a:defRPr sz="1200"/>
            </a:lvl1pPr>
          </a:lstStyle>
          <a:p>
            <a:fld id="{602E8892-4FCD-1F48-A9F8-4C83AF8A494B}" type="slidenum">
              <a:rPr lang="en-US" smtClean="0">
                <a:solidFill>
                  <a:srgbClr val="20681D"/>
                </a:solidFill>
              </a:rPr>
              <a:pPr/>
              <a:t>‹Nr.›</a:t>
            </a:fld>
            <a:endParaRPr lang="en-US" dirty="0">
              <a:solidFill>
                <a:srgbClr val="2068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102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446520"/>
            <a:ext cx="1821180" cy="36576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47098F2-3C86-47CB-8ABC-159AF6F94E42}" type="datetime1">
              <a:rPr lang="en-US" smtClean="0">
                <a:solidFill>
                  <a:srgbClr val="20681D"/>
                </a:solidFill>
              </a:rPr>
              <a:pPr/>
              <a:t>10/3/2013</a:t>
            </a:fld>
            <a:endParaRPr lang="en-US" dirty="0">
              <a:solidFill>
                <a:srgbClr val="20681D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00" y="6446520"/>
            <a:ext cx="4114800" cy="365760"/>
          </a:xfrm>
          <a:prstGeom prst="rect">
            <a:avLst/>
          </a:prstGeom>
        </p:spPr>
        <p:txBody>
          <a:bodyPr anchor="t"/>
          <a:lstStyle>
            <a:lvl1pPr>
              <a:defRPr sz="1200"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©2012 Nexenta Systems Proprietary and 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46520"/>
            <a:ext cx="1143000" cy="336422"/>
          </a:xfrm>
          <a:prstGeom prst="rect">
            <a:avLst/>
          </a:prstGeom>
        </p:spPr>
        <p:txBody>
          <a:bodyPr anchor="t"/>
          <a:lstStyle>
            <a:lvl1pPr>
              <a:defRPr sz="1200"/>
            </a:lvl1pPr>
          </a:lstStyle>
          <a:p>
            <a:fld id="{602E8892-4FCD-1F48-A9F8-4C83AF8A494B}" type="slidenum">
              <a:rPr lang="en-US" smtClean="0">
                <a:solidFill>
                  <a:srgbClr val="20681D"/>
                </a:solidFill>
              </a:rPr>
              <a:pPr/>
              <a:t>‹Nr.›</a:t>
            </a:fld>
            <a:endParaRPr lang="en-US" dirty="0">
              <a:solidFill>
                <a:srgbClr val="2068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722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446520"/>
            <a:ext cx="1821180" cy="36576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47098F2-3C86-47CB-8ABC-159AF6F94E42}" type="datetime1">
              <a:rPr lang="en-US" smtClean="0">
                <a:solidFill>
                  <a:srgbClr val="20681D"/>
                </a:solidFill>
              </a:rPr>
              <a:pPr/>
              <a:t>10/3/2013</a:t>
            </a:fld>
            <a:endParaRPr lang="en-US" dirty="0">
              <a:solidFill>
                <a:srgbClr val="20681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00" y="6446520"/>
            <a:ext cx="4114800" cy="365760"/>
          </a:xfrm>
          <a:prstGeom prst="rect">
            <a:avLst/>
          </a:prstGeom>
        </p:spPr>
        <p:txBody>
          <a:bodyPr anchor="t"/>
          <a:lstStyle>
            <a:lvl1pPr>
              <a:defRPr sz="1200"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©2012 Nexenta Systems Proprietary and 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46520"/>
            <a:ext cx="1143000" cy="336422"/>
          </a:xfrm>
          <a:prstGeom prst="rect">
            <a:avLst/>
          </a:prstGeom>
        </p:spPr>
        <p:txBody>
          <a:bodyPr anchor="t"/>
          <a:lstStyle>
            <a:lvl1pPr>
              <a:defRPr sz="1200"/>
            </a:lvl1pPr>
          </a:lstStyle>
          <a:p>
            <a:fld id="{602E8892-4FCD-1F48-A9F8-4C83AF8A494B}" type="slidenum">
              <a:rPr lang="en-US" smtClean="0">
                <a:solidFill>
                  <a:srgbClr val="20681D"/>
                </a:solidFill>
              </a:rPr>
              <a:pPr/>
              <a:t>‹Nr.›</a:t>
            </a:fld>
            <a:endParaRPr lang="en-US" dirty="0">
              <a:solidFill>
                <a:srgbClr val="2068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105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enta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92216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0" y="1783080"/>
            <a:ext cx="3429000" cy="1097280"/>
          </a:xfrm>
          <a:effectLst>
            <a:outerShdw blurRad="25400" dist="12700" dir="5400000" algn="t" rotWithShape="0">
              <a:schemeClr val="bg1"/>
            </a:outerShdw>
          </a:effectLst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000" b="1" cap="all" baseline="0">
                <a:effectLst/>
              </a:defRPr>
            </a:lvl1pPr>
          </a:lstStyle>
          <a:p>
            <a:pPr lvl="0"/>
            <a:r>
              <a:rPr lang="en-US" dirty="0" smtClean="0"/>
              <a:t>Click to add</a:t>
            </a:r>
          </a:p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114800" y="2880360"/>
            <a:ext cx="2667000" cy="1737360"/>
          </a:xfrm>
          <a:effectLst>
            <a:outerShdw blurRad="25400" dist="12700" dir="5400000" algn="t" rotWithShape="0">
              <a:schemeClr val="bg1"/>
            </a:outerShdw>
          </a:effectLst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 b="1" cap="all" baseline="0">
                <a:solidFill>
                  <a:srgbClr val="AD1E09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                             click</a:t>
            </a:r>
          </a:p>
          <a:p>
            <a:pPr lvl="0"/>
            <a:r>
              <a:rPr lang="en-US" dirty="0" smtClean="0"/>
              <a:t>	    to add Text</a:t>
            </a:r>
          </a:p>
        </p:txBody>
      </p:sp>
    </p:spTree>
    <p:extLst>
      <p:ext uri="{BB962C8B-B14F-4D97-AF65-F5344CB8AC3E}">
        <p14:creationId xmlns:p14="http://schemas.microsoft.com/office/powerpoint/2010/main" val="3129299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enta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92216"/>
          </a:xfrm>
          <a:prstGeom prst="rect">
            <a:avLst/>
          </a:prstGeom>
        </p:spPr>
      </p:pic>
      <p:sp>
        <p:nvSpPr>
          <p:cNvPr id="13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5791200" y="1774507"/>
            <a:ext cx="1676400" cy="1371600"/>
          </a:xfrm>
          <a:effectLst>
            <a:outerShdw blurRad="25400" dist="12700" dir="5400000" algn="t" rotWithShape="0">
              <a:schemeClr val="bg1"/>
            </a:outerShdw>
          </a:effectLst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2500" b="1" cap="all" baseline="0">
                <a:solidFill>
                  <a:srgbClr val="AD1E09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2057400" y="1600200"/>
            <a:ext cx="3124200" cy="1097280"/>
          </a:xfrm>
          <a:effectLst>
            <a:outerShdw blurRad="25400" dist="12700" dir="5400000" algn="t" rotWithShape="0">
              <a:schemeClr val="bg1"/>
            </a:outerShdw>
          </a:effectLst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000" b="1" cap="all" baseline="0">
                <a:effectLst/>
              </a:defRPr>
            </a:lvl1pPr>
          </a:lstStyle>
          <a:p>
            <a:pPr lvl="0"/>
            <a:r>
              <a:rPr lang="en-US" dirty="0" smtClean="0"/>
              <a:t>Click to add </a:t>
            </a:r>
          </a:p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4495800" y="3337560"/>
            <a:ext cx="1828800" cy="1371600"/>
          </a:xfrm>
          <a:effectLst>
            <a:outerShdw blurRad="25400" dist="12700" dir="5400000" algn="t" rotWithShape="0">
              <a:schemeClr val="bg1"/>
            </a:outerShdw>
          </a:effectLst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solidFill>
                  <a:srgbClr val="AD1E09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79240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enta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92216"/>
          </a:xfrm>
          <a:prstGeom prst="rect">
            <a:avLst/>
          </a:prstGeom>
        </p:spPr>
      </p:pic>
      <p:sp>
        <p:nvSpPr>
          <p:cNvPr id="8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276600" y="2240280"/>
            <a:ext cx="3352800" cy="2103120"/>
          </a:xfrm>
          <a:effectLst>
            <a:outerShdw blurRad="25400" dist="12700" dir="5400000" algn="t" rotWithShape="0">
              <a:schemeClr val="bg1"/>
            </a:outerShdw>
          </a:effectLst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3000" b="1" cap="all" baseline="0">
                <a:effectLst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67316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enta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92216"/>
          </a:xfrm>
          <a:prstGeom prst="rect">
            <a:avLst/>
          </a:prstGeom>
        </p:spPr>
      </p:pic>
      <p:sp>
        <p:nvSpPr>
          <p:cNvPr id="6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31720"/>
            <a:ext cx="2590800" cy="2011680"/>
          </a:xfrm>
          <a:effectLst>
            <a:outerShdw blurRad="25400" dist="12700" dir="5400000" algn="t" rotWithShape="0">
              <a:schemeClr val="bg1"/>
            </a:outerShdw>
          </a:effectLst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3000" b="1" cap="all" baseline="0">
                <a:effectLst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5638800" y="2423160"/>
            <a:ext cx="2362200" cy="1920240"/>
          </a:xfrm>
          <a:effectLst>
            <a:outerShdw blurRad="25400" dist="12700" dir="5400000" algn="t" rotWithShape="0">
              <a:schemeClr val="bg1"/>
            </a:outerShdw>
          </a:effectLst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3000" b="1" cap="all" baseline="0">
                <a:solidFill>
                  <a:srgbClr val="AD1E09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637887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enta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92216"/>
          </a:xfrm>
          <a:prstGeom prst="rect">
            <a:avLst/>
          </a:prstGeom>
        </p:spPr>
      </p:pic>
      <p:sp>
        <p:nvSpPr>
          <p:cNvPr id="6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5720"/>
            <a:ext cx="3276600" cy="1280160"/>
          </a:xfrm>
          <a:effectLst>
            <a:outerShdw blurRad="25400" dist="12700" dir="5400000" algn="t" rotWithShape="0">
              <a:schemeClr val="bg1"/>
            </a:outerShdw>
          </a:effectLst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effectLst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61562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358"/>
          </a:xfrm>
          <a:prstGeom prst="rect">
            <a:avLst/>
          </a:prstGeom>
        </p:spPr>
        <p:txBody>
          <a:bodyPr vert="horz" lIns="55385" tIns="27693" rIns="55385" bIns="2769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80466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enta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92216"/>
          </a:xfrm>
          <a:prstGeom prst="rect">
            <a:avLst/>
          </a:prstGeom>
        </p:spPr>
      </p:pic>
      <p:sp>
        <p:nvSpPr>
          <p:cNvPr id="6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5720"/>
            <a:ext cx="3581400" cy="1371600"/>
          </a:xfrm>
          <a:effectLst>
            <a:outerShdw blurRad="25400" dist="12700" dir="5400000" algn="t" rotWithShape="0">
              <a:schemeClr val="bg1"/>
            </a:outerShdw>
          </a:effectLst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effectLst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49940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enta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92216"/>
          </a:xfrm>
          <a:prstGeom prst="rect">
            <a:avLst/>
          </a:prstGeom>
        </p:spPr>
      </p:pic>
      <p:sp>
        <p:nvSpPr>
          <p:cNvPr id="6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5720"/>
            <a:ext cx="4724400" cy="1554480"/>
          </a:xfrm>
          <a:effectLst>
            <a:outerShdw blurRad="25400" dist="12700" dir="5400000" algn="t" rotWithShape="0">
              <a:schemeClr val="bg1"/>
            </a:outerShdw>
          </a:effectLst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effectLst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281780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enta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92216"/>
          </a:xfrm>
          <a:prstGeom prst="rect">
            <a:avLst/>
          </a:prstGeom>
        </p:spPr>
      </p:pic>
      <p:sp>
        <p:nvSpPr>
          <p:cNvPr id="6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" y="137160"/>
            <a:ext cx="8915400" cy="548640"/>
          </a:xfrm>
          <a:effectLst>
            <a:outerShdw blurRad="25400" dist="12700" dir="5400000" algn="t" rotWithShape="0">
              <a:schemeClr val="bg1"/>
            </a:outerShdw>
          </a:effectLst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solidFill>
                  <a:srgbClr val="66BA60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010714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enta Colum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92216"/>
          </a:xfrm>
          <a:prstGeom prst="rect">
            <a:avLst/>
          </a:prstGeom>
        </p:spPr>
      </p:pic>
      <p:sp>
        <p:nvSpPr>
          <p:cNvPr id="14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" y="137160"/>
            <a:ext cx="8915400" cy="548640"/>
          </a:xfrm>
          <a:effectLst>
            <a:outerShdw blurRad="25400" dist="12700" dir="5400000" algn="t" rotWithShape="0">
              <a:schemeClr val="bg1"/>
            </a:outerShdw>
          </a:effectLst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solidFill>
                  <a:srgbClr val="66BA60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90500" y="960120"/>
            <a:ext cx="4152900" cy="4663440"/>
          </a:xfrm>
          <a:effectLst/>
        </p:spPr>
        <p:txBody>
          <a:bodyPr>
            <a:normAutofit/>
          </a:bodyPr>
          <a:lstStyle>
            <a:lvl1pPr marL="285750" indent="-285750">
              <a:spcBef>
                <a:spcPts val="200"/>
              </a:spcBef>
              <a:buSzPct val="170000"/>
              <a:buFontTx/>
              <a:buBlip>
                <a:blip r:embed="rId3"/>
              </a:buBlip>
              <a:defRPr sz="1500" b="0" cap="none" baseline="0">
                <a:solidFill>
                  <a:srgbClr val="E58226"/>
                </a:solidFill>
                <a:effectLst/>
                <a:latin typeface="HelveticaRounded LT Std Bd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579200" y="960120"/>
            <a:ext cx="4152900" cy="4663440"/>
          </a:xfrm>
          <a:effectLst/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buSzPct val="170000"/>
              <a:buFontTx/>
              <a:buBlip>
                <a:blip r:embed="rId3"/>
              </a:buBlip>
              <a:defRPr sz="1500" b="0" cap="none" baseline="0">
                <a:solidFill>
                  <a:srgbClr val="E58226"/>
                </a:solidFill>
                <a:effectLst/>
                <a:latin typeface="HelveticaRounded LT Std Bd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34326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exenta Colum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92216"/>
          </a:xfrm>
          <a:prstGeom prst="rect">
            <a:avLst/>
          </a:prstGeom>
        </p:spPr>
      </p:pic>
      <p:sp>
        <p:nvSpPr>
          <p:cNvPr id="14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" y="137160"/>
            <a:ext cx="8915400" cy="548640"/>
          </a:xfrm>
          <a:effectLst>
            <a:outerShdw blurRad="25400" dist="12700" dir="5400000" algn="t" rotWithShape="0">
              <a:schemeClr val="bg1"/>
            </a:outerShdw>
          </a:effectLst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solidFill>
                  <a:srgbClr val="66BA60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2495550" y="960120"/>
            <a:ext cx="4152900" cy="4663440"/>
          </a:xfrm>
          <a:effectLst/>
        </p:spPr>
        <p:txBody>
          <a:bodyPr>
            <a:normAutofit/>
          </a:bodyPr>
          <a:lstStyle>
            <a:lvl1pPr marL="285750" indent="-285750" algn="ctr">
              <a:spcBef>
                <a:spcPts val="200"/>
              </a:spcBef>
              <a:buSzPct val="170000"/>
              <a:buFontTx/>
              <a:buBlip>
                <a:blip r:embed="rId3"/>
              </a:buBlip>
              <a:defRPr sz="1500" b="0" cap="none" baseline="0">
                <a:solidFill>
                  <a:srgbClr val="E58226"/>
                </a:solidFill>
                <a:effectLst/>
                <a:latin typeface="HelveticaRounded LT Std Bd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711590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exenta Colum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92216"/>
          </a:xfrm>
          <a:prstGeom prst="rect">
            <a:avLst/>
          </a:prstGeom>
        </p:spPr>
      </p:pic>
      <p:sp>
        <p:nvSpPr>
          <p:cNvPr id="14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" y="137160"/>
            <a:ext cx="8915400" cy="548640"/>
          </a:xfrm>
          <a:effectLst>
            <a:outerShdw blurRad="25400" dist="12700" dir="5400000" algn="t" rotWithShape="0">
              <a:schemeClr val="bg1"/>
            </a:outerShdw>
          </a:effectLst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solidFill>
                  <a:srgbClr val="66BA60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90500" y="960120"/>
            <a:ext cx="8801100" cy="4663440"/>
          </a:xfrm>
          <a:effectLst/>
        </p:spPr>
        <p:txBody>
          <a:bodyPr>
            <a:normAutofit/>
          </a:bodyPr>
          <a:lstStyle>
            <a:lvl1pPr marL="285750" indent="-285750">
              <a:spcBef>
                <a:spcPts val="200"/>
              </a:spcBef>
              <a:buSzPct val="170000"/>
              <a:buFontTx/>
              <a:buBlip>
                <a:blip r:embed="rId3"/>
              </a:buBlip>
              <a:defRPr sz="1500" b="0" cap="none" baseline="0">
                <a:solidFill>
                  <a:srgbClr val="E58226"/>
                </a:solidFill>
                <a:effectLst/>
                <a:latin typeface="HelveticaRounded LT Std Bd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492064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enta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92216"/>
          </a:xfrm>
          <a:prstGeom prst="rect">
            <a:avLst/>
          </a:prstGeom>
        </p:spPr>
      </p:pic>
      <p:sp>
        <p:nvSpPr>
          <p:cNvPr id="6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5720"/>
            <a:ext cx="3200400" cy="1188720"/>
          </a:xfrm>
          <a:effectLst>
            <a:outerShdw blurRad="25400" dist="12700" dir="5400000" algn="t" rotWithShape="0">
              <a:schemeClr val="bg1"/>
            </a:outerShdw>
          </a:effectLst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effectLst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2331720"/>
            <a:ext cx="3200400" cy="1188720"/>
          </a:xfrm>
          <a:effectLst>
            <a:outerShdw blurRad="25400" dist="12700" dir="5400000" algn="t" rotWithShape="0">
              <a:schemeClr val="bg1"/>
            </a:outerShdw>
          </a:effectLst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1" cap="none" baseline="0">
                <a:solidFill>
                  <a:srgbClr val="2D556A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" y="1600200"/>
            <a:ext cx="3962400" cy="4023360"/>
          </a:xfrm>
          <a:effectLst/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buSzPct val="170000"/>
              <a:buFontTx/>
              <a:buBlip>
                <a:blip r:embed="rId3"/>
              </a:buBlip>
              <a:defRPr sz="1500" b="0" cap="none" baseline="0">
                <a:solidFill>
                  <a:srgbClr val="E58226"/>
                </a:solidFill>
                <a:effectLst/>
                <a:latin typeface="HelveticaRounded LT Std Bd" pitchFamily="34" charset="0"/>
              </a:defRPr>
            </a:lvl1pPr>
            <a:lvl2pPr marL="742950" indent="-285750">
              <a:buClr>
                <a:srgbClr val="5E3304"/>
              </a:buClr>
              <a:buFontTx/>
              <a:buChar char="-"/>
              <a:defRPr sz="1300" baseline="0">
                <a:solidFill>
                  <a:srgbClr val="5E3304"/>
                </a:solidFill>
                <a:latin typeface="HelveticaRounded LT Std Bd" pitchFamily="34" charset="0"/>
              </a:defRPr>
            </a:lvl2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Extra text</a:t>
            </a:r>
          </a:p>
          <a:p>
            <a:pPr lvl="1"/>
            <a:r>
              <a:rPr lang="en-US" dirty="0" smtClean="0"/>
              <a:t>Extra text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8793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enta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92216"/>
          </a:xfrm>
          <a:prstGeom prst="rect">
            <a:avLst/>
          </a:prstGeom>
        </p:spPr>
      </p:pic>
      <p:sp>
        <p:nvSpPr>
          <p:cNvPr id="6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0" y="2423160"/>
            <a:ext cx="3200400" cy="1188720"/>
          </a:xfrm>
          <a:effectLst>
            <a:outerShdw blurRad="25400" dist="12700" dir="5400000" algn="t" rotWithShape="0">
              <a:schemeClr val="bg1"/>
            </a:outerShdw>
          </a:effectLst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1" cap="none" baseline="0">
                <a:solidFill>
                  <a:srgbClr val="2D556A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729630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enta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92216"/>
          </a:xfrm>
          <a:prstGeom prst="rect">
            <a:avLst/>
          </a:prstGeom>
        </p:spPr>
      </p:pic>
      <p:sp>
        <p:nvSpPr>
          <p:cNvPr id="6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" y="137160"/>
            <a:ext cx="8915400" cy="548640"/>
          </a:xfrm>
          <a:effectLst>
            <a:outerShdw blurRad="25400" dist="12700" dir="5400000" algn="t" rotWithShape="0">
              <a:schemeClr val="bg1"/>
            </a:outerShdw>
          </a:effectLst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solidFill>
                  <a:srgbClr val="66BA60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graphicFrame>
        <p:nvGraphicFramePr>
          <p:cNvPr id="12" name="Table Placeholder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74311214"/>
              </p:ext>
            </p:extLst>
          </p:nvPr>
        </p:nvGraphicFramePr>
        <p:xfrm>
          <a:off x="1257300" y="1234440"/>
          <a:ext cx="6629400" cy="445008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143500"/>
                <a:gridCol w="1485900"/>
              </a:tblGrid>
              <a:tr h="44500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HelveticaRounded LT Std Bd" pitchFamily="34" charset="0"/>
                        </a:rPr>
                        <a:t>Click to add Text</a:t>
                      </a:r>
                      <a:endParaRPr lang="en-US" sz="1800" dirty="0">
                        <a:solidFill>
                          <a:schemeClr val="bg1"/>
                        </a:solidFill>
                        <a:latin typeface="HelveticaRounded LT Std Bd" pitchFamily="34" charset="0"/>
                      </a:endParaRPr>
                    </a:p>
                  </a:txBody>
                  <a:tcPr marT="54864" marB="54864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E5811E"/>
                        </a:gs>
                        <a:gs pos="64000">
                          <a:srgbClr val="DC691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HelveticaRounded LT Std Bd" pitchFamily="34" charset="0"/>
                        </a:rPr>
                        <a:t>Click</a:t>
                      </a:r>
                      <a:endParaRPr lang="en-US" sz="1800" dirty="0">
                        <a:latin typeface="HelveticaRounded LT Std Bd" pitchFamily="34" charset="0"/>
                      </a:endParaRPr>
                    </a:p>
                  </a:txBody>
                  <a:tcPr marT="54864" marB="54864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E5811E"/>
                        </a:gs>
                        <a:gs pos="64000">
                          <a:srgbClr val="DC6919"/>
                        </a:gs>
                      </a:gsLst>
                      <a:lin ang="5400000" scaled="1"/>
                    </a:gradFill>
                  </a:tcPr>
                </a:tc>
              </a:tr>
              <a:tr h="445008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elveticaRounded LT Std Bd" pitchFamily="34" charset="0"/>
                        </a:rPr>
                        <a:t>Click</a:t>
                      </a:r>
                      <a:r>
                        <a:rPr lang="en-US" sz="18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elveticaRounded LT Std Bd" pitchFamily="34" charset="0"/>
                        </a:rPr>
                        <a:t> to add Text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HelveticaRounded LT Std Bd" pitchFamily="34" charset="0"/>
                      </a:endParaRPr>
                    </a:p>
                  </a:txBody>
                  <a:tcPr marT="54864" marB="54864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BAE1B7"/>
                        </a:gs>
                        <a:gs pos="64000">
                          <a:srgbClr val="8ECA8B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elveticaRounded LT Std Bd" pitchFamily="34" charset="0"/>
                        </a:rPr>
                        <a:t>Click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HelveticaRounded LT Std Bd" pitchFamily="34" charset="0"/>
                      </a:endParaRPr>
                    </a:p>
                  </a:txBody>
                  <a:tcPr marT="54864" marB="54864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BAE1B7"/>
                        </a:gs>
                        <a:gs pos="64000">
                          <a:srgbClr val="8ECA8B"/>
                        </a:gs>
                      </a:gsLst>
                      <a:lin ang="5400000" scaled="1"/>
                    </a:gradFill>
                  </a:tcPr>
                </a:tc>
              </a:tr>
              <a:tr h="445008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HelveticaRounded LT Std Bd" pitchFamily="34" charset="0"/>
                      </a:endParaRPr>
                    </a:p>
                  </a:txBody>
                  <a:tcPr marT="54864" marB="54864">
                    <a:gradFill>
                      <a:gsLst>
                        <a:gs pos="0">
                          <a:srgbClr val="E0F1DF"/>
                        </a:gs>
                        <a:gs pos="64000">
                          <a:srgbClr val="C4E4C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HelveticaRounded LT Std Bd" pitchFamily="34" charset="0"/>
                      </a:endParaRPr>
                    </a:p>
                  </a:txBody>
                  <a:tcPr marT="54864" marB="54864">
                    <a:gradFill>
                      <a:gsLst>
                        <a:gs pos="0">
                          <a:srgbClr val="E0F1DF"/>
                        </a:gs>
                        <a:gs pos="64000">
                          <a:srgbClr val="C4E4C1"/>
                        </a:gs>
                      </a:gsLst>
                      <a:lin ang="5400000" scaled="1"/>
                    </a:gradFill>
                  </a:tcPr>
                </a:tc>
              </a:tr>
              <a:tr h="445008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HelveticaRounded LT Std Bd" pitchFamily="34" charset="0"/>
                      </a:endParaRPr>
                    </a:p>
                  </a:txBody>
                  <a:tcPr marT="54864" marB="54864">
                    <a:gradFill>
                      <a:gsLst>
                        <a:gs pos="0">
                          <a:srgbClr val="BAE1B7"/>
                        </a:gs>
                        <a:gs pos="64000">
                          <a:srgbClr val="8ECA8B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HelveticaRounded LT Std Bd" pitchFamily="34" charset="0"/>
                      </a:endParaRPr>
                    </a:p>
                  </a:txBody>
                  <a:tcPr marT="54864" marB="54864">
                    <a:gradFill>
                      <a:gsLst>
                        <a:gs pos="0">
                          <a:srgbClr val="BAE1B7"/>
                        </a:gs>
                        <a:gs pos="64000">
                          <a:srgbClr val="8ECA8B"/>
                        </a:gs>
                      </a:gsLst>
                      <a:lin ang="5400000" scaled="1"/>
                    </a:gradFill>
                  </a:tcPr>
                </a:tc>
              </a:tr>
              <a:tr h="445008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HelveticaRounded LT Std Bd" pitchFamily="34" charset="0"/>
                      </a:endParaRPr>
                    </a:p>
                  </a:txBody>
                  <a:tcPr marT="54864" marB="54864">
                    <a:gradFill>
                      <a:gsLst>
                        <a:gs pos="0">
                          <a:srgbClr val="E0F1DF"/>
                        </a:gs>
                        <a:gs pos="64000">
                          <a:srgbClr val="C4E4C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HelveticaRounded LT Std Bd" pitchFamily="34" charset="0"/>
                      </a:endParaRPr>
                    </a:p>
                  </a:txBody>
                  <a:tcPr marT="54864" marB="54864">
                    <a:gradFill>
                      <a:gsLst>
                        <a:gs pos="0">
                          <a:srgbClr val="E0F1DF"/>
                        </a:gs>
                        <a:gs pos="64000">
                          <a:srgbClr val="C4E4C1"/>
                        </a:gs>
                      </a:gsLst>
                      <a:lin ang="5400000" scaled="1"/>
                    </a:gradFill>
                  </a:tcPr>
                </a:tc>
              </a:tr>
              <a:tr h="445008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HelveticaRounded LT Std Bd" pitchFamily="34" charset="0"/>
                      </a:endParaRPr>
                    </a:p>
                  </a:txBody>
                  <a:tcPr marT="54864" marB="54864">
                    <a:gradFill>
                      <a:gsLst>
                        <a:gs pos="0">
                          <a:srgbClr val="BAE1B7"/>
                        </a:gs>
                        <a:gs pos="64000">
                          <a:srgbClr val="8ECA8B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HelveticaRounded LT Std Bd" pitchFamily="34" charset="0"/>
                      </a:endParaRPr>
                    </a:p>
                  </a:txBody>
                  <a:tcPr marT="54864" marB="54864">
                    <a:gradFill>
                      <a:gsLst>
                        <a:gs pos="0">
                          <a:srgbClr val="BAE1B7"/>
                        </a:gs>
                        <a:gs pos="64000">
                          <a:srgbClr val="8ECA8B"/>
                        </a:gs>
                      </a:gsLst>
                      <a:lin ang="5400000" scaled="1"/>
                    </a:gradFill>
                  </a:tcPr>
                </a:tc>
              </a:tr>
              <a:tr h="445008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HelveticaRounded LT Std Bd" pitchFamily="34" charset="0"/>
                      </a:endParaRPr>
                    </a:p>
                  </a:txBody>
                  <a:tcPr marT="54864" marB="54864">
                    <a:gradFill>
                      <a:gsLst>
                        <a:gs pos="0">
                          <a:srgbClr val="E0F1DF"/>
                        </a:gs>
                        <a:gs pos="64000">
                          <a:srgbClr val="C4E4C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HelveticaRounded LT Std Bd" pitchFamily="34" charset="0"/>
                      </a:endParaRPr>
                    </a:p>
                  </a:txBody>
                  <a:tcPr marT="54864" marB="54864">
                    <a:gradFill>
                      <a:gsLst>
                        <a:gs pos="0">
                          <a:srgbClr val="E0F1DF"/>
                        </a:gs>
                        <a:gs pos="64000">
                          <a:srgbClr val="C4E4C1"/>
                        </a:gs>
                      </a:gsLst>
                      <a:lin ang="5400000" scaled="1"/>
                    </a:gradFill>
                  </a:tcPr>
                </a:tc>
              </a:tr>
              <a:tr h="445008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HelveticaRounded LT Std Bd" pitchFamily="34" charset="0"/>
                      </a:endParaRPr>
                    </a:p>
                  </a:txBody>
                  <a:tcPr marT="54864" marB="54864">
                    <a:gradFill>
                      <a:gsLst>
                        <a:gs pos="0">
                          <a:srgbClr val="BAE1B7"/>
                        </a:gs>
                        <a:gs pos="64000">
                          <a:srgbClr val="8ECA8B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HelveticaRounded LT Std Bd" pitchFamily="34" charset="0"/>
                      </a:endParaRPr>
                    </a:p>
                  </a:txBody>
                  <a:tcPr marT="54864" marB="54864">
                    <a:gradFill>
                      <a:gsLst>
                        <a:gs pos="0">
                          <a:srgbClr val="BAE1B7"/>
                        </a:gs>
                        <a:gs pos="64000">
                          <a:srgbClr val="8ECA8B"/>
                        </a:gs>
                      </a:gsLst>
                      <a:lin ang="5400000" scaled="1"/>
                    </a:gradFill>
                  </a:tcPr>
                </a:tc>
              </a:tr>
              <a:tr h="445008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HelveticaRounded LT Std Bd" pitchFamily="34" charset="0"/>
                      </a:endParaRPr>
                    </a:p>
                  </a:txBody>
                  <a:tcPr marT="54864" marB="54864">
                    <a:gradFill>
                      <a:gsLst>
                        <a:gs pos="0">
                          <a:srgbClr val="E0F1DF"/>
                        </a:gs>
                        <a:gs pos="64000">
                          <a:srgbClr val="C4E4C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HelveticaRounded LT Std Bd" pitchFamily="34" charset="0"/>
                      </a:endParaRPr>
                    </a:p>
                  </a:txBody>
                  <a:tcPr marT="54864" marB="54864">
                    <a:gradFill>
                      <a:gsLst>
                        <a:gs pos="0">
                          <a:srgbClr val="E0F1DF"/>
                        </a:gs>
                        <a:gs pos="64000">
                          <a:srgbClr val="C4E4C1"/>
                        </a:gs>
                      </a:gsLst>
                      <a:lin ang="5400000" scaled="1"/>
                    </a:gradFill>
                  </a:tcPr>
                </a:tc>
              </a:tr>
              <a:tr h="445008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HelveticaRounded LT Std Bd" pitchFamily="34" charset="0"/>
                      </a:endParaRPr>
                    </a:p>
                  </a:txBody>
                  <a:tcPr marT="54864" marB="54864">
                    <a:gradFill>
                      <a:gsLst>
                        <a:gs pos="0">
                          <a:srgbClr val="BAE1B7"/>
                        </a:gs>
                        <a:gs pos="64000">
                          <a:srgbClr val="8ECA8B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HelveticaRounded LT Std Bd" pitchFamily="34" charset="0"/>
                      </a:endParaRPr>
                    </a:p>
                  </a:txBody>
                  <a:tcPr marT="54864" marB="54864">
                    <a:gradFill>
                      <a:gsLst>
                        <a:gs pos="0">
                          <a:srgbClr val="BAE1B7"/>
                        </a:gs>
                        <a:gs pos="64000">
                          <a:srgbClr val="8ECA8B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136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enta Spe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92216"/>
          </a:xfrm>
          <a:prstGeom prst="rect">
            <a:avLst/>
          </a:prstGeom>
        </p:spPr>
      </p:pic>
      <p:sp>
        <p:nvSpPr>
          <p:cNvPr id="7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" y="137160"/>
            <a:ext cx="8915400" cy="548640"/>
          </a:xfrm>
          <a:effectLst>
            <a:outerShdw blurRad="25400" dist="12700" dir="5400000" algn="t" rotWithShape="0">
              <a:schemeClr val="bg1"/>
            </a:outerShdw>
          </a:effectLst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solidFill>
                  <a:srgbClr val="66BA60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7162800" y="1755648"/>
            <a:ext cx="1676400" cy="85039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900" b="0" i="1" baseline="0">
                <a:solidFill>
                  <a:schemeClr val="bg2">
                    <a:lumMod val="10000"/>
                  </a:schemeClr>
                </a:solidFill>
                <a:latin typeface="HelveticaNeueLT Std Med Cn" pitchFamily="34" charset="0"/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b="0" i="1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5410200" y="960120"/>
            <a:ext cx="1676400" cy="6400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900" b="0" i="0" baseline="0">
                <a:solidFill>
                  <a:schemeClr val="bg2">
                    <a:lumMod val="10000"/>
                  </a:schemeClr>
                </a:solidFill>
                <a:latin typeface="HelveticaNeueLT Std Med Cn" pitchFamily="34" charset="0"/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b="0" i="1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7162800" y="960120"/>
            <a:ext cx="1676400" cy="6400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900" b="0" i="1" baseline="0">
                <a:solidFill>
                  <a:schemeClr val="bg2">
                    <a:lumMod val="10000"/>
                  </a:schemeClr>
                </a:solidFill>
                <a:latin typeface="HelveticaNeueLT Std Med Cn" pitchFamily="34" charset="0"/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b="0" i="1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486400" y="2788920"/>
            <a:ext cx="1676400" cy="54864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900" b="0" i="1" baseline="0">
                <a:solidFill>
                  <a:schemeClr val="bg2">
                    <a:lumMod val="10000"/>
                  </a:schemeClr>
                </a:solidFill>
                <a:latin typeface="HelveticaNeueLT Std Med Cn" pitchFamily="34" charset="0"/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b="0" i="1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5410200" y="3520440"/>
            <a:ext cx="1676400" cy="8229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900" b="0" i="1" baseline="0">
                <a:solidFill>
                  <a:schemeClr val="bg2">
                    <a:lumMod val="10000"/>
                  </a:schemeClr>
                </a:solidFill>
                <a:latin typeface="HelveticaNeueLT Std Med Cn" pitchFamily="34" charset="0"/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b="0" i="1" smtClean="0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7162800" y="3520440"/>
            <a:ext cx="1676400" cy="8229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900" b="0" i="1" baseline="0">
                <a:solidFill>
                  <a:schemeClr val="bg2">
                    <a:lumMod val="10000"/>
                  </a:schemeClr>
                </a:solidFill>
                <a:latin typeface="HelveticaNeueLT Std Med Cn" pitchFamily="34" charset="0"/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b="0" i="1" smtClean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5410200" y="4526280"/>
            <a:ext cx="1676400" cy="3657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900" b="0" i="1" baseline="0">
                <a:solidFill>
                  <a:schemeClr val="bg2">
                    <a:lumMod val="10000"/>
                  </a:schemeClr>
                </a:solidFill>
                <a:latin typeface="HelveticaNeueLT Std Med Cn" pitchFamily="34" charset="0"/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b="0" i="1" smtClean="0"/>
              <a:t>Click to 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5334000" y="5166360"/>
            <a:ext cx="1524000" cy="7315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900" b="0" i="1" baseline="0">
                <a:solidFill>
                  <a:schemeClr val="bg2">
                    <a:lumMod val="10000"/>
                  </a:schemeClr>
                </a:solidFill>
                <a:latin typeface="HelveticaNeueLT Std Med Cn" pitchFamily="34" charset="0"/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b="0" i="1" smtClean="0"/>
              <a:t>Click to edit Master text styles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5410200" y="1783080"/>
            <a:ext cx="1676400" cy="85039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900" b="0" i="1" baseline="0">
                <a:solidFill>
                  <a:schemeClr val="bg2">
                    <a:lumMod val="10000"/>
                  </a:schemeClr>
                </a:solidFill>
                <a:latin typeface="HelveticaNeueLT Std Med Cn" pitchFamily="34" charset="0"/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b="0" i="1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9734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543575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enta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9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28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59404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880"/>
            <a:ext cx="8229600" cy="4800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721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xenta Header 1 small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0681D"/>
                </a:solidFill>
              </a:rPr>
              <a:t>© Copyright </a:t>
            </a:r>
            <a:r>
              <a:rPr lang="en-US" dirty="0" err="1" smtClean="0">
                <a:solidFill>
                  <a:srgbClr val="20681D"/>
                </a:solidFill>
              </a:rPr>
              <a:t>Nexenta</a:t>
            </a:r>
            <a:r>
              <a:rPr lang="en-US" dirty="0" smtClean="0">
                <a:solidFill>
                  <a:srgbClr val="20681D"/>
                </a:solidFill>
              </a:rPr>
              <a:t> 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E709E4-D741-41C3-96EB-A5F7614DC2FA}" type="slidenum">
              <a:rPr lang="en-US" smtClean="0">
                <a:solidFill>
                  <a:srgbClr val="20681D"/>
                </a:solidFill>
              </a:rPr>
              <a:pPr/>
              <a:t>‹Nr.›</a:t>
            </a:fld>
            <a:endParaRPr lang="en-US" dirty="0">
              <a:solidFill>
                <a:srgbClr val="20681D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92216"/>
          </a:xfrm>
          <a:prstGeom prst="rect">
            <a:avLst/>
          </a:prstGeom>
        </p:spPr>
      </p:pic>
      <p:sp>
        <p:nvSpPr>
          <p:cNvPr id="6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5720"/>
            <a:ext cx="3276600" cy="1280160"/>
          </a:xfrm>
          <a:effectLst>
            <a:outerShdw blurRad="25400" dist="12700" dir="5400000" algn="t" rotWithShape="0">
              <a:schemeClr val="bg1"/>
            </a:outerShdw>
          </a:effectLst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effectLst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742166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xenta Header 4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0681D"/>
                </a:solidFill>
              </a:rPr>
              <a:t>© Copyright </a:t>
            </a:r>
            <a:r>
              <a:rPr lang="en-US" dirty="0" err="1" smtClean="0">
                <a:solidFill>
                  <a:srgbClr val="20681D"/>
                </a:solidFill>
              </a:rPr>
              <a:t>Nexenta</a:t>
            </a:r>
            <a:r>
              <a:rPr lang="en-US" dirty="0" smtClean="0">
                <a:solidFill>
                  <a:srgbClr val="20681D"/>
                </a:solidFill>
              </a:rPr>
              <a:t> 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2"/>
            </p:custDataLst>
          </p:nvPr>
        </p:nvSpPr>
        <p:spPr/>
        <p:txBody>
          <a:bodyPr/>
          <a:lstStyle/>
          <a:p>
            <a:fld id="{04E709E4-D741-41C3-96EB-A5F7614DC2FA}" type="slidenum">
              <a:rPr lang="en-US" smtClean="0">
                <a:solidFill>
                  <a:srgbClr val="20681D"/>
                </a:solidFill>
              </a:rPr>
              <a:pPr/>
              <a:t>‹Nr.›</a:t>
            </a:fld>
            <a:endParaRPr lang="en-US" dirty="0">
              <a:solidFill>
                <a:srgbClr val="20681D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92216"/>
          </a:xfrm>
          <a:prstGeom prst="rect">
            <a:avLst/>
          </a:prstGeom>
        </p:spPr>
      </p:pic>
      <p:sp>
        <p:nvSpPr>
          <p:cNvPr id="14" name="Text Placeholder 20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14300" y="142646"/>
            <a:ext cx="8915400" cy="548640"/>
          </a:xfrm>
          <a:effectLst>
            <a:outerShdw blurRad="25400" dist="12700" dir="5400000" algn="t" rotWithShape="0">
              <a:schemeClr val="bg1"/>
            </a:outerShdw>
          </a:effectLst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solidFill>
                  <a:srgbClr val="66BA60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14153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249"/>
            <a:ext cx="3008412" cy="1161574"/>
          </a:xfrm>
          <a:prstGeom prst="rect">
            <a:avLst/>
          </a:prstGeom>
        </p:spPr>
        <p:txBody>
          <a:bodyPr vert="horz" lIns="55385" tIns="27693" rIns="55385" bIns="27693" anchor="b"/>
          <a:lstStyle>
            <a:lvl1pPr algn="l">
              <a:defRPr sz="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447" y="273249"/>
            <a:ext cx="5111353" cy="5852874"/>
          </a:xfrm>
          <a:prstGeom prst="rect">
            <a:avLst/>
          </a:prstGeom>
        </p:spPr>
        <p:txBody>
          <a:bodyPr vert="horz" lIns="55385" tIns="27693" rIns="55385" bIns="27693"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823"/>
            <a:ext cx="3008412" cy="4691301"/>
          </a:xfrm>
          <a:prstGeom prst="rect">
            <a:avLst/>
          </a:prstGeom>
        </p:spPr>
        <p:txBody>
          <a:bodyPr vert="horz" lIns="55385" tIns="27693" rIns="55385" bIns="27693"/>
          <a:lstStyle>
            <a:lvl1pPr marL="0" indent="0">
              <a:buNone/>
              <a:defRPr sz="800"/>
            </a:lvl1pPr>
            <a:lvl2pPr marL="276926" indent="0">
              <a:buNone/>
              <a:defRPr sz="700"/>
            </a:lvl2pPr>
            <a:lvl3pPr marL="553852" indent="0">
              <a:buNone/>
              <a:defRPr sz="600"/>
            </a:lvl3pPr>
            <a:lvl4pPr marL="830778" indent="0">
              <a:buNone/>
              <a:defRPr sz="500"/>
            </a:lvl4pPr>
            <a:lvl5pPr marL="1107704" indent="0">
              <a:buNone/>
              <a:defRPr sz="500"/>
            </a:lvl5pPr>
            <a:lvl6pPr marL="1384630" indent="0">
              <a:buNone/>
              <a:defRPr sz="500"/>
            </a:lvl6pPr>
            <a:lvl7pPr marL="1661556" indent="0">
              <a:buNone/>
              <a:defRPr sz="500"/>
            </a:lvl7pPr>
            <a:lvl8pPr marL="1938482" indent="0">
              <a:buNone/>
              <a:defRPr sz="500"/>
            </a:lvl8pPr>
            <a:lvl9pPr marL="2215408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03622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89" y="4800600"/>
            <a:ext cx="5486400" cy="566857"/>
          </a:xfrm>
          <a:prstGeom prst="rect">
            <a:avLst/>
          </a:prstGeom>
        </p:spPr>
        <p:txBody>
          <a:bodyPr vert="horz" lIns="55385" tIns="27693" rIns="55385" bIns="27693" anchor="b"/>
          <a:lstStyle>
            <a:lvl1pPr algn="l">
              <a:defRPr sz="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89" y="612934"/>
            <a:ext cx="5486400" cy="4114800"/>
          </a:xfrm>
          <a:prstGeom prst="rect">
            <a:avLst/>
          </a:prstGeom>
        </p:spPr>
        <p:txBody>
          <a:bodyPr vert="horz" lIns="55385" tIns="27693" rIns="55385" bIns="27693"/>
          <a:lstStyle>
            <a:lvl1pPr marL="0" indent="0">
              <a:buNone/>
              <a:defRPr sz="1900"/>
            </a:lvl1pPr>
            <a:lvl2pPr marL="276926" indent="0">
              <a:buNone/>
              <a:defRPr sz="1700"/>
            </a:lvl2pPr>
            <a:lvl3pPr marL="553852" indent="0">
              <a:buNone/>
              <a:defRPr sz="1500"/>
            </a:lvl3pPr>
            <a:lvl4pPr marL="830778" indent="0">
              <a:buNone/>
              <a:defRPr sz="1200"/>
            </a:lvl4pPr>
            <a:lvl5pPr marL="1107704" indent="0">
              <a:buNone/>
              <a:defRPr sz="1200"/>
            </a:lvl5pPr>
            <a:lvl6pPr marL="1384630" indent="0">
              <a:buNone/>
              <a:defRPr sz="1200"/>
            </a:lvl6pPr>
            <a:lvl7pPr marL="1661556" indent="0">
              <a:buNone/>
              <a:defRPr sz="1200"/>
            </a:lvl7pPr>
            <a:lvl8pPr marL="1938482" indent="0">
              <a:buNone/>
              <a:defRPr sz="1200"/>
            </a:lvl8pPr>
            <a:lvl9pPr marL="2215408" indent="0">
              <a:buNone/>
              <a:defRPr sz="1200"/>
            </a:lvl9pPr>
          </a:lstStyle>
          <a:p>
            <a:pPr lvl="0"/>
            <a:r>
              <a:rPr lang="en-US" noProof="0" smtClean="0">
                <a:sym typeface="Gill Sans" charset="0"/>
              </a:rPr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89" y="5367457"/>
            <a:ext cx="5486400" cy="804743"/>
          </a:xfrm>
          <a:prstGeom prst="rect">
            <a:avLst/>
          </a:prstGeom>
        </p:spPr>
        <p:txBody>
          <a:bodyPr vert="horz" lIns="55385" tIns="27693" rIns="55385" bIns="27693"/>
          <a:lstStyle>
            <a:lvl1pPr marL="0" indent="0">
              <a:buNone/>
              <a:defRPr sz="800"/>
            </a:lvl1pPr>
            <a:lvl2pPr marL="276926" indent="0">
              <a:buNone/>
              <a:defRPr sz="700"/>
            </a:lvl2pPr>
            <a:lvl3pPr marL="553852" indent="0">
              <a:buNone/>
              <a:defRPr sz="600"/>
            </a:lvl3pPr>
            <a:lvl4pPr marL="830778" indent="0">
              <a:buNone/>
              <a:defRPr sz="500"/>
            </a:lvl4pPr>
            <a:lvl5pPr marL="1107704" indent="0">
              <a:buNone/>
              <a:defRPr sz="500"/>
            </a:lvl5pPr>
            <a:lvl6pPr marL="1384630" indent="0">
              <a:buNone/>
              <a:defRPr sz="500"/>
            </a:lvl6pPr>
            <a:lvl7pPr marL="1661556" indent="0">
              <a:buNone/>
              <a:defRPr sz="500"/>
            </a:lvl7pPr>
            <a:lvl8pPr marL="1938482" indent="0">
              <a:buNone/>
              <a:defRPr sz="500"/>
            </a:lvl8pPr>
            <a:lvl9pPr marL="2215408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541888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image" Target="../media/image4.jpg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21" Type="http://schemas.openxmlformats.org/officeDocument/2006/relationships/image" Target="../media/image4.jpg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8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76926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53852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830778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107704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07695" indent="-207695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450005" indent="-173079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692315" indent="-138463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969241" indent="-138463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246167" indent="-138463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76926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553852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830778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107704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7692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76926" algn="l" defTabSz="27692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53852" algn="l" defTabSz="27692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30778" algn="l" defTabSz="27692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07704" algn="l" defTabSz="27692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84630" algn="l" defTabSz="27692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1556" algn="l" defTabSz="27692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38482" algn="l" defTabSz="27692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15408" algn="l" defTabSz="27692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76879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53757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830636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107515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07659" indent="-207659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449928" indent="-173050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692196" indent="-138439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969075" indent="-138439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245954" indent="-138439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76879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553757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830636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107515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768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76879" algn="l" defTabSz="2768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53757" algn="l" defTabSz="2768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30636" algn="l" defTabSz="2768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07515" algn="l" defTabSz="2768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84393" algn="l" defTabSz="2768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1272" algn="l" defTabSz="2768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38150" algn="l" defTabSz="2768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15029" algn="l" defTabSz="2768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10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76926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53852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830778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107704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07695" indent="-207695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450005" indent="-173079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692315" indent="-138463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969241" indent="-138463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246167" indent="-138463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76926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553852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830778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107704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7692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76926" algn="l" defTabSz="27692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53852" algn="l" defTabSz="27692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30778" algn="l" defTabSz="27692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07704" algn="l" defTabSz="27692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84630" algn="l" defTabSz="27692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1556" algn="l" defTabSz="27692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38482" algn="l" defTabSz="27692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15408" algn="l" defTabSz="27692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446520"/>
            <a:ext cx="1295400" cy="36576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defTabSz="914400"/>
            <a:fld id="{047098F2-3C86-47CB-8ABC-159AF6F94E42}" type="datetime1">
              <a:rPr lang="en-US" smtClean="0">
                <a:solidFill>
                  <a:srgbClr val="20681D"/>
                </a:solidFill>
              </a:rPr>
              <a:pPr defTabSz="914400"/>
              <a:t>10/3/2013</a:t>
            </a:fld>
            <a:endParaRPr lang="en-US" dirty="0">
              <a:solidFill>
                <a:srgbClr val="20681D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00" y="6446520"/>
            <a:ext cx="4114800" cy="365760"/>
          </a:xfrm>
          <a:prstGeom prst="rect">
            <a:avLst/>
          </a:prstGeom>
        </p:spPr>
        <p:txBody>
          <a:bodyPr anchor="t"/>
          <a:lstStyle>
            <a:lvl1pPr>
              <a:defRPr sz="1200"/>
            </a:lvl1pPr>
          </a:lstStyle>
          <a:p>
            <a:pPr defTabSz="91440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©2012 Nexenta Systems Proprietary and 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446520"/>
            <a:ext cx="1143000" cy="336422"/>
          </a:xfrm>
          <a:prstGeom prst="rect">
            <a:avLst/>
          </a:prstGeom>
        </p:spPr>
        <p:txBody>
          <a:bodyPr anchor="t"/>
          <a:lstStyle>
            <a:lvl1pPr>
              <a:defRPr sz="1200"/>
            </a:lvl1pPr>
          </a:lstStyle>
          <a:p>
            <a:pPr defTabSz="914400"/>
            <a:fld id="{602E8892-4FCD-1F48-A9F8-4C83AF8A494B}" type="slidenum">
              <a:rPr lang="en-US" smtClean="0">
                <a:solidFill>
                  <a:srgbClr val="20681D"/>
                </a:solidFill>
              </a:rPr>
              <a:pPr defTabSz="914400"/>
              <a:t>‹Nr.›</a:t>
            </a:fld>
            <a:endParaRPr lang="en-US" dirty="0">
              <a:solidFill>
                <a:srgbClr val="2068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01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00" y="6446520"/>
            <a:ext cx="4114800" cy="365760"/>
          </a:xfrm>
          <a:prstGeom prst="rect">
            <a:avLst/>
          </a:prstGeom>
        </p:spPr>
        <p:txBody>
          <a:bodyPr anchor="t"/>
          <a:lstStyle>
            <a:lvl1pPr>
              <a:defRPr sz="1050"/>
            </a:lvl1pPr>
          </a:lstStyle>
          <a:p>
            <a:pPr defTabSz="91440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©2012 Nexenta Systems 2012. All Rights Reserved.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0" y="6446520"/>
            <a:ext cx="1143000" cy="336422"/>
          </a:xfrm>
          <a:prstGeom prst="rect">
            <a:avLst/>
          </a:prstGeom>
        </p:spPr>
        <p:txBody>
          <a:bodyPr anchor="t"/>
          <a:lstStyle>
            <a:lvl1pPr>
              <a:defRPr sz="1100"/>
            </a:lvl1pPr>
          </a:lstStyle>
          <a:p>
            <a:pPr defTabSz="914400"/>
            <a:fld id="{602E8892-4FCD-1F48-A9F8-4C83AF8A494B}" type="slidenum">
              <a:rPr lang="en-US" smtClean="0">
                <a:solidFill>
                  <a:srgbClr val="20681D"/>
                </a:solidFill>
              </a:rPr>
              <a:pPr defTabSz="914400"/>
              <a:t>‹Nr.›</a:t>
            </a:fld>
            <a:endParaRPr lang="en-US" dirty="0">
              <a:solidFill>
                <a:srgbClr val="2068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81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8.jpg"/><Relationship Id="rId5" Type="http://schemas.openxmlformats.org/officeDocument/2006/relationships/image" Target="../media/image29.jpg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8.png"/><Relationship Id="rId4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66775" y="2516507"/>
            <a:ext cx="3886200" cy="721996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Nexenta systems Inc.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5255318" y="2877502"/>
            <a:ext cx="3048000" cy="750570"/>
          </a:xfrm>
        </p:spPr>
        <p:txBody>
          <a:bodyPr>
            <a:normAutofit/>
          </a:bodyPr>
          <a:lstStyle/>
          <a:p>
            <a:pPr algn="l"/>
            <a:r>
              <a:rPr lang="en-US" sz="1600" dirty="0" smtClean="0"/>
              <a:t>Bucharest</a:t>
            </a:r>
          </a:p>
          <a:p>
            <a:pPr algn="l"/>
            <a:r>
              <a:rPr lang="en-US" sz="1600" dirty="0" smtClean="0"/>
              <a:t>3 October 2013</a:t>
            </a:r>
            <a:endParaRPr lang="en-US" sz="1600" dirty="0"/>
          </a:p>
        </p:txBody>
      </p:sp>
      <p:sp>
        <p:nvSpPr>
          <p:cNvPr id="6" name="Textfeld 5"/>
          <p:cNvSpPr txBox="1"/>
          <p:nvPr/>
        </p:nvSpPr>
        <p:spPr>
          <a:xfrm>
            <a:off x="6588739" y="5225216"/>
            <a:ext cx="2457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Johan van den Boogaart</a:t>
            </a:r>
          </a:p>
          <a:p>
            <a:r>
              <a:rPr lang="de-DE" sz="1200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Partner Account Manager CEE</a:t>
            </a:r>
          </a:p>
        </p:txBody>
      </p:sp>
    </p:spTree>
    <p:extLst>
      <p:ext uri="{BB962C8B-B14F-4D97-AF65-F5344CB8AC3E}">
        <p14:creationId xmlns:p14="http://schemas.microsoft.com/office/powerpoint/2010/main" val="23011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PPT_sheets 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519346"/>
            <a:ext cx="6400800" cy="1752004"/>
          </a:xfrm>
        </p:spPr>
        <p:txBody>
          <a:bodyPr/>
          <a:lstStyle/>
          <a:p>
            <a:pPr marL="342900" indent="-342900" algn="l">
              <a:buSzPct val="100000"/>
              <a:buBlip>
                <a:blip r:embed="rId3"/>
              </a:buBlip>
            </a:pPr>
            <a:r>
              <a:rPr lang="en-US" sz="2800" b="1" dirty="0" smtClean="0"/>
              <a:t>100% Data security</a:t>
            </a:r>
          </a:p>
          <a:p>
            <a:pPr marL="342900" indent="-342900" algn="l">
              <a:buSzPct val="100000"/>
              <a:buBlip>
                <a:blip r:embed="rId3"/>
              </a:buBlip>
            </a:pPr>
            <a:r>
              <a:rPr lang="en-US" sz="2800" b="1" dirty="0" smtClean="0"/>
              <a:t>Performance</a:t>
            </a:r>
          </a:p>
          <a:p>
            <a:pPr marL="342900" indent="-342900" algn="l">
              <a:buSzPct val="100000"/>
              <a:buBlip>
                <a:blip r:embed="rId3"/>
              </a:buBlip>
            </a:pPr>
            <a:r>
              <a:rPr lang="en-US" sz="2800" b="1" dirty="0" smtClean="0"/>
              <a:t>100% </a:t>
            </a:r>
            <a:r>
              <a:rPr lang="en-US" sz="2800" b="1" dirty="0"/>
              <a:t>A</a:t>
            </a:r>
            <a:r>
              <a:rPr lang="en-US" sz="2800" b="1" dirty="0" smtClean="0"/>
              <a:t>vailability</a:t>
            </a:r>
          </a:p>
          <a:p>
            <a:pPr marL="342900" indent="-342900" algn="l">
              <a:buSzPct val="100000"/>
              <a:buBlip>
                <a:blip r:embed="rId3"/>
              </a:buBlip>
            </a:pPr>
            <a:r>
              <a:rPr lang="en-US" sz="2800" b="1" dirty="0" smtClean="0"/>
              <a:t>Unlimited flexibility</a:t>
            </a:r>
          </a:p>
          <a:p>
            <a:pPr marL="342900" indent="-342900" algn="l">
              <a:buSzPct val="100000"/>
              <a:buBlip>
                <a:blip r:embed="rId3"/>
              </a:buBlip>
            </a:pPr>
            <a:r>
              <a:rPr lang="en-US" sz="2800" b="1" dirty="0" smtClean="0"/>
              <a:t>Minimal cost</a:t>
            </a:r>
          </a:p>
          <a:p>
            <a:pPr marL="342900" indent="-342900" algn="l">
              <a:buSzPct val="100000"/>
              <a:buBlip>
                <a:blip r:embed="rId3"/>
              </a:buBlip>
            </a:pPr>
            <a:endParaRPr lang="en-US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685800" y="134041"/>
            <a:ext cx="7772400" cy="857633"/>
          </a:xfrm>
          <a:prstGeom prst="rect">
            <a:avLst/>
          </a:prstGeom>
        </p:spPr>
        <p:txBody>
          <a:bodyPr vert="horz" lIns="55385" tIns="27693" rIns="55385" bIns="27693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76926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553852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830778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107704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/>
            <a:r>
              <a:rPr lang="en-US" sz="4400" dirty="0" smtClean="0">
                <a:solidFill>
                  <a:srgbClr val="800000"/>
                </a:solidFill>
              </a:rPr>
              <a:t>Storage requirements of today</a:t>
            </a:r>
            <a:endParaRPr lang="en-US" sz="4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73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599843"/>
            <a:ext cx="8229600" cy="4343757"/>
          </a:xfrm>
        </p:spPr>
        <p:txBody>
          <a:bodyPr/>
          <a:lstStyle/>
          <a:p>
            <a:r>
              <a:rPr lang="en-US" sz="4800" b="1" dirty="0" smtClean="0">
                <a:solidFill>
                  <a:srgbClr val="6B2119"/>
                </a:solidFill>
              </a:rPr>
              <a:t>100% </a:t>
            </a:r>
            <a:r>
              <a:rPr lang="en-US" sz="4800" b="1" dirty="0">
                <a:solidFill>
                  <a:srgbClr val="6B2119"/>
                </a:solidFill>
              </a:rPr>
              <a:t>d</a:t>
            </a:r>
            <a:r>
              <a:rPr lang="en-US" sz="4800" b="1" dirty="0" smtClean="0">
                <a:solidFill>
                  <a:srgbClr val="6B2119"/>
                </a:solidFill>
              </a:rPr>
              <a:t>ata security</a:t>
            </a:r>
            <a:endParaRPr lang="en-US" sz="4800" b="1" dirty="0">
              <a:solidFill>
                <a:srgbClr val="6B21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106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PT_sheets 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685800" y="134041"/>
            <a:ext cx="7772400" cy="857633"/>
          </a:xfrm>
          <a:prstGeom prst="rect">
            <a:avLst/>
          </a:prstGeom>
        </p:spPr>
        <p:txBody>
          <a:bodyPr vert="horz" lIns="55385" tIns="27693" rIns="55385" bIns="27693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76926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553852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830778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107704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/>
            <a:r>
              <a:rPr lang="en-US" dirty="0" smtClean="0">
                <a:solidFill>
                  <a:srgbClr val="800000"/>
                </a:solidFill>
              </a:rPr>
              <a:t>CERN Study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" name="Subtitle 3"/>
          <p:cNvSpPr txBox="1">
            <a:spLocks/>
          </p:cNvSpPr>
          <p:nvPr/>
        </p:nvSpPr>
        <p:spPr>
          <a:xfrm>
            <a:off x="182880" y="1371600"/>
            <a:ext cx="8706116" cy="3384401"/>
          </a:xfrm>
          <a:prstGeom prst="rect">
            <a:avLst/>
          </a:prstGeom>
        </p:spPr>
        <p:txBody>
          <a:bodyPr vert="horz" lIns="55385" tIns="27693" rIns="55385" bIns="27693"/>
          <a:lstStyle>
            <a:lvl1pPr marL="207695" indent="-207695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450005" indent="-173079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692315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969241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246167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276926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553852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830778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107704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42900" lvl="2" indent="-342900" algn="l">
              <a:buSzPct val="100000"/>
              <a:buFontTx/>
              <a:buBlip>
                <a:blip r:embed="rId3"/>
              </a:buBlip>
            </a:pPr>
            <a:r>
              <a:rPr lang="en-US" sz="2400" b="1" dirty="0" smtClean="0">
                <a:solidFill>
                  <a:srgbClr val="000000"/>
                </a:solidFill>
              </a:rPr>
              <a:t>Disk </a:t>
            </a:r>
            <a:r>
              <a:rPr lang="en-US" sz="2400" b="1" dirty="0">
                <a:solidFill>
                  <a:srgbClr val="000000"/>
                </a:solidFill>
              </a:rPr>
              <a:t>errors: </a:t>
            </a:r>
            <a:r>
              <a:rPr lang="en-US" sz="2000" dirty="0">
                <a:solidFill>
                  <a:srgbClr val="000000"/>
                </a:solidFill>
              </a:rPr>
              <a:t>CERN wrote a special 2 GB file to more than 3,000 nodes every 2 hours and read it back checking for errors for 5 weeks. </a:t>
            </a:r>
            <a:r>
              <a:rPr lang="en-US" sz="2000" dirty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sz="2000" dirty="0">
                <a:solidFill>
                  <a:srgbClr val="000000"/>
                </a:solidFill>
              </a:rPr>
              <a:t> 500 errors on 100 nodes. </a:t>
            </a:r>
          </a:p>
          <a:p>
            <a:pPr marL="342900" lvl="2" indent="-342900" algn="l">
              <a:buSzPct val="10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rgbClr val="000000"/>
                </a:solidFill>
              </a:rPr>
              <a:t>RAID errors: </a:t>
            </a:r>
            <a:r>
              <a:rPr lang="en-US" sz="2000" dirty="0">
                <a:solidFill>
                  <a:srgbClr val="000000"/>
                </a:solidFill>
              </a:rPr>
              <a:t>CERN ran the verify command on 492 RAID systems each week for 4 weeks. The disks are spec’d at a Bit Error Rate of 10^14 read/written </a:t>
            </a:r>
            <a:r>
              <a:rPr lang="en-US" sz="2000" dirty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US" sz="2000" dirty="0">
                <a:solidFill>
                  <a:srgbClr val="000000"/>
                </a:solidFill>
              </a:rPr>
              <a:t>in reading/writing 2.4 PB of data there were some 300 errors.</a:t>
            </a:r>
          </a:p>
          <a:p>
            <a:pPr marL="342900" lvl="2" indent="-342900" algn="l">
              <a:buSzPct val="100000"/>
              <a:buFontTx/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Memory errors: </a:t>
            </a:r>
            <a:r>
              <a:rPr lang="en-US" sz="2000" dirty="0" smtClean="0">
                <a:solidFill>
                  <a:srgbClr val="000000"/>
                </a:solidFill>
              </a:rPr>
              <a:t>Good news: only 3 double-bit errors in 3 months on 1300 nodes. Bad news: according to the spec there shouldn’t have been any. Only double bit errors can’t be corrected. </a:t>
            </a:r>
          </a:p>
          <a:p>
            <a:pPr marL="342900" lvl="2" indent="-342900" algn="l">
              <a:buSzPct val="100000"/>
              <a:buFontTx/>
              <a:buBlip>
                <a:blip r:embed="rId3"/>
              </a:buBlip>
              <a:defRPr/>
            </a:pPr>
            <a:endParaRPr lang="en-US" sz="2000" i="1" dirty="0">
              <a:solidFill>
                <a:srgbClr val="000000"/>
              </a:solidFill>
            </a:endParaRPr>
          </a:p>
          <a:p>
            <a:pPr marL="342900" lvl="2" indent="-342900" algn="l">
              <a:buSzPct val="100000"/>
              <a:buFontTx/>
              <a:buBlip>
                <a:blip r:embed="rId3"/>
              </a:buBlip>
              <a:defRPr/>
            </a:pPr>
            <a:endParaRPr lang="en-US" sz="2000" i="1" dirty="0">
              <a:solidFill>
                <a:srgbClr val="000000"/>
              </a:solidFill>
            </a:endParaRPr>
          </a:p>
          <a:p>
            <a:pPr marL="619826" lvl="1" indent="-342900" algn="l">
              <a:buSzPct val="100000"/>
              <a:buFontTx/>
              <a:buChar char="-"/>
            </a:pPr>
            <a:endParaRPr lang="en-US" sz="20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070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PT_sheets 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685800" y="134041"/>
            <a:ext cx="7772400" cy="857633"/>
          </a:xfrm>
          <a:prstGeom prst="rect">
            <a:avLst/>
          </a:prstGeom>
        </p:spPr>
        <p:txBody>
          <a:bodyPr vert="horz" lIns="55385" tIns="27693" rIns="55385" bIns="27693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76926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553852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830778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107704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/>
            <a:r>
              <a:rPr lang="en-US" dirty="0" smtClean="0">
                <a:solidFill>
                  <a:srgbClr val="800000"/>
                </a:solidFill>
              </a:rPr>
              <a:t>Results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182880" y="1371600"/>
            <a:ext cx="8706116" cy="3241847"/>
          </a:xfrm>
          <a:prstGeom prst="rect">
            <a:avLst/>
          </a:prstGeom>
        </p:spPr>
        <p:txBody>
          <a:bodyPr vert="horz" lIns="55385" tIns="27693" rIns="55385" bIns="27693"/>
          <a:lstStyle>
            <a:lvl1pPr marL="207695" indent="-207695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450005" indent="-173079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692315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969241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246167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276926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553852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830778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107704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0" lvl="2" indent="0" algn="l">
              <a:buSzPct val="100000"/>
              <a:defRPr/>
            </a:pPr>
            <a:endParaRPr lang="en-US" sz="2000" i="1" dirty="0">
              <a:solidFill>
                <a:srgbClr val="000000"/>
              </a:solidFill>
            </a:endParaRPr>
          </a:p>
          <a:p>
            <a:pPr marL="0" lvl="2" indent="0" algn="l">
              <a:buSzPct val="100000"/>
              <a:defRPr/>
            </a:pPr>
            <a:r>
              <a:rPr lang="en-US" sz="2400" b="1" dirty="0">
                <a:solidFill>
                  <a:srgbClr val="000000"/>
                </a:solidFill>
                <a:sym typeface="Arial" pitchFamily="34" charset="0"/>
              </a:rPr>
              <a:t>Checking 8.7 TB of user data for corruption – 33,700 files – 22 files corrupted</a:t>
            </a:r>
            <a:endParaRPr lang="en-US" sz="2400" b="1" dirty="0">
              <a:solidFill>
                <a:srgbClr val="000000"/>
              </a:solidFill>
              <a:sym typeface="Calibri" charset="0"/>
            </a:endParaRPr>
          </a:p>
          <a:p>
            <a:pPr marL="0" lvl="2" indent="0" algn="l">
              <a:buSzPct val="100000"/>
              <a:defRPr/>
            </a:pPr>
            <a:endParaRPr lang="en-US" sz="2000" i="1" dirty="0" smtClean="0">
              <a:solidFill>
                <a:srgbClr val="000000"/>
              </a:solidFill>
            </a:endParaRPr>
          </a:p>
          <a:p>
            <a:pPr marL="0" lvl="2" indent="0" algn="l">
              <a:buSzPct val="100000"/>
              <a:defRPr/>
            </a:pPr>
            <a:endParaRPr lang="en-US" sz="2000" i="1" dirty="0">
              <a:solidFill>
                <a:srgbClr val="000000"/>
              </a:solidFill>
            </a:endParaRPr>
          </a:p>
          <a:p>
            <a:pPr marL="0" lvl="2" indent="0" algn="l">
              <a:buSzPct val="100000"/>
              <a:defRPr/>
            </a:pPr>
            <a:r>
              <a:rPr lang="en-US" sz="2000" i="1" dirty="0" smtClean="0">
                <a:solidFill>
                  <a:srgbClr val="000000"/>
                </a:solidFill>
              </a:rPr>
              <a:t>CERN  </a:t>
            </a:r>
            <a:r>
              <a:rPr lang="en-US" sz="2000" i="1" dirty="0">
                <a:solidFill>
                  <a:srgbClr val="000000"/>
                </a:solidFill>
              </a:rPr>
              <a:t>concludes that taking measures to improve accuracy </a:t>
            </a:r>
          </a:p>
          <a:p>
            <a:pPr marL="0" lvl="2" indent="0" algn="l">
              <a:buSzPct val="100000"/>
              <a:defRPr/>
            </a:pPr>
            <a:r>
              <a:rPr lang="en-US" sz="2000" i="1" dirty="0" smtClean="0">
                <a:solidFill>
                  <a:srgbClr val="000000"/>
                </a:solidFill>
              </a:rPr>
              <a:t/>
            </a:r>
            <a:br>
              <a:rPr lang="en-US" sz="2000" i="1" dirty="0" smtClean="0">
                <a:solidFill>
                  <a:srgbClr val="000000"/>
                </a:solidFill>
              </a:rPr>
            </a:b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>
                <a:solidFill>
                  <a:srgbClr val="000000"/>
                </a:solidFill>
              </a:rPr>
              <a:t>. . . will lead to a doubling of the original required IO performance on the disk servers and . . . an increase of the available CPU capacity on the disk servers (50% ?!). </a:t>
            </a:r>
          </a:p>
          <a:p>
            <a:pPr marL="342900" lvl="2" indent="-342900" algn="l">
              <a:buSzPct val="100000"/>
              <a:buFontTx/>
              <a:buBlip>
                <a:blip r:embed="rId3"/>
              </a:buBlip>
              <a:defRPr/>
            </a:pPr>
            <a:endParaRPr lang="en-US" sz="2000" i="1" dirty="0">
              <a:solidFill>
                <a:srgbClr val="000000"/>
              </a:solidFill>
            </a:endParaRPr>
          </a:p>
          <a:p>
            <a:pPr marL="619826" lvl="1" indent="-342900" algn="l">
              <a:buSzPct val="100000"/>
              <a:buFontTx/>
              <a:buChar char="-"/>
            </a:pPr>
            <a:endParaRPr lang="en-US" sz="20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776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1" descr="PPT_sheets 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0" y="18448"/>
            <a:ext cx="9144000" cy="6858000"/>
          </a:xfrm>
          <a:prstGeom prst="rect">
            <a:avLst/>
          </a:prstGeom>
        </p:spPr>
      </p:pic>
      <p:sp>
        <p:nvSpPr>
          <p:cNvPr id="53" name="Rectangle 20"/>
          <p:cNvSpPr>
            <a:spLocks/>
          </p:cNvSpPr>
          <p:nvPr/>
        </p:nvSpPr>
        <p:spPr bwMode="auto">
          <a:xfrm>
            <a:off x="558412" y="3833899"/>
            <a:ext cx="9956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Traditional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72" name="Title 2"/>
          <p:cNvSpPr txBox="1">
            <a:spLocks/>
          </p:cNvSpPr>
          <p:nvPr/>
        </p:nvSpPr>
        <p:spPr>
          <a:xfrm>
            <a:off x="685800" y="134041"/>
            <a:ext cx="7772400" cy="857633"/>
          </a:xfrm>
          <a:prstGeom prst="rect">
            <a:avLst/>
          </a:prstGeom>
        </p:spPr>
        <p:txBody>
          <a:bodyPr vert="horz" lIns="55385" tIns="27693" rIns="55385" bIns="27693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76926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553852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830778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107704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/>
            <a:r>
              <a:rPr lang="en-US" dirty="0" smtClean="0">
                <a:solidFill>
                  <a:srgbClr val="800000"/>
                </a:solidFill>
              </a:rPr>
              <a:t>Traditional </a:t>
            </a:r>
            <a:r>
              <a:rPr lang="en-US" dirty="0">
                <a:solidFill>
                  <a:srgbClr val="800000"/>
                </a:solidFill>
              </a:rPr>
              <a:t>f</a:t>
            </a:r>
            <a:r>
              <a:rPr lang="en-US" dirty="0" smtClean="0">
                <a:solidFill>
                  <a:srgbClr val="800000"/>
                </a:solidFill>
              </a:rPr>
              <a:t>ile system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7" name="Rectangle 34"/>
          <p:cNvSpPr/>
          <p:nvPr/>
        </p:nvSpPr>
        <p:spPr>
          <a:xfrm>
            <a:off x="1613365" y="4332796"/>
            <a:ext cx="914400" cy="27432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>
                <a:solidFill>
                  <a:srgbClr val="FFFFFF"/>
                </a:solidFill>
              </a:rPr>
              <a:t>DATA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38" name="Rectangle 36"/>
          <p:cNvSpPr/>
          <p:nvPr/>
        </p:nvSpPr>
        <p:spPr>
          <a:xfrm>
            <a:off x="1611777" y="4623720"/>
            <a:ext cx="914400" cy="18288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70C0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00" dirty="0" smtClean="0">
                <a:solidFill>
                  <a:srgbClr val="FFFFFF"/>
                </a:solidFill>
              </a:rPr>
              <a:t>Checksum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39" name="Rectangle 34"/>
          <p:cNvSpPr/>
          <p:nvPr/>
        </p:nvSpPr>
        <p:spPr>
          <a:xfrm>
            <a:off x="1765765" y="4485196"/>
            <a:ext cx="914400" cy="27432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>
                <a:solidFill>
                  <a:srgbClr val="FFFFFF"/>
                </a:solidFill>
              </a:rPr>
              <a:t>DATA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73" name="Rectangle 36"/>
          <p:cNvSpPr/>
          <p:nvPr/>
        </p:nvSpPr>
        <p:spPr>
          <a:xfrm>
            <a:off x="1764177" y="4784998"/>
            <a:ext cx="914400" cy="18288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70C0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00" dirty="0" smtClean="0">
                <a:solidFill>
                  <a:srgbClr val="FFFFFF"/>
                </a:solidFill>
              </a:rPr>
              <a:t>Checksum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74" name="Rectangle 34"/>
          <p:cNvSpPr/>
          <p:nvPr/>
        </p:nvSpPr>
        <p:spPr>
          <a:xfrm>
            <a:off x="1918165" y="4637596"/>
            <a:ext cx="914400" cy="27432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>
                <a:solidFill>
                  <a:srgbClr val="FFFFFF"/>
                </a:solidFill>
              </a:rPr>
              <a:t>DATA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75" name="Rectangle 36"/>
          <p:cNvSpPr/>
          <p:nvPr/>
        </p:nvSpPr>
        <p:spPr>
          <a:xfrm>
            <a:off x="1916577" y="4937398"/>
            <a:ext cx="914400" cy="18288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70C0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00" dirty="0" smtClean="0">
                <a:solidFill>
                  <a:srgbClr val="FFFFFF"/>
                </a:solidFill>
              </a:rPr>
              <a:t>Checksum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76" name="Rectangle 34"/>
          <p:cNvSpPr/>
          <p:nvPr/>
        </p:nvSpPr>
        <p:spPr>
          <a:xfrm>
            <a:off x="2070565" y="4789996"/>
            <a:ext cx="914400" cy="27432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>
                <a:solidFill>
                  <a:srgbClr val="FFFFFF"/>
                </a:solidFill>
              </a:rPr>
              <a:t>DATA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77" name="Rectangle 36"/>
          <p:cNvSpPr/>
          <p:nvPr/>
        </p:nvSpPr>
        <p:spPr>
          <a:xfrm>
            <a:off x="2077855" y="5089798"/>
            <a:ext cx="914400" cy="18288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70C0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00" dirty="0" smtClean="0">
                <a:solidFill>
                  <a:srgbClr val="FFFFFF"/>
                </a:solidFill>
              </a:rPr>
              <a:t>Checksum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82880" y="1904026"/>
            <a:ext cx="82753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6926" lvl="3" indent="-342900" fontAlgn="base">
              <a:spcBef>
                <a:spcPct val="0"/>
              </a:spcBef>
              <a:spcAft>
                <a:spcPct val="0"/>
              </a:spcAft>
              <a:buSzPct val="100000"/>
              <a:buFontTx/>
              <a:buChar char="-"/>
              <a:defRPr/>
            </a:pPr>
            <a:r>
              <a:rPr lang="en-US" sz="2000" i="1" dirty="0" smtClean="0">
                <a:solidFill>
                  <a:srgbClr val="000000"/>
                </a:solidFill>
                <a:sym typeface="Gill Sans" charset="0"/>
              </a:rPr>
              <a:t>Checksum stored with data block</a:t>
            </a:r>
          </a:p>
          <a:p>
            <a:pPr marL="276926" lvl="3" indent="-342900" fontAlgn="base">
              <a:spcBef>
                <a:spcPct val="0"/>
              </a:spcBef>
              <a:spcAft>
                <a:spcPct val="0"/>
              </a:spcAft>
              <a:buSzPct val="100000"/>
              <a:buFontTx/>
              <a:buChar char="-"/>
              <a:defRPr/>
            </a:pPr>
            <a:r>
              <a:rPr lang="en-US" sz="2000" i="1" dirty="0" smtClean="0">
                <a:solidFill>
                  <a:srgbClr val="000000"/>
                </a:solidFill>
                <a:sym typeface="Gill Sans" charset="0"/>
              </a:rPr>
              <a:t>Any self-consistent block will pass</a:t>
            </a:r>
          </a:p>
          <a:p>
            <a:pPr marL="276926" lvl="3" indent="-342900" fontAlgn="base">
              <a:spcBef>
                <a:spcPct val="0"/>
              </a:spcBef>
              <a:spcAft>
                <a:spcPct val="0"/>
              </a:spcAft>
              <a:buSzPct val="100000"/>
              <a:buFontTx/>
              <a:buChar char="-"/>
              <a:defRPr/>
            </a:pPr>
            <a:r>
              <a:rPr lang="en-US" sz="2000" i="1" dirty="0" smtClean="0">
                <a:solidFill>
                  <a:srgbClr val="000000"/>
                </a:solidFill>
                <a:sym typeface="Gill Sans" charset="0"/>
              </a:rPr>
              <a:t>Can´t even detect stray writes</a:t>
            </a:r>
          </a:p>
          <a:p>
            <a:pPr marL="276926" lvl="3" indent="-342900" fontAlgn="base">
              <a:spcBef>
                <a:spcPct val="0"/>
              </a:spcBef>
              <a:spcAft>
                <a:spcPct val="0"/>
              </a:spcAft>
              <a:buSzPct val="100000"/>
              <a:buFontTx/>
              <a:buChar char="-"/>
              <a:defRPr/>
            </a:pPr>
            <a:r>
              <a:rPr lang="en-US" sz="2000" i="1" dirty="0" smtClean="0">
                <a:solidFill>
                  <a:srgbClr val="000000"/>
                </a:solidFill>
                <a:sym typeface="Gill Sans" charset="0"/>
              </a:rPr>
              <a:t>Inherent FS/ volume interface limitation</a:t>
            </a:r>
            <a:endParaRPr lang="en-US" sz="2000" i="1" dirty="0">
              <a:solidFill>
                <a:srgbClr val="000000"/>
              </a:solidFill>
              <a:sym typeface="Gill Sans" charset="0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578822"/>
              </p:ext>
            </p:extLst>
          </p:nvPr>
        </p:nvGraphicFramePr>
        <p:xfrm>
          <a:off x="5865160" y="3867143"/>
          <a:ext cx="259304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586"/>
                <a:gridCol w="2218454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37910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Bit rot</a:t>
                      </a:r>
                      <a:endParaRPr lang="de-DE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7910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Phantom </a:t>
                      </a:r>
                      <a:r>
                        <a:rPr lang="de-DE" sz="1200" dirty="0" err="1" smtClean="0">
                          <a:solidFill>
                            <a:schemeClr val="bg1"/>
                          </a:solidFill>
                        </a:rPr>
                        <a:t>writes</a:t>
                      </a:r>
                      <a:endParaRPr lang="de-DE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002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dirty="0" err="1" smtClean="0">
                          <a:solidFill>
                            <a:schemeClr val="bg1"/>
                          </a:solidFill>
                        </a:rPr>
                        <a:t>Misdirected</a:t>
                      </a:r>
                      <a:r>
                        <a:rPr lang="de-DE" sz="12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200" b="0" dirty="0" err="1" smtClean="0">
                          <a:solidFill>
                            <a:schemeClr val="bg1"/>
                          </a:solidFill>
                        </a:rPr>
                        <a:t>reads</a:t>
                      </a:r>
                      <a:r>
                        <a:rPr lang="de-DE" sz="1200" b="0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de-DE" sz="12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200" b="0" baseline="0" dirty="0" err="1" smtClean="0">
                          <a:solidFill>
                            <a:schemeClr val="bg1"/>
                          </a:solidFill>
                        </a:rPr>
                        <a:t>writes</a:t>
                      </a:r>
                      <a:endParaRPr lang="de-DE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002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DMA </a:t>
                      </a:r>
                      <a:r>
                        <a:rPr lang="de-DE" sz="1200" dirty="0" err="1" smtClean="0">
                          <a:solidFill>
                            <a:schemeClr val="bg1"/>
                          </a:solidFill>
                        </a:rPr>
                        <a:t>parity</a:t>
                      </a:r>
                      <a:r>
                        <a:rPr lang="de-DE" sz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200" baseline="0" dirty="0" err="1" smtClean="0">
                          <a:solidFill>
                            <a:schemeClr val="bg1"/>
                          </a:solidFill>
                        </a:rPr>
                        <a:t>errors</a:t>
                      </a:r>
                      <a:endParaRPr lang="de-DE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002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Driver</a:t>
                      </a:r>
                      <a:r>
                        <a:rPr lang="de-DE" sz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200" baseline="0" dirty="0" err="1" smtClean="0">
                          <a:solidFill>
                            <a:schemeClr val="bg1"/>
                          </a:solidFill>
                        </a:rPr>
                        <a:t>b</a:t>
                      </a:r>
                      <a:r>
                        <a:rPr lang="de-DE" sz="1200" dirty="0" err="1" smtClean="0">
                          <a:solidFill>
                            <a:schemeClr val="bg1"/>
                          </a:solidFill>
                        </a:rPr>
                        <a:t>ugs</a:t>
                      </a:r>
                      <a:endParaRPr lang="de-DE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002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>
                          <a:solidFill>
                            <a:schemeClr val="bg1"/>
                          </a:solidFill>
                        </a:rPr>
                        <a:t>Accidental</a:t>
                      </a:r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200" dirty="0" err="1" smtClean="0">
                          <a:solidFill>
                            <a:schemeClr val="bg1"/>
                          </a:solidFill>
                        </a:rPr>
                        <a:t>overwrite</a:t>
                      </a:r>
                      <a:endParaRPr lang="de-DE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0021"/>
                    </a:solidFill>
                  </a:tcPr>
                </a:tc>
              </a:tr>
            </a:tbl>
          </a:graphicData>
        </a:graphic>
      </p:graphicFrame>
      <p:sp>
        <p:nvSpPr>
          <p:cNvPr id="6" name="Plus 5"/>
          <p:cNvSpPr/>
          <p:nvPr/>
        </p:nvSpPr>
        <p:spPr bwMode="auto">
          <a:xfrm>
            <a:off x="5943600" y="3904093"/>
            <a:ext cx="250903" cy="265885"/>
          </a:xfrm>
          <a:prstGeom prst="mathPlus">
            <a:avLst/>
          </a:prstGeom>
          <a:solidFill>
            <a:srgbClr val="92D050"/>
          </a:solidFill>
          <a:ln w="25400" cap="flat" cmpd="sng" algn="ctr">
            <a:solidFill>
              <a:srgbClr val="37910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de-DE" sz="420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8" name="Minus 7"/>
          <p:cNvSpPr/>
          <p:nvPr/>
        </p:nvSpPr>
        <p:spPr bwMode="auto">
          <a:xfrm>
            <a:off x="5938198" y="4251801"/>
            <a:ext cx="268799" cy="362138"/>
          </a:xfrm>
          <a:prstGeom prst="mathMinus">
            <a:avLst/>
          </a:prstGeom>
          <a:solidFill>
            <a:srgbClr val="FF0000"/>
          </a:solidFill>
          <a:ln w="254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de-DE" sz="420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43" name="Minus 42"/>
          <p:cNvSpPr/>
          <p:nvPr/>
        </p:nvSpPr>
        <p:spPr bwMode="auto">
          <a:xfrm>
            <a:off x="5940744" y="4639579"/>
            <a:ext cx="268799" cy="362138"/>
          </a:xfrm>
          <a:prstGeom prst="mathMinus">
            <a:avLst/>
          </a:prstGeom>
          <a:solidFill>
            <a:srgbClr val="FF0000"/>
          </a:solidFill>
          <a:ln w="254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de-DE" sz="420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44" name="Minus 43"/>
          <p:cNvSpPr/>
          <p:nvPr/>
        </p:nvSpPr>
        <p:spPr bwMode="auto">
          <a:xfrm>
            <a:off x="5940744" y="5034522"/>
            <a:ext cx="268799" cy="362138"/>
          </a:xfrm>
          <a:prstGeom prst="mathMinus">
            <a:avLst/>
          </a:prstGeom>
          <a:solidFill>
            <a:srgbClr val="FF0000"/>
          </a:solidFill>
          <a:ln w="254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de-DE" sz="420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45" name="Minus 44"/>
          <p:cNvSpPr/>
          <p:nvPr/>
        </p:nvSpPr>
        <p:spPr bwMode="auto">
          <a:xfrm>
            <a:off x="5940744" y="5383088"/>
            <a:ext cx="268799" cy="362138"/>
          </a:xfrm>
          <a:prstGeom prst="mathMinus">
            <a:avLst/>
          </a:prstGeom>
          <a:solidFill>
            <a:srgbClr val="FF0000"/>
          </a:solidFill>
          <a:ln w="254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de-DE" sz="420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46" name="Minus 45"/>
          <p:cNvSpPr/>
          <p:nvPr/>
        </p:nvSpPr>
        <p:spPr bwMode="auto">
          <a:xfrm>
            <a:off x="5940744" y="5747748"/>
            <a:ext cx="268799" cy="362138"/>
          </a:xfrm>
          <a:prstGeom prst="mathMinus">
            <a:avLst/>
          </a:prstGeom>
          <a:solidFill>
            <a:srgbClr val="FF0000"/>
          </a:solidFill>
          <a:ln w="254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de-DE" sz="420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524435" y="3407250"/>
            <a:ext cx="4933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  <a:defRPr/>
            </a:pPr>
            <a:r>
              <a:rPr lang="en-US" b="1" i="1" dirty="0" smtClean="0">
                <a:solidFill>
                  <a:srgbClr val="000000"/>
                </a:solidFill>
              </a:rPr>
              <a:t>Checksums validate only the data errors</a:t>
            </a:r>
            <a:endParaRPr lang="en-US" sz="16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7958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43" grpId="0" animBg="1"/>
      <p:bldP spid="44" grpId="0" animBg="1"/>
      <p:bldP spid="45" grpId="0" animBg="1"/>
      <p:bldP spid="46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PT_sheets 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2" y="4677"/>
            <a:ext cx="9144000" cy="6858000"/>
          </a:xfrm>
          <a:prstGeom prst="rect">
            <a:avLst/>
          </a:prstGeom>
        </p:spPr>
      </p:pic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82880" y="1353844"/>
            <a:ext cx="8229600" cy="128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7695" indent="-207695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450005" indent="-173079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692315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969241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246167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276926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553852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830778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107704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42900" lvl="3" indent="-342900" algn="l">
              <a:buSzPct val="100000"/>
              <a:buFontTx/>
              <a:buChar char="-"/>
              <a:defRPr/>
            </a:pPr>
            <a:r>
              <a:rPr lang="en-US" sz="2000" i="1" dirty="0" smtClean="0">
                <a:solidFill>
                  <a:srgbClr val="000000"/>
                </a:solidFill>
              </a:rPr>
              <a:t>256 bit checksum</a:t>
            </a:r>
          </a:p>
          <a:p>
            <a:pPr marL="342900" lvl="3" indent="-342900" algn="l">
              <a:buSzPct val="100000"/>
              <a:buFontTx/>
              <a:buChar char="-"/>
              <a:defRPr/>
            </a:pPr>
            <a:r>
              <a:rPr lang="en-US" sz="2000" i="1" dirty="0" smtClean="0">
                <a:solidFill>
                  <a:srgbClr val="000000"/>
                </a:solidFill>
              </a:rPr>
              <a:t>Checksum stored in parent block pointer</a:t>
            </a:r>
          </a:p>
          <a:p>
            <a:pPr marL="342900" lvl="3" indent="-342900" algn="l">
              <a:buSzPct val="100000"/>
              <a:buFontTx/>
              <a:buChar char="-"/>
              <a:defRPr/>
            </a:pPr>
            <a:r>
              <a:rPr lang="en-US" sz="2000" i="1" dirty="0" smtClean="0">
                <a:solidFill>
                  <a:srgbClr val="000000"/>
                </a:solidFill>
              </a:rPr>
              <a:t>Fault isolation between data and checksum</a:t>
            </a:r>
          </a:p>
          <a:p>
            <a:pPr marL="342900" lvl="3" indent="-342900" algn="l">
              <a:buSzPct val="100000"/>
              <a:buFontTx/>
              <a:buChar char="-"/>
              <a:defRPr/>
            </a:pPr>
            <a:r>
              <a:rPr lang="en-US" sz="2000" i="1" dirty="0" smtClean="0">
                <a:solidFill>
                  <a:srgbClr val="000000"/>
                </a:solidFill>
              </a:rPr>
              <a:t>Entire pool (block tree) is self-validating</a:t>
            </a:r>
            <a:endParaRPr lang="en-US" sz="2000" i="1" dirty="0">
              <a:solidFill>
                <a:srgbClr val="000000"/>
              </a:solidFill>
            </a:endParaRPr>
          </a:p>
        </p:txBody>
      </p:sp>
      <p:sp>
        <p:nvSpPr>
          <p:cNvPr id="52" name="Rectangle 19"/>
          <p:cNvSpPr>
            <a:spLocks/>
          </p:cNvSpPr>
          <p:nvPr/>
        </p:nvSpPr>
        <p:spPr bwMode="auto">
          <a:xfrm>
            <a:off x="613564" y="3560296"/>
            <a:ext cx="4016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ZFS</a:t>
            </a:r>
          </a:p>
        </p:txBody>
      </p:sp>
      <p:sp>
        <p:nvSpPr>
          <p:cNvPr id="72" name="Title 2"/>
          <p:cNvSpPr txBox="1">
            <a:spLocks/>
          </p:cNvSpPr>
          <p:nvPr/>
        </p:nvSpPr>
        <p:spPr>
          <a:xfrm>
            <a:off x="685800" y="134041"/>
            <a:ext cx="7772400" cy="857633"/>
          </a:xfrm>
          <a:prstGeom prst="rect">
            <a:avLst/>
          </a:prstGeom>
        </p:spPr>
        <p:txBody>
          <a:bodyPr vert="horz" lIns="55385" tIns="27693" rIns="55385" bIns="27693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76926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553852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830778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107704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/>
            <a:r>
              <a:rPr lang="en-US" dirty="0" smtClean="0">
                <a:solidFill>
                  <a:srgbClr val="800000"/>
                </a:solidFill>
              </a:rPr>
              <a:t>ZFS Checksum Trees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8" name="Rectangle 34"/>
          <p:cNvSpPr/>
          <p:nvPr/>
        </p:nvSpPr>
        <p:spPr>
          <a:xfrm>
            <a:off x="1868420" y="3488663"/>
            <a:ext cx="914400" cy="274320"/>
          </a:xfrm>
          <a:prstGeom prst="rect">
            <a:avLst/>
          </a:prstGeom>
          <a:gradFill>
            <a:gsLst>
              <a:gs pos="0">
                <a:srgbClr val="0A6503"/>
              </a:gs>
              <a:gs pos="100000">
                <a:srgbClr val="379105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 smtClean="0">
                <a:solidFill>
                  <a:srgbClr val="FFFFFF"/>
                </a:solidFill>
              </a:rPr>
              <a:t>Adress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79" name="Rectangle 36"/>
          <p:cNvSpPr/>
          <p:nvPr/>
        </p:nvSpPr>
        <p:spPr>
          <a:xfrm>
            <a:off x="1868420" y="3790077"/>
            <a:ext cx="914400" cy="18288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70C0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00" dirty="0" smtClean="0">
                <a:solidFill>
                  <a:srgbClr val="FFFFFF"/>
                </a:solidFill>
              </a:rPr>
              <a:t>Checksum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80" name="Rectangle 34"/>
          <p:cNvSpPr/>
          <p:nvPr/>
        </p:nvSpPr>
        <p:spPr>
          <a:xfrm>
            <a:off x="558966" y="5486400"/>
            <a:ext cx="914400" cy="27432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FFFFFF"/>
                </a:solidFill>
              </a:rPr>
              <a:t>DATA</a:t>
            </a: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81" name="Rectangle 34"/>
          <p:cNvSpPr/>
          <p:nvPr/>
        </p:nvSpPr>
        <p:spPr>
          <a:xfrm>
            <a:off x="2805062" y="3490137"/>
            <a:ext cx="914400" cy="274320"/>
          </a:xfrm>
          <a:prstGeom prst="rect">
            <a:avLst/>
          </a:prstGeom>
          <a:gradFill>
            <a:gsLst>
              <a:gs pos="0">
                <a:srgbClr val="0A6503"/>
              </a:gs>
              <a:gs pos="100000">
                <a:srgbClr val="379105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 smtClean="0">
                <a:solidFill>
                  <a:srgbClr val="FFFFFF"/>
                </a:solidFill>
              </a:rPr>
              <a:t>Adress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82" name="Rectangle 36"/>
          <p:cNvSpPr/>
          <p:nvPr/>
        </p:nvSpPr>
        <p:spPr>
          <a:xfrm>
            <a:off x="2805062" y="3791551"/>
            <a:ext cx="914400" cy="18288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70C0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00" dirty="0" smtClean="0">
                <a:solidFill>
                  <a:srgbClr val="FFFFFF"/>
                </a:solidFill>
              </a:rPr>
              <a:t>Checksum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83" name="Rectangle 34"/>
          <p:cNvSpPr/>
          <p:nvPr/>
        </p:nvSpPr>
        <p:spPr>
          <a:xfrm>
            <a:off x="700976" y="4572000"/>
            <a:ext cx="914400" cy="274320"/>
          </a:xfrm>
          <a:prstGeom prst="rect">
            <a:avLst/>
          </a:prstGeom>
          <a:gradFill>
            <a:gsLst>
              <a:gs pos="0">
                <a:srgbClr val="0A6503"/>
              </a:gs>
              <a:gs pos="100000">
                <a:srgbClr val="379105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 smtClean="0">
                <a:solidFill>
                  <a:srgbClr val="FFFFFF"/>
                </a:solidFill>
              </a:rPr>
              <a:t>Adress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84" name="Rectangle 36"/>
          <p:cNvSpPr/>
          <p:nvPr/>
        </p:nvSpPr>
        <p:spPr>
          <a:xfrm>
            <a:off x="700976" y="4865789"/>
            <a:ext cx="914400" cy="18288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70C0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00" dirty="0" smtClean="0">
                <a:solidFill>
                  <a:srgbClr val="FFFFFF"/>
                </a:solidFill>
              </a:rPr>
              <a:t>Checksum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85" name="Rectangle 34"/>
          <p:cNvSpPr/>
          <p:nvPr/>
        </p:nvSpPr>
        <p:spPr>
          <a:xfrm>
            <a:off x="1637592" y="4572000"/>
            <a:ext cx="914400" cy="274320"/>
          </a:xfrm>
          <a:prstGeom prst="rect">
            <a:avLst/>
          </a:prstGeom>
          <a:gradFill>
            <a:gsLst>
              <a:gs pos="0">
                <a:srgbClr val="0A6503"/>
              </a:gs>
              <a:gs pos="100000">
                <a:srgbClr val="379105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 smtClean="0">
                <a:solidFill>
                  <a:srgbClr val="FFFFFF"/>
                </a:solidFill>
              </a:rPr>
              <a:t>Adress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86" name="Rectangle 36"/>
          <p:cNvSpPr/>
          <p:nvPr/>
        </p:nvSpPr>
        <p:spPr>
          <a:xfrm>
            <a:off x="1637592" y="4867263"/>
            <a:ext cx="914400" cy="18288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70C0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00" dirty="0" smtClean="0">
                <a:solidFill>
                  <a:srgbClr val="FFFFFF"/>
                </a:solidFill>
              </a:rPr>
              <a:t>Checksum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87" name="Rectangle 34"/>
          <p:cNvSpPr/>
          <p:nvPr/>
        </p:nvSpPr>
        <p:spPr>
          <a:xfrm>
            <a:off x="3072876" y="4572000"/>
            <a:ext cx="914400" cy="274320"/>
          </a:xfrm>
          <a:prstGeom prst="rect">
            <a:avLst/>
          </a:prstGeom>
          <a:gradFill>
            <a:gsLst>
              <a:gs pos="0">
                <a:srgbClr val="0A6503"/>
              </a:gs>
              <a:gs pos="100000">
                <a:srgbClr val="379105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 smtClean="0">
                <a:solidFill>
                  <a:srgbClr val="FFFFFF"/>
                </a:solidFill>
              </a:rPr>
              <a:t>Adress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88" name="Rectangle 36"/>
          <p:cNvSpPr/>
          <p:nvPr/>
        </p:nvSpPr>
        <p:spPr>
          <a:xfrm>
            <a:off x="3072876" y="4876141"/>
            <a:ext cx="914400" cy="18288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70C0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00" dirty="0" smtClean="0">
                <a:solidFill>
                  <a:srgbClr val="FFFFFF"/>
                </a:solidFill>
              </a:rPr>
              <a:t>Checksum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89" name="Rectangle 34"/>
          <p:cNvSpPr/>
          <p:nvPr/>
        </p:nvSpPr>
        <p:spPr>
          <a:xfrm>
            <a:off x="4001732" y="4572000"/>
            <a:ext cx="914400" cy="274320"/>
          </a:xfrm>
          <a:prstGeom prst="rect">
            <a:avLst/>
          </a:prstGeom>
          <a:gradFill>
            <a:gsLst>
              <a:gs pos="0">
                <a:srgbClr val="0A6503"/>
              </a:gs>
              <a:gs pos="100000">
                <a:srgbClr val="379105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 smtClean="0">
                <a:solidFill>
                  <a:srgbClr val="FFFFFF"/>
                </a:solidFill>
              </a:rPr>
              <a:t>Adress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90" name="Rectangle 36"/>
          <p:cNvSpPr/>
          <p:nvPr/>
        </p:nvSpPr>
        <p:spPr>
          <a:xfrm>
            <a:off x="4001732" y="4877615"/>
            <a:ext cx="914400" cy="18288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70C0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00" dirty="0" smtClean="0">
                <a:solidFill>
                  <a:srgbClr val="FFFFFF"/>
                </a:solidFill>
              </a:rPr>
              <a:t>Checksum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91" name="Rectangle 34"/>
          <p:cNvSpPr/>
          <p:nvPr/>
        </p:nvSpPr>
        <p:spPr>
          <a:xfrm>
            <a:off x="1757545" y="5486400"/>
            <a:ext cx="914400" cy="27432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FFFFFF"/>
                </a:solidFill>
              </a:rPr>
              <a:t>DATA</a:t>
            </a: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92" name="Rectangle 34"/>
          <p:cNvSpPr/>
          <p:nvPr/>
        </p:nvSpPr>
        <p:spPr>
          <a:xfrm>
            <a:off x="2975305" y="5486400"/>
            <a:ext cx="914400" cy="27432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FFFFFF"/>
                </a:solidFill>
              </a:rPr>
              <a:t>DATA</a:t>
            </a: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93" name="Rectangle 34"/>
          <p:cNvSpPr/>
          <p:nvPr/>
        </p:nvSpPr>
        <p:spPr>
          <a:xfrm>
            <a:off x="4184187" y="5486400"/>
            <a:ext cx="914400" cy="27432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FFFFFF"/>
                </a:solidFill>
              </a:rPr>
              <a:t>DATA</a:t>
            </a:r>
            <a:endParaRPr lang="en-US" sz="800" dirty="0">
              <a:solidFill>
                <a:srgbClr val="FFFFFF"/>
              </a:solidFill>
            </a:endParaRPr>
          </a:p>
        </p:txBody>
      </p:sp>
      <p:cxnSp>
        <p:nvCxnSpPr>
          <p:cNvPr id="5" name="Gerade Verbindung mit Pfeil 4"/>
          <p:cNvCxnSpPr/>
          <p:nvPr/>
        </p:nvCxnSpPr>
        <p:spPr bwMode="auto">
          <a:xfrm flipH="1">
            <a:off x="1637592" y="4067268"/>
            <a:ext cx="536222" cy="45720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4" name="Gerade Verbindung mit Pfeil 93"/>
          <p:cNvCxnSpPr>
            <a:stCxn id="84" idx="2"/>
          </p:cNvCxnSpPr>
          <p:nvPr/>
        </p:nvCxnSpPr>
        <p:spPr bwMode="auto">
          <a:xfrm flipH="1">
            <a:off x="964334" y="5048669"/>
            <a:ext cx="193842" cy="382829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5" name="Gerade Verbindung mit Pfeil 94"/>
          <p:cNvCxnSpPr/>
          <p:nvPr/>
        </p:nvCxnSpPr>
        <p:spPr bwMode="auto">
          <a:xfrm flipH="1">
            <a:off x="3327356" y="5067899"/>
            <a:ext cx="193842" cy="382829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6" name="Gerade Verbindung mit Pfeil 95"/>
          <p:cNvCxnSpPr/>
          <p:nvPr/>
        </p:nvCxnSpPr>
        <p:spPr bwMode="auto">
          <a:xfrm>
            <a:off x="4450054" y="5069373"/>
            <a:ext cx="269432" cy="37187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7" name="Gerade Verbindung mit Pfeil 96"/>
          <p:cNvCxnSpPr/>
          <p:nvPr/>
        </p:nvCxnSpPr>
        <p:spPr bwMode="auto">
          <a:xfrm>
            <a:off x="2080029" y="5060495"/>
            <a:ext cx="269432" cy="37187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9" name="Gerade Verbindung mit Pfeil 98"/>
          <p:cNvCxnSpPr/>
          <p:nvPr/>
        </p:nvCxnSpPr>
        <p:spPr bwMode="auto">
          <a:xfrm>
            <a:off x="3383900" y="4067268"/>
            <a:ext cx="617832" cy="45720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aphicFrame>
        <p:nvGraphicFramePr>
          <p:cNvPr id="101" name="Tabelle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958592"/>
              </p:ext>
            </p:extLst>
          </p:nvPr>
        </p:nvGraphicFramePr>
        <p:xfrm>
          <a:off x="5867400" y="3867143"/>
          <a:ext cx="2554421" cy="2225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69007"/>
                <a:gridCol w="2185414"/>
              </a:tblGrid>
              <a:tr h="370840"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7910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dirty="0" smtClean="0">
                          <a:solidFill>
                            <a:schemeClr val="bg1"/>
                          </a:solidFill>
                        </a:rPr>
                        <a:t>Bit</a:t>
                      </a:r>
                      <a:r>
                        <a:rPr lang="de-DE" sz="1200" b="0" baseline="0" dirty="0" smtClean="0">
                          <a:solidFill>
                            <a:schemeClr val="bg1"/>
                          </a:solidFill>
                        </a:rPr>
                        <a:t> rot</a:t>
                      </a:r>
                      <a:endParaRPr lang="de-DE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7910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7910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dirty="0" smtClean="0">
                          <a:solidFill>
                            <a:schemeClr val="bg1"/>
                          </a:solidFill>
                        </a:rPr>
                        <a:t>Phantom </a:t>
                      </a:r>
                      <a:r>
                        <a:rPr lang="de-DE" sz="1200" b="0" dirty="0" err="1" smtClean="0">
                          <a:solidFill>
                            <a:schemeClr val="bg1"/>
                          </a:solidFill>
                        </a:rPr>
                        <a:t>writes</a:t>
                      </a:r>
                      <a:endParaRPr lang="de-DE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7910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7910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dirty="0" err="1" smtClean="0">
                          <a:solidFill>
                            <a:schemeClr val="bg1"/>
                          </a:solidFill>
                        </a:rPr>
                        <a:t>Misdirected</a:t>
                      </a:r>
                      <a:r>
                        <a:rPr lang="de-DE" sz="12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200" b="0" dirty="0" err="1" smtClean="0">
                          <a:solidFill>
                            <a:schemeClr val="bg1"/>
                          </a:solidFill>
                        </a:rPr>
                        <a:t>reads</a:t>
                      </a:r>
                      <a:r>
                        <a:rPr lang="de-DE" sz="12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200" b="0" dirty="0" err="1" smtClean="0">
                          <a:solidFill>
                            <a:schemeClr val="bg1"/>
                          </a:solidFill>
                        </a:rPr>
                        <a:t>and</a:t>
                      </a:r>
                      <a:r>
                        <a:rPr lang="de-DE" sz="12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200" b="0" dirty="0" err="1" smtClean="0">
                          <a:solidFill>
                            <a:schemeClr val="bg1"/>
                          </a:solidFill>
                        </a:rPr>
                        <a:t>writes</a:t>
                      </a:r>
                      <a:endParaRPr lang="de-DE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7910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7910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dirty="0" smtClean="0">
                          <a:solidFill>
                            <a:schemeClr val="bg1"/>
                          </a:solidFill>
                        </a:rPr>
                        <a:t>DMA </a:t>
                      </a:r>
                      <a:r>
                        <a:rPr lang="de-DE" sz="1200" b="0" dirty="0" err="1" smtClean="0">
                          <a:solidFill>
                            <a:schemeClr val="bg1"/>
                          </a:solidFill>
                        </a:rPr>
                        <a:t>parity</a:t>
                      </a:r>
                      <a:r>
                        <a:rPr lang="de-DE" sz="12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200" b="0" dirty="0" err="1" smtClean="0">
                          <a:solidFill>
                            <a:schemeClr val="bg1"/>
                          </a:solidFill>
                        </a:rPr>
                        <a:t>errors</a:t>
                      </a:r>
                      <a:endParaRPr lang="de-DE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7910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7910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dirty="0" smtClean="0">
                          <a:solidFill>
                            <a:schemeClr val="bg1"/>
                          </a:solidFill>
                        </a:rPr>
                        <a:t>Driver</a:t>
                      </a:r>
                      <a:r>
                        <a:rPr lang="de-DE" sz="12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200" b="0" baseline="0" dirty="0" err="1" smtClean="0">
                          <a:solidFill>
                            <a:schemeClr val="bg1"/>
                          </a:solidFill>
                        </a:rPr>
                        <a:t>b</a:t>
                      </a:r>
                      <a:r>
                        <a:rPr lang="de-DE" sz="1200" b="0" dirty="0" err="1" smtClean="0">
                          <a:solidFill>
                            <a:schemeClr val="bg1"/>
                          </a:solidFill>
                        </a:rPr>
                        <a:t>ugs</a:t>
                      </a:r>
                      <a:endParaRPr lang="de-DE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7910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7910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>
                          <a:solidFill>
                            <a:schemeClr val="bg1"/>
                          </a:solidFill>
                        </a:rPr>
                        <a:t>Accidental</a:t>
                      </a:r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200" dirty="0" err="1" smtClean="0">
                          <a:solidFill>
                            <a:schemeClr val="bg1"/>
                          </a:solidFill>
                        </a:rPr>
                        <a:t>overwrite</a:t>
                      </a:r>
                      <a:endParaRPr lang="de-DE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79105"/>
                    </a:solidFill>
                  </a:tcPr>
                </a:tc>
              </a:tr>
            </a:tbl>
          </a:graphicData>
        </a:graphic>
      </p:graphicFrame>
      <p:sp>
        <p:nvSpPr>
          <p:cNvPr id="102" name="Plus 101"/>
          <p:cNvSpPr/>
          <p:nvPr/>
        </p:nvSpPr>
        <p:spPr bwMode="auto">
          <a:xfrm>
            <a:off x="5943600" y="3904443"/>
            <a:ext cx="250903" cy="265885"/>
          </a:xfrm>
          <a:prstGeom prst="mathPlus">
            <a:avLst/>
          </a:prstGeom>
          <a:solidFill>
            <a:srgbClr val="92D050"/>
          </a:solidFill>
          <a:ln w="25400" cap="flat" cmpd="sng" algn="ctr">
            <a:solidFill>
              <a:srgbClr val="37910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de-DE" sz="420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108" name="Rechteck 107"/>
          <p:cNvSpPr/>
          <p:nvPr/>
        </p:nvSpPr>
        <p:spPr>
          <a:xfrm>
            <a:off x="3524435" y="3407250"/>
            <a:ext cx="4933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SzPct val="100000"/>
              <a:defRPr/>
            </a:pPr>
            <a:r>
              <a:rPr lang="en-US" b="1" i="1" dirty="0" smtClean="0">
                <a:solidFill>
                  <a:srgbClr val="000000"/>
                </a:solidFill>
              </a:rPr>
              <a:t>ZFS validates the entire I/O Path</a:t>
            </a:r>
            <a:endParaRPr lang="en-US" sz="1600" i="1" dirty="0">
              <a:solidFill>
                <a:srgbClr val="000000"/>
              </a:solidFill>
            </a:endParaRPr>
          </a:p>
        </p:txBody>
      </p:sp>
      <p:sp>
        <p:nvSpPr>
          <p:cNvPr id="109" name="Plus 108"/>
          <p:cNvSpPr/>
          <p:nvPr/>
        </p:nvSpPr>
        <p:spPr bwMode="auto">
          <a:xfrm>
            <a:off x="5939488" y="4272315"/>
            <a:ext cx="250903" cy="265885"/>
          </a:xfrm>
          <a:prstGeom prst="mathPlus">
            <a:avLst/>
          </a:prstGeom>
          <a:solidFill>
            <a:srgbClr val="92D050"/>
          </a:solidFill>
          <a:ln w="25400" cap="flat" cmpd="sng" algn="ctr">
            <a:solidFill>
              <a:srgbClr val="37910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de-DE" sz="420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110" name="Plus 109"/>
          <p:cNvSpPr/>
          <p:nvPr/>
        </p:nvSpPr>
        <p:spPr bwMode="auto">
          <a:xfrm>
            <a:off x="5939489" y="4707272"/>
            <a:ext cx="250903" cy="265885"/>
          </a:xfrm>
          <a:prstGeom prst="mathPlus">
            <a:avLst/>
          </a:prstGeom>
          <a:solidFill>
            <a:srgbClr val="92D050"/>
          </a:solidFill>
          <a:ln w="25400" cap="flat" cmpd="sng" algn="ctr">
            <a:solidFill>
              <a:srgbClr val="37910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de-DE" sz="420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111" name="Plus 110"/>
          <p:cNvSpPr/>
          <p:nvPr/>
        </p:nvSpPr>
        <p:spPr bwMode="auto">
          <a:xfrm>
            <a:off x="5943600" y="5046165"/>
            <a:ext cx="250903" cy="265885"/>
          </a:xfrm>
          <a:prstGeom prst="mathPlus">
            <a:avLst/>
          </a:prstGeom>
          <a:solidFill>
            <a:srgbClr val="92D050"/>
          </a:solidFill>
          <a:ln w="25400" cap="flat" cmpd="sng" algn="ctr">
            <a:solidFill>
              <a:srgbClr val="37910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de-DE" sz="420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112" name="Plus 111"/>
          <p:cNvSpPr/>
          <p:nvPr/>
        </p:nvSpPr>
        <p:spPr bwMode="auto">
          <a:xfrm>
            <a:off x="5943600" y="5409582"/>
            <a:ext cx="250903" cy="265885"/>
          </a:xfrm>
          <a:prstGeom prst="mathPlus">
            <a:avLst/>
          </a:prstGeom>
          <a:solidFill>
            <a:srgbClr val="92D050"/>
          </a:solidFill>
          <a:ln w="25400" cap="flat" cmpd="sng" algn="ctr">
            <a:solidFill>
              <a:srgbClr val="37910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de-DE" sz="420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113" name="Plus 112"/>
          <p:cNvSpPr/>
          <p:nvPr/>
        </p:nvSpPr>
        <p:spPr bwMode="auto">
          <a:xfrm>
            <a:off x="5943600" y="5791193"/>
            <a:ext cx="250903" cy="265885"/>
          </a:xfrm>
          <a:prstGeom prst="mathPlus">
            <a:avLst/>
          </a:prstGeom>
          <a:solidFill>
            <a:srgbClr val="92D050"/>
          </a:solidFill>
          <a:ln w="25400" cap="flat" cmpd="sng" algn="ctr">
            <a:solidFill>
              <a:srgbClr val="37910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de-DE" sz="4200">
              <a:solidFill>
                <a:srgbClr val="000000"/>
              </a:solidFill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4257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8" grpId="0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1" descr="PPT_sheets 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06" y="-1594"/>
            <a:ext cx="9144000" cy="6858000"/>
          </a:xfrm>
          <a:prstGeom prst="rect">
            <a:avLst/>
          </a:prstGeom>
        </p:spPr>
      </p:pic>
      <p:sp>
        <p:nvSpPr>
          <p:cNvPr id="72" name="Title 2"/>
          <p:cNvSpPr txBox="1">
            <a:spLocks/>
          </p:cNvSpPr>
          <p:nvPr/>
        </p:nvSpPr>
        <p:spPr>
          <a:xfrm>
            <a:off x="409433" y="134041"/>
            <a:ext cx="8277367" cy="857633"/>
          </a:xfrm>
          <a:prstGeom prst="rect">
            <a:avLst/>
          </a:prstGeom>
        </p:spPr>
        <p:txBody>
          <a:bodyPr vert="horz" lIns="55385" tIns="27693" rIns="55385" bIns="27693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76926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553852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830778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107704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/>
            <a:r>
              <a:rPr lang="en-US" sz="4800" dirty="0" smtClean="0">
                <a:solidFill>
                  <a:srgbClr val="800000"/>
                </a:solidFill>
              </a:rPr>
              <a:t>Transactional file system</a:t>
            </a:r>
            <a:endParaRPr lang="en-US" sz="4800" dirty="0">
              <a:solidFill>
                <a:srgbClr val="800000"/>
              </a:solidFill>
            </a:endParaRPr>
          </a:p>
        </p:txBody>
      </p:sp>
      <p:sp>
        <p:nvSpPr>
          <p:cNvPr id="78" name="Rectangle 34"/>
          <p:cNvSpPr/>
          <p:nvPr/>
        </p:nvSpPr>
        <p:spPr>
          <a:xfrm>
            <a:off x="3188048" y="2684023"/>
            <a:ext cx="365760" cy="274320"/>
          </a:xfrm>
          <a:prstGeom prst="rect">
            <a:avLst/>
          </a:prstGeom>
          <a:gradFill>
            <a:gsLst>
              <a:gs pos="0">
                <a:srgbClr val="0A6503"/>
              </a:gs>
              <a:gs pos="100000">
                <a:srgbClr val="379105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81" name="Rectangle 34"/>
          <p:cNvSpPr/>
          <p:nvPr/>
        </p:nvSpPr>
        <p:spPr>
          <a:xfrm>
            <a:off x="3575718" y="2685497"/>
            <a:ext cx="365760" cy="274320"/>
          </a:xfrm>
          <a:prstGeom prst="rect">
            <a:avLst/>
          </a:prstGeom>
          <a:gradFill>
            <a:gsLst>
              <a:gs pos="0">
                <a:srgbClr val="0A6503"/>
              </a:gs>
              <a:gs pos="100000">
                <a:srgbClr val="379105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36" name="Rectangle 34"/>
          <p:cNvSpPr/>
          <p:nvPr/>
        </p:nvSpPr>
        <p:spPr>
          <a:xfrm>
            <a:off x="2195186" y="3374136"/>
            <a:ext cx="365760" cy="274320"/>
          </a:xfrm>
          <a:prstGeom prst="rect">
            <a:avLst/>
          </a:prstGeom>
          <a:gradFill>
            <a:gsLst>
              <a:gs pos="0">
                <a:srgbClr val="0A6503"/>
              </a:gs>
              <a:gs pos="100000">
                <a:srgbClr val="379105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37" name="Rectangle 34"/>
          <p:cNvSpPr/>
          <p:nvPr/>
        </p:nvSpPr>
        <p:spPr>
          <a:xfrm>
            <a:off x="2582590" y="3374136"/>
            <a:ext cx="365760" cy="274320"/>
          </a:xfrm>
          <a:prstGeom prst="rect">
            <a:avLst/>
          </a:prstGeom>
          <a:gradFill>
            <a:gsLst>
              <a:gs pos="0">
                <a:srgbClr val="0A6503"/>
              </a:gs>
              <a:gs pos="100000">
                <a:srgbClr val="379105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cxnSp>
        <p:nvCxnSpPr>
          <p:cNvPr id="40" name="Gerade Verbindung mit Pfeil 39"/>
          <p:cNvCxnSpPr/>
          <p:nvPr/>
        </p:nvCxnSpPr>
        <p:spPr bwMode="auto">
          <a:xfrm flipH="1">
            <a:off x="1992458" y="3557016"/>
            <a:ext cx="398318" cy="472501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1" name="Rectangle 34"/>
          <p:cNvSpPr/>
          <p:nvPr/>
        </p:nvSpPr>
        <p:spPr>
          <a:xfrm>
            <a:off x="1618488" y="4014216"/>
            <a:ext cx="365760" cy="274320"/>
          </a:xfrm>
          <a:prstGeom prst="rect">
            <a:avLst/>
          </a:prstGeom>
          <a:gradFill>
            <a:gsLst>
              <a:gs pos="0">
                <a:srgbClr val="0A6503"/>
              </a:gs>
              <a:gs pos="100000">
                <a:srgbClr val="379105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42" name="Rectangle 34"/>
          <p:cNvSpPr/>
          <p:nvPr/>
        </p:nvSpPr>
        <p:spPr>
          <a:xfrm>
            <a:off x="2006728" y="4011001"/>
            <a:ext cx="365760" cy="274320"/>
          </a:xfrm>
          <a:prstGeom prst="rect">
            <a:avLst/>
          </a:prstGeom>
          <a:gradFill>
            <a:gsLst>
              <a:gs pos="0">
                <a:srgbClr val="0A6503"/>
              </a:gs>
              <a:gs pos="100000">
                <a:srgbClr val="379105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cxnSp>
        <p:nvCxnSpPr>
          <p:cNvPr id="44" name="Gerade Verbindung mit Pfeil 43"/>
          <p:cNvCxnSpPr/>
          <p:nvPr/>
        </p:nvCxnSpPr>
        <p:spPr bwMode="auto">
          <a:xfrm flipH="1">
            <a:off x="2560946" y="2822657"/>
            <a:ext cx="811456" cy="548751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" name="Gerade Verbindung mit Pfeil 44"/>
          <p:cNvCxnSpPr/>
          <p:nvPr/>
        </p:nvCxnSpPr>
        <p:spPr bwMode="auto">
          <a:xfrm>
            <a:off x="3758598" y="2821183"/>
            <a:ext cx="831432" cy="56189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Gerade Verbindung mit Pfeil 45"/>
          <p:cNvCxnSpPr/>
          <p:nvPr/>
        </p:nvCxnSpPr>
        <p:spPr bwMode="auto">
          <a:xfrm>
            <a:off x="2748571" y="3544723"/>
            <a:ext cx="381459" cy="463355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7" name="Rectangle 34"/>
          <p:cNvSpPr/>
          <p:nvPr/>
        </p:nvSpPr>
        <p:spPr>
          <a:xfrm>
            <a:off x="2748570" y="4011001"/>
            <a:ext cx="365760" cy="274320"/>
          </a:xfrm>
          <a:prstGeom prst="rect">
            <a:avLst/>
          </a:prstGeom>
          <a:gradFill>
            <a:gsLst>
              <a:gs pos="0">
                <a:srgbClr val="0A6503"/>
              </a:gs>
              <a:gs pos="100000">
                <a:srgbClr val="379105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48" name="Rectangle 34"/>
          <p:cNvSpPr/>
          <p:nvPr/>
        </p:nvSpPr>
        <p:spPr>
          <a:xfrm>
            <a:off x="3135974" y="4012741"/>
            <a:ext cx="365760" cy="274320"/>
          </a:xfrm>
          <a:prstGeom prst="rect">
            <a:avLst/>
          </a:prstGeom>
          <a:gradFill>
            <a:gsLst>
              <a:gs pos="0">
                <a:srgbClr val="0A6503"/>
              </a:gs>
              <a:gs pos="100000">
                <a:srgbClr val="379105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49" name="Rectangle 34"/>
          <p:cNvSpPr/>
          <p:nvPr/>
        </p:nvSpPr>
        <p:spPr>
          <a:xfrm>
            <a:off x="4194210" y="3374136"/>
            <a:ext cx="365760" cy="274320"/>
          </a:xfrm>
          <a:prstGeom prst="rect">
            <a:avLst/>
          </a:prstGeom>
          <a:gradFill>
            <a:gsLst>
              <a:gs pos="0">
                <a:srgbClr val="0A6503"/>
              </a:gs>
              <a:gs pos="100000">
                <a:srgbClr val="379105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50" name="Rectangle 34"/>
          <p:cNvSpPr/>
          <p:nvPr/>
        </p:nvSpPr>
        <p:spPr>
          <a:xfrm>
            <a:off x="4581614" y="3374136"/>
            <a:ext cx="365760" cy="274320"/>
          </a:xfrm>
          <a:prstGeom prst="rect">
            <a:avLst/>
          </a:prstGeom>
          <a:gradFill>
            <a:gsLst>
              <a:gs pos="0">
                <a:srgbClr val="0A6503"/>
              </a:gs>
              <a:gs pos="100000">
                <a:srgbClr val="379105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cxnSp>
        <p:nvCxnSpPr>
          <p:cNvPr id="51" name="Gerade Verbindung mit Pfeil 50"/>
          <p:cNvCxnSpPr/>
          <p:nvPr/>
        </p:nvCxnSpPr>
        <p:spPr bwMode="auto">
          <a:xfrm flipH="1">
            <a:off x="3991482" y="3529584"/>
            <a:ext cx="398318" cy="481379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3" name="Rectangle 34"/>
          <p:cNvSpPr/>
          <p:nvPr/>
        </p:nvSpPr>
        <p:spPr>
          <a:xfrm>
            <a:off x="3627492" y="4014216"/>
            <a:ext cx="365760" cy="274320"/>
          </a:xfrm>
          <a:prstGeom prst="rect">
            <a:avLst/>
          </a:prstGeom>
          <a:gradFill>
            <a:gsLst>
              <a:gs pos="0">
                <a:srgbClr val="0A6503"/>
              </a:gs>
              <a:gs pos="100000">
                <a:srgbClr val="379105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54" name="Rectangle 34"/>
          <p:cNvSpPr/>
          <p:nvPr/>
        </p:nvSpPr>
        <p:spPr>
          <a:xfrm>
            <a:off x="4014896" y="4014216"/>
            <a:ext cx="365760" cy="274320"/>
          </a:xfrm>
          <a:prstGeom prst="rect">
            <a:avLst/>
          </a:prstGeom>
          <a:gradFill>
            <a:gsLst>
              <a:gs pos="0">
                <a:srgbClr val="0A6503"/>
              </a:gs>
              <a:gs pos="100000">
                <a:srgbClr val="379105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cxnSp>
        <p:nvCxnSpPr>
          <p:cNvPr id="55" name="Gerade Verbindung mit Pfeil 54"/>
          <p:cNvCxnSpPr/>
          <p:nvPr/>
        </p:nvCxnSpPr>
        <p:spPr bwMode="auto">
          <a:xfrm>
            <a:off x="4747594" y="3534370"/>
            <a:ext cx="381460" cy="48406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6" name="Rectangle 34"/>
          <p:cNvSpPr/>
          <p:nvPr/>
        </p:nvSpPr>
        <p:spPr>
          <a:xfrm>
            <a:off x="4747594" y="4014216"/>
            <a:ext cx="365760" cy="274320"/>
          </a:xfrm>
          <a:prstGeom prst="rect">
            <a:avLst/>
          </a:prstGeom>
          <a:gradFill>
            <a:gsLst>
              <a:gs pos="0">
                <a:srgbClr val="0A6503"/>
              </a:gs>
              <a:gs pos="100000">
                <a:srgbClr val="379105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57" name="Rectangle 34"/>
          <p:cNvSpPr/>
          <p:nvPr/>
        </p:nvSpPr>
        <p:spPr>
          <a:xfrm>
            <a:off x="5126386" y="4014216"/>
            <a:ext cx="365760" cy="274320"/>
          </a:xfrm>
          <a:prstGeom prst="rect">
            <a:avLst/>
          </a:prstGeom>
          <a:gradFill>
            <a:gsLst>
              <a:gs pos="0">
                <a:srgbClr val="0A6503"/>
              </a:gs>
              <a:gs pos="100000">
                <a:srgbClr val="379105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58" name="Rectangle 34"/>
          <p:cNvSpPr/>
          <p:nvPr/>
        </p:nvSpPr>
        <p:spPr>
          <a:xfrm>
            <a:off x="3180644" y="1975257"/>
            <a:ext cx="365760" cy="274320"/>
          </a:xfrm>
          <a:prstGeom prst="rect">
            <a:avLst/>
          </a:prstGeom>
          <a:gradFill>
            <a:gsLst>
              <a:gs pos="0">
                <a:srgbClr val="0A6503"/>
              </a:gs>
              <a:gs pos="100000">
                <a:srgbClr val="379105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59" name="Rectangle 34"/>
          <p:cNvSpPr/>
          <p:nvPr/>
        </p:nvSpPr>
        <p:spPr>
          <a:xfrm>
            <a:off x="3568314" y="1976731"/>
            <a:ext cx="365760" cy="274320"/>
          </a:xfrm>
          <a:prstGeom prst="rect">
            <a:avLst/>
          </a:prstGeom>
          <a:gradFill>
            <a:gsLst>
              <a:gs pos="0">
                <a:srgbClr val="0A6503"/>
              </a:gs>
              <a:gs pos="100000">
                <a:srgbClr val="379105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cxnSp>
        <p:nvCxnSpPr>
          <p:cNvPr id="61" name="Gerade Verbindung mit Pfeil 60"/>
          <p:cNvCxnSpPr/>
          <p:nvPr/>
        </p:nvCxnSpPr>
        <p:spPr bwMode="auto">
          <a:xfrm>
            <a:off x="3547132" y="2262241"/>
            <a:ext cx="8150" cy="42178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9" name="Rectangle 34"/>
          <p:cNvSpPr/>
          <p:nvPr/>
        </p:nvSpPr>
        <p:spPr>
          <a:xfrm>
            <a:off x="1764792" y="4169664"/>
            <a:ext cx="365760" cy="274320"/>
          </a:xfrm>
          <a:prstGeom prst="rect">
            <a:avLst/>
          </a:prstGeom>
          <a:gradFill>
            <a:gsLst>
              <a:gs pos="0">
                <a:srgbClr val="E27100"/>
              </a:gs>
              <a:gs pos="100000">
                <a:srgbClr val="FF9900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70" name="Rectangle 34"/>
          <p:cNvSpPr/>
          <p:nvPr/>
        </p:nvSpPr>
        <p:spPr>
          <a:xfrm>
            <a:off x="2141372" y="4169664"/>
            <a:ext cx="365760" cy="274320"/>
          </a:xfrm>
          <a:prstGeom prst="rect">
            <a:avLst/>
          </a:prstGeom>
          <a:gradFill>
            <a:gsLst>
              <a:gs pos="0">
                <a:srgbClr val="D06800"/>
              </a:gs>
              <a:gs pos="100000">
                <a:srgbClr val="FF9900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71" name="Rectangle 34"/>
          <p:cNvSpPr/>
          <p:nvPr/>
        </p:nvSpPr>
        <p:spPr>
          <a:xfrm>
            <a:off x="2894874" y="4169664"/>
            <a:ext cx="365760" cy="274320"/>
          </a:xfrm>
          <a:prstGeom prst="rect">
            <a:avLst/>
          </a:prstGeom>
          <a:gradFill>
            <a:gsLst>
              <a:gs pos="0">
                <a:srgbClr val="E27100"/>
              </a:gs>
              <a:gs pos="100000">
                <a:srgbClr val="FF9900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72" name="Rectangle 34"/>
          <p:cNvSpPr/>
          <p:nvPr/>
        </p:nvSpPr>
        <p:spPr>
          <a:xfrm>
            <a:off x="3272180" y="4169664"/>
            <a:ext cx="365760" cy="274320"/>
          </a:xfrm>
          <a:prstGeom prst="rect">
            <a:avLst/>
          </a:prstGeom>
          <a:gradFill>
            <a:gsLst>
              <a:gs pos="0">
                <a:srgbClr val="D06800"/>
              </a:gs>
              <a:gs pos="100000">
                <a:srgbClr val="FF9900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73" name="Rectangle 34"/>
          <p:cNvSpPr/>
          <p:nvPr/>
        </p:nvSpPr>
        <p:spPr>
          <a:xfrm>
            <a:off x="2337816" y="3526536"/>
            <a:ext cx="365760" cy="274320"/>
          </a:xfrm>
          <a:prstGeom prst="rect">
            <a:avLst/>
          </a:prstGeom>
          <a:gradFill>
            <a:gsLst>
              <a:gs pos="0">
                <a:srgbClr val="E27100"/>
              </a:gs>
              <a:gs pos="100000">
                <a:srgbClr val="FF9900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74" name="Rectangle 34"/>
          <p:cNvSpPr/>
          <p:nvPr/>
        </p:nvSpPr>
        <p:spPr>
          <a:xfrm>
            <a:off x="2723008" y="3526536"/>
            <a:ext cx="365760" cy="274320"/>
          </a:xfrm>
          <a:prstGeom prst="rect">
            <a:avLst/>
          </a:prstGeom>
          <a:gradFill>
            <a:gsLst>
              <a:gs pos="0">
                <a:srgbClr val="D06800"/>
              </a:gs>
              <a:gs pos="100000">
                <a:srgbClr val="FF9900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75" name="Rectangle 34"/>
          <p:cNvSpPr/>
          <p:nvPr/>
        </p:nvSpPr>
        <p:spPr>
          <a:xfrm>
            <a:off x="3313176" y="2837688"/>
            <a:ext cx="365760" cy="274320"/>
          </a:xfrm>
          <a:prstGeom prst="rect">
            <a:avLst/>
          </a:prstGeom>
          <a:gradFill>
            <a:gsLst>
              <a:gs pos="0">
                <a:srgbClr val="E27100"/>
              </a:gs>
              <a:gs pos="100000">
                <a:srgbClr val="FF9900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76" name="Rectangle 34"/>
          <p:cNvSpPr/>
          <p:nvPr/>
        </p:nvSpPr>
        <p:spPr>
          <a:xfrm>
            <a:off x="3698368" y="2837688"/>
            <a:ext cx="365760" cy="274320"/>
          </a:xfrm>
          <a:prstGeom prst="rect">
            <a:avLst/>
          </a:prstGeom>
          <a:gradFill>
            <a:gsLst>
              <a:gs pos="0">
                <a:srgbClr val="D06800"/>
              </a:gs>
              <a:gs pos="100000">
                <a:srgbClr val="FF9900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08" name="Rechteck 107"/>
          <p:cNvSpPr/>
          <p:nvPr/>
        </p:nvSpPr>
        <p:spPr>
          <a:xfrm>
            <a:off x="2966674" y="1000263"/>
            <a:ext cx="4933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SzPct val="100000"/>
              <a:defRPr/>
            </a:pPr>
            <a:r>
              <a:rPr lang="en-US" b="1" i="1" dirty="0" smtClean="0">
                <a:solidFill>
                  <a:srgbClr val="000000"/>
                </a:solidFill>
              </a:rPr>
              <a:t>Copy on Write (COW)</a:t>
            </a:r>
            <a:endParaRPr lang="en-US" sz="1600" i="1" dirty="0">
              <a:solidFill>
                <a:srgbClr val="000000"/>
              </a:solidFill>
            </a:endParaRPr>
          </a:p>
        </p:txBody>
      </p:sp>
      <p:cxnSp>
        <p:nvCxnSpPr>
          <p:cNvPr id="112" name="Gerade Verbindung mit Pfeil 111"/>
          <p:cNvCxnSpPr/>
          <p:nvPr/>
        </p:nvCxnSpPr>
        <p:spPr bwMode="auto">
          <a:xfrm flipH="1">
            <a:off x="2144858" y="3709416"/>
            <a:ext cx="398318" cy="472501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3" name="Gerade Verbindung mit Pfeil 112"/>
          <p:cNvCxnSpPr/>
          <p:nvPr/>
        </p:nvCxnSpPr>
        <p:spPr bwMode="auto">
          <a:xfrm>
            <a:off x="2900971" y="3697123"/>
            <a:ext cx="381459" cy="463355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7" name="Gerade Verbindung mit Pfeil 176"/>
          <p:cNvCxnSpPr/>
          <p:nvPr/>
        </p:nvCxnSpPr>
        <p:spPr bwMode="auto">
          <a:xfrm flipH="1">
            <a:off x="2713346" y="2975057"/>
            <a:ext cx="811456" cy="548751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8" name="Gerade Verbindung mit Pfeil 177"/>
          <p:cNvCxnSpPr/>
          <p:nvPr/>
        </p:nvCxnSpPr>
        <p:spPr bwMode="auto">
          <a:xfrm>
            <a:off x="3910998" y="2973583"/>
            <a:ext cx="831432" cy="56189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Textfeld 2"/>
          <p:cNvSpPr txBox="1"/>
          <p:nvPr/>
        </p:nvSpPr>
        <p:spPr>
          <a:xfrm>
            <a:off x="6018663" y="2473132"/>
            <a:ext cx="26681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de-DE" dirty="0" smtClean="0">
                <a:solidFill>
                  <a:srgbClr val="000000"/>
                </a:solidFill>
              </a:rPr>
              <a:t>Write </a:t>
            </a:r>
            <a:r>
              <a:rPr lang="de-DE" dirty="0" err="1" smtClean="0">
                <a:solidFill>
                  <a:srgbClr val="000000"/>
                </a:solidFill>
              </a:rPr>
              <a:t>of</a:t>
            </a:r>
            <a:r>
              <a:rPr lang="de-DE" dirty="0" smtClean="0">
                <a:solidFill>
                  <a:srgbClr val="000000"/>
                </a:solidFill>
              </a:rPr>
              <a:t> a </a:t>
            </a:r>
            <a:r>
              <a:rPr lang="de-DE" dirty="0" err="1" smtClean="0">
                <a:solidFill>
                  <a:srgbClr val="000000"/>
                </a:solidFill>
              </a:rPr>
              <a:t>new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data</a:t>
            </a:r>
            <a:r>
              <a:rPr lang="de-DE" dirty="0" smtClean="0">
                <a:solidFill>
                  <a:srgbClr val="000000"/>
                </a:solidFill>
              </a:rPr>
              <a:t> block</a:t>
            </a:r>
          </a:p>
          <a:p>
            <a:pPr marL="342900" indent="-342900">
              <a:buFontTx/>
              <a:buAutoNum type="arabicPeriod"/>
            </a:pPr>
            <a:r>
              <a:rPr lang="de-DE" dirty="0" err="1" smtClean="0">
                <a:solidFill>
                  <a:srgbClr val="000000"/>
                </a:solidFill>
              </a:rPr>
              <a:t>Allocation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of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new</a:t>
            </a:r>
            <a:r>
              <a:rPr lang="de-DE" dirty="0" smtClean="0">
                <a:solidFill>
                  <a:srgbClr val="000000"/>
                </a:solidFill>
              </a:rPr>
              <a:t> block, </a:t>
            </a:r>
            <a:r>
              <a:rPr lang="de-DE" dirty="0" err="1" smtClean="0">
                <a:solidFill>
                  <a:srgbClr val="000000"/>
                </a:solidFill>
              </a:rPr>
              <a:t>no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overwrite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of</a:t>
            </a:r>
            <a:r>
              <a:rPr lang="de-DE" dirty="0" smtClean="0">
                <a:solidFill>
                  <a:srgbClr val="000000"/>
                </a:solidFill>
              </a:rPr>
              <a:t> original block</a:t>
            </a:r>
          </a:p>
          <a:p>
            <a:pPr marL="342900" indent="-342900">
              <a:buFontTx/>
              <a:buAutoNum type="arabicPeriod"/>
            </a:pPr>
            <a:r>
              <a:rPr lang="de-DE" dirty="0" smtClean="0">
                <a:solidFill>
                  <a:srgbClr val="000000"/>
                </a:solidFill>
              </a:rPr>
              <a:t>Create </a:t>
            </a:r>
            <a:r>
              <a:rPr lang="de-DE" dirty="0" err="1" smtClean="0">
                <a:solidFill>
                  <a:srgbClr val="000000"/>
                </a:solidFill>
              </a:rPr>
              <a:t>checksum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till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Uberblock</a:t>
            </a:r>
            <a:endParaRPr lang="de-DE" dirty="0" smtClean="0">
              <a:solidFill>
                <a:srgbClr val="00000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de-DE" dirty="0" smtClean="0">
                <a:solidFill>
                  <a:srgbClr val="000000"/>
                </a:solidFill>
              </a:rPr>
              <a:t>Transaction </a:t>
            </a:r>
            <a:r>
              <a:rPr lang="de-DE" dirty="0" err="1" smtClean="0">
                <a:solidFill>
                  <a:srgbClr val="000000"/>
                </a:solidFill>
              </a:rPr>
              <a:t>successful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3" name="Rectangle 34"/>
          <p:cNvSpPr/>
          <p:nvPr/>
        </p:nvSpPr>
        <p:spPr>
          <a:xfrm>
            <a:off x="3322963" y="2134410"/>
            <a:ext cx="365760" cy="274320"/>
          </a:xfrm>
          <a:prstGeom prst="rect">
            <a:avLst/>
          </a:prstGeom>
          <a:gradFill>
            <a:gsLst>
              <a:gs pos="0">
                <a:srgbClr val="E27100"/>
              </a:gs>
              <a:gs pos="100000">
                <a:srgbClr val="FF9900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52" name="Rectangle 34"/>
          <p:cNvSpPr/>
          <p:nvPr/>
        </p:nvSpPr>
        <p:spPr>
          <a:xfrm>
            <a:off x="3708155" y="2134410"/>
            <a:ext cx="365760" cy="274320"/>
          </a:xfrm>
          <a:prstGeom prst="rect">
            <a:avLst/>
          </a:prstGeom>
          <a:gradFill>
            <a:gsLst>
              <a:gs pos="0">
                <a:srgbClr val="D06800"/>
              </a:gs>
              <a:gs pos="100000">
                <a:srgbClr val="FF9900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cxnSp>
        <p:nvCxnSpPr>
          <p:cNvPr id="60" name="Gerade Verbindung mit Pfeil 59"/>
          <p:cNvCxnSpPr/>
          <p:nvPr/>
        </p:nvCxnSpPr>
        <p:spPr bwMode="auto">
          <a:xfrm>
            <a:off x="3699532" y="2414641"/>
            <a:ext cx="8150" cy="42178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501969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43" grpId="0" animBg="1"/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1" descr="PPT_sheets 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06" y="-1594"/>
            <a:ext cx="9144000" cy="6858000"/>
          </a:xfrm>
          <a:prstGeom prst="rect">
            <a:avLst/>
          </a:prstGeom>
        </p:spPr>
      </p:pic>
      <p:sp>
        <p:nvSpPr>
          <p:cNvPr id="72" name="Title 2"/>
          <p:cNvSpPr txBox="1">
            <a:spLocks/>
          </p:cNvSpPr>
          <p:nvPr/>
        </p:nvSpPr>
        <p:spPr>
          <a:xfrm>
            <a:off x="409433" y="134041"/>
            <a:ext cx="8277367" cy="857633"/>
          </a:xfrm>
          <a:prstGeom prst="rect">
            <a:avLst/>
          </a:prstGeom>
        </p:spPr>
        <p:txBody>
          <a:bodyPr vert="horz" lIns="55385" tIns="27693" rIns="55385" bIns="27693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76926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553852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830778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107704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/>
            <a:r>
              <a:rPr lang="en-US" sz="4800" dirty="0" smtClean="0">
                <a:solidFill>
                  <a:srgbClr val="800000"/>
                </a:solidFill>
              </a:rPr>
              <a:t>Transactional file system</a:t>
            </a:r>
            <a:endParaRPr lang="en-US" sz="4800" dirty="0">
              <a:solidFill>
                <a:srgbClr val="800000"/>
              </a:solidFill>
            </a:endParaRPr>
          </a:p>
        </p:txBody>
      </p:sp>
      <p:sp>
        <p:nvSpPr>
          <p:cNvPr id="78" name="Rectangle 34"/>
          <p:cNvSpPr/>
          <p:nvPr/>
        </p:nvSpPr>
        <p:spPr>
          <a:xfrm>
            <a:off x="3188048" y="2684023"/>
            <a:ext cx="365760" cy="274320"/>
          </a:xfrm>
          <a:prstGeom prst="rect">
            <a:avLst/>
          </a:prstGeom>
          <a:gradFill>
            <a:gsLst>
              <a:gs pos="0">
                <a:srgbClr val="0A6503"/>
              </a:gs>
              <a:gs pos="100000">
                <a:srgbClr val="379105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81" name="Rectangle 34"/>
          <p:cNvSpPr/>
          <p:nvPr/>
        </p:nvSpPr>
        <p:spPr>
          <a:xfrm>
            <a:off x="3575718" y="2685497"/>
            <a:ext cx="365760" cy="274320"/>
          </a:xfrm>
          <a:prstGeom prst="rect">
            <a:avLst/>
          </a:prstGeom>
          <a:gradFill>
            <a:gsLst>
              <a:gs pos="0">
                <a:srgbClr val="0A6503"/>
              </a:gs>
              <a:gs pos="100000">
                <a:srgbClr val="379105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36" name="Rectangle 34"/>
          <p:cNvSpPr/>
          <p:nvPr/>
        </p:nvSpPr>
        <p:spPr>
          <a:xfrm>
            <a:off x="2195186" y="3374136"/>
            <a:ext cx="365760" cy="274320"/>
          </a:xfrm>
          <a:prstGeom prst="rect">
            <a:avLst/>
          </a:prstGeom>
          <a:gradFill>
            <a:gsLst>
              <a:gs pos="0">
                <a:srgbClr val="0A6503"/>
              </a:gs>
              <a:gs pos="100000">
                <a:srgbClr val="379105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37" name="Rectangle 34"/>
          <p:cNvSpPr/>
          <p:nvPr/>
        </p:nvSpPr>
        <p:spPr>
          <a:xfrm>
            <a:off x="2582590" y="3374136"/>
            <a:ext cx="365760" cy="274320"/>
          </a:xfrm>
          <a:prstGeom prst="rect">
            <a:avLst/>
          </a:prstGeom>
          <a:gradFill>
            <a:gsLst>
              <a:gs pos="0">
                <a:srgbClr val="0A6503"/>
              </a:gs>
              <a:gs pos="100000">
                <a:srgbClr val="379105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cxnSp>
        <p:nvCxnSpPr>
          <p:cNvPr id="40" name="Gerade Verbindung mit Pfeil 39"/>
          <p:cNvCxnSpPr/>
          <p:nvPr/>
        </p:nvCxnSpPr>
        <p:spPr bwMode="auto">
          <a:xfrm flipH="1">
            <a:off x="1992458" y="3557016"/>
            <a:ext cx="398318" cy="472501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1" name="Rectangle 34"/>
          <p:cNvSpPr/>
          <p:nvPr/>
        </p:nvSpPr>
        <p:spPr>
          <a:xfrm>
            <a:off x="1618488" y="4014216"/>
            <a:ext cx="365760" cy="274320"/>
          </a:xfrm>
          <a:prstGeom prst="rect">
            <a:avLst/>
          </a:prstGeom>
          <a:gradFill>
            <a:gsLst>
              <a:gs pos="0">
                <a:srgbClr val="0A6503"/>
              </a:gs>
              <a:gs pos="100000">
                <a:srgbClr val="379105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42" name="Rectangle 34"/>
          <p:cNvSpPr/>
          <p:nvPr/>
        </p:nvSpPr>
        <p:spPr>
          <a:xfrm>
            <a:off x="2006728" y="4011001"/>
            <a:ext cx="365760" cy="274320"/>
          </a:xfrm>
          <a:prstGeom prst="rect">
            <a:avLst/>
          </a:prstGeom>
          <a:gradFill>
            <a:gsLst>
              <a:gs pos="0">
                <a:srgbClr val="0A6503"/>
              </a:gs>
              <a:gs pos="100000">
                <a:srgbClr val="379105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cxnSp>
        <p:nvCxnSpPr>
          <p:cNvPr id="44" name="Gerade Verbindung mit Pfeil 43"/>
          <p:cNvCxnSpPr/>
          <p:nvPr/>
        </p:nvCxnSpPr>
        <p:spPr bwMode="auto">
          <a:xfrm flipH="1">
            <a:off x="2560946" y="2822657"/>
            <a:ext cx="811456" cy="548751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" name="Gerade Verbindung mit Pfeil 44"/>
          <p:cNvCxnSpPr/>
          <p:nvPr/>
        </p:nvCxnSpPr>
        <p:spPr bwMode="auto">
          <a:xfrm>
            <a:off x="3758598" y="2821183"/>
            <a:ext cx="831432" cy="56189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Gerade Verbindung mit Pfeil 45"/>
          <p:cNvCxnSpPr/>
          <p:nvPr/>
        </p:nvCxnSpPr>
        <p:spPr bwMode="auto">
          <a:xfrm>
            <a:off x="2748571" y="3544723"/>
            <a:ext cx="381459" cy="463355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7" name="Rectangle 34"/>
          <p:cNvSpPr/>
          <p:nvPr/>
        </p:nvSpPr>
        <p:spPr>
          <a:xfrm>
            <a:off x="2748570" y="4011001"/>
            <a:ext cx="365760" cy="274320"/>
          </a:xfrm>
          <a:prstGeom prst="rect">
            <a:avLst/>
          </a:prstGeom>
          <a:gradFill>
            <a:gsLst>
              <a:gs pos="0">
                <a:srgbClr val="0A6503"/>
              </a:gs>
              <a:gs pos="100000">
                <a:srgbClr val="379105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48" name="Rectangle 34"/>
          <p:cNvSpPr/>
          <p:nvPr/>
        </p:nvSpPr>
        <p:spPr>
          <a:xfrm>
            <a:off x="3135974" y="4012741"/>
            <a:ext cx="365760" cy="274320"/>
          </a:xfrm>
          <a:prstGeom prst="rect">
            <a:avLst/>
          </a:prstGeom>
          <a:gradFill>
            <a:gsLst>
              <a:gs pos="0">
                <a:srgbClr val="0A6503"/>
              </a:gs>
              <a:gs pos="100000">
                <a:srgbClr val="379105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49" name="Rectangle 34"/>
          <p:cNvSpPr/>
          <p:nvPr/>
        </p:nvSpPr>
        <p:spPr>
          <a:xfrm>
            <a:off x="4194210" y="3374136"/>
            <a:ext cx="365760" cy="274320"/>
          </a:xfrm>
          <a:prstGeom prst="rect">
            <a:avLst/>
          </a:prstGeom>
          <a:gradFill>
            <a:gsLst>
              <a:gs pos="0">
                <a:srgbClr val="0A6503"/>
              </a:gs>
              <a:gs pos="100000">
                <a:srgbClr val="379105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50" name="Rectangle 34"/>
          <p:cNvSpPr/>
          <p:nvPr/>
        </p:nvSpPr>
        <p:spPr>
          <a:xfrm>
            <a:off x="4581614" y="3374136"/>
            <a:ext cx="365760" cy="274320"/>
          </a:xfrm>
          <a:prstGeom prst="rect">
            <a:avLst/>
          </a:prstGeom>
          <a:gradFill>
            <a:gsLst>
              <a:gs pos="0">
                <a:srgbClr val="0A6503"/>
              </a:gs>
              <a:gs pos="100000">
                <a:srgbClr val="379105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cxnSp>
        <p:nvCxnSpPr>
          <p:cNvPr id="51" name="Gerade Verbindung mit Pfeil 50"/>
          <p:cNvCxnSpPr/>
          <p:nvPr/>
        </p:nvCxnSpPr>
        <p:spPr bwMode="auto">
          <a:xfrm flipH="1">
            <a:off x="3991482" y="3529584"/>
            <a:ext cx="398318" cy="481379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3" name="Rectangle 34"/>
          <p:cNvSpPr/>
          <p:nvPr/>
        </p:nvSpPr>
        <p:spPr>
          <a:xfrm>
            <a:off x="3627492" y="4014216"/>
            <a:ext cx="365760" cy="274320"/>
          </a:xfrm>
          <a:prstGeom prst="rect">
            <a:avLst/>
          </a:prstGeom>
          <a:gradFill>
            <a:gsLst>
              <a:gs pos="0">
                <a:srgbClr val="0A6503"/>
              </a:gs>
              <a:gs pos="100000">
                <a:srgbClr val="379105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54" name="Rectangle 34"/>
          <p:cNvSpPr/>
          <p:nvPr/>
        </p:nvSpPr>
        <p:spPr>
          <a:xfrm>
            <a:off x="4014896" y="4014216"/>
            <a:ext cx="365760" cy="274320"/>
          </a:xfrm>
          <a:prstGeom prst="rect">
            <a:avLst/>
          </a:prstGeom>
          <a:gradFill>
            <a:gsLst>
              <a:gs pos="0">
                <a:srgbClr val="0A6503"/>
              </a:gs>
              <a:gs pos="100000">
                <a:srgbClr val="379105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cxnSp>
        <p:nvCxnSpPr>
          <p:cNvPr id="55" name="Gerade Verbindung mit Pfeil 54"/>
          <p:cNvCxnSpPr/>
          <p:nvPr/>
        </p:nvCxnSpPr>
        <p:spPr bwMode="auto">
          <a:xfrm>
            <a:off x="4747594" y="3534370"/>
            <a:ext cx="381460" cy="48406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6" name="Rectangle 34"/>
          <p:cNvSpPr/>
          <p:nvPr/>
        </p:nvSpPr>
        <p:spPr>
          <a:xfrm>
            <a:off x="4747594" y="4014216"/>
            <a:ext cx="365760" cy="274320"/>
          </a:xfrm>
          <a:prstGeom prst="rect">
            <a:avLst/>
          </a:prstGeom>
          <a:gradFill>
            <a:gsLst>
              <a:gs pos="0">
                <a:srgbClr val="0A6503"/>
              </a:gs>
              <a:gs pos="100000">
                <a:srgbClr val="379105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57" name="Rectangle 34"/>
          <p:cNvSpPr/>
          <p:nvPr/>
        </p:nvSpPr>
        <p:spPr>
          <a:xfrm>
            <a:off x="5126386" y="4014216"/>
            <a:ext cx="365760" cy="274320"/>
          </a:xfrm>
          <a:prstGeom prst="rect">
            <a:avLst/>
          </a:prstGeom>
          <a:gradFill>
            <a:gsLst>
              <a:gs pos="0">
                <a:srgbClr val="0A6503"/>
              </a:gs>
              <a:gs pos="100000">
                <a:srgbClr val="379105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58" name="Rectangle 34"/>
          <p:cNvSpPr/>
          <p:nvPr/>
        </p:nvSpPr>
        <p:spPr>
          <a:xfrm>
            <a:off x="3180644" y="1975257"/>
            <a:ext cx="365760" cy="274320"/>
          </a:xfrm>
          <a:prstGeom prst="rect">
            <a:avLst/>
          </a:prstGeom>
          <a:gradFill>
            <a:gsLst>
              <a:gs pos="0">
                <a:srgbClr val="0A6503"/>
              </a:gs>
              <a:gs pos="100000">
                <a:srgbClr val="379105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59" name="Rectangle 34"/>
          <p:cNvSpPr/>
          <p:nvPr/>
        </p:nvSpPr>
        <p:spPr>
          <a:xfrm>
            <a:off x="3568314" y="1968342"/>
            <a:ext cx="365760" cy="274320"/>
          </a:xfrm>
          <a:prstGeom prst="rect">
            <a:avLst/>
          </a:prstGeom>
          <a:gradFill>
            <a:gsLst>
              <a:gs pos="0">
                <a:srgbClr val="0A6503"/>
              </a:gs>
              <a:gs pos="100000">
                <a:srgbClr val="379105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cxnSp>
        <p:nvCxnSpPr>
          <p:cNvPr id="61" name="Gerade Verbindung mit Pfeil 60"/>
          <p:cNvCxnSpPr/>
          <p:nvPr/>
        </p:nvCxnSpPr>
        <p:spPr bwMode="auto">
          <a:xfrm>
            <a:off x="3547132" y="2262241"/>
            <a:ext cx="8150" cy="42178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9" name="Rectangle 34"/>
          <p:cNvSpPr/>
          <p:nvPr/>
        </p:nvSpPr>
        <p:spPr>
          <a:xfrm>
            <a:off x="1764792" y="4169664"/>
            <a:ext cx="365760" cy="274320"/>
          </a:xfrm>
          <a:prstGeom prst="rect">
            <a:avLst/>
          </a:prstGeom>
          <a:gradFill>
            <a:gsLst>
              <a:gs pos="0">
                <a:srgbClr val="E27100"/>
              </a:gs>
              <a:gs pos="100000">
                <a:srgbClr val="FF9900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70" name="Rectangle 34"/>
          <p:cNvSpPr/>
          <p:nvPr/>
        </p:nvSpPr>
        <p:spPr>
          <a:xfrm>
            <a:off x="2141372" y="4169664"/>
            <a:ext cx="365760" cy="274320"/>
          </a:xfrm>
          <a:prstGeom prst="rect">
            <a:avLst/>
          </a:prstGeom>
          <a:gradFill>
            <a:gsLst>
              <a:gs pos="0">
                <a:srgbClr val="D06800"/>
              </a:gs>
              <a:gs pos="100000">
                <a:srgbClr val="FF9900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71" name="Rectangle 34"/>
          <p:cNvSpPr/>
          <p:nvPr/>
        </p:nvSpPr>
        <p:spPr>
          <a:xfrm>
            <a:off x="2894874" y="4169664"/>
            <a:ext cx="365760" cy="274320"/>
          </a:xfrm>
          <a:prstGeom prst="rect">
            <a:avLst/>
          </a:prstGeom>
          <a:gradFill>
            <a:gsLst>
              <a:gs pos="0">
                <a:srgbClr val="E27100"/>
              </a:gs>
              <a:gs pos="100000">
                <a:srgbClr val="FF9900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72" name="Rectangle 34"/>
          <p:cNvSpPr/>
          <p:nvPr/>
        </p:nvSpPr>
        <p:spPr>
          <a:xfrm>
            <a:off x="3272180" y="4169664"/>
            <a:ext cx="365760" cy="274320"/>
          </a:xfrm>
          <a:prstGeom prst="rect">
            <a:avLst/>
          </a:prstGeom>
          <a:gradFill>
            <a:gsLst>
              <a:gs pos="0">
                <a:srgbClr val="D06800"/>
              </a:gs>
              <a:gs pos="100000">
                <a:srgbClr val="FF9900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73" name="Rectangle 34"/>
          <p:cNvSpPr/>
          <p:nvPr/>
        </p:nvSpPr>
        <p:spPr>
          <a:xfrm>
            <a:off x="2337816" y="3526536"/>
            <a:ext cx="365760" cy="274320"/>
          </a:xfrm>
          <a:prstGeom prst="rect">
            <a:avLst/>
          </a:prstGeom>
          <a:gradFill>
            <a:gsLst>
              <a:gs pos="0">
                <a:srgbClr val="E27100"/>
              </a:gs>
              <a:gs pos="100000">
                <a:srgbClr val="FF9900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74" name="Rectangle 34"/>
          <p:cNvSpPr/>
          <p:nvPr/>
        </p:nvSpPr>
        <p:spPr>
          <a:xfrm>
            <a:off x="2723008" y="3526536"/>
            <a:ext cx="365760" cy="274320"/>
          </a:xfrm>
          <a:prstGeom prst="rect">
            <a:avLst/>
          </a:prstGeom>
          <a:gradFill>
            <a:gsLst>
              <a:gs pos="0">
                <a:srgbClr val="D06800"/>
              </a:gs>
              <a:gs pos="100000">
                <a:srgbClr val="FF9900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75" name="Rectangle 34"/>
          <p:cNvSpPr/>
          <p:nvPr/>
        </p:nvSpPr>
        <p:spPr>
          <a:xfrm>
            <a:off x="3313176" y="2837688"/>
            <a:ext cx="365760" cy="274320"/>
          </a:xfrm>
          <a:prstGeom prst="rect">
            <a:avLst/>
          </a:prstGeom>
          <a:gradFill>
            <a:gsLst>
              <a:gs pos="0">
                <a:srgbClr val="E27100"/>
              </a:gs>
              <a:gs pos="100000">
                <a:srgbClr val="FF9900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76" name="Rectangle 34"/>
          <p:cNvSpPr/>
          <p:nvPr/>
        </p:nvSpPr>
        <p:spPr>
          <a:xfrm>
            <a:off x="3698368" y="2837688"/>
            <a:ext cx="365760" cy="274320"/>
          </a:xfrm>
          <a:prstGeom prst="rect">
            <a:avLst/>
          </a:prstGeom>
          <a:gradFill>
            <a:gsLst>
              <a:gs pos="0">
                <a:srgbClr val="D06800"/>
              </a:gs>
              <a:gs pos="100000">
                <a:srgbClr val="FF9900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08" name="Rechteck 107"/>
          <p:cNvSpPr/>
          <p:nvPr/>
        </p:nvSpPr>
        <p:spPr>
          <a:xfrm>
            <a:off x="2966674" y="1000263"/>
            <a:ext cx="4933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SzPct val="100000"/>
              <a:defRPr/>
            </a:pPr>
            <a:r>
              <a:rPr lang="en-US" b="1" i="1" dirty="0" smtClean="0">
                <a:solidFill>
                  <a:srgbClr val="000000"/>
                </a:solidFill>
              </a:rPr>
              <a:t>Copy on Write (COW)</a:t>
            </a:r>
            <a:endParaRPr lang="en-US" sz="1600" i="1" dirty="0">
              <a:solidFill>
                <a:srgbClr val="000000"/>
              </a:solidFill>
            </a:endParaRPr>
          </a:p>
        </p:txBody>
      </p:sp>
      <p:cxnSp>
        <p:nvCxnSpPr>
          <p:cNvPr id="112" name="Gerade Verbindung mit Pfeil 111"/>
          <p:cNvCxnSpPr/>
          <p:nvPr/>
        </p:nvCxnSpPr>
        <p:spPr bwMode="auto">
          <a:xfrm flipH="1">
            <a:off x="2144858" y="3709416"/>
            <a:ext cx="398318" cy="472501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3" name="Gerade Verbindung mit Pfeil 112"/>
          <p:cNvCxnSpPr/>
          <p:nvPr/>
        </p:nvCxnSpPr>
        <p:spPr bwMode="auto">
          <a:xfrm>
            <a:off x="2900971" y="3697123"/>
            <a:ext cx="381459" cy="463355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7" name="Gerade Verbindung mit Pfeil 176"/>
          <p:cNvCxnSpPr/>
          <p:nvPr/>
        </p:nvCxnSpPr>
        <p:spPr bwMode="auto">
          <a:xfrm flipH="1">
            <a:off x="2713346" y="2975057"/>
            <a:ext cx="811456" cy="548751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8" name="Gerade Verbindung mit Pfeil 177"/>
          <p:cNvCxnSpPr/>
          <p:nvPr/>
        </p:nvCxnSpPr>
        <p:spPr bwMode="auto">
          <a:xfrm>
            <a:off x="3910998" y="2973583"/>
            <a:ext cx="831432" cy="56189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Textfeld 2"/>
          <p:cNvSpPr txBox="1"/>
          <p:nvPr/>
        </p:nvSpPr>
        <p:spPr>
          <a:xfrm>
            <a:off x="6018663" y="2473132"/>
            <a:ext cx="26681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Original </a:t>
            </a:r>
            <a:r>
              <a:rPr lang="de-DE" dirty="0" err="1" smtClean="0">
                <a:solidFill>
                  <a:srgbClr val="000000"/>
                </a:solidFill>
              </a:rPr>
              <a:t>blocks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are</a:t>
            </a:r>
            <a:r>
              <a:rPr lang="de-DE" dirty="0" smtClean="0">
                <a:solidFill>
                  <a:srgbClr val="000000"/>
                </a:solidFill>
              </a:rPr>
              <a:t> not </a:t>
            </a:r>
            <a:r>
              <a:rPr lang="de-DE" dirty="0" err="1" smtClean="0">
                <a:solidFill>
                  <a:srgbClr val="000000"/>
                </a:solidFill>
              </a:rPr>
              <a:t>overwritten</a:t>
            </a:r>
            <a:r>
              <a:rPr lang="de-DE" dirty="0" smtClean="0">
                <a:solidFill>
                  <a:srgbClr val="000000"/>
                </a:solidFill>
              </a:rPr>
              <a:t>.</a:t>
            </a:r>
          </a:p>
          <a:p>
            <a:r>
              <a:rPr lang="de-DE" dirty="0" err="1" smtClean="0">
                <a:solidFill>
                  <a:srgbClr val="000000"/>
                </a:solidFill>
              </a:rPr>
              <a:t>If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error</a:t>
            </a:r>
            <a:r>
              <a:rPr lang="de-DE" dirty="0" smtClean="0">
                <a:solidFill>
                  <a:srgbClr val="000000"/>
                </a:solidFill>
              </a:rPr>
              <a:t>, original </a:t>
            </a:r>
            <a:r>
              <a:rPr lang="de-DE" dirty="0" err="1" smtClean="0">
                <a:solidFill>
                  <a:srgbClr val="000000"/>
                </a:solidFill>
              </a:rPr>
              <a:t>data</a:t>
            </a:r>
            <a:r>
              <a:rPr lang="de-DE" dirty="0" smtClean="0">
                <a:solidFill>
                  <a:srgbClr val="000000"/>
                </a:solidFill>
              </a:rPr>
              <a:t> still </a:t>
            </a:r>
            <a:r>
              <a:rPr lang="de-DE" dirty="0" err="1" smtClean="0">
                <a:solidFill>
                  <a:srgbClr val="000000"/>
                </a:solidFill>
              </a:rPr>
              <a:t>available</a:t>
            </a:r>
            <a:endParaRPr lang="de-DE" dirty="0" smtClean="0">
              <a:solidFill>
                <a:srgbClr val="000000"/>
              </a:solidFill>
            </a:endParaRPr>
          </a:p>
          <a:p>
            <a:r>
              <a:rPr lang="de-DE" dirty="0" smtClean="0">
                <a:solidFill>
                  <a:srgbClr val="000000"/>
                </a:solidFill>
              </a:rPr>
              <a:t>Original </a:t>
            </a:r>
            <a:r>
              <a:rPr lang="de-DE" dirty="0" err="1" smtClean="0">
                <a:solidFill>
                  <a:srgbClr val="000000"/>
                </a:solidFill>
              </a:rPr>
              <a:t>data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can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be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used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for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snapshot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3" name="Rectangle 34"/>
          <p:cNvSpPr/>
          <p:nvPr/>
        </p:nvSpPr>
        <p:spPr>
          <a:xfrm>
            <a:off x="3322963" y="2134410"/>
            <a:ext cx="365760" cy="274320"/>
          </a:xfrm>
          <a:prstGeom prst="rect">
            <a:avLst/>
          </a:prstGeom>
          <a:gradFill>
            <a:gsLst>
              <a:gs pos="0">
                <a:srgbClr val="E27100"/>
              </a:gs>
              <a:gs pos="100000">
                <a:srgbClr val="FF9900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52" name="Rectangle 34"/>
          <p:cNvSpPr/>
          <p:nvPr/>
        </p:nvSpPr>
        <p:spPr>
          <a:xfrm>
            <a:off x="3708155" y="2134410"/>
            <a:ext cx="365760" cy="274320"/>
          </a:xfrm>
          <a:prstGeom prst="rect">
            <a:avLst/>
          </a:prstGeom>
          <a:gradFill>
            <a:gsLst>
              <a:gs pos="0">
                <a:srgbClr val="D06800"/>
              </a:gs>
              <a:gs pos="100000">
                <a:srgbClr val="FF9900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cxnSp>
        <p:nvCxnSpPr>
          <p:cNvPr id="60" name="Gerade Verbindung mit Pfeil 59"/>
          <p:cNvCxnSpPr/>
          <p:nvPr/>
        </p:nvCxnSpPr>
        <p:spPr bwMode="auto">
          <a:xfrm>
            <a:off x="3699532" y="2414641"/>
            <a:ext cx="8150" cy="42178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56876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1" descr="PPT_sheets 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897"/>
            <a:ext cx="9144000" cy="6858000"/>
          </a:xfrm>
          <a:prstGeom prst="rect">
            <a:avLst/>
          </a:prstGeom>
        </p:spPr>
      </p:pic>
      <p:sp>
        <p:nvSpPr>
          <p:cNvPr id="6" name="Can 23"/>
          <p:cNvSpPr/>
          <p:nvPr/>
        </p:nvSpPr>
        <p:spPr>
          <a:xfrm>
            <a:off x="2999798" y="4543570"/>
            <a:ext cx="822960" cy="914400"/>
          </a:xfrm>
          <a:prstGeom prst="can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9933">
                  <a:lumMod val="94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aseline="-25000" dirty="0">
              <a:solidFill>
                <a:srgbClr val="FFFFFF"/>
              </a:solidFill>
            </a:endParaRPr>
          </a:p>
        </p:txBody>
      </p:sp>
      <p:sp>
        <p:nvSpPr>
          <p:cNvPr id="7" name="Rectangle 34"/>
          <p:cNvSpPr/>
          <p:nvPr/>
        </p:nvSpPr>
        <p:spPr>
          <a:xfrm>
            <a:off x="1902518" y="2609869"/>
            <a:ext cx="1828800" cy="4572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>
                <a:solidFill>
                  <a:srgbClr val="FFFFFF"/>
                </a:solidFill>
              </a:rPr>
              <a:t>APPLICATION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8" name="Rectangle 36"/>
          <p:cNvSpPr/>
          <p:nvPr/>
        </p:nvSpPr>
        <p:spPr>
          <a:xfrm>
            <a:off x="1902518" y="3454766"/>
            <a:ext cx="1828800" cy="4572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70C0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>
                <a:solidFill>
                  <a:srgbClr val="FFFFFF"/>
                </a:solidFill>
              </a:rPr>
              <a:t>ZFS MIRROR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9" name="Can 45"/>
          <p:cNvSpPr/>
          <p:nvPr/>
        </p:nvSpPr>
        <p:spPr>
          <a:xfrm>
            <a:off x="1867332" y="4543570"/>
            <a:ext cx="822960" cy="914400"/>
          </a:xfrm>
          <a:prstGeom prst="can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9933">
                  <a:lumMod val="94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aseline="-25000" dirty="0">
              <a:solidFill>
                <a:srgbClr val="FFFFFF"/>
              </a:solidFill>
            </a:endParaRPr>
          </a:p>
        </p:txBody>
      </p:sp>
      <p:cxnSp>
        <p:nvCxnSpPr>
          <p:cNvPr id="10" name="Gerade Verbindung mit Pfeil 9"/>
          <p:cNvCxnSpPr/>
          <p:nvPr/>
        </p:nvCxnSpPr>
        <p:spPr bwMode="auto">
          <a:xfrm flipV="1">
            <a:off x="2091612" y="4003439"/>
            <a:ext cx="92236" cy="713417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412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Gerade Verbindung 14"/>
          <p:cNvCxnSpPr/>
          <p:nvPr/>
        </p:nvCxnSpPr>
        <p:spPr bwMode="auto">
          <a:xfrm flipH="1">
            <a:off x="2301571" y="3911966"/>
            <a:ext cx="161308" cy="621839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A650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Gerade Verbindung 16"/>
          <p:cNvCxnSpPr>
            <a:endCxn id="6" idx="1"/>
          </p:cNvCxnSpPr>
          <p:nvPr/>
        </p:nvCxnSpPr>
        <p:spPr bwMode="auto">
          <a:xfrm>
            <a:off x="3107219" y="3920844"/>
            <a:ext cx="304059" cy="622726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A650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Gerade Verbindung 19"/>
          <p:cNvCxnSpPr>
            <a:stCxn id="7" idx="2"/>
            <a:endCxn id="8" idx="0"/>
          </p:cNvCxnSpPr>
          <p:nvPr/>
        </p:nvCxnSpPr>
        <p:spPr bwMode="auto">
          <a:xfrm>
            <a:off x="2816918" y="3067069"/>
            <a:ext cx="0" cy="38769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A650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" name="Title 2"/>
          <p:cNvSpPr txBox="1">
            <a:spLocks/>
          </p:cNvSpPr>
          <p:nvPr/>
        </p:nvSpPr>
        <p:spPr>
          <a:xfrm>
            <a:off x="685800" y="134041"/>
            <a:ext cx="7772400" cy="857633"/>
          </a:xfrm>
          <a:prstGeom prst="rect">
            <a:avLst/>
          </a:prstGeom>
        </p:spPr>
        <p:txBody>
          <a:bodyPr vert="horz" lIns="55385" tIns="27693" rIns="55385" bIns="27693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76926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553852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830778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107704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/>
            <a:r>
              <a:rPr lang="en-US" dirty="0" err="1" smtClean="0">
                <a:solidFill>
                  <a:srgbClr val="800000"/>
                </a:solidFill>
              </a:rPr>
              <a:t>Selfhealing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4389120" y="1149064"/>
            <a:ext cx="462360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4126" lvl="1" indent="-457200">
              <a:buSzPct val="100000"/>
              <a:buFontTx/>
              <a:buAutoNum type="arabicPeriod"/>
            </a:pPr>
            <a:r>
              <a:rPr lang="en-US" sz="2000" i="1" dirty="0" smtClean="0">
                <a:solidFill>
                  <a:srgbClr val="000000"/>
                </a:solidFill>
              </a:rPr>
              <a:t>Application issues a read. ZFS mirror tries the first disk.</a:t>
            </a:r>
          </a:p>
          <a:p>
            <a:pPr marL="734126" lvl="1" indent="-457200">
              <a:buSzPct val="100000"/>
              <a:buFontTx/>
              <a:buAutoNum type="arabicPeriod"/>
            </a:pPr>
            <a:r>
              <a:rPr lang="en-US" sz="2000" i="1" dirty="0">
                <a:solidFill>
                  <a:srgbClr val="000000"/>
                </a:solidFill>
              </a:rPr>
              <a:t>C</a:t>
            </a:r>
            <a:r>
              <a:rPr lang="en-US" sz="2000" i="1" dirty="0" smtClean="0">
                <a:solidFill>
                  <a:srgbClr val="000000"/>
                </a:solidFill>
              </a:rPr>
              <a:t>hecksum reveals that the block is corrupt on disk.</a:t>
            </a:r>
          </a:p>
          <a:p>
            <a:pPr marL="734126" lvl="1" indent="-457200">
              <a:buSzPct val="100000"/>
              <a:buFontTx/>
              <a:buAutoNum type="arabicPeriod"/>
            </a:pPr>
            <a:r>
              <a:rPr lang="en-US" sz="2000" i="1" dirty="0" smtClean="0">
                <a:solidFill>
                  <a:srgbClr val="000000"/>
                </a:solidFill>
              </a:rPr>
              <a:t>ZFS </a:t>
            </a:r>
            <a:r>
              <a:rPr lang="en-US" sz="2000" i="1" dirty="0">
                <a:solidFill>
                  <a:srgbClr val="000000"/>
                </a:solidFill>
              </a:rPr>
              <a:t>tries the second disk. Checksum indicates that the block is </a:t>
            </a:r>
            <a:r>
              <a:rPr lang="en-US" sz="2000" i="1" dirty="0" smtClean="0">
                <a:solidFill>
                  <a:srgbClr val="000000"/>
                </a:solidFill>
              </a:rPr>
              <a:t>good.</a:t>
            </a:r>
          </a:p>
          <a:p>
            <a:pPr marL="734126" lvl="1" indent="-457200">
              <a:buSzPct val="100000"/>
              <a:buFontTx/>
              <a:buAutoNum type="arabicPeriod"/>
            </a:pPr>
            <a:r>
              <a:rPr lang="en-US" sz="2000" i="1" dirty="0" smtClean="0">
                <a:solidFill>
                  <a:srgbClr val="000000"/>
                </a:solidFill>
              </a:rPr>
              <a:t>ZFS returns good data to the application and repairs the damaged block.</a:t>
            </a:r>
            <a:endParaRPr lang="en-US" sz="2000" i="1" dirty="0">
              <a:solidFill>
                <a:srgbClr val="000000"/>
              </a:solidFill>
            </a:endParaRPr>
          </a:p>
          <a:p>
            <a:pPr marL="276926" lvl="1">
              <a:buSzPct val="100000"/>
            </a:pPr>
            <a:endParaRPr lang="en-US" sz="2000" i="1" dirty="0">
              <a:solidFill>
                <a:srgbClr val="000000"/>
              </a:solidFill>
            </a:endParaRPr>
          </a:p>
          <a:p>
            <a:pPr marL="734126" lvl="1" indent="-457200">
              <a:buSzPct val="100000"/>
              <a:buFontTx/>
              <a:buAutoNum type="arabicPeriod"/>
            </a:pPr>
            <a:endParaRPr lang="en-US" sz="2000" i="1" dirty="0">
              <a:solidFill>
                <a:srgbClr val="000000"/>
              </a:solidFill>
            </a:endParaRPr>
          </a:p>
        </p:txBody>
      </p:sp>
      <p:sp>
        <p:nvSpPr>
          <p:cNvPr id="34" name="Abgerundetes Rechteck 33"/>
          <p:cNvSpPr/>
          <p:nvPr/>
        </p:nvSpPr>
        <p:spPr bwMode="auto">
          <a:xfrm>
            <a:off x="1902518" y="4716855"/>
            <a:ext cx="294073" cy="283915"/>
          </a:xfrm>
          <a:prstGeom prst="roundRect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de-DE" sz="420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35" name="Abgerundetes Rechteck 34"/>
          <p:cNvSpPr/>
          <p:nvPr/>
        </p:nvSpPr>
        <p:spPr bwMode="auto">
          <a:xfrm>
            <a:off x="2036812" y="3719524"/>
            <a:ext cx="294073" cy="283915"/>
          </a:xfrm>
          <a:prstGeom prst="roundRect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de-DE" sz="420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37" name="Abgerundetes Rechteck 36"/>
          <p:cNvSpPr/>
          <p:nvPr/>
        </p:nvSpPr>
        <p:spPr bwMode="auto">
          <a:xfrm>
            <a:off x="3503514" y="4715353"/>
            <a:ext cx="294073" cy="283915"/>
          </a:xfrm>
          <a:prstGeom prst="roundRect">
            <a:avLst/>
          </a:prstGeom>
          <a:solidFill>
            <a:srgbClr val="379105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de-DE" sz="420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38" name="Gewitterblitz 37"/>
          <p:cNvSpPr/>
          <p:nvPr/>
        </p:nvSpPr>
        <p:spPr bwMode="auto">
          <a:xfrm rot="3288342">
            <a:off x="2301118" y="3820366"/>
            <a:ext cx="323521" cy="911927"/>
          </a:xfrm>
          <a:prstGeom prst="lightningBolt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de-DE" sz="4200">
              <a:solidFill>
                <a:srgbClr val="000000"/>
              </a:solidFill>
              <a:sym typeface="Gill Sans" charset="0"/>
            </a:endParaRPr>
          </a:p>
        </p:txBody>
      </p:sp>
      <p:cxnSp>
        <p:nvCxnSpPr>
          <p:cNvPr id="39" name="Gerade Verbindung mit Pfeil 38"/>
          <p:cNvCxnSpPr>
            <a:stCxn id="37" idx="0"/>
          </p:cNvCxnSpPr>
          <p:nvPr/>
        </p:nvCxnSpPr>
        <p:spPr bwMode="auto">
          <a:xfrm flipH="1" flipV="1">
            <a:off x="3503514" y="4003439"/>
            <a:ext cx="147037" cy="711914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412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2" name="Abgerundetes Rechteck 41"/>
          <p:cNvSpPr/>
          <p:nvPr/>
        </p:nvSpPr>
        <p:spPr bwMode="auto">
          <a:xfrm>
            <a:off x="3340566" y="3739386"/>
            <a:ext cx="294073" cy="283915"/>
          </a:xfrm>
          <a:prstGeom prst="roundRect">
            <a:avLst/>
          </a:prstGeom>
          <a:solidFill>
            <a:srgbClr val="379105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de-DE" sz="420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43" name="Abgerundetes Rechteck 42"/>
          <p:cNvSpPr/>
          <p:nvPr/>
        </p:nvSpPr>
        <p:spPr bwMode="auto">
          <a:xfrm>
            <a:off x="2960182" y="2925111"/>
            <a:ext cx="294073" cy="283915"/>
          </a:xfrm>
          <a:prstGeom prst="roundRect">
            <a:avLst/>
          </a:prstGeom>
          <a:solidFill>
            <a:srgbClr val="379105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de-DE" sz="4200">
              <a:solidFill>
                <a:srgbClr val="000000"/>
              </a:solidFill>
              <a:sym typeface="Gill Sans" charset="0"/>
            </a:endParaRPr>
          </a:p>
        </p:txBody>
      </p:sp>
      <p:cxnSp>
        <p:nvCxnSpPr>
          <p:cNvPr id="44" name="Gerade Verbindung mit Pfeil 43"/>
          <p:cNvCxnSpPr/>
          <p:nvPr/>
        </p:nvCxnSpPr>
        <p:spPr bwMode="auto">
          <a:xfrm flipH="1" flipV="1">
            <a:off x="3185730" y="3229909"/>
            <a:ext cx="225548" cy="453457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412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8" name="Abgerundetes Rechteck 47"/>
          <p:cNvSpPr/>
          <p:nvPr/>
        </p:nvSpPr>
        <p:spPr bwMode="auto">
          <a:xfrm>
            <a:off x="1902518" y="4733521"/>
            <a:ext cx="294073" cy="283915"/>
          </a:xfrm>
          <a:prstGeom prst="roundRect">
            <a:avLst/>
          </a:prstGeom>
          <a:solidFill>
            <a:srgbClr val="379105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de-DE" sz="4200">
              <a:solidFill>
                <a:srgbClr val="000000"/>
              </a:solidFill>
              <a:sym typeface="Gill Sans" charset="0"/>
            </a:endParaRPr>
          </a:p>
        </p:txBody>
      </p:sp>
      <p:cxnSp>
        <p:nvCxnSpPr>
          <p:cNvPr id="46" name="Gerade Verbindung mit Pfeil 45"/>
          <p:cNvCxnSpPr/>
          <p:nvPr/>
        </p:nvCxnSpPr>
        <p:spPr bwMode="auto">
          <a:xfrm flipH="1">
            <a:off x="2091612" y="4054135"/>
            <a:ext cx="1233634" cy="804677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412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803638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8" grpId="0" animBg="1"/>
      <p:bldP spid="42" grpId="0" animBg="1"/>
      <p:bldP spid="43" grpId="0" animBg="1"/>
      <p:bldP spid="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57200" y="1599843"/>
            <a:ext cx="8229600" cy="4343757"/>
          </a:xfrm>
        </p:spPr>
        <p:txBody>
          <a:bodyPr/>
          <a:lstStyle/>
          <a:p>
            <a:r>
              <a:rPr lang="en-US" sz="4800" b="1" dirty="0" smtClean="0">
                <a:solidFill>
                  <a:srgbClr val="6B2119"/>
                </a:solidFill>
              </a:rPr>
              <a:t>Performance</a:t>
            </a:r>
            <a:endParaRPr lang="en-US" sz="4800" b="1" dirty="0">
              <a:solidFill>
                <a:srgbClr val="6B21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613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/>
          </p:cNvSpPr>
          <p:nvPr/>
        </p:nvSpPr>
        <p:spPr bwMode="auto">
          <a:xfrm>
            <a:off x="0" y="728980"/>
            <a:ext cx="3857625" cy="900113"/>
          </a:xfrm>
          <a:prstGeom prst="rect">
            <a:avLst/>
          </a:prstGeom>
          <a:noFill/>
          <a:ln>
            <a:noFill/>
          </a:ln>
          <a:effectLst>
            <a:outerShdw blurRad="12700" dist="25399" dir="5400000" algn="ctr" rotWithShape="0">
              <a:schemeClr val="bg2">
                <a:alpha val="5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2200" b="1" dirty="0">
                <a:solidFill>
                  <a:srgbClr val="6C3100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    Online Campaigns </a:t>
            </a:r>
          </a:p>
        </p:txBody>
      </p:sp>
      <p:pic>
        <p:nvPicPr>
          <p:cNvPr id="2" name="Picture 1" descr="PPT_sheets 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34041"/>
            <a:ext cx="7772400" cy="857633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800000"/>
                </a:solidFill>
              </a:rPr>
              <a:t>Agenda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82880" y="1814960"/>
            <a:ext cx="6400800" cy="3384401"/>
          </a:xfrm>
        </p:spPr>
        <p:txBody>
          <a:bodyPr/>
          <a:lstStyle/>
          <a:p>
            <a:pPr marL="342900" indent="-342900" algn="l">
              <a:buSzPct val="100000"/>
              <a:buBlip>
                <a:blip r:embed="rId3"/>
              </a:buBlip>
            </a:pPr>
            <a:r>
              <a:rPr lang="en-US" sz="2400" b="1" dirty="0" smtClean="0"/>
              <a:t>About Nexenta</a:t>
            </a:r>
          </a:p>
          <a:p>
            <a:pPr marL="342900" lvl="2" indent="-342900" algn="l">
              <a:buSzPct val="100000"/>
              <a:buBlip>
                <a:blip r:embed="rId3"/>
              </a:buBlip>
            </a:pPr>
            <a:r>
              <a:rPr lang="en-US" sz="2400" b="1" dirty="0" smtClean="0"/>
              <a:t>Storage requirements of today</a:t>
            </a:r>
          </a:p>
          <a:p>
            <a:pPr marL="342900" lvl="2" indent="-342900" algn="l">
              <a:buSzPct val="100000"/>
              <a:buBlip>
                <a:blip r:embed="rId3"/>
              </a:buBlip>
            </a:pPr>
            <a:r>
              <a:rPr lang="en-US" sz="2400" b="1" dirty="0" err="1" smtClean="0"/>
              <a:t>Maguay</a:t>
            </a:r>
            <a:r>
              <a:rPr lang="en-US" sz="2400" b="1" dirty="0" smtClean="0"/>
              <a:t> storage solutions</a:t>
            </a:r>
          </a:p>
          <a:p>
            <a:pPr marL="342900" lvl="2" indent="-342900" algn="l">
              <a:buSzPct val="100000"/>
              <a:buBlip>
                <a:blip r:embed="rId3"/>
              </a:buBlip>
            </a:pPr>
            <a:r>
              <a:rPr lang="en-US" sz="2400" b="1" dirty="0" smtClean="0"/>
              <a:t>Nexenta Positioning</a:t>
            </a:r>
            <a:endParaRPr lang="en-US" sz="2000" i="1" dirty="0"/>
          </a:p>
          <a:p>
            <a:pPr marL="896752" lvl="2" indent="-342900" algn="l">
              <a:buSzPct val="100000"/>
              <a:buBlip>
                <a:blip r:embed="rId3"/>
              </a:buBlip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471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PPT_sheets 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0"/>
            <a:ext cx="9144000" cy="68580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524000"/>
            <a:ext cx="8229600" cy="4525963"/>
          </a:xfrm>
          <a:prstGeom prst="rect">
            <a:avLst/>
          </a:prstGeom>
        </p:spPr>
        <p:txBody>
          <a:bodyPr vert="horz" lIns="55385" tIns="27693" rIns="55385" bIns="27693">
            <a:normAutofit/>
          </a:bodyPr>
          <a:lstStyle>
            <a:lvl1pPr marL="207695" indent="-207695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450005" indent="-173079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692315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969241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246167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276926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553852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830778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107704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42900" lvl="2" indent="-342900">
              <a:buSzPct val="100000"/>
              <a:buFontTx/>
              <a:buBlip>
                <a:blip r:embed="rId3"/>
              </a:buBlip>
            </a:pPr>
            <a:r>
              <a:rPr lang="en-US" sz="2800" b="1" dirty="0">
                <a:solidFill>
                  <a:srgbClr val="000000"/>
                </a:solidFill>
              </a:rPr>
              <a:t>Storage </a:t>
            </a:r>
            <a:r>
              <a:rPr lang="en-US" sz="2800" b="1" dirty="0" smtClean="0">
                <a:solidFill>
                  <a:srgbClr val="000000"/>
                </a:solidFill>
              </a:rPr>
              <a:t>capacity is cheap</a:t>
            </a:r>
            <a:endParaRPr lang="en-US" sz="2800" b="1" dirty="0">
              <a:solidFill>
                <a:srgbClr val="000000"/>
              </a:solidFill>
            </a:endParaRPr>
          </a:p>
          <a:p>
            <a:pPr marL="342900" lvl="2" indent="-342900">
              <a:buSzPct val="100000"/>
              <a:buFontTx/>
              <a:buBlip>
                <a:blip r:embed="rId3"/>
              </a:buBlip>
            </a:pPr>
            <a:r>
              <a:rPr lang="en-US" sz="2800" b="1" dirty="0">
                <a:solidFill>
                  <a:srgbClr val="000000"/>
                </a:solidFill>
              </a:rPr>
              <a:t>Storage </a:t>
            </a:r>
            <a:r>
              <a:rPr lang="en-US" sz="2800" b="1" dirty="0" smtClean="0">
                <a:solidFill>
                  <a:srgbClr val="000000"/>
                </a:solidFill>
              </a:rPr>
              <a:t>performance is expensive</a:t>
            </a:r>
            <a:endParaRPr lang="en-US" sz="2800" b="1" dirty="0">
              <a:solidFill>
                <a:srgbClr val="000000"/>
              </a:solidFill>
            </a:endParaRPr>
          </a:p>
          <a:p>
            <a:pPr marL="342900" lvl="2" indent="-342900">
              <a:buSzPct val="100000"/>
              <a:buFontTx/>
              <a:buBlip>
                <a:blip r:embed="rId3"/>
              </a:buBlip>
            </a:pP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85800" y="134041"/>
            <a:ext cx="7772400" cy="857633"/>
          </a:xfrm>
          <a:prstGeom prst="rect">
            <a:avLst/>
          </a:prstGeom>
        </p:spPr>
        <p:txBody>
          <a:bodyPr vert="horz" lIns="55385" tIns="27693" rIns="55385" bIns="27693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76926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553852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830778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107704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/>
            <a:r>
              <a:rPr lang="en-US" dirty="0" smtClean="0">
                <a:solidFill>
                  <a:srgbClr val="800000"/>
                </a:solidFill>
              </a:rPr>
              <a:t>Performance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538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PPT_sheets 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0"/>
            <a:ext cx="9144000" cy="68580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524000"/>
            <a:ext cx="8229600" cy="4525963"/>
          </a:xfrm>
          <a:prstGeom prst="rect">
            <a:avLst/>
          </a:prstGeom>
        </p:spPr>
        <p:txBody>
          <a:bodyPr vert="horz" lIns="55385" tIns="27693" rIns="55385" bIns="27693">
            <a:normAutofit/>
          </a:bodyPr>
          <a:lstStyle>
            <a:lvl1pPr marL="207695" indent="-207695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450005" indent="-173079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692315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969241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246167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276926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553852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830778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107704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42900" lvl="2" indent="-342900" algn="l">
              <a:buSzPct val="100000"/>
              <a:buFontTx/>
              <a:buBlip>
                <a:blip r:embed="rId3"/>
              </a:buBlip>
            </a:pPr>
            <a:r>
              <a:rPr lang="en-US" sz="2000" b="1" dirty="0" smtClean="0">
                <a:solidFill>
                  <a:srgbClr val="000000"/>
                </a:solidFill>
              </a:rPr>
              <a:t>Performance Basics:</a:t>
            </a:r>
          </a:p>
          <a:p>
            <a:pPr marL="619826" lvl="1" indent="-342900" algn="l">
              <a:buSzPct val="100000"/>
              <a:buFontTx/>
              <a:buChar char="-"/>
              <a:defRPr/>
            </a:pPr>
            <a:r>
              <a:rPr lang="en-US" sz="2000" i="1" dirty="0" smtClean="0">
                <a:solidFill>
                  <a:srgbClr val="000000"/>
                </a:solidFill>
              </a:rPr>
              <a:t>IOPS </a:t>
            </a:r>
            <a:r>
              <a:rPr lang="en-US" sz="2000" i="1" dirty="0">
                <a:solidFill>
                  <a:srgbClr val="000000"/>
                </a:solidFill>
              </a:rPr>
              <a:t>(</a:t>
            </a:r>
            <a:r>
              <a:rPr lang="en-US" sz="2000" i="1" dirty="0" err="1">
                <a:solidFill>
                  <a:srgbClr val="000000"/>
                </a:solidFill>
              </a:rPr>
              <a:t>Input/Output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</a:rPr>
              <a:t>Operations per second)</a:t>
            </a:r>
            <a:endParaRPr lang="en-US" sz="2000" i="1" dirty="0">
              <a:solidFill>
                <a:srgbClr val="000000"/>
              </a:solidFill>
            </a:endParaRPr>
          </a:p>
          <a:p>
            <a:pPr marL="862136" lvl="2" indent="-342900" algn="l">
              <a:buSzPct val="100000"/>
              <a:buFontTx/>
              <a:buChar char="-"/>
              <a:defRPr/>
            </a:pPr>
            <a:r>
              <a:rPr lang="en-US" sz="1400" i="1" dirty="0" smtClean="0">
                <a:solidFill>
                  <a:srgbClr val="000000"/>
                </a:solidFill>
              </a:rPr>
              <a:t>Databases, many small  block </a:t>
            </a:r>
            <a:r>
              <a:rPr lang="en-US" sz="1400" i="1" dirty="0">
                <a:solidFill>
                  <a:srgbClr val="000000"/>
                </a:solidFill>
              </a:rPr>
              <a:t>w</a:t>
            </a:r>
            <a:r>
              <a:rPr lang="en-US" sz="1400" i="1" dirty="0" smtClean="0">
                <a:solidFill>
                  <a:srgbClr val="000000"/>
                </a:solidFill>
              </a:rPr>
              <a:t>rites, VMs</a:t>
            </a:r>
          </a:p>
          <a:p>
            <a:pPr marL="619826" lvl="1" indent="-342900" algn="l">
              <a:buSzPct val="100000"/>
              <a:buFontTx/>
              <a:buChar char="-"/>
              <a:defRPr/>
            </a:pPr>
            <a:r>
              <a:rPr lang="en-US" sz="2000" i="1" dirty="0" smtClean="0">
                <a:solidFill>
                  <a:srgbClr val="000000"/>
                </a:solidFill>
              </a:rPr>
              <a:t>Data throughput (</a:t>
            </a:r>
            <a:r>
              <a:rPr lang="en-US" sz="2000" i="1" dirty="0" err="1" smtClean="0">
                <a:solidFill>
                  <a:srgbClr val="000000"/>
                </a:solidFill>
              </a:rPr>
              <a:t>MegaBytes</a:t>
            </a:r>
            <a:r>
              <a:rPr lang="en-US" sz="2000" i="1" dirty="0" smtClean="0">
                <a:solidFill>
                  <a:srgbClr val="000000"/>
                </a:solidFill>
              </a:rPr>
              <a:t> per second)</a:t>
            </a:r>
            <a:endParaRPr lang="en-US" sz="2000" i="1" dirty="0">
              <a:solidFill>
                <a:srgbClr val="000000"/>
              </a:solidFill>
            </a:endParaRPr>
          </a:p>
          <a:p>
            <a:pPr marL="862136" lvl="2" indent="-342900" algn="l">
              <a:buSzPct val="100000"/>
              <a:buFontTx/>
              <a:buChar char="-"/>
              <a:defRPr/>
            </a:pPr>
            <a:r>
              <a:rPr lang="en-US" sz="1400" i="1" dirty="0" smtClean="0">
                <a:solidFill>
                  <a:srgbClr val="000000"/>
                </a:solidFill>
              </a:rPr>
              <a:t>Large or sequential files (e.g. video</a:t>
            </a:r>
            <a:r>
              <a:rPr lang="en-US" sz="1400" i="1" dirty="0">
                <a:solidFill>
                  <a:srgbClr val="000000"/>
                </a:solidFill>
              </a:rPr>
              <a:t>)</a:t>
            </a:r>
          </a:p>
          <a:p>
            <a:pPr marL="619826" lvl="1" indent="-342900" algn="l">
              <a:buSzPct val="100000"/>
              <a:buFontTx/>
              <a:buChar char="-"/>
              <a:defRPr/>
            </a:pPr>
            <a:r>
              <a:rPr lang="en-US" sz="2000" i="1" dirty="0" smtClean="0">
                <a:solidFill>
                  <a:srgbClr val="000000"/>
                </a:solidFill>
              </a:rPr>
              <a:t>Latency</a:t>
            </a:r>
          </a:p>
          <a:p>
            <a:pPr marL="619826" lvl="1" indent="-342900" algn="l">
              <a:buSzPct val="100000"/>
              <a:buFontTx/>
              <a:buChar char="-"/>
              <a:defRPr/>
            </a:pPr>
            <a:endParaRPr lang="en-US" sz="2000" i="1" dirty="0">
              <a:solidFill>
                <a:srgbClr val="000000"/>
              </a:solidFill>
            </a:endParaRPr>
          </a:p>
          <a:p>
            <a:pPr marL="619826" lvl="1" indent="-342900" algn="l">
              <a:buSzPct val="100000"/>
              <a:buFontTx/>
              <a:buChar char="-"/>
              <a:defRPr/>
            </a:pPr>
            <a:r>
              <a:rPr lang="en-US" sz="2000" i="1" dirty="0" smtClean="0">
                <a:solidFill>
                  <a:srgbClr val="000000"/>
                </a:solidFill>
              </a:rPr>
              <a:t>Better (high) IOPS        Worse (low) </a:t>
            </a:r>
            <a:r>
              <a:rPr lang="en-US" sz="2000" i="1" dirty="0" err="1" smtClean="0">
                <a:solidFill>
                  <a:srgbClr val="000000"/>
                </a:solidFill>
              </a:rPr>
              <a:t>datathroughput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</a:p>
          <a:p>
            <a:pPr marL="619826" lvl="1" indent="-342900" algn="l">
              <a:buSzPct val="100000"/>
              <a:buFontTx/>
              <a:buChar char="-"/>
              <a:defRPr/>
            </a:pPr>
            <a:r>
              <a:rPr lang="en-US" sz="2000" i="1" dirty="0" smtClean="0">
                <a:solidFill>
                  <a:srgbClr val="000000"/>
                </a:solidFill>
              </a:rPr>
              <a:t>Better (low) latency </a:t>
            </a:r>
            <a:r>
              <a:rPr lang="en-US" sz="2000" i="1" dirty="0" smtClean="0">
                <a:solidFill>
                  <a:srgbClr val="000000"/>
                </a:solidFill>
                <a:sym typeface="Wingdings" pitchFamily="2" charset="2"/>
              </a:rPr>
              <a:t>      Better (high) IOPS</a:t>
            </a:r>
          </a:p>
          <a:p>
            <a:pPr marL="619826" lvl="1" indent="-342900" algn="l">
              <a:buSzPct val="100000"/>
              <a:buFontTx/>
              <a:buChar char="-"/>
              <a:defRPr/>
            </a:pPr>
            <a:endParaRPr lang="en-US" sz="2000" i="1" dirty="0">
              <a:solidFill>
                <a:srgbClr val="000000"/>
              </a:solidFill>
              <a:sym typeface="Wingdings" pitchFamily="2" charset="2"/>
            </a:endParaRPr>
          </a:p>
          <a:p>
            <a:pPr marL="276926" lvl="1" indent="0" algn="l">
              <a:buSzPct val="100000"/>
              <a:defRPr/>
            </a:pPr>
            <a:r>
              <a:rPr lang="en-US" sz="2000" i="1" dirty="0" smtClean="0">
                <a:solidFill>
                  <a:srgbClr val="000000"/>
                </a:solidFill>
                <a:sym typeface="Wingdings" pitchFamily="2" charset="2"/>
              </a:rPr>
              <a:t>“Data throughput you can buy, latency is forever”</a:t>
            </a:r>
            <a:endParaRPr lang="en-US" sz="2000" i="1" dirty="0" smtClean="0">
              <a:solidFill>
                <a:srgbClr val="000000"/>
              </a:solidFill>
            </a:endParaRPr>
          </a:p>
          <a:p>
            <a:pPr lvl="2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85800" y="134041"/>
            <a:ext cx="7772400" cy="857633"/>
          </a:xfrm>
          <a:prstGeom prst="rect">
            <a:avLst/>
          </a:prstGeom>
        </p:spPr>
        <p:txBody>
          <a:bodyPr vert="horz" lIns="55385" tIns="27693" rIns="55385" bIns="27693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76926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553852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830778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107704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/>
            <a:r>
              <a:rPr lang="en-US" dirty="0" smtClean="0">
                <a:solidFill>
                  <a:srgbClr val="800000"/>
                </a:solidFill>
              </a:rPr>
              <a:t>Performance</a:t>
            </a:r>
            <a:endParaRPr lang="en-US" dirty="0">
              <a:solidFill>
                <a:srgbClr val="800000"/>
              </a:solidFill>
            </a:endParaRPr>
          </a:p>
        </p:txBody>
      </p:sp>
      <p:cxnSp>
        <p:nvCxnSpPr>
          <p:cNvPr id="3" name="Gerade Verbindung mit Pfeil 2"/>
          <p:cNvCxnSpPr/>
          <p:nvPr/>
        </p:nvCxnSpPr>
        <p:spPr bwMode="auto">
          <a:xfrm>
            <a:off x="3218013" y="3648689"/>
            <a:ext cx="399495" cy="0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" name="Gerade Verbindung mit Pfeil 6"/>
          <p:cNvCxnSpPr/>
          <p:nvPr/>
        </p:nvCxnSpPr>
        <p:spPr bwMode="auto">
          <a:xfrm>
            <a:off x="3288817" y="3969764"/>
            <a:ext cx="399495" cy="0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00473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PT_sheets 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685800" y="134041"/>
            <a:ext cx="7772400" cy="857633"/>
          </a:xfrm>
          <a:prstGeom prst="rect">
            <a:avLst/>
          </a:prstGeom>
        </p:spPr>
        <p:txBody>
          <a:bodyPr vert="horz" lIns="55385" tIns="27693" rIns="55385" bIns="27693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76926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553852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830778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107704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/>
            <a:r>
              <a:rPr lang="en-US" dirty="0">
                <a:solidFill>
                  <a:srgbClr val="800000"/>
                </a:solidFill>
              </a:rPr>
              <a:t>Hybrid Storage </a:t>
            </a:r>
            <a:r>
              <a:rPr lang="en-US" dirty="0" smtClean="0">
                <a:solidFill>
                  <a:srgbClr val="800000"/>
                </a:solidFill>
              </a:rPr>
              <a:t>Pool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2876" y="5830503"/>
            <a:ext cx="3866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6926" lvl="1">
              <a:buSzPct val="100000"/>
            </a:pPr>
            <a:r>
              <a:rPr lang="en-US" sz="2000" i="1" dirty="0" smtClean="0">
                <a:solidFill>
                  <a:srgbClr val="000000"/>
                </a:solidFill>
              </a:rPr>
              <a:t>Tiered Storage Management</a:t>
            </a:r>
            <a:endParaRPr lang="en-US" sz="2000" i="1" dirty="0">
              <a:solidFill>
                <a:srgbClr val="000000"/>
              </a:solidFill>
            </a:endParaRPr>
          </a:p>
        </p:txBody>
      </p:sp>
      <p:sp>
        <p:nvSpPr>
          <p:cNvPr id="95" name="Rechteck 94"/>
          <p:cNvSpPr/>
          <p:nvPr/>
        </p:nvSpPr>
        <p:spPr>
          <a:xfrm>
            <a:off x="4413830" y="5815476"/>
            <a:ext cx="3264676" cy="907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6926" lvl="1">
              <a:buSzPct val="100000"/>
            </a:pPr>
            <a:r>
              <a:rPr lang="en-US" sz="2000" i="1" dirty="0" smtClean="0">
                <a:solidFill>
                  <a:srgbClr val="000000"/>
                </a:solidFill>
              </a:rPr>
              <a:t>Hybrid Storage Pool</a:t>
            </a:r>
            <a:br>
              <a:rPr lang="en-US" sz="2000" i="1" dirty="0" smtClean="0">
                <a:solidFill>
                  <a:srgbClr val="000000"/>
                </a:solidFill>
              </a:rPr>
            </a:br>
            <a:r>
              <a:rPr lang="en-US" sz="1100" i="1" dirty="0">
                <a:solidFill>
                  <a:srgbClr val="000000"/>
                </a:solidFill>
              </a:rPr>
              <a:t>- </a:t>
            </a:r>
            <a:r>
              <a:rPr lang="en-US" sz="1100" i="1" dirty="0" smtClean="0">
                <a:solidFill>
                  <a:srgbClr val="000000"/>
                </a:solidFill>
              </a:rPr>
              <a:t>ARC – Adaptive Replacement Cache</a:t>
            </a:r>
          </a:p>
          <a:p>
            <a:pPr marL="276926" lvl="1">
              <a:buSzPct val="100000"/>
            </a:pPr>
            <a:r>
              <a:rPr lang="en-US" sz="1100" i="1" dirty="0" smtClean="0">
                <a:solidFill>
                  <a:srgbClr val="000000"/>
                </a:solidFill>
              </a:rPr>
              <a:t>- L2ARC – Level Two Adaptive Replacement</a:t>
            </a:r>
            <a:br>
              <a:rPr lang="en-US" sz="1100" i="1" dirty="0" smtClean="0">
                <a:solidFill>
                  <a:srgbClr val="000000"/>
                </a:solidFill>
              </a:rPr>
            </a:br>
            <a:r>
              <a:rPr lang="en-US" sz="1100" i="1" dirty="0" smtClean="0">
                <a:solidFill>
                  <a:srgbClr val="000000"/>
                </a:solidFill>
              </a:rPr>
              <a:t>- ZIL – ZFS Intent Log</a:t>
            </a:r>
            <a:endParaRPr lang="en-US" sz="1100" i="1" dirty="0">
              <a:solidFill>
                <a:srgbClr val="000000"/>
              </a:solidFill>
            </a:endParaRPr>
          </a:p>
        </p:txBody>
      </p:sp>
      <p:graphicFrame>
        <p:nvGraphicFramePr>
          <p:cNvPr id="18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870972"/>
              </p:ext>
            </p:extLst>
          </p:nvPr>
        </p:nvGraphicFramePr>
        <p:xfrm>
          <a:off x="457200" y="1062558"/>
          <a:ext cx="3866225" cy="4708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9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5221202"/>
              </p:ext>
            </p:extLst>
          </p:nvPr>
        </p:nvGraphicFramePr>
        <p:xfrm>
          <a:off x="4631334" y="1081788"/>
          <a:ext cx="3866225" cy="4708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20" name="Gerade Verbindung 19"/>
          <p:cNvCxnSpPr/>
          <p:nvPr/>
        </p:nvCxnSpPr>
        <p:spPr bwMode="auto">
          <a:xfrm>
            <a:off x="7590419" y="2947373"/>
            <a:ext cx="8877" cy="1154098"/>
          </a:xfrm>
          <a:prstGeom prst="line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539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042282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Graphic spid="19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PT_sheets 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30"/>
            <a:ext cx="9144000" cy="6858000"/>
          </a:xfrm>
          <a:prstGeom prst="rect">
            <a:avLst/>
          </a:prstGeom>
        </p:spPr>
      </p:pic>
      <p:sp>
        <p:nvSpPr>
          <p:cNvPr id="18" name="Rectangle 5"/>
          <p:cNvSpPr txBox="1">
            <a:spLocks noChangeArrowheads="1"/>
          </p:cNvSpPr>
          <p:nvPr/>
        </p:nvSpPr>
        <p:spPr bwMode="auto">
          <a:xfrm>
            <a:off x="182880" y="1371600"/>
            <a:ext cx="8229600" cy="487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7695" indent="-207695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450005" indent="-173079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692315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969241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246167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276926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553852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830778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107704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42900" lvl="1" indent="-342900" algn="l">
              <a:buSzPct val="100000"/>
              <a:buBlip>
                <a:blip r:embed="rId3"/>
              </a:buBlip>
            </a:pPr>
            <a:r>
              <a:rPr lang="en-US" sz="2800" b="1" dirty="0"/>
              <a:t>Accelerate </a:t>
            </a:r>
            <a:r>
              <a:rPr lang="en-US" sz="2800" b="1" dirty="0" smtClean="0"/>
              <a:t>storage </a:t>
            </a:r>
            <a:r>
              <a:rPr lang="en-US" sz="2800" b="1" dirty="0"/>
              <a:t>with SSD</a:t>
            </a:r>
          </a:p>
          <a:p>
            <a:pPr marL="619826" lvl="1" indent="-342900" algn="l">
              <a:buSzPct val="100000"/>
              <a:buFontTx/>
              <a:buChar char="-"/>
            </a:pPr>
            <a:r>
              <a:rPr lang="en-US" sz="2000" i="1" dirty="0"/>
              <a:t>Self learning Level two Adaptive Replacement Cache (L2ARC</a:t>
            </a:r>
            <a:r>
              <a:rPr lang="en-US" sz="2000" i="1" dirty="0" smtClean="0"/>
              <a:t>)</a:t>
            </a:r>
          </a:p>
          <a:p>
            <a:pPr marL="619826" lvl="1" indent="-342900" algn="l">
              <a:buSzPct val="100000"/>
              <a:buFontTx/>
              <a:buChar char="-"/>
            </a:pPr>
            <a:r>
              <a:rPr lang="en-US" sz="2000" i="1" dirty="0" smtClean="0"/>
              <a:t>Write Cache: ZIL </a:t>
            </a:r>
            <a:r>
              <a:rPr lang="en-US" sz="2000" i="1" dirty="0"/>
              <a:t>– ZFS Intent Log</a:t>
            </a:r>
          </a:p>
          <a:p>
            <a:pPr marL="619826" lvl="1" indent="-342900" algn="l">
              <a:buSzPct val="100000"/>
              <a:buFontTx/>
              <a:buChar char="-"/>
            </a:pPr>
            <a:r>
              <a:rPr lang="en-US" sz="2000" i="1" dirty="0" smtClean="0"/>
              <a:t>Intelligent </a:t>
            </a:r>
            <a:r>
              <a:rPr lang="en-US" sz="2000" i="1" dirty="0"/>
              <a:t>pre fetching algorithms</a:t>
            </a:r>
          </a:p>
          <a:p>
            <a:pPr marL="619826" lvl="1" indent="-342900" algn="l">
              <a:buSzPct val="100000"/>
              <a:buFontTx/>
              <a:buChar char="-"/>
            </a:pPr>
            <a:r>
              <a:rPr lang="en-US" sz="2000" i="1" dirty="0"/>
              <a:t>The only unified storage vendor that allows RAM expansion</a:t>
            </a:r>
          </a:p>
          <a:p>
            <a:pPr marL="342900" lvl="1" indent="-342900" algn="l">
              <a:buSzPct val="100000"/>
              <a:buBlip>
                <a:blip r:embed="rId3"/>
              </a:buBlip>
            </a:pPr>
            <a:r>
              <a:rPr lang="en-US" sz="2400" b="1" dirty="0" smtClean="0"/>
              <a:t>Decouple </a:t>
            </a:r>
            <a:r>
              <a:rPr lang="en-US" sz="2400" b="1" dirty="0"/>
              <a:t>capacity and performance scaling</a:t>
            </a:r>
          </a:p>
          <a:p>
            <a:pPr marL="619826" lvl="1" indent="-342900" algn="l">
              <a:buSzPct val="100000"/>
              <a:buFontTx/>
              <a:buChar char="-"/>
            </a:pPr>
            <a:r>
              <a:rPr lang="en-US" sz="2000" i="1" dirty="0"/>
              <a:t>read: RAM and SSD</a:t>
            </a:r>
          </a:p>
          <a:p>
            <a:pPr marL="619826" lvl="1" indent="-342900" algn="l">
              <a:buSzPct val="100000"/>
              <a:buFontTx/>
              <a:buChar char="-"/>
            </a:pPr>
            <a:r>
              <a:rPr lang="en-US" sz="2000" i="1" dirty="0"/>
              <a:t>write: RAM and SSD</a:t>
            </a:r>
          </a:p>
          <a:p>
            <a:pPr marL="619826" lvl="1" indent="-342900" algn="l">
              <a:buSzPct val="100000"/>
              <a:buFontTx/>
              <a:buChar char="-"/>
            </a:pPr>
            <a:r>
              <a:rPr lang="en-US" sz="2000" i="1" dirty="0"/>
              <a:t>capacity: NL-SAS, SAS, FC, </a:t>
            </a:r>
            <a:r>
              <a:rPr lang="en-US" sz="2000" i="1" dirty="0" err="1"/>
              <a:t>FCoE</a:t>
            </a:r>
            <a:r>
              <a:rPr lang="en-US" sz="2000" i="1" dirty="0"/>
              <a:t>, </a:t>
            </a:r>
            <a:r>
              <a:rPr lang="en-US" sz="2000" i="1" dirty="0" err="1"/>
              <a:t>AoE</a:t>
            </a:r>
            <a:endParaRPr lang="en-US" sz="2000" i="1" dirty="0"/>
          </a:p>
          <a:p>
            <a:pPr marL="342900" lvl="1" indent="-342900" algn="l">
              <a:buSzPct val="100000"/>
              <a:buBlip>
                <a:blip r:embed="rId3"/>
              </a:buBlip>
            </a:pPr>
            <a:r>
              <a:rPr lang="en-US" sz="2400" b="1" dirty="0" smtClean="0"/>
              <a:t>Ideally </a:t>
            </a:r>
            <a:r>
              <a:rPr lang="en-US" sz="2400" b="1" dirty="0"/>
              <a:t>for virtual server and desktop environments </a:t>
            </a:r>
          </a:p>
          <a:p>
            <a:pPr marL="619826" lvl="1" indent="-342900" algn="l">
              <a:buSzPct val="100000"/>
              <a:buFontTx/>
              <a:buChar char="-"/>
            </a:pPr>
            <a:r>
              <a:rPr lang="en-US" sz="2000" i="1" dirty="0"/>
              <a:t>Add write optimized low latency log devices</a:t>
            </a:r>
          </a:p>
          <a:p>
            <a:pPr marL="619826" lvl="1" indent="-342900" algn="l">
              <a:buSzPct val="100000"/>
              <a:buFontTx/>
              <a:buChar char="-"/>
            </a:pPr>
            <a:r>
              <a:rPr lang="en-US" sz="2000" i="1" dirty="0"/>
              <a:t>Synchronous writes are typically NFS and </a:t>
            </a:r>
            <a:r>
              <a:rPr lang="en-US" sz="2000" i="1" dirty="0" err="1"/>
              <a:t>iSCSI</a:t>
            </a:r>
            <a:endParaRPr lang="en-US" sz="2000" i="1" dirty="0"/>
          </a:p>
          <a:p>
            <a:pPr marL="619826" lvl="1" indent="-342900" algn="l">
              <a:buSzPct val="100000"/>
              <a:buFontTx/>
              <a:buChar char="-"/>
            </a:pPr>
            <a:r>
              <a:rPr lang="en-US" sz="2000" i="1" dirty="0"/>
              <a:t>Add write performance as needed by extending the number of log </a:t>
            </a:r>
            <a:r>
              <a:rPr lang="en-US" sz="2000" i="1" dirty="0" smtClean="0"/>
              <a:t>devices</a:t>
            </a:r>
            <a:endParaRPr lang="en-US" sz="2000" i="1" dirty="0"/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685800" y="134041"/>
            <a:ext cx="7772400" cy="857633"/>
          </a:xfrm>
          <a:prstGeom prst="rect">
            <a:avLst/>
          </a:prstGeom>
        </p:spPr>
        <p:txBody>
          <a:bodyPr vert="horz" lIns="55385" tIns="27693" rIns="55385" bIns="27693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76926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553852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830778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107704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/>
            <a:r>
              <a:rPr lang="en-US" dirty="0">
                <a:solidFill>
                  <a:srgbClr val="800000"/>
                </a:solidFill>
              </a:rPr>
              <a:t>Hybrid Storage Pools</a:t>
            </a:r>
          </a:p>
        </p:txBody>
      </p:sp>
    </p:spTree>
    <p:extLst>
      <p:ext uri="{BB962C8B-B14F-4D97-AF65-F5344CB8AC3E}">
        <p14:creationId xmlns:p14="http://schemas.microsoft.com/office/powerpoint/2010/main" val="3511536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PT_sheets 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"/>
            <a:ext cx="9144000" cy="6858000"/>
          </a:xfrm>
          <a:prstGeom prst="rect">
            <a:avLst/>
          </a:prstGeom>
        </p:spPr>
      </p:pic>
      <p:sp>
        <p:nvSpPr>
          <p:cNvPr id="18" name="Rectangle 5"/>
          <p:cNvSpPr txBox="1">
            <a:spLocks noChangeArrowheads="1"/>
          </p:cNvSpPr>
          <p:nvPr/>
        </p:nvSpPr>
        <p:spPr bwMode="auto">
          <a:xfrm>
            <a:off x="182880" y="1371600"/>
            <a:ext cx="8229600" cy="487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7695" indent="-207695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450005" indent="-173079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692315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969241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246167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276926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553852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830778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107704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42900" lvl="1" indent="-342900" algn="l">
              <a:buSzPct val="100000"/>
              <a:buFontTx/>
              <a:buBlip>
                <a:blip r:embed="rId3"/>
              </a:buBlip>
            </a:pPr>
            <a:r>
              <a:rPr lang="en-US" sz="2800" b="1" dirty="0" smtClean="0">
                <a:solidFill>
                  <a:srgbClr val="000000"/>
                </a:solidFill>
              </a:rPr>
              <a:t>Write Cache (RAM/ ZIL)</a:t>
            </a:r>
          </a:p>
          <a:p>
            <a:pPr marL="619826" lvl="1" indent="-342900" algn="l">
              <a:buSzPct val="100000"/>
              <a:buFontTx/>
              <a:buChar char="-"/>
            </a:pPr>
            <a:r>
              <a:rPr lang="en-US" sz="2000" i="1" dirty="0" smtClean="0">
                <a:solidFill>
                  <a:srgbClr val="000000"/>
                </a:solidFill>
              </a:rPr>
              <a:t>Synchronous </a:t>
            </a:r>
            <a:r>
              <a:rPr lang="en-US" sz="2000" i="1" dirty="0">
                <a:solidFill>
                  <a:srgbClr val="000000"/>
                </a:solidFill>
              </a:rPr>
              <a:t>w</a:t>
            </a:r>
            <a:r>
              <a:rPr lang="en-US" sz="2000" i="1" dirty="0" smtClean="0">
                <a:solidFill>
                  <a:srgbClr val="000000"/>
                </a:solidFill>
              </a:rPr>
              <a:t>rites (NFS/ CIFS/ Databases)</a:t>
            </a:r>
          </a:p>
          <a:p>
            <a:pPr marL="619826" lvl="1" indent="-342900" algn="l">
              <a:buSzPct val="100000"/>
              <a:buFontTx/>
              <a:buChar char="-"/>
            </a:pPr>
            <a:r>
              <a:rPr lang="en-US" sz="2000" i="1" dirty="0" smtClean="0">
                <a:solidFill>
                  <a:srgbClr val="000000"/>
                </a:solidFill>
              </a:rPr>
              <a:t>Virtual </a:t>
            </a:r>
            <a:r>
              <a:rPr lang="en-US" sz="2000" i="1" dirty="0">
                <a:solidFill>
                  <a:srgbClr val="000000"/>
                </a:solidFill>
              </a:rPr>
              <a:t>d</a:t>
            </a:r>
            <a:r>
              <a:rPr lang="en-US" sz="2000" i="1" dirty="0" smtClean="0">
                <a:solidFill>
                  <a:srgbClr val="000000"/>
                </a:solidFill>
              </a:rPr>
              <a:t>esktop and server environments</a:t>
            </a:r>
            <a:endParaRPr lang="en-US" sz="2000" i="1" dirty="0">
              <a:solidFill>
                <a:srgbClr val="000000"/>
              </a:solidFill>
            </a:endParaRPr>
          </a:p>
          <a:p>
            <a:pPr marL="342900" lvl="1" indent="-342900" algn="l">
              <a:buSzPct val="100000"/>
              <a:buFontTx/>
              <a:buBlip>
                <a:blip r:embed="rId3"/>
              </a:buBlip>
            </a:pPr>
            <a:r>
              <a:rPr lang="en-US" sz="2400" b="1" dirty="0" smtClean="0">
                <a:solidFill>
                  <a:srgbClr val="000000"/>
                </a:solidFill>
              </a:rPr>
              <a:t>Read Cache (L2ARC)</a:t>
            </a:r>
          </a:p>
          <a:p>
            <a:pPr marL="619826" lvl="1" indent="-342900" algn="l">
              <a:buSzPct val="100000"/>
              <a:buFontTx/>
              <a:buChar char="-"/>
            </a:pPr>
            <a:r>
              <a:rPr lang="en-US" sz="2000" i="1" dirty="0" smtClean="0">
                <a:solidFill>
                  <a:srgbClr val="000000"/>
                </a:solidFill>
              </a:rPr>
              <a:t>Recovery /Backup</a:t>
            </a:r>
          </a:p>
          <a:p>
            <a:pPr marL="619826" lvl="1" indent="-342900" algn="l">
              <a:buSzPct val="100000"/>
              <a:buFontTx/>
              <a:buChar char="-"/>
            </a:pPr>
            <a:r>
              <a:rPr lang="en-US" sz="2000" i="1" dirty="0" smtClean="0">
                <a:solidFill>
                  <a:srgbClr val="000000"/>
                </a:solidFill>
              </a:rPr>
              <a:t>Databases</a:t>
            </a:r>
          </a:p>
          <a:p>
            <a:pPr marL="619826" lvl="1" indent="-342900" algn="l">
              <a:buSzPct val="100000"/>
              <a:buFontTx/>
              <a:buChar char="-"/>
            </a:pPr>
            <a:r>
              <a:rPr lang="en-US" sz="2000" i="1" dirty="0" smtClean="0">
                <a:solidFill>
                  <a:srgbClr val="000000"/>
                </a:solidFill>
              </a:rPr>
              <a:t>Virtual </a:t>
            </a:r>
            <a:r>
              <a:rPr lang="en-US" sz="2000" i="1" dirty="0">
                <a:solidFill>
                  <a:srgbClr val="000000"/>
                </a:solidFill>
              </a:rPr>
              <a:t>d</a:t>
            </a:r>
            <a:r>
              <a:rPr lang="en-US" sz="2000" i="1" dirty="0" smtClean="0">
                <a:solidFill>
                  <a:srgbClr val="000000"/>
                </a:solidFill>
              </a:rPr>
              <a:t>esktop and </a:t>
            </a:r>
            <a:r>
              <a:rPr lang="en-US" sz="2000" i="1" dirty="0">
                <a:solidFill>
                  <a:srgbClr val="000000"/>
                </a:solidFill>
              </a:rPr>
              <a:t>s</a:t>
            </a:r>
            <a:r>
              <a:rPr lang="en-US" sz="2000" i="1" dirty="0" smtClean="0">
                <a:solidFill>
                  <a:srgbClr val="000000"/>
                </a:solidFill>
              </a:rPr>
              <a:t>erver environments</a:t>
            </a:r>
          </a:p>
          <a:p>
            <a:pPr marL="619826" lvl="1" indent="-342900" algn="l">
              <a:buSzPct val="100000"/>
              <a:buFontTx/>
              <a:buChar char="-"/>
            </a:pPr>
            <a:r>
              <a:rPr lang="en-US" sz="2000" i="1" dirty="0" smtClean="0">
                <a:solidFill>
                  <a:srgbClr val="000000"/>
                </a:solidFill>
              </a:rPr>
              <a:t>Video streaming</a:t>
            </a:r>
            <a:endParaRPr lang="en-US" sz="2000" i="1" dirty="0">
              <a:solidFill>
                <a:srgbClr val="000000"/>
              </a:solidFill>
            </a:endParaRPr>
          </a:p>
          <a:p>
            <a:pPr marL="342900" lvl="1" indent="-342900" algn="l">
              <a:buSzPct val="100000"/>
              <a:buFontTx/>
              <a:buBlip>
                <a:blip r:embed="rId3"/>
              </a:buBlip>
            </a:pPr>
            <a:r>
              <a:rPr lang="en-US" sz="2400" b="1" dirty="0" smtClean="0">
                <a:solidFill>
                  <a:srgbClr val="000000"/>
                </a:solidFill>
              </a:rPr>
              <a:t>Performance improvement</a:t>
            </a:r>
          </a:p>
          <a:p>
            <a:pPr marL="619826" lvl="1" indent="-342900" algn="l">
              <a:buSzPct val="100000"/>
              <a:buFontTx/>
              <a:buChar char="-"/>
            </a:pPr>
            <a:r>
              <a:rPr lang="en-US" sz="2000" i="1" dirty="0" smtClean="0">
                <a:solidFill>
                  <a:srgbClr val="000000"/>
                </a:solidFill>
              </a:rPr>
              <a:t>More </a:t>
            </a:r>
            <a:r>
              <a:rPr lang="en-US" sz="2000" i="1" dirty="0">
                <a:solidFill>
                  <a:srgbClr val="000000"/>
                </a:solidFill>
              </a:rPr>
              <a:t>RAM, </a:t>
            </a:r>
            <a:r>
              <a:rPr lang="en-US" sz="2000" i="1" dirty="0" smtClean="0">
                <a:solidFill>
                  <a:srgbClr val="000000"/>
                </a:solidFill>
              </a:rPr>
              <a:t>more </a:t>
            </a:r>
            <a:r>
              <a:rPr lang="en-US" sz="2000" i="1" dirty="0">
                <a:solidFill>
                  <a:srgbClr val="000000"/>
                </a:solidFill>
              </a:rPr>
              <a:t>ZIL, </a:t>
            </a:r>
            <a:r>
              <a:rPr lang="en-US" sz="2000" i="1" dirty="0" smtClean="0">
                <a:solidFill>
                  <a:srgbClr val="000000"/>
                </a:solidFill>
              </a:rPr>
              <a:t>more </a:t>
            </a:r>
            <a:r>
              <a:rPr lang="en-US" sz="2000" i="1" dirty="0">
                <a:solidFill>
                  <a:srgbClr val="000000"/>
                </a:solidFill>
              </a:rPr>
              <a:t>L2ARC, </a:t>
            </a:r>
            <a:r>
              <a:rPr lang="en-US" sz="2000" i="1" dirty="0" smtClean="0">
                <a:solidFill>
                  <a:srgbClr val="000000"/>
                </a:solidFill>
              </a:rPr>
              <a:t>more </a:t>
            </a:r>
            <a:r>
              <a:rPr lang="en-US" sz="2000" i="1" dirty="0">
                <a:solidFill>
                  <a:srgbClr val="000000"/>
                </a:solidFill>
              </a:rPr>
              <a:t>VDEVs </a:t>
            </a:r>
          </a:p>
          <a:p>
            <a:pPr marL="342900" lvl="1" indent="-342900" algn="l">
              <a:buSzPct val="100000"/>
              <a:buBlip>
                <a:blip r:embed="rId3"/>
              </a:buBlip>
            </a:pPr>
            <a:r>
              <a:rPr lang="en-US" sz="2400" b="1" dirty="0">
                <a:solidFill>
                  <a:srgbClr val="000000"/>
                </a:solidFill>
              </a:rPr>
              <a:t>Reduce costs and safe energy</a:t>
            </a:r>
          </a:p>
          <a:p>
            <a:pPr marL="619826" lvl="1" indent="-342900" algn="l">
              <a:buSzPct val="100000"/>
              <a:buFontTx/>
              <a:buChar char="-"/>
            </a:pPr>
            <a:r>
              <a:rPr lang="en-US" sz="2000" i="1" dirty="0">
                <a:solidFill>
                  <a:srgbClr val="000000"/>
                </a:solidFill>
              </a:rPr>
              <a:t>64% initial buy and 77% power savings</a:t>
            </a: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685800" y="134041"/>
            <a:ext cx="7772400" cy="857633"/>
          </a:xfrm>
          <a:prstGeom prst="rect">
            <a:avLst/>
          </a:prstGeom>
        </p:spPr>
        <p:txBody>
          <a:bodyPr vert="horz" lIns="55385" tIns="27693" rIns="55385" bIns="27693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76926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553852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830778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107704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/>
            <a:r>
              <a:rPr lang="en-US" dirty="0">
                <a:solidFill>
                  <a:srgbClr val="800000"/>
                </a:solidFill>
              </a:rPr>
              <a:t>Hybrid Storage </a:t>
            </a:r>
            <a:r>
              <a:rPr lang="en-US" dirty="0" smtClean="0">
                <a:solidFill>
                  <a:srgbClr val="800000"/>
                </a:solidFill>
              </a:rPr>
              <a:t>Pools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207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99843"/>
            <a:ext cx="8229600" cy="4343757"/>
          </a:xfrm>
        </p:spPr>
        <p:txBody>
          <a:bodyPr/>
          <a:lstStyle/>
          <a:p>
            <a:r>
              <a:rPr lang="en-US" sz="4800" b="1" dirty="0" smtClean="0">
                <a:solidFill>
                  <a:srgbClr val="6B2119"/>
                </a:solidFill>
              </a:rPr>
              <a:t>100% availability</a:t>
            </a:r>
            <a:endParaRPr lang="en-US" sz="4800" b="1" dirty="0">
              <a:solidFill>
                <a:srgbClr val="6B21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203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PT_sheets 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2"/>
            <a:ext cx="9144000" cy="685800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685800" y="134041"/>
            <a:ext cx="7772400" cy="857633"/>
          </a:xfrm>
          <a:prstGeom prst="rect">
            <a:avLst/>
          </a:prstGeom>
        </p:spPr>
        <p:txBody>
          <a:bodyPr vert="horz" lIns="55385" tIns="27693" rIns="55385" bIns="27693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76926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553852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830778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107704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/>
            <a:r>
              <a:rPr lang="en-US" dirty="0" smtClean="0">
                <a:solidFill>
                  <a:srgbClr val="800000"/>
                </a:solidFill>
              </a:rPr>
              <a:t>RAID-Z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182880" y="1551715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7695" indent="-207695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450005" indent="-173079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692315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969241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246167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276926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553852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830778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107704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42900" lvl="1" indent="-342900" algn="l">
              <a:buSzPct val="100000"/>
              <a:buBlip>
                <a:blip r:embed="rId3"/>
              </a:buBlip>
            </a:pPr>
            <a:r>
              <a:rPr lang="en-US" sz="2800" b="1" dirty="0" smtClean="0"/>
              <a:t>Weaknesses </a:t>
            </a:r>
            <a:r>
              <a:rPr lang="en-US" sz="2800" b="1" dirty="0"/>
              <a:t>traditional RAID</a:t>
            </a:r>
          </a:p>
          <a:p>
            <a:pPr marL="619826" lvl="1" indent="-342900" algn="l">
              <a:buSzPct val="100000"/>
              <a:buFontTx/>
              <a:buChar char="-"/>
            </a:pPr>
            <a:r>
              <a:rPr lang="en-US" sz="2400" i="1" dirty="0"/>
              <a:t>Not designed for current capacities drives</a:t>
            </a:r>
          </a:p>
          <a:p>
            <a:pPr marL="619826" lvl="1" indent="-342900" algn="l">
              <a:buSzPct val="100000"/>
              <a:buFontTx/>
              <a:buChar char="-"/>
            </a:pPr>
            <a:r>
              <a:rPr lang="en-US" sz="2400" i="1" dirty="0"/>
              <a:t>Silent data corruption remains undetected </a:t>
            </a:r>
          </a:p>
          <a:p>
            <a:pPr marL="619826" lvl="1" indent="-342900" algn="l">
              <a:buSzPct val="100000"/>
              <a:buFontTx/>
              <a:buChar char="-"/>
            </a:pPr>
            <a:r>
              <a:rPr lang="en-US" sz="2400" i="1" dirty="0"/>
              <a:t>Rebuilding TB drives takes to long</a:t>
            </a:r>
          </a:p>
          <a:p>
            <a:pPr marL="619826" lvl="1" indent="-342900" algn="l">
              <a:buSzPct val="100000"/>
              <a:buFontTx/>
              <a:buChar char="-"/>
            </a:pPr>
            <a:r>
              <a:rPr lang="en-US" sz="2400" i="1" dirty="0"/>
              <a:t>Mean Time to Data Lost (MTTDL) decreases</a:t>
            </a:r>
          </a:p>
          <a:p>
            <a:pPr marL="619826" lvl="1" indent="-342900" algn="l">
              <a:buSzPct val="100000"/>
              <a:buFontTx/>
              <a:buChar char="-"/>
            </a:pPr>
            <a:endParaRPr lang="en-US" sz="2000" i="1" dirty="0">
              <a:solidFill>
                <a:srgbClr val="000000"/>
              </a:solidFill>
            </a:endParaRPr>
          </a:p>
          <a:p>
            <a:pPr lvl="1" algn="l"/>
            <a:endParaRPr lang="en-US" sz="1800" dirty="0">
              <a:solidFill>
                <a:srgbClr val="000000"/>
              </a:solidFill>
            </a:endParaRPr>
          </a:p>
          <a:p>
            <a:pPr lvl="2"/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89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PT_sheets 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41"/>
            <a:ext cx="9144000" cy="685800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685800" y="134041"/>
            <a:ext cx="7772400" cy="857633"/>
          </a:xfrm>
          <a:prstGeom prst="rect">
            <a:avLst/>
          </a:prstGeom>
        </p:spPr>
        <p:txBody>
          <a:bodyPr vert="horz" lIns="55385" tIns="27693" rIns="55385" bIns="27693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76926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553852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830778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107704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/>
            <a:r>
              <a:rPr lang="en-US" dirty="0" smtClean="0">
                <a:solidFill>
                  <a:srgbClr val="800000"/>
                </a:solidFill>
              </a:rPr>
              <a:t>RAID-Z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182880" y="1579425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7695" indent="-207695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450005" indent="-173079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692315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969241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246167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276926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553852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830778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107704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42900" lvl="1" indent="-342900" algn="l">
              <a:buSzPct val="100000"/>
              <a:buFontTx/>
              <a:buBlip>
                <a:blip r:embed="rId3"/>
              </a:buBlip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RAID-Z compared to traditional RAID</a:t>
            </a:r>
            <a:endParaRPr lang="en-US" sz="2800" b="1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619826" lvl="1" indent="-342900" algn="l">
              <a:buSzPct val="100000"/>
              <a:buFontTx/>
              <a:buChar char="-"/>
              <a:defRPr/>
            </a:pPr>
            <a:r>
              <a:rPr lang="en-US" sz="2400" b="1" i="1" dirty="0" smtClean="0">
                <a:solidFill>
                  <a:srgbClr val="000000"/>
                </a:solidFill>
              </a:rPr>
              <a:t>RAID-Z1 </a:t>
            </a:r>
            <a:r>
              <a:rPr lang="en-US" sz="2400" b="1" i="1" dirty="0">
                <a:solidFill>
                  <a:srgbClr val="000000"/>
                </a:solidFill>
              </a:rPr>
              <a:t>– Single </a:t>
            </a:r>
            <a:r>
              <a:rPr lang="en-US" sz="2400" b="1" i="1" dirty="0" smtClean="0">
                <a:solidFill>
                  <a:srgbClr val="000000"/>
                </a:solidFill>
              </a:rPr>
              <a:t>Parity (RAID 5)</a:t>
            </a:r>
          </a:p>
          <a:p>
            <a:pPr marL="862136" lvl="2" indent="-342900" algn="l">
              <a:buSzPct val="100000"/>
              <a:buFontTx/>
              <a:buChar char="-"/>
              <a:defRPr/>
            </a:pPr>
            <a:r>
              <a:rPr lang="en-US" sz="2000" i="1" dirty="0" smtClean="0">
                <a:solidFill>
                  <a:srgbClr val="000000"/>
                </a:solidFill>
              </a:rPr>
              <a:t>Max. loss: 1 drive per virtual device (</a:t>
            </a:r>
            <a:r>
              <a:rPr lang="en-US" sz="2000" i="1" dirty="0" err="1" smtClean="0">
                <a:solidFill>
                  <a:srgbClr val="000000"/>
                </a:solidFill>
              </a:rPr>
              <a:t>vDev</a:t>
            </a:r>
            <a:r>
              <a:rPr lang="en-US" sz="2000" i="1" dirty="0" smtClean="0">
                <a:solidFill>
                  <a:srgbClr val="000000"/>
                </a:solidFill>
              </a:rPr>
              <a:t>)</a:t>
            </a:r>
            <a:endParaRPr lang="en-US" sz="2000" i="1" dirty="0">
              <a:solidFill>
                <a:srgbClr val="000000"/>
              </a:solidFill>
            </a:endParaRPr>
          </a:p>
          <a:p>
            <a:pPr marL="862136" lvl="2" indent="-342900" algn="l">
              <a:buSzPct val="100000"/>
              <a:buFontTx/>
              <a:buChar char="-"/>
              <a:defRPr/>
            </a:pPr>
            <a:r>
              <a:rPr lang="en-US" sz="2000" i="1" dirty="0" smtClean="0">
                <a:solidFill>
                  <a:srgbClr val="000000"/>
                </a:solidFill>
              </a:rPr>
              <a:t>Minimum 3 drives</a:t>
            </a:r>
            <a:endParaRPr lang="en-US" sz="2000" i="1" dirty="0">
              <a:solidFill>
                <a:srgbClr val="000000"/>
              </a:solidFill>
            </a:endParaRPr>
          </a:p>
          <a:p>
            <a:pPr marL="619826" lvl="1" indent="-342900" algn="l">
              <a:buSzPct val="100000"/>
              <a:buFontTx/>
              <a:buChar char="-"/>
              <a:defRPr/>
            </a:pPr>
            <a:r>
              <a:rPr lang="en-US" sz="2400" b="1" i="1" dirty="0">
                <a:solidFill>
                  <a:srgbClr val="000000"/>
                </a:solidFill>
              </a:rPr>
              <a:t>RAID-Z2 – Dual Parity </a:t>
            </a:r>
            <a:r>
              <a:rPr lang="en-US" sz="2400" b="1" i="1" dirty="0" smtClean="0">
                <a:solidFill>
                  <a:srgbClr val="000000"/>
                </a:solidFill>
              </a:rPr>
              <a:t>(RAID 6)</a:t>
            </a:r>
            <a:endParaRPr lang="en-US" sz="2400" b="1" i="1" dirty="0">
              <a:solidFill>
                <a:srgbClr val="000000"/>
              </a:solidFill>
            </a:endParaRPr>
          </a:p>
          <a:p>
            <a:pPr marL="862136" lvl="2" indent="-342900" algn="l">
              <a:buSzPct val="100000"/>
              <a:buFontTx/>
              <a:buChar char="-"/>
              <a:defRPr/>
            </a:pPr>
            <a:r>
              <a:rPr lang="en-US" sz="2000" i="1" dirty="0" smtClean="0">
                <a:solidFill>
                  <a:srgbClr val="000000"/>
                </a:solidFill>
              </a:rPr>
              <a:t>Max. loss: 2 drives per </a:t>
            </a:r>
            <a:r>
              <a:rPr lang="en-US" sz="2000" i="1" dirty="0" err="1" smtClean="0">
                <a:solidFill>
                  <a:srgbClr val="000000"/>
                </a:solidFill>
              </a:rPr>
              <a:t>vDev</a:t>
            </a:r>
            <a:endParaRPr lang="en-US" sz="2000" i="1" dirty="0">
              <a:solidFill>
                <a:srgbClr val="000000"/>
              </a:solidFill>
            </a:endParaRPr>
          </a:p>
          <a:p>
            <a:pPr marL="862136" lvl="2" indent="-342900" algn="l">
              <a:buSzPct val="100000"/>
              <a:buFontTx/>
              <a:buChar char="-"/>
              <a:defRPr/>
            </a:pPr>
            <a:r>
              <a:rPr lang="en-US" sz="2000" i="1" dirty="0" smtClean="0">
                <a:solidFill>
                  <a:srgbClr val="000000"/>
                </a:solidFill>
              </a:rPr>
              <a:t>Minimum 6 drives</a:t>
            </a:r>
            <a:endParaRPr lang="en-US" sz="2000" i="1" dirty="0">
              <a:solidFill>
                <a:srgbClr val="000000"/>
              </a:solidFill>
            </a:endParaRPr>
          </a:p>
          <a:p>
            <a:pPr marL="619826" lvl="1" indent="-342900" algn="l">
              <a:buSzPct val="100000"/>
              <a:buFontTx/>
              <a:buChar char="-"/>
              <a:defRPr/>
            </a:pPr>
            <a:r>
              <a:rPr lang="en-US" sz="2400" b="1" i="1" dirty="0">
                <a:solidFill>
                  <a:srgbClr val="000000"/>
                </a:solidFill>
              </a:rPr>
              <a:t>RAID-Z3 – Triple </a:t>
            </a:r>
            <a:r>
              <a:rPr lang="en-US" sz="2400" b="1" i="1" dirty="0" smtClean="0">
                <a:solidFill>
                  <a:srgbClr val="000000"/>
                </a:solidFill>
              </a:rPr>
              <a:t>Parity (</a:t>
            </a:r>
            <a:r>
              <a:rPr lang="en-US" sz="2400" b="1" i="1" dirty="0" err="1" smtClean="0">
                <a:solidFill>
                  <a:srgbClr val="000000"/>
                </a:solidFill>
              </a:rPr>
              <a:t>n.a</a:t>
            </a:r>
            <a:r>
              <a:rPr lang="en-US" sz="2400" b="1" i="1" dirty="0" smtClean="0">
                <a:solidFill>
                  <a:srgbClr val="000000"/>
                </a:solidFill>
              </a:rPr>
              <a:t>.)</a:t>
            </a:r>
            <a:endParaRPr lang="en-US" sz="2400" b="1" i="1" dirty="0">
              <a:solidFill>
                <a:srgbClr val="000000"/>
              </a:solidFill>
            </a:endParaRPr>
          </a:p>
          <a:p>
            <a:pPr marL="862136" lvl="2" indent="-342900" algn="l">
              <a:buSzPct val="100000"/>
              <a:buFontTx/>
              <a:buChar char="-"/>
              <a:defRPr/>
            </a:pPr>
            <a:r>
              <a:rPr lang="en-US" sz="2000" i="1" dirty="0" smtClean="0">
                <a:solidFill>
                  <a:srgbClr val="000000"/>
                </a:solidFill>
              </a:rPr>
              <a:t>Max. loss: 3 drives per </a:t>
            </a:r>
            <a:r>
              <a:rPr lang="en-US" sz="2000" i="1" dirty="0" err="1" smtClean="0">
                <a:solidFill>
                  <a:srgbClr val="000000"/>
                </a:solidFill>
              </a:rPr>
              <a:t>vDEV</a:t>
            </a:r>
            <a:endParaRPr lang="en-US" sz="2000" i="1" dirty="0">
              <a:solidFill>
                <a:srgbClr val="000000"/>
              </a:solidFill>
            </a:endParaRPr>
          </a:p>
          <a:p>
            <a:pPr marL="862136" lvl="2" indent="-342900" algn="l">
              <a:buSzPct val="100000"/>
              <a:buFontTx/>
              <a:buChar char="-"/>
              <a:defRPr/>
            </a:pPr>
            <a:r>
              <a:rPr lang="en-US" sz="2000" i="1" dirty="0" smtClean="0">
                <a:solidFill>
                  <a:srgbClr val="000000"/>
                </a:solidFill>
              </a:rPr>
              <a:t>Minimum 8 drives</a:t>
            </a:r>
            <a:endParaRPr lang="en-US" sz="2000" i="1" dirty="0">
              <a:solidFill>
                <a:srgbClr val="000000"/>
              </a:solidFill>
            </a:endParaRPr>
          </a:p>
          <a:p>
            <a:pPr marL="862136" lvl="2" indent="-342900" algn="l">
              <a:buSzPct val="100000"/>
              <a:buFontTx/>
              <a:buChar char="-"/>
              <a:defRPr/>
            </a:pPr>
            <a:r>
              <a:rPr lang="en-US" sz="2000" i="1" dirty="0" smtClean="0">
                <a:solidFill>
                  <a:srgbClr val="000000"/>
                </a:solidFill>
              </a:rPr>
              <a:t>Max 9 drives per RAID-Z</a:t>
            </a:r>
            <a:endParaRPr lang="en-US" sz="2000" i="1" dirty="0">
              <a:solidFill>
                <a:srgbClr val="000000"/>
              </a:solidFill>
            </a:endParaRPr>
          </a:p>
          <a:p>
            <a:pPr lvl="1" algn="l"/>
            <a:endParaRPr lang="en-US" sz="1800" dirty="0">
              <a:solidFill>
                <a:srgbClr val="000000"/>
              </a:solidFill>
            </a:endParaRPr>
          </a:p>
          <a:p>
            <a:pPr lvl="2"/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492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PPT_sheets 2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30"/>
            <a:ext cx="9144000" cy="685800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2880" y="1599843"/>
            <a:ext cx="8229600" cy="4526280"/>
          </a:xfrm>
        </p:spPr>
        <p:txBody>
          <a:bodyPr/>
          <a:lstStyle/>
          <a:p>
            <a:pPr marL="342900" lvl="1" indent="-342900" algn="l">
              <a:buSzPct val="100000"/>
              <a:buBlip>
                <a:blip r:embed="rId4"/>
              </a:buBlip>
            </a:pPr>
            <a:r>
              <a:rPr lang="en-US" sz="2800" b="1" dirty="0" err="1" smtClean="0"/>
              <a:t>Resilvering</a:t>
            </a:r>
            <a:r>
              <a:rPr lang="en-US" sz="2800" b="1" dirty="0" smtClean="0"/>
              <a:t> (Rebuilding) </a:t>
            </a:r>
            <a:endParaRPr lang="en-US" sz="2800" b="1" dirty="0"/>
          </a:p>
          <a:p>
            <a:pPr marL="619826" lvl="1" indent="-342900" algn="l">
              <a:buSzPct val="100000"/>
              <a:buFontTx/>
              <a:buChar char="-"/>
            </a:pPr>
            <a:r>
              <a:rPr lang="en-US" sz="2400" i="1" dirty="0" smtClean="0"/>
              <a:t>Rebuild of only damaged data. Empty blocks are not processed.</a:t>
            </a:r>
          </a:p>
          <a:p>
            <a:pPr marL="619826" lvl="1" indent="-342900" algn="l">
              <a:buSzPct val="100000"/>
              <a:buFontTx/>
              <a:buChar char="-"/>
            </a:pPr>
            <a:r>
              <a:rPr lang="en-US" sz="2400" i="1" dirty="0" smtClean="0"/>
              <a:t>No blind XOR like traditional RAID</a:t>
            </a:r>
          </a:p>
          <a:p>
            <a:pPr marL="619826" lvl="1" indent="-342900" algn="l">
              <a:buSzPct val="100000"/>
              <a:buFontTx/>
              <a:buChar char="-"/>
            </a:pPr>
            <a:r>
              <a:rPr lang="en-US" sz="2400" i="1" dirty="0" smtClean="0"/>
              <a:t>Disruption of </a:t>
            </a:r>
            <a:r>
              <a:rPr lang="en-US" sz="2400" i="1" dirty="0" err="1" smtClean="0"/>
              <a:t>resilvering</a:t>
            </a:r>
            <a:r>
              <a:rPr lang="en-US" sz="2400" i="1" dirty="0" smtClean="0"/>
              <a:t> will not require a complete restart of the process.</a:t>
            </a:r>
            <a:endParaRPr lang="en-US" sz="2400" i="1" dirty="0"/>
          </a:p>
          <a:p>
            <a:pPr marL="619826" lvl="1" indent="-342900" algn="l">
              <a:buSzPct val="100000"/>
              <a:buFontTx/>
              <a:buChar char="-"/>
            </a:pPr>
            <a:r>
              <a:rPr lang="en-US" sz="2400" i="1" dirty="0"/>
              <a:t>RAIDZ-2: Rebuild </a:t>
            </a:r>
            <a:r>
              <a:rPr lang="en-US" sz="2400" i="1" dirty="0" smtClean="0"/>
              <a:t>only for Parity Index</a:t>
            </a:r>
            <a:endParaRPr lang="en-US" sz="2400" i="1" dirty="0"/>
          </a:p>
          <a:p>
            <a:pPr marL="207695" lvl="1" indent="-207695"/>
            <a:endParaRPr lang="en-US" sz="2400" b="1" dirty="0" smtClean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685800" y="134041"/>
            <a:ext cx="7772400" cy="857633"/>
          </a:xfrm>
          <a:prstGeom prst="rect">
            <a:avLst/>
          </a:prstGeom>
        </p:spPr>
        <p:txBody>
          <a:bodyPr vert="horz" lIns="55385" tIns="27693" rIns="55385" bIns="27693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76926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553852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830778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107704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/>
            <a:r>
              <a:rPr lang="en-US" dirty="0" smtClean="0">
                <a:solidFill>
                  <a:srgbClr val="800000"/>
                </a:solidFill>
              </a:rPr>
              <a:t>RAID-Z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694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PPT_sheets 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2"/>
            <a:ext cx="9144000" cy="68580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2880" y="1600200"/>
            <a:ext cx="8229600" cy="4800600"/>
          </a:xfrm>
        </p:spPr>
        <p:txBody>
          <a:bodyPr rtlCol="0">
            <a:normAutofit/>
          </a:bodyPr>
          <a:lstStyle/>
          <a:p>
            <a:pPr marL="342900" lvl="1" indent="-342900" algn="l">
              <a:buSzPct val="100000"/>
              <a:buBlip>
                <a:blip r:embed="rId3"/>
              </a:buBlip>
            </a:pPr>
            <a:r>
              <a:rPr lang="en-US" sz="2800" b="1" dirty="0"/>
              <a:t>Performance</a:t>
            </a:r>
          </a:p>
          <a:p>
            <a:pPr marL="619826" lvl="1" indent="-342900" algn="l">
              <a:buSzPct val="100000"/>
              <a:buFontTx/>
              <a:buChar char="-"/>
            </a:pPr>
            <a:r>
              <a:rPr lang="de-DE" sz="2400" dirty="0" err="1"/>
              <a:t>Recordsizes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RAID </a:t>
            </a:r>
            <a:r>
              <a:rPr lang="de-DE" sz="2400" dirty="0" err="1"/>
              <a:t>volumes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 smtClean="0"/>
              <a:t>optimized</a:t>
            </a:r>
            <a:r>
              <a:rPr lang="de-DE" sz="2400" dirty="0" smtClean="0"/>
              <a:t> „on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fly</a:t>
            </a:r>
            <a:r>
              <a:rPr lang="de-DE" sz="2400" dirty="0" smtClean="0"/>
              <a:t>“</a:t>
            </a:r>
            <a:endParaRPr lang="de-DE" sz="2400" dirty="0"/>
          </a:p>
          <a:p>
            <a:pPr marL="619826" lvl="1" indent="-342900" algn="l">
              <a:buSzPct val="100000"/>
              <a:buFontTx/>
              <a:buChar char="-"/>
            </a:pPr>
            <a:r>
              <a:rPr lang="de-DE" sz="2400" dirty="0"/>
              <a:t>RAID-Z </a:t>
            </a:r>
            <a:r>
              <a:rPr lang="de-DE" sz="2400" dirty="0" err="1"/>
              <a:t>protects</a:t>
            </a:r>
            <a:r>
              <a:rPr lang="de-DE" sz="2400" dirty="0"/>
              <a:t> </a:t>
            </a:r>
            <a:r>
              <a:rPr lang="de-DE" sz="2400" dirty="0" err="1"/>
              <a:t>against</a:t>
            </a:r>
            <a:r>
              <a:rPr lang="de-DE" sz="2400" dirty="0"/>
              <a:t> </a:t>
            </a:r>
            <a:r>
              <a:rPr lang="de-DE" sz="2400" dirty="0" err="1"/>
              <a:t>inconsistency</a:t>
            </a:r>
            <a:r>
              <a:rPr lang="de-DE" sz="2400" dirty="0"/>
              <a:t> </a:t>
            </a:r>
            <a:r>
              <a:rPr lang="de-DE" sz="2400" dirty="0" err="1"/>
              <a:t>problems</a:t>
            </a:r>
            <a:r>
              <a:rPr lang="de-DE" sz="2400" dirty="0"/>
              <a:t> (</a:t>
            </a:r>
            <a:r>
              <a:rPr lang="de-DE" sz="2400" i="1" dirty="0"/>
              <a:t>„</a:t>
            </a:r>
            <a:r>
              <a:rPr lang="de-DE" sz="2400" i="1" dirty="0" err="1"/>
              <a:t>write</a:t>
            </a:r>
            <a:r>
              <a:rPr lang="de-DE" sz="2400" i="1" dirty="0"/>
              <a:t> hole“</a:t>
            </a:r>
            <a:r>
              <a:rPr lang="de-DE" sz="2400" dirty="0"/>
              <a:t>)</a:t>
            </a:r>
          </a:p>
          <a:p>
            <a:pPr marL="619826" lvl="1" indent="-342900" algn="l">
              <a:buSzPct val="100000"/>
              <a:buFontTx/>
              <a:buChar char="-"/>
            </a:pPr>
            <a:r>
              <a:rPr lang="en-US" sz="2400" i="1" dirty="0"/>
              <a:t>RAID1, RAIDZ-2, RAIDZ-3</a:t>
            </a:r>
          </a:p>
          <a:p>
            <a:pPr marL="619826" lvl="1" indent="-342900" algn="l">
              <a:buSzPct val="100000"/>
              <a:buFontTx/>
              <a:buChar char="-"/>
            </a:pPr>
            <a:r>
              <a:rPr lang="en-US" sz="2400" i="1" dirty="0"/>
              <a:t>More </a:t>
            </a:r>
            <a:r>
              <a:rPr lang="en-US" sz="2400" i="1" dirty="0" err="1"/>
              <a:t>vDEVs</a:t>
            </a:r>
            <a:r>
              <a:rPr lang="en-US" sz="2400" i="1" dirty="0"/>
              <a:t> will improve performance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685800" y="134041"/>
            <a:ext cx="7772400" cy="857633"/>
          </a:xfrm>
          <a:prstGeom prst="rect">
            <a:avLst/>
          </a:prstGeom>
        </p:spPr>
        <p:txBody>
          <a:bodyPr vert="horz" lIns="55385" tIns="27693" rIns="55385" bIns="27693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76926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553852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830778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107704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/>
            <a:r>
              <a:rPr lang="en-US" dirty="0" smtClean="0">
                <a:solidFill>
                  <a:srgbClr val="800000"/>
                </a:solidFill>
              </a:rPr>
              <a:t>Performance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14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784" y="3501008"/>
            <a:ext cx="41910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3"/>
          <p:cNvSpPr txBox="1">
            <a:spLocks/>
          </p:cNvSpPr>
          <p:nvPr/>
        </p:nvSpPr>
        <p:spPr>
          <a:xfrm>
            <a:off x="182880" y="1371600"/>
            <a:ext cx="8944389" cy="6256396"/>
          </a:xfrm>
          <a:prstGeom prst="rect">
            <a:avLst/>
          </a:prstGeom>
        </p:spPr>
        <p:txBody>
          <a:bodyPr vert="horz" lIns="55385" tIns="27693" rIns="55385" bIns="27693"/>
          <a:lstStyle>
            <a:lvl1pPr marL="207695" indent="-207695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450005" indent="-173079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692315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969241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246167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276926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553852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830778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107704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42900" indent="-342900" algn="l">
              <a:buSzPct val="100000"/>
              <a:buBlip>
                <a:blip r:embed="rId4"/>
              </a:buBlip>
              <a:defRPr/>
            </a:pPr>
            <a:r>
              <a:rPr lang="en-US" sz="2400" b="1" dirty="0" smtClean="0"/>
              <a:t>HQ </a:t>
            </a:r>
            <a:r>
              <a:rPr lang="en-US" sz="2400" b="1" dirty="0"/>
              <a:t>in silicon valley, founded 2005</a:t>
            </a:r>
          </a:p>
          <a:p>
            <a:pPr marL="342900" indent="-342900" algn="l">
              <a:buSzPct val="100000"/>
              <a:buBlip>
                <a:blip r:embed="rId4"/>
              </a:buBlip>
              <a:defRPr/>
            </a:pPr>
            <a:r>
              <a:rPr lang="en-US" sz="2400" b="1" dirty="0"/>
              <a:t>Global team – </a:t>
            </a:r>
            <a:r>
              <a:rPr lang="en-US" sz="2400" b="1" dirty="0" smtClean="0"/>
              <a:t>245 people</a:t>
            </a:r>
          </a:p>
          <a:p>
            <a:pPr marL="342900" indent="-342900" algn="l">
              <a:buSzPct val="100000"/>
              <a:buBlip>
                <a:blip r:embed="rId4"/>
              </a:buBlip>
              <a:defRPr/>
            </a:pPr>
            <a:r>
              <a:rPr lang="en-US" sz="2400" b="1" dirty="0" smtClean="0"/>
              <a:t>Offices </a:t>
            </a:r>
            <a:r>
              <a:rPr lang="en-US" sz="2400" b="1" dirty="0"/>
              <a:t>in US, UK, Korea, Russia, India, Netherlands, </a:t>
            </a:r>
            <a:r>
              <a:rPr lang="en-US" sz="2400" b="1" dirty="0" smtClean="0"/>
              <a:t>China</a:t>
            </a:r>
          </a:p>
          <a:p>
            <a:pPr marL="619826" lvl="1" indent="-342900" algn="l">
              <a:buSzPct val="100000"/>
              <a:buFontTx/>
              <a:buChar char="-"/>
              <a:defRPr/>
            </a:pPr>
            <a:r>
              <a:rPr lang="en-US" sz="2000" i="1" dirty="0" smtClean="0"/>
              <a:t>EMEA HQ in Amsterdam</a:t>
            </a:r>
          </a:p>
          <a:p>
            <a:pPr marL="342900" indent="-342900" algn="l">
              <a:buSzPct val="100000"/>
              <a:buBlip>
                <a:blip r:embed="rId4"/>
              </a:buBlip>
              <a:defRPr/>
            </a:pPr>
            <a:r>
              <a:rPr lang="en-US" sz="2400" b="1" dirty="0" smtClean="0"/>
              <a:t>Over 650PB</a:t>
            </a:r>
            <a:r>
              <a:rPr lang="en-US" sz="2400" b="1" dirty="0"/>
              <a:t>+ of storage deployed</a:t>
            </a:r>
          </a:p>
          <a:p>
            <a:pPr marL="619826" lvl="1" indent="-342900" algn="l">
              <a:buSzPct val="100000"/>
              <a:buFontTx/>
              <a:buChar char="-"/>
              <a:defRPr/>
            </a:pPr>
            <a:r>
              <a:rPr lang="en-US" sz="2000" i="1" dirty="0" smtClean="0"/>
              <a:t>5.000</a:t>
            </a:r>
            <a:r>
              <a:rPr lang="en-US" sz="2000" i="1" dirty="0"/>
              <a:t>+ </a:t>
            </a:r>
            <a:r>
              <a:rPr lang="en-US" sz="2000" i="1" dirty="0" smtClean="0"/>
              <a:t>customers</a:t>
            </a:r>
            <a:endParaRPr lang="en-US" sz="2000" i="1" dirty="0"/>
          </a:p>
          <a:p>
            <a:pPr marL="342900" indent="-342900" algn="l">
              <a:buSzPct val="100000"/>
              <a:buBlip>
                <a:blip r:embed="rId4"/>
              </a:buBlip>
              <a:defRPr/>
            </a:pPr>
            <a:r>
              <a:rPr lang="en-US" sz="2400" b="1" dirty="0"/>
              <a:t>Primary focus</a:t>
            </a:r>
          </a:p>
          <a:p>
            <a:pPr marL="619826" lvl="1" indent="-342900" algn="l">
              <a:buSzPct val="100000"/>
              <a:buFontTx/>
              <a:buChar char="-"/>
              <a:defRPr/>
            </a:pPr>
            <a:r>
              <a:rPr lang="en-US" sz="2000" i="1" dirty="0"/>
              <a:t>Cloud deployments</a:t>
            </a:r>
          </a:p>
          <a:p>
            <a:pPr marL="619826" lvl="1" indent="-342900" algn="l">
              <a:buSzPct val="100000"/>
              <a:buFontTx/>
              <a:buChar char="-"/>
              <a:defRPr/>
            </a:pPr>
            <a:r>
              <a:rPr lang="en-US" sz="2000" i="1" dirty="0"/>
              <a:t>Virtual infrastructures</a:t>
            </a:r>
          </a:p>
          <a:p>
            <a:pPr marL="342900" indent="-342900" algn="l">
              <a:buSzPct val="100000"/>
              <a:buBlip>
                <a:blip r:embed="rId4"/>
              </a:buBlip>
              <a:defRPr/>
            </a:pPr>
            <a:r>
              <a:rPr lang="en-US" sz="2400" b="1" dirty="0" smtClean="0"/>
              <a:t>475% </a:t>
            </a:r>
            <a:r>
              <a:rPr lang="en-US" sz="2400" b="1" dirty="0"/>
              <a:t>growth in </a:t>
            </a:r>
            <a:r>
              <a:rPr lang="en-US" sz="2400" b="1" dirty="0" smtClean="0"/>
              <a:t>2012 </a:t>
            </a:r>
            <a:r>
              <a:rPr lang="en-US" sz="2400" b="1" dirty="0"/>
              <a:t>/ </a:t>
            </a:r>
            <a:r>
              <a:rPr lang="en-US" sz="2400" b="1" dirty="0" smtClean="0"/>
              <a:t>$400M</a:t>
            </a:r>
            <a:endParaRPr lang="en-US" sz="2400" b="1" dirty="0"/>
          </a:p>
          <a:p>
            <a:pPr marL="619826" lvl="1" indent="-342900" algn="l">
              <a:buSzPct val="100000"/>
              <a:buFontTx/>
              <a:buChar char="-"/>
              <a:defRPr/>
            </a:pPr>
            <a:r>
              <a:rPr lang="en-US" sz="2000" i="1" dirty="0" smtClean="0"/>
              <a:t>Software </a:t>
            </a:r>
            <a:r>
              <a:rPr lang="en-US" sz="2000" i="1" dirty="0"/>
              <a:t>only; physical and virtual</a:t>
            </a:r>
          </a:p>
          <a:p>
            <a:pPr marL="342900" lvl="2" indent="-342900" algn="l">
              <a:buSzPct val="100000"/>
              <a:buBlip>
                <a:blip r:embed="rId4"/>
              </a:buBlip>
              <a:defRPr/>
            </a:pPr>
            <a:endParaRPr lang="en-US" sz="2400" b="1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685800" y="134041"/>
            <a:ext cx="7772400" cy="857633"/>
          </a:xfrm>
          <a:prstGeom prst="rect">
            <a:avLst/>
          </a:prstGeom>
        </p:spPr>
        <p:txBody>
          <a:bodyPr vert="horz" lIns="55385" tIns="27693" rIns="55385" bIns="27693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76926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553852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830778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107704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/>
            <a:r>
              <a:rPr lang="en-US" dirty="0" smtClean="0">
                <a:solidFill>
                  <a:srgbClr val="800000"/>
                </a:solidFill>
              </a:rPr>
              <a:t>Company profile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5442991" y="4555311"/>
            <a:ext cx="34798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ja-JP" alt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Calibri" charset="0"/>
              </a:rPr>
              <a:t>“</a:t>
            </a:r>
            <a:r>
              <a:rPr lang="en-US" altLang="ja-JP" sz="1800" dirty="0" err="1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Nexenta</a:t>
            </a:r>
            <a:r>
              <a:rPr lang="en-US" altLang="ja-JP" sz="1800" dirty="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 is the fastest growing storage start-up ever</a:t>
            </a:r>
            <a:r>
              <a:rPr lang="ja-JP" alt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Calibri" charset="0"/>
              </a:rPr>
              <a:t>”</a:t>
            </a:r>
            <a:endParaRPr lang="en-US" altLang="ja-JP" sz="1800" dirty="0">
              <a:solidFill>
                <a:schemeClr val="tx1"/>
              </a:solidFill>
              <a:latin typeface="Calibri" charset="0"/>
              <a:cs typeface="Calibri" charset="0"/>
              <a:sym typeface="Calibri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Calibri" charset="0"/>
              <a:cs typeface="Calibri" charset="0"/>
              <a:sym typeface="Calibri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March </a:t>
            </a:r>
            <a:r>
              <a:rPr lang="en-US" sz="1800" dirty="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2011</a:t>
            </a: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516" y="3898086"/>
            <a:ext cx="2984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PT_sheets 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2"/>
            <a:ext cx="9144000" cy="685800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685800" y="134041"/>
            <a:ext cx="7772400" cy="857633"/>
          </a:xfrm>
          <a:prstGeom prst="rect">
            <a:avLst/>
          </a:prstGeom>
        </p:spPr>
        <p:txBody>
          <a:bodyPr vert="horz" lIns="55385" tIns="27693" rIns="55385" bIns="27693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76926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553852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830778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107704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/>
            <a:r>
              <a:rPr lang="en-US" dirty="0" smtClean="0">
                <a:solidFill>
                  <a:srgbClr val="800000"/>
                </a:solidFill>
              </a:rPr>
              <a:t>Availability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182880" y="1371600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7695" indent="-207695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450005" indent="-173079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692315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969241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246167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276926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553852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830778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107704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42900" lvl="1" indent="-342900" algn="l">
              <a:buSzPct val="100000"/>
              <a:buFontTx/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Full </a:t>
            </a:r>
            <a:r>
              <a:rPr lang="en-US" sz="2400" b="1" dirty="0">
                <a:solidFill>
                  <a:srgbClr val="000000"/>
                </a:solidFill>
              </a:rPr>
              <a:t>active/active HA </a:t>
            </a:r>
            <a:r>
              <a:rPr lang="en-US" sz="2400" b="1" dirty="0" smtClean="0">
                <a:solidFill>
                  <a:srgbClr val="000000"/>
                </a:solidFill>
              </a:rPr>
              <a:t>Cluster</a:t>
            </a:r>
          </a:p>
          <a:p>
            <a:pPr marL="342900" lvl="1" indent="-342900" algn="l">
              <a:buSzPct val="100000"/>
              <a:buFontTx/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Metro Cluster (long distance cluster)</a:t>
            </a:r>
          </a:p>
          <a:p>
            <a:pPr marL="342900" lvl="1" indent="-342900" algn="l">
              <a:buSzPct val="100000"/>
              <a:buFontTx/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Heterogeneous replication (a- and synchronous, file and block)</a:t>
            </a:r>
          </a:p>
          <a:p>
            <a:pPr marL="342900" lvl="1" indent="-342900" algn="l">
              <a:buSzPct val="100000"/>
              <a:buFontTx/>
              <a:buBlip>
                <a:blip r:embed="rId3"/>
              </a:buBlip>
              <a:defRPr/>
            </a:pPr>
            <a:r>
              <a:rPr lang="en-US" sz="2400" b="1" dirty="0" err="1" smtClean="0">
                <a:solidFill>
                  <a:srgbClr val="000000"/>
                </a:solidFill>
              </a:rPr>
              <a:t>pNFS</a:t>
            </a:r>
            <a:r>
              <a:rPr lang="en-US" sz="2400" b="1" dirty="0" smtClean="0">
                <a:solidFill>
                  <a:srgbClr val="000000"/>
                </a:solidFill>
              </a:rPr>
              <a:t> (Q1)</a:t>
            </a:r>
          </a:p>
          <a:p>
            <a:pPr marL="342900" lvl="1" indent="-342900" algn="l">
              <a:buSzPct val="100000"/>
              <a:buFontTx/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Unlimited number of snapshots</a:t>
            </a:r>
          </a:p>
          <a:p>
            <a:pPr marL="342900" lvl="1" indent="-342900" algn="l">
              <a:buSzPct val="100000"/>
              <a:buFontTx/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Unlimited cloning</a:t>
            </a:r>
          </a:p>
          <a:p>
            <a:pPr marL="342900" lvl="1" indent="-342900" algn="l">
              <a:buSzPct val="100000"/>
              <a:buFontTx/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SRM VMware (Q1)</a:t>
            </a:r>
            <a:endParaRPr lang="en-US" sz="2400" b="1" dirty="0">
              <a:solidFill>
                <a:srgbClr val="000000"/>
              </a:solidFill>
            </a:endParaRPr>
          </a:p>
          <a:p>
            <a:pPr marL="342900" lvl="1" indent="-342900" algn="l">
              <a:buSzPct val="100000"/>
              <a:buFontTx/>
              <a:buBlip>
                <a:blip r:embed="rId3"/>
              </a:buBlip>
              <a:defRPr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lvl="2"/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81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599843"/>
            <a:ext cx="8229600" cy="4343757"/>
          </a:xfrm>
        </p:spPr>
        <p:txBody>
          <a:bodyPr/>
          <a:lstStyle/>
          <a:p>
            <a:r>
              <a:rPr lang="en-US" sz="4800" b="1" dirty="0" smtClean="0">
                <a:solidFill>
                  <a:srgbClr val="6B2119"/>
                </a:solidFill>
              </a:rPr>
              <a:t>Unlimited flexibility</a:t>
            </a:r>
            <a:endParaRPr lang="en-US" sz="4800" b="1" dirty="0">
              <a:solidFill>
                <a:srgbClr val="6B21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61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PPT_sheets 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2"/>
            <a:ext cx="9144000" cy="6858000"/>
          </a:xfrm>
          <a:prstGeom prst="rect">
            <a:avLst/>
          </a:prstGeom>
        </p:spPr>
      </p:pic>
      <p:sp>
        <p:nvSpPr>
          <p:cNvPr id="6" name="Rectangle 9"/>
          <p:cNvSpPr>
            <a:spLocks noGrp="1" noChangeArrowheads="1"/>
          </p:cNvSpPr>
          <p:nvPr>
            <p:ph idx="1"/>
          </p:nvPr>
        </p:nvSpPr>
        <p:spPr>
          <a:xfrm>
            <a:off x="182880" y="1600200"/>
            <a:ext cx="8229600" cy="4683391"/>
          </a:xfrm>
          <a:ln/>
        </p:spPr>
        <p:txBody>
          <a:bodyPr/>
          <a:lstStyle/>
          <a:p>
            <a:pPr algn="l">
              <a:spcBef>
                <a:spcPct val="0"/>
              </a:spcBef>
              <a:buClrTx/>
            </a:pPr>
            <a:r>
              <a:rPr lang="en-US" sz="2200" dirty="0"/>
              <a:t>2</a:t>
            </a:r>
            <a:r>
              <a:rPr lang="en-US" sz="2200" baseline="32000" dirty="0"/>
              <a:t>48</a:t>
            </a:r>
            <a:r>
              <a:rPr lang="en-US" sz="2200" dirty="0"/>
              <a:t> — </a:t>
            </a:r>
            <a:r>
              <a:rPr lang="en-US" sz="2200" dirty="0" smtClean="0"/>
              <a:t>number of entries in every directory</a:t>
            </a:r>
            <a:endParaRPr lang="en-US" sz="2200" dirty="0"/>
          </a:p>
          <a:p>
            <a:pPr algn="l">
              <a:spcBef>
                <a:spcPts val="513"/>
              </a:spcBef>
              <a:buClrTx/>
            </a:pPr>
            <a:r>
              <a:rPr lang="en-US" sz="2200" dirty="0" smtClean="0"/>
              <a:t>2</a:t>
            </a:r>
            <a:r>
              <a:rPr lang="en-US" baseline="32000" dirty="0" smtClean="0"/>
              <a:t>48</a:t>
            </a:r>
            <a:r>
              <a:rPr lang="en-US" sz="2200" dirty="0" smtClean="0"/>
              <a:t> </a:t>
            </a:r>
            <a:r>
              <a:rPr lang="en-US" sz="2200" dirty="0"/>
              <a:t>— </a:t>
            </a:r>
            <a:r>
              <a:rPr lang="en-US" sz="2200" dirty="0" smtClean="0"/>
              <a:t>number of attributes in one file</a:t>
            </a:r>
            <a:endParaRPr lang="en-US" sz="2200" dirty="0"/>
          </a:p>
          <a:p>
            <a:pPr algn="l">
              <a:spcBef>
                <a:spcPts val="513"/>
              </a:spcBef>
              <a:buClrTx/>
            </a:pPr>
            <a:r>
              <a:rPr lang="en-US" sz="2200" dirty="0" smtClean="0"/>
              <a:t>2</a:t>
            </a:r>
            <a:r>
              <a:rPr lang="en-US" baseline="32000" dirty="0" smtClean="0"/>
              <a:t>48</a:t>
            </a:r>
            <a:r>
              <a:rPr lang="en-US" sz="2200" dirty="0" smtClean="0"/>
              <a:t> </a:t>
            </a:r>
            <a:r>
              <a:rPr lang="en-US" sz="2200" dirty="0"/>
              <a:t>— </a:t>
            </a:r>
            <a:r>
              <a:rPr lang="en-US" sz="2200" dirty="0" smtClean="0"/>
              <a:t>number of files in a directory</a:t>
            </a:r>
            <a:endParaRPr lang="en-US" sz="2200" dirty="0"/>
          </a:p>
          <a:p>
            <a:pPr algn="l">
              <a:spcBef>
                <a:spcPts val="513"/>
              </a:spcBef>
              <a:buClrTx/>
            </a:pPr>
            <a:r>
              <a:rPr lang="en-US" sz="2200" dirty="0"/>
              <a:t>16 </a:t>
            </a:r>
            <a:r>
              <a:rPr lang="en-US" sz="2200" dirty="0" err="1"/>
              <a:t>EiB</a:t>
            </a:r>
            <a:r>
              <a:rPr lang="en-US" sz="2200" dirty="0"/>
              <a:t> (2</a:t>
            </a:r>
            <a:r>
              <a:rPr lang="en-US" sz="2200" baseline="32000" dirty="0"/>
              <a:t>64</a:t>
            </a:r>
            <a:r>
              <a:rPr lang="en-US" sz="2200" dirty="0"/>
              <a:t> bytes) — </a:t>
            </a:r>
            <a:r>
              <a:rPr lang="en-US" sz="2200" dirty="0" smtClean="0"/>
              <a:t>max. size of one </a:t>
            </a:r>
            <a:r>
              <a:rPr lang="en-US" sz="2200" dirty="0" err="1" smtClean="0"/>
              <a:t>filesystem</a:t>
            </a:r>
            <a:endParaRPr lang="en-US" sz="2200" dirty="0"/>
          </a:p>
          <a:p>
            <a:pPr algn="l">
              <a:spcBef>
                <a:spcPts val="513"/>
              </a:spcBef>
              <a:buClrTx/>
            </a:pPr>
            <a:r>
              <a:rPr lang="en-US" sz="2200" dirty="0"/>
              <a:t>16 </a:t>
            </a:r>
            <a:r>
              <a:rPr lang="en-US" sz="2200" dirty="0" err="1"/>
              <a:t>EiB</a:t>
            </a:r>
            <a:r>
              <a:rPr lang="en-US" sz="2200" dirty="0"/>
              <a:t> — </a:t>
            </a:r>
            <a:r>
              <a:rPr lang="en-US" sz="2200" dirty="0" smtClean="0"/>
              <a:t>max. size of a file</a:t>
            </a:r>
            <a:endParaRPr lang="en-US" sz="2200" dirty="0"/>
          </a:p>
          <a:p>
            <a:pPr algn="l">
              <a:spcBef>
                <a:spcPts val="513"/>
              </a:spcBef>
              <a:buClrTx/>
            </a:pPr>
            <a:r>
              <a:rPr lang="en-US" sz="2200" dirty="0"/>
              <a:t>16 </a:t>
            </a:r>
            <a:r>
              <a:rPr lang="en-US" sz="2200" dirty="0" err="1"/>
              <a:t>EiB</a:t>
            </a:r>
            <a:r>
              <a:rPr lang="en-US" sz="2200" dirty="0"/>
              <a:t> — </a:t>
            </a:r>
            <a:r>
              <a:rPr lang="en-US" sz="2200" dirty="0" smtClean="0"/>
              <a:t>max. size of an attribute</a:t>
            </a:r>
            <a:endParaRPr lang="en-US" sz="2200" dirty="0"/>
          </a:p>
          <a:p>
            <a:pPr algn="l">
              <a:spcBef>
                <a:spcPts val="513"/>
              </a:spcBef>
              <a:buClrTx/>
            </a:pPr>
            <a:r>
              <a:rPr lang="en-US" sz="2200" dirty="0"/>
              <a:t>2</a:t>
            </a:r>
            <a:r>
              <a:rPr lang="en-US" sz="2200" baseline="32000" dirty="0"/>
              <a:t>64</a:t>
            </a:r>
            <a:r>
              <a:rPr lang="en-US" sz="2200" dirty="0"/>
              <a:t> — </a:t>
            </a:r>
            <a:r>
              <a:rPr lang="en-US" sz="2200" dirty="0" smtClean="0"/>
              <a:t>number of devices per pool</a:t>
            </a:r>
            <a:endParaRPr lang="en-US" sz="2200" dirty="0"/>
          </a:p>
          <a:p>
            <a:pPr algn="l">
              <a:spcBef>
                <a:spcPts val="513"/>
              </a:spcBef>
              <a:buClrTx/>
            </a:pPr>
            <a:r>
              <a:rPr lang="en-US" sz="2200" dirty="0"/>
              <a:t>2</a:t>
            </a:r>
            <a:r>
              <a:rPr lang="en-US" sz="2200" baseline="32000" dirty="0"/>
              <a:t>64</a:t>
            </a:r>
            <a:r>
              <a:rPr lang="en-US" sz="2200" dirty="0"/>
              <a:t> — </a:t>
            </a:r>
            <a:r>
              <a:rPr lang="en-US" sz="2200" dirty="0" smtClean="0"/>
              <a:t>number of pools in a system</a:t>
            </a:r>
            <a:endParaRPr lang="en-US" sz="2200" dirty="0"/>
          </a:p>
          <a:p>
            <a:pPr algn="l">
              <a:spcBef>
                <a:spcPts val="513"/>
              </a:spcBef>
              <a:buClrTx/>
            </a:pPr>
            <a:r>
              <a:rPr lang="en-US" sz="2200" dirty="0"/>
              <a:t>2</a:t>
            </a:r>
            <a:r>
              <a:rPr lang="en-US" sz="2200" baseline="32000" dirty="0"/>
              <a:t>64</a:t>
            </a:r>
            <a:r>
              <a:rPr lang="en-US" sz="2200" dirty="0"/>
              <a:t> — </a:t>
            </a:r>
            <a:r>
              <a:rPr lang="en-US" sz="2200" dirty="0" smtClean="0"/>
              <a:t>number of </a:t>
            </a:r>
            <a:r>
              <a:rPr lang="en-US" sz="2200" dirty="0" err="1" smtClean="0"/>
              <a:t>filesystems</a:t>
            </a:r>
            <a:r>
              <a:rPr lang="en-US" sz="2200" dirty="0" smtClean="0"/>
              <a:t> per pool</a:t>
            </a:r>
            <a:endParaRPr lang="en-US" sz="2200" dirty="0"/>
          </a:p>
          <a:p>
            <a:pPr algn="l">
              <a:spcBef>
                <a:spcPts val="513"/>
              </a:spcBef>
              <a:buClrTx/>
            </a:pPr>
            <a:r>
              <a:rPr lang="en-US" sz="2200" dirty="0"/>
              <a:t>2</a:t>
            </a:r>
            <a:r>
              <a:rPr lang="en-US" sz="2200" baseline="32000" dirty="0"/>
              <a:t>64</a:t>
            </a:r>
            <a:r>
              <a:rPr lang="en-US" sz="2200" dirty="0"/>
              <a:t> — </a:t>
            </a:r>
            <a:r>
              <a:rPr lang="en-US" sz="2200" dirty="0" smtClean="0"/>
              <a:t>number of snapshots in every </a:t>
            </a:r>
            <a:r>
              <a:rPr lang="en-US" sz="2200" dirty="0" err="1" smtClean="0"/>
              <a:t>filesystem</a:t>
            </a:r>
            <a:endParaRPr lang="en-US" sz="2200" dirty="0"/>
          </a:p>
          <a:p>
            <a:pPr algn="l">
              <a:spcBef>
                <a:spcPts val="513"/>
              </a:spcBef>
              <a:buClrTx/>
            </a:pPr>
            <a:r>
              <a:rPr lang="en-US" sz="2200" dirty="0"/>
              <a:t>2</a:t>
            </a:r>
            <a:r>
              <a:rPr lang="en-US" sz="2200" baseline="32000" dirty="0"/>
              <a:t>56</a:t>
            </a:r>
            <a:r>
              <a:rPr lang="en-US" sz="2200" dirty="0"/>
              <a:t> </a:t>
            </a:r>
            <a:r>
              <a:rPr lang="en-US" sz="2200" dirty="0" err="1"/>
              <a:t>ZiB</a:t>
            </a:r>
            <a:r>
              <a:rPr lang="en-US" sz="2200" dirty="0"/>
              <a:t> (2</a:t>
            </a:r>
            <a:r>
              <a:rPr lang="en-US" sz="2200" baseline="32000" dirty="0"/>
              <a:t>78</a:t>
            </a:r>
            <a:r>
              <a:rPr lang="en-US" sz="2200" dirty="0"/>
              <a:t> bytes) — </a:t>
            </a:r>
            <a:r>
              <a:rPr lang="en-US" sz="2200" dirty="0" smtClean="0"/>
              <a:t>max. size of a pool</a:t>
            </a:r>
            <a:endParaRPr lang="en-US" sz="2200" dirty="0"/>
          </a:p>
          <a:p>
            <a:pPr>
              <a:spcBef>
                <a:spcPts val="513"/>
              </a:spcBef>
              <a:buClrTx/>
            </a:pPr>
            <a:endParaRPr lang="en-US" sz="2200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85800" y="134041"/>
            <a:ext cx="7772400" cy="857633"/>
          </a:xfrm>
          <a:prstGeom prst="rect">
            <a:avLst/>
          </a:prstGeom>
        </p:spPr>
        <p:txBody>
          <a:bodyPr vert="horz" lIns="55385" tIns="27693" rIns="55385" bIns="27693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76926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553852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830778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107704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/>
            <a:r>
              <a:rPr lang="en-US" sz="4600" dirty="0" smtClean="0">
                <a:solidFill>
                  <a:srgbClr val="800000"/>
                </a:solidFill>
              </a:rPr>
              <a:t>Unlimited Storage</a:t>
            </a:r>
            <a:endParaRPr lang="en-US" sz="46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83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1" descr="PPT_sheets 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82880" y="1600200"/>
            <a:ext cx="456150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2" indent="-342900">
              <a:buSzPct val="100000"/>
              <a:buFontTx/>
              <a:buBlip>
                <a:blip r:embed="rId3"/>
              </a:buBlip>
            </a:pPr>
            <a:r>
              <a:rPr lang="en-US" sz="2000" b="1" dirty="0" smtClean="0">
                <a:solidFill>
                  <a:srgbClr val="000000"/>
                </a:solidFill>
              </a:rPr>
              <a:t>Traditional file system:</a:t>
            </a:r>
            <a:endParaRPr lang="en-US" sz="2000" b="1" dirty="0">
              <a:solidFill>
                <a:srgbClr val="000000"/>
              </a:solidFill>
            </a:endParaRPr>
          </a:p>
          <a:p>
            <a:pPr marL="619826" lvl="1" indent="-342900">
              <a:buSzPct val="100000"/>
              <a:buFontTx/>
              <a:buChar char="-"/>
              <a:defRPr/>
            </a:pPr>
            <a:r>
              <a:rPr lang="en-US" sz="1600" i="1" dirty="0" smtClean="0">
                <a:solidFill>
                  <a:srgbClr val="000000"/>
                </a:solidFill>
              </a:rPr>
              <a:t>Per Volume one file system</a:t>
            </a:r>
            <a:endParaRPr lang="en-US" sz="1600" i="1" dirty="0">
              <a:solidFill>
                <a:srgbClr val="000000"/>
              </a:solidFill>
            </a:endParaRPr>
          </a:p>
          <a:p>
            <a:pPr marL="619826" lvl="1" indent="-342900">
              <a:buSzPct val="100000"/>
              <a:buFontTx/>
              <a:buChar char="-"/>
              <a:defRPr/>
            </a:pPr>
            <a:r>
              <a:rPr lang="en-US" sz="1600" i="1" dirty="0" smtClean="0">
                <a:solidFill>
                  <a:srgbClr val="000000"/>
                </a:solidFill>
              </a:rPr>
              <a:t>Hard to switch drives to another volume</a:t>
            </a:r>
            <a:endParaRPr lang="en-US" sz="1600" i="1" dirty="0">
              <a:solidFill>
                <a:srgbClr val="000000"/>
              </a:solidFill>
            </a:endParaRPr>
          </a:p>
          <a:p>
            <a:pPr marL="619826" lvl="1" indent="-342900">
              <a:buSzPct val="100000"/>
              <a:buFontTx/>
              <a:buChar char="-"/>
              <a:defRPr/>
            </a:pPr>
            <a:r>
              <a:rPr lang="en-US" sz="1600" i="1" dirty="0" smtClean="0">
                <a:solidFill>
                  <a:srgbClr val="000000"/>
                </a:solidFill>
              </a:rPr>
              <a:t>Extensive planning necessary</a:t>
            </a:r>
            <a:endParaRPr lang="en-US" sz="1600" i="1" dirty="0">
              <a:solidFill>
                <a:srgbClr val="000000"/>
              </a:solidFill>
            </a:endParaRPr>
          </a:p>
          <a:p>
            <a:pPr marL="619826" lvl="1" indent="-342900">
              <a:buSzPct val="100000"/>
              <a:buFontTx/>
              <a:buChar char="-"/>
              <a:defRPr/>
            </a:pPr>
            <a:r>
              <a:rPr lang="en-US" sz="1600" i="1" dirty="0" smtClean="0">
                <a:solidFill>
                  <a:srgbClr val="000000"/>
                </a:solidFill>
              </a:rPr>
              <a:t>Every file system has a limited bandwidth</a:t>
            </a:r>
            <a:endParaRPr lang="en-US" sz="1600" i="1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82880" y="3828163"/>
            <a:ext cx="4247077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2" indent="-342900">
              <a:buSzPct val="100000"/>
              <a:buFontTx/>
              <a:buBlip>
                <a:blip r:embed="rId3"/>
              </a:buBlip>
            </a:pPr>
            <a:r>
              <a:rPr lang="en-US" sz="2000" b="1" dirty="0">
                <a:solidFill>
                  <a:srgbClr val="000000"/>
                </a:solidFill>
              </a:rPr>
              <a:t>ZFS:</a:t>
            </a:r>
          </a:p>
          <a:p>
            <a:pPr marL="619826" lvl="1" indent="-342900">
              <a:buSzPct val="100000"/>
              <a:buFontTx/>
              <a:buChar char="-"/>
              <a:defRPr/>
            </a:pPr>
            <a:r>
              <a:rPr lang="en-US" sz="1600" i="1" dirty="0" smtClean="0">
                <a:solidFill>
                  <a:srgbClr val="000000"/>
                </a:solidFill>
              </a:rPr>
              <a:t>No partitions/ volumes</a:t>
            </a:r>
          </a:p>
          <a:p>
            <a:pPr marL="619826" lvl="1" indent="-342900">
              <a:buSzPct val="100000"/>
              <a:buFontTx/>
              <a:buChar char="-"/>
              <a:defRPr/>
            </a:pPr>
            <a:r>
              <a:rPr lang="en-US" sz="1600" i="1" dirty="0" smtClean="0">
                <a:solidFill>
                  <a:srgbClr val="000000"/>
                </a:solidFill>
              </a:rPr>
              <a:t>Extension automatically (thin provisioning)</a:t>
            </a:r>
            <a:endParaRPr lang="en-US" sz="1600" i="1" dirty="0">
              <a:solidFill>
                <a:srgbClr val="000000"/>
              </a:solidFill>
            </a:endParaRPr>
          </a:p>
          <a:p>
            <a:pPr marL="619826" lvl="1" indent="-342900">
              <a:buSzPct val="100000"/>
              <a:buFontTx/>
              <a:buChar char="-"/>
              <a:defRPr/>
            </a:pPr>
            <a:r>
              <a:rPr lang="en-US" sz="1600" i="1" dirty="0" smtClean="0">
                <a:solidFill>
                  <a:srgbClr val="000000"/>
                </a:solidFill>
              </a:rPr>
              <a:t>Uses bandwidth and I/O all pool members</a:t>
            </a:r>
            <a:endParaRPr lang="en-US" sz="1600" i="1" dirty="0">
              <a:solidFill>
                <a:srgbClr val="000000"/>
              </a:solidFill>
            </a:endParaRPr>
          </a:p>
          <a:p>
            <a:pPr marL="619826" lvl="1" indent="-342900">
              <a:buSzPct val="100000"/>
              <a:buFontTx/>
              <a:buChar char="-"/>
              <a:defRPr/>
            </a:pPr>
            <a:r>
              <a:rPr lang="en-US" sz="1600" i="1" dirty="0" smtClean="0">
                <a:solidFill>
                  <a:srgbClr val="000000"/>
                </a:solidFill>
              </a:rPr>
              <a:t>File systems serve themselves from the pool</a:t>
            </a:r>
            <a:endParaRPr lang="en-US" sz="1600" i="1" dirty="0">
              <a:solidFill>
                <a:srgbClr val="000000"/>
              </a:solidFill>
            </a:endParaRPr>
          </a:p>
          <a:p>
            <a:pPr marL="619826" lvl="1" indent="-342900">
              <a:buSzPct val="100000"/>
              <a:buFontTx/>
              <a:buChar char="-"/>
              <a:defRPr/>
            </a:pPr>
            <a:r>
              <a:rPr lang="en-US" sz="1600" i="1" dirty="0" smtClean="0">
                <a:solidFill>
                  <a:srgbClr val="000000"/>
                </a:solidFill>
              </a:rPr>
              <a:t>File system independent of volumes/ drives</a:t>
            </a:r>
            <a:endParaRPr lang="en-US" sz="1600" i="1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361881" y="2305048"/>
            <a:ext cx="289561" cy="411482"/>
          </a:xfrm>
          <a:prstGeom prst="line">
            <a:avLst/>
          </a:prstGeom>
          <a:ln>
            <a:solidFill>
              <a:srgbClr val="0A6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-60000" flipH="1">
            <a:off x="5364468" y="1836762"/>
            <a:ext cx="1588" cy="176210"/>
          </a:xfrm>
          <a:prstGeom prst="line">
            <a:avLst/>
          </a:prstGeom>
          <a:ln>
            <a:solidFill>
              <a:srgbClr val="0A6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015208" y="2305048"/>
            <a:ext cx="320039" cy="398782"/>
          </a:xfrm>
          <a:prstGeom prst="line">
            <a:avLst/>
          </a:prstGeom>
          <a:ln>
            <a:solidFill>
              <a:srgbClr val="0A6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7" idx="2"/>
          </p:cNvCxnSpPr>
          <p:nvPr/>
        </p:nvCxnSpPr>
        <p:spPr>
          <a:xfrm>
            <a:off x="6644701" y="2305050"/>
            <a:ext cx="289560" cy="411480"/>
          </a:xfrm>
          <a:prstGeom prst="line">
            <a:avLst/>
          </a:prstGeom>
          <a:ln>
            <a:solidFill>
              <a:srgbClr val="0A6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7" idx="2"/>
          </p:cNvCxnSpPr>
          <p:nvPr/>
        </p:nvCxnSpPr>
        <p:spPr>
          <a:xfrm flipH="1">
            <a:off x="6369052" y="2305050"/>
            <a:ext cx="275649" cy="398780"/>
          </a:xfrm>
          <a:prstGeom prst="line">
            <a:avLst/>
          </a:prstGeom>
          <a:ln>
            <a:solidFill>
              <a:srgbClr val="0A6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8" idx="2"/>
          </p:cNvCxnSpPr>
          <p:nvPr/>
        </p:nvCxnSpPr>
        <p:spPr>
          <a:xfrm flipH="1">
            <a:off x="7607302" y="2305050"/>
            <a:ext cx="320039" cy="398780"/>
          </a:xfrm>
          <a:prstGeom prst="line">
            <a:avLst/>
          </a:prstGeom>
          <a:ln>
            <a:solidFill>
              <a:srgbClr val="0A6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44" idx="2"/>
          </p:cNvCxnSpPr>
          <p:nvPr/>
        </p:nvCxnSpPr>
        <p:spPr>
          <a:xfrm rot="16200000" flipH="1">
            <a:off x="7114381" y="4254678"/>
            <a:ext cx="671513" cy="1752600"/>
          </a:xfrm>
          <a:prstGeom prst="line">
            <a:avLst/>
          </a:prstGeom>
          <a:ln>
            <a:solidFill>
              <a:srgbClr val="0A6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4" idx="2"/>
            <a:endCxn id="33" idx="1"/>
          </p:cNvCxnSpPr>
          <p:nvPr/>
        </p:nvCxnSpPr>
        <p:spPr>
          <a:xfrm rot="16200000" flipH="1">
            <a:off x="6784181" y="4584878"/>
            <a:ext cx="671513" cy="1092200"/>
          </a:xfrm>
          <a:prstGeom prst="line">
            <a:avLst/>
          </a:prstGeom>
          <a:ln>
            <a:solidFill>
              <a:srgbClr val="0A6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44" idx="2"/>
            <a:endCxn id="32" idx="1"/>
          </p:cNvCxnSpPr>
          <p:nvPr/>
        </p:nvCxnSpPr>
        <p:spPr>
          <a:xfrm rot="16200000" flipH="1">
            <a:off x="6441281" y="4927778"/>
            <a:ext cx="671513" cy="406400"/>
          </a:xfrm>
          <a:prstGeom prst="line">
            <a:avLst/>
          </a:prstGeom>
          <a:ln>
            <a:solidFill>
              <a:srgbClr val="0A6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44" idx="2"/>
            <a:endCxn id="31" idx="1"/>
          </p:cNvCxnSpPr>
          <p:nvPr/>
        </p:nvCxnSpPr>
        <p:spPr>
          <a:xfrm rot="5400000">
            <a:off x="6098381" y="4991278"/>
            <a:ext cx="671513" cy="279400"/>
          </a:xfrm>
          <a:prstGeom prst="line">
            <a:avLst/>
          </a:prstGeom>
          <a:ln>
            <a:solidFill>
              <a:srgbClr val="0A6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4" idx="2"/>
          </p:cNvCxnSpPr>
          <p:nvPr/>
        </p:nvCxnSpPr>
        <p:spPr>
          <a:xfrm rot="5400000">
            <a:off x="5780881" y="4673778"/>
            <a:ext cx="671513" cy="914400"/>
          </a:xfrm>
          <a:prstGeom prst="line">
            <a:avLst/>
          </a:prstGeom>
          <a:ln>
            <a:solidFill>
              <a:srgbClr val="0A6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4" idx="2"/>
          </p:cNvCxnSpPr>
          <p:nvPr/>
        </p:nvCxnSpPr>
        <p:spPr>
          <a:xfrm rot="5400000">
            <a:off x="5399881" y="4292778"/>
            <a:ext cx="671513" cy="1676400"/>
          </a:xfrm>
          <a:prstGeom prst="line">
            <a:avLst/>
          </a:prstGeom>
          <a:ln>
            <a:solidFill>
              <a:srgbClr val="0A6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n 23"/>
          <p:cNvSpPr/>
          <p:nvPr/>
        </p:nvSpPr>
        <p:spPr>
          <a:xfrm>
            <a:off x="5354638" y="2716530"/>
            <a:ext cx="533400" cy="609600"/>
          </a:xfrm>
          <a:prstGeom prst="can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9933">
                  <a:lumMod val="94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aseline="-25000" dirty="0">
              <a:solidFill>
                <a:srgbClr val="FFFFFF"/>
              </a:solidFill>
            </a:endParaRPr>
          </a:p>
        </p:txBody>
      </p:sp>
      <p:sp>
        <p:nvSpPr>
          <p:cNvPr id="25" name="Can 24"/>
          <p:cNvSpPr/>
          <p:nvPr/>
        </p:nvSpPr>
        <p:spPr>
          <a:xfrm>
            <a:off x="6065838" y="2716530"/>
            <a:ext cx="533400" cy="609600"/>
          </a:xfrm>
          <a:prstGeom prst="can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9933">
                  <a:lumMod val="94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Can 25"/>
          <p:cNvSpPr/>
          <p:nvPr/>
        </p:nvSpPr>
        <p:spPr>
          <a:xfrm>
            <a:off x="6650038" y="2716530"/>
            <a:ext cx="533400" cy="609600"/>
          </a:xfrm>
          <a:prstGeom prst="can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9933">
                  <a:lumMod val="94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Can 26"/>
          <p:cNvSpPr/>
          <p:nvPr/>
        </p:nvSpPr>
        <p:spPr>
          <a:xfrm>
            <a:off x="7335838" y="2716530"/>
            <a:ext cx="533400" cy="609600"/>
          </a:xfrm>
          <a:prstGeom prst="can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9933">
                  <a:lumMod val="94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8" name="Can 27"/>
          <p:cNvSpPr/>
          <p:nvPr/>
        </p:nvSpPr>
        <p:spPr>
          <a:xfrm>
            <a:off x="7920038" y="2716530"/>
            <a:ext cx="533400" cy="609600"/>
          </a:xfrm>
          <a:prstGeom prst="can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9933">
                  <a:lumMod val="94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Can 28"/>
          <p:cNvSpPr/>
          <p:nvPr/>
        </p:nvSpPr>
        <p:spPr>
          <a:xfrm>
            <a:off x="4603751" y="5466734"/>
            <a:ext cx="661987" cy="762000"/>
          </a:xfrm>
          <a:prstGeom prst="can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9933">
                  <a:lumMod val="94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" name="Can 29"/>
          <p:cNvSpPr/>
          <p:nvPr/>
        </p:nvSpPr>
        <p:spPr>
          <a:xfrm>
            <a:off x="5278438" y="5466734"/>
            <a:ext cx="660400" cy="762000"/>
          </a:xfrm>
          <a:prstGeom prst="can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9933">
                  <a:lumMod val="94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Can 30"/>
          <p:cNvSpPr/>
          <p:nvPr/>
        </p:nvSpPr>
        <p:spPr>
          <a:xfrm>
            <a:off x="5964238" y="5466734"/>
            <a:ext cx="660400" cy="762000"/>
          </a:xfrm>
          <a:prstGeom prst="can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9933">
                  <a:lumMod val="94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2" name="Can 31"/>
          <p:cNvSpPr/>
          <p:nvPr/>
        </p:nvSpPr>
        <p:spPr>
          <a:xfrm>
            <a:off x="6650038" y="5466734"/>
            <a:ext cx="660400" cy="762000"/>
          </a:xfrm>
          <a:prstGeom prst="can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9933">
                  <a:lumMod val="94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" name="Can 32"/>
          <p:cNvSpPr/>
          <p:nvPr/>
        </p:nvSpPr>
        <p:spPr>
          <a:xfrm>
            <a:off x="7335838" y="5466734"/>
            <a:ext cx="660400" cy="762000"/>
          </a:xfrm>
          <a:prstGeom prst="can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9933">
                  <a:lumMod val="94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4" name="Can 33"/>
          <p:cNvSpPr/>
          <p:nvPr/>
        </p:nvSpPr>
        <p:spPr>
          <a:xfrm>
            <a:off x="8021638" y="5466734"/>
            <a:ext cx="660400" cy="762000"/>
          </a:xfrm>
          <a:prstGeom prst="can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9933">
                  <a:lumMod val="94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061185" y="1553366"/>
            <a:ext cx="640080" cy="27432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FS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334187" y="1567654"/>
            <a:ext cx="640080" cy="27432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FS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059597" y="2030728"/>
            <a:ext cx="640080" cy="27432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70C0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00" dirty="0">
                <a:solidFill>
                  <a:srgbClr val="FFFFFF"/>
                </a:solidFill>
              </a:rPr>
              <a:t>Volume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616827" y="1567654"/>
            <a:ext cx="640080" cy="27432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FS</a:t>
            </a:r>
          </a:p>
        </p:txBody>
      </p:sp>
      <p:cxnSp>
        <p:nvCxnSpPr>
          <p:cNvPr id="39" name="Straight Connector 38"/>
          <p:cNvCxnSpPr>
            <a:stCxn id="48" idx="2"/>
          </p:cNvCxnSpPr>
          <p:nvPr/>
        </p:nvCxnSpPr>
        <p:spPr>
          <a:xfrm>
            <a:off x="7927341" y="2305050"/>
            <a:ext cx="289560" cy="411480"/>
          </a:xfrm>
          <a:prstGeom prst="line">
            <a:avLst/>
          </a:prstGeom>
          <a:ln>
            <a:solidFill>
              <a:srgbClr val="0A6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4879682" y="3790334"/>
            <a:ext cx="640080" cy="27432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FS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762919" y="3790334"/>
            <a:ext cx="640080" cy="27432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FS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745288" y="3790334"/>
            <a:ext cx="640080" cy="27432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FS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712076" y="3790334"/>
            <a:ext cx="640080" cy="27432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FS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745038" y="4261821"/>
            <a:ext cx="3657600" cy="5334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70C0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FFFFFF"/>
                </a:solidFill>
              </a:rPr>
              <a:t>Storage Pool</a:t>
            </a:r>
          </a:p>
        </p:txBody>
      </p:sp>
      <p:cxnSp>
        <p:nvCxnSpPr>
          <p:cNvPr id="45" name="Straight Connector 44"/>
          <p:cNvCxnSpPr/>
          <p:nvPr/>
        </p:nvCxnSpPr>
        <p:spPr>
          <a:xfrm rot="-720000" flipH="1">
            <a:off x="5177132" y="4064654"/>
            <a:ext cx="40346" cy="197167"/>
          </a:xfrm>
          <a:prstGeom prst="line">
            <a:avLst/>
          </a:prstGeom>
          <a:ln>
            <a:solidFill>
              <a:srgbClr val="0A6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n 45"/>
          <p:cNvSpPr/>
          <p:nvPr/>
        </p:nvSpPr>
        <p:spPr>
          <a:xfrm>
            <a:off x="4770438" y="2716530"/>
            <a:ext cx="533400" cy="609600"/>
          </a:xfrm>
          <a:prstGeom prst="can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9933">
                  <a:lumMod val="94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aseline="-25000" dirty="0">
              <a:solidFill>
                <a:srgbClr val="FFFFFF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24661" y="2030730"/>
            <a:ext cx="640080" cy="27432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70C0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00" dirty="0">
                <a:solidFill>
                  <a:srgbClr val="FFFFFF"/>
                </a:solidFill>
              </a:rPr>
              <a:t>Volume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607301" y="2030730"/>
            <a:ext cx="640080" cy="27432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70C0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00" dirty="0">
                <a:solidFill>
                  <a:srgbClr val="FFFFFF"/>
                </a:solidFill>
              </a:rPr>
              <a:t>Volume</a:t>
            </a:r>
          </a:p>
        </p:txBody>
      </p:sp>
      <p:sp>
        <p:nvSpPr>
          <p:cNvPr id="50" name="Title 2"/>
          <p:cNvSpPr txBox="1">
            <a:spLocks/>
          </p:cNvSpPr>
          <p:nvPr/>
        </p:nvSpPr>
        <p:spPr>
          <a:xfrm>
            <a:off x="685800" y="134041"/>
            <a:ext cx="7772400" cy="857633"/>
          </a:xfrm>
          <a:prstGeom prst="rect">
            <a:avLst/>
          </a:prstGeom>
        </p:spPr>
        <p:txBody>
          <a:bodyPr vert="horz" lIns="55385" tIns="27693" rIns="55385" bIns="27693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76926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553852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830778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107704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/>
            <a:r>
              <a:rPr lang="en-US" dirty="0" smtClean="0">
                <a:solidFill>
                  <a:srgbClr val="800000"/>
                </a:solidFill>
              </a:rPr>
              <a:t>Storage Pool</a:t>
            </a:r>
            <a:endParaRPr lang="en-US" dirty="0">
              <a:solidFill>
                <a:srgbClr val="800000"/>
              </a:solidFill>
            </a:endParaRPr>
          </a:p>
        </p:txBody>
      </p:sp>
      <p:cxnSp>
        <p:nvCxnSpPr>
          <p:cNvPr id="69" name="Straight Connector 7"/>
          <p:cNvCxnSpPr/>
          <p:nvPr/>
        </p:nvCxnSpPr>
        <p:spPr>
          <a:xfrm rot="-60000" flipH="1">
            <a:off x="6644374" y="1855992"/>
            <a:ext cx="1588" cy="176210"/>
          </a:xfrm>
          <a:prstGeom prst="line">
            <a:avLst/>
          </a:prstGeom>
          <a:ln>
            <a:solidFill>
              <a:srgbClr val="0A6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7"/>
          <p:cNvCxnSpPr/>
          <p:nvPr/>
        </p:nvCxnSpPr>
        <p:spPr>
          <a:xfrm rot="-60000" flipH="1">
            <a:off x="7906524" y="1857466"/>
            <a:ext cx="1588" cy="176210"/>
          </a:xfrm>
          <a:prstGeom prst="line">
            <a:avLst/>
          </a:prstGeom>
          <a:ln>
            <a:solidFill>
              <a:srgbClr val="0A6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44"/>
          <p:cNvCxnSpPr/>
          <p:nvPr/>
        </p:nvCxnSpPr>
        <p:spPr>
          <a:xfrm rot="-720000" flipH="1">
            <a:off x="6057528" y="4066128"/>
            <a:ext cx="40346" cy="197167"/>
          </a:xfrm>
          <a:prstGeom prst="line">
            <a:avLst/>
          </a:prstGeom>
          <a:ln>
            <a:solidFill>
              <a:srgbClr val="0A6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44"/>
          <p:cNvCxnSpPr/>
          <p:nvPr/>
        </p:nvCxnSpPr>
        <p:spPr>
          <a:xfrm rot="-720000" flipH="1">
            <a:off x="7026704" y="4067602"/>
            <a:ext cx="40346" cy="197167"/>
          </a:xfrm>
          <a:prstGeom prst="line">
            <a:avLst/>
          </a:prstGeom>
          <a:ln>
            <a:solidFill>
              <a:srgbClr val="0A6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44"/>
          <p:cNvCxnSpPr/>
          <p:nvPr/>
        </p:nvCxnSpPr>
        <p:spPr>
          <a:xfrm rot="-720000" flipH="1">
            <a:off x="8004758" y="4069076"/>
            <a:ext cx="40346" cy="197167"/>
          </a:xfrm>
          <a:prstGeom prst="line">
            <a:avLst/>
          </a:prstGeom>
          <a:ln>
            <a:solidFill>
              <a:srgbClr val="0A6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4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1" descr="PPT_sheets 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n 4"/>
          <p:cNvSpPr/>
          <p:nvPr/>
        </p:nvSpPr>
        <p:spPr>
          <a:xfrm>
            <a:off x="609600" y="5486400"/>
            <a:ext cx="609600" cy="990600"/>
          </a:xfrm>
          <a:prstGeom prst="can">
            <a:avLst/>
          </a:prstGeom>
          <a:gradFill flip="none" rotWithShape="1">
            <a:gsLst>
              <a:gs pos="0">
                <a:srgbClr val="FF6600">
                  <a:lumMod val="94000"/>
                </a:srgbClr>
              </a:gs>
              <a:gs pos="100000">
                <a:srgbClr val="FF9933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1371600" y="5486400"/>
            <a:ext cx="609600" cy="990600"/>
          </a:xfrm>
          <a:prstGeom prst="can">
            <a:avLst/>
          </a:prstGeom>
          <a:gradFill flip="none" rotWithShape="1">
            <a:gsLst>
              <a:gs pos="0">
                <a:srgbClr val="FF6600">
                  <a:lumMod val="94000"/>
                </a:srgbClr>
              </a:gs>
              <a:gs pos="100000">
                <a:srgbClr val="FF9933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2133600" y="5486400"/>
            <a:ext cx="609600" cy="990600"/>
          </a:xfrm>
          <a:prstGeom prst="can">
            <a:avLst/>
          </a:prstGeom>
          <a:gradFill flip="none" rotWithShape="1">
            <a:gsLst>
              <a:gs pos="0">
                <a:srgbClr val="FF6600">
                  <a:lumMod val="94000"/>
                </a:srgbClr>
              </a:gs>
              <a:gs pos="100000">
                <a:srgbClr val="FF9933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3352800" y="5257800"/>
            <a:ext cx="838200" cy="1219200"/>
          </a:xfrm>
          <a:prstGeom prst="can">
            <a:avLst/>
          </a:prstGeom>
          <a:gradFill flip="none" rotWithShape="1">
            <a:gsLst>
              <a:gs pos="0">
                <a:srgbClr val="FF6600">
                  <a:lumMod val="94000"/>
                </a:srgbClr>
              </a:gs>
              <a:gs pos="100000">
                <a:srgbClr val="FF9933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5867400" y="5943600"/>
            <a:ext cx="381000" cy="533400"/>
          </a:xfrm>
          <a:prstGeom prst="can">
            <a:avLst/>
          </a:prstGeom>
          <a:gradFill flip="none" rotWithShape="1">
            <a:gsLst>
              <a:gs pos="0">
                <a:srgbClr val="FF6600">
                  <a:lumMod val="94000"/>
                </a:srgbClr>
              </a:gs>
              <a:gs pos="100000">
                <a:srgbClr val="FF9933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6400800" y="5943600"/>
            <a:ext cx="381000" cy="533400"/>
          </a:xfrm>
          <a:prstGeom prst="can">
            <a:avLst/>
          </a:prstGeom>
          <a:gradFill flip="none" rotWithShape="1">
            <a:gsLst>
              <a:gs pos="0">
                <a:srgbClr val="FF6600">
                  <a:lumMod val="94000"/>
                </a:srgbClr>
              </a:gs>
              <a:gs pos="100000">
                <a:srgbClr val="FF9933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6934200" y="5943600"/>
            <a:ext cx="381000" cy="533400"/>
          </a:xfrm>
          <a:prstGeom prst="can">
            <a:avLst/>
          </a:prstGeom>
          <a:gradFill flip="none" rotWithShape="1">
            <a:gsLst>
              <a:gs pos="0">
                <a:srgbClr val="FF6600">
                  <a:lumMod val="94000"/>
                </a:srgbClr>
              </a:gs>
              <a:gs pos="100000">
                <a:srgbClr val="FF9933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7467600" y="5943600"/>
            <a:ext cx="381000" cy="533400"/>
          </a:xfrm>
          <a:prstGeom prst="can">
            <a:avLst/>
          </a:prstGeom>
          <a:gradFill flip="none" rotWithShape="1">
            <a:gsLst>
              <a:gs pos="0">
                <a:srgbClr val="FF6600">
                  <a:lumMod val="94000"/>
                </a:srgbClr>
              </a:gs>
              <a:gs pos="100000">
                <a:srgbClr val="FF9933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8001000" y="5943600"/>
            <a:ext cx="381000" cy="533400"/>
          </a:xfrm>
          <a:prstGeom prst="can">
            <a:avLst/>
          </a:prstGeom>
          <a:gradFill flip="none" rotWithShape="1">
            <a:gsLst>
              <a:gs pos="0">
                <a:srgbClr val="FF6600">
                  <a:lumMod val="94000"/>
                </a:srgbClr>
              </a:gs>
              <a:gs pos="100000">
                <a:srgbClr val="FF9933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Can 13"/>
          <p:cNvSpPr/>
          <p:nvPr/>
        </p:nvSpPr>
        <p:spPr>
          <a:xfrm>
            <a:off x="4343400" y="5257800"/>
            <a:ext cx="838200" cy="1219200"/>
          </a:xfrm>
          <a:prstGeom prst="can">
            <a:avLst/>
          </a:prstGeom>
          <a:gradFill flip="none" rotWithShape="1">
            <a:gsLst>
              <a:gs pos="0">
                <a:srgbClr val="FF6600">
                  <a:lumMod val="94000"/>
                </a:srgbClr>
              </a:gs>
              <a:gs pos="100000">
                <a:srgbClr val="FF9933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>
            <a:stCxn id="5" idx="1"/>
            <a:endCxn id="25" idx="2"/>
          </p:cNvCxnSpPr>
          <p:nvPr/>
        </p:nvCxnSpPr>
        <p:spPr>
          <a:xfrm flipV="1">
            <a:off x="914400" y="4572000"/>
            <a:ext cx="838199" cy="914400"/>
          </a:xfrm>
          <a:prstGeom prst="line">
            <a:avLst/>
          </a:prstGeom>
          <a:ln>
            <a:solidFill>
              <a:srgbClr val="0A6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1"/>
            <a:endCxn id="25" idx="2"/>
          </p:cNvCxnSpPr>
          <p:nvPr/>
        </p:nvCxnSpPr>
        <p:spPr>
          <a:xfrm flipV="1">
            <a:off x="1676400" y="4572000"/>
            <a:ext cx="76199" cy="914400"/>
          </a:xfrm>
          <a:prstGeom prst="line">
            <a:avLst/>
          </a:prstGeom>
          <a:ln>
            <a:solidFill>
              <a:srgbClr val="0A6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1"/>
            <a:endCxn id="25" idx="2"/>
          </p:cNvCxnSpPr>
          <p:nvPr/>
        </p:nvCxnSpPr>
        <p:spPr>
          <a:xfrm flipH="1" flipV="1">
            <a:off x="1752599" y="4572000"/>
            <a:ext cx="685801" cy="914400"/>
          </a:xfrm>
          <a:prstGeom prst="line">
            <a:avLst/>
          </a:prstGeom>
          <a:ln>
            <a:solidFill>
              <a:srgbClr val="0A6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1"/>
          </p:cNvCxnSpPr>
          <p:nvPr/>
        </p:nvCxnSpPr>
        <p:spPr>
          <a:xfrm rot="5400000" flipH="1" flipV="1">
            <a:off x="3676650" y="4667250"/>
            <a:ext cx="685800" cy="495300"/>
          </a:xfrm>
          <a:prstGeom prst="line">
            <a:avLst/>
          </a:prstGeom>
          <a:ln>
            <a:solidFill>
              <a:srgbClr val="0A6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4" idx="1"/>
          </p:cNvCxnSpPr>
          <p:nvPr/>
        </p:nvCxnSpPr>
        <p:spPr>
          <a:xfrm rot="16200000" flipV="1">
            <a:off x="4171950" y="4667250"/>
            <a:ext cx="685800" cy="495300"/>
          </a:xfrm>
          <a:prstGeom prst="line">
            <a:avLst/>
          </a:prstGeom>
          <a:ln>
            <a:solidFill>
              <a:srgbClr val="0A6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1"/>
            <a:endCxn id="27" idx="2"/>
          </p:cNvCxnSpPr>
          <p:nvPr/>
        </p:nvCxnSpPr>
        <p:spPr>
          <a:xfrm flipH="1" flipV="1">
            <a:off x="7086599" y="4572000"/>
            <a:ext cx="38101" cy="1371600"/>
          </a:xfrm>
          <a:prstGeom prst="line">
            <a:avLst/>
          </a:prstGeom>
          <a:ln>
            <a:solidFill>
              <a:srgbClr val="0A6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1"/>
            <a:endCxn id="27" idx="2"/>
          </p:cNvCxnSpPr>
          <p:nvPr/>
        </p:nvCxnSpPr>
        <p:spPr>
          <a:xfrm flipV="1">
            <a:off x="6591300" y="4572000"/>
            <a:ext cx="495299" cy="1371600"/>
          </a:xfrm>
          <a:prstGeom prst="line">
            <a:avLst/>
          </a:prstGeom>
          <a:ln>
            <a:solidFill>
              <a:srgbClr val="0A6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1"/>
            <a:endCxn id="27" idx="2"/>
          </p:cNvCxnSpPr>
          <p:nvPr/>
        </p:nvCxnSpPr>
        <p:spPr>
          <a:xfrm flipV="1">
            <a:off x="6057900" y="4572000"/>
            <a:ext cx="1028699" cy="1371600"/>
          </a:xfrm>
          <a:prstGeom prst="line">
            <a:avLst/>
          </a:prstGeom>
          <a:ln>
            <a:solidFill>
              <a:srgbClr val="0A6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2" idx="1"/>
            <a:endCxn id="27" idx="2"/>
          </p:cNvCxnSpPr>
          <p:nvPr/>
        </p:nvCxnSpPr>
        <p:spPr>
          <a:xfrm flipH="1" flipV="1">
            <a:off x="7086599" y="4572000"/>
            <a:ext cx="571501" cy="1371600"/>
          </a:xfrm>
          <a:prstGeom prst="line">
            <a:avLst/>
          </a:prstGeom>
          <a:ln>
            <a:solidFill>
              <a:srgbClr val="0A6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1"/>
            <a:endCxn id="27" idx="2"/>
          </p:cNvCxnSpPr>
          <p:nvPr/>
        </p:nvCxnSpPr>
        <p:spPr>
          <a:xfrm flipH="1" flipV="1">
            <a:off x="7086599" y="4572000"/>
            <a:ext cx="1104901" cy="1371600"/>
          </a:xfrm>
          <a:prstGeom prst="line">
            <a:avLst/>
          </a:prstGeom>
          <a:ln>
            <a:solidFill>
              <a:srgbClr val="0A6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028699" y="4114800"/>
            <a:ext cx="1447800" cy="457200"/>
          </a:xfrm>
          <a:prstGeom prst="rect">
            <a:avLst/>
          </a:prstGeom>
          <a:gradFill>
            <a:gsLst>
              <a:gs pos="0">
                <a:srgbClr val="0A6503"/>
              </a:gs>
              <a:gs pos="100000">
                <a:srgbClr val="508B39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FFFFFF"/>
                </a:solidFill>
              </a:rPr>
              <a:t>RAID-Z1 </a:t>
            </a:r>
            <a:r>
              <a:rPr lang="en-US" sz="1600" dirty="0" err="1">
                <a:solidFill>
                  <a:srgbClr val="FFFFFF"/>
                </a:solidFill>
              </a:rPr>
              <a:t>vDev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95699" y="4114800"/>
            <a:ext cx="1219200" cy="457200"/>
          </a:xfrm>
          <a:prstGeom prst="rect">
            <a:avLst/>
          </a:prstGeom>
          <a:gradFill>
            <a:gsLst>
              <a:gs pos="0">
                <a:srgbClr val="0A6503"/>
              </a:gs>
              <a:gs pos="100000">
                <a:srgbClr val="508B39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err="1">
                <a:solidFill>
                  <a:srgbClr val="FFFFFF"/>
                </a:solidFill>
              </a:rPr>
              <a:t>zMirror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vDev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286499" y="4191000"/>
            <a:ext cx="1600200" cy="381000"/>
          </a:xfrm>
          <a:prstGeom prst="rect">
            <a:avLst/>
          </a:prstGeom>
          <a:gradFill>
            <a:gsLst>
              <a:gs pos="0">
                <a:srgbClr val="0A6503"/>
              </a:gs>
              <a:gs pos="100000">
                <a:srgbClr val="508B39"/>
              </a:gs>
            </a:gsLst>
            <a:lin ang="16200000" scaled="0"/>
          </a:gradFill>
          <a:ln>
            <a:solidFill>
              <a:srgbClr val="0A6503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FFFFFF"/>
                </a:solidFill>
              </a:rPr>
              <a:t>RAID-Z2 </a:t>
            </a:r>
            <a:r>
              <a:rPr lang="en-US" sz="1600" dirty="0" err="1">
                <a:solidFill>
                  <a:srgbClr val="FFFFFF"/>
                </a:solidFill>
              </a:rPr>
              <a:t>vDev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2000" y="3276600"/>
            <a:ext cx="7010400" cy="3048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99FF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</a:rPr>
              <a:t>ZFS </a:t>
            </a:r>
            <a:r>
              <a:rPr lang="en-US" dirty="0" err="1">
                <a:solidFill>
                  <a:srgbClr val="FFFFFF"/>
                </a:solidFill>
              </a:rPr>
              <a:t>zPool</a:t>
            </a:r>
            <a:r>
              <a:rPr lang="en-US" dirty="0">
                <a:solidFill>
                  <a:srgbClr val="FFFFFF"/>
                </a:solidFill>
              </a:rPr>
              <a:t> (stripe)</a:t>
            </a:r>
          </a:p>
        </p:txBody>
      </p:sp>
      <p:cxnSp>
        <p:nvCxnSpPr>
          <p:cNvPr id="29" name="Straight Connector 28"/>
          <p:cNvCxnSpPr>
            <a:stCxn id="26" idx="0"/>
          </p:cNvCxnSpPr>
          <p:nvPr/>
        </p:nvCxnSpPr>
        <p:spPr>
          <a:xfrm rot="5400000" flipH="1" flipV="1">
            <a:off x="4038599" y="3848100"/>
            <a:ext cx="533400" cy="0"/>
          </a:xfrm>
          <a:prstGeom prst="line">
            <a:avLst/>
          </a:prstGeom>
          <a:ln>
            <a:solidFill>
              <a:srgbClr val="0A6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7" idx="0"/>
            <a:endCxn id="28" idx="2"/>
          </p:cNvCxnSpPr>
          <p:nvPr/>
        </p:nvCxnSpPr>
        <p:spPr>
          <a:xfrm flipH="1" flipV="1">
            <a:off x="4267200" y="3581400"/>
            <a:ext cx="2819399" cy="609600"/>
          </a:xfrm>
          <a:prstGeom prst="line">
            <a:avLst/>
          </a:prstGeom>
          <a:ln>
            <a:solidFill>
              <a:srgbClr val="0A6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5" idx="0"/>
          </p:cNvCxnSpPr>
          <p:nvPr/>
        </p:nvCxnSpPr>
        <p:spPr>
          <a:xfrm rot="5400000" flipH="1" flipV="1">
            <a:off x="2743199" y="2590800"/>
            <a:ext cx="533400" cy="2514600"/>
          </a:xfrm>
          <a:prstGeom prst="line">
            <a:avLst/>
          </a:prstGeom>
          <a:ln>
            <a:solidFill>
              <a:srgbClr val="0A6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81000" y="2286000"/>
            <a:ext cx="990600" cy="4572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Local (System)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447800" y="2362200"/>
            <a:ext cx="762000" cy="2286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CIFS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286000" y="2362200"/>
            <a:ext cx="1219200" cy="2286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NFS</a:t>
            </a:r>
          </a:p>
        </p:txBody>
      </p:sp>
      <p:cxnSp>
        <p:nvCxnSpPr>
          <p:cNvPr id="35" name="Straight Connector 34"/>
          <p:cNvCxnSpPr>
            <a:stCxn id="34" idx="2"/>
            <a:endCxn id="39" idx="0"/>
          </p:cNvCxnSpPr>
          <p:nvPr/>
        </p:nvCxnSpPr>
        <p:spPr>
          <a:xfrm rot="5400000">
            <a:off x="2324100" y="2400300"/>
            <a:ext cx="381000" cy="762000"/>
          </a:xfrm>
          <a:prstGeom prst="line">
            <a:avLst/>
          </a:prstGeom>
          <a:ln>
            <a:solidFill>
              <a:srgbClr val="0A6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2"/>
            <a:endCxn id="39" idx="0"/>
          </p:cNvCxnSpPr>
          <p:nvPr/>
        </p:nvCxnSpPr>
        <p:spPr>
          <a:xfrm rot="16200000" flipH="1">
            <a:off x="1790700" y="2628900"/>
            <a:ext cx="381000" cy="304800"/>
          </a:xfrm>
          <a:prstGeom prst="line">
            <a:avLst/>
          </a:prstGeom>
          <a:ln>
            <a:solidFill>
              <a:srgbClr val="0A6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2" idx="2"/>
            <a:endCxn id="39" idx="0"/>
          </p:cNvCxnSpPr>
          <p:nvPr/>
        </p:nvCxnSpPr>
        <p:spPr>
          <a:xfrm rot="16200000" flipH="1">
            <a:off x="1390650" y="2228850"/>
            <a:ext cx="228600" cy="1257300"/>
          </a:xfrm>
          <a:prstGeom prst="line">
            <a:avLst/>
          </a:prstGeom>
          <a:ln>
            <a:solidFill>
              <a:srgbClr val="0A6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562600" y="2971800"/>
            <a:ext cx="2209800" cy="304800"/>
          </a:xfrm>
          <a:prstGeom prst="rect">
            <a:avLst/>
          </a:prstGeom>
          <a:gradFill>
            <a:gsLst>
              <a:gs pos="0">
                <a:schemeClr val="accent1">
                  <a:lumMod val="10000"/>
                </a:schemeClr>
              </a:gs>
              <a:gs pos="100000">
                <a:schemeClr val="accent1">
                  <a:lumMod val="90000"/>
                </a:schemeClr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ZFS Volume Emulator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62000" y="2971800"/>
            <a:ext cx="2743200" cy="304800"/>
          </a:xfrm>
          <a:prstGeom prst="rect">
            <a:avLst/>
          </a:prstGeom>
          <a:gradFill>
            <a:gsLst>
              <a:gs pos="0">
                <a:schemeClr val="accent1">
                  <a:lumMod val="10000"/>
                </a:schemeClr>
              </a:gs>
              <a:gs pos="100000">
                <a:schemeClr val="accent1">
                  <a:lumMod val="90000"/>
                </a:schemeClr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ZFS POSIX (Block FS) Layer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572000" y="2438400"/>
            <a:ext cx="762000" cy="2286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>
                <a:solidFill>
                  <a:srgbClr val="FFFFFF"/>
                </a:solidFill>
              </a:rPr>
              <a:t>iSCSI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410200" y="2438400"/>
            <a:ext cx="762000" cy="2286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Raw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248400" y="2438400"/>
            <a:ext cx="762000" cy="2286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Swap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086600" y="2438400"/>
            <a:ext cx="1143000" cy="2286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FC/Others</a:t>
            </a:r>
          </a:p>
        </p:txBody>
      </p:sp>
      <p:cxnSp>
        <p:nvCxnSpPr>
          <p:cNvPr id="44" name="Straight Connector 43"/>
          <p:cNvCxnSpPr>
            <a:stCxn id="43" idx="2"/>
            <a:endCxn id="38" idx="0"/>
          </p:cNvCxnSpPr>
          <p:nvPr/>
        </p:nvCxnSpPr>
        <p:spPr>
          <a:xfrm rot="5400000">
            <a:off x="7010400" y="2324100"/>
            <a:ext cx="304800" cy="990600"/>
          </a:xfrm>
          <a:prstGeom prst="line">
            <a:avLst/>
          </a:prstGeom>
          <a:ln>
            <a:solidFill>
              <a:srgbClr val="0A6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2" idx="2"/>
            <a:endCxn id="38" idx="0"/>
          </p:cNvCxnSpPr>
          <p:nvPr/>
        </p:nvCxnSpPr>
        <p:spPr>
          <a:xfrm rot="16200000" flipH="1">
            <a:off x="6496050" y="2800350"/>
            <a:ext cx="304800" cy="38100"/>
          </a:xfrm>
          <a:prstGeom prst="line">
            <a:avLst/>
          </a:prstGeom>
          <a:ln>
            <a:solidFill>
              <a:srgbClr val="0A6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1" idx="2"/>
            <a:endCxn id="38" idx="0"/>
          </p:cNvCxnSpPr>
          <p:nvPr/>
        </p:nvCxnSpPr>
        <p:spPr>
          <a:xfrm rot="16200000" flipH="1">
            <a:off x="6076950" y="2381250"/>
            <a:ext cx="304800" cy="876300"/>
          </a:xfrm>
          <a:prstGeom prst="line">
            <a:avLst/>
          </a:prstGeom>
          <a:ln>
            <a:solidFill>
              <a:srgbClr val="0A6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0" idx="2"/>
            <a:endCxn id="38" idx="0"/>
          </p:cNvCxnSpPr>
          <p:nvPr/>
        </p:nvCxnSpPr>
        <p:spPr>
          <a:xfrm rot="16200000" flipH="1">
            <a:off x="5657850" y="1962150"/>
            <a:ext cx="304800" cy="1714500"/>
          </a:xfrm>
          <a:prstGeom prst="line">
            <a:avLst/>
          </a:prstGeom>
          <a:ln>
            <a:solidFill>
              <a:srgbClr val="0A6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2895600" y="1524000"/>
            <a:ext cx="2743200" cy="5334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New technologies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49" name="Straight Connector 48"/>
          <p:cNvCxnSpPr>
            <a:endCxn id="40" idx="0"/>
          </p:cNvCxnSpPr>
          <p:nvPr/>
        </p:nvCxnSpPr>
        <p:spPr>
          <a:xfrm>
            <a:off x="4914899" y="2057400"/>
            <a:ext cx="38101" cy="381000"/>
          </a:xfrm>
          <a:prstGeom prst="line">
            <a:avLst/>
          </a:prstGeom>
          <a:ln>
            <a:solidFill>
              <a:srgbClr val="0A6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itle 2"/>
          <p:cNvSpPr txBox="1">
            <a:spLocks/>
          </p:cNvSpPr>
          <p:nvPr/>
        </p:nvSpPr>
        <p:spPr>
          <a:xfrm>
            <a:off x="685800" y="134041"/>
            <a:ext cx="7772400" cy="857633"/>
          </a:xfrm>
          <a:prstGeom prst="rect">
            <a:avLst/>
          </a:prstGeom>
        </p:spPr>
        <p:txBody>
          <a:bodyPr vert="horz" lIns="55385" tIns="27693" rIns="55385" bIns="27693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76926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553852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830778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107704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/>
            <a:r>
              <a:rPr lang="en-US" dirty="0" smtClean="0">
                <a:solidFill>
                  <a:srgbClr val="800000"/>
                </a:solidFill>
              </a:rPr>
              <a:t>Every File System</a:t>
            </a:r>
            <a:endParaRPr lang="en-US" dirty="0">
              <a:solidFill>
                <a:srgbClr val="800000"/>
              </a:solidFill>
            </a:endParaRPr>
          </a:p>
        </p:txBody>
      </p:sp>
      <p:cxnSp>
        <p:nvCxnSpPr>
          <p:cNvPr id="50" name="Straight Connector 48"/>
          <p:cNvCxnSpPr/>
          <p:nvPr/>
        </p:nvCxnSpPr>
        <p:spPr>
          <a:xfrm flipV="1">
            <a:off x="2895600" y="2057400"/>
            <a:ext cx="800099" cy="304799"/>
          </a:xfrm>
          <a:prstGeom prst="line">
            <a:avLst/>
          </a:prstGeom>
          <a:ln>
            <a:solidFill>
              <a:srgbClr val="0A6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48"/>
          <p:cNvCxnSpPr>
            <a:stCxn id="33" idx="0"/>
          </p:cNvCxnSpPr>
          <p:nvPr/>
        </p:nvCxnSpPr>
        <p:spPr>
          <a:xfrm flipV="1">
            <a:off x="1828800" y="2057401"/>
            <a:ext cx="1750503" cy="304799"/>
          </a:xfrm>
          <a:prstGeom prst="line">
            <a:avLst/>
          </a:prstGeom>
          <a:ln>
            <a:solidFill>
              <a:srgbClr val="0A6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48"/>
          <p:cNvCxnSpPr/>
          <p:nvPr/>
        </p:nvCxnSpPr>
        <p:spPr>
          <a:xfrm flipV="1">
            <a:off x="876300" y="2057400"/>
            <a:ext cx="2819399" cy="217068"/>
          </a:xfrm>
          <a:prstGeom prst="line">
            <a:avLst/>
          </a:prstGeom>
          <a:ln>
            <a:solidFill>
              <a:srgbClr val="0A6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48"/>
          <p:cNvCxnSpPr/>
          <p:nvPr/>
        </p:nvCxnSpPr>
        <p:spPr>
          <a:xfrm>
            <a:off x="4933949" y="2070683"/>
            <a:ext cx="857251" cy="381000"/>
          </a:xfrm>
          <a:prstGeom prst="line">
            <a:avLst/>
          </a:prstGeom>
          <a:ln>
            <a:solidFill>
              <a:srgbClr val="0A6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48"/>
          <p:cNvCxnSpPr/>
          <p:nvPr/>
        </p:nvCxnSpPr>
        <p:spPr>
          <a:xfrm>
            <a:off x="4914899" y="2055303"/>
            <a:ext cx="1668361" cy="378903"/>
          </a:xfrm>
          <a:prstGeom prst="line">
            <a:avLst/>
          </a:prstGeom>
          <a:ln>
            <a:solidFill>
              <a:srgbClr val="0A6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48"/>
          <p:cNvCxnSpPr/>
          <p:nvPr/>
        </p:nvCxnSpPr>
        <p:spPr>
          <a:xfrm>
            <a:off x="4914899" y="2057401"/>
            <a:ext cx="2724150" cy="394282"/>
          </a:xfrm>
          <a:prstGeom prst="line">
            <a:avLst/>
          </a:prstGeom>
          <a:ln>
            <a:solidFill>
              <a:srgbClr val="0A6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393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9843"/>
            <a:ext cx="8229600" cy="4343757"/>
          </a:xfrm>
        </p:spPr>
        <p:txBody>
          <a:bodyPr/>
          <a:lstStyle/>
          <a:p>
            <a:r>
              <a:rPr lang="en-US" sz="4800" b="1" dirty="0" smtClean="0">
                <a:solidFill>
                  <a:srgbClr val="6B2119"/>
                </a:solidFill>
              </a:rPr>
              <a:t>Minimal Costs</a:t>
            </a:r>
            <a:endParaRPr lang="en-US" sz="4800" b="1" dirty="0">
              <a:solidFill>
                <a:srgbClr val="6B21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44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PPT_sheets 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458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5pPr>
            <a:lvl6pPr marL="25146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6pPr>
            <a:lvl7pPr marL="29718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7pPr>
            <a:lvl8pPr marL="34290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8pPr>
            <a:lvl9pPr marL="38862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9pPr>
          </a:lstStyle>
          <a:p>
            <a:pPr eaLnBrk="1" hangingPunct="1"/>
            <a:fld id="{0BF13F18-E5E4-4092-85ED-70601BE10C22}" type="slidenum">
              <a:rPr kumimoji="0" lang="en-US" smtClean="0">
                <a:solidFill>
                  <a:srgbClr val="878787"/>
                </a:solidFill>
                <a:latin typeface="Calibri" pitchFamily="34" charset="0"/>
                <a:ea typeface="ヒラギノ角ゴ ProN W3"/>
                <a:cs typeface="Calibri" pitchFamily="34" charset="0"/>
                <a:sym typeface="Calibri" pitchFamily="34" charset="0"/>
              </a:rPr>
              <a:pPr eaLnBrk="1" hangingPunct="1"/>
              <a:t>36</a:t>
            </a:fld>
            <a:endParaRPr kumimoji="0" lang="en-US" smtClean="0">
              <a:solidFill>
                <a:srgbClr val="878787"/>
              </a:solidFill>
              <a:latin typeface="Calibri" pitchFamily="34" charset="0"/>
              <a:ea typeface="ヒラギノ角ゴ ProN W3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5pPr>
            <a:lvl6pPr marL="25146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6pPr>
            <a:lvl7pPr marL="29718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7pPr>
            <a:lvl8pPr marL="34290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8pPr>
            <a:lvl9pPr marL="38862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9pPr>
          </a:lstStyle>
          <a:p>
            <a:pPr algn="r" eaLnBrk="1" hangingPunct="1"/>
            <a:fld id="{6EFF0239-F3C7-41B4-A3D6-7F6CAFD6F81B}" type="slidenum">
              <a:rPr lang="en-US" sz="1200">
                <a:solidFill>
                  <a:srgbClr val="878787"/>
                </a:solidFill>
                <a:latin typeface="Calibri" pitchFamily="34" charset="0"/>
                <a:ea typeface="ヒラギノ角ゴ ProN W3"/>
                <a:cs typeface="Calibri" pitchFamily="34" charset="0"/>
                <a:sym typeface="Calibri" pitchFamily="34" charset="0"/>
              </a:rPr>
              <a:pPr algn="r" eaLnBrk="1" hangingPunct="1"/>
              <a:t>36</a:t>
            </a:fld>
            <a:endParaRPr lang="en-US" sz="1200">
              <a:solidFill>
                <a:srgbClr val="878787"/>
              </a:solidFill>
              <a:latin typeface="Calibri" pitchFamily="34" charset="0"/>
              <a:ea typeface="ヒラギノ角ゴ ProN W3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4" name="Foliennummernplatzhalter 3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defPPr>
              <a:defRPr lang="en-US"/>
            </a:defPPr>
            <a:lvl1pPr marL="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+mn-cs"/>
              </a:defRPr>
            </a:lvl1pPr>
            <a:lvl2pPr marL="742950" indent="-28575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+mn-cs"/>
              </a:defRPr>
            </a:lvl2pPr>
            <a:lvl3pPr marL="11430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+mn-cs"/>
              </a:defRPr>
            </a:lvl3pPr>
            <a:lvl4pPr marL="16002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+mn-cs"/>
              </a:defRPr>
            </a:lvl4pPr>
            <a:lvl5pPr marL="20574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+mn-cs"/>
              </a:defRPr>
            </a:lvl5pPr>
            <a:lvl6pPr marL="25146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+mn-cs"/>
              </a:defRPr>
            </a:lvl6pPr>
            <a:lvl7pPr marL="29718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+mn-cs"/>
              </a:defRPr>
            </a:lvl7pPr>
            <a:lvl8pPr marL="34290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+mn-cs"/>
              </a:defRPr>
            </a:lvl8pPr>
            <a:lvl9pPr marL="38862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+mn-cs"/>
              </a:defRPr>
            </a:lvl9pPr>
          </a:lstStyle>
          <a:p>
            <a:pPr eaLnBrk="1" hangingPunct="1"/>
            <a:fld id="{B72532F0-346C-470A-8649-6B437F80390D}" type="slidenum">
              <a:rPr kumimoji="0" lang="en-US" smtClean="0">
                <a:solidFill>
                  <a:srgbClr val="878787"/>
                </a:solidFill>
                <a:latin typeface="Calibri" pitchFamily="34" charset="0"/>
                <a:ea typeface="ヒラギノ角ゴ ProN W3"/>
                <a:cs typeface="Calibri" pitchFamily="34" charset="0"/>
                <a:sym typeface="Calibri" pitchFamily="34" charset="0"/>
              </a:rPr>
              <a:pPr eaLnBrk="1" hangingPunct="1"/>
              <a:t>36</a:t>
            </a:fld>
            <a:endParaRPr kumimoji="0" lang="en-US" smtClean="0">
              <a:solidFill>
                <a:srgbClr val="878787"/>
              </a:solidFill>
              <a:latin typeface="Calibri" pitchFamily="34" charset="0"/>
              <a:ea typeface="ヒラギノ角ゴ ProN W3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7160"/>
            <a:ext cx="77724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457200"/>
            <a:r>
              <a:rPr lang="en-US" kern="1200" dirty="0">
                <a:solidFill>
                  <a:srgbClr val="800000"/>
                </a:solidFill>
              </a:rPr>
              <a:t>Reference </a:t>
            </a:r>
            <a:r>
              <a:rPr lang="en-US" kern="1200" dirty="0" smtClean="0">
                <a:solidFill>
                  <a:srgbClr val="800000"/>
                </a:solidFill>
              </a:rPr>
              <a:t>architectures</a:t>
            </a:r>
            <a:endParaRPr lang="en-US" kern="1200" dirty="0">
              <a:solidFill>
                <a:srgbClr val="800000"/>
              </a:solidFill>
            </a:endParaRP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182880" y="1371600"/>
            <a:ext cx="5461000" cy="444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7695" indent="-207695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450005" indent="-173079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692315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969241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246167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276926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553852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830778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107704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42900" lvl="1" indent="-342900" algn="l">
              <a:buSzPct val="100000"/>
              <a:buFontTx/>
              <a:buBlip>
                <a:blip r:embed="rId3"/>
              </a:buBlip>
            </a:pPr>
            <a:r>
              <a:rPr lang="en-US" sz="2400" b="1" dirty="0" smtClean="0">
                <a:solidFill>
                  <a:srgbClr val="000000"/>
                </a:solidFill>
              </a:rPr>
              <a:t>Scale </a:t>
            </a:r>
            <a:r>
              <a:rPr lang="en-US" sz="2400" b="1" dirty="0">
                <a:solidFill>
                  <a:srgbClr val="000000"/>
                </a:solidFill>
              </a:rPr>
              <a:t>up </a:t>
            </a:r>
            <a:r>
              <a:rPr lang="en-US" sz="2400" b="1" dirty="0" smtClean="0">
                <a:solidFill>
                  <a:srgbClr val="000000"/>
                </a:solidFill>
              </a:rPr>
              <a:t>solution</a:t>
            </a:r>
          </a:p>
          <a:p>
            <a:pPr marL="619826" lvl="1" indent="-342900" algn="l">
              <a:buSzPct val="100000"/>
              <a:buFontTx/>
              <a:buChar char="-"/>
            </a:pPr>
            <a:r>
              <a:rPr lang="en-US" sz="2000" i="1" dirty="0" smtClean="0">
                <a:solidFill>
                  <a:srgbClr val="000000"/>
                </a:solidFill>
              </a:rPr>
              <a:t>SAS theory doesn't match practice yet</a:t>
            </a:r>
          </a:p>
          <a:p>
            <a:pPr marL="619826" lvl="1" indent="-342900" algn="l">
              <a:buSzPct val="100000"/>
              <a:buFontTx/>
              <a:buChar char="-"/>
            </a:pPr>
            <a:r>
              <a:rPr lang="en-US" sz="2000" i="1" dirty="0" smtClean="0">
                <a:solidFill>
                  <a:srgbClr val="000000"/>
                </a:solidFill>
              </a:rPr>
              <a:t>Limited </a:t>
            </a:r>
            <a:r>
              <a:rPr lang="en-US" sz="2000" i="1" dirty="0">
                <a:solidFill>
                  <a:srgbClr val="000000"/>
                </a:solidFill>
              </a:rPr>
              <a:t>number of SAS devices per HBA</a:t>
            </a:r>
          </a:p>
          <a:p>
            <a:pPr marL="619826" lvl="1" indent="-342900" algn="l">
              <a:buSzPct val="100000"/>
              <a:buFontTx/>
              <a:buChar char="-"/>
            </a:pPr>
            <a:r>
              <a:rPr lang="en-US" sz="2000" i="1" dirty="0">
                <a:solidFill>
                  <a:srgbClr val="000000"/>
                </a:solidFill>
              </a:rPr>
              <a:t>Using SAS switches to simply full SAS back-end fabrics</a:t>
            </a:r>
          </a:p>
          <a:p>
            <a:pPr marL="619826" lvl="1" indent="-342900" algn="l">
              <a:buSzPct val="100000"/>
              <a:buFontTx/>
              <a:buChar char="-"/>
            </a:pPr>
            <a:r>
              <a:rPr lang="en-US" sz="2000" i="1" dirty="0">
                <a:solidFill>
                  <a:srgbClr val="000000"/>
                </a:solidFill>
              </a:rPr>
              <a:t>Less cabling constraints</a:t>
            </a:r>
          </a:p>
          <a:p>
            <a:pPr marL="342900" lvl="1" indent="-342900" algn="l">
              <a:buSzPct val="100000"/>
              <a:buFontTx/>
              <a:buBlip>
                <a:blip r:embed="rId3"/>
              </a:buBlip>
            </a:pPr>
            <a:r>
              <a:rPr lang="en-US" sz="2400" b="1" dirty="0">
                <a:solidFill>
                  <a:srgbClr val="000000"/>
                </a:solidFill>
              </a:rPr>
              <a:t>Nexenta can dynamically expand pools </a:t>
            </a:r>
          </a:p>
          <a:p>
            <a:pPr marL="619826" lvl="1" indent="-342900" algn="l">
              <a:buSzPct val="100000"/>
              <a:buFontTx/>
              <a:buChar char="-"/>
            </a:pPr>
            <a:r>
              <a:rPr lang="en-US" sz="2000" i="1" dirty="0">
                <a:solidFill>
                  <a:srgbClr val="000000"/>
                </a:solidFill>
              </a:rPr>
              <a:t>SAS devices are plugged into the switch</a:t>
            </a:r>
          </a:p>
          <a:p>
            <a:pPr marL="619826" lvl="1" indent="-342900" algn="l">
              <a:buSzPct val="100000"/>
              <a:buFontTx/>
              <a:buChar char="-"/>
            </a:pPr>
            <a:r>
              <a:rPr lang="en-US" sz="2000" i="1" dirty="0">
                <a:solidFill>
                  <a:srgbClr val="000000"/>
                </a:solidFill>
              </a:rPr>
              <a:t>Add SSD (IO) or rotating (capacity) as needed</a:t>
            </a:r>
          </a:p>
          <a:p>
            <a:pPr marL="342900" lvl="1" indent="-342900" algn="l">
              <a:buSzPct val="100000"/>
              <a:buFontTx/>
              <a:buBlip>
                <a:blip r:embed="rId3"/>
              </a:buBlip>
            </a:pPr>
            <a:r>
              <a:rPr lang="en-US" sz="2400" b="1" dirty="0" smtClean="0">
                <a:solidFill>
                  <a:srgbClr val="000000"/>
                </a:solidFill>
              </a:rPr>
              <a:t>Metro </a:t>
            </a:r>
            <a:r>
              <a:rPr lang="en-US" sz="2400" b="1" dirty="0">
                <a:solidFill>
                  <a:srgbClr val="000000"/>
                </a:solidFill>
              </a:rPr>
              <a:t>cluster configuration </a:t>
            </a:r>
          </a:p>
          <a:p>
            <a:pPr marL="619826" lvl="1" indent="-342900" algn="l">
              <a:buSzPct val="100000"/>
              <a:buFontTx/>
              <a:buChar char="-"/>
            </a:pPr>
            <a:r>
              <a:rPr lang="en-US" sz="2000" i="1" dirty="0">
                <a:solidFill>
                  <a:srgbClr val="000000"/>
                </a:solidFill>
              </a:rPr>
              <a:t>Multiple HA pairs on top of same SAS back-end</a:t>
            </a:r>
          </a:p>
          <a:p>
            <a:pPr marL="619826" lvl="1" indent="-342900" algn="l">
              <a:buSzPct val="100000"/>
              <a:buFontTx/>
              <a:buChar char="-"/>
            </a:pPr>
            <a:r>
              <a:rPr lang="en-US" sz="2000" i="1" dirty="0">
                <a:solidFill>
                  <a:srgbClr val="000000"/>
                </a:solidFill>
              </a:rPr>
              <a:t>Scale out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5pPr>
            <a:lvl6pPr marL="25146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6pPr>
            <a:lvl7pPr marL="29718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7pPr>
            <a:lvl8pPr marL="34290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8pPr>
            <a:lvl9pPr marL="38862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9pPr>
          </a:lstStyle>
          <a:p>
            <a:pPr algn="r" eaLnBrk="1" hangingPunct="1"/>
            <a:fld id="{3030439A-2488-400C-BC19-258B71401613}" type="slidenum">
              <a:rPr lang="en-US" sz="1200">
                <a:solidFill>
                  <a:srgbClr val="878787"/>
                </a:solidFill>
                <a:latin typeface="Calibri" pitchFamily="34" charset="0"/>
                <a:ea typeface="ヒラギノ角ゴ ProN W3"/>
                <a:cs typeface="Calibri" pitchFamily="34" charset="0"/>
                <a:sym typeface="Calibri" pitchFamily="34" charset="0"/>
              </a:rPr>
              <a:pPr algn="r" eaLnBrk="1" hangingPunct="1"/>
              <a:t>36</a:t>
            </a:fld>
            <a:endParaRPr lang="en-US" sz="1200">
              <a:solidFill>
                <a:srgbClr val="878787"/>
              </a:solidFill>
              <a:latin typeface="Calibri" pitchFamily="34" charset="0"/>
              <a:ea typeface="ヒラギノ角ゴ ProN W3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1735138"/>
            <a:ext cx="3517900" cy="32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201" y="1562976"/>
            <a:ext cx="1653654" cy="54708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41" y="1535261"/>
            <a:ext cx="1653654" cy="54708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104" y="3069151"/>
            <a:ext cx="1197024" cy="451337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222" y="3563391"/>
            <a:ext cx="1197024" cy="451337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338" y="4114058"/>
            <a:ext cx="1197024" cy="451337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338" y="4596616"/>
            <a:ext cx="1197024" cy="4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51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049" y="2174452"/>
            <a:ext cx="3339722" cy="1183911"/>
          </a:xfrm>
          <a:prstGeom prst="rect">
            <a:avLst/>
          </a:prstGeom>
        </p:spPr>
      </p:pic>
      <p:pic>
        <p:nvPicPr>
          <p:cNvPr id="25" name="Picture 1" descr="PPT_sheets 2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5" name="Gerade Verbindung 14"/>
          <p:cNvCxnSpPr/>
          <p:nvPr/>
        </p:nvCxnSpPr>
        <p:spPr bwMode="auto">
          <a:xfrm>
            <a:off x="4677892" y="1628800"/>
            <a:ext cx="0" cy="424847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Rechteck 11"/>
          <p:cNvSpPr/>
          <p:nvPr/>
        </p:nvSpPr>
        <p:spPr bwMode="auto">
          <a:xfrm>
            <a:off x="3608844" y="1724497"/>
            <a:ext cx="2160239" cy="449955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HA Cluster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3912" y="5037752"/>
            <a:ext cx="3174599" cy="119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7160"/>
            <a:ext cx="77724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457200"/>
            <a:r>
              <a:rPr lang="en-US" kern="1200" dirty="0" smtClean="0">
                <a:solidFill>
                  <a:srgbClr val="800000"/>
                </a:solidFill>
              </a:rPr>
              <a:t>Building blocks</a:t>
            </a:r>
            <a:endParaRPr lang="en-US" kern="1200" dirty="0">
              <a:solidFill>
                <a:srgbClr val="800000"/>
              </a:solidFill>
            </a:endParaRPr>
          </a:p>
        </p:txBody>
      </p:sp>
      <p:pic>
        <p:nvPicPr>
          <p:cNvPr id="30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8749"/>
            <a:ext cx="2971362" cy="983025"/>
          </a:xfrm>
          <a:prstGeom prst="rect">
            <a:avLst/>
          </a:prstGeom>
        </p:spPr>
      </p:pic>
      <p:pic>
        <p:nvPicPr>
          <p:cNvPr id="31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080" y="1297436"/>
            <a:ext cx="2860100" cy="946216"/>
          </a:xfrm>
          <a:prstGeom prst="rect">
            <a:avLst/>
          </a:prstGeom>
        </p:spPr>
      </p:pic>
      <p:sp>
        <p:nvSpPr>
          <p:cNvPr id="2" name="AutoShape 2" descr="D2700.png (4611×1539)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3232733"/>
            <a:ext cx="3208966" cy="120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Gerade Verbindung 19"/>
          <p:cNvCxnSpPr/>
          <p:nvPr/>
        </p:nvCxnSpPr>
        <p:spPr bwMode="auto">
          <a:xfrm flipH="1">
            <a:off x="2211690" y="2241612"/>
            <a:ext cx="1" cy="114965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Gerade Verbindung 28"/>
          <p:cNvCxnSpPr/>
          <p:nvPr/>
        </p:nvCxnSpPr>
        <p:spPr bwMode="auto">
          <a:xfrm>
            <a:off x="2208091" y="4242391"/>
            <a:ext cx="3599" cy="83792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2517" y="3210035"/>
            <a:ext cx="3179129" cy="119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Gerade Verbindung 34"/>
          <p:cNvCxnSpPr/>
          <p:nvPr/>
        </p:nvCxnSpPr>
        <p:spPr bwMode="auto">
          <a:xfrm flipH="1">
            <a:off x="7081449" y="2287264"/>
            <a:ext cx="1" cy="114965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" name="Gerade Verbindung 37"/>
          <p:cNvCxnSpPr>
            <a:endCxn id="1030" idx="0"/>
          </p:cNvCxnSpPr>
          <p:nvPr/>
        </p:nvCxnSpPr>
        <p:spPr bwMode="auto">
          <a:xfrm>
            <a:off x="7101212" y="4242391"/>
            <a:ext cx="0" cy="79536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Gerade Verbindung 20"/>
          <p:cNvCxnSpPr/>
          <p:nvPr/>
        </p:nvCxnSpPr>
        <p:spPr bwMode="auto">
          <a:xfrm flipH="1">
            <a:off x="2466753" y="2270150"/>
            <a:ext cx="4625329" cy="108821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691" y="5084327"/>
            <a:ext cx="3174599" cy="119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016" y="2227100"/>
            <a:ext cx="2848390" cy="942342"/>
          </a:xfrm>
          <a:prstGeom prst="rect">
            <a:avLst/>
          </a:prstGeom>
        </p:spPr>
      </p:pic>
      <p:pic>
        <p:nvPicPr>
          <p:cNvPr id="33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47339"/>
            <a:ext cx="2950096" cy="975990"/>
          </a:xfrm>
          <a:prstGeom prst="rect">
            <a:avLst/>
          </a:prstGeom>
        </p:spPr>
      </p:pic>
      <p:cxnSp>
        <p:nvCxnSpPr>
          <p:cNvPr id="24" name="Gerade Verbindung 23"/>
          <p:cNvCxnSpPr/>
          <p:nvPr/>
        </p:nvCxnSpPr>
        <p:spPr bwMode="auto">
          <a:xfrm>
            <a:off x="2239990" y="2212439"/>
            <a:ext cx="4852092" cy="12073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Rechteck 12"/>
          <p:cNvSpPr/>
          <p:nvPr/>
        </p:nvSpPr>
        <p:spPr bwMode="auto">
          <a:xfrm>
            <a:off x="3597773" y="2591463"/>
            <a:ext cx="2160239" cy="449955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Metro HA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697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PT_sheets 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685800" y="134044"/>
            <a:ext cx="7772400" cy="857633"/>
          </a:xfrm>
          <a:prstGeom prst="rect">
            <a:avLst/>
          </a:prstGeom>
        </p:spPr>
        <p:txBody>
          <a:bodyPr vert="horz" lIns="55385" tIns="27693" rIns="55385" bIns="27693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76926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553852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830778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107704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457200"/>
            <a:r>
              <a:rPr lang="en-US" sz="4000" dirty="0" smtClean="0">
                <a:solidFill>
                  <a:srgbClr val="800000"/>
                </a:solidFill>
              </a:rPr>
              <a:t>Building Block Example VDI</a:t>
            </a:r>
            <a:endParaRPr lang="en-US" sz="4000" dirty="0">
              <a:solidFill>
                <a:srgbClr val="800000"/>
              </a:solidFill>
            </a:endParaRPr>
          </a:p>
        </p:txBody>
      </p:sp>
      <p:sp>
        <p:nvSpPr>
          <p:cNvPr id="6" name="Subtitle 3"/>
          <p:cNvSpPr txBox="1">
            <a:spLocks/>
          </p:cNvSpPr>
          <p:nvPr/>
        </p:nvSpPr>
        <p:spPr>
          <a:xfrm>
            <a:off x="182882" y="1371602"/>
            <a:ext cx="8056245" cy="4710851"/>
          </a:xfrm>
          <a:prstGeom prst="rect">
            <a:avLst/>
          </a:prstGeom>
        </p:spPr>
        <p:txBody>
          <a:bodyPr vert="horz" lIns="55385" tIns="27693" rIns="55385" bIns="27693"/>
          <a:lstStyle>
            <a:lvl1pPr marL="207695" indent="-207695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450005" indent="-173079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692315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969241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246167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276926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553852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830778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107704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42900" lvl="1" indent="-342900" algn="l" defTabSz="457200">
              <a:buSzPct val="100000"/>
              <a:buFontTx/>
              <a:buBlip>
                <a:blip r:embed="rId3"/>
              </a:buBlip>
            </a:pPr>
            <a:r>
              <a:rPr lang="en-US" sz="1600" b="1" dirty="0" smtClean="0">
                <a:solidFill>
                  <a:srgbClr val="000000"/>
                </a:solidFill>
              </a:rPr>
              <a:t>Requirements:</a:t>
            </a:r>
          </a:p>
          <a:p>
            <a:pPr marL="585210" lvl="2" indent="-342900" algn="l" defTabSz="457200">
              <a:buSzPct val="100000"/>
              <a:buFontTx/>
              <a:buBlip>
                <a:blip r:embed="rId3"/>
              </a:buBlip>
            </a:pPr>
            <a:r>
              <a:rPr lang="en-US" sz="1600" b="1" dirty="0" smtClean="0">
                <a:solidFill>
                  <a:srgbClr val="000000"/>
                </a:solidFill>
              </a:rPr>
              <a:t>1000 Desktops</a:t>
            </a:r>
          </a:p>
          <a:p>
            <a:pPr marL="585210" lvl="2" indent="-342900" algn="l" defTabSz="457200">
              <a:buSzPct val="100000"/>
              <a:buFontTx/>
              <a:buBlip>
                <a:blip r:embed="rId3"/>
              </a:buBlip>
            </a:pPr>
            <a:r>
              <a:rPr lang="en-US" sz="1600" b="1" dirty="0" smtClean="0">
                <a:solidFill>
                  <a:srgbClr val="000000"/>
                </a:solidFill>
              </a:rPr>
              <a:t>Low latency for the VM’s</a:t>
            </a:r>
          </a:p>
          <a:p>
            <a:pPr marL="585210" lvl="2" indent="-342900" algn="l" defTabSz="457200">
              <a:buSzPct val="100000"/>
              <a:buFontTx/>
              <a:buBlip>
                <a:blip r:embed="rId3"/>
              </a:buBlip>
            </a:pPr>
            <a:r>
              <a:rPr lang="en-US" sz="1600" b="1" dirty="0">
                <a:solidFill>
                  <a:srgbClr val="000000"/>
                </a:solidFill>
              </a:rPr>
              <a:t>c</a:t>
            </a:r>
            <a:r>
              <a:rPr lang="en-US" sz="1600" b="1" dirty="0" smtClean="0">
                <a:solidFill>
                  <a:srgbClr val="000000"/>
                </a:solidFill>
              </a:rPr>
              <a:t>a. 20TB storage</a:t>
            </a:r>
          </a:p>
          <a:p>
            <a:pPr marL="585210" lvl="2" indent="-342900" algn="l" defTabSz="457200">
              <a:buSzPct val="100000"/>
              <a:buFontTx/>
              <a:buBlip>
                <a:blip r:embed="rId3"/>
              </a:buBlip>
            </a:pPr>
            <a:r>
              <a:rPr lang="en-US" sz="1600" b="1" dirty="0" smtClean="0">
                <a:solidFill>
                  <a:srgbClr val="000000"/>
                </a:solidFill>
              </a:rPr>
              <a:t>80% write</a:t>
            </a:r>
          </a:p>
          <a:p>
            <a:pPr marL="585210" lvl="2" indent="-342900" algn="l" defTabSz="457200">
              <a:buSzPct val="100000"/>
              <a:buFontTx/>
              <a:buBlip>
                <a:blip r:embed="rId3"/>
              </a:buBlip>
            </a:pPr>
            <a:r>
              <a:rPr lang="en-US" sz="1600" b="1" dirty="0" smtClean="0">
                <a:solidFill>
                  <a:srgbClr val="000000"/>
                </a:solidFill>
              </a:rPr>
              <a:t>Existing Desktops need to be migrated</a:t>
            </a:r>
          </a:p>
          <a:p>
            <a:pPr marL="585210" lvl="2" indent="-342900" algn="l" defTabSz="457200">
              <a:buSzPct val="100000"/>
              <a:buFontTx/>
              <a:buBlip>
                <a:blip r:embed="rId3"/>
              </a:buBlip>
            </a:pPr>
            <a:r>
              <a:rPr lang="en-US" sz="1600" b="1" dirty="0" err="1" smtClean="0">
                <a:solidFill>
                  <a:srgbClr val="000000"/>
                </a:solidFill>
              </a:rPr>
              <a:t>persistente</a:t>
            </a:r>
            <a:r>
              <a:rPr lang="en-US" sz="1600" b="1" dirty="0" smtClean="0">
                <a:solidFill>
                  <a:srgbClr val="000000"/>
                </a:solidFill>
              </a:rPr>
              <a:t> Desktops</a:t>
            </a:r>
          </a:p>
          <a:p>
            <a:pPr marL="585210" lvl="2" indent="-342900" algn="l" defTabSz="457200">
              <a:buSzPct val="100000"/>
              <a:buFontTx/>
              <a:buBlip>
                <a:blip r:embed="rId3"/>
              </a:buBlip>
            </a:pPr>
            <a:r>
              <a:rPr lang="en-US" sz="1600" b="1" dirty="0" smtClean="0">
                <a:solidFill>
                  <a:srgbClr val="000000"/>
                </a:solidFill>
              </a:rPr>
              <a:t>Boot Storms</a:t>
            </a:r>
          </a:p>
          <a:p>
            <a:pPr marL="242310" lvl="2" indent="0" algn="l" defTabSz="457200">
              <a:buSzPct val="100000"/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marL="342900" lvl="1" indent="-342900" algn="l" defTabSz="457200">
              <a:buSzPct val="100000"/>
              <a:buFontTx/>
              <a:buBlip>
                <a:blip r:embed="rId3"/>
              </a:buBlip>
            </a:pPr>
            <a:r>
              <a:rPr lang="en-US" sz="1600" b="1" dirty="0" smtClean="0">
                <a:solidFill>
                  <a:srgbClr val="000000"/>
                </a:solidFill>
              </a:rPr>
              <a:t>Design:</a:t>
            </a:r>
          </a:p>
          <a:p>
            <a:pPr marL="585210" lvl="2" indent="-342900" algn="l" defTabSz="457200">
              <a:buSzPct val="100000"/>
              <a:buFontTx/>
              <a:buBlip>
                <a:blip r:embed="rId3"/>
              </a:buBlip>
            </a:pPr>
            <a:r>
              <a:rPr lang="en-US" sz="1600" b="1" dirty="0" smtClean="0">
                <a:solidFill>
                  <a:srgbClr val="000000"/>
                </a:solidFill>
              </a:rPr>
              <a:t>2 </a:t>
            </a:r>
            <a:r>
              <a:rPr lang="en-US" sz="1600" b="1" dirty="0" err="1" smtClean="0">
                <a:solidFill>
                  <a:srgbClr val="000000"/>
                </a:solidFill>
              </a:rPr>
              <a:t>eXpertServer</a:t>
            </a:r>
            <a:r>
              <a:rPr lang="en-US" sz="1600" b="1" dirty="0" smtClean="0">
                <a:solidFill>
                  <a:srgbClr val="000000"/>
                </a:solidFill>
              </a:rPr>
              <a:t> GZ</a:t>
            </a:r>
          </a:p>
          <a:p>
            <a:pPr marL="585210" lvl="2" indent="-342900" algn="l" defTabSz="457200">
              <a:buSzPct val="100000"/>
              <a:buFontTx/>
              <a:buBlip>
                <a:blip r:embed="rId3"/>
              </a:buBlip>
            </a:pPr>
            <a:r>
              <a:rPr lang="en-US" sz="1600" b="1" dirty="0" smtClean="0">
                <a:solidFill>
                  <a:srgbClr val="000000"/>
                </a:solidFill>
              </a:rPr>
              <a:t>2 Quanta M4600 JBOD’s</a:t>
            </a:r>
          </a:p>
          <a:p>
            <a:pPr marL="585210" lvl="2" indent="-342900" algn="l" defTabSz="457200">
              <a:buSzPct val="100000"/>
              <a:buFontTx/>
              <a:buBlip>
                <a:blip r:embed="rId3"/>
              </a:buBlip>
            </a:pPr>
            <a:r>
              <a:rPr lang="en-US" sz="1600" b="1" dirty="0" smtClean="0">
                <a:solidFill>
                  <a:srgbClr val="000000"/>
                </a:solidFill>
              </a:rPr>
              <a:t>40 1TB Disks Mirror</a:t>
            </a:r>
          </a:p>
          <a:p>
            <a:pPr marL="585210" lvl="2" indent="-342900" algn="l" defTabSz="457200">
              <a:buSzPct val="100000"/>
              <a:buFontTx/>
              <a:buBlip>
                <a:blip r:embed="rId3"/>
              </a:buBlip>
            </a:pPr>
            <a:r>
              <a:rPr lang="en-US" sz="1600" b="1" dirty="0" smtClean="0">
                <a:solidFill>
                  <a:srgbClr val="000000"/>
                </a:solidFill>
              </a:rPr>
              <a:t>2 1TB Disks as </a:t>
            </a:r>
            <a:r>
              <a:rPr lang="en-US" sz="1600" b="1" dirty="0" err="1" smtClean="0">
                <a:solidFill>
                  <a:srgbClr val="000000"/>
                </a:solidFill>
              </a:rPr>
              <a:t>Hotspare</a:t>
            </a:r>
            <a:endParaRPr lang="en-US" sz="1600" b="1" dirty="0" smtClean="0">
              <a:solidFill>
                <a:srgbClr val="000000"/>
              </a:solidFill>
            </a:endParaRPr>
          </a:p>
          <a:p>
            <a:pPr marL="585210" lvl="2" indent="-342900" algn="l" defTabSz="457200">
              <a:buSzPct val="100000"/>
              <a:buFontTx/>
              <a:buBlip>
                <a:blip r:embed="rId3"/>
              </a:buBlip>
            </a:pPr>
            <a:r>
              <a:rPr lang="en-US" sz="1600" b="1" dirty="0" smtClean="0">
                <a:solidFill>
                  <a:srgbClr val="000000"/>
                </a:solidFill>
              </a:rPr>
              <a:t>2 STEC </a:t>
            </a:r>
            <a:r>
              <a:rPr lang="en-US" sz="1600" b="1" dirty="0" err="1" smtClean="0">
                <a:solidFill>
                  <a:srgbClr val="000000"/>
                </a:solidFill>
              </a:rPr>
              <a:t>ZeusRAM</a:t>
            </a:r>
            <a:r>
              <a:rPr lang="en-US" sz="1600" b="1" dirty="0" smtClean="0">
                <a:solidFill>
                  <a:srgbClr val="000000"/>
                </a:solidFill>
              </a:rPr>
              <a:t> as ZIL (write cache)</a:t>
            </a:r>
          </a:p>
          <a:p>
            <a:pPr marL="585210" lvl="2" indent="-342900" algn="l" defTabSz="457200">
              <a:buSzPct val="100000"/>
              <a:buFontTx/>
              <a:buBlip>
                <a:blip r:embed="rId3"/>
              </a:buBlip>
            </a:pPr>
            <a:r>
              <a:rPr lang="en-US" sz="1600" b="1" dirty="0">
                <a:solidFill>
                  <a:srgbClr val="000000"/>
                </a:solidFill>
              </a:rPr>
              <a:t>4</a:t>
            </a:r>
            <a:r>
              <a:rPr lang="en-US" sz="1600" b="1" dirty="0" smtClean="0">
                <a:solidFill>
                  <a:srgbClr val="000000"/>
                </a:solidFill>
              </a:rPr>
              <a:t> 400GB SSD as L2ARC (read cache)</a:t>
            </a:r>
          </a:p>
          <a:p>
            <a:pPr marL="342900" lvl="1" indent="-342900" algn="l" defTabSz="457200">
              <a:buSzPct val="100000"/>
              <a:buFontTx/>
              <a:buBlip>
                <a:blip r:embed="rId3"/>
              </a:buBlip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marL="242310" lvl="2" indent="0" algn="l" defTabSz="457200">
              <a:buSzPct val="100000"/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marL="0" lvl="1" indent="0" algn="l" defTabSz="457200">
              <a:buSzPct val="100000"/>
            </a:pPr>
            <a:r>
              <a:rPr lang="en-US" sz="1600" b="1" dirty="0">
                <a:solidFill>
                  <a:srgbClr val="000000"/>
                </a:solidFill>
              </a:rPr>
              <a:t>	</a:t>
            </a:r>
            <a:endParaRPr lang="en-US" sz="1600" b="1" dirty="0" smtClean="0">
              <a:solidFill>
                <a:srgbClr val="000000"/>
              </a:solidFill>
            </a:endParaRPr>
          </a:p>
          <a:p>
            <a:pPr marL="0" lvl="1" indent="0" algn="l" defTabSz="457200">
              <a:buSzPct val="100000"/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marL="342900" lvl="1" indent="-342900" algn="l" defTabSz="457200">
              <a:buSzPct val="100000"/>
              <a:buFontTx/>
              <a:buBlip>
                <a:blip r:embed="rId3"/>
              </a:buBlip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marL="242310" lvl="2" indent="0" algn="l" defTabSz="457200">
              <a:buSzPct val="100000"/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marL="342900" lvl="1" indent="-342900" algn="l" defTabSz="457200">
              <a:buSzPct val="100000"/>
              <a:buFontTx/>
              <a:buBlip>
                <a:blip r:embed="rId3"/>
              </a:buBlip>
            </a:pPr>
            <a:endParaRPr lang="en-US" sz="16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104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PT_sheets 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685800" y="134044"/>
            <a:ext cx="7772400" cy="857633"/>
          </a:xfrm>
          <a:prstGeom prst="rect">
            <a:avLst/>
          </a:prstGeom>
        </p:spPr>
        <p:txBody>
          <a:bodyPr vert="horz" lIns="55385" tIns="27693" rIns="55385" bIns="27693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76926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553852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830778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107704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457200"/>
            <a:r>
              <a:rPr lang="en-US" sz="4000" dirty="0" smtClean="0">
                <a:solidFill>
                  <a:srgbClr val="800000"/>
                </a:solidFill>
              </a:rPr>
              <a:t>Building Block Example Backup</a:t>
            </a:r>
            <a:endParaRPr lang="en-US" sz="4000" dirty="0">
              <a:solidFill>
                <a:srgbClr val="800000"/>
              </a:solidFill>
            </a:endParaRPr>
          </a:p>
        </p:txBody>
      </p:sp>
      <p:sp>
        <p:nvSpPr>
          <p:cNvPr id="6" name="Subtitle 3"/>
          <p:cNvSpPr txBox="1">
            <a:spLocks/>
          </p:cNvSpPr>
          <p:nvPr/>
        </p:nvSpPr>
        <p:spPr>
          <a:xfrm>
            <a:off x="182882" y="1371602"/>
            <a:ext cx="8056245" cy="4710851"/>
          </a:xfrm>
          <a:prstGeom prst="rect">
            <a:avLst/>
          </a:prstGeom>
        </p:spPr>
        <p:txBody>
          <a:bodyPr vert="horz" lIns="55385" tIns="27693" rIns="55385" bIns="27693"/>
          <a:lstStyle>
            <a:lvl1pPr marL="207695" indent="-207695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450005" indent="-173079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692315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969241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246167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276926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553852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830778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107704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42900" lvl="1" indent="-342900" algn="l" defTabSz="457200">
              <a:buSzPct val="100000"/>
              <a:buFontTx/>
              <a:buBlip>
                <a:blip r:embed="rId3"/>
              </a:buBlip>
            </a:pPr>
            <a:r>
              <a:rPr lang="en-US" sz="1600" b="1" dirty="0" smtClean="0">
                <a:solidFill>
                  <a:srgbClr val="000000"/>
                </a:solidFill>
              </a:rPr>
              <a:t>Requirements:</a:t>
            </a:r>
          </a:p>
          <a:p>
            <a:pPr marL="585210" lvl="2" indent="-342900" algn="l" defTabSz="457200">
              <a:buSzPct val="100000"/>
              <a:buFontTx/>
              <a:buBlip>
                <a:blip r:embed="rId3"/>
              </a:buBlip>
            </a:pPr>
            <a:r>
              <a:rPr lang="en-US" sz="1600" b="1" dirty="0" smtClean="0">
                <a:solidFill>
                  <a:srgbClr val="000000"/>
                </a:solidFill>
              </a:rPr>
              <a:t>Replacement of existing VTL’s</a:t>
            </a:r>
          </a:p>
          <a:p>
            <a:pPr marL="585210" lvl="2" indent="-342900" algn="l" defTabSz="457200">
              <a:buSzPct val="100000"/>
              <a:buFontTx/>
              <a:buBlip>
                <a:blip r:embed="rId3"/>
              </a:buBlip>
            </a:pPr>
            <a:r>
              <a:rPr lang="en-US" sz="1600" b="1" dirty="0" smtClean="0">
                <a:solidFill>
                  <a:srgbClr val="000000"/>
                </a:solidFill>
              </a:rPr>
              <a:t>Connection by NFS</a:t>
            </a:r>
          </a:p>
          <a:p>
            <a:pPr marL="585210" lvl="2" indent="-342900" algn="l" defTabSz="457200">
              <a:buSzPct val="100000"/>
              <a:buFontTx/>
              <a:buBlip>
                <a:blip r:embed="rId3"/>
              </a:buBlip>
            </a:pPr>
            <a:r>
              <a:rPr lang="en-US" sz="1600" b="1" dirty="0" smtClean="0">
                <a:solidFill>
                  <a:srgbClr val="000000"/>
                </a:solidFill>
              </a:rPr>
              <a:t>ca. 600TB storage</a:t>
            </a:r>
          </a:p>
          <a:p>
            <a:pPr marL="585210" lvl="2" indent="-342900" algn="l" defTabSz="457200">
              <a:buSzPct val="100000"/>
              <a:buFontTx/>
              <a:buBlip>
                <a:blip r:embed="rId3"/>
              </a:buBlip>
            </a:pPr>
            <a:r>
              <a:rPr lang="en-US" sz="1600" b="1" dirty="0">
                <a:solidFill>
                  <a:srgbClr val="000000"/>
                </a:solidFill>
              </a:rPr>
              <a:t>2</a:t>
            </a:r>
            <a:r>
              <a:rPr lang="en-US" sz="1600" b="1" dirty="0" smtClean="0">
                <a:solidFill>
                  <a:srgbClr val="000000"/>
                </a:solidFill>
              </a:rPr>
              <a:t>GByte/</a:t>
            </a:r>
            <a:r>
              <a:rPr lang="en-US" sz="1600" b="1" dirty="0" err="1" smtClean="0">
                <a:solidFill>
                  <a:srgbClr val="000000"/>
                </a:solidFill>
              </a:rPr>
              <a:t>Sek</a:t>
            </a:r>
            <a:r>
              <a:rPr lang="en-US" sz="1600" b="1" dirty="0" smtClean="0">
                <a:solidFill>
                  <a:srgbClr val="000000"/>
                </a:solidFill>
              </a:rPr>
              <a:t> write throughput</a:t>
            </a:r>
          </a:p>
          <a:p>
            <a:pPr marL="585210" lvl="2" indent="-342900" algn="l" defTabSz="457200">
              <a:buSzPct val="100000"/>
              <a:buFontTx/>
              <a:buBlip>
                <a:blip r:embed="rId3"/>
              </a:buBlip>
            </a:pPr>
            <a:r>
              <a:rPr lang="en-US" sz="1600" b="1" dirty="0" smtClean="0">
                <a:solidFill>
                  <a:srgbClr val="000000"/>
                </a:solidFill>
              </a:rPr>
              <a:t>128k </a:t>
            </a:r>
            <a:r>
              <a:rPr lang="en-US" sz="1600" b="1" dirty="0" err="1" smtClean="0">
                <a:solidFill>
                  <a:srgbClr val="000000"/>
                </a:solidFill>
              </a:rPr>
              <a:t>Blocksize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</a:p>
          <a:p>
            <a:pPr marL="585210" lvl="2" indent="-342900" algn="l" defTabSz="457200">
              <a:buSzPct val="100000"/>
              <a:buFontTx/>
              <a:buBlip>
                <a:blip r:embed="rId3"/>
              </a:buBlip>
            </a:pPr>
            <a:r>
              <a:rPr lang="en-US" sz="1600" b="1" dirty="0" smtClean="0">
                <a:solidFill>
                  <a:srgbClr val="000000"/>
                </a:solidFill>
              </a:rPr>
              <a:t>Pure sequential load</a:t>
            </a:r>
          </a:p>
          <a:p>
            <a:pPr marL="242310" lvl="2" indent="0" algn="l" defTabSz="457200">
              <a:buSzPct val="100000"/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marL="342900" lvl="1" indent="-342900" algn="l" defTabSz="457200">
              <a:buSzPct val="100000"/>
              <a:buFontTx/>
              <a:buBlip>
                <a:blip r:embed="rId3"/>
              </a:buBlip>
            </a:pPr>
            <a:r>
              <a:rPr lang="en-US" sz="1600" b="1" dirty="0" smtClean="0">
                <a:solidFill>
                  <a:srgbClr val="000000"/>
                </a:solidFill>
              </a:rPr>
              <a:t>Design:</a:t>
            </a:r>
          </a:p>
          <a:p>
            <a:pPr marL="585210" lvl="2" indent="-342900" algn="l">
              <a:buSzPct val="100000"/>
              <a:buBlip>
                <a:blip r:embed="rId3"/>
              </a:buBlip>
            </a:pPr>
            <a:r>
              <a:rPr lang="en-US" sz="1600" b="1" dirty="0" smtClean="0">
                <a:solidFill>
                  <a:srgbClr val="000000"/>
                </a:solidFill>
              </a:rPr>
              <a:t>1 </a:t>
            </a:r>
            <a:r>
              <a:rPr lang="en-US" sz="1600" b="1" dirty="0" err="1">
                <a:solidFill>
                  <a:srgbClr val="000000"/>
                </a:solidFill>
              </a:rPr>
              <a:t>eXpertServer</a:t>
            </a:r>
            <a:r>
              <a:rPr lang="en-US" sz="1600" b="1" dirty="0">
                <a:solidFill>
                  <a:srgbClr val="000000"/>
                </a:solidFill>
              </a:rPr>
              <a:t> GZ</a:t>
            </a:r>
          </a:p>
          <a:p>
            <a:pPr marL="585210" lvl="2" indent="-342900" algn="l">
              <a:buSzPct val="100000"/>
              <a:buBlip>
                <a:blip r:embed="rId3"/>
              </a:buBlip>
            </a:pPr>
            <a:r>
              <a:rPr lang="en-US" sz="1600" b="1" dirty="0" smtClean="0">
                <a:solidFill>
                  <a:srgbClr val="000000"/>
                </a:solidFill>
              </a:rPr>
              <a:t>4 </a:t>
            </a:r>
            <a:r>
              <a:rPr lang="en-US" sz="1600" b="1" dirty="0">
                <a:solidFill>
                  <a:srgbClr val="000000"/>
                </a:solidFill>
              </a:rPr>
              <a:t>Quanta M4600 JBOD’s</a:t>
            </a:r>
          </a:p>
          <a:p>
            <a:pPr marL="585210" lvl="2" indent="-342900" algn="l" defTabSz="457200">
              <a:buSzPct val="100000"/>
              <a:buFontTx/>
              <a:buBlip>
                <a:blip r:embed="rId3"/>
              </a:buBlip>
            </a:pPr>
            <a:r>
              <a:rPr lang="en-US" sz="1600" b="1" dirty="0" smtClean="0">
                <a:solidFill>
                  <a:srgbClr val="000000"/>
                </a:solidFill>
              </a:rPr>
              <a:t>240 </a:t>
            </a:r>
            <a:r>
              <a:rPr lang="en-US" sz="1600" b="1" dirty="0">
                <a:solidFill>
                  <a:srgbClr val="000000"/>
                </a:solidFill>
              </a:rPr>
              <a:t>3</a:t>
            </a:r>
            <a:r>
              <a:rPr lang="en-US" sz="1600" b="1" dirty="0" smtClean="0">
                <a:solidFill>
                  <a:srgbClr val="000000"/>
                </a:solidFill>
              </a:rPr>
              <a:t>TB Disks RAID-Z2 8+2</a:t>
            </a:r>
          </a:p>
          <a:p>
            <a:pPr marL="585210" lvl="2" indent="-342900" algn="l" defTabSz="457200">
              <a:buSzPct val="100000"/>
              <a:buFontTx/>
              <a:buBlip>
                <a:blip r:embed="rId3"/>
              </a:buBlip>
            </a:pPr>
            <a:r>
              <a:rPr lang="en-US" sz="1600" b="1" dirty="0">
                <a:solidFill>
                  <a:srgbClr val="000000"/>
                </a:solidFill>
              </a:rPr>
              <a:t>4</a:t>
            </a:r>
            <a:r>
              <a:rPr lang="en-US" sz="1600" b="1" dirty="0" smtClean="0">
                <a:solidFill>
                  <a:srgbClr val="000000"/>
                </a:solidFill>
              </a:rPr>
              <a:t> 3TB Disks as </a:t>
            </a:r>
            <a:r>
              <a:rPr lang="en-US" sz="1600" b="1" dirty="0" err="1" smtClean="0">
                <a:solidFill>
                  <a:srgbClr val="000000"/>
                </a:solidFill>
              </a:rPr>
              <a:t>Coldspare</a:t>
            </a:r>
            <a:endParaRPr lang="en-US" sz="1600" b="1" dirty="0" smtClean="0">
              <a:solidFill>
                <a:srgbClr val="000000"/>
              </a:solidFill>
            </a:endParaRPr>
          </a:p>
          <a:p>
            <a:pPr marL="0" lvl="1" indent="0" algn="l" defTabSz="457200">
              <a:buSzPct val="100000"/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marL="242310" lvl="2" indent="0" algn="l" defTabSz="457200">
              <a:buSzPct val="100000"/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marL="0" lvl="1" indent="0" algn="l" defTabSz="457200">
              <a:buSzPct val="100000"/>
            </a:pPr>
            <a:r>
              <a:rPr lang="en-US" sz="1600" b="1" dirty="0">
                <a:solidFill>
                  <a:srgbClr val="000000"/>
                </a:solidFill>
              </a:rPr>
              <a:t>	</a:t>
            </a:r>
            <a:endParaRPr lang="en-US" sz="1600" b="1" dirty="0" smtClean="0">
              <a:solidFill>
                <a:srgbClr val="000000"/>
              </a:solidFill>
            </a:endParaRPr>
          </a:p>
          <a:p>
            <a:pPr marL="0" lvl="1" indent="0" algn="l" defTabSz="457200">
              <a:buSzPct val="100000"/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marL="342900" lvl="1" indent="-342900" algn="l" defTabSz="457200">
              <a:buSzPct val="100000"/>
              <a:buFontTx/>
              <a:buBlip>
                <a:blip r:embed="rId3"/>
              </a:buBlip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marL="242310" lvl="2" indent="0" algn="l" defTabSz="457200">
              <a:buSzPct val="100000"/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marL="342900" lvl="1" indent="-342900" algn="l" defTabSz="457200">
              <a:buSzPct val="100000"/>
              <a:buFontTx/>
              <a:buBlip>
                <a:blip r:embed="rId3"/>
              </a:buBlip>
            </a:pPr>
            <a:endParaRPr lang="en-US" sz="16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902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PT_sheets 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1475"/>
            <a:ext cx="68580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863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PT_sheets 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685800" y="134044"/>
            <a:ext cx="7772400" cy="857633"/>
          </a:xfrm>
          <a:prstGeom prst="rect">
            <a:avLst/>
          </a:prstGeom>
        </p:spPr>
        <p:txBody>
          <a:bodyPr vert="horz" lIns="55385" tIns="27693" rIns="55385" bIns="27693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76926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553852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830778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107704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457200"/>
            <a:r>
              <a:rPr lang="en-US" sz="4000" dirty="0" smtClean="0">
                <a:solidFill>
                  <a:srgbClr val="800000"/>
                </a:solidFill>
              </a:rPr>
              <a:t>Building Block Example VMware</a:t>
            </a:r>
            <a:endParaRPr lang="en-US" sz="4000" dirty="0">
              <a:solidFill>
                <a:srgbClr val="800000"/>
              </a:solidFill>
            </a:endParaRPr>
          </a:p>
        </p:txBody>
      </p:sp>
      <p:sp>
        <p:nvSpPr>
          <p:cNvPr id="6" name="Subtitle 3"/>
          <p:cNvSpPr txBox="1">
            <a:spLocks/>
          </p:cNvSpPr>
          <p:nvPr/>
        </p:nvSpPr>
        <p:spPr>
          <a:xfrm>
            <a:off x="182882" y="1371602"/>
            <a:ext cx="8056245" cy="4710851"/>
          </a:xfrm>
          <a:prstGeom prst="rect">
            <a:avLst/>
          </a:prstGeom>
        </p:spPr>
        <p:txBody>
          <a:bodyPr vert="horz" lIns="55385" tIns="27693" rIns="55385" bIns="27693"/>
          <a:lstStyle>
            <a:lvl1pPr marL="207695" indent="-207695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450005" indent="-173079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692315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969241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246167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276926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553852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830778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107704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42900" lvl="1" indent="-342900" algn="l" defTabSz="457200">
              <a:buSzPct val="100000"/>
              <a:buFontTx/>
              <a:buBlip>
                <a:blip r:embed="rId3"/>
              </a:buBlip>
            </a:pPr>
            <a:r>
              <a:rPr lang="en-US" sz="1600" b="1" dirty="0" smtClean="0">
                <a:solidFill>
                  <a:srgbClr val="000000"/>
                </a:solidFill>
              </a:rPr>
              <a:t>Requirement:</a:t>
            </a:r>
          </a:p>
          <a:p>
            <a:pPr marL="585210" lvl="2" indent="-342900" algn="l" defTabSz="457200">
              <a:buSzPct val="100000"/>
              <a:buFontTx/>
              <a:buBlip>
                <a:blip r:embed="rId3"/>
              </a:buBlip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marL="585210" lvl="2" indent="-342900" algn="l" defTabSz="457200">
              <a:buSzPct val="100000"/>
              <a:buFontTx/>
              <a:buBlip>
                <a:blip r:embed="rId3"/>
              </a:buBlip>
            </a:pPr>
            <a:r>
              <a:rPr lang="en-US" sz="1600" b="1" dirty="0" smtClean="0">
                <a:solidFill>
                  <a:srgbClr val="000000"/>
                </a:solidFill>
              </a:rPr>
              <a:t>Connection by NFS</a:t>
            </a:r>
          </a:p>
          <a:p>
            <a:pPr marL="585210" lvl="2" indent="-342900" algn="l" defTabSz="457200">
              <a:buSzPct val="100000"/>
              <a:buFontTx/>
              <a:buBlip>
                <a:blip r:embed="rId3"/>
              </a:buBlip>
            </a:pPr>
            <a:r>
              <a:rPr lang="en-US" sz="1600" b="1" dirty="0" smtClean="0">
                <a:solidFill>
                  <a:srgbClr val="000000"/>
                </a:solidFill>
              </a:rPr>
              <a:t>ca. 350TB Storage</a:t>
            </a:r>
          </a:p>
          <a:p>
            <a:pPr marL="585210" lvl="2" indent="-342900" algn="l" defTabSz="457200">
              <a:buSzPct val="100000"/>
              <a:buFontTx/>
              <a:buBlip>
                <a:blip r:embed="rId3"/>
              </a:buBlip>
            </a:pPr>
            <a:r>
              <a:rPr lang="en-US" sz="1600" b="1" dirty="0" smtClean="0">
                <a:solidFill>
                  <a:srgbClr val="000000"/>
                </a:solidFill>
              </a:rPr>
              <a:t>Costs per TB are extremely important</a:t>
            </a:r>
          </a:p>
          <a:p>
            <a:pPr marL="585210" lvl="2" indent="-342900" algn="l" defTabSz="457200">
              <a:buSzPct val="100000"/>
              <a:buFontTx/>
              <a:buBlip>
                <a:blip r:embed="rId3"/>
              </a:buBlip>
            </a:pPr>
            <a:r>
              <a:rPr lang="en-US" sz="1600" b="1" dirty="0">
                <a:solidFill>
                  <a:srgbClr val="000000"/>
                </a:solidFill>
              </a:rPr>
              <a:t>5</a:t>
            </a:r>
            <a:r>
              <a:rPr lang="en-US" sz="1600" b="1" dirty="0" smtClean="0">
                <a:solidFill>
                  <a:srgbClr val="000000"/>
                </a:solidFill>
              </a:rPr>
              <a:t>00 VM’s with different load</a:t>
            </a:r>
          </a:p>
          <a:p>
            <a:pPr marL="242310" lvl="2" indent="0" algn="l" defTabSz="457200">
              <a:buSzPct val="100000"/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marL="242310" lvl="2" indent="0" algn="l" defTabSz="457200">
              <a:buSzPct val="100000"/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marL="342900" lvl="1" indent="-342900" algn="l" defTabSz="457200">
              <a:buSzPct val="100000"/>
              <a:buFontTx/>
              <a:buBlip>
                <a:blip r:embed="rId3"/>
              </a:buBlip>
            </a:pPr>
            <a:r>
              <a:rPr lang="en-US" sz="1600" b="1" dirty="0" smtClean="0">
                <a:solidFill>
                  <a:srgbClr val="000000"/>
                </a:solidFill>
              </a:rPr>
              <a:t>Design:</a:t>
            </a:r>
          </a:p>
          <a:p>
            <a:pPr marL="585210" lvl="2" indent="-342900" algn="l">
              <a:buSzPct val="100000"/>
              <a:buBlip>
                <a:blip r:embed="rId3"/>
              </a:buBlip>
            </a:pPr>
            <a:r>
              <a:rPr lang="en-US" sz="1600" b="1" dirty="0">
                <a:solidFill>
                  <a:srgbClr val="000000"/>
                </a:solidFill>
              </a:rPr>
              <a:t>2 </a:t>
            </a:r>
            <a:r>
              <a:rPr lang="en-US" sz="1600" b="1" dirty="0" err="1">
                <a:solidFill>
                  <a:srgbClr val="000000"/>
                </a:solidFill>
              </a:rPr>
              <a:t>eXpertServer</a:t>
            </a:r>
            <a:r>
              <a:rPr lang="en-US" sz="1600" b="1" dirty="0">
                <a:solidFill>
                  <a:srgbClr val="000000"/>
                </a:solidFill>
              </a:rPr>
              <a:t> GZ</a:t>
            </a:r>
          </a:p>
          <a:p>
            <a:pPr marL="585210" lvl="2" indent="-342900" algn="l">
              <a:buSzPct val="100000"/>
              <a:buBlip>
                <a:blip r:embed="rId3"/>
              </a:buBlip>
            </a:pPr>
            <a:r>
              <a:rPr lang="en-US" sz="1600" b="1" dirty="0" smtClean="0">
                <a:solidFill>
                  <a:srgbClr val="000000"/>
                </a:solidFill>
              </a:rPr>
              <a:t>3 </a:t>
            </a:r>
            <a:r>
              <a:rPr lang="en-US" sz="1600" b="1" dirty="0">
                <a:solidFill>
                  <a:srgbClr val="000000"/>
                </a:solidFill>
              </a:rPr>
              <a:t>Quanta M4600 JBOD’s</a:t>
            </a:r>
          </a:p>
          <a:p>
            <a:pPr marL="585210" lvl="2" indent="-342900" algn="l" defTabSz="457200">
              <a:buSzPct val="100000"/>
              <a:buFontTx/>
              <a:buBlip>
                <a:blip r:embed="rId3"/>
              </a:buBlip>
            </a:pPr>
            <a:r>
              <a:rPr lang="en-US" sz="1600" b="1" dirty="0" smtClean="0">
                <a:solidFill>
                  <a:srgbClr val="000000"/>
                </a:solidFill>
              </a:rPr>
              <a:t>168 3TB Disks RAID-Z2 4+2</a:t>
            </a:r>
          </a:p>
          <a:p>
            <a:pPr marL="585210" lvl="2" indent="-342900" algn="l" defTabSz="457200">
              <a:buSzPct val="100000"/>
              <a:buFontTx/>
              <a:buBlip>
                <a:blip r:embed="rId3"/>
              </a:buBlip>
            </a:pPr>
            <a:r>
              <a:rPr lang="en-US" sz="1600" b="1" dirty="0">
                <a:solidFill>
                  <a:srgbClr val="000000"/>
                </a:solidFill>
              </a:rPr>
              <a:t>4</a:t>
            </a:r>
            <a:r>
              <a:rPr lang="en-US" sz="1600" b="1" dirty="0" smtClean="0">
                <a:solidFill>
                  <a:srgbClr val="000000"/>
                </a:solidFill>
              </a:rPr>
              <a:t> 3TB Disks as </a:t>
            </a:r>
            <a:r>
              <a:rPr lang="en-US" sz="1600" b="1" dirty="0" err="1" smtClean="0">
                <a:solidFill>
                  <a:srgbClr val="000000"/>
                </a:solidFill>
              </a:rPr>
              <a:t>Hotspare</a:t>
            </a:r>
            <a:endParaRPr lang="en-US" sz="1600" b="1" dirty="0" smtClean="0">
              <a:solidFill>
                <a:srgbClr val="000000"/>
              </a:solidFill>
            </a:endParaRPr>
          </a:p>
          <a:p>
            <a:pPr marL="585210" lvl="2" indent="-342900" algn="l" defTabSz="457200">
              <a:buSzPct val="100000"/>
              <a:buFontTx/>
              <a:buBlip>
                <a:blip r:embed="rId3"/>
              </a:buBlip>
            </a:pPr>
            <a:r>
              <a:rPr lang="en-US" sz="1600" b="1" dirty="0" smtClean="0">
                <a:solidFill>
                  <a:srgbClr val="000000"/>
                </a:solidFill>
              </a:rPr>
              <a:t>4 STEC </a:t>
            </a:r>
            <a:r>
              <a:rPr lang="en-US" sz="1600" b="1" dirty="0" err="1" smtClean="0">
                <a:solidFill>
                  <a:srgbClr val="000000"/>
                </a:solidFill>
              </a:rPr>
              <a:t>ZeusRAM</a:t>
            </a:r>
            <a:r>
              <a:rPr lang="en-US" sz="1600" b="1" dirty="0" smtClean="0">
                <a:solidFill>
                  <a:srgbClr val="000000"/>
                </a:solidFill>
              </a:rPr>
              <a:t> as ZIL (write cache)</a:t>
            </a:r>
          </a:p>
          <a:p>
            <a:pPr marL="585210" lvl="2" indent="-342900" algn="l" defTabSz="457200">
              <a:buSzPct val="100000"/>
              <a:buFontTx/>
              <a:buBlip>
                <a:blip r:embed="rId3"/>
              </a:buBlip>
            </a:pPr>
            <a:r>
              <a:rPr lang="en-US" sz="1600" b="1" dirty="0" smtClean="0">
                <a:solidFill>
                  <a:srgbClr val="000000"/>
                </a:solidFill>
              </a:rPr>
              <a:t>4 400GB SSD as L2ARC (read cache)</a:t>
            </a:r>
          </a:p>
          <a:p>
            <a:pPr marL="0" lvl="1" indent="0" algn="l" defTabSz="457200">
              <a:buSzPct val="100000"/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marL="242310" lvl="2" indent="0" algn="l" defTabSz="457200">
              <a:buSzPct val="100000"/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marL="0" lvl="1" indent="0" algn="l" defTabSz="457200">
              <a:buSzPct val="100000"/>
            </a:pPr>
            <a:r>
              <a:rPr lang="en-US" sz="1600" b="1" dirty="0">
                <a:solidFill>
                  <a:srgbClr val="000000"/>
                </a:solidFill>
              </a:rPr>
              <a:t>	</a:t>
            </a:r>
            <a:endParaRPr lang="en-US" sz="1600" b="1" dirty="0" smtClean="0">
              <a:solidFill>
                <a:srgbClr val="000000"/>
              </a:solidFill>
            </a:endParaRPr>
          </a:p>
          <a:p>
            <a:pPr marL="0" lvl="1" indent="0" algn="l" defTabSz="457200">
              <a:buSzPct val="100000"/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marL="342900" lvl="1" indent="-342900" algn="l" defTabSz="457200">
              <a:buSzPct val="100000"/>
              <a:buFontTx/>
              <a:buBlip>
                <a:blip r:embed="rId3"/>
              </a:buBlip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marL="242310" lvl="2" indent="0" algn="l" defTabSz="457200">
              <a:buSzPct val="100000"/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marL="342900" lvl="1" indent="-342900" algn="l" defTabSz="457200">
              <a:buSzPct val="100000"/>
              <a:buFontTx/>
              <a:buBlip>
                <a:blip r:embed="rId3"/>
              </a:buBlip>
            </a:pPr>
            <a:endParaRPr lang="en-US" sz="16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356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PPT_sheets 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37160"/>
            <a:ext cx="7772400" cy="859536"/>
          </a:xfrm>
        </p:spPr>
        <p:txBody>
          <a:bodyPr/>
          <a:lstStyle/>
          <a:p>
            <a:pPr algn="r" defTabSz="457200">
              <a:defRPr/>
            </a:pPr>
            <a:r>
              <a:rPr lang="en-US" kern="1200" dirty="0" smtClean="0">
                <a:solidFill>
                  <a:srgbClr val="800000"/>
                </a:solidFill>
              </a:rPr>
              <a:t>Enterprise features!!</a:t>
            </a:r>
            <a:endParaRPr lang="en-US" kern="1200" dirty="0">
              <a:solidFill>
                <a:srgbClr val="800000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82880" y="1371600"/>
            <a:ext cx="3890356" cy="5486400"/>
          </a:xfrm>
          <a:prstGeom prst="rect">
            <a:avLst/>
          </a:prstGeom>
        </p:spPr>
        <p:txBody>
          <a:bodyPr vert="horz" lIns="55385" tIns="27693" rIns="55385" bIns="27693"/>
          <a:lstStyle>
            <a:lvl1pPr marL="207695" indent="-207695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450005" indent="-173079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692315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969241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246167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276926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553852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830778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107704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55600" lvl="2" algn="l">
              <a:defRPr/>
            </a:pPr>
            <a:r>
              <a:rPr lang="en-US" sz="1800" i="1" dirty="0" smtClean="0">
                <a:solidFill>
                  <a:srgbClr val="000000"/>
                </a:solidFill>
              </a:rPr>
              <a:t>-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>
                <a:solidFill>
                  <a:srgbClr val="000000"/>
                </a:solidFill>
              </a:rPr>
              <a:t>SAN and NAS</a:t>
            </a:r>
          </a:p>
          <a:p>
            <a:pPr marL="355600" lvl="2" algn="l">
              <a:defRPr/>
            </a:pPr>
            <a:r>
              <a:rPr lang="en-US" sz="1800" i="1" dirty="0">
                <a:solidFill>
                  <a:srgbClr val="000000"/>
                </a:solidFill>
              </a:rPr>
              <a:t>- High performance over 2500MB/s</a:t>
            </a:r>
          </a:p>
          <a:p>
            <a:pPr marL="355600" lvl="2" algn="l">
              <a:defRPr/>
            </a:pPr>
            <a:r>
              <a:rPr lang="en-US" sz="1800" i="1" dirty="0">
                <a:solidFill>
                  <a:srgbClr val="000000"/>
                </a:solidFill>
              </a:rPr>
              <a:t>- Leverage Current technology</a:t>
            </a:r>
          </a:p>
          <a:p>
            <a:pPr marL="355600" lvl="2" algn="l">
              <a:defRPr/>
            </a:pPr>
            <a:r>
              <a:rPr lang="en-US" sz="1800" i="1" dirty="0">
                <a:solidFill>
                  <a:srgbClr val="000000"/>
                </a:solidFill>
              </a:rPr>
              <a:t>- Unlimited  number of snapshots </a:t>
            </a:r>
          </a:p>
          <a:p>
            <a:pPr marL="355600" lvl="2" algn="l">
              <a:defRPr/>
            </a:pPr>
            <a:r>
              <a:rPr lang="en-US" sz="1800" i="1" dirty="0">
                <a:solidFill>
                  <a:srgbClr val="000000"/>
                </a:solidFill>
              </a:rPr>
              <a:t>- Unlimited  cloning</a:t>
            </a:r>
          </a:p>
          <a:p>
            <a:pPr marL="355600" lvl="2" algn="l">
              <a:defRPr/>
            </a:pPr>
            <a:r>
              <a:rPr lang="en-US" sz="1800" i="1" dirty="0">
                <a:solidFill>
                  <a:srgbClr val="000000"/>
                </a:solidFill>
              </a:rPr>
              <a:t>- Pooled storage model</a:t>
            </a:r>
          </a:p>
          <a:p>
            <a:pPr marL="355600" lvl="2" algn="l">
              <a:defRPr/>
            </a:pPr>
            <a:r>
              <a:rPr lang="en-US" sz="1800" i="1" dirty="0">
                <a:solidFill>
                  <a:srgbClr val="000000"/>
                </a:solidFill>
              </a:rPr>
              <a:t>- asynchronous performance scaling</a:t>
            </a:r>
          </a:p>
          <a:p>
            <a:pPr marL="355600" lvl="2" algn="l">
              <a:defRPr/>
            </a:pPr>
            <a:r>
              <a:rPr lang="en-US" sz="1800" i="1" dirty="0">
                <a:solidFill>
                  <a:srgbClr val="000000"/>
                </a:solidFill>
              </a:rPr>
              <a:t>- Unlimited retention</a:t>
            </a:r>
          </a:p>
          <a:p>
            <a:pPr marL="355600" lvl="2" algn="l">
              <a:defRPr/>
            </a:pPr>
            <a:r>
              <a:rPr lang="en-US" sz="1800" i="1" dirty="0">
                <a:solidFill>
                  <a:srgbClr val="000000"/>
                </a:solidFill>
              </a:rPr>
              <a:t>- Unlimited volume sizes</a:t>
            </a:r>
          </a:p>
          <a:p>
            <a:pPr marL="355600" lvl="2" algn="l">
              <a:defRPr/>
            </a:pPr>
            <a:r>
              <a:rPr lang="en-US" sz="1800" i="1" dirty="0">
                <a:solidFill>
                  <a:srgbClr val="000000"/>
                </a:solidFill>
              </a:rPr>
              <a:t>- DTRACE</a:t>
            </a:r>
          </a:p>
          <a:p>
            <a:pPr marL="217137" lvl="2" indent="0" algn="l">
              <a:defRPr/>
            </a:pPr>
            <a:r>
              <a:rPr lang="en-US" sz="1800" i="1" dirty="0">
                <a:solidFill>
                  <a:srgbClr val="000000"/>
                </a:solidFill>
              </a:rPr>
              <a:t>- Online hardware refresh</a:t>
            </a:r>
          </a:p>
          <a:p>
            <a:pPr marL="217137" lvl="2" indent="0" algn="l">
              <a:defRPr/>
            </a:pPr>
            <a:r>
              <a:rPr lang="en-US" sz="1800" i="1" dirty="0">
                <a:solidFill>
                  <a:srgbClr val="000000"/>
                </a:solidFill>
              </a:rPr>
              <a:t>- Full active/active HA </a:t>
            </a:r>
            <a:r>
              <a:rPr lang="en-US" sz="1800" i="1" dirty="0" err="1">
                <a:solidFill>
                  <a:srgbClr val="000000"/>
                </a:solidFill>
              </a:rPr>
              <a:t>config</a:t>
            </a:r>
            <a:endParaRPr lang="en-US" sz="1800" i="1" dirty="0">
              <a:solidFill>
                <a:srgbClr val="000000"/>
              </a:solidFill>
            </a:endParaRPr>
          </a:p>
          <a:p>
            <a:pPr marL="217137" lvl="2" indent="0" algn="l">
              <a:defRPr/>
            </a:pPr>
            <a:r>
              <a:rPr lang="en-US" sz="1800" i="1" dirty="0">
                <a:solidFill>
                  <a:srgbClr val="000000"/>
                </a:solidFill>
              </a:rPr>
              <a:t>- Heterogeneous replication         </a:t>
            </a:r>
            <a:r>
              <a:rPr lang="en-US" sz="1800" i="1" dirty="0" smtClean="0">
                <a:solidFill>
                  <a:srgbClr val="000000"/>
                </a:solidFill>
              </a:rPr>
              <a:t>  </a:t>
            </a:r>
            <a:r>
              <a:rPr lang="en-US" sz="1800" i="1" dirty="0">
                <a:solidFill>
                  <a:srgbClr val="000000"/>
                </a:solidFill>
              </a:rPr>
              <a:t>- SAN and NAS</a:t>
            </a:r>
          </a:p>
          <a:p>
            <a:pPr marL="355600" lvl="2" algn="l">
              <a:defRPr/>
            </a:pPr>
            <a:r>
              <a:rPr lang="en-US" sz="1800" i="1" dirty="0">
                <a:solidFill>
                  <a:srgbClr val="000000"/>
                </a:solidFill>
              </a:rPr>
              <a:t>- Synchronous (</a:t>
            </a:r>
            <a:r>
              <a:rPr lang="en-US" sz="1800" i="1" dirty="0" smtClean="0">
                <a:solidFill>
                  <a:srgbClr val="000000"/>
                </a:solidFill>
              </a:rPr>
              <a:t>metro-cluster) </a:t>
            </a:r>
            <a:br>
              <a:rPr lang="en-US" sz="1800" i="1" dirty="0" smtClean="0">
                <a:solidFill>
                  <a:srgbClr val="000000"/>
                </a:solidFill>
              </a:rPr>
            </a:br>
            <a:r>
              <a:rPr lang="en-US" sz="1800" i="1" dirty="0" smtClean="0">
                <a:solidFill>
                  <a:srgbClr val="000000"/>
                </a:solidFill>
              </a:rPr>
              <a:t>replication </a:t>
            </a:r>
            <a:endParaRPr lang="en-US" sz="1800" i="1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/>
          </p:cNvSpPr>
          <p:nvPr/>
        </p:nvSpPr>
        <p:spPr bwMode="auto">
          <a:xfrm>
            <a:off x="4191000" y="1371600"/>
            <a:ext cx="40386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685800" lvl="2" indent="-228600" fontAlgn="base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100000"/>
              <a:buFont typeface="Calibri" charset="0"/>
              <a:buChar char="-"/>
              <a:defRPr/>
            </a:pPr>
            <a:r>
              <a:rPr lang="en-US" i="1" dirty="0">
                <a:solidFill>
                  <a:srgbClr val="000000"/>
                </a:solidFill>
                <a:sym typeface="Calibri Bold" charset="0"/>
              </a:rPr>
              <a:t>End to end data integrity </a:t>
            </a:r>
          </a:p>
          <a:p>
            <a:pPr marL="685800" lvl="2" indent="-228600" fontAlgn="base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100000"/>
              <a:buFont typeface="Calibri" charset="0"/>
              <a:buChar char="-"/>
              <a:defRPr/>
            </a:pPr>
            <a:r>
              <a:rPr lang="en-US" i="1" dirty="0" err="1">
                <a:solidFill>
                  <a:srgbClr val="000000"/>
                </a:solidFill>
                <a:sym typeface="Calibri Bold" charset="0"/>
              </a:rPr>
              <a:t>RAIDz</a:t>
            </a:r>
            <a:r>
              <a:rPr lang="en-US" i="1" dirty="0">
                <a:solidFill>
                  <a:srgbClr val="000000"/>
                </a:solidFill>
                <a:sym typeface="Calibri Bold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sym typeface="Calibri Bold" charset="0"/>
              </a:rPr>
              <a:t>1, 2 and 3</a:t>
            </a:r>
            <a:endParaRPr lang="en-US" i="1" dirty="0">
              <a:solidFill>
                <a:srgbClr val="000000"/>
              </a:solidFill>
              <a:sym typeface="Calibri Bold" charset="0"/>
            </a:endParaRPr>
          </a:p>
          <a:p>
            <a:pPr marL="685800" lvl="2" indent="-228600" fontAlgn="base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100000"/>
              <a:buFont typeface="Calibri" charset="0"/>
              <a:buChar char="-"/>
              <a:defRPr/>
            </a:pPr>
            <a:r>
              <a:rPr lang="en-US" i="1" dirty="0">
                <a:solidFill>
                  <a:srgbClr val="000000"/>
                </a:solidFill>
                <a:sym typeface="Calibri Bold" charset="0"/>
              </a:rPr>
              <a:t>Hypervisor integration</a:t>
            </a:r>
          </a:p>
          <a:p>
            <a:pPr marL="1600200" lvl="2" indent="-228600" fontAlgn="base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100000"/>
              <a:buFont typeface="Calibri" charset="0"/>
              <a:buChar char="-"/>
              <a:defRPr/>
            </a:pPr>
            <a:r>
              <a:rPr lang="en-US" i="1" dirty="0" err="1">
                <a:solidFill>
                  <a:srgbClr val="000000"/>
                </a:solidFill>
                <a:sym typeface="Calibri Bold" charset="0"/>
              </a:rPr>
              <a:t>Xen</a:t>
            </a:r>
            <a:r>
              <a:rPr lang="en-US" i="1" dirty="0">
                <a:solidFill>
                  <a:srgbClr val="000000"/>
                </a:solidFill>
                <a:sym typeface="Calibri Bold" charset="0"/>
              </a:rPr>
              <a:t>/</a:t>
            </a:r>
            <a:r>
              <a:rPr lang="en-US" i="1" dirty="0" err="1">
                <a:solidFill>
                  <a:srgbClr val="000000"/>
                </a:solidFill>
                <a:sym typeface="Calibri Bold" charset="0"/>
              </a:rPr>
              <a:t>Vmware</a:t>
            </a:r>
            <a:r>
              <a:rPr lang="en-US" i="1" dirty="0">
                <a:solidFill>
                  <a:srgbClr val="000000"/>
                </a:solidFill>
                <a:sym typeface="Calibri Bold" charset="0"/>
              </a:rPr>
              <a:t>/</a:t>
            </a:r>
            <a:r>
              <a:rPr lang="en-US" i="1" dirty="0" err="1">
                <a:solidFill>
                  <a:srgbClr val="000000"/>
                </a:solidFill>
                <a:sym typeface="Calibri Bold" charset="0"/>
              </a:rPr>
              <a:t>HyperV</a:t>
            </a:r>
            <a:endParaRPr lang="en-US" i="1" dirty="0">
              <a:solidFill>
                <a:srgbClr val="000000"/>
              </a:solidFill>
              <a:sym typeface="Calibri Bold" charset="0"/>
            </a:endParaRPr>
          </a:p>
          <a:p>
            <a:pPr marL="685800" lvl="2" indent="-228600" fontAlgn="base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100000"/>
              <a:buFont typeface="Calibri" charset="0"/>
              <a:buChar char="-"/>
              <a:defRPr/>
            </a:pPr>
            <a:r>
              <a:rPr lang="en-US" i="1" dirty="0">
                <a:solidFill>
                  <a:srgbClr val="000000"/>
                </a:solidFill>
                <a:sym typeface="Calibri Bold" charset="0"/>
              </a:rPr>
              <a:t>inline compression</a:t>
            </a:r>
          </a:p>
          <a:p>
            <a:pPr marL="685800" lvl="2" indent="-228600" fontAlgn="base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100000"/>
              <a:buFont typeface="Calibri" charset="0"/>
              <a:buChar char="-"/>
              <a:defRPr/>
            </a:pPr>
            <a:r>
              <a:rPr lang="en-US" i="1" dirty="0">
                <a:solidFill>
                  <a:srgbClr val="000000"/>
                </a:solidFill>
                <a:sym typeface="Calibri Bold" charset="0"/>
              </a:rPr>
              <a:t>inline </a:t>
            </a:r>
            <a:r>
              <a:rPr lang="en-US" i="1" dirty="0" err="1">
                <a:solidFill>
                  <a:srgbClr val="000000"/>
                </a:solidFill>
                <a:sym typeface="Calibri Bold" charset="0"/>
              </a:rPr>
              <a:t>deduplication</a:t>
            </a:r>
            <a:endParaRPr lang="en-US" i="1" dirty="0">
              <a:solidFill>
                <a:srgbClr val="000000"/>
              </a:solidFill>
              <a:sym typeface="Calibri Bold" charset="0"/>
            </a:endParaRPr>
          </a:p>
          <a:p>
            <a:pPr marL="685800" lvl="2" indent="-228600" fontAlgn="base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100000"/>
              <a:buFont typeface="Calibri" charset="0"/>
              <a:buChar char="-"/>
              <a:defRPr/>
            </a:pPr>
            <a:r>
              <a:rPr lang="en-US" i="1" dirty="0">
                <a:solidFill>
                  <a:srgbClr val="000000"/>
                </a:solidFill>
                <a:sym typeface="Calibri Bold" charset="0"/>
              </a:rPr>
              <a:t>API for storage management</a:t>
            </a:r>
          </a:p>
          <a:p>
            <a:pPr marL="685800" lvl="2" indent="-228600" fontAlgn="base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100000"/>
              <a:buFont typeface="Calibri" charset="0"/>
              <a:buChar char="-"/>
              <a:defRPr/>
            </a:pPr>
            <a:r>
              <a:rPr lang="en-US" i="1" dirty="0">
                <a:solidFill>
                  <a:srgbClr val="000000"/>
                </a:solidFill>
                <a:sym typeface="Calibri Bold" charset="0"/>
              </a:rPr>
              <a:t>Scale out cluster configurations</a:t>
            </a:r>
          </a:p>
          <a:p>
            <a:pPr marL="685800" lvl="2" indent="-228600" fontAlgn="base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100000"/>
              <a:buFont typeface="Calibri" charset="0"/>
              <a:buChar char="-"/>
              <a:defRPr/>
            </a:pPr>
            <a:r>
              <a:rPr lang="en-US" i="1" dirty="0">
                <a:solidFill>
                  <a:srgbClr val="000000"/>
                </a:solidFill>
                <a:sym typeface="Calibri Bold" charset="0"/>
              </a:rPr>
              <a:t>Write Once Read Many</a:t>
            </a:r>
          </a:p>
          <a:p>
            <a:pPr marL="685800" lvl="2" indent="-228600" fontAlgn="base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100000"/>
              <a:buFont typeface="Calibri" charset="0"/>
              <a:buChar char="-"/>
              <a:defRPr/>
            </a:pPr>
            <a:r>
              <a:rPr lang="en-US" i="1" dirty="0">
                <a:solidFill>
                  <a:srgbClr val="000000"/>
                </a:solidFill>
                <a:sym typeface="Calibri Bold" charset="0"/>
              </a:rPr>
              <a:t>Thin provisioning</a:t>
            </a:r>
          </a:p>
          <a:p>
            <a:pPr marL="685800" lvl="2" indent="-228600" fontAlgn="base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100000"/>
              <a:buFont typeface="Calibri" charset="0"/>
              <a:buChar char="-"/>
              <a:defRPr/>
            </a:pPr>
            <a:r>
              <a:rPr lang="en-US" i="1" dirty="0">
                <a:solidFill>
                  <a:srgbClr val="000000"/>
                </a:solidFill>
                <a:sym typeface="Calibri Bold" charset="0"/>
              </a:rPr>
              <a:t>Online volume grow</a:t>
            </a:r>
          </a:p>
          <a:p>
            <a:pPr marL="685800" lvl="2" indent="-228600" fontAlgn="base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100000"/>
              <a:buFont typeface="Calibri" charset="0"/>
              <a:buChar char="-"/>
              <a:defRPr/>
            </a:pPr>
            <a:r>
              <a:rPr lang="en-US" i="1" dirty="0">
                <a:solidFill>
                  <a:srgbClr val="000000"/>
                </a:solidFill>
                <a:sym typeface="Calibri Bold" charset="0"/>
              </a:rPr>
              <a:t>Optimized for cloud/virtual environments</a:t>
            </a:r>
          </a:p>
          <a:p>
            <a:pPr marL="685800" lvl="2" indent="-228600" fontAlgn="base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100000"/>
              <a:buFont typeface="Calibri" charset="0"/>
              <a:buChar char="-"/>
              <a:defRPr/>
            </a:pPr>
            <a:r>
              <a:rPr lang="en-US" i="1" dirty="0">
                <a:solidFill>
                  <a:srgbClr val="000000"/>
                </a:solidFill>
                <a:sym typeface="Calibri Bold" charset="0"/>
              </a:rPr>
              <a:t>Consolidate excess storage Unified gateway 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i="1" dirty="0">
              <a:solidFill>
                <a:srgbClr val="000000"/>
              </a:solidFill>
              <a:sym typeface="Calibr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271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PT_sheets 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685800" y="2"/>
            <a:ext cx="7772400" cy="857633"/>
          </a:xfrm>
          <a:prstGeom prst="rect">
            <a:avLst/>
          </a:prstGeom>
        </p:spPr>
        <p:txBody>
          <a:bodyPr vert="horz" lIns="55385" tIns="27693" rIns="55385" bIns="27693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76926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553852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830778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107704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457200"/>
            <a:r>
              <a:rPr lang="en-US" sz="4000" dirty="0" smtClean="0">
                <a:solidFill>
                  <a:srgbClr val="800000"/>
                </a:solidFill>
              </a:rPr>
              <a:t>Nexenta </a:t>
            </a:r>
            <a:r>
              <a:rPr lang="en-US" sz="4000" dirty="0" err="1" smtClean="0">
                <a:solidFill>
                  <a:srgbClr val="800000"/>
                </a:solidFill>
              </a:rPr>
              <a:t>MetroHA</a:t>
            </a:r>
            <a:endParaRPr lang="en-US" sz="4000" dirty="0">
              <a:solidFill>
                <a:srgbClr val="800000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1" y="606107"/>
            <a:ext cx="8633637" cy="569899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50" y="1015892"/>
            <a:ext cx="1653654" cy="54708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442" y="4153256"/>
            <a:ext cx="1512604" cy="39371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441" y="4613663"/>
            <a:ext cx="1512604" cy="39371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536" y="4153256"/>
            <a:ext cx="1512604" cy="39371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535" y="4613663"/>
            <a:ext cx="1512604" cy="39371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535" y="5025074"/>
            <a:ext cx="1512604" cy="39371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534" y="5485481"/>
            <a:ext cx="1512604" cy="393713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775" y="5025074"/>
            <a:ext cx="1512604" cy="393713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774" y="5485481"/>
            <a:ext cx="1512604" cy="393713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774" y="5926444"/>
            <a:ext cx="1512604" cy="393713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715" y="5993386"/>
            <a:ext cx="1512604" cy="393713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665" y="1015892"/>
            <a:ext cx="1653654" cy="547084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011" y="2527073"/>
            <a:ext cx="1653654" cy="547084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917" y="2583064"/>
            <a:ext cx="1653654" cy="54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4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PPT_sheets 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458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5pPr>
            <a:lvl6pPr marL="25146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6pPr>
            <a:lvl7pPr marL="29718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7pPr>
            <a:lvl8pPr marL="34290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8pPr>
            <a:lvl9pPr marL="38862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9pPr>
          </a:lstStyle>
          <a:p>
            <a:pPr eaLnBrk="1" hangingPunct="1"/>
            <a:fld id="{0BF13F18-E5E4-4092-85ED-70601BE10C22}" type="slidenum">
              <a:rPr kumimoji="0" lang="en-US" smtClean="0">
                <a:solidFill>
                  <a:srgbClr val="878787"/>
                </a:solidFill>
                <a:latin typeface="Calibri" pitchFamily="34" charset="0"/>
                <a:ea typeface="ヒラギノ角ゴ ProN W3"/>
                <a:cs typeface="Calibri" pitchFamily="34" charset="0"/>
                <a:sym typeface="Calibri" pitchFamily="34" charset="0"/>
              </a:rPr>
              <a:pPr eaLnBrk="1" hangingPunct="1"/>
              <a:t>43</a:t>
            </a:fld>
            <a:endParaRPr kumimoji="0" lang="en-US" smtClean="0">
              <a:solidFill>
                <a:srgbClr val="878787"/>
              </a:solidFill>
              <a:latin typeface="Calibri" pitchFamily="34" charset="0"/>
              <a:ea typeface="ヒラギノ角ゴ ProN W3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5pPr>
            <a:lvl6pPr marL="25146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6pPr>
            <a:lvl7pPr marL="29718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7pPr>
            <a:lvl8pPr marL="34290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8pPr>
            <a:lvl9pPr marL="38862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Gulim" pitchFamily="34" charset="-127"/>
              </a:defRPr>
            </a:lvl9pPr>
          </a:lstStyle>
          <a:p>
            <a:pPr algn="r" eaLnBrk="1" hangingPunct="1"/>
            <a:fld id="{6EFF0239-F3C7-41B4-A3D6-7F6CAFD6F81B}" type="slidenum">
              <a:rPr lang="en-US" sz="1200">
                <a:solidFill>
                  <a:srgbClr val="878787"/>
                </a:solidFill>
                <a:latin typeface="Calibri" pitchFamily="34" charset="0"/>
                <a:ea typeface="ヒラギノ角ゴ ProN W3"/>
                <a:cs typeface="Calibri" pitchFamily="34" charset="0"/>
                <a:sym typeface="Calibri" pitchFamily="34" charset="0"/>
              </a:rPr>
              <a:pPr algn="r" eaLnBrk="1" hangingPunct="1"/>
              <a:t>43</a:t>
            </a:fld>
            <a:endParaRPr lang="en-US" sz="1200">
              <a:solidFill>
                <a:srgbClr val="878787"/>
              </a:solidFill>
              <a:latin typeface="Calibri" pitchFamily="34" charset="0"/>
              <a:ea typeface="ヒラギノ角ゴ ProN W3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t="20399" r="43526" b="9399"/>
          <a:stretch>
            <a:fillRect/>
          </a:stretch>
        </p:blipFill>
        <p:spPr bwMode="auto">
          <a:xfrm>
            <a:off x="609600" y="835972"/>
            <a:ext cx="7807325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5800" y="137160"/>
            <a:ext cx="7772400" cy="6858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r" defTabSz="914400">
              <a:defRPr/>
            </a:pPr>
            <a:r>
              <a:rPr lang="en-US" sz="5100" noProof="1" smtClean="0">
                <a:solidFill>
                  <a:srgbClr val="800000"/>
                </a:solidFill>
                <a:ea typeface="+mj-ea"/>
                <a:cs typeface="+mj-cs"/>
                <a:sym typeface="Gill Sans" charset="0"/>
              </a:rPr>
              <a:t>Vmworld 2011 SuperRack</a:t>
            </a:r>
            <a:endParaRPr lang="en-US" sz="5100" noProof="1">
              <a:solidFill>
                <a:srgbClr val="800000"/>
              </a:solidFill>
              <a:ea typeface="+mj-ea"/>
              <a:cs typeface="+mj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525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PPT_sheets 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0"/>
            <a:ext cx="9144000" cy="6858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6" t="20399" r="58932" b="9399"/>
          <a:stretch>
            <a:fillRect/>
          </a:stretch>
        </p:blipFill>
        <p:spPr bwMode="auto">
          <a:xfrm>
            <a:off x="914400" y="914400"/>
            <a:ext cx="2057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Connector 21"/>
          <p:cNvCxnSpPr/>
          <p:nvPr/>
        </p:nvCxnSpPr>
        <p:spPr>
          <a:xfrm>
            <a:off x="2971800" y="4267200"/>
            <a:ext cx="838200" cy="3048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124200" y="990600"/>
          <a:ext cx="5626100" cy="3352803"/>
        </p:xfrm>
        <a:graphic>
          <a:graphicData uri="http://schemas.openxmlformats.org/drawingml/2006/table">
            <a:tbl>
              <a:tblPr/>
              <a:tblGrid>
                <a:gridCol w="1457726"/>
                <a:gridCol w="3445535"/>
                <a:gridCol w="722839"/>
              </a:tblGrid>
              <a:tr h="224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Part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Description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Qty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43926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System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2U 6HDD Storage Chassis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1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Motherboard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X8DAH-+-F Motherboard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1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Processors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Westmere 6C X5670 2.93G 12M 6.4GT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Memory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8GB NETLIST Hyperstream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HDD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SEAGATE 2.0TB SAS 2.0 7.2K RPM 16M 3.5"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Jbods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DATAON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60 BAY JBODS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controllers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LSI 8port controller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1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10GB NIC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STD Dual-port 10G Ethernet with SFP+ W/ CDR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1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SATADOM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Innodisk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64GB SATADOM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720TB RAW Capacity Lic. 30x6 RAID Z2 x 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SSD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STEC Zeus RAM 8GB x 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SSD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STEC Zeus IOPS 200 GB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1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SATADOM CABLE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DOM CABLE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hteck 1"/>
          <p:cNvSpPr/>
          <p:nvPr/>
        </p:nvSpPr>
        <p:spPr>
          <a:xfrm>
            <a:off x="3514725" y="4452372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69871" lvl="1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sz="2400" b="1" dirty="0">
                <a:solidFill>
                  <a:srgbClr val="000000"/>
                </a:solidFill>
              </a:rPr>
              <a:t>HA </a:t>
            </a:r>
            <a:r>
              <a:rPr lang="en-US" sz="2400" b="1" dirty="0" smtClean="0">
                <a:solidFill>
                  <a:srgbClr val="000000"/>
                </a:solidFill>
              </a:rPr>
              <a:t>Cluster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r>
              <a:rPr lang="en-US" sz="1600" i="1" dirty="0">
                <a:solidFill>
                  <a:srgbClr val="000000"/>
                </a:solidFill>
              </a:rPr>
              <a:t>- </a:t>
            </a:r>
            <a:r>
              <a:rPr lang="en-US" sz="1600" i="1" dirty="0">
                <a:solidFill>
                  <a:srgbClr val="000000"/>
                </a:solidFill>
                <a:sym typeface="Gill Sans" charset="0"/>
              </a:rPr>
              <a:t>360 </a:t>
            </a:r>
            <a:r>
              <a:rPr lang="en-US" sz="1600" i="1" dirty="0" smtClean="0">
                <a:solidFill>
                  <a:srgbClr val="000000"/>
                </a:solidFill>
                <a:sym typeface="Gill Sans" charset="0"/>
              </a:rPr>
              <a:t>HDD</a:t>
            </a:r>
            <a:br>
              <a:rPr lang="en-US" sz="1600" i="1" dirty="0" smtClean="0">
                <a:solidFill>
                  <a:srgbClr val="000000"/>
                </a:solidFill>
                <a:sym typeface="Gill Sans" charset="0"/>
              </a:rPr>
            </a:br>
            <a:r>
              <a:rPr lang="en-US" sz="1600" i="1" dirty="0" smtClean="0">
                <a:solidFill>
                  <a:srgbClr val="000000"/>
                </a:solidFill>
                <a:sym typeface="Gill Sans" charset="0"/>
              </a:rPr>
              <a:t>- 720 </a:t>
            </a:r>
            <a:r>
              <a:rPr lang="en-US" sz="1600" i="1" dirty="0">
                <a:solidFill>
                  <a:srgbClr val="000000"/>
                </a:solidFill>
                <a:sym typeface="Gill Sans" charset="0"/>
              </a:rPr>
              <a:t>TB </a:t>
            </a:r>
            <a:r>
              <a:rPr lang="en-US" sz="1600" i="1" dirty="0" smtClean="0">
                <a:solidFill>
                  <a:srgbClr val="000000"/>
                </a:solidFill>
                <a:sym typeface="Gill Sans" charset="0"/>
              </a:rPr>
              <a:t>capacity</a:t>
            </a:r>
            <a:br>
              <a:rPr lang="en-US" sz="1600" i="1" dirty="0" smtClean="0">
                <a:solidFill>
                  <a:srgbClr val="000000"/>
                </a:solidFill>
                <a:sym typeface="Gill Sans" charset="0"/>
              </a:rPr>
            </a:br>
            <a:r>
              <a:rPr lang="en-US" sz="1600" i="1" dirty="0" smtClean="0">
                <a:solidFill>
                  <a:srgbClr val="000000"/>
                </a:solidFill>
                <a:sym typeface="Gill Sans" charset="0"/>
              </a:rPr>
              <a:t>- </a:t>
            </a:r>
            <a:r>
              <a:rPr lang="en-US" sz="1600" i="1" dirty="0">
                <a:solidFill>
                  <a:srgbClr val="000000"/>
                </a:solidFill>
                <a:sym typeface="Gill Sans" charset="0"/>
              </a:rPr>
              <a:t>480 TB </a:t>
            </a:r>
            <a:r>
              <a:rPr lang="en-US" sz="1600" i="1" dirty="0" smtClean="0">
                <a:solidFill>
                  <a:srgbClr val="000000"/>
                </a:solidFill>
                <a:sym typeface="Gill Sans" charset="0"/>
              </a:rPr>
              <a:t>capacity usable</a:t>
            </a:r>
            <a:r>
              <a:rPr lang="en-US" sz="1600" i="1" dirty="0">
                <a:solidFill>
                  <a:srgbClr val="000000"/>
                </a:solidFill>
                <a:sym typeface="Gill Sans" charset="0"/>
              </a:rPr>
              <a:t/>
            </a:r>
            <a:br>
              <a:rPr lang="en-US" sz="1600" i="1" dirty="0">
                <a:solidFill>
                  <a:srgbClr val="000000"/>
                </a:solidFill>
                <a:sym typeface="Gill Sans" charset="0"/>
              </a:rPr>
            </a:br>
            <a:r>
              <a:rPr lang="en-US" sz="1600" i="1" dirty="0" smtClean="0">
                <a:solidFill>
                  <a:srgbClr val="000000"/>
                </a:solidFill>
                <a:sym typeface="Gill Sans" charset="0"/>
              </a:rPr>
              <a:t>- 90 </a:t>
            </a:r>
            <a:r>
              <a:rPr lang="en-US" sz="1600" i="1" dirty="0">
                <a:solidFill>
                  <a:srgbClr val="000000"/>
                </a:solidFill>
                <a:sym typeface="Gill Sans" charset="0"/>
              </a:rPr>
              <a:t>HDD </a:t>
            </a:r>
            <a:r>
              <a:rPr lang="en-US" sz="1600" i="1" dirty="0" smtClean="0">
                <a:solidFill>
                  <a:srgbClr val="000000"/>
                </a:solidFill>
                <a:sym typeface="Gill Sans" charset="0"/>
              </a:rPr>
              <a:t>per active  node</a:t>
            </a:r>
            <a:r>
              <a:rPr lang="en-US" sz="1600" i="1" dirty="0">
                <a:solidFill>
                  <a:srgbClr val="000000"/>
                </a:solidFill>
                <a:sym typeface="Gill Sans" charset="0"/>
              </a:rPr>
              <a:t/>
            </a:r>
            <a:br>
              <a:rPr lang="en-US" sz="1600" i="1" dirty="0">
                <a:solidFill>
                  <a:srgbClr val="000000"/>
                </a:solidFill>
                <a:sym typeface="Gill Sans" charset="0"/>
              </a:rPr>
            </a:br>
            <a:r>
              <a:rPr lang="en-US" sz="1600" i="1" dirty="0" smtClean="0">
                <a:solidFill>
                  <a:srgbClr val="000000"/>
                </a:solidFill>
                <a:sym typeface="Gill Sans" charset="0"/>
              </a:rPr>
              <a:t>  (180 per </a:t>
            </a:r>
            <a:r>
              <a:rPr lang="en-US" sz="1600" i="1" dirty="0">
                <a:solidFill>
                  <a:srgbClr val="000000"/>
                </a:solidFill>
                <a:sym typeface="Gill Sans" charset="0"/>
              </a:rPr>
              <a:t>Cluster, 240 TB </a:t>
            </a:r>
            <a:r>
              <a:rPr lang="en-US" sz="1600" i="1" dirty="0" smtClean="0">
                <a:solidFill>
                  <a:srgbClr val="000000"/>
                </a:solidFill>
                <a:sym typeface="Gill Sans" charset="0"/>
              </a:rPr>
              <a:t>usable)</a:t>
            </a:r>
            <a:endParaRPr lang="en-US" sz="1600" i="1" dirty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85800" y="137160"/>
            <a:ext cx="7772400" cy="6858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r" defTabSz="914400">
              <a:defRPr/>
            </a:pPr>
            <a:r>
              <a:rPr lang="en-US" sz="5100" noProof="1" smtClean="0">
                <a:solidFill>
                  <a:srgbClr val="800000"/>
                </a:solidFill>
                <a:ea typeface="+mj-ea"/>
                <a:cs typeface="+mj-cs"/>
                <a:sym typeface="Gill Sans" charset="0"/>
              </a:rPr>
              <a:t>Storage Module</a:t>
            </a:r>
            <a:endParaRPr lang="en-US" sz="5100" noProof="1">
              <a:solidFill>
                <a:srgbClr val="800000"/>
              </a:solidFill>
              <a:ea typeface="+mj-ea"/>
              <a:cs typeface="+mj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6267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PPT_sheets 2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525838" y="6327775"/>
            <a:ext cx="2763837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Nexenta Systems Inc. CONFIDENTIAL</a:t>
            </a:r>
          </a:p>
        </p:txBody>
      </p:sp>
      <p:pic>
        <p:nvPicPr>
          <p:cNvPr id="7173" name="Picture 2" descr="C:\Users\epowell\Documents\Flat Logos\gif\Nexenta_logo_tag_140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6289675"/>
            <a:ext cx="19462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492250" y="1103313"/>
            <a:ext cx="6292850" cy="2031325"/>
            <a:chOff x="1492551" y="1103125"/>
            <a:chExt cx="6291794" cy="2032238"/>
          </a:xfrm>
        </p:grpSpPr>
        <p:sp>
          <p:nvSpPr>
            <p:cNvPr id="7177" name="TextBox 1"/>
            <p:cNvSpPr txBox="1">
              <a:spLocks noChangeArrowheads="1"/>
            </p:cNvSpPr>
            <p:nvPr/>
          </p:nvSpPr>
          <p:spPr bwMode="auto">
            <a:xfrm>
              <a:off x="1887451" y="1975809"/>
              <a:ext cx="54683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de-DE">
                <a:solidFill>
                  <a:srgbClr val="000000"/>
                </a:solidFill>
              </a:endParaRPr>
            </a:p>
          </p:txBody>
        </p:sp>
        <p:pic>
          <p:nvPicPr>
            <p:cNvPr id="7178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2551" y="1260373"/>
              <a:ext cx="1032568" cy="1165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9" name="TextBox 5"/>
            <p:cNvSpPr txBox="1">
              <a:spLocks noChangeArrowheads="1"/>
            </p:cNvSpPr>
            <p:nvPr/>
          </p:nvSpPr>
          <p:spPr bwMode="auto">
            <a:xfrm>
              <a:off x="3302221" y="1103125"/>
              <a:ext cx="4482124" cy="203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000000"/>
                  </a:solidFill>
                </a:rPr>
                <a:t>2x FAS 3270 </a:t>
              </a:r>
              <a:r>
                <a:rPr lang="en-US" dirty="0" smtClean="0">
                  <a:solidFill>
                    <a:srgbClr val="000000"/>
                  </a:solidFill>
                </a:rPr>
                <a:t>Systems</a:t>
              </a:r>
              <a:endParaRPr lang="en-US" dirty="0">
                <a:solidFill>
                  <a:srgbClr val="000000"/>
                </a:solidFill>
              </a:endParaRPr>
            </a:p>
            <a:p>
              <a:pPr eaLnBrk="1" hangingPunct="1"/>
              <a:r>
                <a:rPr lang="en-US" dirty="0">
                  <a:solidFill>
                    <a:srgbClr val="000000"/>
                  </a:solidFill>
                </a:rPr>
                <a:t>144 x 15K </a:t>
              </a:r>
              <a:r>
                <a:rPr lang="en-US" dirty="0" smtClean="0">
                  <a:solidFill>
                    <a:srgbClr val="000000"/>
                  </a:solidFill>
                </a:rPr>
                <a:t>drives</a:t>
              </a:r>
              <a:endParaRPr lang="en-US" dirty="0">
                <a:solidFill>
                  <a:srgbClr val="000000"/>
                </a:solidFill>
              </a:endParaRPr>
            </a:p>
            <a:p>
              <a:pPr eaLnBrk="1" hangingPunct="1"/>
              <a:r>
                <a:rPr lang="en-US" dirty="0">
                  <a:solidFill>
                    <a:srgbClr val="000000"/>
                  </a:solidFill>
                </a:rPr>
                <a:t>4 PAM </a:t>
              </a:r>
              <a:r>
                <a:rPr lang="en-US" dirty="0" smtClean="0">
                  <a:solidFill>
                    <a:srgbClr val="000000"/>
                  </a:solidFill>
                </a:rPr>
                <a:t>cards per system</a:t>
              </a:r>
              <a:endParaRPr lang="en-US" dirty="0">
                <a:solidFill>
                  <a:srgbClr val="000000"/>
                </a:solidFill>
              </a:endParaRPr>
            </a:p>
            <a:p>
              <a:pPr eaLnBrk="1" hangingPunct="1"/>
              <a:endParaRPr lang="en-US" dirty="0">
                <a:solidFill>
                  <a:srgbClr val="000000"/>
                </a:solidFill>
              </a:endParaRPr>
            </a:p>
            <a:p>
              <a:pPr eaLnBrk="1" hangingPunct="1"/>
              <a:r>
                <a:rPr lang="en-US" dirty="0" smtClean="0">
                  <a:solidFill>
                    <a:srgbClr val="000000"/>
                  </a:solidFill>
                </a:rPr>
                <a:t>MSRP </a:t>
              </a:r>
              <a:r>
                <a:rPr lang="en-US" dirty="0">
                  <a:solidFill>
                    <a:srgbClr val="000000"/>
                  </a:solidFill>
                </a:rPr>
                <a:t>$ 1.4 M</a:t>
              </a:r>
            </a:p>
            <a:p>
              <a:pPr eaLnBrk="1" hangingPunct="1"/>
              <a:r>
                <a:rPr lang="en-US" dirty="0" smtClean="0">
                  <a:solidFill>
                    <a:srgbClr val="000000"/>
                  </a:solidFill>
                </a:rPr>
                <a:t>Average sales price </a:t>
              </a:r>
              <a:r>
                <a:rPr lang="en-US" dirty="0">
                  <a:solidFill>
                    <a:srgbClr val="000000"/>
                  </a:solidFill>
                </a:rPr>
                <a:t>$ 700K</a:t>
              </a:r>
            </a:p>
            <a:p>
              <a:pPr eaLnBrk="1" hangingPunct="1"/>
              <a:endParaRPr lang="en-US" dirty="0">
                <a:solidFill>
                  <a:srgbClr val="000000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4057650"/>
            <a:ext cx="1522413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84525" y="3632200"/>
            <a:ext cx="50514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</a:rPr>
              <a:t>2x EMC VNX 7500 </a:t>
            </a:r>
            <a:r>
              <a:rPr lang="en-US" dirty="0" smtClean="0">
                <a:solidFill>
                  <a:srgbClr val="000000"/>
                </a:solidFill>
              </a:rPr>
              <a:t>Systems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3x File Blades </a:t>
            </a:r>
            <a:r>
              <a:rPr lang="en-US" dirty="0" smtClean="0">
                <a:solidFill>
                  <a:srgbClr val="000000"/>
                </a:solidFill>
              </a:rPr>
              <a:t>per </a:t>
            </a:r>
            <a:r>
              <a:rPr lang="en-US" dirty="0">
                <a:solidFill>
                  <a:srgbClr val="000000"/>
                </a:solidFill>
              </a:rPr>
              <a:t>VNX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1 VNX </a:t>
            </a:r>
            <a:r>
              <a:rPr lang="en-US" dirty="0" smtClean="0">
                <a:solidFill>
                  <a:srgbClr val="000000"/>
                </a:solidFill>
              </a:rPr>
              <a:t>with only SSD ( </a:t>
            </a:r>
            <a:r>
              <a:rPr lang="en-US" dirty="0">
                <a:solidFill>
                  <a:srgbClr val="000000"/>
                </a:solidFill>
              </a:rPr>
              <a:t>96 SSD</a:t>
            </a:r>
            <a:r>
              <a:rPr lang="en-US" altLang="en-US" dirty="0">
                <a:solidFill>
                  <a:srgbClr val="000000"/>
                </a:solidFill>
              </a:rPr>
              <a:t>’</a:t>
            </a:r>
            <a:r>
              <a:rPr lang="en-US" dirty="0">
                <a:solidFill>
                  <a:srgbClr val="000000"/>
                </a:solidFill>
              </a:rPr>
              <a:t>s </a:t>
            </a:r>
            <a:r>
              <a:rPr lang="en-US" dirty="0" smtClean="0">
                <a:solidFill>
                  <a:srgbClr val="000000"/>
                </a:solidFill>
              </a:rPr>
              <a:t>in total)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1 VNX 140+ 15K </a:t>
            </a:r>
            <a:r>
              <a:rPr lang="en-US" dirty="0" smtClean="0">
                <a:solidFill>
                  <a:srgbClr val="000000"/>
                </a:solidFill>
              </a:rPr>
              <a:t>HDD </a:t>
            </a:r>
            <a:r>
              <a:rPr lang="en-US" dirty="0">
                <a:solidFill>
                  <a:srgbClr val="000000"/>
                </a:solidFill>
              </a:rPr>
              <a:t>FAST Cache, FAST VP SSD Tier</a:t>
            </a:r>
          </a:p>
          <a:p>
            <a:pPr eaLnBrk="1" hangingPunct="1"/>
            <a:endParaRPr lang="en-US" dirty="0">
              <a:solidFill>
                <a:srgbClr val="00000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HDD VNX </a:t>
            </a:r>
            <a:r>
              <a:rPr lang="en-US" dirty="0">
                <a:solidFill>
                  <a:srgbClr val="000000"/>
                </a:solidFill>
              </a:rPr>
              <a:t>- $ 1M+ Dollars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SSD VNX - $ 1.6 M Dollars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685800" y="137160"/>
            <a:ext cx="7772400" cy="6858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r" defTabSz="914400">
              <a:defRPr/>
            </a:pPr>
            <a:r>
              <a:rPr lang="en-US" sz="5100" noProof="1" smtClean="0">
                <a:solidFill>
                  <a:srgbClr val="800000"/>
                </a:solidFill>
                <a:ea typeface="+mj-ea"/>
                <a:cs typeface="+mj-cs"/>
                <a:sym typeface="Gill Sans" charset="0"/>
              </a:rPr>
              <a:t>Our competitors</a:t>
            </a:r>
            <a:endParaRPr lang="en-US" sz="5100" noProof="1">
              <a:solidFill>
                <a:srgbClr val="800000"/>
              </a:solidFill>
              <a:ea typeface="+mj-ea"/>
              <a:cs typeface="+mj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247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" descr="PPT_sheets 2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377825" y="1862138"/>
            <a:ext cx="8323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000000"/>
                </a:solidFill>
              </a:rPr>
              <a:t>7.9 Billion NFS ops served from 4  Controllers during the labs</a:t>
            </a:r>
          </a:p>
        </p:txBody>
      </p:sp>
      <p:sp>
        <p:nvSpPr>
          <p:cNvPr id="30" name="TextBox 10"/>
          <p:cNvSpPr txBox="1">
            <a:spLocks noChangeArrowheads="1"/>
          </p:cNvSpPr>
          <p:nvPr/>
        </p:nvSpPr>
        <p:spPr bwMode="auto">
          <a:xfrm>
            <a:off x="315913" y="2708275"/>
            <a:ext cx="8464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rgbClr val="000000"/>
                </a:solidFill>
              </a:rPr>
              <a:t>Peak controller load 154K NFS ops/sec at  4K </a:t>
            </a:r>
            <a:r>
              <a:rPr lang="en-US" sz="2000" b="1" dirty="0">
                <a:solidFill>
                  <a:srgbClr val="C00000"/>
                </a:solidFill>
              </a:rPr>
              <a:t>sub 1 </a:t>
            </a:r>
            <a:r>
              <a:rPr lang="en-US" sz="2000" b="1" dirty="0" err="1">
                <a:solidFill>
                  <a:srgbClr val="C00000"/>
                </a:solidFill>
              </a:rPr>
              <a:t>ms</a:t>
            </a:r>
            <a:r>
              <a:rPr lang="en-US" sz="2000" b="1" dirty="0">
                <a:solidFill>
                  <a:srgbClr val="C00000"/>
                </a:solidFill>
              </a:rPr>
              <a:t> latency </a:t>
            </a:r>
          </a:p>
        </p:txBody>
      </p:sp>
      <p:sp>
        <p:nvSpPr>
          <p:cNvPr id="32" name="TextBox 11"/>
          <p:cNvSpPr txBox="1">
            <a:spLocks noChangeArrowheads="1"/>
          </p:cNvSpPr>
          <p:nvPr/>
        </p:nvSpPr>
        <p:spPr bwMode="auto">
          <a:xfrm>
            <a:off x="1163638" y="3589338"/>
            <a:ext cx="72739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0000"/>
                </a:solidFill>
              </a:rPr>
              <a:t>Highest Bandwidth on a Single Controller (Average I/O 16k)</a:t>
            </a:r>
          </a:p>
          <a:p>
            <a:pPr eaLnBrk="1" hangingPunct="1"/>
            <a:r>
              <a:rPr lang="en-US" sz="2000" dirty="0">
                <a:solidFill>
                  <a:srgbClr val="000000"/>
                </a:solidFill>
              </a:rPr>
              <a:t>1,305 MB/sec Total- 928 MB/Sec Reads -  376 MB/Sec Writes</a:t>
            </a:r>
          </a:p>
          <a:p>
            <a:pPr algn="ctr" eaLnBrk="1" hangingPunct="1"/>
            <a:r>
              <a:rPr lang="en-US" sz="2000" b="1" dirty="0">
                <a:solidFill>
                  <a:srgbClr val="C00000"/>
                </a:solidFill>
              </a:rPr>
              <a:t>Less than 2 </a:t>
            </a:r>
            <a:r>
              <a:rPr lang="en-US" sz="2000" b="1" dirty="0" err="1">
                <a:solidFill>
                  <a:srgbClr val="C00000"/>
                </a:solidFill>
              </a:rPr>
              <a:t>ms</a:t>
            </a:r>
            <a:r>
              <a:rPr lang="en-US" sz="2000" b="1" dirty="0">
                <a:solidFill>
                  <a:srgbClr val="C00000"/>
                </a:solidFill>
              </a:rPr>
              <a:t> latency </a:t>
            </a:r>
          </a:p>
        </p:txBody>
      </p:sp>
      <p:sp>
        <p:nvSpPr>
          <p:cNvPr id="33" name="TextBox 13"/>
          <p:cNvSpPr txBox="1">
            <a:spLocks noChangeArrowheads="1"/>
          </p:cNvSpPr>
          <p:nvPr/>
        </p:nvSpPr>
        <p:spPr bwMode="auto">
          <a:xfrm>
            <a:off x="315913" y="2297113"/>
            <a:ext cx="8396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000000"/>
                </a:solidFill>
              </a:rPr>
              <a:t>38,590 NFS 16K NFS ops/sec on a single controller </a:t>
            </a:r>
          </a:p>
        </p:txBody>
      </p:sp>
      <p:sp>
        <p:nvSpPr>
          <p:cNvPr id="34" name="TextBox 19"/>
          <p:cNvSpPr txBox="1">
            <a:spLocks noChangeArrowheads="1"/>
          </p:cNvSpPr>
          <p:nvPr/>
        </p:nvSpPr>
        <p:spPr bwMode="auto">
          <a:xfrm>
            <a:off x="384175" y="923925"/>
            <a:ext cx="8323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2000" dirty="0" smtClean="0">
                <a:solidFill>
                  <a:srgbClr val="000000"/>
                </a:solidFill>
              </a:rPr>
              <a:t>Ran </a:t>
            </a:r>
            <a:r>
              <a:rPr lang="en-US" sz="2000" dirty="0">
                <a:solidFill>
                  <a:srgbClr val="000000"/>
                </a:solidFill>
              </a:rPr>
              <a:t>4 of the 8 Workloads for the duration of </a:t>
            </a:r>
            <a:r>
              <a:rPr lang="en-US" sz="2000" dirty="0" err="1">
                <a:solidFill>
                  <a:srgbClr val="000000"/>
                </a:solidFill>
              </a:rPr>
              <a:t>VMworld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5" name="TextBox 20"/>
          <p:cNvSpPr txBox="1">
            <a:spLocks noChangeArrowheads="1"/>
          </p:cNvSpPr>
          <p:nvPr/>
        </p:nvSpPr>
        <p:spPr bwMode="auto">
          <a:xfrm>
            <a:off x="384175" y="4605338"/>
            <a:ext cx="8464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</a:rPr>
              <a:t>RAM failure in a head triggers HA failover </a:t>
            </a:r>
          </a:p>
          <a:p>
            <a:pPr algn="ctr" eaLnBrk="1" hangingPunct="1"/>
            <a:r>
              <a:rPr lang="en-US">
                <a:solidFill>
                  <a:srgbClr val="000000"/>
                </a:solidFill>
              </a:rPr>
              <a:t>HA works faultlessly and Controller 3  runs the workload of 2 controllers for 6 hours seemlessly. </a:t>
            </a:r>
          </a:p>
        </p:txBody>
      </p:sp>
      <p:sp>
        <p:nvSpPr>
          <p:cNvPr id="36" name="TextBox 21"/>
          <p:cNvSpPr txBox="1">
            <a:spLocks noChangeArrowheads="1"/>
          </p:cNvSpPr>
          <p:nvPr/>
        </p:nvSpPr>
        <p:spPr bwMode="auto">
          <a:xfrm>
            <a:off x="384175" y="1385888"/>
            <a:ext cx="8323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rgbClr val="000000"/>
                </a:solidFill>
              </a:rPr>
              <a:t>During the first session </a:t>
            </a:r>
            <a:r>
              <a:rPr lang="en-US" sz="2000" dirty="0" err="1">
                <a:solidFill>
                  <a:srgbClr val="000000"/>
                </a:solidFill>
              </a:rPr>
              <a:t>NetApp</a:t>
            </a:r>
            <a:r>
              <a:rPr lang="en-US" sz="2000" dirty="0">
                <a:solidFill>
                  <a:srgbClr val="000000"/>
                </a:solidFill>
              </a:rPr>
              <a:t> are offline – We took their workload as extra</a:t>
            </a:r>
          </a:p>
        </p:txBody>
      </p:sp>
      <p:sp>
        <p:nvSpPr>
          <p:cNvPr id="37" name="TextBox 14"/>
          <p:cNvSpPr txBox="1">
            <a:spLocks noChangeArrowheads="1"/>
          </p:cNvSpPr>
          <p:nvPr/>
        </p:nvSpPr>
        <p:spPr bwMode="auto">
          <a:xfrm>
            <a:off x="247650" y="3143250"/>
            <a:ext cx="8464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000000"/>
                </a:solidFill>
              </a:rPr>
              <a:t>Average Latency –  Read 2.19 ms 	Write 2.13 ms </a:t>
            </a:r>
            <a:r>
              <a:rPr lang="en-US" sz="20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8" name="TextBox 15"/>
          <p:cNvSpPr txBox="1">
            <a:spLocks noChangeArrowheads="1"/>
          </p:cNvSpPr>
          <p:nvPr/>
        </p:nvSpPr>
        <p:spPr bwMode="auto">
          <a:xfrm>
            <a:off x="495300" y="5699125"/>
            <a:ext cx="83232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C00000"/>
                </a:solidFill>
              </a:rPr>
              <a:t>Cost $ 325,000</a:t>
            </a: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>
          <a:xfrm>
            <a:off x="685800" y="137160"/>
            <a:ext cx="7772400" cy="6858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r" defTabSz="914400">
              <a:defRPr/>
            </a:pPr>
            <a:r>
              <a:rPr lang="en-US" sz="5100" noProof="1" smtClean="0">
                <a:solidFill>
                  <a:srgbClr val="800000"/>
                </a:solidFill>
                <a:ea typeface="+mj-ea"/>
                <a:cs typeface="+mj-cs"/>
                <a:sym typeface="Gill Sans" charset="0"/>
              </a:rPr>
              <a:t>Our results</a:t>
            </a:r>
            <a:endParaRPr lang="en-US" sz="5100" noProof="1">
              <a:solidFill>
                <a:srgbClr val="800000"/>
              </a:solidFill>
              <a:ea typeface="+mj-ea"/>
              <a:cs typeface="+mj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4104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PPT_sheets 2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4032" b="30642"/>
          <a:stretch/>
        </p:blipFill>
        <p:spPr>
          <a:xfrm>
            <a:off x="5181600" y="4800608"/>
            <a:ext cx="1676400" cy="936839"/>
          </a:xfrm>
        </p:spPr>
      </p:pic>
      <p:sp>
        <p:nvSpPr>
          <p:cNvPr id="8" name="TextBox 7"/>
          <p:cNvSpPr txBox="1"/>
          <p:nvPr/>
        </p:nvSpPr>
        <p:spPr>
          <a:xfrm>
            <a:off x="685800" y="1417320"/>
            <a:ext cx="777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srgbClr val="20681D"/>
                </a:solidFill>
              </a:rPr>
              <a:t>ISCSI WRITE 4K sustained			253,469 IOPS</a:t>
            </a:r>
          </a:p>
          <a:p>
            <a:pPr defTabSz="914400"/>
            <a:endParaRPr lang="en-US" dirty="0">
              <a:solidFill>
                <a:srgbClr val="20681D"/>
              </a:solidFill>
            </a:endParaRPr>
          </a:p>
          <a:p>
            <a:pPr defTabSz="914400"/>
            <a:r>
              <a:rPr lang="en-US" dirty="0" smtClean="0">
                <a:solidFill>
                  <a:srgbClr val="20681D"/>
                </a:solidFill>
              </a:rPr>
              <a:t>ISCSI READ 4K  sustained			200,300 IOPS</a:t>
            </a:r>
          </a:p>
          <a:p>
            <a:pPr defTabSz="914400"/>
            <a:endParaRPr lang="en-US" dirty="0">
              <a:solidFill>
                <a:srgbClr val="20681D"/>
              </a:solidFill>
            </a:endParaRPr>
          </a:p>
          <a:p>
            <a:pPr defTabSz="914400"/>
            <a:r>
              <a:rPr lang="en-US" dirty="0" smtClean="0">
                <a:solidFill>
                  <a:srgbClr val="20681D"/>
                </a:solidFill>
              </a:rPr>
              <a:t>70 / 30 Read Write workload sustained		215,915 IOPS</a:t>
            </a:r>
          </a:p>
          <a:p>
            <a:pPr defTabSz="914400"/>
            <a:endParaRPr lang="en-US" dirty="0">
              <a:solidFill>
                <a:srgbClr val="20681D"/>
              </a:solidFill>
            </a:endParaRPr>
          </a:p>
          <a:p>
            <a:pPr defTabSz="914400"/>
            <a:r>
              <a:rPr lang="en-US" dirty="0" smtClean="0">
                <a:solidFill>
                  <a:srgbClr val="20681D"/>
                </a:solidFill>
              </a:rPr>
              <a:t>Sustained Bandwidth to appliances			2.8GB /sec</a:t>
            </a:r>
          </a:p>
          <a:p>
            <a:pPr defTabSz="914400"/>
            <a:endParaRPr lang="en-US" dirty="0">
              <a:solidFill>
                <a:srgbClr val="20681D"/>
              </a:solidFill>
            </a:endParaRPr>
          </a:p>
          <a:p>
            <a:pPr defTabSz="914400"/>
            <a:r>
              <a:rPr lang="en-US" dirty="0" smtClean="0">
                <a:solidFill>
                  <a:srgbClr val="20681D"/>
                </a:solidFill>
              </a:rPr>
              <a:t>Sustained Latency			              &lt; 2ms</a:t>
            </a:r>
          </a:p>
          <a:p>
            <a:pPr defTabSz="914400"/>
            <a:endParaRPr lang="en-US" dirty="0">
              <a:solidFill>
                <a:srgbClr val="20681D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85800" y="137160"/>
            <a:ext cx="7772400" cy="6858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r" defTabSz="914400">
              <a:defRPr/>
            </a:pPr>
            <a:r>
              <a:rPr lang="en-US" sz="5100" noProof="1" smtClean="0">
                <a:solidFill>
                  <a:srgbClr val="800000"/>
                </a:solidFill>
                <a:sym typeface="Gill Sans" charset="0"/>
              </a:rPr>
              <a:t>SSD Appliance</a:t>
            </a:r>
            <a:endParaRPr lang="en-US" sz="5100" noProof="1">
              <a:solidFill>
                <a:srgbClr val="800000"/>
              </a:solidFill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88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7160"/>
            <a:ext cx="7772400" cy="8595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457200"/>
            <a:r>
              <a:rPr lang="en-US" kern="1200" dirty="0" smtClean="0">
                <a:solidFill>
                  <a:srgbClr val="800000"/>
                </a:solidFill>
              </a:rPr>
              <a:t>Nexenta Positioning</a:t>
            </a:r>
            <a:endParaRPr lang="en-US" kern="1200" dirty="0">
              <a:solidFill>
                <a:srgbClr val="800000"/>
              </a:solidFill>
            </a:endParaRPr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6161194" y="1429566"/>
            <a:ext cx="2768596" cy="2987675"/>
            <a:chOff x="0" y="0"/>
            <a:chExt cx="1743" cy="1881"/>
          </a:xfrm>
        </p:grpSpPr>
        <p:grpSp>
          <p:nvGrpSpPr>
            <p:cNvPr id="41" name="Group 17"/>
            <p:cNvGrpSpPr>
              <a:grpSpLocks/>
            </p:cNvGrpSpPr>
            <p:nvPr/>
          </p:nvGrpSpPr>
          <p:grpSpPr bwMode="auto">
            <a:xfrm>
              <a:off x="182" y="1065"/>
              <a:ext cx="1422" cy="816"/>
              <a:chOff x="0" y="0"/>
              <a:chExt cx="1421" cy="815"/>
            </a:xfrm>
          </p:grpSpPr>
          <p:grpSp>
            <p:nvGrpSpPr>
              <p:cNvPr id="63" name="Group 11"/>
              <p:cNvGrpSpPr>
                <a:grpSpLocks/>
              </p:cNvGrpSpPr>
              <p:nvPr/>
            </p:nvGrpSpPr>
            <p:grpSpPr bwMode="auto">
              <a:xfrm>
                <a:off x="0" y="0"/>
                <a:ext cx="1411" cy="725"/>
                <a:chOff x="0" y="0"/>
                <a:chExt cx="1411" cy="725"/>
              </a:xfrm>
            </p:grpSpPr>
            <p:pic>
              <p:nvPicPr>
                <p:cNvPr id="69" name="Picture 7"/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626" t="52876" r="46248" b="31000"/>
                <a:stretch>
                  <a:fillRect/>
                </a:stretch>
              </p:blipFill>
              <p:spPr bwMode="auto">
                <a:xfrm>
                  <a:off x="0" y="135"/>
                  <a:ext cx="1411" cy="5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0" name="Rectangle 8"/>
                <p:cNvSpPr>
                  <a:spLocks/>
                </p:cNvSpPr>
                <p:nvPr/>
              </p:nvSpPr>
              <p:spPr bwMode="auto">
                <a:xfrm>
                  <a:off x="278" y="0"/>
                  <a:ext cx="871" cy="24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" name="Rectangle 9"/>
                <p:cNvSpPr>
                  <a:spLocks/>
                </p:cNvSpPr>
                <p:nvPr/>
              </p:nvSpPr>
              <p:spPr bwMode="auto">
                <a:xfrm>
                  <a:off x="460" y="129"/>
                  <a:ext cx="459" cy="2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" name="Rectangle 10"/>
                <p:cNvSpPr>
                  <a:spLocks/>
                </p:cNvSpPr>
                <p:nvPr/>
              </p:nvSpPr>
              <p:spPr bwMode="auto">
                <a:xfrm>
                  <a:off x="785" y="540"/>
                  <a:ext cx="253" cy="1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e-DE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64" name="Rectangle 12"/>
              <p:cNvSpPr>
                <a:spLocks/>
              </p:cNvSpPr>
              <p:nvPr/>
            </p:nvSpPr>
            <p:spPr bwMode="auto">
              <a:xfrm>
                <a:off x="91" y="123"/>
                <a:ext cx="449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sz="1400">
                    <a:solidFill>
                      <a:srgbClr val="BFBFBF"/>
                    </a:solidFill>
                    <a:cs typeface="Arial" pitchFamily="34" charset="0"/>
                    <a:sym typeface="Arial" pitchFamily="34" charset="0"/>
                  </a:rPr>
                  <a:t>iSCSI</a:t>
                </a:r>
              </a:p>
            </p:txBody>
          </p:sp>
          <p:sp>
            <p:nvSpPr>
              <p:cNvPr id="65" name="Rectangle 13"/>
              <p:cNvSpPr>
                <a:spLocks/>
              </p:cNvSpPr>
              <p:nvPr/>
            </p:nvSpPr>
            <p:spPr bwMode="auto">
              <a:xfrm>
                <a:off x="606" y="304"/>
                <a:ext cx="305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sz="1400" dirty="0">
                    <a:solidFill>
                      <a:srgbClr val="BFBFBF"/>
                    </a:solidFill>
                    <a:cs typeface="Arial" pitchFamily="34" charset="0"/>
                    <a:sym typeface="Arial" pitchFamily="34" charset="0"/>
                  </a:rPr>
                  <a:t>SAS</a:t>
                </a:r>
              </a:p>
            </p:txBody>
          </p:sp>
          <p:sp>
            <p:nvSpPr>
              <p:cNvPr id="66" name="Rectangle 14"/>
              <p:cNvSpPr>
                <a:spLocks/>
              </p:cNvSpPr>
              <p:nvPr/>
            </p:nvSpPr>
            <p:spPr bwMode="auto">
              <a:xfrm>
                <a:off x="1235" y="491"/>
                <a:ext cx="186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sz="1400" dirty="0">
                    <a:solidFill>
                      <a:srgbClr val="BFBFBF"/>
                    </a:solidFill>
                    <a:cs typeface="Arial" pitchFamily="34" charset="0"/>
                    <a:sym typeface="Arial" pitchFamily="34" charset="0"/>
                  </a:rPr>
                  <a:t>FC</a:t>
                </a:r>
              </a:p>
            </p:txBody>
          </p:sp>
          <p:sp>
            <p:nvSpPr>
              <p:cNvPr id="67" name="Rectangle 15"/>
              <p:cNvSpPr>
                <a:spLocks/>
              </p:cNvSpPr>
              <p:nvPr/>
            </p:nvSpPr>
            <p:spPr bwMode="auto">
              <a:xfrm>
                <a:off x="948" y="119"/>
                <a:ext cx="381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sz="1400">
                    <a:solidFill>
                      <a:srgbClr val="BFBFBF"/>
                    </a:solidFill>
                    <a:cs typeface="Arial" pitchFamily="34" charset="0"/>
                    <a:sym typeface="Arial" pitchFamily="34" charset="0"/>
                  </a:rPr>
                  <a:t>AoE</a:t>
                </a:r>
              </a:p>
            </p:txBody>
          </p:sp>
          <p:sp>
            <p:nvSpPr>
              <p:cNvPr id="68" name="Rectangle 16"/>
              <p:cNvSpPr>
                <a:spLocks/>
              </p:cNvSpPr>
              <p:nvPr/>
            </p:nvSpPr>
            <p:spPr bwMode="auto">
              <a:xfrm>
                <a:off x="523" y="647"/>
                <a:ext cx="670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sz="1400" dirty="0" err="1">
                    <a:solidFill>
                      <a:srgbClr val="BFBFBF"/>
                    </a:solidFill>
                    <a:cs typeface="Arial" pitchFamily="34" charset="0"/>
                    <a:sym typeface="Arial" pitchFamily="34" charset="0"/>
                  </a:rPr>
                  <a:t>InfiniBand</a:t>
                </a:r>
                <a:endParaRPr lang="en-US" sz="1400" dirty="0">
                  <a:solidFill>
                    <a:srgbClr val="BFBFBF"/>
                  </a:solidFill>
                  <a:cs typeface="Arial" pitchFamily="34" charset="0"/>
                  <a:sym typeface="Arial" pitchFamily="34" charset="0"/>
                </a:endParaRPr>
              </a:p>
            </p:txBody>
          </p:sp>
        </p:grpSp>
        <p:sp>
          <p:nvSpPr>
            <p:cNvPr id="42" name="Line 18"/>
            <p:cNvSpPr>
              <a:spLocks noChangeShapeType="1"/>
            </p:cNvSpPr>
            <p:nvPr/>
          </p:nvSpPr>
          <p:spPr bwMode="auto">
            <a:xfrm>
              <a:off x="881" y="930"/>
              <a:ext cx="250" cy="254"/>
            </a:xfrm>
            <a:prstGeom prst="line">
              <a:avLst/>
            </a:prstGeom>
            <a:noFill/>
            <a:ln w="88900" cap="rnd">
              <a:solidFill>
                <a:srgbClr val="69B945">
                  <a:alpha val="6901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grpSp>
          <p:nvGrpSpPr>
            <p:cNvPr id="43" name="Group 25"/>
            <p:cNvGrpSpPr>
              <a:grpSpLocks/>
            </p:cNvGrpSpPr>
            <p:nvPr/>
          </p:nvGrpSpPr>
          <p:grpSpPr bwMode="auto">
            <a:xfrm>
              <a:off x="0" y="12"/>
              <a:ext cx="965" cy="519"/>
              <a:chOff x="0" y="0"/>
              <a:chExt cx="965" cy="519"/>
            </a:xfrm>
          </p:grpSpPr>
          <p:grpSp>
            <p:nvGrpSpPr>
              <p:cNvPr id="57" name="Group 22"/>
              <p:cNvGrpSpPr>
                <a:grpSpLocks/>
              </p:cNvGrpSpPr>
              <p:nvPr/>
            </p:nvGrpSpPr>
            <p:grpSpPr bwMode="auto">
              <a:xfrm>
                <a:off x="235" y="50"/>
                <a:ext cx="536" cy="469"/>
                <a:chOff x="0" y="0"/>
                <a:chExt cx="536" cy="468"/>
              </a:xfrm>
            </p:grpSpPr>
            <p:pic>
              <p:nvPicPr>
                <p:cNvPr id="60" name="Picture 19"/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626" t="26999" r="59911" b="53459"/>
                <a:stretch>
                  <a:fillRect/>
                </a:stretch>
              </p:blipFill>
              <p:spPr bwMode="auto">
                <a:xfrm>
                  <a:off x="0" y="0"/>
                  <a:ext cx="499" cy="4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1" name="Rectangle 20"/>
                <p:cNvSpPr>
                  <a:spLocks/>
                </p:cNvSpPr>
                <p:nvPr/>
              </p:nvSpPr>
              <p:spPr bwMode="auto">
                <a:xfrm>
                  <a:off x="296" y="306"/>
                  <a:ext cx="240" cy="1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" name="Rectangle 21"/>
                <p:cNvSpPr>
                  <a:spLocks/>
                </p:cNvSpPr>
                <p:nvPr/>
              </p:nvSpPr>
              <p:spPr bwMode="auto">
                <a:xfrm>
                  <a:off x="371" y="236"/>
                  <a:ext cx="136" cy="1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e-DE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8" name="Rectangle 23"/>
              <p:cNvSpPr>
                <a:spLocks/>
              </p:cNvSpPr>
              <p:nvPr/>
            </p:nvSpPr>
            <p:spPr bwMode="auto">
              <a:xfrm>
                <a:off x="0" y="148"/>
                <a:ext cx="441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sz="1400">
                    <a:solidFill>
                      <a:srgbClr val="BFBFBF"/>
                    </a:solidFill>
                    <a:cs typeface="Arial" pitchFamily="34" charset="0"/>
                    <a:sym typeface="Arial" pitchFamily="34" charset="0"/>
                  </a:rPr>
                  <a:t>CIFS</a:t>
                </a:r>
              </a:p>
            </p:txBody>
          </p:sp>
          <p:sp>
            <p:nvSpPr>
              <p:cNvPr id="59" name="Rectangle 24"/>
              <p:cNvSpPr>
                <a:spLocks/>
              </p:cNvSpPr>
              <p:nvPr/>
            </p:nvSpPr>
            <p:spPr bwMode="auto">
              <a:xfrm>
                <a:off x="592" y="0"/>
                <a:ext cx="373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sz="1400">
                    <a:solidFill>
                      <a:srgbClr val="BFBFBF"/>
                    </a:solidFill>
                    <a:cs typeface="Arial" pitchFamily="34" charset="0"/>
                    <a:sym typeface="Arial" pitchFamily="34" charset="0"/>
                  </a:rPr>
                  <a:t>iSCSI</a:t>
                </a:r>
              </a:p>
            </p:txBody>
          </p:sp>
        </p:grpSp>
        <p:grpSp>
          <p:nvGrpSpPr>
            <p:cNvPr id="44" name="Group 31"/>
            <p:cNvGrpSpPr>
              <a:grpSpLocks/>
            </p:cNvGrpSpPr>
            <p:nvPr/>
          </p:nvGrpSpPr>
          <p:grpSpPr bwMode="auto">
            <a:xfrm>
              <a:off x="993" y="0"/>
              <a:ext cx="750" cy="626"/>
              <a:chOff x="0" y="0"/>
              <a:chExt cx="750" cy="626"/>
            </a:xfrm>
          </p:grpSpPr>
          <p:grpSp>
            <p:nvGrpSpPr>
              <p:cNvPr id="52" name="Group 28"/>
              <p:cNvGrpSpPr>
                <a:grpSpLocks/>
              </p:cNvGrpSpPr>
              <p:nvPr/>
            </p:nvGrpSpPr>
            <p:grpSpPr bwMode="auto">
              <a:xfrm>
                <a:off x="0" y="65"/>
                <a:ext cx="519" cy="561"/>
                <a:chOff x="0" y="0"/>
                <a:chExt cx="519" cy="560"/>
              </a:xfrm>
            </p:grpSpPr>
            <p:pic>
              <p:nvPicPr>
                <p:cNvPr id="55" name="Picture 26"/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581" t="26999" r="46248" b="53574"/>
                <a:stretch>
                  <a:fillRect/>
                </a:stretch>
              </p:blipFill>
              <p:spPr bwMode="auto">
                <a:xfrm>
                  <a:off x="70" y="0"/>
                  <a:ext cx="449" cy="5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6" name="Rectangle 27"/>
                <p:cNvSpPr>
                  <a:spLocks/>
                </p:cNvSpPr>
                <p:nvPr/>
              </p:nvSpPr>
              <p:spPr bwMode="auto">
                <a:xfrm>
                  <a:off x="0" y="320"/>
                  <a:ext cx="188" cy="2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e-DE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3" name="Rectangle 29"/>
              <p:cNvSpPr>
                <a:spLocks/>
              </p:cNvSpPr>
              <p:nvPr/>
            </p:nvSpPr>
            <p:spPr bwMode="auto">
              <a:xfrm>
                <a:off x="78" y="0"/>
                <a:ext cx="396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sz="1400">
                    <a:solidFill>
                      <a:srgbClr val="BFBFBF"/>
                    </a:solidFill>
                    <a:cs typeface="Arial" pitchFamily="34" charset="0"/>
                    <a:sym typeface="Arial" pitchFamily="34" charset="0"/>
                  </a:rPr>
                  <a:t>NFS</a:t>
                </a:r>
              </a:p>
            </p:txBody>
          </p:sp>
          <p:sp>
            <p:nvSpPr>
              <p:cNvPr id="54" name="Rectangle 30"/>
              <p:cNvSpPr>
                <a:spLocks/>
              </p:cNvSpPr>
              <p:nvPr/>
            </p:nvSpPr>
            <p:spPr bwMode="auto">
              <a:xfrm>
                <a:off x="392" y="384"/>
                <a:ext cx="358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sz="1400">
                    <a:solidFill>
                      <a:srgbClr val="BFBFBF"/>
                    </a:solidFill>
                    <a:cs typeface="Arial" pitchFamily="34" charset="0"/>
                    <a:sym typeface="Arial" pitchFamily="34" charset="0"/>
                  </a:rPr>
                  <a:t>FC</a:t>
                </a:r>
              </a:p>
            </p:txBody>
          </p:sp>
        </p:grpSp>
        <p:sp>
          <p:nvSpPr>
            <p:cNvPr id="45" name="Line 32"/>
            <p:cNvSpPr>
              <a:spLocks noChangeShapeType="1"/>
            </p:cNvSpPr>
            <p:nvPr/>
          </p:nvSpPr>
          <p:spPr bwMode="auto">
            <a:xfrm>
              <a:off x="606" y="441"/>
              <a:ext cx="273" cy="333"/>
            </a:xfrm>
            <a:prstGeom prst="line">
              <a:avLst/>
            </a:prstGeom>
            <a:noFill/>
            <a:ln w="88900" cap="rnd">
              <a:solidFill>
                <a:srgbClr val="69B945">
                  <a:alpha val="6901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46" name="Line 33"/>
            <p:cNvSpPr>
              <a:spLocks noChangeShapeType="1"/>
            </p:cNvSpPr>
            <p:nvPr/>
          </p:nvSpPr>
          <p:spPr bwMode="auto">
            <a:xfrm flipH="1">
              <a:off x="879" y="441"/>
              <a:ext cx="265" cy="333"/>
            </a:xfrm>
            <a:prstGeom prst="line">
              <a:avLst/>
            </a:prstGeom>
            <a:noFill/>
            <a:ln w="88900" cap="rnd">
              <a:solidFill>
                <a:srgbClr val="69B945">
                  <a:alpha val="6901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47" name="Line 34"/>
            <p:cNvSpPr>
              <a:spLocks noChangeShapeType="1"/>
            </p:cNvSpPr>
            <p:nvPr/>
          </p:nvSpPr>
          <p:spPr bwMode="auto">
            <a:xfrm flipH="1">
              <a:off x="606" y="930"/>
              <a:ext cx="274" cy="254"/>
            </a:xfrm>
            <a:prstGeom prst="line">
              <a:avLst/>
            </a:prstGeom>
            <a:noFill/>
            <a:ln w="88900" cap="rnd">
              <a:solidFill>
                <a:srgbClr val="69B945">
                  <a:alpha val="6901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48" name="Line 35"/>
            <p:cNvSpPr>
              <a:spLocks noChangeShapeType="1"/>
            </p:cNvSpPr>
            <p:nvPr/>
          </p:nvSpPr>
          <p:spPr bwMode="auto">
            <a:xfrm>
              <a:off x="880" y="930"/>
              <a:ext cx="0" cy="418"/>
            </a:xfrm>
            <a:prstGeom prst="line">
              <a:avLst/>
            </a:prstGeom>
            <a:noFill/>
            <a:ln w="88900" cap="rnd">
              <a:solidFill>
                <a:srgbClr val="69B945">
                  <a:alpha val="6901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49" name="AutoShape 36"/>
            <p:cNvSpPr>
              <a:spLocks/>
            </p:cNvSpPr>
            <p:nvPr/>
          </p:nvSpPr>
          <p:spPr bwMode="auto">
            <a:xfrm>
              <a:off x="399" y="737"/>
              <a:ext cx="965" cy="227"/>
            </a:xfrm>
            <a:prstGeom prst="roundRect">
              <a:avLst>
                <a:gd name="adj" fmla="val 43972"/>
              </a:avLst>
            </a:prstGeom>
            <a:solidFill>
              <a:srgbClr val="E48025"/>
            </a:solidFill>
            <a:ln w="25400">
              <a:solidFill>
                <a:srgbClr val="69B94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0" name="AutoShape 37"/>
            <p:cNvSpPr>
              <a:spLocks/>
            </p:cNvSpPr>
            <p:nvPr/>
          </p:nvSpPr>
          <p:spPr bwMode="auto">
            <a:xfrm>
              <a:off x="436" y="774"/>
              <a:ext cx="886" cy="156"/>
            </a:xfrm>
            <a:prstGeom prst="roundRect">
              <a:avLst>
                <a:gd name="adj" fmla="val 46704"/>
              </a:avLst>
            </a:prstGeom>
            <a:solidFill>
              <a:schemeClr val="accent1"/>
            </a:solidFill>
            <a:ln w="63500">
              <a:solidFill>
                <a:srgbClr val="3F3F3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pic>
          <p:nvPicPr>
            <p:cNvPr id="51" name="Picture 38"/>
            <p:cNvPicPr>
              <a:picLocks noChangeAspect="1" noChangeArrowheads="1"/>
            </p:cNvPicPr>
            <p:nvPr/>
          </p:nvPicPr>
          <p:blipFill>
            <a:blip r:embed="rId4">
              <a:lum contras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" y="790"/>
              <a:ext cx="109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73" name="Rectangle 5"/>
          <p:cNvSpPr txBox="1">
            <a:spLocks noChangeArrowheads="1"/>
          </p:cNvSpPr>
          <p:nvPr/>
        </p:nvSpPr>
        <p:spPr bwMode="auto">
          <a:xfrm>
            <a:off x="276053" y="1371600"/>
            <a:ext cx="5612129" cy="467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7695" indent="-207695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450005" indent="-173079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692315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969241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246167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276926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553852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830778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107704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42900" indent="-342900" algn="l">
              <a:buSzPct val="100000"/>
              <a:buFontTx/>
              <a:buBlip>
                <a:blip r:embed="rId5"/>
              </a:buBlip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Unified </a:t>
            </a:r>
            <a:r>
              <a:rPr lang="en-US" sz="2400" b="1" dirty="0">
                <a:solidFill>
                  <a:srgbClr val="000000"/>
                </a:solidFill>
              </a:rPr>
              <a:t>storage SAN a</a:t>
            </a:r>
            <a:r>
              <a:rPr lang="en-US" sz="2400" b="1" dirty="0" smtClean="0">
                <a:solidFill>
                  <a:srgbClr val="000000"/>
                </a:solidFill>
              </a:rPr>
              <a:t>nd NAS</a:t>
            </a:r>
          </a:p>
          <a:p>
            <a:pPr marL="585210" lvl="1" indent="-342900" algn="l">
              <a:buSzPct val="100000"/>
              <a:buFontTx/>
              <a:buChar char="-"/>
              <a:defRPr/>
            </a:pPr>
            <a:r>
              <a:rPr lang="en-US" sz="2000" i="1" dirty="0" smtClean="0">
                <a:solidFill>
                  <a:srgbClr val="000000"/>
                </a:solidFill>
              </a:rPr>
              <a:t>NFS is our strength </a:t>
            </a:r>
            <a:r>
              <a:rPr lang="en-US" sz="2000" i="1" dirty="0">
                <a:solidFill>
                  <a:srgbClr val="000000"/>
                </a:solidFill>
              </a:rPr>
              <a:t>(</a:t>
            </a:r>
            <a:r>
              <a:rPr lang="en-US" sz="2000" i="1" dirty="0" err="1">
                <a:solidFill>
                  <a:srgbClr val="000000"/>
                </a:solidFill>
              </a:rPr>
              <a:t>NetApp</a:t>
            </a:r>
            <a:r>
              <a:rPr lang="en-US" sz="2000" i="1" dirty="0" smtClean="0">
                <a:solidFill>
                  <a:srgbClr val="000000"/>
                </a:solidFill>
              </a:rPr>
              <a:t>)</a:t>
            </a:r>
          </a:p>
          <a:p>
            <a:pPr marL="585210" lvl="1" indent="-342900" algn="l">
              <a:buSzPct val="100000"/>
              <a:buFontTx/>
              <a:buChar char="-"/>
              <a:defRPr/>
            </a:pPr>
            <a:r>
              <a:rPr lang="en-US" sz="2000" i="1" dirty="0" err="1" smtClean="0">
                <a:solidFill>
                  <a:srgbClr val="000000"/>
                </a:solidFill>
              </a:rPr>
              <a:t>iSCSI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sym typeface="Wingdings" pitchFamily="2" charset="2"/>
              </a:rPr>
              <a:t> VAAI certified</a:t>
            </a:r>
          </a:p>
          <a:p>
            <a:pPr marL="585210" lvl="1" indent="-342900" algn="l">
              <a:buSzPct val="100000"/>
              <a:buFontTx/>
              <a:buChar char="-"/>
              <a:defRPr/>
            </a:pPr>
            <a:r>
              <a:rPr lang="en-US" sz="2000" i="1" dirty="0" smtClean="0">
                <a:solidFill>
                  <a:srgbClr val="000000"/>
                </a:solidFill>
                <a:sym typeface="Wingdings" pitchFamily="2" charset="2"/>
              </a:rPr>
              <a:t>FC, </a:t>
            </a:r>
            <a:r>
              <a:rPr lang="en-US" sz="2000" i="1" dirty="0" err="1" smtClean="0">
                <a:solidFill>
                  <a:srgbClr val="000000"/>
                </a:solidFill>
                <a:sym typeface="Wingdings" pitchFamily="2" charset="2"/>
              </a:rPr>
              <a:t>Infiniband</a:t>
            </a:r>
            <a:r>
              <a:rPr lang="en-US" sz="2000" i="1" dirty="0" smtClean="0">
                <a:solidFill>
                  <a:srgbClr val="000000"/>
                </a:solidFill>
                <a:sym typeface="Wingdings" pitchFamily="2" charset="2"/>
              </a:rPr>
              <a:t> (PS only), </a:t>
            </a:r>
            <a:r>
              <a:rPr lang="en-US" sz="2000" i="1" dirty="0" err="1" smtClean="0">
                <a:solidFill>
                  <a:srgbClr val="000000"/>
                </a:solidFill>
                <a:sym typeface="Wingdings" pitchFamily="2" charset="2"/>
              </a:rPr>
              <a:t>AoE</a:t>
            </a:r>
            <a:endParaRPr lang="en-US" sz="2000" i="1" dirty="0" smtClean="0">
              <a:solidFill>
                <a:srgbClr val="000000"/>
              </a:solidFill>
            </a:endParaRPr>
          </a:p>
          <a:p>
            <a:pPr marL="342900" indent="-342900" algn="l">
              <a:buSzPct val="100000"/>
              <a:buFontTx/>
              <a:buBlip>
                <a:blip r:embed="rId5"/>
              </a:buBlip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Optimized for Cloud</a:t>
            </a:r>
            <a:endParaRPr lang="en-US" sz="2400" b="1" dirty="0">
              <a:solidFill>
                <a:srgbClr val="000000"/>
              </a:solidFill>
            </a:endParaRPr>
          </a:p>
          <a:p>
            <a:pPr marL="619826" lvl="1" indent="-342900" algn="l">
              <a:buSzPct val="100000"/>
              <a:buFontTx/>
              <a:buChar char="-"/>
              <a:defRPr/>
            </a:pPr>
            <a:r>
              <a:rPr lang="en-US" sz="2000" i="1" dirty="0" smtClean="0">
                <a:solidFill>
                  <a:srgbClr val="000000"/>
                </a:solidFill>
              </a:rPr>
              <a:t>No limitation: Volume size, number of files, number of Snapshots, </a:t>
            </a:r>
            <a:r>
              <a:rPr lang="en-US" sz="2000" i="1" dirty="0">
                <a:solidFill>
                  <a:srgbClr val="000000"/>
                </a:solidFill>
              </a:rPr>
              <a:t>n</a:t>
            </a:r>
            <a:r>
              <a:rPr lang="en-US" sz="2000" i="1" dirty="0" smtClean="0">
                <a:solidFill>
                  <a:srgbClr val="000000"/>
                </a:solidFill>
              </a:rPr>
              <a:t>umber of directories</a:t>
            </a:r>
          </a:p>
          <a:p>
            <a:pPr marL="619826" lvl="1" indent="-342900" algn="l">
              <a:buSzPct val="100000"/>
              <a:buFontTx/>
              <a:buChar char="-"/>
              <a:defRPr/>
            </a:pPr>
            <a:r>
              <a:rPr lang="en-US" sz="2000" i="1" dirty="0" smtClean="0">
                <a:solidFill>
                  <a:srgbClr val="000000"/>
                </a:solidFill>
              </a:rPr>
              <a:t>Largest Nexenta Cloud Installation 55 PB</a:t>
            </a:r>
          </a:p>
          <a:p>
            <a:pPr marL="619826" lvl="1" indent="-342900" algn="l">
              <a:buSzPct val="100000"/>
              <a:buFontTx/>
              <a:buChar char="-"/>
              <a:defRPr/>
            </a:pPr>
            <a:r>
              <a:rPr lang="en-US" sz="2000" i="1" dirty="0" smtClean="0">
                <a:solidFill>
                  <a:srgbClr val="000000"/>
                </a:solidFill>
              </a:rPr>
              <a:t>“Scale out” – we love JBODs</a:t>
            </a:r>
          </a:p>
          <a:p>
            <a:pPr marL="342900" indent="-342900" algn="l">
              <a:buSzPct val="100000"/>
              <a:buFontTx/>
              <a:buBlip>
                <a:blip r:embed="rId5"/>
              </a:buBlip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Optimized for VDI</a:t>
            </a:r>
            <a:endParaRPr lang="en-US" sz="2400" b="1" dirty="0">
              <a:solidFill>
                <a:srgbClr val="000000"/>
              </a:solidFill>
            </a:endParaRPr>
          </a:p>
          <a:p>
            <a:pPr marL="619826" lvl="1" indent="-342900" algn="l">
              <a:buSzPct val="100000"/>
              <a:buFontTx/>
              <a:buChar char="-"/>
              <a:defRPr/>
            </a:pPr>
            <a:r>
              <a:rPr lang="en-US" sz="2000" i="1" dirty="0" smtClean="0">
                <a:solidFill>
                  <a:srgbClr val="000000"/>
                </a:solidFill>
              </a:rPr>
              <a:t>Latency &lt; 2 </a:t>
            </a:r>
            <a:r>
              <a:rPr lang="en-US" sz="2000" i="1" dirty="0" err="1" smtClean="0">
                <a:solidFill>
                  <a:srgbClr val="000000"/>
                </a:solidFill>
              </a:rPr>
              <a:t>ms</a:t>
            </a:r>
            <a:endParaRPr lang="en-US" sz="2000" i="1" dirty="0" smtClean="0">
              <a:solidFill>
                <a:srgbClr val="000000"/>
              </a:solidFill>
            </a:endParaRPr>
          </a:p>
          <a:p>
            <a:pPr marL="619826" lvl="1" indent="-342900" algn="l">
              <a:buSzPct val="100000"/>
              <a:buFontTx/>
              <a:buChar char="-"/>
              <a:defRPr/>
            </a:pPr>
            <a:r>
              <a:rPr lang="en-US" sz="2000" i="1" dirty="0" smtClean="0">
                <a:solidFill>
                  <a:srgbClr val="000000"/>
                </a:solidFill>
              </a:rPr>
              <a:t>Scale up – just add RAM or SSDs</a:t>
            </a:r>
            <a:endParaRPr lang="en-US" sz="2000" i="1" dirty="0">
              <a:solidFill>
                <a:srgbClr val="000000"/>
              </a:solidFill>
            </a:endParaRPr>
          </a:p>
          <a:p>
            <a:pPr marL="242310" lvl="1" indent="0" algn="l">
              <a:buSzPct val="100000"/>
              <a:defRPr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marL="619826" lvl="1" indent="-342900" algn="l">
              <a:buSzPct val="100000"/>
              <a:buFontTx/>
              <a:buChar char="-"/>
              <a:defRPr/>
            </a:pPr>
            <a:endParaRPr lang="en-US" sz="20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887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PPT_sheets 2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1435112"/>
              </p:ext>
            </p:extLst>
          </p:nvPr>
        </p:nvGraphicFramePr>
        <p:xfrm>
          <a:off x="4800600" y="1325880"/>
          <a:ext cx="4343400" cy="512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5575509"/>
              </p:ext>
            </p:extLst>
          </p:nvPr>
        </p:nvGraphicFramePr>
        <p:xfrm>
          <a:off x="381000" y="777240"/>
          <a:ext cx="4343400" cy="566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V="1">
            <a:off x="3048000" y="4069080"/>
            <a:ext cx="4572000" cy="914400"/>
          </a:xfrm>
          <a:prstGeom prst="straightConnector1">
            <a:avLst/>
          </a:prstGeom>
          <a:ln>
            <a:solidFill>
              <a:srgbClr val="DC691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43000" y="86868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DF8226"/>
                </a:solidFill>
              </a:rPr>
              <a:t>Storage for VMware:  2008</a:t>
            </a:r>
            <a:endParaRPr lang="en-US" b="1" dirty="0">
              <a:solidFill>
                <a:srgbClr val="DF822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2600" y="86868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DF8226"/>
                </a:solidFill>
              </a:rPr>
              <a:t>Storage for VMware:  2010</a:t>
            </a:r>
            <a:endParaRPr lang="en-US" b="1" dirty="0">
              <a:solidFill>
                <a:srgbClr val="DF8226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85800" y="137160"/>
            <a:ext cx="7772400" cy="6858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r" defTabSz="914400">
              <a:defRPr/>
            </a:pPr>
            <a:r>
              <a:rPr lang="en-US" sz="5100" noProof="1" smtClean="0">
                <a:solidFill>
                  <a:srgbClr val="800000"/>
                </a:solidFill>
                <a:ea typeface="+mj-ea"/>
                <a:cs typeface="+mj-cs"/>
                <a:sym typeface="Gill Sans" charset="0"/>
              </a:rPr>
              <a:t>NFS is growing</a:t>
            </a:r>
            <a:endParaRPr lang="en-US" sz="5100" noProof="1">
              <a:solidFill>
                <a:srgbClr val="800000"/>
              </a:solidFill>
              <a:ea typeface="+mj-ea"/>
              <a:cs typeface="+mj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2135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3"/>
          <p:cNvSpPr txBox="1">
            <a:spLocks/>
          </p:cNvSpPr>
          <p:nvPr/>
        </p:nvSpPr>
        <p:spPr>
          <a:xfrm>
            <a:off x="182880" y="1371600"/>
            <a:ext cx="8944389" cy="6052947"/>
          </a:xfrm>
          <a:prstGeom prst="rect">
            <a:avLst/>
          </a:prstGeom>
        </p:spPr>
        <p:txBody>
          <a:bodyPr vert="horz" lIns="55385" tIns="27693" rIns="55385" bIns="27693"/>
          <a:lstStyle>
            <a:lvl1pPr marL="207695" indent="-207695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450005" indent="-173079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692315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969241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246167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276926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553852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830778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107704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42900" indent="-342900" algn="l">
              <a:buSzPct val="100000"/>
              <a:buBlip>
                <a:blip r:embed="rId3"/>
              </a:buBlip>
              <a:defRPr/>
            </a:pPr>
            <a:r>
              <a:rPr lang="en-US" sz="2400" b="1" dirty="0">
                <a:solidFill>
                  <a:srgbClr val="000000"/>
                </a:solidFill>
              </a:rPr>
              <a:t>Storage is 42% of enterprise IT spending</a:t>
            </a:r>
          </a:p>
          <a:p>
            <a:pPr marL="342900" indent="-342900" algn="l">
              <a:buSzPct val="100000"/>
              <a:buBlip>
                <a:blip r:embed="rId3"/>
              </a:buBlip>
              <a:defRPr/>
            </a:pPr>
            <a:r>
              <a:rPr lang="en-US" sz="2400" b="1" dirty="0">
                <a:solidFill>
                  <a:srgbClr val="000000"/>
                </a:solidFill>
              </a:rPr>
              <a:t>56% of enterprise software is open source</a:t>
            </a:r>
          </a:p>
          <a:p>
            <a:pPr marL="619826" lvl="1" indent="-342900" algn="l">
              <a:buSzPct val="100000"/>
              <a:buFontTx/>
              <a:buChar char="-"/>
              <a:defRPr/>
            </a:pPr>
            <a:r>
              <a:rPr lang="en-US" sz="2000" i="1" dirty="0">
                <a:solidFill>
                  <a:srgbClr val="000000"/>
                </a:solidFill>
              </a:rPr>
              <a:t>For storage this amounts to only 1 - 2%</a:t>
            </a:r>
          </a:p>
          <a:p>
            <a:pPr marL="342900" lvl="2" indent="-342900" algn="l">
              <a:buSzPct val="100000"/>
              <a:buFontTx/>
              <a:buBlip>
                <a:blip r:embed="rId3"/>
              </a:buBlip>
              <a:defRPr/>
            </a:pP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685800" y="134041"/>
            <a:ext cx="7772400" cy="857633"/>
          </a:xfrm>
          <a:prstGeom prst="rect">
            <a:avLst/>
          </a:prstGeom>
        </p:spPr>
        <p:txBody>
          <a:bodyPr vert="horz" lIns="55385" tIns="27693" rIns="55385" bIns="27693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76926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553852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830778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107704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/>
            <a:r>
              <a:rPr lang="en-US" dirty="0">
                <a:solidFill>
                  <a:srgbClr val="800000"/>
                </a:solidFill>
              </a:rPr>
              <a:t>Disruptive approach to the market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832100"/>
            <a:ext cx="4114800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32100"/>
            <a:ext cx="3784600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282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PT_sheets 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" y="0"/>
            <a:ext cx="9144000" cy="685800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685800" y="134041"/>
            <a:ext cx="7772400" cy="857633"/>
          </a:xfrm>
          <a:prstGeom prst="rect">
            <a:avLst/>
          </a:prstGeom>
        </p:spPr>
        <p:txBody>
          <a:bodyPr vert="horz" lIns="55385" tIns="27693" rIns="55385" bIns="27693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76926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553852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830778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107704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/>
            <a:r>
              <a:rPr lang="en-US" sz="4000" dirty="0" smtClean="0">
                <a:solidFill>
                  <a:srgbClr val="800000"/>
                </a:solidFill>
              </a:rPr>
              <a:t>NexentaStor </a:t>
            </a:r>
            <a:r>
              <a:rPr lang="en-US" sz="4000" dirty="0" err="1" smtClean="0">
                <a:solidFill>
                  <a:srgbClr val="800000"/>
                </a:solidFill>
              </a:rPr>
              <a:t>Differentation</a:t>
            </a:r>
            <a:endParaRPr lang="en-US" sz="4000" dirty="0">
              <a:solidFill>
                <a:srgbClr val="800000"/>
              </a:solidFill>
            </a:endParaRPr>
          </a:p>
        </p:txBody>
      </p:sp>
      <p:sp>
        <p:nvSpPr>
          <p:cNvPr id="6" name="Subtitle 3"/>
          <p:cNvSpPr txBox="1">
            <a:spLocks/>
          </p:cNvSpPr>
          <p:nvPr/>
        </p:nvSpPr>
        <p:spPr>
          <a:xfrm>
            <a:off x="182882" y="1371601"/>
            <a:ext cx="8056245" cy="3384401"/>
          </a:xfrm>
          <a:prstGeom prst="rect">
            <a:avLst/>
          </a:prstGeom>
        </p:spPr>
        <p:txBody>
          <a:bodyPr vert="horz" lIns="55385" tIns="27693" rIns="55385" bIns="27693"/>
          <a:lstStyle>
            <a:lvl1pPr marL="207695" indent="-207695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450005" indent="-173079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692315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969241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246167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276926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553852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830778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107704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42900" lvl="1" indent="-342900" algn="l">
              <a:buSzPct val="100000"/>
              <a:buFontTx/>
              <a:buBlip>
                <a:blip r:embed="rId3"/>
              </a:buBlip>
            </a:pPr>
            <a:r>
              <a:rPr lang="en-US" sz="2400" b="1" dirty="0">
                <a:solidFill>
                  <a:srgbClr val="000000"/>
                </a:solidFill>
              </a:rPr>
              <a:t>Unified storage SAN a</a:t>
            </a:r>
            <a:r>
              <a:rPr lang="en-US" sz="2400" b="1" dirty="0" smtClean="0">
                <a:solidFill>
                  <a:srgbClr val="000000"/>
                </a:solidFill>
              </a:rPr>
              <a:t>nd </a:t>
            </a:r>
            <a:r>
              <a:rPr lang="en-US" sz="2400" b="1" dirty="0">
                <a:solidFill>
                  <a:srgbClr val="000000"/>
                </a:solidFill>
              </a:rPr>
              <a:t>NAS</a:t>
            </a:r>
          </a:p>
          <a:p>
            <a:pPr marL="342900" indent="-342900" algn="l">
              <a:buSzPct val="100000"/>
              <a:buFontTx/>
              <a:buBlip>
                <a:blip r:embed="rId3"/>
              </a:buBlip>
            </a:pPr>
            <a:r>
              <a:rPr lang="en-US" sz="2400" b="1" dirty="0" smtClean="0">
                <a:solidFill>
                  <a:srgbClr val="000000"/>
                </a:solidFill>
              </a:rPr>
              <a:t>100% </a:t>
            </a:r>
            <a:r>
              <a:rPr lang="en-US" sz="2400" b="1" dirty="0" err="1" smtClean="0">
                <a:solidFill>
                  <a:srgbClr val="000000"/>
                </a:solidFill>
              </a:rPr>
              <a:t>Daten</a:t>
            </a:r>
            <a:r>
              <a:rPr lang="en-US" sz="2400" b="1" dirty="0" smtClean="0">
                <a:solidFill>
                  <a:srgbClr val="000000"/>
                </a:solidFill>
              </a:rPr>
              <a:t> Integrity</a:t>
            </a:r>
          </a:p>
          <a:p>
            <a:pPr marL="619826" lvl="1" indent="-342900" algn="l">
              <a:buSzPct val="100000"/>
              <a:buFontTx/>
              <a:buChar char="-"/>
            </a:pPr>
            <a:r>
              <a:rPr lang="en-US" sz="2000" i="1" dirty="0" smtClean="0">
                <a:solidFill>
                  <a:srgbClr val="000000"/>
                </a:solidFill>
              </a:rPr>
              <a:t>No “Silent Data Corruption”</a:t>
            </a:r>
          </a:p>
          <a:p>
            <a:pPr marL="619826" lvl="1" indent="-342900" algn="l">
              <a:buSzPct val="100000"/>
              <a:buFontTx/>
              <a:buChar char="-"/>
            </a:pPr>
            <a:r>
              <a:rPr lang="en-US" sz="2000" i="1" dirty="0" smtClean="0">
                <a:solidFill>
                  <a:srgbClr val="000000"/>
                </a:solidFill>
              </a:rPr>
              <a:t>Self-healing</a:t>
            </a:r>
          </a:p>
          <a:p>
            <a:pPr marL="342900" lvl="2" indent="-342900" algn="l">
              <a:buSzPct val="100000"/>
              <a:buFontTx/>
              <a:buBlip>
                <a:blip r:embed="rId3"/>
              </a:buBlip>
            </a:pPr>
            <a:r>
              <a:rPr lang="en-US" sz="2400" b="1" dirty="0" smtClean="0">
                <a:solidFill>
                  <a:srgbClr val="000000"/>
                </a:solidFill>
              </a:rPr>
              <a:t>Hybrid Storage Pools</a:t>
            </a:r>
          </a:p>
          <a:p>
            <a:pPr marL="619826" lvl="1" indent="-342900" algn="l">
              <a:buSzPct val="100000"/>
              <a:buFontTx/>
              <a:buChar char="-"/>
              <a:defRPr/>
            </a:pPr>
            <a:r>
              <a:rPr lang="en-US" sz="2000" i="1" dirty="0" smtClean="0">
                <a:solidFill>
                  <a:srgbClr val="000000"/>
                </a:solidFill>
              </a:rPr>
              <a:t>Unique capacity and </a:t>
            </a:r>
            <a:r>
              <a:rPr lang="en-US" sz="2000" i="1" dirty="0" err="1" smtClean="0">
                <a:solidFill>
                  <a:srgbClr val="000000"/>
                </a:solidFill>
              </a:rPr>
              <a:t>perfomance</a:t>
            </a:r>
            <a:r>
              <a:rPr lang="en-US" sz="2000" i="1" dirty="0" smtClean="0">
                <a:solidFill>
                  <a:srgbClr val="000000"/>
                </a:solidFill>
              </a:rPr>
              <a:t> scaling</a:t>
            </a:r>
            <a:endParaRPr lang="en-US" sz="2000" i="1" dirty="0">
              <a:solidFill>
                <a:srgbClr val="000000"/>
              </a:solidFill>
            </a:endParaRPr>
          </a:p>
          <a:p>
            <a:pPr marL="619826" lvl="1" indent="-342900" algn="l">
              <a:buSzPct val="100000"/>
              <a:buFontTx/>
              <a:buChar char="-"/>
            </a:pPr>
            <a:r>
              <a:rPr lang="en-US" sz="2000" i="1" dirty="0">
                <a:solidFill>
                  <a:srgbClr val="000000"/>
                </a:solidFill>
                <a:sym typeface="Arial" charset="0"/>
              </a:rPr>
              <a:t>Add CPU and SSD to achieve speed not just more spindles</a:t>
            </a:r>
          </a:p>
          <a:p>
            <a:pPr marL="342900" lvl="2" indent="-342900" algn="l">
              <a:buSzPct val="100000"/>
              <a:buFontTx/>
              <a:buBlip>
                <a:blip r:embed="rId3"/>
              </a:buBlip>
            </a:pPr>
            <a:r>
              <a:rPr lang="en-US" sz="2400" b="1" dirty="0" smtClean="0">
                <a:solidFill>
                  <a:srgbClr val="000000"/>
                </a:solidFill>
              </a:rPr>
              <a:t>RAIDZ</a:t>
            </a:r>
            <a:endParaRPr lang="en-US" sz="2400" b="1" dirty="0">
              <a:solidFill>
                <a:srgbClr val="000000"/>
              </a:solidFill>
            </a:endParaRPr>
          </a:p>
          <a:p>
            <a:pPr marL="619826" lvl="1" indent="-342900" algn="l">
              <a:buSzPct val="100000"/>
              <a:buFontTx/>
              <a:buChar char="-"/>
            </a:pPr>
            <a:r>
              <a:rPr lang="en-US" sz="2000" i="1" dirty="0" smtClean="0">
                <a:solidFill>
                  <a:srgbClr val="000000"/>
                </a:solidFill>
              </a:rPr>
              <a:t>Fast rebuild of large data</a:t>
            </a:r>
          </a:p>
          <a:p>
            <a:pPr marL="619826" lvl="1" indent="-342900" algn="l">
              <a:buSzPct val="100000"/>
              <a:buFontTx/>
              <a:buChar char="-"/>
            </a:pPr>
            <a:r>
              <a:rPr lang="en-US" sz="2000" i="1" dirty="0" smtClean="0">
                <a:solidFill>
                  <a:srgbClr val="000000"/>
                </a:solidFill>
              </a:rPr>
              <a:t>No need for expensive NVRAM</a:t>
            </a:r>
            <a:endParaRPr lang="en-US" sz="2000" i="1" dirty="0">
              <a:solidFill>
                <a:srgbClr val="000000"/>
              </a:solidFill>
            </a:endParaRPr>
          </a:p>
          <a:p>
            <a:pPr marL="619826" lvl="1" indent="-342900" algn="l">
              <a:buSzPct val="100000"/>
              <a:buFontTx/>
              <a:buChar char="-"/>
            </a:pPr>
            <a:r>
              <a:rPr lang="en-US" sz="2000" i="1" dirty="0" smtClean="0">
                <a:solidFill>
                  <a:srgbClr val="000000"/>
                </a:solidFill>
              </a:rPr>
              <a:t>No need for expensive RAID Controller + Battery Backup</a:t>
            </a:r>
          </a:p>
          <a:p>
            <a:pPr marL="342900" lvl="1" indent="-342900" algn="l">
              <a:buSzPct val="100000"/>
              <a:buFontTx/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No </a:t>
            </a:r>
            <a:r>
              <a:rPr lang="en-US" sz="2400" b="1" dirty="0">
                <a:solidFill>
                  <a:srgbClr val="000000"/>
                </a:solidFill>
              </a:rPr>
              <a:t>legacy design limits</a:t>
            </a:r>
          </a:p>
          <a:p>
            <a:pPr marL="619826" lvl="1" indent="-342900" algn="l">
              <a:buSzPct val="100000"/>
              <a:buFontTx/>
              <a:buChar char="-"/>
              <a:defRPr/>
            </a:pPr>
            <a:r>
              <a:rPr lang="en-US" sz="2000" i="1" dirty="0">
                <a:solidFill>
                  <a:srgbClr val="000000"/>
                </a:solidFill>
              </a:rPr>
              <a:t>Unlimited volumes, files, </a:t>
            </a:r>
            <a:r>
              <a:rPr lang="en-US" sz="2000" i="1" dirty="0" smtClean="0">
                <a:solidFill>
                  <a:srgbClr val="000000"/>
                </a:solidFill>
              </a:rPr>
              <a:t>snapshots</a:t>
            </a:r>
            <a:r>
              <a:rPr lang="en-US" sz="2000" i="1" dirty="0">
                <a:solidFill>
                  <a:srgbClr val="000000"/>
                </a:solidFill>
              </a:rPr>
              <a:t>, </a:t>
            </a:r>
            <a:r>
              <a:rPr lang="en-US" sz="2000" i="1" dirty="0" smtClean="0">
                <a:solidFill>
                  <a:srgbClr val="000000"/>
                </a:solidFill>
              </a:rPr>
              <a:t>directories</a:t>
            </a:r>
          </a:p>
          <a:p>
            <a:pPr marL="342900" lvl="1" indent="-342900" algn="l">
              <a:buSzPct val="100000"/>
              <a:buFontTx/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Customized building blocks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81412" y="5333608"/>
            <a:ext cx="667125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100" dirty="0" smtClean="0">
                <a:solidFill>
                  <a:srgbClr val="800000"/>
                </a:solidFill>
                <a:sym typeface="Gill Sans" charset="0"/>
              </a:rPr>
              <a:t>THANKS!</a:t>
            </a:r>
            <a:endParaRPr lang="de-DE" sz="5100" dirty="0">
              <a:solidFill>
                <a:srgbClr val="800000"/>
              </a:solidFill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00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7160"/>
            <a:ext cx="7772400" cy="8595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457200"/>
            <a:r>
              <a:rPr lang="en-US" kern="1200" dirty="0" smtClean="0">
                <a:solidFill>
                  <a:srgbClr val="800000"/>
                </a:solidFill>
              </a:rPr>
              <a:t>Nexenta Licensing</a:t>
            </a:r>
            <a:endParaRPr lang="en-US" kern="1200" dirty="0">
              <a:solidFill>
                <a:srgbClr val="800000"/>
              </a:solidFill>
            </a:endParaRPr>
          </a:p>
        </p:txBody>
      </p:sp>
      <p:sp>
        <p:nvSpPr>
          <p:cNvPr id="73" name="Rectangle 5"/>
          <p:cNvSpPr txBox="1">
            <a:spLocks noChangeArrowheads="1"/>
          </p:cNvSpPr>
          <p:nvPr/>
        </p:nvSpPr>
        <p:spPr bwMode="auto">
          <a:xfrm>
            <a:off x="276053" y="1371600"/>
            <a:ext cx="6572422" cy="467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7695" indent="-207695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450005" indent="-173079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692315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969241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246167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276926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553852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830778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107704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42900" indent="-342900" algn="l">
              <a:buSzPct val="100000"/>
              <a:buFontTx/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Pro TB</a:t>
            </a:r>
          </a:p>
          <a:p>
            <a:pPr marL="585210" lvl="1" indent="-342900" algn="l">
              <a:buSzPct val="100000"/>
              <a:buFontTx/>
              <a:buChar char="-"/>
              <a:defRPr/>
            </a:pPr>
            <a:r>
              <a:rPr lang="en-US" sz="2000" i="1" dirty="0" smtClean="0">
                <a:solidFill>
                  <a:srgbClr val="000000"/>
                </a:solidFill>
              </a:rPr>
              <a:t>8TB, 16 TB, 32 TB, 64 TB, </a:t>
            </a:r>
            <a:r>
              <a:rPr lang="en-US" sz="2000" i="1" dirty="0" err="1" smtClean="0">
                <a:solidFill>
                  <a:srgbClr val="000000"/>
                </a:solidFill>
              </a:rPr>
              <a:t>etc</a:t>
            </a:r>
            <a:endParaRPr lang="en-US" sz="2000" i="1" dirty="0">
              <a:solidFill>
                <a:srgbClr val="000000"/>
              </a:solidFill>
            </a:endParaRPr>
          </a:p>
          <a:p>
            <a:pPr marL="585210" lvl="1" indent="-342900" algn="l">
              <a:buSzPct val="100000"/>
              <a:buFontTx/>
              <a:buChar char="-"/>
              <a:defRPr/>
            </a:pPr>
            <a:r>
              <a:rPr lang="en-US" sz="2000" i="1" dirty="0" smtClean="0">
                <a:solidFill>
                  <a:srgbClr val="000000"/>
                </a:solidFill>
              </a:rPr>
              <a:t>Incl. 1 year support </a:t>
            </a:r>
          </a:p>
          <a:p>
            <a:pPr marL="342900" indent="-342900" algn="l">
              <a:buSzPct val="100000"/>
              <a:buFontTx/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Support</a:t>
            </a:r>
            <a:endParaRPr lang="en-US" sz="2400" b="1" dirty="0">
              <a:solidFill>
                <a:srgbClr val="000000"/>
              </a:solidFill>
            </a:endParaRPr>
          </a:p>
          <a:p>
            <a:pPr marL="619826" lvl="1" indent="-342900" algn="l">
              <a:buSzPct val="100000"/>
              <a:buFontTx/>
              <a:buChar char="-"/>
              <a:defRPr/>
            </a:pPr>
            <a:r>
              <a:rPr lang="en-US" sz="2000" i="1" dirty="0" smtClean="0">
                <a:solidFill>
                  <a:srgbClr val="000000"/>
                </a:solidFill>
              </a:rPr>
              <a:t>Silver, Gold and Platinum</a:t>
            </a:r>
          </a:p>
          <a:p>
            <a:pPr marL="619826" lvl="1" indent="-342900" algn="l">
              <a:buSzPct val="100000"/>
              <a:buFontTx/>
              <a:buChar char="-"/>
              <a:defRPr/>
            </a:pPr>
            <a:r>
              <a:rPr lang="en-US" sz="2000" i="1" dirty="0" smtClean="0">
                <a:solidFill>
                  <a:srgbClr val="000000"/>
                </a:solidFill>
              </a:rPr>
              <a:t>24 x 7, follow the sun</a:t>
            </a:r>
          </a:p>
          <a:p>
            <a:pPr marL="619826" lvl="1" indent="-342900" algn="l">
              <a:buSzPct val="100000"/>
              <a:buFontTx/>
              <a:buChar char="-"/>
              <a:defRPr/>
            </a:pPr>
            <a:r>
              <a:rPr lang="en-US" sz="2000" i="1" dirty="0" smtClean="0">
                <a:solidFill>
                  <a:srgbClr val="000000"/>
                </a:solidFill>
              </a:rPr>
              <a:t>HA Cluster only Gold or Platinum</a:t>
            </a:r>
          </a:p>
          <a:p>
            <a:pPr marL="619826" lvl="1" indent="-342900" algn="l">
              <a:buSzPct val="100000"/>
              <a:buFontTx/>
              <a:buChar char="-"/>
              <a:defRPr/>
            </a:pPr>
            <a:r>
              <a:rPr lang="en-US" sz="2000" i="1" dirty="0" smtClean="0">
                <a:solidFill>
                  <a:srgbClr val="000000"/>
                </a:solidFill>
              </a:rPr>
              <a:t>&gt; 64TB only Gold or Platinum</a:t>
            </a:r>
          </a:p>
          <a:p>
            <a:pPr marL="342900" lvl="1" indent="-342900" algn="l">
              <a:buSzPct val="100000"/>
              <a:buFontTx/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Plugins</a:t>
            </a:r>
          </a:p>
          <a:p>
            <a:pPr marL="619826" lvl="1" indent="-342900" algn="l">
              <a:buSzPct val="100000"/>
              <a:buFontTx/>
              <a:buChar char="-"/>
              <a:defRPr/>
            </a:pPr>
            <a:r>
              <a:rPr lang="en-US" sz="2000" i="1" dirty="0" smtClean="0">
                <a:solidFill>
                  <a:srgbClr val="000000"/>
                </a:solidFill>
              </a:rPr>
              <a:t>HA Cluster, VMDC, FC-Target, </a:t>
            </a:r>
            <a:r>
              <a:rPr lang="en-US" sz="2000" i="1" dirty="0" err="1" smtClean="0">
                <a:solidFill>
                  <a:srgbClr val="000000"/>
                </a:solidFill>
              </a:rPr>
              <a:t>NameSpace</a:t>
            </a:r>
            <a:r>
              <a:rPr lang="en-US" sz="2000" i="1" dirty="0" smtClean="0">
                <a:solidFill>
                  <a:srgbClr val="000000"/>
                </a:solidFill>
              </a:rPr>
              <a:t> Cluster</a:t>
            </a:r>
          </a:p>
          <a:p>
            <a:pPr marL="342900" lvl="1" indent="-342900" algn="l">
              <a:buSzPct val="100000"/>
              <a:buFontTx/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Professional Services</a:t>
            </a:r>
          </a:p>
          <a:p>
            <a:pPr marL="342900" lvl="1" indent="-342900" algn="l">
              <a:buSzPct val="100000"/>
              <a:buFontTx/>
              <a:buBlip>
                <a:blip r:embed="rId3"/>
              </a:buBlip>
              <a:defRPr/>
            </a:pPr>
            <a:r>
              <a:rPr lang="en-US" sz="2400" b="1" i="1" dirty="0" smtClean="0">
                <a:solidFill>
                  <a:srgbClr val="000000"/>
                </a:solidFill>
              </a:rPr>
              <a:t>Software not tight to HW!!!</a:t>
            </a:r>
            <a:endParaRPr lang="en-US" sz="20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13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/>
        </p:nvSpPr>
        <p:spPr>
          <a:xfrm>
            <a:off x="685800" y="134041"/>
            <a:ext cx="7772400" cy="857633"/>
          </a:xfrm>
          <a:prstGeom prst="rect">
            <a:avLst/>
          </a:prstGeom>
        </p:spPr>
        <p:txBody>
          <a:bodyPr vert="horz" lIns="55385" tIns="27693" rIns="55385" bIns="27693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76926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553852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830778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107704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/>
            <a:r>
              <a:rPr lang="en-US" dirty="0">
                <a:solidFill>
                  <a:srgbClr val="800000"/>
                </a:solidFill>
              </a:rPr>
              <a:t>Software only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82880" y="1371600"/>
            <a:ext cx="8229600" cy="467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7695" indent="-207695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450005" indent="-173079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692315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969241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246167" indent="-138463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276926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553852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830778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107704" algn="ctr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42900" indent="-342900" algn="l">
              <a:buSzPct val="100000"/>
              <a:buBlip>
                <a:blip r:embed="rId3"/>
              </a:buBlip>
              <a:defRPr/>
            </a:pPr>
            <a:r>
              <a:rPr lang="en-US" sz="2400" b="1" dirty="0"/>
              <a:t>Leverage open and proven technology</a:t>
            </a:r>
          </a:p>
          <a:p>
            <a:pPr marL="619826" lvl="1" indent="-342900" algn="l">
              <a:buSzPct val="100000"/>
              <a:buFontTx/>
              <a:buChar char="-"/>
              <a:defRPr/>
            </a:pPr>
            <a:r>
              <a:rPr lang="en-US" sz="2000" i="1" dirty="0"/>
              <a:t>Just like the other 56</a:t>
            </a:r>
            <a:r>
              <a:rPr lang="en-US" sz="2000" i="1" dirty="0" smtClean="0"/>
              <a:t>%</a:t>
            </a:r>
            <a:endParaRPr lang="en-US" sz="2000" i="1" dirty="0"/>
          </a:p>
          <a:p>
            <a:pPr marL="342900" indent="-342900" algn="l">
              <a:buSzPct val="100000"/>
              <a:buBlip>
                <a:blip r:embed="rId3"/>
              </a:buBlip>
              <a:defRPr/>
            </a:pPr>
            <a:r>
              <a:rPr lang="en-US" sz="2400" b="1" dirty="0"/>
              <a:t>Open </a:t>
            </a:r>
            <a:r>
              <a:rPr lang="en-US" sz="2400" b="1" dirty="0" smtClean="0"/>
              <a:t>partnerships with </a:t>
            </a:r>
            <a:r>
              <a:rPr lang="en-US" sz="2400" b="1" dirty="0"/>
              <a:t>vendors</a:t>
            </a:r>
          </a:p>
          <a:p>
            <a:pPr marL="619826" lvl="1" indent="-342900" algn="l">
              <a:buSzPct val="100000"/>
              <a:buFontTx/>
              <a:buChar char="-"/>
              <a:defRPr/>
            </a:pPr>
            <a:r>
              <a:rPr lang="en-US" sz="2000" i="1" dirty="0"/>
              <a:t>Intel, STEC, LSI, </a:t>
            </a:r>
            <a:r>
              <a:rPr lang="en-US" sz="2000" i="1" dirty="0" smtClean="0"/>
              <a:t>DELL, </a:t>
            </a:r>
            <a:r>
              <a:rPr lang="en-US" sz="2000" i="1" dirty="0" err="1" smtClean="0"/>
              <a:t>SuperMicro</a:t>
            </a:r>
            <a:r>
              <a:rPr lang="en-US" sz="2000" i="1" dirty="0" smtClean="0"/>
              <a:t> </a:t>
            </a:r>
            <a:r>
              <a:rPr lang="en-US" sz="2000" i="1" dirty="0"/>
              <a:t>among </a:t>
            </a:r>
            <a:r>
              <a:rPr lang="en-US" sz="2000" i="1" dirty="0" smtClean="0"/>
              <a:t>others</a:t>
            </a:r>
          </a:p>
          <a:p>
            <a:pPr marL="342900" indent="-342900" algn="l">
              <a:buSzPct val="100000"/>
              <a:buBlip>
                <a:blip r:embed="rId3"/>
              </a:buBlip>
              <a:defRPr/>
            </a:pPr>
            <a:r>
              <a:rPr lang="en-US" sz="2400" b="1" dirty="0" smtClean="0"/>
              <a:t>End user benefits from commodity hardware</a:t>
            </a:r>
          </a:p>
          <a:p>
            <a:pPr marL="619826" lvl="1" indent="-342900" algn="l">
              <a:buSzPct val="100000"/>
              <a:buFontTx/>
              <a:buChar char="-"/>
              <a:defRPr/>
            </a:pPr>
            <a:r>
              <a:rPr lang="en-US" sz="2000" i="1" dirty="0" smtClean="0"/>
              <a:t>CPU</a:t>
            </a:r>
            <a:r>
              <a:rPr lang="en-US" sz="2000" i="1" dirty="0"/>
              <a:t>: number of cores, Hz and hardware virtualization</a:t>
            </a:r>
          </a:p>
          <a:p>
            <a:pPr marL="619826" lvl="1" indent="-342900" algn="l">
              <a:buSzPct val="100000"/>
              <a:buFontTx/>
              <a:buChar char="-"/>
              <a:defRPr/>
            </a:pPr>
            <a:r>
              <a:rPr lang="en-US" sz="2000" i="1" dirty="0"/>
              <a:t>High density DIMM</a:t>
            </a:r>
          </a:p>
          <a:p>
            <a:pPr marL="619826" lvl="1" indent="-342900" algn="l">
              <a:buSzPct val="100000"/>
              <a:buFontTx/>
              <a:buChar char="-"/>
              <a:defRPr/>
            </a:pPr>
            <a:r>
              <a:rPr lang="en-US" sz="2000" i="1" dirty="0"/>
              <a:t>SSD technology (SLC and MLC FLASH even DRAM</a:t>
            </a:r>
            <a:r>
              <a:rPr lang="en-US" sz="2000" i="1" dirty="0" smtClean="0"/>
              <a:t>)</a:t>
            </a:r>
            <a:endParaRPr lang="en-US" sz="2000" i="1" dirty="0"/>
          </a:p>
          <a:p>
            <a:pPr marL="342900" indent="-342900" algn="l">
              <a:buSzPct val="100000"/>
              <a:buBlip>
                <a:blip r:embed="rId3"/>
              </a:buBlip>
              <a:defRPr/>
            </a:pPr>
            <a:r>
              <a:rPr lang="en-US" sz="2400" b="1" dirty="0"/>
              <a:t>Faster adoption of software standards</a:t>
            </a:r>
          </a:p>
          <a:p>
            <a:pPr marL="619826" lvl="1" indent="-342900" algn="l">
              <a:buSzPct val="100000"/>
              <a:buFontTx/>
              <a:buChar char="-"/>
              <a:defRPr/>
            </a:pPr>
            <a:r>
              <a:rPr lang="en-US" sz="2000" i="1" dirty="0"/>
              <a:t>NFS4, </a:t>
            </a:r>
            <a:r>
              <a:rPr lang="en-US" sz="2000" i="1" dirty="0" err="1"/>
              <a:t>pNFS</a:t>
            </a:r>
            <a:r>
              <a:rPr lang="en-US" sz="2000" i="1" dirty="0"/>
              <a:t>, NFS refer, </a:t>
            </a:r>
            <a:r>
              <a:rPr lang="en-US" sz="2000" i="1" dirty="0" err="1" smtClean="0"/>
              <a:t>etc</a:t>
            </a:r>
            <a:endParaRPr lang="en-US" sz="2000" i="1" dirty="0"/>
          </a:p>
          <a:p>
            <a:pPr marL="342900" indent="-342900" algn="l">
              <a:buSzPct val="100000"/>
              <a:buBlip>
                <a:blip r:embed="rId3"/>
              </a:buBlip>
              <a:defRPr/>
            </a:pPr>
            <a:r>
              <a:rPr lang="en-US" sz="2400" b="1" dirty="0"/>
              <a:t>Value add of Nexenta</a:t>
            </a:r>
          </a:p>
          <a:p>
            <a:pPr marL="619826" lvl="1" indent="-342900" algn="l">
              <a:buSzPct val="100000"/>
              <a:buFontTx/>
              <a:buChar char="-"/>
              <a:defRPr/>
            </a:pPr>
            <a:r>
              <a:rPr lang="en-US" sz="2000" i="1" dirty="0"/>
              <a:t>Support, drivers, features, bug fixes, integration and </a:t>
            </a:r>
            <a:r>
              <a:rPr lang="en-US" sz="2000" i="1" dirty="0" smtClean="0"/>
              <a:t>design</a:t>
            </a:r>
          </a:p>
        </p:txBody>
      </p:sp>
    </p:spTree>
    <p:extLst>
      <p:ext uri="{BB962C8B-B14F-4D97-AF65-F5344CB8AC3E}">
        <p14:creationId xmlns:p14="http://schemas.microsoft.com/office/powerpoint/2010/main" val="3553021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" descr="PPT_sheets 2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4" name="Rounded Rectangle 43"/>
          <p:cNvSpPr/>
          <p:nvPr/>
        </p:nvSpPr>
        <p:spPr bwMode="auto">
          <a:xfrm>
            <a:off x="3288169" y="880354"/>
            <a:ext cx="4575172" cy="989428"/>
          </a:xfrm>
          <a:prstGeom prst="roundRect">
            <a:avLst>
              <a:gd name="adj" fmla="val 953"/>
            </a:avLst>
          </a:prstGeom>
          <a:solidFill>
            <a:schemeClr val="accent6">
              <a:lumMod val="40000"/>
              <a:lumOff val="60000"/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499039" y="845429"/>
            <a:ext cx="5422918" cy="5234482"/>
          </a:xfrm>
          <a:prstGeom prst="ellipse">
            <a:avLst/>
          </a:prstGeom>
          <a:solidFill>
            <a:srgbClr val="FCD6B6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092558" y="1823782"/>
            <a:ext cx="7504689" cy="4246802"/>
            <a:chOff x="1164632" y="1577149"/>
            <a:chExt cx="7427128" cy="4188421"/>
          </a:xfrm>
        </p:grpSpPr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1164632" y="1577149"/>
              <a:ext cx="7205530" cy="4188421"/>
              <a:chOff x="1291632" y="1653349"/>
              <a:chExt cx="7205530" cy="4188421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3239702" y="1662646"/>
                <a:ext cx="4752738" cy="1656265"/>
              </a:xfrm>
              <a:prstGeom prst="roundRect">
                <a:avLst>
                  <a:gd name="adj" fmla="val 953"/>
                </a:avLst>
              </a:prstGeom>
              <a:solidFill>
                <a:schemeClr val="accent6">
                  <a:lumMod val="75000"/>
                  <a:alpha val="68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291632" y="1653349"/>
                <a:ext cx="4340696" cy="41884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291632" y="1653349"/>
                <a:ext cx="4340696" cy="4188421"/>
              </a:xfrm>
              <a:prstGeom prst="ellipse">
                <a:avLst/>
              </a:prstGeom>
              <a:solidFill>
                <a:schemeClr val="accent6">
                  <a:lumMod val="75000"/>
                  <a:alpha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1645683" y="2464369"/>
                <a:ext cx="3367452" cy="3367878"/>
              </a:xfrm>
              <a:prstGeom prst="ellipse">
                <a:avLst/>
              </a:prstGeom>
              <a:solidFill>
                <a:schemeClr val="accent6">
                  <a:lumMod val="75000"/>
                  <a:alpha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Text Box 11"/>
              <p:cNvSpPr txBox="1">
                <a:spLocks/>
              </p:cNvSpPr>
              <p:nvPr/>
            </p:nvSpPr>
            <p:spPr bwMode="auto">
              <a:xfrm>
                <a:off x="1406250" y="2618123"/>
                <a:ext cx="3879893" cy="607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400" eaLnBrk="1" hangingPunct="1">
                  <a:spcBef>
                    <a:spcPct val="50000"/>
                  </a:spcBef>
                </a:pPr>
                <a:r>
                  <a:rPr lang="en-GB" sz="1200" b="1" dirty="0">
                    <a:solidFill>
                      <a:prstClr val="black"/>
                    </a:solidFill>
                    <a:latin typeface="Calibri" pitchFamily="34" charset="0"/>
                  </a:rPr>
                  <a:t>Enterprise Edition</a:t>
                </a:r>
              </a:p>
              <a:p>
                <a:pPr algn="ctr" defTabSz="914400" eaLnBrk="1" hangingPunct="1"/>
                <a:r>
                  <a:rPr lang="en-GB" sz="1100" dirty="0">
                    <a:solidFill>
                      <a:prstClr val="black"/>
                    </a:solidFill>
                    <a:latin typeface="Calibri" pitchFamily="34" charset="0"/>
                  </a:rPr>
                  <a:t>+ </a:t>
                </a:r>
                <a:r>
                  <a:rPr lang="en-GB" sz="1100" dirty="0" smtClean="0">
                    <a:solidFill>
                      <a:prstClr val="black"/>
                    </a:solidFill>
                    <a:latin typeface="Calibri" pitchFamily="34" charset="0"/>
                  </a:rPr>
                  <a:t>Search </a:t>
                </a:r>
                <a:r>
                  <a:rPr lang="en-GB" sz="1100" dirty="0">
                    <a:solidFill>
                      <a:prstClr val="black"/>
                    </a:solidFill>
                    <a:latin typeface="Calibri" pitchFamily="34" charset="0"/>
                  </a:rPr>
                  <a:t>+ </a:t>
                </a:r>
                <a:r>
                  <a:rPr lang="en-GB" sz="1100" dirty="0" smtClean="0">
                    <a:solidFill>
                      <a:prstClr val="black"/>
                    </a:solidFill>
                    <a:latin typeface="Calibri" pitchFamily="34" charset="0"/>
                  </a:rPr>
                  <a:t>Synch </a:t>
                </a:r>
                <a:r>
                  <a:rPr lang="en-GB" sz="1100" dirty="0">
                    <a:solidFill>
                      <a:prstClr val="black"/>
                    </a:solidFill>
                    <a:latin typeface="Calibri" pitchFamily="34" charset="0"/>
                  </a:rPr>
                  <a:t>R</a:t>
                </a:r>
                <a:r>
                  <a:rPr lang="en-GB" sz="1100" dirty="0" smtClean="0">
                    <a:solidFill>
                      <a:prstClr val="black"/>
                    </a:solidFill>
                    <a:latin typeface="Calibri" pitchFamily="34" charset="0"/>
                  </a:rPr>
                  <a:t>eplication</a:t>
                </a:r>
                <a:endParaRPr lang="en-GB" sz="1100" dirty="0">
                  <a:solidFill>
                    <a:prstClr val="black"/>
                  </a:solidFill>
                  <a:latin typeface="Calibri" pitchFamily="34" charset="0"/>
                </a:endParaRPr>
              </a:p>
              <a:p>
                <a:pPr algn="ctr" defTabSz="914400" eaLnBrk="1" hangingPunct="1"/>
                <a:r>
                  <a:rPr lang="en-GB" sz="1100" dirty="0">
                    <a:solidFill>
                      <a:prstClr val="black"/>
                    </a:solidFill>
                    <a:latin typeface="Calibri" pitchFamily="34" charset="0"/>
                  </a:rPr>
                  <a:t>+ </a:t>
                </a:r>
                <a:r>
                  <a:rPr lang="en-GB" sz="1100" dirty="0" smtClean="0">
                    <a:solidFill>
                      <a:prstClr val="black"/>
                    </a:solidFill>
                    <a:latin typeface="Calibri" pitchFamily="34" charset="0"/>
                  </a:rPr>
                  <a:t>Ease </a:t>
                </a:r>
                <a:r>
                  <a:rPr lang="en-GB" sz="1100" dirty="0">
                    <a:solidFill>
                      <a:prstClr val="black"/>
                    </a:solidFill>
                    <a:latin typeface="Calibri" pitchFamily="34" charset="0"/>
                  </a:rPr>
                  <a:t>of use + </a:t>
                </a:r>
                <a:r>
                  <a:rPr lang="en-GB" sz="1100" dirty="0" smtClean="0">
                    <a:solidFill>
                      <a:prstClr val="black"/>
                    </a:solidFill>
                    <a:latin typeface="Calibri" pitchFamily="34" charset="0"/>
                  </a:rPr>
                  <a:t>Remote </a:t>
                </a:r>
                <a:r>
                  <a:rPr lang="en-GB" sz="1100" dirty="0">
                    <a:solidFill>
                      <a:prstClr val="black"/>
                    </a:solidFill>
                    <a:latin typeface="Calibri" pitchFamily="34" charset="0"/>
                  </a:rPr>
                  <a:t>management</a:t>
                </a:r>
              </a:p>
            </p:txBody>
          </p:sp>
          <p:sp>
            <p:nvSpPr>
              <p:cNvPr id="12" name="Text Box 15"/>
              <p:cNvSpPr txBox="1">
                <a:spLocks/>
              </p:cNvSpPr>
              <p:nvPr/>
            </p:nvSpPr>
            <p:spPr bwMode="auto">
              <a:xfrm>
                <a:off x="2085576" y="1718409"/>
                <a:ext cx="2705520" cy="7740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400" eaLnBrk="1" hangingPunct="1">
                  <a:spcBef>
                    <a:spcPct val="50000"/>
                  </a:spcBef>
                </a:pPr>
                <a:r>
                  <a:rPr lang="en-GB" sz="1200" b="1" dirty="0" err="1">
                    <a:solidFill>
                      <a:prstClr val="black"/>
                    </a:solidFill>
                    <a:latin typeface="Calibri" pitchFamily="34" charset="0"/>
                  </a:rPr>
                  <a:t>NexentaStor</a:t>
                </a:r>
                <a:r>
                  <a:rPr lang="en-GB" sz="1200" b="1" dirty="0">
                    <a:solidFill>
                      <a:prstClr val="black"/>
                    </a:solidFill>
                    <a:latin typeface="Calibri" pitchFamily="34" charset="0"/>
                  </a:rPr>
                  <a:t> Plugins</a:t>
                </a:r>
              </a:p>
              <a:p>
                <a:pPr algn="ctr" defTabSz="914400"/>
                <a:r>
                  <a:rPr lang="en-GB" sz="1100" dirty="0">
                    <a:solidFill>
                      <a:prstClr val="black"/>
                    </a:solidFill>
                    <a:latin typeface="Calibri" pitchFamily="34" charset="0"/>
                  </a:rPr>
                  <a:t>+</a:t>
                </a:r>
                <a:r>
                  <a:rPr lang="en-GB" sz="1000" dirty="0">
                    <a:solidFill>
                      <a:srgbClr val="20681D"/>
                    </a:solidFill>
                    <a:latin typeface="HelveticaNeueLT Std Cn"/>
                  </a:rPr>
                  <a:t> </a:t>
                </a:r>
                <a:r>
                  <a:rPr lang="en-GB" sz="1100" dirty="0">
                    <a:solidFill>
                      <a:prstClr val="black"/>
                    </a:solidFill>
                    <a:latin typeface="Calibri" pitchFamily="34" charset="0"/>
                  </a:rPr>
                  <a:t>Community (@ nexentastor.org) + Commercial (HA + namespace + cloud archive + DR + backup + VM management)</a:t>
                </a:r>
                <a:endParaRPr lang="en-US" sz="1100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3" name="Rectangle 25"/>
              <p:cNvSpPr>
                <a:spLocks noChangeArrowheads="1"/>
              </p:cNvSpPr>
              <p:nvPr/>
            </p:nvSpPr>
            <p:spPr bwMode="auto">
              <a:xfrm>
                <a:off x="5675843" y="1896908"/>
                <a:ext cx="2821319" cy="11990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914400"/>
                <a:endParaRPr lang="en-US" sz="1300" dirty="0">
                  <a:solidFill>
                    <a:srgbClr val="000000"/>
                  </a:solidFill>
                </a:endParaRPr>
              </a:p>
              <a:p>
                <a:pPr marL="0" lvl="1" indent="-285750">
                  <a:buFont typeface="Arial" charset="0"/>
                  <a:buChar char="•"/>
                  <a:defRPr/>
                </a:pPr>
                <a:r>
                  <a:rPr lang="en-GB" sz="1200" dirty="0" smtClean="0">
                    <a:solidFill>
                      <a:srgbClr val="000000"/>
                    </a:solidFill>
                  </a:rPr>
                  <a:t>Hardware </a:t>
                </a:r>
                <a:r>
                  <a:rPr lang="en-GB" sz="1200" dirty="0" err="1" smtClean="0">
                    <a:solidFill>
                      <a:srgbClr val="000000"/>
                    </a:solidFill>
                  </a:rPr>
                  <a:t>independant</a:t>
                </a:r>
                <a:endParaRPr lang="en-GB" sz="1200" dirty="0">
                  <a:solidFill>
                    <a:srgbClr val="000000"/>
                  </a:solidFill>
                </a:endParaRPr>
              </a:p>
              <a:p>
                <a:pPr marL="0" lvl="1" indent="-285750">
                  <a:buFont typeface="Arial" charset="0"/>
                  <a:buChar char="•"/>
                  <a:defRPr/>
                </a:pPr>
                <a:r>
                  <a:rPr lang="en-GB" sz="1200" dirty="0" smtClean="0">
                    <a:solidFill>
                      <a:srgbClr val="000000"/>
                    </a:solidFill>
                  </a:rPr>
                  <a:t>NAS (NFS/ CIFS)</a:t>
                </a:r>
              </a:p>
              <a:p>
                <a:pPr marL="0" lvl="1" indent="-285750">
                  <a:buFont typeface="Arial" charset="0"/>
                  <a:buChar char="•"/>
                  <a:defRPr/>
                </a:pPr>
                <a:r>
                  <a:rPr lang="en-GB" sz="1200" dirty="0" smtClean="0">
                    <a:solidFill>
                      <a:srgbClr val="000000"/>
                    </a:solidFill>
                  </a:rPr>
                  <a:t>SAN (</a:t>
                </a:r>
                <a:r>
                  <a:rPr lang="en-GB" sz="1200" dirty="0" err="1" smtClean="0">
                    <a:solidFill>
                      <a:srgbClr val="000000"/>
                    </a:solidFill>
                  </a:rPr>
                  <a:t>iSCSI</a:t>
                </a:r>
                <a:r>
                  <a:rPr lang="en-GB" sz="1200" dirty="0" smtClean="0">
                    <a:solidFill>
                      <a:srgbClr val="000000"/>
                    </a:solidFill>
                  </a:rPr>
                  <a:t>/ FC)</a:t>
                </a:r>
                <a:endParaRPr lang="en-GB" sz="1200" dirty="0">
                  <a:solidFill>
                    <a:srgbClr val="000000"/>
                  </a:solidFill>
                </a:endParaRPr>
              </a:p>
              <a:p>
                <a:pPr marL="0" lvl="1" indent="-285750">
                  <a:buFont typeface="Arial" charset="0"/>
                  <a:buChar char="•"/>
                  <a:defRPr/>
                </a:pPr>
                <a:r>
                  <a:rPr lang="en-GB" sz="1200" dirty="0" smtClean="0">
                    <a:solidFill>
                      <a:srgbClr val="000000"/>
                    </a:solidFill>
                  </a:rPr>
                  <a:t>Extended Analytics</a:t>
                </a:r>
                <a:endParaRPr lang="en-GB" sz="1200" dirty="0">
                  <a:solidFill>
                    <a:srgbClr val="000000"/>
                  </a:solidFill>
                </a:endParaRPr>
              </a:p>
              <a:p>
                <a:pPr marL="0" lvl="1" indent="-285750">
                  <a:buFont typeface="Arial" charset="0"/>
                  <a:buChar char="•"/>
                  <a:defRPr/>
                </a:pPr>
                <a:r>
                  <a:rPr lang="en-GB" sz="1200" dirty="0" smtClean="0">
                    <a:solidFill>
                      <a:srgbClr val="000000"/>
                    </a:solidFill>
                  </a:rPr>
                  <a:t>Namespace Clustering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32"/>
            <p:cNvGrpSpPr>
              <a:grpSpLocks/>
            </p:cNvGrpSpPr>
            <p:nvPr/>
          </p:nvGrpSpPr>
          <p:grpSpPr bwMode="auto">
            <a:xfrm>
              <a:off x="5473571" y="1622522"/>
              <a:ext cx="3118189" cy="546120"/>
              <a:chOff x="5686050" y="1746981"/>
              <a:chExt cx="1664387" cy="291501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5686050" y="1746981"/>
                <a:ext cx="1272866" cy="199082"/>
              </a:xfrm>
              <a:prstGeom prst="roundRect">
                <a:avLst>
                  <a:gd name="adj" fmla="val 44444"/>
                </a:avLst>
              </a:prstGeom>
              <a:solidFill>
                <a:schemeClr val="bg1"/>
              </a:solidFill>
              <a:ln w="412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6" name="Picture 31"/>
              <p:cNvPicPr>
                <a:picLocks noChangeAspect="1"/>
              </p:cNvPicPr>
              <p:nvPr/>
            </p:nvPicPr>
            <p:blipFill>
              <a:blip r:embed="rId4">
                <a:lum contrast="1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5900" y="1752959"/>
                <a:ext cx="1574537" cy="285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4" name="Group 8"/>
          <p:cNvGrpSpPr>
            <a:grpSpLocks/>
          </p:cNvGrpSpPr>
          <p:nvPr/>
        </p:nvGrpSpPr>
        <p:grpSpPr bwMode="auto">
          <a:xfrm>
            <a:off x="1907043" y="3490364"/>
            <a:ext cx="6331820" cy="2548008"/>
            <a:chOff x="2043251" y="3293238"/>
            <a:chExt cx="6331652" cy="2548532"/>
          </a:xfrm>
        </p:grpSpPr>
        <p:grpSp>
          <p:nvGrpSpPr>
            <p:cNvPr id="15" name="Group 63"/>
            <p:cNvGrpSpPr>
              <a:grpSpLocks/>
            </p:cNvGrpSpPr>
            <p:nvPr/>
          </p:nvGrpSpPr>
          <p:grpSpPr bwMode="auto">
            <a:xfrm>
              <a:off x="2043251" y="3293238"/>
              <a:ext cx="6331652" cy="2548532"/>
              <a:chOff x="2043251" y="3293238"/>
              <a:chExt cx="6331652" cy="2548532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3278293" y="3306011"/>
                <a:ext cx="4721098" cy="1098776"/>
              </a:xfrm>
              <a:prstGeom prst="roundRect">
                <a:avLst>
                  <a:gd name="adj" fmla="val 0"/>
                </a:avLst>
              </a:prstGeom>
              <a:solidFill>
                <a:srgbClr val="66A24E">
                  <a:alpha val="7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060713" y="3306011"/>
                <a:ext cx="2536757" cy="253575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603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335343" y="3845872"/>
                <a:ext cx="1987496" cy="1986371"/>
              </a:xfrm>
              <a:prstGeom prst="ellipse">
                <a:avLst/>
              </a:prstGeom>
              <a:solidFill>
                <a:srgbClr val="66A24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Text Box 6"/>
              <p:cNvSpPr txBox="1">
                <a:spLocks/>
              </p:cNvSpPr>
              <p:nvPr/>
            </p:nvSpPr>
            <p:spPr bwMode="auto">
              <a:xfrm>
                <a:off x="2186996" y="3961511"/>
                <a:ext cx="2199586" cy="446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400" eaLnBrk="1" hangingPunct="1"/>
                <a:r>
                  <a:rPr lang="en-GB" sz="1200" b="1" dirty="0">
                    <a:solidFill>
                      <a:prstClr val="black"/>
                    </a:solidFill>
                    <a:latin typeface="Calibri" pitchFamily="34" charset="0"/>
                  </a:rPr>
                  <a:t>IllumOS kernel</a:t>
                </a:r>
              </a:p>
              <a:p>
                <a:pPr algn="ctr" defTabSz="914400" eaLnBrk="1" hangingPunct="1"/>
                <a:r>
                  <a:rPr lang="en-GB" sz="1100" dirty="0">
                    <a:solidFill>
                      <a:prstClr val="black"/>
                    </a:solidFill>
                    <a:latin typeface="Calibri" pitchFamily="34" charset="0"/>
                  </a:rPr>
                  <a:t>M</a:t>
                </a:r>
                <a:r>
                  <a:rPr lang="en-GB" sz="1100" dirty="0" smtClean="0">
                    <a:solidFill>
                      <a:prstClr val="black"/>
                    </a:solidFill>
                    <a:latin typeface="Calibri" pitchFamily="34" charset="0"/>
                  </a:rPr>
                  <a:t>ulti-core </a:t>
                </a:r>
                <a:r>
                  <a:rPr lang="en-GB" sz="1100" dirty="0">
                    <a:solidFill>
                      <a:prstClr val="black"/>
                    </a:solidFill>
                    <a:latin typeface="Calibri" pitchFamily="34" charset="0"/>
                  </a:rPr>
                  <a:t>+ </a:t>
                </a:r>
                <a:r>
                  <a:rPr lang="en-GB" sz="1100" dirty="0" smtClean="0">
                    <a:solidFill>
                      <a:prstClr val="black"/>
                    </a:solidFill>
                    <a:latin typeface="Calibri" pitchFamily="34" charset="0"/>
                  </a:rPr>
                  <a:t>Clustering</a:t>
                </a:r>
                <a:endParaRPr lang="en-US" sz="1100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1" name="Text Box 7"/>
              <p:cNvSpPr txBox="1">
                <a:spLocks/>
              </p:cNvSpPr>
              <p:nvPr/>
            </p:nvSpPr>
            <p:spPr bwMode="auto">
              <a:xfrm>
                <a:off x="2043251" y="3385952"/>
                <a:ext cx="2565776" cy="446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400" eaLnBrk="1" hangingPunct="1">
                  <a:spcBef>
                    <a:spcPct val="50000"/>
                  </a:spcBef>
                </a:pPr>
                <a:r>
                  <a:rPr lang="en-GB" sz="1200" b="1" dirty="0" err="1" smtClean="0">
                    <a:solidFill>
                      <a:prstClr val="black"/>
                    </a:solidFill>
                    <a:latin typeface="Calibri" pitchFamily="34" charset="0"/>
                  </a:rPr>
                  <a:t>Debian</a:t>
                </a:r>
                <a:r>
                  <a:rPr lang="en-GB" sz="1200" b="1" dirty="0" smtClean="0">
                    <a:solidFill>
                      <a:prstClr val="black"/>
                    </a:solidFill>
                    <a:latin typeface="Calibri" pitchFamily="34" charset="0"/>
                  </a:rPr>
                  <a:t>-based</a:t>
                </a:r>
                <a:endParaRPr lang="en-GB" sz="1200" b="1" dirty="0">
                  <a:solidFill>
                    <a:prstClr val="black"/>
                  </a:solidFill>
                  <a:latin typeface="Calibri" pitchFamily="34" charset="0"/>
                </a:endParaRPr>
              </a:p>
              <a:p>
                <a:pPr algn="ctr" defTabSz="914400" eaLnBrk="1" hangingPunct="1"/>
                <a:r>
                  <a:rPr lang="en-GB" sz="1100" dirty="0">
                    <a:solidFill>
                      <a:prstClr val="black"/>
                    </a:solidFill>
                    <a:latin typeface="Calibri" pitchFamily="34" charset="0"/>
                  </a:rPr>
                  <a:t>#1 </a:t>
                </a:r>
                <a:r>
                  <a:rPr lang="en-GB" sz="1100" dirty="0" smtClean="0">
                    <a:solidFill>
                      <a:prstClr val="black"/>
                    </a:solidFill>
                    <a:latin typeface="Calibri" pitchFamily="34" charset="0"/>
                  </a:rPr>
                  <a:t>Community </a:t>
                </a:r>
                <a:r>
                  <a:rPr lang="en-GB" sz="1100" dirty="0">
                    <a:solidFill>
                      <a:prstClr val="black"/>
                    </a:solidFill>
                    <a:latin typeface="Calibri" pitchFamily="34" charset="0"/>
                  </a:rPr>
                  <a:t>+ </a:t>
                </a:r>
                <a:r>
                  <a:rPr lang="en-GB" sz="1100" dirty="0" smtClean="0">
                    <a:solidFill>
                      <a:prstClr val="black"/>
                    </a:solidFill>
                    <a:latin typeface="Calibri" pitchFamily="34" charset="0"/>
                  </a:rPr>
                  <a:t>Packaging</a:t>
                </a:r>
                <a:endParaRPr lang="en-US" sz="1100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2" name="TextBox 16"/>
              <p:cNvSpPr txBox="1">
                <a:spLocks noChangeArrowheads="1"/>
              </p:cNvSpPr>
              <p:nvPr/>
            </p:nvSpPr>
            <p:spPr bwMode="auto">
              <a:xfrm>
                <a:off x="5655816" y="3293238"/>
                <a:ext cx="2719087" cy="938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lvl="1" indent="0" defTabSz="914400" eaLnBrk="1" hangingPunct="1">
                  <a:defRPr/>
                </a:pPr>
                <a:r>
                  <a:rPr lang="en-US" sz="1100" dirty="0">
                    <a:solidFill>
                      <a:srgbClr val="000000"/>
                    </a:solidFill>
                    <a:latin typeface="HelveticaNeueLT Std Cn"/>
                  </a:rPr>
                  <a:t>IllumOS.org:</a:t>
                </a:r>
              </a:p>
              <a:p>
                <a:pPr marL="177763" lvl="1" indent="-177763" defTabSz="914400" eaLnBrk="1" hangingPunct="1">
                  <a:buFont typeface="Arial" charset="0"/>
                  <a:buChar char="•"/>
                  <a:defRPr/>
                </a:pPr>
                <a:r>
                  <a:rPr lang="en-US" sz="1100" dirty="0">
                    <a:solidFill>
                      <a:srgbClr val="000000"/>
                    </a:solidFill>
                    <a:latin typeface="HelveticaNeueLT Std Cn"/>
                  </a:rPr>
                  <a:t> Years of Enterprise Deployments</a:t>
                </a:r>
              </a:p>
              <a:p>
                <a:pPr marL="177763" lvl="1" indent="-177763" defTabSz="914400" eaLnBrk="1" hangingPunct="1">
                  <a:buFont typeface="Arial" charset="0"/>
                  <a:buChar char="•"/>
                  <a:defRPr/>
                </a:pPr>
                <a:r>
                  <a:rPr lang="en-US" sz="1100" dirty="0">
                    <a:solidFill>
                      <a:srgbClr val="000000"/>
                    </a:solidFill>
                    <a:latin typeface="HelveticaNeueLT Std Cn"/>
                  </a:rPr>
                  <a:t> &gt;1 million downloads</a:t>
                </a:r>
              </a:p>
              <a:p>
                <a:pPr marL="177763" lvl="1" indent="-177763" defTabSz="914400" eaLnBrk="1" hangingPunct="1">
                  <a:buFont typeface="Arial" charset="0"/>
                  <a:buChar char="•"/>
                  <a:defRPr/>
                </a:pPr>
                <a:r>
                  <a:rPr lang="en-US" sz="1100" dirty="0">
                    <a:solidFill>
                      <a:srgbClr val="000000"/>
                    </a:solidFill>
                    <a:latin typeface="HelveticaNeueLT Std Cn"/>
                  </a:rPr>
                  <a:t> ZFS Replication Improvements</a:t>
                </a:r>
              </a:p>
              <a:p>
                <a:pPr marL="177763" lvl="1" indent="-177763" defTabSz="914400" eaLnBrk="1" hangingPunct="1">
                  <a:buFont typeface="Arial" charset="0"/>
                  <a:buChar char="•"/>
                  <a:defRPr/>
                </a:pPr>
                <a:r>
                  <a:rPr lang="en-US" sz="1100" dirty="0">
                    <a:solidFill>
                      <a:srgbClr val="000000"/>
                    </a:solidFill>
                    <a:latin typeface="HelveticaNeueLT Std Cn"/>
                  </a:rPr>
                  <a:t> ZFS Snapshot Management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 flipV="1">
              <a:off x="3278293" y="3296483"/>
              <a:ext cx="4721098" cy="9527"/>
            </a:xfrm>
            <a:prstGeom prst="line">
              <a:avLst/>
            </a:prstGeom>
            <a:ln w="508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7"/>
          <p:cNvGrpSpPr>
            <a:grpSpLocks/>
          </p:cNvGrpSpPr>
          <p:nvPr/>
        </p:nvGrpSpPr>
        <p:grpSpPr bwMode="auto">
          <a:xfrm>
            <a:off x="1389550" y="4600755"/>
            <a:ext cx="6473403" cy="1462088"/>
            <a:chOff x="1560404" y="4403446"/>
            <a:chExt cx="6438952" cy="1462336"/>
          </a:xfrm>
        </p:grpSpPr>
        <p:sp>
          <p:nvSpPr>
            <p:cNvPr id="25" name="Rounded Rectangle 24"/>
            <p:cNvSpPr/>
            <p:nvPr/>
          </p:nvSpPr>
          <p:spPr>
            <a:xfrm>
              <a:off x="3278093" y="4404158"/>
              <a:ext cx="4721263" cy="142899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614629" y="4403446"/>
              <a:ext cx="1463687" cy="146233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645666" y="4587164"/>
              <a:ext cx="2352694" cy="101583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177763" indent="-177763" defTabSz="914400">
                <a:defRPr/>
              </a:pPr>
              <a:r>
                <a:rPr lang="en-GB" sz="1200" dirty="0">
                  <a:solidFill>
                    <a:srgbClr val="000000"/>
                  </a:solidFill>
                  <a:sym typeface="Arial" pitchFamily="34" charset="0"/>
                </a:rPr>
                <a:t>ZFS: File system</a:t>
              </a:r>
            </a:p>
            <a:p>
              <a:pPr marL="177763" indent="-177763" defTabSz="914400">
                <a:buFont typeface="Arial"/>
                <a:buChar char="•"/>
                <a:defRPr/>
              </a:pPr>
              <a:r>
                <a:rPr lang="en-GB" sz="1200" dirty="0" smtClean="0">
                  <a:solidFill>
                    <a:srgbClr val="000000"/>
                  </a:solidFill>
                  <a:sym typeface="Arial" pitchFamily="34" charset="0"/>
                </a:rPr>
                <a:t>Universal, Unlimited RAID</a:t>
              </a:r>
            </a:p>
            <a:p>
              <a:pPr marL="177763" indent="-177763" defTabSz="914400">
                <a:buFont typeface="Arial"/>
                <a:buChar char="•"/>
                <a:defRPr/>
              </a:pPr>
              <a:r>
                <a:rPr lang="en-GB" sz="1200" dirty="0" smtClean="0">
                  <a:solidFill>
                    <a:srgbClr val="000000"/>
                  </a:solidFill>
                  <a:sym typeface="Arial" pitchFamily="34" charset="0"/>
                </a:rPr>
                <a:t>Hybrid storage w/native SSD</a:t>
              </a:r>
            </a:p>
            <a:p>
              <a:pPr marL="177763" indent="-177763" defTabSz="914400">
                <a:buFont typeface="Arial"/>
                <a:buChar char="•"/>
                <a:defRPr/>
              </a:pPr>
              <a:r>
                <a:rPr lang="en-GB" sz="1200" dirty="0" smtClean="0">
                  <a:solidFill>
                    <a:srgbClr val="000000"/>
                  </a:solidFill>
                  <a:sym typeface="Arial" pitchFamily="34" charset="0"/>
                </a:rPr>
                <a:t>Cloud </a:t>
              </a:r>
              <a:r>
                <a:rPr lang="en-GB" sz="1200" dirty="0">
                  <a:solidFill>
                    <a:srgbClr val="000000"/>
                  </a:solidFill>
                  <a:sym typeface="Arial" pitchFamily="34" charset="0"/>
                </a:rPr>
                <a:t>Level Performance</a:t>
              </a:r>
            </a:p>
            <a:p>
              <a:pPr marL="177763" indent="-177763" defTabSz="914400">
                <a:buFont typeface="Arial"/>
                <a:buChar char="•"/>
                <a:defRPr/>
              </a:pPr>
              <a:r>
                <a:rPr lang="en-GB" sz="1200" dirty="0" smtClean="0">
                  <a:solidFill>
                    <a:srgbClr val="000000"/>
                  </a:solidFill>
                  <a:sym typeface="Arial" pitchFamily="34" charset="0"/>
                </a:rPr>
                <a:t>Self-healing, 128bit</a:t>
              </a:r>
              <a:endParaRPr lang="en-GB" sz="1200" dirty="0">
                <a:solidFill>
                  <a:srgbClr val="000000"/>
                </a:solidFill>
                <a:sym typeface="Arial" pitchFamily="34" charset="0"/>
              </a:endParaRPr>
            </a:p>
          </p:txBody>
        </p:sp>
        <p:sp>
          <p:nvSpPr>
            <p:cNvPr id="28" name="Rectangle 6"/>
            <p:cNvSpPr>
              <a:spLocks noChangeArrowheads="1"/>
            </p:cNvSpPr>
            <p:nvPr/>
          </p:nvSpPr>
          <p:spPr bwMode="auto">
            <a:xfrm>
              <a:off x="1560404" y="4849045"/>
              <a:ext cx="3527175" cy="584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914400"/>
              <a:r>
                <a:rPr lang="en-GB" sz="3200" dirty="0" smtClean="0">
                  <a:solidFill>
                    <a:srgbClr val="000000"/>
                  </a:solidFill>
                </a:rPr>
                <a:t>ZFS</a:t>
              </a:r>
              <a:endParaRPr lang="en-GB" sz="3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6" name="Text Box 15"/>
          <p:cNvSpPr txBox="1">
            <a:spLocks/>
          </p:cNvSpPr>
          <p:nvPr/>
        </p:nvSpPr>
        <p:spPr bwMode="auto">
          <a:xfrm>
            <a:off x="1852692" y="1060861"/>
            <a:ext cx="2865753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en-GB" sz="1200" b="1" dirty="0" smtClean="0">
                <a:solidFill>
                  <a:prstClr val="black"/>
                </a:solidFill>
                <a:latin typeface="Calibri" pitchFamily="34" charset="0"/>
              </a:rPr>
              <a:t>ZFS over multiple storage nodes:     Scaling-out und HPC                                       </a:t>
            </a:r>
            <a:r>
              <a:rPr lang="en-GB" sz="1100" dirty="0" smtClean="0">
                <a:solidFill>
                  <a:prstClr val="black"/>
                </a:solidFill>
                <a:latin typeface="Calibri" pitchFamily="34" charset="0"/>
              </a:rPr>
              <a:t>+ </a:t>
            </a:r>
            <a:r>
              <a:rPr lang="en-GB" sz="1100" dirty="0">
                <a:solidFill>
                  <a:prstClr val="black"/>
                </a:solidFill>
                <a:latin typeface="Calibri" pitchFamily="34" charset="0"/>
              </a:rPr>
              <a:t>VDI + Cloud Storage + Global Namespace</a:t>
            </a:r>
          </a:p>
        </p:txBody>
      </p:sp>
      <p:sp>
        <p:nvSpPr>
          <p:cNvPr id="47" name="Rectangle 25"/>
          <p:cNvSpPr>
            <a:spLocks noChangeArrowheads="1"/>
          </p:cNvSpPr>
          <p:nvPr/>
        </p:nvSpPr>
        <p:spPr bwMode="auto">
          <a:xfrm>
            <a:off x="5334000" y="868680"/>
            <a:ext cx="252934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7763" indent="-177763" defTabSz="914400"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21st century </a:t>
            </a:r>
            <a:r>
              <a:rPr lang="en-US" sz="1400" dirty="0" err="1" smtClean="0">
                <a:solidFill>
                  <a:srgbClr val="000000"/>
                </a:solidFill>
              </a:rPr>
              <a:t>DataCenter</a:t>
            </a:r>
            <a:r>
              <a:rPr lang="en-US" sz="1400" dirty="0">
                <a:solidFill>
                  <a:srgbClr val="000000"/>
                </a:solidFill>
              </a:rPr>
              <a:t>:</a:t>
            </a:r>
          </a:p>
          <a:p>
            <a:pPr marL="177763" indent="-177763" defTabSz="914400">
              <a:buFont typeface="Arial" pitchFamily="34" charset="0"/>
              <a:buChar char="•"/>
              <a:defRPr/>
            </a:pPr>
            <a:r>
              <a:rPr lang="en-US" sz="1400" dirty="0" err="1" smtClean="0">
                <a:solidFill>
                  <a:srgbClr val="000000"/>
                </a:solidFill>
              </a:rPr>
              <a:t>NexentaVSA</a:t>
            </a:r>
            <a:r>
              <a:rPr lang="en-US" sz="1400" dirty="0" smtClean="0">
                <a:solidFill>
                  <a:srgbClr val="000000"/>
                </a:solidFill>
              </a:rPr>
              <a:t> for View</a:t>
            </a:r>
            <a:endParaRPr lang="en-US" sz="1400" dirty="0">
              <a:solidFill>
                <a:srgbClr val="000000"/>
              </a:solidFill>
            </a:endParaRPr>
          </a:p>
          <a:p>
            <a:pPr marL="177763" indent="-177763" defTabSz="914400">
              <a:buFont typeface="Arial" pitchFamily="34" charset="0"/>
              <a:buChar char="•"/>
              <a:defRPr/>
            </a:pPr>
            <a:r>
              <a:rPr lang="en-US" sz="1400" dirty="0" err="1" smtClean="0">
                <a:solidFill>
                  <a:srgbClr val="000000"/>
                </a:solidFill>
              </a:rPr>
              <a:t>NexentaCloud</a:t>
            </a:r>
            <a:r>
              <a:rPr lang="en-US" sz="1400" dirty="0" smtClean="0">
                <a:solidFill>
                  <a:srgbClr val="000000"/>
                </a:solidFill>
              </a:rPr>
              <a:t>*, etc.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" y="6446520"/>
            <a:ext cx="1143000" cy="336422"/>
          </a:xfrm>
        </p:spPr>
        <p:txBody>
          <a:bodyPr/>
          <a:lstStyle/>
          <a:p>
            <a:fld id="{602E8892-4FCD-1F48-A9F8-4C83AF8A494B}" type="slidenum">
              <a:rPr lang="en-US" smtClean="0">
                <a:solidFill>
                  <a:srgbClr val="20681D"/>
                </a:solidFill>
              </a:rPr>
              <a:pPr/>
              <a:t>7</a:t>
            </a:fld>
            <a:endParaRPr lang="en-US">
              <a:solidFill>
                <a:srgbClr val="20681D"/>
              </a:solidFill>
            </a:endParaRPr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8" name="Title 2"/>
          <p:cNvSpPr txBox="1">
            <a:spLocks/>
          </p:cNvSpPr>
          <p:nvPr/>
        </p:nvSpPr>
        <p:spPr>
          <a:xfrm>
            <a:off x="685800" y="134041"/>
            <a:ext cx="7772400" cy="857633"/>
          </a:xfrm>
          <a:prstGeom prst="rect">
            <a:avLst/>
          </a:prstGeom>
        </p:spPr>
        <p:txBody>
          <a:bodyPr vert="horz" lIns="55385" tIns="27693" rIns="55385" bIns="27693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76926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553852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830778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107704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/>
            <a:r>
              <a:rPr lang="en-US" dirty="0" err="1" smtClean="0">
                <a:solidFill>
                  <a:srgbClr val="800000"/>
                </a:solidFill>
              </a:rPr>
              <a:t>NexentaStor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8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>
            <a:spLocks noGrp="1"/>
          </p:cNvSpPr>
          <p:nvPr>
            <p:ph idx="1"/>
          </p:nvPr>
        </p:nvSpPr>
        <p:spPr>
          <a:xfrm>
            <a:off x="182880" y="1371600"/>
            <a:ext cx="8229600" cy="4526280"/>
          </a:xfrm>
        </p:spPr>
        <p:txBody>
          <a:bodyPr/>
          <a:lstStyle/>
          <a:p>
            <a:pPr marL="342900" indent="-342900" algn="l">
              <a:buSzPct val="100000"/>
              <a:buBlip>
                <a:blip r:embed="rId3"/>
              </a:buBlip>
              <a:defRPr/>
            </a:pPr>
            <a:r>
              <a:rPr lang="en-US" sz="2400" b="1" dirty="0" smtClean="0"/>
              <a:t>OpenSolaris project closed by Oracle in 2010</a:t>
            </a:r>
            <a:endParaRPr lang="en-US" sz="2400" b="1" dirty="0"/>
          </a:p>
          <a:p>
            <a:pPr marL="342900" indent="-342900" algn="l">
              <a:buSzPct val="100000"/>
              <a:buBlip>
                <a:blip r:embed="rId3"/>
              </a:buBlip>
              <a:defRPr/>
            </a:pPr>
            <a:r>
              <a:rPr lang="en-US" sz="2400" b="1" dirty="0" smtClean="0"/>
              <a:t>illumos: Fork of OpenSolaris</a:t>
            </a:r>
          </a:p>
          <a:p>
            <a:pPr marL="342900" indent="-342900" algn="l">
              <a:buSzPct val="100000"/>
              <a:buBlip>
                <a:blip r:embed="rId3"/>
              </a:buBlip>
              <a:defRPr/>
            </a:pPr>
            <a:r>
              <a:rPr lang="en-US" sz="2400" b="1" dirty="0" smtClean="0"/>
              <a:t>Important developers of illumos</a:t>
            </a:r>
          </a:p>
          <a:p>
            <a:pPr marL="585210" lvl="1" indent="-342900" algn="l">
              <a:buSzPct val="100000"/>
              <a:buBlip>
                <a:blip r:embed="rId3"/>
              </a:buBlip>
              <a:defRPr/>
            </a:pPr>
            <a:r>
              <a:rPr lang="en-US" sz="2400" i="1" dirty="0" smtClean="0"/>
              <a:t>Garret </a:t>
            </a:r>
            <a:r>
              <a:rPr lang="en-US" sz="2400" i="1" dirty="0"/>
              <a:t>D`Amore,  Bill Moore, Bryan </a:t>
            </a:r>
            <a:r>
              <a:rPr lang="en-US" sz="2400" i="1" dirty="0" err="1"/>
              <a:t>Cantrill</a:t>
            </a:r>
            <a:r>
              <a:rPr lang="en-US" sz="2400" i="1" dirty="0"/>
              <a:t>, Brendan Gregg, Adam </a:t>
            </a:r>
            <a:r>
              <a:rPr lang="en-US" sz="2400" i="1" dirty="0" err="1"/>
              <a:t>Leventhal</a:t>
            </a:r>
            <a:r>
              <a:rPr lang="en-US" sz="2400" i="1" dirty="0"/>
              <a:t>, </a:t>
            </a:r>
            <a:r>
              <a:rPr lang="en-US" sz="2400" i="1" dirty="0" smtClean="0"/>
              <a:t>…..)</a:t>
            </a:r>
            <a:endParaRPr lang="en-US" sz="2400" i="1" dirty="0"/>
          </a:p>
          <a:p>
            <a:pPr marL="342900" lvl="1" indent="-342900" algn="l">
              <a:buSzPct val="100000"/>
              <a:buBlip>
                <a:blip r:embed="rId3"/>
              </a:buBlip>
              <a:defRPr/>
            </a:pPr>
            <a:r>
              <a:rPr lang="en-US" sz="2400" b="1" dirty="0" smtClean="0"/>
              <a:t>Contributors: </a:t>
            </a:r>
            <a:r>
              <a:rPr lang="en-US" sz="2400" i="1" dirty="0"/>
              <a:t>Nexenta, </a:t>
            </a:r>
            <a:r>
              <a:rPr lang="en-US" sz="2400" i="1" dirty="0" err="1" smtClean="0"/>
              <a:t>Joyent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Delphix</a:t>
            </a:r>
            <a:r>
              <a:rPr lang="en-US" sz="2400" i="1" dirty="0" smtClean="0"/>
              <a:t>, Areca</a:t>
            </a:r>
            <a:r>
              <a:rPr lang="en-US" sz="2400" i="1" dirty="0"/>
              <a:t>, LSI, </a:t>
            </a:r>
            <a:r>
              <a:rPr lang="en-US" sz="2400" i="1" dirty="0" err="1"/>
              <a:t>ReliantSecurity</a:t>
            </a:r>
            <a:r>
              <a:rPr lang="en-US" sz="2400" i="1" dirty="0"/>
              <a:t>, </a:t>
            </a:r>
            <a:r>
              <a:rPr lang="en-US" sz="2400" i="1" dirty="0" smtClean="0"/>
              <a:t>Intel</a:t>
            </a:r>
            <a:r>
              <a:rPr lang="en-US" sz="2400" i="1" dirty="0"/>
              <a:t>, </a:t>
            </a:r>
            <a:r>
              <a:rPr lang="en-US" sz="2400" i="1" dirty="0" err="1"/>
              <a:t>EveryCity</a:t>
            </a:r>
            <a:endParaRPr lang="en-US" sz="2400" i="1" dirty="0"/>
          </a:p>
          <a:p>
            <a:pPr marL="342900" lvl="1" indent="-342900" algn="l">
              <a:buSzPct val="100000"/>
              <a:buBlip>
                <a:blip r:embed="rId3"/>
              </a:buBlip>
              <a:defRPr/>
            </a:pPr>
            <a:r>
              <a:rPr lang="de-CH" sz="2400" b="1" dirty="0" err="1" smtClean="0"/>
              <a:t>NexentaStor</a:t>
            </a:r>
            <a:r>
              <a:rPr lang="de-CH" sz="2400" b="1" dirty="0" smtClean="0"/>
              <a:t> </a:t>
            </a:r>
            <a:r>
              <a:rPr lang="de-CH" sz="2400" b="1" dirty="0"/>
              <a:t>v.4.0 </a:t>
            </a:r>
            <a:r>
              <a:rPr lang="de-CH" sz="2400" b="1" dirty="0">
                <a:sym typeface="Wingdings" pitchFamily="2" charset="2"/>
              </a:rPr>
              <a:t> </a:t>
            </a:r>
            <a:r>
              <a:rPr lang="de-CH" sz="2400" b="1" dirty="0" err="1" smtClean="0">
                <a:sym typeface="Wingdings" pitchFamily="2" charset="2"/>
              </a:rPr>
              <a:t>illumos</a:t>
            </a:r>
            <a:endParaRPr lang="de-CH" sz="2400" b="1" dirty="0"/>
          </a:p>
          <a:p>
            <a:pPr lvl="1"/>
            <a:endParaRPr lang="de-DE" sz="1800" dirty="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685800" y="134041"/>
            <a:ext cx="7772400" cy="857633"/>
          </a:xfrm>
          <a:prstGeom prst="rect">
            <a:avLst/>
          </a:prstGeom>
        </p:spPr>
        <p:txBody>
          <a:bodyPr vert="horz" lIns="55385" tIns="27693" rIns="55385" bIns="27693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76926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553852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830778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107704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/>
            <a:r>
              <a:rPr lang="en-US" dirty="0" smtClean="0">
                <a:solidFill>
                  <a:srgbClr val="800000"/>
                </a:solidFill>
              </a:rPr>
              <a:t>OpenSolaris - illumos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248" y="4227171"/>
            <a:ext cx="12192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83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PT_sheets 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182880" y="1371600"/>
            <a:ext cx="8229600" cy="4526280"/>
          </a:xfrm>
        </p:spPr>
        <p:txBody>
          <a:bodyPr/>
          <a:lstStyle/>
          <a:p>
            <a:pPr marL="342900" indent="-342900" algn="l">
              <a:buSzPct val="100000"/>
              <a:buBlip>
                <a:blip r:embed="rId3"/>
              </a:buBlip>
              <a:defRPr/>
            </a:pPr>
            <a:r>
              <a:rPr lang="de-DE" sz="2400" b="1" dirty="0" smtClean="0"/>
              <a:t>Need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storage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explodes</a:t>
            </a:r>
            <a:endParaRPr lang="de-DE" sz="2400" b="1" dirty="0"/>
          </a:p>
          <a:p>
            <a:pPr marL="342900" indent="-342900" algn="l">
              <a:buSzPct val="100000"/>
              <a:buBlip>
                <a:blip r:embed="rId3"/>
              </a:buBlip>
              <a:defRPr/>
            </a:pPr>
            <a:r>
              <a:rPr lang="de-DE" sz="2400" b="1" dirty="0" smtClean="0"/>
              <a:t>Storage </a:t>
            </a:r>
            <a:r>
              <a:rPr lang="de-DE" sz="2400" b="1" dirty="0" err="1" smtClean="0"/>
              <a:t>has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to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be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expanded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easily</a:t>
            </a:r>
            <a:endParaRPr lang="de-DE" sz="2400" b="1" dirty="0"/>
          </a:p>
          <a:p>
            <a:pPr marL="342900" indent="-342900" algn="l">
              <a:buSzPct val="100000"/>
              <a:buBlip>
                <a:blip r:embed="rId3"/>
              </a:buBlip>
              <a:defRPr/>
            </a:pPr>
            <a:endParaRPr lang="de-DE" sz="2400" b="1" dirty="0"/>
          </a:p>
          <a:p>
            <a:pPr marL="342900" indent="-342900" algn="l">
              <a:buSzPct val="100000"/>
              <a:buBlip>
                <a:blip r:embed="rId3"/>
              </a:buBlip>
              <a:defRPr/>
            </a:pPr>
            <a:r>
              <a:rPr lang="de-DE" sz="2400" b="1" dirty="0" smtClean="0"/>
              <a:t>Data </a:t>
            </a:r>
            <a:r>
              <a:rPr lang="de-DE" sz="2400" b="1" dirty="0" err="1" smtClean="0"/>
              <a:t>have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to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be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stored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longer</a:t>
            </a:r>
            <a:endParaRPr lang="de-DE" sz="2400" b="1" dirty="0"/>
          </a:p>
          <a:p>
            <a:pPr marL="342900" indent="-342900" algn="l">
              <a:buSzPct val="100000"/>
              <a:buBlip>
                <a:blip r:embed="rId3"/>
              </a:buBlip>
              <a:defRPr/>
            </a:pPr>
            <a:r>
              <a:rPr lang="de-DE" sz="2400" b="1" dirty="0" smtClean="0"/>
              <a:t>Data </a:t>
            </a:r>
            <a:r>
              <a:rPr lang="de-DE" sz="2400" b="1" dirty="0" err="1" smtClean="0"/>
              <a:t>should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be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stored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secure</a:t>
            </a:r>
            <a:endParaRPr lang="de-DE" sz="2400" b="1" dirty="0"/>
          </a:p>
          <a:p>
            <a:pPr marL="342900" indent="-342900" algn="l">
              <a:buSzPct val="100000"/>
              <a:buBlip>
                <a:blip r:embed="rId3"/>
              </a:buBlip>
              <a:defRPr/>
            </a:pPr>
            <a:r>
              <a:rPr lang="de-DE" sz="2400" b="1" dirty="0" smtClean="0"/>
              <a:t>Data </a:t>
            </a:r>
            <a:r>
              <a:rPr lang="de-DE" sz="2400" b="1" dirty="0" err="1" smtClean="0"/>
              <a:t>should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be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recovered</a:t>
            </a:r>
            <a:r>
              <a:rPr lang="de-DE" sz="2400" b="1" dirty="0" smtClean="0"/>
              <a:t> fast</a:t>
            </a:r>
            <a:endParaRPr lang="de-DE" sz="2400" b="1" dirty="0"/>
          </a:p>
          <a:p>
            <a:pPr marL="342900" indent="-342900" algn="l">
              <a:buSzPct val="100000"/>
              <a:buBlip>
                <a:blip r:embed="rId3"/>
              </a:buBlip>
              <a:defRPr/>
            </a:pPr>
            <a:endParaRPr lang="de-DE" sz="2400" b="1" dirty="0"/>
          </a:p>
          <a:p>
            <a:pPr marL="342900" indent="-342900" algn="l">
              <a:buSzPct val="100000"/>
              <a:buBlip>
                <a:blip r:embed="rId3"/>
              </a:buBlip>
              <a:defRPr/>
            </a:pPr>
            <a:r>
              <a:rPr lang="de-DE" sz="2400" b="1" dirty="0" smtClean="0"/>
              <a:t>Data </a:t>
            </a:r>
            <a:r>
              <a:rPr lang="de-DE" sz="2400" b="1" dirty="0" err="1" smtClean="0"/>
              <a:t>should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be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availabe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any</a:t>
            </a:r>
            <a:r>
              <a:rPr lang="de-DE" sz="2400" b="1" dirty="0" smtClean="0"/>
              <a:t> time</a:t>
            </a:r>
          </a:p>
          <a:p>
            <a:pPr marL="342900" indent="-342900" algn="l">
              <a:buSzPct val="100000"/>
              <a:buBlip>
                <a:blip r:embed="rId3"/>
              </a:buBlip>
              <a:defRPr/>
            </a:pPr>
            <a:r>
              <a:rPr lang="de-DE" sz="2400" b="1" dirty="0" smtClean="0"/>
              <a:t>Data </a:t>
            </a:r>
            <a:r>
              <a:rPr lang="de-DE" sz="2400" b="1" dirty="0" err="1" smtClean="0"/>
              <a:t>should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be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available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everywhere</a:t>
            </a:r>
            <a:endParaRPr lang="de-DE" sz="2400" b="1" dirty="0"/>
          </a:p>
          <a:p>
            <a:endParaRPr lang="de-DE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85800" y="134041"/>
            <a:ext cx="7772400" cy="857633"/>
          </a:xfrm>
          <a:prstGeom prst="rect">
            <a:avLst/>
          </a:prstGeom>
        </p:spPr>
        <p:txBody>
          <a:bodyPr vert="horz" lIns="55385" tIns="27693" rIns="55385" bIns="27693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76926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553852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830778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107704" algn="ctr" rtl="0" eaLnBrk="1" fontAlgn="base" hangingPunct="1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/>
            <a:r>
              <a:rPr lang="en-US" dirty="0" smtClean="0">
                <a:solidFill>
                  <a:srgbClr val="800000"/>
                </a:solidFill>
              </a:rPr>
              <a:t>More and always available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692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U9XwqMP8TnWtARM3wUo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hawueYwaf5X82wxrShQf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N9ktgHk4LWpe0SN0VxRCI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QvrPgw427tiWt0c1Yhc6t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xenta EMEA ppt.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SHEE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  <a:txDef>
      <a:spPr/>
      <a:bodyPr vert="horz" lIns="55385" tIns="27693" rIns="55385" bIns="27693"/>
      <a:lstStyle>
        <a:defPPr algn="l">
          <a:defRPr dirty="0" smtClean="0"/>
        </a:defPPr>
      </a:lstStyle>
    </a:txDef>
  </a:objectDefaults>
  <a:extraClrSchemeLst>
    <a:extraClrScheme>
      <a:clrScheme name="TITEL SHEE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ster #2">
  <a:themeElements>
    <a:clrScheme name="Master #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Nexenta EMEA ppt.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SHEE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SHEE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April2012TemplateNexenta">
  <a:themeElements>
    <a:clrScheme name="Custom 1">
      <a:dk1>
        <a:srgbClr val="20681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elvetica">
      <a:majorFont>
        <a:latin typeface="HelveticaNeueLT Std Cn"/>
        <a:ea typeface=""/>
        <a:cs typeface=""/>
      </a:majorFont>
      <a:minorFont>
        <a:latin typeface="HelveticaNeueLT Std C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April2012TemplateNexenta">
  <a:themeElements>
    <a:clrScheme name="Custom 1">
      <a:dk1>
        <a:srgbClr val="20681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elvetica">
      <a:majorFont>
        <a:latin typeface="HelveticaNeueLT Std Cn"/>
        <a:ea typeface=""/>
        <a:cs typeface=""/>
      </a:majorFont>
      <a:minorFont>
        <a:latin typeface="HelveticaNeueLT Std C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Nexenta EMEA ppt. template.potx</Template>
  <TotalTime>0</TotalTime>
  <Words>2436</Words>
  <Application>Microsoft Office PowerPoint</Application>
  <PresentationFormat>Bildschirmpräsentation (4:3)</PresentationFormat>
  <Paragraphs>588</Paragraphs>
  <Slides>52</Slides>
  <Notes>8</Notes>
  <HiddenSlides>16</HiddenSlides>
  <MMClips>0</MMClips>
  <ScaleCrop>false</ScaleCrop>
  <HeadingPairs>
    <vt:vector size="4" baseType="variant">
      <vt:variant>
        <vt:lpstr>Design</vt:lpstr>
      </vt:variant>
      <vt:variant>
        <vt:i4>5</vt:i4>
      </vt:variant>
      <vt:variant>
        <vt:lpstr>Folientitel</vt:lpstr>
      </vt:variant>
      <vt:variant>
        <vt:i4>52</vt:i4>
      </vt:variant>
    </vt:vector>
  </HeadingPairs>
  <TitlesOfParts>
    <vt:vector size="57" baseType="lpstr">
      <vt:lpstr>Nexenta EMEA ppt. template</vt:lpstr>
      <vt:lpstr>Master #2</vt:lpstr>
      <vt:lpstr>2_Nexenta EMEA ppt. template</vt:lpstr>
      <vt:lpstr>3_April2012TemplateNexenta</vt:lpstr>
      <vt:lpstr>1_April2012TemplateNexenta</vt:lpstr>
      <vt:lpstr>PowerPoint-Präsentation</vt:lpstr>
      <vt:lpstr>Agenda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Reference architectures</vt:lpstr>
      <vt:lpstr>Building blocks</vt:lpstr>
      <vt:lpstr>PowerPoint-Präsentation</vt:lpstr>
      <vt:lpstr>PowerPoint-Präsentation</vt:lpstr>
      <vt:lpstr>PowerPoint-Präsentation</vt:lpstr>
      <vt:lpstr>Enterprise features!!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Nexenta Positioning</vt:lpstr>
      <vt:lpstr>PowerPoint-Präsentation</vt:lpstr>
      <vt:lpstr>PowerPoint-Präsentation</vt:lpstr>
      <vt:lpstr>PowerPoint-Präsentation</vt:lpstr>
      <vt:lpstr>Nexenta Licensing</vt:lpstr>
    </vt:vector>
  </TitlesOfParts>
  <Company>PROACT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Monika  den Os</dc:creator>
  <cp:lastModifiedBy>Johan</cp:lastModifiedBy>
  <cp:revision>102</cp:revision>
  <cp:lastPrinted>2011-11-10T22:03:29Z</cp:lastPrinted>
  <dcterms:created xsi:type="dcterms:W3CDTF">2011-11-10T12:18:50Z</dcterms:created>
  <dcterms:modified xsi:type="dcterms:W3CDTF">2013-10-03T06:36:36Z</dcterms:modified>
</cp:coreProperties>
</file>