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40" r:id="rId1"/>
  </p:sldMasterIdLst>
  <p:notesMasterIdLst>
    <p:notesMasterId r:id="rId15"/>
  </p:notesMasterIdLst>
  <p:handoutMasterIdLst>
    <p:handoutMasterId r:id="rId16"/>
  </p:handoutMasterIdLst>
  <p:sldIdLst>
    <p:sldId id="302" r:id="rId2"/>
    <p:sldId id="476" r:id="rId3"/>
    <p:sldId id="414" r:id="rId4"/>
    <p:sldId id="448" r:id="rId5"/>
    <p:sldId id="415" r:id="rId6"/>
    <p:sldId id="416" r:id="rId7"/>
    <p:sldId id="417" r:id="rId8"/>
    <p:sldId id="418" r:id="rId9"/>
    <p:sldId id="428" r:id="rId10"/>
    <p:sldId id="474" r:id="rId11"/>
    <p:sldId id="473" r:id="rId12"/>
    <p:sldId id="478" r:id="rId13"/>
    <p:sldId id="477" r:id="rId14"/>
  </p:sldIdLst>
  <p:sldSz cx="9144000" cy="6858000" type="screen4x3"/>
  <p:notesSz cx="6858000" cy="9144000"/>
  <p:custDataLst>
    <p:tags r:id="rId17"/>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orient="horz" pos="3888">
          <p15:clr>
            <a:srgbClr val="A4A3A4"/>
          </p15:clr>
        </p15:guide>
        <p15:guide id="3" orient="horz" pos="192">
          <p15:clr>
            <a:srgbClr val="A4A3A4"/>
          </p15:clr>
        </p15:guide>
        <p15:guide id="4" orient="horz" pos="768">
          <p15:clr>
            <a:srgbClr val="A4A3A4"/>
          </p15:clr>
        </p15:guide>
        <p15:guide id="5" pos="2882">
          <p15:clr>
            <a:srgbClr val="A4A3A4"/>
          </p15:clr>
        </p15:guide>
        <p15:guide id="6" pos="240">
          <p15:clr>
            <a:srgbClr val="A4A3A4"/>
          </p15:clr>
        </p15:guide>
        <p15:guide id="7" pos="5520">
          <p15:clr>
            <a:srgbClr val="A4A3A4"/>
          </p15:clr>
        </p15:guide>
      </p15:sldGuideLst>
    </p:ext>
    <p:ext uri="{2D200454-40CA-4A62-9FC3-DE9A4176ACB9}">
      <p15:notesGuideLst xmlns:p15="http://schemas.microsoft.com/office/powerpoint/2012/main">
        <p15:guide id="1" orient="horz" pos="2880">
          <p15:clr>
            <a:srgbClr val="A4A3A4"/>
          </p15:clr>
        </p15:guide>
        <p15:guide id="2" orient="horz" pos="179">
          <p15:clr>
            <a:srgbClr val="A4A3A4"/>
          </p15:clr>
        </p15:guide>
        <p15:guide id="3" pos="2160">
          <p15:clr>
            <a:srgbClr val="A4A3A4"/>
          </p15:clr>
        </p15:guide>
        <p15:guide id="4" pos="204">
          <p15:clr>
            <a:srgbClr val="A4A3A4"/>
          </p15:clr>
        </p15:guide>
        <p15:guide id="5" pos="4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7FA7"/>
    <a:srgbClr val="4C759A"/>
    <a:srgbClr val="FDB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74533" autoAdjust="0"/>
  </p:normalViewPr>
  <p:slideViewPr>
    <p:cSldViewPr>
      <p:cViewPr varScale="1">
        <p:scale>
          <a:sx n="59" d="100"/>
          <a:sy n="59" d="100"/>
        </p:scale>
        <p:origin x="1476" y="60"/>
      </p:cViewPr>
      <p:guideLst>
        <p:guide orient="horz" pos="2159"/>
        <p:guide orient="horz" pos="3888"/>
        <p:guide orient="horz" pos="192"/>
        <p:guide orient="horz" pos="768"/>
        <p:guide pos="2882"/>
        <p:guide pos="240"/>
        <p:guide pos="5520"/>
      </p:guideLst>
    </p:cSldViewPr>
  </p:slid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2028" y="-78"/>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0"/>
      <c:rotY val="100"/>
      <c:rAngAx val="0"/>
      <c:perspective val="0"/>
    </c:view3D>
    <c:floor>
      <c:thickness val="0"/>
    </c:floor>
    <c:sideWall>
      <c:thickness val="0"/>
    </c:sideWall>
    <c:backWall>
      <c:thickness val="0"/>
    </c:backWall>
    <c:plotArea>
      <c:layout>
        <c:manualLayout>
          <c:layoutTarget val="inner"/>
          <c:xMode val="edge"/>
          <c:yMode val="edge"/>
          <c:x val="7.7638594088782403E-2"/>
          <c:y val="0"/>
          <c:w val="0.70428198105671602"/>
          <c:h val="1"/>
        </c:manualLayout>
      </c:layout>
      <c:pie3DChart>
        <c:varyColors val="1"/>
        <c:ser>
          <c:idx val="0"/>
          <c:order val="0"/>
          <c:tx>
            <c:strRef>
              <c:f>Sheet1!$B$1</c:f>
              <c:strCache>
                <c:ptCount val="1"/>
                <c:pt idx="0">
                  <c:v>Column1</c:v>
                </c:pt>
              </c:strCache>
            </c:strRef>
          </c:tx>
          <c:dPt>
            <c:idx val="0"/>
            <c:bubble3D val="0"/>
            <c:spPr>
              <a:solidFill>
                <a:srgbClr val="FFC000"/>
              </a:solidFill>
            </c:spPr>
          </c:dPt>
          <c:dPt>
            <c:idx val="1"/>
            <c:bubble3D val="0"/>
            <c:spPr>
              <a:solidFill>
                <a:schemeClr val="bg2">
                  <a:lumMod val="75000"/>
                </a:schemeClr>
              </a:solidFill>
            </c:spPr>
          </c:dPt>
          <c:dPt>
            <c:idx val="2"/>
            <c:bubble3D val="0"/>
            <c:spPr>
              <a:solidFill>
                <a:schemeClr val="bg1">
                  <a:lumMod val="65000"/>
                </a:schemeClr>
              </a:solidFill>
            </c:spPr>
          </c:dPt>
          <c:dPt>
            <c:idx val="3"/>
            <c:bubble3D val="0"/>
            <c:spPr>
              <a:solidFill>
                <a:schemeClr val="bg1">
                  <a:lumMod val="75000"/>
                </a:schemeClr>
              </a:solidFill>
            </c:spPr>
          </c:dPt>
          <c:dPt>
            <c:idx val="4"/>
            <c:bubble3D val="0"/>
            <c:spPr>
              <a:solidFill>
                <a:schemeClr val="bg1">
                  <a:lumMod val="95000"/>
                </a:schemeClr>
              </a:solidFill>
            </c:spPr>
          </c:dPt>
          <c:dPt>
            <c:idx val="5"/>
            <c:bubble3D val="0"/>
            <c:spPr>
              <a:solidFill>
                <a:schemeClr val="bg1">
                  <a:lumMod val="85000"/>
                </a:schemeClr>
              </a:solidFill>
            </c:spPr>
          </c:dPt>
          <c:dLbls>
            <c:dLbl>
              <c:idx val="0"/>
              <c:layout>
                <c:manualLayout>
                  <c:x val="-0.111167979002625"/>
                  <c:y val="-0.205139626442044"/>
                </c:manualLayout>
              </c:layout>
              <c:tx>
                <c:rich>
                  <a:bodyPr/>
                  <a:lstStyle/>
                  <a:p>
                    <a:r>
                      <a:rPr lang="en-US" sz="1600" dirty="0" smtClean="0">
                        <a:solidFill>
                          <a:schemeClr val="tx1"/>
                        </a:solidFill>
                      </a:rPr>
                      <a:t>Symantec </a:t>
                    </a:r>
                  </a:p>
                  <a:p>
                    <a:r>
                      <a:rPr lang="en-US" sz="1600" dirty="0" smtClean="0">
                        <a:solidFill>
                          <a:schemeClr val="tx1"/>
                        </a:solidFill>
                      </a:rPr>
                      <a:t>34.6%</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43939270522219"/>
                  <c:y val="-0.106599066105109"/>
                </c:manualLayout>
              </c:layout>
              <c:tx>
                <c:rich>
                  <a:bodyPr/>
                  <a:lstStyle/>
                  <a:p>
                    <a:r>
                      <a:rPr lang="en-US" sz="1600" dirty="0" smtClean="0"/>
                      <a:t>McAfee </a:t>
                    </a:r>
                  </a:p>
                  <a:p>
                    <a:r>
                      <a:rPr lang="en-US" sz="1600" dirty="0" smtClean="0"/>
                      <a:t>17.0%</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3122081183817499"/>
                  <c:y val="2.92074101202466E-2"/>
                </c:manualLayout>
              </c:layout>
              <c:tx>
                <c:rich>
                  <a:bodyPr/>
                  <a:lstStyle/>
                  <a:p>
                    <a:r>
                      <a:rPr lang="en-US" sz="1600" dirty="0" err="1" smtClean="0"/>
                      <a:t>Websense</a:t>
                    </a:r>
                    <a:endParaRPr lang="en-US" sz="1600" dirty="0" smtClean="0"/>
                  </a:p>
                  <a:p>
                    <a:r>
                      <a:rPr lang="en-US" sz="1600" dirty="0" smtClean="0"/>
                      <a:t>9.2%</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9.1968390804597594E-2"/>
                  <c:y val="6.0721479582493999E-2"/>
                </c:manualLayout>
              </c:layout>
              <c:tx>
                <c:rich>
                  <a:bodyPr/>
                  <a:lstStyle/>
                  <a:p>
                    <a:pPr algn="ctr">
                      <a:defRPr sz="1600" b="1">
                        <a:solidFill>
                          <a:schemeClr val="tx1"/>
                        </a:solidFill>
                      </a:defRPr>
                    </a:pPr>
                    <a:r>
                      <a:rPr lang="en-US" sz="1600" dirty="0" smtClean="0"/>
                      <a:t>CA</a:t>
                    </a:r>
                  </a:p>
                  <a:p>
                    <a:pPr algn="ctr">
                      <a:defRPr sz="1600" b="1">
                        <a:solidFill>
                          <a:schemeClr val="tx1"/>
                        </a:solidFill>
                      </a:defRPr>
                    </a:pPr>
                    <a:r>
                      <a:rPr lang="en-US" sz="1600" dirty="0" smtClean="0"/>
                      <a:t>8.0%</a:t>
                    </a:r>
                    <a:endParaRPr lang="en-US" dirty="0"/>
                  </a:p>
                </c:rich>
              </c:tx>
              <c:spPr/>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4367816091953999E-3"/>
                  <c:y val="8.0074620032960994E-2"/>
                </c:manualLayout>
              </c:layout>
              <c:tx>
                <c:rich>
                  <a:bodyPr/>
                  <a:lstStyle/>
                  <a:p>
                    <a:r>
                      <a:rPr lang="en-US" sz="1600" dirty="0" smtClean="0"/>
                      <a:t>RSA</a:t>
                    </a:r>
                  </a:p>
                  <a:p>
                    <a:r>
                      <a:rPr lang="en-US" sz="1600" dirty="0" smtClean="0"/>
                      <a:t>7.8%</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5416282016472099"/>
                  <c:y val="3.3599462857840399E-2"/>
                </c:manualLayout>
              </c:layout>
              <c:tx>
                <c:rich>
                  <a:bodyPr/>
                  <a:lstStyle/>
                  <a:p>
                    <a:r>
                      <a:rPr lang="en-US" sz="1600" dirty="0" smtClean="0"/>
                      <a:t>Others</a:t>
                    </a:r>
                  </a:p>
                  <a:p>
                    <a:r>
                      <a:rPr lang="en-US" sz="1600" dirty="0" smtClean="0"/>
                      <a:t>23.9%</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Symantec</c:v>
                </c:pt>
                <c:pt idx="1">
                  <c:v>McAfee</c:v>
                </c:pt>
                <c:pt idx="2">
                  <c:v>Websense</c:v>
                </c:pt>
                <c:pt idx="3">
                  <c:v>CA</c:v>
                </c:pt>
                <c:pt idx="4">
                  <c:v>RSA</c:v>
                </c:pt>
                <c:pt idx="5">
                  <c:v>Others</c:v>
                </c:pt>
              </c:strCache>
            </c:strRef>
          </c:cat>
          <c:val>
            <c:numRef>
              <c:f>Sheet1!$B$2:$B$7</c:f>
              <c:numCache>
                <c:formatCode>0.0</c:formatCode>
                <c:ptCount val="6"/>
                <c:pt idx="0">
                  <c:v>34.6</c:v>
                </c:pt>
                <c:pt idx="1">
                  <c:v>17</c:v>
                </c:pt>
                <c:pt idx="2">
                  <c:v>9.2000000000000011</c:v>
                </c:pt>
                <c:pt idx="3">
                  <c:v>8</c:v>
                </c:pt>
                <c:pt idx="4">
                  <c:v>7.8</c:v>
                </c:pt>
                <c:pt idx="5">
                  <c:v>23.9</c:v>
                </c:pt>
              </c:numCache>
            </c:numRef>
          </c:val>
        </c:ser>
        <c:dLbls>
          <c:showLegendKey val="0"/>
          <c:showVal val="0"/>
          <c:showCatName val="0"/>
          <c:showSerName val="0"/>
          <c:showPercent val="0"/>
          <c:showBubbleSize val="0"/>
          <c:showLeaderLines val="0"/>
        </c:dLbls>
      </c:pie3D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ED21EF-1646-431D-87E1-4372984CC9F4}" type="datetimeFigureOut">
              <a:rPr lang="en-US">
                <a:latin typeface="+mn-lt"/>
              </a:rPr>
              <a:pPr>
                <a:defRPr/>
              </a:pPr>
              <a:t>02/10/2013</a:t>
            </a:fld>
            <a:endParaRPr lang="en-US" dirty="0">
              <a:latin typeface="+mn-l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125634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0" y="8534400"/>
            <a:ext cx="1206500" cy="31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23851" y="3200401"/>
            <a:ext cx="6210299" cy="523108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01110" y="8590782"/>
            <a:ext cx="3535264"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23850" y="8590782"/>
            <a:ext cx="527488" cy="269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58415" y="284163"/>
            <a:ext cx="3741171" cy="2805878"/>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05087679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informationweek.com/news/security/management/23190327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dirty="0" smtClean="0"/>
              <a:t>Buna </a:t>
            </a:r>
            <a:r>
              <a:rPr lang="en-US" dirty="0" err="1" smtClean="0"/>
              <a:t>ziua</a:t>
            </a:r>
            <a:r>
              <a:rPr lang="en-US" dirty="0" smtClean="0"/>
              <a:t> !</a:t>
            </a:r>
          </a:p>
          <a:p>
            <a:endParaRPr lang="en-US" dirty="0" smtClean="0"/>
          </a:p>
          <a:p>
            <a:r>
              <a:rPr lang="en-US" dirty="0" err="1" smtClean="0"/>
              <a:t>Multumesc</a:t>
            </a:r>
            <a:r>
              <a:rPr lang="en-US" dirty="0" smtClean="0"/>
              <a:t> </a:t>
            </a:r>
            <a:r>
              <a:rPr lang="en-US" dirty="0" err="1" smtClean="0"/>
              <a:t>foarte</a:t>
            </a:r>
            <a:r>
              <a:rPr lang="en-US" dirty="0" smtClean="0"/>
              <a:t> </a:t>
            </a:r>
            <a:r>
              <a:rPr lang="en-US" dirty="0" err="1" smtClean="0"/>
              <a:t>mult</a:t>
            </a:r>
            <a:r>
              <a:rPr lang="en-US" dirty="0" smtClean="0"/>
              <a:t> </a:t>
            </a:r>
            <a:r>
              <a:rPr lang="en-US" dirty="0" err="1" smtClean="0"/>
              <a:t>pentru</a:t>
            </a:r>
            <a:r>
              <a:rPr lang="en-US" dirty="0" smtClean="0"/>
              <a:t> </a:t>
            </a:r>
            <a:r>
              <a:rPr lang="en-US" dirty="0" err="1" smtClean="0"/>
              <a:t>intorducere</a:t>
            </a:r>
            <a:r>
              <a:rPr lang="en-US" dirty="0" smtClean="0"/>
              <a:t>, Vasile !</a:t>
            </a:r>
          </a:p>
          <a:p>
            <a:r>
              <a:rPr lang="en-US" dirty="0" err="1" smtClean="0"/>
              <a:t>Numele</a:t>
            </a:r>
            <a:r>
              <a:rPr lang="en-US" dirty="0" smtClean="0"/>
              <a:t> </a:t>
            </a:r>
            <a:r>
              <a:rPr lang="en-US" dirty="0" err="1" smtClean="0"/>
              <a:t>meu</a:t>
            </a:r>
            <a:r>
              <a:rPr lang="en-US" dirty="0" smtClean="0"/>
              <a:t> </a:t>
            </a:r>
            <a:r>
              <a:rPr lang="en-US" dirty="0" err="1" smtClean="0"/>
              <a:t>este</a:t>
            </a:r>
            <a:r>
              <a:rPr lang="en-US" dirty="0" smtClean="0"/>
              <a:t> Marius Turlea,</a:t>
            </a:r>
            <a:r>
              <a:rPr lang="en-US" baseline="0" dirty="0" smtClean="0"/>
              <a:t> </a:t>
            </a:r>
            <a:r>
              <a:rPr lang="en-US" baseline="0" dirty="0" err="1" smtClean="0"/>
              <a:t>sunt</a:t>
            </a:r>
            <a:r>
              <a:rPr lang="en-US" baseline="0" dirty="0" smtClean="0"/>
              <a:t> SPC la Symantec Romania, </a:t>
            </a:r>
            <a:r>
              <a:rPr lang="en-US" baseline="0" dirty="0" err="1" smtClean="0"/>
              <a:t>iar</a:t>
            </a:r>
            <a:r>
              <a:rPr lang="en-US" baseline="0" dirty="0" smtClean="0"/>
              <a:t> </a:t>
            </a:r>
            <a:r>
              <a:rPr lang="en-US" baseline="0" dirty="0" err="1" smtClean="0"/>
              <a:t>astazi</a:t>
            </a:r>
            <a:r>
              <a:rPr lang="en-US" baseline="0" dirty="0" smtClean="0"/>
              <a:t> </a:t>
            </a:r>
            <a:r>
              <a:rPr lang="en-US" baseline="0" dirty="0" err="1" smtClean="0"/>
              <a:t>vom</a:t>
            </a:r>
            <a:r>
              <a:rPr lang="en-US" baseline="0" dirty="0" smtClean="0"/>
              <a:t> </a:t>
            </a:r>
            <a:r>
              <a:rPr lang="en-US" baseline="0" dirty="0" err="1" smtClean="0"/>
              <a:t>discuta</a:t>
            </a:r>
            <a:r>
              <a:rPr lang="en-US" baseline="0" dirty="0" smtClean="0"/>
              <a:t> </a:t>
            </a:r>
            <a:r>
              <a:rPr lang="en-US" baseline="0" dirty="0" err="1" smtClean="0"/>
              <a:t>despre</a:t>
            </a:r>
            <a:r>
              <a:rPr lang="en-US" baseline="0" dirty="0" smtClean="0"/>
              <a:t> un </a:t>
            </a:r>
            <a:r>
              <a:rPr lang="en-US" baseline="0" dirty="0" err="1" smtClean="0"/>
              <a:t>subiect</a:t>
            </a:r>
            <a:r>
              <a:rPr lang="en-US" baseline="0" dirty="0" smtClean="0"/>
              <a:t> </a:t>
            </a:r>
            <a:r>
              <a:rPr lang="en-US" baseline="0" dirty="0" err="1" smtClean="0"/>
              <a:t>pe</a:t>
            </a:r>
            <a:r>
              <a:rPr lang="en-US" baseline="0" dirty="0" smtClean="0"/>
              <a:t> care </a:t>
            </a:r>
            <a:r>
              <a:rPr lang="en-US" baseline="0" dirty="0" err="1" smtClean="0"/>
              <a:t>eu</a:t>
            </a:r>
            <a:r>
              <a:rPr lang="en-US" baseline="0" dirty="0" smtClean="0"/>
              <a:t> </a:t>
            </a:r>
            <a:r>
              <a:rPr lang="en-US" baseline="0" dirty="0" err="1" smtClean="0"/>
              <a:t>il</a:t>
            </a:r>
            <a:r>
              <a:rPr lang="en-US" baseline="0" dirty="0" smtClean="0"/>
              <a:t> consider </a:t>
            </a:r>
            <a:r>
              <a:rPr lang="en-US" baseline="0" dirty="0" err="1" smtClean="0"/>
              <a:t>foarte</a:t>
            </a:r>
            <a:r>
              <a:rPr lang="en-US" baseline="0" dirty="0" smtClean="0"/>
              <a:t> </a:t>
            </a:r>
            <a:r>
              <a:rPr lang="en-US" baseline="0" dirty="0" err="1" smtClean="0"/>
              <a:t>fierbinte</a:t>
            </a:r>
            <a:r>
              <a:rPr lang="en-US" baseline="0" dirty="0" smtClean="0"/>
              <a:t> </a:t>
            </a:r>
            <a:r>
              <a:rPr lang="en-US" baseline="0" dirty="0" err="1" smtClean="0"/>
              <a:t>si</a:t>
            </a:r>
            <a:r>
              <a:rPr lang="en-US" baseline="0" dirty="0" smtClean="0"/>
              <a:t> </a:t>
            </a:r>
            <a:r>
              <a:rPr lang="en-US" baseline="0" dirty="0" err="1" smtClean="0"/>
              <a:t>interesant</a:t>
            </a:r>
            <a:r>
              <a:rPr lang="en-US" baseline="0" dirty="0" smtClean="0"/>
              <a:t> in </a:t>
            </a:r>
            <a:r>
              <a:rPr lang="en-US" baseline="0" dirty="0" err="1" smtClean="0"/>
              <a:t>ziua</a:t>
            </a:r>
            <a:r>
              <a:rPr lang="en-US" baseline="0" dirty="0" smtClean="0"/>
              <a:t> de </a:t>
            </a:r>
            <a:r>
              <a:rPr lang="en-US" baseline="0" dirty="0" err="1" smtClean="0"/>
              <a:t>azi</a:t>
            </a:r>
            <a:r>
              <a:rPr lang="en-US" baseline="0" dirty="0" smtClean="0"/>
              <a:t>, </a:t>
            </a:r>
            <a:r>
              <a:rPr lang="en-US" baseline="0" dirty="0" err="1" smtClean="0"/>
              <a:t>si</a:t>
            </a:r>
            <a:r>
              <a:rPr lang="en-US" baseline="0" dirty="0" smtClean="0"/>
              <a:t> </a:t>
            </a:r>
            <a:r>
              <a:rPr lang="en-US" baseline="0" dirty="0" err="1" smtClean="0"/>
              <a:t>anume</a:t>
            </a:r>
            <a:r>
              <a:rPr lang="en-US" baseline="0" dirty="0" smtClean="0"/>
              <a:t> </a:t>
            </a:r>
            <a:r>
              <a:rPr lang="en-US" baseline="0" dirty="0" err="1" smtClean="0"/>
              <a:t>prevenirea</a:t>
            </a:r>
            <a:r>
              <a:rPr lang="en-US" baseline="0" dirty="0" smtClean="0"/>
              <a:t> </a:t>
            </a:r>
            <a:r>
              <a:rPr lang="en-US" baseline="0" dirty="0" err="1" smtClean="0"/>
              <a:t>pierderii</a:t>
            </a:r>
            <a:r>
              <a:rPr lang="en-US" baseline="0" dirty="0" smtClean="0"/>
              <a:t> </a:t>
            </a:r>
            <a:r>
              <a:rPr lang="en-US" baseline="0" dirty="0" err="1" smtClean="0"/>
              <a:t>datelor</a:t>
            </a:r>
            <a:r>
              <a:rPr lang="en-US" baseline="0" dirty="0" smtClean="0"/>
              <a:t>. </a:t>
            </a:r>
          </a:p>
          <a:p>
            <a:r>
              <a:rPr lang="en-US" baseline="0" dirty="0" smtClean="0"/>
              <a:t>In </a:t>
            </a:r>
            <a:r>
              <a:rPr lang="en-US" baseline="0" dirty="0" err="1" smtClean="0"/>
              <a:t>scopul</a:t>
            </a:r>
            <a:r>
              <a:rPr lang="en-US" baseline="0" dirty="0" smtClean="0"/>
              <a:t> </a:t>
            </a:r>
            <a:r>
              <a:rPr lang="en-US" baseline="0" dirty="0" err="1" smtClean="0"/>
              <a:t>evitarii</a:t>
            </a:r>
            <a:r>
              <a:rPr lang="en-US" baseline="0" dirty="0" smtClean="0"/>
              <a:t> </a:t>
            </a:r>
            <a:r>
              <a:rPr lang="en-US" baseline="0" dirty="0" err="1" smtClean="0"/>
              <a:t>prevenirii</a:t>
            </a:r>
            <a:r>
              <a:rPr lang="en-US" baseline="0" dirty="0" smtClean="0"/>
              <a:t> </a:t>
            </a:r>
            <a:r>
              <a:rPr lang="en-US" baseline="0" dirty="0" err="1" smtClean="0"/>
              <a:t>pierderii</a:t>
            </a:r>
            <a:r>
              <a:rPr lang="en-US" baseline="0" dirty="0" smtClean="0"/>
              <a:t> </a:t>
            </a:r>
            <a:r>
              <a:rPr lang="en-US" baseline="0" dirty="0" err="1" smtClean="0"/>
              <a:t>datelor</a:t>
            </a:r>
            <a:r>
              <a:rPr lang="en-US" baseline="0" dirty="0" smtClean="0"/>
              <a:t> Symantec vine cu o </a:t>
            </a:r>
            <a:r>
              <a:rPr lang="en-US" baseline="0" dirty="0" err="1" smtClean="0"/>
              <a:t>solutie</a:t>
            </a:r>
            <a:r>
              <a:rPr lang="en-US" baseline="0" dirty="0" smtClean="0"/>
              <a:t>. </a:t>
            </a:r>
            <a:r>
              <a:rPr lang="en-US" baseline="0" dirty="0" err="1" smtClean="0"/>
              <a:t>Aceasta</a:t>
            </a:r>
            <a:r>
              <a:rPr lang="en-US" baseline="0" dirty="0" smtClean="0"/>
              <a:t> se </a:t>
            </a:r>
            <a:r>
              <a:rPr lang="en-US" baseline="0" dirty="0" err="1" smtClean="0"/>
              <a:t>numeste</a:t>
            </a:r>
            <a:r>
              <a:rPr lang="en-US" baseline="0" dirty="0" smtClean="0"/>
              <a:t> Symantec Data Loss Prevention, </a:t>
            </a:r>
            <a:r>
              <a:rPr lang="en-US" baseline="0" dirty="0" err="1" smtClean="0"/>
              <a:t>pe</a:t>
            </a:r>
            <a:r>
              <a:rPr lang="en-US" baseline="0" dirty="0" smtClean="0"/>
              <a:t> </a:t>
            </a:r>
            <a:r>
              <a:rPr lang="en-US" baseline="0" dirty="0" err="1" smtClean="0"/>
              <a:t>scurt</a:t>
            </a:r>
            <a:r>
              <a:rPr lang="en-US" baseline="0" dirty="0" smtClean="0"/>
              <a:t> o </a:t>
            </a:r>
            <a:r>
              <a:rPr lang="en-US" baseline="0" dirty="0" err="1" smtClean="0"/>
              <a:t>vom</a:t>
            </a:r>
            <a:r>
              <a:rPr lang="en-US" baseline="0" dirty="0" smtClean="0"/>
              <a:t> </a:t>
            </a:r>
            <a:r>
              <a:rPr lang="en-US" baseline="0" dirty="0" err="1" smtClean="0"/>
              <a:t>numi</a:t>
            </a:r>
            <a:r>
              <a:rPr lang="en-US" baseline="0" dirty="0" smtClean="0"/>
              <a:t> DLP.</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extLst>
      <p:ext uri="{BB962C8B-B14F-4D97-AF65-F5344CB8AC3E}">
        <p14:creationId xmlns:p14="http://schemas.microsoft.com/office/powerpoint/2010/main" val="80447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A721183-E02C-455E-8EDA-C3EA7EFE619A}" type="slidenum">
              <a:rPr lang="en-US" smtClean="0">
                <a:latin typeface="Arial" pitchFamily="34" charset="0"/>
              </a:rPr>
              <a:pPr/>
              <a:t>10</a:t>
            </a:fld>
            <a:endParaRPr lang="en-US" dirty="0" smtClean="0">
              <a:latin typeface="Arial" pitchFamily="34" charset="0"/>
            </a:endParaRPr>
          </a:p>
        </p:txBody>
      </p:sp>
      <p:sp>
        <p:nvSpPr>
          <p:cNvPr id="29699" name="Rectangle 2"/>
          <p:cNvSpPr>
            <a:spLocks noGrp="1" noRot="1" noChangeAspect="1" noChangeArrowheads="1" noTextEdit="1"/>
          </p:cNvSpPr>
          <p:nvPr>
            <p:ph type="sldImg"/>
          </p:nvPr>
        </p:nvSpPr>
        <p:spPr>
          <a:xfrm>
            <a:off x="1384300" y="368300"/>
            <a:ext cx="4089400" cy="3067050"/>
          </a:xfrm>
          <a:ln/>
        </p:spPr>
      </p:sp>
      <p:sp>
        <p:nvSpPr>
          <p:cNvPr id="29700" name="Rectangle 3"/>
          <p:cNvSpPr>
            <a:spLocks noGrp="1" noChangeArrowheads="1"/>
          </p:cNvSpPr>
          <p:nvPr>
            <p:ph type="body" idx="1"/>
          </p:nvPr>
        </p:nvSpPr>
        <p:spPr>
          <a:xfrm>
            <a:off x="300038" y="3452813"/>
            <a:ext cx="6257925" cy="5370512"/>
          </a:xfrm>
          <a:noFill/>
          <a:ln/>
        </p:spPr>
        <p:txBody>
          <a:bodyPr>
            <a:normAutofit fontScale="55000" lnSpcReduction="20000"/>
          </a:bodyPr>
          <a:lstStyle/>
          <a:p>
            <a:r>
              <a:rPr lang="en-US" u="sng" dirty="0" smtClean="0"/>
              <a:t>Symantec a </a:t>
            </a:r>
            <a:r>
              <a:rPr lang="en-US" u="sng" dirty="0" err="1" smtClean="0"/>
              <a:t>fost</a:t>
            </a:r>
            <a:r>
              <a:rPr lang="en-US" u="sng" dirty="0" smtClean="0"/>
              <a:t> </a:t>
            </a:r>
            <a:r>
              <a:rPr lang="en-US" u="sng" dirty="0" err="1" smtClean="0"/>
              <a:t>mentionat</a:t>
            </a:r>
            <a:r>
              <a:rPr lang="en-US" u="sng" dirty="0" smtClean="0"/>
              <a:t> </a:t>
            </a:r>
            <a:r>
              <a:rPr lang="en-US" u="sng" dirty="0" err="1" smtClean="0"/>
              <a:t>ca</a:t>
            </a:r>
            <a:r>
              <a:rPr lang="en-US" u="sng" dirty="0" smtClean="0"/>
              <a:t> </a:t>
            </a:r>
            <a:r>
              <a:rPr lang="en-US" u="sng" dirty="0" err="1" smtClean="0"/>
              <a:t>avand</a:t>
            </a:r>
            <a:r>
              <a:rPr lang="en-US" u="sng" dirty="0" smtClean="0"/>
              <a:t> </a:t>
            </a:r>
            <a:r>
              <a:rPr lang="en-US" u="sng" dirty="0" err="1" smtClean="0"/>
              <a:t>cea</a:t>
            </a:r>
            <a:r>
              <a:rPr lang="en-US" u="sng" dirty="0" smtClean="0"/>
              <a:t> </a:t>
            </a:r>
            <a:r>
              <a:rPr lang="en-US" u="sng" dirty="0" err="1" smtClean="0"/>
              <a:t>mai</a:t>
            </a:r>
            <a:r>
              <a:rPr lang="en-US" u="sng" dirty="0" smtClean="0"/>
              <a:t> </a:t>
            </a:r>
            <a:r>
              <a:rPr lang="en-US" u="sng" dirty="0" err="1" smtClean="0"/>
              <a:t>apreciata</a:t>
            </a:r>
            <a:r>
              <a:rPr lang="en-US" u="sng" dirty="0" smtClean="0"/>
              <a:t> </a:t>
            </a:r>
            <a:r>
              <a:rPr lang="en-US" u="sng" dirty="0" err="1" smtClean="0"/>
              <a:t>solutie</a:t>
            </a:r>
            <a:r>
              <a:rPr lang="en-US" u="sng" dirty="0" smtClean="0"/>
              <a:t> de tip DLP din </a:t>
            </a:r>
            <a:r>
              <a:rPr lang="en-US" u="sng" dirty="0" err="1" smtClean="0"/>
              <a:t>mediul</a:t>
            </a:r>
            <a:r>
              <a:rPr lang="en-US" u="sng" dirty="0" smtClean="0"/>
              <a:t> enterprise</a:t>
            </a:r>
            <a:r>
              <a:rPr lang="en-US" u="sng" baseline="0" dirty="0" smtClean="0"/>
              <a:t> (Gartner 2011)</a:t>
            </a:r>
            <a:endParaRPr lang="en-US" u="sng" dirty="0" smtClean="0"/>
          </a:p>
          <a:p>
            <a:endParaRPr lang="en-US" dirty="0" smtClean="0"/>
          </a:p>
          <a:p>
            <a:r>
              <a:rPr lang="en-US" b="1" u="sng" dirty="0" smtClean="0"/>
              <a:t>Symantec </a:t>
            </a:r>
            <a:r>
              <a:rPr lang="en-US" b="1" u="sng" dirty="0" smtClean="0"/>
              <a:t>is chosen by the world’s largest customers by an overwhelming margin</a:t>
            </a:r>
            <a:endParaRPr lang="en-US" u="sng" dirty="0" smtClean="0"/>
          </a:p>
          <a:p>
            <a:r>
              <a:rPr lang="en-US" u="sng" dirty="0" smtClean="0"/>
              <a:t>Symantec Data Loss Prevention is used by:</a:t>
            </a:r>
          </a:p>
          <a:p>
            <a:pPr lvl="0"/>
            <a:r>
              <a:rPr lang="en-US" u="sng" dirty="0" smtClean="0"/>
              <a:t>9 of the 10 top US banks (ranking based on assets)</a:t>
            </a:r>
          </a:p>
          <a:p>
            <a:pPr lvl="0"/>
            <a:r>
              <a:rPr lang="en-US" u="sng" dirty="0" smtClean="0"/>
              <a:t>9 of the 10 top US insurance companies (based on FORTUNE 500 rank)</a:t>
            </a:r>
          </a:p>
          <a:p>
            <a:pPr lvl="0"/>
            <a:r>
              <a:rPr lang="en-US" u="sng" dirty="0" smtClean="0"/>
              <a:t>4 of 5 top health care providers (based on FORTUNE 500 rank)</a:t>
            </a:r>
          </a:p>
          <a:p>
            <a:pPr lvl="0"/>
            <a:r>
              <a:rPr lang="en-US" u="sng" dirty="0" smtClean="0"/>
              <a:t>4 of 5 top credit card brands (based on transactions processed)</a:t>
            </a:r>
          </a:p>
          <a:p>
            <a:pPr lvl="0"/>
            <a:r>
              <a:rPr lang="en-US" u="sng" dirty="0" smtClean="0"/>
              <a:t>4 of 5 top entertainment/media companies (based on FORTUNE 500 rank)</a:t>
            </a:r>
          </a:p>
          <a:p>
            <a:r>
              <a:rPr lang="en-US" dirty="0" smtClean="0"/>
              <a:t> </a:t>
            </a:r>
          </a:p>
        </p:txBody>
      </p:sp>
    </p:spTree>
    <p:extLst>
      <p:ext uri="{BB962C8B-B14F-4D97-AF65-F5344CB8AC3E}">
        <p14:creationId xmlns:p14="http://schemas.microsoft.com/office/powerpoint/2010/main" val="257167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extLst>
      <p:ext uri="{BB962C8B-B14F-4D97-AF65-F5344CB8AC3E}">
        <p14:creationId xmlns:p14="http://schemas.microsoft.com/office/powerpoint/2010/main" val="396648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13</a:t>
            </a:fld>
            <a:endParaRPr lang="en-US" dirty="0"/>
          </a:p>
        </p:txBody>
      </p:sp>
    </p:spTree>
    <p:extLst>
      <p:ext uri="{BB962C8B-B14F-4D97-AF65-F5344CB8AC3E}">
        <p14:creationId xmlns:p14="http://schemas.microsoft.com/office/powerpoint/2010/main" val="12248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47500" lnSpcReduction="20000"/>
          </a:bodyPr>
          <a:lstStyle/>
          <a:p>
            <a:pPr>
              <a:defRPr/>
            </a:pPr>
            <a:r>
              <a:rPr lang="en-US" u="sng" dirty="0" smtClean="0"/>
              <a:t>DLP </a:t>
            </a:r>
            <a:r>
              <a:rPr lang="en-US" u="sng" dirty="0" err="1" smtClean="0"/>
              <a:t>este</a:t>
            </a:r>
            <a:r>
              <a:rPr lang="en-US" u="sng" dirty="0" smtClean="0"/>
              <a:t> </a:t>
            </a:r>
            <a:r>
              <a:rPr lang="en-US" u="sng" dirty="0" err="1" smtClean="0"/>
              <a:t>formata</a:t>
            </a:r>
            <a:r>
              <a:rPr lang="en-US" u="sng" dirty="0" smtClean="0"/>
              <a:t> din</a:t>
            </a:r>
            <a:r>
              <a:rPr lang="en-US" u="sng" baseline="0" dirty="0" smtClean="0"/>
              <a:t> 3 </a:t>
            </a:r>
            <a:r>
              <a:rPr lang="en-US" u="sng" baseline="0" dirty="0" err="1" smtClean="0"/>
              <a:t>arii</a:t>
            </a:r>
            <a:r>
              <a:rPr lang="en-US" u="sng" baseline="0" dirty="0" smtClean="0"/>
              <a:t> de </a:t>
            </a:r>
            <a:r>
              <a:rPr lang="en-US" u="sng" baseline="0" dirty="0" err="1" smtClean="0"/>
              <a:t>produse</a:t>
            </a:r>
            <a:r>
              <a:rPr lang="en-US" u="sng" baseline="0" dirty="0" smtClean="0"/>
              <a:t> </a:t>
            </a:r>
            <a:r>
              <a:rPr lang="en-US" u="sng" baseline="0" dirty="0" err="1" smtClean="0"/>
              <a:t>si</a:t>
            </a:r>
            <a:r>
              <a:rPr lang="en-US" u="sng" baseline="0" dirty="0" smtClean="0"/>
              <a:t> </a:t>
            </a:r>
            <a:r>
              <a:rPr lang="en-US" u="sng" baseline="0" dirty="0" err="1" smtClean="0"/>
              <a:t>anume</a:t>
            </a:r>
            <a:r>
              <a:rPr lang="en-US" u="sng" baseline="0" dirty="0" smtClean="0"/>
              <a:t> Storage, Endpoint </a:t>
            </a:r>
            <a:r>
              <a:rPr lang="en-US" u="sng" baseline="0" dirty="0" err="1" smtClean="0"/>
              <a:t>si</a:t>
            </a:r>
            <a:r>
              <a:rPr lang="en-US" u="sng" baseline="0" dirty="0" smtClean="0"/>
              <a:t> Network. </a:t>
            </a:r>
            <a:r>
              <a:rPr lang="en-US" u="sng" baseline="0" dirty="0" err="1" smtClean="0"/>
              <a:t>Toate</a:t>
            </a:r>
            <a:r>
              <a:rPr lang="en-US" u="sng" baseline="0" dirty="0" smtClean="0"/>
              <a:t> </a:t>
            </a:r>
            <a:r>
              <a:rPr lang="en-US" u="sng" baseline="0" dirty="0" err="1" smtClean="0"/>
              <a:t>aceste</a:t>
            </a:r>
            <a:r>
              <a:rPr lang="en-US" u="sng" baseline="0" dirty="0" smtClean="0"/>
              <a:t> 3 </a:t>
            </a:r>
            <a:r>
              <a:rPr lang="en-US" u="sng" baseline="0" dirty="0" err="1" smtClean="0"/>
              <a:t>arii</a:t>
            </a:r>
            <a:r>
              <a:rPr lang="en-US" u="sng" baseline="0" dirty="0" smtClean="0"/>
              <a:t> de </a:t>
            </a:r>
            <a:r>
              <a:rPr lang="en-US" u="sng" baseline="0" dirty="0" err="1" smtClean="0"/>
              <a:t>produse</a:t>
            </a:r>
            <a:r>
              <a:rPr lang="en-US" u="sng" baseline="0" dirty="0" smtClean="0"/>
              <a:t> au la </a:t>
            </a:r>
            <a:r>
              <a:rPr lang="en-US" u="sng" baseline="0" dirty="0" err="1" smtClean="0"/>
              <a:t>baza</a:t>
            </a:r>
            <a:r>
              <a:rPr lang="en-US" u="sng" baseline="0" dirty="0" smtClean="0"/>
              <a:t> platform de management Symantec DLP ENFORCE.</a:t>
            </a:r>
            <a:endParaRPr lang="en-US" u="sng" dirty="0" smtClean="0"/>
          </a:p>
          <a:p>
            <a:pPr>
              <a:defRPr/>
            </a:pPr>
            <a:endParaRPr lang="en-US" u="sng" dirty="0" smtClean="0"/>
          </a:p>
          <a:p>
            <a:pPr>
              <a:defRPr/>
            </a:pPr>
            <a:r>
              <a:rPr lang="en-US" u="sng" dirty="0" err="1" smtClean="0"/>
              <a:t>Produsele</a:t>
            </a:r>
            <a:r>
              <a:rPr lang="en-US" u="sng" baseline="0" dirty="0" smtClean="0"/>
              <a:t> </a:t>
            </a:r>
            <a:r>
              <a:rPr lang="en-US" u="sng" baseline="0" dirty="0" smtClean="0"/>
              <a:t>din </a:t>
            </a:r>
            <a:r>
              <a:rPr lang="en-US" u="sng" baseline="0" dirty="0" err="1" smtClean="0"/>
              <a:t>componenta</a:t>
            </a:r>
            <a:r>
              <a:rPr lang="en-US" u="sng" baseline="0" dirty="0" smtClean="0"/>
              <a:t> </a:t>
            </a:r>
            <a:r>
              <a:rPr lang="en-US" u="sng" baseline="0" dirty="0" smtClean="0"/>
              <a:t>de Storage permit </a:t>
            </a:r>
            <a:r>
              <a:rPr lang="en-US" u="sng" baseline="0" dirty="0" err="1" smtClean="0"/>
              <a:t>crearea</a:t>
            </a:r>
            <a:r>
              <a:rPr lang="en-US" u="sng" baseline="0" dirty="0" smtClean="0"/>
              <a:t> de </a:t>
            </a:r>
            <a:r>
              <a:rPr lang="en-US" u="sng" baseline="0" dirty="0" err="1" smtClean="0"/>
              <a:t>inventare</a:t>
            </a:r>
            <a:r>
              <a:rPr lang="en-US" u="sng" baseline="0" dirty="0" smtClean="0"/>
              <a:t> </a:t>
            </a:r>
            <a:r>
              <a:rPr lang="en-US" u="sng" baseline="0" dirty="0" err="1" smtClean="0"/>
              <a:t>pentru</a:t>
            </a:r>
            <a:r>
              <a:rPr lang="en-US" u="sng" baseline="0" dirty="0" smtClean="0"/>
              <a:t> </a:t>
            </a:r>
            <a:r>
              <a:rPr lang="en-US" u="sng" baseline="0" dirty="0" err="1" smtClean="0"/>
              <a:t>datele</a:t>
            </a:r>
            <a:r>
              <a:rPr lang="en-US" u="sng" baseline="0" dirty="0" smtClean="0"/>
              <a:t> sensitive, </a:t>
            </a:r>
            <a:r>
              <a:rPr lang="en-US" u="sng" baseline="0" dirty="0" err="1" smtClean="0"/>
              <a:t>determinarea</a:t>
            </a:r>
            <a:r>
              <a:rPr lang="en-US" u="sng" baseline="0" dirty="0" smtClean="0"/>
              <a:t> owner-</a:t>
            </a:r>
            <a:r>
              <a:rPr lang="en-US" u="sng" baseline="0" dirty="0" err="1" smtClean="0"/>
              <a:t>ilor</a:t>
            </a:r>
            <a:r>
              <a:rPr lang="en-US" u="sng" baseline="0" dirty="0" smtClean="0"/>
              <a:t> </a:t>
            </a:r>
            <a:r>
              <a:rPr lang="en-US" u="sng" baseline="0" dirty="0" err="1" smtClean="0"/>
              <a:t>si</a:t>
            </a:r>
            <a:r>
              <a:rPr lang="en-US" u="sng" baseline="0" dirty="0" smtClean="0"/>
              <a:t> </a:t>
            </a:r>
            <a:r>
              <a:rPr lang="en-US" u="sng" baseline="0" dirty="0" err="1" smtClean="0"/>
              <a:t>metrici</a:t>
            </a:r>
            <a:r>
              <a:rPr lang="en-US" u="sng" baseline="0" dirty="0" smtClean="0"/>
              <a:t> de </a:t>
            </a:r>
            <a:r>
              <a:rPr lang="en-US" u="sng" baseline="0" dirty="0" err="1" smtClean="0"/>
              <a:t>utilizare</a:t>
            </a:r>
            <a:r>
              <a:rPr lang="en-US" u="sng" baseline="0" dirty="0" smtClean="0"/>
              <a:t>, </a:t>
            </a:r>
            <a:r>
              <a:rPr lang="en-US" u="sng" baseline="0" dirty="0" err="1" smtClean="0"/>
              <a:t>asa</a:t>
            </a:r>
            <a:r>
              <a:rPr lang="en-US" u="sng" baseline="0" dirty="0" smtClean="0"/>
              <a:t> cum la </a:t>
            </a:r>
            <a:r>
              <a:rPr lang="en-US" u="sng" baseline="0" dirty="0" err="1" smtClean="0"/>
              <a:t>fel</a:t>
            </a:r>
            <a:r>
              <a:rPr lang="en-US" u="sng" baseline="0" dirty="0" smtClean="0"/>
              <a:t> de bine </a:t>
            </a:r>
            <a:r>
              <a:rPr lang="en-US" u="sng" baseline="0" dirty="0" err="1" smtClean="0"/>
              <a:t>poate</a:t>
            </a:r>
            <a:r>
              <a:rPr lang="en-US" u="sng" baseline="0" dirty="0" smtClean="0"/>
              <a:t> </a:t>
            </a:r>
            <a:r>
              <a:rPr lang="en-US" u="sng" baseline="0" dirty="0" err="1" smtClean="0"/>
              <a:t>actiona</a:t>
            </a:r>
            <a:r>
              <a:rPr lang="en-US" u="sng" baseline="0" dirty="0" smtClean="0"/>
              <a:t> </a:t>
            </a:r>
            <a:r>
              <a:rPr lang="en-US" u="sng" baseline="0" dirty="0" err="1" smtClean="0"/>
              <a:t>proactiv</a:t>
            </a:r>
            <a:r>
              <a:rPr lang="en-US" u="sng" baseline="0" dirty="0" smtClean="0"/>
              <a:t> </a:t>
            </a:r>
            <a:r>
              <a:rPr lang="en-US" u="sng" baseline="0" dirty="0" err="1" smtClean="0"/>
              <a:t>si</a:t>
            </a:r>
            <a:r>
              <a:rPr lang="en-US" u="sng" baseline="0" dirty="0" smtClean="0"/>
              <a:t> </a:t>
            </a:r>
            <a:r>
              <a:rPr lang="en-US" u="sng" baseline="0" dirty="0" err="1" smtClean="0"/>
              <a:t>reloca</a:t>
            </a:r>
            <a:r>
              <a:rPr lang="en-US" u="sng" baseline="0" dirty="0" smtClean="0"/>
              <a:t> </a:t>
            </a:r>
            <a:r>
              <a:rPr lang="en-US" u="sng" baseline="0" dirty="0" err="1" smtClean="0"/>
              <a:t>datele</a:t>
            </a:r>
            <a:r>
              <a:rPr lang="en-US" u="sng" baseline="0" dirty="0" smtClean="0"/>
              <a:t> sensitive </a:t>
            </a:r>
            <a:r>
              <a:rPr lang="en-US" u="sng" baseline="0" dirty="0" err="1" smtClean="0"/>
              <a:t>daca</a:t>
            </a:r>
            <a:r>
              <a:rPr lang="en-US" u="sng" baseline="0" dirty="0" smtClean="0"/>
              <a:t> </a:t>
            </a:r>
            <a:r>
              <a:rPr lang="en-US" u="sng" baseline="0" dirty="0" err="1" smtClean="0"/>
              <a:t>sunt</a:t>
            </a:r>
            <a:r>
              <a:rPr lang="en-US" u="sng" baseline="0" dirty="0" smtClean="0"/>
              <a:t> </a:t>
            </a:r>
            <a:r>
              <a:rPr lang="en-US" u="sng" baseline="0" dirty="0" err="1" smtClean="0"/>
              <a:t>stocate</a:t>
            </a:r>
            <a:r>
              <a:rPr lang="en-US" u="sng" baseline="0" dirty="0" smtClean="0"/>
              <a:t> </a:t>
            </a:r>
            <a:r>
              <a:rPr lang="en-US" u="sng" baseline="0" dirty="0" err="1" smtClean="0"/>
              <a:t>necorespunzator</a:t>
            </a:r>
            <a:r>
              <a:rPr lang="en-US" u="sng" baseline="0" dirty="0" smtClean="0"/>
              <a:t>. Symantec </a:t>
            </a:r>
            <a:r>
              <a:rPr lang="en-US" u="sng" baseline="0" dirty="0" err="1" smtClean="0"/>
              <a:t>este</a:t>
            </a:r>
            <a:r>
              <a:rPr lang="en-US" u="sng" baseline="0" dirty="0" smtClean="0"/>
              <a:t> </a:t>
            </a:r>
            <a:r>
              <a:rPr lang="en-US" u="sng" baseline="0" dirty="0" err="1" smtClean="0"/>
              <a:t>singurul</a:t>
            </a:r>
            <a:r>
              <a:rPr lang="en-US" u="sng" baseline="0" dirty="0" smtClean="0"/>
              <a:t> vendor de </a:t>
            </a:r>
            <a:r>
              <a:rPr lang="en-US" u="sng" baseline="0" dirty="0" err="1" smtClean="0"/>
              <a:t>pe</a:t>
            </a:r>
            <a:r>
              <a:rPr lang="en-US" u="sng" baseline="0" dirty="0" smtClean="0"/>
              <a:t> </a:t>
            </a:r>
            <a:r>
              <a:rPr lang="en-US" u="sng" baseline="0" dirty="0" err="1" smtClean="0"/>
              <a:t>piata</a:t>
            </a:r>
            <a:r>
              <a:rPr lang="en-US" u="sng" baseline="0" dirty="0" smtClean="0"/>
              <a:t> care </a:t>
            </a:r>
            <a:r>
              <a:rPr lang="en-US" u="sng" baseline="0" dirty="0" err="1" smtClean="0"/>
              <a:t>furnizeaza</a:t>
            </a:r>
            <a:r>
              <a:rPr lang="en-US" u="sng" baseline="0" dirty="0" smtClean="0"/>
              <a:t> o </a:t>
            </a:r>
            <a:r>
              <a:rPr lang="en-US" u="sng" baseline="0" dirty="0" err="1" smtClean="0"/>
              <a:t>cale</a:t>
            </a:r>
            <a:r>
              <a:rPr lang="en-US" u="sng" baseline="0" dirty="0" smtClean="0"/>
              <a:t> </a:t>
            </a:r>
            <a:r>
              <a:rPr lang="en-US" u="sng" baseline="0" dirty="0" err="1" smtClean="0"/>
              <a:t>pentru</a:t>
            </a:r>
            <a:r>
              <a:rPr lang="en-US" u="sng" baseline="0" dirty="0" smtClean="0"/>
              <a:t> a </a:t>
            </a:r>
            <a:r>
              <a:rPr lang="en-US" u="sng" baseline="0" dirty="0" err="1" smtClean="0"/>
              <a:t>determina</a:t>
            </a:r>
            <a:r>
              <a:rPr lang="en-US" u="sng" baseline="0" dirty="0" smtClean="0"/>
              <a:t> owner-</a:t>
            </a:r>
            <a:r>
              <a:rPr lang="en-US" u="sng" baseline="0" dirty="0" err="1" smtClean="0"/>
              <a:t>ul</a:t>
            </a:r>
            <a:r>
              <a:rPr lang="en-US" u="sng" baseline="0" dirty="0" smtClean="0"/>
              <a:t> </a:t>
            </a:r>
            <a:r>
              <a:rPr lang="en-US" u="sng" baseline="0" dirty="0" err="1" smtClean="0"/>
              <a:t>datelor</a:t>
            </a:r>
            <a:r>
              <a:rPr lang="en-US" u="sng" baseline="0" dirty="0" smtClean="0"/>
              <a:t> </a:t>
            </a:r>
            <a:r>
              <a:rPr lang="en-US" u="sng" baseline="0" dirty="0" err="1" smtClean="0"/>
              <a:t>confidentiale</a:t>
            </a:r>
            <a:r>
              <a:rPr lang="en-US" u="sng" baseline="0" dirty="0" smtClean="0"/>
              <a:t>. </a:t>
            </a:r>
            <a:r>
              <a:rPr lang="en-US" u="sng" baseline="0" dirty="0" err="1" smtClean="0"/>
              <a:t>Acest</a:t>
            </a:r>
            <a:r>
              <a:rPr lang="en-US" u="sng" baseline="0" dirty="0" smtClean="0"/>
              <a:t> </a:t>
            </a:r>
            <a:r>
              <a:rPr lang="en-US" u="sng" baseline="0" dirty="0" err="1" smtClean="0"/>
              <a:t>lucru</a:t>
            </a:r>
            <a:r>
              <a:rPr lang="en-US" u="sng" baseline="0" dirty="0" smtClean="0"/>
              <a:t> se </a:t>
            </a:r>
            <a:r>
              <a:rPr lang="en-US" u="sng" baseline="0" dirty="0" err="1" smtClean="0"/>
              <a:t>realizeaza</a:t>
            </a:r>
            <a:r>
              <a:rPr lang="en-US" u="sng" baseline="0" dirty="0" smtClean="0"/>
              <a:t> </a:t>
            </a:r>
            <a:r>
              <a:rPr lang="en-US" u="sng" baseline="0" dirty="0" err="1" smtClean="0"/>
              <a:t>prin</a:t>
            </a:r>
            <a:r>
              <a:rPr lang="en-US" u="sng" baseline="0" dirty="0" smtClean="0"/>
              <a:t> </a:t>
            </a:r>
            <a:r>
              <a:rPr lang="en-US" u="sng" baseline="0" dirty="0" err="1" smtClean="0"/>
              <a:t>prin</a:t>
            </a:r>
            <a:r>
              <a:rPr lang="en-US" u="sng" baseline="0" dirty="0" smtClean="0"/>
              <a:t> </a:t>
            </a:r>
            <a:r>
              <a:rPr lang="en-US" u="sng" baseline="0" dirty="0" err="1" smtClean="0"/>
              <a:t>produsul</a:t>
            </a:r>
            <a:r>
              <a:rPr lang="en-US" u="sng" baseline="0" dirty="0" smtClean="0"/>
              <a:t> Data Insight</a:t>
            </a:r>
            <a:r>
              <a:rPr lang="en-US" baseline="0" dirty="0" smtClean="0"/>
              <a:t>.</a:t>
            </a:r>
            <a:endParaRPr lang="en-US" dirty="0" smtClean="0"/>
          </a:p>
          <a:p>
            <a:pPr>
              <a:defRPr/>
            </a:pPr>
            <a:endParaRPr lang="en-US" dirty="0" smtClean="0"/>
          </a:p>
          <a:p>
            <a:pPr>
              <a:defRPr/>
            </a:pPr>
            <a:r>
              <a:rPr lang="en-US" u="sng" dirty="0" err="1" smtClean="0"/>
              <a:t>Mergand</a:t>
            </a:r>
            <a:r>
              <a:rPr lang="en-US" u="sng" dirty="0" smtClean="0"/>
              <a:t> </a:t>
            </a:r>
            <a:r>
              <a:rPr lang="en-US" u="sng" dirty="0" err="1" smtClean="0"/>
              <a:t>mai</a:t>
            </a:r>
            <a:r>
              <a:rPr lang="en-US" u="sng" dirty="0" smtClean="0"/>
              <a:t> </a:t>
            </a:r>
            <a:r>
              <a:rPr lang="en-US" u="sng" dirty="0" err="1" smtClean="0"/>
              <a:t>departe</a:t>
            </a:r>
            <a:r>
              <a:rPr lang="en-US" u="sng" dirty="0" smtClean="0"/>
              <a:t>, </a:t>
            </a:r>
            <a:r>
              <a:rPr lang="en-US" u="sng" dirty="0" err="1" smtClean="0"/>
              <a:t>vom</a:t>
            </a:r>
            <a:r>
              <a:rPr lang="en-US" u="sng" dirty="0" smtClean="0"/>
              <a:t> </a:t>
            </a:r>
            <a:r>
              <a:rPr lang="en-US" u="sng" dirty="0" err="1" smtClean="0"/>
              <a:t>vedea</a:t>
            </a:r>
            <a:r>
              <a:rPr lang="en-US" u="sng" dirty="0" smtClean="0"/>
              <a:t> </a:t>
            </a:r>
            <a:r>
              <a:rPr lang="en-US" u="sng" dirty="0" err="1" smtClean="0"/>
              <a:t>produsele</a:t>
            </a:r>
            <a:r>
              <a:rPr lang="en-US" u="sng" dirty="0" smtClean="0"/>
              <a:t> de tip Endpoint. Cu </a:t>
            </a:r>
            <a:r>
              <a:rPr lang="en-US" u="sng" dirty="0" err="1" smtClean="0"/>
              <a:t>aceste</a:t>
            </a:r>
            <a:r>
              <a:rPr lang="en-US" u="sng" dirty="0" smtClean="0"/>
              <a:t> </a:t>
            </a:r>
            <a:r>
              <a:rPr lang="en-US" u="sng" dirty="0" err="1" smtClean="0"/>
              <a:t>produse</a:t>
            </a:r>
            <a:r>
              <a:rPr lang="en-US" u="sng" dirty="0" smtClean="0"/>
              <a:t> </a:t>
            </a:r>
            <a:r>
              <a:rPr lang="en-US" u="sng" dirty="0" err="1" smtClean="0"/>
              <a:t>putem</a:t>
            </a:r>
            <a:r>
              <a:rPr lang="en-US" u="sng" dirty="0" smtClean="0"/>
              <a:t> </a:t>
            </a:r>
            <a:r>
              <a:rPr lang="en-US" u="sng" dirty="0" err="1" smtClean="0"/>
              <a:t>determina</a:t>
            </a:r>
            <a:r>
              <a:rPr lang="en-US" u="sng" dirty="0" smtClean="0"/>
              <a:t> care </a:t>
            </a:r>
            <a:r>
              <a:rPr lang="en-US" u="sng" dirty="0" err="1" smtClean="0"/>
              <a:t>sunt</a:t>
            </a:r>
            <a:r>
              <a:rPr lang="en-US" u="sng" dirty="0" smtClean="0"/>
              <a:t> </a:t>
            </a:r>
            <a:r>
              <a:rPr lang="en-US" u="sng" dirty="0" err="1" smtClean="0"/>
              <a:t>datele</a:t>
            </a:r>
            <a:r>
              <a:rPr lang="en-US" u="sng" dirty="0" smtClean="0"/>
              <a:t> sensitive care </a:t>
            </a:r>
            <a:r>
              <a:rPr lang="en-US" u="sng" dirty="0" err="1" smtClean="0"/>
              <a:t>sunt</a:t>
            </a:r>
            <a:r>
              <a:rPr lang="en-US" u="sng" dirty="0" smtClean="0"/>
              <a:t> </a:t>
            </a:r>
            <a:r>
              <a:rPr lang="en-US" u="sng" dirty="0" err="1" smtClean="0"/>
              <a:t>stocate</a:t>
            </a:r>
            <a:r>
              <a:rPr lang="en-US" u="sng" dirty="0" smtClean="0"/>
              <a:t> </a:t>
            </a:r>
            <a:r>
              <a:rPr lang="en-US" u="sng" dirty="0" err="1" smtClean="0"/>
              <a:t>pe</a:t>
            </a:r>
            <a:r>
              <a:rPr lang="en-US" u="sng" dirty="0" smtClean="0"/>
              <a:t> laptop-</a:t>
            </a:r>
            <a:r>
              <a:rPr lang="en-US" u="sng" dirty="0" err="1" smtClean="0"/>
              <a:t>uri</a:t>
            </a:r>
            <a:r>
              <a:rPr lang="en-US" u="sng" dirty="0" smtClean="0"/>
              <a:t> </a:t>
            </a:r>
            <a:r>
              <a:rPr lang="en-US" u="sng" dirty="0" err="1" smtClean="0"/>
              <a:t>si</a:t>
            </a:r>
            <a:r>
              <a:rPr lang="en-US" u="sng" dirty="0" smtClean="0"/>
              <a:t> desktop-</a:t>
            </a:r>
            <a:r>
              <a:rPr lang="en-US" u="sng" dirty="0" err="1" smtClean="0"/>
              <a:t>uri</a:t>
            </a:r>
            <a:r>
              <a:rPr lang="en-US" u="sng" dirty="0" smtClean="0"/>
              <a:t> </a:t>
            </a:r>
            <a:r>
              <a:rPr lang="en-US" u="sng" dirty="0" err="1" smtClean="0"/>
              <a:t>si</a:t>
            </a:r>
            <a:r>
              <a:rPr lang="en-US" u="sng" dirty="0" smtClean="0"/>
              <a:t> dispositive mobile.</a:t>
            </a:r>
            <a:r>
              <a:rPr lang="en-US" u="sng" baseline="0" dirty="0" smtClean="0"/>
              <a:t> De </a:t>
            </a:r>
            <a:r>
              <a:rPr lang="en-US" u="sng" baseline="0" dirty="0" err="1" smtClean="0"/>
              <a:t>asemenea</a:t>
            </a:r>
            <a:r>
              <a:rPr lang="en-US" u="sng" baseline="0" dirty="0" smtClean="0"/>
              <a:t>, </a:t>
            </a:r>
            <a:r>
              <a:rPr lang="en-US" u="sng" baseline="0" dirty="0" err="1" smtClean="0"/>
              <a:t>putem</a:t>
            </a:r>
            <a:r>
              <a:rPr lang="en-US" u="sng" baseline="0" dirty="0" smtClean="0"/>
              <a:t> </a:t>
            </a:r>
            <a:r>
              <a:rPr lang="en-US" u="sng" baseline="0" dirty="0" err="1" smtClean="0"/>
              <a:t>monitoriza</a:t>
            </a:r>
            <a:r>
              <a:rPr lang="en-US" u="sng" baseline="0" dirty="0" smtClean="0"/>
              <a:t> </a:t>
            </a:r>
            <a:r>
              <a:rPr lang="en-US" u="sng" baseline="0" dirty="0" err="1" smtClean="0"/>
              <a:t>ce</a:t>
            </a:r>
            <a:r>
              <a:rPr lang="en-US" u="sng" baseline="0" dirty="0" smtClean="0"/>
              <a:t> face </a:t>
            </a:r>
            <a:r>
              <a:rPr lang="en-US" u="sng" baseline="0" dirty="0" err="1" smtClean="0"/>
              <a:t>fiecare</a:t>
            </a:r>
            <a:r>
              <a:rPr lang="en-US" u="sng" baseline="0" dirty="0" smtClean="0"/>
              <a:t> </a:t>
            </a:r>
            <a:r>
              <a:rPr lang="en-US" u="sng" baseline="0" dirty="0" err="1" smtClean="0"/>
              <a:t>angajat</a:t>
            </a:r>
            <a:r>
              <a:rPr lang="en-US" u="sng" baseline="0" dirty="0" smtClean="0"/>
              <a:t> cu </a:t>
            </a:r>
            <a:r>
              <a:rPr lang="en-US" u="sng" baseline="0" dirty="0" err="1" smtClean="0"/>
              <a:t>datele</a:t>
            </a:r>
            <a:r>
              <a:rPr lang="en-US" u="sng" baseline="0" dirty="0" smtClean="0"/>
              <a:t> </a:t>
            </a:r>
            <a:r>
              <a:rPr lang="en-US" u="sng" baseline="0" dirty="0" err="1" smtClean="0"/>
              <a:t>organizatiei</a:t>
            </a:r>
            <a:r>
              <a:rPr lang="en-US" u="sng" baseline="0" dirty="0" smtClean="0"/>
              <a:t>, </a:t>
            </a:r>
            <a:r>
              <a:rPr lang="en-US" u="sng" baseline="0" dirty="0" err="1" smtClean="0"/>
              <a:t>atat</a:t>
            </a:r>
            <a:r>
              <a:rPr lang="en-US" u="sng" baseline="0" dirty="0" smtClean="0"/>
              <a:t> in </a:t>
            </a:r>
            <a:r>
              <a:rPr lang="en-US" u="sng" baseline="0" dirty="0" err="1" smtClean="0"/>
              <a:t>retea</a:t>
            </a:r>
            <a:r>
              <a:rPr lang="en-US" u="sng" baseline="0" dirty="0" smtClean="0"/>
              <a:t> cat </a:t>
            </a:r>
            <a:r>
              <a:rPr lang="en-US" u="sng" baseline="0" dirty="0" err="1" smtClean="0"/>
              <a:t>si</a:t>
            </a:r>
            <a:r>
              <a:rPr lang="en-US" u="sng" baseline="0" dirty="0" smtClean="0"/>
              <a:t> in </a:t>
            </a:r>
            <a:r>
              <a:rPr lang="en-US" u="sng" baseline="0" dirty="0" err="1" smtClean="0"/>
              <a:t>afara</a:t>
            </a:r>
            <a:r>
              <a:rPr lang="en-US" u="sng" baseline="0" dirty="0" smtClean="0"/>
              <a:t> </a:t>
            </a:r>
            <a:r>
              <a:rPr lang="en-US" u="sng" baseline="0" dirty="0" err="1" smtClean="0"/>
              <a:t>retele</a:t>
            </a:r>
            <a:r>
              <a:rPr lang="en-US" u="sng" baseline="0" dirty="0" smtClean="0"/>
              <a:t>, </a:t>
            </a:r>
            <a:r>
              <a:rPr lang="en-US" u="sng" baseline="0" dirty="0" err="1" smtClean="0"/>
              <a:t>putem</a:t>
            </a:r>
            <a:r>
              <a:rPr lang="en-US" u="sng" baseline="0" dirty="0" smtClean="0"/>
              <a:t> </a:t>
            </a:r>
            <a:r>
              <a:rPr lang="en-US" u="sng" baseline="0" dirty="0" err="1" smtClean="0"/>
              <a:t>implementa</a:t>
            </a:r>
            <a:r>
              <a:rPr lang="en-US" u="sng" baseline="0" dirty="0" smtClean="0"/>
              <a:t> </a:t>
            </a:r>
            <a:r>
              <a:rPr lang="en-US" u="sng" baseline="0" dirty="0" err="1" smtClean="0"/>
              <a:t>politici</a:t>
            </a:r>
            <a:r>
              <a:rPr lang="en-US" u="sng" baseline="0" dirty="0" smtClean="0"/>
              <a:t> care </a:t>
            </a:r>
            <a:r>
              <a:rPr lang="en-US" u="sng" baseline="0" dirty="0" err="1" smtClean="0"/>
              <a:t>sa</a:t>
            </a:r>
            <a:r>
              <a:rPr lang="en-US" u="sng" baseline="0" dirty="0" smtClean="0"/>
              <a:t> </a:t>
            </a:r>
            <a:r>
              <a:rPr lang="en-US" u="sng" baseline="0" dirty="0" err="1" smtClean="0"/>
              <a:t>blocheze</a:t>
            </a:r>
            <a:r>
              <a:rPr lang="en-US" u="sng" baseline="0" dirty="0" smtClean="0"/>
              <a:t> </a:t>
            </a:r>
            <a:r>
              <a:rPr lang="en-US" u="sng" baseline="0" dirty="0" err="1" smtClean="0"/>
              <a:t>activitati</a:t>
            </a:r>
            <a:r>
              <a:rPr lang="en-US" u="sng" baseline="0" dirty="0" smtClean="0"/>
              <a:t> de tip copy/paste </a:t>
            </a:r>
            <a:r>
              <a:rPr lang="en-US" u="sng" baseline="0" dirty="0" err="1" smtClean="0"/>
              <a:t>sau</a:t>
            </a:r>
            <a:r>
              <a:rPr lang="en-US" u="sng" baseline="0" dirty="0" smtClean="0"/>
              <a:t> print/fax, </a:t>
            </a:r>
            <a:r>
              <a:rPr lang="en-US" u="sng" baseline="0" dirty="0" err="1" smtClean="0"/>
              <a:t>sau</a:t>
            </a:r>
            <a:r>
              <a:rPr lang="en-US" u="sng" baseline="0" dirty="0" smtClean="0"/>
              <a:t> </a:t>
            </a:r>
            <a:r>
              <a:rPr lang="en-US" u="sng" baseline="0" dirty="0" err="1" smtClean="0"/>
              <a:t>sa</a:t>
            </a:r>
            <a:r>
              <a:rPr lang="en-US" u="sng" baseline="0" dirty="0" smtClean="0"/>
              <a:t> </a:t>
            </a:r>
            <a:r>
              <a:rPr lang="en-US" u="sng" baseline="0" dirty="0" err="1" smtClean="0"/>
              <a:t>furnizam</a:t>
            </a:r>
            <a:r>
              <a:rPr lang="en-US" u="sng" baseline="0" dirty="0" smtClean="0"/>
              <a:t> </a:t>
            </a:r>
            <a:r>
              <a:rPr lang="en-US" u="sng" baseline="0" dirty="0" err="1" smtClean="0"/>
              <a:t>mesaje</a:t>
            </a:r>
            <a:r>
              <a:rPr lang="en-US" u="sng" baseline="0" dirty="0" smtClean="0"/>
              <a:t> de tip pop-up </a:t>
            </a:r>
            <a:r>
              <a:rPr lang="en-US" u="sng" baseline="0" dirty="0" err="1" smtClean="0"/>
              <a:t>catre</a:t>
            </a:r>
            <a:r>
              <a:rPr lang="en-US" u="sng" baseline="0" dirty="0" smtClean="0"/>
              <a:t> </a:t>
            </a:r>
            <a:r>
              <a:rPr lang="en-US" u="sng" baseline="0" dirty="0" err="1" smtClean="0"/>
              <a:t>angajati</a:t>
            </a:r>
            <a:r>
              <a:rPr lang="en-US" u="sng" baseline="0" dirty="0" smtClean="0"/>
              <a:t>, </a:t>
            </a:r>
            <a:r>
              <a:rPr lang="en-US" u="sng" baseline="0" dirty="0" err="1" smtClean="0"/>
              <a:t>atunci</a:t>
            </a:r>
            <a:r>
              <a:rPr lang="en-US" u="sng" baseline="0" dirty="0" smtClean="0"/>
              <a:t> </a:t>
            </a:r>
            <a:r>
              <a:rPr lang="en-US" u="sng" baseline="0" dirty="0" err="1" smtClean="0"/>
              <a:t>cand</a:t>
            </a:r>
            <a:r>
              <a:rPr lang="en-US" u="sng" baseline="0" dirty="0" smtClean="0"/>
              <a:t> </a:t>
            </a:r>
            <a:r>
              <a:rPr lang="en-US" u="sng" baseline="0" dirty="0" err="1" smtClean="0"/>
              <a:t>ei</a:t>
            </a:r>
            <a:r>
              <a:rPr lang="en-US" u="sng" baseline="0" dirty="0" smtClean="0"/>
              <a:t> </a:t>
            </a:r>
            <a:r>
              <a:rPr lang="en-US" u="sng" baseline="0" dirty="0" err="1" smtClean="0"/>
              <a:t>incearca</a:t>
            </a:r>
            <a:r>
              <a:rPr lang="en-US" u="sng" baseline="0" dirty="0" smtClean="0"/>
              <a:t> </a:t>
            </a:r>
            <a:r>
              <a:rPr lang="en-US" u="sng" baseline="0" dirty="0" err="1" smtClean="0"/>
              <a:t>sa</a:t>
            </a:r>
            <a:r>
              <a:rPr lang="en-US" u="sng" baseline="0" dirty="0" smtClean="0"/>
              <a:t> </a:t>
            </a:r>
            <a:r>
              <a:rPr lang="en-US" u="sng" baseline="0" dirty="0" err="1" smtClean="0"/>
              <a:t>copieze</a:t>
            </a:r>
            <a:r>
              <a:rPr lang="en-US" u="sng" baseline="0" dirty="0" smtClean="0"/>
              <a:t> date sensitive </a:t>
            </a:r>
            <a:r>
              <a:rPr lang="en-US" u="sng" baseline="0" dirty="0" err="1" smtClean="0"/>
              <a:t>pe</a:t>
            </a:r>
            <a:r>
              <a:rPr lang="en-US" u="sng" baseline="0" dirty="0" smtClean="0"/>
              <a:t> dispositive de tip USB.</a:t>
            </a:r>
            <a:endParaRPr lang="en-US" u="sng" dirty="0" smtClean="0"/>
          </a:p>
          <a:p>
            <a:pPr>
              <a:defRPr/>
            </a:pPr>
            <a:endParaRPr lang="en-US" dirty="0" smtClean="0"/>
          </a:p>
          <a:p>
            <a:pPr>
              <a:defRPr/>
            </a:pPr>
            <a:r>
              <a:rPr lang="en-US" u="sng" dirty="0" err="1" smtClean="0"/>
              <a:t>Cea</a:t>
            </a:r>
            <a:r>
              <a:rPr lang="en-US" u="sng" dirty="0" smtClean="0"/>
              <a:t> de-a</a:t>
            </a:r>
            <a:r>
              <a:rPr lang="en-US" u="sng" baseline="0" dirty="0" smtClean="0"/>
              <a:t> </a:t>
            </a:r>
            <a:r>
              <a:rPr lang="en-US" u="sng" baseline="0" dirty="0" err="1" smtClean="0"/>
              <a:t>treia</a:t>
            </a:r>
            <a:r>
              <a:rPr lang="en-US" u="sng" baseline="0" dirty="0" smtClean="0"/>
              <a:t> </a:t>
            </a:r>
            <a:r>
              <a:rPr lang="en-US" u="sng" baseline="0" dirty="0" err="1" smtClean="0"/>
              <a:t>arie</a:t>
            </a:r>
            <a:r>
              <a:rPr lang="en-US" u="sng" baseline="0" dirty="0" smtClean="0"/>
              <a:t> de </a:t>
            </a:r>
            <a:r>
              <a:rPr lang="en-US" u="sng" baseline="0" dirty="0" err="1" smtClean="0"/>
              <a:t>produse</a:t>
            </a:r>
            <a:r>
              <a:rPr lang="en-US" u="sng" baseline="0" dirty="0" smtClean="0"/>
              <a:t> o </a:t>
            </a:r>
            <a:r>
              <a:rPr lang="en-US" u="sng" baseline="0" dirty="0" err="1" smtClean="0"/>
              <a:t>reprezinta</a:t>
            </a:r>
            <a:r>
              <a:rPr lang="en-US" u="sng" baseline="0" dirty="0" smtClean="0"/>
              <a:t> </a:t>
            </a:r>
            <a:r>
              <a:rPr lang="en-US" u="sng" baseline="0" dirty="0" err="1" smtClean="0"/>
              <a:t>produsele</a:t>
            </a:r>
            <a:r>
              <a:rPr lang="en-US" u="sng" baseline="0" dirty="0" smtClean="0"/>
              <a:t> din </a:t>
            </a:r>
            <a:r>
              <a:rPr lang="en-US" u="sng" baseline="0" dirty="0" err="1" smtClean="0"/>
              <a:t>zona</a:t>
            </a:r>
            <a:r>
              <a:rPr lang="en-US" u="sng" baseline="0" dirty="0" smtClean="0"/>
              <a:t> de Networking. Mai </a:t>
            </a:r>
            <a:r>
              <a:rPr lang="en-US" u="sng" baseline="0" dirty="0" err="1" smtClean="0"/>
              <a:t>precis</a:t>
            </a:r>
            <a:r>
              <a:rPr lang="en-US" u="sng" baseline="0" dirty="0" smtClean="0"/>
              <a:t> </a:t>
            </a:r>
            <a:r>
              <a:rPr lang="en-US" u="sng" baseline="0" dirty="0" err="1" smtClean="0"/>
              <a:t>vorbim</a:t>
            </a:r>
            <a:r>
              <a:rPr lang="en-US" u="sng" baseline="0" dirty="0" smtClean="0"/>
              <a:t> </a:t>
            </a:r>
            <a:r>
              <a:rPr lang="en-US" u="sng" baseline="0" dirty="0" err="1" smtClean="0"/>
              <a:t>despre</a:t>
            </a:r>
            <a:r>
              <a:rPr lang="en-US" u="sng" baseline="0" dirty="0" smtClean="0"/>
              <a:t> </a:t>
            </a:r>
            <a:r>
              <a:rPr lang="en-US" u="sng" baseline="0" dirty="0" err="1" smtClean="0"/>
              <a:t>datele</a:t>
            </a:r>
            <a:r>
              <a:rPr lang="en-US" u="sng" baseline="0" dirty="0" smtClean="0"/>
              <a:t> care </a:t>
            </a:r>
            <a:r>
              <a:rPr lang="en-US" u="sng" baseline="0" dirty="0" err="1" smtClean="0"/>
              <a:t>sunt</a:t>
            </a:r>
            <a:r>
              <a:rPr lang="en-US" u="sng" baseline="0" dirty="0" smtClean="0"/>
              <a:t> in </a:t>
            </a:r>
            <a:r>
              <a:rPr lang="en-US" u="sng" baseline="0" dirty="0" err="1" smtClean="0"/>
              <a:t>miscare</a:t>
            </a:r>
            <a:r>
              <a:rPr lang="en-US" u="sng" baseline="0" dirty="0" smtClean="0"/>
              <a:t>. Cu </a:t>
            </a:r>
            <a:r>
              <a:rPr lang="en-US" u="sng" baseline="0" dirty="0" err="1" smtClean="0"/>
              <a:t>aceste</a:t>
            </a:r>
            <a:r>
              <a:rPr lang="en-US" u="sng" baseline="0" dirty="0" smtClean="0"/>
              <a:t> </a:t>
            </a:r>
            <a:r>
              <a:rPr lang="en-US" u="sng" baseline="0" dirty="0" err="1" smtClean="0"/>
              <a:t>produse</a:t>
            </a:r>
            <a:r>
              <a:rPr lang="en-US" u="sng" baseline="0" dirty="0" smtClean="0"/>
              <a:t> </a:t>
            </a:r>
            <a:r>
              <a:rPr lang="en-US" u="sng" baseline="0" dirty="0" err="1" smtClean="0"/>
              <a:t>putem</a:t>
            </a:r>
            <a:r>
              <a:rPr lang="en-US" u="sng" baseline="0" dirty="0" smtClean="0"/>
              <a:t> </a:t>
            </a:r>
            <a:r>
              <a:rPr lang="en-US" u="sng" baseline="0" dirty="0" err="1" smtClean="0"/>
              <a:t>obtine</a:t>
            </a:r>
            <a:r>
              <a:rPr lang="en-US" u="sng" baseline="0" dirty="0" smtClean="0"/>
              <a:t> </a:t>
            </a:r>
            <a:r>
              <a:rPr lang="en-US" u="sng" baseline="0" dirty="0" err="1" smtClean="0"/>
              <a:t>acces</a:t>
            </a:r>
            <a:r>
              <a:rPr lang="en-US" u="sng" baseline="0" dirty="0" smtClean="0"/>
              <a:t> la </a:t>
            </a:r>
            <a:r>
              <a:rPr lang="en-US" u="sng" baseline="0" dirty="0" err="1" smtClean="0"/>
              <a:t>datele</a:t>
            </a:r>
            <a:r>
              <a:rPr lang="en-US" u="sng" baseline="0" dirty="0" smtClean="0"/>
              <a:t> sensitive care </a:t>
            </a:r>
            <a:r>
              <a:rPr lang="en-US" u="sng" baseline="0" dirty="0" err="1" smtClean="0"/>
              <a:t>ar</a:t>
            </a:r>
            <a:r>
              <a:rPr lang="en-US" u="sng" baseline="0" dirty="0" smtClean="0"/>
              <a:t> </a:t>
            </a:r>
            <a:r>
              <a:rPr lang="en-US" u="sng" baseline="0" dirty="0" err="1" smtClean="0"/>
              <a:t>putea</a:t>
            </a:r>
            <a:r>
              <a:rPr lang="en-US" u="sng" baseline="0" dirty="0" smtClean="0"/>
              <a:t> </a:t>
            </a:r>
            <a:r>
              <a:rPr lang="en-US" u="sng" baseline="0" dirty="0" err="1" smtClean="0"/>
              <a:t>parasi</a:t>
            </a:r>
            <a:r>
              <a:rPr lang="en-US" u="sng" baseline="0" dirty="0" smtClean="0"/>
              <a:t> </a:t>
            </a:r>
            <a:r>
              <a:rPr lang="en-US" u="sng" baseline="0" dirty="0" err="1" smtClean="0"/>
              <a:t>organizatia</a:t>
            </a:r>
            <a:r>
              <a:rPr lang="en-US" u="sng" baseline="0" dirty="0" smtClean="0"/>
              <a:t> </a:t>
            </a:r>
            <a:r>
              <a:rPr lang="en-US" u="sng" baseline="0" dirty="0" err="1" smtClean="0"/>
              <a:t>prin</a:t>
            </a:r>
            <a:r>
              <a:rPr lang="en-US" u="sng" baseline="0" dirty="0" smtClean="0"/>
              <a:t> email, webmail </a:t>
            </a:r>
            <a:r>
              <a:rPr lang="en-US" u="sng" baseline="0" dirty="0" err="1" smtClean="0"/>
              <a:t>sau</a:t>
            </a:r>
            <a:r>
              <a:rPr lang="en-US" u="sng" baseline="0" dirty="0" smtClean="0"/>
              <a:t> FTP. </a:t>
            </a:r>
            <a:r>
              <a:rPr lang="en-US" u="sng" baseline="0" dirty="0" err="1" smtClean="0"/>
              <a:t>Aceste</a:t>
            </a:r>
            <a:r>
              <a:rPr lang="en-US" u="sng" baseline="0" dirty="0" smtClean="0"/>
              <a:t> </a:t>
            </a:r>
            <a:r>
              <a:rPr lang="en-US" u="sng" baseline="0" dirty="0" err="1" smtClean="0"/>
              <a:t>produse</a:t>
            </a:r>
            <a:r>
              <a:rPr lang="en-US" u="sng" baseline="0" dirty="0" smtClean="0"/>
              <a:t> pot fi </a:t>
            </a:r>
            <a:r>
              <a:rPr lang="en-US" u="sng" baseline="0" dirty="0" err="1" smtClean="0"/>
              <a:t>utilizate</a:t>
            </a:r>
            <a:r>
              <a:rPr lang="en-US" u="sng" baseline="0" dirty="0" smtClean="0"/>
              <a:t> </a:t>
            </a:r>
            <a:r>
              <a:rPr lang="en-US" u="sng" baseline="0" dirty="0" err="1" smtClean="0"/>
              <a:t>si</a:t>
            </a:r>
            <a:r>
              <a:rPr lang="en-US" u="sng" baseline="0" dirty="0" smtClean="0"/>
              <a:t> </a:t>
            </a:r>
            <a:r>
              <a:rPr lang="en-US" u="sng" baseline="0" dirty="0" err="1" smtClean="0"/>
              <a:t>pentru</a:t>
            </a:r>
            <a:r>
              <a:rPr lang="en-US" u="sng" baseline="0" dirty="0" smtClean="0"/>
              <a:t> </a:t>
            </a:r>
            <a:r>
              <a:rPr lang="en-US" u="sng" baseline="0" dirty="0" err="1" smtClean="0"/>
              <a:t>notificarea</a:t>
            </a:r>
            <a:r>
              <a:rPr lang="en-US" u="sng" baseline="0" dirty="0" smtClean="0"/>
              <a:t> </a:t>
            </a:r>
            <a:r>
              <a:rPr lang="en-US" u="sng" baseline="0" dirty="0" err="1" smtClean="0"/>
              <a:t>angajatilor</a:t>
            </a:r>
            <a:r>
              <a:rPr lang="en-US" u="sng" baseline="0" dirty="0" smtClean="0"/>
              <a:t> </a:t>
            </a:r>
            <a:r>
              <a:rPr lang="en-US" u="sng" baseline="0" dirty="0" err="1" smtClean="0"/>
              <a:t>atunci</a:t>
            </a:r>
            <a:r>
              <a:rPr lang="en-US" u="sng" baseline="0" dirty="0" smtClean="0"/>
              <a:t> </a:t>
            </a:r>
            <a:r>
              <a:rPr lang="en-US" u="sng" baseline="0" dirty="0" err="1" smtClean="0"/>
              <a:t>cand</a:t>
            </a:r>
            <a:r>
              <a:rPr lang="en-US" u="sng" baseline="0" dirty="0" smtClean="0"/>
              <a:t> </a:t>
            </a:r>
            <a:r>
              <a:rPr lang="en-US" u="sng" baseline="0" dirty="0" err="1" smtClean="0"/>
              <a:t>ei</a:t>
            </a:r>
            <a:r>
              <a:rPr lang="en-US" u="sng" baseline="0" dirty="0" smtClean="0"/>
              <a:t> </a:t>
            </a:r>
            <a:r>
              <a:rPr lang="en-US" u="sng" baseline="0" dirty="0" err="1" smtClean="0"/>
              <a:t>violeaza</a:t>
            </a:r>
            <a:r>
              <a:rPr lang="en-US" u="sng" baseline="0" dirty="0" smtClean="0"/>
              <a:t> </a:t>
            </a:r>
            <a:r>
              <a:rPr lang="en-US" u="sng" baseline="0" dirty="0" err="1" smtClean="0"/>
              <a:t>politica</a:t>
            </a:r>
            <a:r>
              <a:rPr lang="en-US" u="sng" baseline="0" dirty="0" smtClean="0"/>
              <a:t> organizational, </a:t>
            </a:r>
            <a:r>
              <a:rPr lang="en-US" u="sng" baseline="0" dirty="0" err="1" smtClean="0"/>
              <a:t>sau</a:t>
            </a:r>
            <a:r>
              <a:rPr lang="en-US" u="sng" baseline="0" dirty="0" smtClean="0"/>
              <a:t> de </a:t>
            </a:r>
            <a:r>
              <a:rPr lang="en-US" u="sng" baseline="0" dirty="0" err="1" smtClean="0"/>
              <a:t>exemplu</a:t>
            </a:r>
            <a:r>
              <a:rPr lang="en-US" u="sng" baseline="0" dirty="0" smtClean="0"/>
              <a:t>, se </a:t>
            </a:r>
            <a:r>
              <a:rPr lang="en-US" u="sng" baseline="0" dirty="0" err="1" smtClean="0"/>
              <a:t>poate</a:t>
            </a:r>
            <a:r>
              <a:rPr lang="en-US" u="sng" baseline="0" dirty="0" smtClean="0"/>
              <a:t> </a:t>
            </a:r>
            <a:r>
              <a:rPr lang="en-US" u="sng" baseline="0" dirty="0" err="1" smtClean="0"/>
              <a:t>cripta</a:t>
            </a:r>
            <a:r>
              <a:rPr lang="en-US" u="sng" baseline="0" dirty="0" smtClean="0"/>
              <a:t> automat </a:t>
            </a:r>
            <a:r>
              <a:rPr lang="en-US" u="sng" baseline="0" dirty="0" err="1" smtClean="0"/>
              <a:t>mesajul</a:t>
            </a:r>
            <a:r>
              <a:rPr lang="en-US" u="sng" baseline="0" dirty="0" smtClean="0"/>
              <a:t> care </a:t>
            </a:r>
            <a:r>
              <a:rPr lang="en-US" u="sng" baseline="0" dirty="0" err="1" smtClean="0"/>
              <a:t>contine</a:t>
            </a:r>
            <a:r>
              <a:rPr lang="en-US" u="sng" baseline="0" dirty="0" smtClean="0"/>
              <a:t> date sensitive.</a:t>
            </a:r>
            <a:endParaRPr lang="en-US" u="sng" dirty="0" smtClean="0"/>
          </a:p>
          <a:p>
            <a:pPr>
              <a:defRPr/>
            </a:pPr>
            <a:endParaRPr lang="en-US" dirty="0" smtClean="0"/>
          </a:p>
          <a:p>
            <a:pPr>
              <a:defRPr/>
            </a:pPr>
            <a:r>
              <a:rPr lang="en-US" u="sng" dirty="0" smtClean="0"/>
              <a:t>In </a:t>
            </a:r>
            <a:r>
              <a:rPr lang="en-US" u="sng" dirty="0" err="1" smtClean="0"/>
              <a:t>partea</a:t>
            </a:r>
            <a:r>
              <a:rPr lang="en-US" u="sng" dirty="0" smtClean="0"/>
              <a:t> de </a:t>
            </a:r>
            <a:r>
              <a:rPr lang="en-US" u="sng" dirty="0" err="1" smtClean="0"/>
              <a:t>jos</a:t>
            </a:r>
            <a:r>
              <a:rPr lang="en-US" u="sng" dirty="0" smtClean="0"/>
              <a:t> a </a:t>
            </a:r>
            <a:r>
              <a:rPr lang="en-US" u="sng" dirty="0" err="1" smtClean="0"/>
              <a:t>imaginii</a:t>
            </a:r>
            <a:r>
              <a:rPr lang="en-US" u="sng" dirty="0" smtClean="0"/>
              <a:t> </a:t>
            </a:r>
            <a:r>
              <a:rPr lang="en-US" u="sng" dirty="0" err="1" smtClean="0"/>
              <a:t>regasim</a:t>
            </a:r>
            <a:r>
              <a:rPr lang="en-US" u="sng" baseline="0" dirty="0" smtClean="0"/>
              <a:t> platform de management – Enforce. </a:t>
            </a:r>
            <a:r>
              <a:rPr lang="en-US" u="sng" baseline="0" dirty="0" err="1" smtClean="0"/>
              <a:t>Aceasta</a:t>
            </a:r>
            <a:r>
              <a:rPr lang="en-US" u="sng" baseline="0" dirty="0" smtClean="0"/>
              <a:t> </a:t>
            </a:r>
            <a:r>
              <a:rPr lang="en-US" u="sng" baseline="0" dirty="0" err="1" smtClean="0"/>
              <a:t>este</a:t>
            </a:r>
            <a:r>
              <a:rPr lang="en-US" u="sng" baseline="0" dirty="0" smtClean="0"/>
              <a:t> o </a:t>
            </a:r>
            <a:r>
              <a:rPr lang="en-US" u="sng" baseline="0" dirty="0" err="1" smtClean="0"/>
              <a:t>consola</a:t>
            </a:r>
            <a:r>
              <a:rPr lang="en-US" u="sng" baseline="0" dirty="0" smtClean="0"/>
              <a:t> de management care </a:t>
            </a:r>
            <a:r>
              <a:rPr lang="en-US" u="sng" baseline="0" dirty="0" err="1" smtClean="0"/>
              <a:t>reprezinta</a:t>
            </a:r>
            <a:r>
              <a:rPr lang="en-US" u="sng" baseline="0" dirty="0" smtClean="0"/>
              <a:t> </a:t>
            </a:r>
            <a:r>
              <a:rPr lang="en-US" u="sng" baseline="0" dirty="0" err="1" smtClean="0"/>
              <a:t>inima</a:t>
            </a:r>
            <a:r>
              <a:rPr lang="en-US" u="sng" baseline="0" dirty="0" smtClean="0"/>
              <a:t> </a:t>
            </a:r>
            <a:r>
              <a:rPr lang="en-US" u="sng" baseline="0" dirty="0" err="1" smtClean="0"/>
              <a:t>si</a:t>
            </a:r>
            <a:r>
              <a:rPr lang="en-US" u="sng" baseline="0" dirty="0" smtClean="0"/>
              <a:t> </a:t>
            </a:r>
            <a:r>
              <a:rPr lang="en-US" u="sng" baseline="0" dirty="0" err="1" smtClean="0"/>
              <a:t>sufletul</a:t>
            </a:r>
            <a:r>
              <a:rPr lang="en-US" u="sng" baseline="0" dirty="0" smtClean="0"/>
              <a:t> </a:t>
            </a:r>
            <a:r>
              <a:rPr lang="en-US" u="sng" baseline="0" dirty="0" err="1" smtClean="0"/>
              <a:t>acesti</a:t>
            </a:r>
            <a:r>
              <a:rPr lang="en-US" u="sng" baseline="0" dirty="0" smtClean="0"/>
              <a:t> </a:t>
            </a:r>
            <a:r>
              <a:rPr lang="en-US" u="sng" baseline="0" dirty="0" err="1" smtClean="0"/>
              <a:t>solutii</a:t>
            </a:r>
            <a:r>
              <a:rPr lang="en-US" u="sng" baseline="0" dirty="0" smtClean="0"/>
              <a:t> de DLP. Cu </a:t>
            </a:r>
            <a:r>
              <a:rPr lang="en-US" u="sng" baseline="0" dirty="0" err="1" smtClean="0"/>
              <a:t>ajutorul</a:t>
            </a:r>
            <a:r>
              <a:rPr lang="en-US" u="sng" baseline="0" dirty="0" smtClean="0"/>
              <a:t> </a:t>
            </a:r>
            <a:r>
              <a:rPr lang="en-US" u="sng" baseline="0" dirty="0" err="1" smtClean="0"/>
              <a:t>ei</a:t>
            </a:r>
            <a:r>
              <a:rPr lang="en-US" u="sng" baseline="0" dirty="0" smtClean="0"/>
              <a:t> </a:t>
            </a:r>
            <a:r>
              <a:rPr lang="en-US" u="sng" baseline="0" dirty="0" err="1" smtClean="0"/>
              <a:t>putem</a:t>
            </a:r>
            <a:r>
              <a:rPr lang="en-US" u="sng" baseline="0" dirty="0" smtClean="0"/>
              <a:t> </a:t>
            </a:r>
            <a:r>
              <a:rPr lang="en-US" u="sng" baseline="0" dirty="0" err="1" smtClean="0"/>
              <a:t>crea</a:t>
            </a:r>
            <a:r>
              <a:rPr lang="en-US" u="sng" baseline="0" dirty="0" smtClean="0"/>
              <a:t> </a:t>
            </a:r>
            <a:r>
              <a:rPr lang="en-US" u="sng" baseline="0" dirty="0" err="1" smtClean="0"/>
              <a:t>politici</a:t>
            </a:r>
            <a:r>
              <a:rPr lang="en-US" u="sng" baseline="0" dirty="0" smtClean="0"/>
              <a:t>, </a:t>
            </a:r>
            <a:r>
              <a:rPr lang="en-US" u="sng" baseline="0" dirty="0" err="1" smtClean="0"/>
              <a:t>remedia</a:t>
            </a:r>
            <a:r>
              <a:rPr lang="en-US" u="sng" baseline="0" dirty="0" smtClean="0"/>
              <a:t> </a:t>
            </a:r>
            <a:r>
              <a:rPr lang="en-US" u="sng" baseline="0" dirty="0" err="1" smtClean="0"/>
              <a:t>incidentele</a:t>
            </a:r>
            <a:r>
              <a:rPr lang="en-US" u="sng" baseline="0" dirty="0" smtClean="0"/>
              <a:t> </a:t>
            </a:r>
            <a:r>
              <a:rPr lang="en-US" u="sng" baseline="0" dirty="0" err="1" smtClean="0"/>
              <a:t>si</a:t>
            </a:r>
            <a:r>
              <a:rPr lang="en-US" u="sng" baseline="0" dirty="0" smtClean="0"/>
              <a:t> </a:t>
            </a:r>
            <a:r>
              <a:rPr lang="en-US" u="sng" baseline="0" dirty="0" err="1" smtClean="0"/>
              <a:t>vizualiza</a:t>
            </a:r>
            <a:r>
              <a:rPr lang="en-US" u="sng" baseline="0" dirty="0" smtClean="0"/>
              <a:t> diverse </a:t>
            </a:r>
            <a:r>
              <a:rPr lang="en-US" u="sng" baseline="0" dirty="0" err="1" smtClean="0"/>
              <a:t>rapoarte</a:t>
            </a:r>
            <a:r>
              <a:rPr lang="en-US" u="sng" baseline="0" dirty="0" smtClean="0"/>
              <a:t>. Symantec </a:t>
            </a:r>
            <a:r>
              <a:rPr lang="en-US" u="sng" baseline="0" dirty="0" err="1" smtClean="0"/>
              <a:t>este</a:t>
            </a:r>
            <a:r>
              <a:rPr lang="en-US" u="sng" baseline="0" dirty="0" smtClean="0"/>
              <a:t> </a:t>
            </a:r>
            <a:r>
              <a:rPr lang="en-US" u="sng" baseline="0" dirty="0" err="1" smtClean="0"/>
              <a:t>singurul</a:t>
            </a:r>
            <a:r>
              <a:rPr lang="en-US" u="sng" baseline="0" dirty="0" smtClean="0"/>
              <a:t> vendor de </a:t>
            </a:r>
            <a:r>
              <a:rPr lang="en-US" u="sng" baseline="0" dirty="0" err="1" smtClean="0"/>
              <a:t>pe</a:t>
            </a:r>
            <a:r>
              <a:rPr lang="en-US" u="sng" baseline="0" dirty="0" smtClean="0"/>
              <a:t> </a:t>
            </a:r>
            <a:r>
              <a:rPr lang="en-US" u="sng" baseline="0" dirty="0" err="1" smtClean="0"/>
              <a:t>piata</a:t>
            </a:r>
            <a:r>
              <a:rPr lang="en-US" u="sng" baseline="0" dirty="0" smtClean="0"/>
              <a:t> care are o </a:t>
            </a:r>
            <a:r>
              <a:rPr lang="en-US" u="sng" baseline="0" dirty="0" err="1" smtClean="0"/>
              <a:t>singura</a:t>
            </a:r>
            <a:r>
              <a:rPr lang="en-US" u="sng" baseline="0" dirty="0" smtClean="0"/>
              <a:t> platform de management </a:t>
            </a:r>
            <a:r>
              <a:rPr lang="en-US" u="sng" baseline="0" dirty="0" err="1" smtClean="0"/>
              <a:t>pentru</a:t>
            </a:r>
            <a:r>
              <a:rPr lang="en-US" u="sng" baseline="0" dirty="0" smtClean="0"/>
              <a:t> </a:t>
            </a:r>
            <a:r>
              <a:rPr lang="en-US" u="sng" baseline="0" dirty="0" err="1" smtClean="0"/>
              <a:t>toate</a:t>
            </a:r>
            <a:r>
              <a:rPr lang="en-US" u="sng" baseline="0" dirty="0" smtClean="0"/>
              <a:t> </a:t>
            </a:r>
            <a:r>
              <a:rPr lang="en-US" u="sng" baseline="0" dirty="0" err="1" smtClean="0"/>
              <a:t>componentele</a:t>
            </a:r>
            <a:r>
              <a:rPr lang="en-US" u="sng" baseline="0" dirty="0" smtClean="0"/>
              <a:t> </a:t>
            </a:r>
            <a:r>
              <a:rPr lang="en-US" u="sng" baseline="0" dirty="0" err="1" smtClean="0"/>
              <a:t>solutiei</a:t>
            </a:r>
            <a:r>
              <a:rPr lang="en-US" u="sng" baseline="0" dirty="0" smtClean="0"/>
              <a:t> de DLP. </a:t>
            </a:r>
            <a:r>
              <a:rPr lang="en-US" u="sng" baseline="0" dirty="0" err="1" smtClean="0"/>
              <a:t>Acesta</a:t>
            </a:r>
            <a:r>
              <a:rPr lang="en-US" u="sng" baseline="0" dirty="0" smtClean="0"/>
              <a:t> aspect </a:t>
            </a:r>
            <a:r>
              <a:rPr lang="en-US" u="sng" baseline="0" dirty="0" err="1" smtClean="0"/>
              <a:t>reprezinta</a:t>
            </a:r>
            <a:r>
              <a:rPr lang="en-US" u="sng" baseline="0" dirty="0" smtClean="0"/>
              <a:t> un </a:t>
            </a:r>
            <a:r>
              <a:rPr lang="en-US" u="sng" baseline="0" dirty="0" err="1" smtClean="0"/>
              <a:t>avantaj</a:t>
            </a:r>
            <a:r>
              <a:rPr lang="en-US" u="sng" baseline="0" dirty="0" smtClean="0"/>
              <a:t> fata de </a:t>
            </a:r>
            <a:r>
              <a:rPr lang="en-US" u="sng" baseline="0" dirty="0" err="1" smtClean="0"/>
              <a:t>competitie</a:t>
            </a:r>
            <a:r>
              <a:rPr lang="en-US" u="sng" baseline="0" dirty="0" smtClean="0"/>
              <a:t>. </a:t>
            </a:r>
          </a:p>
          <a:p>
            <a:pPr>
              <a:defRPr/>
            </a:pPr>
            <a:r>
              <a:rPr lang="en-US" u="sng" baseline="0" dirty="0" smtClean="0"/>
              <a:t>De </a:t>
            </a:r>
            <a:r>
              <a:rPr lang="en-US" u="sng" baseline="0" dirty="0" err="1" smtClean="0"/>
              <a:t>exemplu</a:t>
            </a:r>
            <a:r>
              <a:rPr lang="en-US" u="sng" baseline="0" dirty="0" smtClean="0"/>
              <a:t>, </a:t>
            </a:r>
            <a:r>
              <a:rPr lang="en-US" u="sng" baseline="0" dirty="0" err="1" smtClean="0"/>
              <a:t>unii</a:t>
            </a:r>
            <a:r>
              <a:rPr lang="en-US" u="sng" baseline="0" dirty="0" smtClean="0"/>
              <a:t> </a:t>
            </a:r>
            <a:r>
              <a:rPr lang="en-US" u="sng" baseline="0" dirty="0" err="1" smtClean="0"/>
              <a:t>dintre</a:t>
            </a:r>
            <a:r>
              <a:rPr lang="en-US" u="sng" baseline="0" dirty="0" smtClean="0"/>
              <a:t> </a:t>
            </a:r>
            <a:r>
              <a:rPr lang="en-US" u="sng" baseline="0" dirty="0" err="1" smtClean="0"/>
              <a:t>dumneavoastra</a:t>
            </a:r>
            <a:r>
              <a:rPr lang="en-US" u="sng" baseline="0" dirty="0" smtClean="0"/>
              <a:t> se </a:t>
            </a:r>
            <a:r>
              <a:rPr lang="en-US" u="sng" baseline="0" dirty="0" err="1" smtClean="0"/>
              <a:t>decis</a:t>
            </a:r>
            <a:r>
              <a:rPr lang="en-US" u="sng" baseline="0" dirty="0" smtClean="0"/>
              <a:t> </a:t>
            </a:r>
            <a:r>
              <a:rPr lang="en-US" u="sng" baseline="0" dirty="0" err="1" smtClean="0"/>
              <a:t>sa</a:t>
            </a:r>
            <a:r>
              <a:rPr lang="en-US" u="sng" baseline="0" dirty="0" smtClean="0"/>
              <a:t> </a:t>
            </a:r>
            <a:r>
              <a:rPr lang="en-US" u="sng" baseline="0" dirty="0" err="1" smtClean="0"/>
              <a:t>achizitioneze</a:t>
            </a:r>
            <a:r>
              <a:rPr lang="en-US" u="sng" baseline="0" dirty="0" smtClean="0"/>
              <a:t> </a:t>
            </a:r>
            <a:r>
              <a:rPr lang="en-US" u="sng" baseline="0" dirty="0" err="1" smtClean="0"/>
              <a:t>aceste</a:t>
            </a:r>
            <a:r>
              <a:rPr lang="en-US" u="sng" baseline="0" dirty="0" smtClean="0"/>
              <a:t> </a:t>
            </a:r>
            <a:r>
              <a:rPr lang="en-US" u="sng" baseline="0" dirty="0" err="1" smtClean="0"/>
              <a:t>produse</a:t>
            </a:r>
            <a:r>
              <a:rPr lang="en-US" u="sng" baseline="0" dirty="0" smtClean="0"/>
              <a:t> in </a:t>
            </a:r>
            <a:r>
              <a:rPr lang="en-US" u="sng" baseline="0" dirty="0" err="1" smtClean="0"/>
              <a:t>moduri</a:t>
            </a:r>
            <a:r>
              <a:rPr lang="en-US" u="sng" baseline="0" dirty="0" smtClean="0"/>
              <a:t> </a:t>
            </a:r>
            <a:r>
              <a:rPr lang="en-US" u="sng" baseline="0" dirty="0" err="1" smtClean="0"/>
              <a:t>diferite</a:t>
            </a:r>
            <a:r>
              <a:rPr lang="en-US" u="sng" baseline="0" dirty="0" smtClean="0"/>
              <a:t>. </a:t>
            </a:r>
            <a:r>
              <a:rPr lang="en-US" u="sng" baseline="0" dirty="0" err="1" smtClean="0"/>
              <a:t>Unii</a:t>
            </a:r>
            <a:r>
              <a:rPr lang="en-US" u="sng" baseline="0" dirty="0" smtClean="0"/>
              <a:t> </a:t>
            </a:r>
            <a:r>
              <a:rPr lang="en-US" u="sng" baseline="0" dirty="0" err="1" smtClean="0"/>
              <a:t>cumpara</a:t>
            </a:r>
            <a:r>
              <a:rPr lang="en-US" u="sng" baseline="0" dirty="0" smtClean="0"/>
              <a:t> </a:t>
            </a:r>
            <a:r>
              <a:rPr lang="en-US" u="sng" baseline="0" dirty="0" err="1" smtClean="0"/>
              <a:t>intreaga</a:t>
            </a:r>
            <a:r>
              <a:rPr lang="en-US" u="sng" baseline="0" dirty="0" smtClean="0"/>
              <a:t> </a:t>
            </a:r>
            <a:r>
              <a:rPr lang="en-US" u="sng" baseline="0" dirty="0" err="1" smtClean="0"/>
              <a:t>suita</a:t>
            </a:r>
            <a:r>
              <a:rPr lang="en-US" u="sng" baseline="0" dirty="0" smtClean="0"/>
              <a:t>, </a:t>
            </a:r>
            <a:r>
              <a:rPr lang="en-US" u="sng" baseline="0" dirty="0" err="1" smtClean="0"/>
              <a:t>altii</a:t>
            </a:r>
            <a:r>
              <a:rPr lang="en-US" u="sng" baseline="0" dirty="0" smtClean="0"/>
              <a:t> </a:t>
            </a:r>
            <a:r>
              <a:rPr lang="en-US" u="sng" baseline="0" dirty="0" err="1" smtClean="0"/>
              <a:t>incep</a:t>
            </a:r>
            <a:r>
              <a:rPr lang="en-US" u="sng" baseline="0" dirty="0" smtClean="0"/>
              <a:t> cu o </a:t>
            </a:r>
            <a:r>
              <a:rPr lang="en-US" u="sng" baseline="0" dirty="0" err="1" smtClean="0"/>
              <a:t>singura</a:t>
            </a:r>
            <a:r>
              <a:rPr lang="en-US" u="sng" baseline="0" dirty="0" smtClean="0"/>
              <a:t> </a:t>
            </a:r>
            <a:r>
              <a:rPr lang="en-US" u="sng" baseline="0" dirty="0" err="1" smtClean="0"/>
              <a:t>zona</a:t>
            </a:r>
            <a:r>
              <a:rPr lang="en-US" u="sng" baseline="0" dirty="0" smtClean="0"/>
              <a:t> cum </a:t>
            </a:r>
            <a:r>
              <a:rPr lang="en-US" u="sng" baseline="0" dirty="0" err="1" smtClean="0"/>
              <a:t>ar</a:t>
            </a:r>
            <a:r>
              <a:rPr lang="en-US" u="sng" baseline="0" dirty="0" smtClean="0"/>
              <a:t> fi storage </a:t>
            </a:r>
            <a:r>
              <a:rPr lang="en-US" u="sng" baseline="0" dirty="0" err="1" smtClean="0"/>
              <a:t>si</a:t>
            </a:r>
            <a:r>
              <a:rPr lang="en-US" u="sng" baseline="0" dirty="0" smtClean="0"/>
              <a:t> </a:t>
            </a:r>
            <a:r>
              <a:rPr lang="en-US" u="sng" baseline="0" dirty="0" err="1" smtClean="0"/>
              <a:t>cresc</a:t>
            </a:r>
            <a:r>
              <a:rPr lang="en-US" u="sng" baseline="0" dirty="0" smtClean="0"/>
              <a:t> deployment-</a:t>
            </a:r>
            <a:r>
              <a:rPr lang="en-US" u="sng" baseline="0" dirty="0" err="1" smtClean="0"/>
              <a:t>ul</a:t>
            </a:r>
            <a:r>
              <a:rPr lang="en-US" u="sng" baseline="0" dirty="0" smtClean="0"/>
              <a:t> in </a:t>
            </a:r>
            <a:r>
              <a:rPr lang="en-US" u="sng" baseline="0" dirty="0" err="1" smtClean="0"/>
              <a:t>timp</a:t>
            </a:r>
            <a:r>
              <a:rPr lang="en-US" u="sng" baseline="0" dirty="0" smtClean="0"/>
              <a:t>. </a:t>
            </a:r>
            <a:r>
              <a:rPr lang="en-US" u="sng" baseline="0" dirty="0" err="1" smtClean="0"/>
              <a:t>Totul</a:t>
            </a:r>
            <a:r>
              <a:rPr lang="en-US" u="sng" baseline="0" dirty="0" smtClean="0"/>
              <a:t> </a:t>
            </a:r>
            <a:r>
              <a:rPr lang="en-US" u="sng" baseline="0" dirty="0" err="1" smtClean="0"/>
              <a:t>depinde</a:t>
            </a:r>
            <a:r>
              <a:rPr lang="en-US" u="sng" baseline="0" dirty="0" smtClean="0"/>
              <a:t> de </a:t>
            </a:r>
            <a:r>
              <a:rPr lang="en-US" u="sng" baseline="0" dirty="0" err="1" smtClean="0"/>
              <a:t>obiectivele</a:t>
            </a:r>
            <a:r>
              <a:rPr lang="en-US" u="sng" baseline="0" dirty="0" smtClean="0"/>
              <a:t> </a:t>
            </a:r>
            <a:r>
              <a:rPr lang="en-US" u="sng" baseline="0" dirty="0" err="1" smtClean="0"/>
              <a:t>si</a:t>
            </a:r>
            <a:r>
              <a:rPr lang="en-US" u="sng" baseline="0" dirty="0" smtClean="0"/>
              <a:t> de </a:t>
            </a:r>
            <a:r>
              <a:rPr lang="en-US" u="sng" baseline="0" dirty="0" err="1" smtClean="0"/>
              <a:t>politicile</a:t>
            </a:r>
            <a:r>
              <a:rPr lang="en-US" u="sng" baseline="0" dirty="0" smtClean="0"/>
              <a:t> la care </a:t>
            </a:r>
            <a:r>
              <a:rPr lang="en-US" u="sng" baseline="0" dirty="0" err="1" smtClean="0"/>
              <a:t>compania</a:t>
            </a:r>
            <a:r>
              <a:rPr lang="en-US" u="sng" baseline="0" dirty="0" smtClean="0"/>
              <a:t> </a:t>
            </a:r>
            <a:r>
              <a:rPr lang="en-US" u="sng" baseline="0" dirty="0" err="1" smtClean="0"/>
              <a:t>dumneavoastra</a:t>
            </a:r>
            <a:r>
              <a:rPr lang="en-US" u="sng" baseline="0" dirty="0" smtClean="0"/>
              <a:t> </a:t>
            </a:r>
            <a:r>
              <a:rPr lang="en-US" u="sng" baseline="0" dirty="0" err="1" smtClean="0"/>
              <a:t>ar</a:t>
            </a:r>
            <a:r>
              <a:rPr lang="en-US" u="sng" baseline="0" dirty="0" smtClean="0"/>
              <a:t> </a:t>
            </a:r>
            <a:r>
              <a:rPr lang="en-US" u="sng" baseline="0" dirty="0" err="1" smtClean="0"/>
              <a:t>putea</a:t>
            </a:r>
            <a:r>
              <a:rPr lang="en-US" u="sng" baseline="0" dirty="0" smtClean="0"/>
              <a:t> fi </a:t>
            </a:r>
            <a:r>
              <a:rPr lang="en-US" u="sng" baseline="0" dirty="0" err="1" smtClean="0"/>
              <a:t>supusa</a:t>
            </a:r>
            <a:r>
              <a:rPr lang="en-US" u="sng" baseline="0" dirty="0" smtClean="0"/>
              <a:t>.</a:t>
            </a:r>
            <a:endParaRPr lang="en-US" u="sng" dirty="0" smtClean="0"/>
          </a:p>
          <a:p>
            <a:pPr>
              <a:defRPr/>
            </a:pPr>
            <a:endParaRPr lang="en-US" u="sng" dirty="0" smtClean="0"/>
          </a:p>
          <a:p>
            <a:pPr>
              <a:defRPr/>
            </a:pPr>
            <a:endParaRPr lang="en-US" dirty="0" smtClean="0"/>
          </a:p>
          <a:p>
            <a:pPr>
              <a:defRPr/>
            </a:pPr>
            <a:r>
              <a:rPr lang="en-US" dirty="0" smtClean="0"/>
              <a:t>Customers buy these products in many different ways.  Some start off with the full suite.  Others begin with one area, such as Storage and grow their deployment over time.  It really depends on your goals as well as what compliance regulations your business may be subject to.</a:t>
            </a:r>
          </a:p>
          <a:p>
            <a:pPr>
              <a:defRPr/>
            </a:pPr>
            <a:endParaRPr lang="en-US" dirty="0" smtClean="0"/>
          </a:p>
          <a:p>
            <a:r>
              <a:rPr lang="en-US" b="1" dirty="0" smtClean="0"/>
              <a:t>Additional</a:t>
            </a:r>
            <a:r>
              <a:rPr lang="en-US" b="1" baseline="0" dirty="0" smtClean="0"/>
              <a:t> Data Insight background and talking points</a:t>
            </a:r>
          </a:p>
          <a:p>
            <a:endParaRPr lang="en-US" baseline="0" dirty="0" smtClean="0"/>
          </a:p>
          <a:p>
            <a:pPr>
              <a:lnSpc>
                <a:spcPct val="110000"/>
              </a:lnSpc>
              <a:spcBef>
                <a:spcPts val="0"/>
              </a:spcBef>
              <a:spcAft>
                <a:spcPts val="0"/>
              </a:spcAft>
            </a:pPr>
            <a:r>
              <a:rPr lang="en-US" sz="1200" dirty="0" smtClean="0"/>
              <a:t>Data Insight is another key technology that can be very useful in protecting unstructured data and intellectual property – Data Insight is also exclusive to Symantec Data Loss Prevention.</a:t>
            </a:r>
          </a:p>
          <a:p>
            <a:pPr>
              <a:lnSpc>
                <a:spcPct val="110000"/>
              </a:lnSpc>
              <a:spcBef>
                <a:spcPts val="0"/>
              </a:spcBef>
              <a:spcAft>
                <a:spcPts val="0"/>
              </a:spcAft>
            </a:pPr>
            <a:r>
              <a:rPr lang="en-US" sz="1200" dirty="0" smtClean="0"/>
              <a:t>  </a:t>
            </a:r>
          </a:p>
          <a:p>
            <a:pPr>
              <a:lnSpc>
                <a:spcPct val="110000"/>
              </a:lnSpc>
              <a:spcBef>
                <a:spcPts val="0"/>
              </a:spcBef>
              <a:spcAft>
                <a:spcPts val="0"/>
              </a:spcAft>
            </a:pPr>
            <a:r>
              <a:rPr lang="en-US" sz="1200" dirty="0" smtClean="0"/>
              <a:t>Here’s what Data Insight does:  It monitors and records file usage and can determine file and folder permissions.  Armed with that information, Symantec Data Insight can perform a variety of data security functions.</a:t>
            </a:r>
          </a:p>
          <a:p>
            <a:pPr>
              <a:lnSpc>
                <a:spcPct val="110000"/>
              </a:lnSpc>
              <a:spcBef>
                <a:spcPts val="0"/>
              </a:spcBef>
              <a:spcAft>
                <a:spcPts val="0"/>
              </a:spcAft>
            </a:pPr>
            <a:endParaRPr lang="en-US" sz="1200" dirty="0" smtClean="0"/>
          </a:p>
          <a:p>
            <a:pPr>
              <a:lnSpc>
                <a:spcPct val="110000"/>
              </a:lnSpc>
              <a:spcBef>
                <a:spcPts val="0"/>
              </a:spcBef>
              <a:spcAft>
                <a:spcPts val="0"/>
              </a:spcAft>
            </a:pPr>
            <a:r>
              <a:rPr lang="en-US" sz="1200" u="sng" dirty="0" smtClean="0"/>
              <a:t>DI </a:t>
            </a:r>
            <a:r>
              <a:rPr lang="en-US" sz="1200" u="sng" dirty="0" err="1" smtClean="0"/>
              <a:t>monitorizeaza</a:t>
            </a:r>
            <a:r>
              <a:rPr lang="en-US" sz="1200" u="sng" dirty="0" smtClean="0"/>
              <a:t> </a:t>
            </a:r>
            <a:r>
              <a:rPr lang="en-US" sz="1200" u="sng" dirty="0" err="1" smtClean="0"/>
              <a:t>si</a:t>
            </a:r>
            <a:r>
              <a:rPr lang="en-US" sz="1200" u="sng" dirty="0" smtClean="0"/>
              <a:t> </a:t>
            </a:r>
            <a:r>
              <a:rPr lang="en-US" sz="1200" u="sng" dirty="0" err="1" smtClean="0"/>
              <a:t>inregistreaza</a:t>
            </a:r>
            <a:r>
              <a:rPr lang="en-US" sz="1200" u="sng" dirty="0" smtClean="0"/>
              <a:t> </a:t>
            </a:r>
            <a:r>
              <a:rPr lang="en-US" sz="1200" u="sng" dirty="0" err="1" smtClean="0"/>
              <a:t>gradul</a:t>
            </a:r>
            <a:r>
              <a:rPr lang="en-US" sz="1200" u="sng" dirty="0" smtClean="0"/>
              <a:t> de </a:t>
            </a:r>
            <a:r>
              <a:rPr lang="en-US" sz="1200" u="sng" dirty="0" err="1" smtClean="0"/>
              <a:t>utilizare</a:t>
            </a:r>
            <a:r>
              <a:rPr lang="en-US" sz="1200" u="sng" dirty="0" smtClean="0"/>
              <a:t> al </a:t>
            </a:r>
            <a:r>
              <a:rPr lang="en-US" sz="1200" u="sng" dirty="0" err="1" smtClean="0"/>
              <a:t>fisierelor</a:t>
            </a:r>
            <a:r>
              <a:rPr lang="en-US" sz="1200" u="sng" dirty="0" smtClean="0"/>
              <a:t> </a:t>
            </a:r>
            <a:r>
              <a:rPr lang="en-US" sz="1200" u="sng" dirty="0" err="1" smtClean="0"/>
              <a:t>si</a:t>
            </a:r>
            <a:r>
              <a:rPr lang="en-US" sz="1200" u="sng" dirty="0" smtClean="0"/>
              <a:t> </a:t>
            </a:r>
            <a:r>
              <a:rPr lang="en-US" sz="1200" u="sng" dirty="0" err="1" smtClean="0"/>
              <a:t>poate</a:t>
            </a:r>
            <a:r>
              <a:rPr lang="en-US" sz="1200" u="sng" dirty="0" smtClean="0"/>
              <a:t> </a:t>
            </a:r>
            <a:r>
              <a:rPr lang="en-US" sz="1200" u="sng" dirty="0" err="1" smtClean="0"/>
              <a:t>determina</a:t>
            </a:r>
            <a:r>
              <a:rPr lang="en-US" sz="1200" u="sng" dirty="0" smtClean="0"/>
              <a:t> </a:t>
            </a:r>
            <a:r>
              <a:rPr lang="en-US" sz="1200" u="sng" dirty="0" err="1" smtClean="0"/>
              <a:t>permisiunile</a:t>
            </a:r>
            <a:r>
              <a:rPr lang="en-US" sz="1200" u="sng" dirty="0" smtClean="0"/>
              <a:t> la </a:t>
            </a:r>
            <a:r>
              <a:rPr lang="en-US" sz="1200" u="sng" dirty="0" err="1" smtClean="0"/>
              <a:t>nivel</a:t>
            </a:r>
            <a:r>
              <a:rPr lang="en-US" sz="1200" u="sng" dirty="0" smtClean="0"/>
              <a:t> de </a:t>
            </a:r>
            <a:r>
              <a:rPr lang="en-US" sz="1200" u="sng" dirty="0" err="1" smtClean="0"/>
              <a:t>fisier</a:t>
            </a:r>
            <a:r>
              <a:rPr lang="en-US" sz="1200" u="sng" dirty="0" smtClean="0"/>
              <a:t> </a:t>
            </a:r>
            <a:r>
              <a:rPr lang="en-US" sz="1200" u="sng" dirty="0" err="1" smtClean="0"/>
              <a:t>si</a:t>
            </a:r>
            <a:r>
              <a:rPr lang="en-US" sz="1200" u="sng" dirty="0" smtClean="0"/>
              <a:t> folder. </a:t>
            </a:r>
            <a:r>
              <a:rPr lang="en-US" sz="1200" u="sng" dirty="0" err="1" smtClean="0"/>
              <a:t>Pe</a:t>
            </a:r>
            <a:r>
              <a:rPr lang="en-US" sz="1200" u="sng" dirty="0" smtClean="0"/>
              <a:t> </a:t>
            </a:r>
            <a:r>
              <a:rPr lang="en-US" sz="1200" u="sng" dirty="0" err="1" smtClean="0"/>
              <a:t>baza</a:t>
            </a:r>
            <a:r>
              <a:rPr lang="en-US" sz="1200" u="sng" dirty="0" smtClean="0"/>
              <a:t> </a:t>
            </a:r>
            <a:r>
              <a:rPr lang="en-US" sz="1200" u="sng" dirty="0" err="1" smtClean="0"/>
              <a:t>acestor</a:t>
            </a:r>
            <a:r>
              <a:rPr lang="en-US" sz="1200" u="sng" dirty="0" smtClean="0"/>
              <a:t> </a:t>
            </a:r>
            <a:r>
              <a:rPr lang="en-US" sz="1200" u="sng" dirty="0" err="1" smtClean="0"/>
              <a:t>informatii</a:t>
            </a:r>
            <a:r>
              <a:rPr lang="en-US" sz="1200" u="sng" dirty="0" smtClean="0"/>
              <a:t> DI </a:t>
            </a:r>
            <a:r>
              <a:rPr lang="en-US" sz="1200" u="sng" dirty="0" err="1" smtClean="0"/>
              <a:t>poate</a:t>
            </a:r>
            <a:r>
              <a:rPr lang="en-US" sz="1200" u="sng" dirty="0" smtClean="0"/>
              <a:t> </a:t>
            </a:r>
            <a:r>
              <a:rPr lang="en-US" sz="1200" u="sng" dirty="0" err="1" smtClean="0"/>
              <a:t>efectua</a:t>
            </a:r>
            <a:r>
              <a:rPr lang="en-US" sz="1200" u="sng" dirty="0" smtClean="0"/>
              <a:t> o </a:t>
            </a:r>
            <a:r>
              <a:rPr lang="en-US" sz="1200" u="sng" dirty="0" err="1" smtClean="0"/>
              <a:t>varietate</a:t>
            </a:r>
            <a:r>
              <a:rPr lang="en-US" sz="1200" u="sng" dirty="0" smtClean="0"/>
              <a:t> de </a:t>
            </a:r>
            <a:r>
              <a:rPr lang="en-US" sz="1200" u="sng" dirty="0" err="1" smtClean="0"/>
              <a:t>functii</a:t>
            </a:r>
            <a:r>
              <a:rPr lang="en-US" sz="1200" u="sng" dirty="0" smtClean="0"/>
              <a:t> de </a:t>
            </a:r>
            <a:r>
              <a:rPr lang="en-US" sz="1200" u="sng" dirty="0" err="1" smtClean="0"/>
              <a:t>securitate</a:t>
            </a:r>
            <a:r>
              <a:rPr lang="en-US" sz="1200" u="sng" dirty="0" smtClean="0"/>
              <a:t> a </a:t>
            </a:r>
            <a:r>
              <a:rPr lang="en-US" sz="1200" u="sng" dirty="0" err="1" smtClean="0"/>
              <a:t>datelor</a:t>
            </a:r>
            <a:r>
              <a:rPr lang="en-US" sz="1200" u="sng" dirty="0" smtClean="0"/>
              <a:t>.</a:t>
            </a:r>
          </a:p>
          <a:p>
            <a:pPr>
              <a:lnSpc>
                <a:spcPct val="110000"/>
              </a:lnSpc>
              <a:spcBef>
                <a:spcPts val="0"/>
              </a:spcBef>
              <a:spcAft>
                <a:spcPts val="0"/>
              </a:spcAft>
            </a:pPr>
            <a:endParaRPr lang="en-US" sz="1200" dirty="0" smtClean="0"/>
          </a:p>
          <a:p>
            <a:pPr>
              <a:lnSpc>
                <a:spcPct val="110000"/>
              </a:lnSpc>
              <a:spcBef>
                <a:spcPts val="0"/>
              </a:spcBef>
              <a:spcAft>
                <a:spcPts val="0"/>
              </a:spcAft>
            </a:pPr>
            <a:r>
              <a:rPr lang="en-US" sz="1200" dirty="0" smtClean="0"/>
              <a:t>First, Data Insight can identify files and folders with broad permissions and that information is used by Symantec DLP to identify folders that contain confidential data and have what may be overly permissive access permissions.  Identifying folders with large amounts of confidential is key to enduring that the folders with the most valuable data are locked down.  </a:t>
            </a:r>
          </a:p>
          <a:p>
            <a:pPr>
              <a:lnSpc>
                <a:spcPct val="110000"/>
              </a:lnSpc>
              <a:spcBef>
                <a:spcPts val="0"/>
              </a:spcBef>
              <a:spcAft>
                <a:spcPts val="0"/>
              </a:spcAft>
            </a:pPr>
            <a:r>
              <a:rPr lang="en-US" sz="1200" u="sng" dirty="0" smtClean="0"/>
              <a:t>1. DI </a:t>
            </a:r>
            <a:r>
              <a:rPr lang="en-US" sz="1200" u="sng" dirty="0" err="1" smtClean="0"/>
              <a:t>poate</a:t>
            </a:r>
            <a:r>
              <a:rPr lang="en-US" sz="1200" u="sng" dirty="0" smtClean="0"/>
              <a:t> </a:t>
            </a:r>
            <a:r>
              <a:rPr lang="en-US" sz="1200" u="sng" dirty="0" err="1" smtClean="0"/>
              <a:t>identifica</a:t>
            </a:r>
            <a:r>
              <a:rPr lang="en-US" sz="1200" u="sng" dirty="0" smtClean="0"/>
              <a:t> </a:t>
            </a:r>
            <a:r>
              <a:rPr lang="en-US" sz="1200" u="sng" dirty="0" err="1" smtClean="0"/>
              <a:t>fisiere</a:t>
            </a:r>
            <a:r>
              <a:rPr lang="en-US" sz="1200" u="sng" dirty="0" smtClean="0"/>
              <a:t> </a:t>
            </a:r>
            <a:r>
              <a:rPr lang="en-US" sz="1200" u="sng" dirty="0" err="1" smtClean="0"/>
              <a:t>si</a:t>
            </a:r>
            <a:r>
              <a:rPr lang="en-US" sz="1200" u="sng" dirty="0" smtClean="0"/>
              <a:t> </a:t>
            </a:r>
            <a:r>
              <a:rPr lang="en-US" sz="1200" u="sng" dirty="0" err="1" smtClean="0"/>
              <a:t>foldere</a:t>
            </a:r>
            <a:r>
              <a:rPr lang="en-US" sz="1200" u="sng" dirty="0" smtClean="0"/>
              <a:t> cu </a:t>
            </a:r>
            <a:r>
              <a:rPr lang="en-US" sz="1200" u="sng" dirty="0" err="1" smtClean="0"/>
              <a:t>permisiuni</a:t>
            </a:r>
            <a:r>
              <a:rPr lang="en-US" sz="1200" u="sng" dirty="0" smtClean="0"/>
              <a:t> </a:t>
            </a:r>
            <a:r>
              <a:rPr lang="en-US" sz="1200" u="sng" dirty="0" err="1" smtClean="0"/>
              <a:t>extinse</a:t>
            </a:r>
            <a:r>
              <a:rPr lang="en-US" sz="1200" u="sng" dirty="0" smtClean="0"/>
              <a:t>,</a:t>
            </a:r>
            <a:r>
              <a:rPr lang="en-US" sz="1200" u="sng" baseline="0" dirty="0" smtClean="0"/>
              <a:t> </a:t>
            </a:r>
            <a:r>
              <a:rPr lang="en-US" sz="1200" u="sng" baseline="0" dirty="0" err="1" smtClean="0"/>
              <a:t>informatii</a:t>
            </a:r>
            <a:r>
              <a:rPr lang="en-US" sz="1200" u="sng" baseline="0" dirty="0" smtClean="0"/>
              <a:t> </a:t>
            </a:r>
            <a:r>
              <a:rPr lang="en-US" sz="1200" u="sng" baseline="0" dirty="0" err="1" smtClean="0"/>
              <a:t>ce</a:t>
            </a:r>
            <a:r>
              <a:rPr lang="en-US" sz="1200" u="sng" baseline="0" dirty="0" smtClean="0"/>
              <a:t> </a:t>
            </a:r>
            <a:r>
              <a:rPr lang="en-US" sz="1200" u="sng" baseline="0" dirty="0" err="1" smtClean="0"/>
              <a:t>sunt</a:t>
            </a:r>
            <a:r>
              <a:rPr lang="en-US" sz="1200" u="sng" baseline="0" dirty="0" smtClean="0"/>
              <a:t> </a:t>
            </a:r>
            <a:r>
              <a:rPr lang="en-US" sz="1200" u="sng" baseline="0" dirty="0" err="1" smtClean="0"/>
              <a:t>utilizate</a:t>
            </a:r>
            <a:r>
              <a:rPr lang="en-US" sz="1200" u="sng" baseline="0" dirty="0" smtClean="0"/>
              <a:t> de Symantec DLP </a:t>
            </a:r>
            <a:r>
              <a:rPr lang="en-US" sz="1200" u="sng" baseline="0" dirty="0" err="1" smtClean="0"/>
              <a:t>pentru</a:t>
            </a:r>
            <a:r>
              <a:rPr lang="en-US" sz="1200" u="sng" baseline="0" dirty="0" smtClean="0"/>
              <a:t> a </a:t>
            </a:r>
            <a:r>
              <a:rPr lang="en-US" sz="1200" u="sng" baseline="0" dirty="0" err="1" smtClean="0"/>
              <a:t>identifica</a:t>
            </a:r>
            <a:r>
              <a:rPr lang="en-US" sz="1200" u="sng" baseline="0" dirty="0" smtClean="0"/>
              <a:t> </a:t>
            </a:r>
            <a:r>
              <a:rPr lang="en-US" sz="1200" u="sng" baseline="0" dirty="0" err="1" smtClean="0"/>
              <a:t>folderele</a:t>
            </a:r>
            <a:r>
              <a:rPr lang="en-US" sz="1200" u="sng" baseline="0" dirty="0" smtClean="0"/>
              <a:t> care </a:t>
            </a:r>
            <a:r>
              <a:rPr lang="en-US" sz="1200" u="sng" baseline="0" dirty="0" err="1" smtClean="0"/>
              <a:t>contin</a:t>
            </a:r>
            <a:r>
              <a:rPr lang="en-US" sz="1200" u="sng" baseline="0" dirty="0" smtClean="0"/>
              <a:t> date </a:t>
            </a:r>
            <a:r>
              <a:rPr lang="en-US" sz="1200" u="sng" baseline="0" dirty="0" err="1" smtClean="0"/>
              <a:t>confidentiale</a:t>
            </a:r>
            <a:r>
              <a:rPr lang="en-US" sz="1200" u="sng" baseline="0" dirty="0" smtClean="0"/>
              <a:t> </a:t>
            </a:r>
            <a:r>
              <a:rPr lang="en-US" sz="1200" u="sng" baseline="0" dirty="0" err="1" smtClean="0"/>
              <a:t>si</a:t>
            </a:r>
            <a:r>
              <a:rPr lang="en-US" sz="1200" u="sng" baseline="0" dirty="0" smtClean="0"/>
              <a:t> care au un </a:t>
            </a:r>
            <a:r>
              <a:rPr lang="en-US" sz="1200" u="sng" baseline="0" dirty="0" err="1" smtClean="0"/>
              <a:t>acces</a:t>
            </a:r>
            <a:r>
              <a:rPr lang="en-US" sz="1200" u="sng" baseline="0" dirty="0" smtClean="0"/>
              <a:t> </a:t>
            </a:r>
            <a:r>
              <a:rPr lang="en-US" sz="1200" u="sng" baseline="0" dirty="0" err="1" smtClean="0"/>
              <a:t>foarte</a:t>
            </a:r>
            <a:r>
              <a:rPr lang="en-US" sz="1200" u="sng" baseline="0" dirty="0" smtClean="0"/>
              <a:t> </a:t>
            </a:r>
            <a:r>
              <a:rPr lang="en-US" sz="1200" u="sng" baseline="0" dirty="0" err="1" smtClean="0"/>
              <a:t>permisiv</a:t>
            </a:r>
            <a:r>
              <a:rPr lang="en-US" sz="1200" u="sng" baseline="0" dirty="0" smtClean="0"/>
              <a:t>.</a:t>
            </a:r>
            <a:endParaRPr lang="en-US" sz="1200" u="sng" dirty="0" smtClean="0"/>
          </a:p>
          <a:p>
            <a:pPr>
              <a:lnSpc>
                <a:spcPct val="110000"/>
              </a:lnSpc>
              <a:spcBef>
                <a:spcPts val="0"/>
              </a:spcBef>
              <a:spcAft>
                <a:spcPts val="0"/>
              </a:spcAft>
            </a:pPr>
            <a:endParaRPr lang="en-US" sz="1200" dirty="0" smtClean="0"/>
          </a:p>
          <a:p>
            <a:pPr>
              <a:lnSpc>
                <a:spcPct val="110000"/>
              </a:lnSpc>
              <a:spcBef>
                <a:spcPts val="0"/>
              </a:spcBef>
              <a:spcAft>
                <a:spcPts val="0"/>
              </a:spcAft>
            </a:pPr>
            <a:r>
              <a:rPr lang="en-US" sz="1200" dirty="0" smtClean="0"/>
              <a:t>Second, Data Insight, through it’s file and folder monitoring function, gives you the capability to track who is looking at sensitive data and how often they are looking at it.  So, for example, you could set an alert when individuals who don’t frequently access information start accessing it, or when they start downloading excessive amounts of sensitive data – like copying hundreds or</a:t>
            </a:r>
            <a:r>
              <a:rPr lang="en-US" sz="1200" baseline="0" dirty="0" smtClean="0"/>
              <a:t> thousands of documents </a:t>
            </a:r>
            <a:r>
              <a:rPr lang="en-US" sz="1200" dirty="0" smtClean="0"/>
              <a:t>to a DVD, or copying prized source code or design documents.  Data Insight can act as a guard that watches who’s using sensitive data.</a:t>
            </a:r>
          </a:p>
          <a:p>
            <a:pPr>
              <a:lnSpc>
                <a:spcPct val="110000"/>
              </a:lnSpc>
              <a:spcBef>
                <a:spcPts val="0"/>
              </a:spcBef>
              <a:spcAft>
                <a:spcPts val="0"/>
              </a:spcAft>
            </a:pPr>
            <a:r>
              <a:rPr lang="en-US" sz="1200" u="sng" dirty="0" smtClean="0"/>
              <a:t>2. </a:t>
            </a:r>
            <a:r>
              <a:rPr lang="en-US" sz="1200" u="sng" dirty="0" err="1" smtClean="0"/>
              <a:t>Prin</a:t>
            </a:r>
            <a:r>
              <a:rPr lang="en-US" sz="1200" u="sng" baseline="0" dirty="0" smtClean="0"/>
              <a:t> </a:t>
            </a:r>
            <a:r>
              <a:rPr lang="en-US" sz="1200" u="sng" baseline="0" dirty="0" err="1" smtClean="0"/>
              <a:t>propria</a:t>
            </a:r>
            <a:r>
              <a:rPr lang="en-US" sz="1200" u="sng" baseline="0" dirty="0" smtClean="0"/>
              <a:t> </a:t>
            </a:r>
            <a:r>
              <a:rPr lang="en-US" sz="1200" u="sng" baseline="0" dirty="0" err="1" smtClean="0"/>
              <a:t>functie</a:t>
            </a:r>
            <a:r>
              <a:rPr lang="en-US" sz="1200" u="sng" baseline="0" dirty="0" smtClean="0"/>
              <a:t> de </a:t>
            </a:r>
            <a:r>
              <a:rPr lang="en-US" sz="1200" u="sng" baseline="0" dirty="0" err="1" smtClean="0"/>
              <a:t>monitorizare</a:t>
            </a:r>
            <a:r>
              <a:rPr lang="en-US" sz="1200" u="sng" baseline="0" dirty="0" smtClean="0"/>
              <a:t> a </a:t>
            </a:r>
            <a:r>
              <a:rPr lang="en-US" sz="1200" u="sng" baseline="0" dirty="0" err="1" smtClean="0"/>
              <a:t>fisierelor</a:t>
            </a:r>
            <a:r>
              <a:rPr lang="en-US" sz="1200" u="sng" baseline="0" dirty="0" smtClean="0"/>
              <a:t> </a:t>
            </a:r>
            <a:r>
              <a:rPr lang="en-US" sz="1200" u="sng" baseline="0" dirty="0" err="1" smtClean="0"/>
              <a:t>si</a:t>
            </a:r>
            <a:r>
              <a:rPr lang="en-US" sz="1200" u="sng" baseline="0" dirty="0" smtClean="0"/>
              <a:t> </a:t>
            </a:r>
            <a:r>
              <a:rPr lang="en-US" sz="1200" u="sng" baseline="0" dirty="0" err="1" smtClean="0"/>
              <a:t>folderelor</a:t>
            </a:r>
            <a:r>
              <a:rPr lang="en-US" sz="1200" u="sng" baseline="0" dirty="0" smtClean="0"/>
              <a:t>, </a:t>
            </a:r>
            <a:r>
              <a:rPr lang="en-US" sz="1200" u="sng" baseline="0" dirty="0" err="1" smtClean="0"/>
              <a:t>poate</a:t>
            </a:r>
            <a:r>
              <a:rPr lang="en-US" sz="1200" u="sng" baseline="0" dirty="0" smtClean="0"/>
              <a:t> </a:t>
            </a:r>
            <a:r>
              <a:rPr lang="en-US" sz="1200" u="sng" baseline="0" dirty="0" err="1" smtClean="0"/>
              <a:t>oferi</a:t>
            </a:r>
            <a:r>
              <a:rPr lang="en-US" sz="1200" u="sng" baseline="0" dirty="0" smtClean="0"/>
              <a:t> o </a:t>
            </a:r>
            <a:r>
              <a:rPr lang="en-US" sz="1200" u="sng" baseline="0" dirty="0" err="1" smtClean="0"/>
              <a:t>situatie</a:t>
            </a:r>
            <a:r>
              <a:rPr lang="en-US" sz="1200" u="sng" baseline="0" dirty="0" smtClean="0"/>
              <a:t> (un tracking) in </a:t>
            </a:r>
            <a:r>
              <a:rPr lang="en-US" sz="1200" u="sng" baseline="0" dirty="0" err="1" smtClean="0"/>
              <a:t>legatura</a:t>
            </a:r>
            <a:r>
              <a:rPr lang="en-US" sz="1200" u="sng" baseline="0" dirty="0" smtClean="0"/>
              <a:t> cu </a:t>
            </a:r>
            <a:r>
              <a:rPr lang="en-US" sz="1200" u="sng" baseline="0" dirty="0" err="1" smtClean="0"/>
              <a:t>persoanele</a:t>
            </a:r>
            <a:r>
              <a:rPr lang="en-US" sz="1200" u="sng" baseline="0" dirty="0" smtClean="0"/>
              <a:t> care au </a:t>
            </a:r>
            <a:r>
              <a:rPr lang="en-US" sz="1200" u="sng" baseline="0" dirty="0" err="1" smtClean="0"/>
              <a:t>cautat</a:t>
            </a:r>
            <a:r>
              <a:rPr lang="en-US" sz="1200" u="sng" baseline="0" dirty="0" smtClean="0"/>
              <a:t> date sensitive </a:t>
            </a:r>
            <a:r>
              <a:rPr lang="en-US" sz="1200" u="sng" baseline="0" dirty="0" err="1" smtClean="0"/>
              <a:t>si</a:t>
            </a:r>
            <a:r>
              <a:rPr lang="en-US" sz="1200" u="sng" baseline="0" dirty="0" smtClean="0"/>
              <a:t> cat de des s-au </a:t>
            </a:r>
            <a:r>
              <a:rPr lang="en-US" sz="1200" u="sng" baseline="0" dirty="0" err="1" smtClean="0"/>
              <a:t>uitat</a:t>
            </a:r>
            <a:r>
              <a:rPr lang="en-US" sz="1200" u="sng" baseline="0" dirty="0" smtClean="0"/>
              <a:t> la </a:t>
            </a:r>
            <a:r>
              <a:rPr lang="en-US" sz="1200" u="sng" baseline="0" dirty="0" err="1" smtClean="0"/>
              <a:t>ele</a:t>
            </a:r>
            <a:r>
              <a:rPr lang="en-US" sz="1200" u="sng" baseline="0" dirty="0" smtClean="0"/>
              <a:t>. De </a:t>
            </a:r>
            <a:r>
              <a:rPr lang="en-US" sz="1200" u="sng" baseline="0" dirty="0" err="1" smtClean="0"/>
              <a:t>exemplu</a:t>
            </a:r>
            <a:r>
              <a:rPr lang="en-US" sz="1200" u="sng" baseline="0" dirty="0" smtClean="0"/>
              <a:t>, se </a:t>
            </a:r>
            <a:r>
              <a:rPr lang="en-US" sz="1200" u="sng" baseline="0" dirty="0" err="1" smtClean="0"/>
              <a:t>poate</a:t>
            </a:r>
            <a:r>
              <a:rPr lang="en-US" sz="1200" u="sng" baseline="0" dirty="0" smtClean="0"/>
              <a:t> seta o </a:t>
            </a:r>
            <a:r>
              <a:rPr lang="en-US" sz="1200" u="sng" baseline="0" dirty="0" err="1" smtClean="0"/>
              <a:t>alerta</a:t>
            </a:r>
            <a:r>
              <a:rPr lang="en-US" sz="1200" u="sng" baseline="0" dirty="0" smtClean="0"/>
              <a:t> </a:t>
            </a:r>
            <a:r>
              <a:rPr lang="en-US" sz="1200" u="sng" baseline="0" dirty="0" err="1" smtClean="0"/>
              <a:t>pentru</a:t>
            </a:r>
            <a:r>
              <a:rPr lang="en-US" sz="1200" u="sng" baseline="0" dirty="0" smtClean="0"/>
              <a:t> </a:t>
            </a:r>
            <a:r>
              <a:rPr lang="en-US" sz="1200" u="sng" baseline="0" dirty="0" err="1" smtClean="0"/>
              <a:t>situatia</a:t>
            </a:r>
            <a:r>
              <a:rPr lang="en-US" sz="1200" u="sng" baseline="0" dirty="0" smtClean="0"/>
              <a:t> in care </a:t>
            </a:r>
            <a:r>
              <a:rPr lang="en-US" sz="1200" u="sng" baseline="0" dirty="0" err="1" smtClean="0"/>
              <a:t>cineva</a:t>
            </a:r>
            <a:r>
              <a:rPr lang="en-US" sz="1200" u="sng" baseline="0" dirty="0" smtClean="0"/>
              <a:t> care nu </a:t>
            </a:r>
            <a:r>
              <a:rPr lang="en-US" sz="1200" u="sng" baseline="0" dirty="0" err="1" smtClean="0"/>
              <a:t>acceseaza</a:t>
            </a:r>
            <a:r>
              <a:rPr lang="en-US" sz="1200" u="sng" baseline="0" dirty="0" smtClean="0"/>
              <a:t> in mod </a:t>
            </a:r>
            <a:r>
              <a:rPr lang="en-US" sz="1200" u="sng" baseline="0" dirty="0" err="1" smtClean="0"/>
              <a:t>frecvent</a:t>
            </a:r>
            <a:r>
              <a:rPr lang="en-US" sz="1200" u="sng" baseline="0" dirty="0" smtClean="0"/>
              <a:t> </a:t>
            </a:r>
            <a:r>
              <a:rPr lang="en-US" sz="1200" u="sng" baseline="0" dirty="0" err="1" smtClean="0"/>
              <a:t>anumite</a:t>
            </a:r>
            <a:r>
              <a:rPr lang="en-US" sz="1200" u="sng" baseline="0" dirty="0" smtClean="0"/>
              <a:t> </a:t>
            </a:r>
            <a:r>
              <a:rPr lang="en-US" sz="1200" u="sng" baseline="0" dirty="0" err="1" smtClean="0"/>
              <a:t>informatii</a:t>
            </a:r>
            <a:r>
              <a:rPr lang="en-US" sz="1200" u="sng" baseline="0" dirty="0" smtClean="0"/>
              <a:t>, </a:t>
            </a:r>
            <a:r>
              <a:rPr lang="en-US" sz="1200" u="sng" baseline="0" dirty="0" err="1" smtClean="0"/>
              <a:t>incepe</a:t>
            </a:r>
            <a:r>
              <a:rPr lang="en-US" sz="1200" u="sng" baseline="0" dirty="0" smtClean="0"/>
              <a:t> </a:t>
            </a:r>
            <a:r>
              <a:rPr lang="en-US" sz="1200" u="sng" baseline="0" dirty="0" err="1" smtClean="0"/>
              <a:t>sa</a:t>
            </a:r>
            <a:r>
              <a:rPr lang="en-US" sz="1200" u="sng" baseline="0" dirty="0" smtClean="0"/>
              <a:t> le </a:t>
            </a:r>
            <a:r>
              <a:rPr lang="en-US" sz="1200" u="sng" baseline="0" dirty="0" err="1" smtClean="0"/>
              <a:t>acceseze</a:t>
            </a:r>
            <a:r>
              <a:rPr lang="en-US" sz="1200" u="sng" baseline="0" dirty="0" smtClean="0"/>
              <a:t>, </a:t>
            </a:r>
            <a:r>
              <a:rPr lang="en-US" sz="1200" u="sng" baseline="0" dirty="0" err="1" smtClean="0"/>
              <a:t>sau</a:t>
            </a:r>
            <a:r>
              <a:rPr lang="en-US" sz="1200" u="sng" baseline="0" dirty="0" smtClean="0"/>
              <a:t> </a:t>
            </a:r>
            <a:r>
              <a:rPr lang="en-US" sz="1200" u="sng" baseline="0" dirty="0" err="1" smtClean="0"/>
              <a:t>cand</a:t>
            </a:r>
            <a:r>
              <a:rPr lang="en-US" sz="1200" u="sng" baseline="0" dirty="0" smtClean="0"/>
              <a:t> </a:t>
            </a:r>
            <a:r>
              <a:rPr lang="en-US" sz="1200" u="sng" baseline="0" dirty="0" err="1" smtClean="0"/>
              <a:t>aceste</a:t>
            </a:r>
            <a:r>
              <a:rPr lang="en-US" sz="1200" u="sng" baseline="0" dirty="0" smtClean="0"/>
              <a:t> </a:t>
            </a:r>
            <a:r>
              <a:rPr lang="en-US" sz="1200" u="sng" baseline="0" dirty="0" err="1" smtClean="0"/>
              <a:t>persoane</a:t>
            </a:r>
            <a:r>
              <a:rPr lang="en-US" sz="1200" u="sng" baseline="0" dirty="0" smtClean="0"/>
              <a:t> </a:t>
            </a:r>
            <a:r>
              <a:rPr lang="en-US" sz="1200" u="sng" baseline="0" dirty="0" err="1" smtClean="0"/>
              <a:t>incep</a:t>
            </a:r>
            <a:r>
              <a:rPr lang="en-US" sz="1200" u="sng" baseline="0" dirty="0" smtClean="0"/>
              <a:t> </a:t>
            </a:r>
            <a:r>
              <a:rPr lang="en-US" sz="1200" u="sng" baseline="0" dirty="0" err="1" smtClean="0"/>
              <a:t>sa</a:t>
            </a:r>
            <a:r>
              <a:rPr lang="en-US" sz="1200" u="sng" baseline="0" dirty="0" smtClean="0"/>
              <a:t> </a:t>
            </a:r>
            <a:r>
              <a:rPr lang="en-US" sz="1200" u="sng" baseline="0" dirty="0" err="1" smtClean="0"/>
              <a:t>copieze</a:t>
            </a:r>
            <a:r>
              <a:rPr lang="en-US" sz="1200" u="sng" baseline="0" dirty="0" smtClean="0"/>
              <a:t> </a:t>
            </a:r>
            <a:r>
              <a:rPr lang="en-US" sz="1200" u="sng" baseline="0" dirty="0" err="1" smtClean="0"/>
              <a:t>sute</a:t>
            </a:r>
            <a:r>
              <a:rPr lang="en-US" sz="1200" u="sng" baseline="0" dirty="0" smtClean="0"/>
              <a:t> </a:t>
            </a:r>
            <a:r>
              <a:rPr lang="en-US" sz="1200" u="sng" baseline="0" dirty="0" err="1" smtClean="0"/>
              <a:t>sau</a:t>
            </a:r>
            <a:r>
              <a:rPr lang="en-US" sz="1200" u="sng" baseline="0" dirty="0" smtClean="0"/>
              <a:t> </a:t>
            </a:r>
            <a:r>
              <a:rPr lang="en-US" sz="1200" u="sng" baseline="0" dirty="0" err="1" smtClean="0"/>
              <a:t>chiar</a:t>
            </a:r>
            <a:r>
              <a:rPr lang="en-US" sz="1200" u="sng" baseline="0" dirty="0" smtClean="0"/>
              <a:t> mii de </a:t>
            </a:r>
            <a:r>
              <a:rPr lang="en-US" sz="1200" u="sng" baseline="0" dirty="0" err="1" smtClean="0"/>
              <a:t>documente</a:t>
            </a:r>
            <a:r>
              <a:rPr lang="en-US" sz="1200" u="sng" baseline="0" dirty="0" smtClean="0"/>
              <a:t> </a:t>
            </a:r>
            <a:r>
              <a:rPr lang="en-US" sz="1200" u="sng" baseline="0" dirty="0" err="1" smtClean="0"/>
              <a:t>pe</a:t>
            </a:r>
            <a:r>
              <a:rPr lang="en-US" sz="1200" u="sng" baseline="0" dirty="0" smtClean="0"/>
              <a:t> un DVD, </a:t>
            </a:r>
            <a:r>
              <a:rPr lang="en-US" sz="1200" u="sng" baseline="0" dirty="0" err="1" smtClean="0"/>
              <a:t>sau</a:t>
            </a:r>
            <a:r>
              <a:rPr lang="en-US" sz="1200" u="sng" baseline="0" dirty="0" smtClean="0"/>
              <a:t> </a:t>
            </a:r>
            <a:r>
              <a:rPr lang="en-US" sz="1200" u="sng" baseline="0" dirty="0" err="1" smtClean="0"/>
              <a:t>copiaza</a:t>
            </a:r>
            <a:r>
              <a:rPr lang="en-US" sz="1200" u="sng" baseline="0" dirty="0" smtClean="0"/>
              <a:t> </a:t>
            </a:r>
            <a:r>
              <a:rPr lang="en-US" sz="1200" u="sng" baseline="0" dirty="0" err="1" smtClean="0"/>
              <a:t>coduri</a:t>
            </a:r>
            <a:r>
              <a:rPr lang="en-US" sz="1200" u="sng" baseline="0" dirty="0" smtClean="0"/>
              <a:t> </a:t>
            </a:r>
            <a:r>
              <a:rPr lang="en-US" sz="1200" u="sng" baseline="0" dirty="0" err="1" smtClean="0"/>
              <a:t>sursa</a:t>
            </a:r>
            <a:r>
              <a:rPr lang="en-US" sz="1200" u="sng" baseline="0" dirty="0" smtClean="0"/>
              <a:t> </a:t>
            </a:r>
            <a:r>
              <a:rPr lang="en-US" sz="1200" u="sng" baseline="0" dirty="0" err="1" smtClean="0"/>
              <a:t>sau</a:t>
            </a:r>
            <a:r>
              <a:rPr lang="en-US" sz="1200" u="sng" baseline="0" dirty="0" smtClean="0"/>
              <a:t> </a:t>
            </a:r>
            <a:r>
              <a:rPr lang="en-US" sz="1200" u="sng" baseline="0" dirty="0" err="1" smtClean="0"/>
              <a:t>documente</a:t>
            </a:r>
            <a:r>
              <a:rPr lang="en-US" sz="1200" u="sng" baseline="0" dirty="0" smtClean="0"/>
              <a:t> de design. DI </a:t>
            </a:r>
            <a:r>
              <a:rPr lang="en-US" sz="1200" u="sng" baseline="0" dirty="0" err="1" smtClean="0"/>
              <a:t>poate</a:t>
            </a:r>
            <a:r>
              <a:rPr lang="en-US" sz="1200" u="sng" baseline="0" dirty="0" smtClean="0"/>
              <a:t> </a:t>
            </a:r>
            <a:r>
              <a:rPr lang="en-US" sz="1200" u="sng" baseline="0" dirty="0" err="1" smtClean="0"/>
              <a:t>actiona</a:t>
            </a:r>
            <a:r>
              <a:rPr lang="en-US" sz="1200" u="sng" baseline="0" dirty="0" smtClean="0"/>
              <a:t> </a:t>
            </a:r>
            <a:r>
              <a:rPr lang="en-US" sz="1200" u="sng" baseline="0" dirty="0" err="1" smtClean="0"/>
              <a:t>ca</a:t>
            </a:r>
            <a:r>
              <a:rPr lang="en-US" sz="1200" u="sng" baseline="0" dirty="0" smtClean="0"/>
              <a:t> un guardian care </a:t>
            </a:r>
            <a:r>
              <a:rPr lang="en-US" sz="1200" u="sng" baseline="0" dirty="0" err="1" smtClean="0"/>
              <a:t>supravegheaza</a:t>
            </a:r>
            <a:r>
              <a:rPr lang="en-US" sz="1200" u="sng" baseline="0" dirty="0" smtClean="0"/>
              <a:t> </a:t>
            </a:r>
            <a:r>
              <a:rPr lang="en-US" sz="1200" u="sng" baseline="0" dirty="0" err="1" smtClean="0"/>
              <a:t>utilizarea</a:t>
            </a:r>
            <a:r>
              <a:rPr lang="en-US" sz="1200" u="sng" baseline="0" dirty="0" smtClean="0"/>
              <a:t> </a:t>
            </a:r>
            <a:r>
              <a:rPr lang="en-US" sz="1200" u="sng" baseline="0" dirty="0" err="1" smtClean="0"/>
              <a:t>datelor</a:t>
            </a:r>
            <a:r>
              <a:rPr lang="en-US" sz="1200" u="sng" baseline="0" dirty="0" smtClean="0"/>
              <a:t> sensitive.</a:t>
            </a:r>
          </a:p>
          <a:p>
            <a:pPr>
              <a:lnSpc>
                <a:spcPct val="110000"/>
              </a:lnSpc>
              <a:spcBef>
                <a:spcPts val="0"/>
              </a:spcBef>
              <a:spcAft>
                <a:spcPts val="0"/>
              </a:spcAft>
            </a:pPr>
            <a:endParaRPr lang="en-US" sz="1200" dirty="0" smtClean="0"/>
          </a:p>
          <a:p>
            <a:pPr>
              <a:lnSpc>
                <a:spcPct val="110000"/>
              </a:lnSpc>
              <a:spcBef>
                <a:spcPts val="0"/>
              </a:spcBef>
              <a:spcAft>
                <a:spcPts val="0"/>
              </a:spcAft>
            </a:pPr>
            <a:r>
              <a:rPr lang="en-US" sz="1200" dirty="0" smtClean="0"/>
              <a:t>And third, Data Insight is used by Data Loss Prevention to tell users that their data may be at risk.  Data Insight is used by DLP to help match data owners to confidential files that are found when DLP scans network storage systems.  One of the biggest drawbacks to trying to clean up confidential data on these shared file systems is that it can be very difficult to identify who owns the files.  Symantec DLP solves this by identifying the top users of a file when it discovers a confidential file.  Symantec DLP can also automatically send the top user, or owner, and email alert with instructions on how to protect the file against loss or theft by moving it, encrypting it or deleting it.  The DLP system can keep reminding the data owner to “fix it” until the file is no longer detected.</a:t>
            </a:r>
          </a:p>
          <a:p>
            <a:endParaRPr lang="en-US" u="sng" dirty="0" smtClean="0"/>
          </a:p>
          <a:p>
            <a:r>
              <a:rPr lang="en-US" u="sng" dirty="0" smtClean="0"/>
              <a:t>3. DI </a:t>
            </a:r>
            <a:r>
              <a:rPr lang="en-US" u="sng" dirty="0" err="1" smtClean="0"/>
              <a:t>este</a:t>
            </a:r>
            <a:r>
              <a:rPr lang="en-US" u="sng" dirty="0" smtClean="0"/>
              <a:t> </a:t>
            </a:r>
            <a:r>
              <a:rPr lang="en-US" u="sng" dirty="0" err="1" smtClean="0"/>
              <a:t>utilizat</a:t>
            </a:r>
            <a:r>
              <a:rPr lang="en-US" u="sng" dirty="0" smtClean="0"/>
              <a:t> de DLP </a:t>
            </a:r>
            <a:r>
              <a:rPr lang="en-US" u="sng" dirty="0" err="1" smtClean="0"/>
              <a:t>pentru</a:t>
            </a:r>
            <a:r>
              <a:rPr lang="en-US" u="sng" dirty="0" smtClean="0"/>
              <a:t> a </a:t>
            </a:r>
            <a:r>
              <a:rPr lang="en-US" u="sng" dirty="0" err="1" smtClean="0"/>
              <a:t>comunica</a:t>
            </a:r>
            <a:r>
              <a:rPr lang="en-US" u="sng" baseline="0" dirty="0" smtClean="0"/>
              <a:t> </a:t>
            </a:r>
            <a:r>
              <a:rPr lang="en-US" u="sng" baseline="0" dirty="0" err="1" smtClean="0"/>
              <a:t>utilizatorilor</a:t>
            </a:r>
            <a:r>
              <a:rPr lang="en-US" u="sng" baseline="0" dirty="0" smtClean="0"/>
              <a:t> </a:t>
            </a:r>
            <a:r>
              <a:rPr lang="en-US" u="sng" baseline="0" dirty="0" err="1" smtClean="0"/>
              <a:t>faptul</a:t>
            </a:r>
            <a:r>
              <a:rPr lang="en-US" u="sng" baseline="0" dirty="0" smtClean="0"/>
              <a:t> </a:t>
            </a:r>
            <a:r>
              <a:rPr lang="en-US" u="sng" baseline="0" dirty="0" err="1" smtClean="0"/>
              <a:t>ca</a:t>
            </a:r>
            <a:r>
              <a:rPr lang="en-US" u="sng" baseline="0" dirty="0" smtClean="0"/>
              <a:t> </a:t>
            </a:r>
            <a:r>
              <a:rPr lang="en-US" u="sng" baseline="0" dirty="0" err="1" smtClean="0"/>
              <a:t>datele</a:t>
            </a:r>
            <a:r>
              <a:rPr lang="en-US" u="sng" baseline="0" dirty="0" smtClean="0"/>
              <a:t> </a:t>
            </a:r>
            <a:r>
              <a:rPr lang="en-US" u="sng" baseline="0" dirty="0" err="1" smtClean="0"/>
              <a:t>lor</a:t>
            </a:r>
            <a:r>
              <a:rPr lang="en-US" u="sng" baseline="0" dirty="0" smtClean="0"/>
              <a:t> nu </a:t>
            </a:r>
            <a:r>
              <a:rPr lang="en-US" u="sng" baseline="0" dirty="0" err="1" smtClean="0"/>
              <a:t>sunt</a:t>
            </a:r>
            <a:r>
              <a:rPr lang="en-US" u="sng" baseline="0" dirty="0" smtClean="0"/>
              <a:t> in </a:t>
            </a:r>
            <a:r>
              <a:rPr lang="en-US" u="sng" baseline="0" dirty="0" err="1" smtClean="0"/>
              <a:t>siguranta</a:t>
            </a:r>
            <a:r>
              <a:rPr lang="en-US" u="sng" baseline="0" dirty="0" smtClean="0"/>
              <a:t>. De </a:t>
            </a:r>
            <a:r>
              <a:rPr lang="en-US" u="sng" baseline="0" dirty="0" err="1" smtClean="0"/>
              <a:t>asemenea</a:t>
            </a:r>
            <a:r>
              <a:rPr lang="en-US" u="sng" baseline="0" dirty="0" smtClean="0"/>
              <a:t>, DI </a:t>
            </a:r>
            <a:r>
              <a:rPr lang="en-US" u="sng" baseline="0" dirty="0" err="1" smtClean="0"/>
              <a:t>este</a:t>
            </a:r>
            <a:r>
              <a:rPr lang="en-US" u="sng" baseline="0" dirty="0" smtClean="0"/>
              <a:t> </a:t>
            </a:r>
            <a:r>
              <a:rPr lang="en-US" u="sng" baseline="0" dirty="0" err="1" smtClean="0"/>
              <a:t>utilizat</a:t>
            </a:r>
            <a:r>
              <a:rPr lang="en-US" u="sng" baseline="0" dirty="0" smtClean="0"/>
              <a:t> de DLP </a:t>
            </a:r>
            <a:r>
              <a:rPr lang="en-US" u="sng" baseline="0" dirty="0" err="1" smtClean="0"/>
              <a:t>pentru</a:t>
            </a:r>
            <a:r>
              <a:rPr lang="en-US" u="sng" baseline="0" dirty="0" smtClean="0"/>
              <a:t> a </a:t>
            </a:r>
            <a:r>
              <a:rPr lang="en-US" u="sng" baseline="0" dirty="0" err="1" smtClean="0"/>
              <a:t>ajuta</a:t>
            </a:r>
            <a:r>
              <a:rPr lang="en-US" u="sng" baseline="0" dirty="0" smtClean="0"/>
              <a:t> la </a:t>
            </a:r>
            <a:r>
              <a:rPr lang="en-US" u="sng" baseline="0" dirty="0" err="1" smtClean="0"/>
              <a:t>corelarea</a:t>
            </a:r>
            <a:r>
              <a:rPr lang="en-US" u="sng" baseline="0" dirty="0" smtClean="0"/>
              <a:t> </a:t>
            </a:r>
            <a:r>
              <a:rPr lang="en-US" u="sng" baseline="0" dirty="0" err="1" smtClean="0"/>
              <a:t>proprietarilor</a:t>
            </a:r>
            <a:r>
              <a:rPr lang="en-US" u="sng" baseline="0" dirty="0" smtClean="0"/>
              <a:t> de date cu </a:t>
            </a:r>
            <a:r>
              <a:rPr lang="en-US" u="sng" baseline="0" dirty="0" err="1" smtClean="0"/>
              <a:t>fisierele</a:t>
            </a:r>
            <a:r>
              <a:rPr lang="en-US" u="sng" baseline="0" dirty="0" smtClean="0"/>
              <a:t> </a:t>
            </a:r>
            <a:r>
              <a:rPr lang="en-US" u="sng" baseline="0" dirty="0" err="1" smtClean="0"/>
              <a:t>confidentiale</a:t>
            </a:r>
            <a:r>
              <a:rPr lang="en-US" u="sng" baseline="0" dirty="0" smtClean="0"/>
              <a:t> care </a:t>
            </a:r>
            <a:r>
              <a:rPr lang="en-US" u="sng" baseline="0" dirty="0" err="1" smtClean="0"/>
              <a:t>sunt</a:t>
            </a:r>
            <a:r>
              <a:rPr lang="en-US" u="sng" baseline="0" dirty="0" smtClean="0"/>
              <a:t> </a:t>
            </a:r>
            <a:r>
              <a:rPr lang="en-US" u="sng" baseline="0" dirty="0" err="1" smtClean="0"/>
              <a:t>gasite</a:t>
            </a:r>
            <a:r>
              <a:rPr lang="en-US" u="sng" baseline="0" dirty="0" smtClean="0"/>
              <a:t>/</a:t>
            </a:r>
            <a:r>
              <a:rPr lang="en-US" u="sng" baseline="0" dirty="0" err="1" smtClean="0"/>
              <a:t>descoperite</a:t>
            </a:r>
            <a:r>
              <a:rPr lang="en-US" u="sng" baseline="0" dirty="0" smtClean="0"/>
              <a:t> </a:t>
            </a:r>
            <a:r>
              <a:rPr lang="en-US" u="sng" baseline="0" dirty="0" err="1" smtClean="0"/>
              <a:t>atunci</a:t>
            </a:r>
            <a:r>
              <a:rPr lang="en-US" u="sng" baseline="0" dirty="0" smtClean="0"/>
              <a:t> </a:t>
            </a:r>
            <a:r>
              <a:rPr lang="en-US" u="sng" baseline="0" dirty="0" err="1" smtClean="0"/>
              <a:t>cand</a:t>
            </a:r>
            <a:r>
              <a:rPr lang="en-US" u="sng" baseline="0" dirty="0" smtClean="0"/>
              <a:t> </a:t>
            </a:r>
            <a:r>
              <a:rPr lang="en-US" u="sng" baseline="0" dirty="0" err="1" smtClean="0"/>
              <a:t>componentele</a:t>
            </a:r>
            <a:r>
              <a:rPr lang="en-US" u="sng" baseline="0" dirty="0" smtClean="0"/>
              <a:t> DLP </a:t>
            </a:r>
            <a:r>
              <a:rPr lang="en-US" u="sng" baseline="0" dirty="0" err="1" smtClean="0"/>
              <a:t>scaneaza</a:t>
            </a:r>
            <a:r>
              <a:rPr lang="en-US" u="sng" baseline="0" dirty="0" smtClean="0"/>
              <a:t> </a:t>
            </a:r>
            <a:r>
              <a:rPr lang="en-US" u="sng" baseline="0" dirty="0" err="1" smtClean="0"/>
              <a:t>reteaua</a:t>
            </a:r>
            <a:r>
              <a:rPr lang="en-US" u="sng" baseline="0" dirty="0" smtClean="0"/>
              <a:t>. </a:t>
            </a:r>
            <a:r>
              <a:rPr lang="en-US" u="sng" baseline="0" dirty="0" err="1" smtClean="0"/>
              <a:t>Una</a:t>
            </a:r>
            <a:r>
              <a:rPr lang="en-US" u="sng" baseline="0" dirty="0" smtClean="0"/>
              <a:t> </a:t>
            </a:r>
            <a:r>
              <a:rPr lang="en-US" u="sng" baseline="0" dirty="0" err="1" smtClean="0"/>
              <a:t>dintre</a:t>
            </a:r>
            <a:r>
              <a:rPr lang="en-US" u="sng" baseline="0" dirty="0" smtClean="0"/>
              <a:t> </a:t>
            </a:r>
            <a:r>
              <a:rPr lang="en-US" u="sng" baseline="0" dirty="0" err="1" smtClean="0"/>
              <a:t>cele</a:t>
            </a:r>
            <a:r>
              <a:rPr lang="en-US" u="sng" baseline="0" dirty="0" smtClean="0"/>
              <a:t> </a:t>
            </a:r>
            <a:r>
              <a:rPr lang="en-US" u="sng" baseline="0" dirty="0" err="1" smtClean="0"/>
              <a:t>mai</a:t>
            </a:r>
            <a:r>
              <a:rPr lang="en-US" u="sng" baseline="0" dirty="0" smtClean="0"/>
              <a:t> </a:t>
            </a:r>
            <a:r>
              <a:rPr lang="en-US" u="sng" baseline="0" dirty="0" err="1" smtClean="0"/>
              <a:t>mari</a:t>
            </a:r>
            <a:r>
              <a:rPr lang="en-US" u="sng" baseline="0" dirty="0" smtClean="0"/>
              <a:t> </a:t>
            </a:r>
            <a:r>
              <a:rPr lang="en-US" u="sng" baseline="0" dirty="0" err="1" smtClean="0"/>
              <a:t>piedici</a:t>
            </a:r>
            <a:r>
              <a:rPr lang="en-US" u="sng" baseline="0" dirty="0" smtClean="0"/>
              <a:t> </a:t>
            </a:r>
            <a:r>
              <a:rPr lang="en-US" u="sng" baseline="0" dirty="0" err="1" smtClean="0"/>
              <a:t>atunci</a:t>
            </a:r>
            <a:r>
              <a:rPr lang="en-US" u="sng" baseline="0" dirty="0" smtClean="0"/>
              <a:t> </a:t>
            </a:r>
            <a:r>
              <a:rPr lang="en-US" u="sng" baseline="0" dirty="0" err="1" smtClean="0"/>
              <a:t>cand</a:t>
            </a:r>
            <a:r>
              <a:rPr lang="en-US" u="sng" baseline="0" dirty="0" smtClean="0"/>
              <a:t> se </a:t>
            </a:r>
            <a:r>
              <a:rPr lang="en-US" u="sng" baseline="0" dirty="0" err="1" smtClean="0"/>
              <a:t>incearca</a:t>
            </a:r>
            <a:r>
              <a:rPr lang="en-US" u="sng" baseline="0" dirty="0" smtClean="0"/>
              <a:t> a se </a:t>
            </a:r>
            <a:r>
              <a:rPr lang="en-US" u="sng" baseline="0" dirty="0" err="1" smtClean="0"/>
              <a:t>rezolva</a:t>
            </a:r>
            <a:r>
              <a:rPr lang="en-US" u="sng" baseline="0" dirty="0" smtClean="0"/>
              <a:t> </a:t>
            </a:r>
            <a:r>
              <a:rPr lang="en-US" u="sng" baseline="0" dirty="0" err="1" smtClean="0"/>
              <a:t>problema</a:t>
            </a:r>
            <a:r>
              <a:rPr lang="en-US" u="sng" baseline="0" dirty="0" smtClean="0"/>
              <a:t> </a:t>
            </a:r>
            <a:r>
              <a:rPr lang="en-US" u="sng" baseline="0" dirty="0" err="1" smtClean="0"/>
              <a:t>datelor</a:t>
            </a:r>
            <a:r>
              <a:rPr lang="en-US" u="sng" baseline="0" dirty="0" smtClean="0"/>
              <a:t> </a:t>
            </a:r>
            <a:r>
              <a:rPr lang="en-US" u="sng" baseline="0" dirty="0" err="1" smtClean="0"/>
              <a:t>confidentiale</a:t>
            </a:r>
            <a:r>
              <a:rPr lang="en-US" u="sng" baseline="0" dirty="0" smtClean="0"/>
              <a:t> </a:t>
            </a:r>
            <a:r>
              <a:rPr lang="en-US" u="sng" baseline="0" dirty="0" err="1" smtClean="0"/>
              <a:t>stocate</a:t>
            </a:r>
            <a:r>
              <a:rPr lang="en-US" u="sng" baseline="0" dirty="0" smtClean="0"/>
              <a:t> in </a:t>
            </a:r>
            <a:r>
              <a:rPr lang="en-US" u="sng" baseline="0" dirty="0" err="1" smtClean="0"/>
              <a:t>foldere</a:t>
            </a:r>
            <a:r>
              <a:rPr lang="en-US" u="sng" baseline="0" dirty="0" smtClean="0"/>
              <a:t> </a:t>
            </a:r>
            <a:r>
              <a:rPr lang="en-US" u="sng" baseline="0" dirty="0" err="1" smtClean="0"/>
              <a:t>partajate</a:t>
            </a:r>
            <a:r>
              <a:rPr lang="en-US" u="sng" baseline="0" dirty="0" smtClean="0"/>
              <a:t>, </a:t>
            </a:r>
            <a:r>
              <a:rPr lang="en-US" u="sng" baseline="0" dirty="0" err="1" smtClean="0"/>
              <a:t>este</a:t>
            </a:r>
            <a:r>
              <a:rPr lang="en-US" u="sng" baseline="0" dirty="0" smtClean="0"/>
              <a:t> </a:t>
            </a:r>
            <a:r>
              <a:rPr lang="en-US" u="sng" baseline="0" dirty="0" err="1" smtClean="0"/>
              <a:t>aceea</a:t>
            </a:r>
            <a:r>
              <a:rPr lang="en-US" u="sng" baseline="0" dirty="0" smtClean="0"/>
              <a:t> </a:t>
            </a:r>
            <a:r>
              <a:rPr lang="en-US" u="sng" baseline="0" dirty="0" err="1" smtClean="0"/>
              <a:t>ca</a:t>
            </a:r>
            <a:r>
              <a:rPr lang="en-US" u="sng" baseline="0" dirty="0" smtClean="0"/>
              <a:t> </a:t>
            </a:r>
            <a:r>
              <a:rPr lang="en-US" u="sng" baseline="0" dirty="0" err="1" smtClean="0"/>
              <a:t>este</a:t>
            </a:r>
            <a:r>
              <a:rPr lang="en-US" u="sng" baseline="0" dirty="0" smtClean="0"/>
              <a:t> </a:t>
            </a:r>
            <a:r>
              <a:rPr lang="en-US" u="sng" baseline="0" dirty="0" err="1" smtClean="0"/>
              <a:t>foarte</a:t>
            </a:r>
            <a:r>
              <a:rPr lang="en-US" u="sng" baseline="0" dirty="0" smtClean="0"/>
              <a:t> </a:t>
            </a:r>
            <a:r>
              <a:rPr lang="en-US" u="sng" baseline="0" dirty="0" err="1" smtClean="0"/>
              <a:t>dificil</a:t>
            </a:r>
            <a:r>
              <a:rPr lang="en-US" u="sng" baseline="0" dirty="0" smtClean="0"/>
              <a:t> </a:t>
            </a:r>
            <a:r>
              <a:rPr lang="en-US" u="sng" baseline="0" dirty="0" err="1" smtClean="0"/>
              <a:t>sa</a:t>
            </a:r>
            <a:r>
              <a:rPr lang="en-US" u="sng" baseline="0" dirty="0" smtClean="0"/>
              <a:t> </a:t>
            </a:r>
            <a:r>
              <a:rPr lang="en-US" u="sng" baseline="0" dirty="0" err="1" smtClean="0"/>
              <a:t>identificam</a:t>
            </a:r>
            <a:r>
              <a:rPr lang="en-US" u="sng" baseline="0" dirty="0" smtClean="0"/>
              <a:t> </a:t>
            </a:r>
            <a:r>
              <a:rPr lang="en-US" u="sng" baseline="0" dirty="0" err="1" smtClean="0"/>
              <a:t>proprietarii</a:t>
            </a:r>
            <a:r>
              <a:rPr lang="en-US" u="sng" baseline="0" dirty="0" smtClean="0"/>
              <a:t> </a:t>
            </a:r>
            <a:r>
              <a:rPr lang="en-US" u="sng" baseline="0" dirty="0" err="1" smtClean="0"/>
              <a:t>fisierelor</a:t>
            </a:r>
            <a:r>
              <a:rPr lang="en-US" u="sng" baseline="0" dirty="0" smtClean="0"/>
              <a:t>. Symantec DLP </a:t>
            </a:r>
            <a:r>
              <a:rPr lang="en-US" u="sng" baseline="0" dirty="0" err="1" smtClean="0"/>
              <a:t>rezolva</a:t>
            </a:r>
            <a:r>
              <a:rPr lang="en-US" u="sng" baseline="0" dirty="0" smtClean="0"/>
              <a:t> </a:t>
            </a:r>
            <a:r>
              <a:rPr lang="en-US" u="sng" baseline="0" dirty="0" err="1" smtClean="0"/>
              <a:t>acest</a:t>
            </a:r>
            <a:r>
              <a:rPr lang="en-US" u="sng" baseline="0" dirty="0" smtClean="0"/>
              <a:t> </a:t>
            </a:r>
            <a:r>
              <a:rPr lang="en-US" u="sng" baseline="0" dirty="0" err="1" smtClean="0"/>
              <a:t>neajuns</a:t>
            </a:r>
            <a:r>
              <a:rPr lang="en-US" u="sng" baseline="0" dirty="0" smtClean="0"/>
              <a:t>/</a:t>
            </a:r>
            <a:r>
              <a:rPr lang="en-US" u="sng" baseline="0" dirty="0" err="1" smtClean="0"/>
              <a:t>problema</a:t>
            </a:r>
            <a:r>
              <a:rPr lang="en-US" u="sng" baseline="0" dirty="0" smtClean="0"/>
              <a:t> </a:t>
            </a:r>
            <a:r>
              <a:rPr lang="en-US" u="sng" baseline="0" dirty="0" err="1" smtClean="0"/>
              <a:t>prin</a:t>
            </a:r>
            <a:r>
              <a:rPr lang="en-US" u="sng" baseline="0" dirty="0" smtClean="0"/>
              <a:t> </a:t>
            </a:r>
            <a:r>
              <a:rPr lang="en-US" u="sng" baseline="0" dirty="0" err="1" smtClean="0"/>
              <a:t>identificarea</a:t>
            </a:r>
            <a:r>
              <a:rPr lang="en-US" u="sng" baseline="0" dirty="0" smtClean="0"/>
              <a:t> </a:t>
            </a:r>
            <a:r>
              <a:rPr lang="en-US" u="sng" baseline="0" dirty="0" err="1" smtClean="0"/>
              <a:t>utilizatorilor</a:t>
            </a:r>
            <a:r>
              <a:rPr lang="en-US" u="sng" baseline="0" dirty="0" smtClean="0"/>
              <a:t> de top </a:t>
            </a:r>
            <a:r>
              <a:rPr lang="en-US" u="sng" baseline="0" dirty="0" err="1" smtClean="0"/>
              <a:t>ai</a:t>
            </a:r>
            <a:r>
              <a:rPr lang="en-US" u="sng" baseline="0" dirty="0" smtClean="0"/>
              <a:t> </a:t>
            </a:r>
            <a:r>
              <a:rPr lang="en-US" u="sng" baseline="0" dirty="0" err="1" smtClean="0"/>
              <a:t>unui</a:t>
            </a:r>
            <a:r>
              <a:rPr lang="en-US" u="sng" baseline="0" dirty="0" smtClean="0"/>
              <a:t> </a:t>
            </a:r>
            <a:r>
              <a:rPr lang="en-US" u="sng" baseline="0" dirty="0" err="1" smtClean="0"/>
              <a:t>anumit</a:t>
            </a:r>
            <a:r>
              <a:rPr lang="en-US" u="sng" baseline="0" dirty="0" smtClean="0"/>
              <a:t> </a:t>
            </a:r>
            <a:r>
              <a:rPr lang="en-US" u="sng" baseline="0" dirty="0" err="1" smtClean="0"/>
              <a:t>fisier</a:t>
            </a:r>
            <a:r>
              <a:rPr lang="en-US" u="sng" baseline="0" dirty="0" smtClean="0"/>
              <a:t>, </a:t>
            </a:r>
            <a:r>
              <a:rPr lang="en-US" u="sng" baseline="0" dirty="0" err="1" smtClean="0"/>
              <a:t>atunci</a:t>
            </a:r>
            <a:r>
              <a:rPr lang="en-US" u="sng" baseline="0" dirty="0" smtClean="0"/>
              <a:t> </a:t>
            </a:r>
            <a:r>
              <a:rPr lang="en-US" u="sng" baseline="0" dirty="0" err="1" smtClean="0"/>
              <a:t>cand</a:t>
            </a:r>
            <a:r>
              <a:rPr lang="en-US" u="sng" baseline="0" dirty="0" smtClean="0"/>
              <a:t> </a:t>
            </a:r>
            <a:r>
              <a:rPr lang="en-US" u="sng" baseline="0" dirty="0" err="1" smtClean="0"/>
              <a:t>descopera</a:t>
            </a:r>
            <a:r>
              <a:rPr lang="en-US" u="sng" baseline="0" dirty="0" smtClean="0"/>
              <a:t> date </a:t>
            </a:r>
            <a:r>
              <a:rPr lang="en-US" u="sng" baseline="0" dirty="0" err="1" smtClean="0"/>
              <a:t>confidentiale</a:t>
            </a:r>
            <a:r>
              <a:rPr lang="en-US" u="sng" baseline="0" dirty="0" smtClean="0"/>
              <a:t>. Symantec DLP </a:t>
            </a:r>
            <a:r>
              <a:rPr lang="en-US" u="sng" baseline="0" dirty="0" err="1" smtClean="0"/>
              <a:t>poate</a:t>
            </a:r>
            <a:r>
              <a:rPr lang="en-US" u="sng" baseline="0" dirty="0" smtClean="0"/>
              <a:t>, de </a:t>
            </a:r>
            <a:r>
              <a:rPr lang="en-US" u="sng" baseline="0" dirty="0" err="1" smtClean="0"/>
              <a:t>asemenea</a:t>
            </a:r>
            <a:r>
              <a:rPr lang="en-US" u="sng" baseline="0" dirty="0" smtClean="0"/>
              <a:t>, </a:t>
            </a:r>
            <a:r>
              <a:rPr lang="en-US" u="sng" baseline="0" dirty="0" err="1" smtClean="0"/>
              <a:t>sa</a:t>
            </a:r>
            <a:r>
              <a:rPr lang="en-US" u="sng" baseline="0" dirty="0" smtClean="0"/>
              <a:t> </a:t>
            </a:r>
            <a:r>
              <a:rPr lang="en-US" u="sng" baseline="0" dirty="0" err="1" smtClean="0"/>
              <a:t>trimita</a:t>
            </a:r>
            <a:r>
              <a:rPr lang="en-US" u="sng" baseline="0" dirty="0" smtClean="0"/>
              <a:t> automat owner-</a:t>
            </a:r>
            <a:r>
              <a:rPr lang="en-US" u="sng" baseline="0" dirty="0" err="1" smtClean="0"/>
              <a:t>ul</a:t>
            </a:r>
            <a:r>
              <a:rPr lang="en-US" u="sng" baseline="0" dirty="0" smtClean="0"/>
              <a:t> </a:t>
            </a:r>
            <a:r>
              <a:rPr lang="en-US" u="sng" baseline="0" dirty="0" err="1" smtClean="0"/>
              <a:t>fisierului</a:t>
            </a:r>
            <a:r>
              <a:rPr lang="en-US" u="sng" baseline="0" dirty="0" smtClean="0"/>
              <a:t> </a:t>
            </a:r>
            <a:r>
              <a:rPr lang="en-US" u="sng" baseline="0" dirty="0" err="1" smtClean="0"/>
              <a:t>si</a:t>
            </a:r>
            <a:r>
              <a:rPr lang="en-US" u="sng" baseline="0" dirty="0" smtClean="0"/>
              <a:t> un email care </a:t>
            </a:r>
            <a:r>
              <a:rPr lang="en-US" u="sng" baseline="0" dirty="0" err="1" smtClean="0"/>
              <a:t>sa</a:t>
            </a:r>
            <a:r>
              <a:rPr lang="en-US" u="sng" baseline="0" dirty="0" smtClean="0"/>
              <a:t> </a:t>
            </a:r>
            <a:r>
              <a:rPr lang="en-US" u="sng" baseline="0" dirty="0" err="1" smtClean="0"/>
              <a:t>contina</a:t>
            </a:r>
            <a:r>
              <a:rPr lang="en-US" u="sng" baseline="0" dirty="0" smtClean="0"/>
              <a:t> o </a:t>
            </a:r>
            <a:r>
              <a:rPr lang="en-US" u="sng" baseline="0" dirty="0" err="1" smtClean="0"/>
              <a:t>alerta</a:t>
            </a:r>
            <a:r>
              <a:rPr lang="en-US" u="sng" baseline="0" dirty="0" smtClean="0"/>
              <a:t> cu </a:t>
            </a:r>
            <a:r>
              <a:rPr lang="en-US" u="sng" baseline="0" dirty="0" err="1" smtClean="0"/>
              <a:t>instructiuni</a:t>
            </a:r>
            <a:r>
              <a:rPr lang="en-US" u="sng" baseline="0" dirty="0" smtClean="0"/>
              <a:t> </a:t>
            </a:r>
            <a:r>
              <a:rPr lang="en-US" u="sng" baseline="0" dirty="0" err="1" smtClean="0"/>
              <a:t>despre</a:t>
            </a:r>
            <a:r>
              <a:rPr lang="en-US" u="sng" baseline="0" dirty="0" smtClean="0"/>
              <a:t> cum </a:t>
            </a:r>
            <a:r>
              <a:rPr lang="en-US" u="sng" baseline="0" dirty="0" err="1" smtClean="0"/>
              <a:t>sa</a:t>
            </a:r>
            <a:r>
              <a:rPr lang="en-US" u="sng" baseline="0" dirty="0" smtClean="0"/>
              <a:t> </a:t>
            </a:r>
            <a:r>
              <a:rPr lang="en-US" u="sng" baseline="0" dirty="0" err="1" smtClean="0"/>
              <a:t>protejezi</a:t>
            </a:r>
            <a:r>
              <a:rPr lang="en-US" u="sng" baseline="0" dirty="0" smtClean="0"/>
              <a:t> </a:t>
            </a:r>
            <a:r>
              <a:rPr lang="en-US" u="sng" baseline="0" dirty="0" err="1" smtClean="0"/>
              <a:t>fisierul</a:t>
            </a:r>
            <a:r>
              <a:rPr lang="en-US" u="sng" baseline="0" dirty="0" smtClean="0"/>
              <a:t> respective </a:t>
            </a:r>
            <a:r>
              <a:rPr lang="en-US" u="sng" baseline="0" dirty="0" err="1" smtClean="0"/>
              <a:t>impotriva</a:t>
            </a:r>
            <a:r>
              <a:rPr lang="en-US" u="sng" baseline="0" dirty="0" smtClean="0"/>
              <a:t> </a:t>
            </a:r>
            <a:r>
              <a:rPr lang="en-US" u="sng" baseline="0" dirty="0" err="1" smtClean="0"/>
              <a:t>pierderii</a:t>
            </a:r>
            <a:r>
              <a:rPr lang="en-US" u="sng" baseline="0" dirty="0" smtClean="0"/>
              <a:t> </a:t>
            </a:r>
            <a:r>
              <a:rPr lang="en-US" u="sng" baseline="0" dirty="0" err="1" smtClean="0"/>
              <a:t>sau</a:t>
            </a:r>
            <a:r>
              <a:rPr lang="en-US" u="sng" baseline="0" dirty="0" smtClean="0"/>
              <a:t> </a:t>
            </a:r>
            <a:r>
              <a:rPr lang="en-US" u="sng" baseline="0" dirty="0" err="1" smtClean="0"/>
              <a:t>furtului</a:t>
            </a:r>
            <a:r>
              <a:rPr lang="en-US" u="sng" baseline="0" dirty="0" smtClean="0"/>
              <a:t>, </a:t>
            </a:r>
            <a:r>
              <a:rPr lang="en-US" u="sng" baseline="0" dirty="0" err="1" smtClean="0"/>
              <a:t>prin</a:t>
            </a:r>
            <a:r>
              <a:rPr lang="en-US" u="sng" baseline="0" dirty="0" smtClean="0"/>
              <a:t> </a:t>
            </a:r>
            <a:r>
              <a:rPr lang="en-US" u="sng" baseline="0" dirty="0" err="1" smtClean="0"/>
              <a:t>mutarea</a:t>
            </a:r>
            <a:r>
              <a:rPr lang="en-US" u="sng" baseline="0" dirty="0" smtClean="0"/>
              <a:t> </a:t>
            </a:r>
            <a:r>
              <a:rPr lang="en-US" u="sng" baseline="0" dirty="0" err="1" smtClean="0"/>
              <a:t>lui</a:t>
            </a:r>
            <a:r>
              <a:rPr lang="en-US" u="sng" baseline="0" dirty="0" smtClean="0"/>
              <a:t>, </a:t>
            </a:r>
            <a:r>
              <a:rPr lang="en-US" u="sng" baseline="0" dirty="0" err="1" smtClean="0"/>
              <a:t>criptarea</a:t>
            </a:r>
            <a:r>
              <a:rPr lang="en-US" u="sng" baseline="0" dirty="0" smtClean="0"/>
              <a:t> </a:t>
            </a:r>
            <a:r>
              <a:rPr lang="en-US" u="sng" baseline="0" dirty="0" err="1" smtClean="0"/>
              <a:t>sau</a:t>
            </a:r>
            <a:r>
              <a:rPr lang="en-US" u="sng" baseline="0" dirty="0" smtClean="0"/>
              <a:t> </a:t>
            </a:r>
            <a:r>
              <a:rPr lang="en-US" u="sng" baseline="0" dirty="0" err="1" smtClean="0"/>
              <a:t>stergerea</a:t>
            </a:r>
            <a:r>
              <a:rPr lang="en-US" u="sng" baseline="0" dirty="0" smtClean="0"/>
              <a:t> </a:t>
            </a:r>
            <a:r>
              <a:rPr lang="en-US" u="sng" baseline="0" dirty="0" err="1" smtClean="0"/>
              <a:t>acestuia</a:t>
            </a:r>
            <a:r>
              <a:rPr lang="en-US" u="sng" baseline="0" dirty="0" smtClean="0"/>
              <a:t>. DLP </a:t>
            </a:r>
            <a:r>
              <a:rPr lang="en-US" u="sng" baseline="0" dirty="0" err="1" smtClean="0"/>
              <a:t>va</a:t>
            </a:r>
            <a:r>
              <a:rPr lang="en-US" u="sng" baseline="0" dirty="0" smtClean="0"/>
              <a:t> </a:t>
            </a:r>
            <a:r>
              <a:rPr lang="en-US" u="sng" baseline="0" dirty="0" err="1" smtClean="0"/>
              <a:t>furniza</a:t>
            </a:r>
            <a:r>
              <a:rPr lang="en-US" u="sng" baseline="0" dirty="0" smtClean="0"/>
              <a:t> </a:t>
            </a:r>
            <a:r>
              <a:rPr lang="en-US" u="sng" baseline="0" dirty="0" err="1" smtClean="0"/>
              <a:t>cate</a:t>
            </a:r>
            <a:r>
              <a:rPr lang="en-US" u="sng" baseline="0" dirty="0" smtClean="0"/>
              <a:t> un reminder </a:t>
            </a:r>
            <a:r>
              <a:rPr lang="en-US" u="sng" baseline="0" dirty="0" err="1" smtClean="0"/>
              <a:t>pana</a:t>
            </a:r>
            <a:r>
              <a:rPr lang="en-US" u="sng" baseline="0" dirty="0" smtClean="0"/>
              <a:t> </a:t>
            </a:r>
            <a:r>
              <a:rPr lang="en-US" u="sng" baseline="0" dirty="0" err="1" smtClean="0"/>
              <a:t>cand</a:t>
            </a:r>
            <a:r>
              <a:rPr lang="en-US" u="sng" baseline="0" dirty="0" smtClean="0"/>
              <a:t> </a:t>
            </a:r>
            <a:r>
              <a:rPr lang="en-US" u="sng" baseline="0" dirty="0" err="1" smtClean="0"/>
              <a:t>fiserul</a:t>
            </a:r>
            <a:r>
              <a:rPr lang="en-US" u="sng" baseline="0" dirty="0" smtClean="0"/>
              <a:t> nu </a:t>
            </a:r>
            <a:r>
              <a:rPr lang="en-US" u="sng" baseline="0" dirty="0" err="1" smtClean="0"/>
              <a:t>va</a:t>
            </a:r>
            <a:r>
              <a:rPr lang="en-US" u="sng" baseline="0" dirty="0" smtClean="0"/>
              <a:t> </a:t>
            </a:r>
            <a:r>
              <a:rPr lang="en-US" u="sng" baseline="0" dirty="0" err="1" smtClean="0"/>
              <a:t>mai</a:t>
            </a:r>
            <a:r>
              <a:rPr lang="en-US" u="sng" baseline="0" dirty="0" smtClean="0"/>
              <a:t> fi </a:t>
            </a:r>
            <a:r>
              <a:rPr lang="en-US" u="sng" baseline="0" dirty="0" err="1" smtClean="0"/>
              <a:t>detectat</a:t>
            </a:r>
            <a:r>
              <a:rPr lang="en-US" u="sng" baseline="0" dirty="0" smtClean="0"/>
              <a:t>.</a:t>
            </a:r>
            <a:endParaRPr lang="en-US" u="sng" dirty="0" smtClean="0"/>
          </a:p>
          <a:p>
            <a:endParaRPr lang="en-US" dirty="0" smtClean="0"/>
          </a:p>
          <a:p>
            <a:pPr>
              <a:defRPr/>
            </a:pPr>
            <a:endParaRPr lang="en-US"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a:t>
            </a:fld>
            <a:endParaRPr lang="en-US" dirty="0"/>
          </a:p>
        </p:txBody>
      </p:sp>
    </p:spTree>
    <p:extLst>
      <p:ext uri="{BB962C8B-B14F-4D97-AF65-F5344CB8AC3E}">
        <p14:creationId xmlns:p14="http://schemas.microsoft.com/office/powerpoint/2010/main" val="235623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85000" lnSpcReduction="10000"/>
          </a:bodyPr>
          <a:lstStyle/>
          <a:p>
            <a:pPr>
              <a:lnSpc>
                <a:spcPct val="80000"/>
              </a:lnSpc>
              <a:defRPr/>
            </a:pPr>
            <a:r>
              <a:rPr lang="en-US" u="sng" baseline="0" dirty="0" err="1" smtClean="0">
                <a:ea typeface="MS PGothic" pitchFamily="34" charset="-128"/>
              </a:rPr>
              <a:t>Trebuie</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cadem</a:t>
            </a:r>
            <a:r>
              <a:rPr lang="en-US" u="sng" baseline="0" dirty="0" smtClean="0">
                <a:ea typeface="MS PGothic" pitchFamily="34" charset="-128"/>
              </a:rPr>
              <a:t> de </a:t>
            </a:r>
            <a:r>
              <a:rPr lang="en-US" u="sng" baseline="0" dirty="0" err="1" smtClean="0">
                <a:ea typeface="MS PGothic" pitchFamily="34" charset="-128"/>
              </a:rPr>
              <a:t>acord</a:t>
            </a:r>
            <a:r>
              <a:rPr lang="en-US" u="sng" baseline="0" dirty="0" smtClean="0">
                <a:ea typeface="MS PGothic" pitchFamily="34" charset="-128"/>
              </a:rPr>
              <a:t> </a:t>
            </a:r>
            <a:r>
              <a:rPr lang="en-US" u="sng" baseline="0" dirty="0" err="1" smtClean="0">
                <a:ea typeface="MS PGothic" pitchFamily="34" charset="-128"/>
              </a:rPr>
              <a:t>referitor</a:t>
            </a:r>
            <a:r>
              <a:rPr lang="en-US" u="sng" baseline="0" dirty="0" smtClean="0">
                <a:ea typeface="MS PGothic" pitchFamily="34" charset="-128"/>
              </a:rPr>
              <a:t> la </a:t>
            </a:r>
            <a:r>
              <a:rPr lang="en-US" u="sng" baseline="0" dirty="0" err="1" smtClean="0">
                <a:ea typeface="MS PGothic" pitchFamily="34" charset="-128"/>
              </a:rPr>
              <a:t>urgenta</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a:t>
            </a:r>
            <a:r>
              <a:rPr lang="en-US" u="sng" baseline="0" dirty="0" err="1" smtClean="0">
                <a:ea typeface="MS PGothic" pitchFamily="34" charset="-128"/>
              </a:rPr>
              <a:t>nevoia</a:t>
            </a:r>
            <a:r>
              <a:rPr lang="en-US" u="sng" baseline="0" dirty="0" smtClean="0">
                <a:ea typeface="MS PGothic" pitchFamily="34" charset="-128"/>
              </a:rPr>
              <a:t> de a </a:t>
            </a:r>
            <a:r>
              <a:rPr lang="en-US" u="sng" baseline="0" dirty="0" err="1" smtClean="0">
                <a:ea typeface="MS PGothic" pitchFamily="34" charset="-128"/>
              </a:rPr>
              <a:t>implementa</a:t>
            </a:r>
            <a:r>
              <a:rPr lang="en-US" u="sng" baseline="0" dirty="0" smtClean="0">
                <a:ea typeface="MS PGothic" pitchFamily="34" charset="-128"/>
              </a:rPr>
              <a:t> </a:t>
            </a:r>
            <a:r>
              <a:rPr lang="en-US" u="sng" baseline="0" dirty="0" err="1" smtClean="0">
                <a:ea typeface="MS PGothic" pitchFamily="34" charset="-128"/>
              </a:rPr>
              <a:t>solutia</a:t>
            </a:r>
            <a:r>
              <a:rPr lang="en-US" u="sng" baseline="0" dirty="0" smtClean="0">
                <a:ea typeface="MS PGothic" pitchFamily="34" charset="-128"/>
              </a:rPr>
              <a:t> de DLP.</a:t>
            </a:r>
          </a:p>
          <a:p>
            <a:pPr>
              <a:lnSpc>
                <a:spcPct val="80000"/>
              </a:lnSpc>
              <a:defRPr/>
            </a:pPr>
            <a:endParaRPr lang="en-US" b="1" i="1" u="sng" baseline="0" dirty="0" smtClean="0">
              <a:ea typeface="MS PGothic" pitchFamily="34" charset="-128"/>
            </a:endParaRPr>
          </a:p>
          <a:p>
            <a:pPr>
              <a:lnSpc>
                <a:spcPct val="80000"/>
              </a:lnSpc>
              <a:defRPr/>
            </a:pPr>
            <a:endParaRPr lang="en-US" b="1" i="1" u="sng" baseline="0" dirty="0" smtClean="0">
              <a:ea typeface="MS PGothic" pitchFamily="34" charset="-128"/>
            </a:endParaRPr>
          </a:p>
          <a:p>
            <a:pPr>
              <a:lnSpc>
                <a:spcPct val="80000"/>
              </a:lnSpc>
              <a:defRPr/>
            </a:pPr>
            <a:r>
              <a:rPr lang="en-US" b="1" i="1" u="sng" baseline="0" dirty="0" err="1" smtClean="0">
                <a:ea typeface="MS PGothic" pitchFamily="34" charset="-128"/>
              </a:rPr>
              <a:t>Tu</a:t>
            </a:r>
            <a:r>
              <a:rPr lang="en-US" b="1" i="1" u="sng" baseline="0" dirty="0" smtClean="0">
                <a:ea typeface="MS PGothic" pitchFamily="34" charset="-128"/>
              </a:rPr>
              <a:t> </a:t>
            </a:r>
            <a:r>
              <a:rPr lang="en-US" b="1" i="1" u="sng" baseline="0" dirty="0" err="1" smtClean="0">
                <a:ea typeface="MS PGothic" pitchFamily="34" charset="-128"/>
              </a:rPr>
              <a:t>chiar</a:t>
            </a:r>
            <a:r>
              <a:rPr lang="en-US" b="1" i="1" u="sng" baseline="0" dirty="0" smtClean="0">
                <a:ea typeface="MS PGothic" pitchFamily="34" charset="-128"/>
              </a:rPr>
              <a:t> </a:t>
            </a:r>
            <a:r>
              <a:rPr lang="en-US" b="1" i="1" u="sng" baseline="0" dirty="0" err="1" smtClean="0">
                <a:ea typeface="MS PGothic" pitchFamily="34" charset="-128"/>
              </a:rPr>
              <a:t>ai</a:t>
            </a:r>
            <a:r>
              <a:rPr lang="en-US" b="1" i="1" u="sng" baseline="0" dirty="0" smtClean="0">
                <a:ea typeface="MS PGothic" pitchFamily="34" charset="-128"/>
              </a:rPr>
              <a:t> </a:t>
            </a:r>
            <a:r>
              <a:rPr lang="en-US" b="1" i="1" u="sng" baseline="0" dirty="0" err="1" smtClean="0">
                <a:ea typeface="MS PGothic" pitchFamily="34" charset="-128"/>
              </a:rPr>
              <a:t>putea</a:t>
            </a:r>
            <a:r>
              <a:rPr lang="en-US" b="1" i="1" u="sng" baseline="0" dirty="0" smtClean="0">
                <a:ea typeface="MS PGothic" pitchFamily="34" charset="-128"/>
              </a:rPr>
              <a:t> </a:t>
            </a:r>
            <a:r>
              <a:rPr lang="en-US" b="1" i="1" u="sng" baseline="0" dirty="0" err="1" smtClean="0">
                <a:ea typeface="MS PGothic" pitchFamily="34" charset="-128"/>
              </a:rPr>
              <a:t>sa</a:t>
            </a:r>
            <a:r>
              <a:rPr lang="en-US" b="1" i="1" u="sng" baseline="0" dirty="0" smtClean="0">
                <a:ea typeface="MS PGothic" pitchFamily="34" charset="-128"/>
              </a:rPr>
              <a:t> nu </a:t>
            </a:r>
            <a:r>
              <a:rPr lang="en-US" b="1" i="1" u="sng" baseline="0" dirty="0" err="1" smtClean="0">
                <a:ea typeface="MS PGothic" pitchFamily="34" charset="-128"/>
              </a:rPr>
              <a:t>stii</a:t>
            </a:r>
            <a:endParaRPr lang="en-US" b="1" i="1" u="sng" baseline="0" dirty="0" smtClean="0">
              <a:ea typeface="MS PGothic" pitchFamily="34" charset="-128"/>
            </a:endParaRPr>
          </a:p>
          <a:p>
            <a:pPr>
              <a:lnSpc>
                <a:spcPct val="80000"/>
              </a:lnSpc>
              <a:defRPr/>
            </a:pPr>
            <a:r>
              <a:rPr lang="en-US" b="1" i="1" u="sng" baseline="0" dirty="0" err="1" smtClean="0">
                <a:ea typeface="MS PGothic" pitchFamily="34" charset="-128"/>
              </a:rPr>
              <a:t>Foarte</a:t>
            </a:r>
            <a:r>
              <a:rPr lang="en-US" b="1" i="1" u="sng" baseline="0" dirty="0" smtClean="0">
                <a:ea typeface="MS PGothic" pitchFamily="34" charset="-128"/>
              </a:rPr>
              <a:t> </a:t>
            </a:r>
            <a:r>
              <a:rPr lang="en-US" b="1" i="1" u="sng" baseline="0" dirty="0" err="1" smtClean="0">
                <a:ea typeface="MS PGothic" pitchFamily="34" charset="-128"/>
              </a:rPr>
              <a:t>rar</a:t>
            </a:r>
            <a:r>
              <a:rPr lang="en-US" b="1" i="1" u="sng" baseline="0" dirty="0" smtClean="0">
                <a:ea typeface="MS PGothic" pitchFamily="34" charset="-128"/>
              </a:rPr>
              <a:t> are </a:t>
            </a:r>
            <a:r>
              <a:rPr lang="en-US" b="1" i="1" u="sng" baseline="0" dirty="0" err="1" smtClean="0">
                <a:ea typeface="MS PGothic" pitchFamily="34" charset="-128"/>
              </a:rPr>
              <a:t>loc</a:t>
            </a:r>
            <a:r>
              <a:rPr lang="en-US" b="1" i="1" u="sng" baseline="0" dirty="0" smtClean="0">
                <a:ea typeface="MS PGothic" pitchFamily="34" charset="-128"/>
              </a:rPr>
              <a:t> un </a:t>
            </a:r>
            <a:r>
              <a:rPr lang="en-US" b="1" i="1" u="sng" baseline="0" dirty="0" err="1" smtClean="0">
                <a:ea typeface="MS PGothic" pitchFamily="34" charset="-128"/>
              </a:rPr>
              <a:t>atac</a:t>
            </a:r>
            <a:r>
              <a:rPr lang="en-US" b="1" i="1" u="sng" baseline="0" dirty="0" smtClean="0">
                <a:ea typeface="MS PGothic" pitchFamily="34" charset="-128"/>
              </a:rPr>
              <a:t> </a:t>
            </a:r>
            <a:r>
              <a:rPr lang="en-US" b="1" i="1" u="sng" baseline="0" dirty="0" err="1" smtClean="0">
                <a:ea typeface="MS PGothic" pitchFamily="34" charset="-128"/>
              </a:rPr>
              <a:t>rau</a:t>
            </a:r>
            <a:r>
              <a:rPr lang="en-US" b="1" i="1" u="sng" baseline="0" dirty="0" smtClean="0">
                <a:ea typeface="MS PGothic" pitchFamily="34" charset="-128"/>
              </a:rPr>
              <a:t> </a:t>
            </a:r>
            <a:r>
              <a:rPr lang="en-US" b="1" i="1" u="sng" baseline="0" dirty="0" err="1" smtClean="0">
                <a:ea typeface="MS PGothic" pitchFamily="34" charset="-128"/>
              </a:rPr>
              <a:t>intentionat</a:t>
            </a:r>
            <a:endParaRPr lang="en-US" b="1" i="1" u="sng" baseline="0" dirty="0" smtClean="0">
              <a:ea typeface="MS PGothic" pitchFamily="34" charset="-128"/>
            </a:endParaRPr>
          </a:p>
          <a:p>
            <a:pPr>
              <a:lnSpc>
                <a:spcPct val="80000"/>
              </a:lnSpc>
              <a:defRPr/>
            </a:pPr>
            <a:r>
              <a:rPr lang="en-US" b="1" i="1" u="sng" baseline="0" dirty="0" err="1" smtClean="0">
                <a:ea typeface="MS PGothic" pitchFamily="34" charset="-128"/>
              </a:rPr>
              <a:t>Milioane</a:t>
            </a:r>
            <a:r>
              <a:rPr lang="en-US" b="1" i="1" u="sng" baseline="0" dirty="0" smtClean="0">
                <a:ea typeface="MS PGothic" pitchFamily="34" charset="-128"/>
              </a:rPr>
              <a:t> de </a:t>
            </a:r>
            <a:r>
              <a:rPr lang="en-US" b="1" i="1" u="sng" baseline="0" dirty="0" err="1" smtClean="0">
                <a:ea typeface="MS PGothic" pitchFamily="34" charset="-128"/>
              </a:rPr>
              <a:t>dolari</a:t>
            </a:r>
            <a:endParaRPr lang="en-US" b="1" i="1" u="sng" baseline="0" dirty="0" smtClean="0">
              <a:ea typeface="MS PGothic" pitchFamily="34" charset="-128"/>
            </a:endParaRPr>
          </a:p>
          <a:p>
            <a:pPr>
              <a:lnSpc>
                <a:spcPct val="80000"/>
              </a:lnSpc>
              <a:defRPr/>
            </a:pPr>
            <a:endParaRPr lang="en-US" b="1" i="1" u="sng" baseline="0" dirty="0" smtClean="0">
              <a:ea typeface="MS PGothic" pitchFamily="34" charset="-128"/>
            </a:endParaRPr>
          </a:p>
          <a:p>
            <a:r>
              <a:rPr lang="en-US" u="sng" baseline="0" dirty="0" err="1" smtClean="0"/>
              <a:t>Ca</a:t>
            </a:r>
            <a:r>
              <a:rPr lang="en-US" u="sng" baseline="0" dirty="0" smtClean="0"/>
              <a:t> </a:t>
            </a:r>
            <a:r>
              <a:rPr lang="en-US" u="sng" baseline="0" dirty="0" smtClean="0"/>
              <a:t>multi </a:t>
            </a:r>
            <a:r>
              <a:rPr lang="en-US" u="sng" baseline="0" dirty="0" err="1" smtClean="0"/>
              <a:t>dintre</a:t>
            </a:r>
            <a:r>
              <a:rPr lang="en-US" u="sng" baseline="0" dirty="0" smtClean="0"/>
              <a:t> </a:t>
            </a:r>
            <a:r>
              <a:rPr lang="en-US" u="sng" baseline="0" dirty="0" err="1" smtClean="0"/>
              <a:t>clientii</a:t>
            </a:r>
            <a:r>
              <a:rPr lang="en-US" u="sng" baseline="0" dirty="0" smtClean="0"/>
              <a:t> </a:t>
            </a:r>
            <a:r>
              <a:rPr lang="en-US" u="sng" baseline="0" dirty="0" err="1" smtClean="0"/>
              <a:t>nostri</a:t>
            </a:r>
            <a:r>
              <a:rPr lang="en-US" u="sng" baseline="0" dirty="0" smtClean="0"/>
              <a:t> care au </a:t>
            </a:r>
            <a:r>
              <a:rPr lang="en-US" u="sng" baseline="0" dirty="0" err="1" smtClean="0"/>
              <a:t>adoptat</a:t>
            </a:r>
            <a:r>
              <a:rPr lang="en-US" u="sng" baseline="0" dirty="0" smtClean="0"/>
              <a:t> </a:t>
            </a:r>
            <a:r>
              <a:rPr lang="en-US" u="sng" baseline="0" dirty="0" err="1" smtClean="0"/>
              <a:t>solutii</a:t>
            </a:r>
            <a:r>
              <a:rPr lang="en-US" u="sng" baseline="0" dirty="0" smtClean="0"/>
              <a:t> de Symantec DLP, </a:t>
            </a:r>
            <a:r>
              <a:rPr lang="en-US" u="sng" baseline="0" dirty="0" err="1" smtClean="0"/>
              <a:t>este</a:t>
            </a:r>
            <a:r>
              <a:rPr lang="en-US" u="sng" baseline="0" dirty="0" smtClean="0"/>
              <a:t> </a:t>
            </a:r>
            <a:r>
              <a:rPr lang="en-US" u="sng" baseline="0" dirty="0" err="1" smtClean="0"/>
              <a:t>foarte</a:t>
            </a:r>
            <a:r>
              <a:rPr lang="en-US" u="sng" baseline="0" dirty="0" smtClean="0"/>
              <a:t> </a:t>
            </a:r>
            <a:r>
              <a:rPr lang="en-US" u="sng" baseline="0" dirty="0" err="1" smtClean="0"/>
              <a:t>posibil</a:t>
            </a:r>
            <a:r>
              <a:rPr lang="en-US" u="sng" baseline="0" dirty="0" smtClean="0"/>
              <a:t> </a:t>
            </a:r>
            <a:r>
              <a:rPr lang="en-US" u="sng" baseline="0" dirty="0" err="1" smtClean="0"/>
              <a:t>ca</a:t>
            </a:r>
            <a:r>
              <a:rPr lang="en-US" u="sng" baseline="0" dirty="0" smtClean="0"/>
              <a:t> nu </a:t>
            </a:r>
            <a:r>
              <a:rPr lang="en-US" u="sng" baseline="0" dirty="0" err="1" smtClean="0"/>
              <a:t>toata</a:t>
            </a:r>
            <a:r>
              <a:rPr lang="en-US" u="sng" baseline="0" dirty="0" smtClean="0"/>
              <a:t> </a:t>
            </a:r>
            <a:r>
              <a:rPr lang="en-US" u="sng" baseline="0" dirty="0" err="1" smtClean="0"/>
              <a:t>lumea</a:t>
            </a:r>
            <a:r>
              <a:rPr lang="en-US" u="sng" baseline="0" dirty="0" smtClean="0"/>
              <a:t> </a:t>
            </a:r>
            <a:r>
              <a:rPr lang="en-US" u="sng" baseline="0" dirty="0" err="1" smtClean="0"/>
              <a:t>sa</a:t>
            </a:r>
            <a:r>
              <a:rPr lang="en-US" u="sng" baseline="0" dirty="0" smtClean="0"/>
              <a:t> fie </a:t>
            </a:r>
            <a:r>
              <a:rPr lang="en-US" u="sng" baseline="0" dirty="0" err="1" smtClean="0"/>
              <a:t>constienta</a:t>
            </a:r>
            <a:r>
              <a:rPr lang="en-US" u="sng" baseline="0" dirty="0" smtClean="0"/>
              <a:t> de </a:t>
            </a:r>
            <a:r>
              <a:rPr lang="en-US" u="sng" baseline="0" dirty="0" err="1" smtClean="0"/>
              <a:t>masura</a:t>
            </a:r>
            <a:r>
              <a:rPr lang="en-US" u="sng" baseline="0" dirty="0" smtClean="0"/>
              <a:t> in care </a:t>
            </a:r>
            <a:r>
              <a:rPr lang="en-US" u="sng" baseline="0" dirty="0" err="1" smtClean="0"/>
              <a:t>sunt</a:t>
            </a:r>
            <a:r>
              <a:rPr lang="en-US" u="sng" baseline="0" dirty="0" smtClean="0"/>
              <a:t> </a:t>
            </a:r>
            <a:r>
              <a:rPr lang="en-US" u="sng" baseline="0" dirty="0" err="1" smtClean="0"/>
              <a:t>supuse</a:t>
            </a:r>
            <a:r>
              <a:rPr lang="en-US" u="sng" baseline="0" dirty="0" smtClean="0"/>
              <a:t> </a:t>
            </a:r>
            <a:r>
              <a:rPr lang="en-US" u="sng" baseline="0" dirty="0" err="1" smtClean="0"/>
              <a:t>riscului</a:t>
            </a:r>
            <a:r>
              <a:rPr lang="en-US" u="sng" baseline="0" dirty="0" smtClean="0"/>
              <a:t> </a:t>
            </a:r>
            <a:r>
              <a:rPr lang="en-US" u="sng" baseline="0" dirty="0" err="1" smtClean="0"/>
              <a:t>datele</a:t>
            </a:r>
            <a:r>
              <a:rPr lang="en-US" u="sng" baseline="0" dirty="0" smtClean="0"/>
              <a:t> </a:t>
            </a:r>
            <a:r>
              <a:rPr lang="en-US" u="sng" baseline="0" dirty="0" err="1" smtClean="0"/>
              <a:t>confidentiale</a:t>
            </a:r>
            <a:r>
              <a:rPr lang="en-US" u="sng" baseline="0" dirty="0" smtClean="0"/>
              <a:t>. </a:t>
            </a:r>
          </a:p>
          <a:p>
            <a:endParaRPr lang="en-US" baseline="0" dirty="0" smtClean="0"/>
          </a:p>
          <a:p>
            <a:pPr>
              <a:buClr>
                <a:schemeClr val="tx2"/>
              </a:buClr>
            </a:pPr>
            <a:r>
              <a:rPr lang="en-US" sz="1200" u="sng" dirty="0" err="1" smtClean="0">
                <a:solidFill>
                  <a:srgbClr val="FF0000"/>
                </a:solidFill>
              </a:rPr>
              <a:t>Ceea</a:t>
            </a:r>
            <a:r>
              <a:rPr lang="en-US" sz="1200" u="sng" dirty="0" smtClean="0">
                <a:solidFill>
                  <a:srgbClr val="FF0000"/>
                </a:solidFill>
              </a:rPr>
              <a:t> </a:t>
            </a:r>
            <a:r>
              <a:rPr lang="en-US" sz="1200" u="sng" dirty="0" err="1" smtClean="0">
                <a:solidFill>
                  <a:srgbClr val="FF0000"/>
                </a:solidFill>
              </a:rPr>
              <a:t>ce</a:t>
            </a:r>
            <a:r>
              <a:rPr lang="en-US" sz="1200" u="sng" dirty="0" smtClean="0">
                <a:solidFill>
                  <a:srgbClr val="FF0000"/>
                </a:solidFill>
              </a:rPr>
              <a:t> </a:t>
            </a:r>
            <a:r>
              <a:rPr lang="en-US" sz="1200" u="sng" dirty="0" err="1" smtClean="0">
                <a:solidFill>
                  <a:srgbClr val="FF0000"/>
                </a:solidFill>
              </a:rPr>
              <a:t>stim</a:t>
            </a:r>
            <a:r>
              <a:rPr lang="en-US" sz="1200" u="sng" dirty="0" smtClean="0">
                <a:solidFill>
                  <a:srgbClr val="FF0000"/>
                </a:solidFill>
              </a:rPr>
              <a:t> </a:t>
            </a:r>
            <a:r>
              <a:rPr lang="en-US" sz="1200" u="sng" dirty="0" err="1" smtClean="0">
                <a:solidFill>
                  <a:srgbClr val="FF0000"/>
                </a:solidFill>
              </a:rPr>
              <a:t>este</a:t>
            </a:r>
            <a:r>
              <a:rPr lang="en-US" sz="1200" u="sng" dirty="0" smtClean="0">
                <a:solidFill>
                  <a:srgbClr val="FF0000"/>
                </a:solidFill>
              </a:rPr>
              <a:t> </a:t>
            </a:r>
            <a:r>
              <a:rPr lang="en-US" sz="1200" u="sng" dirty="0" err="1" smtClean="0">
                <a:solidFill>
                  <a:srgbClr val="FF0000"/>
                </a:solidFill>
              </a:rPr>
              <a:t>ca</a:t>
            </a:r>
            <a:r>
              <a:rPr lang="en-US" sz="1200" u="sng" dirty="0" smtClean="0">
                <a:solidFill>
                  <a:srgbClr val="FF0000"/>
                </a:solidFill>
              </a:rPr>
              <a:t> </a:t>
            </a:r>
            <a:r>
              <a:rPr lang="en-US" sz="1200" u="sng" dirty="0" err="1" smtClean="0">
                <a:solidFill>
                  <a:srgbClr val="FF0000"/>
                </a:solidFill>
              </a:rPr>
              <a:t>pierderea</a:t>
            </a:r>
            <a:r>
              <a:rPr lang="en-US" sz="1200" u="sng" dirty="0" smtClean="0">
                <a:solidFill>
                  <a:srgbClr val="FF0000"/>
                </a:solidFill>
              </a:rPr>
              <a:t> de date nu </a:t>
            </a:r>
            <a:r>
              <a:rPr lang="en-US" sz="1200" u="sng" dirty="0" err="1" smtClean="0">
                <a:solidFill>
                  <a:srgbClr val="FF0000"/>
                </a:solidFill>
              </a:rPr>
              <a:t>este</a:t>
            </a:r>
            <a:r>
              <a:rPr lang="en-US" sz="1200" u="sng" dirty="0" smtClean="0">
                <a:solidFill>
                  <a:srgbClr val="FF0000"/>
                </a:solidFill>
              </a:rPr>
              <a:t> de </a:t>
            </a:r>
            <a:r>
              <a:rPr lang="en-US" sz="1200" u="sng" dirty="0" err="1" smtClean="0">
                <a:solidFill>
                  <a:srgbClr val="FF0000"/>
                </a:solidFill>
              </a:rPr>
              <a:t>obicei</a:t>
            </a:r>
            <a:r>
              <a:rPr lang="en-US" sz="1200" u="sng" dirty="0" smtClean="0">
                <a:solidFill>
                  <a:srgbClr val="FF0000"/>
                </a:solidFill>
              </a:rPr>
              <a:t> </a:t>
            </a:r>
            <a:r>
              <a:rPr lang="en-US" sz="1200" u="sng" dirty="0" err="1" smtClean="0">
                <a:solidFill>
                  <a:srgbClr val="FF0000"/>
                </a:solidFill>
              </a:rPr>
              <a:t>rezultatul</a:t>
            </a:r>
            <a:r>
              <a:rPr lang="en-US" sz="1200" u="sng" dirty="0" smtClean="0">
                <a:solidFill>
                  <a:srgbClr val="FF0000"/>
                </a:solidFill>
              </a:rPr>
              <a:t> </a:t>
            </a:r>
            <a:r>
              <a:rPr lang="en-US" sz="1200" u="sng" dirty="0" err="1" smtClean="0">
                <a:solidFill>
                  <a:srgbClr val="FF0000"/>
                </a:solidFill>
              </a:rPr>
              <a:t>unui</a:t>
            </a:r>
            <a:r>
              <a:rPr lang="en-US" sz="1200" u="sng" dirty="0" smtClean="0">
                <a:solidFill>
                  <a:srgbClr val="FF0000"/>
                </a:solidFill>
              </a:rPr>
              <a:t> act </a:t>
            </a:r>
            <a:r>
              <a:rPr lang="en-US" sz="1200" u="sng" dirty="0" err="1" smtClean="0">
                <a:solidFill>
                  <a:srgbClr val="FF0000"/>
                </a:solidFill>
              </a:rPr>
              <a:t>rau</a:t>
            </a:r>
            <a:r>
              <a:rPr lang="en-US" sz="1200" u="sng" dirty="0" smtClean="0">
                <a:solidFill>
                  <a:srgbClr val="FF0000"/>
                </a:solidFill>
              </a:rPr>
              <a:t> </a:t>
            </a:r>
            <a:r>
              <a:rPr lang="en-US" sz="1200" u="sng" dirty="0" err="1" smtClean="0">
                <a:solidFill>
                  <a:srgbClr val="FF0000"/>
                </a:solidFill>
              </a:rPr>
              <a:t>intentionat</a:t>
            </a:r>
            <a:r>
              <a:rPr lang="en-US" sz="1200" u="sng" dirty="0" smtClean="0">
                <a:solidFill>
                  <a:srgbClr val="FF0000"/>
                </a:solidFill>
              </a:rPr>
              <a:t>. Se</a:t>
            </a:r>
            <a:r>
              <a:rPr lang="en-US" sz="1200" u="sng" baseline="0" dirty="0" smtClean="0">
                <a:solidFill>
                  <a:srgbClr val="FF0000"/>
                </a:solidFill>
              </a:rPr>
              <a:t> </a:t>
            </a:r>
            <a:r>
              <a:rPr lang="en-US" sz="1200" u="sng" baseline="0" dirty="0" err="1" smtClean="0">
                <a:solidFill>
                  <a:srgbClr val="FF0000"/>
                </a:solidFill>
              </a:rPr>
              <a:t>datoreaza</a:t>
            </a:r>
            <a:r>
              <a:rPr lang="en-US" sz="1200" u="sng" dirty="0" smtClean="0">
                <a:solidFill>
                  <a:srgbClr val="FF0000"/>
                </a:solidFill>
              </a:rPr>
              <a:t> in mare parte </a:t>
            </a:r>
            <a:r>
              <a:rPr lang="en-US" sz="1200" u="sng" dirty="0" err="1" smtClean="0">
                <a:solidFill>
                  <a:srgbClr val="FF0000"/>
                </a:solidFill>
              </a:rPr>
              <a:t>acelor</a:t>
            </a:r>
            <a:r>
              <a:rPr lang="en-US" sz="1200" u="sng" baseline="0" dirty="0" smtClean="0">
                <a:solidFill>
                  <a:srgbClr val="FF0000"/>
                </a:solidFill>
              </a:rPr>
              <a:t> INSIDERI bine </a:t>
            </a:r>
            <a:r>
              <a:rPr lang="en-US" sz="1200" u="sng" baseline="0" dirty="0" err="1" smtClean="0">
                <a:solidFill>
                  <a:srgbClr val="FF0000"/>
                </a:solidFill>
              </a:rPr>
              <a:t>intentionati</a:t>
            </a:r>
            <a:r>
              <a:rPr lang="en-US" sz="1200" u="sng" baseline="0" dirty="0" smtClean="0">
                <a:solidFill>
                  <a:srgbClr val="FF0000"/>
                </a:solidFill>
              </a:rPr>
              <a:t> (Well Intentioned Insiders) care </a:t>
            </a:r>
            <a:r>
              <a:rPr lang="en-US" sz="1200" u="sng" baseline="0" dirty="0" err="1" smtClean="0">
                <a:solidFill>
                  <a:srgbClr val="FF0000"/>
                </a:solidFill>
              </a:rPr>
              <a:t>incearca</a:t>
            </a:r>
            <a:r>
              <a:rPr lang="en-US" sz="1200" u="sng" baseline="0" dirty="0" smtClean="0">
                <a:solidFill>
                  <a:srgbClr val="FF0000"/>
                </a:solidFill>
              </a:rPr>
              <a:t> </a:t>
            </a:r>
            <a:r>
              <a:rPr lang="en-US" sz="1200" u="sng" baseline="0" dirty="0" err="1" smtClean="0">
                <a:solidFill>
                  <a:srgbClr val="FF0000"/>
                </a:solidFill>
              </a:rPr>
              <a:t>sa</a:t>
            </a:r>
            <a:r>
              <a:rPr lang="en-US" sz="1200" u="sng" baseline="0" dirty="0" smtClean="0">
                <a:solidFill>
                  <a:srgbClr val="FF0000"/>
                </a:solidFill>
              </a:rPr>
              <a:t> </a:t>
            </a:r>
            <a:r>
              <a:rPr lang="en-US" sz="1200" u="sng" baseline="0" dirty="0" err="1" smtClean="0">
                <a:solidFill>
                  <a:srgbClr val="FF0000"/>
                </a:solidFill>
              </a:rPr>
              <a:t>isi</a:t>
            </a:r>
            <a:r>
              <a:rPr lang="en-US" sz="1200" u="sng" baseline="0" dirty="0" smtClean="0">
                <a:solidFill>
                  <a:srgbClr val="FF0000"/>
                </a:solidFill>
              </a:rPr>
              <a:t> </a:t>
            </a:r>
            <a:r>
              <a:rPr lang="en-US" sz="1200" u="sng" baseline="0" dirty="0" err="1" smtClean="0">
                <a:solidFill>
                  <a:srgbClr val="FF0000"/>
                </a:solidFill>
              </a:rPr>
              <a:t>faca</a:t>
            </a:r>
            <a:r>
              <a:rPr lang="en-US" sz="1200" u="sng" baseline="0" dirty="0" smtClean="0">
                <a:solidFill>
                  <a:srgbClr val="FF0000"/>
                </a:solidFill>
              </a:rPr>
              <a:t> </a:t>
            </a:r>
            <a:r>
              <a:rPr lang="en-US" sz="1200" u="sng" baseline="0" dirty="0" err="1" smtClean="0">
                <a:solidFill>
                  <a:srgbClr val="FF0000"/>
                </a:solidFill>
              </a:rPr>
              <a:t>munca</a:t>
            </a:r>
            <a:r>
              <a:rPr lang="en-US" sz="1200" u="sng" baseline="0" dirty="0" smtClean="0">
                <a:solidFill>
                  <a:srgbClr val="FF0000"/>
                </a:solidFill>
              </a:rPr>
              <a:t> (</a:t>
            </a:r>
            <a:r>
              <a:rPr lang="en-US" sz="1200" u="sng" baseline="0" dirty="0" err="1" smtClean="0">
                <a:solidFill>
                  <a:srgbClr val="FF0000"/>
                </a:solidFill>
              </a:rPr>
              <a:t>dar</a:t>
            </a:r>
            <a:r>
              <a:rPr lang="en-US" sz="1200" u="sng" baseline="0" dirty="0" smtClean="0">
                <a:solidFill>
                  <a:srgbClr val="FF0000"/>
                </a:solidFill>
              </a:rPr>
              <a:t> </a:t>
            </a:r>
            <a:r>
              <a:rPr lang="en-US" sz="1200" u="sng" baseline="0" dirty="0" err="1" smtClean="0">
                <a:solidFill>
                  <a:srgbClr val="FF0000"/>
                </a:solidFill>
              </a:rPr>
              <a:t>gresesc</a:t>
            </a:r>
            <a:r>
              <a:rPr lang="en-US" sz="1200" u="sng" baseline="0" dirty="0" smtClean="0">
                <a:solidFill>
                  <a:srgbClr val="FF0000"/>
                </a:solidFill>
              </a:rPr>
              <a:t> </a:t>
            </a:r>
            <a:r>
              <a:rPr lang="en-US" sz="1200" u="sng" baseline="0" dirty="0" err="1" smtClean="0">
                <a:solidFill>
                  <a:srgbClr val="FF0000"/>
                </a:solidFill>
              </a:rPr>
              <a:t>prin</a:t>
            </a:r>
            <a:r>
              <a:rPr lang="en-US" sz="1200" u="sng" baseline="0" dirty="0" smtClean="0">
                <a:solidFill>
                  <a:srgbClr val="FF0000"/>
                </a:solidFill>
              </a:rPr>
              <a:t> </a:t>
            </a:r>
            <a:r>
              <a:rPr lang="en-US" sz="1200" u="sng" baseline="0" dirty="0" err="1" smtClean="0">
                <a:solidFill>
                  <a:srgbClr val="FF0000"/>
                </a:solidFill>
              </a:rPr>
              <a:t>modul</a:t>
            </a:r>
            <a:r>
              <a:rPr lang="en-US" sz="1200" u="sng" baseline="0" dirty="0" smtClean="0">
                <a:solidFill>
                  <a:srgbClr val="FF0000"/>
                </a:solidFill>
              </a:rPr>
              <a:t> in care </a:t>
            </a:r>
            <a:r>
              <a:rPr lang="en-US" sz="1200" u="sng" baseline="0" dirty="0" err="1" smtClean="0">
                <a:solidFill>
                  <a:srgbClr val="FF0000"/>
                </a:solidFill>
              </a:rPr>
              <a:t>lucreaza</a:t>
            </a:r>
            <a:r>
              <a:rPr lang="en-US" sz="1200" u="sng" baseline="0" dirty="0" smtClean="0">
                <a:solidFill>
                  <a:srgbClr val="FF0000"/>
                </a:solidFill>
              </a:rPr>
              <a:t> </a:t>
            </a:r>
            <a:r>
              <a:rPr lang="en-US" sz="1200" u="sng" baseline="0" dirty="0" err="1" smtClean="0">
                <a:solidFill>
                  <a:srgbClr val="FF0000"/>
                </a:solidFill>
              </a:rPr>
              <a:t>fiindca</a:t>
            </a:r>
            <a:r>
              <a:rPr lang="en-US" sz="1200" u="sng" baseline="0" dirty="0" smtClean="0">
                <a:solidFill>
                  <a:srgbClr val="FF0000"/>
                </a:solidFill>
              </a:rPr>
              <a:t> </a:t>
            </a:r>
            <a:r>
              <a:rPr lang="en-US" sz="1200" u="sng" baseline="0" dirty="0" err="1" smtClean="0">
                <a:solidFill>
                  <a:srgbClr val="FF0000"/>
                </a:solidFill>
              </a:rPr>
              <a:t>lasa</a:t>
            </a:r>
            <a:r>
              <a:rPr lang="en-US" sz="1200" u="sng" baseline="0" dirty="0" smtClean="0">
                <a:solidFill>
                  <a:srgbClr val="FF0000"/>
                </a:solidFill>
              </a:rPr>
              <a:t> </a:t>
            </a:r>
            <a:r>
              <a:rPr lang="en-US" sz="1200" u="sng" baseline="0" dirty="0" err="1" smtClean="0">
                <a:solidFill>
                  <a:srgbClr val="FF0000"/>
                </a:solidFill>
              </a:rPr>
              <a:t>datele</a:t>
            </a:r>
            <a:r>
              <a:rPr lang="en-US" sz="1200" u="sng" baseline="0" dirty="0" smtClean="0">
                <a:solidFill>
                  <a:srgbClr val="FF0000"/>
                </a:solidFill>
              </a:rPr>
              <a:t> </a:t>
            </a:r>
            <a:r>
              <a:rPr lang="en-US" sz="1200" u="sng" baseline="0" dirty="0" err="1" smtClean="0">
                <a:solidFill>
                  <a:srgbClr val="FF0000"/>
                </a:solidFill>
              </a:rPr>
              <a:t>confidentiale</a:t>
            </a:r>
            <a:r>
              <a:rPr lang="en-US" sz="1200" u="sng" baseline="0" dirty="0" smtClean="0">
                <a:solidFill>
                  <a:srgbClr val="FF0000"/>
                </a:solidFill>
              </a:rPr>
              <a:t> </a:t>
            </a:r>
            <a:r>
              <a:rPr lang="en-US" sz="1200" u="sng" baseline="0" dirty="0" err="1" smtClean="0">
                <a:solidFill>
                  <a:srgbClr val="FF0000"/>
                </a:solidFill>
              </a:rPr>
              <a:t>expuse</a:t>
            </a:r>
            <a:r>
              <a:rPr lang="en-US" sz="1200" u="sng" baseline="0" dirty="0" smtClean="0">
                <a:solidFill>
                  <a:srgbClr val="FF0000"/>
                </a:solidFill>
              </a:rPr>
              <a:t>) </a:t>
            </a:r>
            <a:r>
              <a:rPr lang="en-US" sz="1200" u="sng" baseline="0" dirty="0" err="1" smtClean="0">
                <a:solidFill>
                  <a:srgbClr val="FF0000"/>
                </a:solidFill>
              </a:rPr>
              <a:t>si</a:t>
            </a:r>
            <a:r>
              <a:rPr lang="en-US" sz="1200" u="sng" baseline="0" dirty="0" smtClean="0">
                <a:solidFill>
                  <a:srgbClr val="FF0000"/>
                </a:solidFill>
              </a:rPr>
              <a:t> a </a:t>
            </a:r>
            <a:r>
              <a:rPr lang="en-US" sz="1200" u="sng" baseline="0" dirty="0" err="1" smtClean="0">
                <a:solidFill>
                  <a:srgbClr val="FF0000"/>
                </a:solidFill>
              </a:rPr>
              <a:t>proceselor</a:t>
            </a:r>
            <a:r>
              <a:rPr lang="en-US" sz="1200" u="sng" baseline="0" dirty="0" smtClean="0">
                <a:solidFill>
                  <a:srgbClr val="FF0000"/>
                </a:solidFill>
              </a:rPr>
              <a:t> de business </a:t>
            </a:r>
            <a:r>
              <a:rPr lang="en-US" sz="1200" u="sng" baseline="0" dirty="0" err="1" smtClean="0">
                <a:solidFill>
                  <a:srgbClr val="FF0000"/>
                </a:solidFill>
              </a:rPr>
              <a:t>intrerupte</a:t>
            </a:r>
            <a:r>
              <a:rPr lang="en-US" sz="1200" u="sng" baseline="0" dirty="0" smtClean="0">
                <a:solidFill>
                  <a:srgbClr val="FF0000"/>
                </a:solidFill>
              </a:rPr>
              <a:t> </a:t>
            </a:r>
            <a:r>
              <a:rPr lang="en-US" sz="1200" u="sng" baseline="0" dirty="0" err="1" smtClean="0">
                <a:solidFill>
                  <a:srgbClr val="FF0000"/>
                </a:solidFill>
              </a:rPr>
              <a:t>sau</a:t>
            </a:r>
            <a:r>
              <a:rPr lang="en-US" sz="1200" u="sng" baseline="0" dirty="0" smtClean="0">
                <a:solidFill>
                  <a:srgbClr val="FF0000"/>
                </a:solidFill>
              </a:rPr>
              <a:t> </a:t>
            </a:r>
            <a:r>
              <a:rPr lang="en-US" sz="1200" u="sng" baseline="0" dirty="0" err="1" smtClean="0">
                <a:solidFill>
                  <a:srgbClr val="FF0000"/>
                </a:solidFill>
              </a:rPr>
              <a:t>nefinalizate</a:t>
            </a:r>
            <a:r>
              <a:rPr lang="en-US" sz="1200" u="sng" baseline="0" dirty="0" smtClean="0">
                <a:solidFill>
                  <a:srgbClr val="FF0000"/>
                </a:solidFill>
              </a:rPr>
              <a:t>.</a:t>
            </a:r>
          </a:p>
          <a:p>
            <a:pPr>
              <a:buClr>
                <a:schemeClr val="tx2"/>
              </a:buClr>
            </a:pPr>
            <a:r>
              <a:rPr lang="en-US" sz="1200" u="sng" baseline="0" dirty="0" smtClean="0">
                <a:solidFill>
                  <a:srgbClr val="FF0000"/>
                </a:solidFill>
              </a:rPr>
              <a:t>In </a:t>
            </a:r>
            <a:r>
              <a:rPr lang="en-US" sz="1200" u="sng" baseline="0" dirty="0" err="1" smtClean="0">
                <a:solidFill>
                  <a:srgbClr val="FF0000"/>
                </a:solidFill>
              </a:rPr>
              <a:t>orice</a:t>
            </a:r>
            <a:r>
              <a:rPr lang="en-US" sz="1200" u="sng" baseline="0" dirty="0" smtClean="0">
                <a:solidFill>
                  <a:srgbClr val="FF0000"/>
                </a:solidFill>
              </a:rPr>
              <a:t> </a:t>
            </a:r>
            <a:r>
              <a:rPr lang="en-US" sz="1200" u="sng" baseline="0" dirty="0" err="1" smtClean="0">
                <a:solidFill>
                  <a:srgbClr val="FF0000"/>
                </a:solidFill>
              </a:rPr>
              <a:t>caz</a:t>
            </a:r>
            <a:r>
              <a:rPr lang="en-US" sz="1200" u="sng" baseline="0" dirty="0" smtClean="0">
                <a:solidFill>
                  <a:srgbClr val="FF0000"/>
                </a:solidFill>
              </a:rPr>
              <a:t>, </a:t>
            </a:r>
            <a:r>
              <a:rPr lang="en-US" sz="1200" u="sng" baseline="0" dirty="0" err="1" smtClean="0">
                <a:solidFill>
                  <a:srgbClr val="FF0000"/>
                </a:solidFill>
              </a:rPr>
              <a:t>furturile</a:t>
            </a:r>
            <a:r>
              <a:rPr lang="en-US" sz="1200" u="sng" baseline="0" dirty="0" smtClean="0">
                <a:solidFill>
                  <a:srgbClr val="FF0000"/>
                </a:solidFill>
              </a:rPr>
              <a:t> de </a:t>
            </a:r>
            <a:r>
              <a:rPr lang="en-US" sz="1200" u="sng" baseline="0" dirty="0" err="1" smtClean="0">
                <a:solidFill>
                  <a:srgbClr val="FF0000"/>
                </a:solidFill>
              </a:rPr>
              <a:t>informatii</a:t>
            </a:r>
            <a:r>
              <a:rPr lang="en-US" sz="1200" u="sng" baseline="0" dirty="0" smtClean="0">
                <a:solidFill>
                  <a:srgbClr val="FF0000"/>
                </a:solidFill>
              </a:rPr>
              <a:t> </a:t>
            </a:r>
            <a:r>
              <a:rPr lang="en-US" sz="1200" u="sng" baseline="0" dirty="0" err="1" smtClean="0">
                <a:solidFill>
                  <a:srgbClr val="FF0000"/>
                </a:solidFill>
              </a:rPr>
              <a:t>sunt</a:t>
            </a:r>
            <a:r>
              <a:rPr lang="en-US" sz="1200" u="sng" baseline="0" dirty="0" smtClean="0">
                <a:solidFill>
                  <a:srgbClr val="FF0000"/>
                </a:solidFill>
              </a:rPr>
              <a:t> in </a:t>
            </a:r>
            <a:r>
              <a:rPr lang="en-US" sz="1200" u="sng" baseline="0" dirty="0" err="1" smtClean="0">
                <a:solidFill>
                  <a:srgbClr val="FF0000"/>
                </a:solidFill>
              </a:rPr>
              <a:t>crestere</a:t>
            </a:r>
            <a:r>
              <a:rPr lang="en-US" sz="1200" u="sng" baseline="0" dirty="0" smtClean="0">
                <a:solidFill>
                  <a:srgbClr val="FF0000"/>
                </a:solidFill>
              </a:rPr>
              <a:t> </a:t>
            </a:r>
            <a:r>
              <a:rPr lang="en-US" sz="1200" u="sng" baseline="0" dirty="0" err="1" smtClean="0">
                <a:solidFill>
                  <a:srgbClr val="FF0000"/>
                </a:solidFill>
              </a:rPr>
              <a:t>si</a:t>
            </a:r>
            <a:r>
              <a:rPr lang="en-US" sz="1200" u="sng" baseline="0" dirty="0" smtClean="0">
                <a:solidFill>
                  <a:srgbClr val="FF0000"/>
                </a:solidFill>
              </a:rPr>
              <a:t> se </a:t>
            </a:r>
            <a:r>
              <a:rPr lang="en-US" sz="1200" u="sng" baseline="0" dirty="0" err="1" smtClean="0">
                <a:solidFill>
                  <a:srgbClr val="FF0000"/>
                </a:solidFill>
              </a:rPr>
              <a:t>regasesc</a:t>
            </a:r>
            <a:r>
              <a:rPr lang="en-US" sz="1200" u="sng" baseline="0" dirty="0" smtClean="0">
                <a:solidFill>
                  <a:srgbClr val="FF0000"/>
                </a:solidFill>
              </a:rPr>
              <a:t> </a:t>
            </a:r>
            <a:r>
              <a:rPr lang="en-US" sz="1200" u="sng" baseline="0" dirty="0" err="1" smtClean="0">
                <a:solidFill>
                  <a:srgbClr val="FF0000"/>
                </a:solidFill>
              </a:rPr>
              <a:t>undeva</a:t>
            </a:r>
            <a:r>
              <a:rPr lang="en-US" sz="1200" u="sng" baseline="0" dirty="0" smtClean="0">
                <a:solidFill>
                  <a:srgbClr val="FF0000"/>
                </a:solidFill>
              </a:rPr>
              <a:t> in </a:t>
            </a:r>
            <a:r>
              <a:rPr lang="en-US" sz="1200" u="sng" baseline="0" dirty="0" err="1" smtClean="0">
                <a:solidFill>
                  <a:srgbClr val="FF0000"/>
                </a:solidFill>
              </a:rPr>
              <a:t>mintea</a:t>
            </a:r>
            <a:r>
              <a:rPr lang="en-US" sz="1200" u="sng" baseline="0" dirty="0" smtClean="0">
                <a:solidFill>
                  <a:srgbClr val="FF0000"/>
                </a:solidFill>
              </a:rPr>
              <a:t> </a:t>
            </a:r>
            <a:r>
              <a:rPr lang="en-US" sz="1200" u="sng" baseline="0" dirty="0" err="1" smtClean="0">
                <a:solidFill>
                  <a:srgbClr val="FF0000"/>
                </a:solidFill>
              </a:rPr>
              <a:t>fiecaruia</a:t>
            </a:r>
            <a:r>
              <a:rPr lang="en-US" sz="1200" u="sng" baseline="0" dirty="0" smtClean="0">
                <a:solidFill>
                  <a:srgbClr val="FF0000"/>
                </a:solidFill>
              </a:rPr>
              <a:t> – </a:t>
            </a:r>
            <a:r>
              <a:rPr lang="en-US" sz="1200" u="sng" baseline="0" dirty="0" err="1" smtClean="0">
                <a:solidFill>
                  <a:srgbClr val="FF0000"/>
                </a:solidFill>
              </a:rPr>
              <a:t>toti</a:t>
            </a:r>
            <a:r>
              <a:rPr lang="en-US" sz="1200" u="sng" baseline="0" dirty="0" smtClean="0">
                <a:solidFill>
                  <a:srgbClr val="FF0000"/>
                </a:solidFill>
              </a:rPr>
              <a:t> </a:t>
            </a:r>
            <a:r>
              <a:rPr lang="en-US" sz="1200" u="sng" baseline="0" dirty="0" err="1" smtClean="0">
                <a:solidFill>
                  <a:srgbClr val="FF0000"/>
                </a:solidFill>
              </a:rPr>
              <a:t>auzim</a:t>
            </a:r>
            <a:r>
              <a:rPr lang="en-US" sz="1200" u="sng" baseline="0" dirty="0" smtClean="0">
                <a:solidFill>
                  <a:srgbClr val="FF0000"/>
                </a:solidFill>
              </a:rPr>
              <a:t> </a:t>
            </a:r>
            <a:r>
              <a:rPr lang="en-US" sz="1200" u="sng" baseline="0" dirty="0" err="1" smtClean="0">
                <a:solidFill>
                  <a:srgbClr val="FF0000"/>
                </a:solidFill>
              </a:rPr>
              <a:t>despre</a:t>
            </a:r>
            <a:r>
              <a:rPr lang="en-US" sz="1200" u="sng" baseline="0" dirty="0" smtClean="0">
                <a:solidFill>
                  <a:srgbClr val="FF0000"/>
                </a:solidFill>
              </a:rPr>
              <a:t> </a:t>
            </a:r>
            <a:r>
              <a:rPr lang="en-US" sz="1200" u="sng" baseline="0" dirty="0" err="1" smtClean="0">
                <a:solidFill>
                  <a:srgbClr val="FF0000"/>
                </a:solidFill>
              </a:rPr>
              <a:t>asa</a:t>
            </a:r>
            <a:r>
              <a:rPr lang="en-US" sz="1200" u="sng" baseline="0" dirty="0" smtClean="0">
                <a:solidFill>
                  <a:srgbClr val="FF0000"/>
                </a:solidFill>
              </a:rPr>
              <a:t> </a:t>
            </a:r>
            <a:r>
              <a:rPr lang="en-US" sz="1200" u="sng" baseline="0" dirty="0" err="1" smtClean="0">
                <a:solidFill>
                  <a:srgbClr val="FF0000"/>
                </a:solidFill>
              </a:rPr>
              <a:t>ceva</a:t>
            </a:r>
            <a:r>
              <a:rPr lang="en-US" sz="1200" u="sng" baseline="0" dirty="0" smtClean="0">
                <a:solidFill>
                  <a:srgbClr val="FF0000"/>
                </a:solidFill>
              </a:rPr>
              <a:t> </a:t>
            </a:r>
            <a:r>
              <a:rPr lang="en-US" sz="1200" u="sng" baseline="0" dirty="0" err="1" smtClean="0">
                <a:solidFill>
                  <a:srgbClr val="FF0000"/>
                </a:solidFill>
              </a:rPr>
              <a:t>destul</a:t>
            </a:r>
            <a:r>
              <a:rPr lang="en-US" sz="1200" u="sng" baseline="0" dirty="0" smtClean="0">
                <a:solidFill>
                  <a:srgbClr val="FF0000"/>
                </a:solidFill>
              </a:rPr>
              <a:t> de des in </a:t>
            </a:r>
            <a:r>
              <a:rPr lang="en-US" sz="1200" u="sng" baseline="0" dirty="0" err="1" smtClean="0">
                <a:solidFill>
                  <a:srgbClr val="FF0000"/>
                </a:solidFill>
              </a:rPr>
              <a:t>presa</a:t>
            </a:r>
            <a:r>
              <a:rPr lang="en-US" sz="1200" u="sng" baseline="0" dirty="0" smtClean="0">
                <a:solidFill>
                  <a:srgbClr val="FF0000"/>
                </a:solidFill>
              </a:rPr>
              <a:t>, TV.</a:t>
            </a:r>
            <a:endParaRPr lang="en-US" sz="1200" u="sng" dirty="0" smtClean="0">
              <a:solidFill>
                <a:srgbClr val="FF0000"/>
              </a:solidFill>
            </a:endParaRPr>
          </a:p>
          <a:p>
            <a:pPr>
              <a:buClr>
                <a:schemeClr val="tx2"/>
              </a:buClr>
            </a:pPr>
            <a:endParaRPr lang="en-US" sz="1200" u="sng" dirty="0" smtClean="0">
              <a:solidFill>
                <a:srgbClr val="FF0000"/>
              </a:solidFill>
            </a:endParaRPr>
          </a:p>
          <a:p>
            <a:pPr>
              <a:buClr>
                <a:schemeClr val="tx2"/>
              </a:buClr>
            </a:pPr>
            <a:r>
              <a:rPr lang="en-US" sz="1200" u="sng" dirty="0" err="1" smtClean="0">
                <a:solidFill>
                  <a:srgbClr val="FF0000"/>
                </a:solidFill>
              </a:rPr>
              <a:t>Impactul</a:t>
            </a:r>
            <a:r>
              <a:rPr lang="en-US" sz="1200" u="sng" dirty="0" smtClean="0">
                <a:solidFill>
                  <a:srgbClr val="FF0000"/>
                </a:solidFill>
              </a:rPr>
              <a:t> </a:t>
            </a:r>
            <a:r>
              <a:rPr lang="en-US" sz="1200" u="sng" dirty="0" err="1" smtClean="0">
                <a:solidFill>
                  <a:srgbClr val="FF0000"/>
                </a:solidFill>
              </a:rPr>
              <a:t>poate</a:t>
            </a:r>
            <a:r>
              <a:rPr lang="en-US" sz="1200" u="sng" baseline="0" dirty="0" smtClean="0">
                <a:solidFill>
                  <a:srgbClr val="FF0000"/>
                </a:solidFill>
              </a:rPr>
              <a:t> </a:t>
            </a:r>
            <a:r>
              <a:rPr lang="en-US" sz="1200" u="sng" baseline="0" dirty="0" err="1" smtClean="0">
                <a:solidFill>
                  <a:srgbClr val="FF0000"/>
                </a:solidFill>
              </a:rPr>
              <a:t>afecta</a:t>
            </a:r>
            <a:r>
              <a:rPr lang="en-US" sz="1200" u="sng" baseline="0" dirty="0" smtClean="0">
                <a:solidFill>
                  <a:srgbClr val="FF0000"/>
                </a:solidFill>
              </a:rPr>
              <a:t> </a:t>
            </a:r>
            <a:r>
              <a:rPr lang="en-US" sz="1200" u="sng" baseline="0" dirty="0" err="1" smtClean="0">
                <a:solidFill>
                  <a:srgbClr val="FF0000"/>
                </a:solidFill>
              </a:rPr>
              <a:t>foarte</a:t>
            </a:r>
            <a:r>
              <a:rPr lang="en-US" sz="1200" u="sng" baseline="0" dirty="0" smtClean="0">
                <a:solidFill>
                  <a:srgbClr val="FF0000"/>
                </a:solidFill>
              </a:rPr>
              <a:t> </a:t>
            </a:r>
            <a:r>
              <a:rPr lang="en-US" sz="1200" u="sng" baseline="0" dirty="0" err="1" smtClean="0">
                <a:solidFill>
                  <a:srgbClr val="FF0000"/>
                </a:solidFill>
              </a:rPr>
              <a:t>grav</a:t>
            </a:r>
            <a:r>
              <a:rPr lang="en-US" sz="1200" u="sng" baseline="0" dirty="0" smtClean="0">
                <a:solidFill>
                  <a:srgbClr val="FF0000"/>
                </a:solidFill>
              </a:rPr>
              <a:t> </a:t>
            </a:r>
            <a:r>
              <a:rPr lang="en-US" sz="1200" u="sng" baseline="0" dirty="0" err="1" smtClean="0">
                <a:solidFill>
                  <a:srgbClr val="FF0000"/>
                </a:solidFill>
              </a:rPr>
              <a:t>compania</a:t>
            </a:r>
            <a:r>
              <a:rPr lang="en-US" sz="1200" u="sng" baseline="0" dirty="0" smtClean="0">
                <a:solidFill>
                  <a:srgbClr val="FF0000"/>
                </a:solidFill>
              </a:rPr>
              <a:t> </a:t>
            </a:r>
            <a:r>
              <a:rPr lang="en-US" sz="1200" u="sng" baseline="0" dirty="0" err="1" smtClean="0">
                <a:solidFill>
                  <a:srgbClr val="FF0000"/>
                </a:solidFill>
              </a:rPr>
              <a:t>dumneavoastra</a:t>
            </a:r>
            <a:r>
              <a:rPr lang="en-US" sz="1200" u="sng" baseline="0" dirty="0" smtClean="0">
                <a:solidFill>
                  <a:srgbClr val="FF0000"/>
                </a:solidFill>
              </a:rPr>
              <a:t> – </a:t>
            </a:r>
            <a:r>
              <a:rPr lang="en-US" sz="1200" u="sng" baseline="0" dirty="0" err="1" smtClean="0">
                <a:solidFill>
                  <a:srgbClr val="FF0000"/>
                </a:solidFill>
              </a:rPr>
              <a:t>financiar</a:t>
            </a:r>
            <a:r>
              <a:rPr lang="en-US" sz="1200" u="sng" baseline="0" dirty="0" smtClean="0">
                <a:solidFill>
                  <a:srgbClr val="FF0000"/>
                </a:solidFill>
              </a:rPr>
              <a:t>, legal </a:t>
            </a:r>
            <a:r>
              <a:rPr lang="en-US" sz="1200" u="sng" baseline="0" dirty="0" err="1" smtClean="0">
                <a:solidFill>
                  <a:srgbClr val="FF0000"/>
                </a:solidFill>
              </a:rPr>
              <a:t>si</a:t>
            </a:r>
            <a:r>
              <a:rPr lang="en-US" sz="1200" u="sng" baseline="0" dirty="0" smtClean="0">
                <a:solidFill>
                  <a:srgbClr val="FF0000"/>
                </a:solidFill>
              </a:rPr>
              <a:t> </a:t>
            </a:r>
            <a:r>
              <a:rPr lang="en-US" sz="1200" u="sng" baseline="0" dirty="0" err="1" smtClean="0">
                <a:solidFill>
                  <a:srgbClr val="FF0000"/>
                </a:solidFill>
              </a:rPr>
              <a:t>imaginea</a:t>
            </a:r>
            <a:r>
              <a:rPr lang="en-US" sz="1200" u="sng" baseline="0" dirty="0" smtClean="0">
                <a:solidFill>
                  <a:srgbClr val="FF0000"/>
                </a:solidFill>
              </a:rPr>
              <a:t> </a:t>
            </a:r>
            <a:r>
              <a:rPr lang="en-US" sz="1200" u="sng" baseline="0" dirty="0" err="1" smtClean="0">
                <a:solidFill>
                  <a:srgbClr val="FF0000"/>
                </a:solidFill>
              </a:rPr>
              <a:t>publica</a:t>
            </a:r>
            <a:r>
              <a:rPr lang="en-US" sz="1200" u="sng" baseline="0" dirty="0" smtClean="0">
                <a:solidFill>
                  <a:srgbClr val="FF0000"/>
                </a:solidFill>
              </a:rPr>
              <a:t>.</a:t>
            </a:r>
            <a:endParaRPr lang="en-US" sz="1200" u="sng" dirty="0" smtClean="0">
              <a:solidFill>
                <a:srgbClr val="FF0000"/>
              </a:solidFill>
            </a:endParaRPr>
          </a:p>
          <a:p>
            <a:pPr>
              <a:buClr>
                <a:schemeClr val="tx2"/>
              </a:buCl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extLst>
      <p:ext uri="{BB962C8B-B14F-4D97-AF65-F5344CB8AC3E}">
        <p14:creationId xmlns:p14="http://schemas.microsoft.com/office/powerpoint/2010/main" val="366014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47500" lnSpcReduction="20000"/>
          </a:bodyPr>
          <a:lstStyle/>
          <a:p>
            <a:pPr>
              <a:lnSpc>
                <a:spcPct val="80000"/>
              </a:lnSpc>
              <a:defRPr/>
            </a:pPr>
            <a:r>
              <a:rPr lang="en-US" u="sng" baseline="0" dirty="0" smtClean="0">
                <a:ea typeface="MS PGothic" pitchFamily="34" charset="-128"/>
              </a:rPr>
              <a:t>In </a:t>
            </a:r>
            <a:r>
              <a:rPr lang="en-US" u="sng" baseline="0" dirty="0" err="1" smtClean="0">
                <a:ea typeface="MS PGothic" pitchFamily="34" charset="-128"/>
              </a:rPr>
              <a:t>continuare</a:t>
            </a:r>
            <a:r>
              <a:rPr lang="en-US" u="sng" baseline="0" dirty="0" smtClean="0">
                <a:ea typeface="MS PGothic" pitchFamily="34" charset="-128"/>
              </a:rPr>
              <a:t> </a:t>
            </a:r>
            <a:r>
              <a:rPr lang="en-US" u="sng" baseline="0" dirty="0" err="1" smtClean="0">
                <a:ea typeface="MS PGothic" pitchFamily="34" charset="-128"/>
              </a:rPr>
              <a:t>va</a:t>
            </a:r>
            <a:r>
              <a:rPr lang="en-US" u="sng" baseline="0" dirty="0" smtClean="0">
                <a:ea typeface="MS PGothic" pitchFamily="34" charset="-128"/>
              </a:rPr>
              <a:t> </a:t>
            </a:r>
            <a:r>
              <a:rPr lang="en-US" u="sng" baseline="0" dirty="0" err="1" smtClean="0">
                <a:ea typeface="MS PGothic" pitchFamily="34" charset="-128"/>
              </a:rPr>
              <a:t>voi</a:t>
            </a:r>
            <a:r>
              <a:rPr lang="en-US" u="sng" baseline="0" dirty="0" smtClean="0">
                <a:ea typeface="MS PGothic" pitchFamily="34" charset="-128"/>
              </a:rPr>
              <a:t> </a:t>
            </a:r>
            <a:r>
              <a:rPr lang="en-US" u="sng" baseline="0" dirty="0" err="1" smtClean="0">
                <a:ea typeface="MS PGothic" pitchFamily="34" charset="-128"/>
              </a:rPr>
              <a:t>prezenta</a:t>
            </a:r>
            <a:r>
              <a:rPr lang="en-US" u="sng" baseline="0" dirty="0" smtClean="0">
                <a:ea typeface="MS PGothic" pitchFamily="34" charset="-128"/>
              </a:rPr>
              <a:t> </a:t>
            </a:r>
            <a:r>
              <a:rPr lang="en-US" u="sng" baseline="0" dirty="0" err="1" smtClean="0">
                <a:ea typeface="MS PGothic" pitchFamily="34" charset="-128"/>
              </a:rPr>
              <a:t>ultimele</a:t>
            </a:r>
            <a:r>
              <a:rPr lang="en-US" u="sng" baseline="0" dirty="0" smtClean="0">
                <a:ea typeface="MS PGothic" pitchFamily="34" charset="-128"/>
              </a:rPr>
              <a:t> </a:t>
            </a:r>
            <a:r>
              <a:rPr lang="en-US" u="sng" baseline="0" dirty="0" err="1" smtClean="0">
                <a:ea typeface="MS PGothic" pitchFamily="34" charset="-128"/>
              </a:rPr>
              <a:t>rapoarte</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a:t>
            </a:r>
            <a:r>
              <a:rPr lang="en-US" u="sng" baseline="0" dirty="0" err="1" smtClean="0">
                <a:ea typeface="MS PGothic" pitchFamily="34" charset="-128"/>
              </a:rPr>
              <a:t>trenduri</a:t>
            </a:r>
            <a:r>
              <a:rPr lang="en-US" u="sng" baseline="0" dirty="0" smtClean="0">
                <a:ea typeface="MS PGothic" pitchFamily="34" charset="-128"/>
              </a:rPr>
              <a:t> cu </a:t>
            </a:r>
            <a:r>
              <a:rPr lang="en-US" u="sng" baseline="0" dirty="0" err="1" smtClean="0">
                <a:ea typeface="MS PGothic" pitchFamily="34" charset="-128"/>
              </a:rPr>
              <a:t>privire</a:t>
            </a:r>
            <a:r>
              <a:rPr lang="en-US" u="sng" baseline="0" dirty="0" smtClean="0">
                <a:ea typeface="MS PGothic" pitchFamily="34" charset="-128"/>
              </a:rPr>
              <a:t> la </a:t>
            </a:r>
            <a:r>
              <a:rPr lang="en-US" u="sng" baseline="0" dirty="0" err="1" smtClean="0">
                <a:ea typeface="MS PGothic" pitchFamily="34" charset="-128"/>
              </a:rPr>
              <a:t>costul</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a:t>
            </a:r>
            <a:r>
              <a:rPr lang="en-US" u="sng" baseline="0" dirty="0" err="1" smtClean="0">
                <a:ea typeface="MS PGothic" pitchFamily="34" charset="-128"/>
              </a:rPr>
              <a:t>consecintele</a:t>
            </a:r>
            <a:r>
              <a:rPr lang="en-US" u="sng" baseline="0" dirty="0" smtClean="0">
                <a:ea typeface="MS PGothic" pitchFamily="34" charset="-128"/>
              </a:rPr>
              <a:t> </a:t>
            </a:r>
            <a:r>
              <a:rPr lang="en-US" u="sng" baseline="0" dirty="0" err="1" smtClean="0">
                <a:ea typeface="MS PGothic" pitchFamily="34" charset="-128"/>
              </a:rPr>
              <a:t>ce</a:t>
            </a:r>
            <a:r>
              <a:rPr lang="en-US" u="sng" baseline="0" dirty="0" smtClean="0">
                <a:ea typeface="MS PGothic" pitchFamily="34" charset="-128"/>
              </a:rPr>
              <a:t> </a:t>
            </a:r>
            <a:r>
              <a:rPr lang="en-US" u="sng" baseline="0" dirty="0" err="1" smtClean="0">
                <a:ea typeface="MS PGothic" pitchFamily="34" charset="-128"/>
              </a:rPr>
              <a:t>deriva</a:t>
            </a:r>
            <a:r>
              <a:rPr lang="en-US" u="sng" baseline="0" dirty="0" smtClean="0">
                <a:ea typeface="MS PGothic" pitchFamily="34" charset="-128"/>
              </a:rPr>
              <a:t> din </a:t>
            </a:r>
            <a:r>
              <a:rPr lang="en-US" u="sng" baseline="0" dirty="0" err="1" smtClean="0">
                <a:ea typeface="MS PGothic" pitchFamily="34" charset="-128"/>
              </a:rPr>
              <a:t>incalcarea</a:t>
            </a:r>
            <a:r>
              <a:rPr lang="en-US" u="sng" baseline="0" dirty="0" smtClean="0">
                <a:ea typeface="MS PGothic" pitchFamily="34" charset="-128"/>
              </a:rPr>
              <a:t> </a:t>
            </a:r>
            <a:r>
              <a:rPr lang="en-US" u="sng" baseline="0" dirty="0" err="1" smtClean="0">
                <a:ea typeface="MS PGothic" pitchFamily="34" charset="-128"/>
              </a:rPr>
              <a:t>securitatii</a:t>
            </a:r>
            <a:r>
              <a:rPr lang="en-US" u="sng" baseline="0" dirty="0" smtClean="0">
                <a:ea typeface="MS PGothic" pitchFamily="34" charset="-128"/>
              </a:rPr>
              <a:t> </a:t>
            </a:r>
            <a:r>
              <a:rPr lang="en-US" u="sng" baseline="0" dirty="0" err="1" smtClean="0">
                <a:ea typeface="MS PGothic" pitchFamily="34" charset="-128"/>
              </a:rPr>
              <a:t>datelor</a:t>
            </a:r>
            <a:r>
              <a:rPr lang="en-US" u="sng" baseline="0" dirty="0" smtClean="0">
                <a:ea typeface="MS PGothic" pitchFamily="34" charset="-128"/>
              </a:rPr>
              <a:t>.</a:t>
            </a:r>
          </a:p>
          <a:p>
            <a:pPr marL="0" marR="0" indent="0" algn="l" defTabSz="914400" rtl="0" eaLnBrk="0" fontAlgn="base" latinLnBrk="0" hangingPunct="0">
              <a:lnSpc>
                <a:spcPct val="80000"/>
              </a:lnSpc>
              <a:spcBef>
                <a:spcPct val="20000"/>
              </a:spcBef>
              <a:spcAft>
                <a:spcPct val="20000"/>
              </a:spcAft>
              <a:buClrTx/>
              <a:buSzTx/>
              <a:buFontTx/>
              <a:buNone/>
              <a:tabLst/>
              <a:defRPr/>
            </a:pPr>
            <a:endParaRPr lang="en-US" baseline="0" dirty="0" smtClean="0">
              <a:ea typeface="MS PGothic" pitchFamily="34" charset="-128"/>
            </a:endParaRPr>
          </a:p>
          <a:p>
            <a:pPr marL="0" marR="0" indent="0" algn="l" defTabSz="914400" rtl="0" eaLnBrk="0" fontAlgn="base" latinLnBrk="0" hangingPunct="0">
              <a:lnSpc>
                <a:spcPct val="80000"/>
              </a:lnSpc>
              <a:spcBef>
                <a:spcPct val="20000"/>
              </a:spcBef>
              <a:spcAft>
                <a:spcPct val="20000"/>
              </a:spcAft>
              <a:buClrTx/>
              <a:buSzTx/>
              <a:buFontTx/>
              <a:buNone/>
              <a:tabLst/>
              <a:defRPr/>
            </a:pPr>
            <a:r>
              <a:rPr lang="en-US" u="sng" baseline="0" dirty="0" smtClean="0">
                <a:ea typeface="MS PGothic" pitchFamily="34" charset="-128"/>
              </a:rPr>
              <a:t>Se </a:t>
            </a:r>
            <a:r>
              <a:rPr lang="en-US" u="sng" baseline="0" dirty="0" err="1" smtClean="0">
                <a:ea typeface="MS PGothic" pitchFamily="34" charset="-128"/>
              </a:rPr>
              <a:t>poate</a:t>
            </a:r>
            <a:r>
              <a:rPr lang="en-US" u="sng" baseline="0" dirty="0" smtClean="0">
                <a:ea typeface="MS PGothic" pitchFamily="34" charset="-128"/>
              </a:rPr>
              <a:t> </a:t>
            </a:r>
            <a:r>
              <a:rPr lang="en-US" u="sng" baseline="0" dirty="0" err="1" smtClean="0">
                <a:ea typeface="MS PGothic" pitchFamily="34" charset="-128"/>
              </a:rPr>
              <a:t>vedea</a:t>
            </a:r>
            <a:r>
              <a:rPr lang="en-US" u="sng" baseline="0" dirty="0" smtClean="0">
                <a:ea typeface="MS PGothic" pitchFamily="34" charset="-128"/>
              </a:rPr>
              <a:t> </a:t>
            </a:r>
            <a:r>
              <a:rPr lang="en-US" u="sng" baseline="0" dirty="0" err="1" smtClean="0">
                <a:ea typeface="MS PGothic" pitchFamily="34" charset="-128"/>
              </a:rPr>
              <a:t>foarte</a:t>
            </a:r>
            <a:r>
              <a:rPr lang="en-US" u="sng" baseline="0" dirty="0" smtClean="0">
                <a:ea typeface="MS PGothic" pitchFamily="34" charset="-128"/>
              </a:rPr>
              <a:t> bine </a:t>
            </a:r>
            <a:r>
              <a:rPr lang="en-US" u="sng" baseline="0" dirty="0" err="1" smtClean="0">
                <a:ea typeface="MS PGothic" pitchFamily="34" charset="-128"/>
              </a:rPr>
              <a:t>ca</a:t>
            </a:r>
            <a:r>
              <a:rPr lang="en-US" u="sng" baseline="0" dirty="0" smtClean="0">
                <a:ea typeface="MS PGothic" pitchFamily="34" charset="-128"/>
              </a:rPr>
              <a:t> insiders bine </a:t>
            </a:r>
            <a:r>
              <a:rPr lang="en-US" u="sng" baseline="0" dirty="0" err="1" smtClean="0">
                <a:ea typeface="MS PGothic" pitchFamily="34" charset="-128"/>
              </a:rPr>
              <a:t>intentionati</a:t>
            </a:r>
            <a:r>
              <a:rPr lang="en-US" u="sng" baseline="0" dirty="0" smtClean="0">
                <a:ea typeface="MS PGothic" pitchFamily="34" charset="-128"/>
              </a:rPr>
              <a:t> </a:t>
            </a:r>
            <a:r>
              <a:rPr lang="en-US" u="sng" baseline="0" dirty="0" err="1" smtClean="0">
                <a:ea typeface="MS PGothic" pitchFamily="34" charset="-128"/>
              </a:rPr>
              <a:t>reprezinta</a:t>
            </a:r>
            <a:r>
              <a:rPr lang="en-US" u="sng" baseline="0" dirty="0" smtClean="0">
                <a:ea typeface="MS PGothic" pitchFamily="34" charset="-128"/>
              </a:rPr>
              <a:t> in </a:t>
            </a:r>
            <a:r>
              <a:rPr lang="en-US" u="sng" baseline="0" dirty="0" err="1" smtClean="0">
                <a:ea typeface="MS PGothic" pitchFamily="34" charset="-128"/>
              </a:rPr>
              <a:t>continuare</a:t>
            </a:r>
            <a:r>
              <a:rPr lang="en-US" u="sng" baseline="0" dirty="0" smtClean="0">
                <a:ea typeface="MS PGothic" pitchFamily="34" charset="-128"/>
              </a:rPr>
              <a:t> </a:t>
            </a:r>
            <a:r>
              <a:rPr lang="en-US" u="sng" baseline="0" dirty="0" err="1" smtClean="0">
                <a:ea typeface="MS PGothic" pitchFamily="34" charset="-128"/>
              </a:rPr>
              <a:t>cauza</a:t>
            </a:r>
            <a:r>
              <a:rPr lang="en-US" u="sng" baseline="0" dirty="0" smtClean="0">
                <a:ea typeface="MS PGothic" pitchFamily="34" charset="-128"/>
              </a:rPr>
              <a:t> </a:t>
            </a:r>
            <a:r>
              <a:rPr lang="en-US" u="sng" baseline="0" dirty="0" err="1" smtClean="0">
                <a:ea typeface="MS PGothic" pitchFamily="34" charset="-128"/>
              </a:rPr>
              <a:t>majoritara</a:t>
            </a:r>
            <a:r>
              <a:rPr lang="en-US" u="sng" baseline="0" dirty="0" smtClean="0">
                <a:ea typeface="MS PGothic" pitchFamily="34" charset="-128"/>
              </a:rPr>
              <a:t> </a:t>
            </a:r>
            <a:r>
              <a:rPr lang="en-US" u="sng" baseline="0" dirty="0" err="1" smtClean="0">
                <a:ea typeface="MS PGothic" pitchFamily="34" charset="-128"/>
              </a:rPr>
              <a:t>pentru</a:t>
            </a:r>
            <a:r>
              <a:rPr lang="en-US" u="sng" baseline="0" dirty="0" smtClean="0">
                <a:ea typeface="MS PGothic" pitchFamily="34" charset="-128"/>
              </a:rPr>
              <a:t> </a:t>
            </a:r>
            <a:r>
              <a:rPr lang="en-US" u="sng" baseline="0" dirty="0" err="1" smtClean="0">
                <a:ea typeface="MS PGothic" pitchFamily="34" charset="-128"/>
              </a:rPr>
              <a:t>incalcarea</a:t>
            </a:r>
            <a:r>
              <a:rPr lang="en-US" u="sng" baseline="0" dirty="0" smtClean="0">
                <a:ea typeface="MS PGothic" pitchFamily="34" charset="-128"/>
              </a:rPr>
              <a:t> </a:t>
            </a:r>
            <a:r>
              <a:rPr lang="en-US" u="sng" baseline="0" dirty="0" err="1" smtClean="0">
                <a:ea typeface="MS PGothic" pitchFamily="34" charset="-128"/>
              </a:rPr>
              <a:t>securitatii</a:t>
            </a:r>
            <a:r>
              <a:rPr lang="en-US" u="sng" baseline="0" dirty="0" smtClean="0">
                <a:ea typeface="MS PGothic" pitchFamily="34" charset="-128"/>
              </a:rPr>
              <a:t> </a:t>
            </a:r>
            <a:r>
              <a:rPr lang="en-US" u="sng" baseline="0" dirty="0" err="1" smtClean="0">
                <a:ea typeface="MS PGothic" pitchFamily="34" charset="-128"/>
              </a:rPr>
              <a:t>datelor</a:t>
            </a:r>
            <a:r>
              <a:rPr lang="en-US" u="sng" baseline="0" dirty="0" smtClean="0">
                <a:ea typeface="MS PGothic" pitchFamily="34" charset="-128"/>
              </a:rPr>
              <a:t>. In </a:t>
            </a:r>
            <a:r>
              <a:rPr lang="en-US" u="sng" baseline="0" dirty="0" err="1" smtClean="0">
                <a:ea typeface="MS PGothic" pitchFamily="34" charset="-128"/>
              </a:rPr>
              <a:t>urma</a:t>
            </a:r>
            <a:r>
              <a:rPr lang="en-US" u="sng" baseline="0" dirty="0" smtClean="0">
                <a:ea typeface="MS PGothic" pitchFamily="34" charset="-128"/>
              </a:rPr>
              <a:t> </a:t>
            </a:r>
            <a:r>
              <a:rPr lang="en-US" u="sng" baseline="0" dirty="0" err="1" smtClean="0">
                <a:ea typeface="MS PGothic" pitchFamily="34" charset="-128"/>
              </a:rPr>
              <a:t>unui</a:t>
            </a:r>
            <a:r>
              <a:rPr lang="en-US" u="sng" baseline="0" dirty="0" smtClean="0">
                <a:ea typeface="MS PGothic" pitchFamily="34" charset="-128"/>
              </a:rPr>
              <a:t> </a:t>
            </a:r>
            <a:r>
              <a:rPr lang="en-US" u="sng" baseline="0" dirty="0" err="1" smtClean="0">
                <a:ea typeface="MS PGothic" pitchFamily="34" charset="-128"/>
              </a:rPr>
              <a:t>studiu</a:t>
            </a:r>
            <a:r>
              <a:rPr lang="en-US" u="sng" baseline="0" dirty="0" smtClean="0">
                <a:ea typeface="MS PGothic" pitchFamily="34" charset="-128"/>
              </a:rPr>
              <a:t> </a:t>
            </a:r>
            <a:r>
              <a:rPr lang="en-US" u="sng" baseline="0" dirty="0" err="1" smtClean="0">
                <a:ea typeface="MS PGothic" pitchFamily="34" charset="-128"/>
              </a:rPr>
              <a:t>facut</a:t>
            </a:r>
            <a:r>
              <a:rPr lang="en-US" u="sng" baseline="0" dirty="0" smtClean="0">
                <a:ea typeface="MS PGothic" pitchFamily="34" charset="-128"/>
              </a:rPr>
              <a:t> s-a </a:t>
            </a:r>
            <a:r>
              <a:rPr lang="en-US" u="sng" baseline="0" dirty="0" err="1" smtClean="0">
                <a:ea typeface="MS PGothic" pitchFamily="34" charset="-128"/>
              </a:rPr>
              <a:t>constat</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88% </a:t>
            </a:r>
            <a:r>
              <a:rPr lang="en-US" u="sng" baseline="0" dirty="0" err="1" smtClean="0">
                <a:ea typeface="MS PGothic" pitchFamily="34" charset="-128"/>
              </a:rPr>
              <a:t>dintre</a:t>
            </a:r>
            <a:r>
              <a:rPr lang="en-US" u="sng" baseline="0" dirty="0" smtClean="0">
                <a:ea typeface="MS PGothic" pitchFamily="34" charset="-128"/>
              </a:rPr>
              <a:t> </a:t>
            </a:r>
            <a:r>
              <a:rPr lang="en-US" u="sng" baseline="0" dirty="0" err="1" smtClean="0">
                <a:ea typeface="MS PGothic" pitchFamily="34" charset="-128"/>
              </a:rPr>
              <a:t>companii</a:t>
            </a:r>
            <a:r>
              <a:rPr lang="en-US" u="sng" baseline="0" dirty="0" smtClean="0">
                <a:ea typeface="MS PGothic" pitchFamily="34" charset="-128"/>
              </a:rPr>
              <a:t> </a:t>
            </a:r>
            <a:r>
              <a:rPr lang="en-US" u="sng" baseline="0" dirty="0" err="1" smtClean="0">
                <a:ea typeface="MS PGothic" pitchFamily="34" charset="-128"/>
              </a:rPr>
              <a:t>intervievate</a:t>
            </a:r>
            <a:r>
              <a:rPr lang="en-US" u="sng" baseline="0" dirty="0" smtClean="0">
                <a:ea typeface="MS PGothic" pitchFamily="34" charset="-128"/>
              </a:rPr>
              <a:t> </a:t>
            </a:r>
            <a:r>
              <a:rPr lang="en-US" u="sng" baseline="0" dirty="0" err="1" smtClean="0">
                <a:ea typeface="MS PGothic" pitchFamily="34" charset="-128"/>
              </a:rPr>
              <a:t>experimenteaza</a:t>
            </a:r>
            <a:r>
              <a:rPr lang="en-US" u="sng" baseline="0" dirty="0" smtClean="0">
                <a:ea typeface="MS PGothic" pitchFamily="34" charset="-128"/>
              </a:rPr>
              <a:t> diverse </a:t>
            </a:r>
            <a:r>
              <a:rPr lang="en-US" u="sng" baseline="0" dirty="0" err="1" smtClean="0">
                <a:ea typeface="MS PGothic" pitchFamily="34" charset="-128"/>
              </a:rPr>
              <a:t>modalitati</a:t>
            </a:r>
            <a:r>
              <a:rPr lang="en-US" u="sng" baseline="0" dirty="0" smtClean="0">
                <a:ea typeface="MS PGothic" pitchFamily="34" charset="-128"/>
              </a:rPr>
              <a:t> de </a:t>
            </a:r>
            <a:r>
              <a:rPr lang="en-US" u="sng" baseline="0" dirty="0" err="1" smtClean="0">
                <a:ea typeface="MS PGothic" pitchFamily="34" charset="-128"/>
              </a:rPr>
              <a:t>pierderi</a:t>
            </a:r>
            <a:r>
              <a:rPr lang="en-US" u="sng" baseline="0" dirty="0" smtClean="0">
                <a:ea typeface="MS PGothic" pitchFamily="34" charset="-128"/>
              </a:rPr>
              <a:t> de date – in mare </a:t>
            </a:r>
            <a:r>
              <a:rPr lang="en-US" u="sng" baseline="0" dirty="0" err="1" smtClean="0">
                <a:ea typeface="MS PGothic" pitchFamily="34" charset="-128"/>
              </a:rPr>
              <a:t>masura</a:t>
            </a:r>
            <a:r>
              <a:rPr lang="en-US" u="sng" baseline="0" dirty="0" smtClean="0">
                <a:ea typeface="MS PGothic" pitchFamily="34" charset="-128"/>
              </a:rPr>
              <a:t> </a:t>
            </a:r>
            <a:r>
              <a:rPr lang="en-US" u="sng" baseline="0" dirty="0" err="1" smtClean="0">
                <a:ea typeface="MS PGothic" pitchFamily="34" charset="-128"/>
              </a:rPr>
              <a:t>datorate</a:t>
            </a:r>
            <a:r>
              <a:rPr lang="en-US" u="sng" baseline="0" dirty="0" smtClean="0">
                <a:ea typeface="MS PGothic" pitchFamily="34" charset="-128"/>
              </a:rPr>
              <a:t>:</a:t>
            </a:r>
          </a:p>
          <a:p>
            <a:pPr marL="171450" marR="0" indent="-171450" algn="l" defTabSz="914400" rtl="0" eaLnBrk="0" fontAlgn="base" latinLnBrk="0" hangingPunct="0">
              <a:lnSpc>
                <a:spcPct val="80000"/>
              </a:lnSpc>
              <a:spcBef>
                <a:spcPct val="20000"/>
              </a:spcBef>
              <a:spcAft>
                <a:spcPct val="20000"/>
              </a:spcAft>
              <a:buClrTx/>
              <a:buSzTx/>
              <a:buFontTx/>
              <a:buChar char="-"/>
              <a:tabLst/>
              <a:defRPr/>
            </a:pPr>
            <a:r>
              <a:rPr lang="en-US" u="sng" baseline="0" dirty="0" err="1" smtClean="0">
                <a:ea typeface="MS PGothic" pitchFamily="34" charset="-128"/>
              </a:rPr>
              <a:t>Neglijentei</a:t>
            </a:r>
            <a:r>
              <a:rPr lang="en-US" u="sng" baseline="0" dirty="0" smtClean="0">
                <a:ea typeface="MS PGothic" pitchFamily="34" charset="-128"/>
              </a:rPr>
              <a:t> – 39%</a:t>
            </a:r>
          </a:p>
          <a:p>
            <a:pPr marL="171450" marR="0" indent="-171450" algn="l" defTabSz="914400" rtl="0" eaLnBrk="0" fontAlgn="base" latinLnBrk="0" hangingPunct="0">
              <a:lnSpc>
                <a:spcPct val="80000"/>
              </a:lnSpc>
              <a:spcBef>
                <a:spcPct val="20000"/>
              </a:spcBef>
              <a:spcAft>
                <a:spcPct val="20000"/>
              </a:spcAft>
              <a:buClrTx/>
              <a:buSzTx/>
              <a:buFontTx/>
              <a:buChar char="-"/>
              <a:tabLst/>
              <a:defRPr/>
            </a:pPr>
            <a:r>
              <a:rPr lang="en-US" u="sng" baseline="0" dirty="0" err="1" smtClean="0">
                <a:ea typeface="MS PGothic" pitchFamily="34" charset="-128"/>
              </a:rPr>
              <a:t>Erori</a:t>
            </a:r>
            <a:r>
              <a:rPr lang="en-US" u="sng" baseline="0" dirty="0" smtClean="0">
                <a:ea typeface="MS PGothic" pitchFamily="34" charset="-128"/>
              </a:rPr>
              <a:t>/</a:t>
            </a:r>
            <a:r>
              <a:rPr lang="en-US" u="sng" baseline="0" dirty="0" err="1" smtClean="0">
                <a:ea typeface="MS PGothic" pitchFamily="34" charset="-128"/>
              </a:rPr>
              <a:t>caderi</a:t>
            </a:r>
            <a:r>
              <a:rPr lang="en-US" u="sng" baseline="0" dirty="0" smtClean="0">
                <a:ea typeface="MS PGothic" pitchFamily="34" charset="-128"/>
              </a:rPr>
              <a:t> de system – 24%</a:t>
            </a:r>
          </a:p>
          <a:p>
            <a:pPr marL="0" marR="0" indent="0" algn="l" defTabSz="914400" rtl="0" eaLnBrk="0" fontAlgn="base" latinLnBrk="0" hangingPunct="0">
              <a:lnSpc>
                <a:spcPct val="80000"/>
              </a:lnSpc>
              <a:spcBef>
                <a:spcPct val="20000"/>
              </a:spcBef>
              <a:spcAft>
                <a:spcPct val="20000"/>
              </a:spcAft>
              <a:buClrTx/>
              <a:buSzTx/>
              <a:buFontTx/>
              <a:buNone/>
              <a:tabLst/>
              <a:defRPr/>
            </a:pPr>
            <a:endParaRPr lang="en-US" baseline="0" dirty="0" smtClean="0">
              <a:ea typeface="MS PGothic" pitchFamily="34" charset="-128"/>
            </a:endParaRPr>
          </a:p>
          <a:p>
            <a:pPr marL="0" marR="0" indent="0" algn="l" defTabSz="914400" rtl="0" eaLnBrk="0" fontAlgn="base" latinLnBrk="0" hangingPunct="0">
              <a:lnSpc>
                <a:spcPct val="80000"/>
              </a:lnSpc>
              <a:spcBef>
                <a:spcPct val="20000"/>
              </a:spcBef>
              <a:spcAft>
                <a:spcPct val="20000"/>
              </a:spcAft>
              <a:buClrTx/>
              <a:buSzTx/>
              <a:buFontTx/>
              <a:buNone/>
              <a:tabLst/>
              <a:defRPr/>
            </a:pPr>
            <a:r>
              <a:rPr lang="en-US" u="sng" baseline="0" dirty="0" smtClean="0">
                <a:ea typeface="MS PGothic" pitchFamily="34" charset="-128"/>
              </a:rPr>
              <a:t>De </a:t>
            </a:r>
            <a:r>
              <a:rPr lang="en-US" u="sng" baseline="0" dirty="0" err="1" smtClean="0">
                <a:ea typeface="MS PGothic" pitchFamily="34" charset="-128"/>
              </a:rPr>
              <a:t>asemenea</a:t>
            </a:r>
            <a:r>
              <a:rPr lang="en-US" u="sng" baseline="0" dirty="0" smtClean="0">
                <a:ea typeface="MS PGothic" pitchFamily="34" charset="-128"/>
              </a:rPr>
              <a:t>, </a:t>
            </a:r>
            <a:r>
              <a:rPr lang="en-US" u="sng" baseline="0" dirty="0" err="1" smtClean="0">
                <a:ea typeface="MS PGothic" pitchFamily="34" charset="-128"/>
              </a:rPr>
              <a:t>noi</a:t>
            </a:r>
            <a:r>
              <a:rPr lang="en-US" u="sng" baseline="0" dirty="0" smtClean="0">
                <a:ea typeface="MS PGothic" pitchFamily="34" charset="-128"/>
              </a:rPr>
              <a:t> </a:t>
            </a:r>
            <a:r>
              <a:rPr lang="en-US" u="sng" baseline="0" dirty="0" err="1" smtClean="0">
                <a:ea typeface="MS PGothic" pitchFamily="34" charset="-128"/>
              </a:rPr>
              <a:t>stim</a:t>
            </a:r>
            <a:r>
              <a:rPr lang="en-US" u="sng" baseline="0" dirty="0" smtClean="0">
                <a:ea typeface="MS PGothic" pitchFamily="34" charset="-128"/>
              </a:rPr>
              <a:t>, </a:t>
            </a:r>
            <a:r>
              <a:rPr lang="en-US" u="sng" baseline="0" dirty="0" err="1" smtClean="0">
                <a:ea typeface="MS PGothic" pitchFamily="34" charset="-128"/>
              </a:rPr>
              <a:t>bazat</a:t>
            </a:r>
            <a:r>
              <a:rPr lang="en-US" u="sng" baseline="0" dirty="0" smtClean="0">
                <a:ea typeface="MS PGothic" pitchFamily="34" charset="-128"/>
              </a:rPr>
              <a:t> </a:t>
            </a:r>
            <a:r>
              <a:rPr lang="en-US" u="sng" baseline="0" dirty="0" err="1" smtClean="0">
                <a:ea typeface="MS PGothic" pitchFamily="34" charset="-128"/>
              </a:rPr>
              <a:t>pe</a:t>
            </a:r>
            <a:r>
              <a:rPr lang="en-US" u="sng" baseline="0" dirty="0" smtClean="0">
                <a:ea typeface="MS PGothic" pitchFamily="34" charset="-128"/>
              </a:rPr>
              <a:t> </a:t>
            </a:r>
            <a:r>
              <a:rPr lang="en-US" u="sng" baseline="0" dirty="0" err="1" smtClean="0">
                <a:ea typeface="MS PGothic" pitchFamily="34" charset="-128"/>
              </a:rPr>
              <a:t>cercetari</a:t>
            </a:r>
            <a:r>
              <a:rPr lang="en-US" u="sng" baseline="0" dirty="0" smtClean="0">
                <a:ea typeface="MS PGothic" pitchFamily="34" charset="-128"/>
              </a:rPr>
              <a:t> </a:t>
            </a:r>
            <a:r>
              <a:rPr lang="en-US" u="sng" baseline="0" dirty="0" err="1" smtClean="0">
                <a:ea typeface="MS PGothic" pitchFamily="34" charset="-128"/>
              </a:rPr>
              <a:t>facute</a:t>
            </a:r>
            <a:r>
              <a:rPr lang="en-US" u="sng" baseline="0" dirty="0" smtClean="0">
                <a:ea typeface="MS PGothic" pitchFamily="34" charset="-128"/>
              </a:rPr>
              <a:t> de institute </a:t>
            </a:r>
            <a:r>
              <a:rPr lang="en-US" u="sng" baseline="0" dirty="0" err="1" smtClean="0">
                <a:ea typeface="MS PGothic" pitchFamily="34" charset="-128"/>
              </a:rPr>
              <a:t>specializate</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a:t>
            </a:r>
            <a:r>
              <a:rPr lang="en-US" u="sng" baseline="0" dirty="0" err="1" smtClean="0">
                <a:ea typeface="MS PGothic" pitchFamily="34" charset="-128"/>
              </a:rPr>
              <a:t>insiderii</a:t>
            </a:r>
            <a:r>
              <a:rPr lang="en-US" u="sng" baseline="0" dirty="0" smtClean="0">
                <a:ea typeface="MS PGothic" pitchFamily="34" charset="-128"/>
              </a:rPr>
              <a:t> </a:t>
            </a:r>
            <a:r>
              <a:rPr lang="en-US" u="sng" baseline="0" dirty="0" err="1" smtClean="0">
                <a:ea typeface="MS PGothic" pitchFamily="34" charset="-128"/>
              </a:rPr>
              <a:t>reprezinta</a:t>
            </a:r>
            <a:r>
              <a:rPr lang="en-US" u="sng" baseline="0" dirty="0" smtClean="0">
                <a:ea typeface="MS PGothic" pitchFamily="34" charset="-128"/>
              </a:rPr>
              <a:t> o </a:t>
            </a:r>
            <a:r>
              <a:rPr lang="en-US" u="sng" baseline="0" dirty="0" err="1" smtClean="0">
                <a:ea typeface="MS PGothic" pitchFamily="34" charset="-128"/>
              </a:rPr>
              <a:t>amenintare</a:t>
            </a:r>
            <a:r>
              <a:rPr lang="en-US" u="sng" baseline="0" dirty="0" smtClean="0">
                <a:ea typeface="MS PGothic" pitchFamily="34" charset="-128"/>
              </a:rPr>
              <a:t> din </a:t>
            </a:r>
            <a:r>
              <a:rPr lang="en-US" u="sng" baseline="0" dirty="0" err="1" smtClean="0">
                <a:ea typeface="MS PGothic" pitchFamily="34" charset="-128"/>
              </a:rPr>
              <a:t>ce</a:t>
            </a:r>
            <a:r>
              <a:rPr lang="en-US" u="sng" baseline="0" dirty="0" smtClean="0">
                <a:ea typeface="MS PGothic" pitchFamily="34" charset="-128"/>
              </a:rPr>
              <a:t> in </a:t>
            </a:r>
            <a:r>
              <a:rPr lang="en-US" u="sng" baseline="0" dirty="0" err="1" smtClean="0">
                <a:ea typeface="MS PGothic" pitchFamily="34" charset="-128"/>
              </a:rPr>
              <a:t>ce</a:t>
            </a:r>
            <a:r>
              <a:rPr lang="en-US" u="sng" baseline="0" dirty="0" smtClean="0">
                <a:ea typeface="MS PGothic" pitchFamily="34" charset="-128"/>
              </a:rPr>
              <a:t> </a:t>
            </a:r>
            <a:r>
              <a:rPr lang="en-US" u="sng" baseline="0" dirty="0" err="1" smtClean="0">
                <a:ea typeface="MS PGothic" pitchFamily="34" charset="-128"/>
              </a:rPr>
              <a:t>mai</a:t>
            </a:r>
            <a:r>
              <a:rPr lang="en-US" u="sng" baseline="0" dirty="0" smtClean="0">
                <a:ea typeface="MS PGothic" pitchFamily="34" charset="-128"/>
              </a:rPr>
              <a:t> mare. </a:t>
            </a:r>
            <a:r>
              <a:rPr lang="en-US" u="sng" baseline="0" dirty="0" err="1" smtClean="0">
                <a:ea typeface="MS PGothic" pitchFamily="34" charset="-128"/>
              </a:rPr>
              <a:t>Astfel</a:t>
            </a:r>
            <a:r>
              <a:rPr lang="en-US" u="sng" baseline="0" dirty="0" smtClean="0">
                <a:ea typeface="MS PGothic" pitchFamily="34" charset="-128"/>
              </a:rPr>
              <a:t>, s-a </a:t>
            </a:r>
            <a:r>
              <a:rPr lang="en-US" u="sng" baseline="0" dirty="0" err="1" smtClean="0">
                <a:ea typeface="MS PGothic" pitchFamily="34" charset="-128"/>
              </a:rPr>
              <a:t>constatat</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59% din </a:t>
            </a:r>
            <a:r>
              <a:rPr lang="en-US" u="sng" baseline="0" dirty="0" err="1" smtClean="0">
                <a:ea typeface="MS PGothic" pitchFamily="34" charset="-128"/>
              </a:rPr>
              <a:t>angajatii</a:t>
            </a:r>
            <a:r>
              <a:rPr lang="en-US" u="sng" baseline="0" dirty="0" smtClean="0">
                <a:ea typeface="MS PGothic" pitchFamily="34" charset="-128"/>
              </a:rPr>
              <a:t> care </a:t>
            </a:r>
            <a:r>
              <a:rPr lang="en-US" u="sng" baseline="0" dirty="0" err="1" smtClean="0">
                <a:ea typeface="MS PGothic" pitchFamily="34" charset="-128"/>
              </a:rPr>
              <a:t>parasesc</a:t>
            </a:r>
            <a:r>
              <a:rPr lang="en-US" u="sng" baseline="0" dirty="0" smtClean="0">
                <a:ea typeface="MS PGothic" pitchFamily="34" charset="-128"/>
              </a:rPr>
              <a:t> </a:t>
            </a:r>
            <a:r>
              <a:rPr lang="en-US" u="sng" baseline="0" dirty="0" err="1" smtClean="0">
                <a:ea typeface="MS PGothic" pitchFamily="34" charset="-128"/>
              </a:rPr>
              <a:t>organizatia</a:t>
            </a:r>
            <a:r>
              <a:rPr lang="en-US" u="sng" baseline="0" dirty="0" smtClean="0">
                <a:ea typeface="MS PGothic" pitchFamily="34" charset="-128"/>
              </a:rPr>
              <a:t> </a:t>
            </a:r>
            <a:r>
              <a:rPr lang="en-US" u="sng" baseline="0" dirty="0" err="1" smtClean="0">
                <a:ea typeface="MS PGothic" pitchFamily="34" charset="-128"/>
              </a:rPr>
              <a:t>iau</a:t>
            </a:r>
            <a:r>
              <a:rPr lang="en-US" u="sng" baseline="0" dirty="0" smtClean="0">
                <a:ea typeface="MS PGothic" pitchFamily="34" charset="-128"/>
              </a:rPr>
              <a:t> </a:t>
            </a:r>
            <a:r>
              <a:rPr lang="en-US" u="sng" baseline="0" dirty="0" err="1" smtClean="0">
                <a:ea typeface="MS PGothic" pitchFamily="34" charset="-128"/>
              </a:rPr>
              <a:t>datele</a:t>
            </a:r>
            <a:r>
              <a:rPr lang="en-US" u="sng" baseline="0" dirty="0" smtClean="0">
                <a:ea typeface="MS PGothic" pitchFamily="34" charset="-128"/>
              </a:rPr>
              <a:t> cu </a:t>
            </a:r>
            <a:r>
              <a:rPr lang="en-US" u="sng" baseline="0" dirty="0" err="1" smtClean="0">
                <a:ea typeface="MS PGothic" pitchFamily="34" charset="-128"/>
              </a:rPr>
              <a:t>ei</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a:t>
            </a:r>
            <a:r>
              <a:rPr lang="en-US" u="sng" baseline="0" dirty="0" err="1" smtClean="0">
                <a:ea typeface="MS PGothic" pitchFamily="34" charset="-128"/>
              </a:rPr>
              <a:t>dintre</a:t>
            </a:r>
            <a:r>
              <a:rPr lang="en-US" u="sng" baseline="0" dirty="0" smtClean="0">
                <a:ea typeface="MS PGothic" pitchFamily="34" charset="-128"/>
              </a:rPr>
              <a:t> </a:t>
            </a:r>
            <a:r>
              <a:rPr lang="en-US" u="sng" baseline="0" dirty="0" err="1" smtClean="0">
                <a:ea typeface="MS PGothic" pitchFamily="34" charset="-128"/>
              </a:rPr>
              <a:t>acestia</a:t>
            </a:r>
            <a:r>
              <a:rPr lang="en-US" u="sng" baseline="0" dirty="0" smtClean="0">
                <a:ea typeface="MS PGothic" pitchFamily="34" charset="-128"/>
              </a:rPr>
              <a:t>, </a:t>
            </a:r>
            <a:r>
              <a:rPr lang="en-US" u="sng" baseline="0" dirty="0" err="1" smtClean="0">
                <a:ea typeface="MS PGothic" pitchFamily="34" charset="-128"/>
              </a:rPr>
              <a:t>jumatate</a:t>
            </a:r>
            <a:r>
              <a:rPr lang="en-US" u="sng" baseline="0" dirty="0" smtClean="0">
                <a:ea typeface="MS PGothic" pitchFamily="34" charset="-128"/>
              </a:rPr>
              <a:t> spun </a:t>
            </a:r>
            <a:r>
              <a:rPr lang="en-US" u="sng" baseline="0" dirty="0" err="1" smtClean="0">
                <a:ea typeface="MS PGothic" pitchFamily="34" charset="-128"/>
              </a:rPr>
              <a:t>ca</a:t>
            </a:r>
            <a:r>
              <a:rPr lang="en-US" u="sng" baseline="0" dirty="0" smtClean="0">
                <a:ea typeface="MS PGothic" pitchFamily="34" charset="-128"/>
              </a:rPr>
              <a:t> </a:t>
            </a:r>
            <a:r>
              <a:rPr lang="en-US" u="sng" baseline="0" dirty="0" err="1" smtClean="0">
                <a:ea typeface="MS PGothic" pitchFamily="34" charset="-128"/>
              </a:rPr>
              <a:t>ei</a:t>
            </a:r>
            <a:r>
              <a:rPr lang="en-US" u="sng" baseline="0" dirty="0" smtClean="0">
                <a:ea typeface="MS PGothic" pitchFamily="34" charset="-128"/>
              </a:rPr>
              <a:t> </a:t>
            </a:r>
            <a:r>
              <a:rPr lang="en-US" u="sng" baseline="0" dirty="0" err="1" smtClean="0">
                <a:ea typeface="MS PGothic" pitchFamily="34" charset="-128"/>
              </a:rPr>
              <a:t>intentioneaza</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le </a:t>
            </a:r>
            <a:r>
              <a:rPr lang="en-US" u="sng" baseline="0" dirty="0" err="1" smtClean="0">
                <a:ea typeface="MS PGothic" pitchFamily="34" charset="-128"/>
              </a:rPr>
              <a:t>foloseasca</a:t>
            </a:r>
            <a:r>
              <a:rPr lang="en-US" u="sng" baseline="0" dirty="0" smtClean="0">
                <a:ea typeface="MS PGothic" pitchFamily="34" charset="-128"/>
              </a:rPr>
              <a:t> in </a:t>
            </a:r>
            <a:r>
              <a:rPr lang="en-US" u="sng" baseline="0" dirty="0" err="1" smtClean="0">
                <a:ea typeface="MS PGothic" pitchFamily="34" charset="-128"/>
              </a:rPr>
              <a:t>cadrul</a:t>
            </a:r>
            <a:r>
              <a:rPr lang="en-US" u="sng" baseline="0" dirty="0" smtClean="0">
                <a:ea typeface="MS PGothic" pitchFamily="34" charset="-128"/>
              </a:rPr>
              <a:t> </a:t>
            </a:r>
            <a:r>
              <a:rPr lang="en-US" u="sng" baseline="0" dirty="0" err="1" smtClean="0">
                <a:ea typeface="MS PGothic" pitchFamily="34" charset="-128"/>
              </a:rPr>
              <a:t>noii</a:t>
            </a:r>
            <a:r>
              <a:rPr lang="en-US" u="sng" baseline="0" dirty="0" smtClean="0">
                <a:ea typeface="MS PGothic" pitchFamily="34" charset="-128"/>
              </a:rPr>
              <a:t> </a:t>
            </a:r>
            <a:r>
              <a:rPr lang="en-US" u="sng" baseline="0" dirty="0" err="1" smtClean="0">
                <a:ea typeface="MS PGothic" pitchFamily="34" charset="-128"/>
              </a:rPr>
              <a:t>organizatii</a:t>
            </a:r>
            <a:r>
              <a:rPr lang="en-US" u="sng" baseline="0" dirty="0" smtClean="0">
                <a:ea typeface="MS PGothic" pitchFamily="34" charset="-128"/>
              </a:rPr>
              <a:t>.</a:t>
            </a:r>
          </a:p>
          <a:p>
            <a:pPr marL="0" marR="0" indent="0" algn="l" defTabSz="914400" rtl="0" eaLnBrk="0" fontAlgn="base" latinLnBrk="0" hangingPunct="0">
              <a:lnSpc>
                <a:spcPct val="80000"/>
              </a:lnSpc>
              <a:spcBef>
                <a:spcPct val="20000"/>
              </a:spcBef>
              <a:spcAft>
                <a:spcPct val="20000"/>
              </a:spcAft>
              <a:buClrTx/>
              <a:buSzTx/>
              <a:buFontTx/>
              <a:buNone/>
              <a:tabLst/>
              <a:defRPr/>
            </a:pPr>
            <a:endParaRPr lang="en-US" baseline="0" dirty="0" smtClean="0">
              <a:ea typeface="MS PGothic" pitchFamily="34" charset="-128"/>
            </a:endParaRPr>
          </a:p>
          <a:p>
            <a:r>
              <a:rPr lang="en-US" u="sng" baseline="0" dirty="0" smtClean="0">
                <a:ea typeface="MS PGothic" pitchFamily="34" charset="-128"/>
              </a:rPr>
              <a:t>De </a:t>
            </a:r>
            <a:r>
              <a:rPr lang="en-US" u="sng" baseline="0" dirty="0" err="1" smtClean="0">
                <a:ea typeface="MS PGothic" pitchFamily="34" charset="-128"/>
              </a:rPr>
              <a:t>asemenea</a:t>
            </a:r>
            <a:r>
              <a:rPr lang="en-US" u="sng" baseline="0" dirty="0" smtClean="0">
                <a:ea typeface="MS PGothic" pitchFamily="34" charset="-128"/>
              </a:rPr>
              <a:t> , s-a </a:t>
            </a:r>
            <a:r>
              <a:rPr lang="en-US" u="sng" baseline="0" dirty="0" err="1" smtClean="0">
                <a:ea typeface="MS PGothic" pitchFamily="34" charset="-128"/>
              </a:rPr>
              <a:t>constatat</a:t>
            </a:r>
            <a:r>
              <a:rPr lang="en-US" u="sng" baseline="0" dirty="0" smtClean="0">
                <a:ea typeface="MS PGothic" pitchFamily="34" charset="-128"/>
              </a:rPr>
              <a:t> o </a:t>
            </a:r>
            <a:r>
              <a:rPr lang="en-US" u="sng" baseline="0" dirty="0" err="1" smtClean="0">
                <a:ea typeface="MS PGothic" pitchFamily="34" charset="-128"/>
              </a:rPr>
              <a:t>crestere</a:t>
            </a:r>
            <a:r>
              <a:rPr lang="en-US" u="sng" baseline="0" dirty="0" smtClean="0">
                <a:ea typeface="MS PGothic" pitchFamily="34" charset="-128"/>
              </a:rPr>
              <a:t> a </a:t>
            </a:r>
            <a:r>
              <a:rPr lang="en-US" u="sng" baseline="0" dirty="0" err="1" smtClean="0">
                <a:ea typeface="MS PGothic" pitchFamily="34" charset="-128"/>
              </a:rPr>
              <a:t>costurilor</a:t>
            </a:r>
            <a:r>
              <a:rPr lang="en-US" u="sng" baseline="0" dirty="0" smtClean="0">
                <a:ea typeface="MS PGothic" pitchFamily="34" charset="-128"/>
              </a:rPr>
              <a:t> cu </a:t>
            </a:r>
            <a:r>
              <a:rPr lang="en-US" u="sng" baseline="0" dirty="0" err="1" smtClean="0">
                <a:ea typeface="MS PGothic" pitchFamily="34" charset="-128"/>
              </a:rPr>
              <a:t>incalcarea</a:t>
            </a:r>
            <a:r>
              <a:rPr lang="en-US" u="sng" baseline="0" dirty="0" smtClean="0">
                <a:ea typeface="MS PGothic" pitchFamily="34" charset="-128"/>
              </a:rPr>
              <a:t> </a:t>
            </a:r>
            <a:r>
              <a:rPr lang="en-US" u="sng" baseline="0" dirty="0" err="1" smtClean="0">
                <a:ea typeface="MS PGothic" pitchFamily="34" charset="-128"/>
              </a:rPr>
              <a:t>securitatii</a:t>
            </a:r>
            <a:r>
              <a:rPr lang="en-US" u="sng" baseline="0" dirty="0" smtClean="0">
                <a:ea typeface="MS PGothic" pitchFamily="34" charset="-128"/>
              </a:rPr>
              <a:t> </a:t>
            </a:r>
            <a:r>
              <a:rPr lang="en-US" u="sng" baseline="0" dirty="0" err="1" smtClean="0">
                <a:ea typeface="MS PGothic" pitchFamily="34" charset="-128"/>
              </a:rPr>
              <a:t>datelor</a:t>
            </a:r>
            <a:r>
              <a:rPr lang="en-US" u="sng" baseline="0" dirty="0" smtClean="0">
                <a:ea typeface="MS PGothic" pitchFamily="34" charset="-128"/>
              </a:rPr>
              <a:t> in </a:t>
            </a:r>
            <a:r>
              <a:rPr lang="en-US" u="sng" baseline="0" dirty="0" err="1" smtClean="0">
                <a:ea typeface="MS PGothic" pitchFamily="34" charset="-128"/>
              </a:rPr>
              <a:t>medie</a:t>
            </a:r>
            <a:r>
              <a:rPr lang="en-US" u="sng" baseline="0" dirty="0" smtClean="0">
                <a:ea typeface="MS PGothic" pitchFamily="34" charset="-128"/>
              </a:rPr>
              <a:t> cu </a:t>
            </a:r>
            <a:r>
              <a:rPr lang="en-US" u="sng" baseline="0" dirty="0" err="1" smtClean="0">
                <a:ea typeface="MS PGothic" pitchFamily="34" charset="-128"/>
              </a:rPr>
              <a:t>peste</a:t>
            </a:r>
            <a:r>
              <a:rPr lang="en-US" u="sng" baseline="0" dirty="0" smtClean="0">
                <a:ea typeface="MS PGothic" pitchFamily="34" charset="-128"/>
              </a:rPr>
              <a:t> 5 mil USD fata de 2011</a:t>
            </a:r>
            <a:r>
              <a:rPr lang="en-US" baseline="0" dirty="0" smtClean="0">
                <a:ea typeface="MS PGothic" pitchFamily="34" charset="-128"/>
              </a:rPr>
              <a:t>.</a:t>
            </a:r>
          </a:p>
          <a:p>
            <a:endParaRPr lang="en-US" sz="1200" u="sng" kern="1200" baseline="0" dirty="0" smtClean="0">
              <a:solidFill>
                <a:schemeClr val="tx1"/>
              </a:solidFill>
              <a:latin typeface="+mn-lt"/>
              <a:ea typeface="+mn-ea"/>
              <a:cs typeface="+mn-cs"/>
            </a:endParaRPr>
          </a:p>
          <a:p>
            <a:r>
              <a:rPr lang="en-US" sz="1200" u="sng" kern="1200" baseline="0" dirty="0" err="1" smtClean="0">
                <a:solidFill>
                  <a:schemeClr val="tx1"/>
                </a:solidFill>
                <a:latin typeface="+mn-lt"/>
                <a:ea typeface="+mn-ea"/>
                <a:cs typeface="+mn-cs"/>
              </a:rPr>
              <a:t>Organizatiile</a:t>
            </a:r>
            <a:r>
              <a:rPr lang="en-US" sz="1200" u="sng"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au </a:t>
            </a:r>
            <a:r>
              <a:rPr lang="en-US" sz="1200" u="sng" kern="1200" baseline="0" dirty="0" err="1" smtClean="0">
                <a:solidFill>
                  <a:schemeClr val="tx1"/>
                </a:solidFill>
                <a:latin typeface="+mn-lt"/>
                <a:ea typeface="+mn-ea"/>
                <a:cs typeface="+mn-cs"/>
              </a:rPr>
              <a:t>raportat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pierderi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costuri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mari</a:t>
            </a:r>
            <a:r>
              <a:rPr lang="en-US" sz="1200" u="sng" kern="1200" baseline="0" dirty="0" smtClean="0">
                <a:solidFill>
                  <a:schemeClr val="tx1"/>
                </a:solidFill>
                <a:latin typeface="+mn-lt"/>
                <a:ea typeface="+mn-ea"/>
                <a:cs typeface="+mn-cs"/>
              </a:rPr>
              <a:t> cu </a:t>
            </a:r>
            <a:r>
              <a:rPr lang="en-US" sz="1200" u="sng" kern="1200" baseline="0" dirty="0" err="1" smtClean="0">
                <a:solidFill>
                  <a:schemeClr val="tx1"/>
                </a:solidFill>
                <a:latin typeface="+mn-lt"/>
                <a:ea typeface="+mn-ea"/>
                <a:cs typeface="+mn-cs"/>
              </a:rPr>
              <a:t>incalcarea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securitatii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datelor</a:t>
            </a:r>
            <a:r>
              <a:rPr lang="en-US" sz="1200" u="sng" kern="1200" baseline="0" dirty="0" smtClean="0">
                <a:solidFill>
                  <a:schemeClr val="tx1"/>
                </a:solidFill>
                <a:latin typeface="+mn-lt"/>
                <a:ea typeface="+mn-ea"/>
                <a:cs typeface="+mn-cs"/>
              </a:rPr>
              <a:t>.</a:t>
            </a:r>
          </a:p>
          <a:p>
            <a:r>
              <a:rPr lang="en-US" sz="1200" u="sng" kern="1200" baseline="0" dirty="0" smtClean="0">
                <a:solidFill>
                  <a:schemeClr val="tx1"/>
                </a:solidFill>
                <a:latin typeface="+mn-lt"/>
                <a:ea typeface="+mn-ea"/>
                <a:cs typeface="+mn-cs"/>
              </a:rPr>
              <a:t>- 46 state din US au </a:t>
            </a:r>
            <a:r>
              <a:rPr lang="en-US" sz="1200" u="sng" kern="1200" baseline="0" dirty="0" err="1" smtClean="0">
                <a:solidFill>
                  <a:schemeClr val="tx1"/>
                </a:solidFill>
                <a:latin typeface="+mn-lt"/>
                <a:ea typeface="+mn-ea"/>
                <a:cs typeface="+mn-cs"/>
              </a:rPr>
              <a:t>adoptat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legi</a:t>
            </a:r>
            <a:r>
              <a:rPr lang="en-US" sz="1200" u="sng" kern="1200" baseline="0" dirty="0" smtClean="0">
                <a:solidFill>
                  <a:schemeClr val="tx1"/>
                </a:solidFill>
                <a:latin typeface="+mn-lt"/>
                <a:ea typeface="+mn-ea"/>
                <a:cs typeface="+mn-cs"/>
              </a:rPr>
              <a:t> in </a:t>
            </a:r>
            <a:r>
              <a:rPr lang="en-US" sz="1200" u="sng" kern="1200" baseline="0" dirty="0" err="1" smtClean="0">
                <a:solidFill>
                  <a:schemeClr val="tx1"/>
                </a:solidFill>
                <a:latin typeface="+mn-lt"/>
                <a:ea typeface="+mn-ea"/>
                <a:cs typeface="+mn-cs"/>
              </a:rPr>
              <a:t>acest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domeniu</a:t>
            </a:r>
            <a:endParaRPr lang="en-US" sz="1200" u="sng" kern="1200" baseline="0" dirty="0" smtClean="0">
              <a:solidFill>
                <a:schemeClr val="tx1"/>
              </a:solidFill>
              <a:latin typeface="+mn-lt"/>
              <a:ea typeface="+mn-ea"/>
              <a:cs typeface="+mn-cs"/>
            </a:endParaRPr>
          </a:p>
          <a:p>
            <a:r>
              <a:rPr lang="en-US" sz="1200" u="sng" kern="1200" baseline="0" dirty="0" smtClean="0">
                <a:solidFill>
                  <a:schemeClr val="tx1"/>
                </a:solidFill>
                <a:latin typeface="+mn-lt"/>
                <a:ea typeface="+mn-ea"/>
                <a:cs typeface="+mn-cs"/>
              </a:rPr>
              <a:t>- In </a:t>
            </a:r>
            <a:r>
              <a:rPr lang="en-US" sz="1200" u="sng" kern="1200" baseline="0" dirty="0" err="1" smtClean="0">
                <a:solidFill>
                  <a:schemeClr val="tx1"/>
                </a:solidFill>
                <a:latin typeface="+mn-lt"/>
                <a:ea typeface="+mn-ea"/>
                <a:cs typeface="+mn-cs"/>
              </a:rPr>
              <a:t>septembrie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Senatul</a:t>
            </a:r>
            <a:r>
              <a:rPr lang="en-US" sz="1200" u="sng" kern="1200" baseline="0" dirty="0" smtClean="0">
                <a:solidFill>
                  <a:schemeClr val="tx1"/>
                </a:solidFill>
                <a:latin typeface="+mn-lt"/>
                <a:ea typeface="+mn-ea"/>
                <a:cs typeface="+mn-cs"/>
              </a:rPr>
              <a:t> US a </a:t>
            </a:r>
            <a:r>
              <a:rPr lang="en-US" sz="1200" u="sng" kern="1200" baseline="0" dirty="0" err="1" smtClean="0">
                <a:solidFill>
                  <a:schemeClr val="tx1"/>
                </a:solidFill>
                <a:latin typeface="+mn-lt"/>
                <a:ea typeface="+mn-ea"/>
                <a:cs typeface="+mn-cs"/>
              </a:rPr>
              <a:t>introdus</a:t>
            </a:r>
            <a:r>
              <a:rPr lang="en-US" sz="1200" u="sng" kern="1200" baseline="0" dirty="0" smtClean="0">
                <a:solidFill>
                  <a:schemeClr val="tx1"/>
                </a:solidFill>
                <a:latin typeface="+mn-lt"/>
                <a:ea typeface="+mn-ea"/>
                <a:cs typeface="+mn-cs"/>
              </a:rPr>
              <a:t> o </a:t>
            </a:r>
            <a:r>
              <a:rPr lang="en-US" sz="1200" u="sng" kern="1200" baseline="0" dirty="0" err="1" smtClean="0">
                <a:solidFill>
                  <a:schemeClr val="tx1"/>
                </a:solidFill>
                <a:latin typeface="+mn-lt"/>
                <a:ea typeface="+mn-ea"/>
                <a:cs typeface="+mn-cs"/>
              </a:rPr>
              <a:t>legislatie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privind</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notificarile</a:t>
            </a:r>
            <a:r>
              <a:rPr lang="en-US" sz="1200" u="sng" kern="1200" baseline="0" dirty="0" smtClean="0">
                <a:solidFill>
                  <a:schemeClr val="tx1"/>
                </a:solidFill>
                <a:latin typeface="+mn-lt"/>
                <a:ea typeface="+mn-ea"/>
                <a:cs typeface="+mn-cs"/>
              </a:rPr>
              <a:t> cu </a:t>
            </a:r>
            <a:r>
              <a:rPr lang="en-US" sz="1200" u="sng" kern="1200" baseline="0" dirty="0" err="1" smtClean="0">
                <a:solidFill>
                  <a:schemeClr val="tx1"/>
                </a:solidFill>
                <a:latin typeface="+mn-lt"/>
                <a:ea typeface="+mn-ea"/>
                <a:cs typeface="+mn-cs"/>
              </a:rPr>
              <a:t>privire</a:t>
            </a:r>
            <a:r>
              <a:rPr lang="en-US" sz="1200" u="sng" kern="1200" baseline="0" dirty="0" smtClean="0">
                <a:solidFill>
                  <a:schemeClr val="tx1"/>
                </a:solidFill>
                <a:latin typeface="+mn-lt"/>
                <a:ea typeface="+mn-ea"/>
                <a:cs typeface="+mn-cs"/>
              </a:rPr>
              <a:t> la </a:t>
            </a:r>
            <a:r>
              <a:rPr lang="en-US" sz="1200" u="sng" kern="1200" baseline="0" dirty="0" err="1" smtClean="0">
                <a:solidFill>
                  <a:schemeClr val="tx1"/>
                </a:solidFill>
                <a:latin typeface="+mn-lt"/>
                <a:ea typeface="+mn-ea"/>
                <a:cs typeface="+mn-cs"/>
              </a:rPr>
              <a:t>incalcarea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securitatii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datelor</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Astfel</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daca</a:t>
            </a:r>
            <a:r>
              <a:rPr lang="en-US" sz="1200" u="sng" kern="1200" baseline="0" dirty="0" smtClean="0">
                <a:solidFill>
                  <a:schemeClr val="tx1"/>
                </a:solidFill>
                <a:latin typeface="+mn-lt"/>
                <a:ea typeface="+mn-ea"/>
                <a:cs typeface="+mn-cs"/>
              </a:rPr>
              <a:t> se </a:t>
            </a:r>
            <a:r>
              <a:rPr lang="en-US" sz="1200" u="sng" kern="1200" baseline="0" dirty="0" err="1" smtClean="0">
                <a:solidFill>
                  <a:schemeClr val="tx1"/>
                </a:solidFill>
                <a:latin typeface="+mn-lt"/>
                <a:ea typeface="+mn-ea"/>
                <a:cs typeface="+mn-cs"/>
              </a:rPr>
              <a:t>intampla</a:t>
            </a:r>
            <a:r>
              <a:rPr lang="en-US" sz="1200" u="sng" kern="1200" baseline="0" dirty="0" smtClean="0">
                <a:solidFill>
                  <a:schemeClr val="tx1"/>
                </a:solidFill>
                <a:latin typeface="+mn-lt"/>
                <a:ea typeface="+mn-ea"/>
                <a:cs typeface="+mn-cs"/>
              </a:rPr>
              <a:t> o </a:t>
            </a:r>
            <a:r>
              <a:rPr lang="en-US" sz="1200" u="sng" kern="1200" baseline="0" dirty="0" err="1" smtClean="0">
                <a:solidFill>
                  <a:schemeClr val="tx1"/>
                </a:solidFill>
                <a:latin typeface="+mn-lt"/>
                <a:ea typeface="+mn-ea"/>
                <a:cs typeface="+mn-cs"/>
              </a:rPr>
              <a:t>asftel</a:t>
            </a:r>
            <a:r>
              <a:rPr lang="en-US" sz="1200" u="sng" kern="1200" baseline="0" dirty="0" smtClean="0">
                <a:solidFill>
                  <a:schemeClr val="tx1"/>
                </a:solidFill>
                <a:latin typeface="+mn-lt"/>
                <a:ea typeface="+mn-ea"/>
                <a:cs typeface="+mn-cs"/>
              </a:rPr>
              <a:t> de </a:t>
            </a:r>
            <a:r>
              <a:rPr lang="en-US" sz="1200" u="sng" kern="1200" baseline="0" dirty="0" err="1" smtClean="0">
                <a:solidFill>
                  <a:schemeClr val="tx1"/>
                </a:solidFill>
                <a:latin typeface="+mn-lt"/>
                <a:ea typeface="+mn-ea"/>
                <a:cs typeface="+mn-cs"/>
              </a:rPr>
              <a:t>incalcare</a:t>
            </a:r>
            <a:r>
              <a:rPr lang="en-US" sz="1200" u="sng" kern="1200" baseline="0" dirty="0" smtClean="0">
                <a:solidFill>
                  <a:schemeClr val="tx1"/>
                </a:solidFill>
                <a:latin typeface="+mn-lt"/>
                <a:ea typeface="+mn-ea"/>
                <a:cs typeface="+mn-cs"/>
              </a:rPr>
              <a:t> al </a:t>
            </a:r>
            <a:r>
              <a:rPr lang="en-US" sz="1200" u="sng" kern="1200" baseline="0" dirty="0" err="1" smtClean="0">
                <a:solidFill>
                  <a:schemeClr val="tx1"/>
                </a:solidFill>
                <a:latin typeface="+mn-lt"/>
                <a:ea typeface="+mn-ea"/>
                <a:cs typeface="+mn-cs"/>
              </a:rPr>
              <a:t>legilor</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anumite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entitati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trebuie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notifice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persoanele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afectate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primeasca</a:t>
            </a:r>
            <a:r>
              <a:rPr lang="en-US" sz="1200" u="sng" kern="1200" baseline="0" dirty="0" smtClean="0">
                <a:solidFill>
                  <a:schemeClr val="tx1"/>
                </a:solidFill>
                <a:latin typeface="+mn-lt"/>
                <a:ea typeface="+mn-ea"/>
                <a:cs typeface="+mn-cs"/>
              </a:rPr>
              <a:t> diverse </a:t>
            </a:r>
            <a:r>
              <a:rPr lang="en-US" sz="1200" u="sng" kern="1200" baseline="0" dirty="0" err="1" smtClean="0">
                <a:solidFill>
                  <a:schemeClr val="tx1"/>
                </a:solidFill>
                <a:latin typeface="+mn-lt"/>
                <a:ea typeface="+mn-ea"/>
                <a:cs typeface="+mn-cs"/>
              </a:rPr>
              <a:t>rapoarte</a:t>
            </a:r>
            <a:r>
              <a:rPr lang="en-US" sz="1200" u="sng" kern="1200" baseline="0" dirty="0" smtClean="0">
                <a:solidFill>
                  <a:schemeClr val="tx1"/>
                </a:solidFill>
                <a:latin typeface="+mn-lt"/>
                <a:ea typeface="+mn-ea"/>
                <a:cs typeface="+mn-cs"/>
              </a:rPr>
              <a:t>, etc.</a:t>
            </a:r>
          </a:p>
          <a:p>
            <a:endParaRPr lang="en-US" sz="1200" kern="1200" baseline="0" dirty="0" smtClean="0">
              <a:solidFill>
                <a:schemeClr val="tx1"/>
              </a:solidFill>
              <a:latin typeface="+mn-lt"/>
              <a:ea typeface="+mn-ea"/>
              <a:cs typeface="+mn-cs"/>
            </a:endParaRPr>
          </a:p>
          <a:p>
            <a:pPr>
              <a:lnSpc>
                <a:spcPct val="80000"/>
              </a:lnSpc>
              <a:defRPr/>
            </a:pPr>
            <a:r>
              <a:rPr lang="en-US" u="sng" dirty="0" err="1" smtClean="0">
                <a:ea typeface="MS PGothic" pitchFamily="34" charset="-128"/>
              </a:rPr>
              <a:t>Clientii</a:t>
            </a:r>
            <a:r>
              <a:rPr lang="en-US" u="sng" dirty="0" smtClean="0">
                <a:ea typeface="MS PGothic" pitchFamily="34" charset="-128"/>
              </a:rPr>
              <a:t> </a:t>
            </a:r>
            <a:r>
              <a:rPr lang="en-US" u="sng" dirty="0" smtClean="0">
                <a:ea typeface="MS PGothic" pitchFamily="34" charset="-128"/>
              </a:rPr>
              <a:t>se </a:t>
            </a:r>
            <a:r>
              <a:rPr lang="en-US" u="sng" dirty="0" err="1" smtClean="0">
                <a:ea typeface="MS PGothic" pitchFamily="34" charset="-128"/>
              </a:rPr>
              <a:t>asteapta</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a:t>
            </a:r>
            <a:r>
              <a:rPr lang="en-US" u="sng" baseline="0" dirty="0" err="1" smtClean="0">
                <a:ea typeface="MS PGothic" pitchFamily="34" charset="-128"/>
              </a:rPr>
              <a:t>datele</a:t>
            </a:r>
            <a:r>
              <a:rPr lang="en-US" u="sng" baseline="0" dirty="0" smtClean="0">
                <a:ea typeface="MS PGothic" pitchFamily="34" charset="-128"/>
              </a:rPr>
              <a:t> </a:t>
            </a:r>
            <a:r>
              <a:rPr lang="en-US" u="sng" baseline="0" dirty="0" err="1" smtClean="0">
                <a:ea typeface="MS PGothic" pitchFamily="34" charset="-128"/>
              </a:rPr>
              <a:t>lor</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fie </a:t>
            </a:r>
            <a:r>
              <a:rPr lang="en-US" u="sng" baseline="0" dirty="0" err="1" smtClean="0">
                <a:ea typeface="MS PGothic" pitchFamily="34" charset="-128"/>
              </a:rPr>
              <a:t>pastrate</a:t>
            </a:r>
            <a:r>
              <a:rPr lang="en-US" u="sng" baseline="0" dirty="0" smtClean="0">
                <a:ea typeface="MS PGothic" pitchFamily="34" charset="-128"/>
              </a:rPr>
              <a:t> in </a:t>
            </a:r>
            <a:r>
              <a:rPr lang="en-US" u="sng" baseline="0" dirty="0" err="1" smtClean="0">
                <a:ea typeface="MS PGothic" pitchFamily="34" charset="-128"/>
              </a:rPr>
              <a:t>siguranta</a:t>
            </a:r>
            <a:r>
              <a:rPr lang="en-US" u="sng" baseline="0" dirty="0" smtClean="0">
                <a:ea typeface="MS PGothic" pitchFamily="34" charset="-128"/>
              </a:rPr>
              <a:t>. Nu </a:t>
            </a:r>
            <a:r>
              <a:rPr lang="en-US" u="sng" baseline="0" dirty="0" err="1" smtClean="0">
                <a:ea typeface="MS PGothic" pitchFamily="34" charset="-128"/>
              </a:rPr>
              <a:t>uitati</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a:t>
            </a:r>
            <a:r>
              <a:rPr lang="en-US" u="sng" baseline="0" dirty="0" err="1" smtClean="0">
                <a:ea typeface="MS PGothic" pitchFamily="34" charset="-128"/>
              </a:rPr>
              <a:t>protectia</a:t>
            </a:r>
            <a:r>
              <a:rPr lang="en-US" u="sng" baseline="0" dirty="0" smtClean="0">
                <a:ea typeface="MS PGothic" pitchFamily="34" charset="-128"/>
              </a:rPr>
              <a:t> brand-</a:t>
            </a:r>
            <a:r>
              <a:rPr lang="en-US" u="sng" baseline="0" dirty="0" err="1" smtClean="0">
                <a:ea typeface="MS PGothic" pitchFamily="34" charset="-128"/>
              </a:rPr>
              <a:t>ului</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a:t>
            </a:r>
            <a:r>
              <a:rPr lang="en-US" u="sng" baseline="0" dirty="0" err="1" smtClean="0">
                <a:ea typeface="MS PGothic" pitchFamily="34" charset="-128"/>
              </a:rPr>
              <a:t>reputatia</a:t>
            </a:r>
            <a:r>
              <a:rPr lang="en-US" u="sng" baseline="0" dirty="0" smtClean="0">
                <a:ea typeface="MS PGothic" pitchFamily="34" charset="-128"/>
              </a:rPr>
              <a:t> </a:t>
            </a:r>
            <a:r>
              <a:rPr lang="en-US" u="sng" baseline="0" dirty="0" err="1" smtClean="0">
                <a:ea typeface="MS PGothic" pitchFamily="34" charset="-128"/>
              </a:rPr>
              <a:t>reprezinta</a:t>
            </a:r>
            <a:r>
              <a:rPr lang="en-US" u="sng" baseline="0" dirty="0" smtClean="0">
                <a:ea typeface="MS PGothic" pitchFamily="34" charset="-128"/>
              </a:rPr>
              <a:t> </a:t>
            </a:r>
            <a:r>
              <a:rPr lang="en-US" u="sng" baseline="0" dirty="0" err="1" smtClean="0">
                <a:ea typeface="MS PGothic" pitchFamily="34" charset="-128"/>
              </a:rPr>
              <a:t>unele</a:t>
            </a:r>
            <a:r>
              <a:rPr lang="en-US" u="sng" baseline="0" dirty="0" smtClean="0">
                <a:ea typeface="MS PGothic" pitchFamily="34" charset="-128"/>
              </a:rPr>
              <a:t> </a:t>
            </a:r>
            <a:r>
              <a:rPr lang="en-US" u="sng" baseline="0" dirty="0" err="1" smtClean="0">
                <a:ea typeface="MS PGothic" pitchFamily="34" charset="-128"/>
              </a:rPr>
              <a:t>dintre</a:t>
            </a:r>
            <a:r>
              <a:rPr lang="en-US" u="sng" baseline="0" dirty="0" smtClean="0">
                <a:ea typeface="MS PGothic" pitchFamily="34" charset="-128"/>
              </a:rPr>
              <a:t> </a:t>
            </a:r>
            <a:r>
              <a:rPr lang="en-US" u="sng" baseline="0" dirty="0" err="1" smtClean="0">
                <a:ea typeface="MS PGothic" pitchFamily="34" charset="-128"/>
              </a:rPr>
              <a:t>cele</a:t>
            </a:r>
            <a:r>
              <a:rPr lang="en-US" u="sng" baseline="0" dirty="0" smtClean="0">
                <a:ea typeface="MS PGothic" pitchFamily="34" charset="-128"/>
              </a:rPr>
              <a:t> </a:t>
            </a:r>
            <a:r>
              <a:rPr lang="en-US" u="sng" baseline="0" dirty="0" err="1" smtClean="0">
                <a:ea typeface="MS PGothic" pitchFamily="34" charset="-128"/>
              </a:rPr>
              <a:t>mai</a:t>
            </a:r>
            <a:r>
              <a:rPr lang="en-US" u="sng" baseline="0" dirty="0" smtClean="0">
                <a:ea typeface="MS PGothic" pitchFamily="34" charset="-128"/>
              </a:rPr>
              <a:t> </a:t>
            </a:r>
            <a:r>
              <a:rPr lang="en-US" u="sng" baseline="0" dirty="0" err="1" smtClean="0">
                <a:ea typeface="MS PGothic" pitchFamily="34" charset="-128"/>
              </a:rPr>
              <a:t>importante</a:t>
            </a:r>
            <a:r>
              <a:rPr lang="en-US" u="sng" baseline="0" dirty="0" smtClean="0">
                <a:ea typeface="MS PGothic" pitchFamily="34" charset="-128"/>
              </a:rPr>
              <a:t> motive </a:t>
            </a:r>
            <a:r>
              <a:rPr lang="en-US" u="sng" baseline="0" dirty="0" err="1" smtClean="0">
                <a:ea typeface="MS PGothic" pitchFamily="34" charset="-128"/>
              </a:rPr>
              <a:t>pentru</a:t>
            </a:r>
            <a:r>
              <a:rPr lang="en-US" u="sng" baseline="0" dirty="0" smtClean="0">
                <a:ea typeface="MS PGothic" pitchFamily="34" charset="-128"/>
              </a:rPr>
              <a:t> care </a:t>
            </a:r>
            <a:r>
              <a:rPr lang="en-US" u="sng" baseline="0" dirty="0" err="1" smtClean="0">
                <a:ea typeface="MS PGothic" pitchFamily="34" charset="-128"/>
              </a:rPr>
              <a:t>organizatiile</a:t>
            </a:r>
            <a:r>
              <a:rPr lang="en-US" u="sng" baseline="0" dirty="0" smtClean="0">
                <a:ea typeface="MS PGothic" pitchFamily="34" charset="-128"/>
              </a:rPr>
              <a:t> au </a:t>
            </a:r>
            <a:r>
              <a:rPr lang="en-US" u="sng" baseline="0" dirty="0" err="1" smtClean="0">
                <a:ea typeface="MS PGothic" pitchFamily="34" charset="-128"/>
              </a:rPr>
              <a:t>continuat</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investeasca</a:t>
            </a:r>
            <a:r>
              <a:rPr lang="en-US" u="sng" baseline="0" dirty="0" smtClean="0">
                <a:ea typeface="MS PGothic" pitchFamily="34" charset="-128"/>
              </a:rPr>
              <a:t> in </a:t>
            </a:r>
            <a:r>
              <a:rPr lang="en-US" u="sng" baseline="0" dirty="0" err="1" smtClean="0">
                <a:ea typeface="MS PGothic" pitchFamily="34" charset="-128"/>
              </a:rPr>
              <a:t>solutii</a:t>
            </a:r>
            <a:r>
              <a:rPr lang="en-US" u="sng" baseline="0" dirty="0" smtClean="0">
                <a:ea typeface="MS PGothic" pitchFamily="34" charset="-128"/>
              </a:rPr>
              <a:t> de DLP.</a:t>
            </a:r>
            <a:endParaRPr lang="en-US" u="sng" dirty="0" smtClean="0">
              <a:ea typeface="MS PGothic" pitchFamily="34" charset="-128"/>
            </a:endParaRPr>
          </a:p>
          <a:p>
            <a:pPr>
              <a:lnSpc>
                <a:spcPct val="80000"/>
              </a:lnSpc>
              <a:defRPr/>
            </a:pPr>
            <a:endParaRPr lang="en-US" dirty="0" smtClean="0">
              <a:ea typeface="MS PGothic" pitchFamily="34" charset="-128"/>
            </a:endParaRPr>
          </a:p>
          <a:p>
            <a:pPr>
              <a:lnSpc>
                <a:spcPct val="80000"/>
              </a:lnSpc>
              <a:defRPr/>
            </a:pPr>
            <a:r>
              <a:rPr lang="en-US" dirty="0" smtClean="0">
                <a:ea typeface="MS PGothic" pitchFamily="34" charset="-128"/>
              </a:rPr>
              <a:t>CISOs like you need to continue to focus on being business enablers while protecting the organization from threats in a climate of declining IT budgets and increasing regulation.</a:t>
            </a:r>
          </a:p>
          <a:p>
            <a:pPr>
              <a:lnSpc>
                <a:spcPct val="80000"/>
              </a:lnSpc>
              <a:defRPr/>
            </a:pPr>
            <a:endParaRPr lang="en-US" dirty="0" smtClean="0">
              <a:ea typeface="MS PGothic" pitchFamily="34" charset="-128"/>
            </a:endParaRPr>
          </a:p>
          <a:p>
            <a:pPr>
              <a:lnSpc>
                <a:spcPct val="80000"/>
              </a:lnSpc>
              <a:defRPr/>
            </a:pPr>
            <a:r>
              <a:rPr lang="en-US" dirty="0" smtClean="0">
                <a:ea typeface="MS PGothic" pitchFamily="34" charset="-128"/>
              </a:rPr>
              <a:t>Would you agree that these are some of the challenges you face today?</a:t>
            </a:r>
          </a:p>
          <a:p>
            <a:pPr>
              <a:lnSpc>
                <a:spcPct val="80000"/>
              </a:lnSpc>
              <a:defRPr/>
            </a:pPr>
            <a:endParaRPr lang="en-US" b="1" i="1" dirty="0" smtClean="0">
              <a:ea typeface="MS PGothic" pitchFamily="34" charset="-128"/>
            </a:endParaRPr>
          </a:p>
          <a:p>
            <a:pPr>
              <a:lnSpc>
                <a:spcPct val="80000"/>
              </a:lnSpc>
              <a:defRPr/>
            </a:pPr>
            <a:r>
              <a:rPr lang="en-US" b="1" i="1" dirty="0" smtClean="0">
                <a:ea typeface="MS PGothic" pitchFamily="34" charset="-128"/>
              </a:rPr>
              <a:t>Additional background for Slide – not script:</a:t>
            </a:r>
            <a:endParaRPr lang="en-US" b="1" dirty="0" smtClean="0">
              <a:ea typeface="MS PGothic" pitchFamily="34" charset="-128"/>
            </a:endParaRPr>
          </a:p>
          <a:p>
            <a:pPr>
              <a:lnSpc>
                <a:spcPct val="80000"/>
              </a:lnSpc>
              <a:defRPr/>
            </a:pPr>
            <a:endParaRPr lang="en-US" b="1" dirty="0" smtClean="0">
              <a:ea typeface="MS PGothic" pitchFamily="34" charset="-128"/>
            </a:endParaRPr>
          </a:p>
          <a:p>
            <a:pPr lvl="1">
              <a:lnSpc>
                <a:spcPct val="80000"/>
              </a:lnSpc>
              <a:defRPr/>
            </a:pPr>
            <a:r>
              <a:rPr lang="en-US" b="1" dirty="0" smtClean="0">
                <a:ea typeface="MS PGothic" pitchFamily="34" charset="-128"/>
              </a:rPr>
              <a:t>59% of ex-employees took company data</a:t>
            </a:r>
            <a:r>
              <a:rPr lang="en-US" dirty="0" smtClean="0">
                <a:ea typeface="MS PGothic" pitchFamily="34" charset="-128"/>
              </a:rPr>
              <a:t>, including customer lists, employee records,  non-financial information.  [SOURCE: “Data Loss Risks During Downsizing: As Employees Exit, So Does Corporate Data”, Ponemon Institute, 2008]</a:t>
            </a:r>
            <a:endParaRPr lang="en-US" b="1" i="1" dirty="0" smtClean="0">
              <a:ea typeface="MS PGothic" pitchFamily="34" charset="-128"/>
            </a:endParaRPr>
          </a:p>
          <a:p>
            <a:pPr lvl="1">
              <a:lnSpc>
                <a:spcPct val="80000"/>
              </a:lnSpc>
              <a:defRPr/>
            </a:pPr>
            <a:endParaRPr lang="en-US" b="1" i="1" dirty="0" smtClean="0">
              <a:ea typeface="MS PGothic" pitchFamily="34" charset="-128"/>
            </a:endParaRPr>
          </a:p>
          <a:p>
            <a:pPr lvl="1">
              <a:lnSpc>
                <a:spcPct val="80000"/>
              </a:lnSpc>
              <a:defRPr/>
            </a:pPr>
            <a:r>
              <a:rPr lang="en-US" b="1" i="1" dirty="0" smtClean="0">
                <a:ea typeface="MS PGothic" pitchFamily="34" charset="-128"/>
              </a:rPr>
              <a:t>About well-intentioned employees:  </a:t>
            </a:r>
            <a:r>
              <a:rPr lang="en-US" dirty="0" smtClean="0">
                <a:ea typeface="MS PGothic" pitchFamily="34" charset="-128"/>
              </a:rPr>
              <a:t> Employees can easily transfer large amounts of data to and from the office. Mobile devices are smaller and more powerful than ever. You can copy the personal data of every U.S. citizen onto an iPod and still have room for music. Sensitive data may be sent through unprotected Web email. Confidential files may be exposed on a shared server where anyone has access to them or sensitive data may be copied to a laptop that is then taken home or on the road. The office is “anywhere” –  at a wireless hotspot (at your local Starbucks), at the airport, in a hotel, or simply at home.</a:t>
            </a:r>
            <a:endParaRPr lang="en-US" b="1" i="1" dirty="0" smtClean="0">
              <a:ea typeface="MS PGothic" pitchFamily="34" charset="-128"/>
            </a:endParaRPr>
          </a:p>
          <a:p>
            <a:pPr lvl="1">
              <a:lnSpc>
                <a:spcPct val="80000"/>
              </a:lnSpc>
              <a:defRPr/>
            </a:pPr>
            <a:endParaRPr lang="en-US" b="1" i="1" dirty="0" smtClean="0">
              <a:ea typeface="MS PGothic" pitchFamily="34" charset="-128"/>
            </a:endParaRPr>
          </a:p>
          <a:p>
            <a:pPr lvl="1">
              <a:lnSpc>
                <a:spcPct val="80000"/>
              </a:lnSpc>
              <a:defRPr/>
            </a:pPr>
            <a:r>
              <a:rPr lang="en-US" b="1" i="1" dirty="0" smtClean="0">
                <a:ea typeface="MS PGothic" pitchFamily="34" charset="-128"/>
              </a:rPr>
              <a:t>About Malicious Insiders:   </a:t>
            </a:r>
            <a:r>
              <a:rPr lang="en-US" dirty="0" smtClean="0">
                <a:ea typeface="MS PGothic" pitchFamily="34" charset="-128"/>
              </a:rPr>
              <a:t>The Symantec/Ponemon survey found that the most common methods to take data when leaving and employer were:</a:t>
            </a:r>
          </a:p>
          <a:p>
            <a:pPr lvl="2">
              <a:lnSpc>
                <a:spcPct val="80000"/>
              </a:lnSpc>
              <a:defRPr/>
            </a:pPr>
            <a:r>
              <a:rPr lang="en-US" dirty="0" smtClean="0">
                <a:ea typeface="MS PGothic" pitchFamily="34" charset="-128"/>
              </a:rPr>
              <a:t>53% copied to CD/DVD</a:t>
            </a:r>
          </a:p>
          <a:p>
            <a:pPr lvl="2">
              <a:lnSpc>
                <a:spcPct val="80000"/>
              </a:lnSpc>
              <a:defRPr/>
            </a:pPr>
            <a:r>
              <a:rPr lang="en-US" dirty="0" smtClean="0">
                <a:ea typeface="MS PGothic" pitchFamily="34" charset="-128"/>
              </a:rPr>
              <a:t>42% copied to USB flash drives</a:t>
            </a:r>
          </a:p>
          <a:p>
            <a:pPr lvl="2">
              <a:lnSpc>
                <a:spcPct val="80000"/>
              </a:lnSpc>
              <a:defRPr/>
            </a:pPr>
            <a:r>
              <a:rPr lang="en-US" dirty="0" smtClean="0">
                <a:ea typeface="MS PGothic" pitchFamily="34" charset="-128"/>
              </a:rPr>
              <a:t>38% sent to personal email accounts</a:t>
            </a:r>
          </a:p>
          <a:p>
            <a:pPr lvl="2">
              <a:lnSpc>
                <a:spcPct val="80000"/>
              </a:lnSpc>
              <a:defRPr/>
            </a:pPr>
            <a:endParaRPr lang="en-US" baseline="0" dirty="0" smtClean="0">
              <a:ea typeface="MS PGothic" pitchFamily="34" charset="-128"/>
            </a:endParaRPr>
          </a:p>
          <a:p>
            <a:pPr lvl="0">
              <a:lnSpc>
                <a:spcPct val="80000"/>
              </a:lnSpc>
              <a:defRPr/>
            </a:pPr>
            <a:r>
              <a:rPr lang="en-US" baseline="0" dirty="0" smtClean="0">
                <a:ea typeface="MS PGothic" pitchFamily="34" charset="-128"/>
              </a:rPr>
              <a:t>Spending Trends</a:t>
            </a:r>
          </a:p>
          <a:p>
            <a:pPr lvl="0">
              <a:lnSpc>
                <a:spcPct val="80000"/>
              </a:lnSpc>
              <a:defRPr/>
            </a:pPr>
            <a:r>
              <a:rPr lang="en-US" dirty="0" smtClean="0">
                <a:hlinkClick r:id="rId3"/>
              </a:rPr>
              <a:t>http://informationweek.com/news/security/management/231903274</a:t>
            </a:r>
            <a:endParaRPr lang="en-US" dirty="0" smtClean="0"/>
          </a:p>
          <a:p>
            <a:pPr lvl="0">
              <a:buFont typeface="Arial" pitchFamily="34" charset="0"/>
              <a:buChar char="•"/>
            </a:pPr>
            <a:r>
              <a:rPr lang="en-US" sz="1200" kern="1200" dirty="0" smtClean="0">
                <a:solidFill>
                  <a:schemeClr val="tx1"/>
                </a:solidFill>
                <a:latin typeface="+mn-lt"/>
                <a:ea typeface="+mn-ea"/>
                <a:cs typeface="+mn-cs"/>
              </a:rPr>
              <a:t>For 2012, 37% of information security professionals say their business plans to increase its security spending, while only 16% expect their security spending to decrease. </a:t>
            </a:r>
          </a:p>
          <a:p>
            <a:pPr lvl="0">
              <a:buFont typeface="Arial" pitchFamily="34" charset="0"/>
              <a:buChar char="•"/>
            </a:pPr>
            <a:r>
              <a:rPr lang="en-US" sz="1200" kern="1200" dirty="0" smtClean="0">
                <a:solidFill>
                  <a:schemeClr val="tx1"/>
                </a:solidFill>
                <a:latin typeface="+mn-lt"/>
                <a:ea typeface="+mn-ea"/>
                <a:cs typeface="+mn-cs"/>
              </a:rPr>
              <a:t>The top drivers for spending increases are to address compliance, mobile devices, and </a:t>
            </a:r>
            <a:r>
              <a:rPr lang="en-US" sz="1200" b="1" kern="1200" dirty="0" smtClean="0">
                <a:solidFill>
                  <a:schemeClr val="tx1"/>
                </a:solidFill>
                <a:latin typeface="+mn-lt"/>
                <a:ea typeface="+mn-ea"/>
                <a:cs typeface="+mn-cs"/>
              </a:rPr>
              <a:t>data loss prevention</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Kennedy said the study also found that </a:t>
            </a:r>
            <a:r>
              <a:rPr lang="en-US" sz="1200" b="1" kern="1200" dirty="0" smtClean="0">
                <a:solidFill>
                  <a:schemeClr val="tx1"/>
                </a:solidFill>
                <a:latin typeface="+mn-lt"/>
                <a:ea typeface="+mn-ea"/>
                <a:cs typeface="+mn-cs"/>
              </a:rPr>
              <a:t>DLP </a:t>
            </a:r>
            <a:r>
              <a:rPr lang="en-US" sz="1200" kern="1200" dirty="0" smtClean="0">
                <a:solidFill>
                  <a:schemeClr val="tx1"/>
                </a:solidFill>
                <a:latin typeface="+mn-lt"/>
                <a:ea typeface="+mn-ea"/>
                <a:cs typeface="+mn-cs"/>
              </a:rPr>
              <a:t>technologies have become more popular. Overall, 23% of businesses said they're using network-based DLP, and 20% plan to implement it in the next 18 months. The majority of companies purchase network-based DLP from Symantec, followed by Cisco, McAfee, EMC, Websense, and Proofpoint.</a:t>
            </a:r>
          </a:p>
          <a:p>
            <a:pPr lvl="0">
              <a:buFont typeface="Arial" pitchFamily="34" charset="0"/>
              <a:buChar char="•"/>
            </a:pPr>
            <a:r>
              <a:rPr lang="en-US" sz="1200" kern="1200" dirty="0" smtClean="0">
                <a:solidFill>
                  <a:schemeClr val="tx1"/>
                </a:solidFill>
                <a:latin typeface="+mn-lt"/>
                <a:ea typeface="+mn-ea"/>
                <a:cs typeface="+mn-cs"/>
              </a:rPr>
              <a:t>Meanwhile, 21% of firms are using </a:t>
            </a:r>
            <a:r>
              <a:rPr lang="en-US" sz="1200" b="1" kern="1200" dirty="0" smtClean="0">
                <a:solidFill>
                  <a:schemeClr val="tx1"/>
                </a:solidFill>
                <a:latin typeface="+mn-lt"/>
                <a:ea typeface="+mn-ea"/>
                <a:cs typeface="+mn-cs"/>
              </a:rPr>
              <a:t>DLP</a:t>
            </a:r>
            <a:r>
              <a:rPr lang="en-US" sz="1200" kern="1200" dirty="0" smtClean="0">
                <a:solidFill>
                  <a:schemeClr val="tx1"/>
                </a:solidFill>
                <a:latin typeface="+mn-lt"/>
                <a:ea typeface="+mn-ea"/>
                <a:cs typeface="+mn-cs"/>
              </a:rPr>
              <a:t> software on their endpoints, and 27% plan to implement such technology within the next 18 months. Buyers are primarily deferring to their existing endpoint security vendor to get endpoint DLP. In particular, most respondents use Symantec, McAfee Sophos, Websense or EMC.</a:t>
            </a:r>
          </a:p>
          <a:p>
            <a:pPr lvl="0">
              <a:lnSpc>
                <a:spcPct val="80000"/>
              </a:lnSpc>
              <a:defRPr/>
            </a:pPr>
            <a:endParaRPr lang="en-US" baseline="0" dirty="0" smtClean="0"/>
          </a:p>
          <a:p>
            <a:pPr lvl="1"/>
            <a:endParaRPr lang="en-US" baseline="0" dirty="0" smtClean="0"/>
          </a:p>
          <a:p>
            <a:pPr lvl="1"/>
            <a:endParaRPr lang="en-US" baseline="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a:t>
            </a:fld>
            <a:endParaRPr lang="en-US" dirty="0"/>
          </a:p>
        </p:txBody>
      </p:sp>
    </p:spTree>
    <p:extLst>
      <p:ext uri="{BB962C8B-B14F-4D97-AF65-F5344CB8AC3E}">
        <p14:creationId xmlns:p14="http://schemas.microsoft.com/office/powerpoint/2010/main" val="366014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a:lnSpc>
                <a:spcPct val="80000"/>
              </a:lnSpc>
              <a:defRPr/>
            </a:pPr>
            <a:r>
              <a:rPr lang="en-US" u="sng" baseline="0" dirty="0" err="1" smtClean="0">
                <a:ea typeface="MS PGothic" pitchFamily="34" charset="-128"/>
              </a:rPr>
              <a:t>Acest</a:t>
            </a:r>
            <a:r>
              <a:rPr lang="en-US" u="sng" baseline="0" dirty="0" smtClean="0">
                <a:ea typeface="MS PGothic" pitchFamily="34" charset="-128"/>
              </a:rPr>
              <a:t> site </a:t>
            </a:r>
            <a:r>
              <a:rPr lang="en-US" u="sng" baseline="0" dirty="0" err="1" smtClean="0">
                <a:ea typeface="MS PGothic" pitchFamily="34" charset="-128"/>
              </a:rPr>
              <a:t>trebuie</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faca</a:t>
            </a:r>
            <a:r>
              <a:rPr lang="en-US" u="sng" baseline="0" dirty="0" smtClean="0">
                <a:ea typeface="MS PGothic" pitchFamily="34" charset="-128"/>
              </a:rPr>
              <a:t> </a:t>
            </a:r>
            <a:r>
              <a:rPr lang="en-US" u="sng" baseline="0" dirty="0" err="1" smtClean="0">
                <a:ea typeface="MS PGothic" pitchFamily="34" charset="-128"/>
              </a:rPr>
              <a:t>audienta</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inteleaga</a:t>
            </a:r>
            <a:r>
              <a:rPr lang="en-US" u="sng" baseline="0" dirty="0" smtClean="0">
                <a:ea typeface="MS PGothic" pitchFamily="34" charset="-128"/>
              </a:rPr>
              <a:t> </a:t>
            </a:r>
            <a:r>
              <a:rPr lang="en-US" u="sng" baseline="0" dirty="0" err="1" smtClean="0">
                <a:ea typeface="MS PGothic" pitchFamily="34" charset="-128"/>
              </a:rPr>
              <a:t>ce</a:t>
            </a:r>
            <a:r>
              <a:rPr lang="en-US" u="sng" baseline="0" dirty="0" smtClean="0">
                <a:ea typeface="MS PGothic" pitchFamily="34" charset="-128"/>
              </a:rPr>
              <a:t> tip de date </a:t>
            </a:r>
            <a:r>
              <a:rPr lang="en-US" u="sng" baseline="0" dirty="0" err="1" smtClean="0">
                <a:ea typeface="MS PGothic" pitchFamily="34" charset="-128"/>
              </a:rPr>
              <a:t>este</a:t>
            </a:r>
            <a:r>
              <a:rPr lang="en-US" u="sng" baseline="0" dirty="0" smtClean="0">
                <a:ea typeface="MS PGothic" pitchFamily="34" charset="-128"/>
              </a:rPr>
              <a:t> important – </a:t>
            </a:r>
            <a:r>
              <a:rPr lang="en-US" u="sng" baseline="0" dirty="0" err="1" smtClean="0">
                <a:ea typeface="MS PGothic" pitchFamily="34" charset="-128"/>
              </a:rPr>
              <a:t>trebuie</a:t>
            </a:r>
            <a:r>
              <a:rPr lang="en-US" u="sng" baseline="0" dirty="0" smtClean="0">
                <a:ea typeface="MS PGothic" pitchFamily="34" charset="-128"/>
              </a:rPr>
              <a:t> </a:t>
            </a:r>
            <a:r>
              <a:rPr lang="en-US" u="sng" baseline="0" dirty="0" err="1" smtClean="0">
                <a:ea typeface="MS PGothic" pitchFamily="34" charset="-128"/>
              </a:rPr>
              <a:t>utilizata</a:t>
            </a:r>
            <a:r>
              <a:rPr lang="en-US" u="sng" baseline="0" dirty="0" smtClean="0">
                <a:ea typeface="MS PGothic" pitchFamily="34" charset="-128"/>
              </a:rPr>
              <a:t> </a:t>
            </a:r>
            <a:r>
              <a:rPr lang="en-US" u="sng" baseline="0" dirty="0" err="1" smtClean="0">
                <a:ea typeface="MS PGothic" pitchFamily="34" charset="-128"/>
              </a:rPr>
              <a:t>aceasta</a:t>
            </a:r>
            <a:r>
              <a:rPr lang="en-US" u="sng" baseline="0" dirty="0" smtClean="0">
                <a:ea typeface="MS PGothic" pitchFamily="34" charset="-128"/>
              </a:rPr>
              <a:t> </a:t>
            </a:r>
            <a:r>
              <a:rPr lang="en-US" u="sng" baseline="0" dirty="0" err="1" smtClean="0">
                <a:ea typeface="MS PGothic" pitchFamily="34" charset="-128"/>
              </a:rPr>
              <a:t>oportunitate</a:t>
            </a:r>
            <a:r>
              <a:rPr lang="en-US" u="sng" baseline="0" dirty="0" smtClean="0">
                <a:ea typeface="MS PGothic" pitchFamily="34" charset="-128"/>
              </a:rPr>
              <a:t> </a:t>
            </a:r>
            <a:r>
              <a:rPr lang="en-US" u="sng" baseline="0" dirty="0" err="1" smtClean="0">
                <a:ea typeface="MS PGothic" pitchFamily="34" charset="-128"/>
              </a:rPr>
              <a:t>pentru</a:t>
            </a:r>
            <a:r>
              <a:rPr lang="en-US" u="sng" baseline="0" dirty="0" smtClean="0">
                <a:ea typeface="MS PGothic" pitchFamily="34" charset="-128"/>
              </a:rPr>
              <a:t> a </a:t>
            </a:r>
            <a:r>
              <a:rPr lang="en-US" u="sng" baseline="0" dirty="0" err="1" smtClean="0">
                <a:ea typeface="MS PGothic" pitchFamily="34" charset="-128"/>
              </a:rPr>
              <a:t>descoperi</a:t>
            </a:r>
            <a:r>
              <a:rPr lang="en-US" u="sng" baseline="0" dirty="0" smtClean="0">
                <a:ea typeface="MS PGothic" pitchFamily="34" charset="-128"/>
              </a:rPr>
              <a:t> </a:t>
            </a:r>
            <a:r>
              <a:rPr lang="en-US" u="sng" baseline="0" dirty="0" err="1" smtClean="0">
                <a:ea typeface="MS PGothic" pitchFamily="34" charset="-128"/>
              </a:rPr>
              <a:t>ce</a:t>
            </a:r>
            <a:r>
              <a:rPr lang="en-US" u="sng" baseline="0" dirty="0" smtClean="0">
                <a:ea typeface="MS PGothic" pitchFamily="34" charset="-128"/>
              </a:rPr>
              <a:t> </a:t>
            </a:r>
            <a:r>
              <a:rPr lang="en-US" u="sng" baseline="0" dirty="0" err="1" smtClean="0">
                <a:ea typeface="MS PGothic" pitchFamily="34" charset="-128"/>
              </a:rPr>
              <a:t>tipuri</a:t>
            </a:r>
            <a:r>
              <a:rPr lang="en-US" u="sng" baseline="0" dirty="0" smtClean="0">
                <a:ea typeface="MS PGothic" pitchFamily="34" charset="-128"/>
              </a:rPr>
              <a:t> de date </a:t>
            </a:r>
            <a:r>
              <a:rPr lang="en-US" u="sng" baseline="0" dirty="0" err="1" smtClean="0">
                <a:ea typeface="MS PGothic" pitchFamily="34" charset="-128"/>
              </a:rPr>
              <a:t>trebuie</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protejeze</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care </a:t>
            </a:r>
            <a:r>
              <a:rPr lang="en-US" u="sng" baseline="0" dirty="0" err="1" smtClean="0">
                <a:ea typeface="MS PGothic" pitchFamily="34" charset="-128"/>
              </a:rPr>
              <a:t>sunt</a:t>
            </a:r>
            <a:r>
              <a:rPr lang="en-US" u="sng" baseline="0" dirty="0" smtClean="0">
                <a:ea typeface="MS PGothic" pitchFamily="34" charset="-128"/>
              </a:rPr>
              <a:t> </a:t>
            </a:r>
            <a:r>
              <a:rPr lang="en-US" u="sng" baseline="0" dirty="0" err="1" smtClean="0">
                <a:ea typeface="MS PGothic" pitchFamily="34" charset="-128"/>
              </a:rPr>
              <a:t>prioritatile</a:t>
            </a:r>
            <a:r>
              <a:rPr lang="en-US" u="sng" baseline="0" dirty="0" smtClean="0">
                <a:ea typeface="MS PGothic" pitchFamily="34" charset="-128"/>
              </a:rPr>
              <a:t>.</a:t>
            </a:r>
            <a:endParaRPr lang="en-US" u="sng" baseline="0" dirty="0" smtClean="0">
              <a:ea typeface="MS PGothic" pitchFamily="34" charset="-128"/>
            </a:endParaRPr>
          </a:p>
          <a:p>
            <a:pPr>
              <a:lnSpc>
                <a:spcPct val="80000"/>
              </a:lnSpc>
              <a:defRPr/>
            </a:pPr>
            <a:endParaRPr lang="en-US" b="1" i="1" u="sng" baseline="0" dirty="0" smtClean="0">
              <a:ea typeface="MS PGothic" pitchFamily="34" charset="-128"/>
            </a:endParaRPr>
          </a:p>
          <a:p>
            <a:pPr>
              <a:lnSpc>
                <a:spcPct val="80000"/>
              </a:lnSpc>
              <a:defRPr/>
            </a:pPr>
            <a:endParaRPr lang="en-US" b="1" i="1" u="sng" baseline="0" dirty="0" smtClean="0">
              <a:ea typeface="MS PGothic" pitchFamily="34" charset="-128"/>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a:t>
            </a:fld>
            <a:endParaRPr lang="en-US" dirty="0"/>
          </a:p>
        </p:txBody>
      </p:sp>
    </p:spTree>
    <p:extLst>
      <p:ext uri="{BB962C8B-B14F-4D97-AF65-F5344CB8AC3E}">
        <p14:creationId xmlns:p14="http://schemas.microsoft.com/office/powerpoint/2010/main" val="169633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70000" lnSpcReduction="20000"/>
          </a:bodyPr>
          <a:lstStyle/>
          <a:p>
            <a:pPr>
              <a:lnSpc>
                <a:spcPct val="80000"/>
              </a:lnSpc>
              <a:defRPr/>
            </a:pPr>
            <a:r>
              <a:rPr lang="en-US" sz="2000" u="sng" baseline="0" dirty="0" smtClean="0">
                <a:solidFill>
                  <a:srgbClr val="FF0000"/>
                </a:solidFill>
                <a:ea typeface="MS PGothic" pitchFamily="34" charset="-128"/>
              </a:rPr>
              <a:t>Symantec</a:t>
            </a:r>
            <a:r>
              <a:rPr lang="en-US" sz="2000" u="sng" baseline="0" dirty="0" smtClean="0">
                <a:ea typeface="MS PGothic" pitchFamily="34" charset="-128"/>
              </a:rPr>
              <a:t> </a:t>
            </a:r>
            <a:r>
              <a:rPr lang="en-US" sz="2000" u="sng" baseline="0" dirty="0" smtClean="0">
                <a:ea typeface="MS PGothic" pitchFamily="34" charset="-128"/>
              </a:rPr>
              <a:t>introduce </a:t>
            </a:r>
            <a:r>
              <a:rPr lang="en-US" sz="2000" u="sng" baseline="0" dirty="0" err="1" smtClean="0">
                <a:ea typeface="MS PGothic" pitchFamily="34" charset="-128"/>
              </a:rPr>
              <a:t>conceptul</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DLP </a:t>
            </a:r>
            <a:r>
              <a:rPr lang="en-US" u="sng" baseline="0" dirty="0" err="1" smtClean="0">
                <a:ea typeface="MS PGothic" pitchFamily="34" charset="-128"/>
              </a:rPr>
              <a:t>este</a:t>
            </a:r>
            <a:r>
              <a:rPr lang="en-US" u="sng" baseline="0" dirty="0" smtClean="0">
                <a:ea typeface="MS PGothic" pitchFamily="34" charset="-128"/>
              </a:rPr>
              <a:t> </a:t>
            </a:r>
            <a:r>
              <a:rPr lang="en-US" u="sng" baseline="0" dirty="0" err="1" smtClean="0">
                <a:ea typeface="MS PGothic" pitchFamily="34" charset="-128"/>
              </a:rPr>
              <a:t>despre</a:t>
            </a:r>
            <a:r>
              <a:rPr lang="en-US" u="sng" baseline="0" dirty="0" smtClean="0">
                <a:ea typeface="MS PGothic" pitchFamily="34" charset="-128"/>
              </a:rPr>
              <a:t> </a:t>
            </a:r>
            <a:r>
              <a:rPr lang="en-US" u="sng" baseline="0" dirty="0" err="1" smtClean="0">
                <a:ea typeface="MS PGothic" pitchFamily="34" charset="-128"/>
              </a:rPr>
              <a:t>Oameni</a:t>
            </a:r>
            <a:r>
              <a:rPr lang="en-US" u="sng" baseline="0" dirty="0" smtClean="0">
                <a:ea typeface="MS PGothic" pitchFamily="34" charset="-128"/>
              </a:rPr>
              <a:t> – </a:t>
            </a:r>
            <a:r>
              <a:rPr lang="en-US" u="sng" baseline="0" dirty="0" err="1" smtClean="0">
                <a:ea typeface="MS PGothic" pitchFamily="34" charset="-128"/>
              </a:rPr>
              <a:t>practic</a:t>
            </a:r>
            <a:r>
              <a:rPr lang="en-US" u="sng" baseline="0" dirty="0" smtClean="0">
                <a:ea typeface="MS PGothic" pitchFamily="34" charset="-128"/>
              </a:rPr>
              <a:t> </a:t>
            </a:r>
            <a:r>
              <a:rPr lang="en-US" u="sng" baseline="0" dirty="0" err="1" smtClean="0">
                <a:ea typeface="MS PGothic" pitchFamily="34" charset="-128"/>
              </a:rPr>
              <a:t>ajuta</a:t>
            </a:r>
            <a:r>
              <a:rPr lang="en-US" u="sng" baseline="0" dirty="0" smtClean="0">
                <a:ea typeface="MS PGothic" pitchFamily="34" charset="-128"/>
              </a:rPr>
              <a:t> </a:t>
            </a:r>
            <a:r>
              <a:rPr lang="en-US" u="sng" baseline="0" dirty="0" err="1" smtClean="0">
                <a:ea typeface="MS PGothic" pitchFamily="34" charset="-128"/>
              </a:rPr>
              <a:t>oamenii</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faca</a:t>
            </a:r>
            <a:r>
              <a:rPr lang="en-US" u="sng" baseline="0" dirty="0" smtClean="0">
                <a:ea typeface="MS PGothic" pitchFamily="34" charset="-128"/>
              </a:rPr>
              <a:t> </a:t>
            </a:r>
            <a:r>
              <a:rPr lang="en-US" u="sng" baseline="0" dirty="0" err="1" smtClean="0">
                <a:ea typeface="MS PGothic" pitchFamily="34" charset="-128"/>
              </a:rPr>
              <a:t>ceea</a:t>
            </a:r>
            <a:r>
              <a:rPr lang="en-US" u="sng" baseline="0" dirty="0" smtClean="0">
                <a:ea typeface="MS PGothic" pitchFamily="34" charset="-128"/>
              </a:rPr>
              <a:t> </a:t>
            </a:r>
            <a:r>
              <a:rPr lang="en-US" u="sng" baseline="0" dirty="0" err="1" smtClean="0">
                <a:ea typeface="MS PGothic" pitchFamily="34" charset="-128"/>
              </a:rPr>
              <a:t>ce</a:t>
            </a:r>
            <a:r>
              <a:rPr lang="en-US" u="sng" baseline="0" dirty="0" smtClean="0">
                <a:ea typeface="MS PGothic" pitchFamily="34" charset="-128"/>
              </a:rPr>
              <a:t> </a:t>
            </a:r>
            <a:r>
              <a:rPr lang="en-US" u="sng" baseline="0" dirty="0" err="1" smtClean="0">
                <a:ea typeface="MS PGothic" pitchFamily="34" charset="-128"/>
              </a:rPr>
              <a:t>este</a:t>
            </a:r>
            <a:r>
              <a:rPr lang="en-US" u="sng" baseline="0" dirty="0" smtClean="0">
                <a:ea typeface="MS PGothic" pitchFamily="34" charset="-128"/>
              </a:rPr>
              <a:t> </a:t>
            </a:r>
            <a:r>
              <a:rPr lang="en-US" u="sng" baseline="0" dirty="0" err="1" smtClean="0">
                <a:ea typeface="MS PGothic" pitchFamily="34" charset="-128"/>
              </a:rPr>
              <a:t>corect</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ii </a:t>
            </a:r>
            <a:r>
              <a:rPr lang="en-US" u="sng" baseline="0" dirty="0" err="1" smtClean="0">
                <a:ea typeface="MS PGothic" pitchFamily="34" charset="-128"/>
              </a:rPr>
              <a:t>blocheaza</a:t>
            </a:r>
            <a:r>
              <a:rPr lang="en-US" u="sng" baseline="0" dirty="0" smtClean="0">
                <a:ea typeface="MS PGothic" pitchFamily="34" charset="-128"/>
              </a:rPr>
              <a:t> / ii </a:t>
            </a:r>
            <a:r>
              <a:rPr lang="en-US" u="sng" baseline="0" dirty="0" err="1" smtClean="0">
                <a:ea typeface="MS PGothic" pitchFamily="34" charset="-128"/>
              </a:rPr>
              <a:t>opreste</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faca</a:t>
            </a:r>
            <a:r>
              <a:rPr lang="en-US" u="sng" baseline="0" dirty="0" smtClean="0">
                <a:ea typeface="MS PGothic" pitchFamily="34" charset="-128"/>
              </a:rPr>
              <a:t> </a:t>
            </a:r>
            <a:r>
              <a:rPr lang="en-US" u="sng" baseline="0" dirty="0" err="1" smtClean="0">
                <a:ea typeface="MS PGothic" pitchFamily="34" charset="-128"/>
              </a:rPr>
              <a:t>lucruri</a:t>
            </a:r>
            <a:r>
              <a:rPr lang="en-US" u="sng" baseline="0" dirty="0" smtClean="0">
                <a:ea typeface="MS PGothic" pitchFamily="34" charset="-128"/>
              </a:rPr>
              <a:t> </a:t>
            </a:r>
            <a:r>
              <a:rPr lang="en-US" u="sng" baseline="0" dirty="0" err="1" smtClean="0">
                <a:ea typeface="MS PGothic" pitchFamily="34" charset="-128"/>
              </a:rPr>
              <a:t>gresite</a:t>
            </a:r>
            <a:r>
              <a:rPr lang="en-US" u="sng" baseline="0" dirty="0" smtClean="0">
                <a:ea typeface="MS PGothic" pitchFamily="34" charset="-128"/>
              </a:rPr>
              <a:t>.</a:t>
            </a:r>
          </a:p>
          <a:p>
            <a:pPr>
              <a:lnSpc>
                <a:spcPct val="80000"/>
              </a:lnSpc>
              <a:defRPr/>
            </a:pPr>
            <a:endParaRPr lang="en-US" b="1" i="1" u="sng" baseline="0" dirty="0" smtClean="0">
              <a:ea typeface="MS PGothic" pitchFamily="34" charset="-128"/>
            </a:endParaRPr>
          </a:p>
          <a:p>
            <a:r>
              <a:rPr lang="en-US" sz="1200" u="sng" kern="1200" baseline="0" dirty="0" err="1" smtClean="0">
                <a:solidFill>
                  <a:schemeClr val="tx1"/>
                </a:solidFill>
                <a:latin typeface="+mn-lt"/>
                <a:ea typeface="+mn-ea"/>
                <a:cs typeface="+mn-cs"/>
              </a:rPr>
              <a:t>Cand</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vorbim</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despre</a:t>
            </a:r>
            <a:r>
              <a:rPr lang="en-US" sz="1200" u="sng" kern="1200" baseline="0" dirty="0" smtClean="0">
                <a:solidFill>
                  <a:schemeClr val="tx1"/>
                </a:solidFill>
                <a:latin typeface="+mn-lt"/>
                <a:ea typeface="+mn-ea"/>
                <a:cs typeface="+mn-cs"/>
              </a:rPr>
              <a:t> DLP, nu </a:t>
            </a:r>
            <a:r>
              <a:rPr lang="en-US" sz="1200" u="sng" kern="1200" baseline="0" dirty="0" err="1" smtClean="0">
                <a:solidFill>
                  <a:schemeClr val="tx1"/>
                </a:solidFill>
                <a:latin typeface="+mn-lt"/>
                <a:ea typeface="+mn-ea"/>
                <a:cs typeface="+mn-cs"/>
              </a:rPr>
              <a:t>vorbim</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neaparat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despre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anumite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tipuri</a:t>
            </a:r>
            <a:r>
              <a:rPr lang="en-US" sz="1200" u="sng" kern="1200" baseline="0" dirty="0" smtClean="0">
                <a:solidFill>
                  <a:schemeClr val="tx1"/>
                </a:solidFill>
                <a:latin typeface="+mn-lt"/>
                <a:ea typeface="+mn-ea"/>
                <a:cs typeface="+mn-cs"/>
              </a:rPr>
              <a:t> de date/</a:t>
            </a:r>
            <a:r>
              <a:rPr lang="en-US" sz="1200" u="sng" kern="1200" baseline="0" dirty="0" err="1" smtClean="0">
                <a:solidFill>
                  <a:schemeClr val="tx1"/>
                </a:solidFill>
                <a:latin typeface="+mn-lt"/>
                <a:ea typeface="+mn-ea"/>
                <a:cs typeface="+mn-cs"/>
              </a:rPr>
              <a:t>informatii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noi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vorbim</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despre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lucrul</a:t>
            </a:r>
            <a:r>
              <a:rPr lang="en-US" sz="1200" u="sng" kern="1200" baseline="0" dirty="0" smtClean="0">
                <a:solidFill>
                  <a:schemeClr val="tx1"/>
                </a:solidFill>
                <a:latin typeface="+mn-lt"/>
                <a:ea typeface="+mn-ea"/>
                <a:cs typeface="+mn-cs"/>
              </a:rPr>
              <a:t> cu </a:t>
            </a:r>
            <a:r>
              <a:rPr lang="en-US" sz="1200" u="sng" kern="1200" baseline="0" dirty="0" err="1" smtClean="0">
                <a:solidFill>
                  <a:schemeClr val="tx1"/>
                </a:solidFill>
                <a:latin typeface="+mn-lt"/>
                <a:ea typeface="+mn-ea"/>
                <a:cs typeface="+mn-cs"/>
              </a:rPr>
              <a:t>oamenii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despre</a:t>
            </a:r>
            <a:r>
              <a:rPr lang="en-US" sz="1200" u="sng" kern="1200" baseline="0" dirty="0" smtClean="0">
                <a:solidFill>
                  <a:schemeClr val="tx1"/>
                </a:solidFill>
                <a:latin typeface="+mn-lt"/>
                <a:ea typeface="+mn-ea"/>
                <a:cs typeface="+mn-cs"/>
              </a:rPr>
              <a:t> cum </a:t>
            </a:r>
            <a:r>
              <a:rPr lang="en-US" sz="1200" u="sng" kern="1200" baseline="0" dirty="0" err="1" smtClean="0">
                <a:solidFill>
                  <a:schemeClr val="tx1"/>
                </a:solidFill>
                <a:latin typeface="+mn-lt"/>
                <a:ea typeface="+mn-ea"/>
                <a:cs typeface="+mn-cs"/>
              </a:rPr>
              <a:t>putem</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ajuta</a:t>
            </a:r>
            <a:r>
              <a:rPr lang="en-US" sz="1200" u="sng" kern="1200" baseline="0" dirty="0" smtClean="0">
                <a:solidFill>
                  <a:schemeClr val="tx1"/>
                </a:solidFill>
                <a:latin typeface="+mn-lt"/>
                <a:ea typeface="+mn-ea"/>
                <a:cs typeface="+mn-cs"/>
              </a:rPr>
              <a:t> la </a:t>
            </a:r>
            <a:r>
              <a:rPr lang="en-US" sz="1200" u="sng" kern="1200" baseline="0" dirty="0" err="1" smtClean="0">
                <a:solidFill>
                  <a:schemeClr val="tx1"/>
                </a:solidFill>
                <a:latin typeface="+mn-lt"/>
                <a:ea typeface="+mn-ea"/>
                <a:cs typeface="+mn-cs"/>
              </a:rPr>
              <a:t>prevenirea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pierderii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datelor</a:t>
            </a:r>
            <a:r>
              <a:rPr lang="en-US" sz="1200" u="sng" kern="1200" baseline="0" dirty="0" smtClean="0">
                <a:solidFill>
                  <a:schemeClr val="tx1"/>
                </a:solidFill>
                <a:latin typeface="+mn-lt"/>
                <a:ea typeface="+mn-ea"/>
                <a:cs typeface="+mn-cs"/>
              </a:rPr>
              <a:t>.</a:t>
            </a:r>
          </a:p>
          <a:p>
            <a:r>
              <a:rPr lang="en-US" sz="1200" u="sng" kern="1200" baseline="0" dirty="0" err="1" smtClean="0">
                <a:solidFill>
                  <a:schemeClr val="tx1"/>
                </a:solidFill>
                <a:latin typeface="+mn-lt"/>
                <a:ea typeface="+mn-ea"/>
                <a:cs typeface="+mn-cs"/>
              </a:rPr>
              <a:t>Oamenii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produc</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riscul</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acestea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fiind</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ceea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noi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numim</a:t>
            </a:r>
            <a:r>
              <a:rPr lang="en-US" sz="1200" u="sng" kern="1200" baseline="0" dirty="0" smtClean="0">
                <a:solidFill>
                  <a:schemeClr val="tx1"/>
                </a:solidFill>
                <a:latin typeface="+mn-lt"/>
                <a:ea typeface="+mn-ea"/>
                <a:cs typeface="+mn-cs"/>
              </a:rPr>
              <a:t> fete ale DLP-</a:t>
            </a:r>
            <a:r>
              <a:rPr lang="en-US" sz="1200" u="sng" kern="1200" baseline="0" dirty="0" err="1" smtClean="0">
                <a:solidFill>
                  <a:schemeClr val="tx1"/>
                </a:solidFill>
                <a:latin typeface="+mn-lt"/>
                <a:ea typeface="+mn-ea"/>
                <a:cs typeface="+mn-cs"/>
              </a:rPr>
              <a:t>ului</a:t>
            </a:r>
            <a:r>
              <a:rPr lang="en-US" sz="1200" u="sng" kern="1200" baseline="0" dirty="0" smtClean="0">
                <a:solidFill>
                  <a:schemeClr val="tx1"/>
                </a:solidFill>
                <a:latin typeface="+mn-lt"/>
                <a:ea typeface="+mn-ea"/>
                <a:cs typeface="+mn-cs"/>
              </a:rPr>
              <a:t>. Cred </a:t>
            </a:r>
            <a:r>
              <a:rPr lang="en-US" sz="1200" u="sng" kern="1200" baseline="0" dirty="0" err="1" smtClean="0">
                <a:solidFill>
                  <a:schemeClr val="tx1"/>
                </a:solidFill>
                <a:latin typeface="+mn-lt"/>
                <a:ea typeface="+mn-ea"/>
                <a:cs typeface="+mn-cs"/>
              </a:rPr>
              <a:t>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va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 familiar </a:t>
            </a:r>
            <a:r>
              <a:rPr lang="en-US" sz="1200" u="sng" kern="1200" baseline="0" dirty="0" smtClean="0">
                <a:solidFill>
                  <a:schemeClr val="tx1"/>
                </a:solidFill>
                <a:latin typeface="+mn-lt"/>
                <a:ea typeface="+mn-ea"/>
                <a:cs typeface="+mn-cs"/>
                <a:sym typeface="Wingdings" panose="05000000000000000000" pitchFamily="2" charset="2"/>
              </a:rPr>
              <a:t>. In </a:t>
            </a:r>
            <a:r>
              <a:rPr lang="en-US" sz="1200" u="sng" kern="1200" baseline="0" dirty="0" err="1" smtClean="0">
                <a:solidFill>
                  <a:schemeClr val="tx1"/>
                </a:solidFill>
                <a:latin typeface="+mn-lt"/>
                <a:ea typeface="+mn-ea"/>
                <a:cs typeface="+mn-cs"/>
                <a:sym typeface="Wingdings" panose="05000000000000000000" pitchFamily="2" charset="2"/>
              </a:rPr>
              <a:t>continuare</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vom</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trece</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prin</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cateva</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exemple</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despre</a:t>
            </a:r>
            <a:r>
              <a:rPr lang="en-US" sz="1200" u="sng" kern="1200" baseline="0" dirty="0" smtClean="0">
                <a:solidFill>
                  <a:schemeClr val="tx1"/>
                </a:solidFill>
                <a:latin typeface="+mn-lt"/>
                <a:ea typeface="+mn-ea"/>
                <a:cs typeface="+mn-cs"/>
                <a:sym typeface="Wingdings" panose="05000000000000000000" pitchFamily="2" charset="2"/>
              </a:rPr>
              <a:t> cum </a:t>
            </a:r>
            <a:r>
              <a:rPr lang="en-US" sz="1200" u="sng" kern="1200" baseline="0" dirty="0" err="1" smtClean="0">
                <a:solidFill>
                  <a:schemeClr val="tx1"/>
                </a:solidFill>
                <a:latin typeface="+mn-lt"/>
                <a:ea typeface="+mn-ea"/>
                <a:cs typeface="+mn-cs"/>
                <a:sym typeface="Wingdings" panose="05000000000000000000" pitchFamily="2" charset="2"/>
              </a:rPr>
              <a:t>adreseaza</a:t>
            </a:r>
            <a:r>
              <a:rPr lang="en-US" sz="1200" u="sng" kern="1200" baseline="0" dirty="0" smtClean="0">
                <a:solidFill>
                  <a:schemeClr val="tx1"/>
                </a:solidFill>
                <a:latin typeface="+mn-lt"/>
                <a:ea typeface="+mn-ea"/>
                <a:cs typeface="+mn-cs"/>
                <a:sym typeface="Wingdings" panose="05000000000000000000" pitchFamily="2" charset="2"/>
              </a:rPr>
              <a:t> DLP </a:t>
            </a:r>
            <a:r>
              <a:rPr lang="en-US" sz="1200" u="sng" kern="1200" baseline="0" dirty="0" err="1" smtClean="0">
                <a:solidFill>
                  <a:schemeClr val="tx1"/>
                </a:solidFill>
                <a:latin typeface="+mn-lt"/>
                <a:ea typeface="+mn-ea"/>
                <a:cs typeface="+mn-cs"/>
                <a:sym typeface="Wingdings" panose="05000000000000000000" pitchFamily="2" charset="2"/>
              </a:rPr>
              <a:t>riscurile</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pentru</a:t>
            </a:r>
            <a:r>
              <a:rPr lang="en-US" sz="1200" u="sng" kern="1200" baseline="0" dirty="0" smtClean="0">
                <a:solidFill>
                  <a:schemeClr val="tx1"/>
                </a:solidFill>
                <a:latin typeface="+mn-lt"/>
                <a:ea typeface="+mn-ea"/>
                <a:cs typeface="+mn-cs"/>
                <a:sym typeface="Wingdings" panose="05000000000000000000" pitchFamily="2" charset="2"/>
              </a:rPr>
              <a:t> </a:t>
            </a:r>
            <a:r>
              <a:rPr lang="en-US" sz="1200" u="sng" kern="1200" baseline="0" dirty="0" err="1" smtClean="0">
                <a:solidFill>
                  <a:schemeClr val="tx1"/>
                </a:solidFill>
                <a:latin typeface="+mn-lt"/>
                <a:ea typeface="+mn-ea"/>
                <a:cs typeface="+mn-cs"/>
                <a:sym typeface="Wingdings" panose="05000000000000000000" pitchFamily="2" charset="2"/>
              </a:rPr>
              <a:t>fiecare</a:t>
            </a:r>
            <a:r>
              <a:rPr lang="en-US" sz="1200" u="sng" kern="1200" baseline="0" dirty="0" smtClean="0">
                <a:solidFill>
                  <a:schemeClr val="tx1"/>
                </a:solidFill>
                <a:latin typeface="+mn-lt"/>
                <a:ea typeface="+mn-ea"/>
                <a:cs typeface="+mn-cs"/>
                <a:sym typeface="Wingdings" panose="05000000000000000000" pitchFamily="2" charset="2"/>
              </a:rPr>
              <a:t>.</a:t>
            </a:r>
            <a:endParaRPr lang="en-US" sz="1200" u="sng"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r>
              <a:rPr lang="en-US" sz="1200" u="sng" kern="1200" baseline="0" dirty="0" err="1" smtClean="0">
                <a:solidFill>
                  <a:schemeClr val="tx1"/>
                </a:solidFill>
                <a:latin typeface="+mn-lt"/>
                <a:ea typeface="+mn-ea"/>
                <a:cs typeface="+mn-cs"/>
              </a:rPr>
              <a:t>Angajatii</a:t>
            </a:r>
            <a:r>
              <a:rPr lang="en-US" sz="1200" u="sng" kern="1200" baseline="0" dirty="0" smtClean="0">
                <a:solidFill>
                  <a:schemeClr val="tx1"/>
                </a:solidFill>
                <a:latin typeface="+mn-lt"/>
                <a:ea typeface="+mn-ea"/>
                <a:cs typeface="+mn-cs"/>
              </a:rPr>
              <a:t> </a:t>
            </a:r>
            <a:r>
              <a:rPr lang="en-US" sz="1200" u="sng" kern="1200" baseline="0" dirty="0" smtClean="0">
                <a:solidFill>
                  <a:schemeClr val="tx1"/>
                </a:solidFill>
                <a:latin typeface="+mn-lt"/>
                <a:ea typeface="+mn-ea"/>
                <a:cs typeface="+mn-cs"/>
              </a:rPr>
              <a:t>bine </a:t>
            </a:r>
            <a:r>
              <a:rPr lang="en-US" sz="1200" u="sng" kern="1200" baseline="0" dirty="0" err="1" smtClean="0">
                <a:solidFill>
                  <a:schemeClr val="tx1"/>
                </a:solidFill>
                <a:latin typeface="+mn-lt"/>
                <a:ea typeface="+mn-ea"/>
                <a:cs typeface="+mn-cs"/>
              </a:rPr>
              <a:t>intentionati</a:t>
            </a:r>
            <a:r>
              <a:rPr lang="en-US" sz="1200" u="sng" kern="1200" baseline="0" dirty="0" smtClean="0">
                <a:solidFill>
                  <a:schemeClr val="tx1"/>
                </a:solidFill>
                <a:latin typeface="+mn-lt"/>
                <a:ea typeface="+mn-ea"/>
                <a:cs typeface="+mn-cs"/>
              </a:rPr>
              <a:t>: in general </a:t>
            </a:r>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angajati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loiali</a:t>
            </a:r>
            <a:r>
              <a:rPr lang="en-US" sz="1200" u="sng" kern="1200" baseline="0" dirty="0" smtClean="0">
                <a:solidFill>
                  <a:schemeClr val="tx1"/>
                </a:solidFill>
                <a:latin typeface="+mn-lt"/>
                <a:ea typeface="+mn-ea"/>
                <a:cs typeface="+mn-cs"/>
              </a:rPr>
              <a:t>, care </a:t>
            </a:r>
            <a:r>
              <a:rPr lang="en-US" sz="1200" u="sng" kern="1200" baseline="0" dirty="0" err="1" smtClean="0">
                <a:solidFill>
                  <a:schemeClr val="tx1"/>
                </a:solidFill>
                <a:latin typeface="+mn-lt"/>
                <a:ea typeface="+mn-ea"/>
                <a:cs typeface="+mn-cs"/>
              </a:rPr>
              <a:t>incearca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sa-si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faca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doar</a:t>
            </a:r>
            <a:r>
              <a:rPr lang="en-US" sz="1200" u="sng" kern="1200" baseline="0" dirty="0" smtClean="0">
                <a:solidFill>
                  <a:schemeClr val="tx1"/>
                </a:solidFill>
                <a:latin typeface="+mn-lt"/>
                <a:ea typeface="+mn-ea"/>
                <a:cs typeface="+mn-cs"/>
              </a:rPr>
              <a:t> job-</a:t>
            </a:r>
            <a:r>
              <a:rPr lang="en-US" sz="1200" u="sng" kern="1200" baseline="0" dirty="0" err="1" smtClean="0">
                <a:solidFill>
                  <a:schemeClr val="tx1"/>
                </a:solidFill>
                <a:latin typeface="+mn-lt"/>
                <a:ea typeface="+mn-ea"/>
                <a:cs typeface="+mn-cs"/>
              </a:rPr>
              <a:t>ul</a:t>
            </a:r>
            <a:r>
              <a:rPr lang="en-US" sz="1200" u="sng" kern="1200" baseline="0" dirty="0" smtClean="0">
                <a:solidFill>
                  <a:schemeClr val="tx1"/>
                </a:solidFill>
                <a:latin typeface="+mn-lt"/>
                <a:ea typeface="+mn-ea"/>
                <a:cs typeface="+mn-cs"/>
              </a:rPr>
              <a:t>, nu </a:t>
            </a:r>
            <a:r>
              <a:rPr lang="en-US" sz="1200" u="sng" kern="1200" baseline="0" dirty="0" err="1" smtClean="0">
                <a:solidFill>
                  <a:schemeClr val="tx1"/>
                </a:solidFill>
                <a:latin typeface="+mn-lt"/>
                <a:ea typeface="+mn-ea"/>
                <a:cs typeface="+mn-cs"/>
              </a:rPr>
              <a:t>intotdeauna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inteleg</a:t>
            </a:r>
            <a:r>
              <a:rPr lang="en-US" sz="1200" u="sng" kern="1200" baseline="0" dirty="0" smtClean="0">
                <a:solidFill>
                  <a:schemeClr val="tx1"/>
                </a:solidFill>
                <a:latin typeface="+mn-lt"/>
                <a:ea typeface="+mn-ea"/>
                <a:cs typeface="+mn-cs"/>
              </a:rPr>
              <a:t> cum </a:t>
            </a:r>
            <a:r>
              <a:rPr lang="en-US" sz="1200" u="sng" kern="1200" baseline="0" dirty="0" err="1" smtClean="0">
                <a:solidFill>
                  <a:schemeClr val="tx1"/>
                </a:solidFill>
                <a:latin typeface="+mn-lt"/>
                <a:ea typeface="+mn-ea"/>
                <a:cs typeface="+mn-cs"/>
              </a:rPr>
              <a:t>sa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manuiasca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datele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confidentiale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sau</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inseamna</a:t>
            </a:r>
            <a:r>
              <a:rPr lang="en-US" sz="1200" u="sng" kern="1200" baseline="0" dirty="0" smtClean="0">
                <a:solidFill>
                  <a:schemeClr val="tx1"/>
                </a:solidFill>
                <a:latin typeface="+mn-lt"/>
                <a:ea typeface="+mn-ea"/>
                <a:cs typeface="+mn-cs"/>
              </a:rPr>
              <a:t> date </a:t>
            </a:r>
            <a:r>
              <a:rPr lang="en-US" sz="1200" u="sng" kern="1200" baseline="0" dirty="0" err="1" smtClean="0">
                <a:solidFill>
                  <a:schemeClr val="tx1"/>
                </a:solidFill>
                <a:latin typeface="+mn-lt"/>
                <a:ea typeface="+mn-ea"/>
                <a:cs typeface="+mn-cs"/>
              </a:rPr>
              <a:t>confidentiale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Angajatii</a:t>
            </a:r>
            <a:r>
              <a:rPr lang="en-US" sz="1200" u="sng" kern="1200" baseline="0" dirty="0" smtClean="0">
                <a:solidFill>
                  <a:schemeClr val="tx1"/>
                </a:solidFill>
                <a:latin typeface="+mn-lt"/>
                <a:ea typeface="+mn-ea"/>
                <a:cs typeface="+mn-cs"/>
              </a:rPr>
              <a:t> care de </a:t>
            </a:r>
            <a:r>
              <a:rPr lang="en-US" sz="1200" u="sng" kern="1200" baseline="0" dirty="0" err="1" smtClean="0">
                <a:solidFill>
                  <a:schemeClr val="tx1"/>
                </a:solidFill>
                <a:latin typeface="+mn-lt"/>
                <a:ea typeface="+mn-ea"/>
                <a:cs typeface="+mn-cs"/>
              </a:rPr>
              <a:t>obicei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transfera</a:t>
            </a:r>
            <a:r>
              <a:rPr lang="en-US" sz="1200" u="sng" kern="1200" baseline="0" dirty="0" smtClean="0">
                <a:solidFill>
                  <a:schemeClr val="tx1"/>
                </a:solidFill>
                <a:latin typeface="+mn-lt"/>
                <a:ea typeface="+mn-ea"/>
                <a:cs typeface="+mn-cs"/>
              </a:rPr>
              <a:t> volume </a:t>
            </a:r>
            <a:r>
              <a:rPr lang="en-US" sz="1200" u="sng" kern="1200" baseline="0" dirty="0" err="1" smtClean="0">
                <a:solidFill>
                  <a:schemeClr val="tx1"/>
                </a:solidFill>
                <a:latin typeface="+mn-lt"/>
                <a:ea typeface="+mn-ea"/>
                <a:cs typeface="+mn-cs"/>
              </a:rPr>
              <a:t>mari</a:t>
            </a:r>
            <a:r>
              <a:rPr lang="en-US" sz="1200" u="sng" kern="1200" baseline="0" dirty="0" smtClean="0">
                <a:solidFill>
                  <a:schemeClr val="tx1"/>
                </a:solidFill>
                <a:latin typeface="+mn-lt"/>
                <a:ea typeface="+mn-ea"/>
                <a:cs typeface="+mn-cs"/>
              </a:rPr>
              <a:t> de date la </a:t>
            </a:r>
            <a:r>
              <a:rPr lang="en-US" sz="1200" u="sng" kern="1200" baseline="0" dirty="0" err="1" smtClean="0">
                <a:solidFill>
                  <a:schemeClr val="tx1"/>
                </a:solidFill>
                <a:latin typeface="+mn-lt"/>
                <a:ea typeface="+mn-ea"/>
                <a:cs typeface="+mn-cs"/>
              </a:rPr>
              <a:t>si</a:t>
            </a:r>
            <a:r>
              <a:rPr lang="en-US" sz="1200" u="sng" kern="1200" baseline="0" dirty="0" smtClean="0">
                <a:solidFill>
                  <a:schemeClr val="tx1"/>
                </a:solidFill>
                <a:latin typeface="+mn-lt"/>
                <a:ea typeface="+mn-ea"/>
                <a:cs typeface="+mn-cs"/>
              </a:rPr>
              <a:t> de la </a:t>
            </a:r>
            <a:r>
              <a:rPr lang="en-US" sz="1200" u="sng" kern="1200" baseline="0" dirty="0" err="1" smtClean="0">
                <a:solidFill>
                  <a:schemeClr val="tx1"/>
                </a:solidFill>
                <a:latin typeface="+mn-lt"/>
                <a:ea typeface="+mn-ea"/>
                <a:cs typeface="+mn-cs"/>
              </a:rPr>
              <a:t>birou</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Dispozitivele</a:t>
            </a:r>
            <a:r>
              <a:rPr lang="en-US" sz="1200" u="sng" kern="1200" baseline="0" dirty="0" smtClean="0">
                <a:solidFill>
                  <a:schemeClr val="tx1"/>
                </a:solidFill>
                <a:latin typeface="+mn-lt"/>
                <a:ea typeface="+mn-ea"/>
                <a:cs typeface="+mn-cs"/>
              </a:rPr>
              <a:t> mobile din </a:t>
            </a:r>
            <a:r>
              <a:rPr lang="en-US" sz="1200" u="sng" kern="1200" baseline="0" dirty="0" err="1" smtClean="0">
                <a:solidFill>
                  <a:schemeClr val="tx1"/>
                </a:solidFill>
                <a:latin typeface="+mn-lt"/>
                <a:ea typeface="+mn-ea"/>
                <a:cs typeface="+mn-cs"/>
              </a:rPr>
              <a:t>ziua</a:t>
            </a:r>
            <a:r>
              <a:rPr lang="en-US" sz="1200" u="sng" kern="1200" baseline="0" dirty="0" smtClean="0">
                <a:solidFill>
                  <a:schemeClr val="tx1"/>
                </a:solidFill>
                <a:latin typeface="+mn-lt"/>
                <a:ea typeface="+mn-ea"/>
                <a:cs typeface="+mn-cs"/>
              </a:rPr>
              <a:t> de </a:t>
            </a:r>
            <a:r>
              <a:rPr lang="en-US" sz="1200" u="sng" kern="1200" baseline="0" dirty="0" err="1" smtClean="0">
                <a:solidFill>
                  <a:schemeClr val="tx1"/>
                </a:solidFill>
                <a:latin typeface="+mn-lt"/>
                <a:ea typeface="+mn-ea"/>
                <a:cs typeface="+mn-cs"/>
              </a:rPr>
              <a:t>azi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mici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dar</a:t>
            </a:r>
            <a:r>
              <a:rPr lang="en-US" sz="1200" u="sng" kern="1200" baseline="0" dirty="0" smtClean="0">
                <a:solidFill>
                  <a:schemeClr val="tx1"/>
                </a:solidFill>
                <a:latin typeface="+mn-lt"/>
                <a:ea typeface="+mn-ea"/>
                <a:cs typeface="+mn-cs"/>
              </a:rPr>
              <a:t> cu </a:t>
            </a:r>
            <a:r>
              <a:rPr lang="en-US" sz="1200" u="sng" kern="1200" baseline="0" dirty="0" err="1" smtClean="0">
                <a:solidFill>
                  <a:schemeClr val="tx1"/>
                </a:solidFill>
                <a:latin typeface="+mn-lt"/>
                <a:ea typeface="+mn-ea"/>
                <a:cs typeface="+mn-cs"/>
              </a:rPr>
              <a:t>putere</a:t>
            </a:r>
            <a:r>
              <a:rPr lang="en-US" sz="1200" u="sng" kern="1200" baseline="0" dirty="0" smtClean="0">
                <a:solidFill>
                  <a:schemeClr val="tx1"/>
                </a:solidFill>
                <a:latin typeface="+mn-lt"/>
                <a:ea typeface="+mn-ea"/>
                <a:cs typeface="+mn-cs"/>
              </a:rPr>
              <a:t> mare de </a:t>
            </a:r>
            <a:r>
              <a:rPr lang="en-US" sz="1200" u="sng" kern="1200" baseline="0" dirty="0" err="1" smtClean="0">
                <a:solidFill>
                  <a:schemeClr val="tx1"/>
                </a:solidFill>
                <a:latin typeface="+mn-lt"/>
                <a:ea typeface="+mn-ea"/>
                <a:cs typeface="+mn-cs"/>
              </a:rPr>
              <a:t>stocare</a:t>
            </a:r>
            <a:r>
              <a:rPr lang="en-US" sz="1200" u="sng" kern="1200" baseline="0" dirty="0" smtClean="0">
                <a:solidFill>
                  <a:schemeClr val="tx1"/>
                </a:solidFill>
                <a:latin typeface="+mn-lt"/>
                <a:ea typeface="+mn-ea"/>
                <a:cs typeface="+mn-cs"/>
              </a:rPr>
              <a:t> a </a:t>
            </a:r>
            <a:r>
              <a:rPr lang="en-US" sz="1200" u="sng" kern="1200" baseline="0" dirty="0" err="1" smtClean="0">
                <a:solidFill>
                  <a:schemeClr val="tx1"/>
                </a:solidFill>
                <a:latin typeface="+mn-lt"/>
                <a:ea typeface="+mn-ea"/>
                <a:cs typeface="+mn-cs"/>
              </a:rPr>
              <a:t>datelor</a:t>
            </a:r>
            <a:r>
              <a:rPr lang="en-US" sz="1200" u="sng" kern="1200" baseline="0" dirty="0" smtClean="0">
                <a:solidFill>
                  <a:schemeClr val="tx1"/>
                </a:solidFill>
                <a:latin typeface="+mn-lt"/>
                <a:ea typeface="+mn-ea"/>
                <a:cs typeface="+mn-cs"/>
              </a:rPr>
              <a:t>. Date </a:t>
            </a:r>
            <a:r>
              <a:rPr lang="en-US" sz="1200" u="sng" kern="1200" baseline="0" dirty="0" err="1" smtClean="0">
                <a:solidFill>
                  <a:schemeClr val="tx1"/>
                </a:solidFill>
                <a:latin typeface="+mn-lt"/>
                <a:ea typeface="+mn-ea"/>
                <a:cs typeface="+mn-cs"/>
              </a:rPr>
              <a:t>confidentiale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stocate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pe</a:t>
            </a:r>
            <a:r>
              <a:rPr lang="en-US" sz="1200" u="sng" kern="1200" baseline="0" dirty="0" smtClean="0">
                <a:solidFill>
                  <a:schemeClr val="tx1"/>
                </a:solidFill>
                <a:latin typeface="+mn-lt"/>
                <a:ea typeface="+mn-ea"/>
                <a:cs typeface="+mn-cs"/>
              </a:rPr>
              <a:t> un laptop </a:t>
            </a:r>
            <a:r>
              <a:rPr lang="en-US" sz="1200" u="sng" kern="1200" baseline="0" dirty="0" err="1" smtClean="0">
                <a:solidFill>
                  <a:schemeClr val="tx1"/>
                </a:solidFill>
                <a:latin typeface="+mn-lt"/>
                <a:ea typeface="+mn-ea"/>
                <a:cs typeface="+mn-cs"/>
              </a:rPr>
              <a:t>ce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poate</a:t>
            </a:r>
            <a:r>
              <a:rPr lang="en-US" sz="1200" u="sng" kern="1200" baseline="0" dirty="0" smtClean="0">
                <a:solidFill>
                  <a:schemeClr val="tx1"/>
                </a:solidFill>
                <a:latin typeface="+mn-lt"/>
                <a:ea typeface="+mn-ea"/>
                <a:cs typeface="+mn-cs"/>
              </a:rPr>
              <a:t> fi </a:t>
            </a:r>
            <a:r>
              <a:rPr lang="en-US" sz="1200" u="sng" kern="1200" baseline="0" dirty="0" err="1" smtClean="0">
                <a:solidFill>
                  <a:schemeClr val="tx1"/>
                </a:solidFill>
                <a:latin typeface="+mn-lt"/>
                <a:ea typeface="+mn-ea"/>
                <a:cs typeface="+mn-cs"/>
              </a:rPr>
              <a:t>luat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acasa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sau</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intr</a:t>
            </a:r>
            <a:r>
              <a:rPr lang="en-US" sz="1200" u="sng" kern="1200" baseline="0" dirty="0" smtClean="0">
                <a:solidFill>
                  <a:schemeClr val="tx1"/>
                </a:solidFill>
                <a:latin typeface="+mn-lt"/>
                <a:ea typeface="+mn-ea"/>
                <a:cs typeface="+mn-cs"/>
              </a:rPr>
              <a:t>-o </a:t>
            </a:r>
            <a:r>
              <a:rPr lang="en-US" sz="1200" u="sng" kern="1200" baseline="0" dirty="0" err="1" smtClean="0">
                <a:solidFill>
                  <a:schemeClr val="tx1"/>
                </a:solidFill>
                <a:latin typeface="+mn-lt"/>
                <a:ea typeface="+mn-ea"/>
                <a:cs typeface="+mn-cs"/>
              </a:rPr>
              <a:t>calatorie</a:t>
            </a:r>
            <a:r>
              <a:rPr lang="en-US" sz="1200" u="sng" kern="1200" baseline="0" dirty="0" smtClean="0">
                <a:solidFill>
                  <a:schemeClr val="tx1"/>
                </a:solidFill>
                <a:latin typeface="+mn-lt"/>
                <a:ea typeface="+mn-ea"/>
                <a:cs typeface="+mn-cs"/>
              </a:rPr>
              <a:t>.</a:t>
            </a:r>
          </a:p>
          <a:p>
            <a:r>
              <a:rPr lang="en-US" sz="1200" u="sng" kern="1200" baseline="0" dirty="0" err="1" smtClean="0">
                <a:solidFill>
                  <a:schemeClr val="tx1"/>
                </a:solidFill>
                <a:latin typeface="+mn-lt"/>
                <a:ea typeface="+mn-ea"/>
                <a:cs typeface="+mn-cs"/>
              </a:rPr>
              <a:t>Ce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inseamna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acum</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birou</a:t>
            </a:r>
            <a:r>
              <a:rPr lang="en-US" sz="1200" u="sng" kern="1200" baseline="0" dirty="0" smtClean="0">
                <a:solidFill>
                  <a:schemeClr val="tx1"/>
                </a:solidFill>
                <a:latin typeface="+mn-lt"/>
                <a:ea typeface="+mn-ea"/>
                <a:cs typeface="+mn-cs"/>
              </a:rPr>
              <a:t> ? </a:t>
            </a:r>
            <a:r>
              <a:rPr lang="en-US" sz="1200" u="sng" kern="1200" baseline="0" dirty="0" err="1" smtClean="0">
                <a:solidFill>
                  <a:schemeClr val="tx1"/>
                </a:solidFill>
                <a:latin typeface="+mn-lt"/>
                <a:ea typeface="+mn-ea"/>
                <a:cs typeface="+mn-cs"/>
              </a:rPr>
              <a:t>Biroul</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este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oriunde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langa</a:t>
            </a:r>
            <a:r>
              <a:rPr lang="en-US" sz="1200" u="sng" kern="1200" baseline="0" dirty="0" smtClean="0">
                <a:solidFill>
                  <a:schemeClr val="tx1"/>
                </a:solidFill>
                <a:latin typeface="+mn-lt"/>
                <a:ea typeface="+mn-ea"/>
                <a:cs typeface="+mn-cs"/>
              </a:rPr>
              <a:t> un hotspot wireless, in </a:t>
            </a:r>
            <a:r>
              <a:rPr lang="en-US" sz="1200" u="sng" kern="1200" baseline="0" dirty="0" err="1" smtClean="0">
                <a:solidFill>
                  <a:schemeClr val="tx1"/>
                </a:solidFill>
                <a:latin typeface="+mn-lt"/>
                <a:ea typeface="+mn-ea"/>
                <a:cs typeface="+mn-cs"/>
              </a:rPr>
              <a:t>aeroport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intr</a:t>
            </a:r>
            <a:r>
              <a:rPr lang="en-US" sz="1200" u="sng" kern="1200" baseline="0" dirty="0" smtClean="0">
                <a:solidFill>
                  <a:schemeClr val="tx1"/>
                </a:solidFill>
                <a:latin typeface="+mn-lt"/>
                <a:ea typeface="+mn-ea"/>
                <a:cs typeface="+mn-cs"/>
              </a:rPr>
              <a:t>-o </a:t>
            </a:r>
            <a:r>
              <a:rPr lang="en-US" sz="1200" u="sng" kern="1200" baseline="0" dirty="0" err="1" smtClean="0">
                <a:solidFill>
                  <a:schemeClr val="tx1"/>
                </a:solidFill>
                <a:latin typeface="+mn-lt"/>
                <a:ea typeface="+mn-ea"/>
                <a:cs typeface="+mn-cs"/>
              </a:rPr>
              <a:t>cafenea</a:t>
            </a:r>
            <a:r>
              <a:rPr lang="en-US" sz="1200" u="sng" kern="1200" baseline="0" dirty="0" smtClean="0">
                <a:solidFill>
                  <a:schemeClr val="tx1"/>
                </a:solidFill>
                <a:latin typeface="+mn-lt"/>
                <a:ea typeface="+mn-ea"/>
                <a:cs typeface="+mn-cs"/>
              </a:rPr>
              <a:t>, in hotel </a:t>
            </a:r>
            <a:r>
              <a:rPr lang="en-US" sz="1200" u="sng" kern="1200" baseline="0" dirty="0" err="1" smtClean="0">
                <a:solidFill>
                  <a:schemeClr val="tx1"/>
                </a:solidFill>
                <a:latin typeface="+mn-lt"/>
                <a:ea typeface="+mn-ea"/>
                <a:cs typeface="+mn-cs"/>
              </a:rPr>
              <a:t>sau</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chiar</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acasa</a:t>
            </a:r>
            <a:r>
              <a:rPr lang="en-US" sz="1200" u="sng" kern="1200" baseline="0" dirty="0" smtClean="0">
                <a:solidFill>
                  <a:schemeClr val="tx1"/>
                </a:solidFill>
                <a:latin typeface="+mn-lt"/>
                <a:ea typeface="+mn-ea"/>
                <a:cs typeface="+mn-cs"/>
              </a:rPr>
              <a:t>.</a:t>
            </a:r>
          </a:p>
          <a:p>
            <a:endParaRPr lang="en-US" sz="1200" u="sng" kern="1200" baseline="0" dirty="0" smtClean="0">
              <a:solidFill>
                <a:schemeClr val="tx1"/>
              </a:solidFill>
              <a:latin typeface="+mn-lt"/>
              <a:ea typeface="+mn-ea"/>
              <a:cs typeface="+mn-cs"/>
            </a:endParaRPr>
          </a:p>
          <a:p>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angajatii</a:t>
            </a:r>
            <a:r>
              <a:rPr lang="en-US" sz="1200" u="sng" kern="1200" baseline="0" dirty="0" smtClean="0">
                <a:solidFill>
                  <a:schemeClr val="tx1"/>
                </a:solidFill>
                <a:latin typeface="+mn-lt"/>
                <a:ea typeface="+mn-ea"/>
                <a:cs typeface="+mn-cs"/>
              </a:rPr>
              <a:t> care au </a:t>
            </a:r>
            <a:r>
              <a:rPr lang="en-US" sz="1200" u="sng" kern="1200" baseline="0" dirty="0" err="1" smtClean="0">
                <a:solidFill>
                  <a:schemeClr val="tx1"/>
                </a:solidFill>
                <a:latin typeface="+mn-lt"/>
                <a:ea typeface="+mn-ea"/>
                <a:cs typeface="+mn-cs"/>
              </a:rPr>
              <a:t>dreptul</a:t>
            </a:r>
            <a:r>
              <a:rPr lang="en-US" sz="1200" u="sng" kern="1200" baseline="0" dirty="0" smtClean="0">
                <a:solidFill>
                  <a:schemeClr val="tx1"/>
                </a:solidFill>
                <a:latin typeface="+mn-lt"/>
                <a:ea typeface="+mn-ea"/>
                <a:cs typeface="+mn-cs"/>
              </a:rPr>
              <a:t> de a </a:t>
            </a:r>
            <a:r>
              <a:rPr lang="en-US" sz="1200" u="sng" kern="1200" baseline="0" dirty="0" err="1" smtClean="0">
                <a:solidFill>
                  <a:schemeClr val="tx1"/>
                </a:solidFill>
                <a:latin typeface="+mn-lt"/>
                <a:ea typeface="+mn-ea"/>
                <a:cs typeface="+mn-cs"/>
              </a:rPr>
              <a:t>utiliza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anumite</a:t>
            </a:r>
            <a:r>
              <a:rPr lang="en-US" sz="1200" u="sng" kern="1200" baseline="0" dirty="0" smtClean="0">
                <a:solidFill>
                  <a:schemeClr val="tx1"/>
                </a:solidFill>
                <a:latin typeface="+mn-lt"/>
                <a:ea typeface="+mn-ea"/>
                <a:cs typeface="+mn-cs"/>
              </a:rPr>
              <a:t> date </a:t>
            </a:r>
            <a:r>
              <a:rPr lang="en-US" sz="1200" u="sng" kern="1200" baseline="0" dirty="0" err="1" smtClean="0">
                <a:solidFill>
                  <a:schemeClr val="tx1"/>
                </a:solidFill>
                <a:latin typeface="+mn-lt"/>
                <a:ea typeface="+mn-ea"/>
                <a:cs typeface="+mn-cs"/>
              </a:rPr>
              <a:t>si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responsabili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pentru</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acestea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Adesea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ei</a:t>
            </a:r>
            <a:r>
              <a:rPr lang="en-US" sz="1200" u="sng" kern="1200" baseline="0" dirty="0" smtClean="0">
                <a:solidFill>
                  <a:schemeClr val="tx1"/>
                </a:solidFill>
                <a:latin typeface="+mn-lt"/>
                <a:ea typeface="+mn-ea"/>
                <a:cs typeface="+mn-cs"/>
              </a:rPr>
              <a:t> nu </a:t>
            </a:r>
            <a:r>
              <a:rPr lang="en-US" sz="1200" u="sng" kern="1200" baseline="0" dirty="0" err="1" smtClean="0">
                <a:solidFill>
                  <a:schemeClr val="tx1"/>
                </a:solidFill>
                <a:latin typeface="+mn-lt"/>
                <a:ea typeface="+mn-ea"/>
                <a:cs typeface="+mn-cs"/>
              </a:rPr>
              <a:t>eziteaza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si</a:t>
            </a:r>
            <a:r>
              <a:rPr lang="en-US" sz="1200" u="sng" kern="1200" baseline="0" dirty="0" smtClean="0">
                <a:solidFill>
                  <a:schemeClr val="tx1"/>
                </a:solidFill>
                <a:latin typeface="+mn-lt"/>
                <a:ea typeface="+mn-ea"/>
                <a:cs typeface="+mn-cs"/>
              </a:rPr>
              <a:t> o </a:t>
            </a:r>
            <a:r>
              <a:rPr lang="en-US" sz="1200" u="sng" kern="1200" baseline="0" dirty="0" err="1" smtClean="0">
                <a:solidFill>
                  <a:schemeClr val="tx1"/>
                </a:solidFill>
                <a:latin typeface="+mn-lt"/>
                <a:ea typeface="+mn-ea"/>
                <a:cs typeface="+mn-cs"/>
              </a:rPr>
              <a:t>copie</a:t>
            </a:r>
            <a:r>
              <a:rPr lang="en-US" sz="1200" u="sng" kern="1200" baseline="0" dirty="0" smtClean="0">
                <a:solidFill>
                  <a:schemeClr val="tx1"/>
                </a:solidFill>
                <a:latin typeface="+mn-lt"/>
                <a:ea typeface="+mn-ea"/>
                <a:cs typeface="+mn-cs"/>
              </a:rPr>
              <a:t> a </a:t>
            </a:r>
            <a:r>
              <a:rPr lang="en-US" sz="1200" u="sng" kern="1200" baseline="0" dirty="0" err="1" smtClean="0">
                <a:solidFill>
                  <a:schemeClr val="tx1"/>
                </a:solidFill>
                <a:latin typeface="+mn-lt"/>
                <a:ea typeface="+mn-ea"/>
                <a:cs typeface="+mn-cs"/>
              </a:rPr>
              <a:t>acestor</a:t>
            </a:r>
            <a:r>
              <a:rPr lang="en-US" sz="1200" u="sng" kern="1200" baseline="0" dirty="0" smtClean="0">
                <a:solidFill>
                  <a:schemeClr val="tx1"/>
                </a:solidFill>
                <a:latin typeface="+mn-lt"/>
                <a:ea typeface="+mn-ea"/>
                <a:cs typeface="+mn-cs"/>
              </a:rPr>
              <a:t> date cu </a:t>
            </a:r>
            <a:r>
              <a:rPr lang="en-US" sz="1200" u="sng" kern="1200" baseline="0" dirty="0" err="1" smtClean="0">
                <a:solidFill>
                  <a:schemeClr val="tx1"/>
                </a:solidFill>
                <a:latin typeface="+mn-lt"/>
                <a:ea typeface="+mn-ea"/>
                <a:cs typeface="+mn-cs"/>
              </a:rPr>
              <a:t>ei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Acest</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lucru</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este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ingrijorator</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mai</a:t>
            </a:r>
            <a:r>
              <a:rPr lang="en-US" sz="1200" u="sng" kern="1200" baseline="0" dirty="0" smtClean="0">
                <a:solidFill>
                  <a:schemeClr val="tx1"/>
                </a:solidFill>
                <a:latin typeface="+mn-lt"/>
                <a:ea typeface="+mn-ea"/>
                <a:cs typeface="+mn-cs"/>
              </a:rPr>
              <a:t> ales </a:t>
            </a:r>
            <a:r>
              <a:rPr lang="en-US" sz="1200" u="sng" kern="1200" baseline="0" dirty="0" err="1" smtClean="0">
                <a:solidFill>
                  <a:schemeClr val="tx1"/>
                </a:solidFill>
                <a:latin typeface="+mn-lt"/>
                <a:ea typeface="+mn-ea"/>
                <a:cs typeface="+mn-cs"/>
              </a:rPr>
              <a:t>cand</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acesti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angajati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primesc</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oferte</a:t>
            </a:r>
            <a:r>
              <a:rPr lang="en-US" sz="1200" u="sng" kern="1200" baseline="0" dirty="0" smtClean="0">
                <a:solidFill>
                  <a:schemeClr val="tx1"/>
                </a:solidFill>
                <a:latin typeface="+mn-lt"/>
                <a:ea typeface="+mn-ea"/>
                <a:cs typeface="+mn-cs"/>
              </a:rPr>
              <a:t> de job-</a:t>
            </a:r>
            <a:r>
              <a:rPr lang="en-US" sz="1200" u="sng" kern="1200" baseline="0" dirty="0" err="1" smtClean="0">
                <a:solidFill>
                  <a:schemeClr val="tx1"/>
                </a:solidFill>
                <a:latin typeface="+mn-lt"/>
                <a:ea typeface="+mn-ea"/>
                <a:cs typeface="+mn-cs"/>
              </a:rPr>
              <a:t>uri</a:t>
            </a:r>
            <a:r>
              <a:rPr lang="en-US" sz="1200" u="sng" kern="1200" baseline="0" dirty="0" smtClean="0">
                <a:solidFill>
                  <a:schemeClr val="tx1"/>
                </a:solidFill>
                <a:latin typeface="+mn-lt"/>
                <a:ea typeface="+mn-ea"/>
                <a:cs typeface="+mn-cs"/>
              </a:rPr>
              <a:t> de la </a:t>
            </a:r>
            <a:r>
              <a:rPr lang="en-US" sz="1200" u="sng" kern="1200" baseline="0" dirty="0" err="1" smtClean="0">
                <a:solidFill>
                  <a:schemeClr val="tx1"/>
                </a:solidFill>
                <a:latin typeface="+mn-lt"/>
                <a:ea typeface="+mn-ea"/>
                <a:cs typeface="+mn-cs"/>
              </a:rPr>
              <a:t>competitorii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dumneavoastra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Toate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statisticile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sondajele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facute</a:t>
            </a:r>
            <a:r>
              <a:rPr lang="en-US" sz="1200" u="sng" kern="1200" baseline="0" dirty="0" smtClean="0">
                <a:solidFill>
                  <a:schemeClr val="tx1"/>
                </a:solidFill>
                <a:latin typeface="+mn-lt"/>
                <a:ea typeface="+mn-ea"/>
                <a:cs typeface="+mn-cs"/>
              </a:rPr>
              <a:t> de institute </a:t>
            </a:r>
            <a:r>
              <a:rPr lang="en-US" sz="1200" u="sng" kern="1200" baseline="0" dirty="0" err="1" smtClean="0">
                <a:solidFill>
                  <a:schemeClr val="tx1"/>
                </a:solidFill>
                <a:latin typeface="+mn-lt"/>
                <a:ea typeface="+mn-ea"/>
                <a:cs typeface="+mn-cs"/>
              </a:rPr>
              <a:t>specializate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Ponemon</a:t>
            </a:r>
            <a:r>
              <a:rPr lang="en-US" sz="1200" u="sng" kern="1200" baseline="0" dirty="0" smtClean="0">
                <a:solidFill>
                  <a:schemeClr val="tx1"/>
                </a:solidFill>
                <a:latin typeface="+mn-lt"/>
                <a:ea typeface="+mn-ea"/>
                <a:cs typeface="+mn-cs"/>
              </a:rPr>
              <a:t>, spun </a:t>
            </a:r>
            <a:r>
              <a:rPr lang="en-US" sz="1200" u="sng" kern="1200" baseline="0" dirty="0" err="1" smtClean="0">
                <a:solidFill>
                  <a:schemeClr val="tx1"/>
                </a:solidFill>
                <a:latin typeface="+mn-lt"/>
                <a:ea typeface="+mn-ea"/>
                <a:cs typeface="+mn-cs"/>
              </a:rPr>
              <a:t>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acestia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angajati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folosesc</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datele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luate</a:t>
            </a:r>
            <a:r>
              <a:rPr lang="en-US" sz="1200" u="sng" kern="1200" baseline="0" dirty="0" smtClean="0">
                <a:solidFill>
                  <a:schemeClr val="tx1"/>
                </a:solidFill>
                <a:latin typeface="+mn-lt"/>
                <a:ea typeface="+mn-ea"/>
                <a:cs typeface="+mn-cs"/>
              </a:rPr>
              <a:t> cu </a:t>
            </a:r>
            <a:r>
              <a:rPr lang="en-US" sz="1200" u="sng" kern="1200" baseline="0" dirty="0" err="1" smtClean="0">
                <a:solidFill>
                  <a:schemeClr val="tx1"/>
                </a:solidFill>
                <a:latin typeface="+mn-lt"/>
                <a:ea typeface="+mn-ea"/>
                <a:cs typeface="+mn-cs"/>
              </a:rPr>
              <a:t>ei</a:t>
            </a:r>
            <a:r>
              <a:rPr lang="en-US" sz="1200" u="sng" kern="1200" baseline="0" dirty="0" smtClean="0">
                <a:solidFill>
                  <a:schemeClr val="tx1"/>
                </a:solidFill>
                <a:latin typeface="+mn-lt"/>
                <a:ea typeface="+mn-ea"/>
                <a:cs typeface="+mn-cs"/>
              </a:rPr>
              <a:t> la </a:t>
            </a:r>
            <a:r>
              <a:rPr lang="en-US" sz="1200" u="sng" kern="1200" baseline="0" dirty="0" err="1" smtClean="0">
                <a:solidFill>
                  <a:schemeClr val="tx1"/>
                </a:solidFill>
                <a:latin typeface="+mn-lt"/>
                <a:ea typeface="+mn-ea"/>
                <a:cs typeface="+mn-cs"/>
              </a:rPr>
              <a:t>noul</a:t>
            </a:r>
            <a:r>
              <a:rPr lang="en-US" sz="1200" u="sng" kern="1200" baseline="0" dirty="0" smtClean="0">
                <a:solidFill>
                  <a:schemeClr val="tx1"/>
                </a:solidFill>
                <a:latin typeface="+mn-lt"/>
                <a:ea typeface="+mn-ea"/>
                <a:cs typeface="+mn-cs"/>
              </a:rPr>
              <a:t> job. </a:t>
            </a:r>
            <a:r>
              <a:rPr lang="en-US" sz="1200" u="sng" kern="1200" baseline="0" dirty="0" err="1" smtClean="0">
                <a:solidFill>
                  <a:schemeClr val="tx1"/>
                </a:solidFill>
                <a:latin typeface="+mn-lt"/>
                <a:ea typeface="+mn-ea"/>
                <a:cs typeface="+mn-cs"/>
              </a:rPr>
              <a:t>Acelasi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institut</a:t>
            </a:r>
            <a:r>
              <a:rPr lang="en-US" sz="1200" u="sng" kern="1200" baseline="0" dirty="0" smtClean="0">
                <a:solidFill>
                  <a:schemeClr val="tx1"/>
                </a:solidFill>
                <a:latin typeface="+mn-lt"/>
                <a:ea typeface="+mn-ea"/>
                <a:cs typeface="+mn-cs"/>
              </a:rPr>
              <a:t>, in </a:t>
            </a:r>
            <a:r>
              <a:rPr lang="en-US" sz="1200" u="sng" kern="1200" baseline="0" dirty="0" err="1" smtClean="0">
                <a:solidFill>
                  <a:schemeClr val="tx1"/>
                </a:solidFill>
                <a:latin typeface="+mn-lt"/>
                <a:ea typeface="+mn-ea"/>
                <a:cs typeface="+mn-cs"/>
              </a:rPr>
              <a:t>cadrul</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unui</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sondaj</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gaseste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cele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mai</a:t>
            </a:r>
            <a:r>
              <a:rPr lang="en-US" sz="1200" u="sng" kern="1200" baseline="0" dirty="0" smtClean="0">
                <a:solidFill>
                  <a:schemeClr val="tx1"/>
                </a:solidFill>
                <a:latin typeface="+mn-lt"/>
                <a:ea typeface="+mn-ea"/>
                <a:cs typeface="+mn-cs"/>
              </a:rPr>
              <a:t> commune </a:t>
            </a:r>
            <a:r>
              <a:rPr lang="en-US" sz="1200" u="sng" kern="1200" baseline="0" dirty="0" err="1" smtClean="0">
                <a:solidFill>
                  <a:schemeClr val="tx1"/>
                </a:solidFill>
                <a:latin typeface="+mn-lt"/>
                <a:ea typeface="+mn-ea"/>
                <a:cs typeface="+mn-cs"/>
              </a:rPr>
              <a:t>metode</a:t>
            </a:r>
            <a:r>
              <a:rPr lang="en-US" sz="1200" u="sng" kern="1200" baseline="0" dirty="0" smtClean="0">
                <a:solidFill>
                  <a:schemeClr val="tx1"/>
                </a:solidFill>
                <a:latin typeface="+mn-lt"/>
                <a:ea typeface="+mn-ea"/>
                <a:cs typeface="+mn-cs"/>
              </a:rPr>
              <a:t> de a </a:t>
            </a:r>
            <a:r>
              <a:rPr lang="en-US" sz="1200" u="sng" kern="1200" baseline="0" dirty="0" err="1" smtClean="0">
                <a:solidFill>
                  <a:schemeClr val="tx1"/>
                </a:solidFill>
                <a:latin typeface="+mn-lt"/>
                <a:ea typeface="+mn-ea"/>
                <a:cs typeface="+mn-cs"/>
              </a:rPr>
              <a:t>lua</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datele</a:t>
            </a:r>
            <a:r>
              <a:rPr lang="en-US" sz="1200" u="sng" kern="1200" baseline="0" dirty="0" smtClean="0">
                <a:solidFill>
                  <a:schemeClr val="tx1"/>
                </a:solidFill>
                <a:latin typeface="+mn-lt"/>
                <a:ea typeface="+mn-ea"/>
                <a:cs typeface="+mn-cs"/>
              </a:rPr>
              <a:t> la </a:t>
            </a:r>
            <a:r>
              <a:rPr lang="en-US" sz="1200" u="sng" kern="1200" baseline="0" dirty="0" err="1" smtClean="0">
                <a:solidFill>
                  <a:schemeClr val="tx1"/>
                </a:solidFill>
                <a:latin typeface="+mn-lt"/>
                <a:ea typeface="+mn-ea"/>
                <a:cs typeface="+mn-cs"/>
              </a:rPr>
              <a:t>plecare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sunt</a:t>
            </a:r>
            <a:r>
              <a:rPr lang="en-US" sz="1200" u="sng" kern="1200" baseline="0" dirty="0" smtClean="0">
                <a:solidFill>
                  <a:schemeClr val="tx1"/>
                </a:solidFill>
                <a:latin typeface="+mn-lt"/>
                <a:ea typeface="+mn-ea"/>
                <a:cs typeface="+mn-cs"/>
              </a:rPr>
              <a:t>:</a:t>
            </a:r>
          </a:p>
          <a:p>
            <a:pPr marL="171450" indent="-171450">
              <a:buFontTx/>
              <a:buChar char="-"/>
            </a:pPr>
            <a:r>
              <a:rPr lang="en-US" sz="1200" u="sng" kern="1200" baseline="0" dirty="0" smtClean="0">
                <a:solidFill>
                  <a:schemeClr val="tx1"/>
                </a:solidFill>
                <a:latin typeface="+mn-lt"/>
                <a:ea typeface="+mn-ea"/>
                <a:cs typeface="+mn-cs"/>
              </a:rPr>
              <a:t>53% </a:t>
            </a:r>
            <a:r>
              <a:rPr lang="en-US" sz="1200" u="sng" kern="1200" baseline="0" dirty="0" err="1" smtClean="0">
                <a:solidFill>
                  <a:schemeClr val="tx1"/>
                </a:solidFill>
                <a:latin typeface="+mn-lt"/>
                <a:ea typeface="+mn-ea"/>
                <a:cs typeface="+mn-cs"/>
              </a:rPr>
              <a:t>copiate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pe</a:t>
            </a:r>
            <a:r>
              <a:rPr lang="en-US" sz="1200" u="sng" kern="1200" baseline="0" dirty="0" smtClean="0">
                <a:solidFill>
                  <a:schemeClr val="tx1"/>
                </a:solidFill>
                <a:latin typeface="+mn-lt"/>
                <a:ea typeface="+mn-ea"/>
                <a:cs typeface="+mn-cs"/>
              </a:rPr>
              <a:t> DVD/CD</a:t>
            </a:r>
          </a:p>
          <a:p>
            <a:pPr marL="171450" indent="-171450">
              <a:buFontTx/>
              <a:buChar char="-"/>
            </a:pPr>
            <a:r>
              <a:rPr lang="en-US" sz="1200" u="sng" kern="1200" baseline="0" dirty="0" smtClean="0">
                <a:solidFill>
                  <a:schemeClr val="tx1"/>
                </a:solidFill>
                <a:latin typeface="+mn-lt"/>
                <a:ea typeface="+mn-ea"/>
                <a:cs typeface="+mn-cs"/>
              </a:rPr>
              <a:t>42% </a:t>
            </a:r>
            <a:r>
              <a:rPr lang="en-US" sz="1200" u="sng" kern="1200" baseline="0" dirty="0" err="1" smtClean="0">
                <a:solidFill>
                  <a:schemeClr val="tx1"/>
                </a:solidFill>
                <a:latin typeface="+mn-lt"/>
                <a:ea typeface="+mn-ea"/>
                <a:cs typeface="+mn-cs"/>
              </a:rPr>
              <a:t>copiate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pe</a:t>
            </a:r>
            <a:r>
              <a:rPr lang="en-US" sz="1200" u="sng" kern="1200" baseline="0" dirty="0" smtClean="0">
                <a:solidFill>
                  <a:schemeClr val="tx1"/>
                </a:solidFill>
                <a:latin typeface="+mn-lt"/>
                <a:ea typeface="+mn-ea"/>
                <a:cs typeface="+mn-cs"/>
              </a:rPr>
              <a:t> stick-</a:t>
            </a:r>
            <a:r>
              <a:rPr lang="en-US" sz="1200" u="sng" kern="1200" baseline="0" dirty="0" err="1" smtClean="0">
                <a:solidFill>
                  <a:schemeClr val="tx1"/>
                </a:solidFill>
                <a:latin typeface="+mn-lt"/>
                <a:ea typeface="+mn-ea"/>
                <a:cs typeface="+mn-cs"/>
              </a:rPr>
              <a:t>uri</a:t>
            </a:r>
            <a:r>
              <a:rPr lang="en-US" sz="1200" u="sng" kern="1200" baseline="0" dirty="0" smtClean="0">
                <a:solidFill>
                  <a:schemeClr val="tx1"/>
                </a:solidFill>
                <a:latin typeface="+mn-lt"/>
                <a:ea typeface="+mn-ea"/>
                <a:cs typeface="+mn-cs"/>
              </a:rPr>
              <a:t> USB</a:t>
            </a:r>
          </a:p>
          <a:p>
            <a:pPr marL="171450" indent="-171450">
              <a:buFontTx/>
              <a:buChar char="-"/>
            </a:pPr>
            <a:r>
              <a:rPr lang="en-US" sz="1200" u="sng" kern="1200" baseline="0" dirty="0" smtClean="0">
                <a:solidFill>
                  <a:schemeClr val="tx1"/>
                </a:solidFill>
                <a:latin typeface="+mn-lt"/>
                <a:ea typeface="+mn-ea"/>
                <a:cs typeface="+mn-cs"/>
              </a:rPr>
              <a:t>38% </a:t>
            </a:r>
            <a:r>
              <a:rPr lang="en-US" sz="1200" u="sng" kern="1200" baseline="0" dirty="0" err="1" smtClean="0">
                <a:solidFill>
                  <a:schemeClr val="tx1"/>
                </a:solidFill>
                <a:latin typeface="+mn-lt"/>
                <a:ea typeface="+mn-ea"/>
                <a:cs typeface="+mn-cs"/>
              </a:rPr>
              <a:t>trimise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catre</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conturi</a:t>
            </a:r>
            <a:r>
              <a:rPr lang="en-US" sz="1200" u="sng" kern="1200" baseline="0" dirty="0" smtClean="0">
                <a:solidFill>
                  <a:schemeClr val="tx1"/>
                </a:solidFill>
                <a:latin typeface="+mn-lt"/>
                <a:ea typeface="+mn-ea"/>
                <a:cs typeface="+mn-cs"/>
              </a:rPr>
              <a:t> de email </a:t>
            </a:r>
            <a:r>
              <a:rPr lang="en-US" sz="1200" u="sng" kern="1200" baseline="0" dirty="0" err="1" smtClean="0">
                <a:solidFill>
                  <a:schemeClr val="tx1"/>
                </a:solidFill>
                <a:latin typeface="+mn-lt"/>
                <a:ea typeface="+mn-ea"/>
                <a:cs typeface="+mn-cs"/>
              </a:rPr>
              <a:t>personale</a:t>
            </a:r>
            <a:r>
              <a:rPr lang="en-US" sz="1200" u="sng" kern="1200" baseline="0" dirty="0" smtClean="0">
                <a:solidFill>
                  <a:schemeClr val="tx1"/>
                </a:solidFill>
                <a:latin typeface="+mn-lt"/>
                <a:ea typeface="+mn-ea"/>
                <a:cs typeface="+mn-cs"/>
              </a:rPr>
              <a:t> (Hotmail, Yahoo, etc.).</a:t>
            </a:r>
          </a:p>
          <a:p>
            <a:pPr marL="0" indent="0">
              <a:buFontTx/>
              <a:buNone/>
            </a:pPr>
            <a:endParaRPr lang="en-US" sz="1200" u="none" kern="1200" baseline="0" dirty="0" smtClean="0">
              <a:solidFill>
                <a:schemeClr val="tx1"/>
              </a:solidFill>
              <a:latin typeface="+mn-lt"/>
              <a:ea typeface="+mn-ea"/>
              <a:cs typeface="+mn-cs"/>
            </a:endParaRPr>
          </a:p>
          <a:p>
            <a:r>
              <a:rPr lang="en-US" sz="1200" u="sng" dirty="0" err="1" smtClean="0"/>
              <a:t>Acestia</a:t>
            </a:r>
            <a:r>
              <a:rPr lang="en-US" sz="1200" u="sng" dirty="0" smtClean="0"/>
              <a:t> </a:t>
            </a:r>
            <a:r>
              <a:rPr lang="en-US" sz="1200" u="sng" dirty="0" err="1" smtClean="0"/>
              <a:t>sunt</a:t>
            </a:r>
            <a:r>
              <a:rPr lang="en-US" sz="1200" u="sng" dirty="0" smtClean="0"/>
              <a:t> </a:t>
            </a:r>
            <a:r>
              <a:rPr lang="en-US" sz="1200" u="sng" dirty="0" err="1" smtClean="0"/>
              <a:t>formati</a:t>
            </a:r>
            <a:r>
              <a:rPr lang="en-US" sz="1200" u="sng" dirty="0" smtClean="0"/>
              <a:t> in </a:t>
            </a:r>
            <a:r>
              <a:rPr lang="en-US" sz="1200" u="sng" dirty="0" err="1" smtClean="0"/>
              <a:t>principiu</a:t>
            </a:r>
            <a:r>
              <a:rPr lang="en-US" sz="1200" u="sng" baseline="0" dirty="0" smtClean="0"/>
              <a:t> din </a:t>
            </a:r>
            <a:r>
              <a:rPr lang="en-US" sz="1200" u="sng" baseline="0" dirty="0" err="1" smtClean="0"/>
              <a:t>competitori</a:t>
            </a:r>
            <a:r>
              <a:rPr lang="en-US" sz="1200" u="sng" baseline="0" dirty="0" smtClean="0"/>
              <a:t>, </a:t>
            </a:r>
            <a:r>
              <a:rPr lang="en-US" sz="1200" u="sng" baseline="0" dirty="0" err="1" smtClean="0"/>
              <a:t>hackeri</a:t>
            </a:r>
            <a:r>
              <a:rPr lang="en-US" sz="1200" u="sng" baseline="0" dirty="0" smtClean="0"/>
              <a:t>, etc. </a:t>
            </a:r>
            <a:r>
              <a:rPr lang="en-US" sz="1200" u="sng" baseline="0" dirty="0" err="1" smtClean="0"/>
              <a:t>Faptele</a:t>
            </a:r>
            <a:r>
              <a:rPr lang="en-US" sz="1200" u="sng" baseline="0" dirty="0" smtClean="0"/>
              <a:t> </a:t>
            </a:r>
            <a:r>
              <a:rPr lang="en-US" sz="1200" u="sng" baseline="0" dirty="0" err="1" smtClean="0"/>
              <a:t>lor</a:t>
            </a:r>
            <a:r>
              <a:rPr lang="en-US" sz="1200" u="sng" baseline="0" dirty="0" smtClean="0"/>
              <a:t> se </a:t>
            </a:r>
            <a:r>
              <a:rPr lang="en-US" sz="1200" u="sng" baseline="0" dirty="0" err="1" smtClean="0"/>
              <a:t>aud</a:t>
            </a:r>
            <a:r>
              <a:rPr lang="en-US" sz="1200" u="sng" baseline="0" dirty="0" smtClean="0"/>
              <a:t> tot </a:t>
            </a:r>
            <a:r>
              <a:rPr lang="en-US" sz="1200" u="sng" baseline="0" dirty="0" err="1" smtClean="0"/>
              <a:t>timpul</a:t>
            </a:r>
            <a:r>
              <a:rPr lang="en-US" sz="1200" u="sng" baseline="0" dirty="0" smtClean="0"/>
              <a:t> in </a:t>
            </a:r>
            <a:r>
              <a:rPr lang="en-US" sz="1200" u="sng" baseline="0" dirty="0" err="1" smtClean="0"/>
              <a:t>presa</a:t>
            </a:r>
            <a:r>
              <a:rPr lang="en-US" sz="1200" u="sng" baseline="0" dirty="0" smtClean="0"/>
              <a:t> </a:t>
            </a:r>
            <a:r>
              <a:rPr lang="en-US" sz="1200" u="sng" baseline="0" dirty="0" err="1" smtClean="0"/>
              <a:t>si</a:t>
            </a:r>
            <a:r>
              <a:rPr lang="en-US" sz="1200" u="sng" baseline="0" dirty="0" smtClean="0"/>
              <a:t> </a:t>
            </a:r>
            <a:r>
              <a:rPr lang="en-US" sz="1200" u="sng" baseline="0" dirty="0" err="1" smtClean="0"/>
              <a:t>reprezinta</a:t>
            </a:r>
            <a:r>
              <a:rPr lang="en-US" sz="1200" u="sng" baseline="0" dirty="0" smtClean="0"/>
              <a:t> </a:t>
            </a:r>
            <a:r>
              <a:rPr lang="en-US" sz="1200" u="sng" baseline="0" dirty="0" err="1" smtClean="0"/>
              <a:t>oameni</a:t>
            </a:r>
            <a:r>
              <a:rPr lang="en-US" sz="1200" u="sng" baseline="0" dirty="0" smtClean="0"/>
              <a:t> </a:t>
            </a:r>
            <a:r>
              <a:rPr lang="en-US" sz="1200" u="sng" baseline="0" dirty="0" err="1" smtClean="0"/>
              <a:t>sau</a:t>
            </a:r>
            <a:r>
              <a:rPr lang="en-US" sz="1200" u="sng" baseline="0" dirty="0" smtClean="0"/>
              <a:t> </a:t>
            </a:r>
            <a:r>
              <a:rPr lang="en-US" sz="1200" u="sng" baseline="0" dirty="0" err="1" smtClean="0"/>
              <a:t>organizatii</a:t>
            </a:r>
            <a:r>
              <a:rPr lang="en-US" sz="1200" u="sng" baseline="0" dirty="0" smtClean="0"/>
              <a:t> care </a:t>
            </a:r>
            <a:r>
              <a:rPr lang="en-US" sz="1200" u="sng" baseline="0" dirty="0" err="1" smtClean="0"/>
              <a:t>sunt</a:t>
            </a:r>
            <a:r>
              <a:rPr lang="en-US" sz="1200" u="sng" baseline="0" dirty="0" smtClean="0"/>
              <a:t> </a:t>
            </a:r>
            <a:r>
              <a:rPr lang="en-US" sz="1200" u="sng" baseline="0" dirty="0" err="1" smtClean="0"/>
              <a:t>motivati</a:t>
            </a:r>
            <a:r>
              <a:rPr lang="en-US" sz="1200" u="sng" baseline="0" dirty="0" smtClean="0"/>
              <a:t> </a:t>
            </a:r>
            <a:r>
              <a:rPr lang="en-US" sz="1200" u="sng" baseline="0" dirty="0" err="1" smtClean="0"/>
              <a:t>sa</a:t>
            </a:r>
            <a:r>
              <a:rPr lang="en-US" sz="1200" u="sng" baseline="0" dirty="0" smtClean="0"/>
              <a:t> </a:t>
            </a:r>
            <a:r>
              <a:rPr lang="en-US" sz="1200" u="sng" baseline="0" dirty="0" err="1" smtClean="0"/>
              <a:t>fure</a:t>
            </a:r>
            <a:r>
              <a:rPr lang="en-US" sz="1200" u="sng" baseline="0" dirty="0" smtClean="0"/>
              <a:t> </a:t>
            </a:r>
            <a:r>
              <a:rPr lang="en-US" sz="1200" u="sng" baseline="0" dirty="0" err="1" smtClean="0"/>
              <a:t>informatii</a:t>
            </a:r>
            <a:r>
              <a:rPr lang="en-US" sz="1200" u="sng" baseline="0" dirty="0" smtClean="0"/>
              <a:t> </a:t>
            </a:r>
            <a:r>
              <a:rPr lang="en-US" sz="1200" u="sng" baseline="0" dirty="0" err="1" smtClean="0"/>
              <a:t>pentru</a:t>
            </a:r>
            <a:r>
              <a:rPr lang="en-US" sz="1200" u="sng" baseline="0" dirty="0" smtClean="0"/>
              <a:t> </a:t>
            </a:r>
            <a:r>
              <a:rPr lang="en-US" sz="1200" u="sng" baseline="0" dirty="0" err="1" smtClean="0"/>
              <a:t>profitul</a:t>
            </a:r>
            <a:r>
              <a:rPr lang="en-US" sz="1200" u="sng" baseline="0" dirty="0" smtClean="0"/>
              <a:t> </a:t>
            </a:r>
            <a:r>
              <a:rPr lang="en-US" sz="1200" u="sng" baseline="0" dirty="0" err="1" smtClean="0"/>
              <a:t>propriu</a:t>
            </a:r>
            <a:r>
              <a:rPr lang="en-US" sz="1200" u="sng" baseline="0" dirty="0" smtClean="0"/>
              <a:t>. </a:t>
            </a:r>
            <a:r>
              <a:rPr lang="en-US" sz="1200" u="sng" baseline="0" dirty="0" err="1" smtClean="0"/>
              <a:t>Ei</a:t>
            </a:r>
            <a:r>
              <a:rPr lang="en-US" sz="1200" u="sng" baseline="0" dirty="0" smtClean="0"/>
              <a:t> </a:t>
            </a:r>
            <a:r>
              <a:rPr lang="en-US" sz="1200" u="sng" baseline="0" dirty="0" err="1" smtClean="0"/>
              <a:t>obtin</a:t>
            </a:r>
            <a:r>
              <a:rPr lang="en-US" sz="1200" u="sng" baseline="0" dirty="0" smtClean="0"/>
              <a:t> </a:t>
            </a:r>
            <a:r>
              <a:rPr lang="en-US" sz="1200" u="sng" baseline="0" dirty="0" err="1" smtClean="0"/>
              <a:t>intrarea</a:t>
            </a:r>
            <a:r>
              <a:rPr lang="en-US" sz="1200" u="sng" baseline="0" dirty="0" smtClean="0"/>
              <a:t> in </a:t>
            </a:r>
            <a:r>
              <a:rPr lang="en-US" sz="1200" u="sng" baseline="0" dirty="0" err="1" smtClean="0"/>
              <a:t>organizatie</a:t>
            </a:r>
            <a:r>
              <a:rPr lang="en-US" sz="1200" u="sng" baseline="0" dirty="0" smtClean="0"/>
              <a:t> </a:t>
            </a:r>
            <a:r>
              <a:rPr lang="en-US" sz="1200" u="sng" baseline="0" dirty="0" err="1" smtClean="0"/>
              <a:t>si</a:t>
            </a:r>
            <a:r>
              <a:rPr lang="en-US" sz="1200" u="sng" baseline="0" dirty="0" smtClean="0"/>
              <a:t> </a:t>
            </a:r>
            <a:r>
              <a:rPr lang="en-US" sz="1200" u="sng" baseline="0" dirty="0" err="1" smtClean="0"/>
              <a:t>incearca</a:t>
            </a:r>
            <a:r>
              <a:rPr lang="en-US" sz="1200" u="sng" baseline="0" dirty="0" smtClean="0"/>
              <a:t> </a:t>
            </a:r>
            <a:r>
              <a:rPr lang="en-US" sz="1200" u="sng" baseline="0" dirty="0" err="1" smtClean="0"/>
              <a:t>sa</a:t>
            </a:r>
            <a:r>
              <a:rPr lang="en-US" sz="1200" u="sng" baseline="0" dirty="0" smtClean="0"/>
              <a:t> </a:t>
            </a:r>
            <a:r>
              <a:rPr lang="en-US" sz="1200" u="sng" baseline="0" dirty="0" err="1" smtClean="0"/>
              <a:t>gaseasca</a:t>
            </a:r>
            <a:r>
              <a:rPr lang="en-US" sz="1200" u="sng" baseline="0" dirty="0" smtClean="0"/>
              <a:t> </a:t>
            </a:r>
            <a:r>
              <a:rPr lang="en-US" sz="1200" u="sng" baseline="0" dirty="0" err="1" smtClean="0"/>
              <a:t>tinte</a:t>
            </a:r>
            <a:r>
              <a:rPr lang="en-US" sz="1200" u="sng" baseline="0" dirty="0" smtClean="0"/>
              <a:t> </a:t>
            </a:r>
            <a:r>
              <a:rPr lang="en-US" sz="1200" u="sng" baseline="0" dirty="0" err="1" smtClean="0"/>
              <a:t>usoare</a:t>
            </a:r>
            <a:r>
              <a:rPr lang="en-US" sz="1200" u="sng" baseline="0" dirty="0" smtClean="0"/>
              <a:t> – se </a:t>
            </a:r>
            <a:r>
              <a:rPr lang="en-US" sz="1200" u="sng" baseline="0" dirty="0" err="1" smtClean="0"/>
              <a:t>uita</a:t>
            </a:r>
            <a:r>
              <a:rPr lang="en-US" sz="1200" u="sng" baseline="0" dirty="0" smtClean="0"/>
              <a:t> </a:t>
            </a:r>
            <a:r>
              <a:rPr lang="en-US" sz="1200" u="sng" baseline="0" dirty="0" err="1" smtClean="0"/>
              <a:t>cel</a:t>
            </a:r>
            <a:r>
              <a:rPr lang="en-US" sz="1200" u="sng" baseline="0" dirty="0" smtClean="0"/>
              <a:t> </a:t>
            </a:r>
            <a:r>
              <a:rPr lang="en-US" sz="1200" u="sng" baseline="0" dirty="0" err="1" smtClean="0"/>
              <a:t>mai</a:t>
            </a:r>
            <a:r>
              <a:rPr lang="en-US" sz="1200" u="sng" baseline="0" dirty="0" smtClean="0"/>
              <a:t> </a:t>
            </a:r>
            <a:r>
              <a:rPr lang="en-US" sz="1200" u="sng" baseline="0" dirty="0" err="1" smtClean="0"/>
              <a:t>adesea</a:t>
            </a:r>
            <a:r>
              <a:rPr lang="en-US" sz="1200" u="sng" baseline="0" dirty="0" smtClean="0"/>
              <a:t> </a:t>
            </a:r>
            <a:r>
              <a:rPr lang="en-US" sz="1200" u="sng" baseline="0" dirty="0" err="1" smtClean="0"/>
              <a:t>dupa</a:t>
            </a:r>
            <a:r>
              <a:rPr lang="en-US" sz="1200" u="sng" baseline="0" dirty="0" smtClean="0"/>
              <a:t> </a:t>
            </a:r>
            <a:r>
              <a:rPr lang="en-US" sz="1200" u="sng" baseline="0" dirty="0" err="1" smtClean="0"/>
              <a:t>informatii</a:t>
            </a:r>
            <a:r>
              <a:rPr lang="en-US" sz="1200" u="sng" baseline="0" dirty="0" smtClean="0"/>
              <a:t> </a:t>
            </a:r>
            <a:r>
              <a:rPr lang="en-US" sz="1200" u="sng" baseline="0" dirty="0" err="1" smtClean="0"/>
              <a:t>valoroase</a:t>
            </a:r>
            <a:r>
              <a:rPr lang="en-US" sz="1200" u="sng" baseline="0" dirty="0" smtClean="0"/>
              <a:t> care </a:t>
            </a:r>
            <a:r>
              <a:rPr lang="en-US" sz="1200" u="sng" baseline="0" dirty="0" err="1" smtClean="0"/>
              <a:t>sunt</a:t>
            </a:r>
            <a:r>
              <a:rPr lang="en-US" sz="1200" u="sng" baseline="0" dirty="0" smtClean="0"/>
              <a:t> </a:t>
            </a:r>
            <a:r>
              <a:rPr lang="en-US" sz="1200" u="sng" baseline="0" dirty="0" err="1" smtClean="0"/>
              <a:t>lasate</a:t>
            </a:r>
            <a:r>
              <a:rPr lang="en-US" sz="1200" u="sng" baseline="0" dirty="0" smtClean="0"/>
              <a:t> </a:t>
            </a:r>
            <a:r>
              <a:rPr lang="en-US" sz="1200" u="sng" baseline="0" dirty="0" err="1" smtClean="0"/>
              <a:t>neprotejate</a:t>
            </a:r>
            <a:r>
              <a:rPr lang="en-US" sz="1200" u="sng" baseline="0" dirty="0" smtClean="0"/>
              <a:t> in diverse </a:t>
            </a:r>
            <a:r>
              <a:rPr lang="en-US" sz="1200" u="sng" baseline="0" dirty="0" err="1" smtClean="0"/>
              <a:t>locatii</a:t>
            </a:r>
            <a:r>
              <a:rPr lang="en-US" sz="1200" u="sng" baseline="0" dirty="0" smtClean="0"/>
              <a:t> de </a:t>
            </a:r>
            <a:r>
              <a:rPr lang="en-US" sz="1200" u="sng" baseline="0" dirty="0" err="1" smtClean="0"/>
              <a:t>catre</a:t>
            </a:r>
            <a:r>
              <a:rPr lang="en-US" sz="1200" u="sng" baseline="0" dirty="0" smtClean="0"/>
              <a:t> Well Meaning Insiders.</a:t>
            </a:r>
          </a:p>
          <a:p>
            <a:endParaRPr lang="en-US" sz="1200" baseline="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a:t>
            </a:fld>
            <a:endParaRPr lang="en-US" dirty="0"/>
          </a:p>
        </p:txBody>
      </p:sp>
    </p:spTree>
    <p:extLst>
      <p:ext uri="{BB962C8B-B14F-4D97-AF65-F5344CB8AC3E}">
        <p14:creationId xmlns:p14="http://schemas.microsoft.com/office/powerpoint/2010/main" val="199817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55000" lnSpcReduction="20000"/>
          </a:bodyPr>
          <a:lstStyle/>
          <a:p>
            <a:pPr>
              <a:lnSpc>
                <a:spcPct val="100000"/>
              </a:lnSpc>
              <a:spcBef>
                <a:spcPts val="0"/>
              </a:spcBef>
              <a:spcAft>
                <a:spcPts val="0"/>
              </a:spcAft>
              <a:defRPr/>
            </a:pPr>
            <a:r>
              <a:rPr lang="en-US" u="sng" baseline="0" dirty="0" err="1" smtClean="0">
                <a:ea typeface="MS PGothic" pitchFamily="34" charset="-128"/>
              </a:rPr>
              <a:t>Trebuie</a:t>
            </a:r>
            <a:r>
              <a:rPr lang="en-US" u="sng" baseline="0" dirty="0" smtClean="0">
                <a:ea typeface="MS PGothic" pitchFamily="34" charset="-128"/>
              </a:rPr>
              <a:t> </a:t>
            </a:r>
            <a:r>
              <a:rPr lang="en-US" u="sng" baseline="0" dirty="0" err="1" smtClean="0">
                <a:ea typeface="MS PGothic" pitchFamily="34" charset="-128"/>
              </a:rPr>
              <a:t>sa</a:t>
            </a:r>
            <a:r>
              <a:rPr lang="en-US" u="sng" baseline="0" dirty="0" smtClean="0">
                <a:ea typeface="MS PGothic" pitchFamily="34" charset="-128"/>
              </a:rPr>
              <a:t> </a:t>
            </a:r>
            <a:r>
              <a:rPr lang="en-US" u="sng" baseline="0" dirty="0" err="1" smtClean="0">
                <a:ea typeface="MS PGothic" pitchFamily="34" charset="-128"/>
              </a:rPr>
              <a:t>stiti</a:t>
            </a:r>
            <a:r>
              <a:rPr lang="en-US" u="sng" baseline="0" dirty="0" smtClean="0">
                <a:ea typeface="MS PGothic" pitchFamily="34" charset="-128"/>
              </a:rPr>
              <a:t> </a:t>
            </a:r>
            <a:r>
              <a:rPr lang="en-US" u="sng" baseline="0" dirty="0" err="1" smtClean="0">
                <a:ea typeface="MS PGothic" pitchFamily="34" charset="-128"/>
              </a:rPr>
              <a:t>ca</a:t>
            </a:r>
            <a:r>
              <a:rPr lang="en-US" u="sng" baseline="0" dirty="0" smtClean="0">
                <a:ea typeface="MS PGothic" pitchFamily="34" charset="-128"/>
              </a:rPr>
              <a:t> DLP is </a:t>
            </a:r>
            <a:r>
              <a:rPr lang="en-US" u="sng" baseline="0" dirty="0" err="1" smtClean="0">
                <a:ea typeface="MS PGothic" pitchFamily="34" charset="-128"/>
              </a:rPr>
              <a:t>construit</a:t>
            </a:r>
            <a:r>
              <a:rPr lang="en-US" u="sng" baseline="0" dirty="0" smtClean="0">
                <a:ea typeface="MS PGothic" pitchFamily="34" charset="-128"/>
              </a:rPr>
              <a:t> in </a:t>
            </a:r>
            <a:r>
              <a:rPr lang="en-US" u="sng" baseline="0" dirty="0" err="1" smtClean="0">
                <a:ea typeface="MS PGothic" pitchFamily="34" charset="-128"/>
              </a:rPr>
              <a:t>ideea</a:t>
            </a:r>
            <a:r>
              <a:rPr lang="en-US" u="sng" baseline="0" dirty="0" smtClean="0">
                <a:ea typeface="MS PGothic" pitchFamily="34" charset="-128"/>
              </a:rPr>
              <a:t> de a </a:t>
            </a:r>
            <a:r>
              <a:rPr lang="en-US" u="sng" baseline="0" dirty="0" err="1" smtClean="0">
                <a:ea typeface="MS PGothic" pitchFamily="34" charset="-128"/>
              </a:rPr>
              <a:t>gasi</a:t>
            </a:r>
            <a:r>
              <a:rPr lang="en-US" u="sng" baseline="0" dirty="0" smtClean="0">
                <a:ea typeface="MS PGothic" pitchFamily="34" charset="-128"/>
              </a:rPr>
              <a:t>, </a:t>
            </a:r>
            <a:r>
              <a:rPr lang="en-US" u="sng" baseline="0" dirty="0" err="1" smtClean="0">
                <a:ea typeface="MS PGothic" pitchFamily="34" charset="-128"/>
              </a:rPr>
              <a:t>monitoriza</a:t>
            </a:r>
            <a:r>
              <a:rPr lang="en-US" u="sng" baseline="0" dirty="0" smtClean="0">
                <a:ea typeface="MS PGothic" pitchFamily="34" charset="-128"/>
              </a:rPr>
              <a:t> </a:t>
            </a:r>
            <a:r>
              <a:rPr lang="en-US" u="sng" baseline="0" dirty="0" err="1" smtClean="0">
                <a:ea typeface="MS PGothic" pitchFamily="34" charset="-128"/>
              </a:rPr>
              <a:t>si</a:t>
            </a:r>
            <a:r>
              <a:rPr lang="en-US" u="sng" baseline="0" dirty="0" smtClean="0">
                <a:ea typeface="MS PGothic" pitchFamily="34" charset="-128"/>
              </a:rPr>
              <a:t> </a:t>
            </a:r>
            <a:r>
              <a:rPr lang="en-US" u="sng" baseline="0" dirty="0" err="1" smtClean="0">
                <a:ea typeface="MS PGothic" pitchFamily="34" charset="-128"/>
              </a:rPr>
              <a:t>proteja</a:t>
            </a:r>
            <a:r>
              <a:rPr lang="en-US" u="sng" baseline="0" dirty="0" smtClean="0">
                <a:ea typeface="MS PGothic" pitchFamily="34" charset="-128"/>
              </a:rPr>
              <a:t> </a:t>
            </a:r>
            <a:r>
              <a:rPr lang="en-US" u="sng" baseline="0" dirty="0" err="1" smtClean="0">
                <a:ea typeface="MS PGothic" pitchFamily="34" charset="-128"/>
              </a:rPr>
              <a:t>datele</a:t>
            </a:r>
            <a:r>
              <a:rPr lang="en-US" u="sng" baseline="0" dirty="0" smtClean="0">
                <a:ea typeface="MS PGothic" pitchFamily="34" charset="-128"/>
              </a:rPr>
              <a:t> </a:t>
            </a:r>
            <a:r>
              <a:rPr lang="en-US" u="sng" baseline="0" dirty="0" err="1" smtClean="0">
                <a:ea typeface="MS PGothic" pitchFamily="34" charset="-128"/>
              </a:rPr>
              <a:t>confidentiale</a:t>
            </a:r>
            <a:r>
              <a:rPr lang="en-US" u="sng" baseline="0" dirty="0" smtClean="0">
                <a:ea typeface="MS PGothic" pitchFamily="34" charset="-128"/>
              </a:rPr>
              <a:t> </a:t>
            </a:r>
            <a:r>
              <a:rPr lang="en-US" u="sng" baseline="0" dirty="0" err="1" smtClean="0">
                <a:ea typeface="MS PGothic" pitchFamily="34" charset="-128"/>
              </a:rPr>
              <a:t>impotriva</a:t>
            </a:r>
            <a:r>
              <a:rPr lang="en-US" u="sng" baseline="0" dirty="0" smtClean="0">
                <a:ea typeface="MS PGothic" pitchFamily="34" charset="-128"/>
              </a:rPr>
              <a:t> </a:t>
            </a:r>
            <a:r>
              <a:rPr lang="en-US" u="sng" baseline="0" dirty="0" err="1" smtClean="0">
                <a:ea typeface="MS PGothic" pitchFamily="34" charset="-128"/>
              </a:rPr>
              <a:t>pierderilor</a:t>
            </a:r>
            <a:r>
              <a:rPr lang="en-US" u="sng" baseline="0" dirty="0" smtClean="0">
                <a:ea typeface="MS PGothic" pitchFamily="34" charset="-128"/>
              </a:rPr>
              <a:t>.</a:t>
            </a:r>
            <a:endParaRPr lang="en-US" u="sng" baseline="0" dirty="0" smtClean="0">
              <a:ea typeface="MS PGothic" pitchFamily="34" charset="-128"/>
            </a:endParaRPr>
          </a:p>
          <a:p>
            <a:pPr>
              <a:lnSpc>
                <a:spcPct val="100000"/>
              </a:lnSpc>
              <a:spcBef>
                <a:spcPts val="0"/>
              </a:spcBef>
              <a:spcAft>
                <a:spcPts val="0"/>
              </a:spcAft>
              <a:defRPr/>
            </a:pPr>
            <a:endParaRPr lang="en-US" b="1" i="1" u="sng" baseline="0" dirty="0" smtClean="0">
              <a:ea typeface="MS PGothic" pitchFamily="34" charset="-128"/>
            </a:endParaRPr>
          </a:p>
          <a:p>
            <a:pPr>
              <a:lnSpc>
                <a:spcPct val="100000"/>
              </a:lnSpc>
              <a:spcBef>
                <a:spcPts val="0"/>
              </a:spcBef>
              <a:spcAft>
                <a:spcPts val="0"/>
              </a:spcAft>
            </a:pPr>
            <a:r>
              <a:rPr lang="en-US" u="sng" baseline="0" dirty="0" err="1" smtClean="0"/>
              <a:t>Deci</a:t>
            </a:r>
            <a:r>
              <a:rPr lang="en-US" u="sng" baseline="0" dirty="0" smtClean="0"/>
              <a:t>, cum </a:t>
            </a:r>
            <a:r>
              <a:rPr lang="en-US" u="sng" baseline="0" dirty="0" err="1" smtClean="0"/>
              <a:t>va</a:t>
            </a:r>
            <a:r>
              <a:rPr lang="en-US" u="sng" baseline="0" dirty="0" smtClean="0"/>
              <a:t> </a:t>
            </a:r>
            <a:r>
              <a:rPr lang="en-US" u="sng" baseline="0" dirty="0" err="1" smtClean="0"/>
              <a:t>descurcati</a:t>
            </a:r>
            <a:r>
              <a:rPr lang="en-US" u="sng" baseline="0" dirty="0" smtClean="0"/>
              <a:t> in </a:t>
            </a:r>
            <a:r>
              <a:rPr lang="en-US" u="sng" baseline="0" dirty="0" err="1" smtClean="0"/>
              <a:t>compania</a:t>
            </a:r>
            <a:r>
              <a:rPr lang="en-US" u="sng" baseline="0" dirty="0" smtClean="0"/>
              <a:t> </a:t>
            </a:r>
            <a:r>
              <a:rPr lang="en-US" u="sng" baseline="0" dirty="0" err="1" smtClean="0"/>
              <a:t>dumneavoastra</a:t>
            </a:r>
            <a:r>
              <a:rPr lang="en-US" u="sng" baseline="0" dirty="0" smtClean="0"/>
              <a:t> cu </a:t>
            </a:r>
            <a:r>
              <a:rPr lang="en-US" u="sng" baseline="0" dirty="0" err="1" smtClean="0"/>
              <a:t>fetele</a:t>
            </a:r>
            <a:r>
              <a:rPr lang="en-US" u="sng" baseline="0" dirty="0" smtClean="0"/>
              <a:t> DLP, </a:t>
            </a:r>
            <a:r>
              <a:rPr lang="en-US" u="sng" baseline="0" dirty="0" err="1" smtClean="0"/>
              <a:t>oamenii</a:t>
            </a:r>
            <a:r>
              <a:rPr lang="en-US" u="sng" baseline="0" dirty="0" smtClean="0"/>
              <a:t> care </a:t>
            </a:r>
            <a:r>
              <a:rPr lang="en-US" u="sng" baseline="0" dirty="0" err="1" smtClean="0"/>
              <a:t>creaza</a:t>
            </a:r>
            <a:r>
              <a:rPr lang="en-US" u="sng" baseline="0" dirty="0" smtClean="0"/>
              <a:t> </a:t>
            </a:r>
            <a:r>
              <a:rPr lang="en-US" u="sng" baseline="0" dirty="0" err="1" smtClean="0"/>
              <a:t>riscul</a:t>
            </a:r>
            <a:r>
              <a:rPr lang="en-US" u="sng" baseline="0" dirty="0" smtClean="0"/>
              <a:t> ? </a:t>
            </a:r>
            <a:r>
              <a:rPr lang="en-US" u="sng" baseline="0" dirty="0" err="1" smtClean="0"/>
              <a:t>Parerea</a:t>
            </a:r>
            <a:r>
              <a:rPr lang="en-US" u="sng" baseline="0" dirty="0" smtClean="0"/>
              <a:t> mea </a:t>
            </a:r>
            <a:r>
              <a:rPr lang="en-US" u="sng" baseline="0" dirty="0" err="1" smtClean="0"/>
              <a:t>este</a:t>
            </a:r>
            <a:r>
              <a:rPr lang="en-US" u="sng" baseline="0" dirty="0" smtClean="0"/>
              <a:t> </a:t>
            </a:r>
            <a:r>
              <a:rPr lang="en-US" u="sng" baseline="0" dirty="0" err="1" smtClean="0"/>
              <a:t>ca</a:t>
            </a:r>
            <a:r>
              <a:rPr lang="en-US" u="sng" baseline="0" dirty="0" smtClean="0"/>
              <a:t> </a:t>
            </a:r>
            <a:r>
              <a:rPr lang="en-US" u="sng" baseline="0" dirty="0" err="1" smtClean="0"/>
              <a:t>aveti</a:t>
            </a:r>
            <a:r>
              <a:rPr lang="en-US" u="sng" baseline="0" dirty="0" smtClean="0"/>
              <a:t> </a:t>
            </a:r>
            <a:r>
              <a:rPr lang="en-US" u="sng" baseline="0" dirty="0" err="1" smtClean="0"/>
              <a:t>nevoie</a:t>
            </a:r>
            <a:r>
              <a:rPr lang="en-US" u="sng" baseline="0" dirty="0" smtClean="0"/>
              <a:t> </a:t>
            </a:r>
            <a:r>
              <a:rPr lang="en-US" u="sng" baseline="0" dirty="0" err="1" smtClean="0"/>
              <a:t>mai</a:t>
            </a:r>
            <a:r>
              <a:rPr lang="en-US" u="sng" baseline="0" dirty="0" smtClean="0"/>
              <a:t> </a:t>
            </a:r>
            <a:r>
              <a:rPr lang="en-US" u="sng" baseline="0" dirty="0" err="1" smtClean="0"/>
              <a:t>mult</a:t>
            </a:r>
            <a:r>
              <a:rPr lang="en-US" u="sng" baseline="0" dirty="0" smtClean="0"/>
              <a:t> </a:t>
            </a:r>
            <a:r>
              <a:rPr lang="en-US" u="sng" baseline="0" dirty="0" err="1" smtClean="0"/>
              <a:t>decat</a:t>
            </a:r>
            <a:r>
              <a:rPr lang="en-US" u="sng" baseline="0" dirty="0" smtClean="0"/>
              <a:t> de o </a:t>
            </a:r>
            <a:r>
              <a:rPr lang="en-US" u="sng" baseline="0" dirty="0" err="1" smtClean="0"/>
              <a:t>solutie</a:t>
            </a:r>
            <a:r>
              <a:rPr lang="en-US" u="sng" baseline="0" dirty="0" smtClean="0"/>
              <a:t> IT. </a:t>
            </a:r>
            <a:r>
              <a:rPr lang="en-US" u="sng" baseline="0" dirty="0" err="1" smtClean="0"/>
              <a:t>Aveti</a:t>
            </a:r>
            <a:r>
              <a:rPr lang="en-US" u="sng" baseline="0" dirty="0" smtClean="0"/>
              <a:t> </a:t>
            </a:r>
            <a:r>
              <a:rPr lang="en-US" u="sng" baseline="0" dirty="0" err="1" smtClean="0"/>
              <a:t>nevoie</a:t>
            </a:r>
            <a:r>
              <a:rPr lang="en-US" u="sng" baseline="0" dirty="0" smtClean="0"/>
              <a:t> de o </a:t>
            </a:r>
            <a:r>
              <a:rPr lang="en-US" u="sng" baseline="0" dirty="0" err="1" smtClean="0"/>
              <a:t>solutie</a:t>
            </a:r>
            <a:r>
              <a:rPr lang="en-US" u="sng" baseline="0" dirty="0" smtClean="0"/>
              <a:t> de tip DLP, </a:t>
            </a:r>
            <a:r>
              <a:rPr lang="en-US" u="sng" baseline="0" dirty="0" err="1" smtClean="0"/>
              <a:t>mai</a:t>
            </a:r>
            <a:r>
              <a:rPr lang="en-US" u="sng" baseline="0" dirty="0" smtClean="0"/>
              <a:t> </a:t>
            </a:r>
            <a:r>
              <a:rPr lang="en-US" u="sng" baseline="0" dirty="0" err="1" smtClean="0"/>
              <a:t>precis</a:t>
            </a:r>
            <a:r>
              <a:rPr lang="en-US" u="sng" baseline="0" dirty="0" smtClean="0"/>
              <a:t> Symantec DLP. In general in </a:t>
            </a:r>
            <a:r>
              <a:rPr lang="en-US" u="sng" baseline="0" dirty="0" err="1" smtClean="0"/>
              <a:t>cadrul</a:t>
            </a:r>
            <a:r>
              <a:rPr lang="en-US" u="sng" baseline="0" dirty="0" smtClean="0"/>
              <a:t> </a:t>
            </a:r>
            <a:r>
              <a:rPr lang="en-US" u="sng" baseline="0" dirty="0" err="1" smtClean="0"/>
              <a:t>unei</a:t>
            </a:r>
            <a:r>
              <a:rPr lang="en-US" u="sng" baseline="0" dirty="0" smtClean="0"/>
              <a:t> </a:t>
            </a:r>
            <a:r>
              <a:rPr lang="en-US" u="sng" baseline="0" dirty="0" err="1" smtClean="0"/>
              <a:t>companii</a:t>
            </a:r>
            <a:r>
              <a:rPr lang="en-US" u="sng" baseline="0" dirty="0" smtClean="0"/>
              <a:t>, </a:t>
            </a:r>
            <a:r>
              <a:rPr lang="en-US" u="sng" baseline="0" dirty="0" err="1" smtClean="0"/>
              <a:t>reteaua</a:t>
            </a:r>
            <a:r>
              <a:rPr lang="en-US" u="sng" baseline="0" dirty="0" smtClean="0"/>
              <a:t> </a:t>
            </a:r>
            <a:r>
              <a:rPr lang="en-US" u="sng" baseline="0" dirty="0" err="1" smtClean="0"/>
              <a:t>este</a:t>
            </a:r>
            <a:r>
              <a:rPr lang="en-US" u="sng" baseline="0" dirty="0" smtClean="0"/>
              <a:t> </a:t>
            </a:r>
            <a:r>
              <a:rPr lang="en-US" u="sng" baseline="0" dirty="0" err="1" smtClean="0"/>
              <a:t>protejata</a:t>
            </a:r>
            <a:r>
              <a:rPr lang="en-US" u="sng" baseline="0" dirty="0" smtClean="0"/>
              <a:t> </a:t>
            </a:r>
            <a:r>
              <a:rPr lang="en-US" u="sng" baseline="0" dirty="0" err="1" smtClean="0"/>
              <a:t>impotriva</a:t>
            </a:r>
            <a:r>
              <a:rPr lang="en-US" u="sng" baseline="0" dirty="0" smtClean="0"/>
              <a:t> </a:t>
            </a:r>
            <a:r>
              <a:rPr lang="en-US" u="sng" baseline="0" dirty="0" err="1" smtClean="0"/>
              <a:t>acesului</a:t>
            </a:r>
            <a:r>
              <a:rPr lang="en-US" u="sng" baseline="0" dirty="0" smtClean="0"/>
              <a:t> </a:t>
            </a:r>
            <a:r>
              <a:rPr lang="en-US" u="sng" baseline="0" dirty="0" err="1" smtClean="0"/>
              <a:t>neautorizat</a:t>
            </a:r>
            <a:r>
              <a:rPr lang="en-US" u="sng" baseline="0" dirty="0" smtClean="0"/>
              <a:t> din exterior, </a:t>
            </a:r>
            <a:r>
              <a:rPr lang="en-US" u="sng" baseline="0" dirty="0" err="1" smtClean="0"/>
              <a:t>dar</a:t>
            </a:r>
            <a:r>
              <a:rPr lang="en-US" u="sng" baseline="0" dirty="0" smtClean="0"/>
              <a:t> </a:t>
            </a:r>
            <a:r>
              <a:rPr lang="en-US" u="sng" baseline="0" dirty="0" err="1" smtClean="0"/>
              <a:t>acest</a:t>
            </a:r>
            <a:r>
              <a:rPr lang="en-US" u="sng" baseline="0" dirty="0" smtClean="0"/>
              <a:t> </a:t>
            </a:r>
            <a:r>
              <a:rPr lang="en-US" u="sng" baseline="0" dirty="0" err="1" smtClean="0"/>
              <a:t>lucru</a:t>
            </a:r>
            <a:r>
              <a:rPr lang="en-US" u="sng" baseline="0" dirty="0" smtClean="0"/>
              <a:t> nu </a:t>
            </a:r>
            <a:r>
              <a:rPr lang="en-US" u="sng" baseline="0" dirty="0" err="1" smtClean="0"/>
              <a:t>poate</a:t>
            </a:r>
            <a:r>
              <a:rPr lang="en-US" u="sng" baseline="0" dirty="0" smtClean="0"/>
              <a:t> </a:t>
            </a:r>
            <a:r>
              <a:rPr lang="en-US" u="sng" baseline="0" dirty="0" err="1" smtClean="0"/>
              <a:t>rezolva</a:t>
            </a:r>
            <a:r>
              <a:rPr lang="en-US" u="sng" baseline="0" dirty="0" smtClean="0"/>
              <a:t> </a:t>
            </a:r>
            <a:r>
              <a:rPr lang="en-US" u="sng" baseline="0" dirty="0" err="1" smtClean="0"/>
              <a:t>problema</a:t>
            </a:r>
            <a:r>
              <a:rPr lang="en-US" u="sng" baseline="0" dirty="0" smtClean="0"/>
              <a:t> </a:t>
            </a:r>
            <a:r>
              <a:rPr lang="en-US" u="sng" baseline="0" dirty="0" err="1" smtClean="0"/>
              <a:t>pierderii</a:t>
            </a:r>
            <a:r>
              <a:rPr lang="en-US" u="sng" baseline="0" dirty="0" smtClean="0"/>
              <a:t> </a:t>
            </a:r>
            <a:r>
              <a:rPr lang="en-US" u="sng" baseline="0" dirty="0" err="1" smtClean="0"/>
              <a:t>datelor</a:t>
            </a:r>
            <a:r>
              <a:rPr lang="en-US" u="sng" baseline="0" dirty="0" smtClean="0"/>
              <a:t>.</a:t>
            </a:r>
          </a:p>
          <a:p>
            <a:pPr>
              <a:lnSpc>
                <a:spcPct val="100000"/>
              </a:lnSpc>
              <a:spcBef>
                <a:spcPts val="0"/>
              </a:spcBef>
              <a:spcAft>
                <a:spcPts val="0"/>
              </a:spcAft>
            </a:pPr>
            <a:endParaRPr lang="en-US" baseline="0" dirty="0" smtClean="0"/>
          </a:p>
          <a:p>
            <a:pPr>
              <a:lnSpc>
                <a:spcPct val="100000"/>
              </a:lnSpc>
              <a:spcBef>
                <a:spcPts val="0"/>
              </a:spcBef>
              <a:spcAft>
                <a:spcPts val="0"/>
              </a:spcAft>
            </a:pPr>
            <a:r>
              <a:rPr lang="en-US" b="1" dirty="0" smtClean="0">
                <a:ea typeface="ＭＳ Ｐゴシック" pitchFamily="34" charset="-128"/>
              </a:rPr>
              <a:t>Where is your confidential data?</a:t>
            </a:r>
          </a:p>
          <a:p>
            <a:pPr marL="457096" marR="0" lvl="1" indent="0" algn="l" defTabSz="914400" rtl="0" eaLnBrk="0" fontAlgn="base" latinLnBrk="0" hangingPunct="0">
              <a:lnSpc>
                <a:spcPct val="100000"/>
              </a:lnSpc>
              <a:spcBef>
                <a:spcPts val="0"/>
              </a:spcBef>
              <a:spcAft>
                <a:spcPts val="0"/>
              </a:spcAft>
              <a:buClrTx/>
              <a:buSzTx/>
              <a:buFontTx/>
              <a:buChar char="•"/>
              <a:tabLst/>
              <a:defRPr/>
            </a:pPr>
            <a:r>
              <a:rPr lang="en-US" u="sng" dirty="0" smtClean="0">
                <a:ea typeface="ＭＳ Ｐゴシック" pitchFamily="34" charset="-128"/>
              </a:rPr>
              <a:t>Care</a:t>
            </a:r>
            <a:r>
              <a:rPr lang="en-US" u="sng" baseline="0" dirty="0" smtClean="0">
                <a:ea typeface="ＭＳ Ｐゴシック" pitchFamily="34" charset="-128"/>
              </a:rPr>
              <a:t> tip de date </a:t>
            </a:r>
            <a:r>
              <a:rPr lang="en-US" u="sng" baseline="0" dirty="0" err="1" smtClean="0">
                <a:ea typeface="ＭＳ Ｐゴシック" pitchFamily="34" charset="-128"/>
              </a:rPr>
              <a:t>reprezinta</a:t>
            </a:r>
            <a:r>
              <a:rPr lang="en-US" u="sng" baseline="0" dirty="0" smtClean="0">
                <a:ea typeface="ＭＳ Ｐゴシック" pitchFamily="34" charset="-128"/>
              </a:rPr>
              <a:t> o </a:t>
            </a:r>
            <a:r>
              <a:rPr lang="en-US" u="sng" baseline="0" dirty="0" err="1" smtClean="0">
                <a:ea typeface="ＭＳ Ｐゴシック" pitchFamily="34" charset="-128"/>
              </a:rPr>
              <a:t>prioritate</a:t>
            </a:r>
            <a:r>
              <a:rPr lang="en-US" u="sng" baseline="0" dirty="0" smtClean="0">
                <a:ea typeface="ＭＳ Ｐゴシック" pitchFamily="34" charset="-128"/>
              </a:rPr>
              <a:t> </a:t>
            </a:r>
            <a:r>
              <a:rPr lang="en-US" u="sng" baseline="0" dirty="0" err="1" smtClean="0">
                <a:ea typeface="ＭＳ Ｐゴシック" pitchFamily="34" charset="-128"/>
              </a:rPr>
              <a:t>pentru</a:t>
            </a:r>
            <a:r>
              <a:rPr lang="en-US" u="sng" baseline="0" dirty="0" smtClean="0">
                <a:ea typeface="ＭＳ Ｐゴシック" pitchFamily="34" charset="-128"/>
              </a:rPr>
              <a:t> </a:t>
            </a:r>
            <a:r>
              <a:rPr lang="en-US" u="sng" baseline="0" dirty="0" err="1" smtClean="0">
                <a:ea typeface="ＭＳ Ｐゴシック" pitchFamily="34" charset="-128"/>
              </a:rPr>
              <a:t>organizatia</a:t>
            </a:r>
            <a:r>
              <a:rPr lang="en-US" u="sng" baseline="0" dirty="0" smtClean="0">
                <a:ea typeface="ＭＳ Ｐゴシック" pitchFamily="34" charset="-128"/>
              </a:rPr>
              <a:t> </a:t>
            </a:r>
            <a:r>
              <a:rPr lang="en-US" u="sng" baseline="0" dirty="0" err="1" smtClean="0">
                <a:ea typeface="ＭＳ Ｐゴシック" pitchFamily="34" charset="-128"/>
              </a:rPr>
              <a:t>dumneavoastra</a:t>
            </a:r>
            <a:r>
              <a:rPr lang="en-US" u="sng" baseline="0" dirty="0" smtClean="0">
                <a:ea typeface="ＭＳ Ｐゴシック" pitchFamily="34" charset="-128"/>
              </a:rPr>
              <a:t> in </a:t>
            </a:r>
            <a:r>
              <a:rPr lang="en-US" u="sng" baseline="0" dirty="0" err="1" smtClean="0">
                <a:ea typeface="ＭＳ Ｐゴシック" pitchFamily="34" charset="-128"/>
              </a:rPr>
              <a:t>scopul</a:t>
            </a:r>
            <a:r>
              <a:rPr lang="en-US" u="sng" baseline="0" dirty="0" smtClean="0">
                <a:ea typeface="ＭＳ Ｐゴシック" pitchFamily="34" charset="-128"/>
              </a:rPr>
              <a:t> </a:t>
            </a:r>
            <a:r>
              <a:rPr lang="en-US" u="sng" baseline="0" dirty="0" err="1" smtClean="0">
                <a:ea typeface="ＭＳ Ｐゴシック" pitchFamily="34" charset="-128"/>
              </a:rPr>
              <a:t>protectiei</a:t>
            </a:r>
            <a:r>
              <a:rPr lang="en-US" u="sng" baseline="0" dirty="0" smtClean="0">
                <a:ea typeface="ＭＳ Ｐゴシック" pitchFamily="34" charset="-128"/>
              </a:rPr>
              <a:t> </a:t>
            </a:r>
            <a:r>
              <a:rPr lang="en-US" u="sng" baseline="0" dirty="0" err="1" smtClean="0">
                <a:ea typeface="ＭＳ Ｐゴシック" pitchFamily="34" charset="-128"/>
              </a:rPr>
              <a:t>acestora</a:t>
            </a:r>
            <a:r>
              <a:rPr lang="en-US" u="sng" baseline="0" dirty="0" smtClean="0">
                <a:ea typeface="ＭＳ Ｐゴシック" pitchFamily="34" charset="-128"/>
              </a:rPr>
              <a:t> ? (</a:t>
            </a:r>
            <a:r>
              <a:rPr lang="en-US" u="sng" dirty="0" smtClean="0">
                <a:ea typeface="ＭＳ Ｐゴシック" pitchFamily="34" charset="-128"/>
              </a:rPr>
              <a:t>Customer data, corporate data, intellectual property) </a:t>
            </a:r>
          </a:p>
          <a:p>
            <a:pPr lvl="1">
              <a:lnSpc>
                <a:spcPct val="100000"/>
              </a:lnSpc>
              <a:spcBef>
                <a:spcPts val="0"/>
              </a:spcBef>
              <a:spcAft>
                <a:spcPts val="0"/>
              </a:spcAft>
              <a:buFontTx/>
              <a:buChar char="•"/>
            </a:pPr>
            <a:r>
              <a:rPr lang="en-US" u="sng" dirty="0" smtClean="0">
                <a:ea typeface="ＭＳ Ｐゴシック" pitchFamily="34" charset="-128"/>
              </a:rPr>
              <a:t>Cine </a:t>
            </a:r>
            <a:r>
              <a:rPr lang="en-US" u="sng" dirty="0" err="1" smtClean="0">
                <a:ea typeface="ＭＳ Ｐゴシック" pitchFamily="34" charset="-128"/>
              </a:rPr>
              <a:t>sunt</a:t>
            </a:r>
            <a:r>
              <a:rPr lang="en-US" u="sng" dirty="0" smtClean="0">
                <a:ea typeface="ＭＳ Ｐゴシック" pitchFamily="34" charset="-128"/>
              </a:rPr>
              <a:t> owner-iii </a:t>
            </a:r>
            <a:r>
              <a:rPr lang="en-US" u="sng" dirty="0" err="1" smtClean="0">
                <a:ea typeface="ＭＳ Ｐゴシック" pitchFamily="34" charset="-128"/>
              </a:rPr>
              <a:t>acestor</a:t>
            </a:r>
            <a:r>
              <a:rPr lang="en-US" u="sng" dirty="0" smtClean="0">
                <a:ea typeface="ＭＳ Ｐゴシック" pitchFamily="34" charset="-128"/>
              </a:rPr>
              <a:t> date considerate </a:t>
            </a:r>
            <a:r>
              <a:rPr lang="en-US" u="sng" dirty="0" err="1" smtClean="0">
                <a:ea typeface="ＭＳ Ｐゴシック" pitchFamily="34" charset="-128"/>
              </a:rPr>
              <a:t>critice</a:t>
            </a:r>
            <a:r>
              <a:rPr lang="en-US" u="sng" dirty="0" smtClean="0">
                <a:ea typeface="ＭＳ Ｐゴシック" pitchFamily="34" charset="-128"/>
              </a:rPr>
              <a:t> ?</a:t>
            </a:r>
          </a:p>
          <a:p>
            <a:pPr lvl="1">
              <a:lnSpc>
                <a:spcPct val="100000"/>
              </a:lnSpc>
              <a:spcBef>
                <a:spcPts val="0"/>
              </a:spcBef>
              <a:spcAft>
                <a:spcPts val="0"/>
              </a:spcAft>
              <a:buFontTx/>
              <a:buChar char="•"/>
            </a:pPr>
            <a:r>
              <a:rPr lang="en-US" u="sng" dirty="0" smtClean="0">
                <a:ea typeface="ＭＳ Ｐゴシック" pitchFamily="34" charset="-128"/>
              </a:rPr>
              <a:t>O </a:t>
            </a:r>
            <a:r>
              <a:rPr lang="en-US" u="sng" dirty="0" err="1" smtClean="0">
                <a:ea typeface="ＭＳ Ｐゴシック" pitchFamily="34" charset="-128"/>
              </a:rPr>
              <a:t>statistica</a:t>
            </a:r>
            <a:r>
              <a:rPr lang="en-US" u="sng" dirty="0" smtClean="0">
                <a:ea typeface="ＭＳ Ｐゴシック" pitchFamily="34" charset="-128"/>
              </a:rPr>
              <a:t> a Symantec</a:t>
            </a:r>
            <a:r>
              <a:rPr lang="en-US" u="sng" baseline="0" dirty="0" smtClean="0">
                <a:ea typeface="ＭＳ Ｐゴシック" pitchFamily="34" charset="-128"/>
              </a:rPr>
              <a:t> </a:t>
            </a:r>
            <a:r>
              <a:rPr lang="en-US" u="sng" baseline="0" dirty="0" err="1" smtClean="0">
                <a:ea typeface="ＭＳ Ｐゴシック" pitchFamily="34" charset="-128"/>
              </a:rPr>
              <a:t>arata</a:t>
            </a:r>
            <a:r>
              <a:rPr lang="en-US" u="sng" baseline="0" dirty="0" smtClean="0">
                <a:ea typeface="ＭＳ Ｐゴシック" pitchFamily="34" charset="-128"/>
              </a:rPr>
              <a:t> </a:t>
            </a:r>
            <a:r>
              <a:rPr lang="en-US" u="sng" baseline="0" dirty="0" err="1" smtClean="0">
                <a:ea typeface="ＭＳ Ｐゴシック" pitchFamily="34" charset="-128"/>
              </a:rPr>
              <a:t>ca</a:t>
            </a:r>
            <a:r>
              <a:rPr lang="en-US" u="sng" baseline="0" dirty="0" smtClean="0">
                <a:ea typeface="ＭＳ Ｐゴシック" pitchFamily="34" charset="-128"/>
              </a:rPr>
              <a:t> 1 din 50 de </a:t>
            </a:r>
            <a:r>
              <a:rPr lang="en-US" u="sng" baseline="0" dirty="0" err="1" smtClean="0">
                <a:ea typeface="ＭＳ Ｐゴシック" pitchFamily="34" charset="-128"/>
              </a:rPr>
              <a:t>fisiere</a:t>
            </a:r>
            <a:r>
              <a:rPr lang="en-US" u="sng" baseline="0" dirty="0" smtClean="0">
                <a:ea typeface="ＭＳ Ｐゴシック" pitchFamily="34" charset="-128"/>
              </a:rPr>
              <a:t> din </a:t>
            </a:r>
            <a:r>
              <a:rPr lang="en-US" u="sng" baseline="0" dirty="0" err="1" smtClean="0">
                <a:ea typeface="ＭＳ Ｐゴシック" pitchFamily="34" charset="-128"/>
              </a:rPr>
              <a:t>reteaua</a:t>
            </a:r>
            <a:r>
              <a:rPr lang="en-US" u="sng" baseline="0" dirty="0" smtClean="0">
                <a:ea typeface="ＭＳ Ｐゴシック" pitchFamily="34" charset="-128"/>
              </a:rPr>
              <a:t> </a:t>
            </a:r>
            <a:r>
              <a:rPr lang="en-US" u="sng" baseline="0" dirty="0" err="1" smtClean="0">
                <a:ea typeface="ＭＳ Ｐゴシック" pitchFamily="34" charset="-128"/>
              </a:rPr>
              <a:t>interna</a:t>
            </a:r>
            <a:r>
              <a:rPr lang="en-US" u="sng" baseline="0" dirty="0" smtClean="0">
                <a:ea typeface="ＭＳ Ｐゴシック" pitchFamily="34" charset="-128"/>
              </a:rPr>
              <a:t> </a:t>
            </a:r>
            <a:r>
              <a:rPr lang="en-US" u="sng" baseline="0" dirty="0" err="1" smtClean="0">
                <a:ea typeface="ＭＳ Ｐゴシック" pitchFamily="34" charset="-128"/>
              </a:rPr>
              <a:t>sunt</a:t>
            </a:r>
            <a:r>
              <a:rPr lang="en-US" u="sng" baseline="0" dirty="0" smtClean="0">
                <a:ea typeface="ＭＳ Ｐゴシック" pitchFamily="34" charset="-128"/>
              </a:rPr>
              <a:t> </a:t>
            </a:r>
            <a:r>
              <a:rPr lang="en-US" u="sng" baseline="0" dirty="0" err="1" smtClean="0">
                <a:ea typeface="ＭＳ Ｐゴシック" pitchFamily="34" charset="-128"/>
              </a:rPr>
              <a:t>expuse</a:t>
            </a:r>
            <a:r>
              <a:rPr lang="en-US" u="sng" baseline="0" dirty="0" smtClean="0">
                <a:ea typeface="ＭＳ Ｐゴシック" pitchFamily="34" charset="-128"/>
              </a:rPr>
              <a:t> </a:t>
            </a:r>
            <a:r>
              <a:rPr lang="en-US" u="sng" baseline="0" dirty="0" err="1" smtClean="0">
                <a:ea typeface="ＭＳ Ｐゴシック" pitchFamily="34" charset="-128"/>
              </a:rPr>
              <a:t>riscului</a:t>
            </a:r>
            <a:r>
              <a:rPr lang="en-US" u="sng" baseline="0" dirty="0" smtClean="0">
                <a:ea typeface="ＭＳ Ｐゴシック" pitchFamily="34" charset="-128"/>
              </a:rPr>
              <a:t>. De </a:t>
            </a:r>
            <a:r>
              <a:rPr lang="en-US" u="sng" baseline="0" dirty="0" err="1" smtClean="0">
                <a:ea typeface="ＭＳ Ｐゴシック" pitchFamily="34" charset="-128"/>
              </a:rPr>
              <a:t>exemplu</a:t>
            </a:r>
            <a:r>
              <a:rPr lang="en-US" u="sng" baseline="0" dirty="0" smtClean="0">
                <a:ea typeface="ＭＳ Ｐゴシック" pitchFamily="34" charset="-128"/>
              </a:rPr>
              <a:t>, </a:t>
            </a:r>
            <a:r>
              <a:rPr lang="en-US" u="sng" baseline="0" dirty="0" err="1" smtClean="0">
                <a:ea typeface="ＭＳ Ｐゴシック" pitchFamily="34" charset="-128"/>
              </a:rPr>
              <a:t>sa</a:t>
            </a:r>
            <a:r>
              <a:rPr lang="en-US" u="sng" baseline="0" dirty="0" smtClean="0">
                <a:ea typeface="ＭＳ Ｐゴシック" pitchFamily="34" charset="-128"/>
              </a:rPr>
              <a:t> </a:t>
            </a:r>
            <a:r>
              <a:rPr lang="en-US" u="sng" baseline="0" dirty="0" err="1" smtClean="0">
                <a:ea typeface="ＭＳ Ｐゴシック" pitchFamily="34" charset="-128"/>
              </a:rPr>
              <a:t>consideram</a:t>
            </a:r>
            <a:r>
              <a:rPr lang="en-US" u="sng" baseline="0" dirty="0" smtClean="0">
                <a:ea typeface="ＭＳ Ｐゴシック" pitchFamily="34" charset="-128"/>
              </a:rPr>
              <a:t> o </a:t>
            </a:r>
            <a:r>
              <a:rPr lang="en-US" u="sng" baseline="0" dirty="0" err="1" smtClean="0">
                <a:ea typeface="ＭＳ Ｐゴシック" pitchFamily="34" charset="-128"/>
              </a:rPr>
              <a:t>companie</a:t>
            </a:r>
            <a:r>
              <a:rPr lang="en-US" u="sng" baseline="0" dirty="0" smtClean="0">
                <a:ea typeface="ＭＳ Ｐゴシック" pitchFamily="34" charset="-128"/>
              </a:rPr>
              <a:t> cu 10000 </a:t>
            </a:r>
            <a:r>
              <a:rPr lang="en-US" u="sng" baseline="0" dirty="0" err="1" smtClean="0">
                <a:ea typeface="ＭＳ Ｐゴシック" pitchFamily="34" charset="-128"/>
              </a:rPr>
              <a:t>angajati</a:t>
            </a:r>
            <a:r>
              <a:rPr lang="en-US" u="sng" baseline="0" dirty="0" smtClean="0">
                <a:ea typeface="ＭＳ Ｐゴシック" pitchFamily="34" charset="-128"/>
              </a:rPr>
              <a:t> care au </a:t>
            </a:r>
            <a:r>
              <a:rPr lang="en-US" u="sng" baseline="0" dirty="0" err="1" smtClean="0">
                <a:ea typeface="ＭＳ Ｐゴシック" pitchFamily="34" charset="-128"/>
              </a:rPr>
              <a:t>fiecare</a:t>
            </a:r>
            <a:r>
              <a:rPr lang="en-US" u="sng" baseline="0" dirty="0" smtClean="0">
                <a:ea typeface="ＭＳ Ｐゴシック" pitchFamily="34" charset="-128"/>
              </a:rPr>
              <a:t> </a:t>
            </a:r>
            <a:r>
              <a:rPr lang="en-US" u="sng" baseline="0" dirty="0" err="1" smtClean="0">
                <a:ea typeface="ＭＳ Ｐゴシック" pitchFamily="34" charset="-128"/>
              </a:rPr>
              <a:t>cate</a:t>
            </a:r>
            <a:r>
              <a:rPr lang="en-US" u="sng" baseline="0" dirty="0" smtClean="0">
                <a:ea typeface="ＭＳ Ｐゴシック" pitchFamily="34" charset="-128"/>
              </a:rPr>
              <a:t> 100 de </a:t>
            </a:r>
            <a:r>
              <a:rPr lang="en-US" u="sng" baseline="0" dirty="0" err="1" smtClean="0">
                <a:ea typeface="ＭＳ Ｐゴシック" pitchFamily="34" charset="-128"/>
              </a:rPr>
              <a:t>fisiere</a:t>
            </a:r>
            <a:r>
              <a:rPr lang="en-US" u="sng" baseline="0" dirty="0" smtClean="0">
                <a:ea typeface="ＭＳ Ｐゴシック" pitchFamily="34" charset="-128"/>
              </a:rPr>
              <a:t> </a:t>
            </a:r>
            <a:r>
              <a:rPr lang="en-US" u="sng" baseline="0" dirty="0" err="1" smtClean="0">
                <a:ea typeface="ＭＳ Ｐゴシック" pitchFamily="34" charset="-128"/>
              </a:rPr>
              <a:t>pe</a:t>
            </a:r>
            <a:r>
              <a:rPr lang="en-US" u="sng" baseline="0" dirty="0" smtClean="0">
                <a:ea typeface="ＭＳ Ｐゴシック" pitchFamily="34" charset="-128"/>
              </a:rPr>
              <a:t> </a:t>
            </a:r>
            <a:r>
              <a:rPr lang="en-US" u="sng" baseline="0" dirty="0" err="1" smtClean="0">
                <a:ea typeface="ＭＳ Ｐゴシック" pitchFamily="34" charset="-128"/>
              </a:rPr>
              <a:t>laptopul</a:t>
            </a:r>
            <a:r>
              <a:rPr lang="en-US" u="sng" baseline="0" dirty="0" smtClean="0">
                <a:ea typeface="ＭＳ Ｐゴシック" pitchFamily="34" charset="-128"/>
              </a:rPr>
              <a:t> </a:t>
            </a:r>
            <a:r>
              <a:rPr lang="en-US" u="sng" baseline="0" dirty="0" err="1" smtClean="0">
                <a:ea typeface="ＭＳ Ｐゴシック" pitchFamily="34" charset="-128"/>
              </a:rPr>
              <a:t>lor</a:t>
            </a:r>
            <a:r>
              <a:rPr lang="en-US" u="sng" baseline="0" dirty="0" smtClean="0">
                <a:ea typeface="ＭＳ Ｐゴシック" pitchFamily="34" charset="-128"/>
              </a:rPr>
              <a:t> </a:t>
            </a:r>
            <a:r>
              <a:rPr lang="en-US" u="sng" baseline="0" dirty="0" err="1" smtClean="0">
                <a:ea typeface="ＭＳ Ｐゴシック" pitchFamily="34" charset="-128"/>
              </a:rPr>
              <a:t>sau</a:t>
            </a:r>
            <a:r>
              <a:rPr lang="en-US" u="sng" baseline="0" dirty="0" smtClean="0">
                <a:ea typeface="ＭＳ Ｐゴシック" pitchFamily="34" charset="-128"/>
              </a:rPr>
              <a:t> </a:t>
            </a:r>
            <a:r>
              <a:rPr lang="en-US" u="sng" baseline="0" dirty="0" err="1" smtClean="0">
                <a:ea typeface="ＭＳ Ｐゴシック" pitchFamily="34" charset="-128"/>
              </a:rPr>
              <a:t>pe</a:t>
            </a:r>
            <a:r>
              <a:rPr lang="en-US" u="sng" baseline="0" dirty="0" smtClean="0">
                <a:ea typeface="ＭＳ Ｐゴシック" pitchFamily="34" charset="-128"/>
              </a:rPr>
              <a:t> un file server, </a:t>
            </a:r>
            <a:r>
              <a:rPr lang="en-US" u="sng" baseline="0" dirty="0" err="1" smtClean="0">
                <a:ea typeface="ＭＳ Ｐゴシック" pitchFamily="34" charset="-128"/>
              </a:rPr>
              <a:t>atunci</a:t>
            </a:r>
            <a:r>
              <a:rPr lang="en-US" u="sng" baseline="0" dirty="0" smtClean="0">
                <a:ea typeface="ＭＳ Ｐゴシック" pitchFamily="34" charset="-128"/>
              </a:rPr>
              <a:t>, conform </a:t>
            </a:r>
            <a:r>
              <a:rPr lang="en-US" u="sng" baseline="0" dirty="0" err="1" smtClean="0">
                <a:ea typeface="ＭＳ Ｐゴシック" pitchFamily="34" charset="-128"/>
              </a:rPr>
              <a:t>studiului</a:t>
            </a:r>
            <a:r>
              <a:rPr lang="en-US" u="sng" baseline="0" dirty="0" smtClean="0">
                <a:ea typeface="ＭＳ Ｐゴシック" pitchFamily="34" charset="-128"/>
              </a:rPr>
              <a:t> </a:t>
            </a:r>
            <a:r>
              <a:rPr lang="en-US" u="sng" baseline="0" dirty="0" err="1" smtClean="0">
                <a:ea typeface="ＭＳ Ｐゴシック" pitchFamily="34" charset="-128"/>
              </a:rPr>
              <a:t>facut</a:t>
            </a:r>
            <a:r>
              <a:rPr lang="en-US" u="sng" baseline="0" dirty="0" smtClean="0">
                <a:ea typeface="ＭＳ Ｐゴシック" pitchFamily="34" charset="-128"/>
              </a:rPr>
              <a:t> de Symantec, </a:t>
            </a:r>
            <a:r>
              <a:rPr lang="en-US" u="sng" baseline="0" dirty="0" err="1" smtClean="0">
                <a:ea typeface="ＭＳ Ｐゴシック" pitchFamily="34" charset="-128"/>
              </a:rPr>
              <a:t>vor</a:t>
            </a:r>
            <a:r>
              <a:rPr lang="en-US" u="sng" baseline="0" dirty="0" smtClean="0">
                <a:ea typeface="ＭＳ Ｐゴシック" pitchFamily="34" charset="-128"/>
              </a:rPr>
              <a:t> fi 20000 de </a:t>
            </a:r>
            <a:r>
              <a:rPr lang="en-US" u="sng" baseline="0" dirty="0" err="1" smtClean="0">
                <a:ea typeface="ＭＳ Ｐゴシック" pitchFamily="34" charset="-128"/>
              </a:rPr>
              <a:t>fisiere</a:t>
            </a:r>
            <a:r>
              <a:rPr lang="en-US" u="sng" baseline="0" dirty="0" smtClean="0">
                <a:ea typeface="ＭＳ Ｐゴシック" pitchFamily="34" charset="-128"/>
              </a:rPr>
              <a:t> </a:t>
            </a:r>
            <a:r>
              <a:rPr lang="en-US" u="sng" baseline="0" dirty="0" err="1" smtClean="0">
                <a:ea typeface="ＭＳ Ｐゴシック" pitchFamily="34" charset="-128"/>
              </a:rPr>
              <a:t>expuse</a:t>
            </a:r>
            <a:r>
              <a:rPr lang="en-US" u="sng" baseline="0" dirty="0" smtClean="0">
                <a:ea typeface="ＭＳ Ｐゴシック" pitchFamily="34" charset="-128"/>
              </a:rPr>
              <a:t> </a:t>
            </a:r>
            <a:r>
              <a:rPr lang="en-US" u="sng" baseline="0" dirty="0" err="1" smtClean="0">
                <a:ea typeface="ＭＳ Ｐゴシック" pitchFamily="34" charset="-128"/>
              </a:rPr>
              <a:t>riscului</a:t>
            </a:r>
            <a:r>
              <a:rPr lang="en-US" u="sng" baseline="0" dirty="0" smtClean="0">
                <a:ea typeface="ＭＳ Ｐゴシック" pitchFamily="34" charset="-128"/>
              </a:rPr>
              <a:t>.</a:t>
            </a:r>
          </a:p>
          <a:p>
            <a:pPr lvl="1">
              <a:lnSpc>
                <a:spcPct val="100000"/>
              </a:lnSpc>
              <a:spcBef>
                <a:spcPts val="0"/>
              </a:spcBef>
              <a:spcAft>
                <a:spcPts val="0"/>
              </a:spcAft>
              <a:buFontTx/>
              <a:buChar char="•"/>
            </a:pPr>
            <a:r>
              <a:rPr lang="en-US" u="sng" baseline="0" dirty="0" smtClean="0">
                <a:ea typeface="ＭＳ Ｐゴシック" pitchFamily="34" charset="-128"/>
              </a:rPr>
              <a:t>80% din </a:t>
            </a:r>
            <a:r>
              <a:rPr lang="en-US" u="sng" baseline="0" dirty="0" err="1" smtClean="0">
                <a:ea typeface="ＭＳ Ｐゴシック" pitchFamily="34" charset="-128"/>
              </a:rPr>
              <a:t>companii</a:t>
            </a:r>
            <a:r>
              <a:rPr lang="en-US" u="sng" baseline="0" dirty="0" smtClean="0">
                <a:ea typeface="ＭＳ Ｐゴシック" pitchFamily="34" charset="-128"/>
              </a:rPr>
              <a:t> au </a:t>
            </a:r>
            <a:r>
              <a:rPr lang="en-US" u="sng" baseline="0" dirty="0" err="1" smtClean="0">
                <a:ea typeface="ＭＳ Ｐゴシック" pitchFamily="34" charset="-128"/>
              </a:rPr>
              <a:t>pierdut</a:t>
            </a:r>
            <a:r>
              <a:rPr lang="en-US" u="sng" baseline="0" dirty="0" smtClean="0">
                <a:ea typeface="ＭＳ Ｐゴシック" pitchFamily="34" charset="-128"/>
              </a:rPr>
              <a:t> date </a:t>
            </a:r>
            <a:r>
              <a:rPr lang="en-US" u="sng" baseline="0" dirty="0" err="1" smtClean="0">
                <a:ea typeface="ＭＳ Ｐゴシック" pitchFamily="34" charset="-128"/>
              </a:rPr>
              <a:t>pe</a:t>
            </a:r>
            <a:r>
              <a:rPr lang="en-US" u="sng" baseline="0" dirty="0" smtClean="0">
                <a:ea typeface="ＭＳ Ｐゴシック" pitchFamily="34" charset="-128"/>
              </a:rPr>
              <a:t> laptop-</a:t>
            </a:r>
            <a:r>
              <a:rPr lang="en-US" u="sng" baseline="0" dirty="0" err="1" smtClean="0">
                <a:ea typeface="ＭＳ Ｐゴシック" pitchFamily="34" charset="-128"/>
              </a:rPr>
              <a:t>uri</a:t>
            </a:r>
            <a:r>
              <a:rPr lang="en-US" u="sng" baseline="0" dirty="0" smtClean="0">
                <a:ea typeface="ＭＳ Ｐゴシック" pitchFamily="34" charset="-128"/>
              </a:rPr>
              <a:t>.</a:t>
            </a:r>
          </a:p>
          <a:p>
            <a:pPr lvl="1">
              <a:lnSpc>
                <a:spcPct val="100000"/>
              </a:lnSpc>
              <a:spcBef>
                <a:spcPts val="0"/>
              </a:spcBef>
              <a:spcAft>
                <a:spcPts val="0"/>
              </a:spcAft>
              <a:buFontTx/>
              <a:buChar char="•"/>
            </a:pPr>
            <a:endParaRPr lang="en-US" dirty="0" smtClean="0">
              <a:ea typeface="ＭＳ Ｐゴシック" pitchFamily="34" charset="-128"/>
            </a:endParaRPr>
          </a:p>
          <a:p>
            <a:pPr>
              <a:lnSpc>
                <a:spcPct val="100000"/>
              </a:lnSpc>
              <a:spcBef>
                <a:spcPts val="0"/>
              </a:spcBef>
              <a:spcAft>
                <a:spcPts val="0"/>
              </a:spcAft>
            </a:pPr>
            <a:r>
              <a:rPr lang="en-US" b="1" dirty="0" smtClean="0">
                <a:ea typeface="ＭＳ Ｐゴシック" pitchFamily="34" charset="-128"/>
              </a:rPr>
              <a:t> How is confidential data being used?</a:t>
            </a:r>
          </a:p>
          <a:p>
            <a:pPr lvl="1">
              <a:lnSpc>
                <a:spcPct val="100000"/>
              </a:lnSpc>
              <a:spcBef>
                <a:spcPts val="0"/>
              </a:spcBef>
              <a:spcAft>
                <a:spcPts val="0"/>
              </a:spcAft>
              <a:buFontTx/>
              <a:buChar char="•"/>
            </a:pPr>
            <a:r>
              <a:rPr lang="en-US" u="sng" dirty="0" err="1" smtClean="0">
                <a:ea typeface="ＭＳ Ｐゴシック" pitchFamily="34" charset="-128"/>
              </a:rPr>
              <a:t>Ce</a:t>
            </a:r>
            <a:r>
              <a:rPr lang="en-US" u="sng" dirty="0" smtClean="0">
                <a:ea typeface="ＭＳ Ｐゴシック" pitchFamily="34" charset="-128"/>
              </a:rPr>
              <a:t> date </a:t>
            </a:r>
            <a:r>
              <a:rPr lang="en-US" u="sng" dirty="0" err="1" smtClean="0">
                <a:ea typeface="ＭＳ Ｐゴシック" pitchFamily="34" charset="-128"/>
              </a:rPr>
              <a:t>confidentiale</a:t>
            </a:r>
            <a:r>
              <a:rPr lang="en-US" u="sng" dirty="0" smtClean="0">
                <a:ea typeface="ＭＳ Ｐゴシック" pitchFamily="34" charset="-128"/>
              </a:rPr>
              <a:t> </a:t>
            </a:r>
            <a:r>
              <a:rPr lang="en-US" u="sng" dirty="0" err="1" smtClean="0">
                <a:ea typeface="ＭＳ Ｐゴシック" pitchFamily="34" charset="-128"/>
              </a:rPr>
              <a:t>sunt</a:t>
            </a:r>
            <a:r>
              <a:rPr lang="en-US" u="sng" dirty="0" smtClean="0">
                <a:ea typeface="ＭＳ Ｐゴシック" pitchFamily="34" charset="-128"/>
              </a:rPr>
              <a:t> </a:t>
            </a:r>
            <a:r>
              <a:rPr lang="en-US" u="sng" dirty="0" err="1" smtClean="0">
                <a:ea typeface="ＭＳ Ｐゴシック" pitchFamily="34" charset="-128"/>
              </a:rPr>
              <a:t>copiate</a:t>
            </a:r>
            <a:r>
              <a:rPr lang="en-US" u="sng" dirty="0" smtClean="0">
                <a:ea typeface="ＭＳ Ｐゴシック" pitchFamily="34" charset="-128"/>
              </a:rPr>
              <a:t> </a:t>
            </a:r>
            <a:r>
              <a:rPr lang="en-US" u="sng" dirty="0" err="1" smtClean="0">
                <a:ea typeface="ＭＳ Ｐゴシック" pitchFamily="34" charset="-128"/>
              </a:rPr>
              <a:t>pe</a:t>
            </a:r>
            <a:r>
              <a:rPr lang="en-US" u="sng" dirty="0" smtClean="0">
                <a:ea typeface="ＭＳ Ｐゴシック" pitchFamily="34" charset="-128"/>
              </a:rPr>
              <a:t> USB </a:t>
            </a:r>
            <a:r>
              <a:rPr lang="en-US" u="sng" dirty="0" err="1" smtClean="0">
                <a:ea typeface="ＭＳ Ｐゴシック" pitchFamily="34" charset="-128"/>
              </a:rPr>
              <a:t>sau</a:t>
            </a:r>
            <a:r>
              <a:rPr lang="en-US" u="sng" dirty="0" smtClean="0">
                <a:ea typeface="ＭＳ Ｐゴシック" pitchFamily="34" charset="-128"/>
              </a:rPr>
              <a:t> </a:t>
            </a:r>
            <a:r>
              <a:rPr lang="en-US" u="sng" dirty="0" err="1" smtClean="0">
                <a:ea typeface="ＭＳ Ｐゴシック" pitchFamily="34" charset="-128"/>
              </a:rPr>
              <a:t>trimise</a:t>
            </a:r>
            <a:r>
              <a:rPr lang="en-US" u="sng" dirty="0" smtClean="0">
                <a:ea typeface="ＭＳ Ｐゴシック" pitchFamily="34" charset="-128"/>
              </a:rPr>
              <a:t> </a:t>
            </a:r>
            <a:r>
              <a:rPr lang="en-US" u="sng" dirty="0" err="1" smtClean="0">
                <a:ea typeface="ＭＳ Ｐゴシック" pitchFamily="34" charset="-128"/>
              </a:rPr>
              <a:t>prin</a:t>
            </a:r>
            <a:r>
              <a:rPr lang="en-US" u="sng" dirty="0" smtClean="0">
                <a:ea typeface="ＭＳ Ｐゴシック" pitchFamily="34" charset="-128"/>
              </a:rPr>
              <a:t> email, IM </a:t>
            </a:r>
            <a:r>
              <a:rPr lang="en-US" u="sng" dirty="0" err="1" smtClean="0">
                <a:ea typeface="ＭＳ Ｐゴシック" pitchFamily="34" charset="-128"/>
              </a:rPr>
              <a:t>sau</a:t>
            </a:r>
            <a:r>
              <a:rPr lang="en-US" u="sng" dirty="0" smtClean="0">
                <a:ea typeface="ＭＳ Ｐゴシック" pitchFamily="34" charset="-128"/>
              </a:rPr>
              <a:t> FTP</a:t>
            </a:r>
            <a:r>
              <a:rPr lang="en-US" u="sng" baseline="0" dirty="0" smtClean="0">
                <a:ea typeface="ＭＳ Ｐゴシック" pitchFamily="34" charset="-128"/>
              </a:rPr>
              <a:t> ?</a:t>
            </a:r>
          </a:p>
          <a:p>
            <a:pPr lvl="1">
              <a:lnSpc>
                <a:spcPct val="100000"/>
              </a:lnSpc>
              <a:spcBef>
                <a:spcPts val="0"/>
              </a:spcBef>
              <a:spcAft>
                <a:spcPts val="0"/>
              </a:spcAft>
              <a:buFontTx/>
              <a:buChar char="•"/>
            </a:pPr>
            <a:r>
              <a:rPr lang="en-US" u="sng" baseline="0" dirty="0" err="1" smtClean="0">
                <a:ea typeface="ＭＳ Ｐゴシック" pitchFamily="34" charset="-128"/>
              </a:rPr>
              <a:t>Datele</a:t>
            </a:r>
            <a:r>
              <a:rPr lang="en-US" u="sng" baseline="0" dirty="0" smtClean="0">
                <a:ea typeface="ＭＳ Ｐゴシック" pitchFamily="34" charset="-128"/>
              </a:rPr>
              <a:t> </a:t>
            </a:r>
            <a:r>
              <a:rPr lang="en-US" u="sng" baseline="0" dirty="0" err="1" smtClean="0">
                <a:ea typeface="ＭＳ Ｐゴシック" pitchFamily="34" charset="-128"/>
              </a:rPr>
              <a:t>sunt</a:t>
            </a:r>
            <a:r>
              <a:rPr lang="en-US" u="sng" baseline="0" dirty="0" smtClean="0">
                <a:ea typeface="ＭＳ Ｐゴシック" pitchFamily="34" charset="-128"/>
              </a:rPr>
              <a:t> </a:t>
            </a:r>
            <a:r>
              <a:rPr lang="en-US" u="sng" baseline="0" dirty="0" err="1" smtClean="0">
                <a:ea typeface="ＭＳ Ｐゴシック" pitchFamily="34" charset="-128"/>
              </a:rPr>
              <a:t>copiate</a:t>
            </a:r>
            <a:r>
              <a:rPr lang="en-US" u="sng" baseline="0" dirty="0" smtClean="0">
                <a:ea typeface="ＭＳ Ｐゴシック" pitchFamily="34" charset="-128"/>
              </a:rPr>
              <a:t> la </a:t>
            </a:r>
            <a:r>
              <a:rPr lang="en-US" u="sng" baseline="0" dirty="0" err="1" smtClean="0">
                <a:ea typeface="ＭＳ Ｐゴシック" pitchFamily="34" charset="-128"/>
              </a:rPr>
              <a:t>nivel</a:t>
            </a:r>
            <a:r>
              <a:rPr lang="en-US" u="sng" baseline="0" dirty="0" smtClean="0">
                <a:ea typeface="ＭＳ Ｐゴシック" pitchFamily="34" charset="-128"/>
              </a:rPr>
              <a:t> de endpoint </a:t>
            </a:r>
            <a:r>
              <a:rPr lang="en-US" u="sng" baseline="0" dirty="0" err="1" smtClean="0">
                <a:ea typeface="ＭＳ Ｐゴシック" pitchFamily="34" charset="-128"/>
              </a:rPr>
              <a:t>sau</a:t>
            </a:r>
            <a:r>
              <a:rPr lang="en-US" u="sng" baseline="0" dirty="0" smtClean="0">
                <a:ea typeface="ＭＳ Ｐゴシック" pitchFamily="34" charset="-128"/>
              </a:rPr>
              <a:t> </a:t>
            </a:r>
            <a:r>
              <a:rPr lang="en-US" u="sng" baseline="0" dirty="0" err="1" smtClean="0">
                <a:ea typeface="ＭＳ Ｐゴシック" pitchFamily="34" charset="-128"/>
              </a:rPr>
              <a:t>circula</a:t>
            </a:r>
            <a:r>
              <a:rPr lang="en-US" u="sng" baseline="0" dirty="0" smtClean="0">
                <a:ea typeface="ＭＳ Ｐゴシック" pitchFamily="34" charset="-128"/>
              </a:rPr>
              <a:t> </a:t>
            </a:r>
            <a:r>
              <a:rPr lang="en-US" u="sng" baseline="0" dirty="0" err="1" smtClean="0">
                <a:ea typeface="ＭＳ Ｐゴシック" pitchFamily="34" charset="-128"/>
              </a:rPr>
              <a:t>prin</a:t>
            </a:r>
            <a:r>
              <a:rPr lang="en-US" u="sng" baseline="0" dirty="0" smtClean="0">
                <a:ea typeface="ＭＳ Ｐゴシック" pitchFamily="34" charset="-128"/>
              </a:rPr>
              <a:t> </a:t>
            </a:r>
            <a:r>
              <a:rPr lang="en-US" u="sng" baseline="0" dirty="0" err="1" smtClean="0">
                <a:ea typeface="ＭＳ Ｐゴシック" pitchFamily="34" charset="-128"/>
              </a:rPr>
              <a:t>reteaua</a:t>
            </a:r>
            <a:r>
              <a:rPr lang="en-US" u="sng" baseline="0" dirty="0" smtClean="0">
                <a:ea typeface="ＭＳ Ｐゴシック" pitchFamily="34" charset="-128"/>
              </a:rPr>
              <a:t> </a:t>
            </a:r>
            <a:r>
              <a:rPr lang="en-US" u="sng" baseline="0" dirty="0" err="1" smtClean="0">
                <a:ea typeface="ＭＳ Ｐゴシック" pitchFamily="34" charset="-128"/>
              </a:rPr>
              <a:t>interna</a:t>
            </a:r>
            <a:r>
              <a:rPr lang="en-US" u="sng" baseline="0" dirty="0" smtClean="0">
                <a:ea typeface="ＭＳ Ｐゴシック" pitchFamily="34" charset="-128"/>
              </a:rPr>
              <a:t> ?</a:t>
            </a:r>
          </a:p>
          <a:p>
            <a:pPr lvl="1">
              <a:lnSpc>
                <a:spcPct val="100000"/>
              </a:lnSpc>
              <a:spcBef>
                <a:spcPts val="0"/>
              </a:spcBef>
              <a:spcAft>
                <a:spcPts val="0"/>
              </a:spcAft>
              <a:buFontTx/>
              <a:buChar char="•"/>
            </a:pPr>
            <a:r>
              <a:rPr lang="en-US" u="sng" baseline="0" dirty="0" smtClean="0">
                <a:ea typeface="ＭＳ Ｐゴシック" pitchFamily="34" charset="-128"/>
              </a:rPr>
              <a:t>Cui </a:t>
            </a:r>
            <a:r>
              <a:rPr lang="en-US" u="sng" baseline="0" dirty="0" err="1" smtClean="0">
                <a:ea typeface="ＭＳ Ｐゴシック" pitchFamily="34" charset="-128"/>
              </a:rPr>
              <a:t>i-ar</a:t>
            </a:r>
            <a:r>
              <a:rPr lang="en-US" u="sng" baseline="0" dirty="0" smtClean="0">
                <a:ea typeface="ＭＳ Ｐゴシック" pitchFamily="34" charset="-128"/>
              </a:rPr>
              <a:t> </a:t>
            </a:r>
            <a:r>
              <a:rPr lang="en-US" u="sng" baseline="0" dirty="0" err="1" smtClean="0">
                <a:ea typeface="ＭＳ Ｐゴシック" pitchFamily="34" charset="-128"/>
              </a:rPr>
              <a:t>pasa</a:t>
            </a:r>
            <a:r>
              <a:rPr lang="en-US" u="sng" baseline="0" dirty="0" smtClean="0">
                <a:ea typeface="ＭＳ Ｐゴシック" pitchFamily="34" charset="-128"/>
              </a:rPr>
              <a:t>/Cine </a:t>
            </a:r>
            <a:r>
              <a:rPr lang="en-US" u="sng" baseline="0" dirty="0" err="1" smtClean="0">
                <a:ea typeface="ＭＳ Ｐゴシック" pitchFamily="34" charset="-128"/>
              </a:rPr>
              <a:t>ar</a:t>
            </a:r>
            <a:r>
              <a:rPr lang="en-US" u="sng" baseline="0" dirty="0" smtClean="0">
                <a:ea typeface="ＭＳ Ｐゴシック" pitchFamily="34" charset="-128"/>
              </a:rPr>
              <a:t> fi </a:t>
            </a:r>
            <a:r>
              <a:rPr lang="en-US" u="sng" baseline="0" dirty="0" err="1" smtClean="0">
                <a:ea typeface="ＭＳ Ｐゴシック" pitchFamily="34" charset="-128"/>
              </a:rPr>
              <a:t>interesat</a:t>
            </a:r>
            <a:r>
              <a:rPr lang="en-US" u="sng" baseline="0" dirty="0" smtClean="0">
                <a:ea typeface="ＭＳ Ｐゴシック" pitchFamily="34" charset="-128"/>
              </a:rPr>
              <a:t> </a:t>
            </a:r>
            <a:r>
              <a:rPr lang="en-US" u="sng" baseline="0" dirty="0" err="1" smtClean="0">
                <a:ea typeface="ＭＳ Ｐゴシック" pitchFamily="34" charset="-128"/>
              </a:rPr>
              <a:t>cel</a:t>
            </a:r>
            <a:r>
              <a:rPr lang="en-US" u="sng" baseline="0" dirty="0" smtClean="0">
                <a:ea typeface="ＭＳ Ｐゴシック" pitchFamily="34" charset="-128"/>
              </a:rPr>
              <a:t> </a:t>
            </a:r>
            <a:r>
              <a:rPr lang="en-US" u="sng" baseline="0" dirty="0" err="1" smtClean="0">
                <a:ea typeface="ＭＳ Ｐゴシック" pitchFamily="34" charset="-128"/>
              </a:rPr>
              <a:t>mai</a:t>
            </a:r>
            <a:r>
              <a:rPr lang="en-US" u="sng" baseline="0" dirty="0" smtClean="0">
                <a:ea typeface="ＭＳ Ｐゴシック" pitchFamily="34" charset="-128"/>
              </a:rPr>
              <a:t> </a:t>
            </a:r>
            <a:r>
              <a:rPr lang="en-US" u="sng" baseline="0" dirty="0" err="1" smtClean="0">
                <a:ea typeface="ＭＳ Ｐゴシック" pitchFamily="34" charset="-128"/>
              </a:rPr>
              <a:t>mult</a:t>
            </a:r>
            <a:r>
              <a:rPr lang="en-US" u="sng" baseline="0" dirty="0" smtClean="0">
                <a:ea typeface="ＭＳ Ｐゴシック" pitchFamily="34" charset="-128"/>
              </a:rPr>
              <a:t> </a:t>
            </a:r>
            <a:r>
              <a:rPr lang="en-US" u="sng" baseline="0" dirty="0" err="1" smtClean="0">
                <a:ea typeface="ＭＳ Ｐゴシック" pitchFamily="34" charset="-128"/>
              </a:rPr>
              <a:t>daca</a:t>
            </a:r>
            <a:r>
              <a:rPr lang="en-US" u="sng" baseline="0" dirty="0" smtClean="0">
                <a:ea typeface="ＭＳ Ｐゴシック" pitchFamily="34" charset="-128"/>
              </a:rPr>
              <a:t> </a:t>
            </a:r>
            <a:r>
              <a:rPr lang="en-US" u="sng" baseline="0" dirty="0" err="1" smtClean="0">
                <a:ea typeface="ＭＳ Ｐゴシック" pitchFamily="34" charset="-128"/>
              </a:rPr>
              <a:t>aceste</a:t>
            </a:r>
            <a:r>
              <a:rPr lang="en-US" u="sng" baseline="0" dirty="0" smtClean="0">
                <a:ea typeface="ＭＳ Ｐゴシック" pitchFamily="34" charset="-128"/>
              </a:rPr>
              <a:t> date </a:t>
            </a:r>
            <a:r>
              <a:rPr lang="en-US" u="sng" baseline="0" dirty="0" err="1" smtClean="0">
                <a:ea typeface="ＭＳ Ｐゴシック" pitchFamily="34" charset="-128"/>
              </a:rPr>
              <a:t>ar</a:t>
            </a:r>
            <a:r>
              <a:rPr lang="en-US" u="sng" baseline="0" dirty="0" smtClean="0">
                <a:ea typeface="ＭＳ Ｐゴシック" pitchFamily="34" charset="-128"/>
              </a:rPr>
              <a:t> </a:t>
            </a:r>
            <a:r>
              <a:rPr lang="en-US" u="sng" baseline="0" dirty="0" err="1" smtClean="0">
                <a:ea typeface="ＭＳ Ｐゴシック" pitchFamily="34" charset="-128"/>
              </a:rPr>
              <a:t>parasi</a:t>
            </a:r>
            <a:r>
              <a:rPr lang="en-US" u="sng" baseline="0" dirty="0" smtClean="0">
                <a:ea typeface="ＭＳ Ｐゴシック" pitchFamily="34" charset="-128"/>
              </a:rPr>
              <a:t> </a:t>
            </a:r>
            <a:r>
              <a:rPr lang="en-US" u="sng" baseline="0" dirty="0" err="1" smtClean="0">
                <a:ea typeface="ＭＳ Ｐゴシック" pitchFamily="34" charset="-128"/>
              </a:rPr>
              <a:t>compania</a:t>
            </a:r>
            <a:r>
              <a:rPr lang="en-US" u="sng" baseline="0" dirty="0" smtClean="0">
                <a:ea typeface="ＭＳ Ｐゴシック" pitchFamily="34" charset="-128"/>
              </a:rPr>
              <a:t> ?</a:t>
            </a:r>
          </a:p>
          <a:p>
            <a:pPr lvl="1">
              <a:lnSpc>
                <a:spcPct val="100000"/>
              </a:lnSpc>
              <a:spcBef>
                <a:spcPts val="0"/>
              </a:spcBef>
              <a:spcAft>
                <a:spcPts val="0"/>
              </a:spcAft>
              <a:buFontTx/>
              <a:buChar char="•"/>
            </a:pPr>
            <a:r>
              <a:rPr lang="en-US" u="sng" baseline="0" dirty="0" smtClean="0">
                <a:ea typeface="ＭＳ Ｐゴシック" pitchFamily="34" charset="-128"/>
              </a:rPr>
              <a:t>Un </a:t>
            </a:r>
            <a:r>
              <a:rPr lang="en-US" u="sng" baseline="0" dirty="0" err="1" smtClean="0">
                <a:ea typeface="ＭＳ Ｐゴシック" pitchFamily="34" charset="-128"/>
              </a:rPr>
              <a:t>studiu</a:t>
            </a:r>
            <a:r>
              <a:rPr lang="en-US" u="sng" baseline="0" dirty="0" smtClean="0">
                <a:ea typeface="ＭＳ Ｐゴシック" pitchFamily="34" charset="-128"/>
              </a:rPr>
              <a:t> Symantec </a:t>
            </a:r>
            <a:r>
              <a:rPr lang="en-US" u="sng" baseline="0" dirty="0" err="1" smtClean="0">
                <a:ea typeface="ＭＳ Ｐゴシック" pitchFamily="34" charset="-128"/>
              </a:rPr>
              <a:t>arata</a:t>
            </a:r>
            <a:r>
              <a:rPr lang="en-US" u="sng" baseline="0" dirty="0" smtClean="0">
                <a:ea typeface="ＭＳ Ｐゴシック" pitchFamily="34" charset="-128"/>
              </a:rPr>
              <a:t> </a:t>
            </a:r>
            <a:r>
              <a:rPr lang="en-US" u="sng" baseline="0" dirty="0" err="1" smtClean="0">
                <a:ea typeface="ＭＳ Ｐゴシック" pitchFamily="34" charset="-128"/>
              </a:rPr>
              <a:t>ca</a:t>
            </a:r>
            <a:r>
              <a:rPr lang="en-US" u="sng" baseline="0" dirty="0" smtClean="0">
                <a:ea typeface="ＭＳ Ｐゴシック" pitchFamily="34" charset="-128"/>
              </a:rPr>
              <a:t> 1 din 400 de email-</a:t>
            </a:r>
            <a:r>
              <a:rPr lang="en-US" u="sng" baseline="0" dirty="0" err="1" smtClean="0">
                <a:ea typeface="ＭＳ Ｐゴシック" pitchFamily="34" charset="-128"/>
              </a:rPr>
              <a:t>uri</a:t>
            </a:r>
            <a:r>
              <a:rPr lang="en-US" u="sng" baseline="0" dirty="0" smtClean="0">
                <a:ea typeface="ＭＳ Ｐゴシック" pitchFamily="34" charset="-128"/>
              </a:rPr>
              <a:t> </a:t>
            </a:r>
            <a:r>
              <a:rPr lang="en-US" u="sng" baseline="0" dirty="0" err="1" smtClean="0">
                <a:ea typeface="ＭＳ Ｐゴシック" pitchFamily="34" charset="-128"/>
              </a:rPr>
              <a:t>contin</a:t>
            </a:r>
            <a:r>
              <a:rPr lang="en-US" u="sng" baseline="0" dirty="0" smtClean="0">
                <a:ea typeface="ＭＳ Ｐゴシック" pitchFamily="34" charset="-128"/>
              </a:rPr>
              <a:t> </a:t>
            </a:r>
            <a:r>
              <a:rPr lang="en-US" u="sng" baseline="0" dirty="0" err="1" smtClean="0">
                <a:ea typeface="ＭＳ Ｐゴシック" pitchFamily="34" charset="-128"/>
              </a:rPr>
              <a:t>informatii</a:t>
            </a:r>
            <a:r>
              <a:rPr lang="en-US" u="sng" baseline="0" dirty="0" smtClean="0">
                <a:ea typeface="ＭＳ Ｐゴシック" pitchFamily="34" charset="-128"/>
              </a:rPr>
              <a:t> </a:t>
            </a:r>
            <a:r>
              <a:rPr lang="en-US" u="sng" baseline="0" dirty="0" err="1" smtClean="0">
                <a:ea typeface="ＭＳ Ｐゴシック" pitchFamily="34" charset="-128"/>
              </a:rPr>
              <a:t>confidentiale</a:t>
            </a:r>
            <a:r>
              <a:rPr lang="en-US" u="sng" baseline="0" dirty="0" smtClean="0">
                <a:ea typeface="ＭＳ Ｐゴシック" pitchFamily="34" charset="-128"/>
              </a:rPr>
              <a:t>. De </a:t>
            </a:r>
            <a:r>
              <a:rPr lang="en-US" u="sng" baseline="0" dirty="0" err="1" smtClean="0">
                <a:ea typeface="ＭＳ Ｐゴシック" pitchFamily="34" charset="-128"/>
              </a:rPr>
              <a:t>exemplu</a:t>
            </a:r>
            <a:r>
              <a:rPr lang="en-US" u="sng" baseline="0" dirty="0" smtClean="0">
                <a:ea typeface="ＭＳ Ｐゴシック" pitchFamily="34" charset="-128"/>
              </a:rPr>
              <a:t>, </a:t>
            </a:r>
            <a:r>
              <a:rPr lang="en-US" u="sng" baseline="0" dirty="0" err="1" smtClean="0">
                <a:ea typeface="ＭＳ Ｐゴシック" pitchFamily="34" charset="-128"/>
              </a:rPr>
              <a:t>sa</a:t>
            </a:r>
            <a:r>
              <a:rPr lang="en-US" u="sng" baseline="0" dirty="0" smtClean="0">
                <a:ea typeface="ＭＳ Ｐゴシック" pitchFamily="34" charset="-128"/>
              </a:rPr>
              <a:t> </a:t>
            </a:r>
            <a:r>
              <a:rPr lang="en-US" u="sng" baseline="0" dirty="0" err="1" smtClean="0">
                <a:ea typeface="ＭＳ Ｐゴシック" pitchFamily="34" charset="-128"/>
              </a:rPr>
              <a:t>consideram</a:t>
            </a:r>
            <a:r>
              <a:rPr lang="en-US" u="sng" baseline="0" dirty="0" smtClean="0">
                <a:ea typeface="ＭＳ Ｐゴシック" pitchFamily="34" charset="-128"/>
              </a:rPr>
              <a:t> </a:t>
            </a:r>
            <a:r>
              <a:rPr lang="en-US" u="sng" baseline="0" dirty="0" err="1" smtClean="0">
                <a:ea typeface="ＭＳ Ｐゴシック" pitchFamily="34" charset="-128"/>
              </a:rPr>
              <a:t>aceeasi</a:t>
            </a:r>
            <a:r>
              <a:rPr lang="en-US" u="sng" baseline="0" dirty="0" smtClean="0">
                <a:ea typeface="ＭＳ Ｐゴシック" pitchFamily="34" charset="-128"/>
              </a:rPr>
              <a:t> </a:t>
            </a:r>
            <a:r>
              <a:rPr lang="en-US" u="sng" baseline="0" dirty="0" err="1" smtClean="0">
                <a:ea typeface="ＭＳ Ｐゴシック" pitchFamily="34" charset="-128"/>
              </a:rPr>
              <a:t>companie</a:t>
            </a:r>
            <a:r>
              <a:rPr lang="en-US" u="sng" baseline="0" dirty="0" smtClean="0">
                <a:ea typeface="ＭＳ Ｐゴシック" pitchFamily="34" charset="-128"/>
              </a:rPr>
              <a:t> cu 10000 de </a:t>
            </a:r>
            <a:r>
              <a:rPr lang="en-US" u="sng" baseline="0" dirty="0" err="1" smtClean="0">
                <a:ea typeface="ＭＳ Ｐゴシック" pitchFamily="34" charset="-128"/>
              </a:rPr>
              <a:t>angajati</a:t>
            </a:r>
            <a:r>
              <a:rPr lang="en-US" u="sng" baseline="0" dirty="0" smtClean="0">
                <a:ea typeface="ＭＳ Ｐゴシック" pitchFamily="34" charset="-128"/>
              </a:rPr>
              <a:t>, </a:t>
            </a:r>
            <a:r>
              <a:rPr lang="en-US" u="sng" baseline="0" dirty="0" err="1" smtClean="0">
                <a:ea typeface="ＭＳ Ｐゴシック" pitchFamily="34" charset="-128"/>
              </a:rPr>
              <a:t>unde</a:t>
            </a:r>
            <a:r>
              <a:rPr lang="en-US" u="sng" baseline="0" dirty="0" smtClean="0">
                <a:ea typeface="ＭＳ Ｐゴシック" pitchFamily="34" charset="-128"/>
              </a:rPr>
              <a:t> </a:t>
            </a:r>
            <a:r>
              <a:rPr lang="en-US" u="sng" baseline="0" dirty="0" err="1" smtClean="0">
                <a:ea typeface="ＭＳ Ｐゴシック" pitchFamily="34" charset="-128"/>
              </a:rPr>
              <a:t>fiecare</a:t>
            </a:r>
            <a:r>
              <a:rPr lang="en-US" u="sng" baseline="0" dirty="0" smtClean="0">
                <a:ea typeface="ＭＳ Ｐゴシック" pitchFamily="34" charset="-128"/>
              </a:rPr>
              <a:t> </a:t>
            </a:r>
            <a:r>
              <a:rPr lang="en-US" u="sng" baseline="0" dirty="0" err="1" smtClean="0">
                <a:ea typeface="ＭＳ Ｐゴシック" pitchFamily="34" charset="-128"/>
              </a:rPr>
              <a:t>angajat</a:t>
            </a:r>
            <a:r>
              <a:rPr lang="en-US" u="sng" baseline="0" dirty="0" smtClean="0">
                <a:ea typeface="ＭＳ Ｐゴシック" pitchFamily="34" charset="-128"/>
              </a:rPr>
              <a:t> </a:t>
            </a:r>
            <a:r>
              <a:rPr lang="en-US" u="sng" baseline="0" dirty="0" err="1" smtClean="0">
                <a:ea typeface="ＭＳ Ｐゴシック" pitchFamily="34" charset="-128"/>
              </a:rPr>
              <a:t>trimite</a:t>
            </a:r>
            <a:r>
              <a:rPr lang="en-US" u="sng" baseline="0" dirty="0" smtClean="0">
                <a:ea typeface="ＭＳ Ｐゴシック" pitchFamily="34" charset="-128"/>
              </a:rPr>
              <a:t> </a:t>
            </a:r>
            <a:r>
              <a:rPr lang="en-US" u="sng" baseline="0" dirty="0" err="1" smtClean="0">
                <a:ea typeface="ＭＳ Ｐゴシック" pitchFamily="34" charset="-128"/>
              </a:rPr>
              <a:t>aproximativ</a:t>
            </a:r>
            <a:r>
              <a:rPr lang="en-US" u="sng" baseline="0" dirty="0" smtClean="0">
                <a:ea typeface="ＭＳ Ｐゴシック" pitchFamily="34" charset="-128"/>
              </a:rPr>
              <a:t> 20 de email-</a:t>
            </a:r>
            <a:r>
              <a:rPr lang="en-US" u="sng" baseline="0" dirty="0" err="1" smtClean="0">
                <a:ea typeface="ＭＳ Ｐゴシック" pitchFamily="34" charset="-128"/>
              </a:rPr>
              <a:t>uri</a:t>
            </a:r>
            <a:r>
              <a:rPr lang="en-US" u="sng" baseline="0" dirty="0" smtClean="0">
                <a:ea typeface="ＭＳ Ｐゴシック" pitchFamily="34" charset="-128"/>
              </a:rPr>
              <a:t> </a:t>
            </a:r>
            <a:r>
              <a:rPr lang="en-US" u="sng" baseline="0" dirty="0" err="1" smtClean="0">
                <a:ea typeface="ＭＳ Ｐゴシック" pitchFamily="34" charset="-128"/>
              </a:rPr>
              <a:t>pe</a:t>
            </a:r>
            <a:r>
              <a:rPr lang="en-US" u="sng" baseline="0" dirty="0" smtClean="0">
                <a:ea typeface="ＭＳ Ｐゴシック" pitchFamily="34" charset="-128"/>
              </a:rPr>
              <a:t> </a:t>
            </a:r>
            <a:r>
              <a:rPr lang="en-US" u="sng" baseline="0" dirty="0" err="1" smtClean="0">
                <a:ea typeface="ＭＳ Ｐゴシック" pitchFamily="34" charset="-128"/>
              </a:rPr>
              <a:t>zi</a:t>
            </a:r>
            <a:r>
              <a:rPr lang="en-US" u="sng" baseline="0" dirty="0" smtClean="0">
                <a:ea typeface="ＭＳ Ｐゴシック" pitchFamily="34" charset="-128"/>
              </a:rPr>
              <a:t>. </a:t>
            </a:r>
            <a:r>
              <a:rPr lang="en-US" u="sng" baseline="0" dirty="0" err="1" smtClean="0">
                <a:ea typeface="ＭＳ Ｐゴシック" pitchFamily="34" charset="-128"/>
              </a:rPr>
              <a:t>Asta</a:t>
            </a:r>
            <a:r>
              <a:rPr lang="en-US" u="sng" baseline="0" dirty="0" smtClean="0">
                <a:ea typeface="ＭＳ Ｐゴシック" pitchFamily="34" charset="-128"/>
              </a:rPr>
              <a:t> </a:t>
            </a:r>
            <a:r>
              <a:rPr lang="en-US" u="sng" baseline="0" dirty="0" err="1" smtClean="0">
                <a:ea typeface="ＭＳ Ｐゴシック" pitchFamily="34" charset="-128"/>
              </a:rPr>
              <a:t>inseamna</a:t>
            </a:r>
            <a:r>
              <a:rPr lang="en-US" u="sng" baseline="0" dirty="0" smtClean="0">
                <a:ea typeface="ＭＳ Ｐゴシック" pitchFamily="34" charset="-128"/>
              </a:rPr>
              <a:t> 2000000 email-</a:t>
            </a:r>
            <a:r>
              <a:rPr lang="en-US" u="sng" baseline="0" dirty="0" err="1" smtClean="0">
                <a:ea typeface="ＭＳ Ｐゴシック" pitchFamily="34" charset="-128"/>
              </a:rPr>
              <a:t>uri</a:t>
            </a:r>
            <a:r>
              <a:rPr lang="en-US" u="sng" baseline="0" dirty="0" smtClean="0">
                <a:ea typeface="ＭＳ Ｐゴシック" pitchFamily="34" charset="-128"/>
              </a:rPr>
              <a:t> </a:t>
            </a:r>
            <a:r>
              <a:rPr lang="en-US" u="sng" baseline="0" dirty="0" err="1" smtClean="0">
                <a:ea typeface="ＭＳ Ｐゴシック" pitchFamily="34" charset="-128"/>
              </a:rPr>
              <a:t>pe</a:t>
            </a:r>
            <a:r>
              <a:rPr lang="en-US" u="sng" baseline="0" dirty="0" smtClean="0">
                <a:ea typeface="ＭＳ Ｐゴシック" pitchFamily="34" charset="-128"/>
              </a:rPr>
              <a:t> </a:t>
            </a:r>
            <a:r>
              <a:rPr lang="en-US" u="sng" baseline="0" dirty="0" err="1" smtClean="0">
                <a:ea typeface="ＭＳ Ｐゴシック" pitchFamily="34" charset="-128"/>
              </a:rPr>
              <a:t>zi</a:t>
            </a:r>
            <a:r>
              <a:rPr lang="en-US" u="sng" baseline="0" dirty="0" smtClean="0">
                <a:ea typeface="ＭＳ Ｐゴシック" pitchFamily="34" charset="-128"/>
              </a:rPr>
              <a:t>, </a:t>
            </a:r>
            <a:r>
              <a:rPr lang="en-US" u="sng" baseline="0" dirty="0" err="1" smtClean="0">
                <a:ea typeface="ＭＳ Ｐゴシック" pitchFamily="34" charset="-128"/>
              </a:rPr>
              <a:t>adica</a:t>
            </a:r>
            <a:r>
              <a:rPr lang="en-US" u="sng" baseline="0" dirty="0" smtClean="0">
                <a:ea typeface="ＭＳ Ｐゴシック" pitchFamily="34" charset="-128"/>
              </a:rPr>
              <a:t> la o rata de 1:400 </a:t>
            </a:r>
            <a:r>
              <a:rPr lang="en-US" u="sng" baseline="0" dirty="0" err="1" smtClean="0">
                <a:ea typeface="ＭＳ Ｐゴシック" pitchFamily="34" charset="-128"/>
              </a:rPr>
              <a:t>rezulta</a:t>
            </a:r>
            <a:r>
              <a:rPr lang="en-US" u="sng" baseline="0" dirty="0" smtClean="0">
                <a:ea typeface="ＭＳ Ｐゴシック" pitchFamily="34" charset="-128"/>
              </a:rPr>
              <a:t> 500 de email-</a:t>
            </a:r>
            <a:r>
              <a:rPr lang="en-US" u="sng" baseline="0" dirty="0" err="1" smtClean="0">
                <a:ea typeface="ＭＳ Ｐゴシック" pitchFamily="34" charset="-128"/>
              </a:rPr>
              <a:t>uri</a:t>
            </a:r>
            <a:r>
              <a:rPr lang="en-US" u="sng" baseline="0" dirty="0" smtClean="0">
                <a:ea typeface="ＭＳ Ｐゴシック" pitchFamily="34" charset="-128"/>
              </a:rPr>
              <a:t> </a:t>
            </a:r>
            <a:r>
              <a:rPr lang="en-US" u="sng" baseline="0" dirty="0" err="1" smtClean="0">
                <a:ea typeface="ＭＳ Ｐゴシック" pitchFamily="34" charset="-128"/>
              </a:rPr>
              <a:t>pe</a:t>
            </a:r>
            <a:r>
              <a:rPr lang="en-US" u="sng" baseline="0" dirty="0" smtClean="0">
                <a:ea typeface="ＭＳ Ｐゴシック" pitchFamily="34" charset="-128"/>
              </a:rPr>
              <a:t> </a:t>
            </a:r>
            <a:r>
              <a:rPr lang="en-US" u="sng" baseline="0" dirty="0" err="1" smtClean="0">
                <a:ea typeface="ＭＳ Ｐゴシック" pitchFamily="34" charset="-128"/>
              </a:rPr>
              <a:t>zi</a:t>
            </a:r>
            <a:r>
              <a:rPr lang="en-US" u="sng" baseline="0" dirty="0" smtClean="0">
                <a:ea typeface="ＭＳ Ｐゴシック" pitchFamily="34" charset="-128"/>
              </a:rPr>
              <a:t> </a:t>
            </a:r>
            <a:r>
              <a:rPr lang="en-US" u="sng" baseline="0" dirty="0" err="1" smtClean="0">
                <a:ea typeface="ＭＳ Ｐゴシック" pitchFamily="34" charset="-128"/>
              </a:rPr>
              <a:t>confidentiale</a:t>
            </a:r>
            <a:r>
              <a:rPr lang="en-US" u="sng" baseline="0" dirty="0" smtClean="0">
                <a:ea typeface="ＭＳ Ｐゴシック" pitchFamily="34" charset="-128"/>
              </a:rPr>
              <a:t> </a:t>
            </a:r>
            <a:r>
              <a:rPr lang="en-US" u="sng" baseline="0" dirty="0" err="1" smtClean="0">
                <a:ea typeface="ＭＳ Ｐゴシック" pitchFamily="34" charset="-128"/>
              </a:rPr>
              <a:t>trimise</a:t>
            </a:r>
            <a:r>
              <a:rPr lang="en-US" u="sng" baseline="0" dirty="0" smtClean="0">
                <a:ea typeface="ＭＳ Ｐゴシック" pitchFamily="34" charset="-128"/>
              </a:rPr>
              <a:t> in </a:t>
            </a:r>
            <a:r>
              <a:rPr lang="en-US" u="sng" baseline="0" dirty="0" err="1" smtClean="0">
                <a:ea typeface="ＭＳ Ｐゴシック" pitchFamily="34" charset="-128"/>
              </a:rPr>
              <a:t>afara</a:t>
            </a:r>
            <a:r>
              <a:rPr lang="en-US" u="sng" baseline="0" dirty="0" smtClean="0">
                <a:ea typeface="ＭＳ Ｐゴシック" pitchFamily="34" charset="-128"/>
              </a:rPr>
              <a:t> </a:t>
            </a:r>
            <a:r>
              <a:rPr lang="en-US" u="sng" baseline="0" dirty="0" err="1" smtClean="0">
                <a:ea typeface="ＭＳ Ｐゴシック" pitchFamily="34" charset="-128"/>
              </a:rPr>
              <a:t>companiei</a:t>
            </a:r>
            <a:r>
              <a:rPr lang="en-US" u="sng" baseline="0" dirty="0" smtClean="0">
                <a:ea typeface="ＭＳ Ｐゴシック" pitchFamily="34" charset="-128"/>
              </a:rPr>
              <a:t>.</a:t>
            </a:r>
          </a:p>
          <a:p>
            <a:pPr lvl="1">
              <a:lnSpc>
                <a:spcPct val="100000"/>
              </a:lnSpc>
              <a:spcBef>
                <a:spcPts val="0"/>
              </a:spcBef>
              <a:spcAft>
                <a:spcPts val="0"/>
              </a:spcAft>
              <a:buFontTx/>
              <a:buChar char="•"/>
            </a:pPr>
            <a:r>
              <a:rPr lang="en-US" u="sng" baseline="0" dirty="0" smtClean="0">
                <a:ea typeface="ＭＳ Ｐゴシック" pitchFamily="34" charset="-128"/>
              </a:rPr>
              <a:t>Un alt </a:t>
            </a:r>
            <a:r>
              <a:rPr lang="en-US" u="sng" baseline="0" dirty="0" err="1" smtClean="0">
                <a:ea typeface="ＭＳ Ｐゴシック" pitchFamily="34" charset="-128"/>
              </a:rPr>
              <a:t>studiu</a:t>
            </a:r>
            <a:r>
              <a:rPr lang="en-US" u="sng" baseline="0" dirty="0" smtClean="0">
                <a:ea typeface="ＭＳ Ｐゴシック" pitchFamily="34" charset="-128"/>
              </a:rPr>
              <a:t> </a:t>
            </a:r>
            <a:r>
              <a:rPr lang="en-US" u="sng" baseline="0" dirty="0" err="1" smtClean="0">
                <a:ea typeface="ＭＳ Ｐゴシック" pitchFamily="34" charset="-128"/>
              </a:rPr>
              <a:t>arata</a:t>
            </a:r>
            <a:r>
              <a:rPr lang="en-US" u="sng" baseline="0" dirty="0" smtClean="0">
                <a:ea typeface="ＭＳ Ｐゴシック" pitchFamily="34" charset="-128"/>
              </a:rPr>
              <a:t> </a:t>
            </a:r>
            <a:r>
              <a:rPr lang="en-US" u="sng" baseline="0" dirty="0" err="1" smtClean="0">
                <a:ea typeface="ＭＳ Ｐゴシック" pitchFamily="34" charset="-128"/>
              </a:rPr>
              <a:t>ca</a:t>
            </a:r>
            <a:r>
              <a:rPr lang="en-US" u="sng" baseline="0" dirty="0" smtClean="0">
                <a:ea typeface="ＭＳ Ｐゴシック" pitchFamily="34" charset="-128"/>
              </a:rPr>
              <a:t> 1 din 2 </a:t>
            </a:r>
            <a:r>
              <a:rPr lang="en-US" u="sng" baseline="0" dirty="0" err="1" smtClean="0">
                <a:ea typeface="ＭＳ Ｐゴシック" pitchFamily="34" charset="-128"/>
              </a:rPr>
              <a:t>companii</a:t>
            </a:r>
            <a:r>
              <a:rPr lang="en-US" u="sng" baseline="0" dirty="0" smtClean="0">
                <a:ea typeface="ＭＳ Ｐゴシック" pitchFamily="34" charset="-128"/>
              </a:rPr>
              <a:t> </a:t>
            </a:r>
            <a:r>
              <a:rPr lang="en-US" u="sng" baseline="0" dirty="0" err="1" smtClean="0">
                <a:ea typeface="ＭＳ Ｐゴシック" pitchFamily="34" charset="-128"/>
              </a:rPr>
              <a:t>pierd</a:t>
            </a:r>
            <a:r>
              <a:rPr lang="en-US" u="sng" baseline="0" dirty="0" smtClean="0">
                <a:ea typeface="ＭＳ Ｐゴシック" pitchFamily="34" charset="-128"/>
              </a:rPr>
              <a:t> date </a:t>
            </a:r>
            <a:r>
              <a:rPr lang="en-US" u="sng" baseline="0" dirty="0" err="1" smtClean="0">
                <a:ea typeface="ＭＳ Ｐゴシック" pitchFamily="34" charset="-128"/>
              </a:rPr>
              <a:t>prin</a:t>
            </a:r>
            <a:r>
              <a:rPr lang="en-US" u="sng" baseline="0" dirty="0" smtClean="0">
                <a:ea typeface="ＭＳ Ｐゴシック" pitchFamily="34" charset="-128"/>
              </a:rPr>
              <a:t> </a:t>
            </a:r>
            <a:r>
              <a:rPr lang="en-US" u="sng" baseline="0" dirty="0" err="1" smtClean="0">
                <a:ea typeface="ＭＳ Ｐゴシック" pitchFamily="34" charset="-128"/>
              </a:rPr>
              <a:t>intermediul</a:t>
            </a:r>
            <a:r>
              <a:rPr lang="en-US" u="sng" baseline="0" dirty="0" smtClean="0">
                <a:ea typeface="ＭＳ Ｐゴシック" pitchFamily="34" charset="-128"/>
              </a:rPr>
              <a:t> stick-</a:t>
            </a:r>
            <a:r>
              <a:rPr lang="en-US" u="sng" baseline="0" dirty="0" err="1" smtClean="0">
                <a:ea typeface="ＭＳ Ｐゴシック" pitchFamily="34" charset="-128"/>
              </a:rPr>
              <a:t>urilor</a:t>
            </a:r>
            <a:r>
              <a:rPr lang="en-US" u="sng" baseline="0" dirty="0" smtClean="0">
                <a:ea typeface="ＭＳ Ｐゴシック" pitchFamily="34" charset="-128"/>
              </a:rPr>
              <a:t> USB.</a:t>
            </a:r>
          </a:p>
          <a:p>
            <a:pPr lvl="1">
              <a:lnSpc>
                <a:spcPct val="100000"/>
              </a:lnSpc>
              <a:spcBef>
                <a:spcPts val="0"/>
              </a:spcBef>
              <a:spcAft>
                <a:spcPts val="0"/>
              </a:spcAft>
              <a:buFontTx/>
              <a:buChar char="•"/>
            </a:pPr>
            <a:endParaRPr lang="en-US" u="sng" dirty="0" smtClean="0">
              <a:ea typeface="ＭＳ Ｐゴシック" pitchFamily="34" charset="-128"/>
            </a:endParaRPr>
          </a:p>
          <a:p>
            <a:pPr>
              <a:lnSpc>
                <a:spcPct val="100000"/>
              </a:lnSpc>
              <a:spcBef>
                <a:spcPts val="0"/>
              </a:spcBef>
              <a:spcAft>
                <a:spcPts val="0"/>
              </a:spcAft>
            </a:pPr>
            <a:r>
              <a:rPr lang="en-US" dirty="0" smtClean="0">
                <a:ea typeface="ＭＳ Ｐゴシック" pitchFamily="34" charset="-128"/>
              </a:rPr>
              <a:t> </a:t>
            </a:r>
            <a:r>
              <a:rPr lang="en-US" b="1" dirty="0" smtClean="0">
                <a:ea typeface="ＭＳ Ｐゴシック" pitchFamily="34" charset="-128"/>
              </a:rPr>
              <a:t>And last, how do you prevent data loss? </a:t>
            </a:r>
          </a:p>
          <a:p>
            <a:pPr lvl="1">
              <a:lnSpc>
                <a:spcPct val="100000"/>
              </a:lnSpc>
              <a:spcBef>
                <a:spcPts val="0"/>
              </a:spcBef>
              <a:spcAft>
                <a:spcPts val="0"/>
              </a:spcAft>
              <a:buFontTx/>
              <a:buChar char="•"/>
            </a:pPr>
            <a:r>
              <a:rPr lang="en-US" dirty="0" smtClean="0">
                <a:ea typeface="ＭＳ Ｐゴシック" pitchFamily="34" charset="-128"/>
              </a:rPr>
              <a:t> </a:t>
            </a:r>
            <a:r>
              <a:rPr lang="en-US" u="sng" dirty="0" smtClean="0">
                <a:ea typeface="ＭＳ Ｐゴシック" pitchFamily="34" charset="-128"/>
              </a:rPr>
              <a:t>Cum </a:t>
            </a:r>
            <a:r>
              <a:rPr lang="en-US" u="sng" dirty="0" err="1" smtClean="0">
                <a:ea typeface="ＭＳ Ｐゴシック" pitchFamily="34" charset="-128"/>
              </a:rPr>
              <a:t>oprim</a:t>
            </a:r>
            <a:r>
              <a:rPr lang="en-US" u="sng" dirty="0" smtClean="0">
                <a:ea typeface="ＭＳ Ｐゴシック" pitchFamily="34" charset="-128"/>
              </a:rPr>
              <a:t> </a:t>
            </a:r>
            <a:r>
              <a:rPr lang="en-US" u="sng" dirty="0" err="1" smtClean="0">
                <a:ea typeface="ＭＳ Ｐゴシック" pitchFamily="34" charset="-128"/>
              </a:rPr>
              <a:t>datele</a:t>
            </a:r>
            <a:r>
              <a:rPr lang="en-US" u="sng" dirty="0" smtClean="0">
                <a:ea typeface="ＭＳ Ｐゴシック" pitchFamily="34" charset="-128"/>
              </a:rPr>
              <a:t> </a:t>
            </a:r>
            <a:r>
              <a:rPr lang="en-US" u="sng" dirty="0" err="1" smtClean="0">
                <a:ea typeface="ＭＳ Ｐゴシック" pitchFamily="34" charset="-128"/>
              </a:rPr>
              <a:t>confidentiale</a:t>
            </a:r>
            <a:r>
              <a:rPr lang="en-US" u="sng" dirty="0" smtClean="0">
                <a:ea typeface="ＭＳ Ｐゴシック" pitchFamily="34" charset="-128"/>
              </a:rPr>
              <a:t> </a:t>
            </a:r>
            <a:r>
              <a:rPr lang="en-US" u="sng" dirty="0" err="1" smtClean="0">
                <a:ea typeface="ＭＳ Ｐゴシック" pitchFamily="34" charset="-128"/>
              </a:rPr>
              <a:t>sa</a:t>
            </a:r>
            <a:r>
              <a:rPr lang="en-US" u="sng" dirty="0" smtClean="0">
                <a:ea typeface="ＭＳ Ｐゴシック" pitchFamily="34" charset="-128"/>
              </a:rPr>
              <a:t> </a:t>
            </a:r>
            <a:r>
              <a:rPr lang="en-US" u="sng" dirty="0" err="1" smtClean="0">
                <a:ea typeface="ＭＳ Ｐゴシック" pitchFamily="34" charset="-128"/>
              </a:rPr>
              <a:t>paraseasca</a:t>
            </a:r>
            <a:r>
              <a:rPr lang="en-US" u="sng" dirty="0" smtClean="0">
                <a:ea typeface="ＭＳ Ｐゴシック" pitchFamily="34" charset="-128"/>
              </a:rPr>
              <a:t> </a:t>
            </a:r>
            <a:r>
              <a:rPr lang="en-US" u="sng" dirty="0" err="1" smtClean="0">
                <a:ea typeface="ＭＳ Ｐゴシック" pitchFamily="34" charset="-128"/>
              </a:rPr>
              <a:t>organizatia</a:t>
            </a:r>
            <a:r>
              <a:rPr lang="en-US" u="sng" dirty="0" smtClean="0">
                <a:ea typeface="ＭＳ Ｐゴシック" pitchFamily="34" charset="-128"/>
              </a:rPr>
              <a:t> ?</a:t>
            </a:r>
          </a:p>
          <a:p>
            <a:pPr lvl="1">
              <a:lnSpc>
                <a:spcPct val="100000"/>
              </a:lnSpc>
              <a:spcBef>
                <a:spcPts val="0"/>
              </a:spcBef>
              <a:spcAft>
                <a:spcPts val="0"/>
              </a:spcAft>
              <a:buFontTx/>
              <a:buChar char="•"/>
            </a:pPr>
            <a:r>
              <a:rPr lang="en-US" u="sng" dirty="0" smtClean="0">
                <a:ea typeface="ＭＳ Ｐゴシック" pitchFamily="34" charset="-128"/>
              </a:rPr>
              <a:t>Cum </a:t>
            </a:r>
            <a:r>
              <a:rPr lang="en-US" u="sng" dirty="0" err="1" smtClean="0">
                <a:ea typeface="ＭＳ Ｐゴシック" pitchFamily="34" charset="-128"/>
              </a:rPr>
              <a:t>educam</a:t>
            </a:r>
            <a:r>
              <a:rPr lang="en-US" u="sng" dirty="0" smtClean="0">
                <a:ea typeface="ＭＳ Ｐゴシック" pitchFamily="34" charset="-128"/>
              </a:rPr>
              <a:t> </a:t>
            </a:r>
            <a:r>
              <a:rPr lang="en-US" u="sng" dirty="0" err="1" smtClean="0">
                <a:ea typeface="ＭＳ Ｐゴシック" pitchFamily="34" charset="-128"/>
              </a:rPr>
              <a:t>angajatii</a:t>
            </a:r>
            <a:r>
              <a:rPr lang="en-US" u="sng" baseline="0" dirty="0" smtClean="0">
                <a:ea typeface="ＭＳ Ｐゴシック" pitchFamily="34" charset="-128"/>
              </a:rPr>
              <a:t> </a:t>
            </a:r>
            <a:r>
              <a:rPr lang="en-US" u="sng" baseline="0" dirty="0" err="1" smtClean="0">
                <a:ea typeface="ＭＳ Ｐゴシック" pitchFamily="34" charset="-128"/>
              </a:rPr>
              <a:t>si</a:t>
            </a:r>
            <a:r>
              <a:rPr lang="en-US" u="sng" baseline="0" dirty="0" smtClean="0">
                <a:ea typeface="ＭＳ Ｐゴシック" pitchFamily="34" charset="-128"/>
              </a:rPr>
              <a:t> cum </a:t>
            </a:r>
            <a:r>
              <a:rPr lang="en-US" u="sng" baseline="0" dirty="0" err="1" smtClean="0">
                <a:ea typeface="ＭＳ Ｐゴシック" pitchFamily="34" charset="-128"/>
              </a:rPr>
              <a:t>aplicam</a:t>
            </a:r>
            <a:r>
              <a:rPr lang="en-US" u="sng" baseline="0" dirty="0" smtClean="0">
                <a:ea typeface="ＭＳ Ｐゴシック" pitchFamily="34" charset="-128"/>
              </a:rPr>
              <a:t> </a:t>
            </a:r>
            <a:r>
              <a:rPr lang="en-US" u="sng" baseline="0" dirty="0" err="1" smtClean="0">
                <a:ea typeface="ＭＳ Ｐゴシック" pitchFamily="34" charset="-128"/>
              </a:rPr>
              <a:t>politicile</a:t>
            </a:r>
            <a:r>
              <a:rPr lang="en-US" u="sng" baseline="0" dirty="0" smtClean="0">
                <a:ea typeface="ＭＳ Ｐゴシック" pitchFamily="34" charset="-128"/>
              </a:rPr>
              <a:t> de </a:t>
            </a:r>
            <a:r>
              <a:rPr lang="en-US" u="sng" baseline="0" dirty="0" err="1" smtClean="0">
                <a:ea typeface="ＭＳ Ｐゴシック" pitchFamily="34" charset="-128"/>
              </a:rPr>
              <a:t>securitate</a:t>
            </a:r>
            <a:r>
              <a:rPr lang="en-US" u="sng" baseline="0" dirty="0" smtClean="0">
                <a:ea typeface="ＭＳ Ｐゴシック" pitchFamily="34" charset="-128"/>
              </a:rPr>
              <a:t> ?</a:t>
            </a:r>
            <a:endParaRPr lang="en-US" u="sng" dirty="0" smtClean="0">
              <a:ea typeface="ＭＳ Ｐゴシック" pitchFamily="34" charset="-128"/>
            </a:endParaRPr>
          </a:p>
          <a:p>
            <a:pPr lvl="1">
              <a:lnSpc>
                <a:spcPct val="100000"/>
              </a:lnSpc>
              <a:spcBef>
                <a:spcPts val="0"/>
              </a:spcBef>
              <a:spcAft>
                <a:spcPts val="0"/>
              </a:spcAft>
              <a:buFontTx/>
              <a:buNone/>
            </a:pPr>
            <a:endParaRPr lang="en-US" sz="800" b="1" dirty="0" smtClean="0">
              <a:ea typeface="ＭＳ Ｐゴシック" pitchFamily="34" charset="-128"/>
            </a:endParaRPr>
          </a:p>
          <a:p>
            <a:endParaRPr lang="en-US" dirty="0" smtClean="0">
              <a:solidFill>
                <a:schemeClr val="accent6"/>
              </a:solidFill>
            </a:endParaRPr>
          </a:p>
          <a:p>
            <a:endParaRPr lang="en-US" dirty="0" smtClean="0">
              <a:solidFill>
                <a:schemeClr val="accent6"/>
              </a:solidFill>
            </a:endParaRPr>
          </a:p>
          <a:p>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a:t>
            </a:fld>
            <a:endParaRPr lang="en-US" dirty="0"/>
          </a:p>
        </p:txBody>
      </p:sp>
    </p:spTree>
    <p:extLst>
      <p:ext uri="{BB962C8B-B14F-4D97-AF65-F5344CB8AC3E}">
        <p14:creationId xmlns:p14="http://schemas.microsoft.com/office/powerpoint/2010/main" val="74857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85000" lnSpcReduction="20000"/>
          </a:bodyPr>
          <a:lstStyle/>
          <a:p>
            <a:pPr>
              <a:lnSpc>
                <a:spcPct val="80000"/>
              </a:lnSpc>
              <a:buFont typeface="Arial" pitchFamily="34" charset="0"/>
              <a:buChar char="•"/>
              <a:defRPr/>
            </a:pPr>
            <a:r>
              <a:rPr lang="en-US" u="sng" baseline="0" dirty="0" smtClean="0"/>
              <a:t>In </a:t>
            </a:r>
            <a:r>
              <a:rPr lang="en-US" u="sng" baseline="0" dirty="0" err="1" smtClean="0"/>
              <a:t>cele</a:t>
            </a:r>
            <a:r>
              <a:rPr lang="en-US" u="sng" baseline="0" dirty="0" smtClean="0"/>
              <a:t> </a:t>
            </a:r>
            <a:r>
              <a:rPr lang="en-US" u="sng" baseline="0" dirty="0" err="1" smtClean="0"/>
              <a:t>ce</a:t>
            </a:r>
            <a:r>
              <a:rPr lang="en-US" u="sng" baseline="0" dirty="0" smtClean="0"/>
              <a:t> </a:t>
            </a:r>
            <a:r>
              <a:rPr lang="en-US" u="sng" baseline="0" dirty="0" err="1" smtClean="0"/>
              <a:t>urmeaza</a:t>
            </a:r>
            <a:r>
              <a:rPr lang="en-US" u="sng" baseline="0" dirty="0" smtClean="0"/>
              <a:t> </a:t>
            </a:r>
            <a:r>
              <a:rPr lang="en-US" u="sng" baseline="0" dirty="0" err="1" smtClean="0"/>
              <a:t>vom</a:t>
            </a:r>
            <a:r>
              <a:rPr lang="en-US" u="sng" baseline="0" dirty="0" smtClean="0"/>
              <a:t> </a:t>
            </a:r>
            <a:r>
              <a:rPr lang="en-US" u="sng" baseline="0" dirty="0" err="1" smtClean="0"/>
              <a:t>vedea</a:t>
            </a:r>
            <a:r>
              <a:rPr lang="en-US" u="sng" baseline="0" dirty="0" smtClean="0"/>
              <a:t> cum </a:t>
            </a:r>
            <a:r>
              <a:rPr lang="en-US" u="sng" baseline="0" dirty="0" err="1" smtClean="0"/>
              <a:t>lucreaza</a:t>
            </a:r>
            <a:r>
              <a:rPr lang="en-US" u="sng" baseline="0" dirty="0" smtClean="0"/>
              <a:t> </a:t>
            </a:r>
            <a:r>
              <a:rPr lang="en-US" u="sng" baseline="0" dirty="0" err="1" smtClean="0"/>
              <a:t>politicile</a:t>
            </a:r>
            <a:r>
              <a:rPr lang="en-US" u="sng" baseline="0" dirty="0" smtClean="0"/>
              <a:t> DLP.</a:t>
            </a:r>
            <a:endParaRPr lang="en-US" b="1" i="1" u="sng" dirty="0" smtClean="0">
              <a:ea typeface="MS PGothic" pitchFamily="34" charset="-128"/>
            </a:endParaRPr>
          </a:p>
          <a:p>
            <a:pPr>
              <a:lnSpc>
                <a:spcPct val="80000"/>
              </a:lnSpc>
              <a:defRPr/>
            </a:pPr>
            <a:endParaRPr lang="en-US" b="1" i="1" u="sng" dirty="0" smtClean="0">
              <a:ea typeface="MS PGothic" pitchFamily="34" charset="-128"/>
            </a:endParaRPr>
          </a:p>
          <a:p>
            <a:r>
              <a:rPr lang="en-US" u="sng" dirty="0" smtClean="0"/>
              <a:t>O</a:t>
            </a:r>
            <a:r>
              <a:rPr lang="en-US" u="sng" baseline="0" dirty="0" smtClean="0"/>
              <a:t> </a:t>
            </a:r>
            <a:r>
              <a:rPr lang="en-US" u="sng" baseline="0" dirty="0" err="1" smtClean="0"/>
              <a:t>politica</a:t>
            </a:r>
            <a:r>
              <a:rPr lang="en-US" u="sng" baseline="0" dirty="0" smtClean="0"/>
              <a:t> are </a:t>
            </a:r>
            <a:r>
              <a:rPr lang="en-US" u="sng" baseline="0" dirty="0" err="1" smtClean="0"/>
              <a:t>doua</a:t>
            </a:r>
            <a:r>
              <a:rPr lang="en-US" u="sng" baseline="0" dirty="0" smtClean="0"/>
              <a:t> </a:t>
            </a:r>
            <a:r>
              <a:rPr lang="en-US" u="sng" baseline="0" dirty="0" err="1" smtClean="0"/>
              <a:t>parti</a:t>
            </a:r>
            <a:r>
              <a:rPr lang="en-US" u="sng" baseline="0" dirty="0" smtClean="0"/>
              <a:t>: </a:t>
            </a:r>
            <a:r>
              <a:rPr lang="en-US" u="sng" baseline="0" dirty="0" err="1" smtClean="0"/>
              <a:t>reguli</a:t>
            </a:r>
            <a:r>
              <a:rPr lang="en-US" u="sng" baseline="0" dirty="0" smtClean="0"/>
              <a:t> de </a:t>
            </a:r>
            <a:r>
              <a:rPr lang="en-US" u="sng" baseline="0" dirty="0" err="1" smtClean="0"/>
              <a:t>detectie</a:t>
            </a:r>
            <a:r>
              <a:rPr lang="en-US" u="sng" baseline="0" dirty="0" smtClean="0"/>
              <a:t> </a:t>
            </a:r>
            <a:r>
              <a:rPr lang="en-US" u="sng" baseline="0" dirty="0" err="1" smtClean="0"/>
              <a:t>si</a:t>
            </a:r>
            <a:r>
              <a:rPr lang="en-US" u="sng" baseline="0" dirty="0" smtClean="0"/>
              <a:t> </a:t>
            </a:r>
            <a:r>
              <a:rPr lang="en-US" u="sng" baseline="0" dirty="0" err="1" smtClean="0"/>
              <a:t>reguli</a:t>
            </a:r>
            <a:r>
              <a:rPr lang="en-US" u="sng" baseline="0" dirty="0" smtClean="0"/>
              <a:t> de </a:t>
            </a:r>
            <a:r>
              <a:rPr lang="en-US" u="sng" baseline="0" dirty="0" err="1" smtClean="0"/>
              <a:t>raspuns</a:t>
            </a:r>
            <a:r>
              <a:rPr lang="en-US" u="sng" baseline="0" dirty="0" smtClean="0"/>
              <a:t>. </a:t>
            </a:r>
            <a:r>
              <a:rPr lang="en-US" u="sng" baseline="0" dirty="0" err="1" smtClean="0"/>
              <a:t>Regulile</a:t>
            </a:r>
            <a:r>
              <a:rPr lang="en-US" u="sng" baseline="0" dirty="0" smtClean="0"/>
              <a:t> de </a:t>
            </a:r>
            <a:r>
              <a:rPr lang="en-US" u="sng" baseline="0" dirty="0" err="1" smtClean="0"/>
              <a:t>detectie</a:t>
            </a:r>
            <a:r>
              <a:rPr lang="en-US" u="sng" baseline="0" dirty="0" smtClean="0"/>
              <a:t> spun DLP </a:t>
            </a:r>
            <a:r>
              <a:rPr lang="en-US" u="sng" baseline="0" dirty="0" err="1" smtClean="0"/>
              <a:t>ce</a:t>
            </a:r>
            <a:r>
              <a:rPr lang="en-US" u="sng" baseline="0" dirty="0" smtClean="0"/>
              <a:t> date </a:t>
            </a:r>
            <a:r>
              <a:rPr lang="en-US" u="sng" baseline="0" dirty="0" err="1" smtClean="0"/>
              <a:t>sa</a:t>
            </a:r>
            <a:r>
              <a:rPr lang="en-US" u="sng" baseline="0" dirty="0" smtClean="0"/>
              <a:t> </a:t>
            </a:r>
            <a:r>
              <a:rPr lang="en-US" u="sng" baseline="0" dirty="0" err="1" smtClean="0"/>
              <a:t>caute</a:t>
            </a:r>
            <a:r>
              <a:rPr lang="en-US" u="sng" baseline="0" dirty="0" smtClean="0"/>
              <a:t>, </a:t>
            </a:r>
            <a:r>
              <a:rPr lang="en-US" u="sng" baseline="0" dirty="0" err="1" smtClean="0"/>
              <a:t>iar</a:t>
            </a:r>
            <a:r>
              <a:rPr lang="en-US" u="sng" baseline="0" dirty="0" smtClean="0"/>
              <a:t> </a:t>
            </a:r>
            <a:r>
              <a:rPr lang="en-US" u="sng" baseline="0" dirty="0" err="1" smtClean="0"/>
              <a:t>regulile</a:t>
            </a:r>
            <a:r>
              <a:rPr lang="en-US" u="sng" baseline="0" dirty="0" smtClean="0"/>
              <a:t> de </a:t>
            </a:r>
            <a:r>
              <a:rPr lang="en-US" u="sng" baseline="0" dirty="0" err="1" smtClean="0"/>
              <a:t>raspuns</a:t>
            </a:r>
            <a:r>
              <a:rPr lang="en-US" u="sng" baseline="0" dirty="0" smtClean="0"/>
              <a:t> spun DLP </a:t>
            </a:r>
            <a:r>
              <a:rPr lang="en-US" u="sng" baseline="0" dirty="0" err="1" smtClean="0"/>
              <a:t>ce</a:t>
            </a:r>
            <a:r>
              <a:rPr lang="en-US" u="sng" baseline="0" dirty="0" smtClean="0"/>
              <a:t> </a:t>
            </a:r>
            <a:r>
              <a:rPr lang="en-US" u="sng" baseline="0" dirty="0" err="1" smtClean="0"/>
              <a:t>sa</a:t>
            </a:r>
            <a:r>
              <a:rPr lang="en-US" u="sng" baseline="0" dirty="0" smtClean="0"/>
              <a:t> </a:t>
            </a:r>
            <a:r>
              <a:rPr lang="en-US" u="sng" baseline="0" dirty="0" err="1" smtClean="0"/>
              <a:t>faca</a:t>
            </a:r>
            <a:r>
              <a:rPr lang="en-US" u="sng" baseline="0" dirty="0" smtClean="0"/>
              <a:t> </a:t>
            </a:r>
            <a:r>
              <a:rPr lang="en-US" u="sng" baseline="0" dirty="0" err="1" smtClean="0"/>
              <a:t>odata</a:t>
            </a:r>
            <a:r>
              <a:rPr lang="en-US" u="sng" baseline="0" dirty="0" smtClean="0"/>
              <a:t> </a:t>
            </a:r>
            <a:r>
              <a:rPr lang="en-US" u="sng" baseline="0" dirty="0" err="1" smtClean="0"/>
              <a:t>ce</a:t>
            </a:r>
            <a:r>
              <a:rPr lang="en-US" u="sng" baseline="0" dirty="0" smtClean="0"/>
              <a:t> </a:t>
            </a:r>
            <a:r>
              <a:rPr lang="en-US" u="sng" baseline="0" dirty="0" err="1" smtClean="0"/>
              <a:t>aceste</a:t>
            </a:r>
            <a:r>
              <a:rPr lang="en-US" u="sng" baseline="0" dirty="0" smtClean="0"/>
              <a:t> date au </a:t>
            </a:r>
            <a:r>
              <a:rPr lang="en-US" u="sng" baseline="0" dirty="0" err="1" smtClean="0"/>
              <a:t>fost</a:t>
            </a:r>
            <a:r>
              <a:rPr lang="en-US" u="sng" baseline="0" dirty="0" smtClean="0"/>
              <a:t> </a:t>
            </a:r>
            <a:r>
              <a:rPr lang="en-US" u="sng" baseline="0" dirty="0" err="1" smtClean="0"/>
              <a:t>gasite</a:t>
            </a:r>
            <a:r>
              <a:rPr lang="en-US" u="sng" baseline="0" dirty="0" smtClean="0"/>
              <a:t>.</a:t>
            </a:r>
            <a:r>
              <a:rPr lang="en-US" u="sng" dirty="0" smtClean="0"/>
              <a:t> </a:t>
            </a:r>
            <a:endParaRPr lang="en-US" u="sng" dirty="0" smtClean="0"/>
          </a:p>
          <a:p>
            <a:endParaRPr lang="en-US" dirty="0" smtClean="0"/>
          </a:p>
          <a:p>
            <a:r>
              <a:rPr lang="en-US" b="1" u="sng" dirty="0" err="1" smtClean="0"/>
              <a:t>Regulile</a:t>
            </a:r>
            <a:r>
              <a:rPr lang="en-US" b="1" u="sng" dirty="0" smtClean="0"/>
              <a:t> de </a:t>
            </a:r>
            <a:r>
              <a:rPr lang="en-US" b="1" u="sng" dirty="0" err="1" smtClean="0"/>
              <a:t>detectie</a:t>
            </a:r>
            <a:r>
              <a:rPr lang="en-US" b="1" u="sng" dirty="0" smtClean="0"/>
              <a:t> </a:t>
            </a:r>
            <a:r>
              <a:rPr lang="en-US" u="sng" dirty="0" err="1" smtClean="0"/>
              <a:t>sunt</a:t>
            </a:r>
            <a:r>
              <a:rPr lang="en-US" u="sng" dirty="0" smtClean="0"/>
              <a:t> </a:t>
            </a:r>
            <a:r>
              <a:rPr lang="en-US" u="sng" dirty="0" err="1" smtClean="0"/>
              <a:t>folosite</a:t>
            </a:r>
            <a:r>
              <a:rPr lang="en-US" u="sng" dirty="0" smtClean="0"/>
              <a:t> </a:t>
            </a:r>
            <a:r>
              <a:rPr lang="en-US" u="sng" dirty="0" err="1" smtClean="0"/>
              <a:t>pentru</a:t>
            </a:r>
            <a:r>
              <a:rPr lang="en-US" u="sng" dirty="0" smtClean="0"/>
              <a:t> a define </a:t>
            </a:r>
            <a:r>
              <a:rPr lang="en-US" u="sng" dirty="0" err="1" smtClean="0"/>
              <a:t>continutul</a:t>
            </a:r>
            <a:r>
              <a:rPr lang="en-US" u="sng" dirty="0" smtClean="0"/>
              <a:t> </a:t>
            </a:r>
            <a:r>
              <a:rPr lang="en-US" u="sng" dirty="0" err="1" smtClean="0"/>
              <a:t>pe</a:t>
            </a:r>
            <a:r>
              <a:rPr lang="en-US" u="sng" dirty="0" smtClean="0"/>
              <a:t> care </a:t>
            </a:r>
            <a:r>
              <a:rPr lang="en-US" u="sng" dirty="0" err="1" smtClean="0"/>
              <a:t>vrem</a:t>
            </a:r>
            <a:r>
              <a:rPr lang="en-US" u="sng" dirty="0" smtClean="0"/>
              <a:t> </a:t>
            </a:r>
            <a:r>
              <a:rPr lang="en-US" u="sng" dirty="0" err="1" smtClean="0"/>
              <a:t>sa</a:t>
            </a:r>
            <a:r>
              <a:rPr lang="en-US" u="sng" dirty="0" smtClean="0"/>
              <a:t> </a:t>
            </a:r>
            <a:r>
              <a:rPr lang="en-US" u="sng" dirty="0" err="1" smtClean="0"/>
              <a:t>il</a:t>
            </a:r>
            <a:r>
              <a:rPr lang="en-US" u="sng" dirty="0" smtClean="0"/>
              <a:t> </a:t>
            </a:r>
            <a:r>
              <a:rPr lang="en-US" u="sng" dirty="0" err="1" smtClean="0"/>
              <a:t>protejam</a:t>
            </a:r>
            <a:r>
              <a:rPr lang="en-US" u="sng" baseline="0" dirty="0" smtClean="0"/>
              <a:t> </a:t>
            </a:r>
            <a:r>
              <a:rPr lang="en-US" u="sng" baseline="0" dirty="0" err="1" smtClean="0"/>
              <a:t>si</a:t>
            </a:r>
            <a:r>
              <a:rPr lang="en-US" u="sng" baseline="0" dirty="0" smtClean="0"/>
              <a:t> </a:t>
            </a:r>
            <a:r>
              <a:rPr lang="en-US" u="sng" baseline="0" dirty="0" err="1" smtClean="0"/>
              <a:t>contextul</a:t>
            </a:r>
            <a:r>
              <a:rPr lang="en-US" u="sng" baseline="0" dirty="0" smtClean="0"/>
              <a:t> care </a:t>
            </a:r>
            <a:r>
              <a:rPr lang="en-US" u="sng" baseline="0" dirty="0" err="1" smtClean="0"/>
              <a:t>sa</a:t>
            </a:r>
            <a:r>
              <a:rPr lang="en-US" u="sng" baseline="0" dirty="0" smtClean="0"/>
              <a:t> determine </a:t>
            </a:r>
            <a:r>
              <a:rPr lang="en-US" u="sng" baseline="0" dirty="0" err="1" smtClean="0"/>
              <a:t>daca</a:t>
            </a:r>
            <a:r>
              <a:rPr lang="en-US" u="sng" baseline="0" dirty="0" smtClean="0"/>
              <a:t> o </a:t>
            </a:r>
            <a:r>
              <a:rPr lang="en-US" u="sng" baseline="0" dirty="0" err="1" smtClean="0"/>
              <a:t>anumita</a:t>
            </a:r>
            <a:r>
              <a:rPr lang="en-US" u="sng" baseline="0" dirty="0" smtClean="0"/>
              <a:t> </a:t>
            </a:r>
            <a:r>
              <a:rPr lang="en-US" u="sng" baseline="0" dirty="0" err="1" smtClean="0"/>
              <a:t>regula</a:t>
            </a:r>
            <a:r>
              <a:rPr lang="en-US" u="sng" baseline="0" dirty="0" smtClean="0"/>
              <a:t> a </a:t>
            </a:r>
            <a:r>
              <a:rPr lang="en-US" u="sng" baseline="0" dirty="0" err="1" smtClean="0"/>
              <a:t>fost</a:t>
            </a:r>
            <a:r>
              <a:rPr lang="en-US" u="sng" baseline="0" dirty="0" smtClean="0"/>
              <a:t> </a:t>
            </a:r>
            <a:r>
              <a:rPr lang="en-US" u="sng" baseline="0" dirty="0" err="1" smtClean="0"/>
              <a:t>violata</a:t>
            </a:r>
            <a:r>
              <a:rPr lang="en-US" u="sng" baseline="0" dirty="0" smtClean="0"/>
              <a:t> </a:t>
            </a:r>
            <a:r>
              <a:rPr lang="en-US" u="sng" baseline="0" dirty="0" err="1" smtClean="0"/>
              <a:t>sau</a:t>
            </a:r>
            <a:r>
              <a:rPr lang="en-US" u="sng" baseline="0" dirty="0" smtClean="0"/>
              <a:t> nu.</a:t>
            </a:r>
            <a:endParaRPr lang="en-US" u="sng" dirty="0" smtClean="0"/>
          </a:p>
          <a:p>
            <a:endParaRPr lang="en-US" dirty="0" smtClean="0"/>
          </a:p>
          <a:p>
            <a:endParaRPr lang="en-US" dirty="0" smtClean="0"/>
          </a:p>
          <a:p>
            <a:r>
              <a:rPr lang="en-US" b="1" u="sng" baseline="0" dirty="0" err="1" smtClean="0"/>
              <a:t>Regulile</a:t>
            </a:r>
            <a:r>
              <a:rPr lang="en-US" b="1" u="sng" baseline="0" dirty="0" smtClean="0"/>
              <a:t> de </a:t>
            </a:r>
            <a:r>
              <a:rPr lang="en-US" b="1" u="sng" baseline="0" dirty="0" err="1" smtClean="0"/>
              <a:t>raspuns</a:t>
            </a:r>
            <a:r>
              <a:rPr lang="en-US" b="1" u="sng" baseline="0" dirty="0" smtClean="0"/>
              <a:t> </a:t>
            </a:r>
            <a:r>
              <a:rPr lang="en-US" u="sng" baseline="0" dirty="0" err="1" smtClean="0"/>
              <a:t>sunt</a:t>
            </a:r>
            <a:r>
              <a:rPr lang="en-US" u="sng" baseline="0" dirty="0" smtClean="0"/>
              <a:t> </a:t>
            </a:r>
            <a:r>
              <a:rPr lang="en-US" u="sng" baseline="0" dirty="0" err="1" smtClean="0"/>
              <a:t>utilizate</a:t>
            </a:r>
            <a:r>
              <a:rPr lang="en-US" u="sng" baseline="0" dirty="0" smtClean="0"/>
              <a:t> </a:t>
            </a:r>
            <a:r>
              <a:rPr lang="en-US" u="sng" baseline="0" dirty="0" err="1" smtClean="0"/>
              <a:t>pentru</a:t>
            </a:r>
            <a:r>
              <a:rPr lang="en-US" u="sng" baseline="0" dirty="0" smtClean="0"/>
              <a:t> a </a:t>
            </a:r>
            <a:r>
              <a:rPr lang="en-US" u="sng" baseline="0" dirty="0" err="1" smtClean="0"/>
              <a:t>defini</a:t>
            </a:r>
            <a:r>
              <a:rPr lang="en-US" u="sng" baseline="0" dirty="0" smtClean="0"/>
              <a:t> </a:t>
            </a:r>
            <a:r>
              <a:rPr lang="en-US" u="sng" baseline="0" dirty="0" err="1" smtClean="0"/>
              <a:t>actiunile</a:t>
            </a:r>
            <a:r>
              <a:rPr lang="en-US" u="sng" baseline="0" dirty="0" smtClean="0"/>
              <a:t> care se </a:t>
            </a:r>
            <a:r>
              <a:rPr lang="en-US" u="sng" baseline="0" dirty="0" err="1" smtClean="0"/>
              <a:t>vor</a:t>
            </a:r>
            <a:r>
              <a:rPr lang="en-US" u="sng" baseline="0" dirty="0" smtClean="0"/>
              <a:t> </a:t>
            </a:r>
            <a:r>
              <a:rPr lang="en-US" u="sng" baseline="0" dirty="0" err="1" smtClean="0"/>
              <a:t>efectua</a:t>
            </a:r>
            <a:r>
              <a:rPr lang="en-US" u="sng" baseline="0" dirty="0" smtClean="0"/>
              <a:t> </a:t>
            </a:r>
            <a:r>
              <a:rPr lang="en-US" u="sng" baseline="0" dirty="0" err="1" smtClean="0"/>
              <a:t>cand</a:t>
            </a:r>
            <a:r>
              <a:rPr lang="en-US" u="sng" baseline="0" dirty="0" smtClean="0"/>
              <a:t> </a:t>
            </a:r>
            <a:r>
              <a:rPr lang="en-US" u="sng" baseline="0" dirty="0" err="1" smtClean="0"/>
              <a:t>sistemul</a:t>
            </a:r>
            <a:r>
              <a:rPr lang="en-US" u="sng" baseline="0" dirty="0" smtClean="0"/>
              <a:t> </a:t>
            </a:r>
            <a:r>
              <a:rPr lang="en-US" u="sng" baseline="0" dirty="0" err="1" smtClean="0"/>
              <a:t>va</a:t>
            </a:r>
            <a:r>
              <a:rPr lang="en-US" u="sng" baseline="0" dirty="0" smtClean="0"/>
              <a:t> </a:t>
            </a:r>
            <a:r>
              <a:rPr lang="en-US" u="sng" baseline="0" dirty="0" err="1" smtClean="0"/>
              <a:t>detecta</a:t>
            </a:r>
            <a:r>
              <a:rPr lang="en-US" u="sng" baseline="0" dirty="0" smtClean="0"/>
              <a:t> un incident </a:t>
            </a:r>
            <a:r>
              <a:rPr lang="en-US" u="sng" baseline="0" dirty="0" err="1" smtClean="0"/>
              <a:t>sau</a:t>
            </a:r>
            <a:r>
              <a:rPr lang="en-US" u="sng" baseline="0" dirty="0" smtClean="0"/>
              <a:t> o </a:t>
            </a:r>
            <a:r>
              <a:rPr lang="en-US" u="sng" baseline="0" dirty="0" err="1" smtClean="0"/>
              <a:t>violare</a:t>
            </a:r>
            <a:r>
              <a:rPr lang="en-US" u="sng" baseline="0" dirty="0" smtClean="0"/>
              <a:t> a </a:t>
            </a:r>
            <a:r>
              <a:rPr lang="en-US" u="sng" baseline="0" dirty="0" err="1" smtClean="0"/>
              <a:t>politicilor</a:t>
            </a:r>
            <a:r>
              <a:rPr lang="en-US" u="sng" baseline="0" dirty="0" smtClean="0"/>
              <a:t>. </a:t>
            </a:r>
            <a:r>
              <a:rPr lang="en-US" u="sng" baseline="0" dirty="0" err="1" smtClean="0"/>
              <a:t>Exista</a:t>
            </a:r>
            <a:r>
              <a:rPr lang="en-US" u="sng" baseline="0" dirty="0" smtClean="0"/>
              <a:t> diverse </a:t>
            </a:r>
            <a:r>
              <a:rPr lang="en-US" u="sng" baseline="0" dirty="0" err="1" smtClean="0"/>
              <a:t>cai</a:t>
            </a:r>
            <a:r>
              <a:rPr lang="en-US" u="sng" baseline="0" dirty="0" smtClean="0"/>
              <a:t> </a:t>
            </a:r>
            <a:r>
              <a:rPr lang="en-US" u="sng" baseline="0" dirty="0" err="1" smtClean="0"/>
              <a:t>pentru</a:t>
            </a:r>
            <a:r>
              <a:rPr lang="en-US" u="sng" baseline="0" dirty="0" smtClean="0"/>
              <a:t> </a:t>
            </a:r>
            <a:r>
              <a:rPr lang="en-US" u="sng" baseline="0" dirty="0" err="1" smtClean="0"/>
              <a:t>remedierea</a:t>
            </a:r>
            <a:r>
              <a:rPr lang="en-US" u="sng" baseline="0" dirty="0" smtClean="0"/>
              <a:t> </a:t>
            </a:r>
            <a:r>
              <a:rPr lang="en-US" u="sng" baseline="0" dirty="0" err="1" smtClean="0"/>
              <a:t>unui</a:t>
            </a:r>
            <a:r>
              <a:rPr lang="en-US" u="sng" baseline="0" dirty="0" smtClean="0"/>
              <a:t> </a:t>
            </a:r>
            <a:r>
              <a:rPr lang="en-US" u="sng" baseline="0" dirty="0" err="1" smtClean="0"/>
              <a:t>astfel</a:t>
            </a:r>
            <a:r>
              <a:rPr lang="en-US" u="sng" baseline="0" dirty="0" smtClean="0"/>
              <a:t> de incident:</a:t>
            </a:r>
          </a:p>
          <a:p>
            <a:pPr marL="171450" indent="-171450">
              <a:buFontTx/>
              <a:buChar char="-"/>
            </a:pPr>
            <a:r>
              <a:rPr lang="en-US" u="sng" baseline="0" dirty="0" err="1" smtClean="0"/>
              <a:t>Notificarea</a:t>
            </a:r>
            <a:r>
              <a:rPr lang="en-US" u="sng" baseline="0" dirty="0" smtClean="0"/>
              <a:t> </a:t>
            </a:r>
            <a:r>
              <a:rPr lang="en-US" u="sng" baseline="0" dirty="0" err="1" smtClean="0"/>
              <a:t>enduser-ului</a:t>
            </a:r>
            <a:r>
              <a:rPr lang="en-US" u="sng" baseline="0" dirty="0" smtClean="0"/>
              <a:t> </a:t>
            </a:r>
            <a:r>
              <a:rPr lang="en-US" u="sng" baseline="0" dirty="0" err="1" smtClean="0"/>
              <a:t>despre</a:t>
            </a:r>
            <a:r>
              <a:rPr lang="en-US" u="sng" baseline="0" dirty="0" smtClean="0"/>
              <a:t> </a:t>
            </a:r>
            <a:r>
              <a:rPr lang="en-US" u="sng" baseline="0" dirty="0" err="1" smtClean="0"/>
              <a:t>violarea</a:t>
            </a:r>
            <a:r>
              <a:rPr lang="en-US" u="sng" baseline="0" dirty="0" smtClean="0"/>
              <a:t> </a:t>
            </a:r>
            <a:r>
              <a:rPr lang="en-US" u="sng" baseline="0" dirty="0" err="1" smtClean="0"/>
              <a:t>politici</a:t>
            </a:r>
            <a:r>
              <a:rPr lang="en-US" u="sng" baseline="0" dirty="0" smtClean="0"/>
              <a:t> via email </a:t>
            </a:r>
            <a:r>
              <a:rPr lang="en-US" u="sng" baseline="0" dirty="0" err="1" smtClean="0"/>
              <a:t>sau</a:t>
            </a:r>
            <a:r>
              <a:rPr lang="en-US" u="sng" baseline="0" dirty="0" smtClean="0"/>
              <a:t> pop-up </a:t>
            </a:r>
            <a:r>
              <a:rPr lang="en-US" u="sng" baseline="0" dirty="0" err="1" smtClean="0"/>
              <a:t>pe</a:t>
            </a:r>
            <a:r>
              <a:rPr lang="en-US" u="sng" baseline="0" dirty="0" smtClean="0"/>
              <a:t> </a:t>
            </a:r>
            <a:r>
              <a:rPr lang="en-US" u="sng" baseline="0" dirty="0" err="1" smtClean="0"/>
              <a:t>ecran</a:t>
            </a:r>
            <a:r>
              <a:rPr lang="en-US" u="sng" baseline="0" dirty="0" smtClean="0"/>
              <a:t> - </a:t>
            </a:r>
            <a:r>
              <a:rPr lang="en-US" u="sng" baseline="0" dirty="0" err="1" smtClean="0"/>
              <a:t>Necesita</a:t>
            </a:r>
            <a:r>
              <a:rPr lang="en-US" u="sng" baseline="0" dirty="0" smtClean="0"/>
              <a:t> </a:t>
            </a:r>
            <a:r>
              <a:rPr lang="en-US" u="sng" baseline="0" dirty="0" err="1" smtClean="0"/>
              <a:t>ca</a:t>
            </a:r>
            <a:r>
              <a:rPr lang="en-US" u="sng" baseline="0" dirty="0" smtClean="0"/>
              <a:t> </a:t>
            </a:r>
            <a:r>
              <a:rPr lang="en-US" u="sng" baseline="0" dirty="0" err="1" smtClean="0"/>
              <a:t>utilizatorul</a:t>
            </a:r>
            <a:r>
              <a:rPr lang="en-US" u="sng" baseline="0" dirty="0" smtClean="0"/>
              <a:t> </a:t>
            </a:r>
            <a:r>
              <a:rPr lang="en-US" u="sng" baseline="0" dirty="0" err="1" smtClean="0"/>
              <a:t>sa</a:t>
            </a:r>
            <a:r>
              <a:rPr lang="en-US" u="sng" baseline="0" dirty="0" smtClean="0"/>
              <a:t> </a:t>
            </a:r>
            <a:r>
              <a:rPr lang="en-US" u="sng" baseline="0" dirty="0" err="1" smtClean="0"/>
              <a:t>justifice</a:t>
            </a:r>
            <a:r>
              <a:rPr lang="en-US" u="sng" baseline="0" dirty="0" smtClean="0"/>
              <a:t> </a:t>
            </a:r>
            <a:r>
              <a:rPr lang="en-US" u="sng" baseline="0" dirty="0" err="1" smtClean="0"/>
              <a:t>actiunea</a:t>
            </a:r>
            <a:r>
              <a:rPr lang="en-US" u="sng" baseline="0" dirty="0" smtClean="0"/>
              <a:t> </a:t>
            </a:r>
            <a:r>
              <a:rPr lang="en-US" u="sng" baseline="0" dirty="0" err="1" smtClean="0"/>
              <a:t>sa</a:t>
            </a:r>
            <a:endParaRPr lang="en-US" u="sng" baseline="0" dirty="0" smtClean="0"/>
          </a:p>
          <a:p>
            <a:pPr marL="171450" indent="-171450">
              <a:buFontTx/>
              <a:buChar char="-"/>
            </a:pPr>
            <a:r>
              <a:rPr lang="en-US" u="sng" baseline="0" dirty="0" err="1" smtClean="0"/>
              <a:t>Redirectarea</a:t>
            </a:r>
            <a:r>
              <a:rPr lang="en-US" u="sng" baseline="0" dirty="0" smtClean="0"/>
              <a:t> </a:t>
            </a:r>
            <a:r>
              <a:rPr lang="en-US" u="sng" baseline="0" dirty="0" err="1" smtClean="0"/>
              <a:t>mesajului</a:t>
            </a:r>
            <a:r>
              <a:rPr lang="en-US" u="sng" baseline="0" dirty="0" smtClean="0"/>
              <a:t> de email </a:t>
            </a:r>
            <a:r>
              <a:rPr lang="en-US" u="sng" baseline="0" dirty="0" err="1" smtClean="0"/>
              <a:t>necriptat</a:t>
            </a:r>
            <a:r>
              <a:rPr lang="en-US" u="sng" baseline="0" dirty="0" smtClean="0"/>
              <a:t> </a:t>
            </a:r>
            <a:r>
              <a:rPr lang="en-US" u="sng" baseline="0" dirty="0" err="1" smtClean="0"/>
              <a:t>catre</a:t>
            </a:r>
            <a:r>
              <a:rPr lang="en-US" u="sng" baseline="0" dirty="0" smtClean="0"/>
              <a:t> un encryption gateway </a:t>
            </a:r>
            <a:r>
              <a:rPr lang="en-US" u="sng" baseline="0" dirty="0" err="1" smtClean="0"/>
              <a:t>pentru</a:t>
            </a:r>
            <a:r>
              <a:rPr lang="en-US" u="sng" baseline="0" dirty="0" smtClean="0"/>
              <a:t> </a:t>
            </a:r>
            <a:r>
              <a:rPr lang="en-US" u="sng" baseline="0" dirty="0" err="1" smtClean="0"/>
              <a:t>criptare</a:t>
            </a:r>
            <a:r>
              <a:rPr lang="en-US" u="sng" baseline="0" dirty="0" smtClean="0"/>
              <a:t> </a:t>
            </a:r>
            <a:r>
              <a:rPr lang="en-US" u="sng" baseline="0" dirty="0" err="1" smtClean="0"/>
              <a:t>si</a:t>
            </a:r>
            <a:r>
              <a:rPr lang="en-US" u="sng" baseline="0" dirty="0" smtClean="0"/>
              <a:t> </a:t>
            </a:r>
            <a:r>
              <a:rPr lang="en-US" u="sng" baseline="0" dirty="0" err="1" smtClean="0"/>
              <a:t>livrare</a:t>
            </a:r>
            <a:r>
              <a:rPr lang="en-US" u="sng" baseline="0" dirty="0" smtClean="0"/>
              <a:t> </a:t>
            </a:r>
            <a:r>
              <a:rPr lang="en-US" u="sng" baseline="0" dirty="0" err="1" smtClean="0"/>
              <a:t>securizata</a:t>
            </a:r>
            <a:endParaRPr lang="en-US" u="sng" baseline="0" dirty="0" smtClean="0"/>
          </a:p>
          <a:p>
            <a:pPr marL="171450" indent="-171450">
              <a:buFontTx/>
              <a:buChar char="-"/>
            </a:pPr>
            <a:r>
              <a:rPr lang="en-US" u="sng" baseline="0" dirty="0" err="1" smtClean="0"/>
              <a:t>Prevenirea</a:t>
            </a:r>
            <a:r>
              <a:rPr lang="en-US" u="sng" baseline="0" dirty="0" smtClean="0"/>
              <a:t> </a:t>
            </a:r>
            <a:r>
              <a:rPr lang="en-US" u="sng" baseline="0" dirty="0" err="1" smtClean="0"/>
              <a:t>parasirii</a:t>
            </a:r>
            <a:r>
              <a:rPr lang="en-US" u="sng" baseline="0" dirty="0" smtClean="0"/>
              <a:t> </a:t>
            </a:r>
            <a:r>
              <a:rPr lang="en-US" u="sng" baseline="0" dirty="0" err="1" smtClean="0"/>
              <a:t>informatiilor</a:t>
            </a:r>
            <a:r>
              <a:rPr lang="en-US" u="sng" baseline="0" dirty="0" smtClean="0"/>
              <a:t> </a:t>
            </a:r>
            <a:r>
              <a:rPr lang="en-US" u="sng" baseline="0" dirty="0" err="1" smtClean="0"/>
              <a:t>confidentiale</a:t>
            </a:r>
            <a:r>
              <a:rPr lang="en-US" u="sng" baseline="0" dirty="0" smtClean="0"/>
              <a:t> </a:t>
            </a:r>
            <a:r>
              <a:rPr lang="en-US" u="sng" baseline="0" dirty="0" err="1" smtClean="0"/>
              <a:t>prin</a:t>
            </a:r>
            <a:r>
              <a:rPr lang="en-US" u="sng" baseline="0" dirty="0" smtClean="0"/>
              <a:t> </a:t>
            </a:r>
            <a:r>
              <a:rPr lang="en-US" u="sng" baseline="0" dirty="0" err="1" smtClean="0"/>
              <a:t>blocarea</a:t>
            </a:r>
            <a:r>
              <a:rPr lang="en-US" u="sng" baseline="0" dirty="0" smtClean="0"/>
              <a:t> </a:t>
            </a:r>
            <a:r>
              <a:rPr lang="en-US" u="sng" baseline="0" dirty="0" err="1" smtClean="0"/>
              <a:t>postarilor</a:t>
            </a:r>
            <a:r>
              <a:rPr lang="en-US" u="sng" baseline="0" dirty="0" smtClean="0"/>
              <a:t> </a:t>
            </a:r>
            <a:r>
              <a:rPr lang="en-US" u="sng" baseline="0" dirty="0" err="1" smtClean="0"/>
              <a:t>pe</a:t>
            </a:r>
            <a:r>
              <a:rPr lang="en-US" u="sng" baseline="0" dirty="0" smtClean="0"/>
              <a:t> web </a:t>
            </a:r>
            <a:r>
              <a:rPr lang="en-US" u="sng" baseline="0" dirty="0" err="1" smtClean="0"/>
              <a:t>sau</a:t>
            </a:r>
            <a:r>
              <a:rPr lang="en-US" u="sng" baseline="0" dirty="0" smtClean="0"/>
              <a:t> IM, </a:t>
            </a:r>
            <a:r>
              <a:rPr lang="en-US" u="sng" baseline="0" dirty="0" err="1" smtClean="0"/>
              <a:t>sau</a:t>
            </a:r>
            <a:r>
              <a:rPr lang="en-US" u="sng" baseline="0" dirty="0" smtClean="0"/>
              <a:t> </a:t>
            </a:r>
            <a:r>
              <a:rPr lang="en-US" u="sng" baseline="0" dirty="0" err="1" smtClean="0"/>
              <a:t>prin</a:t>
            </a:r>
            <a:r>
              <a:rPr lang="en-US" u="sng" baseline="0" dirty="0" smtClean="0"/>
              <a:t> </a:t>
            </a:r>
            <a:r>
              <a:rPr lang="en-US" u="sng" baseline="0" dirty="0" err="1" smtClean="0"/>
              <a:t>pastrarea</a:t>
            </a:r>
            <a:r>
              <a:rPr lang="en-US" u="sng" baseline="0" dirty="0" smtClean="0"/>
              <a:t> </a:t>
            </a:r>
            <a:r>
              <a:rPr lang="en-US" u="sng" baseline="0" dirty="0" err="1" smtClean="0"/>
              <a:t>lor</a:t>
            </a:r>
            <a:r>
              <a:rPr lang="en-US" u="sng" baseline="0" dirty="0" smtClean="0"/>
              <a:t> in </a:t>
            </a:r>
            <a:r>
              <a:rPr lang="en-US" u="sng" baseline="0" dirty="0" err="1" smtClean="0"/>
              <a:t>carantina</a:t>
            </a:r>
            <a:r>
              <a:rPr lang="en-US" u="sng" baseline="0" dirty="0" smtClean="0"/>
              <a:t> </a:t>
            </a:r>
            <a:r>
              <a:rPr lang="en-US" u="sng" baseline="0" dirty="0" err="1" smtClean="0"/>
              <a:t>sau</a:t>
            </a:r>
            <a:r>
              <a:rPr lang="en-US" u="sng" baseline="0" dirty="0" smtClean="0"/>
              <a:t> </a:t>
            </a:r>
            <a:r>
              <a:rPr lang="en-US" u="sng" baseline="0" dirty="0" err="1" smtClean="0"/>
              <a:t>relocarea</a:t>
            </a:r>
            <a:r>
              <a:rPr lang="en-US" u="sng" baseline="0" dirty="0" smtClean="0"/>
              <a:t> </a:t>
            </a:r>
            <a:r>
              <a:rPr lang="en-US" u="sng" baseline="0" dirty="0" err="1" smtClean="0"/>
              <a:t>anumitor</a:t>
            </a:r>
            <a:r>
              <a:rPr lang="en-US" u="sng" baseline="0" dirty="0" smtClean="0"/>
              <a:t> </a:t>
            </a:r>
            <a:r>
              <a:rPr lang="en-US" u="sng" baseline="0" dirty="0" err="1" smtClean="0"/>
              <a:t>fisiere</a:t>
            </a:r>
            <a:r>
              <a:rPr lang="en-US" u="sng" baseline="0" dirty="0" smtClean="0"/>
              <a:t> care </a:t>
            </a:r>
            <a:r>
              <a:rPr lang="en-US" u="sng" baseline="0" dirty="0" err="1" smtClean="0"/>
              <a:t>contin</a:t>
            </a:r>
            <a:r>
              <a:rPr lang="en-US" u="sng" baseline="0" dirty="0" smtClean="0"/>
              <a:t> date </a:t>
            </a:r>
            <a:r>
              <a:rPr lang="en-US" u="sng" baseline="0" dirty="0" err="1" smtClean="0"/>
              <a:t>confidentiale</a:t>
            </a:r>
            <a:r>
              <a:rPr lang="en-US" u="sng" baseline="0" dirty="0" smtClean="0"/>
              <a:t> </a:t>
            </a:r>
            <a:r>
              <a:rPr lang="en-US" u="sng" baseline="0" dirty="0" err="1" smtClean="0"/>
              <a:t>intr</a:t>
            </a:r>
            <a:r>
              <a:rPr lang="en-US" u="sng" baseline="0" dirty="0" smtClean="0"/>
              <a:t>-un folder </a:t>
            </a:r>
            <a:r>
              <a:rPr lang="en-US" u="sng" baseline="0" dirty="0" err="1" smtClean="0"/>
              <a:t>criptat</a:t>
            </a:r>
            <a:r>
              <a:rPr lang="en-US" u="sng" baseline="0" dirty="0" smtClean="0"/>
              <a:t> </a:t>
            </a:r>
            <a:r>
              <a:rPr lang="en-US" u="sng" baseline="0" dirty="0" err="1" smtClean="0"/>
              <a:t>sau</a:t>
            </a:r>
            <a:r>
              <a:rPr lang="en-US" u="sng" baseline="0" dirty="0" smtClean="0"/>
              <a:t> </a:t>
            </a:r>
            <a:r>
              <a:rPr lang="en-US" u="sng" baseline="0" dirty="0" err="1" smtClean="0"/>
              <a:t>pe</a:t>
            </a:r>
            <a:r>
              <a:rPr lang="en-US" u="sng" baseline="0" dirty="0" smtClean="0"/>
              <a:t> un server </a:t>
            </a:r>
            <a:r>
              <a:rPr lang="en-US" u="sng" baseline="0" dirty="0" err="1" smtClean="0"/>
              <a:t>securizat</a:t>
            </a:r>
            <a:r>
              <a:rPr lang="en-US" u="sng" baseline="0" dirty="0" smtClean="0"/>
              <a:t>.</a:t>
            </a:r>
          </a:p>
          <a:p>
            <a:r>
              <a:rPr lang="en-US" b="1" dirty="0" smtClean="0"/>
              <a:t> </a:t>
            </a:r>
            <a:endParaRPr lang="en-US"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a:t>
            </a:fld>
            <a:endParaRPr lang="en-US" dirty="0"/>
          </a:p>
        </p:txBody>
      </p:sp>
    </p:spTree>
    <p:extLst>
      <p:ext uri="{BB962C8B-B14F-4D97-AF65-F5344CB8AC3E}">
        <p14:creationId xmlns:p14="http://schemas.microsoft.com/office/powerpoint/2010/main" val="83916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47500" lnSpcReduction="20000"/>
          </a:bodyPr>
          <a:lstStyle/>
          <a:p>
            <a:r>
              <a:rPr lang="en-US" sz="1200" u="sng" dirty="0" err="1" smtClean="0"/>
              <a:t>Cea</a:t>
            </a:r>
            <a:r>
              <a:rPr lang="en-US" sz="1200" u="sng" baseline="0" dirty="0" smtClean="0"/>
              <a:t> </a:t>
            </a:r>
            <a:r>
              <a:rPr lang="en-US" sz="1200" u="sng" baseline="0" dirty="0" err="1" smtClean="0"/>
              <a:t>mai</a:t>
            </a:r>
            <a:r>
              <a:rPr lang="en-US" sz="1200" u="sng" baseline="0" dirty="0" smtClean="0"/>
              <a:t> mare </a:t>
            </a:r>
            <a:r>
              <a:rPr lang="en-US" sz="1200" u="sng" baseline="0" dirty="0" err="1" smtClean="0"/>
              <a:t>provocare</a:t>
            </a:r>
            <a:r>
              <a:rPr lang="en-US" sz="1200" u="sng" baseline="0" dirty="0" smtClean="0"/>
              <a:t> </a:t>
            </a:r>
            <a:r>
              <a:rPr lang="en-US" sz="1200" u="sng" baseline="0" dirty="0" err="1" smtClean="0"/>
              <a:t>este</a:t>
            </a:r>
            <a:r>
              <a:rPr lang="en-US" sz="1200" u="sng" baseline="0" dirty="0" smtClean="0"/>
              <a:t> </a:t>
            </a:r>
            <a:r>
              <a:rPr lang="en-US" sz="1200" u="sng" baseline="0" dirty="0" err="1" smtClean="0"/>
              <a:t>sa</a:t>
            </a:r>
            <a:r>
              <a:rPr lang="en-US" sz="1200" u="sng" baseline="0" dirty="0" smtClean="0"/>
              <a:t> ne dam </a:t>
            </a:r>
            <a:r>
              <a:rPr lang="en-US" sz="1200" u="sng" baseline="0" dirty="0" err="1" smtClean="0"/>
              <a:t>seama</a:t>
            </a:r>
            <a:r>
              <a:rPr lang="en-US" sz="1200" u="sng" baseline="0" dirty="0" smtClean="0"/>
              <a:t> / </a:t>
            </a:r>
            <a:r>
              <a:rPr lang="en-US" sz="1200" u="sng" baseline="0" dirty="0" err="1" smtClean="0"/>
              <a:t>sa</a:t>
            </a:r>
            <a:r>
              <a:rPr lang="en-US" sz="1200" u="sng" baseline="0" dirty="0" smtClean="0"/>
              <a:t> </a:t>
            </a:r>
            <a:r>
              <a:rPr lang="en-US" sz="1200" u="sng" baseline="0" dirty="0" err="1" smtClean="0"/>
              <a:t>identificam</a:t>
            </a:r>
            <a:r>
              <a:rPr lang="en-US" sz="1200" u="sng" baseline="0" dirty="0" smtClean="0"/>
              <a:t> </a:t>
            </a:r>
            <a:r>
              <a:rPr lang="en-US" sz="1200" u="sng" baseline="0" dirty="0" err="1" smtClean="0"/>
              <a:t>unde</a:t>
            </a:r>
            <a:r>
              <a:rPr lang="en-US" sz="1200" u="sng" baseline="0" dirty="0" smtClean="0"/>
              <a:t> </a:t>
            </a:r>
            <a:r>
              <a:rPr lang="en-US" sz="1200" u="sng" baseline="0" dirty="0" err="1" smtClean="0"/>
              <a:t>exista</a:t>
            </a:r>
            <a:r>
              <a:rPr lang="en-US" sz="1200" u="sng" baseline="0" dirty="0" smtClean="0"/>
              <a:t> </a:t>
            </a:r>
            <a:r>
              <a:rPr lang="en-US" sz="1200" u="sng" baseline="0" dirty="0" err="1" smtClean="0"/>
              <a:t>riscul</a:t>
            </a:r>
            <a:r>
              <a:rPr lang="en-US" sz="1200" u="sng" baseline="0" dirty="0" smtClean="0"/>
              <a:t> de </a:t>
            </a:r>
            <a:r>
              <a:rPr lang="en-US" sz="1200" u="sng" baseline="0" dirty="0" err="1" smtClean="0"/>
              <a:t>pierdere</a:t>
            </a:r>
            <a:r>
              <a:rPr lang="en-US" sz="1200" u="sng" baseline="0" dirty="0" smtClean="0"/>
              <a:t> a </a:t>
            </a:r>
            <a:r>
              <a:rPr lang="en-US" sz="1200" u="sng" baseline="0" dirty="0" err="1" smtClean="0"/>
              <a:t>datelor</a:t>
            </a:r>
            <a:r>
              <a:rPr lang="en-US" sz="1200" u="sng" baseline="0" dirty="0" smtClean="0"/>
              <a:t>, care </a:t>
            </a:r>
            <a:r>
              <a:rPr lang="en-US" sz="1200" u="sng" baseline="0" dirty="0" err="1" smtClean="0"/>
              <a:t>sunt</a:t>
            </a:r>
            <a:r>
              <a:rPr lang="en-US" sz="1200" u="sng" baseline="0" dirty="0" smtClean="0"/>
              <a:t> </a:t>
            </a:r>
            <a:r>
              <a:rPr lang="en-US" sz="1200" u="sng" baseline="0" dirty="0" err="1" smtClean="0"/>
              <a:t>zonele</a:t>
            </a:r>
            <a:r>
              <a:rPr lang="en-US" sz="1200" u="sng" baseline="0" dirty="0" smtClean="0"/>
              <a:t> </a:t>
            </a:r>
            <a:r>
              <a:rPr lang="en-US" sz="1200" u="sng" baseline="0" dirty="0" err="1" smtClean="0"/>
              <a:t>expuse</a:t>
            </a:r>
            <a:r>
              <a:rPr lang="en-US" sz="1200" u="sng" baseline="0" dirty="0" smtClean="0"/>
              <a:t> la </a:t>
            </a:r>
            <a:r>
              <a:rPr lang="en-US" sz="1200" u="sng" baseline="0" dirty="0" err="1" smtClean="0"/>
              <a:t>risc</a:t>
            </a:r>
            <a:r>
              <a:rPr lang="en-US" sz="1200" u="sng" baseline="0" dirty="0" smtClean="0"/>
              <a:t>, </a:t>
            </a:r>
            <a:r>
              <a:rPr lang="en-US" sz="1200" u="sng" baseline="0" dirty="0" err="1" smtClean="0"/>
              <a:t>mai</a:t>
            </a:r>
            <a:r>
              <a:rPr lang="en-US" sz="1200" u="sng" baseline="0" dirty="0" smtClean="0"/>
              <a:t> </a:t>
            </a:r>
            <a:r>
              <a:rPr lang="en-US" sz="1200" u="sng" baseline="0" dirty="0" err="1" smtClean="0"/>
              <a:t>precis</a:t>
            </a:r>
            <a:r>
              <a:rPr lang="en-US" sz="1200" u="sng" baseline="0" dirty="0" smtClean="0"/>
              <a:t> care </a:t>
            </a:r>
            <a:r>
              <a:rPr lang="en-US" sz="1200" u="sng" baseline="0" dirty="0" err="1" smtClean="0"/>
              <a:t>proces</a:t>
            </a:r>
            <a:r>
              <a:rPr lang="en-US" sz="1200" u="sng" baseline="0" dirty="0" smtClean="0"/>
              <a:t> de business </a:t>
            </a:r>
            <a:r>
              <a:rPr lang="en-US" sz="1200" u="sng" baseline="0" dirty="0" err="1" smtClean="0"/>
              <a:t>este</a:t>
            </a:r>
            <a:r>
              <a:rPr lang="en-US" sz="1200" u="sng" baseline="0" dirty="0" smtClean="0"/>
              <a:t>  </a:t>
            </a:r>
            <a:r>
              <a:rPr lang="en-US" sz="1200" u="sng" baseline="0" dirty="0" err="1" smtClean="0"/>
              <a:t>intrerupt</a:t>
            </a:r>
            <a:r>
              <a:rPr lang="en-US" sz="1200" u="sng" baseline="0" dirty="0" smtClean="0"/>
              <a:t> (</a:t>
            </a:r>
            <a:r>
              <a:rPr lang="en-US" sz="1200" u="sng" baseline="0" dirty="0" err="1" smtClean="0"/>
              <a:t>aici</a:t>
            </a:r>
            <a:r>
              <a:rPr lang="en-US" sz="1200" u="sng" baseline="0" dirty="0" smtClean="0"/>
              <a:t> </a:t>
            </a:r>
            <a:r>
              <a:rPr lang="en-US" sz="1200" u="sng" baseline="0" dirty="0" err="1" smtClean="0"/>
              <a:t>este</a:t>
            </a:r>
            <a:r>
              <a:rPr lang="en-US" sz="1200" u="sng" baseline="0" dirty="0" smtClean="0"/>
              <a:t> </a:t>
            </a:r>
            <a:r>
              <a:rPr lang="en-US" sz="1200" u="sng" baseline="0" dirty="0" err="1" smtClean="0"/>
              <a:t>problema</a:t>
            </a:r>
            <a:r>
              <a:rPr lang="en-US" sz="1200" u="sng" baseline="0" dirty="0" smtClean="0"/>
              <a:t>).</a:t>
            </a:r>
            <a:endParaRPr lang="en-US" sz="1200" u="sng" dirty="0" smtClean="0"/>
          </a:p>
          <a:p>
            <a:endParaRPr lang="en-US" sz="1200" dirty="0" smtClean="0"/>
          </a:p>
          <a:p>
            <a:r>
              <a:rPr lang="en-US" sz="1200" u="sng" dirty="0" err="1" smtClean="0"/>
              <a:t>Odata</a:t>
            </a:r>
            <a:r>
              <a:rPr lang="en-US" sz="1200" u="sng" dirty="0" smtClean="0"/>
              <a:t> </a:t>
            </a:r>
            <a:r>
              <a:rPr lang="en-US" sz="1200" u="sng" dirty="0" err="1" smtClean="0"/>
              <a:t>ce</a:t>
            </a:r>
            <a:r>
              <a:rPr lang="en-US" sz="1200" u="sng" dirty="0" smtClean="0"/>
              <a:t> am </a:t>
            </a:r>
            <a:r>
              <a:rPr lang="en-US" sz="1200" u="sng" dirty="0" err="1" smtClean="0"/>
              <a:t>identificat</a:t>
            </a:r>
            <a:r>
              <a:rPr lang="en-US" sz="1200" u="sng" dirty="0" smtClean="0"/>
              <a:t> care process de business</a:t>
            </a:r>
            <a:r>
              <a:rPr lang="en-US" sz="1200" u="sng" baseline="0" dirty="0" smtClean="0"/>
              <a:t> </a:t>
            </a:r>
            <a:r>
              <a:rPr lang="en-US" sz="1200" u="sng" baseline="0" dirty="0" err="1" smtClean="0"/>
              <a:t>este</a:t>
            </a:r>
            <a:r>
              <a:rPr lang="en-US" sz="1200" u="sng" baseline="0" dirty="0" smtClean="0"/>
              <a:t> </a:t>
            </a:r>
            <a:r>
              <a:rPr lang="en-US" sz="1200" u="sng" baseline="0" dirty="0" err="1" smtClean="0"/>
              <a:t>intrerupt</a:t>
            </a:r>
            <a:r>
              <a:rPr lang="en-US" sz="1200" u="sng" baseline="0" dirty="0" smtClean="0"/>
              <a:t>/cu problem </a:t>
            </a:r>
            <a:r>
              <a:rPr lang="en-US" sz="1200" u="sng" baseline="0" dirty="0" err="1" smtClean="0"/>
              <a:t>si</a:t>
            </a:r>
            <a:r>
              <a:rPr lang="en-US" sz="1200" u="sng" baseline="0" dirty="0" smtClean="0"/>
              <a:t> care </a:t>
            </a:r>
            <a:r>
              <a:rPr lang="en-US" sz="1200" u="sng" baseline="0" dirty="0" err="1" smtClean="0"/>
              <a:t>sunt</a:t>
            </a:r>
            <a:r>
              <a:rPr lang="en-US" sz="1200" u="sng" baseline="0" dirty="0" smtClean="0"/>
              <a:t> “</a:t>
            </a:r>
            <a:r>
              <a:rPr lang="en-US" sz="1200" u="sng" baseline="0" dirty="0" err="1" smtClean="0"/>
              <a:t>infractorii</a:t>
            </a:r>
            <a:r>
              <a:rPr lang="en-US" sz="1200" u="sng" baseline="0" dirty="0" smtClean="0"/>
              <a:t>” de top (insider-ii), </a:t>
            </a:r>
            <a:r>
              <a:rPr lang="en-US" sz="1200" u="sng" baseline="0" dirty="0" err="1" smtClean="0"/>
              <a:t>vom</a:t>
            </a:r>
            <a:r>
              <a:rPr lang="en-US" sz="1200" u="sng" baseline="0" dirty="0" smtClean="0"/>
              <a:t> </a:t>
            </a:r>
            <a:r>
              <a:rPr lang="en-US" sz="1200" u="sng" baseline="0" dirty="0" err="1" smtClean="0"/>
              <a:t>proceda</a:t>
            </a:r>
            <a:r>
              <a:rPr lang="en-US" sz="1200" u="sng" baseline="0" dirty="0" smtClean="0"/>
              <a:t> la </a:t>
            </a:r>
            <a:r>
              <a:rPr lang="en-US" sz="1200" u="sng" baseline="0" dirty="0" err="1" smtClean="0"/>
              <a:t>remediere</a:t>
            </a:r>
            <a:r>
              <a:rPr lang="en-US" sz="1200" u="sng" baseline="0" dirty="0" smtClean="0"/>
              <a:t>.</a:t>
            </a:r>
            <a:endParaRPr lang="en-US" sz="1200" u="sng" dirty="0" smtClean="0"/>
          </a:p>
          <a:p>
            <a:endParaRPr lang="en-US" sz="1200" u="sng" dirty="0" smtClean="0"/>
          </a:p>
          <a:p>
            <a:r>
              <a:rPr lang="en-US" sz="1200" b="0" u="sng" dirty="0" err="1" smtClean="0"/>
              <a:t>Notificarea</a:t>
            </a:r>
            <a:r>
              <a:rPr lang="en-US" sz="1200" b="0" u="sng" dirty="0" smtClean="0"/>
              <a:t> </a:t>
            </a:r>
            <a:r>
              <a:rPr lang="en-US" sz="1200" b="0" u="sng" dirty="0" err="1" smtClean="0"/>
              <a:t>este</a:t>
            </a:r>
            <a:r>
              <a:rPr lang="en-US" sz="1200" b="0" u="sng" baseline="0" dirty="0" smtClean="0"/>
              <a:t> </a:t>
            </a:r>
            <a:r>
              <a:rPr lang="en-US" sz="1200" b="0" u="sng" baseline="0" dirty="0" err="1" smtClean="0"/>
              <a:t>unul</a:t>
            </a:r>
            <a:r>
              <a:rPr lang="en-US" sz="1200" b="0" u="sng" baseline="0" dirty="0" smtClean="0"/>
              <a:t> </a:t>
            </a:r>
            <a:r>
              <a:rPr lang="en-US" sz="1200" b="0" u="sng" baseline="0" dirty="0" err="1" smtClean="0"/>
              <a:t>dintre</a:t>
            </a:r>
            <a:r>
              <a:rPr lang="en-US" sz="1200" b="0" u="sng" baseline="0" dirty="0" smtClean="0"/>
              <a:t> </a:t>
            </a:r>
            <a:r>
              <a:rPr lang="en-US" sz="1200" b="0" u="sng" baseline="0" dirty="0" err="1" smtClean="0"/>
              <a:t>cei</a:t>
            </a:r>
            <a:r>
              <a:rPr lang="en-US" sz="1200" b="0" u="sng" baseline="0" dirty="0" smtClean="0"/>
              <a:t> </a:t>
            </a:r>
            <a:r>
              <a:rPr lang="en-US" sz="1200" b="0" u="sng" baseline="0" dirty="0" err="1" smtClean="0"/>
              <a:t>mai</a:t>
            </a:r>
            <a:r>
              <a:rPr lang="en-US" sz="1200" b="0" u="sng" baseline="0" dirty="0" smtClean="0"/>
              <a:t> </a:t>
            </a:r>
            <a:r>
              <a:rPr lang="en-US" sz="1200" b="0" u="sng" baseline="0" dirty="0" err="1" smtClean="0"/>
              <a:t>mari</a:t>
            </a:r>
            <a:r>
              <a:rPr lang="en-US" sz="1200" b="0" u="sng" baseline="0" dirty="0" smtClean="0"/>
              <a:t> </a:t>
            </a:r>
            <a:r>
              <a:rPr lang="en-US" sz="1200" b="0" u="sng" baseline="0" dirty="0" err="1" smtClean="0"/>
              <a:t>contribuitori</a:t>
            </a:r>
            <a:r>
              <a:rPr lang="en-US" sz="1200" b="0" u="sng" baseline="0" dirty="0" smtClean="0"/>
              <a:t> la </a:t>
            </a:r>
            <a:r>
              <a:rPr lang="en-US" sz="1200" b="0" u="sng" baseline="0" dirty="0" err="1" smtClean="0"/>
              <a:t>reducerea</a:t>
            </a:r>
            <a:r>
              <a:rPr lang="en-US" sz="1200" b="0" u="sng" baseline="0" dirty="0" smtClean="0"/>
              <a:t> </a:t>
            </a:r>
            <a:r>
              <a:rPr lang="en-US" sz="1200" b="0" u="sng" baseline="0" dirty="0" err="1" smtClean="0"/>
              <a:t>riscului</a:t>
            </a:r>
            <a:r>
              <a:rPr lang="en-US" sz="1200" b="0" u="sng" baseline="0" dirty="0" smtClean="0"/>
              <a:t>. </a:t>
            </a:r>
            <a:r>
              <a:rPr lang="en-US" sz="1200" b="0" u="sng" baseline="0" dirty="0" err="1" smtClean="0"/>
              <a:t>Prin</a:t>
            </a:r>
            <a:r>
              <a:rPr lang="en-US" sz="1200" b="0" u="sng" baseline="0" dirty="0" smtClean="0"/>
              <a:t> </a:t>
            </a:r>
            <a:r>
              <a:rPr lang="en-US" sz="1200" b="0" u="sng" baseline="0" dirty="0" err="1" smtClean="0"/>
              <a:t>notificarea</a:t>
            </a:r>
            <a:r>
              <a:rPr lang="en-US" sz="1200" b="0" u="sng" baseline="0" dirty="0" smtClean="0"/>
              <a:t> </a:t>
            </a:r>
            <a:r>
              <a:rPr lang="en-US" sz="1200" b="0" u="sng" baseline="0" dirty="0" err="1" smtClean="0"/>
              <a:t>imediata</a:t>
            </a:r>
            <a:r>
              <a:rPr lang="en-US" sz="1200" b="0" u="sng" baseline="0" dirty="0" smtClean="0"/>
              <a:t> a </a:t>
            </a:r>
            <a:r>
              <a:rPr lang="en-US" sz="1200" b="0" u="sng" baseline="0" dirty="0" err="1" smtClean="0"/>
              <a:t>angajatilor</a:t>
            </a:r>
            <a:r>
              <a:rPr lang="en-US" sz="1200" b="0" u="sng" baseline="0" dirty="0" smtClean="0"/>
              <a:t> ii </a:t>
            </a:r>
            <a:r>
              <a:rPr lang="en-US" sz="1200" b="0" u="sng" baseline="0" dirty="0" err="1" smtClean="0"/>
              <a:t>putem</a:t>
            </a:r>
            <a:r>
              <a:rPr lang="en-US" sz="1200" b="0" u="sng" baseline="0" dirty="0" smtClean="0"/>
              <a:t> </a:t>
            </a:r>
            <a:r>
              <a:rPr lang="en-US" sz="1200" b="0" u="sng" baseline="0" dirty="0" err="1" smtClean="0"/>
              <a:t>educa</a:t>
            </a:r>
            <a:r>
              <a:rPr lang="en-US" sz="1200" b="0" u="sng" baseline="0" dirty="0" smtClean="0"/>
              <a:t> </a:t>
            </a:r>
            <a:r>
              <a:rPr lang="en-US" sz="1200" b="0" u="sng" baseline="0" dirty="0" err="1" smtClean="0"/>
              <a:t>instantaneu</a:t>
            </a:r>
            <a:r>
              <a:rPr lang="en-US" sz="1200" b="0" u="sng" baseline="0" dirty="0" smtClean="0"/>
              <a:t> in </a:t>
            </a:r>
            <a:r>
              <a:rPr lang="en-US" sz="1200" b="0" u="sng" baseline="0" dirty="0" err="1" smtClean="0"/>
              <a:t>legatura</a:t>
            </a:r>
            <a:r>
              <a:rPr lang="en-US" sz="1200" b="0" u="sng" baseline="0" dirty="0" smtClean="0"/>
              <a:t> cu </a:t>
            </a:r>
            <a:r>
              <a:rPr lang="en-US" sz="1200" b="0" u="sng" baseline="0" dirty="0" err="1" smtClean="0"/>
              <a:t>politicile</a:t>
            </a:r>
            <a:r>
              <a:rPr lang="en-US" sz="1200" b="0" u="sng" baseline="0" dirty="0" smtClean="0"/>
              <a:t> de </a:t>
            </a:r>
            <a:r>
              <a:rPr lang="en-US" sz="1200" b="0" u="sng" baseline="0" dirty="0" err="1" smtClean="0"/>
              <a:t>securitate</a:t>
            </a:r>
            <a:r>
              <a:rPr lang="en-US" sz="1200" b="0" u="sng" baseline="0" dirty="0" smtClean="0"/>
              <a:t> ale </a:t>
            </a:r>
            <a:r>
              <a:rPr lang="en-US" sz="1200" b="0" u="sng" baseline="0" dirty="0" err="1" smtClean="0"/>
              <a:t>organizatiei</a:t>
            </a:r>
            <a:r>
              <a:rPr lang="en-US" sz="1200" b="0" u="sng" baseline="0" dirty="0" smtClean="0"/>
              <a:t>.</a:t>
            </a:r>
            <a:endParaRPr lang="en-US" sz="1200" b="0" u="sng" dirty="0" smtClean="0"/>
          </a:p>
          <a:p>
            <a:endParaRPr lang="en-US" sz="1200" dirty="0" smtClean="0"/>
          </a:p>
          <a:p>
            <a:r>
              <a:rPr lang="en-US" sz="1200" b="0" u="sng" dirty="0" err="1" smtClean="0"/>
              <a:t>Odata</a:t>
            </a:r>
            <a:r>
              <a:rPr lang="en-US" sz="1200" b="0" u="sng" dirty="0" smtClean="0"/>
              <a:t> </a:t>
            </a:r>
            <a:r>
              <a:rPr lang="en-US" sz="1200" b="0" u="sng" dirty="0" err="1" smtClean="0"/>
              <a:t>ce</a:t>
            </a:r>
            <a:r>
              <a:rPr lang="en-US" sz="1200" b="0" u="sng" dirty="0" smtClean="0"/>
              <a:t> am </a:t>
            </a:r>
            <a:r>
              <a:rPr lang="en-US" sz="1200" b="0" u="sng" dirty="0" err="1" smtClean="0"/>
              <a:t>rezolvat</a:t>
            </a:r>
            <a:r>
              <a:rPr lang="en-US" sz="1200" b="0" u="sng" dirty="0" smtClean="0"/>
              <a:t> </a:t>
            </a:r>
            <a:r>
              <a:rPr lang="en-US" sz="1200" b="0" u="sng" dirty="0" err="1" smtClean="0"/>
              <a:t>problemele</a:t>
            </a:r>
            <a:r>
              <a:rPr lang="en-US" sz="1200" b="0" u="sng" baseline="0" dirty="0" smtClean="0"/>
              <a:t> </a:t>
            </a:r>
            <a:r>
              <a:rPr lang="en-US" sz="1200" b="0" u="sng" baseline="0" dirty="0" err="1" smtClean="0"/>
              <a:t>ce</a:t>
            </a:r>
            <a:r>
              <a:rPr lang="en-US" sz="1200" b="0" u="sng" baseline="0" dirty="0" smtClean="0"/>
              <a:t> tin de </a:t>
            </a:r>
            <a:r>
              <a:rPr lang="en-US" sz="1200" b="0" u="sng" baseline="0" dirty="0" err="1" smtClean="0"/>
              <a:t>vizibilitate</a:t>
            </a:r>
            <a:r>
              <a:rPr lang="en-US" sz="1200" b="0" u="sng" baseline="0" dirty="0" smtClean="0"/>
              <a:t>, </a:t>
            </a:r>
            <a:r>
              <a:rPr lang="en-US" sz="1200" b="0" u="sng" baseline="0" dirty="0" err="1" smtClean="0"/>
              <a:t>remediere</a:t>
            </a:r>
            <a:r>
              <a:rPr lang="en-US" sz="1200" b="0" u="sng" baseline="0" dirty="0" smtClean="0"/>
              <a:t> </a:t>
            </a:r>
            <a:r>
              <a:rPr lang="en-US" sz="1200" b="0" u="sng" baseline="0" dirty="0" err="1" smtClean="0"/>
              <a:t>si</a:t>
            </a:r>
            <a:r>
              <a:rPr lang="en-US" sz="1200" b="0" u="sng" baseline="0" dirty="0" smtClean="0"/>
              <a:t> </a:t>
            </a:r>
            <a:r>
              <a:rPr lang="en-US" sz="1200" b="0" u="sng" baseline="0" dirty="0" err="1" smtClean="0"/>
              <a:t>notificare</a:t>
            </a:r>
            <a:r>
              <a:rPr lang="en-US" sz="1200" b="0" u="sng" baseline="0" dirty="0" smtClean="0"/>
              <a:t>, </a:t>
            </a:r>
            <a:r>
              <a:rPr lang="en-US" sz="1200" b="0" u="sng" baseline="0" dirty="0" err="1" smtClean="0"/>
              <a:t>reducem</a:t>
            </a:r>
            <a:r>
              <a:rPr lang="en-US" sz="1200" b="0" u="sng" baseline="0" dirty="0" smtClean="0"/>
              <a:t> drastic </a:t>
            </a:r>
            <a:r>
              <a:rPr lang="en-US" sz="1200" b="0" u="sng" baseline="0" dirty="0" err="1" smtClean="0"/>
              <a:t>numarul</a:t>
            </a:r>
            <a:r>
              <a:rPr lang="en-US" sz="1200" b="0" u="sng" baseline="0" dirty="0" smtClean="0"/>
              <a:t> de </a:t>
            </a:r>
            <a:r>
              <a:rPr lang="en-US" sz="1200" b="0" u="sng" baseline="0" dirty="0" err="1" smtClean="0"/>
              <a:t>incidente</a:t>
            </a:r>
            <a:r>
              <a:rPr lang="en-US" sz="1200" b="0" u="sng" baseline="0" dirty="0" smtClean="0"/>
              <a:t>. </a:t>
            </a:r>
            <a:r>
              <a:rPr lang="en-US" sz="1200" b="0" u="sng" baseline="0" dirty="0" err="1" smtClean="0"/>
              <a:t>Ultimul</a:t>
            </a:r>
            <a:r>
              <a:rPr lang="en-US" sz="1200" b="0" u="sng" baseline="0" dirty="0" smtClean="0"/>
              <a:t> pas </a:t>
            </a:r>
            <a:r>
              <a:rPr lang="en-US" sz="1200" b="0" u="sng" baseline="0" dirty="0" err="1" smtClean="0"/>
              <a:t>il</a:t>
            </a:r>
            <a:r>
              <a:rPr lang="en-US" sz="1200" b="0" u="sng" baseline="0" dirty="0" smtClean="0"/>
              <a:t> </a:t>
            </a:r>
            <a:r>
              <a:rPr lang="en-US" sz="1200" b="0" u="sng" baseline="0" dirty="0" err="1" smtClean="0"/>
              <a:t>reprezinta</a:t>
            </a:r>
            <a:r>
              <a:rPr lang="en-US" sz="1200" b="0" u="sng" baseline="0" dirty="0" smtClean="0"/>
              <a:t> </a:t>
            </a:r>
            <a:r>
              <a:rPr lang="en-US" sz="1200" b="0" u="sng" baseline="0" dirty="0" err="1" smtClean="0"/>
              <a:t>prevenire</a:t>
            </a:r>
            <a:r>
              <a:rPr lang="en-US" sz="1200" b="0" u="sng" baseline="0" dirty="0" smtClean="0"/>
              <a:t>, care de </a:t>
            </a:r>
            <a:r>
              <a:rPr lang="en-US" sz="1200" b="0" u="sng" baseline="0" dirty="0" err="1" smtClean="0"/>
              <a:t>fapt</a:t>
            </a:r>
            <a:r>
              <a:rPr lang="en-US" sz="1200" b="0" u="sng" baseline="0" dirty="0" smtClean="0"/>
              <a:t> </a:t>
            </a:r>
            <a:r>
              <a:rPr lang="en-US" sz="1200" b="0" u="sng" baseline="0" dirty="0" err="1" smtClean="0"/>
              <a:t>opreste</a:t>
            </a:r>
            <a:r>
              <a:rPr lang="en-US" sz="1200" b="0" u="sng" baseline="0" dirty="0" smtClean="0"/>
              <a:t> </a:t>
            </a:r>
            <a:r>
              <a:rPr lang="en-US" sz="1200" b="0" u="sng" baseline="0" dirty="0" err="1" smtClean="0"/>
              <a:t>datele</a:t>
            </a:r>
            <a:r>
              <a:rPr lang="en-US" sz="1200" b="0" u="sng" baseline="0" dirty="0" smtClean="0"/>
              <a:t> </a:t>
            </a:r>
            <a:r>
              <a:rPr lang="en-US" sz="1200" b="0" u="sng" baseline="0" dirty="0" err="1" smtClean="0"/>
              <a:t>confidentiale</a:t>
            </a:r>
            <a:r>
              <a:rPr lang="en-US" sz="1200" b="0" u="sng" baseline="0" dirty="0" smtClean="0"/>
              <a:t> </a:t>
            </a:r>
            <a:r>
              <a:rPr lang="en-US" sz="1200" b="0" u="sng" baseline="0" dirty="0" err="1" smtClean="0"/>
              <a:t>sa</a:t>
            </a:r>
            <a:r>
              <a:rPr lang="en-US" sz="1200" b="0" u="sng" baseline="0" dirty="0" smtClean="0"/>
              <a:t> </a:t>
            </a:r>
            <a:r>
              <a:rPr lang="en-US" sz="1200" b="0" u="sng" baseline="0" dirty="0" err="1" smtClean="0"/>
              <a:t>paraseasca</a:t>
            </a:r>
            <a:r>
              <a:rPr lang="en-US" sz="1200" b="0" u="sng" baseline="0" dirty="0" smtClean="0"/>
              <a:t> </a:t>
            </a:r>
            <a:r>
              <a:rPr lang="en-US" sz="1200" b="0" u="sng" baseline="0" dirty="0" err="1" smtClean="0"/>
              <a:t>organizatia</a:t>
            </a:r>
            <a:r>
              <a:rPr lang="en-US" sz="1200" b="0" u="sng" baseline="0" dirty="0" smtClean="0"/>
              <a:t>.</a:t>
            </a:r>
            <a:endParaRPr lang="en-US" sz="1200" b="0" u="sng" dirty="0" smtClean="0"/>
          </a:p>
          <a:p>
            <a:endParaRPr lang="en-US" sz="1200" b="1"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9</a:t>
            </a:fld>
            <a:endParaRPr lang="en-US" dirty="0"/>
          </a:p>
        </p:txBody>
      </p:sp>
    </p:spTree>
    <p:extLst>
      <p:ext uri="{BB962C8B-B14F-4D97-AF65-F5344CB8AC3E}">
        <p14:creationId xmlns:p14="http://schemas.microsoft.com/office/powerpoint/2010/main" val="343575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7" name="Group 16"/>
          <p:cNvGrpSpPr/>
          <p:nvPr/>
        </p:nvGrpSpPr>
        <p:grpSpPr>
          <a:xfrm>
            <a:off x="227015" y="6323678"/>
            <a:ext cx="8691371" cy="301752"/>
            <a:chOff x="227015" y="6323678"/>
            <a:chExt cx="8691371" cy="301752"/>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0" name="Round Same Side Corner Rectangle 1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Data Loss Prevention</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dirty="0" smtClean="0"/>
              <a:t>Symantec Data Loss Prevention</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dirty="0" smtClean="0"/>
              <a:t>Symantec Data Loss Prevention</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9" name="Round Same Side Corner Rectangle 18"/>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Data Loss Prevention</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2011 Symantec Corporation. All rights reserved. </a:t>
            </a:r>
            <a:r>
              <a:rPr lang="en-US" sz="800" dirty="0" smtClean="0">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9" name="Round Same Side Corner Rectangle 18"/>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Data Loss Prevention</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SYMANTEC PROPRIETARY/CONFIDENTIAL – INTERNAL USE ONLY</a:t>
            </a:r>
            <a:br>
              <a:rPr lang="en-US" sz="800" b="1" dirty="0" smtClean="0">
                <a:latin typeface="Calibri" pitchFamily="34" charset="0"/>
              </a:rPr>
            </a:br>
            <a:r>
              <a:rPr lang="en-US" sz="800" b="0" dirty="0" smtClean="0">
                <a:latin typeface="Calibri" pitchFamily="34" charset="0"/>
              </a:rPr>
              <a:t>Copyright © 2011 Symantec Corporation. All rights reserved.</a:t>
            </a: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00200"/>
            <a:ext cx="8382000" cy="45720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76400"/>
            <a:ext cx="407670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676400"/>
            <a:ext cx="406146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14" name="Round Same Side Corner Rectangle 13"/>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7" name="Round Same Side Corner Rectangle 16"/>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Data Loss Prevention</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pic>
        <p:nvPicPr>
          <p:cNvPr id="10" name="Picture 9" descr="SYM_Horiz_RGB.png"/>
          <p:cNvPicPr>
            <a:picLocks noChangeAspect="1"/>
          </p:cNvPicPr>
          <p:nvPr/>
        </p:nvPicPr>
        <p:blipFill>
          <a:blip r:embed="rId2" cstate="print"/>
          <a:stretch>
            <a:fillRect/>
          </a:stretch>
        </p:blipFill>
        <p:spPr>
          <a:xfrm>
            <a:off x="7016496" y="6311302"/>
            <a:ext cx="1207008" cy="31787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11" name="Round Same Side Corner Rectangle 10"/>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2" name="Round Same Side Corner Rectangle 11"/>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pic>
        <p:nvPicPr>
          <p:cNvPr id="13" name="Picture 12" descr="SYM_Horiz_RGB.png"/>
          <p:cNvPicPr>
            <a:picLocks noChangeAspect="1"/>
          </p:cNvPicPr>
          <p:nvPr/>
        </p:nvPicPr>
        <p:blipFill>
          <a:blip r:embed="rId4" cstate="print"/>
          <a:stretch>
            <a:fillRect/>
          </a:stretch>
        </p:blipFill>
        <p:spPr>
          <a:xfrm>
            <a:off x="7016496" y="6311302"/>
            <a:ext cx="1207008" cy="31787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219201"/>
            <a:ext cx="8382001" cy="4953000"/>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600200"/>
            <a:ext cx="8382001" cy="4572000"/>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dirty="0" smtClean="0"/>
              <a:t>Click icon to add table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Data Loss Prevention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 name="Round Same Side Corner Rectangle 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Data Loss Prevention</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11" name="Picture 10" descr="SYM_Horiz_RGB.png"/>
          <p:cNvPicPr>
            <a:picLocks noChangeAspect="1"/>
          </p:cNvPicPr>
          <p:nvPr/>
        </p:nvPicPr>
        <p:blipFill>
          <a:blip r:embed="rId17" cstate="print"/>
          <a:stretch>
            <a:fillRect/>
          </a:stretch>
        </p:blipFill>
        <p:spPr>
          <a:xfrm>
            <a:off x="7016496" y="6311302"/>
            <a:ext cx="1207008" cy="31787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Data Loss Prevention</a:t>
            </a:r>
            <a:br>
              <a:rPr lang="en-US" dirty="0" smtClean="0"/>
            </a:br>
            <a:r>
              <a:rPr lang="en-US" sz="3000" dirty="0" smtClean="0"/>
              <a:t>Protecting Your Information &amp; Your Enterprise</a:t>
            </a:r>
            <a:endParaRPr lang="en-US" sz="3000" dirty="0"/>
          </a:p>
        </p:txBody>
      </p:sp>
      <p:sp>
        <p:nvSpPr>
          <p:cNvPr id="4" name="Subtitle 3"/>
          <p:cNvSpPr>
            <a:spLocks noGrp="1"/>
          </p:cNvSpPr>
          <p:nvPr>
            <p:ph type="subTitle" idx="1"/>
          </p:nvPr>
        </p:nvSpPr>
        <p:spPr/>
        <p:txBody>
          <a:bodyPr/>
          <a:lstStyle/>
          <a:p>
            <a:r>
              <a:rPr lang="en-US" dirty="0" smtClean="0"/>
              <a:t>Marius </a:t>
            </a:r>
            <a:r>
              <a:rPr lang="ro-RO" dirty="0" smtClean="0"/>
              <a:t>Ț</a:t>
            </a:r>
            <a:r>
              <a:rPr lang="en-US" dirty="0" smtClean="0"/>
              <a:t>URLEA</a:t>
            </a:r>
            <a:endParaRPr lang="en-US" dirty="0"/>
          </a:p>
        </p:txBody>
      </p:sp>
      <p:sp>
        <p:nvSpPr>
          <p:cNvPr id="5" name="Text Placeholder 4"/>
          <p:cNvSpPr>
            <a:spLocks noGrp="1"/>
          </p:cNvSpPr>
          <p:nvPr>
            <p:ph type="body" sz="quarter" idx="10"/>
          </p:nvPr>
        </p:nvSpPr>
        <p:spPr/>
        <p:txBody>
          <a:bodyPr/>
          <a:lstStyle/>
          <a:p>
            <a:r>
              <a:rPr lang="en-US" dirty="0" smtClean="0"/>
              <a:t>Senior Presales Consultant, Symantec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152400"/>
            <a:ext cx="8676594" cy="1104900"/>
          </a:xfrm>
        </p:spPr>
        <p:txBody>
          <a:bodyPr/>
          <a:lstStyle/>
          <a:p>
            <a:pPr eaLnBrk="1" hangingPunct="1"/>
            <a:r>
              <a:rPr lang="en-US" dirty="0" smtClean="0"/>
              <a:t>Symantec is Named a Leader in 2013 Gartner Magic Quadrant for Content-Aware Data Loss Prevention</a:t>
            </a:r>
          </a:p>
        </p:txBody>
      </p:sp>
      <p:sp>
        <p:nvSpPr>
          <p:cNvPr id="12293" name="Text Box 7"/>
          <p:cNvSpPr txBox="1">
            <a:spLocks noChangeArrowheads="1"/>
          </p:cNvSpPr>
          <p:nvPr/>
        </p:nvSpPr>
        <p:spPr bwMode="auto">
          <a:xfrm>
            <a:off x="5280025" y="4322763"/>
            <a:ext cx="3482975" cy="1446550"/>
          </a:xfrm>
          <a:prstGeom prst="rect">
            <a:avLst/>
          </a:prstGeom>
          <a:noFill/>
          <a:ln w="9525" algn="ctr">
            <a:noFill/>
            <a:miter lim="800000"/>
            <a:headEnd/>
            <a:tailEnd/>
          </a:ln>
        </p:spPr>
        <p:txBody>
          <a:bodyPr>
            <a:spAutoFit/>
          </a:bodyPr>
          <a:lstStyle/>
          <a:p>
            <a:pPr algn="l"/>
            <a:r>
              <a:rPr lang="en-IE" sz="800" dirty="0" smtClean="0"/>
              <a:t>This Magic Quadrant graphic was published by Gartner, Inc. as part of a larger research note and should be evaluated in the context of the entire report. The Gartner report is available upon request from Symantec.  Gartner does not endorse any vendor, product or service depicted in our research publications, and does not advise technology users to select only those vendors with the highest ratings.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endParaRPr lang="en-US" sz="700" dirty="0"/>
          </a:p>
        </p:txBody>
      </p:sp>
      <p:sp>
        <p:nvSpPr>
          <p:cNvPr id="10" name="Slide Number Placeholder 9"/>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sp>
        <p:nvSpPr>
          <p:cNvPr id="14" name="TextBox 13"/>
          <p:cNvSpPr txBox="1"/>
          <p:nvPr/>
        </p:nvSpPr>
        <p:spPr>
          <a:xfrm>
            <a:off x="5181600" y="1752600"/>
            <a:ext cx="3429000" cy="577081"/>
          </a:xfrm>
          <a:prstGeom prst="rect">
            <a:avLst/>
          </a:prstGeom>
          <a:noFill/>
        </p:spPr>
        <p:txBody>
          <a:bodyPr wrap="square" rtlCol="0">
            <a:spAutoFit/>
          </a:bodyPr>
          <a:lstStyle/>
          <a:p>
            <a:pPr algn="l"/>
            <a:r>
              <a:rPr lang="en-US" sz="1050" dirty="0" smtClean="0"/>
              <a:t>Source: Gartner, Inc., Magic Quadrant for Content-Aware Data Loss Prevention, </a:t>
            </a:r>
            <a:r>
              <a:rPr lang="en-IE" sz="1050" dirty="0" smtClean="0"/>
              <a:t>Eric </a:t>
            </a:r>
            <a:r>
              <a:rPr lang="en-IE" sz="1050" dirty="0" err="1" smtClean="0"/>
              <a:t>Ouellet</a:t>
            </a:r>
            <a:r>
              <a:rPr lang="en-IE" sz="1050" dirty="0" smtClean="0"/>
              <a:t>, </a:t>
            </a:r>
            <a:r>
              <a:rPr lang="en-US" sz="1050" dirty="0" smtClean="0"/>
              <a:t>January 3, 2013</a:t>
            </a:r>
            <a:endParaRPr lang="en-US" sz="1050" dirty="0"/>
          </a:p>
        </p:txBody>
      </p:sp>
      <p:pic>
        <p:nvPicPr>
          <p:cNvPr id="122882" name="Picture 2"/>
          <p:cNvPicPr>
            <a:picLocks noChangeAspect="1" noChangeArrowheads="1"/>
          </p:cNvPicPr>
          <p:nvPr/>
        </p:nvPicPr>
        <p:blipFill>
          <a:blip r:embed="rId3" cstate="print"/>
          <a:srcRect/>
          <a:stretch>
            <a:fillRect/>
          </a:stretch>
        </p:blipFill>
        <p:spPr bwMode="auto">
          <a:xfrm>
            <a:off x="228600" y="1219200"/>
            <a:ext cx="4880254" cy="5111946"/>
          </a:xfrm>
          <a:prstGeom prst="rect">
            <a:avLst/>
          </a:prstGeom>
          <a:noFill/>
          <a:ln w="9525">
            <a:noFill/>
            <a:miter lim="800000"/>
            <a:headEnd/>
            <a:tailEnd/>
          </a:ln>
          <a:effectLst/>
        </p:spPr>
      </p:pic>
      <p:sp>
        <p:nvSpPr>
          <p:cNvPr id="8" name="Footer Placeholder 16"/>
          <p:cNvSpPr>
            <a:spLocks noGrp="1"/>
          </p:cNvSpPr>
          <p:nvPr>
            <p:ph type="ftr" sz="quarter" idx="10"/>
          </p:nvPr>
        </p:nvSpPr>
        <p:spPr>
          <a:xfrm>
            <a:off x="381000" y="6358518"/>
            <a:ext cx="4183380" cy="232782"/>
          </a:xfrm>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370250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p:cNvGraphicFramePr>
            <a:graphicFrameLocks noGrp="1"/>
          </p:cNvGraphicFramePr>
          <p:nvPr>
            <p:ph type="chart" idx="12"/>
            <p:extLst>
              <p:ext uri="{D42A27DB-BD31-4B8C-83A1-F6EECF244321}">
                <p14:modId xmlns:p14="http://schemas.microsoft.com/office/powerpoint/2010/main" val="375351246"/>
              </p:ext>
            </p:extLst>
          </p:nvPr>
        </p:nvGraphicFramePr>
        <p:xfrm>
          <a:off x="533400" y="304800"/>
          <a:ext cx="8839200" cy="655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#1 Market Leader in Data Loss Prevention</a:t>
            </a:r>
            <a:br>
              <a:rPr lang="en-US" dirty="0" smtClean="0"/>
            </a:br>
            <a:r>
              <a:rPr lang="en-US" sz="2000" dirty="0" smtClean="0"/>
              <a:t>Greater than next 3 competitors combined</a:t>
            </a:r>
            <a:endParaRPr lang="en-US" dirty="0"/>
          </a:p>
        </p:txBody>
      </p:sp>
      <p:sp>
        <p:nvSpPr>
          <p:cNvPr id="5" name="Slide Number Placeholder 4"/>
          <p:cNvSpPr>
            <a:spLocks noGrp="1"/>
          </p:cNvSpPr>
          <p:nvPr>
            <p:ph type="sldNum" sz="quarter" idx="4294967295"/>
          </p:nvPr>
        </p:nvSpPr>
        <p:spPr>
          <a:xfrm>
            <a:off x="8548896" y="6397965"/>
            <a:ext cx="153888" cy="153888"/>
          </a:xfrm>
          <a:prstGeom prst="rect">
            <a:avLst/>
          </a:prstGeom>
        </p:spPr>
        <p:txBody>
          <a:bodyPr/>
          <a:lstStyle/>
          <a:p>
            <a:pPr>
              <a:defRPr/>
            </a:pPr>
            <a:fld id="{446C9BED-6FD4-4BA4-B6B0-4A26058AC9EF}" type="slidenum">
              <a:rPr lang="en-US" smtClean="0"/>
              <a:pPr>
                <a:defRPr/>
              </a:pPr>
              <a:t>11</a:t>
            </a:fld>
            <a:endParaRPr lang="en-US" dirty="0"/>
          </a:p>
        </p:txBody>
      </p:sp>
      <p:sp>
        <p:nvSpPr>
          <p:cNvPr id="8" name="TextBox 7"/>
          <p:cNvSpPr txBox="1"/>
          <p:nvPr/>
        </p:nvSpPr>
        <p:spPr bwMode="ltGray">
          <a:xfrm>
            <a:off x="381000" y="5867400"/>
            <a:ext cx="8610600" cy="45720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1200" i="1" dirty="0" smtClean="0">
                <a:solidFill>
                  <a:schemeClr val="tx1">
                    <a:lumMod val="95000"/>
                    <a:lumOff val="5000"/>
                  </a:schemeClr>
                </a:solidFill>
                <a:latin typeface="Calibri" pitchFamily="34" charset="0"/>
              </a:rPr>
              <a:t>Source: Phil </a:t>
            </a:r>
            <a:r>
              <a:rPr lang="en-US" sz="1200" i="1" dirty="0" err="1" smtClean="0">
                <a:solidFill>
                  <a:schemeClr val="tx1">
                    <a:lumMod val="95000"/>
                    <a:lumOff val="5000"/>
                  </a:schemeClr>
                </a:solidFill>
                <a:latin typeface="Calibri" pitchFamily="34" charset="0"/>
              </a:rPr>
              <a:t>Hochmuth</a:t>
            </a:r>
            <a:r>
              <a:rPr lang="en-US" sz="1200" i="1" dirty="0" smtClean="0">
                <a:solidFill>
                  <a:schemeClr val="tx1">
                    <a:lumMod val="95000"/>
                    <a:lumOff val="5000"/>
                  </a:schemeClr>
                </a:solidFill>
                <a:latin typeface="Calibri" pitchFamily="34" charset="0"/>
              </a:rPr>
              <a:t>, </a:t>
            </a:r>
            <a:r>
              <a:rPr lang="en-US" sz="1200" i="1" dirty="0" smtClean="0">
                <a:solidFill>
                  <a:schemeClr val="tx1">
                    <a:lumMod val="95000"/>
                    <a:lumOff val="5000"/>
                  </a:schemeClr>
                </a:solidFill>
                <a:latin typeface="Calibri"/>
                <a:cs typeface="Calibri"/>
              </a:rPr>
              <a:t>Worldwide Data Loss Prevention 2012 – 2016 Forecast And 2011 Vendor Shares, IDC, September 2012, </a:t>
            </a:r>
          </a:p>
          <a:p>
            <a:pPr algn="l">
              <a:lnSpc>
                <a:spcPct val="90000"/>
              </a:lnSpc>
              <a:spcBef>
                <a:spcPts val="0"/>
              </a:spcBef>
              <a:spcAft>
                <a:spcPts val="800"/>
              </a:spcAft>
            </a:pPr>
            <a:r>
              <a:rPr lang="en-US" sz="1200" i="1" dirty="0" smtClean="0">
                <a:solidFill>
                  <a:schemeClr val="tx1">
                    <a:lumMod val="95000"/>
                    <a:lumOff val="5000"/>
                  </a:schemeClr>
                </a:solidFill>
                <a:latin typeface="Calibri"/>
                <a:cs typeface="Calibri"/>
              </a:rPr>
              <a:t>Based on WW Revenue</a:t>
            </a:r>
            <a:endParaRPr lang="en-US" sz="1200" i="1" dirty="0">
              <a:solidFill>
                <a:schemeClr val="tx1">
                  <a:lumMod val="95000"/>
                  <a:lumOff val="5000"/>
                </a:schemeClr>
              </a:solidFill>
              <a:latin typeface="Calibri"/>
              <a:cs typeface="Calibri"/>
            </a:endParaRPr>
          </a:p>
          <a:p>
            <a:pPr algn="l">
              <a:lnSpc>
                <a:spcPct val="90000"/>
              </a:lnSpc>
              <a:spcBef>
                <a:spcPts val="0"/>
              </a:spcBef>
              <a:spcAft>
                <a:spcPts val="800"/>
              </a:spcAft>
            </a:pPr>
            <a:endParaRPr lang="en-US" sz="800" b="1" dirty="0" smtClean="0">
              <a:solidFill>
                <a:schemeClr val="bg2">
                  <a:lumMod val="50000"/>
                </a:schemeClr>
              </a:solidFill>
              <a:latin typeface="Calibri" pitchFamily="34" charset="0"/>
            </a:endParaRPr>
          </a:p>
        </p:txBody>
      </p:sp>
      <p:sp>
        <p:nvSpPr>
          <p:cNvPr id="9" name="Footer Placeholder 8"/>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399009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382000" cy="838200"/>
          </a:xfrm>
        </p:spPr>
        <p:txBody>
          <a:bodyPr/>
          <a:lstStyle/>
          <a:p>
            <a:r>
              <a:rPr lang="en-US" dirty="0" err="1" smtClean="0"/>
              <a:t>Parteneriatul</a:t>
            </a:r>
            <a:r>
              <a:rPr lang="en-US" dirty="0" smtClean="0"/>
              <a:t> </a:t>
            </a:r>
            <a:r>
              <a:rPr lang="en-US" dirty="0" err="1" smtClean="0"/>
              <a:t>Maguay</a:t>
            </a:r>
            <a:r>
              <a:rPr lang="en-US" dirty="0" smtClean="0"/>
              <a:t> - Symantec</a:t>
            </a:r>
            <a:endParaRPr lang="en-US" dirty="0"/>
          </a:p>
        </p:txBody>
      </p:sp>
      <p:sp>
        <p:nvSpPr>
          <p:cNvPr id="4" name="Footer Placeholder 3"/>
          <p:cNvSpPr>
            <a:spLocks noGrp="1"/>
          </p:cNvSpPr>
          <p:nvPr>
            <p:ph type="ftr" sz="quarter" idx="10"/>
          </p:nvPr>
        </p:nvSpPr>
        <p:spPr/>
        <p:txBody>
          <a:bodyPr/>
          <a:lstStyle/>
          <a:p>
            <a:pPr>
              <a:defRPr/>
            </a:pPr>
            <a:r>
              <a:rPr lang="en-US" smtClean="0"/>
              <a:t>Symantec Data Loss Prevention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12</a:t>
            </a:fld>
            <a:endParaRPr lang="en-US" dirty="0"/>
          </a:p>
        </p:txBody>
      </p:sp>
      <p:sp>
        <p:nvSpPr>
          <p:cNvPr id="10" name="Rectangle 3"/>
          <p:cNvSpPr>
            <a:spLocks noChangeArrowheads="1"/>
          </p:cNvSpPr>
          <p:nvPr/>
        </p:nvSpPr>
        <p:spPr bwMode="auto">
          <a:xfrm>
            <a:off x="381000" y="120696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sz="1800" dirty="0">
                <a:latin typeface="Arial" panose="020B0604020202020204" pitchFamily="34" charset="0"/>
                <a:ea typeface="Calibri" panose="020F0502020204030204" pitchFamily="34" charset="0"/>
                <a:cs typeface="Times New Roman" panose="02020603050405020304" pitchFamily="18" charset="0"/>
              </a:rPr>
              <a:t>P</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artner</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Symantec din 1998</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ine</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certificarea Symantec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Silver</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Partner cu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competen</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Symantec Specialist Partner –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Advanced</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Small</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Medium Business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502548" y="3886200"/>
            <a:ext cx="829130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Solu</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iile implementate de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Maguay</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acoper</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gam</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larg</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produse din portofoliul Symantec:</a:t>
            </a:r>
            <a:endPar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742846" lvl="1" indent="-285750" algn="l" eaLnBrk="0" hangingPunct="0">
              <a:buFont typeface="Arial" panose="020B0604020202020204" pitchFamily="34" charset="0"/>
              <a:buChar char="•"/>
            </a:pP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Symantec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End</a:t>
            </a: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oint</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Protection</a:t>
            </a:r>
            <a:endPar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742846" lvl="1" indent="-285750" algn="l" eaLnBrk="0" hangingPunct="0">
              <a:buFont typeface="Arial" panose="020B0604020202020204" pitchFamily="34" charset="0"/>
              <a:buChar char="•"/>
            </a:pP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Symantec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Protection</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Suite</a:t>
            </a:r>
            <a:endPar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742846" lvl="1" indent="-285750" algn="l" eaLnBrk="0" hangingPunct="0">
              <a:buFont typeface="Arial" panose="020B0604020202020204" pitchFamily="34" charset="0"/>
              <a:buChar char="•"/>
            </a:pP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Symantec </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Backup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Exec</a:t>
            </a:r>
            <a:endPar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742846" lvl="1" indent="-285750" algn="l" eaLnBrk="0" hangingPunct="0">
              <a:buFont typeface="Arial" panose="020B0604020202020204" pitchFamily="34" charset="0"/>
              <a:buChar char="•"/>
            </a:pP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Symantec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Storage</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Foundation</a:t>
            </a:r>
            <a:endPar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742846" lvl="1" indent="-285750" algn="l" eaLnBrk="0" hangingPunct="0">
              <a:buFont typeface="Arial" panose="020B0604020202020204" pitchFamily="34" charset="0"/>
              <a:buChar char="•"/>
            </a:pPr>
            <a:r>
              <a:rPr kumimoji="0" 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Symantec </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Data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Loss</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ro-RO"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Prevention</a:t>
            </a:r>
            <a:r>
              <a:rPr kumimoji="0" lang="ro-RO"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(DLP).</a:t>
            </a:r>
            <a:endParaRPr kumimoji="0" lang="ro-RO"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571525"/>
            <a:ext cx="4480569" cy="1011938"/>
          </a:xfrm>
          <a:prstGeom prst="rect">
            <a:avLst/>
          </a:prstGeom>
        </p:spPr>
      </p:pic>
    </p:spTree>
    <p:extLst>
      <p:ext uri="{BB962C8B-B14F-4D97-AF65-F5344CB8AC3E}">
        <p14:creationId xmlns:p14="http://schemas.microsoft.com/office/powerpoint/2010/main" val="304032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46082381-925A-4C25-AB18-0C99AD89CFC0}" type="slidenum">
              <a:rPr lang="en-US" smtClean="0"/>
              <a:pPr>
                <a:defRPr/>
              </a:pPr>
              <a:t>13</a:t>
            </a:fld>
            <a:endParaRPr lang="en-US" dirty="0"/>
          </a:p>
        </p:txBody>
      </p:sp>
      <p:sp>
        <p:nvSpPr>
          <p:cNvPr id="4" name="Subtitle 3"/>
          <p:cNvSpPr>
            <a:spLocks noGrp="1"/>
          </p:cNvSpPr>
          <p:nvPr>
            <p:ph type="subTitle" idx="1"/>
          </p:nvPr>
        </p:nvSpPr>
        <p:spPr/>
        <p:txBody>
          <a:bodyPr/>
          <a:lstStyle/>
          <a:p>
            <a:endParaRPr lang="en-US" dirty="0" smtClean="0"/>
          </a:p>
          <a:p>
            <a:endParaRPr lang="en-US" dirty="0"/>
          </a:p>
          <a:p>
            <a:r>
              <a:rPr lang="en-US" dirty="0" smtClean="0"/>
              <a:t>Marius </a:t>
            </a:r>
            <a:r>
              <a:rPr lang="ro-RO" dirty="0" smtClean="0"/>
              <a:t>Ț</a:t>
            </a:r>
            <a:r>
              <a:rPr lang="en-US" dirty="0" smtClean="0"/>
              <a:t>URLEA</a:t>
            </a:r>
          </a:p>
        </p:txBody>
      </p:sp>
      <p:sp>
        <p:nvSpPr>
          <p:cNvPr id="5" name="Footer Placeholder 4"/>
          <p:cNvSpPr>
            <a:spLocks noGrp="1"/>
          </p:cNvSpPr>
          <p:nvPr>
            <p:ph type="ftr" sz="quarter" idx="3"/>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331409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flipV="1">
            <a:off x="3352800" y="19812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8" name="Rectangle 27"/>
          <p:cNvSpPr/>
          <p:nvPr/>
        </p:nvSpPr>
        <p:spPr bwMode="auto">
          <a:xfrm>
            <a:off x="457200" y="4618001"/>
            <a:ext cx="8305800" cy="258799"/>
          </a:xfrm>
          <a:custGeom>
            <a:avLst/>
            <a:gdLst>
              <a:gd name="connsiteX0" fmla="*/ 0 w 8305800"/>
              <a:gd name="connsiteY0" fmla="*/ 0 h 914400"/>
              <a:gd name="connsiteX1" fmla="*/ 8305800 w 8305800"/>
              <a:gd name="connsiteY1" fmla="*/ 0 h 914400"/>
              <a:gd name="connsiteX2" fmla="*/ 8305800 w 8305800"/>
              <a:gd name="connsiteY2" fmla="*/ 914400 h 914400"/>
              <a:gd name="connsiteX3" fmla="*/ 0 w 8305800"/>
              <a:gd name="connsiteY3" fmla="*/ 914400 h 914400"/>
              <a:gd name="connsiteX4" fmla="*/ 0 w 8305800"/>
              <a:gd name="connsiteY4" fmla="*/ 0 h 914400"/>
              <a:gd name="connsiteX0" fmla="*/ 317481 w 8305800"/>
              <a:gd name="connsiteY0" fmla="*/ 416052 h 914400"/>
              <a:gd name="connsiteX1" fmla="*/ 8305800 w 8305800"/>
              <a:gd name="connsiteY1" fmla="*/ 0 h 914400"/>
              <a:gd name="connsiteX2" fmla="*/ 8305800 w 8305800"/>
              <a:gd name="connsiteY2" fmla="*/ 914400 h 914400"/>
              <a:gd name="connsiteX3" fmla="*/ 0 w 8305800"/>
              <a:gd name="connsiteY3" fmla="*/ 914400 h 914400"/>
              <a:gd name="connsiteX4" fmla="*/ 317481 w 8305800"/>
              <a:gd name="connsiteY4" fmla="*/ 416052 h 914400"/>
              <a:gd name="connsiteX0" fmla="*/ 317481 w 8305800"/>
              <a:gd name="connsiteY0" fmla="*/ 0 h 498348"/>
              <a:gd name="connsiteX1" fmla="*/ 7988319 w 8305800"/>
              <a:gd name="connsiteY1" fmla="*/ 21896 h 498348"/>
              <a:gd name="connsiteX2" fmla="*/ 8305800 w 8305800"/>
              <a:gd name="connsiteY2" fmla="*/ 498348 h 498348"/>
              <a:gd name="connsiteX3" fmla="*/ 0 w 8305800"/>
              <a:gd name="connsiteY3" fmla="*/ 498348 h 498348"/>
              <a:gd name="connsiteX4" fmla="*/ 317481 w 8305800"/>
              <a:gd name="connsiteY4" fmla="*/ 0 h 498348"/>
              <a:gd name="connsiteX0" fmla="*/ 317481 w 8305800"/>
              <a:gd name="connsiteY0" fmla="*/ 0 h 487399"/>
              <a:gd name="connsiteX1" fmla="*/ 7988319 w 8305800"/>
              <a:gd name="connsiteY1" fmla="*/ 10947 h 487399"/>
              <a:gd name="connsiteX2" fmla="*/ 8305800 w 8305800"/>
              <a:gd name="connsiteY2" fmla="*/ 487399 h 487399"/>
              <a:gd name="connsiteX3" fmla="*/ 0 w 8305800"/>
              <a:gd name="connsiteY3" fmla="*/ 487399 h 487399"/>
              <a:gd name="connsiteX4" fmla="*/ 317481 w 8305800"/>
              <a:gd name="connsiteY4" fmla="*/ 0 h 48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87399">
                <a:moveTo>
                  <a:pt x="317481" y="0"/>
                </a:moveTo>
                <a:lnTo>
                  <a:pt x="7988319" y="10947"/>
                </a:lnTo>
                <a:lnTo>
                  <a:pt x="8305800" y="487399"/>
                </a:lnTo>
                <a:lnTo>
                  <a:pt x="0" y="487399"/>
                </a:lnTo>
                <a:lnTo>
                  <a:pt x="317481" y="0"/>
                </a:lnTo>
                <a:close/>
              </a:path>
            </a:pathLst>
          </a:custGeom>
          <a:solidFill>
            <a:schemeClr val="tx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16" name="Rectangle 15"/>
          <p:cNvSpPr/>
          <p:nvPr/>
        </p:nvSpPr>
        <p:spPr bwMode="auto">
          <a:xfrm flipV="1">
            <a:off x="762000" y="36576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9" name="Rectangle 28"/>
          <p:cNvSpPr/>
          <p:nvPr/>
        </p:nvSpPr>
        <p:spPr bwMode="auto">
          <a:xfrm flipV="1">
            <a:off x="762000" y="28194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30" name="Rectangle 29"/>
          <p:cNvSpPr/>
          <p:nvPr/>
        </p:nvSpPr>
        <p:spPr bwMode="auto">
          <a:xfrm flipV="1">
            <a:off x="762000" y="19812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 name="Title 1"/>
          <p:cNvSpPr>
            <a:spLocks noGrp="1"/>
          </p:cNvSpPr>
          <p:nvPr>
            <p:ph type="title"/>
          </p:nvPr>
        </p:nvSpPr>
        <p:spPr/>
        <p:txBody>
          <a:bodyPr/>
          <a:lstStyle/>
          <a:p>
            <a:r>
              <a:rPr lang="en-US" dirty="0" smtClean="0"/>
              <a:t>Symantec Data Loss Prevention Products</a:t>
            </a: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a:t>
            </a:fld>
            <a:endParaRPr lang="en-US" dirty="0"/>
          </a:p>
        </p:txBody>
      </p:sp>
      <p:sp>
        <p:nvSpPr>
          <p:cNvPr id="20" name="Rectangle 19"/>
          <p:cNvSpPr/>
          <p:nvPr/>
        </p:nvSpPr>
        <p:spPr bwMode="auto">
          <a:xfrm>
            <a:off x="457200" y="4876800"/>
            <a:ext cx="8305800" cy="914400"/>
          </a:xfrm>
          <a:prstGeom prst="rect">
            <a:avLst/>
          </a:prstGeom>
          <a:solidFill>
            <a:schemeClr val="tx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1" name="Content Placeholder 2"/>
          <p:cNvSpPr txBox="1">
            <a:spLocks/>
          </p:cNvSpPr>
          <p:nvPr/>
        </p:nvSpPr>
        <p:spPr bwMode="auto">
          <a:xfrm>
            <a:off x="685800" y="5029200"/>
            <a:ext cx="7924800" cy="685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lnSpcReduction="10000"/>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lnSpc>
                <a:spcPct val="70000"/>
              </a:lnSpc>
              <a:buNone/>
            </a:pPr>
            <a:r>
              <a:rPr lang="en-US" dirty="0" smtClean="0">
                <a:solidFill>
                  <a:schemeClr val="bg1"/>
                </a:solidFill>
              </a:rPr>
              <a:t>Management Platform</a:t>
            </a:r>
            <a:endParaRPr lang="en-US" sz="2000" dirty="0" smtClean="0">
              <a:solidFill>
                <a:schemeClr val="bg1"/>
              </a:solidFill>
            </a:endParaRPr>
          </a:p>
          <a:p>
            <a:pPr marL="0" indent="0" algn="ctr">
              <a:lnSpc>
                <a:spcPct val="70000"/>
              </a:lnSpc>
              <a:buNone/>
            </a:pPr>
            <a:r>
              <a:rPr lang="en-US" sz="2000" dirty="0" smtClean="0">
                <a:solidFill>
                  <a:schemeClr val="bg1"/>
                </a:solidFill>
              </a:rPr>
              <a:t>Symantec Data Loss Prevention Enforce Platform</a:t>
            </a:r>
          </a:p>
        </p:txBody>
      </p:sp>
      <p:sp>
        <p:nvSpPr>
          <p:cNvPr id="22" name="Rectangle 21"/>
          <p:cNvSpPr/>
          <p:nvPr/>
        </p:nvSpPr>
        <p:spPr bwMode="auto">
          <a:xfrm>
            <a:off x="762000" y="1739900"/>
            <a:ext cx="2514599" cy="4699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3" name="Content Placeholder 2"/>
          <p:cNvSpPr txBox="1">
            <a:spLocks/>
          </p:cNvSpPr>
          <p:nvPr/>
        </p:nvSpPr>
        <p:spPr bwMode="auto">
          <a:xfrm>
            <a:off x="762000" y="1752600"/>
            <a:ext cx="2514600" cy="457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000" dirty="0" smtClean="0">
                <a:solidFill>
                  <a:schemeClr val="bg1"/>
                </a:solidFill>
              </a:rPr>
              <a:t>STORAGE</a:t>
            </a:r>
          </a:p>
        </p:txBody>
      </p:sp>
      <p:sp>
        <p:nvSpPr>
          <p:cNvPr id="24" name="Rectangle 23"/>
          <p:cNvSpPr/>
          <p:nvPr/>
        </p:nvSpPr>
        <p:spPr bwMode="auto">
          <a:xfrm>
            <a:off x="3352800" y="1739900"/>
            <a:ext cx="2514599" cy="4699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5" name="Content Placeholder 2"/>
          <p:cNvSpPr txBox="1">
            <a:spLocks/>
          </p:cNvSpPr>
          <p:nvPr/>
        </p:nvSpPr>
        <p:spPr bwMode="auto">
          <a:xfrm>
            <a:off x="3352800" y="1752600"/>
            <a:ext cx="2514600" cy="457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000" dirty="0" smtClean="0">
                <a:solidFill>
                  <a:schemeClr val="bg1"/>
                </a:solidFill>
              </a:rPr>
              <a:t>ENDPOINT</a:t>
            </a:r>
          </a:p>
        </p:txBody>
      </p:sp>
      <p:sp>
        <p:nvSpPr>
          <p:cNvPr id="36" name="Content Placeholder 2"/>
          <p:cNvSpPr txBox="1">
            <a:spLocks/>
          </p:cNvSpPr>
          <p:nvPr/>
        </p:nvSpPr>
        <p:spPr bwMode="auto">
          <a:xfrm>
            <a:off x="914400" y="22098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Network Discover</a:t>
            </a:r>
          </a:p>
        </p:txBody>
      </p:sp>
      <p:sp>
        <p:nvSpPr>
          <p:cNvPr id="31" name="Content Placeholder 2"/>
          <p:cNvSpPr txBox="1">
            <a:spLocks/>
          </p:cNvSpPr>
          <p:nvPr/>
        </p:nvSpPr>
        <p:spPr bwMode="auto">
          <a:xfrm>
            <a:off x="914400" y="31242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Data Insight Enterprise</a:t>
            </a:r>
          </a:p>
        </p:txBody>
      </p:sp>
      <p:sp>
        <p:nvSpPr>
          <p:cNvPr id="32" name="Content Placeholder 2"/>
          <p:cNvSpPr txBox="1">
            <a:spLocks/>
          </p:cNvSpPr>
          <p:nvPr/>
        </p:nvSpPr>
        <p:spPr bwMode="auto">
          <a:xfrm>
            <a:off x="914400" y="39624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Network Protect</a:t>
            </a:r>
          </a:p>
        </p:txBody>
      </p:sp>
      <p:sp>
        <p:nvSpPr>
          <p:cNvPr id="41" name="Rectangle 40"/>
          <p:cNvSpPr/>
          <p:nvPr/>
        </p:nvSpPr>
        <p:spPr bwMode="auto">
          <a:xfrm flipV="1">
            <a:off x="3352800" y="36576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2" name="Rectangle 41"/>
          <p:cNvSpPr/>
          <p:nvPr/>
        </p:nvSpPr>
        <p:spPr bwMode="auto">
          <a:xfrm flipV="1">
            <a:off x="3352800" y="28194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4" name="Content Placeholder 2"/>
          <p:cNvSpPr txBox="1">
            <a:spLocks/>
          </p:cNvSpPr>
          <p:nvPr/>
        </p:nvSpPr>
        <p:spPr bwMode="auto">
          <a:xfrm>
            <a:off x="3505200" y="22098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Endpoint Discover</a:t>
            </a:r>
          </a:p>
        </p:txBody>
      </p:sp>
      <p:sp>
        <p:nvSpPr>
          <p:cNvPr id="45" name="Content Placeholder 2"/>
          <p:cNvSpPr txBox="1">
            <a:spLocks/>
          </p:cNvSpPr>
          <p:nvPr/>
        </p:nvSpPr>
        <p:spPr bwMode="auto">
          <a:xfrm>
            <a:off x="3505200" y="31242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Endpoint Prevent</a:t>
            </a:r>
          </a:p>
        </p:txBody>
      </p:sp>
      <p:sp>
        <p:nvSpPr>
          <p:cNvPr id="46" name="Content Placeholder 2"/>
          <p:cNvSpPr txBox="1">
            <a:spLocks/>
          </p:cNvSpPr>
          <p:nvPr/>
        </p:nvSpPr>
        <p:spPr bwMode="auto">
          <a:xfrm>
            <a:off x="3505200" y="39624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Mobile Prevent</a:t>
            </a:r>
          </a:p>
        </p:txBody>
      </p:sp>
      <p:sp>
        <p:nvSpPr>
          <p:cNvPr id="47" name="Rectangle 46"/>
          <p:cNvSpPr/>
          <p:nvPr/>
        </p:nvSpPr>
        <p:spPr bwMode="auto">
          <a:xfrm flipV="1">
            <a:off x="5943600" y="36576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8" name="Rectangle 47"/>
          <p:cNvSpPr/>
          <p:nvPr/>
        </p:nvSpPr>
        <p:spPr bwMode="auto">
          <a:xfrm flipV="1">
            <a:off x="5943600" y="28194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9" name="Rectangle 48"/>
          <p:cNvSpPr/>
          <p:nvPr/>
        </p:nvSpPr>
        <p:spPr bwMode="auto">
          <a:xfrm flipV="1">
            <a:off x="5943600" y="1981200"/>
            <a:ext cx="2514600" cy="1066800"/>
          </a:xfrm>
          <a:prstGeom prst="rect">
            <a:avLst/>
          </a:prstGeom>
          <a:gradFill flip="none" rotWithShape="1">
            <a:gsLst>
              <a:gs pos="0">
                <a:schemeClr val="accent2"/>
              </a:gs>
              <a:gs pos="100000">
                <a:schemeClr val="accent2">
                  <a:alpha val="5100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50" name="Content Placeholder 2"/>
          <p:cNvSpPr txBox="1">
            <a:spLocks/>
          </p:cNvSpPr>
          <p:nvPr/>
        </p:nvSpPr>
        <p:spPr bwMode="auto">
          <a:xfrm>
            <a:off x="6096000" y="22098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Network Monitor</a:t>
            </a:r>
          </a:p>
        </p:txBody>
      </p:sp>
      <p:sp>
        <p:nvSpPr>
          <p:cNvPr id="51" name="Content Placeholder 2"/>
          <p:cNvSpPr txBox="1">
            <a:spLocks/>
          </p:cNvSpPr>
          <p:nvPr/>
        </p:nvSpPr>
        <p:spPr bwMode="auto">
          <a:xfrm>
            <a:off x="6096000" y="31242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Network Prevent for Email</a:t>
            </a:r>
          </a:p>
        </p:txBody>
      </p:sp>
      <p:sp>
        <p:nvSpPr>
          <p:cNvPr id="52" name="Content Placeholder 2"/>
          <p:cNvSpPr txBox="1">
            <a:spLocks/>
          </p:cNvSpPr>
          <p:nvPr/>
        </p:nvSpPr>
        <p:spPr bwMode="auto">
          <a:xfrm>
            <a:off x="6096000" y="3962400"/>
            <a:ext cx="2209800" cy="6858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t>Network Prevent for Web</a:t>
            </a:r>
          </a:p>
        </p:txBody>
      </p:sp>
      <p:sp>
        <p:nvSpPr>
          <p:cNvPr id="26" name="Rectangle 25"/>
          <p:cNvSpPr/>
          <p:nvPr/>
        </p:nvSpPr>
        <p:spPr bwMode="auto">
          <a:xfrm>
            <a:off x="5943600" y="1739900"/>
            <a:ext cx="2514599" cy="4699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7" name="Content Placeholder 2"/>
          <p:cNvSpPr txBox="1">
            <a:spLocks/>
          </p:cNvSpPr>
          <p:nvPr/>
        </p:nvSpPr>
        <p:spPr bwMode="auto">
          <a:xfrm>
            <a:off x="5943600" y="1752600"/>
            <a:ext cx="2514600" cy="457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000" dirty="0" smtClean="0">
                <a:solidFill>
                  <a:schemeClr val="bg1"/>
                </a:solidFill>
              </a:rPr>
              <a:t>NETWORK</a:t>
            </a:r>
          </a:p>
        </p:txBody>
      </p:sp>
      <p:sp>
        <p:nvSpPr>
          <p:cNvPr id="33" name="Footer Placeholder 32"/>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98880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dirty="0" smtClean="0"/>
              <a:t>Symantec knows DLP</a:t>
            </a:r>
            <a:endParaRPr lang="en-US" dirty="0"/>
          </a:p>
        </p:txBody>
      </p:sp>
      <p:sp>
        <p:nvSpPr>
          <p:cNvPr id="13" name="TextBox 12"/>
          <p:cNvSpPr txBox="1"/>
          <p:nvPr/>
        </p:nvSpPr>
        <p:spPr bwMode="ltGray">
          <a:xfrm>
            <a:off x="0" y="5960533"/>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7" name="TextBox 16"/>
          <p:cNvSpPr txBox="1"/>
          <p:nvPr/>
        </p:nvSpPr>
        <p:spPr bwMode="ltGray">
          <a:xfrm>
            <a:off x="76200" y="6324600"/>
            <a:ext cx="9632950" cy="70696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grpSp>
        <p:nvGrpSpPr>
          <p:cNvPr id="3" name="Group 2"/>
          <p:cNvGrpSpPr/>
          <p:nvPr/>
        </p:nvGrpSpPr>
        <p:grpSpPr>
          <a:xfrm>
            <a:off x="457199" y="1524000"/>
            <a:ext cx="1524001" cy="4648200"/>
            <a:chOff x="457199" y="1524000"/>
            <a:chExt cx="1524001" cy="4648200"/>
          </a:xfrm>
        </p:grpSpPr>
        <p:pic>
          <p:nvPicPr>
            <p:cNvPr id="11" name="Picture 10" descr="5_BLINDFOLD_v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00"/>
              <a:ext cx="1524000" cy="4343400"/>
            </a:xfrm>
            <a:prstGeom prst="rect">
              <a:avLst/>
            </a:prstGeom>
          </p:spPr>
        </p:pic>
        <p:sp>
          <p:nvSpPr>
            <p:cNvPr id="22" name="Content Placeholder 2"/>
            <p:cNvSpPr txBox="1">
              <a:spLocks/>
            </p:cNvSpPr>
            <p:nvPr/>
          </p:nvSpPr>
          <p:spPr bwMode="auto">
            <a:xfrm>
              <a:off x="457199"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You might not even know</a:t>
              </a:r>
            </a:p>
          </p:txBody>
        </p:sp>
      </p:grpSp>
      <p:sp>
        <p:nvSpPr>
          <p:cNvPr id="23" name="Content Placeholder 2"/>
          <p:cNvSpPr txBox="1">
            <a:spLocks/>
          </p:cNvSpPr>
          <p:nvPr/>
        </p:nvSpPr>
        <p:spPr bwMode="auto">
          <a:xfrm>
            <a:off x="381000" y="1066800"/>
            <a:ext cx="8382000" cy="5364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FontTx/>
              <a:buNone/>
            </a:pPr>
            <a:r>
              <a:rPr lang="en-US" dirty="0" smtClean="0">
                <a:solidFill>
                  <a:schemeClr val="accent6"/>
                </a:solidFill>
              </a:rPr>
              <a:t>Trends, News &amp; What’s at Stake</a:t>
            </a:r>
            <a:endParaRPr lang="en-US" dirty="0">
              <a:solidFill>
                <a:schemeClr val="accent6"/>
              </a:solidFill>
            </a:endParaRPr>
          </a:p>
        </p:txBody>
      </p:sp>
      <p:grpSp>
        <p:nvGrpSpPr>
          <p:cNvPr id="5" name="Group 4"/>
          <p:cNvGrpSpPr/>
          <p:nvPr/>
        </p:nvGrpSpPr>
        <p:grpSpPr>
          <a:xfrm>
            <a:off x="2057400" y="1524000"/>
            <a:ext cx="1524001" cy="4648200"/>
            <a:chOff x="2057400" y="1524000"/>
            <a:chExt cx="1524001" cy="4648200"/>
          </a:xfrm>
        </p:grpSpPr>
        <p:pic>
          <p:nvPicPr>
            <p:cNvPr id="10" name="Picture 9" descr="5_GOOD_EVIL_v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828800"/>
              <a:ext cx="1524000" cy="4343400"/>
            </a:xfrm>
            <a:prstGeom prst="rect">
              <a:avLst/>
            </a:prstGeom>
          </p:spPr>
        </p:pic>
        <p:sp>
          <p:nvSpPr>
            <p:cNvPr id="24" name="Content Placeholder 2"/>
            <p:cNvSpPr txBox="1">
              <a:spLocks/>
            </p:cNvSpPr>
            <p:nvPr/>
          </p:nvSpPr>
          <p:spPr bwMode="auto">
            <a:xfrm>
              <a:off x="20574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Rarely is an attack malicious</a:t>
              </a:r>
            </a:p>
          </p:txBody>
        </p:sp>
      </p:grpSp>
      <p:grpSp>
        <p:nvGrpSpPr>
          <p:cNvPr id="6" name="Group 5"/>
          <p:cNvGrpSpPr/>
          <p:nvPr/>
        </p:nvGrpSpPr>
        <p:grpSpPr>
          <a:xfrm>
            <a:off x="3657600" y="1524000"/>
            <a:ext cx="1524001" cy="4648200"/>
            <a:chOff x="3657600" y="1524000"/>
            <a:chExt cx="1524001" cy="4648200"/>
          </a:xfrm>
        </p:grpSpPr>
        <p:pic>
          <p:nvPicPr>
            <p:cNvPr id="12" name="Picture 11" descr="5_MONE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1828800"/>
              <a:ext cx="1524000" cy="4343400"/>
            </a:xfrm>
            <a:prstGeom prst="rect">
              <a:avLst/>
            </a:prstGeom>
          </p:spPr>
        </p:pic>
        <p:sp>
          <p:nvSpPr>
            <p:cNvPr id="14" name="Content Placeholder 2"/>
            <p:cNvSpPr txBox="1">
              <a:spLocks/>
            </p:cNvSpPr>
            <p:nvPr/>
          </p:nvSpPr>
          <p:spPr bwMode="auto">
            <a:xfrm>
              <a:off x="36576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Millions of dollars</a:t>
              </a:r>
            </a:p>
          </p:txBody>
        </p:sp>
      </p:grpSp>
      <p:sp>
        <p:nvSpPr>
          <p:cNvPr id="16" name="Slide Number Placeholder 15"/>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sp>
        <p:nvSpPr>
          <p:cNvPr id="18" name="Footer Placeholder 17"/>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5266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5_GOOD_EVIL_v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828800"/>
            <a:ext cx="1524000" cy="4343400"/>
          </a:xfrm>
          <a:prstGeom prst="rect">
            <a:avLst/>
          </a:prstGeom>
        </p:spPr>
      </p:pic>
      <p:pic>
        <p:nvPicPr>
          <p:cNvPr id="11" name="Picture 10" descr="5_BLINDFOLD_v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828800"/>
            <a:ext cx="1524000" cy="4343400"/>
          </a:xfrm>
          <a:prstGeom prst="rect">
            <a:avLst/>
          </a:prstGeom>
        </p:spPr>
      </p:pic>
      <p:sp>
        <p:nvSpPr>
          <p:cNvPr id="2" name="Title 1"/>
          <p:cNvSpPr>
            <a:spLocks noGrp="1"/>
          </p:cNvSpPr>
          <p:nvPr>
            <p:ph type="title"/>
          </p:nvPr>
        </p:nvSpPr>
        <p:spPr>
          <a:xfrm>
            <a:off x="381000" y="228600"/>
            <a:ext cx="8382000" cy="838200"/>
          </a:xfrm>
        </p:spPr>
        <p:txBody>
          <a:bodyPr/>
          <a:lstStyle/>
          <a:p>
            <a:r>
              <a:rPr lang="en-US" dirty="0" smtClean="0"/>
              <a:t>Symantec knows DLP</a:t>
            </a:r>
            <a:endParaRPr lang="en-US" dirty="0"/>
          </a:p>
        </p:txBody>
      </p:sp>
      <p:sp>
        <p:nvSpPr>
          <p:cNvPr id="13" name="TextBox 12"/>
          <p:cNvSpPr txBox="1"/>
          <p:nvPr/>
        </p:nvSpPr>
        <p:spPr bwMode="ltGray">
          <a:xfrm>
            <a:off x="0" y="5960533"/>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7" name="TextBox 16"/>
          <p:cNvSpPr txBox="1"/>
          <p:nvPr/>
        </p:nvSpPr>
        <p:spPr bwMode="ltGray">
          <a:xfrm>
            <a:off x="76200" y="6324600"/>
            <a:ext cx="9632950" cy="70696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pic>
        <p:nvPicPr>
          <p:cNvPr id="12" name="Picture 11" descr="5_MONE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1828800"/>
            <a:ext cx="1524000" cy="4343400"/>
          </a:xfrm>
          <a:prstGeom prst="rect">
            <a:avLst/>
          </a:prstGeom>
        </p:spPr>
      </p:pic>
      <p:sp>
        <p:nvSpPr>
          <p:cNvPr id="15" name="Content Placeholder 2"/>
          <p:cNvSpPr txBox="1">
            <a:spLocks/>
          </p:cNvSpPr>
          <p:nvPr/>
        </p:nvSpPr>
        <p:spPr bwMode="auto">
          <a:xfrm>
            <a:off x="4572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88% experienced data loss</a:t>
            </a:r>
          </a:p>
        </p:txBody>
      </p:sp>
      <p:sp>
        <p:nvSpPr>
          <p:cNvPr id="16" name="Content Placeholder 2"/>
          <p:cNvSpPr txBox="1">
            <a:spLocks/>
          </p:cNvSpPr>
          <p:nvPr/>
        </p:nvSpPr>
        <p:spPr bwMode="auto">
          <a:xfrm>
            <a:off x="20574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59% of employees leave with data</a:t>
            </a:r>
          </a:p>
        </p:txBody>
      </p:sp>
      <p:sp>
        <p:nvSpPr>
          <p:cNvPr id="18" name="Content Placeholder 2"/>
          <p:cNvSpPr txBox="1">
            <a:spLocks/>
          </p:cNvSpPr>
          <p:nvPr/>
        </p:nvSpPr>
        <p:spPr bwMode="auto">
          <a:xfrm>
            <a:off x="36576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$5.5million average cost of a breach</a:t>
            </a:r>
          </a:p>
        </p:txBody>
      </p:sp>
      <p:grpSp>
        <p:nvGrpSpPr>
          <p:cNvPr id="14" name="Group 13"/>
          <p:cNvGrpSpPr/>
          <p:nvPr/>
        </p:nvGrpSpPr>
        <p:grpSpPr>
          <a:xfrm>
            <a:off x="5257800" y="1524000"/>
            <a:ext cx="1524001" cy="4648200"/>
            <a:chOff x="5257800" y="1524000"/>
            <a:chExt cx="1524001" cy="4648200"/>
          </a:xfrm>
        </p:grpSpPr>
        <p:pic>
          <p:nvPicPr>
            <p:cNvPr id="19" name="Picture 18" descr="5_LA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1828800"/>
              <a:ext cx="1524000" cy="4343400"/>
            </a:xfrm>
            <a:prstGeom prst="rect">
              <a:avLst/>
            </a:prstGeom>
          </p:spPr>
        </p:pic>
        <p:sp>
          <p:nvSpPr>
            <p:cNvPr id="20" name="Content Placeholder 2"/>
            <p:cNvSpPr txBox="1">
              <a:spLocks/>
            </p:cNvSpPr>
            <p:nvPr/>
          </p:nvSpPr>
          <p:spPr bwMode="auto">
            <a:xfrm>
              <a:off x="52578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Legal &amp; compliance penalties</a:t>
              </a:r>
            </a:p>
          </p:txBody>
        </p:sp>
      </p:grpSp>
      <p:grpSp>
        <p:nvGrpSpPr>
          <p:cNvPr id="21" name="Group 20"/>
          <p:cNvGrpSpPr/>
          <p:nvPr/>
        </p:nvGrpSpPr>
        <p:grpSpPr>
          <a:xfrm>
            <a:off x="6858000" y="1524000"/>
            <a:ext cx="1524001" cy="4648200"/>
            <a:chOff x="6858000" y="1524000"/>
            <a:chExt cx="1524001" cy="4648200"/>
          </a:xfrm>
        </p:grpSpPr>
        <p:pic>
          <p:nvPicPr>
            <p:cNvPr id="22" name="Picture 21" descr="5_BLACKEYED_v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0" y="1828800"/>
              <a:ext cx="1524000" cy="4343400"/>
            </a:xfrm>
            <a:prstGeom prst="rect">
              <a:avLst/>
            </a:prstGeom>
          </p:spPr>
        </p:pic>
        <p:sp>
          <p:nvSpPr>
            <p:cNvPr id="24" name="Content Placeholder 2"/>
            <p:cNvSpPr txBox="1">
              <a:spLocks/>
            </p:cNvSpPr>
            <p:nvPr/>
          </p:nvSpPr>
          <p:spPr bwMode="auto">
            <a:xfrm>
              <a:off x="6858000" y="1524000"/>
              <a:ext cx="1524001" cy="1600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solidFill>
                    <a:schemeClr val="bg2">
                      <a:lumMod val="50000"/>
                    </a:schemeClr>
                  </a:solidFill>
                </a:rPr>
                <a:t>A corporate black eye</a:t>
              </a:r>
            </a:p>
          </p:txBody>
        </p:sp>
      </p:grpSp>
      <p:sp>
        <p:nvSpPr>
          <p:cNvPr id="25" name="Content Placeholder 2"/>
          <p:cNvSpPr txBox="1">
            <a:spLocks/>
          </p:cNvSpPr>
          <p:nvPr/>
        </p:nvSpPr>
        <p:spPr bwMode="auto">
          <a:xfrm>
            <a:off x="381000" y="1066800"/>
            <a:ext cx="8382000" cy="5364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FontTx/>
              <a:buNone/>
            </a:pPr>
            <a:r>
              <a:rPr lang="en-US" dirty="0" smtClean="0">
                <a:solidFill>
                  <a:schemeClr val="accent6"/>
                </a:solidFill>
              </a:rPr>
              <a:t>Trends, News &amp; What’s at Stake</a:t>
            </a:r>
            <a:endParaRPr lang="en-US" dirty="0">
              <a:solidFill>
                <a:schemeClr val="accent6"/>
              </a:solidFill>
            </a:endParaRPr>
          </a:p>
        </p:txBody>
      </p:sp>
      <p:sp>
        <p:nvSpPr>
          <p:cNvPr id="23" name="Slide Number Placeholder 22"/>
          <p:cNvSpPr>
            <a:spLocks noGrp="1"/>
          </p:cNvSpPr>
          <p:nvPr>
            <p:ph type="sldNum" sz="quarter" idx="11"/>
          </p:nvPr>
        </p:nvSpPr>
        <p:spPr/>
        <p:txBody>
          <a:bodyPr/>
          <a:lstStyle/>
          <a:p>
            <a:pPr>
              <a:defRPr/>
            </a:pPr>
            <a:fld id="{446C9BED-6FD4-4BA4-B6B0-4A26058AC9EF}" type="slidenum">
              <a:rPr lang="en-US" smtClean="0"/>
              <a:pPr>
                <a:defRPr/>
              </a:pPr>
              <a:t>4</a:t>
            </a:fld>
            <a:endParaRPr lang="en-US" dirty="0"/>
          </a:p>
        </p:txBody>
      </p:sp>
      <p:sp>
        <p:nvSpPr>
          <p:cNvPr id="26" name="Footer Placeholder 25"/>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331689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rot="5400000" flipV="1">
            <a:off x="1295400" y="990600"/>
            <a:ext cx="838200" cy="25146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 name="Title 1"/>
          <p:cNvSpPr>
            <a:spLocks noGrp="1"/>
          </p:cNvSpPr>
          <p:nvPr>
            <p:ph type="title"/>
          </p:nvPr>
        </p:nvSpPr>
        <p:spPr/>
        <p:txBody>
          <a:bodyPr/>
          <a:lstStyle/>
          <a:p>
            <a:r>
              <a:rPr lang="en-US" dirty="0" smtClean="0"/>
              <a:t>Symantec Solutions Protect what’s Important</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sp>
        <p:nvSpPr>
          <p:cNvPr id="15" name="Content Placeholder 2"/>
          <p:cNvSpPr txBox="1">
            <a:spLocks/>
          </p:cNvSpPr>
          <p:nvPr/>
        </p:nvSpPr>
        <p:spPr bwMode="auto">
          <a:xfrm>
            <a:off x="381000" y="1219200"/>
            <a:ext cx="2992235" cy="609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lnSpcReduction="10000"/>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nSpc>
                <a:spcPct val="110000"/>
              </a:lnSpc>
              <a:buNone/>
            </a:pPr>
            <a:r>
              <a:rPr lang="en-US" dirty="0" smtClean="0">
                <a:solidFill>
                  <a:schemeClr val="accent6"/>
                </a:solidFill>
              </a:rPr>
              <a:t>Customer Information</a:t>
            </a:r>
          </a:p>
          <a:p>
            <a:pPr marL="0" indent="0">
              <a:lnSpc>
                <a:spcPct val="110000"/>
              </a:lnSpc>
              <a:buNone/>
            </a:pPr>
            <a:endParaRPr lang="en-US" sz="2000" dirty="0" smtClean="0">
              <a:solidFill>
                <a:schemeClr val="accent6"/>
              </a:solidFill>
            </a:endParaRPr>
          </a:p>
        </p:txBody>
      </p:sp>
      <p:sp>
        <p:nvSpPr>
          <p:cNvPr id="16" name="Content Placeholder 2"/>
          <p:cNvSpPr txBox="1">
            <a:spLocks/>
          </p:cNvSpPr>
          <p:nvPr/>
        </p:nvSpPr>
        <p:spPr bwMode="auto">
          <a:xfrm>
            <a:off x="4038600" y="1219200"/>
            <a:ext cx="3581400" cy="609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lnSpcReduction="10000"/>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nSpc>
                <a:spcPct val="110000"/>
              </a:lnSpc>
              <a:buNone/>
            </a:pPr>
            <a:r>
              <a:rPr lang="en-US" dirty="0" smtClean="0">
                <a:solidFill>
                  <a:schemeClr val="accent6"/>
                </a:solidFill>
              </a:rPr>
              <a:t>Company Information</a:t>
            </a:r>
          </a:p>
          <a:p>
            <a:pPr marL="0" indent="0">
              <a:lnSpc>
                <a:spcPct val="110000"/>
              </a:lnSpc>
              <a:buNone/>
            </a:pPr>
            <a:endParaRPr lang="en-US" sz="2000" dirty="0" smtClean="0">
              <a:solidFill>
                <a:schemeClr val="accent6"/>
              </a:solidFill>
            </a:endParaRPr>
          </a:p>
        </p:txBody>
      </p:sp>
      <p:pic>
        <p:nvPicPr>
          <p:cNvPr id="3" name="Picture 2" descr="1_CC_v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11680"/>
            <a:ext cx="838200" cy="502920"/>
          </a:xfrm>
          <a:prstGeom prst="rect">
            <a:avLst/>
          </a:prstGeom>
        </p:spPr>
      </p:pic>
      <p:sp>
        <p:nvSpPr>
          <p:cNvPr id="26" name="TextBox 25"/>
          <p:cNvSpPr txBox="1"/>
          <p:nvPr/>
        </p:nvSpPr>
        <p:spPr bwMode="ltGray">
          <a:xfrm>
            <a:off x="1676400" y="18288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Credit </a:t>
            </a:r>
            <a:r>
              <a:rPr lang="en-US" sz="2000" dirty="0">
                <a:solidFill>
                  <a:schemeClr val="bg2">
                    <a:lumMod val="50000"/>
                  </a:schemeClr>
                </a:solidFill>
                <a:latin typeface="Calibri"/>
                <a:cs typeface="Calibri"/>
              </a:rPr>
              <a:t>Card </a:t>
            </a:r>
            <a:r>
              <a:rPr lang="en-US" sz="2000" dirty="0" smtClean="0">
                <a:solidFill>
                  <a:schemeClr val="bg2">
                    <a:lumMod val="50000"/>
                  </a:schemeClr>
                </a:solidFill>
                <a:latin typeface="Calibri"/>
                <a:cs typeface="Calibri"/>
              </a:rPr>
              <a:t>Info</a:t>
            </a:r>
            <a:endParaRPr lang="en-US" sz="2000" dirty="0">
              <a:solidFill>
                <a:schemeClr val="bg2">
                  <a:lumMod val="50000"/>
                </a:schemeClr>
              </a:solidFill>
              <a:latin typeface="Calibri"/>
              <a:cs typeface="Calibri"/>
            </a:endParaRPr>
          </a:p>
        </p:txBody>
      </p:sp>
      <p:sp>
        <p:nvSpPr>
          <p:cNvPr id="36" name="Rectangle 35"/>
          <p:cNvSpPr/>
          <p:nvPr/>
        </p:nvSpPr>
        <p:spPr bwMode="auto">
          <a:xfrm rot="5400000" flipV="1">
            <a:off x="1295400" y="1905000"/>
            <a:ext cx="838200" cy="25146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37" name="TextBox 36"/>
          <p:cNvSpPr txBox="1"/>
          <p:nvPr/>
        </p:nvSpPr>
        <p:spPr bwMode="ltGray">
          <a:xfrm>
            <a:off x="1676400" y="27432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Medical Records</a:t>
            </a:r>
            <a:endParaRPr lang="en-US" sz="2000" dirty="0">
              <a:solidFill>
                <a:schemeClr val="bg2">
                  <a:lumMod val="50000"/>
                </a:schemeClr>
              </a:solidFill>
              <a:latin typeface="Calibri"/>
              <a:cs typeface="Calibri"/>
            </a:endParaRPr>
          </a:p>
        </p:txBody>
      </p:sp>
      <p:sp>
        <p:nvSpPr>
          <p:cNvPr id="38" name="Rectangle 37"/>
          <p:cNvSpPr/>
          <p:nvPr/>
        </p:nvSpPr>
        <p:spPr bwMode="auto">
          <a:xfrm rot="5400000" flipV="1">
            <a:off x="1295400" y="2819400"/>
            <a:ext cx="838200" cy="25146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39" name="TextBox 38"/>
          <p:cNvSpPr txBox="1"/>
          <p:nvPr/>
        </p:nvSpPr>
        <p:spPr bwMode="ltGray">
          <a:xfrm>
            <a:off x="1676400" y="36576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SSNs and</a:t>
            </a:r>
          </a:p>
          <a:p>
            <a:pPr marL="0" indent="0" algn="l"/>
            <a:r>
              <a:rPr lang="en-US" sz="2000" dirty="0" smtClean="0">
                <a:solidFill>
                  <a:schemeClr val="bg2">
                    <a:lumMod val="50000"/>
                  </a:schemeClr>
                </a:solidFill>
                <a:latin typeface="Calibri"/>
                <a:cs typeface="Calibri"/>
              </a:rPr>
              <a:t>Government IDs</a:t>
            </a:r>
            <a:endParaRPr lang="en-US" sz="2000" dirty="0">
              <a:solidFill>
                <a:schemeClr val="bg2">
                  <a:lumMod val="50000"/>
                </a:schemeClr>
              </a:solidFill>
              <a:latin typeface="Calibri"/>
              <a:cs typeface="Calibri"/>
            </a:endParaRPr>
          </a:p>
        </p:txBody>
      </p:sp>
      <p:sp>
        <p:nvSpPr>
          <p:cNvPr id="40" name="Rectangle 39"/>
          <p:cNvSpPr/>
          <p:nvPr/>
        </p:nvSpPr>
        <p:spPr bwMode="auto">
          <a:xfrm rot="5400000" flipV="1">
            <a:off x="1295400" y="3733800"/>
            <a:ext cx="838200" cy="25146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1" name="TextBox 40"/>
          <p:cNvSpPr txBox="1"/>
          <p:nvPr/>
        </p:nvSpPr>
        <p:spPr bwMode="ltGray">
          <a:xfrm>
            <a:off x="1676400" y="45720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Financials</a:t>
            </a:r>
            <a:endParaRPr lang="en-US" sz="2000" dirty="0">
              <a:solidFill>
                <a:schemeClr val="bg2">
                  <a:lumMod val="50000"/>
                </a:schemeClr>
              </a:solidFill>
              <a:latin typeface="Calibri"/>
              <a:cs typeface="Calibri"/>
            </a:endParaRPr>
          </a:p>
        </p:txBody>
      </p:sp>
      <p:pic>
        <p:nvPicPr>
          <p:cNvPr id="7" name="Picture 6" descr="1_FIN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724400"/>
            <a:ext cx="1016000" cy="609600"/>
          </a:xfrm>
          <a:prstGeom prst="rect">
            <a:avLst/>
          </a:prstGeom>
        </p:spPr>
      </p:pic>
      <p:pic>
        <p:nvPicPr>
          <p:cNvPr id="8" name="Picture 7" descr="1_MED_v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941320"/>
            <a:ext cx="812800" cy="487680"/>
          </a:xfrm>
          <a:prstGeom prst="rect">
            <a:avLst/>
          </a:prstGeom>
        </p:spPr>
      </p:pic>
      <p:sp>
        <p:nvSpPr>
          <p:cNvPr id="42" name="Rectangle 41"/>
          <p:cNvSpPr/>
          <p:nvPr/>
        </p:nvSpPr>
        <p:spPr bwMode="auto">
          <a:xfrm rot="5400000" flipV="1">
            <a:off x="5067300" y="952501"/>
            <a:ext cx="838200" cy="25908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4" name="TextBox 43"/>
          <p:cNvSpPr txBox="1"/>
          <p:nvPr/>
        </p:nvSpPr>
        <p:spPr bwMode="ltGray">
          <a:xfrm>
            <a:off x="5410200" y="45720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HR Records</a:t>
            </a:r>
            <a:endParaRPr lang="en-US" sz="2000" dirty="0">
              <a:solidFill>
                <a:schemeClr val="bg2">
                  <a:lumMod val="50000"/>
                </a:schemeClr>
              </a:solidFill>
              <a:latin typeface="Calibri"/>
              <a:cs typeface="Calibri"/>
            </a:endParaRPr>
          </a:p>
        </p:txBody>
      </p:sp>
      <p:sp>
        <p:nvSpPr>
          <p:cNvPr id="45" name="Rectangle 44"/>
          <p:cNvSpPr/>
          <p:nvPr/>
        </p:nvSpPr>
        <p:spPr bwMode="auto">
          <a:xfrm rot="5400000" flipV="1">
            <a:off x="5067300" y="1866900"/>
            <a:ext cx="838200" cy="25908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6" name="TextBox 45"/>
          <p:cNvSpPr txBox="1"/>
          <p:nvPr/>
        </p:nvSpPr>
        <p:spPr bwMode="ltGray">
          <a:xfrm>
            <a:off x="5410200" y="18288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Intellectual Property</a:t>
            </a:r>
            <a:endParaRPr lang="en-US" sz="2000" dirty="0">
              <a:solidFill>
                <a:schemeClr val="bg2">
                  <a:lumMod val="50000"/>
                </a:schemeClr>
              </a:solidFill>
              <a:latin typeface="Calibri"/>
              <a:cs typeface="Calibri"/>
            </a:endParaRPr>
          </a:p>
        </p:txBody>
      </p:sp>
      <p:sp>
        <p:nvSpPr>
          <p:cNvPr id="47" name="Rectangle 46"/>
          <p:cNvSpPr/>
          <p:nvPr/>
        </p:nvSpPr>
        <p:spPr bwMode="auto">
          <a:xfrm rot="5400000" flipV="1">
            <a:off x="5067300" y="2781301"/>
            <a:ext cx="838200" cy="25908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48" name="TextBox 47"/>
          <p:cNvSpPr txBox="1"/>
          <p:nvPr/>
        </p:nvSpPr>
        <p:spPr bwMode="ltGray">
          <a:xfrm>
            <a:off x="5410200" y="36576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Internal Auditing</a:t>
            </a:r>
            <a:endParaRPr lang="en-US" sz="2000" dirty="0">
              <a:solidFill>
                <a:schemeClr val="bg2">
                  <a:lumMod val="50000"/>
                </a:schemeClr>
              </a:solidFill>
              <a:latin typeface="Calibri"/>
              <a:cs typeface="Calibri"/>
            </a:endParaRPr>
          </a:p>
        </p:txBody>
      </p:sp>
      <p:sp>
        <p:nvSpPr>
          <p:cNvPr id="49" name="Rectangle 48"/>
          <p:cNvSpPr/>
          <p:nvPr/>
        </p:nvSpPr>
        <p:spPr bwMode="auto">
          <a:xfrm rot="5400000" flipV="1">
            <a:off x="5067300" y="3695701"/>
            <a:ext cx="838200" cy="25908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50" name="TextBox 49"/>
          <p:cNvSpPr txBox="1"/>
          <p:nvPr/>
        </p:nvSpPr>
        <p:spPr bwMode="ltGray">
          <a:xfrm>
            <a:off x="5410200" y="2667000"/>
            <a:ext cx="2514600" cy="838200"/>
          </a:xfrm>
          <a:prstGeom prst="rect">
            <a:avLst/>
          </a:prstGeom>
          <a:noFill/>
          <a:ln w="9525">
            <a:noFill/>
            <a:miter lim="800000"/>
            <a:headEnd/>
            <a:tailEnd/>
          </a:ln>
        </p:spPr>
        <p:txBody>
          <a:bodyPr wrap="none" lIns="91419" tIns="45710" rIns="91419" bIns="45710" rtlCol="0" anchor="ctr" anchorCtr="0">
            <a:noAutofit/>
          </a:bodyPr>
          <a:lstStyle/>
          <a:p>
            <a:pPr marL="0" indent="0" algn="l"/>
            <a:r>
              <a:rPr lang="en-US" sz="2000" dirty="0" smtClean="0">
                <a:solidFill>
                  <a:schemeClr val="bg2">
                    <a:lumMod val="50000"/>
                  </a:schemeClr>
                </a:solidFill>
                <a:latin typeface="Calibri"/>
                <a:cs typeface="Calibri"/>
              </a:rPr>
              <a:t>M&amp;A and Strategy</a:t>
            </a:r>
            <a:endParaRPr lang="en-US" sz="2000" dirty="0">
              <a:solidFill>
                <a:schemeClr val="bg2">
                  <a:lumMod val="50000"/>
                </a:schemeClr>
              </a:solidFill>
              <a:latin typeface="Calibri"/>
              <a:cs typeface="Calibri"/>
            </a:endParaRPr>
          </a:p>
        </p:txBody>
      </p:sp>
      <p:pic>
        <p:nvPicPr>
          <p:cNvPr id="51" name="Picture 50" descr="1_FIN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2819402"/>
            <a:ext cx="1016000" cy="609600"/>
          </a:xfrm>
          <a:prstGeom prst="rect">
            <a:avLst/>
          </a:prstGeom>
        </p:spPr>
      </p:pic>
      <p:pic>
        <p:nvPicPr>
          <p:cNvPr id="10" name="Picture 9" descr="1_HR_v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4648200"/>
            <a:ext cx="1016000" cy="609600"/>
          </a:xfrm>
          <a:prstGeom prst="rect">
            <a:avLst/>
          </a:prstGeom>
        </p:spPr>
      </p:pic>
      <p:pic>
        <p:nvPicPr>
          <p:cNvPr id="12" name="Picture 11" descr="1_IP_v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1981200"/>
            <a:ext cx="762000" cy="457200"/>
          </a:xfrm>
          <a:prstGeom prst="rect">
            <a:avLst/>
          </a:prstGeom>
        </p:spPr>
      </p:pic>
      <p:pic>
        <p:nvPicPr>
          <p:cNvPr id="13" name="Picture 12" descr="1_SSN_v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3810000"/>
            <a:ext cx="1016000" cy="609600"/>
          </a:xfrm>
          <a:prstGeom prst="rect">
            <a:avLst/>
          </a:prstGeom>
        </p:spPr>
      </p:pic>
      <p:pic>
        <p:nvPicPr>
          <p:cNvPr id="11" name="Picture 10" descr="1_COLUMN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733800"/>
            <a:ext cx="1270000" cy="762000"/>
          </a:xfrm>
          <a:prstGeom prst="rect">
            <a:avLst/>
          </a:prstGeom>
        </p:spPr>
      </p:pic>
      <p:sp>
        <p:nvSpPr>
          <p:cNvPr id="31" name="Footer Placeholder 30"/>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117578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2057400"/>
            <a:ext cx="2992235" cy="4127500"/>
            <a:chOff x="381000" y="2057400"/>
            <a:chExt cx="2992235" cy="4127500"/>
          </a:xfrm>
        </p:grpSpPr>
        <p:pic>
          <p:nvPicPr>
            <p:cNvPr id="27" name="Picture 26" descr="3_WEELL_MEAN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362200"/>
              <a:ext cx="2590800" cy="3822700"/>
            </a:xfrm>
            <a:prstGeom prst="rect">
              <a:avLst/>
            </a:prstGeom>
          </p:spPr>
        </p:pic>
        <p:sp>
          <p:nvSpPr>
            <p:cNvPr id="30" name="Content Placeholder 2"/>
            <p:cNvSpPr txBox="1">
              <a:spLocks/>
            </p:cNvSpPr>
            <p:nvPr/>
          </p:nvSpPr>
          <p:spPr bwMode="auto">
            <a:xfrm>
              <a:off x="381000" y="2057400"/>
              <a:ext cx="2992235" cy="838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solidFill>
                    <a:schemeClr val="bg2">
                      <a:lumMod val="50000"/>
                    </a:schemeClr>
                  </a:solidFill>
                </a:rPr>
                <a:t>Well-meaning Insiders</a:t>
              </a:r>
            </a:p>
          </p:txBody>
        </p:sp>
      </p:grpSp>
      <p:grpSp>
        <p:nvGrpSpPr>
          <p:cNvPr id="7" name="Group 6"/>
          <p:cNvGrpSpPr/>
          <p:nvPr/>
        </p:nvGrpSpPr>
        <p:grpSpPr>
          <a:xfrm>
            <a:off x="3048000" y="2057400"/>
            <a:ext cx="3068435" cy="4127500"/>
            <a:chOff x="3048000" y="2057400"/>
            <a:chExt cx="3068435" cy="4127500"/>
          </a:xfrm>
        </p:grpSpPr>
        <p:pic>
          <p:nvPicPr>
            <p:cNvPr id="29" name="Picture 28" descr="3_INSID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362200"/>
              <a:ext cx="2590800" cy="3822700"/>
            </a:xfrm>
            <a:prstGeom prst="rect">
              <a:avLst/>
            </a:prstGeom>
          </p:spPr>
        </p:pic>
        <p:sp>
          <p:nvSpPr>
            <p:cNvPr id="31" name="Content Placeholder 2"/>
            <p:cNvSpPr txBox="1">
              <a:spLocks/>
            </p:cNvSpPr>
            <p:nvPr/>
          </p:nvSpPr>
          <p:spPr bwMode="auto">
            <a:xfrm>
              <a:off x="3124200" y="2057400"/>
              <a:ext cx="2992235" cy="838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solidFill>
                    <a:schemeClr val="bg2">
                      <a:lumMod val="50000"/>
                    </a:schemeClr>
                  </a:solidFill>
                </a:rPr>
                <a:t>Malicious Insiders</a:t>
              </a:r>
            </a:p>
          </p:txBody>
        </p:sp>
      </p:grpSp>
      <p:grpSp>
        <p:nvGrpSpPr>
          <p:cNvPr id="8" name="Group 7"/>
          <p:cNvGrpSpPr/>
          <p:nvPr/>
        </p:nvGrpSpPr>
        <p:grpSpPr>
          <a:xfrm>
            <a:off x="5715000" y="2057400"/>
            <a:ext cx="2992235" cy="4127500"/>
            <a:chOff x="5715000" y="2057400"/>
            <a:chExt cx="2992235" cy="4127500"/>
          </a:xfrm>
        </p:grpSpPr>
        <p:pic>
          <p:nvPicPr>
            <p:cNvPr id="34" name="Picture 33" descr="3_OUTSIDER_v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2362200"/>
              <a:ext cx="2590800" cy="3822700"/>
            </a:xfrm>
            <a:prstGeom prst="rect">
              <a:avLst/>
            </a:prstGeom>
          </p:spPr>
        </p:pic>
        <p:sp>
          <p:nvSpPr>
            <p:cNvPr id="32" name="Content Placeholder 2"/>
            <p:cNvSpPr txBox="1">
              <a:spLocks/>
            </p:cNvSpPr>
            <p:nvPr/>
          </p:nvSpPr>
          <p:spPr bwMode="auto">
            <a:xfrm>
              <a:off x="5715000" y="2057400"/>
              <a:ext cx="2992235" cy="838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solidFill>
                    <a:schemeClr val="bg2">
                      <a:lumMod val="50000"/>
                    </a:schemeClr>
                  </a:solidFill>
                </a:rPr>
                <a:t>Malicious Outsiders</a:t>
              </a:r>
            </a:p>
          </p:txBody>
        </p:sp>
      </p:grpSp>
      <p:sp>
        <p:nvSpPr>
          <p:cNvPr id="33" name="Content Placeholder 2"/>
          <p:cNvSpPr txBox="1">
            <a:spLocks/>
          </p:cNvSpPr>
          <p:nvPr/>
        </p:nvSpPr>
        <p:spPr bwMode="auto">
          <a:xfrm>
            <a:off x="381000" y="1282700"/>
            <a:ext cx="8382000" cy="5364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FontTx/>
              <a:buNone/>
            </a:pPr>
            <a:r>
              <a:rPr lang="en-US" dirty="0" smtClean="0">
                <a:solidFill>
                  <a:schemeClr val="accent6"/>
                </a:solidFill>
              </a:rPr>
              <a:t>It’s about people</a:t>
            </a:r>
            <a:endParaRPr lang="en-US" dirty="0">
              <a:solidFill>
                <a:schemeClr val="accent6"/>
              </a:solidFill>
            </a:endParaRPr>
          </a:p>
        </p:txBody>
      </p:sp>
      <p:sp>
        <p:nvSpPr>
          <p:cNvPr id="2" name="Title 1"/>
          <p:cNvSpPr>
            <a:spLocks noGrp="1"/>
          </p:cNvSpPr>
          <p:nvPr>
            <p:ph type="title"/>
          </p:nvPr>
        </p:nvSpPr>
        <p:spPr/>
        <p:txBody>
          <a:bodyPr/>
          <a:lstStyle/>
          <a:p>
            <a:r>
              <a:rPr lang="en-US" dirty="0" smtClean="0"/>
              <a:t>The faces of DLP</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sp>
        <p:nvSpPr>
          <p:cNvPr id="15" name="Footer Placeholder 14"/>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21306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3_WEELL_MEAN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362200"/>
            <a:ext cx="2590800" cy="3822700"/>
          </a:xfrm>
          <a:prstGeom prst="rect">
            <a:avLst/>
          </a:prstGeom>
        </p:spPr>
      </p:pic>
      <p:pic>
        <p:nvPicPr>
          <p:cNvPr id="27" name="Picture 26" descr="3_INSID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362200"/>
            <a:ext cx="2590800" cy="3822700"/>
          </a:xfrm>
          <a:prstGeom prst="rect">
            <a:avLst/>
          </a:prstGeom>
        </p:spPr>
      </p:pic>
      <p:pic>
        <p:nvPicPr>
          <p:cNvPr id="34" name="Picture 33" descr="3_OUTSIDER_v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2362200"/>
            <a:ext cx="2590800" cy="3822700"/>
          </a:xfrm>
          <a:prstGeom prst="rect">
            <a:avLst/>
          </a:prstGeom>
        </p:spPr>
      </p:pic>
      <p:sp>
        <p:nvSpPr>
          <p:cNvPr id="33" name="Content Placeholder 2"/>
          <p:cNvSpPr txBox="1">
            <a:spLocks/>
          </p:cNvSpPr>
          <p:nvPr/>
        </p:nvSpPr>
        <p:spPr bwMode="auto">
          <a:xfrm>
            <a:off x="381000" y="1282700"/>
            <a:ext cx="8382000" cy="6985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FontTx/>
              <a:buNone/>
            </a:pPr>
            <a:r>
              <a:rPr lang="en-US" dirty="0" smtClean="0">
                <a:solidFill>
                  <a:schemeClr val="accent6"/>
                </a:solidFill>
              </a:rPr>
              <a:t>You need more than a technology solution.</a:t>
            </a:r>
            <a:endParaRPr lang="en-US" dirty="0">
              <a:solidFill>
                <a:schemeClr val="accent6"/>
              </a:solidFill>
            </a:endParaRPr>
          </a:p>
        </p:txBody>
      </p:sp>
      <p:sp>
        <p:nvSpPr>
          <p:cNvPr id="2" name="Title 1"/>
          <p:cNvSpPr>
            <a:spLocks noGrp="1"/>
          </p:cNvSpPr>
          <p:nvPr>
            <p:ph type="title"/>
          </p:nvPr>
        </p:nvSpPr>
        <p:spPr/>
        <p:txBody>
          <a:bodyPr/>
          <a:lstStyle/>
          <a:p>
            <a:r>
              <a:rPr lang="en-US" dirty="0" smtClean="0"/>
              <a:t>A Non-Transparent Solution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pic>
        <p:nvPicPr>
          <p:cNvPr id="7" name="Picture 6" descr="3_WEELL_MEANING_BLAC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362200"/>
            <a:ext cx="2590800" cy="3822700"/>
          </a:xfrm>
          <a:prstGeom prst="rect">
            <a:avLst/>
          </a:prstGeom>
        </p:spPr>
      </p:pic>
      <p:sp>
        <p:nvSpPr>
          <p:cNvPr id="30" name="Content Placeholder 2"/>
          <p:cNvSpPr txBox="1">
            <a:spLocks/>
          </p:cNvSpPr>
          <p:nvPr/>
        </p:nvSpPr>
        <p:spPr bwMode="auto">
          <a:xfrm>
            <a:off x="381001" y="1828800"/>
            <a:ext cx="2590800" cy="838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solidFill>
                  <a:schemeClr val="bg2">
                    <a:lumMod val="50000"/>
                  </a:schemeClr>
                </a:solidFill>
              </a:rPr>
              <a:t>Where is your confidential data?</a:t>
            </a:r>
          </a:p>
        </p:txBody>
      </p:sp>
      <p:sp>
        <p:nvSpPr>
          <p:cNvPr id="8" name="Rectangle 7"/>
          <p:cNvSpPr/>
          <p:nvPr/>
        </p:nvSpPr>
        <p:spPr bwMode="auto">
          <a:xfrm>
            <a:off x="381000" y="5715000"/>
            <a:ext cx="2590800" cy="4699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7" name="Content Placeholder 2"/>
          <p:cNvSpPr txBox="1">
            <a:spLocks/>
          </p:cNvSpPr>
          <p:nvPr/>
        </p:nvSpPr>
        <p:spPr bwMode="auto">
          <a:xfrm>
            <a:off x="381000" y="5715000"/>
            <a:ext cx="2514601" cy="457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000" dirty="0" smtClean="0">
                <a:solidFill>
                  <a:schemeClr val="bg1"/>
                </a:solidFill>
              </a:rPr>
              <a:t>DISCOVER</a:t>
            </a:r>
          </a:p>
        </p:txBody>
      </p:sp>
      <p:pic>
        <p:nvPicPr>
          <p:cNvPr id="3" name="Picture 2" descr="3_INSIDER_BLA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0" y="2362200"/>
            <a:ext cx="2590800" cy="3822700"/>
          </a:xfrm>
          <a:prstGeom prst="rect">
            <a:avLst/>
          </a:prstGeom>
        </p:spPr>
      </p:pic>
      <p:sp>
        <p:nvSpPr>
          <p:cNvPr id="31" name="Content Placeholder 2"/>
          <p:cNvSpPr txBox="1">
            <a:spLocks/>
          </p:cNvSpPr>
          <p:nvPr/>
        </p:nvSpPr>
        <p:spPr bwMode="auto">
          <a:xfrm>
            <a:off x="3124201" y="1828800"/>
            <a:ext cx="2514600" cy="838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solidFill>
                  <a:schemeClr val="bg2">
                    <a:lumMod val="50000"/>
                  </a:schemeClr>
                </a:solidFill>
              </a:rPr>
              <a:t>How is it </a:t>
            </a:r>
            <a:br>
              <a:rPr lang="en-US" sz="2000" dirty="0" smtClean="0">
                <a:solidFill>
                  <a:schemeClr val="bg2">
                    <a:lumMod val="50000"/>
                  </a:schemeClr>
                </a:solidFill>
              </a:rPr>
            </a:br>
            <a:r>
              <a:rPr lang="en-US" sz="2000" dirty="0" smtClean="0">
                <a:solidFill>
                  <a:schemeClr val="bg2">
                    <a:lumMod val="50000"/>
                  </a:schemeClr>
                </a:solidFill>
              </a:rPr>
              <a:t>being used?</a:t>
            </a:r>
          </a:p>
        </p:txBody>
      </p:sp>
      <p:sp>
        <p:nvSpPr>
          <p:cNvPr id="18" name="Rectangle 17"/>
          <p:cNvSpPr/>
          <p:nvPr/>
        </p:nvSpPr>
        <p:spPr bwMode="auto">
          <a:xfrm>
            <a:off x="3048000" y="5715000"/>
            <a:ext cx="2590800" cy="4699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0" name="Content Placeholder 2"/>
          <p:cNvSpPr txBox="1">
            <a:spLocks/>
          </p:cNvSpPr>
          <p:nvPr/>
        </p:nvSpPr>
        <p:spPr bwMode="auto">
          <a:xfrm>
            <a:off x="3048001" y="5715000"/>
            <a:ext cx="2514600" cy="457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000" dirty="0" smtClean="0">
                <a:solidFill>
                  <a:schemeClr val="bg1"/>
                </a:solidFill>
              </a:rPr>
              <a:t>MONITOR</a:t>
            </a:r>
          </a:p>
        </p:txBody>
      </p:sp>
      <p:pic>
        <p:nvPicPr>
          <p:cNvPr id="6" name="Picture 5" descr="3_OUTSIDER_v2_BLA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2362200"/>
            <a:ext cx="2590800" cy="3822700"/>
          </a:xfrm>
          <a:prstGeom prst="rect">
            <a:avLst/>
          </a:prstGeom>
        </p:spPr>
      </p:pic>
      <p:sp>
        <p:nvSpPr>
          <p:cNvPr id="32" name="Content Placeholder 2"/>
          <p:cNvSpPr txBox="1">
            <a:spLocks/>
          </p:cNvSpPr>
          <p:nvPr/>
        </p:nvSpPr>
        <p:spPr bwMode="auto">
          <a:xfrm>
            <a:off x="5715001" y="1828800"/>
            <a:ext cx="2590800" cy="838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dirty="0" smtClean="0">
                <a:solidFill>
                  <a:schemeClr val="bg2">
                    <a:lumMod val="50000"/>
                  </a:schemeClr>
                </a:solidFill>
              </a:rPr>
              <a:t>How best to </a:t>
            </a:r>
            <a:br>
              <a:rPr lang="en-US" sz="2000" dirty="0" smtClean="0">
                <a:solidFill>
                  <a:schemeClr val="bg2">
                    <a:lumMod val="50000"/>
                  </a:schemeClr>
                </a:solidFill>
              </a:rPr>
            </a:br>
            <a:r>
              <a:rPr lang="en-US" sz="2000" dirty="0" smtClean="0">
                <a:solidFill>
                  <a:schemeClr val="bg2">
                    <a:lumMod val="50000"/>
                  </a:schemeClr>
                </a:solidFill>
              </a:rPr>
              <a:t>prevent its loss?</a:t>
            </a:r>
          </a:p>
        </p:txBody>
      </p:sp>
      <p:sp>
        <p:nvSpPr>
          <p:cNvPr id="21" name="Rectangle 20"/>
          <p:cNvSpPr/>
          <p:nvPr/>
        </p:nvSpPr>
        <p:spPr bwMode="auto">
          <a:xfrm>
            <a:off x="5715000" y="5715000"/>
            <a:ext cx="2590800" cy="4699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3" name="Content Placeholder 2"/>
          <p:cNvSpPr txBox="1">
            <a:spLocks/>
          </p:cNvSpPr>
          <p:nvPr/>
        </p:nvSpPr>
        <p:spPr bwMode="auto">
          <a:xfrm>
            <a:off x="5715001" y="5715000"/>
            <a:ext cx="2590800" cy="457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000" dirty="0" smtClean="0">
                <a:solidFill>
                  <a:schemeClr val="bg1"/>
                </a:solidFill>
              </a:rPr>
              <a:t>PROTECT</a:t>
            </a:r>
          </a:p>
        </p:txBody>
      </p:sp>
      <p:sp>
        <p:nvSpPr>
          <p:cNvPr id="22" name="Footer Placeholder 21"/>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37423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8" grpId="0" animBg="1"/>
      <p:bldP spid="20" grpId="0"/>
      <p:bldP spid="21"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Symantec DLP Works</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grpSp>
        <p:nvGrpSpPr>
          <p:cNvPr id="14" name="Group 13"/>
          <p:cNvGrpSpPr/>
          <p:nvPr/>
        </p:nvGrpSpPr>
        <p:grpSpPr>
          <a:xfrm>
            <a:off x="533400" y="1219200"/>
            <a:ext cx="7848600" cy="533400"/>
            <a:chOff x="533400" y="1219200"/>
            <a:chExt cx="7848600" cy="533400"/>
          </a:xfrm>
        </p:grpSpPr>
        <p:sp>
          <p:nvSpPr>
            <p:cNvPr id="25" name="Rectangle 24"/>
            <p:cNvSpPr/>
            <p:nvPr/>
          </p:nvSpPr>
          <p:spPr bwMode="auto">
            <a:xfrm>
              <a:off x="533400" y="1219200"/>
              <a:ext cx="7848600" cy="533400"/>
            </a:xfrm>
            <a:prstGeom prst="rect">
              <a:avLst/>
            </a:prstGeom>
            <a:gradFill flip="none" rotWithShape="1">
              <a:gsLst>
                <a:gs pos="0">
                  <a:schemeClr val="accent2"/>
                </a:gs>
                <a:gs pos="100000">
                  <a:srgbClr val="FFFFFF"/>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6" name="Content Placeholder 2"/>
            <p:cNvSpPr txBox="1">
              <a:spLocks/>
            </p:cNvSpPr>
            <p:nvPr/>
          </p:nvSpPr>
          <p:spPr bwMode="auto">
            <a:xfrm>
              <a:off x="533400" y="1295400"/>
              <a:ext cx="7620000" cy="457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2000" dirty="0" smtClean="0">
                  <a:solidFill>
                    <a:schemeClr val="tx1"/>
                  </a:solidFill>
                </a:rPr>
                <a:t>DATA LOSS POLICY</a:t>
              </a:r>
              <a:endParaRPr lang="en-US" sz="2000" dirty="0">
                <a:solidFill>
                  <a:schemeClr val="tx1"/>
                </a:solidFill>
              </a:endParaRPr>
            </a:p>
          </p:txBody>
        </p:sp>
      </p:grpSp>
      <p:grpSp>
        <p:nvGrpSpPr>
          <p:cNvPr id="16" name="Group 15"/>
          <p:cNvGrpSpPr/>
          <p:nvPr/>
        </p:nvGrpSpPr>
        <p:grpSpPr>
          <a:xfrm>
            <a:off x="533400" y="2362200"/>
            <a:ext cx="1905000" cy="2514600"/>
            <a:chOff x="533400" y="2362200"/>
            <a:chExt cx="1905000" cy="2514600"/>
          </a:xfrm>
        </p:grpSpPr>
        <p:grpSp>
          <p:nvGrpSpPr>
            <p:cNvPr id="6" name="Group 5"/>
            <p:cNvGrpSpPr/>
            <p:nvPr/>
          </p:nvGrpSpPr>
          <p:grpSpPr>
            <a:xfrm>
              <a:off x="533400" y="2362200"/>
              <a:ext cx="1905000" cy="2438400"/>
              <a:chOff x="533400" y="2362200"/>
              <a:chExt cx="1905000" cy="2438400"/>
            </a:xfrm>
          </p:grpSpPr>
          <p:sp>
            <p:nvSpPr>
              <p:cNvPr id="12" name="Rectangle 11"/>
              <p:cNvSpPr/>
              <p:nvPr/>
            </p:nvSpPr>
            <p:spPr bwMode="auto">
              <a:xfrm>
                <a:off x="533400" y="2362200"/>
                <a:ext cx="1905000" cy="24384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1" name="Content Placeholder 2"/>
              <p:cNvSpPr txBox="1">
                <a:spLocks/>
              </p:cNvSpPr>
              <p:nvPr/>
            </p:nvSpPr>
            <p:spPr bwMode="auto">
              <a:xfrm>
                <a:off x="609600" y="2514600"/>
                <a:ext cx="1752599" cy="533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b="1" dirty="0" smtClean="0"/>
                  <a:t>Content</a:t>
                </a:r>
                <a:endParaRPr lang="en-US" sz="1800" b="1" dirty="0" smtClean="0">
                  <a:solidFill>
                    <a:schemeClr val="tx2"/>
                  </a:solidFill>
                </a:endParaRPr>
              </a:p>
            </p:txBody>
          </p:sp>
        </p:grpSp>
        <p:sp>
          <p:nvSpPr>
            <p:cNvPr id="28" name="Content Placeholder 2"/>
            <p:cNvSpPr txBox="1">
              <a:spLocks/>
            </p:cNvSpPr>
            <p:nvPr/>
          </p:nvSpPr>
          <p:spPr bwMode="auto">
            <a:xfrm>
              <a:off x="609601" y="2971800"/>
              <a:ext cx="1752599" cy="1905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t>Credit Cards</a:t>
              </a:r>
            </a:p>
            <a:p>
              <a:pPr marL="0" indent="0">
                <a:buNone/>
              </a:pPr>
              <a:r>
                <a:rPr lang="en-US" sz="1800" dirty="0" smtClean="0">
                  <a:solidFill>
                    <a:schemeClr val="tx2"/>
                  </a:solidFill>
                </a:rPr>
                <a:t>SSNs</a:t>
              </a:r>
            </a:p>
            <a:p>
              <a:pPr marL="0" indent="0">
                <a:buNone/>
              </a:pPr>
              <a:r>
                <a:rPr lang="en-US" sz="1800" dirty="0"/>
                <a:t>Intellectual</a:t>
              </a:r>
              <a:r>
                <a:rPr lang="en-US" sz="1800" dirty="0" smtClean="0">
                  <a:solidFill>
                    <a:schemeClr val="tx2"/>
                  </a:solidFill>
                </a:rPr>
                <a:t> Property</a:t>
              </a:r>
            </a:p>
            <a:p>
              <a:pPr marL="0" indent="0">
                <a:buNone/>
              </a:pPr>
              <a:endParaRPr lang="en-US" sz="1800" dirty="0" smtClean="0">
                <a:solidFill>
                  <a:schemeClr val="tx2"/>
                </a:solidFill>
              </a:endParaRPr>
            </a:p>
          </p:txBody>
        </p:sp>
      </p:grpSp>
      <p:grpSp>
        <p:nvGrpSpPr>
          <p:cNvPr id="17" name="Group 16"/>
          <p:cNvGrpSpPr/>
          <p:nvPr/>
        </p:nvGrpSpPr>
        <p:grpSpPr>
          <a:xfrm>
            <a:off x="2514600" y="2362200"/>
            <a:ext cx="1905000" cy="3048000"/>
            <a:chOff x="2514600" y="2362200"/>
            <a:chExt cx="1905000" cy="3048000"/>
          </a:xfrm>
        </p:grpSpPr>
        <p:grpSp>
          <p:nvGrpSpPr>
            <p:cNvPr id="7" name="Group 6"/>
            <p:cNvGrpSpPr/>
            <p:nvPr/>
          </p:nvGrpSpPr>
          <p:grpSpPr>
            <a:xfrm>
              <a:off x="2514600" y="2362200"/>
              <a:ext cx="1905000" cy="2438400"/>
              <a:chOff x="2514600" y="2362200"/>
              <a:chExt cx="1905000" cy="2438400"/>
            </a:xfrm>
          </p:grpSpPr>
          <p:sp>
            <p:nvSpPr>
              <p:cNvPr id="10" name="Rectangle 9"/>
              <p:cNvSpPr/>
              <p:nvPr/>
            </p:nvSpPr>
            <p:spPr bwMode="auto">
              <a:xfrm>
                <a:off x="2514600" y="2362200"/>
                <a:ext cx="1905000" cy="2438400"/>
              </a:xfrm>
              <a:prstGeom prst="rect">
                <a:avLst/>
              </a:prstGeom>
              <a:gradFill flip="none" rotWithShape="1">
                <a:gsLst>
                  <a:gs pos="100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2" name="Content Placeholder 2"/>
              <p:cNvSpPr txBox="1">
                <a:spLocks/>
              </p:cNvSpPr>
              <p:nvPr/>
            </p:nvSpPr>
            <p:spPr bwMode="auto">
              <a:xfrm>
                <a:off x="2590800" y="2514600"/>
                <a:ext cx="1752599" cy="533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b="1" dirty="0" smtClean="0"/>
                  <a:t>Context</a:t>
                </a:r>
                <a:endParaRPr lang="en-US" sz="1800" b="1" dirty="0" smtClean="0">
                  <a:solidFill>
                    <a:schemeClr val="tx2"/>
                  </a:solidFill>
                </a:endParaRPr>
              </a:p>
            </p:txBody>
          </p:sp>
        </p:grpSp>
        <p:sp>
          <p:nvSpPr>
            <p:cNvPr id="29" name="Content Placeholder 2"/>
            <p:cNvSpPr txBox="1">
              <a:spLocks/>
            </p:cNvSpPr>
            <p:nvPr/>
          </p:nvSpPr>
          <p:spPr bwMode="auto">
            <a:xfrm>
              <a:off x="2590800" y="2971800"/>
              <a:ext cx="1752599" cy="2438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t>Who?</a:t>
              </a:r>
            </a:p>
            <a:p>
              <a:pPr marL="0" indent="0">
                <a:buNone/>
              </a:pPr>
              <a:r>
                <a:rPr lang="en-US" sz="1800" dirty="0" smtClean="0"/>
                <a:t>What?</a:t>
              </a:r>
            </a:p>
            <a:p>
              <a:pPr marL="0" indent="0">
                <a:buNone/>
              </a:pPr>
              <a:r>
                <a:rPr lang="en-US" sz="1800" dirty="0" smtClean="0"/>
                <a:t>Where?</a:t>
              </a:r>
            </a:p>
          </p:txBody>
        </p:sp>
      </p:grpSp>
      <p:grpSp>
        <p:nvGrpSpPr>
          <p:cNvPr id="18" name="Group 17"/>
          <p:cNvGrpSpPr/>
          <p:nvPr/>
        </p:nvGrpSpPr>
        <p:grpSpPr>
          <a:xfrm>
            <a:off x="4495800" y="2362200"/>
            <a:ext cx="1905000" cy="2438400"/>
            <a:chOff x="4495800" y="2362200"/>
            <a:chExt cx="1905000" cy="2438400"/>
          </a:xfrm>
        </p:grpSpPr>
        <p:grpSp>
          <p:nvGrpSpPr>
            <p:cNvPr id="8" name="Group 7"/>
            <p:cNvGrpSpPr/>
            <p:nvPr/>
          </p:nvGrpSpPr>
          <p:grpSpPr>
            <a:xfrm>
              <a:off x="4495800" y="2362200"/>
              <a:ext cx="1905000" cy="2438400"/>
              <a:chOff x="4495800" y="2362200"/>
              <a:chExt cx="1905000" cy="2438400"/>
            </a:xfrm>
          </p:grpSpPr>
          <p:sp>
            <p:nvSpPr>
              <p:cNvPr id="11" name="Rectangle 10"/>
              <p:cNvSpPr/>
              <p:nvPr/>
            </p:nvSpPr>
            <p:spPr bwMode="auto">
              <a:xfrm>
                <a:off x="4495800" y="2362200"/>
                <a:ext cx="1905000" cy="24384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3" name="Content Placeholder 2"/>
              <p:cNvSpPr txBox="1">
                <a:spLocks/>
              </p:cNvSpPr>
              <p:nvPr/>
            </p:nvSpPr>
            <p:spPr bwMode="auto">
              <a:xfrm>
                <a:off x="4572000" y="2514600"/>
                <a:ext cx="1219199" cy="533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b="1" dirty="0" smtClean="0"/>
                  <a:t>Action</a:t>
                </a:r>
                <a:endParaRPr lang="en-US" sz="1800" b="1" dirty="0" smtClean="0">
                  <a:solidFill>
                    <a:schemeClr val="tx2"/>
                  </a:solidFill>
                </a:endParaRPr>
              </a:p>
            </p:txBody>
          </p:sp>
        </p:grpSp>
        <p:sp>
          <p:nvSpPr>
            <p:cNvPr id="30" name="Content Placeholder 2"/>
            <p:cNvSpPr txBox="1">
              <a:spLocks/>
            </p:cNvSpPr>
            <p:nvPr/>
          </p:nvSpPr>
          <p:spPr bwMode="auto">
            <a:xfrm>
              <a:off x="4572000" y="2895600"/>
              <a:ext cx="1752599" cy="185486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t>Notify</a:t>
              </a:r>
            </a:p>
            <a:p>
              <a:pPr marL="0" indent="0">
                <a:buNone/>
              </a:pPr>
              <a:r>
                <a:rPr lang="en-US" sz="1800" dirty="0" smtClean="0">
                  <a:solidFill>
                    <a:schemeClr val="tx2"/>
                  </a:solidFill>
                </a:rPr>
                <a:t>Justify</a:t>
              </a:r>
            </a:p>
            <a:p>
              <a:pPr marL="0" indent="0">
                <a:buNone/>
              </a:pPr>
              <a:r>
                <a:rPr lang="en-US" sz="1800" dirty="0" smtClean="0">
                  <a:solidFill>
                    <a:schemeClr val="tx2"/>
                  </a:solidFill>
                </a:rPr>
                <a:t>Encrypt</a:t>
              </a:r>
            </a:p>
            <a:p>
              <a:pPr marL="0" indent="0">
                <a:buNone/>
              </a:pPr>
              <a:r>
                <a:rPr lang="en-US" sz="1800" dirty="0" smtClean="0">
                  <a:solidFill>
                    <a:schemeClr val="tx2"/>
                  </a:solidFill>
                </a:rPr>
                <a:t>Prevent</a:t>
              </a:r>
            </a:p>
          </p:txBody>
        </p:sp>
      </p:grpSp>
      <p:grpSp>
        <p:nvGrpSpPr>
          <p:cNvPr id="19" name="Group 18"/>
          <p:cNvGrpSpPr/>
          <p:nvPr/>
        </p:nvGrpSpPr>
        <p:grpSpPr>
          <a:xfrm>
            <a:off x="6477000" y="2362200"/>
            <a:ext cx="1905000" cy="2590800"/>
            <a:chOff x="6477000" y="2362200"/>
            <a:chExt cx="1905000" cy="2590800"/>
          </a:xfrm>
        </p:grpSpPr>
        <p:grpSp>
          <p:nvGrpSpPr>
            <p:cNvPr id="13" name="Group 12"/>
            <p:cNvGrpSpPr/>
            <p:nvPr/>
          </p:nvGrpSpPr>
          <p:grpSpPr>
            <a:xfrm>
              <a:off x="6477000" y="2362200"/>
              <a:ext cx="1905000" cy="2438400"/>
              <a:chOff x="6477000" y="2362200"/>
              <a:chExt cx="1905000" cy="2438400"/>
            </a:xfrm>
          </p:grpSpPr>
          <p:sp>
            <p:nvSpPr>
              <p:cNvPr id="9" name="Rectangle 8"/>
              <p:cNvSpPr/>
              <p:nvPr/>
            </p:nvSpPr>
            <p:spPr bwMode="auto">
              <a:xfrm>
                <a:off x="6477000" y="2362200"/>
                <a:ext cx="1905000" cy="2438400"/>
              </a:xfrm>
              <a:prstGeom prst="rect">
                <a:avLst/>
              </a:prstGeom>
              <a:gradFill flip="none" rotWithShape="1">
                <a:gsLst>
                  <a:gs pos="0">
                    <a:schemeClr val="accent2"/>
                  </a:gs>
                  <a:gs pos="100000">
                    <a:schemeClr val="accent2">
                      <a:alpha val="0"/>
                    </a:scheme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4" name="Content Placeholder 2"/>
              <p:cNvSpPr txBox="1">
                <a:spLocks/>
              </p:cNvSpPr>
              <p:nvPr/>
            </p:nvSpPr>
            <p:spPr bwMode="auto">
              <a:xfrm>
                <a:off x="6553200" y="2514600"/>
                <a:ext cx="1371600" cy="533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b="1" dirty="0" smtClean="0"/>
                  <a:t>Notification</a:t>
                </a:r>
                <a:endParaRPr lang="en-US" sz="1800" b="1" dirty="0" smtClean="0">
                  <a:solidFill>
                    <a:schemeClr val="tx2"/>
                  </a:solidFill>
                </a:endParaRPr>
              </a:p>
            </p:txBody>
          </p:sp>
        </p:grpSp>
        <p:sp>
          <p:nvSpPr>
            <p:cNvPr id="31" name="Content Placeholder 2"/>
            <p:cNvSpPr txBox="1">
              <a:spLocks/>
            </p:cNvSpPr>
            <p:nvPr/>
          </p:nvSpPr>
          <p:spPr bwMode="auto">
            <a:xfrm>
              <a:off x="6553200" y="2971800"/>
              <a:ext cx="1752599" cy="1981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1800" dirty="0" smtClean="0"/>
                <a:t>User</a:t>
              </a:r>
            </a:p>
            <a:p>
              <a:pPr marL="0" indent="0">
                <a:buNone/>
              </a:pPr>
              <a:r>
                <a:rPr lang="en-US" sz="1800" dirty="0" smtClean="0">
                  <a:solidFill>
                    <a:schemeClr val="tx2"/>
                  </a:solidFill>
                </a:rPr>
                <a:t>Manager</a:t>
              </a:r>
            </a:p>
            <a:p>
              <a:pPr marL="0" indent="0">
                <a:buNone/>
              </a:pPr>
              <a:r>
                <a:rPr lang="en-US" sz="1800" dirty="0" smtClean="0">
                  <a:solidFill>
                    <a:schemeClr val="tx2"/>
                  </a:solidFill>
                </a:rPr>
                <a:t>Security</a:t>
              </a:r>
            </a:p>
            <a:p>
              <a:pPr marL="0" indent="0">
                <a:buNone/>
              </a:pPr>
              <a:r>
                <a:rPr lang="en-US" sz="1800" dirty="0" smtClean="0">
                  <a:solidFill>
                    <a:schemeClr val="tx2"/>
                  </a:solidFill>
                </a:rPr>
                <a:t>Escalate</a:t>
              </a:r>
            </a:p>
          </p:txBody>
        </p:sp>
      </p:grpSp>
      <p:sp>
        <p:nvSpPr>
          <p:cNvPr id="34" name="TextBox 33"/>
          <p:cNvSpPr txBox="1"/>
          <p:nvPr/>
        </p:nvSpPr>
        <p:spPr bwMode="ltGray">
          <a:xfrm>
            <a:off x="6102454" y="-588603"/>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35" name="Rectangle 34"/>
          <p:cNvSpPr/>
          <p:nvPr/>
        </p:nvSpPr>
        <p:spPr bwMode="auto">
          <a:xfrm>
            <a:off x="4495800" y="1828800"/>
            <a:ext cx="3886200" cy="457200"/>
          </a:xfrm>
          <a:prstGeom prst="rect">
            <a:avLst/>
          </a:prstGeom>
          <a:solidFill>
            <a:schemeClr val="accent3"/>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2000" dirty="0">
                <a:solidFill>
                  <a:schemeClr val="bg1"/>
                </a:solidFill>
                <a:latin typeface="Calibri"/>
                <a:cs typeface="Calibri"/>
              </a:rPr>
              <a:t>RESPONSE</a:t>
            </a:r>
            <a:endParaRPr kumimoji="0" lang="en-US" sz="2000" i="0" u="none" strike="noStrike" cap="none" normalizeH="0" baseline="0" dirty="0" smtClean="0">
              <a:ln>
                <a:noFill/>
              </a:ln>
              <a:effectLst/>
              <a:latin typeface="Calibri"/>
              <a:cs typeface="Calibri"/>
            </a:endParaRPr>
          </a:p>
        </p:txBody>
      </p:sp>
      <p:sp>
        <p:nvSpPr>
          <p:cNvPr id="39" name="Rectangle 38"/>
          <p:cNvSpPr/>
          <p:nvPr/>
        </p:nvSpPr>
        <p:spPr bwMode="auto">
          <a:xfrm>
            <a:off x="533400" y="1828800"/>
            <a:ext cx="3886200" cy="457200"/>
          </a:xfrm>
          <a:prstGeom prst="rect">
            <a:avLst/>
          </a:prstGeom>
          <a:solidFill>
            <a:schemeClr val="accent6"/>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r>
              <a:rPr lang="en-US" sz="2000" dirty="0" smtClean="0">
                <a:solidFill>
                  <a:schemeClr val="bg1"/>
                </a:solidFill>
                <a:latin typeface="Calibri"/>
                <a:cs typeface="Calibri"/>
              </a:rPr>
              <a:t>DETECTION</a:t>
            </a:r>
            <a:endParaRPr kumimoji="0" lang="en-US" sz="2000" i="0" u="none" strike="noStrike" cap="none" normalizeH="0" baseline="0" dirty="0" smtClean="0">
              <a:ln>
                <a:noFill/>
              </a:ln>
              <a:effectLst/>
              <a:latin typeface="Calibri"/>
              <a:cs typeface="Calibri"/>
            </a:endParaRPr>
          </a:p>
        </p:txBody>
      </p:sp>
      <p:sp>
        <p:nvSpPr>
          <p:cNvPr id="42" name="Content Placeholder 2"/>
          <p:cNvSpPr txBox="1">
            <a:spLocks/>
          </p:cNvSpPr>
          <p:nvPr/>
        </p:nvSpPr>
        <p:spPr bwMode="auto">
          <a:xfrm>
            <a:off x="533400" y="4953000"/>
            <a:ext cx="3886200" cy="7620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6000" i="1" dirty="0" smtClean="0">
                <a:solidFill>
                  <a:schemeClr val="bg1">
                    <a:lumMod val="75000"/>
                  </a:schemeClr>
                </a:solidFill>
              </a:rPr>
              <a:t>Find it.</a:t>
            </a:r>
          </a:p>
        </p:txBody>
      </p:sp>
      <p:sp>
        <p:nvSpPr>
          <p:cNvPr id="43" name="Content Placeholder 2"/>
          <p:cNvSpPr txBox="1">
            <a:spLocks/>
          </p:cNvSpPr>
          <p:nvPr/>
        </p:nvSpPr>
        <p:spPr bwMode="auto">
          <a:xfrm>
            <a:off x="4495800" y="4953000"/>
            <a:ext cx="3886200" cy="7620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6000" i="1" dirty="0" smtClean="0">
                <a:solidFill>
                  <a:schemeClr val="bg1">
                    <a:lumMod val="75000"/>
                  </a:schemeClr>
                </a:solidFill>
              </a:rPr>
              <a:t>Fix it.</a:t>
            </a:r>
          </a:p>
        </p:txBody>
      </p:sp>
      <p:sp>
        <p:nvSpPr>
          <p:cNvPr id="33" name="Footer Placeholder 32"/>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14644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 calcmode="lin" valueType="num">
                                      <p:cBhvr>
                                        <p:cTn id="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3">
                                            <p:txEl>
                                              <p:pRg st="0" end="0"/>
                                            </p:txEl>
                                          </p:spTgt>
                                        </p:tgtEl>
                                        <p:attrNameLst>
                                          <p:attrName>style.visibility</p:attrName>
                                        </p:attrNameLst>
                                      </p:cBhvr>
                                      <p:to>
                                        <p:strVal val="visible"/>
                                      </p:to>
                                    </p:set>
                                    <p:anim calcmode="lin" valueType="num">
                                      <p:cBhvr>
                                        <p:cTn id="34"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15714" y="1905000"/>
            <a:ext cx="1295399" cy="35052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r">
              <a:lnSpc>
                <a:spcPct val="140000"/>
              </a:lnSpc>
              <a:buNone/>
            </a:pPr>
            <a:r>
              <a:rPr lang="en-US" sz="2000" dirty="0" smtClean="0"/>
              <a:t>1000</a:t>
            </a:r>
          </a:p>
          <a:p>
            <a:pPr marL="0" indent="0" algn="r">
              <a:lnSpc>
                <a:spcPct val="140000"/>
              </a:lnSpc>
              <a:buNone/>
            </a:pPr>
            <a:r>
              <a:rPr lang="en-US" sz="2000" dirty="0" smtClean="0"/>
              <a:t>800</a:t>
            </a:r>
          </a:p>
          <a:p>
            <a:pPr marL="0" indent="0" algn="r">
              <a:lnSpc>
                <a:spcPct val="140000"/>
              </a:lnSpc>
              <a:buNone/>
            </a:pPr>
            <a:r>
              <a:rPr lang="en-US" sz="2000" dirty="0" smtClean="0"/>
              <a:t>600</a:t>
            </a:r>
          </a:p>
          <a:p>
            <a:pPr marL="0" indent="0" algn="r">
              <a:lnSpc>
                <a:spcPct val="140000"/>
              </a:lnSpc>
              <a:buNone/>
            </a:pPr>
            <a:r>
              <a:rPr lang="en-US" sz="2000" dirty="0" smtClean="0"/>
              <a:t>400</a:t>
            </a:r>
          </a:p>
          <a:p>
            <a:pPr marL="0" indent="0" algn="r">
              <a:lnSpc>
                <a:spcPct val="140000"/>
              </a:lnSpc>
              <a:buNone/>
            </a:pPr>
            <a:r>
              <a:rPr lang="en-US" sz="2000" dirty="0" smtClean="0"/>
              <a:t>200</a:t>
            </a:r>
          </a:p>
          <a:p>
            <a:pPr marL="0" indent="0" algn="r">
              <a:lnSpc>
                <a:spcPct val="140000"/>
              </a:lnSpc>
              <a:buNone/>
            </a:pPr>
            <a:r>
              <a:rPr lang="en-US" sz="2000" dirty="0"/>
              <a:t>0</a:t>
            </a:r>
            <a:endParaRPr lang="en-US" sz="2000" dirty="0" smtClean="0"/>
          </a:p>
        </p:txBody>
      </p:sp>
      <p:sp>
        <p:nvSpPr>
          <p:cNvPr id="33" name="Freeform 32"/>
          <p:cNvSpPr/>
          <p:nvPr/>
        </p:nvSpPr>
        <p:spPr bwMode="auto">
          <a:xfrm>
            <a:off x="5002857" y="2667000"/>
            <a:ext cx="1694481" cy="2514600"/>
          </a:xfrm>
          <a:custGeom>
            <a:avLst/>
            <a:gdLst>
              <a:gd name="connsiteX0" fmla="*/ 0 w 1676400"/>
              <a:gd name="connsiteY0" fmla="*/ 0 h 990600"/>
              <a:gd name="connsiteX1" fmla="*/ 1676400 w 1676400"/>
              <a:gd name="connsiteY1" fmla="*/ 0 h 990600"/>
              <a:gd name="connsiteX2" fmla="*/ 1676400 w 1676400"/>
              <a:gd name="connsiteY2" fmla="*/ 990600 h 990600"/>
              <a:gd name="connsiteX3" fmla="*/ 0 w 1676400"/>
              <a:gd name="connsiteY3" fmla="*/ 990600 h 990600"/>
              <a:gd name="connsiteX4" fmla="*/ 0 w 1676400"/>
              <a:gd name="connsiteY4" fmla="*/ 0 h 990600"/>
              <a:gd name="connsiteX0" fmla="*/ 0 w 1676400"/>
              <a:gd name="connsiteY0" fmla="*/ 0 h 1828800"/>
              <a:gd name="connsiteX1" fmla="*/ 1676400 w 1676400"/>
              <a:gd name="connsiteY1" fmla="*/ 838200 h 1828800"/>
              <a:gd name="connsiteX2" fmla="*/ 1676400 w 1676400"/>
              <a:gd name="connsiteY2" fmla="*/ 1828800 h 1828800"/>
              <a:gd name="connsiteX3" fmla="*/ 0 w 1676400"/>
              <a:gd name="connsiteY3" fmla="*/ 1828800 h 1828800"/>
              <a:gd name="connsiteX4" fmla="*/ 0 w 1676400"/>
              <a:gd name="connsiteY4" fmla="*/ 0 h 1828800"/>
              <a:gd name="connsiteX0" fmla="*/ 0 w 1676400"/>
              <a:gd name="connsiteY0" fmla="*/ 0 h 1828800"/>
              <a:gd name="connsiteX1" fmla="*/ 1676400 w 1676400"/>
              <a:gd name="connsiteY1" fmla="*/ 609600 h 1828800"/>
              <a:gd name="connsiteX2" fmla="*/ 1676400 w 1676400"/>
              <a:gd name="connsiteY2" fmla="*/ 1828800 h 1828800"/>
              <a:gd name="connsiteX3" fmla="*/ 0 w 1676400"/>
              <a:gd name="connsiteY3" fmla="*/ 1828800 h 1828800"/>
              <a:gd name="connsiteX4" fmla="*/ 0 w 1676400"/>
              <a:gd name="connsiteY4" fmla="*/ 0 h 1828800"/>
              <a:gd name="connsiteX0" fmla="*/ 0 w 1690669"/>
              <a:gd name="connsiteY0" fmla="*/ 0 h 1971489"/>
              <a:gd name="connsiteX1" fmla="*/ 1690669 w 1690669"/>
              <a:gd name="connsiteY1" fmla="*/ 752289 h 1971489"/>
              <a:gd name="connsiteX2" fmla="*/ 1690669 w 1690669"/>
              <a:gd name="connsiteY2" fmla="*/ 1971489 h 1971489"/>
              <a:gd name="connsiteX3" fmla="*/ 14269 w 1690669"/>
              <a:gd name="connsiteY3" fmla="*/ 1971489 h 1971489"/>
              <a:gd name="connsiteX4" fmla="*/ 0 w 1690669"/>
              <a:gd name="connsiteY4" fmla="*/ 0 h 1971489"/>
              <a:gd name="connsiteX0" fmla="*/ 0 w 1690669"/>
              <a:gd name="connsiteY0" fmla="*/ 0 h 1971489"/>
              <a:gd name="connsiteX1" fmla="*/ 1690669 w 1690669"/>
              <a:gd name="connsiteY1" fmla="*/ 752289 h 1971489"/>
              <a:gd name="connsiteX2" fmla="*/ 1690669 w 1690669"/>
              <a:gd name="connsiteY2" fmla="*/ 1971489 h 1971489"/>
              <a:gd name="connsiteX3" fmla="*/ 14269 w 1690669"/>
              <a:gd name="connsiteY3" fmla="*/ 1971489 h 1971489"/>
              <a:gd name="connsiteX4" fmla="*/ 0 w 1690669"/>
              <a:gd name="connsiteY4" fmla="*/ 0 h 1971489"/>
              <a:gd name="connsiteX0" fmla="*/ 0 w 1690669"/>
              <a:gd name="connsiteY0" fmla="*/ 0 h 1971489"/>
              <a:gd name="connsiteX1" fmla="*/ 1676400 w 1690669"/>
              <a:gd name="connsiteY1" fmla="*/ 1001996 h 1971489"/>
              <a:gd name="connsiteX2" fmla="*/ 1690669 w 1690669"/>
              <a:gd name="connsiteY2" fmla="*/ 1971489 h 1971489"/>
              <a:gd name="connsiteX3" fmla="*/ 14269 w 1690669"/>
              <a:gd name="connsiteY3" fmla="*/ 1971489 h 1971489"/>
              <a:gd name="connsiteX4" fmla="*/ 0 w 1690669"/>
              <a:gd name="connsiteY4" fmla="*/ 0 h 1971489"/>
              <a:gd name="connsiteX0" fmla="*/ 0 w 1683534"/>
              <a:gd name="connsiteY0" fmla="*/ 0 h 2156985"/>
              <a:gd name="connsiteX1" fmla="*/ 1669265 w 1683534"/>
              <a:gd name="connsiteY1" fmla="*/ 1187492 h 2156985"/>
              <a:gd name="connsiteX2" fmla="*/ 1683534 w 1683534"/>
              <a:gd name="connsiteY2" fmla="*/ 2156985 h 2156985"/>
              <a:gd name="connsiteX3" fmla="*/ 7134 w 1683534"/>
              <a:gd name="connsiteY3" fmla="*/ 2156985 h 2156985"/>
              <a:gd name="connsiteX4" fmla="*/ 0 w 1683534"/>
              <a:gd name="connsiteY4" fmla="*/ 0 h 2156985"/>
              <a:gd name="connsiteX0" fmla="*/ 0 w 1683534"/>
              <a:gd name="connsiteY0" fmla="*/ 0 h 2682523"/>
              <a:gd name="connsiteX1" fmla="*/ 1669265 w 1683534"/>
              <a:gd name="connsiteY1" fmla="*/ 1713030 h 2682523"/>
              <a:gd name="connsiteX2" fmla="*/ 1683534 w 1683534"/>
              <a:gd name="connsiteY2" fmla="*/ 2682523 h 2682523"/>
              <a:gd name="connsiteX3" fmla="*/ 7134 w 1683534"/>
              <a:gd name="connsiteY3" fmla="*/ 2682523 h 2682523"/>
              <a:gd name="connsiteX4" fmla="*/ 0 w 1683534"/>
              <a:gd name="connsiteY4" fmla="*/ 0 h 2682523"/>
              <a:gd name="connsiteX0" fmla="*/ 0 w 1683534"/>
              <a:gd name="connsiteY0" fmla="*/ 0 h 2682523"/>
              <a:gd name="connsiteX1" fmla="*/ 1669265 w 1683534"/>
              <a:gd name="connsiteY1" fmla="*/ 1713030 h 2682523"/>
              <a:gd name="connsiteX2" fmla="*/ 1683534 w 1683534"/>
              <a:gd name="connsiteY2" fmla="*/ 2682523 h 2682523"/>
              <a:gd name="connsiteX3" fmla="*/ 7134 w 1683534"/>
              <a:gd name="connsiteY3" fmla="*/ 2682523 h 2682523"/>
              <a:gd name="connsiteX4" fmla="*/ 0 w 1683534"/>
              <a:gd name="connsiteY4" fmla="*/ 0 h 2682523"/>
              <a:gd name="connsiteX0" fmla="*/ 0 w 1683534"/>
              <a:gd name="connsiteY0" fmla="*/ 0 h 2682523"/>
              <a:gd name="connsiteX1" fmla="*/ 1669265 w 1683534"/>
              <a:gd name="connsiteY1" fmla="*/ 1713030 h 2682523"/>
              <a:gd name="connsiteX2" fmla="*/ 1683534 w 1683534"/>
              <a:gd name="connsiteY2" fmla="*/ 2682523 h 2682523"/>
              <a:gd name="connsiteX3" fmla="*/ 7134 w 1683534"/>
              <a:gd name="connsiteY3" fmla="*/ 2682523 h 2682523"/>
              <a:gd name="connsiteX4" fmla="*/ 0 w 1683534"/>
              <a:gd name="connsiteY4" fmla="*/ 0 h 2682523"/>
              <a:gd name="connsiteX0" fmla="*/ 0 w 1694481"/>
              <a:gd name="connsiteY0" fmla="*/ 0 h 2430702"/>
              <a:gd name="connsiteX1" fmla="*/ 1680212 w 1694481"/>
              <a:gd name="connsiteY1" fmla="*/ 1461209 h 2430702"/>
              <a:gd name="connsiteX2" fmla="*/ 1694481 w 1694481"/>
              <a:gd name="connsiteY2" fmla="*/ 2430702 h 2430702"/>
              <a:gd name="connsiteX3" fmla="*/ 18081 w 1694481"/>
              <a:gd name="connsiteY3" fmla="*/ 2430702 h 2430702"/>
              <a:gd name="connsiteX4" fmla="*/ 0 w 1694481"/>
              <a:gd name="connsiteY4" fmla="*/ 0 h 2430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481" h="2430702">
                <a:moveTo>
                  <a:pt x="0" y="0"/>
                </a:moveTo>
                <a:cubicBezTo>
                  <a:pt x="526525" y="315408"/>
                  <a:pt x="1116656" y="1210446"/>
                  <a:pt x="1680212" y="1461209"/>
                </a:cubicBezTo>
                <a:lnTo>
                  <a:pt x="1694481" y="2430702"/>
                </a:lnTo>
                <a:lnTo>
                  <a:pt x="18081" y="2430702"/>
                </a:lnTo>
                <a:cubicBezTo>
                  <a:pt x="15703" y="1711707"/>
                  <a:pt x="2378" y="718995"/>
                  <a:pt x="0" y="0"/>
                </a:cubicBezTo>
                <a:close/>
              </a:path>
            </a:pathLst>
          </a:custGeom>
          <a:gradFill flip="none" rotWithShape="1">
            <a:gsLst>
              <a:gs pos="0">
                <a:schemeClr val="accent2"/>
              </a:gs>
              <a:gs pos="100000">
                <a:schemeClr val="accent2"/>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32" name="Freeform 31"/>
          <p:cNvSpPr/>
          <p:nvPr/>
        </p:nvSpPr>
        <p:spPr bwMode="auto">
          <a:xfrm>
            <a:off x="3238183" y="2057400"/>
            <a:ext cx="1687347" cy="3109369"/>
          </a:xfrm>
          <a:custGeom>
            <a:avLst/>
            <a:gdLst>
              <a:gd name="connsiteX0" fmla="*/ 0 w 1676400"/>
              <a:gd name="connsiteY0" fmla="*/ 0 h 2133600"/>
              <a:gd name="connsiteX1" fmla="*/ 1676400 w 1676400"/>
              <a:gd name="connsiteY1" fmla="*/ 0 h 2133600"/>
              <a:gd name="connsiteX2" fmla="*/ 1676400 w 1676400"/>
              <a:gd name="connsiteY2" fmla="*/ 2133600 h 2133600"/>
              <a:gd name="connsiteX3" fmla="*/ 0 w 1676400"/>
              <a:gd name="connsiteY3" fmla="*/ 2133600 h 2133600"/>
              <a:gd name="connsiteX4" fmla="*/ 0 w 1676400"/>
              <a:gd name="connsiteY4" fmla="*/ 0 h 2133600"/>
              <a:gd name="connsiteX0" fmla="*/ 0 w 1676400"/>
              <a:gd name="connsiteY0" fmla="*/ 0 h 2514600"/>
              <a:gd name="connsiteX1" fmla="*/ 1676400 w 1676400"/>
              <a:gd name="connsiteY1" fmla="*/ 381000 h 2514600"/>
              <a:gd name="connsiteX2" fmla="*/ 1676400 w 1676400"/>
              <a:gd name="connsiteY2" fmla="*/ 2514600 h 2514600"/>
              <a:gd name="connsiteX3" fmla="*/ 0 w 1676400"/>
              <a:gd name="connsiteY3" fmla="*/ 2514600 h 2514600"/>
              <a:gd name="connsiteX4" fmla="*/ 0 w 1676400"/>
              <a:gd name="connsiteY4" fmla="*/ 0 h 2514600"/>
              <a:gd name="connsiteX0" fmla="*/ 0 w 1676400"/>
              <a:gd name="connsiteY0" fmla="*/ 0 h 2514600"/>
              <a:gd name="connsiteX1" fmla="*/ 1676400 w 1676400"/>
              <a:gd name="connsiteY1" fmla="*/ 609600 h 2514600"/>
              <a:gd name="connsiteX2" fmla="*/ 1676400 w 1676400"/>
              <a:gd name="connsiteY2" fmla="*/ 2514600 h 2514600"/>
              <a:gd name="connsiteX3" fmla="*/ 0 w 1676400"/>
              <a:gd name="connsiteY3" fmla="*/ 2514600 h 2514600"/>
              <a:gd name="connsiteX4" fmla="*/ 0 w 1676400"/>
              <a:gd name="connsiteY4" fmla="*/ 0 h 2514600"/>
              <a:gd name="connsiteX0" fmla="*/ 0 w 1676400"/>
              <a:gd name="connsiteY0" fmla="*/ 0 h 2728634"/>
              <a:gd name="connsiteX1" fmla="*/ 1676400 w 1676400"/>
              <a:gd name="connsiteY1" fmla="*/ 823634 h 2728634"/>
              <a:gd name="connsiteX2" fmla="*/ 1676400 w 1676400"/>
              <a:gd name="connsiteY2" fmla="*/ 2728634 h 2728634"/>
              <a:gd name="connsiteX3" fmla="*/ 0 w 1676400"/>
              <a:gd name="connsiteY3" fmla="*/ 2728634 h 2728634"/>
              <a:gd name="connsiteX4" fmla="*/ 0 w 1676400"/>
              <a:gd name="connsiteY4" fmla="*/ 0 h 2728634"/>
              <a:gd name="connsiteX0" fmla="*/ 0 w 1676400"/>
              <a:gd name="connsiteY0" fmla="*/ 0 h 2728634"/>
              <a:gd name="connsiteX1" fmla="*/ 1676400 w 1676400"/>
              <a:gd name="connsiteY1" fmla="*/ 823634 h 2728634"/>
              <a:gd name="connsiteX2" fmla="*/ 1676400 w 1676400"/>
              <a:gd name="connsiteY2" fmla="*/ 2728634 h 2728634"/>
              <a:gd name="connsiteX3" fmla="*/ 0 w 1676400"/>
              <a:gd name="connsiteY3" fmla="*/ 2728634 h 2728634"/>
              <a:gd name="connsiteX4" fmla="*/ 0 w 1676400"/>
              <a:gd name="connsiteY4" fmla="*/ 0 h 2728634"/>
              <a:gd name="connsiteX0" fmla="*/ 0 w 1683535"/>
              <a:gd name="connsiteY0" fmla="*/ 0 h 2728634"/>
              <a:gd name="connsiteX1" fmla="*/ 1683535 w 1683535"/>
              <a:gd name="connsiteY1" fmla="*/ 652407 h 2728634"/>
              <a:gd name="connsiteX2" fmla="*/ 1676400 w 1683535"/>
              <a:gd name="connsiteY2" fmla="*/ 2728634 h 2728634"/>
              <a:gd name="connsiteX3" fmla="*/ 0 w 1683535"/>
              <a:gd name="connsiteY3" fmla="*/ 2728634 h 2728634"/>
              <a:gd name="connsiteX4" fmla="*/ 0 w 1683535"/>
              <a:gd name="connsiteY4" fmla="*/ 0 h 2728634"/>
              <a:gd name="connsiteX0" fmla="*/ 0 w 1683535"/>
              <a:gd name="connsiteY0" fmla="*/ 0 h 2728634"/>
              <a:gd name="connsiteX1" fmla="*/ 1683535 w 1683535"/>
              <a:gd name="connsiteY1" fmla="*/ 652407 h 2728634"/>
              <a:gd name="connsiteX2" fmla="*/ 1676400 w 1683535"/>
              <a:gd name="connsiteY2" fmla="*/ 2728634 h 2728634"/>
              <a:gd name="connsiteX3" fmla="*/ 0 w 1683535"/>
              <a:gd name="connsiteY3" fmla="*/ 2728634 h 2728634"/>
              <a:gd name="connsiteX4" fmla="*/ 0 w 1683535"/>
              <a:gd name="connsiteY4" fmla="*/ 0 h 2728634"/>
              <a:gd name="connsiteX0" fmla="*/ 0 w 1683535"/>
              <a:gd name="connsiteY0" fmla="*/ 0 h 2835651"/>
              <a:gd name="connsiteX1" fmla="*/ 1683535 w 1683535"/>
              <a:gd name="connsiteY1" fmla="*/ 759424 h 2835651"/>
              <a:gd name="connsiteX2" fmla="*/ 1676400 w 1683535"/>
              <a:gd name="connsiteY2" fmla="*/ 2835651 h 2835651"/>
              <a:gd name="connsiteX3" fmla="*/ 0 w 1683535"/>
              <a:gd name="connsiteY3" fmla="*/ 2835651 h 2835651"/>
              <a:gd name="connsiteX4" fmla="*/ 0 w 1683535"/>
              <a:gd name="connsiteY4" fmla="*/ 0 h 2835651"/>
              <a:gd name="connsiteX0" fmla="*/ 0 w 1704939"/>
              <a:gd name="connsiteY0" fmla="*/ 0 h 2835651"/>
              <a:gd name="connsiteX1" fmla="*/ 1704939 w 1704939"/>
              <a:gd name="connsiteY1" fmla="*/ 588197 h 2835651"/>
              <a:gd name="connsiteX2" fmla="*/ 1676400 w 1704939"/>
              <a:gd name="connsiteY2" fmla="*/ 2835651 h 2835651"/>
              <a:gd name="connsiteX3" fmla="*/ 0 w 1704939"/>
              <a:gd name="connsiteY3" fmla="*/ 2835651 h 2835651"/>
              <a:gd name="connsiteX4" fmla="*/ 0 w 1704939"/>
              <a:gd name="connsiteY4" fmla="*/ 0 h 2835651"/>
              <a:gd name="connsiteX0" fmla="*/ 0 w 1677086"/>
              <a:gd name="connsiteY0" fmla="*/ 0 h 2835651"/>
              <a:gd name="connsiteX1" fmla="*/ 1676400 w 1677086"/>
              <a:gd name="connsiteY1" fmla="*/ 552525 h 2835651"/>
              <a:gd name="connsiteX2" fmla="*/ 1676400 w 1677086"/>
              <a:gd name="connsiteY2" fmla="*/ 2835651 h 2835651"/>
              <a:gd name="connsiteX3" fmla="*/ 0 w 1677086"/>
              <a:gd name="connsiteY3" fmla="*/ 2835651 h 2835651"/>
              <a:gd name="connsiteX4" fmla="*/ 0 w 1677086"/>
              <a:gd name="connsiteY4" fmla="*/ 0 h 2835651"/>
              <a:gd name="connsiteX0" fmla="*/ 0 w 1709928"/>
              <a:gd name="connsiteY0" fmla="*/ 0 h 3098420"/>
              <a:gd name="connsiteX1" fmla="*/ 1709242 w 1709928"/>
              <a:gd name="connsiteY1" fmla="*/ 815294 h 3098420"/>
              <a:gd name="connsiteX2" fmla="*/ 1709242 w 1709928"/>
              <a:gd name="connsiteY2" fmla="*/ 3098420 h 3098420"/>
              <a:gd name="connsiteX3" fmla="*/ 32842 w 1709928"/>
              <a:gd name="connsiteY3" fmla="*/ 3098420 h 3098420"/>
              <a:gd name="connsiteX4" fmla="*/ 0 w 1709928"/>
              <a:gd name="connsiteY4" fmla="*/ 0 h 3098420"/>
              <a:gd name="connsiteX0" fmla="*/ 0 w 1709928"/>
              <a:gd name="connsiteY0" fmla="*/ 0 h 3098420"/>
              <a:gd name="connsiteX1" fmla="*/ 1709242 w 1709928"/>
              <a:gd name="connsiteY1" fmla="*/ 815294 h 3098420"/>
              <a:gd name="connsiteX2" fmla="*/ 1709242 w 1709928"/>
              <a:gd name="connsiteY2" fmla="*/ 3098420 h 3098420"/>
              <a:gd name="connsiteX3" fmla="*/ 32842 w 1709928"/>
              <a:gd name="connsiteY3" fmla="*/ 3098420 h 3098420"/>
              <a:gd name="connsiteX4" fmla="*/ 0 w 1709928"/>
              <a:gd name="connsiteY4" fmla="*/ 0 h 3098420"/>
              <a:gd name="connsiteX0" fmla="*/ 1 w 1677086"/>
              <a:gd name="connsiteY0" fmla="*/ 0 h 3109369"/>
              <a:gd name="connsiteX1" fmla="*/ 1676400 w 1677086"/>
              <a:gd name="connsiteY1" fmla="*/ 826243 h 3109369"/>
              <a:gd name="connsiteX2" fmla="*/ 1676400 w 1677086"/>
              <a:gd name="connsiteY2" fmla="*/ 3109369 h 3109369"/>
              <a:gd name="connsiteX3" fmla="*/ 0 w 1677086"/>
              <a:gd name="connsiteY3" fmla="*/ 3109369 h 3109369"/>
              <a:gd name="connsiteX4" fmla="*/ 1 w 1677086"/>
              <a:gd name="connsiteY4" fmla="*/ 0 h 3109369"/>
              <a:gd name="connsiteX0" fmla="*/ 1 w 1677086"/>
              <a:gd name="connsiteY0" fmla="*/ 407 h 3109776"/>
              <a:gd name="connsiteX1" fmla="*/ 1676400 w 1677086"/>
              <a:gd name="connsiteY1" fmla="*/ 826650 h 3109776"/>
              <a:gd name="connsiteX2" fmla="*/ 1676400 w 1677086"/>
              <a:gd name="connsiteY2" fmla="*/ 3109776 h 3109776"/>
              <a:gd name="connsiteX3" fmla="*/ 0 w 1677086"/>
              <a:gd name="connsiteY3" fmla="*/ 3109776 h 3109776"/>
              <a:gd name="connsiteX4" fmla="*/ 1 w 1677086"/>
              <a:gd name="connsiteY4" fmla="*/ 407 h 3109776"/>
              <a:gd name="connsiteX0" fmla="*/ 1 w 1676646"/>
              <a:gd name="connsiteY0" fmla="*/ 45999 h 3155368"/>
              <a:gd name="connsiteX1" fmla="*/ 1665452 w 1676646"/>
              <a:gd name="connsiteY1" fmla="*/ 390499 h 3155368"/>
              <a:gd name="connsiteX2" fmla="*/ 1676400 w 1676646"/>
              <a:gd name="connsiteY2" fmla="*/ 3155368 h 3155368"/>
              <a:gd name="connsiteX3" fmla="*/ 0 w 1676646"/>
              <a:gd name="connsiteY3" fmla="*/ 3155368 h 3155368"/>
              <a:gd name="connsiteX4" fmla="*/ 1 w 1676646"/>
              <a:gd name="connsiteY4" fmla="*/ 45999 h 3155368"/>
              <a:gd name="connsiteX0" fmla="*/ 1 w 1676646"/>
              <a:gd name="connsiteY0" fmla="*/ 534 h 3109903"/>
              <a:gd name="connsiteX1" fmla="*/ 1665452 w 1676646"/>
              <a:gd name="connsiteY1" fmla="*/ 345034 h 3109903"/>
              <a:gd name="connsiteX2" fmla="*/ 1676400 w 1676646"/>
              <a:gd name="connsiteY2" fmla="*/ 3109903 h 3109903"/>
              <a:gd name="connsiteX3" fmla="*/ 0 w 1676646"/>
              <a:gd name="connsiteY3" fmla="*/ 3109903 h 3109903"/>
              <a:gd name="connsiteX4" fmla="*/ 1 w 1676646"/>
              <a:gd name="connsiteY4" fmla="*/ 534 h 3109903"/>
              <a:gd name="connsiteX0" fmla="*/ 1 w 1676646"/>
              <a:gd name="connsiteY0" fmla="*/ 0 h 3109369"/>
              <a:gd name="connsiteX1" fmla="*/ 1665452 w 1676646"/>
              <a:gd name="connsiteY1" fmla="*/ 344500 h 3109369"/>
              <a:gd name="connsiteX2" fmla="*/ 1676400 w 1676646"/>
              <a:gd name="connsiteY2" fmla="*/ 3109369 h 3109369"/>
              <a:gd name="connsiteX3" fmla="*/ 0 w 1676646"/>
              <a:gd name="connsiteY3" fmla="*/ 3109369 h 3109369"/>
              <a:gd name="connsiteX4" fmla="*/ 1 w 1676646"/>
              <a:gd name="connsiteY4" fmla="*/ 0 h 3109369"/>
              <a:gd name="connsiteX0" fmla="*/ 1 w 1676646"/>
              <a:gd name="connsiteY0" fmla="*/ 0 h 3109369"/>
              <a:gd name="connsiteX1" fmla="*/ 1665452 w 1676646"/>
              <a:gd name="connsiteY1" fmla="*/ 344500 h 3109369"/>
              <a:gd name="connsiteX2" fmla="*/ 1676400 w 1676646"/>
              <a:gd name="connsiteY2" fmla="*/ 3109369 h 3109369"/>
              <a:gd name="connsiteX3" fmla="*/ 0 w 1676646"/>
              <a:gd name="connsiteY3" fmla="*/ 3109369 h 3109369"/>
              <a:gd name="connsiteX4" fmla="*/ 1 w 1676646"/>
              <a:gd name="connsiteY4" fmla="*/ 0 h 3109369"/>
              <a:gd name="connsiteX0" fmla="*/ 1 w 1687347"/>
              <a:gd name="connsiteY0" fmla="*/ 0 h 3109369"/>
              <a:gd name="connsiteX1" fmla="*/ 1687347 w 1687347"/>
              <a:gd name="connsiteY1" fmla="*/ 607269 h 3109369"/>
              <a:gd name="connsiteX2" fmla="*/ 1676400 w 1687347"/>
              <a:gd name="connsiteY2" fmla="*/ 3109369 h 3109369"/>
              <a:gd name="connsiteX3" fmla="*/ 0 w 1687347"/>
              <a:gd name="connsiteY3" fmla="*/ 3109369 h 3109369"/>
              <a:gd name="connsiteX4" fmla="*/ 1 w 1687347"/>
              <a:gd name="connsiteY4" fmla="*/ 0 h 310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347" h="3109369">
                <a:moveTo>
                  <a:pt x="1" y="0"/>
                </a:moveTo>
                <a:cubicBezTo>
                  <a:pt x="544039" y="9307"/>
                  <a:pt x="981432" y="550987"/>
                  <a:pt x="1687347" y="607269"/>
                </a:cubicBezTo>
                <a:cubicBezTo>
                  <a:pt x="1684969" y="1299345"/>
                  <a:pt x="1678778" y="2417293"/>
                  <a:pt x="1676400" y="3109369"/>
                </a:cubicBezTo>
                <a:lnTo>
                  <a:pt x="0" y="3109369"/>
                </a:lnTo>
                <a:cubicBezTo>
                  <a:pt x="0" y="2164152"/>
                  <a:pt x="1" y="945217"/>
                  <a:pt x="1" y="0"/>
                </a:cubicBezTo>
                <a:close/>
              </a:path>
            </a:pathLst>
          </a:custGeom>
          <a:gradFill flip="none" rotWithShape="1">
            <a:gsLst>
              <a:gs pos="0">
                <a:schemeClr val="accent2"/>
              </a:gs>
              <a:gs pos="100000">
                <a:schemeClr val="accent2"/>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31" name="Freeform 30"/>
          <p:cNvSpPr/>
          <p:nvPr/>
        </p:nvSpPr>
        <p:spPr bwMode="auto">
          <a:xfrm>
            <a:off x="1447800" y="1691360"/>
            <a:ext cx="1713056" cy="3475410"/>
          </a:xfrm>
          <a:custGeom>
            <a:avLst/>
            <a:gdLst>
              <a:gd name="connsiteX0" fmla="*/ 0 w 1676400"/>
              <a:gd name="connsiteY0" fmla="*/ 0 h 3124200"/>
              <a:gd name="connsiteX1" fmla="*/ 1676400 w 1676400"/>
              <a:gd name="connsiteY1" fmla="*/ 0 h 3124200"/>
              <a:gd name="connsiteX2" fmla="*/ 1676400 w 1676400"/>
              <a:gd name="connsiteY2" fmla="*/ 3124200 h 3124200"/>
              <a:gd name="connsiteX3" fmla="*/ 0 w 1676400"/>
              <a:gd name="connsiteY3" fmla="*/ 3124200 h 3124200"/>
              <a:gd name="connsiteX4" fmla="*/ 0 w 1676400"/>
              <a:gd name="connsiteY4" fmla="*/ 0 h 3124200"/>
              <a:gd name="connsiteX0" fmla="*/ 0 w 1676400"/>
              <a:gd name="connsiteY0" fmla="*/ 0 h 3124200"/>
              <a:gd name="connsiteX1" fmla="*/ 1676400 w 1676400"/>
              <a:gd name="connsiteY1" fmla="*/ 533400 h 3124200"/>
              <a:gd name="connsiteX2" fmla="*/ 1676400 w 1676400"/>
              <a:gd name="connsiteY2" fmla="*/ 3124200 h 3124200"/>
              <a:gd name="connsiteX3" fmla="*/ 0 w 1676400"/>
              <a:gd name="connsiteY3" fmla="*/ 3124200 h 3124200"/>
              <a:gd name="connsiteX4" fmla="*/ 0 w 1676400"/>
              <a:gd name="connsiteY4" fmla="*/ 0 h 3124200"/>
              <a:gd name="connsiteX0" fmla="*/ 0 w 1676400"/>
              <a:gd name="connsiteY0" fmla="*/ 0 h 3124200"/>
              <a:gd name="connsiteX1" fmla="*/ 1676400 w 1676400"/>
              <a:gd name="connsiteY1" fmla="*/ 609600 h 3124200"/>
              <a:gd name="connsiteX2" fmla="*/ 1676400 w 1676400"/>
              <a:gd name="connsiteY2" fmla="*/ 3124200 h 3124200"/>
              <a:gd name="connsiteX3" fmla="*/ 0 w 1676400"/>
              <a:gd name="connsiteY3" fmla="*/ 3124200 h 3124200"/>
              <a:gd name="connsiteX4" fmla="*/ 0 w 1676400"/>
              <a:gd name="connsiteY4" fmla="*/ 0 h 3124200"/>
              <a:gd name="connsiteX0" fmla="*/ 0 w 1676400"/>
              <a:gd name="connsiteY0" fmla="*/ 0 h 3124200"/>
              <a:gd name="connsiteX1" fmla="*/ 1676400 w 1676400"/>
              <a:gd name="connsiteY1" fmla="*/ 367029 h 3124200"/>
              <a:gd name="connsiteX2" fmla="*/ 1676400 w 1676400"/>
              <a:gd name="connsiteY2" fmla="*/ 3124200 h 3124200"/>
              <a:gd name="connsiteX3" fmla="*/ 0 w 1676400"/>
              <a:gd name="connsiteY3" fmla="*/ 3124200 h 3124200"/>
              <a:gd name="connsiteX4" fmla="*/ 0 w 1676400"/>
              <a:gd name="connsiteY4" fmla="*/ 0 h 3124200"/>
              <a:gd name="connsiteX0" fmla="*/ 0 w 1676400"/>
              <a:gd name="connsiteY0" fmla="*/ 0 h 3124200"/>
              <a:gd name="connsiteX1" fmla="*/ 1676400 w 1676400"/>
              <a:gd name="connsiteY1" fmla="*/ 367029 h 3124200"/>
              <a:gd name="connsiteX2" fmla="*/ 1676400 w 1676400"/>
              <a:gd name="connsiteY2" fmla="*/ 3124200 h 3124200"/>
              <a:gd name="connsiteX3" fmla="*/ 0 w 1676400"/>
              <a:gd name="connsiteY3" fmla="*/ 3124200 h 3124200"/>
              <a:gd name="connsiteX4" fmla="*/ 0 w 1676400"/>
              <a:gd name="connsiteY4" fmla="*/ 0 h 3124200"/>
              <a:gd name="connsiteX0" fmla="*/ 7134 w 1676400"/>
              <a:gd name="connsiteY0" fmla="*/ 0 h 3245486"/>
              <a:gd name="connsiteX1" fmla="*/ 1676400 w 1676400"/>
              <a:gd name="connsiteY1" fmla="*/ 488315 h 3245486"/>
              <a:gd name="connsiteX2" fmla="*/ 1676400 w 1676400"/>
              <a:gd name="connsiteY2" fmla="*/ 3245486 h 3245486"/>
              <a:gd name="connsiteX3" fmla="*/ 0 w 1676400"/>
              <a:gd name="connsiteY3" fmla="*/ 3245486 h 3245486"/>
              <a:gd name="connsiteX4" fmla="*/ 7134 w 1676400"/>
              <a:gd name="connsiteY4" fmla="*/ 0 h 3245486"/>
              <a:gd name="connsiteX0" fmla="*/ 7134 w 1676400"/>
              <a:gd name="connsiteY0" fmla="*/ 0 h 3245486"/>
              <a:gd name="connsiteX1" fmla="*/ 1676400 w 1676400"/>
              <a:gd name="connsiteY1" fmla="*/ 488315 h 3245486"/>
              <a:gd name="connsiteX2" fmla="*/ 1676400 w 1676400"/>
              <a:gd name="connsiteY2" fmla="*/ 3245486 h 3245486"/>
              <a:gd name="connsiteX3" fmla="*/ 0 w 1676400"/>
              <a:gd name="connsiteY3" fmla="*/ 3245486 h 3245486"/>
              <a:gd name="connsiteX4" fmla="*/ 7134 w 1676400"/>
              <a:gd name="connsiteY4" fmla="*/ 0 h 3245486"/>
              <a:gd name="connsiteX0" fmla="*/ 7134 w 1676400"/>
              <a:gd name="connsiteY0" fmla="*/ 0 h 3245486"/>
              <a:gd name="connsiteX1" fmla="*/ 1676400 w 1676400"/>
              <a:gd name="connsiteY1" fmla="*/ 374164 h 3245486"/>
              <a:gd name="connsiteX2" fmla="*/ 1676400 w 1676400"/>
              <a:gd name="connsiteY2" fmla="*/ 3245486 h 3245486"/>
              <a:gd name="connsiteX3" fmla="*/ 0 w 1676400"/>
              <a:gd name="connsiteY3" fmla="*/ 3245486 h 3245486"/>
              <a:gd name="connsiteX4" fmla="*/ 7134 w 1676400"/>
              <a:gd name="connsiteY4" fmla="*/ 0 h 3245486"/>
              <a:gd name="connsiteX0" fmla="*/ 7134 w 1676400"/>
              <a:gd name="connsiteY0" fmla="*/ 0 h 3245486"/>
              <a:gd name="connsiteX1" fmla="*/ 1676400 w 1676400"/>
              <a:gd name="connsiteY1" fmla="*/ 166138 h 3245486"/>
              <a:gd name="connsiteX2" fmla="*/ 1676400 w 1676400"/>
              <a:gd name="connsiteY2" fmla="*/ 3245486 h 3245486"/>
              <a:gd name="connsiteX3" fmla="*/ 0 w 1676400"/>
              <a:gd name="connsiteY3" fmla="*/ 3245486 h 3245486"/>
              <a:gd name="connsiteX4" fmla="*/ 7134 w 1676400"/>
              <a:gd name="connsiteY4" fmla="*/ 0 h 3245486"/>
              <a:gd name="connsiteX0" fmla="*/ 7134 w 1676400"/>
              <a:gd name="connsiteY0" fmla="*/ 0 h 3245486"/>
              <a:gd name="connsiteX1" fmla="*/ 1676400 w 1676400"/>
              <a:gd name="connsiteY1" fmla="*/ 166138 h 3245486"/>
              <a:gd name="connsiteX2" fmla="*/ 1676400 w 1676400"/>
              <a:gd name="connsiteY2" fmla="*/ 3245486 h 3245486"/>
              <a:gd name="connsiteX3" fmla="*/ 0 w 1676400"/>
              <a:gd name="connsiteY3" fmla="*/ 3245486 h 3245486"/>
              <a:gd name="connsiteX4" fmla="*/ 7134 w 1676400"/>
              <a:gd name="connsiteY4" fmla="*/ 0 h 3245486"/>
              <a:gd name="connsiteX0" fmla="*/ 7134 w 1676400"/>
              <a:gd name="connsiteY0" fmla="*/ 2259 h 3247745"/>
              <a:gd name="connsiteX1" fmla="*/ 1676400 w 1676400"/>
              <a:gd name="connsiteY1" fmla="*/ 168397 h 3247745"/>
              <a:gd name="connsiteX2" fmla="*/ 1676400 w 1676400"/>
              <a:gd name="connsiteY2" fmla="*/ 3247745 h 3247745"/>
              <a:gd name="connsiteX3" fmla="*/ 0 w 1676400"/>
              <a:gd name="connsiteY3" fmla="*/ 3247745 h 3247745"/>
              <a:gd name="connsiteX4" fmla="*/ 7134 w 1676400"/>
              <a:gd name="connsiteY4" fmla="*/ 2259 h 3247745"/>
              <a:gd name="connsiteX0" fmla="*/ 7134 w 1698295"/>
              <a:gd name="connsiteY0" fmla="*/ 15838 h 3261324"/>
              <a:gd name="connsiteX1" fmla="*/ 1698295 w 1698295"/>
              <a:gd name="connsiteY1" fmla="*/ 149130 h 3261324"/>
              <a:gd name="connsiteX2" fmla="*/ 1676400 w 1698295"/>
              <a:gd name="connsiteY2" fmla="*/ 3261324 h 3261324"/>
              <a:gd name="connsiteX3" fmla="*/ 0 w 1698295"/>
              <a:gd name="connsiteY3" fmla="*/ 3261324 h 3261324"/>
              <a:gd name="connsiteX4" fmla="*/ 7134 w 1698295"/>
              <a:gd name="connsiteY4" fmla="*/ 15838 h 3261324"/>
              <a:gd name="connsiteX0" fmla="*/ 0 w 1713056"/>
              <a:gd name="connsiteY0" fmla="*/ 0 h 3387820"/>
              <a:gd name="connsiteX1" fmla="*/ 1713056 w 1713056"/>
              <a:gd name="connsiteY1" fmla="*/ 275626 h 3387820"/>
              <a:gd name="connsiteX2" fmla="*/ 1691161 w 1713056"/>
              <a:gd name="connsiteY2" fmla="*/ 3387820 h 3387820"/>
              <a:gd name="connsiteX3" fmla="*/ 14761 w 1713056"/>
              <a:gd name="connsiteY3" fmla="*/ 3387820 h 3387820"/>
              <a:gd name="connsiteX4" fmla="*/ 0 w 1713056"/>
              <a:gd name="connsiteY4" fmla="*/ 0 h 3387820"/>
              <a:gd name="connsiteX0" fmla="*/ 0 w 1713056"/>
              <a:gd name="connsiteY0" fmla="*/ 0 h 3475410"/>
              <a:gd name="connsiteX1" fmla="*/ 1713056 w 1713056"/>
              <a:gd name="connsiteY1" fmla="*/ 363216 h 3475410"/>
              <a:gd name="connsiteX2" fmla="*/ 1691161 w 1713056"/>
              <a:gd name="connsiteY2" fmla="*/ 3475410 h 3475410"/>
              <a:gd name="connsiteX3" fmla="*/ 14761 w 1713056"/>
              <a:gd name="connsiteY3" fmla="*/ 3475410 h 3475410"/>
              <a:gd name="connsiteX4" fmla="*/ 0 w 1713056"/>
              <a:gd name="connsiteY4" fmla="*/ 0 h 347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56" h="3475410">
                <a:moveTo>
                  <a:pt x="0" y="0"/>
                </a:moveTo>
                <a:cubicBezTo>
                  <a:pt x="938644" y="18014"/>
                  <a:pt x="455830" y="125378"/>
                  <a:pt x="1713056" y="363216"/>
                </a:cubicBezTo>
                <a:lnTo>
                  <a:pt x="1691161" y="3475410"/>
                </a:lnTo>
                <a:lnTo>
                  <a:pt x="14761" y="3475410"/>
                </a:lnTo>
                <a:cubicBezTo>
                  <a:pt x="9841" y="2346137"/>
                  <a:pt x="4920" y="1129273"/>
                  <a:pt x="0" y="0"/>
                </a:cubicBezTo>
                <a:close/>
              </a:path>
            </a:pathLst>
          </a:custGeom>
          <a:gradFill flip="none" rotWithShape="1">
            <a:gsLst>
              <a:gs pos="0">
                <a:schemeClr val="accent2"/>
              </a:gs>
              <a:gs pos="100000">
                <a:schemeClr val="accent2"/>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 name="Title 1"/>
          <p:cNvSpPr>
            <a:spLocks noGrp="1"/>
          </p:cNvSpPr>
          <p:nvPr>
            <p:ph type="title"/>
          </p:nvPr>
        </p:nvSpPr>
        <p:spPr/>
        <p:txBody>
          <a:bodyPr/>
          <a:lstStyle/>
          <a:p>
            <a:r>
              <a:rPr lang="en-US" dirty="0" smtClean="0"/>
              <a:t>Continuous Risk Reduction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9</a:t>
            </a:fld>
            <a:endParaRPr lang="en-US" dirty="0"/>
          </a:p>
        </p:txBody>
      </p:sp>
      <p:sp>
        <p:nvSpPr>
          <p:cNvPr id="25" name="Content Placeholder 2"/>
          <p:cNvSpPr txBox="1">
            <a:spLocks/>
          </p:cNvSpPr>
          <p:nvPr/>
        </p:nvSpPr>
        <p:spPr bwMode="auto">
          <a:xfrm>
            <a:off x="3657600" y="5562600"/>
            <a:ext cx="1752599" cy="533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lnSpcReduction="10000"/>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800" dirty="0" smtClean="0">
                <a:solidFill>
                  <a:schemeClr val="bg1"/>
                </a:solidFill>
              </a:rPr>
              <a:t>Competitive Trap</a:t>
            </a:r>
          </a:p>
        </p:txBody>
      </p:sp>
      <p:sp>
        <p:nvSpPr>
          <p:cNvPr id="10" name="Content Placeholder 2"/>
          <p:cNvSpPr txBox="1">
            <a:spLocks/>
          </p:cNvSpPr>
          <p:nvPr/>
        </p:nvSpPr>
        <p:spPr bwMode="auto">
          <a:xfrm>
            <a:off x="1295400" y="5257800"/>
            <a:ext cx="4038600" cy="5334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buNone/>
            </a:pPr>
            <a:r>
              <a:rPr lang="en-US" sz="2000" b="1" i="1" dirty="0" smtClean="0">
                <a:solidFill>
                  <a:schemeClr val="tx1">
                    <a:lumMod val="95000"/>
                    <a:lumOff val="5000"/>
                  </a:schemeClr>
                </a:solidFill>
              </a:rPr>
              <a:t>Risk Reduction Over Time</a:t>
            </a:r>
          </a:p>
        </p:txBody>
      </p:sp>
      <p:sp>
        <p:nvSpPr>
          <p:cNvPr id="12" name="Content Placeholder 2"/>
          <p:cNvSpPr txBox="1">
            <a:spLocks/>
          </p:cNvSpPr>
          <p:nvPr/>
        </p:nvSpPr>
        <p:spPr bwMode="auto">
          <a:xfrm rot="16200000">
            <a:off x="-1066800" y="3048000"/>
            <a:ext cx="3657600" cy="609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nSpc>
                <a:spcPct val="50000"/>
              </a:lnSpc>
              <a:buNone/>
            </a:pPr>
            <a:r>
              <a:rPr lang="en-US" sz="2000" b="1" i="1" dirty="0" smtClean="0">
                <a:solidFill>
                  <a:schemeClr val="tx1">
                    <a:lumMod val="95000"/>
                    <a:lumOff val="5000"/>
                  </a:schemeClr>
                </a:solidFill>
              </a:rPr>
              <a:t>Incidents Per Week</a:t>
            </a:r>
          </a:p>
        </p:txBody>
      </p:sp>
      <p:cxnSp>
        <p:nvCxnSpPr>
          <p:cNvPr id="13" name="Straight Arrow Connector 12"/>
          <p:cNvCxnSpPr/>
          <p:nvPr/>
        </p:nvCxnSpPr>
        <p:spPr bwMode="auto">
          <a:xfrm flipV="1">
            <a:off x="1295400" y="1828800"/>
            <a:ext cx="0" cy="3352800"/>
          </a:xfrm>
          <a:prstGeom prst="straightConnector1">
            <a:avLst/>
          </a:prstGeom>
          <a:solidFill>
            <a:schemeClr val="accent1"/>
          </a:solidFill>
          <a:ln w="28575" cap="flat" cmpd="sng" algn="ctr">
            <a:solidFill>
              <a:schemeClr val="bg2">
                <a:lumMod val="50000"/>
              </a:schemeClr>
            </a:solidFill>
            <a:prstDash val="solid"/>
            <a:round/>
            <a:headEnd type="none" w="med" len="med"/>
            <a:tailEnd type="arrow"/>
          </a:ln>
          <a:effectLst/>
        </p:spPr>
      </p:cxnSp>
      <p:sp>
        <p:nvSpPr>
          <p:cNvPr id="22" name="Content Placeholder 2"/>
          <p:cNvSpPr txBox="1">
            <a:spLocks/>
          </p:cNvSpPr>
          <p:nvPr/>
        </p:nvSpPr>
        <p:spPr bwMode="auto">
          <a:xfrm>
            <a:off x="1447800" y="2286000"/>
            <a:ext cx="1676400"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200" i="1" dirty="0" smtClean="0"/>
              <a:t>Visibility</a:t>
            </a:r>
          </a:p>
        </p:txBody>
      </p:sp>
      <p:sp>
        <p:nvSpPr>
          <p:cNvPr id="23" name="Content Placeholder 2"/>
          <p:cNvSpPr txBox="1">
            <a:spLocks/>
          </p:cNvSpPr>
          <p:nvPr/>
        </p:nvSpPr>
        <p:spPr bwMode="auto">
          <a:xfrm>
            <a:off x="3276600" y="2819400"/>
            <a:ext cx="1676400"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fontScale="92500" lnSpcReduction="10000"/>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i="1" dirty="0" smtClean="0"/>
              <a:t>Remediation</a:t>
            </a:r>
          </a:p>
        </p:txBody>
      </p:sp>
      <p:sp>
        <p:nvSpPr>
          <p:cNvPr id="24" name="Content Placeholder 2"/>
          <p:cNvSpPr txBox="1">
            <a:spLocks/>
          </p:cNvSpPr>
          <p:nvPr/>
        </p:nvSpPr>
        <p:spPr bwMode="auto">
          <a:xfrm>
            <a:off x="5029200" y="4114800"/>
            <a:ext cx="1676400"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fontScale="92500" lnSpcReduction="10000"/>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i="1" dirty="0" smtClean="0"/>
              <a:t>Notification</a:t>
            </a:r>
          </a:p>
        </p:txBody>
      </p:sp>
      <p:sp>
        <p:nvSpPr>
          <p:cNvPr id="34" name="Freeform 33"/>
          <p:cNvSpPr/>
          <p:nvPr/>
        </p:nvSpPr>
        <p:spPr bwMode="auto">
          <a:xfrm>
            <a:off x="6774665" y="4191000"/>
            <a:ext cx="1683535" cy="990600"/>
          </a:xfrm>
          <a:custGeom>
            <a:avLst/>
            <a:gdLst>
              <a:gd name="connsiteX0" fmla="*/ 0 w 1676400"/>
              <a:gd name="connsiteY0" fmla="*/ 0 h 533400"/>
              <a:gd name="connsiteX1" fmla="*/ 1676400 w 1676400"/>
              <a:gd name="connsiteY1" fmla="*/ 0 h 533400"/>
              <a:gd name="connsiteX2" fmla="*/ 1676400 w 1676400"/>
              <a:gd name="connsiteY2" fmla="*/ 533400 h 533400"/>
              <a:gd name="connsiteX3" fmla="*/ 0 w 1676400"/>
              <a:gd name="connsiteY3" fmla="*/ 533400 h 533400"/>
              <a:gd name="connsiteX4" fmla="*/ 0 w 1676400"/>
              <a:gd name="connsiteY4" fmla="*/ 0 h 533400"/>
              <a:gd name="connsiteX0" fmla="*/ 0 w 1676400"/>
              <a:gd name="connsiteY0" fmla="*/ 0 h 1219200"/>
              <a:gd name="connsiteX1" fmla="*/ 1676400 w 1676400"/>
              <a:gd name="connsiteY1" fmla="*/ 685800 h 1219200"/>
              <a:gd name="connsiteX2" fmla="*/ 1676400 w 1676400"/>
              <a:gd name="connsiteY2" fmla="*/ 1219200 h 1219200"/>
              <a:gd name="connsiteX3" fmla="*/ 0 w 1676400"/>
              <a:gd name="connsiteY3" fmla="*/ 1219200 h 1219200"/>
              <a:gd name="connsiteX4" fmla="*/ 0 w 1676400"/>
              <a:gd name="connsiteY4" fmla="*/ 0 h 1219200"/>
              <a:gd name="connsiteX0" fmla="*/ 0 w 1676400"/>
              <a:gd name="connsiteY0" fmla="*/ 0 h 1219200"/>
              <a:gd name="connsiteX1" fmla="*/ 1676400 w 1676400"/>
              <a:gd name="connsiteY1" fmla="*/ 609600 h 1219200"/>
              <a:gd name="connsiteX2" fmla="*/ 1676400 w 1676400"/>
              <a:gd name="connsiteY2" fmla="*/ 1219200 h 1219200"/>
              <a:gd name="connsiteX3" fmla="*/ 0 w 1676400"/>
              <a:gd name="connsiteY3" fmla="*/ 1219200 h 1219200"/>
              <a:gd name="connsiteX4" fmla="*/ 0 w 1676400"/>
              <a:gd name="connsiteY4" fmla="*/ 0 h 1219200"/>
              <a:gd name="connsiteX0" fmla="*/ 0 w 1683535"/>
              <a:gd name="connsiteY0" fmla="*/ 0 h 933822"/>
              <a:gd name="connsiteX1" fmla="*/ 1683535 w 1683535"/>
              <a:gd name="connsiteY1" fmla="*/ 324222 h 933822"/>
              <a:gd name="connsiteX2" fmla="*/ 1683535 w 1683535"/>
              <a:gd name="connsiteY2" fmla="*/ 933822 h 933822"/>
              <a:gd name="connsiteX3" fmla="*/ 7135 w 1683535"/>
              <a:gd name="connsiteY3" fmla="*/ 933822 h 933822"/>
              <a:gd name="connsiteX4" fmla="*/ 0 w 1683535"/>
              <a:gd name="connsiteY4" fmla="*/ 0 h 933822"/>
              <a:gd name="connsiteX0" fmla="*/ 0 w 1683535"/>
              <a:gd name="connsiteY0" fmla="*/ 0 h 933822"/>
              <a:gd name="connsiteX1" fmla="*/ 1683535 w 1683535"/>
              <a:gd name="connsiteY1" fmla="*/ 324222 h 933822"/>
              <a:gd name="connsiteX2" fmla="*/ 1683535 w 1683535"/>
              <a:gd name="connsiteY2" fmla="*/ 933822 h 933822"/>
              <a:gd name="connsiteX3" fmla="*/ 7135 w 1683535"/>
              <a:gd name="connsiteY3" fmla="*/ 933822 h 933822"/>
              <a:gd name="connsiteX4" fmla="*/ 0 w 1683535"/>
              <a:gd name="connsiteY4" fmla="*/ 0 h 933822"/>
              <a:gd name="connsiteX0" fmla="*/ 0 w 1683535"/>
              <a:gd name="connsiteY0" fmla="*/ 0 h 933822"/>
              <a:gd name="connsiteX1" fmla="*/ 1683535 w 1683535"/>
              <a:gd name="connsiteY1" fmla="*/ 652407 h 933822"/>
              <a:gd name="connsiteX2" fmla="*/ 1683535 w 1683535"/>
              <a:gd name="connsiteY2" fmla="*/ 933822 h 933822"/>
              <a:gd name="connsiteX3" fmla="*/ 7135 w 1683535"/>
              <a:gd name="connsiteY3" fmla="*/ 933822 h 933822"/>
              <a:gd name="connsiteX4" fmla="*/ 0 w 1683535"/>
              <a:gd name="connsiteY4" fmla="*/ 0 h 933822"/>
              <a:gd name="connsiteX0" fmla="*/ 0 w 1683535"/>
              <a:gd name="connsiteY0" fmla="*/ 0 h 933822"/>
              <a:gd name="connsiteX1" fmla="*/ 1683535 w 1683535"/>
              <a:gd name="connsiteY1" fmla="*/ 652407 h 933822"/>
              <a:gd name="connsiteX2" fmla="*/ 1683535 w 1683535"/>
              <a:gd name="connsiteY2" fmla="*/ 933822 h 933822"/>
              <a:gd name="connsiteX3" fmla="*/ 7135 w 1683535"/>
              <a:gd name="connsiteY3" fmla="*/ 933822 h 933822"/>
              <a:gd name="connsiteX4" fmla="*/ 0 w 1683535"/>
              <a:gd name="connsiteY4" fmla="*/ 0 h 93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535" h="933822">
                <a:moveTo>
                  <a:pt x="0" y="0"/>
                </a:moveTo>
                <a:cubicBezTo>
                  <a:pt x="511236" y="586083"/>
                  <a:pt x="1607516" y="351703"/>
                  <a:pt x="1683535" y="652407"/>
                </a:cubicBezTo>
                <a:lnTo>
                  <a:pt x="1683535" y="933822"/>
                </a:lnTo>
                <a:lnTo>
                  <a:pt x="7135" y="933822"/>
                </a:lnTo>
                <a:cubicBezTo>
                  <a:pt x="4757" y="622548"/>
                  <a:pt x="2378" y="311274"/>
                  <a:pt x="0" y="0"/>
                </a:cubicBezTo>
                <a:close/>
              </a:path>
            </a:pathLst>
          </a:custGeom>
          <a:gradFill flip="none" rotWithShape="1">
            <a:gsLst>
              <a:gs pos="0">
                <a:schemeClr val="accent2"/>
              </a:gs>
              <a:gs pos="100000">
                <a:schemeClr val="accent2"/>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sp>
        <p:nvSpPr>
          <p:cNvPr id="27" name="Content Placeholder 2"/>
          <p:cNvSpPr txBox="1">
            <a:spLocks/>
          </p:cNvSpPr>
          <p:nvPr/>
        </p:nvSpPr>
        <p:spPr bwMode="auto">
          <a:xfrm>
            <a:off x="6781800" y="4724400"/>
            <a:ext cx="1676400"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tx1"/>
              </a:buClr>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
                <a:schemeClr val="tx1"/>
              </a:buClr>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
                <a:schemeClr val="tx1"/>
              </a:buClr>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
                <a:schemeClr val="tx1"/>
              </a:buClr>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
                <a:schemeClr val="tx1"/>
              </a:buClr>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200" i="1" dirty="0" smtClean="0"/>
              <a:t>Prevention</a:t>
            </a:r>
          </a:p>
        </p:txBody>
      </p:sp>
      <p:cxnSp>
        <p:nvCxnSpPr>
          <p:cNvPr id="11" name="Straight Arrow Connector 10"/>
          <p:cNvCxnSpPr/>
          <p:nvPr/>
        </p:nvCxnSpPr>
        <p:spPr bwMode="auto">
          <a:xfrm>
            <a:off x="1295400" y="5181600"/>
            <a:ext cx="7391400" cy="0"/>
          </a:xfrm>
          <a:prstGeom prst="straightConnector1">
            <a:avLst/>
          </a:prstGeom>
          <a:solidFill>
            <a:schemeClr val="accent1"/>
          </a:solidFill>
          <a:ln w="28575" cap="flat" cmpd="sng" algn="ctr">
            <a:solidFill>
              <a:schemeClr val="bg2">
                <a:lumMod val="50000"/>
              </a:schemeClr>
            </a:solidFill>
            <a:prstDash val="solid"/>
            <a:round/>
            <a:headEnd type="none" w="med" len="med"/>
            <a:tailEnd type="arrow"/>
          </a:ln>
          <a:effectLst/>
        </p:spPr>
      </p:cxnSp>
      <p:sp>
        <p:nvSpPr>
          <p:cNvPr id="7" name="TextBox 6"/>
          <p:cNvSpPr txBox="1"/>
          <p:nvPr/>
        </p:nvSpPr>
        <p:spPr bwMode="ltGray">
          <a:xfrm>
            <a:off x="3262391" y="1653256"/>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20" name="Footer Placeholder 19"/>
          <p:cNvSpPr>
            <a:spLocks noGrp="1"/>
          </p:cNvSpPr>
          <p:nvPr>
            <p:ph type="ftr" sz="quarter" idx="10"/>
          </p:nvPr>
        </p:nvSpPr>
        <p:spPr/>
        <p:txBody>
          <a:bodyPr/>
          <a:lstStyle/>
          <a:p>
            <a:pPr>
              <a:defRPr/>
            </a:pPr>
            <a:r>
              <a:rPr lang="en-US" dirty="0" smtClean="0"/>
              <a:t>Symantec Data Loss Prevention</a:t>
            </a:r>
            <a:endParaRPr lang="en-US" dirty="0"/>
          </a:p>
        </p:txBody>
      </p:sp>
    </p:spTree>
    <p:extLst>
      <p:ext uri="{BB962C8B-B14F-4D97-AF65-F5344CB8AC3E}">
        <p14:creationId xmlns:p14="http://schemas.microsoft.com/office/powerpoint/2010/main" val="12277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6.0&quot;&gt;&lt;object type=&quot;1&quot; unique_id=&quot;10001&quot;&gt;&lt;object type=&quot;8&quot; unique_id=&quot;10443&quot;&gt;&lt;/object&gt;&lt;object type=&quot;2&quot; unique_id=&quot;10444&quot;&gt;&lt;object type=&quot;3&quot; unique_id=&quot;10445&quot;&gt;&lt;property id=&quot;20148&quot; value=&quot;5&quot;/&gt;&lt;property id=&quot;20300&quot; value=&quot;Slide 1 - &amp;quot;Data Loss Prevention&amp;#x0D;&amp;#x0A;Protecting Your Information &amp;amp; Your Enterprise&amp;quot;&quot;/&gt;&lt;property id=&quot;20307&quot; value=&quot;302&quot;/&gt;&lt;/object&gt;&lt;object type=&quot;3&quot; unique_id=&quot;10446&quot;&gt;&lt;property id=&quot;20148&quot; value=&quot;5&quot;/&gt;&lt;property id=&quot;20300&quot; value=&quot;Slide 2 - &amp;quot;Why Data Loss Prevention&amp;quot;&quot;/&gt;&lt;property id=&quot;20307&quot; value=&quot;413&quot;/&gt;&lt;/object&gt;&lt;object type=&quot;3&quot; unique_id=&quot;10447&quot;&gt;&lt;property id=&quot;20148&quot; value=&quot;5&quot;/&gt;&lt;property id=&quot;20300&quot; value=&quot;Slide 3 - &amp;quot;Symantec knows DLP&amp;quot;&quot;/&gt;&lt;property id=&quot;20307&quot; value=&quot;414&quot;/&gt;&lt;/object&gt;&lt;object type=&quot;3&quot; unique_id=&quot;10448&quot;&gt;&lt;property id=&quot;20148&quot; value=&quot;5&quot;/&gt;&lt;property id=&quot;20300&quot; value=&quot;Slide 4 - &amp;quot;Symantec knows DLP&amp;quot;&quot;/&gt;&lt;property id=&quot;20307&quot; value=&quot;448&quot;/&gt;&lt;/object&gt;&lt;object type=&quot;3&quot; unique_id=&quot;10449&quot;&gt;&lt;property id=&quot;20148&quot; value=&quot;5&quot;/&gt;&lt;property id=&quot;20300&quot; value=&quot;Slide 5 - &amp;quot;Symantec Solutions Protect what’s Important&amp;quot;&quot;/&gt;&lt;property id=&quot;20307&quot; value=&quot;415&quot;/&gt;&lt;/object&gt;&lt;object type=&quot;3&quot; unique_id=&quot;10450&quot;&gt;&lt;property id=&quot;20148&quot; value=&quot;5&quot;/&gt;&lt;property id=&quot;20300&quot; value=&quot;Slide 6 - &amp;quot;The faces of DLP&amp;quot;&quot;/&gt;&lt;property id=&quot;20307&quot; value=&quot;416&quot;/&gt;&lt;/object&gt;&lt;object type=&quot;3&quot; unique_id=&quot;10451&quot;&gt;&lt;property id=&quot;20148&quot; value=&quot;5&quot;/&gt;&lt;property id=&quot;20300&quot; value=&quot;Slide 7 - &amp;quot;A Non-Transparent Solution&amp;quot;&quot;/&gt;&lt;property id=&quot;20307&quot; value=&quot;417&quot;/&gt;&lt;/object&gt;&lt;object type=&quot;3&quot; unique_id=&quot;10452&quot;&gt;&lt;property id=&quot;20148&quot; value=&quot;5&quot;/&gt;&lt;property id=&quot;20300&quot; value=&quot;Slide 8 - &amp;quot;How Symantec DLP Works&amp;quot;&quot;/&gt;&lt;property id=&quot;20307&quot; value=&quot;418&quot;/&gt;&lt;/object&gt;&lt;object type=&quot;3&quot; unique_id=&quot;10453&quot;&gt;&lt;property id=&quot;20148&quot; value=&quot;5&quot;/&gt;&lt;property id=&quot;20300&quot; value=&quot;Slide 9 - &amp;quot;DLP is About People&amp;quot;&quot;/&gt;&lt;property id=&quot;20307&quot; value=&quot;449&quot;/&gt;&lt;/object&gt;&lt;object type=&quot;3&quot; unique_id=&quot;10454&quot;&gt;&lt;property id=&quot;20148&quot; value=&quot;5&quot;/&gt;&lt;property id=&quot;20300&quot; value=&quot;Slide 10 - &amp;quot;DLP is About People&amp;quot;&quot;/&gt;&lt;property id=&quot;20307&quot; value=&quot;452&quot;/&gt;&lt;/object&gt;&lt;object type=&quot;3&quot; unique_id=&quot;10455&quot;&gt;&lt;property id=&quot;20148&quot; value=&quot;5&quot;/&gt;&lt;property id=&quot;20300&quot; value=&quot;Slide 11 - &amp;quot;DLP is About People&amp;quot;&quot;/&gt;&lt;property id=&quot;20307&quot; value=&quot;453&quot;/&gt;&lt;/object&gt;&lt;object type=&quot;3&quot; unique_id=&quot;10456&quot;&gt;&lt;property id=&quot;20148&quot; value=&quot;5&quot;/&gt;&lt;property id=&quot;20300&quot; value=&quot;Slide 12 - &amp;quot;DLP is About People&amp;quot;&quot;/&gt;&lt;property id=&quot;20307&quot; value=&quot;454&quot;/&gt;&lt;/object&gt;&lt;object type=&quot;3&quot; unique_id=&quot;10457&quot;&gt;&lt;property id=&quot;20148&quot; value=&quot;5&quot;/&gt;&lt;property id=&quot;20300&quot; value=&quot;Slide 13 - &amp;quot;The Symantec Difference&amp;quot;&quot;/&gt;&lt;property id=&quot;20307&quot; value=&quot;461&quot;/&gt;&lt;/object&gt;&lt;object type=&quot;3&quot; unique_id=&quot;10458&quot;&gt;&lt;property id=&quot;20148&quot; value=&quot;5&quot;/&gt;&lt;property id=&quot;20300&quot; value=&quot;Slide 14 - &amp;quot;Symantec Difference – Detection Technology&amp;quot;&quot;/&gt;&lt;property id=&quot;20307&quot; value=&quot;424&quot;/&gt;&lt;/object&gt;&lt;object type=&quot;3&quot; unique_id=&quot;10459&quot;&gt;&lt;property id=&quot;20148&quot; value=&quot;5&quot;/&gt;&lt;property id=&quot;20300&quot; value=&quot;Slide 15 - &amp;quot;Symantec Difference – Vector Machine Learning&amp;quot;&quot;/&gt;&lt;property id=&quot;20307&quot; value=&quot;425&quot;/&gt;&lt;/object&gt;&lt;object type=&quot;3&quot; unique_id=&quot;10460&quot;&gt;&lt;property id=&quot;20148&quot; value=&quot;5&quot;/&gt;&lt;property id=&quot;20300&quot; value=&quot;Slide 16 - &amp;quot;Symantec Difference – Vector Machine Learning&amp;quot;&quot;/&gt;&lt;property id=&quot;20307&quot; value=&quot;429&quot;/&gt;&lt;/object&gt;&lt;object type=&quot;3&quot; unique_id=&quot;10461&quot;&gt;&lt;property id=&quot;20148&quot; value=&quot;5&quot;/&gt;&lt;property id=&quot;20300&quot; value=&quot;Slide 17 - &amp;quot;Symantec Difference – Vector Machine Learning&amp;quot;&quot;/&gt;&lt;property id=&quot;20307&quot; value=&quot;430&quot;/&gt;&lt;/object&gt;&lt;object type=&quot;3&quot; unique_id=&quot;10462&quot;&gt;&lt;property id=&quot;20148&quot; value=&quot;5&quot;/&gt;&lt;property id=&quot;20300&quot; value=&quot;Slide 18 - &amp;quot;Symantec Difference – Vector Machine Learning&amp;quot;&quot;/&gt;&lt;property id=&quot;20307&quot; value=&quot;431&quot;/&gt;&lt;/object&gt;&lt;object type=&quot;3&quot; unique_id=&quot;10463&quot;&gt;&lt;property id=&quot;20148&quot; value=&quot;5&quot;/&gt;&lt;property id=&quot;20300&quot; value=&quot;Slide 19 - &amp;quot;Symantec Difference – Vector Machine Learning (VML)&amp;quot;&quot;/&gt;&lt;property id=&quot;20307&quot; value=&quot;440&quot;/&gt;&lt;/object&gt;&lt;object type=&quot;3&quot; unique_id=&quot;10464&quot;&gt;&lt;property id=&quot;20148&quot; value=&quot;5&quot;/&gt;&lt;property id=&quot;20300&quot; value=&quot;Slide 20 - &amp;quot;Symantec Difference – Workflow&amp;quot;&quot;/&gt;&lt;property id=&quot;20307&quot; value=&quot;447&quot;/&gt;&lt;/object&gt;&lt;object type=&quot;3&quot; unique_id=&quot;10465&quot;&gt;&lt;property id=&quot;20148&quot; value=&quot;5&quot;/&gt;&lt;property id=&quot;20300&quot; value=&quot;Slide 21 - &amp;quot;Symantec Difference – Data Insight&amp;quot;&quot;/&gt;&lt;property id=&quot;20307&quot; value=&quot;426&quot;/&gt;&lt;/object&gt;&lt;object type=&quot;3&quot; unique_id=&quot;10466&quot;&gt;&lt;property id=&quot;20148&quot; value=&quot;5&quot;/&gt;&lt;property id=&quot;20300&quot; value=&quot;Slide 22 - &amp;quot;Symantec Difference – Data Insight&amp;quot;&quot;/&gt;&lt;property id=&quot;20307&quot; value=&quot;432&quot;/&gt;&lt;/object&gt;&lt;object type=&quot;3&quot; unique_id=&quot;10467&quot;&gt;&lt;property id=&quot;20148&quot; value=&quot;5&quot;/&gt;&lt;property id=&quot;20300&quot; value=&quot;Slide 23 - &amp;quot;Symantec Difference – Data Insight&amp;quot;&quot;/&gt;&lt;property id=&quot;20307&quot; value=&quot;433&quot;/&gt;&lt;/object&gt;&lt;object type=&quot;3&quot; unique_id=&quot;10468&quot;&gt;&lt;property id=&quot;20148&quot; value=&quot;5&quot;/&gt;&lt;property id=&quot;20300&quot; value=&quot;Slide 24 - &amp;quot;Symantec Difference – Data Insight&amp;quot;&quot;/&gt;&lt;property id=&quot;20307&quot; value=&quot;434&quot;/&gt;&lt;/object&gt;&lt;object type=&quot;3&quot; unique_id=&quot;10469&quot;&gt;&lt;property id=&quot;20148&quot; value=&quot;5&quot;/&gt;&lt;property id=&quot;20300&quot; value=&quot;Slide 25 - &amp;quot;Symantec Difference – Tablet Protection&amp;quot;&quot;/&gt;&lt;property id=&quot;20307&quot; value=&quot;427&quot;/&gt;&lt;/object&gt;&lt;object type=&quot;3&quot; unique_id=&quot;10470&quot;&gt;&lt;property id=&quot;20148&quot; value=&quot;5&quot;/&gt;&lt;property id=&quot;20300&quot; value=&quot;Slide 26 - &amp;quot;Symantec Data Loss Prevention and Encryption Solutions&amp;quot;&quot;/&gt;&lt;property id=&quot;20307&quot; value=&quot;465&quot;/&gt;&lt;/object&gt;&lt;object type=&quot;3&quot; unique_id=&quot;10471&quot;&gt;&lt;property id=&quot;20148&quot; value=&quot;5&quot;/&gt;&lt;property id=&quot;20300&quot; value=&quot;Slide 27 - &amp;quot;Symantec Data Loss Prevention Products&amp;quot;&quot;/&gt;&lt;property id=&quot;20307&quot; value=&quot;435&quot;/&gt;&lt;/object&gt;&lt;object type=&quot;3&quot; unique_id=&quot;10472&quot;&gt;&lt;property id=&quot;20148&quot; value=&quot;5&quot;/&gt;&lt;property id=&quot;20300&quot; value=&quot;Slide 28 - &amp;quot;Symantec Data Loss Prevention Products&amp;quot;&quot;/&gt;&lt;property id=&quot;20307&quot; value=&quot;450&quot;/&gt;&lt;/object&gt;&lt;object type=&quot;3&quot; unique_id=&quot;10473&quot;&gt;&lt;property id=&quot;20148&quot; value=&quot;5&quot;/&gt;&lt;property id=&quot;20300&quot; value=&quot;Slide 29 - &amp;quot;Defense-In-Depth: Encryption + Data Loss Prevention&amp;quot;&quot;/&gt;&lt;property id=&quot;20307&quot; value=&quot;437&quot;/&gt;&lt;/object&gt;&lt;object type=&quot;3&quot; unique_id=&quot;10474&quot;&gt;&lt;property id=&quot;20148&quot; value=&quot;5&quot;/&gt;&lt;property id=&quot;20300&quot; value=&quot;Slide 30 - &amp;quot;Symantec Data Loss Prevention Architecture&amp;quot;&quot;/&gt;&lt;property id=&quot;20307&quot; value=&quot;470&quot;/&gt;&lt;/object&gt;&lt;object type=&quot;3&quot; unique_id=&quot;10475&quot;&gt;&lt;property id=&quot;20148&quot; value=&quot;5&quot;/&gt;&lt;property id=&quot;20300&quot; value=&quot;Slide 31 - &amp;quot;Continuous Risk Reduction&amp;quot;&quot;/&gt;&lt;property id=&quot;20307&quot; value=&quot;428&quot;/&gt;&lt;/object&gt;&lt;object type=&quot;3&quot; unique_id=&quot;10476&quot;&gt;&lt;property id=&quot;20148&quot; value=&quot;5&quot;/&gt;&lt;property id=&quot;20300&quot; value=&quot;Slide 32 - &amp;quot;The Symantec DLP Difference&amp;quot;&quot;/&gt;&lt;property id=&quot;20307&quot; value=&quot;468&quot;/&gt;&lt;/object&gt;&lt;object type=&quot;3&quot; unique_id=&quot;10477&quot;&gt;&lt;property id=&quot;20148&quot; value=&quot;5&quot;/&gt;&lt;property id=&quot;20300&quot; value=&quot;Slide 33 - &amp;quot;Symantec DLP – Distinctions&amp;quot;&quot;/&gt;&lt;property id=&quot;20307&quot; value=&quot;445&quot;/&gt;&lt;/object&gt;&lt;object type=&quot;3&quot; unique_id=&quot;10478&quot;&gt;&lt;property id=&quot;20148&quot; value=&quot;5&quot;/&gt;&lt;property id=&quot;20300&quot; value=&quot;Slide 34 - &amp;quot;Next Steps&amp;quot;&quot;/&gt;&lt;property id=&quot;20307&quot; value=&quot;451&quot;/&gt;&lt;/object&gt;&lt;object type=&quot;3&quot; unique_id=&quot;10479&quot;&gt;&lt;property id=&quot;20148&quot; value=&quot;5&quot;/&gt;&lt;property id=&quot;20300&quot; value=&quot;Slide 35&quot;/&gt;&lt;property id=&quot;20307&quot; value=&quot;466&quot;/&gt;&lt;/object&gt;&lt;object type=&quot;3&quot; unique_id=&quot;10480&quot;&gt;&lt;property id=&quot;20148&quot; value=&quot;5&quot;/&gt;&lt;property id=&quot;20300&quot; value=&quot;Slide 36 - &amp;quot;Additional DLP First Meeting Slides&amp;quot;&quot;/&gt;&lt;property id=&quot;20307&quot; value=&quot;459&quot;/&gt;&lt;/object&gt;&lt;object type=&quot;3&quot; unique_id=&quot;10482&quot;&gt;&lt;property id=&quot;20148&quot; value=&quot;5&quot;/&gt;&lt;property id=&quot;20300&quot; value=&quot;Slide 37 - &amp;quot;Our Understanding&amp;quot;&quot;/&gt;&lt;property id=&quot;20307&quot; value=&quot;460&quot;/&gt;&lt;/object&gt;&lt;object type=&quot;3&quot; unique_id=&quot;10483&quot;&gt;&lt;property id=&quot;20148&quot; value=&quot;5&quot;/&gt;&lt;property id=&quot;20300&quot; value=&quot;Slide 38 - &amp;quot;Symantec Named as a Leader in 2011 Gartner Magic Quadrant for Content-Aware Data Loss Prevention&amp;quot;&quot;/&gt;&lt;property id=&quot;20307&quot; value=&quot;464&quot;/&gt;&lt;/object&gt;&lt;object type=&quot;3&quot; unique_id=&quot;10484&quot;&gt;&lt;property id=&quot;20148&quot; value=&quot;5&quot;/&gt;&lt;property id=&quot;20300&quot; value=&quot;Slide 39 - &amp;quot;Worldwide Data Loss Prevention Revenue – 2010 &amp;quot;&quot;/&gt;&lt;property id=&quot;20307&quot; value=&quot;463&quot;/&gt;&lt;/object&gt;&lt;object type=&quot;3&quot; unique_id=&quot;10485&quot;&gt;&lt;property id=&quot;20148&quot; value=&quot;5&quot;/&gt;&lt;property id=&quot;20300&quot; value=&quot;Slide 40 - &amp;quot;Symantec Color Palette&amp;quot;&quot;/&gt;&lt;property id=&quot;20307&quot; value=&quot;291&quot;/&gt;&lt;/object&gt;&lt;/object&gt;&lt;/object&gt;&lt;/database&gt;"/>
</p:tagLst>
</file>

<file path=ppt/theme/theme1.xml><?xml version="1.0" encoding="utf-8"?>
<a:theme xmlns:a="http://schemas.openxmlformats.org/drawingml/2006/main" name="Symantec_Theme_White_Background_v5">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3705</Words>
  <Application>Microsoft Office PowerPoint</Application>
  <PresentationFormat>On-screen Show (4:3)</PresentationFormat>
  <Paragraphs>314</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MS PGothic</vt:lpstr>
      <vt:lpstr>Arial</vt:lpstr>
      <vt:lpstr>Calibri</vt:lpstr>
      <vt:lpstr>Times New Roman</vt:lpstr>
      <vt:lpstr>Wingdings</vt:lpstr>
      <vt:lpstr>Symantec_Theme_White_Background_v5</vt:lpstr>
      <vt:lpstr>Data Loss Prevention Protecting Your Information &amp; Your Enterprise</vt:lpstr>
      <vt:lpstr>Symantec Data Loss Prevention Products</vt:lpstr>
      <vt:lpstr>Symantec knows DLP</vt:lpstr>
      <vt:lpstr>Symantec knows DLP</vt:lpstr>
      <vt:lpstr>Symantec Solutions Protect what’s Important</vt:lpstr>
      <vt:lpstr>The faces of DLP</vt:lpstr>
      <vt:lpstr>A Non-Transparent Solution</vt:lpstr>
      <vt:lpstr>How Symantec DLP Works</vt:lpstr>
      <vt:lpstr>Continuous Risk Reduction</vt:lpstr>
      <vt:lpstr>Symantec is Named a Leader in 2013 Gartner Magic Quadrant for Content-Aware Data Loss Prevention</vt:lpstr>
      <vt:lpstr>#1 Market Leader in Data Loss Prevention Greater than next 3 competitors combined</vt:lpstr>
      <vt:lpstr>Parteneriatul Maguay - Symantec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Symantec Corporate Template</dc:title>
  <dc:creator/>
  <cp:lastModifiedBy/>
  <cp:revision>1</cp:revision>
  <dcterms:created xsi:type="dcterms:W3CDTF">2010-02-26T18:23:31Z</dcterms:created>
  <dcterms:modified xsi:type="dcterms:W3CDTF">2013-10-02T18:54:42Z</dcterms:modified>
</cp:coreProperties>
</file>