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slideUpdateInfo/slideUpdateInfo1.xml" ContentType="application/vnd.openxmlformats-officedocument.presentationml.slideUpdateInfo+xml"/>
  <Override PartName="/ppt/notesSlides/notesSlide13.xml" ContentType="application/vnd.openxmlformats-officedocument.presentationml.notesSlide+xml"/>
  <Override PartName="/ppt/slideUpdateInfo/slideUpdateInfo2.xml" ContentType="application/vnd.openxmlformats-officedocument.presentationml.slideUpdateInfo+xml"/>
  <Override PartName="/ppt/notesSlides/notesSlide14.xml" ContentType="application/vnd.openxmlformats-officedocument.presentationml.notesSlide+xml"/>
  <Override PartName="/ppt/slideUpdateInfo/slideUpdateInfo3.xml" ContentType="application/vnd.openxmlformats-officedocument.presentationml.slideUpdateInfo+xml"/>
  <Override PartName="/ppt/notesSlides/notesSlide15.xml" ContentType="application/vnd.openxmlformats-officedocument.presentationml.notesSlide+xml"/>
  <Override PartName="/ppt/slideUpdateInfo/slideUpdateInfo4.xml" ContentType="application/vnd.openxmlformats-officedocument.presentationml.slideUpdate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0"/>
  </p:notesMasterIdLst>
  <p:handoutMasterIdLst>
    <p:handoutMasterId r:id="rId31"/>
  </p:handoutMasterIdLst>
  <p:sldIdLst>
    <p:sldId id="282" r:id="rId2"/>
    <p:sldId id="350" r:id="rId3"/>
    <p:sldId id="345" r:id="rId4"/>
    <p:sldId id="425" r:id="rId5"/>
    <p:sldId id="286" r:id="rId6"/>
    <p:sldId id="289" r:id="rId7"/>
    <p:sldId id="422" r:id="rId8"/>
    <p:sldId id="349" r:id="rId9"/>
    <p:sldId id="284" r:id="rId10"/>
    <p:sldId id="354" r:id="rId11"/>
    <p:sldId id="449" r:id="rId12"/>
    <p:sldId id="516" r:id="rId13"/>
    <p:sldId id="508" r:id="rId14"/>
    <p:sldId id="356" r:id="rId15"/>
    <p:sldId id="421" r:id="rId16"/>
    <p:sldId id="367" r:id="rId17"/>
    <p:sldId id="515" r:id="rId18"/>
    <p:sldId id="390" r:id="rId19"/>
    <p:sldId id="532" r:id="rId20"/>
    <p:sldId id="419" r:id="rId21"/>
    <p:sldId id="410" r:id="rId22"/>
    <p:sldId id="523" r:id="rId23"/>
    <p:sldId id="528" r:id="rId24"/>
    <p:sldId id="529" r:id="rId25"/>
    <p:sldId id="530" r:id="rId26"/>
    <p:sldId id="531" r:id="rId27"/>
    <p:sldId id="389" r:id="rId28"/>
    <p:sldId id="522" r:id="rId29"/>
  </p:sldIdLst>
  <p:sldSz cx="9144000" cy="6858000" type="screen4x3"/>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 userDrawn="1">
          <p15:clr>
            <a:srgbClr val="A4A3A4"/>
          </p15:clr>
        </p15:guide>
        <p15:guide id="2" orient="horz" pos="2160" userDrawn="1">
          <p15:clr>
            <a:srgbClr val="A4A3A4"/>
          </p15:clr>
        </p15:guide>
        <p15:guide id="3" orient="horz" pos="3912" userDrawn="1">
          <p15:clr>
            <a:srgbClr val="A4A3A4"/>
          </p15:clr>
        </p15:guide>
        <p15:guide id="4" pos="5472" userDrawn="1">
          <p15:clr>
            <a:srgbClr val="A4A3A4"/>
          </p15:clr>
        </p15:guide>
        <p15:guide id="5" pos="57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ewang" initials="c" lastIdx="1" clrIdx="0"/>
  <p:cmAuthor id="2" name="Ramakrishnan, Ram" initials="RR" lastIdx="6" clrIdx="1">
    <p:extLst>
      <p:ext uri="{19B8F6BF-5375-455C-9EA6-DF929625EA0E}">
        <p15:presenceInfo xmlns:p15="http://schemas.microsoft.com/office/powerpoint/2012/main" userId="S-1-5-21-725345543-602162358-527237240-19658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6600"/>
    <a:srgbClr val="003366"/>
    <a:srgbClr val="ED1C24"/>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62" autoAdjust="0"/>
    <p:restoredTop sz="96473" autoAdjust="0"/>
  </p:normalViewPr>
  <p:slideViewPr>
    <p:cSldViewPr snapToGrid="0">
      <p:cViewPr varScale="1">
        <p:scale>
          <a:sx n="87" d="100"/>
          <a:sy n="87" d="100"/>
        </p:scale>
        <p:origin x="1190" y="72"/>
      </p:cViewPr>
      <p:guideLst>
        <p:guide orient="horz" pos="432"/>
        <p:guide orient="horz" pos="2160"/>
        <p:guide orient="horz" pos="3912"/>
        <p:guide pos="5472"/>
        <p:guide pos="576"/>
      </p:guideLst>
    </p:cSldViewPr>
  </p:slideViewPr>
  <p:notesTextViewPr>
    <p:cViewPr>
      <p:scale>
        <a:sx n="100" d="100"/>
        <a:sy n="100" d="100"/>
      </p:scale>
      <p:origin x="0" y="0"/>
    </p:cViewPr>
  </p:notesTextViewPr>
  <p:sorterViewPr>
    <p:cViewPr varScale="1">
      <p:scale>
        <a:sx n="1" d="1"/>
        <a:sy n="1" d="1"/>
      </p:scale>
      <p:origin x="0" y="-739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DC269D-66FA-4B10-BA32-2730D245D2BC}"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en-US"/>
        </a:p>
      </dgm:t>
    </dgm:pt>
    <dgm:pt modelId="{1A246BDD-9C27-464C-96F4-940494E0034E}">
      <dgm:prSet/>
      <dgm:spPr/>
      <dgm:t>
        <a:bodyPr/>
        <a:lstStyle/>
        <a:p>
          <a:r>
            <a:rPr lang="en-US" dirty="0" smtClean="0"/>
            <a:t> </a:t>
          </a:r>
          <a:endParaRPr lang="en-US" dirty="0"/>
        </a:p>
      </dgm:t>
    </dgm:pt>
    <dgm:pt modelId="{75AB2D07-7D0B-4D27-A6C7-8F926E6547CF}" type="parTrans" cxnId="{A5AB0D43-07B0-4513-884D-B9DC14B397F3}">
      <dgm:prSet/>
      <dgm:spPr/>
      <dgm:t>
        <a:bodyPr/>
        <a:lstStyle/>
        <a:p>
          <a:endParaRPr lang="en-US"/>
        </a:p>
      </dgm:t>
    </dgm:pt>
    <dgm:pt modelId="{A5823C86-84A8-4CF4-BE51-BACD976B45C5}" type="sibTrans" cxnId="{A5AB0D43-07B0-4513-884D-B9DC14B397F3}">
      <dgm:prSet/>
      <dgm:spPr/>
      <dgm:t>
        <a:bodyPr/>
        <a:lstStyle/>
        <a:p>
          <a:endParaRPr lang="en-US"/>
        </a:p>
      </dgm:t>
    </dgm:pt>
    <dgm:pt modelId="{FFE0AD6B-BB36-4745-A3BC-A87F763EDB95}" type="pres">
      <dgm:prSet presAssocID="{76DC269D-66FA-4B10-BA32-2730D245D2BC}" presName="arrowDiagram" presStyleCnt="0">
        <dgm:presLayoutVars>
          <dgm:chMax val="5"/>
          <dgm:dir/>
          <dgm:resizeHandles val="exact"/>
        </dgm:presLayoutVars>
      </dgm:prSet>
      <dgm:spPr/>
      <dgm:t>
        <a:bodyPr/>
        <a:lstStyle/>
        <a:p>
          <a:endParaRPr lang="en-US"/>
        </a:p>
      </dgm:t>
    </dgm:pt>
    <dgm:pt modelId="{B59C2D9E-40CF-446E-AA37-053EE08B5DBB}" type="pres">
      <dgm:prSet presAssocID="{76DC269D-66FA-4B10-BA32-2730D245D2BC}" presName="arrow" presStyleLbl="bgShp" presStyleIdx="0" presStyleCnt="1" custAng="3410414" custFlipVert="1" custScaleX="82662" custScaleY="53928" custLinFactNeighborX="-12553" custLinFactNeighborY="-6407"/>
      <dgm:spPr>
        <a:gradFill rotWithShape="0">
          <a:gsLst>
            <a:gs pos="1000">
              <a:schemeClr val="accent1">
                <a:lumMod val="40000"/>
                <a:lumOff val="60000"/>
                <a:alpha val="55000"/>
              </a:schemeClr>
            </a:gs>
            <a:gs pos="25000">
              <a:schemeClr val="tx2">
                <a:lumMod val="60000"/>
                <a:lumOff val="40000"/>
                <a:alpha val="44000"/>
              </a:schemeClr>
            </a:gs>
            <a:gs pos="100000">
              <a:schemeClr val="tx2">
                <a:lumMod val="50000"/>
                <a:alpha val="67000"/>
              </a:schemeClr>
            </a:gs>
          </a:gsLst>
          <a:lin ang="5400000" scaled="0"/>
        </a:gradFill>
      </dgm:spPr>
    </dgm:pt>
    <dgm:pt modelId="{F4F01E90-BEC9-4B31-8883-9AA4E24EF0E2}" type="pres">
      <dgm:prSet presAssocID="{76DC269D-66FA-4B10-BA32-2730D245D2BC}" presName="arrowDiagram1" presStyleCnt="0">
        <dgm:presLayoutVars>
          <dgm:bulletEnabled val="1"/>
        </dgm:presLayoutVars>
      </dgm:prSet>
      <dgm:spPr/>
    </dgm:pt>
    <dgm:pt modelId="{4DBE6076-21A7-4F86-B16C-E35789C34069}" type="pres">
      <dgm:prSet presAssocID="{1A246BDD-9C27-464C-96F4-940494E0034E}" presName="bullet1" presStyleLbl="node1" presStyleIdx="0" presStyleCnt="1"/>
      <dgm:spPr>
        <a:noFill/>
        <a:ln>
          <a:noFill/>
        </a:ln>
      </dgm:spPr>
    </dgm:pt>
    <dgm:pt modelId="{9983AA22-B3B5-499F-BC1E-4C9A7BEDD716}" type="pres">
      <dgm:prSet presAssocID="{1A246BDD-9C27-464C-96F4-940494E0034E}" presName="textBox1" presStyleLbl="revTx" presStyleIdx="0" presStyleCnt="1">
        <dgm:presLayoutVars>
          <dgm:bulletEnabled val="1"/>
        </dgm:presLayoutVars>
      </dgm:prSet>
      <dgm:spPr/>
      <dgm:t>
        <a:bodyPr/>
        <a:lstStyle/>
        <a:p>
          <a:endParaRPr lang="en-US"/>
        </a:p>
      </dgm:t>
    </dgm:pt>
  </dgm:ptLst>
  <dgm:cxnLst>
    <dgm:cxn modelId="{309D4721-6FA7-421F-8183-F1677DACDFE2}" type="presOf" srcId="{1A246BDD-9C27-464C-96F4-940494E0034E}" destId="{9983AA22-B3B5-499F-BC1E-4C9A7BEDD716}" srcOrd="0" destOrd="0" presId="urn:microsoft.com/office/officeart/2005/8/layout/arrow2"/>
    <dgm:cxn modelId="{A5AB0D43-07B0-4513-884D-B9DC14B397F3}" srcId="{76DC269D-66FA-4B10-BA32-2730D245D2BC}" destId="{1A246BDD-9C27-464C-96F4-940494E0034E}" srcOrd="0" destOrd="0" parTransId="{75AB2D07-7D0B-4D27-A6C7-8F926E6547CF}" sibTransId="{A5823C86-84A8-4CF4-BE51-BACD976B45C5}"/>
    <dgm:cxn modelId="{E213BF76-4D56-4F1D-A596-0E2074CAAF83}" type="presOf" srcId="{76DC269D-66FA-4B10-BA32-2730D245D2BC}" destId="{FFE0AD6B-BB36-4745-A3BC-A87F763EDB95}" srcOrd="0" destOrd="0" presId="urn:microsoft.com/office/officeart/2005/8/layout/arrow2"/>
    <dgm:cxn modelId="{1EBB1596-2F41-475E-9AD7-4EC08F5BDF28}" type="presParOf" srcId="{FFE0AD6B-BB36-4745-A3BC-A87F763EDB95}" destId="{B59C2D9E-40CF-446E-AA37-053EE08B5DBB}" srcOrd="0" destOrd="0" presId="urn:microsoft.com/office/officeart/2005/8/layout/arrow2"/>
    <dgm:cxn modelId="{ACF01733-7BAB-4D32-991A-5281DC884712}" type="presParOf" srcId="{FFE0AD6B-BB36-4745-A3BC-A87F763EDB95}" destId="{F4F01E90-BEC9-4B31-8883-9AA4E24EF0E2}" srcOrd="1" destOrd="0" presId="urn:microsoft.com/office/officeart/2005/8/layout/arrow2"/>
    <dgm:cxn modelId="{9A1B1568-4388-4824-A1EA-B94B07C7AF51}" type="presParOf" srcId="{F4F01E90-BEC9-4B31-8883-9AA4E24EF0E2}" destId="{4DBE6076-21A7-4F86-B16C-E35789C34069}" srcOrd="0" destOrd="0" presId="urn:microsoft.com/office/officeart/2005/8/layout/arrow2"/>
    <dgm:cxn modelId="{AF046416-BF7A-475C-B6AF-E820D5DECFDA}" type="presParOf" srcId="{F4F01E90-BEC9-4B31-8883-9AA4E24EF0E2}" destId="{9983AA22-B3B5-499F-BC1E-4C9A7BEDD716}" srcOrd="1"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38" tIns="49519" rIns="99038" bIns="49519" rtlCol="0"/>
          <a:lstStyle>
            <a:lvl1pPr algn="l">
              <a:defRPr sz="1300"/>
            </a:lvl1pPr>
          </a:lstStyle>
          <a:p>
            <a:endParaRPr lang="en-US" dirty="0">
              <a:latin typeface="Intel Clear" panose="020B0604020203020204" pitchFamily="34" charset="0"/>
            </a:endParaRPr>
          </a:p>
        </p:txBody>
      </p:sp>
      <p:sp>
        <p:nvSpPr>
          <p:cNvPr id="3" name="Date Placeholder 2"/>
          <p:cNvSpPr>
            <a:spLocks noGrp="1"/>
          </p:cNvSpPr>
          <p:nvPr>
            <p:ph type="dt" sz="quarter" idx="1"/>
          </p:nvPr>
        </p:nvSpPr>
        <p:spPr>
          <a:xfrm>
            <a:off x="4021294" y="0"/>
            <a:ext cx="3076363" cy="511731"/>
          </a:xfrm>
          <a:prstGeom prst="rect">
            <a:avLst/>
          </a:prstGeom>
        </p:spPr>
        <p:txBody>
          <a:bodyPr vert="horz" lIns="99038" tIns="49519" rIns="99038" bIns="49519" rtlCol="0"/>
          <a:lstStyle>
            <a:lvl1pPr algn="r">
              <a:defRPr sz="1300"/>
            </a:lvl1pPr>
          </a:lstStyle>
          <a:p>
            <a:fld id="{5ACFD7B2-88A6-E34E-8EF8-CB0C7BA47ADD}" type="datetimeFigureOut">
              <a:rPr lang="en-US" smtClean="0">
                <a:latin typeface="Intel Clear" panose="020B0604020203020204" pitchFamily="34" charset="0"/>
              </a:rPr>
              <a:pPr/>
              <a:t>10/8/2014</a:t>
            </a:fld>
            <a:endParaRPr lang="en-US" dirty="0">
              <a:latin typeface="Intel Clear" panose="020B0604020203020204" pitchFamily="34" charset="0"/>
            </a:endParaRPr>
          </a:p>
        </p:txBody>
      </p:sp>
      <p:sp>
        <p:nvSpPr>
          <p:cNvPr id="4" name="Footer Placeholder 3"/>
          <p:cNvSpPr>
            <a:spLocks noGrp="1"/>
          </p:cNvSpPr>
          <p:nvPr>
            <p:ph type="ftr" sz="quarter" idx="2"/>
          </p:nvPr>
        </p:nvSpPr>
        <p:spPr>
          <a:xfrm>
            <a:off x="0" y="9721106"/>
            <a:ext cx="3076363" cy="511731"/>
          </a:xfrm>
          <a:prstGeom prst="rect">
            <a:avLst/>
          </a:prstGeom>
        </p:spPr>
        <p:txBody>
          <a:bodyPr vert="horz" lIns="99038" tIns="49519" rIns="99038" bIns="49519" rtlCol="0" anchor="b"/>
          <a:lstStyle>
            <a:lvl1pPr algn="l">
              <a:defRPr sz="1300"/>
            </a:lvl1pPr>
          </a:lstStyle>
          <a:p>
            <a:endParaRPr lang="en-US" dirty="0">
              <a:latin typeface="Intel Clear" panose="020B0604020203020204" pitchFamily="34" charset="0"/>
            </a:endParaRPr>
          </a:p>
        </p:txBody>
      </p:sp>
      <p:sp>
        <p:nvSpPr>
          <p:cNvPr id="5" name="Slide Number Placeholder 4"/>
          <p:cNvSpPr>
            <a:spLocks noGrp="1"/>
          </p:cNvSpPr>
          <p:nvPr>
            <p:ph type="sldNum" sz="quarter" idx="3"/>
          </p:nvPr>
        </p:nvSpPr>
        <p:spPr>
          <a:xfrm>
            <a:off x="4021294" y="9721106"/>
            <a:ext cx="3076363" cy="511731"/>
          </a:xfrm>
          <a:prstGeom prst="rect">
            <a:avLst/>
          </a:prstGeom>
        </p:spPr>
        <p:txBody>
          <a:bodyPr vert="horz" lIns="99038" tIns="49519" rIns="99038" bIns="49519" rtlCol="0" anchor="b"/>
          <a:lstStyle>
            <a:lvl1pPr algn="r">
              <a:defRPr sz="1300"/>
            </a:lvl1pPr>
          </a:lstStyle>
          <a:p>
            <a:fld id="{296CFA4E-18EB-6D49-8DE2-7A74038C2C1C}" type="slidenum">
              <a:rPr lang="en-US" smtClean="0">
                <a:latin typeface="Intel Clear" panose="020B0604020203020204" pitchFamily="34" charset="0"/>
              </a:rPr>
              <a:pPr/>
              <a:t>‹#›</a:t>
            </a:fld>
            <a:endParaRPr lang="en-US" dirty="0">
              <a:latin typeface="Intel Clear" panose="020B0604020203020204" pitchFamily="34" charset="0"/>
            </a:endParaRPr>
          </a:p>
        </p:txBody>
      </p:sp>
    </p:spTree>
    <p:extLst>
      <p:ext uri="{BB962C8B-B14F-4D97-AF65-F5344CB8AC3E}">
        <p14:creationId xmlns:p14="http://schemas.microsoft.com/office/powerpoint/2010/main" val="9129941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38" tIns="49519" rIns="99038" bIns="49519" rtlCol="0"/>
          <a:lstStyle>
            <a:lvl1pPr algn="l">
              <a:defRPr sz="1300">
                <a:latin typeface="Intel Clear" panose="020B0604020203020204" pitchFamily="34" charset="0"/>
              </a:defRPr>
            </a:lvl1pPr>
          </a:lstStyle>
          <a:p>
            <a:endParaRPr lang="en-US" dirty="0"/>
          </a:p>
        </p:txBody>
      </p:sp>
      <p:sp>
        <p:nvSpPr>
          <p:cNvPr id="3" name="Date Placeholder 2"/>
          <p:cNvSpPr>
            <a:spLocks noGrp="1"/>
          </p:cNvSpPr>
          <p:nvPr>
            <p:ph type="dt" idx="1"/>
          </p:nvPr>
        </p:nvSpPr>
        <p:spPr>
          <a:xfrm>
            <a:off x="4021294" y="0"/>
            <a:ext cx="3076363" cy="511731"/>
          </a:xfrm>
          <a:prstGeom prst="rect">
            <a:avLst/>
          </a:prstGeom>
        </p:spPr>
        <p:txBody>
          <a:bodyPr vert="horz" lIns="99038" tIns="49519" rIns="99038" bIns="49519" rtlCol="0"/>
          <a:lstStyle>
            <a:lvl1pPr algn="r">
              <a:defRPr sz="1300">
                <a:latin typeface="Intel Clear" panose="020B0604020203020204" pitchFamily="34" charset="0"/>
              </a:defRPr>
            </a:lvl1pPr>
          </a:lstStyle>
          <a:p>
            <a:fld id="{ED7FC5FE-6F0D-D34A-8EE6-C95B4F5F4DC8}" type="datetimeFigureOut">
              <a:rPr lang="en-US" smtClean="0"/>
              <a:pPr/>
              <a:t>10/8/2014</a:t>
            </a:fld>
            <a:endParaRPr lang="en-US" dirty="0"/>
          </a:p>
        </p:txBody>
      </p:sp>
      <p:sp>
        <p:nvSpPr>
          <p:cNvPr id="4" name="Slide Image Placeholder 3"/>
          <p:cNvSpPr>
            <a:spLocks noGrp="1" noRot="1" noChangeAspect="1"/>
          </p:cNvSpPr>
          <p:nvPr>
            <p:ph type="sldImg" idx="2"/>
          </p:nvPr>
        </p:nvSpPr>
        <p:spPr>
          <a:xfrm>
            <a:off x="990600" y="766763"/>
            <a:ext cx="5118100" cy="3838575"/>
          </a:xfrm>
          <a:prstGeom prst="rect">
            <a:avLst/>
          </a:prstGeom>
          <a:noFill/>
          <a:ln w="12700">
            <a:solidFill>
              <a:prstClr val="black"/>
            </a:solidFill>
          </a:ln>
        </p:spPr>
        <p:txBody>
          <a:bodyPr vert="horz" lIns="99038" tIns="49519" rIns="99038" bIns="49519" rtlCol="0" anchor="ctr"/>
          <a:lstStyle/>
          <a:p>
            <a:endParaRPr lang="en-US" dirty="0"/>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38" tIns="49519" rIns="99038" bIns="49519"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9721106"/>
            <a:ext cx="3076363" cy="511731"/>
          </a:xfrm>
          <a:prstGeom prst="rect">
            <a:avLst/>
          </a:prstGeom>
        </p:spPr>
        <p:txBody>
          <a:bodyPr vert="horz" lIns="99038" tIns="49519" rIns="99038" bIns="49519" rtlCol="0" anchor="b"/>
          <a:lstStyle>
            <a:lvl1pPr algn="l">
              <a:defRPr sz="1300">
                <a:latin typeface="Intel Clear" panose="020B0604020203020204" pitchFamily="34" charset="0"/>
              </a:defRPr>
            </a:lvl1pPr>
          </a:lstStyle>
          <a:p>
            <a:endParaRPr lang="en-US" dirty="0"/>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38" tIns="49519" rIns="99038" bIns="49519" rtlCol="0" anchor="b"/>
          <a:lstStyle>
            <a:lvl1pPr algn="r">
              <a:defRPr sz="1300">
                <a:latin typeface="Intel Clear" panose="020B0604020203020204" pitchFamily="34" charset="0"/>
              </a:defRPr>
            </a:lvl1pPr>
          </a:lstStyle>
          <a:p>
            <a:fld id="{D61C8689-8455-3546-ADF9-3B7273760F66}" type="slidenum">
              <a:rPr lang="en-US" smtClean="0"/>
              <a:pPr/>
              <a:t>‹#›</a:t>
            </a:fld>
            <a:endParaRPr lang="en-US" dirty="0"/>
          </a:p>
        </p:txBody>
      </p:sp>
    </p:spTree>
    <p:extLst>
      <p:ext uri="{BB962C8B-B14F-4D97-AF65-F5344CB8AC3E}">
        <p14:creationId xmlns:p14="http://schemas.microsoft.com/office/powerpoint/2010/main" val="260842922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Intel Clear" panose="020B0604020203020204" pitchFamily="34" charset="0"/>
        <a:ea typeface="+mn-ea"/>
        <a:cs typeface="+mn-cs"/>
      </a:defRPr>
    </a:lvl1pPr>
    <a:lvl2pPr marL="457200" algn="l" defTabSz="457200" rtl="0" eaLnBrk="1" latinLnBrk="0" hangingPunct="1">
      <a:defRPr sz="1200" kern="1200">
        <a:solidFill>
          <a:schemeClr val="tx1"/>
        </a:solidFill>
        <a:latin typeface="Intel Clear" panose="020B0604020203020204" pitchFamily="34" charset="0"/>
        <a:ea typeface="+mn-ea"/>
        <a:cs typeface="+mn-cs"/>
      </a:defRPr>
    </a:lvl2pPr>
    <a:lvl3pPr marL="914400" algn="l" defTabSz="457200" rtl="0" eaLnBrk="1" latinLnBrk="0" hangingPunct="1">
      <a:defRPr sz="1200" kern="1200">
        <a:solidFill>
          <a:schemeClr val="tx1"/>
        </a:solidFill>
        <a:latin typeface="Intel Clear" panose="020B0604020203020204" pitchFamily="34" charset="0"/>
        <a:ea typeface="+mn-ea"/>
        <a:cs typeface="+mn-cs"/>
      </a:defRPr>
    </a:lvl3pPr>
    <a:lvl4pPr marL="1371600" algn="l" defTabSz="457200" rtl="0" eaLnBrk="1" latinLnBrk="0" hangingPunct="1">
      <a:defRPr sz="1200" kern="1200">
        <a:solidFill>
          <a:schemeClr val="tx1"/>
        </a:solidFill>
        <a:latin typeface="Intel Clear" panose="020B0604020203020204" pitchFamily="34" charset="0"/>
        <a:ea typeface="+mn-ea"/>
        <a:cs typeface="+mn-cs"/>
      </a:defRPr>
    </a:lvl4pPr>
    <a:lvl5pPr marL="1828800" algn="l" defTabSz="457200" rtl="0" eaLnBrk="1" latinLnBrk="0" hangingPunct="1">
      <a:defRPr sz="1200" kern="1200">
        <a:solidFill>
          <a:schemeClr val="tx1"/>
        </a:solidFill>
        <a:latin typeface="Intel Clear" panose="020B0604020203020204" pitchFamily="34" charset="0"/>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0600" y="766763"/>
            <a:ext cx="5118100" cy="3838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57BCBA-0FF1-40B3-BCB3-8C8B278AF9B9}"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2791865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Date Placeholder 3"/>
          <p:cNvSpPr>
            <a:spLocks noGrp="1"/>
          </p:cNvSpPr>
          <p:nvPr>
            <p:ph type="dt" idx="10"/>
          </p:nvPr>
        </p:nvSpPr>
        <p:spPr/>
        <p:txBody>
          <a:bodyPr/>
          <a:lstStyle/>
          <a:p>
            <a:fld id="{ED830B65-44FC-4174-9A46-C36BB1B2EEBA}" type="datetime8">
              <a:rPr lang="en-US" smtClean="0">
                <a:solidFill>
                  <a:srgbClr val="000000"/>
                </a:solidFill>
              </a:rPr>
              <a:pPr/>
              <a:t>10/8/2014 1:48 PM</a:t>
            </a:fld>
            <a:endParaRPr lang="en-US" dirty="0">
              <a:solidFill>
                <a:srgbClr val="000000"/>
              </a:solidFill>
            </a:endParaRPr>
          </a:p>
        </p:txBody>
      </p:sp>
      <p:sp>
        <p:nvSpPr>
          <p:cNvPr id="5" name="Slide Number Placeholder 4"/>
          <p:cNvSpPr>
            <a:spLocks noGrp="1"/>
          </p:cNvSpPr>
          <p:nvPr>
            <p:ph type="sldNum" sz="quarter" idx="11"/>
          </p:nvPr>
        </p:nvSpPr>
        <p:spPr/>
        <p:txBody>
          <a:bodyPr/>
          <a:lstStyle/>
          <a:p>
            <a:fld id="{32399AC2-B7BE-489E-946C-4F27CCDA2DF3}" type="slidenum">
              <a:rPr lang="en-US" smtClean="0">
                <a:solidFill>
                  <a:srgbClr val="000000"/>
                </a:solidFill>
              </a:rPr>
              <a:pPr/>
              <a:t>19</a:t>
            </a:fld>
            <a:endParaRPr lang="en-US" dirty="0">
              <a:solidFill>
                <a:srgbClr val="000000"/>
              </a:solidFill>
            </a:endParaRPr>
          </a:p>
        </p:txBody>
      </p:sp>
    </p:spTree>
    <p:extLst>
      <p:ext uri="{BB962C8B-B14F-4D97-AF65-F5344CB8AC3E}">
        <p14:creationId xmlns:p14="http://schemas.microsoft.com/office/powerpoint/2010/main" val="6591321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20</a:t>
            </a:fld>
            <a:endParaRPr lang="en-US" dirty="0"/>
          </a:p>
        </p:txBody>
      </p:sp>
    </p:spTree>
    <p:extLst>
      <p:ext uri="{BB962C8B-B14F-4D97-AF65-F5344CB8AC3E}">
        <p14:creationId xmlns:p14="http://schemas.microsoft.com/office/powerpoint/2010/main" val="2125894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DF37F7-BB33-4869-AABD-1D1A4EB826A0}"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40017810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DF37F7-BB33-4869-AABD-1D1A4EB826A0}"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26093038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ea typeface="ＭＳ Ｐゴシック" pitchFamily="34" charset="-128"/>
            </a:endParaRPr>
          </a:p>
        </p:txBody>
      </p:sp>
      <p:sp>
        <p:nvSpPr>
          <p:cNvPr id="4" name="Slide Number Placeholder 3"/>
          <p:cNvSpPr>
            <a:spLocks noGrp="1"/>
          </p:cNvSpPr>
          <p:nvPr>
            <p:ph type="sldNum" sz="quarter" idx="10"/>
          </p:nvPr>
        </p:nvSpPr>
        <p:spPr/>
        <p:txBody>
          <a:bodyPr/>
          <a:lstStyle/>
          <a:p>
            <a:fld id="{14DF37F7-BB33-4869-AABD-1D1A4EB826A0}"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40049325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dirty="0" smtClean="0"/>
              <a:t>Availability</a:t>
            </a:r>
            <a:r>
              <a:rPr lang="en-US" baseline="0" dirty="0" smtClean="0"/>
              <a:t> Commitment Backlog and Orders --- From the Product Launch Team</a:t>
            </a:r>
          </a:p>
          <a:p>
            <a:r>
              <a:rPr lang="en-US" sz="3300" u="sng" dirty="0">
                <a:solidFill>
                  <a:schemeClr val="accent1"/>
                </a:solidFill>
              </a:rPr>
              <a:t>Definitions</a:t>
            </a:r>
          </a:p>
          <a:p>
            <a:r>
              <a:rPr lang="en-US" u="sng" dirty="0" smtClean="0">
                <a:solidFill>
                  <a:schemeClr val="accent1"/>
                </a:solidFill>
              </a:rPr>
              <a:t>Books Open:</a:t>
            </a:r>
          </a:p>
          <a:p>
            <a:pPr marL="342893" indent="-342893">
              <a:buFont typeface="Arial" panose="020B0604020202020204" pitchFamily="34" charset="0"/>
              <a:buChar char="•"/>
            </a:pPr>
            <a:r>
              <a:rPr lang="en-US" sz="2000" dirty="0">
                <a:solidFill>
                  <a:schemeClr val="accent1"/>
                </a:solidFill>
              </a:rPr>
              <a:t>Date a customer can order a specific SKU and Intel has 90% confidence in accuracy of Customer Delivery Date (CDD)</a:t>
            </a:r>
          </a:p>
          <a:p>
            <a:pPr marL="342893" indent="-342893">
              <a:buFont typeface="Arial" panose="020B0604020202020204" pitchFamily="34" charset="0"/>
              <a:buChar char="•"/>
            </a:pPr>
            <a:r>
              <a:rPr lang="en-US" sz="2000" dirty="0">
                <a:solidFill>
                  <a:schemeClr val="accent1"/>
                </a:solidFill>
              </a:rPr>
              <a:t>Field personnel who want to influence demand should work business unit demand planner.</a:t>
            </a:r>
            <a:endParaRPr lang="en-US" sz="2000" u="sng" dirty="0">
              <a:solidFill>
                <a:schemeClr val="accent1"/>
              </a:solidFill>
            </a:endParaRPr>
          </a:p>
          <a:p>
            <a:r>
              <a:rPr lang="en-US" u="sng" dirty="0" smtClean="0">
                <a:solidFill>
                  <a:schemeClr val="accent1"/>
                </a:solidFill>
              </a:rPr>
              <a:t>Generally Available (GA):</a:t>
            </a:r>
            <a:endParaRPr lang="en-US" dirty="0" smtClean="0">
              <a:solidFill>
                <a:schemeClr val="accent1"/>
              </a:solidFill>
            </a:endParaRPr>
          </a:p>
          <a:p>
            <a:pPr marL="342893" indent="-342893">
              <a:buFont typeface="Arial" panose="020B0604020202020204" pitchFamily="34" charset="0"/>
              <a:buChar char="•"/>
            </a:pPr>
            <a:r>
              <a:rPr lang="en-US" sz="2000" dirty="0">
                <a:solidFill>
                  <a:schemeClr val="accent1"/>
                </a:solidFill>
              </a:rPr>
              <a:t>Date a SKU has enough quantity in stock at Intel warehouses to satisfy 4 weeks of demand as calculated by projected forecast and actual bookings. </a:t>
            </a:r>
            <a:endParaRPr lang="en-US" sz="2000" u="sng" dirty="0">
              <a:solidFill>
                <a:schemeClr val="accent1"/>
              </a:solidFill>
            </a:endParaRPr>
          </a:p>
          <a:p>
            <a:r>
              <a:rPr lang="en-US" u="sng" dirty="0" smtClean="0">
                <a:solidFill>
                  <a:schemeClr val="accent1"/>
                </a:solidFill>
              </a:rPr>
              <a:t>Public Announcement Date:</a:t>
            </a:r>
          </a:p>
          <a:p>
            <a:pPr marL="342893" indent="-342893">
              <a:buFont typeface="Arial" panose="020B0604020202020204" pitchFamily="34" charset="0"/>
              <a:buChar char="•"/>
            </a:pPr>
            <a:r>
              <a:rPr lang="en-US" sz="2000" dirty="0">
                <a:solidFill>
                  <a:schemeClr val="accent1"/>
                </a:solidFill>
              </a:rPr>
              <a:t>Date customer can start selling new Grantley SKUs to their customer base.  </a:t>
            </a:r>
          </a:p>
          <a:p>
            <a:pPr marL="342893" indent="-342893">
              <a:buFont typeface="Arial" panose="020B0604020202020204" pitchFamily="34" charset="0"/>
              <a:buChar char="•"/>
            </a:pPr>
            <a:endParaRPr lang="en-US" sz="2000" dirty="0">
              <a:solidFill>
                <a:schemeClr val="accent1"/>
              </a:solidFill>
            </a:endParaRPr>
          </a:p>
          <a:p>
            <a:r>
              <a:rPr lang="en-US" dirty="0" smtClean="0">
                <a:solidFill>
                  <a:schemeClr val="accent1"/>
                </a:solidFill>
              </a:rPr>
              <a:t>To avoid confusion</a:t>
            </a:r>
            <a:r>
              <a:rPr lang="en-US" baseline="0" dirty="0" smtClean="0">
                <a:solidFill>
                  <a:schemeClr val="accent1"/>
                </a:solidFill>
              </a:rPr>
              <a:t> the following terms will no longer be utilized in communicating availability: </a:t>
            </a:r>
            <a:r>
              <a:rPr lang="en-US" dirty="0" smtClean="0">
                <a:solidFill>
                  <a:schemeClr val="accent1"/>
                </a:solidFill>
              </a:rPr>
              <a:t>TTM, FCS, etc.</a:t>
            </a:r>
          </a:p>
          <a:p>
            <a:r>
              <a:rPr lang="en-US" dirty="0" smtClean="0">
                <a:solidFill>
                  <a:schemeClr val="accent1"/>
                </a:solidFill>
              </a:rPr>
              <a:t>Outbound Communication Methodology:</a:t>
            </a:r>
          </a:p>
          <a:p>
            <a:pPr lvl="0">
              <a:buFont typeface="Arial" panose="020B0604020202020204" pitchFamily="34" charset="0"/>
              <a:buChar char="•"/>
            </a:pPr>
            <a:r>
              <a:rPr lang="en-US" sz="2000" dirty="0">
                <a:solidFill>
                  <a:schemeClr val="accent1"/>
                </a:solidFill>
              </a:rPr>
              <a:t>Detailed dates by SKU</a:t>
            </a:r>
          </a:p>
          <a:p>
            <a:pPr lvl="0">
              <a:buFont typeface="Arial" panose="020B0604020202020204" pitchFamily="34" charset="0"/>
              <a:buChar char="•"/>
            </a:pPr>
            <a:r>
              <a:rPr lang="en-US" sz="2000" dirty="0">
                <a:solidFill>
                  <a:schemeClr val="accent1"/>
                </a:solidFill>
              </a:rPr>
              <a:t>Goal of consistent information from marketing, technical and MOWs.</a:t>
            </a:r>
          </a:p>
          <a:p>
            <a:pPr lvl="0">
              <a:buFont typeface="Arial" panose="020B0604020202020204" pitchFamily="34" charset="0"/>
              <a:buChar char="•"/>
            </a:pPr>
            <a:endParaRPr lang="en-US" sz="2000" dirty="0">
              <a:solidFill>
                <a:schemeClr val="accent1"/>
              </a:solidFill>
            </a:endParaRPr>
          </a:p>
          <a:p>
            <a:pPr lvl="0">
              <a:buFont typeface="Arial" panose="020B0604020202020204" pitchFamily="34" charset="0"/>
              <a:buNone/>
            </a:pPr>
            <a:r>
              <a:rPr lang="en-US" sz="2000" dirty="0">
                <a:solidFill>
                  <a:schemeClr val="accent1"/>
                </a:solidFill>
              </a:rPr>
              <a:t>Long Life Definitions</a:t>
            </a:r>
          </a:p>
          <a:p>
            <a:r>
              <a:rPr lang="en-US" u="sng" dirty="0" smtClean="0"/>
              <a:t>Product Standard Life </a:t>
            </a:r>
            <a:r>
              <a:rPr lang="en-US" dirty="0" smtClean="0"/>
              <a:t>(3 year):The period in which a product SKU is in production and expected to be built under standard practices and warranty.    </a:t>
            </a:r>
          </a:p>
          <a:p>
            <a:pPr marL="342893" indent="-342893"/>
            <a:r>
              <a:rPr lang="en-US" sz="2200" u="sng" dirty="0">
                <a:solidFill>
                  <a:srgbClr val="0071C5"/>
                </a:solidFill>
                <a:cs typeface="Neo Sans Intel"/>
              </a:rPr>
              <a:t>Product Long Life </a:t>
            </a:r>
            <a:r>
              <a:rPr lang="en-US" sz="2200" dirty="0">
                <a:solidFill>
                  <a:srgbClr val="0071C5"/>
                </a:solidFill>
                <a:cs typeface="Neo Sans Intel"/>
              </a:rPr>
              <a:t>(5 year):The period in which a product SKU is in production and expected to be built under long-life practices and warranty. </a:t>
            </a:r>
          </a:p>
          <a:p>
            <a:r>
              <a:rPr lang="en-US" u="sng" dirty="0" smtClean="0"/>
              <a:t>Extended Life: </a:t>
            </a:r>
            <a:r>
              <a:rPr lang="en-US" sz="2200" dirty="0">
                <a:solidFill>
                  <a:srgbClr val="0071C5"/>
                </a:solidFill>
                <a:cs typeface="Neo Sans Intel"/>
              </a:rPr>
              <a:t>The period beyond the standard or long life of a product SKU is expected to be built.  Drives special agreements, Ts &amp; Cs, and NCNR terms</a:t>
            </a:r>
          </a:p>
          <a:p>
            <a:endParaRPr lang="en-US" dirty="0" smtClean="0"/>
          </a:p>
          <a:p>
            <a:r>
              <a:rPr lang="en-US" dirty="0"/>
              <a:t>TTM:  time to market</a:t>
            </a:r>
          </a:p>
          <a:p>
            <a:r>
              <a:rPr lang="en-US" dirty="0"/>
              <a:t>FCS:  first customer ship</a:t>
            </a:r>
          </a:p>
          <a:p>
            <a:r>
              <a:rPr lang="en-US" dirty="0"/>
              <a:t>MOW:  message of the week</a:t>
            </a:r>
          </a:p>
          <a:p>
            <a:r>
              <a:rPr lang="en-US" dirty="0"/>
              <a:t>T&amp;C:  terms and conditions</a:t>
            </a:r>
          </a:p>
          <a:p>
            <a:r>
              <a:rPr lang="en-US" dirty="0"/>
              <a:t>NCNR:  non-cancelable non-returnable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DBFB452-192C-472E-8A8F-D8AC568B7D98}"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478122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Our vision is</a:t>
            </a:r>
            <a:r>
              <a:rPr lang="en-US" baseline="0" dirty="0" smtClean="0"/>
              <a:t> to transform the infrastructure to enhance the way business is done, enhance the end user’s experiences, and do it all as cost effectively and simply as possibly.</a:t>
            </a:r>
          </a:p>
          <a:p>
            <a:endParaRPr lang="en-US" baseline="0" dirty="0" smtClean="0"/>
          </a:p>
          <a:p>
            <a:r>
              <a:rPr lang="en-US" baseline="0" dirty="0" smtClean="0"/>
              <a:t>The challenge is that each area of the industry has different challenges and different needs must be met.  All the more reason to ensure a flexible and simple way to deploy solutions and services.  </a:t>
            </a:r>
          </a:p>
          <a:p>
            <a:endParaRPr lang="en-US" baseline="0" dirty="0" smtClean="0"/>
          </a:p>
          <a:p>
            <a:r>
              <a:rPr lang="en-US" baseline="0" dirty="0" smtClean="0"/>
              <a:t>For example, the traditional enterprise is looking for ways to provide real business value and deliver that as quickly as possible to their business unit customers.  They have to worry about purchase costs as well as operational costs.  Finding a flexible, responsive and efficient infrastructure that provides for those business needs is of paramount importance for Enterprise IT managers.</a:t>
            </a:r>
          </a:p>
          <a:p>
            <a:endParaRPr lang="en-US" baseline="0" dirty="0" smtClean="0"/>
          </a:p>
          <a:p>
            <a:r>
              <a:rPr lang="en-US" baseline="0" dirty="0" smtClean="0"/>
              <a:t>Public clouds, on the other hand must be able to scale to massive proportions – their compute, storage and networking capabilities.  Being able to provide that scale and still maintain SLAs to their broad base of external customers with a cost structure that still allows for a profit margin is of key importance for cloud service providers.  They need the flexibility and responsiveness of an efficient infrastructure that can dynamically change with their changing needs.</a:t>
            </a:r>
          </a:p>
          <a:p>
            <a:endParaRPr lang="en-US" baseline="0" dirty="0" smtClean="0"/>
          </a:p>
          <a:p>
            <a:r>
              <a:rPr lang="en-US" baseline="0" dirty="0" smtClean="0"/>
              <a:t>Technical computing customers also scale to massive proportions, but in a much different way than cloud service providers do.  Technical computing scale is for the maximum performance possible at a cost effective price point.  Their applications need to run at blazing speeds and that requires not just super fast super computers, it also requires an infrastructure that can keep up with the speeds and run the myriad of applications, move the data between systems, and be responsive and efficient every step of the way.</a:t>
            </a:r>
          </a:p>
          <a:p>
            <a:endParaRPr lang="en-US" baseline="0" dirty="0" smtClean="0"/>
          </a:p>
          <a:p>
            <a:r>
              <a:rPr lang="en-US" baseline="0" dirty="0" smtClean="0"/>
              <a:t>Finally, the Telco segment and Telco service provider are facing huge scale challenges.  Their scale challenges are based on the bandwidth driven by the number of calls and amount of data that pass through their infrastructure on a daily and hourly basis – 365 days a year, 24 hours a day.  To keep themselves profitable, they must be able to provide this service to their customers in a cost effective manner and must remain flexible and responsive enough to be able to innovate to provide new and interesting services to their customers quickly and efficiently.  Rapid service delivery and a cost effective infrastructure that can dynamically scale with the changing needs are of utmost importance to Telco service providers.</a:t>
            </a:r>
          </a:p>
          <a:p>
            <a:endParaRPr lang="en-US" baseline="0" dirty="0" smtClean="0"/>
          </a:p>
          <a:p>
            <a:r>
              <a:rPr lang="en-US" baseline="0" dirty="0" smtClean="0"/>
              <a:t>Bottom line, everyone has slightly different needs, but a flexible, responsive, and efficient infrastructure can help solve each of these pain points and provide the right solutions to meet the needs of all segments.  </a:t>
            </a:r>
            <a:endParaRPr lang="en-US" dirty="0"/>
          </a:p>
        </p:txBody>
      </p:sp>
      <p:sp>
        <p:nvSpPr>
          <p:cNvPr id="4" name="Slide Number Placeholder 3"/>
          <p:cNvSpPr>
            <a:spLocks noGrp="1"/>
          </p:cNvSpPr>
          <p:nvPr>
            <p:ph type="sldNum" sz="quarter" idx="10"/>
          </p:nvPr>
        </p:nvSpPr>
        <p:spPr/>
        <p:txBody>
          <a:bodyPr/>
          <a:lstStyle/>
          <a:p>
            <a:fld id="{2A3614DC-3E69-4F3B-A5A6-5BA3D7BE2FAC}" type="slidenum">
              <a:rPr lang="en-US" smtClean="0"/>
              <a:pPr/>
              <a:t>2</a:t>
            </a:fld>
            <a:endParaRPr lang="en-US"/>
          </a:p>
        </p:txBody>
      </p:sp>
    </p:spTree>
    <p:extLst>
      <p:ext uri="{BB962C8B-B14F-4D97-AF65-F5344CB8AC3E}">
        <p14:creationId xmlns:p14="http://schemas.microsoft.com/office/powerpoint/2010/main" val="2957806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the datacenter</a:t>
            </a:r>
            <a:r>
              <a:rPr lang="en-US" baseline="0" dirty="0" smtClean="0"/>
              <a:t> moves to a more software defined world, the need for a common platform across compute, storage and network is important.  </a:t>
            </a:r>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3</a:t>
            </a:fld>
            <a:endParaRPr lang="en-US" dirty="0"/>
          </a:p>
        </p:txBody>
      </p:sp>
    </p:spTree>
    <p:extLst>
      <p:ext uri="{BB962C8B-B14F-4D97-AF65-F5344CB8AC3E}">
        <p14:creationId xmlns:p14="http://schemas.microsoft.com/office/powerpoint/2010/main" val="3384820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300" dirty="0"/>
          </a:p>
        </p:txBody>
      </p:sp>
      <p:sp>
        <p:nvSpPr>
          <p:cNvPr id="4" name="Slide Number Placeholder 3"/>
          <p:cNvSpPr>
            <a:spLocks noGrp="1"/>
          </p:cNvSpPr>
          <p:nvPr>
            <p:ph type="sldNum" sz="quarter" idx="10"/>
          </p:nvPr>
        </p:nvSpPr>
        <p:spPr/>
        <p:txBody>
          <a:bodyPr/>
          <a:lstStyle/>
          <a:p>
            <a:pPr>
              <a:defRPr/>
            </a:pPr>
            <a:fld id="{37FF73DB-E450-4622-AB38-652C4EE11402}" type="slidenum">
              <a:rPr lang="en-US" smtClean="0">
                <a:solidFill>
                  <a:srgbClr val="000000"/>
                </a:solidFill>
              </a:rPr>
              <a:pPr>
                <a:defRPr/>
              </a:pPr>
              <a:t>4</a:t>
            </a:fld>
            <a:endParaRPr lang="en-US">
              <a:solidFill>
                <a:srgbClr val="000000"/>
              </a:solidFill>
            </a:endParaRPr>
          </a:p>
        </p:txBody>
      </p:sp>
    </p:spTree>
    <p:extLst>
      <p:ext uri="{BB962C8B-B14F-4D97-AF65-F5344CB8AC3E}">
        <p14:creationId xmlns:p14="http://schemas.microsoft.com/office/powerpoint/2010/main" val="4260467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lnSpc>
                <a:spcPct val="105000"/>
              </a:lnSpc>
              <a:spcBef>
                <a:spcPct val="50000"/>
              </a:spcBef>
            </a:pPr>
            <a:endParaRPr lang="en-US" b="0" dirty="0"/>
          </a:p>
        </p:txBody>
      </p:sp>
      <p:sp>
        <p:nvSpPr>
          <p:cNvPr id="4" name="Slide Number Placeholder 3"/>
          <p:cNvSpPr>
            <a:spLocks noGrp="1"/>
          </p:cNvSpPr>
          <p:nvPr>
            <p:ph type="sldNum" sz="quarter" idx="10"/>
          </p:nvPr>
        </p:nvSpPr>
        <p:spPr/>
        <p:txBody>
          <a:bodyPr/>
          <a:lstStyle/>
          <a:p>
            <a:pPr>
              <a:defRPr/>
            </a:pPr>
            <a:fld id="{77C0CBC6-3900-4B28-947B-ECA0BC3FEA69}" type="slidenum">
              <a:rPr lang="en-US" smtClean="0">
                <a:solidFill>
                  <a:prstClr val="black"/>
                </a:solidFill>
              </a:rPr>
              <a:pPr>
                <a:defRPr/>
              </a:pPr>
              <a:t>10</a:t>
            </a:fld>
            <a:endParaRPr lang="en-US" dirty="0">
              <a:solidFill>
                <a:prstClr val="black"/>
              </a:solidFill>
            </a:endParaRPr>
          </a:p>
        </p:txBody>
      </p:sp>
    </p:spTree>
    <p:extLst>
      <p:ext uri="{BB962C8B-B14F-4D97-AF65-F5344CB8AC3E}">
        <p14:creationId xmlns:p14="http://schemas.microsoft.com/office/powerpoint/2010/main" val="1031519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D61C8689-8455-3546-ADF9-3B7273760F66}"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206417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7263" y="755650"/>
            <a:ext cx="5030787" cy="3775075"/>
          </a:xfrm>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pPr>
              <a:defRPr/>
            </a:pPr>
            <a:fld id="{1A0FA520-CC4E-454B-A179-19D09172AD5D}" type="slidenum">
              <a:rPr lang="en-US" smtClean="0"/>
              <a:pPr>
                <a:defRPr/>
              </a:pPr>
              <a:t>13</a:t>
            </a:fld>
            <a:endParaRPr lang="en-US"/>
          </a:p>
        </p:txBody>
      </p:sp>
    </p:spTree>
    <p:extLst>
      <p:ext uri="{BB962C8B-B14F-4D97-AF65-F5344CB8AC3E}">
        <p14:creationId xmlns:p14="http://schemas.microsoft.com/office/powerpoint/2010/main" val="2755857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000" dirty="0"/>
              <a:t>Fortville was architected from the ground up to compliment a highly virtualized </a:t>
            </a:r>
            <a:r>
              <a:rPr lang="en-US" sz="1000" dirty="0" err="1"/>
              <a:t>Grantley</a:t>
            </a:r>
            <a:r>
              <a:rPr lang="en-US" sz="1000" dirty="0"/>
              <a:t> Platform that will be deployed in Public Cloud, Communication Infrastructure and Private Cloud environments.  </a:t>
            </a:r>
          </a:p>
          <a:p>
            <a:endParaRPr lang="en-US" sz="1000" dirty="0"/>
          </a:p>
          <a:p>
            <a:r>
              <a:rPr lang="en-US" sz="1000" dirty="0"/>
              <a:t>Fortville has a HW switch in it that will provide excellent performance for VM to VM traffic with using the OS hypervisor, offloading the traffic with SR-IOV to the NIC or going out the switch and back using VEPA (Virtual Edge Port Aggregator).  Fortville provides the right balance of network IO for the </a:t>
            </a:r>
            <a:r>
              <a:rPr lang="en-US" sz="1000" dirty="0" err="1"/>
              <a:t>Grantley</a:t>
            </a:r>
            <a:r>
              <a:rPr lang="en-US" sz="1000" dirty="0"/>
              <a:t> platform by offering 2x40, 1x40, 4x10 or 2x10 in </a:t>
            </a:r>
            <a:r>
              <a:rPr lang="en-US" sz="1000" dirty="0" err="1"/>
              <a:t>PCIe</a:t>
            </a:r>
            <a:r>
              <a:rPr lang="en-US" sz="1000" dirty="0"/>
              <a:t> 3 x8</a:t>
            </a:r>
          </a:p>
          <a:p>
            <a:endParaRPr lang="en-US" sz="1000" dirty="0"/>
          </a:p>
          <a:p>
            <a:r>
              <a:rPr lang="en-US" sz="1000" dirty="0"/>
              <a:t>Software Defined Infrastructure means having a Software Defined Network, Fortville will provide stateless offloads for Virtualized Network traffic (AKA:  Network Overlays) preserving performance by delivering all the traditional offloads (Receive Side Scaling – RSS , Checksum –CRC , TCP/IP Segment Offload – TSO and Virtual Machine Dynamic Queue </a:t>
            </a:r>
            <a:r>
              <a:rPr lang="en-US" sz="1000" dirty="0" err="1"/>
              <a:t>VMDq</a:t>
            </a:r>
            <a:r>
              <a:rPr lang="en-US" sz="1000" dirty="0"/>
              <a:t> making this a viable DC usage in the </a:t>
            </a:r>
            <a:r>
              <a:rPr lang="en-US" sz="1000" dirty="0" err="1"/>
              <a:t>Grantley</a:t>
            </a:r>
            <a:r>
              <a:rPr lang="en-US" sz="1000" dirty="0"/>
              <a:t> timeframe.  Fortville also provides an exciting traffic steering capability call Flow Director that designed for cloud applications like </a:t>
            </a:r>
            <a:r>
              <a:rPr lang="en-US" sz="1000" dirty="0" err="1"/>
              <a:t>MemcacheD</a:t>
            </a:r>
            <a:r>
              <a:rPr lang="en-US" sz="1000" dirty="0"/>
              <a:t>.  Flow Director ensure that certain applications flows are pinned to cores, guaranteeing resources availability for that application.  </a:t>
            </a:r>
          </a:p>
          <a:p>
            <a:endParaRPr lang="en-US" sz="1000" dirty="0"/>
          </a:p>
          <a:p>
            <a:r>
              <a:rPr lang="en-US" sz="1000" dirty="0"/>
              <a:t>Fortville like its predecessor the X550 (codename: Niantic) will have </a:t>
            </a:r>
            <a:r>
              <a:rPr lang="en-US" sz="1000" dirty="0" err="1"/>
              <a:t>linerate</a:t>
            </a:r>
            <a:r>
              <a:rPr lang="en-US" sz="1000" dirty="0"/>
              <a:t> throughput at 128B at 40G and 64B at 10G.  Fortville is also currently being optimized for DPDK which can be use for both to improve both </a:t>
            </a:r>
            <a:r>
              <a:rPr lang="en-US" sz="1000" dirty="0" err="1"/>
              <a:t>Comms</a:t>
            </a:r>
            <a:r>
              <a:rPr lang="en-US" sz="1000" dirty="0"/>
              <a:t> and Cloud small packet performance.  </a:t>
            </a:r>
          </a:p>
        </p:txBody>
      </p:sp>
      <p:sp>
        <p:nvSpPr>
          <p:cNvPr id="4" name="Slide Number Placeholder 3"/>
          <p:cNvSpPr>
            <a:spLocks noGrp="1"/>
          </p:cNvSpPr>
          <p:nvPr>
            <p:ph type="sldNum" sz="quarter" idx="10"/>
          </p:nvPr>
        </p:nvSpPr>
        <p:spPr/>
        <p:txBody>
          <a:bodyPr/>
          <a:lstStyle/>
          <a:p>
            <a:pPr>
              <a:defRPr/>
            </a:pPr>
            <a:fld id="{5B7906D6-FE74-4348-8396-4CE0A5D9045B}" type="slidenum">
              <a:rPr lang="en-US" altLang="ja-JP" smtClean="0">
                <a:solidFill>
                  <a:prstClr val="black"/>
                </a:solidFill>
              </a:rPr>
              <a:pPr>
                <a:defRPr/>
              </a:pPr>
              <a:t>17</a:t>
            </a:fld>
            <a:endParaRPr lang="en-US" altLang="ja-JP" dirty="0">
              <a:solidFill>
                <a:prstClr val="black"/>
              </a:solidFill>
            </a:endParaRPr>
          </a:p>
        </p:txBody>
      </p:sp>
    </p:spTree>
    <p:extLst>
      <p:ext uri="{BB962C8B-B14F-4D97-AF65-F5344CB8AC3E}">
        <p14:creationId xmlns:p14="http://schemas.microsoft.com/office/powerpoint/2010/main" val="9100540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0600" y="766763"/>
            <a:ext cx="5118100" cy="3838575"/>
          </a:xfrm>
        </p:spPr>
      </p:sp>
      <p:sp>
        <p:nvSpPr>
          <p:cNvPr id="3" name="Notes Placeholder 2"/>
          <p:cNvSpPr>
            <a:spLocks noGrp="1"/>
          </p:cNvSpPr>
          <p:nvPr>
            <p:ph type="body" idx="1"/>
          </p:nvPr>
        </p:nvSpPr>
        <p:spPr/>
        <p:txBody>
          <a:bodyPr/>
          <a:lstStyle/>
          <a:p>
            <a:pPr lvl="0"/>
            <a:endParaRPr lang="en-US" dirty="0"/>
          </a:p>
        </p:txBody>
      </p:sp>
      <p:sp>
        <p:nvSpPr>
          <p:cNvPr id="4" name="Date Placeholder 3"/>
          <p:cNvSpPr>
            <a:spLocks noGrp="1"/>
          </p:cNvSpPr>
          <p:nvPr>
            <p:ph type="dt" idx="10"/>
          </p:nvPr>
        </p:nvSpPr>
        <p:spPr/>
        <p:txBody>
          <a:bodyPr/>
          <a:lstStyle/>
          <a:p>
            <a:fld id="{ED830B65-44FC-4174-9A46-C36BB1B2EEBA}" type="datetime8">
              <a:rPr lang="en-US" smtClean="0">
                <a:solidFill>
                  <a:prstClr val="black"/>
                </a:solidFill>
              </a:rPr>
              <a:pPr/>
              <a:t>10/8/2014 1:48 PM</a:t>
            </a:fld>
            <a:endParaRPr lang="en-US" dirty="0">
              <a:solidFill>
                <a:prstClr val="black"/>
              </a:solidFill>
            </a:endParaRPr>
          </a:p>
        </p:txBody>
      </p:sp>
      <p:sp>
        <p:nvSpPr>
          <p:cNvPr id="5" name="Slide Number Placeholder 4"/>
          <p:cNvSpPr>
            <a:spLocks noGrp="1"/>
          </p:cNvSpPr>
          <p:nvPr>
            <p:ph type="sldNum" sz="quarter" idx="11"/>
          </p:nvPr>
        </p:nvSpPr>
        <p:spPr/>
        <p:txBody>
          <a:bodyPr/>
          <a:lstStyle/>
          <a:p>
            <a:fld id="{32399AC2-B7BE-489E-946C-4F27CCDA2DF3}"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9877404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pic>
        <p:nvPicPr>
          <p:cNvPr id="5" name="Picture 4" descr="int_lookins_hrz_rgb_wht_24.pn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36572" y="2020037"/>
            <a:ext cx="1969926" cy="579489"/>
          </a:xfrm>
          <a:prstGeom prst="rect">
            <a:avLst/>
          </a:prstGeom>
        </p:spPr>
      </p:pic>
      <p:sp>
        <p:nvSpPr>
          <p:cNvPr id="2" name="Title 1"/>
          <p:cNvSpPr>
            <a:spLocks noGrp="1"/>
          </p:cNvSpPr>
          <p:nvPr>
            <p:ph type="ctrTitle" hasCustomPrompt="1"/>
          </p:nvPr>
        </p:nvSpPr>
        <p:spPr>
          <a:xfrm>
            <a:off x="470739" y="2961596"/>
            <a:ext cx="7686686" cy="1470025"/>
          </a:xfrm>
        </p:spPr>
        <p:txBody>
          <a:bodyPr lIns="0" rIns="0" anchor="b" anchorCtr="0">
            <a:normAutofit/>
          </a:bodyPr>
          <a:lstStyle>
            <a:lvl1pPr>
              <a:defRPr sz="3600" baseline="0">
                <a:solidFill>
                  <a:schemeClr val="bg1"/>
                </a:solidFill>
                <a:latin typeface="Intel Clear" panose="020B0604020203020204" pitchFamily="34" charset="0"/>
                <a:cs typeface="Verdana" pitchFamily="34" charset="0"/>
              </a:defRPr>
            </a:lvl1pPr>
          </a:lstStyle>
          <a:p>
            <a:r>
              <a:rPr lang="en-US" dirty="0" smtClean="0"/>
              <a:t>36pt Light Title of Presentation</a:t>
            </a:r>
            <a:br>
              <a:rPr lang="en-US" dirty="0" smtClean="0"/>
            </a:br>
            <a:r>
              <a:rPr lang="en-US" dirty="0" smtClean="0"/>
              <a:t>Title of Presentation Line Two</a:t>
            </a:r>
            <a:endParaRPr lang="en-US" dirty="0"/>
          </a:p>
        </p:txBody>
      </p:sp>
      <p:sp>
        <p:nvSpPr>
          <p:cNvPr id="3" name="Subtitle 2"/>
          <p:cNvSpPr>
            <a:spLocks noGrp="1"/>
          </p:cNvSpPr>
          <p:nvPr>
            <p:ph type="subTitle" idx="1" hasCustomPrompt="1"/>
          </p:nvPr>
        </p:nvSpPr>
        <p:spPr>
          <a:xfrm>
            <a:off x="455613" y="4651630"/>
            <a:ext cx="6330212" cy="1233813"/>
          </a:xfrm>
        </p:spPr>
        <p:txBody>
          <a:bodyPr lIns="0" rIns="0">
            <a:normAutofit/>
          </a:bodyPr>
          <a:lstStyle>
            <a:lvl1pPr marL="0" indent="0" algn="l">
              <a:buNone/>
              <a:defRPr sz="1600" baseline="0">
                <a:solidFill>
                  <a:schemeClr val="bg1"/>
                </a:solidFill>
                <a:latin typeface="Intel Clear" panose="020B0604020203020204"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16pt Medium Subhead, Date, Etc.</a:t>
            </a:r>
            <a:endParaRPr lang="en-US" dirty="0"/>
          </a:p>
        </p:txBody>
      </p:sp>
      <p:sp>
        <p:nvSpPr>
          <p:cNvPr id="7" name="Rectangle 6"/>
          <p:cNvSpPr/>
          <p:nvPr userDrawn="1"/>
        </p:nvSpPr>
        <p:spPr>
          <a:xfrm>
            <a:off x="455613" y="6365939"/>
            <a:ext cx="1250342" cy="184666"/>
          </a:xfrm>
          <a:prstGeom prst="rect">
            <a:avLst/>
          </a:prstGeom>
        </p:spPr>
        <p:txBody>
          <a:bodyPr wrap="none" lIns="0" tIns="0" rIns="0" bIns="0">
            <a:spAutoFit/>
          </a:bodyPr>
          <a:lstStyle/>
          <a:p>
            <a:pPr algn="l" rtl="0"/>
            <a:r>
              <a:rPr lang="en-US" sz="1200" b="1" i="0" u="none" strike="noStrike" kern="1200" baseline="0" dirty="0" smtClean="0">
                <a:solidFill>
                  <a:schemeClr val="accent3"/>
                </a:solidFill>
                <a:latin typeface="Intel Clear" panose="020B0604020203020204" pitchFamily="34" charset="0"/>
                <a:ea typeface="+mn-ea"/>
                <a:cs typeface="Verdana" pitchFamily="34" charset="0"/>
              </a:rPr>
              <a:t>Intel Confidential</a:t>
            </a:r>
          </a:p>
        </p:txBody>
      </p:sp>
      <p:pic>
        <p:nvPicPr>
          <p:cNvPr id="1027" name="Picture 3" descr="W:\Clients\Intel\PRODUCTION\2012_13_Production\ASSETS_LOGOS_2012-13\Assets_Complete_2012-13\ PEEL AWAY\Intel_Peels\Intel_Peels_RGB\Peel_rgb_png\peel_rt_btm_drkBlue_rgb_216.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54891" y="5394579"/>
            <a:ext cx="1892808" cy="1463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97175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ig Bullet 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3948" y="119756"/>
            <a:ext cx="8453352" cy="988746"/>
          </a:xfrm>
        </p:spPr>
        <p:txBody>
          <a:bodyPr>
            <a:normAutofit/>
          </a:bodyPr>
          <a:lstStyle>
            <a:lvl1pPr>
              <a:defRPr sz="3200" baseline="0"/>
            </a:lvl1pPr>
          </a:lstStyle>
          <a:p>
            <a:r>
              <a:rPr lang="en-US" dirty="0" smtClean="0"/>
              <a:t>36pt Light headline</a:t>
            </a:r>
            <a:endParaRPr lang="en-US" dirty="0"/>
          </a:p>
        </p:txBody>
      </p:sp>
      <p:sp>
        <p:nvSpPr>
          <p:cNvPr id="3" name="Content Placeholder 2"/>
          <p:cNvSpPr>
            <a:spLocks noGrp="1"/>
          </p:cNvSpPr>
          <p:nvPr>
            <p:ph idx="1" hasCustomPrompt="1"/>
          </p:nvPr>
        </p:nvSpPr>
        <p:spPr>
          <a:xfrm>
            <a:off x="423948" y="1233856"/>
            <a:ext cx="8453352" cy="5052644"/>
          </a:xfrm>
        </p:spPr>
        <p:txBody>
          <a:bodyPr/>
          <a:lstStyle>
            <a:lvl1pPr>
              <a:defRPr>
                <a:solidFill>
                  <a:schemeClr val="tx2"/>
                </a:solidFill>
              </a:defRPr>
            </a:lvl1pPr>
            <a:lvl2pPr>
              <a:defRPr sz="2200">
                <a:solidFill>
                  <a:schemeClr val="tx2"/>
                </a:solidFill>
              </a:defRPr>
            </a:lvl2pPr>
            <a:lvl3pPr>
              <a:defRPr sz="2200">
                <a:solidFill>
                  <a:schemeClr val="tx2"/>
                </a:solidFill>
              </a:defRPr>
            </a:lvl3pPr>
            <a:lvl4pPr>
              <a:defRPr>
                <a:solidFill>
                  <a:schemeClr val="tx2"/>
                </a:solidFill>
              </a:defRPr>
            </a:lvl4pPr>
            <a:lvl5pPr>
              <a:defRPr>
                <a:solidFill>
                  <a:schemeClr val="tx2"/>
                </a:solidFill>
              </a:defRPr>
            </a:lvl5pPr>
          </a:lstStyle>
          <a:p>
            <a:pPr lvl="0"/>
            <a:r>
              <a:rPr lang="en-US" dirty="0" smtClean="0"/>
              <a:t>22pt Medium Sub Line</a:t>
            </a:r>
          </a:p>
          <a:p>
            <a:pPr lvl="1"/>
            <a:r>
              <a:rPr lang="en-US" dirty="0" smtClean="0"/>
              <a:t>22pt Regular Big Bullet One</a:t>
            </a:r>
          </a:p>
          <a:p>
            <a:pPr lvl="2"/>
            <a:r>
              <a:rPr lang="en-US" dirty="0" smtClean="0"/>
              <a:t>Sub-bullet</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5851182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Big Bullet 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3948" y="296753"/>
            <a:ext cx="8453352" cy="988746"/>
          </a:xfrm>
        </p:spPr>
        <p:txBody>
          <a:bodyPr>
            <a:normAutofit/>
          </a:bodyPr>
          <a:lstStyle>
            <a:lvl1pPr>
              <a:defRPr sz="3200" baseline="0"/>
            </a:lvl1pPr>
          </a:lstStyle>
          <a:p>
            <a:r>
              <a:rPr lang="en-US" dirty="0" smtClean="0"/>
              <a:t>32pt Light headline</a:t>
            </a:r>
            <a:endParaRPr lang="en-US" dirty="0"/>
          </a:p>
        </p:txBody>
      </p:sp>
      <p:sp>
        <p:nvSpPr>
          <p:cNvPr id="3" name="Content Placeholder 2"/>
          <p:cNvSpPr>
            <a:spLocks noGrp="1"/>
          </p:cNvSpPr>
          <p:nvPr>
            <p:ph idx="1" hasCustomPrompt="1"/>
          </p:nvPr>
        </p:nvSpPr>
        <p:spPr>
          <a:xfrm>
            <a:off x="423948" y="1325299"/>
            <a:ext cx="8453352" cy="5052644"/>
          </a:xfrm>
        </p:spPr>
        <p:txBody>
          <a:bodyPr/>
          <a:lstStyle>
            <a:lvl1pPr>
              <a:defRPr>
                <a:solidFill>
                  <a:schemeClr val="tx2"/>
                </a:solidFill>
              </a:defRPr>
            </a:lvl1pPr>
            <a:lvl2pPr>
              <a:defRPr sz="2200">
                <a:solidFill>
                  <a:schemeClr val="tx2"/>
                </a:solidFill>
              </a:defRPr>
            </a:lvl2pPr>
            <a:lvl3pPr>
              <a:defRPr sz="2200">
                <a:solidFill>
                  <a:schemeClr val="tx2"/>
                </a:solidFill>
              </a:defRPr>
            </a:lvl3pPr>
            <a:lvl4pPr>
              <a:defRPr>
                <a:solidFill>
                  <a:schemeClr val="tx2"/>
                </a:solidFill>
              </a:defRPr>
            </a:lvl4pPr>
            <a:lvl5pPr>
              <a:defRPr>
                <a:solidFill>
                  <a:schemeClr val="tx2"/>
                </a:solidFill>
              </a:defRPr>
            </a:lvl5pPr>
          </a:lstStyle>
          <a:p>
            <a:pPr lvl="0"/>
            <a:r>
              <a:rPr lang="en-US" dirty="0" smtClean="0"/>
              <a:t>22pt Medium Sub Line</a:t>
            </a:r>
          </a:p>
          <a:p>
            <a:pPr lvl="1"/>
            <a:r>
              <a:rPr lang="en-US" dirty="0" smtClean="0"/>
              <a:t>22pt Regular Big Bullet One</a:t>
            </a:r>
          </a:p>
          <a:p>
            <a:pPr lvl="2"/>
            <a:r>
              <a:rPr lang="en-US" dirty="0" smtClean="0"/>
              <a:t>Sub-bullet</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043004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23947" y="1232801"/>
            <a:ext cx="4032621" cy="5053699"/>
          </a:xfrm>
        </p:spPr>
        <p:txBody>
          <a:bodyPr/>
          <a:lstStyle>
            <a:lvl1pPr>
              <a:lnSpc>
                <a:spcPct val="110000"/>
              </a:lnSpc>
              <a:defRPr sz="22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06714" y="1232801"/>
            <a:ext cx="3946833" cy="5053699"/>
          </a:xfrm>
        </p:spPr>
        <p:txBody>
          <a:bodyPr/>
          <a:lstStyle>
            <a:lvl1pPr>
              <a:lnSpc>
                <a:spcPct val="110000"/>
              </a:lnSpc>
              <a:defRPr sz="22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6206368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smtClean="0"/>
              <a:t>Click to edit Master title style</a:t>
            </a:r>
            <a:endParaRPr lang="en-US" dirty="0"/>
          </a:p>
        </p:txBody>
      </p:sp>
    </p:spTree>
    <p:extLst>
      <p:ext uri="{BB962C8B-B14F-4D97-AF65-F5344CB8AC3E}">
        <p14:creationId xmlns:p14="http://schemas.microsoft.com/office/powerpoint/2010/main" val="41371696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896167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ack Cover">
    <p:bg>
      <p:bgPr>
        <a:solidFill>
          <a:schemeClr val="accent1"/>
        </a:solidFill>
        <a:effectLst/>
      </p:bgPr>
    </p:bg>
    <p:spTree>
      <p:nvGrpSpPr>
        <p:cNvPr id="1" name=""/>
        <p:cNvGrpSpPr/>
        <p:nvPr/>
      </p:nvGrpSpPr>
      <p:grpSpPr>
        <a:xfrm>
          <a:off x="0" y="0"/>
          <a:ext cx="0" cy="0"/>
          <a:chOff x="0" y="0"/>
          <a:chExt cx="0" cy="0"/>
        </a:xfrm>
      </p:grpSpPr>
      <p:pic>
        <p:nvPicPr>
          <p:cNvPr id="8" name="Picture 7" descr="int_lookins_hrz_rgb_wht_24.png"/>
          <p:cNvPicPr>
            <a:picLocks noChangeAspect="1"/>
          </p:cNvPicPr>
          <p:nvPr userDrawn="1"/>
        </p:nvPicPr>
        <p:blipFill rotWithShape="1">
          <a:blip r:embed="rId2" cstate="screen">
            <a:extLst>
              <a:ext uri="{28A0092B-C50C-407E-A947-70E740481C1C}">
                <a14:useLocalDpi xmlns:a14="http://schemas.microsoft.com/office/drawing/2010/main" val="0"/>
              </a:ext>
            </a:extLst>
          </a:blip>
          <a:srcRect r="53442"/>
          <a:stretch/>
        </p:blipFill>
        <p:spPr>
          <a:xfrm>
            <a:off x="3331366" y="2606019"/>
            <a:ext cx="2606040" cy="1646573"/>
          </a:xfrm>
          <a:prstGeom prst="rect">
            <a:avLst/>
          </a:prstGeom>
        </p:spPr>
      </p:pic>
    </p:spTree>
    <p:extLst>
      <p:ext uri="{BB962C8B-B14F-4D97-AF65-F5344CB8AC3E}">
        <p14:creationId xmlns:p14="http://schemas.microsoft.com/office/powerpoint/2010/main" val="241363680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5_Blue Section Break Image">
    <p:bg>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gradFill flip="none" rotWithShape="1">
            <a:gsLst>
              <a:gs pos="0">
                <a:schemeClr val="accent1"/>
              </a:gs>
              <a:gs pos="100000">
                <a:schemeClr val="tx2"/>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Title 1"/>
          <p:cNvSpPr>
            <a:spLocks noGrp="1"/>
          </p:cNvSpPr>
          <p:nvPr>
            <p:ph type="title"/>
          </p:nvPr>
        </p:nvSpPr>
        <p:spPr>
          <a:xfrm>
            <a:off x="457200" y="209629"/>
            <a:ext cx="8229600" cy="988747"/>
          </a:xfrm>
        </p:spPr>
        <p:txBody>
          <a:bodyPr>
            <a:normAutofit/>
          </a:bodyPr>
          <a:lstStyle>
            <a:lvl1pPr>
              <a:defRPr sz="2800">
                <a:solidFill>
                  <a:schemeClr val="bg1"/>
                </a:solidFill>
              </a:defRPr>
            </a:lvl1pPr>
          </a:lstStyle>
          <a:p>
            <a:r>
              <a:rPr lang="en-US" dirty="0" smtClean="0"/>
              <a:t>Click to edit Master title style</a:t>
            </a:r>
            <a:endParaRPr lang="en-US" dirty="0"/>
          </a:p>
        </p:txBody>
      </p:sp>
      <p:pic>
        <p:nvPicPr>
          <p:cNvPr id="7" name="Picture 6" descr="int_lookins_hrz_rgb_wht_24.png"/>
          <p:cNvPicPr>
            <a:picLocks noChangeAspect="1"/>
          </p:cNvPicPr>
          <p:nvPr userDrawn="1"/>
        </p:nvPicPr>
        <p:blipFill rotWithShape="1">
          <a:blip r:embed="rId2" cstate="screen">
            <a:extLst>
              <a:ext uri="{28A0092B-C50C-407E-A947-70E740481C1C}">
                <a14:useLocalDpi xmlns:a14="http://schemas.microsoft.com/office/drawing/2010/main" val="0"/>
              </a:ext>
            </a:extLst>
          </a:blip>
          <a:srcRect r="53442"/>
          <a:stretch/>
        </p:blipFill>
        <p:spPr>
          <a:xfrm>
            <a:off x="8305800" y="6324600"/>
            <a:ext cx="609600" cy="385163"/>
          </a:xfrm>
          <a:prstGeom prst="rect">
            <a:avLst/>
          </a:prstGeom>
        </p:spPr>
      </p:pic>
      <p:sp>
        <p:nvSpPr>
          <p:cNvPr id="10" name="Text Box 3"/>
          <p:cNvSpPr txBox="1">
            <a:spLocks noChangeArrowheads="1"/>
          </p:cNvSpPr>
          <p:nvPr userDrawn="1"/>
        </p:nvSpPr>
        <p:spPr bwMode="auto">
          <a:xfrm>
            <a:off x="380308" y="6416331"/>
            <a:ext cx="6172892" cy="410369"/>
          </a:xfrm>
          <a:prstGeom prst="rect">
            <a:avLst/>
          </a:prstGeom>
          <a:noFill/>
          <a:ln w="50800" algn="ctr">
            <a:noFill/>
            <a:miter lim="800000"/>
            <a:headEnd/>
            <a:tailEnd/>
          </a:ln>
        </p:spPr>
        <p:txBody>
          <a:bodyPr wrap="square">
            <a:spAutoFit/>
          </a:bodyPr>
          <a:lstStyle/>
          <a:p>
            <a:pPr eaLnBrk="0" hangingPunct="0">
              <a:lnSpc>
                <a:spcPts val="800"/>
              </a:lnSpc>
              <a:spcBef>
                <a:spcPts val="600"/>
              </a:spcBef>
              <a:spcAft>
                <a:spcPts val="600"/>
              </a:spcAft>
              <a:defRPr/>
            </a:pPr>
            <a:r>
              <a:rPr lang="en-US" altLang="zh-CN" sz="700" dirty="0">
                <a:solidFill>
                  <a:srgbClr val="FFFFFF"/>
                </a:solidFill>
                <a:latin typeface="Intel Clear"/>
                <a:cs typeface="Intel Clear"/>
              </a:rPr>
              <a:t>Copyright © 2014, Intel Corporation. All rights reserved.  </a:t>
            </a:r>
            <a:r>
              <a:rPr lang="en-US" altLang="zh-CN" sz="600" dirty="0">
                <a:solidFill>
                  <a:srgbClr val="FFFFFF"/>
                </a:solidFill>
                <a:latin typeface="Intel Clear"/>
                <a:cs typeface="Intel Clear"/>
              </a:rPr>
              <a:t>All products, computer systems, dates, and figures specified are preliminary based on current expectations, and are subject to change without notice.  *Other names and brands may be claimed as the property of others.  Product availability may vary by country/geography.    </a:t>
            </a:r>
            <a:r>
              <a:rPr lang="en-US" sz="700" dirty="0">
                <a:solidFill>
                  <a:srgbClr val="FFFFFF"/>
                </a:solidFill>
                <a:latin typeface="Intel Clear"/>
                <a:cs typeface="Intel Clear"/>
              </a:rPr>
              <a:t>Product Collaboration and Systems Division (PCSD)		Intel Confidential</a:t>
            </a:r>
          </a:p>
        </p:txBody>
      </p:sp>
      <p:sp>
        <p:nvSpPr>
          <p:cNvPr id="14" name="Slide Number Placeholder 5"/>
          <p:cNvSpPr txBox="1">
            <a:spLocks/>
          </p:cNvSpPr>
          <p:nvPr userDrawn="1"/>
        </p:nvSpPr>
        <p:spPr>
          <a:xfrm>
            <a:off x="-8468" y="6492875"/>
            <a:ext cx="465667" cy="365125"/>
          </a:xfrm>
          <a:prstGeom prst="rect">
            <a:avLst/>
          </a:prstGeom>
        </p:spPr>
        <p:txBody>
          <a:bodyPr/>
          <a:lstStyle>
            <a:defPPr>
              <a:defRPr lang="en-US"/>
            </a:defPPr>
            <a:lvl1pPr marL="0" algn="l" defTabSz="457200" rtl="0" eaLnBrk="1" latinLnBrk="0" hangingPunct="1">
              <a:defRPr sz="105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E2556C5-CE8C-6547-B838-EA80C61A4AF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5871560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12" name="Freeform 11"/>
          <p:cNvSpPr/>
          <p:nvPr/>
        </p:nvSpPr>
        <p:spPr>
          <a:xfrm>
            <a:off x="0" y="6404405"/>
            <a:ext cx="9150839" cy="456141"/>
          </a:xfrm>
          <a:custGeom>
            <a:avLst/>
            <a:gdLst>
              <a:gd name="connsiteX0" fmla="*/ 9155339 w 9162317"/>
              <a:gd name="connsiteY0" fmla="*/ 0 h 460573"/>
              <a:gd name="connsiteX1" fmla="*/ 8352851 w 9162317"/>
              <a:gd name="connsiteY1" fmla="*/ 6978 h 460573"/>
              <a:gd name="connsiteX2" fmla="*/ 7829490 w 9162317"/>
              <a:gd name="connsiteY2" fmla="*/ 314027 h 460573"/>
              <a:gd name="connsiteX3" fmla="*/ 0 w 9162317"/>
              <a:gd name="connsiteY3" fmla="*/ 307048 h 460573"/>
              <a:gd name="connsiteX4" fmla="*/ 0 w 9162317"/>
              <a:gd name="connsiteY4" fmla="*/ 460573 h 460573"/>
              <a:gd name="connsiteX5" fmla="*/ 9162317 w 9162317"/>
              <a:gd name="connsiteY5" fmla="*/ 453594 h 460573"/>
              <a:gd name="connsiteX6" fmla="*/ 9155339 w 9162317"/>
              <a:gd name="connsiteY6" fmla="*/ 0 h 460573"/>
              <a:gd name="connsiteX0" fmla="*/ 9168064 w 9168064"/>
              <a:gd name="connsiteY0" fmla="*/ 2547 h 453595"/>
              <a:gd name="connsiteX1" fmla="*/ 8352851 w 9168064"/>
              <a:gd name="connsiteY1" fmla="*/ 0 h 453595"/>
              <a:gd name="connsiteX2" fmla="*/ 7829490 w 9168064"/>
              <a:gd name="connsiteY2" fmla="*/ 307049 h 453595"/>
              <a:gd name="connsiteX3" fmla="*/ 0 w 9168064"/>
              <a:gd name="connsiteY3" fmla="*/ 300070 h 453595"/>
              <a:gd name="connsiteX4" fmla="*/ 0 w 9168064"/>
              <a:gd name="connsiteY4" fmla="*/ 453595 h 453595"/>
              <a:gd name="connsiteX5" fmla="*/ 9162317 w 9168064"/>
              <a:gd name="connsiteY5" fmla="*/ 446616 h 453595"/>
              <a:gd name="connsiteX6" fmla="*/ 9168064 w 9168064"/>
              <a:gd name="connsiteY6" fmla="*/ 2547 h 453595"/>
              <a:gd name="connsiteX0" fmla="*/ 9168064 w 9168064"/>
              <a:gd name="connsiteY0" fmla="*/ 2547 h 456141"/>
              <a:gd name="connsiteX1" fmla="*/ 8352851 w 9168064"/>
              <a:gd name="connsiteY1" fmla="*/ 0 h 456141"/>
              <a:gd name="connsiteX2" fmla="*/ 7829490 w 9168064"/>
              <a:gd name="connsiteY2" fmla="*/ 307049 h 456141"/>
              <a:gd name="connsiteX3" fmla="*/ 0 w 9168064"/>
              <a:gd name="connsiteY3" fmla="*/ 300070 h 456141"/>
              <a:gd name="connsiteX4" fmla="*/ 0 w 9168064"/>
              <a:gd name="connsiteY4" fmla="*/ 453595 h 456141"/>
              <a:gd name="connsiteX5" fmla="*/ 9155954 w 9168064"/>
              <a:gd name="connsiteY5" fmla="*/ 456141 h 456141"/>
              <a:gd name="connsiteX6" fmla="*/ 9168064 w 9168064"/>
              <a:gd name="connsiteY6" fmla="*/ 2547 h 456141"/>
              <a:gd name="connsiteX0" fmla="*/ 9168064 w 9169169"/>
              <a:gd name="connsiteY0" fmla="*/ 2547 h 456141"/>
              <a:gd name="connsiteX1" fmla="*/ 8352851 w 9169169"/>
              <a:gd name="connsiteY1" fmla="*/ 0 h 456141"/>
              <a:gd name="connsiteX2" fmla="*/ 7829490 w 9169169"/>
              <a:gd name="connsiteY2" fmla="*/ 307049 h 456141"/>
              <a:gd name="connsiteX3" fmla="*/ 0 w 9169169"/>
              <a:gd name="connsiteY3" fmla="*/ 300070 h 456141"/>
              <a:gd name="connsiteX4" fmla="*/ 0 w 9169169"/>
              <a:gd name="connsiteY4" fmla="*/ 453595 h 456141"/>
              <a:gd name="connsiteX5" fmla="*/ 9168679 w 9169169"/>
              <a:gd name="connsiteY5" fmla="*/ 456141 h 456141"/>
              <a:gd name="connsiteX6" fmla="*/ 9168064 w 9169169"/>
              <a:gd name="connsiteY6" fmla="*/ 2547 h 456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9169" h="456141">
                <a:moveTo>
                  <a:pt x="9168064" y="2547"/>
                </a:moveTo>
                <a:lnTo>
                  <a:pt x="8352851" y="0"/>
                </a:lnTo>
                <a:lnTo>
                  <a:pt x="7829490" y="307049"/>
                </a:lnTo>
                <a:lnTo>
                  <a:pt x="0" y="300070"/>
                </a:lnTo>
                <a:lnTo>
                  <a:pt x="0" y="453595"/>
                </a:lnTo>
                <a:lnTo>
                  <a:pt x="9168679" y="456141"/>
                </a:lnTo>
                <a:cubicBezTo>
                  <a:pt x="9170595" y="308118"/>
                  <a:pt x="9166148" y="150570"/>
                  <a:pt x="9168064" y="2547"/>
                </a:cubicBezTo>
                <a:close/>
              </a:path>
            </a:pathLst>
          </a:cu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smtClean="0">
              <a:solidFill>
                <a:schemeClr val="bg1"/>
              </a:solidFill>
              <a:latin typeface="Intel Clear" panose="020B0604020203020204" pitchFamily="34" charset="0"/>
            </a:endParaRPr>
          </a:p>
          <a:p>
            <a:pPr algn="r"/>
            <a:fld id="{556E9CA1-ECF8-4338-AA13-0361CE5DCBAD}" type="slidenum">
              <a:rPr lang="en-US" sz="1000" smtClean="0">
                <a:solidFill>
                  <a:schemeClr val="bg1"/>
                </a:solidFill>
                <a:latin typeface="Intel Clear" panose="020B0604020203020204" pitchFamily="34" charset="0"/>
              </a:rPr>
              <a:t>‹#›</a:t>
            </a:fld>
            <a:endParaRPr lang="en-US" sz="1000" dirty="0" smtClean="0">
              <a:solidFill>
                <a:schemeClr val="bg1"/>
              </a:solidFill>
              <a:latin typeface="Intel Clear" panose="020B0604020203020204" pitchFamily="34" charset="0"/>
            </a:endParaRPr>
          </a:p>
        </p:txBody>
      </p:sp>
      <p:sp>
        <p:nvSpPr>
          <p:cNvPr id="2" name="Title Placeholder 1"/>
          <p:cNvSpPr>
            <a:spLocks noGrp="1"/>
          </p:cNvSpPr>
          <p:nvPr>
            <p:ph type="title"/>
          </p:nvPr>
        </p:nvSpPr>
        <p:spPr>
          <a:xfrm>
            <a:off x="423948" y="115238"/>
            <a:ext cx="8453352" cy="988746"/>
          </a:xfrm>
          <a:prstGeom prst="rect">
            <a:avLst/>
          </a:prstGeom>
        </p:spPr>
        <p:txBody>
          <a:bodyPr vert="horz" lIns="0" tIns="0" rIns="0" bIns="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22360" y="1226961"/>
            <a:ext cx="8454940" cy="5045621"/>
          </a:xfrm>
          <a:prstGeom prst="rect">
            <a:avLst/>
          </a:prstGeom>
        </p:spPr>
        <p:txBody>
          <a:bodyPr vert="horz" lIns="0" tIns="0" rIns="0" bIns="0" rtlCol="0">
            <a:normAutofit/>
          </a:bodyPr>
          <a:lstStyle/>
          <a:p>
            <a:pPr lvl="0"/>
            <a:r>
              <a:rPr lang="en-US" dirty="0" smtClean="0"/>
              <a:t>Click to edit Master text styles</a:t>
            </a:r>
          </a:p>
          <a:p>
            <a:pPr lvl="1"/>
            <a:r>
              <a:rPr lang="en-US" dirty="0" smtClean="0"/>
              <a:t>18pt Regular Big Bullet One</a:t>
            </a:r>
          </a:p>
          <a:p>
            <a:pPr lvl="2"/>
            <a:r>
              <a:rPr lang="en-US" dirty="0" smtClean="0"/>
              <a:t>Sub-bullet</a:t>
            </a:r>
          </a:p>
          <a:p>
            <a:pPr lvl="3"/>
            <a:r>
              <a:rPr lang="en-US" dirty="0" smtClean="0"/>
              <a:t>Fourth level</a:t>
            </a:r>
          </a:p>
          <a:p>
            <a:pPr lvl="4"/>
            <a:r>
              <a:rPr lang="en-US" dirty="0" smtClean="0"/>
              <a:t>Fifth level</a:t>
            </a:r>
            <a:endParaRPr lang="en-US" dirty="0"/>
          </a:p>
        </p:txBody>
      </p:sp>
      <p:cxnSp>
        <p:nvCxnSpPr>
          <p:cNvPr id="11" name="Straight Connector 10"/>
          <p:cNvCxnSpPr/>
          <p:nvPr/>
        </p:nvCxnSpPr>
        <p:spPr>
          <a:xfrm>
            <a:off x="8725284" y="6509752"/>
            <a:ext cx="0" cy="238125"/>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0" name="Picture 9" descr="int_lookins_hrz_rgb_wht_24.png"/>
          <p:cNvPicPr>
            <a:picLocks noChangeAspect="1"/>
          </p:cNvPicPr>
          <p:nvPr/>
        </p:nvPicPr>
        <p:blipFill rotWithShape="1">
          <a:blip r:embed="rId10" cstate="screen">
            <a:extLst>
              <a:ext uri="{28A0092B-C50C-407E-A947-70E740481C1C}">
                <a14:useLocalDpi xmlns:a14="http://schemas.microsoft.com/office/drawing/2010/main" val="0"/>
              </a:ext>
            </a:extLst>
          </a:blip>
          <a:srcRect r="53442"/>
          <a:stretch/>
        </p:blipFill>
        <p:spPr>
          <a:xfrm>
            <a:off x="8240431" y="6511163"/>
            <a:ext cx="390751" cy="246888"/>
          </a:xfrm>
          <a:prstGeom prst="rect">
            <a:avLst/>
          </a:prstGeom>
        </p:spPr>
      </p:pic>
      <p:sp>
        <p:nvSpPr>
          <p:cNvPr id="4" name="TextBox 3"/>
          <p:cNvSpPr txBox="1"/>
          <p:nvPr userDrawn="1"/>
        </p:nvSpPr>
        <p:spPr>
          <a:xfrm>
            <a:off x="31074" y="6460908"/>
            <a:ext cx="8011733" cy="292837"/>
          </a:xfrm>
          <a:prstGeom prst="rect">
            <a:avLst/>
          </a:prstGeom>
          <a:noFill/>
        </p:spPr>
        <p:txBody>
          <a:bodyPr wrap="square" lIns="45720" rIns="45720" rtlCol="0">
            <a:spAutoFit/>
          </a:bodyPr>
          <a:lstStyle/>
          <a:p>
            <a:pPr algn="l">
              <a:lnSpc>
                <a:spcPct val="80000"/>
              </a:lnSpc>
            </a:pPr>
            <a:r>
              <a:rPr lang="en-US" altLang="zh-CN" sz="800" kern="1200" dirty="0" smtClean="0">
                <a:solidFill>
                  <a:schemeClr val="tx2"/>
                </a:solidFill>
                <a:latin typeface="Intel Clear" panose="020B0604020203020204" pitchFamily="34" charset="0"/>
                <a:ea typeface="Verdana" pitchFamily="34" charset="0"/>
                <a:cs typeface="Verdana" pitchFamily="34" charset="0"/>
              </a:rPr>
              <a:t>All products, computer systems, dates and figures specified are preliminary based on current expectations, and are subject to change without notice. </a:t>
            </a:r>
          </a:p>
          <a:p>
            <a:pPr algn="l">
              <a:lnSpc>
                <a:spcPct val="80000"/>
              </a:lnSpc>
            </a:pPr>
            <a:r>
              <a:rPr lang="en-US" altLang="zh-CN" sz="800" kern="1200" dirty="0" smtClean="0">
                <a:solidFill>
                  <a:schemeClr val="tx2"/>
                </a:solidFill>
                <a:latin typeface="Intel Clear" panose="020B0604020203020204" pitchFamily="34" charset="0"/>
                <a:ea typeface="Verdana" pitchFamily="34" charset="0"/>
                <a:cs typeface="Verdana" pitchFamily="34" charset="0"/>
              </a:rPr>
              <a:t>Copyright © 2014 Intel Corporation. All rights reserved</a:t>
            </a:r>
            <a:endParaRPr lang="en-US" sz="800" kern="1200" dirty="0" smtClean="0">
              <a:solidFill>
                <a:schemeClr val="tx2"/>
              </a:solidFill>
              <a:latin typeface="Intel Clear" panose="020B0604020203020204" pitchFamily="34" charset="0"/>
              <a:ea typeface="Verdana" pitchFamily="34" charset="0"/>
              <a:cs typeface="Verdana" pitchFamily="34" charset="0"/>
            </a:endParaRPr>
          </a:p>
        </p:txBody>
      </p:sp>
      <p:sp>
        <p:nvSpPr>
          <p:cNvPr id="5" name="TextBox 4"/>
          <p:cNvSpPr txBox="1"/>
          <p:nvPr userDrawn="1"/>
        </p:nvSpPr>
        <p:spPr>
          <a:xfrm>
            <a:off x="3848792" y="6294813"/>
            <a:ext cx="1435008" cy="276999"/>
          </a:xfrm>
          <a:prstGeom prst="rect">
            <a:avLst/>
          </a:prstGeom>
          <a:noFill/>
        </p:spPr>
        <p:txBody>
          <a:bodyPr wrap="none" rtlCol="0">
            <a:spAutoFit/>
          </a:bodyPr>
          <a:lstStyle/>
          <a:p>
            <a:r>
              <a:rPr lang="en-US" sz="1200" b="1" dirty="0" smtClean="0">
                <a:solidFill>
                  <a:schemeClr val="tx2"/>
                </a:solidFill>
                <a:latin typeface="Intel Clear" panose="020B0604020203020204" pitchFamily="34" charset="0"/>
                <a:cs typeface="Neo Sans Intel"/>
              </a:rPr>
              <a:t>Intel Confidential</a:t>
            </a:r>
          </a:p>
        </p:txBody>
      </p:sp>
    </p:spTree>
    <p:extLst>
      <p:ext uri="{BB962C8B-B14F-4D97-AF65-F5344CB8AC3E}">
        <p14:creationId xmlns:p14="http://schemas.microsoft.com/office/powerpoint/2010/main" val="37862278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2" r:id="rId3"/>
    <p:sldLayoutId id="2147483652" r:id="rId4"/>
    <p:sldLayoutId id="2147483654" r:id="rId5"/>
    <p:sldLayoutId id="2147483655" r:id="rId6"/>
    <p:sldLayoutId id="2147483666" r:id="rId7"/>
    <p:sldLayoutId id="2147483673" r:id="rId8"/>
  </p:sldLayoutIdLst>
  <p:timing>
    <p:tnLst>
      <p:par>
        <p:cTn id="1" dur="indefinite" restart="never" nodeType="tmRoot"/>
      </p:par>
    </p:tnLst>
  </p:timing>
  <p:hf hdr="0" ftr="0" dt="0"/>
  <p:txStyles>
    <p:titleStyle>
      <a:lvl1pPr algn="l" defTabSz="457200" rtl="0" eaLnBrk="1" latinLnBrk="0" hangingPunct="1">
        <a:spcBef>
          <a:spcPct val="0"/>
        </a:spcBef>
        <a:buNone/>
        <a:defRPr sz="3200" kern="1200" baseline="0">
          <a:solidFill>
            <a:schemeClr val="accent1"/>
          </a:solidFill>
          <a:latin typeface="Intel Clear" panose="020B0604020203020204" pitchFamily="34" charset="0"/>
          <a:ea typeface="+mj-ea"/>
          <a:cs typeface="+mj-cs"/>
        </a:defRPr>
      </a:lvl1pPr>
    </p:titleStyle>
    <p:bodyStyle>
      <a:lvl1pPr marL="0" indent="0" algn="l" defTabSz="457200" rtl="0" eaLnBrk="1" latinLnBrk="0" hangingPunct="1">
        <a:spcBef>
          <a:spcPts val="1200"/>
        </a:spcBef>
        <a:spcAft>
          <a:spcPts val="0"/>
        </a:spcAft>
        <a:buFont typeface="Arial"/>
        <a:buNone/>
        <a:defRPr sz="2200" b="0" kern="1200">
          <a:solidFill>
            <a:srgbClr val="0071C5"/>
          </a:solidFill>
          <a:latin typeface="Intel Clear" panose="020B0604020203020204" pitchFamily="34" charset="0"/>
          <a:ea typeface="+mn-ea"/>
          <a:cs typeface="Verdana" pitchFamily="34" charset="0"/>
        </a:defRPr>
      </a:lvl1pPr>
      <a:lvl2pPr marL="225425" indent="-225425" algn="l" defTabSz="457200" rtl="0" eaLnBrk="1" latinLnBrk="0" hangingPunct="1">
        <a:spcBef>
          <a:spcPts val="1200"/>
        </a:spcBef>
        <a:buFont typeface="Wingdings" charset="2"/>
        <a:buChar char="§"/>
        <a:defRPr sz="1800" kern="1200" baseline="0">
          <a:solidFill>
            <a:schemeClr val="tx2"/>
          </a:solidFill>
          <a:latin typeface="Intel Clear" panose="020B0604020203020204" pitchFamily="34" charset="0"/>
          <a:ea typeface="+mn-ea"/>
          <a:cs typeface="Verdana" pitchFamily="34" charset="0"/>
        </a:defRPr>
      </a:lvl2pPr>
      <a:lvl3pPr marL="571500" indent="-228600" algn="l" defTabSz="457200" rtl="0" eaLnBrk="1" latinLnBrk="0" hangingPunct="1">
        <a:spcBef>
          <a:spcPts val="800"/>
        </a:spcBef>
        <a:buFont typeface="Wingdings" charset="2"/>
        <a:buChar char="§"/>
        <a:defRPr sz="1800" kern="1200">
          <a:solidFill>
            <a:schemeClr val="tx2"/>
          </a:solidFill>
          <a:latin typeface="Intel Clear" panose="020B0604020203020204" pitchFamily="34" charset="0"/>
          <a:ea typeface="+mn-ea"/>
          <a:cs typeface="Verdana" pitchFamily="34" charset="0"/>
        </a:defRPr>
      </a:lvl3pPr>
      <a:lvl4pPr marL="969963" indent="-228600" algn="l" defTabSz="457200" rtl="0" eaLnBrk="1" latinLnBrk="0" hangingPunct="1">
        <a:spcBef>
          <a:spcPct val="20000"/>
        </a:spcBef>
        <a:buFont typeface="Arial"/>
        <a:buChar char="–"/>
        <a:defRPr sz="1600" kern="1200">
          <a:solidFill>
            <a:schemeClr val="tx2"/>
          </a:solidFill>
          <a:latin typeface="Intel Clear" panose="020B0604020203020204" pitchFamily="34" charset="0"/>
          <a:ea typeface="+mn-ea"/>
          <a:cs typeface="Verdana" pitchFamily="34" charset="0"/>
        </a:defRPr>
      </a:lvl4pPr>
      <a:lvl5pPr marL="1319213" indent="-228600" algn="l" defTabSz="457200" rtl="0" eaLnBrk="1" latinLnBrk="0" hangingPunct="1">
        <a:spcBef>
          <a:spcPct val="20000"/>
        </a:spcBef>
        <a:buFont typeface="Arial"/>
        <a:buChar char="»"/>
        <a:defRPr sz="1400" kern="1200">
          <a:solidFill>
            <a:schemeClr val="tx2"/>
          </a:solidFill>
          <a:latin typeface="Intel Clear" panose="020B0604020203020204" pitchFamily="34" charset="0"/>
          <a:ea typeface="+mn-ea"/>
          <a:cs typeface="Verdana"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0" userDrawn="1">
          <p15:clr>
            <a:srgbClr val="F26B43"/>
          </p15:clr>
        </p15:guide>
        <p15:guide id="2" orient="horz" pos="2160" userDrawn="1">
          <p15:clr>
            <a:srgbClr val="F26B43"/>
          </p15:clr>
        </p15:guide>
        <p15:guide id="3" orient="horz" pos="696" userDrawn="1">
          <p15:clr>
            <a:srgbClr val="F26B43"/>
          </p15:clr>
        </p15:guide>
        <p15:guide id="4" orient="horz" pos="768" userDrawn="1">
          <p15:clr>
            <a:srgbClr val="F26B43"/>
          </p15:clr>
        </p15:guide>
        <p15:guide id="5" pos="264" userDrawn="1">
          <p15:clr>
            <a:srgbClr val="F26B43"/>
          </p15:clr>
        </p15:guide>
        <p15:guide id="6" pos="5592" userDrawn="1">
          <p15:clr>
            <a:srgbClr val="F26B43"/>
          </p15:clr>
        </p15:guide>
        <p15:guide id="7" orient="horz" pos="3960" userDrawn="1">
          <p15:clr>
            <a:srgbClr val="F26B43"/>
          </p15:clr>
        </p15:guide>
      </p15:sldGuideLst>
    </p:ext>
  </p:extLst>
</p:sldMaster>
</file>

<file path=ppt/slideUpdateInfo/_rels/slideUpdateInfo1.xml.rels><?xml version="1.0" encoding="UTF-8" standalone="yes"?>
<Relationships xmlns="http://schemas.openxmlformats.org/package/2006/relationships"><Relationship Id="rId1" Type="http://schemas.openxmlformats.org/officeDocument/2006/relationships/slideUpdateUrl" Target="https://sharepoint.amr.ith.intel.com/sites/ESPD-NPI/PCSD%20Grantly%20Design%20Win%20Gold%20Deck" TargetMode="External"/></Relationships>
</file>

<file path=ppt/slideUpdateInfo/_rels/slideUpdateInfo2.xml.rels><?xml version="1.0" encoding="UTF-8" standalone="yes"?>
<Relationships xmlns="http://schemas.openxmlformats.org/package/2006/relationships"><Relationship Id="rId1" Type="http://schemas.openxmlformats.org/officeDocument/2006/relationships/slideUpdateUrl" Target="https://sharepoint.amr.ith.intel.com/sites/ESPD-NPI/PCSD%20Grantly%20Design%20Win%20Gold%20Deck" TargetMode="External"/></Relationships>
</file>

<file path=ppt/slideUpdateInfo/_rels/slideUpdateInfo3.xml.rels><?xml version="1.0" encoding="UTF-8" standalone="yes"?>
<Relationships xmlns="http://schemas.openxmlformats.org/package/2006/relationships"><Relationship Id="rId1" Type="http://schemas.openxmlformats.org/officeDocument/2006/relationships/slideUpdateUrl" Target="https://sharepoint.amr.ith.intel.com/sites/ESPD-NPI/PCSD%20Grantly%20Design%20Win%20Gold%20Deck" TargetMode="External"/></Relationships>
</file>

<file path=ppt/slideUpdateInfo/_rels/slideUpdateInfo4.xml.rels><?xml version="1.0" encoding="UTF-8" standalone="yes"?>
<Relationships xmlns="http://schemas.openxmlformats.org/package/2006/relationships"><Relationship Id="rId1" Type="http://schemas.openxmlformats.org/officeDocument/2006/relationships/slideUpdateUrl" Target="https://sharepoint.amr.ith.intel.com/sites/ESPD-NPI/PCSD%20Grantly%20Design%20Win%20Gold%20Deck" TargetMode="External"/></Relationships>
</file>

<file path=ppt/slideUpdateInfo/slideUpdateInfo1.xml><?xml version="1.0" encoding="utf-8"?>
<p:sldSyncPr xmlns:a="http://schemas.openxmlformats.org/drawingml/2006/main" xmlns:r="http://schemas.openxmlformats.org/officeDocument/2006/relationships" xmlns:p="http://schemas.openxmlformats.org/presentationml/2006/main" serverSldId="363" serverSldModifiedTime="2014-08-20T20:28:50" clientInsertedTime="2014-08-20T20:32:09.180"/>
</file>

<file path=ppt/slideUpdateInfo/slideUpdateInfo2.xml><?xml version="1.0" encoding="utf-8"?>
<p:sldSyncPr xmlns:a="http://schemas.openxmlformats.org/drawingml/2006/main" xmlns:r="http://schemas.openxmlformats.org/officeDocument/2006/relationships" xmlns:p="http://schemas.openxmlformats.org/presentationml/2006/main" serverSldId="364" serverSldModifiedTime="2014-08-20T20:28:51" clientInsertedTime="2014-08-20T20:32:09.352"/>
</file>

<file path=ppt/slideUpdateInfo/slideUpdateInfo3.xml><?xml version="1.0" encoding="utf-8"?>
<p:sldSyncPr xmlns:a="http://schemas.openxmlformats.org/drawingml/2006/main" xmlns:r="http://schemas.openxmlformats.org/officeDocument/2006/relationships" xmlns:p="http://schemas.openxmlformats.org/presentationml/2006/main" serverSldId="365" serverSldModifiedTime="2014-08-20T20:28:52" clientInsertedTime="2014-08-20T20:32:09.539"/>
</file>

<file path=ppt/slideUpdateInfo/slideUpdateInfo4.xml><?xml version="1.0" encoding="utf-8"?>
<p:sldSyncPr xmlns:a="http://schemas.openxmlformats.org/drawingml/2006/main" xmlns:r="http://schemas.openxmlformats.org/officeDocument/2006/relationships" xmlns:p="http://schemas.openxmlformats.org/presentationml/2006/main" serverSldId="366" serverSldModifiedTime="2014-08-20T20:28:53" clientInsertedTime="2014-08-20T20:32:09.758"/>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www.intel.com/performance"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hyperlink" Target="http://www.intel.com/performance"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emf"/><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image" Target="../media/image33.jpeg"/><Relationship Id="rId9"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microsoft.com/office/2007/relationships/hdphoto" Target="../media/hdphoto2.wdp"/><Relationship Id="rId5" Type="http://schemas.openxmlformats.org/officeDocument/2006/relationships/image" Target="../media/image40.png"/><Relationship Id="rId4" Type="http://schemas.openxmlformats.org/officeDocument/2006/relationships/image" Target="../media/image39.jpeg"/></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43.jpeg"/><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hyperlink" Target="http://www.intel.com/content/dam/www/public/us/en/documents/product-briefs/high-performance-xeon-phi-coprocessor-brief.pdf"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jpeg"/><Relationship Id="rId18" Type="http://schemas.openxmlformats.org/officeDocument/2006/relationships/image" Target="../media/image63.png"/><Relationship Id="rId26" Type="http://schemas.openxmlformats.org/officeDocument/2006/relationships/image" Target="../media/image69.png"/><Relationship Id="rId3" Type="http://schemas.openxmlformats.org/officeDocument/2006/relationships/image" Target="../media/image48.png"/><Relationship Id="rId21" Type="http://schemas.openxmlformats.org/officeDocument/2006/relationships/image" Target="../media/image65.png"/><Relationship Id="rId7" Type="http://schemas.openxmlformats.org/officeDocument/2006/relationships/image" Target="../media/image52.wmf"/><Relationship Id="rId12" Type="http://schemas.openxmlformats.org/officeDocument/2006/relationships/image" Target="../media/image57.png"/><Relationship Id="rId17" Type="http://schemas.openxmlformats.org/officeDocument/2006/relationships/image" Target="../media/image62.png"/><Relationship Id="rId25" Type="http://schemas.openxmlformats.org/officeDocument/2006/relationships/image" Target="../media/image68.jpeg"/><Relationship Id="rId2" Type="http://schemas.openxmlformats.org/officeDocument/2006/relationships/image" Target="../media/image47.png"/><Relationship Id="rId16" Type="http://schemas.openxmlformats.org/officeDocument/2006/relationships/image" Target="../media/image61.png"/><Relationship Id="rId20" Type="http://schemas.openxmlformats.org/officeDocument/2006/relationships/image" Target="../media/image64.gif"/><Relationship Id="rId1" Type="http://schemas.openxmlformats.org/officeDocument/2006/relationships/slideLayout" Target="../slideLayouts/slideLayout2.xml"/><Relationship Id="rId6" Type="http://schemas.openxmlformats.org/officeDocument/2006/relationships/image" Target="../media/image51.png"/><Relationship Id="rId11" Type="http://schemas.openxmlformats.org/officeDocument/2006/relationships/image" Target="../media/image56.png"/><Relationship Id="rId24" Type="http://schemas.openxmlformats.org/officeDocument/2006/relationships/image" Target="../media/image67.png"/><Relationship Id="rId5" Type="http://schemas.openxmlformats.org/officeDocument/2006/relationships/image" Target="../media/image50.png"/><Relationship Id="rId15" Type="http://schemas.openxmlformats.org/officeDocument/2006/relationships/image" Target="../media/image60.png"/><Relationship Id="rId23" Type="http://schemas.openxmlformats.org/officeDocument/2006/relationships/image" Target="../media/image66.png"/><Relationship Id="rId28" Type="http://schemas.openxmlformats.org/officeDocument/2006/relationships/image" Target="../media/image71.gif"/><Relationship Id="rId10" Type="http://schemas.openxmlformats.org/officeDocument/2006/relationships/image" Target="../media/image55.png"/><Relationship Id="rId19" Type="http://schemas.openxmlformats.org/officeDocument/2006/relationships/hyperlink" Target="http://www.itracs.com/" TargetMode="External"/><Relationship Id="rId4" Type="http://schemas.openxmlformats.org/officeDocument/2006/relationships/image" Target="../media/image49.png"/><Relationship Id="rId9" Type="http://schemas.openxmlformats.org/officeDocument/2006/relationships/image" Target="../media/image54.png"/><Relationship Id="rId14" Type="http://schemas.openxmlformats.org/officeDocument/2006/relationships/image" Target="../media/image59.png"/><Relationship Id="rId22" Type="http://schemas.openxmlformats.org/officeDocument/2006/relationships/hyperlink" Target="http://www.fieldviewsolutions.com/" TargetMode="External"/><Relationship Id="rId27" Type="http://schemas.openxmlformats.org/officeDocument/2006/relationships/image" Target="../media/image7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UpdateInfo" Target="../slideUpdateInfo/slideUpdateInfo1.xml"/><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slideUpdateInfo" Target="../slideUpdateInfo/slideUpdateInfo2.xml"/><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slideUpdateInfo" Target="../slideUpdateInfo/slideUpdateInfo3.xml"/><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81.png"/><Relationship Id="rId3" Type="http://schemas.openxmlformats.org/officeDocument/2006/relationships/slideUpdateInfo" Target="../slideUpdateInfo/slideUpdateInfo4.xml"/><Relationship Id="rId7" Type="http://schemas.openxmlformats.org/officeDocument/2006/relationships/image" Target="../media/image75.png"/><Relationship Id="rId12" Type="http://schemas.openxmlformats.org/officeDocument/2006/relationships/image" Target="../media/image80.pn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74.png"/><Relationship Id="rId11" Type="http://schemas.openxmlformats.org/officeDocument/2006/relationships/image" Target="../media/image79.png"/><Relationship Id="rId5" Type="http://schemas.openxmlformats.org/officeDocument/2006/relationships/image" Target="../media/image73.png"/><Relationship Id="rId15" Type="http://schemas.openxmlformats.org/officeDocument/2006/relationships/image" Target="../media/image83.png"/><Relationship Id="rId10" Type="http://schemas.openxmlformats.org/officeDocument/2006/relationships/image" Target="../media/image78.png"/><Relationship Id="rId4" Type="http://schemas.openxmlformats.org/officeDocument/2006/relationships/image" Target="../media/image72.png"/><Relationship Id="rId9" Type="http://schemas.openxmlformats.org/officeDocument/2006/relationships/image" Target="../media/image77.png"/><Relationship Id="rId14" Type="http://schemas.openxmlformats.org/officeDocument/2006/relationships/image" Target="../media/image8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http://commons.wikimedia.org/wiki/Image:BRIC.svg" TargetMode="External"/><Relationship Id="rId7" Type="http://schemas.openxmlformats.org/officeDocument/2006/relationships/image" Target="../media/image19.png"/><Relationship Id="rId12" Type="http://schemas.openxmlformats.org/officeDocument/2006/relationships/image" Target="../media/image23.jpeg"/><Relationship Id="rId2" Type="http://schemas.openxmlformats.org/officeDocument/2006/relationships/image" Target="../media/image15.png"/><Relationship Id="rId1" Type="http://schemas.openxmlformats.org/officeDocument/2006/relationships/slideLayout" Target="../slideLayouts/slideLayout5.xml"/><Relationship Id="rId6" Type="http://schemas.openxmlformats.org/officeDocument/2006/relationships/image" Target="../media/image18.png"/><Relationship Id="rId11" Type="http://schemas.openxmlformats.org/officeDocument/2006/relationships/image" Target="../media/image22.png"/><Relationship Id="rId5" Type="http://schemas.openxmlformats.org/officeDocument/2006/relationships/image" Target="../media/image17.png"/><Relationship Id="rId10" Type="http://schemas.openxmlformats.org/officeDocument/2006/relationships/image" Target="../media/image21.jpeg"/><Relationship Id="rId4" Type="http://schemas.openxmlformats.org/officeDocument/2006/relationships/image" Target="../media/image16.png"/><Relationship Id="rId9" Type="http://schemas.openxmlformats.org/officeDocument/2006/relationships/hyperlink" Target="http://www.google.com/url?sa=i&amp;source=images&amp;cd=&amp;cad=rja&amp;docid=YyafpiLNhH1bMM&amp;tbnid=mpQ9QURxHuH8RM:&amp;ved=0CAgQjRwwADgx&amp;url=http://computer.howstuffworks.com/computer-networking-pictures.htm&amp;ei=DAWQUtu9LcvWoASUjoJo&amp;psig=AFQjCNFLENx1FJZ74ocm5J_UWcTQV7cb8A&amp;ust=1385256588804213"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pl-PL" dirty="0" smtClean="0"/>
              <a:t>Delivering Top class performance with new </a:t>
            </a:r>
            <a:r>
              <a:rPr lang="en-US" dirty="0" err="1" smtClean="0"/>
              <a:t>Grantley</a:t>
            </a:r>
            <a:r>
              <a:rPr lang="en-US" dirty="0" smtClean="0"/>
              <a:t> Platform</a:t>
            </a:r>
            <a:endParaRPr lang="en-US" dirty="0"/>
          </a:p>
        </p:txBody>
      </p:sp>
      <p:sp>
        <p:nvSpPr>
          <p:cNvPr id="3" name="TextBox 2"/>
          <p:cNvSpPr txBox="1"/>
          <p:nvPr/>
        </p:nvSpPr>
        <p:spPr>
          <a:xfrm>
            <a:off x="3150824" y="4836406"/>
            <a:ext cx="3815055" cy="646331"/>
          </a:xfrm>
          <a:prstGeom prst="rect">
            <a:avLst/>
          </a:prstGeom>
          <a:noFill/>
        </p:spPr>
        <p:txBody>
          <a:bodyPr wrap="square" rtlCol="0">
            <a:spAutoFit/>
          </a:bodyPr>
          <a:lstStyle/>
          <a:p>
            <a:r>
              <a:rPr lang="pl-PL" i="1" dirty="0" smtClean="0">
                <a:solidFill>
                  <a:schemeClr val="bg2"/>
                </a:solidFill>
                <a:latin typeface="Intel Clear" panose="020B0604020203020204" pitchFamily="34" charset="0"/>
                <a:cs typeface="Neo Sans Intel"/>
              </a:rPr>
              <a:t>Wojciech Bosek Sever CEE Specialist</a:t>
            </a:r>
            <a:endParaRPr lang="en-US" i="1" dirty="0" smtClean="0">
              <a:solidFill>
                <a:schemeClr val="bg2"/>
              </a:solidFill>
              <a:latin typeface="Intel Clear" panose="020B0604020203020204" pitchFamily="34" charset="0"/>
              <a:cs typeface="Neo Sans Intel"/>
            </a:endParaRPr>
          </a:p>
        </p:txBody>
      </p:sp>
    </p:spTree>
    <p:extLst>
      <p:ext uri="{BB962C8B-B14F-4D97-AF65-F5344CB8AC3E}">
        <p14:creationId xmlns:p14="http://schemas.microsoft.com/office/powerpoint/2010/main" val="38452503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3"/>
          <p:cNvGraphicFramePr>
            <a:graphicFrameLocks/>
          </p:cNvGraphicFramePr>
          <p:nvPr>
            <p:extLst>
              <p:ext uri="{D42A27DB-BD31-4B8C-83A1-F6EECF244321}">
                <p14:modId xmlns:p14="http://schemas.microsoft.com/office/powerpoint/2010/main" val="76021694"/>
              </p:ext>
            </p:extLst>
          </p:nvPr>
        </p:nvGraphicFramePr>
        <p:xfrm>
          <a:off x="338986" y="3261680"/>
          <a:ext cx="8538315" cy="2805607"/>
        </p:xfrm>
        <a:graphic>
          <a:graphicData uri="http://schemas.openxmlformats.org/drawingml/2006/table">
            <a:tbl>
              <a:tblPr firstRow="1" firstCol="1" bandRow="1">
                <a:tableStyleId>{BC89EF96-8CEA-46FF-86C4-4CE0E7609802}</a:tableStyleId>
              </a:tblPr>
              <a:tblGrid>
                <a:gridCol w="2232357"/>
                <a:gridCol w="3015265"/>
                <a:gridCol w="3290693"/>
              </a:tblGrid>
              <a:tr h="479444">
                <a:tc>
                  <a:txBody>
                    <a:bodyPr/>
                    <a:lstStyle>
                      <a:defPPr>
                        <a:defRPr lang="en-US"/>
                      </a:defPPr>
                      <a:lvl1pPr marL="0" algn="l" defTabSz="457200" rtl="0" eaLnBrk="1" latinLnBrk="0" hangingPunct="1">
                        <a:defRPr sz="1800" kern="1200">
                          <a:solidFill>
                            <a:schemeClr val="tx1"/>
                          </a:solidFill>
                          <a:latin typeface="Verdana"/>
                          <a:ea typeface="Arial"/>
                          <a:cs typeface="Arial"/>
                        </a:defRPr>
                      </a:lvl1pPr>
                      <a:lvl2pPr marL="457200" algn="l" defTabSz="457200" rtl="0" eaLnBrk="1" latinLnBrk="0" hangingPunct="1">
                        <a:defRPr sz="1800" kern="1200">
                          <a:solidFill>
                            <a:schemeClr val="tx1"/>
                          </a:solidFill>
                          <a:latin typeface="Verdana"/>
                          <a:ea typeface="Arial"/>
                          <a:cs typeface="Arial"/>
                        </a:defRPr>
                      </a:lvl2pPr>
                      <a:lvl3pPr marL="914400" algn="l" defTabSz="457200" rtl="0" eaLnBrk="1" latinLnBrk="0" hangingPunct="1">
                        <a:defRPr sz="1800" kern="1200">
                          <a:solidFill>
                            <a:schemeClr val="tx1"/>
                          </a:solidFill>
                          <a:latin typeface="Verdana"/>
                          <a:ea typeface="Arial"/>
                          <a:cs typeface="Arial"/>
                        </a:defRPr>
                      </a:lvl3pPr>
                      <a:lvl4pPr marL="1371600" algn="l" defTabSz="457200" rtl="0" eaLnBrk="1" latinLnBrk="0" hangingPunct="1">
                        <a:defRPr sz="1800" kern="1200">
                          <a:solidFill>
                            <a:schemeClr val="tx1"/>
                          </a:solidFill>
                          <a:latin typeface="Verdana"/>
                          <a:ea typeface="Arial"/>
                          <a:cs typeface="Arial"/>
                        </a:defRPr>
                      </a:lvl4pPr>
                      <a:lvl5pPr marL="1828800" algn="l" defTabSz="457200" rtl="0" eaLnBrk="1" latinLnBrk="0" hangingPunct="1">
                        <a:defRPr sz="1800" kern="1200">
                          <a:solidFill>
                            <a:schemeClr val="tx1"/>
                          </a:solidFill>
                          <a:latin typeface="Verdana"/>
                          <a:ea typeface="Arial"/>
                          <a:cs typeface="Arial"/>
                        </a:defRPr>
                      </a:lvl5pPr>
                      <a:lvl6pPr marL="2286000" algn="l" defTabSz="457200" rtl="0" eaLnBrk="1" latinLnBrk="0" hangingPunct="1">
                        <a:defRPr sz="1800" kern="1200">
                          <a:solidFill>
                            <a:schemeClr val="tx1"/>
                          </a:solidFill>
                          <a:latin typeface="Verdana"/>
                          <a:ea typeface="Arial"/>
                          <a:cs typeface="Arial"/>
                        </a:defRPr>
                      </a:lvl6pPr>
                      <a:lvl7pPr marL="2743200" algn="l" defTabSz="457200" rtl="0" eaLnBrk="1" latinLnBrk="0" hangingPunct="1">
                        <a:defRPr sz="1800" kern="1200">
                          <a:solidFill>
                            <a:schemeClr val="tx1"/>
                          </a:solidFill>
                          <a:latin typeface="Verdana"/>
                          <a:ea typeface="Arial"/>
                          <a:cs typeface="Arial"/>
                        </a:defRPr>
                      </a:lvl7pPr>
                      <a:lvl8pPr marL="3200400" algn="l" defTabSz="457200" rtl="0" eaLnBrk="1" latinLnBrk="0" hangingPunct="1">
                        <a:defRPr sz="1800" kern="1200">
                          <a:solidFill>
                            <a:schemeClr val="tx1"/>
                          </a:solidFill>
                          <a:latin typeface="Verdana"/>
                          <a:ea typeface="Arial"/>
                          <a:cs typeface="Arial"/>
                        </a:defRPr>
                      </a:lvl8pPr>
                      <a:lvl9pPr marL="3657600" algn="l" defTabSz="457200" rtl="0" eaLnBrk="1" latinLnBrk="0" hangingPunct="1">
                        <a:defRPr sz="1800" kern="1200">
                          <a:solidFill>
                            <a:schemeClr val="tx1"/>
                          </a:solidFill>
                          <a:latin typeface="Verdana"/>
                          <a:ea typeface="Arial"/>
                          <a:cs typeface="Arial"/>
                        </a:defRPr>
                      </a:lvl9pPr>
                    </a:lstStyle>
                    <a:p>
                      <a:pPr marL="0" marR="0" lvl="0" indent="0" algn="ctr" defTabSz="914400" rtl="0" eaLnBrk="0" fontAlgn="base" latinLnBrk="0" hangingPunct="0">
                        <a:lnSpc>
                          <a:spcPct val="85000"/>
                        </a:lnSpc>
                        <a:spcBef>
                          <a:spcPct val="20000"/>
                        </a:spcBef>
                        <a:spcAft>
                          <a:spcPct val="0"/>
                        </a:spcAft>
                        <a:buClrTx/>
                        <a:buSzTx/>
                        <a:buFontTx/>
                        <a:buNone/>
                        <a:tabLst>
                          <a:tab pos="2919413" algn="l"/>
                        </a:tabLst>
                      </a:pPr>
                      <a:r>
                        <a:rPr kumimoji="0" lang="en-US" sz="1400" b="0" u="none" strike="noStrike" cap="none" normalizeH="0" baseline="0" dirty="0" smtClean="0">
                          <a:ln>
                            <a:noFill/>
                          </a:ln>
                          <a:solidFill>
                            <a:schemeClr val="tx1"/>
                          </a:solidFill>
                          <a:effectLst/>
                          <a:latin typeface="Intel Clear" panose="020B0604020203020204" pitchFamily="34" charset="0"/>
                        </a:rPr>
                        <a:t>Feature</a:t>
                      </a:r>
                      <a:endParaRPr kumimoji="0" lang="en-US" sz="1400" b="0" i="0" u="none" strike="noStrike" cap="none" normalizeH="0" baseline="0" dirty="0" smtClean="0">
                        <a:ln>
                          <a:noFill/>
                        </a:ln>
                        <a:solidFill>
                          <a:schemeClr val="tx1"/>
                        </a:solidFill>
                        <a:effectLst/>
                        <a:latin typeface="Intel Clear" panose="020B0604020203020204" pitchFamily="34" charset="0"/>
                        <a:cs typeface="Arial" charset="0"/>
                      </a:endParaRPr>
                    </a:p>
                  </a:txBody>
                  <a:tcPr anchor="ctr" horzOverflow="overflow"/>
                </a:tc>
                <a:tc>
                  <a:txBody>
                    <a:bodyPr/>
                    <a:lstStyle/>
                    <a:p>
                      <a:pPr marL="0" marR="0" lvl="0" indent="0" algn="ctr" defTabSz="914400" rtl="0" eaLnBrk="0" fontAlgn="base" latinLnBrk="0" hangingPunct="0">
                        <a:lnSpc>
                          <a:spcPct val="85000"/>
                        </a:lnSpc>
                        <a:spcBef>
                          <a:spcPct val="20000"/>
                        </a:spcBef>
                        <a:spcAft>
                          <a:spcPct val="0"/>
                        </a:spcAft>
                        <a:buClrTx/>
                        <a:buSzTx/>
                        <a:buFontTx/>
                        <a:buNone/>
                        <a:tabLst>
                          <a:tab pos="2919413" algn="l"/>
                        </a:tabLst>
                        <a:defRPr/>
                      </a:pPr>
                      <a:r>
                        <a:rPr kumimoji="0" lang="en-US" sz="1400" b="0" u="none" strike="noStrike" cap="none" normalizeH="0" baseline="0" dirty="0" smtClean="0">
                          <a:ln>
                            <a:noFill/>
                          </a:ln>
                          <a:solidFill>
                            <a:schemeClr val="tx1"/>
                          </a:solidFill>
                          <a:effectLst/>
                          <a:latin typeface="Intel Clear" panose="020B0604020203020204" pitchFamily="34" charset="0"/>
                        </a:rPr>
                        <a:t>Xeon</a:t>
                      </a:r>
                      <a:r>
                        <a:rPr kumimoji="0" lang="en-US" sz="1400" b="0" u="none" strike="noStrike" cap="none" normalizeH="0" baseline="30000" dirty="0" smtClean="0">
                          <a:ln>
                            <a:noFill/>
                          </a:ln>
                          <a:solidFill>
                            <a:schemeClr val="tx1"/>
                          </a:solidFill>
                          <a:effectLst/>
                          <a:latin typeface="Intel Clear" panose="020B0604020203020204" pitchFamily="34" charset="0"/>
                        </a:rPr>
                        <a:t>®</a:t>
                      </a:r>
                      <a:r>
                        <a:rPr kumimoji="0" lang="en-US" sz="1400" b="0" u="none" strike="noStrike" cap="none" normalizeH="0" baseline="0" dirty="0" smtClean="0">
                          <a:ln>
                            <a:noFill/>
                          </a:ln>
                          <a:solidFill>
                            <a:schemeClr val="tx1"/>
                          </a:solidFill>
                          <a:effectLst/>
                          <a:latin typeface="Intel Clear" panose="020B0604020203020204" pitchFamily="34" charset="0"/>
                        </a:rPr>
                        <a:t> processor E5-2600 v2 product family </a:t>
                      </a:r>
                      <a:endParaRPr kumimoji="0" lang="en-US" sz="1400" b="0" i="0" u="none" strike="noStrike" cap="none" normalizeH="0" baseline="0" dirty="0" smtClean="0">
                        <a:ln>
                          <a:noFill/>
                        </a:ln>
                        <a:solidFill>
                          <a:schemeClr val="tx1"/>
                        </a:solidFill>
                        <a:effectLst/>
                        <a:latin typeface="Intel Clear" panose="020B0604020203020204" pitchFamily="34" charset="0"/>
                        <a:cs typeface="Arial" charset="0"/>
                      </a:endParaRPr>
                    </a:p>
                  </a:txBody>
                  <a:tcPr anchor="ctr" horzOverflow="overflow"/>
                </a:tc>
                <a:tc>
                  <a:txBody>
                    <a:bodyPr/>
                    <a:lstStyle/>
                    <a:p>
                      <a:pPr marL="0" marR="0" lvl="0" indent="0" algn="ctr" defTabSz="914400" rtl="0" eaLnBrk="0" fontAlgn="base" latinLnBrk="0" hangingPunct="0">
                        <a:lnSpc>
                          <a:spcPct val="85000"/>
                        </a:lnSpc>
                        <a:spcBef>
                          <a:spcPct val="20000"/>
                        </a:spcBef>
                        <a:spcAft>
                          <a:spcPct val="0"/>
                        </a:spcAft>
                        <a:buClrTx/>
                        <a:buSzTx/>
                        <a:buFontTx/>
                        <a:buNone/>
                        <a:tabLst>
                          <a:tab pos="2919413" algn="l"/>
                        </a:tabLst>
                        <a:defRPr/>
                      </a:pPr>
                      <a:r>
                        <a:rPr kumimoji="0" lang="en-US" sz="1400" u="none" strike="noStrike" cap="none" normalizeH="0" baseline="0" dirty="0" smtClean="0">
                          <a:ln>
                            <a:noFill/>
                          </a:ln>
                          <a:solidFill>
                            <a:schemeClr val="tx1"/>
                          </a:solidFill>
                          <a:effectLst/>
                          <a:latin typeface="Intel Clear" panose="020B0604020203020204" pitchFamily="34" charset="0"/>
                        </a:rPr>
                        <a:t>Xeon</a:t>
                      </a:r>
                      <a:r>
                        <a:rPr kumimoji="0" lang="en-US" sz="1400" u="none" strike="noStrike" cap="none" normalizeH="0" baseline="30000" dirty="0" smtClean="0">
                          <a:ln>
                            <a:noFill/>
                          </a:ln>
                          <a:solidFill>
                            <a:schemeClr val="tx1"/>
                          </a:solidFill>
                          <a:effectLst/>
                          <a:latin typeface="Intel Clear" panose="020B0604020203020204" pitchFamily="34" charset="0"/>
                        </a:rPr>
                        <a:t>®</a:t>
                      </a:r>
                      <a:r>
                        <a:rPr kumimoji="0" lang="en-US" sz="1400" u="none" strike="noStrike" cap="none" normalizeH="0" baseline="0" dirty="0" smtClean="0">
                          <a:ln>
                            <a:noFill/>
                          </a:ln>
                          <a:solidFill>
                            <a:schemeClr val="tx1"/>
                          </a:solidFill>
                          <a:effectLst/>
                          <a:latin typeface="Intel Clear" panose="020B0604020203020204" pitchFamily="34" charset="0"/>
                        </a:rPr>
                        <a:t> processor E5-2600 v3 product family</a:t>
                      </a:r>
                      <a:endParaRPr kumimoji="0" lang="en-US" sz="1400" b="0" i="0" u="none" strike="noStrike" cap="none" normalizeH="0" baseline="0" dirty="0" smtClean="0">
                        <a:ln>
                          <a:noFill/>
                        </a:ln>
                        <a:solidFill>
                          <a:schemeClr val="tx1"/>
                        </a:solidFill>
                        <a:effectLst/>
                        <a:latin typeface="Intel Clear" panose="020B0604020203020204" pitchFamily="34" charset="0"/>
                        <a:cs typeface="Arial" charset="0"/>
                      </a:endParaRPr>
                    </a:p>
                  </a:txBody>
                  <a:tcPr anchor="ctr" horzOverflow="overflow"/>
                </a:tc>
              </a:tr>
              <a:tr h="242098">
                <a:tc>
                  <a:txBody>
                    <a:bodyPr/>
                    <a:lstStyle>
                      <a:defPPr>
                        <a:defRPr lang="en-US"/>
                      </a:defPPr>
                      <a:lvl1pPr marL="0" algn="l" defTabSz="457200" rtl="0" eaLnBrk="1" latinLnBrk="0" hangingPunct="1">
                        <a:defRPr sz="1800" kern="1200">
                          <a:solidFill>
                            <a:schemeClr val="tx1"/>
                          </a:solidFill>
                          <a:latin typeface="Verdana"/>
                          <a:ea typeface="Arial"/>
                          <a:cs typeface="Arial"/>
                        </a:defRPr>
                      </a:lvl1pPr>
                      <a:lvl2pPr marL="457200" algn="l" defTabSz="457200" rtl="0" eaLnBrk="1" latinLnBrk="0" hangingPunct="1">
                        <a:defRPr sz="1800" kern="1200">
                          <a:solidFill>
                            <a:schemeClr val="tx1"/>
                          </a:solidFill>
                          <a:latin typeface="Verdana"/>
                          <a:ea typeface="Arial"/>
                          <a:cs typeface="Arial"/>
                        </a:defRPr>
                      </a:lvl2pPr>
                      <a:lvl3pPr marL="914400" algn="l" defTabSz="457200" rtl="0" eaLnBrk="1" latinLnBrk="0" hangingPunct="1">
                        <a:defRPr sz="1800" kern="1200">
                          <a:solidFill>
                            <a:schemeClr val="tx1"/>
                          </a:solidFill>
                          <a:latin typeface="Verdana"/>
                          <a:ea typeface="Arial"/>
                          <a:cs typeface="Arial"/>
                        </a:defRPr>
                      </a:lvl3pPr>
                      <a:lvl4pPr marL="1371600" algn="l" defTabSz="457200" rtl="0" eaLnBrk="1" latinLnBrk="0" hangingPunct="1">
                        <a:defRPr sz="1800" kern="1200">
                          <a:solidFill>
                            <a:schemeClr val="tx1"/>
                          </a:solidFill>
                          <a:latin typeface="Verdana"/>
                          <a:ea typeface="Arial"/>
                          <a:cs typeface="Arial"/>
                        </a:defRPr>
                      </a:lvl4pPr>
                      <a:lvl5pPr marL="1828800" algn="l" defTabSz="457200" rtl="0" eaLnBrk="1" latinLnBrk="0" hangingPunct="1">
                        <a:defRPr sz="1800" kern="1200">
                          <a:solidFill>
                            <a:schemeClr val="tx1"/>
                          </a:solidFill>
                          <a:latin typeface="Verdana"/>
                          <a:ea typeface="Arial"/>
                          <a:cs typeface="Arial"/>
                        </a:defRPr>
                      </a:lvl5pPr>
                      <a:lvl6pPr marL="2286000" algn="l" defTabSz="457200" rtl="0" eaLnBrk="1" latinLnBrk="0" hangingPunct="1">
                        <a:defRPr sz="1800" kern="1200">
                          <a:solidFill>
                            <a:schemeClr val="tx1"/>
                          </a:solidFill>
                          <a:latin typeface="Verdana"/>
                          <a:ea typeface="Arial"/>
                          <a:cs typeface="Arial"/>
                        </a:defRPr>
                      </a:lvl6pPr>
                      <a:lvl7pPr marL="2743200" algn="l" defTabSz="457200" rtl="0" eaLnBrk="1" latinLnBrk="0" hangingPunct="1">
                        <a:defRPr sz="1800" kern="1200">
                          <a:solidFill>
                            <a:schemeClr val="tx1"/>
                          </a:solidFill>
                          <a:latin typeface="Verdana"/>
                          <a:ea typeface="Arial"/>
                          <a:cs typeface="Arial"/>
                        </a:defRPr>
                      </a:lvl7pPr>
                      <a:lvl8pPr marL="3200400" algn="l" defTabSz="457200" rtl="0" eaLnBrk="1" latinLnBrk="0" hangingPunct="1">
                        <a:defRPr sz="1800" kern="1200">
                          <a:solidFill>
                            <a:schemeClr val="tx1"/>
                          </a:solidFill>
                          <a:latin typeface="Verdana"/>
                          <a:ea typeface="Arial"/>
                          <a:cs typeface="Arial"/>
                        </a:defRPr>
                      </a:lvl8pPr>
                      <a:lvl9pPr marL="3657600" algn="l" defTabSz="457200" rtl="0" eaLnBrk="1" latinLnBrk="0" hangingPunct="1">
                        <a:defRPr sz="1800" kern="1200">
                          <a:solidFill>
                            <a:schemeClr val="tx1"/>
                          </a:solidFill>
                          <a:latin typeface="Verdana"/>
                          <a:ea typeface="Arial"/>
                          <a:cs typeface="Arial"/>
                        </a:defRPr>
                      </a:lvl9pPr>
                    </a:lstStyle>
                    <a:p>
                      <a:pPr marL="0" marR="0" lvl="0" indent="0" algn="l" defTabSz="914400" rtl="0" eaLnBrk="0" fontAlgn="base" latinLnBrk="0" hangingPunct="0">
                        <a:lnSpc>
                          <a:spcPct val="85000"/>
                        </a:lnSpc>
                        <a:spcBef>
                          <a:spcPct val="20000"/>
                        </a:spcBef>
                        <a:spcAft>
                          <a:spcPct val="0"/>
                        </a:spcAft>
                        <a:buClrTx/>
                        <a:buSzTx/>
                        <a:buFontTx/>
                        <a:buNone/>
                        <a:tabLst>
                          <a:tab pos="2919413" algn="l"/>
                        </a:tabLst>
                      </a:pPr>
                      <a:r>
                        <a:rPr kumimoji="0" lang="en-US" sz="1200" u="none" strike="noStrike" cap="none" normalizeH="0" baseline="0" dirty="0" smtClean="0">
                          <a:ln>
                            <a:noFill/>
                          </a:ln>
                          <a:solidFill>
                            <a:schemeClr val="tx1"/>
                          </a:solidFill>
                          <a:effectLst/>
                          <a:latin typeface="Intel Clear" panose="020B0604020203020204" pitchFamily="34" charset="0"/>
                        </a:rPr>
                        <a:t>Cores/Threads per socket</a:t>
                      </a:r>
                      <a:endParaRPr kumimoji="0" lang="en-US" sz="1200" b="0" i="0" u="none" strike="noStrike" cap="none" normalizeH="0" baseline="0" dirty="0" smtClean="0">
                        <a:ln>
                          <a:noFill/>
                        </a:ln>
                        <a:solidFill>
                          <a:schemeClr val="tx1"/>
                        </a:solidFill>
                        <a:effectLst/>
                        <a:latin typeface="Intel Clear" panose="020B0604020203020204" pitchFamily="34" charset="0"/>
                        <a:cs typeface="Arial" charset="0"/>
                      </a:endParaRPr>
                    </a:p>
                  </a:txBody>
                  <a:tcPr anchor="ctr" horzOverflow="overflow"/>
                </a:tc>
                <a:tc>
                  <a:txBody>
                    <a:bodyPr/>
                    <a:lstStyle/>
                    <a:p>
                      <a:pPr marL="0" marR="0" lvl="0" indent="0" algn="ctr" defTabSz="914400" rtl="0" eaLnBrk="0" fontAlgn="base" latinLnBrk="0" hangingPunct="0">
                        <a:lnSpc>
                          <a:spcPct val="85000"/>
                        </a:lnSpc>
                        <a:spcBef>
                          <a:spcPct val="20000"/>
                        </a:spcBef>
                        <a:spcAft>
                          <a:spcPct val="0"/>
                        </a:spcAft>
                        <a:buClrTx/>
                        <a:buSzTx/>
                        <a:buFontTx/>
                        <a:buNone/>
                        <a:tabLst>
                          <a:tab pos="2919413" algn="l"/>
                        </a:tabLst>
                        <a:defRPr/>
                      </a:pPr>
                      <a:r>
                        <a:rPr kumimoji="0" lang="en-US" sz="1200" u="none" strike="noStrike" kern="1200" cap="none" normalizeH="0" baseline="0" dirty="0" smtClean="0">
                          <a:ln>
                            <a:noFill/>
                          </a:ln>
                          <a:solidFill>
                            <a:schemeClr val="tx1"/>
                          </a:solidFill>
                          <a:effectLst/>
                          <a:latin typeface="Intel Clear" panose="020B0604020203020204" pitchFamily="34" charset="0"/>
                        </a:rPr>
                        <a:t>Up to 12 Cores / 24 Threads</a:t>
                      </a:r>
                      <a:endParaRPr kumimoji="0" lang="en-US" sz="1200" b="0" i="0" u="none" strike="noStrike" kern="1200" cap="none" normalizeH="0" baseline="0" dirty="0" smtClean="0">
                        <a:ln>
                          <a:noFill/>
                        </a:ln>
                        <a:solidFill>
                          <a:schemeClr val="tx1"/>
                        </a:solidFill>
                        <a:effectLst/>
                        <a:latin typeface="Intel Clear" panose="020B0604020203020204" pitchFamily="34" charset="0"/>
                        <a:ea typeface="Arial"/>
                        <a:cs typeface="Arial" charset="0"/>
                      </a:endParaRPr>
                    </a:p>
                  </a:txBody>
                  <a:tcPr anchor="ctr" horzOverflow="overflow"/>
                </a:tc>
                <a:tc>
                  <a:txBody>
                    <a:bodyPr/>
                    <a:lstStyle/>
                    <a:p>
                      <a:pPr marL="0" marR="0" lvl="0" indent="0" algn="ctr" defTabSz="914400" rtl="0" eaLnBrk="0" fontAlgn="base" latinLnBrk="0" hangingPunct="0">
                        <a:lnSpc>
                          <a:spcPct val="85000"/>
                        </a:lnSpc>
                        <a:spcBef>
                          <a:spcPct val="20000"/>
                        </a:spcBef>
                        <a:spcAft>
                          <a:spcPct val="0"/>
                        </a:spcAft>
                        <a:buClrTx/>
                        <a:buSzTx/>
                        <a:buFontTx/>
                        <a:buNone/>
                        <a:tabLst>
                          <a:tab pos="2919413" algn="l"/>
                        </a:tabLst>
                        <a:defRPr/>
                      </a:pPr>
                      <a:r>
                        <a:rPr kumimoji="0" lang="en-US" sz="1200" u="none" strike="noStrike" kern="1200" cap="none" normalizeH="0" baseline="0" dirty="0" smtClean="0">
                          <a:ln>
                            <a:noFill/>
                          </a:ln>
                          <a:solidFill>
                            <a:schemeClr val="tx1"/>
                          </a:solidFill>
                          <a:effectLst/>
                          <a:latin typeface="Intel Clear" panose="020B0604020203020204" pitchFamily="34" charset="0"/>
                        </a:rPr>
                        <a:t>Up to </a:t>
                      </a:r>
                      <a:r>
                        <a:rPr kumimoji="0" lang="en-US" sz="1200" b="1" u="none" strike="noStrike" kern="1200" cap="none" normalizeH="0" baseline="0" dirty="0" smtClean="0">
                          <a:ln>
                            <a:noFill/>
                          </a:ln>
                          <a:solidFill>
                            <a:schemeClr val="tx1"/>
                          </a:solidFill>
                          <a:effectLst/>
                          <a:latin typeface="Intel Clear" panose="020B0604020203020204" pitchFamily="34" charset="0"/>
                        </a:rPr>
                        <a:t>18</a:t>
                      </a:r>
                      <a:r>
                        <a:rPr kumimoji="0" lang="en-US" sz="1200" u="none" strike="noStrike" kern="1200" cap="none" normalizeH="0" baseline="0" dirty="0" smtClean="0">
                          <a:ln>
                            <a:noFill/>
                          </a:ln>
                          <a:solidFill>
                            <a:schemeClr val="tx1"/>
                          </a:solidFill>
                          <a:effectLst/>
                          <a:latin typeface="Intel Clear" panose="020B0604020203020204" pitchFamily="34" charset="0"/>
                        </a:rPr>
                        <a:t> Cores / </a:t>
                      </a:r>
                      <a:r>
                        <a:rPr kumimoji="0" lang="en-US" sz="1200" b="1" u="none" strike="noStrike" kern="1200" cap="none" normalizeH="0" baseline="0" dirty="0" smtClean="0">
                          <a:ln>
                            <a:noFill/>
                          </a:ln>
                          <a:solidFill>
                            <a:schemeClr val="tx1"/>
                          </a:solidFill>
                          <a:effectLst/>
                          <a:latin typeface="Intel Clear" panose="020B0604020203020204" pitchFamily="34" charset="0"/>
                        </a:rPr>
                        <a:t>36</a:t>
                      </a:r>
                      <a:r>
                        <a:rPr kumimoji="0" lang="en-US" sz="1200" u="none" strike="noStrike" kern="1200" cap="none" normalizeH="0" baseline="0" dirty="0" smtClean="0">
                          <a:ln>
                            <a:noFill/>
                          </a:ln>
                          <a:solidFill>
                            <a:schemeClr val="tx1"/>
                          </a:solidFill>
                          <a:effectLst/>
                          <a:latin typeface="Intel Clear" panose="020B0604020203020204" pitchFamily="34" charset="0"/>
                        </a:rPr>
                        <a:t> Threads</a:t>
                      </a:r>
                      <a:endParaRPr kumimoji="0" lang="en-US" sz="1200" b="1" i="0" u="none" strike="noStrike" kern="1200" cap="none" normalizeH="0" baseline="0" dirty="0" smtClean="0">
                        <a:ln>
                          <a:noFill/>
                        </a:ln>
                        <a:solidFill>
                          <a:schemeClr val="tx1"/>
                        </a:solidFill>
                        <a:effectLst/>
                        <a:latin typeface="Intel Clear" panose="020B0604020203020204" pitchFamily="34" charset="0"/>
                        <a:ea typeface="+mn-ea"/>
                        <a:cs typeface="Arial" charset="0"/>
                      </a:endParaRPr>
                    </a:p>
                  </a:txBody>
                  <a:tcPr anchor="ctr" horzOverflow="overflow"/>
                </a:tc>
              </a:tr>
              <a:tr h="268121">
                <a:tc>
                  <a:txBody>
                    <a:bodyPr/>
                    <a:lstStyle>
                      <a:defPPr>
                        <a:defRPr lang="en-US"/>
                      </a:defPPr>
                      <a:lvl1pPr marL="0" algn="l" defTabSz="457200" rtl="0" eaLnBrk="1" latinLnBrk="0" hangingPunct="1">
                        <a:defRPr sz="1800" kern="1200">
                          <a:solidFill>
                            <a:schemeClr val="tx1"/>
                          </a:solidFill>
                          <a:latin typeface="Verdana"/>
                          <a:ea typeface="Arial"/>
                          <a:cs typeface="Arial"/>
                        </a:defRPr>
                      </a:lvl1pPr>
                      <a:lvl2pPr marL="457200" algn="l" defTabSz="457200" rtl="0" eaLnBrk="1" latinLnBrk="0" hangingPunct="1">
                        <a:defRPr sz="1800" kern="1200">
                          <a:solidFill>
                            <a:schemeClr val="tx1"/>
                          </a:solidFill>
                          <a:latin typeface="Verdana"/>
                          <a:ea typeface="Arial"/>
                          <a:cs typeface="Arial"/>
                        </a:defRPr>
                      </a:lvl2pPr>
                      <a:lvl3pPr marL="914400" algn="l" defTabSz="457200" rtl="0" eaLnBrk="1" latinLnBrk="0" hangingPunct="1">
                        <a:defRPr sz="1800" kern="1200">
                          <a:solidFill>
                            <a:schemeClr val="tx1"/>
                          </a:solidFill>
                          <a:latin typeface="Verdana"/>
                          <a:ea typeface="Arial"/>
                          <a:cs typeface="Arial"/>
                        </a:defRPr>
                      </a:lvl3pPr>
                      <a:lvl4pPr marL="1371600" algn="l" defTabSz="457200" rtl="0" eaLnBrk="1" latinLnBrk="0" hangingPunct="1">
                        <a:defRPr sz="1800" kern="1200">
                          <a:solidFill>
                            <a:schemeClr val="tx1"/>
                          </a:solidFill>
                          <a:latin typeface="Verdana"/>
                          <a:ea typeface="Arial"/>
                          <a:cs typeface="Arial"/>
                        </a:defRPr>
                      </a:lvl4pPr>
                      <a:lvl5pPr marL="1828800" algn="l" defTabSz="457200" rtl="0" eaLnBrk="1" latinLnBrk="0" hangingPunct="1">
                        <a:defRPr sz="1800" kern="1200">
                          <a:solidFill>
                            <a:schemeClr val="tx1"/>
                          </a:solidFill>
                          <a:latin typeface="Verdana"/>
                          <a:ea typeface="Arial"/>
                          <a:cs typeface="Arial"/>
                        </a:defRPr>
                      </a:lvl5pPr>
                      <a:lvl6pPr marL="2286000" algn="l" defTabSz="457200" rtl="0" eaLnBrk="1" latinLnBrk="0" hangingPunct="1">
                        <a:defRPr sz="1800" kern="1200">
                          <a:solidFill>
                            <a:schemeClr val="tx1"/>
                          </a:solidFill>
                          <a:latin typeface="Verdana"/>
                          <a:ea typeface="Arial"/>
                          <a:cs typeface="Arial"/>
                        </a:defRPr>
                      </a:lvl6pPr>
                      <a:lvl7pPr marL="2743200" algn="l" defTabSz="457200" rtl="0" eaLnBrk="1" latinLnBrk="0" hangingPunct="1">
                        <a:defRPr sz="1800" kern="1200">
                          <a:solidFill>
                            <a:schemeClr val="tx1"/>
                          </a:solidFill>
                          <a:latin typeface="Verdana"/>
                          <a:ea typeface="Arial"/>
                          <a:cs typeface="Arial"/>
                        </a:defRPr>
                      </a:lvl7pPr>
                      <a:lvl8pPr marL="3200400" algn="l" defTabSz="457200" rtl="0" eaLnBrk="1" latinLnBrk="0" hangingPunct="1">
                        <a:defRPr sz="1800" kern="1200">
                          <a:solidFill>
                            <a:schemeClr val="tx1"/>
                          </a:solidFill>
                          <a:latin typeface="Verdana"/>
                          <a:ea typeface="Arial"/>
                          <a:cs typeface="Arial"/>
                        </a:defRPr>
                      </a:lvl8pPr>
                      <a:lvl9pPr marL="3657600" algn="l" defTabSz="457200" rtl="0" eaLnBrk="1" latinLnBrk="0" hangingPunct="1">
                        <a:defRPr sz="1800" kern="1200">
                          <a:solidFill>
                            <a:schemeClr val="tx1"/>
                          </a:solidFill>
                          <a:latin typeface="Verdana"/>
                          <a:ea typeface="Arial"/>
                          <a:cs typeface="Arial"/>
                        </a:defRPr>
                      </a:lvl9pPr>
                    </a:lstStyle>
                    <a:p>
                      <a:pPr marL="0" marR="0" lvl="0" indent="0" algn="l" defTabSz="914400" rtl="0" eaLnBrk="0" fontAlgn="base" latinLnBrk="0" hangingPunct="0">
                        <a:lnSpc>
                          <a:spcPct val="85000"/>
                        </a:lnSpc>
                        <a:spcBef>
                          <a:spcPct val="20000"/>
                        </a:spcBef>
                        <a:spcAft>
                          <a:spcPct val="0"/>
                        </a:spcAft>
                        <a:buClrTx/>
                        <a:buSzTx/>
                        <a:buFontTx/>
                        <a:buNone/>
                        <a:tabLst>
                          <a:tab pos="2919413" algn="l"/>
                        </a:tabLst>
                      </a:pPr>
                      <a:r>
                        <a:rPr kumimoji="0" lang="en-US" sz="1200" u="none" strike="noStrike" cap="none" normalizeH="0" baseline="0" dirty="0" smtClean="0">
                          <a:ln>
                            <a:noFill/>
                          </a:ln>
                          <a:solidFill>
                            <a:schemeClr val="tx1"/>
                          </a:solidFill>
                          <a:effectLst/>
                          <a:latin typeface="Intel Clear" panose="020B0604020203020204" pitchFamily="34" charset="0"/>
                        </a:rPr>
                        <a:t>Last-level Cache (LLC)</a:t>
                      </a:r>
                      <a:endParaRPr kumimoji="0" lang="en-US" sz="1200" b="0" i="0" u="none" strike="noStrike" cap="none" normalizeH="0" baseline="0" dirty="0" smtClean="0">
                        <a:ln>
                          <a:noFill/>
                        </a:ln>
                        <a:solidFill>
                          <a:schemeClr val="tx1"/>
                        </a:solidFill>
                        <a:effectLst/>
                        <a:latin typeface="Intel Clear" panose="020B0604020203020204" pitchFamily="34" charset="0"/>
                        <a:cs typeface="Arial" charset="0"/>
                      </a:endParaRPr>
                    </a:p>
                  </a:txBody>
                  <a:tcPr anchor="ctr" horzOverflow="overflow"/>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u="none" strike="noStrike" kern="1200" cap="none" normalizeH="0" baseline="0" dirty="0" smtClean="0">
                          <a:ln>
                            <a:noFill/>
                          </a:ln>
                          <a:solidFill>
                            <a:schemeClr val="tx1"/>
                          </a:solidFill>
                          <a:effectLst/>
                          <a:latin typeface="Intel Clear" panose="020B0604020203020204" pitchFamily="34" charset="0"/>
                        </a:rPr>
                        <a:t>Up to 30 MB</a:t>
                      </a:r>
                      <a:endParaRPr kumimoji="0" lang="en-US" sz="1200" b="0" i="0" u="none" strike="noStrike" kern="1200" cap="none" normalizeH="0" baseline="0" dirty="0" smtClean="0">
                        <a:ln>
                          <a:noFill/>
                        </a:ln>
                        <a:solidFill>
                          <a:schemeClr val="tx1"/>
                        </a:solidFill>
                        <a:effectLst/>
                        <a:latin typeface="Intel Clear" panose="020B0604020203020204" pitchFamily="34" charset="0"/>
                        <a:ea typeface="Arial"/>
                        <a:cs typeface="Arial" charset="0"/>
                      </a:endParaRPr>
                    </a:p>
                  </a:txBody>
                  <a:tcPr anchor="ctr" horzOverflow="overflow"/>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u="none" strike="noStrike" kern="1200" cap="none" normalizeH="0" baseline="0" dirty="0" smtClean="0">
                          <a:ln>
                            <a:noFill/>
                          </a:ln>
                          <a:solidFill>
                            <a:schemeClr val="tx1"/>
                          </a:solidFill>
                          <a:effectLst/>
                          <a:latin typeface="Intel Clear" panose="020B0604020203020204" pitchFamily="34" charset="0"/>
                        </a:rPr>
                        <a:t>Up to </a:t>
                      </a:r>
                      <a:r>
                        <a:rPr kumimoji="0" lang="en-US" sz="1200" b="1" u="none" strike="noStrike" kern="1200" cap="none" normalizeH="0" baseline="0" dirty="0" smtClean="0">
                          <a:ln>
                            <a:noFill/>
                          </a:ln>
                          <a:solidFill>
                            <a:schemeClr val="tx1"/>
                          </a:solidFill>
                          <a:effectLst/>
                          <a:latin typeface="Intel Clear" panose="020B0604020203020204" pitchFamily="34" charset="0"/>
                        </a:rPr>
                        <a:t>45</a:t>
                      </a:r>
                      <a:r>
                        <a:rPr kumimoji="0" lang="en-US" sz="1200" u="none" strike="noStrike" kern="1200" cap="none" normalizeH="0" baseline="0" dirty="0" smtClean="0">
                          <a:ln>
                            <a:noFill/>
                          </a:ln>
                          <a:solidFill>
                            <a:schemeClr val="tx1"/>
                          </a:solidFill>
                          <a:effectLst/>
                          <a:latin typeface="Intel Clear" panose="020B0604020203020204" pitchFamily="34" charset="0"/>
                        </a:rPr>
                        <a:t> MB</a:t>
                      </a:r>
                      <a:endParaRPr kumimoji="0" lang="en-US" sz="1200" b="1" i="0" u="none" strike="noStrike" kern="1200" cap="none" normalizeH="0" baseline="0" dirty="0" smtClean="0">
                        <a:ln>
                          <a:noFill/>
                        </a:ln>
                        <a:solidFill>
                          <a:schemeClr val="tx1"/>
                        </a:solidFill>
                        <a:effectLst/>
                        <a:latin typeface="Intel Clear" panose="020B0604020203020204" pitchFamily="34" charset="0"/>
                        <a:ea typeface="+mn-ea"/>
                        <a:cs typeface="Arial" charset="0"/>
                      </a:endParaRPr>
                    </a:p>
                  </a:txBody>
                  <a:tcPr anchor="ctr" horzOverflow="overflow"/>
                </a:tc>
              </a:tr>
              <a:tr h="242098">
                <a:tc>
                  <a:txBody>
                    <a:bodyPr/>
                    <a:lstStyle>
                      <a:defPPr>
                        <a:defRPr lang="en-US"/>
                      </a:defPPr>
                      <a:lvl1pPr marL="0" algn="l" defTabSz="457200" rtl="0" eaLnBrk="1" latinLnBrk="0" hangingPunct="1">
                        <a:defRPr sz="1800" kern="1200">
                          <a:solidFill>
                            <a:schemeClr val="tx1"/>
                          </a:solidFill>
                          <a:latin typeface="Verdana"/>
                          <a:ea typeface="Arial"/>
                          <a:cs typeface="Arial"/>
                        </a:defRPr>
                      </a:lvl1pPr>
                      <a:lvl2pPr marL="457200" algn="l" defTabSz="457200" rtl="0" eaLnBrk="1" latinLnBrk="0" hangingPunct="1">
                        <a:defRPr sz="1800" kern="1200">
                          <a:solidFill>
                            <a:schemeClr val="tx1"/>
                          </a:solidFill>
                          <a:latin typeface="Verdana"/>
                          <a:ea typeface="Arial"/>
                          <a:cs typeface="Arial"/>
                        </a:defRPr>
                      </a:lvl2pPr>
                      <a:lvl3pPr marL="914400" algn="l" defTabSz="457200" rtl="0" eaLnBrk="1" latinLnBrk="0" hangingPunct="1">
                        <a:defRPr sz="1800" kern="1200">
                          <a:solidFill>
                            <a:schemeClr val="tx1"/>
                          </a:solidFill>
                          <a:latin typeface="Verdana"/>
                          <a:ea typeface="Arial"/>
                          <a:cs typeface="Arial"/>
                        </a:defRPr>
                      </a:lvl3pPr>
                      <a:lvl4pPr marL="1371600" algn="l" defTabSz="457200" rtl="0" eaLnBrk="1" latinLnBrk="0" hangingPunct="1">
                        <a:defRPr sz="1800" kern="1200">
                          <a:solidFill>
                            <a:schemeClr val="tx1"/>
                          </a:solidFill>
                          <a:latin typeface="Verdana"/>
                          <a:ea typeface="Arial"/>
                          <a:cs typeface="Arial"/>
                        </a:defRPr>
                      </a:lvl4pPr>
                      <a:lvl5pPr marL="1828800" algn="l" defTabSz="457200" rtl="0" eaLnBrk="1" latinLnBrk="0" hangingPunct="1">
                        <a:defRPr sz="1800" kern="1200">
                          <a:solidFill>
                            <a:schemeClr val="tx1"/>
                          </a:solidFill>
                          <a:latin typeface="Verdana"/>
                          <a:ea typeface="Arial"/>
                          <a:cs typeface="Arial"/>
                        </a:defRPr>
                      </a:lvl5pPr>
                      <a:lvl6pPr marL="2286000" algn="l" defTabSz="457200" rtl="0" eaLnBrk="1" latinLnBrk="0" hangingPunct="1">
                        <a:defRPr sz="1800" kern="1200">
                          <a:solidFill>
                            <a:schemeClr val="tx1"/>
                          </a:solidFill>
                          <a:latin typeface="Verdana"/>
                          <a:ea typeface="Arial"/>
                          <a:cs typeface="Arial"/>
                        </a:defRPr>
                      </a:lvl6pPr>
                      <a:lvl7pPr marL="2743200" algn="l" defTabSz="457200" rtl="0" eaLnBrk="1" latinLnBrk="0" hangingPunct="1">
                        <a:defRPr sz="1800" kern="1200">
                          <a:solidFill>
                            <a:schemeClr val="tx1"/>
                          </a:solidFill>
                          <a:latin typeface="Verdana"/>
                          <a:ea typeface="Arial"/>
                          <a:cs typeface="Arial"/>
                        </a:defRPr>
                      </a:lvl7pPr>
                      <a:lvl8pPr marL="3200400" algn="l" defTabSz="457200" rtl="0" eaLnBrk="1" latinLnBrk="0" hangingPunct="1">
                        <a:defRPr sz="1800" kern="1200">
                          <a:solidFill>
                            <a:schemeClr val="tx1"/>
                          </a:solidFill>
                          <a:latin typeface="Verdana"/>
                          <a:ea typeface="Arial"/>
                          <a:cs typeface="Arial"/>
                        </a:defRPr>
                      </a:lvl8pPr>
                      <a:lvl9pPr marL="3657600" algn="l" defTabSz="457200" rtl="0" eaLnBrk="1" latinLnBrk="0" hangingPunct="1">
                        <a:defRPr sz="1800" kern="1200">
                          <a:solidFill>
                            <a:schemeClr val="tx1"/>
                          </a:solidFill>
                          <a:latin typeface="Verdana"/>
                          <a:ea typeface="Arial"/>
                          <a:cs typeface="Arial"/>
                        </a:defRPr>
                      </a:lvl9pPr>
                    </a:lstStyle>
                    <a:p>
                      <a:pPr marL="0" marR="0" lvl="0" indent="0" algn="l" defTabSz="914400" rtl="0" eaLnBrk="0" fontAlgn="base" latinLnBrk="0" hangingPunct="0">
                        <a:lnSpc>
                          <a:spcPct val="85000"/>
                        </a:lnSpc>
                        <a:spcBef>
                          <a:spcPct val="20000"/>
                        </a:spcBef>
                        <a:spcAft>
                          <a:spcPct val="0"/>
                        </a:spcAft>
                        <a:buClrTx/>
                        <a:buSzTx/>
                        <a:buFontTx/>
                        <a:buNone/>
                        <a:tabLst>
                          <a:tab pos="2919413" algn="l"/>
                        </a:tabLst>
                      </a:pPr>
                      <a:r>
                        <a:rPr kumimoji="0" lang="en-US" sz="1200" u="none" strike="noStrike" cap="none" normalizeH="0" baseline="0" dirty="0" smtClean="0">
                          <a:ln>
                            <a:noFill/>
                          </a:ln>
                          <a:solidFill>
                            <a:schemeClr val="tx1"/>
                          </a:solidFill>
                          <a:effectLst/>
                          <a:latin typeface="Intel Clear" panose="020B0604020203020204" pitchFamily="34" charset="0"/>
                        </a:rPr>
                        <a:t>Max Memory Speed  (MT/s)</a:t>
                      </a:r>
                      <a:endParaRPr kumimoji="0" lang="en-US" sz="1200" b="0" i="0" u="none" strike="noStrike" cap="none" normalizeH="0" baseline="0" dirty="0" smtClean="0">
                        <a:ln>
                          <a:noFill/>
                        </a:ln>
                        <a:solidFill>
                          <a:schemeClr val="tx1"/>
                        </a:solidFill>
                        <a:effectLst/>
                        <a:latin typeface="Intel Clear" panose="020B0604020203020204" pitchFamily="34" charset="0"/>
                        <a:cs typeface="Arial" charset="0"/>
                      </a:endParaRPr>
                    </a:p>
                  </a:txBody>
                  <a:tcPr anchor="ctr" horzOverflow="overflow"/>
                </a:tc>
                <a:tc>
                  <a:txBody>
                    <a:bodyPr/>
                    <a:lstStyle/>
                    <a:p>
                      <a:pPr marL="0" marR="0" lvl="0" indent="0" algn="ctr" defTabSz="914400" rtl="0" eaLnBrk="0" fontAlgn="base" latinLnBrk="0" hangingPunct="0">
                        <a:lnSpc>
                          <a:spcPct val="85000"/>
                        </a:lnSpc>
                        <a:spcBef>
                          <a:spcPct val="20000"/>
                        </a:spcBef>
                        <a:spcAft>
                          <a:spcPct val="0"/>
                        </a:spcAft>
                        <a:buClrTx/>
                        <a:buSzTx/>
                        <a:buFontTx/>
                        <a:buNone/>
                        <a:tabLst>
                          <a:tab pos="2919413" algn="l"/>
                        </a:tabLst>
                        <a:defRPr/>
                      </a:pPr>
                      <a:r>
                        <a:rPr kumimoji="0" lang="en-US" sz="1200" u="none" strike="noStrike" kern="1200" cap="none" normalizeH="0" baseline="0" dirty="0" smtClean="0">
                          <a:ln>
                            <a:noFill/>
                          </a:ln>
                          <a:solidFill>
                            <a:schemeClr val="tx1"/>
                          </a:solidFill>
                          <a:effectLst/>
                          <a:latin typeface="Intel Clear" panose="020B0604020203020204" pitchFamily="34" charset="0"/>
                        </a:rPr>
                        <a:t>Up to 1866</a:t>
                      </a:r>
                      <a:endParaRPr kumimoji="0" lang="en-US" sz="1200" b="0" i="0" u="none" strike="noStrike" kern="1200" cap="none" normalizeH="0" baseline="0" dirty="0" smtClean="0">
                        <a:ln>
                          <a:noFill/>
                        </a:ln>
                        <a:solidFill>
                          <a:schemeClr val="tx1"/>
                        </a:solidFill>
                        <a:effectLst/>
                        <a:latin typeface="Intel Clear" panose="020B0604020203020204" pitchFamily="34" charset="0"/>
                        <a:ea typeface="Arial"/>
                        <a:cs typeface="Arial" charset="0"/>
                      </a:endParaRPr>
                    </a:p>
                  </a:txBody>
                  <a:tcPr anchor="ctr" horzOverflow="overflow"/>
                </a:tc>
                <a:tc>
                  <a:txBody>
                    <a:bodyPr/>
                    <a:lstStyle/>
                    <a:p>
                      <a:pPr marL="0" marR="0" lvl="0" indent="0" algn="ctr" defTabSz="914400" rtl="0" eaLnBrk="0" fontAlgn="base" latinLnBrk="0" hangingPunct="0">
                        <a:lnSpc>
                          <a:spcPct val="85000"/>
                        </a:lnSpc>
                        <a:spcBef>
                          <a:spcPct val="20000"/>
                        </a:spcBef>
                        <a:spcAft>
                          <a:spcPct val="0"/>
                        </a:spcAft>
                        <a:buClrTx/>
                        <a:buSzTx/>
                        <a:buFontTx/>
                        <a:buNone/>
                        <a:tabLst>
                          <a:tab pos="2919413" algn="l"/>
                        </a:tabLst>
                        <a:defRPr/>
                      </a:pPr>
                      <a:r>
                        <a:rPr kumimoji="0" lang="en-US" sz="1200" u="none" strike="noStrike" cap="none" normalizeH="0" baseline="0" dirty="0" smtClean="0">
                          <a:ln>
                            <a:noFill/>
                          </a:ln>
                          <a:solidFill>
                            <a:schemeClr val="tx1"/>
                          </a:solidFill>
                          <a:effectLst/>
                          <a:latin typeface="Intel Clear" panose="020B0604020203020204" pitchFamily="34" charset="0"/>
                        </a:rPr>
                        <a:t>Up to </a:t>
                      </a:r>
                      <a:r>
                        <a:rPr kumimoji="0" lang="en-US" sz="1200" b="1" u="none" strike="noStrike" cap="none" normalizeH="0" baseline="0" dirty="0" smtClean="0">
                          <a:ln>
                            <a:noFill/>
                          </a:ln>
                          <a:solidFill>
                            <a:schemeClr val="tx1"/>
                          </a:solidFill>
                          <a:effectLst/>
                          <a:latin typeface="Intel Clear" panose="020B0604020203020204" pitchFamily="34" charset="0"/>
                        </a:rPr>
                        <a:t>2133</a:t>
                      </a:r>
                      <a:endParaRPr kumimoji="0" lang="en-US" sz="1200" b="1" i="0" u="none" strike="noStrike" cap="none" normalizeH="0" baseline="0" dirty="0" smtClean="0">
                        <a:ln>
                          <a:noFill/>
                        </a:ln>
                        <a:solidFill>
                          <a:schemeClr val="tx1"/>
                        </a:solidFill>
                        <a:effectLst/>
                        <a:latin typeface="Intel Clear" panose="020B0604020203020204" pitchFamily="34" charset="0"/>
                        <a:cs typeface="Arial" charset="0"/>
                      </a:endParaRPr>
                    </a:p>
                  </a:txBody>
                  <a:tcPr anchor="ctr" horzOverflow="overflow"/>
                </a:tc>
              </a:tr>
              <a:tr h="242098">
                <a:tc>
                  <a:txBody>
                    <a:bodyPr/>
                    <a:lstStyle>
                      <a:defPPr>
                        <a:defRPr lang="en-US"/>
                      </a:defPPr>
                      <a:lvl1pPr marL="0" algn="l" defTabSz="457200" rtl="0" eaLnBrk="1" latinLnBrk="0" hangingPunct="1">
                        <a:defRPr sz="1800" kern="1200">
                          <a:solidFill>
                            <a:schemeClr val="tx1"/>
                          </a:solidFill>
                          <a:latin typeface="Verdana"/>
                          <a:ea typeface="Arial"/>
                          <a:cs typeface="Arial"/>
                        </a:defRPr>
                      </a:lvl1pPr>
                      <a:lvl2pPr marL="457200" algn="l" defTabSz="457200" rtl="0" eaLnBrk="1" latinLnBrk="0" hangingPunct="1">
                        <a:defRPr sz="1800" kern="1200">
                          <a:solidFill>
                            <a:schemeClr val="tx1"/>
                          </a:solidFill>
                          <a:latin typeface="Verdana"/>
                          <a:ea typeface="Arial"/>
                          <a:cs typeface="Arial"/>
                        </a:defRPr>
                      </a:lvl2pPr>
                      <a:lvl3pPr marL="914400" algn="l" defTabSz="457200" rtl="0" eaLnBrk="1" latinLnBrk="0" hangingPunct="1">
                        <a:defRPr sz="1800" kern="1200">
                          <a:solidFill>
                            <a:schemeClr val="tx1"/>
                          </a:solidFill>
                          <a:latin typeface="Verdana"/>
                          <a:ea typeface="Arial"/>
                          <a:cs typeface="Arial"/>
                        </a:defRPr>
                      </a:lvl3pPr>
                      <a:lvl4pPr marL="1371600" algn="l" defTabSz="457200" rtl="0" eaLnBrk="1" latinLnBrk="0" hangingPunct="1">
                        <a:defRPr sz="1800" kern="1200">
                          <a:solidFill>
                            <a:schemeClr val="tx1"/>
                          </a:solidFill>
                          <a:latin typeface="Verdana"/>
                          <a:ea typeface="Arial"/>
                          <a:cs typeface="Arial"/>
                        </a:defRPr>
                      </a:lvl4pPr>
                      <a:lvl5pPr marL="1828800" algn="l" defTabSz="457200" rtl="0" eaLnBrk="1" latinLnBrk="0" hangingPunct="1">
                        <a:defRPr sz="1800" kern="1200">
                          <a:solidFill>
                            <a:schemeClr val="tx1"/>
                          </a:solidFill>
                          <a:latin typeface="Verdana"/>
                          <a:ea typeface="Arial"/>
                          <a:cs typeface="Arial"/>
                        </a:defRPr>
                      </a:lvl5pPr>
                      <a:lvl6pPr marL="2286000" algn="l" defTabSz="457200" rtl="0" eaLnBrk="1" latinLnBrk="0" hangingPunct="1">
                        <a:defRPr sz="1800" kern="1200">
                          <a:solidFill>
                            <a:schemeClr val="tx1"/>
                          </a:solidFill>
                          <a:latin typeface="Verdana"/>
                          <a:ea typeface="Arial"/>
                          <a:cs typeface="Arial"/>
                        </a:defRPr>
                      </a:lvl6pPr>
                      <a:lvl7pPr marL="2743200" algn="l" defTabSz="457200" rtl="0" eaLnBrk="1" latinLnBrk="0" hangingPunct="1">
                        <a:defRPr sz="1800" kern="1200">
                          <a:solidFill>
                            <a:schemeClr val="tx1"/>
                          </a:solidFill>
                          <a:latin typeface="Verdana"/>
                          <a:ea typeface="Arial"/>
                          <a:cs typeface="Arial"/>
                        </a:defRPr>
                      </a:lvl7pPr>
                      <a:lvl8pPr marL="3200400" algn="l" defTabSz="457200" rtl="0" eaLnBrk="1" latinLnBrk="0" hangingPunct="1">
                        <a:defRPr sz="1800" kern="1200">
                          <a:solidFill>
                            <a:schemeClr val="tx1"/>
                          </a:solidFill>
                          <a:latin typeface="Verdana"/>
                          <a:ea typeface="Arial"/>
                          <a:cs typeface="Arial"/>
                        </a:defRPr>
                      </a:lvl8pPr>
                      <a:lvl9pPr marL="3657600" algn="l" defTabSz="457200" rtl="0" eaLnBrk="1" latinLnBrk="0" hangingPunct="1">
                        <a:defRPr sz="1800" kern="1200">
                          <a:solidFill>
                            <a:schemeClr val="tx1"/>
                          </a:solidFill>
                          <a:latin typeface="Verdana"/>
                          <a:ea typeface="Arial"/>
                          <a:cs typeface="Arial"/>
                        </a:defRPr>
                      </a:lvl9pPr>
                    </a:lstStyle>
                    <a:p>
                      <a:pPr marL="0" marR="0" lvl="0" indent="0" algn="l" defTabSz="914400" rtl="0" eaLnBrk="0" fontAlgn="base" latinLnBrk="0" hangingPunct="0">
                        <a:lnSpc>
                          <a:spcPct val="85000"/>
                        </a:lnSpc>
                        <a:spcBef>
                          <a:spcPct val="20000"/>
                        </a:spcBef>
                        <a:spcAft>
                          <a:spcPct val="0"/>
                        </a:spcAft>
                        <a:buClrTx/>
                        <a:buSzTx/>
                        <a:buFontTx/>
                        <a:buNone/>
                        <a:tabLst>
                          <a:tab pos="2919413" algn="l"/>
                        </a:tabLst>
                      </a:pPr>
                      <a:r>
                        <a:rPr kumimoji="0" lang="en-US" sz="1200" u="none" strike="noStrike" cap="none" normalizeH="0" baseline="0" dirty="0" smtClean="0">
                          <a:ln>
                            <a:noFill/>
                          </a:ln>
                          <a:solidFill>
                            <a:schemeClr val="tx1"/>
                          </a:solidFill>
                          <a:effectLst/>
                          <a:latin typeface="Intel Clear" panose="020B0604020203020204" pitchFamily="34" charset="0"/>
                        </a:rPr>
                        <a:t>QPI Speed (GT/s)</a:t>
                      </a:r>
                      <a:endParaRPr kumimoji="0" lang="en-US" sz="1200" b="0" i="0" u="none" strike="noStrike" cap="none" normalizeH="0" baseline="0" dirty="0" smtClean="0">
                        <a:ln>
                          <a:noFill/>
                        </a:ln>
                        <a:solidFill>
                          <a:schemeClr val="tx1"/>
                        </a:solidFill>
                        <a:effectLst/>
                        <a:latin typeface="Intel Clear" panose="020B0604020203020204" pitchFamily="34" charset="0"/>
                        <a:cs typeface="Arial" charset="0"/>
                      </a:endParaRPr>
                    </a:p>
                  </a:txBody>
                  <a:tcPr anchor="ctr" horzOverflow="overflow"/>
                </a:tc>
                <a:tc>
                  <a:txBody>
                    <a:bodyPr/>
                    <a:lstStyle/>
                    <a:p>
                      <a:pPr marL="0" marR="0" lvl="0" indent="0" algn="ctr" defTabSz="914400" rtl="0" eaLnBrk="0" fontAlgn="base" latinLnBrk="0" hangingPunct="0">
                        <a:lnSpc>
                          <a:spcPct val="85000"/>
                        </a:lnSpc>
                        <a:spcBef>
                          <a:spcPct val="20000"/>
                        </a:spcBef>
                        <a:spcAft>
                          <a:spcPct val="0"/>
                        </a:spcAft>
                        <a:buClrTx/>
                        <a:buSzTx/>
                        <a:buFontTx/>
                        <a:buNone/>
                        <a:tabLst>
                          <a:tab pos="2919413" algn="l"/>
                        </a:tabLst>
                        <a:defRPr/>
                      </a:pPr>
                      <a:r>
                        <a:rPr kumimoji="0" lang="en-US" sz="1200" u="none" strike="noStrike" kern="1200" cap="none" normalizeH="0" baseline="0" dirty="0" smtClean="0">
                          <a:ln>
                            <a:noFill/>
                          </a:ln>
                          <a:solidFill>
                            <a:schemeClr val="tx1"/>
                          </a:solidFill>
                          <a:effectLst/>
                          <a:latin typeface="Intel Clear" panose="020B0604020203020204" pitchFamily="34" charset="0"/>
                        </a:rPr>
                        <a:t>2x QPI 1.1 channels 6.4, 7.2, 8.0</a:t>
                      </a:r>
                      <a:endParaRPr kumimoji="0" lang="en-US" sz="1200" b="0" i="0" u="none" strike="noStrike" kern="1200" cap="none" normalizeH="0" baseline="0" dirty="0" smtClean="0">
                        <a:ln>
                          <a:noFill/>
                        </a:ln>
                        <a:solidFill>
                          <a:schemeClr val="tx1"/>
                        </a:solidFill>
                        <a:effectLst/>
                        <a:latin typeface="Intel Clear" panose="020B0604020203020204" pitchFamily="34" charset="0"/>
                        <a:ea typeface="Arial"/>
                        <a:cs typeface="Arial" charset="0"/>
                      </a:endParaRPr>
                    </a:p>
                  </a:txBody>
                  <a:tcPr anchor="ctr" horzOverflow="overflow"/>
                </a:tc>
                <a:tc>
                  <a:txBody>
                    <a:bodyPr/>
                    <a:lstStyle/>
                    <a:p>
                      <a:pPr marL="0" marR="0" lvl="0" indent="0" algn="ctr" defTabSz="914400" rtl="0" eaLnBrk="0" fontAlgn="base" latinLnBrk="0" hangingPunct="0">
                        <a:lnSpc>
                          <a:spcPct val="85000"/>
                        </a:lnSpc>
                        <a:spcBef>
                          <a:spcPct val="20000"/>
                        </a:spcBef>
                        <a:spcAft>
                          <a:spcPct val="0"/>
                        </a:spcAft>
                        <a:buClrTx/>
                        <a:buSzTx/>
                        <a:buFontTx/>
                        <a:buNone/>
                        <a:tabLst>
                          <a:tab pos="2919413" algn="l"/>
                        </a:tabLst>
                        <a:defRPr/>
                      </a:pPr>
                      <a:r>
                        <a:rPr kumimoji="0" lang="en-US" sz="1200" u="none" strike="noStrike" cap="none" normalizeH="0" baseline="0" dirty="0" smtClean="0">
                          <a:ln>
                            <a:noFill/>
                          </a:ln>
                          <a:solidFill>
                            <a:schemeClr val="tx1"/>
                          </a:solidFill>
                          <a:effectLst/>
                          <a:latin typeface="Intel Clear" panose="020B0604020203020204" pitchFamily="34" charset="0"/>
                        </a:rPr>
                        <a:t>2x QPI 1.1 channels 6.4, 8.0, </a:t>
                      </a:r>
                      <a:r>
                        <a:rPr kumimoji="0" lang="en-US" sz="1200" b="1" u="none" strike="noStrike" cap="none" normalizeH="0" baseline="0" dirty="0" smtClean="0">
                          <a:ln>
                            <a:noFill/>
                          </a:ln>
                          <a:solidFill>
                            <a:schemeClr val="tx1"/>
                          </a:solidFill>
                          <a:effectLst/>
                          <a:latin typeface="Intel Clear" panose="020B0604020203020204" pitchFamily="34" charset="0"/>
                        </a:rPr>
                        <a:t>9.6</a:t>
                      </a:r>
                      <a:endParaRPr kumimoji="0" lang="en-US" sz="1200" b="1" i="0" u="none" strike="noStrike" cap="none" normalizeH="0" baseline="0" dirty="0" smtClean="0">
                        <a:ln>
                          <a:noFill/>
                        </a:ln>
                        <a:solidFill>
                          <a:schemeClr val="tx1"/>
                        </a:solidFill>
                        <a:effectLst/>
                        <a:latin typeface="Intel Clear" panose="020B0604020203020204" pitchFamily="34" charset="0"/>
                        <a:cs typeface="Arial" charset="0"/>
                      </a:endParaRPr>
                    </a:p>
                  </a:txBody>
                  <a:tcPr anchor="ctr" horzOverflow="overflow"/>
                </a:tc>
              </a:tr>
              <a:tr h="242098">
                <a:tc>
                  <a:txBody>
                    <a:bodyPr/>
                    <a:lstStyle>
                      <a:defPPr>
                        <a:defRPr lang="en-US"/>
                      </a:defPPr>
                      <a:lvl1pPr marL="0" algn="l" defTabSz="457200" rtl="0" eaLnBrk="1" latinLnBrk="0" hangingPunct="1">
                        <a:defRPr sz="1800" kern="1200">
                          <a:solidFill>
                            <a:schemeClr val="tx1"/>
                          </a:solidFill>
                          <a:latin typeface="Verdana"/>
                          <a:ea typeface="Arial"/>
                          <a:cs typeface="Arial"/>
                        </a:defRPr>
                      </a:lvl1pPr>
                      <a:lvl2pPr marL="457200" algn="l" defTabSz="457200" rtl="0" eaLnBrk="1" latinLnBrk="0" hangingPunct="1">
                        <a:defRPr sz="1800" kern="1200">
                          <a:solidFill>
                            <a:schemeClr val="tx1"/>
                          </a:solidFill>
                          <a:latin typeface="Verdana"/>
                          <a:ea typeface="Arial"/>
                          <a:cs typeface="Arial"/>
                        </a:defRPr>
                      </a:lvl2pPr>
                      <a:lvl3pPr marL="914400" algn="l" defTabSz="457200" rtl="0" eaLnBrk="1" latinLnBrk="0" hangingPunct="1">
                        <a:defRPr sz="1800" kern="1200">
                          <a:solidFill>
                            <a:schemeClr val="tx1"/>
                          </a:solidFill>
                          <a:latin typeface="Verdana"/>
                          <a:ea typeface="Arial"/>
                          <a:cs typeface="Arial"/>
                        </a:defRPr>
                      </a:lvl3pPr>
                      <a:lvl4pPr marL="1371600" algn="l" defTabSz="457200" rtl="0" eaLnBrk="1" latinLnBrk="0" hangingPunct="1">
                        <a:defRPr sz="1800" kern="1200">
                          <a:solidFill>
                            <a:schemeClr val="tx1"/>
                          </a:solidFill>
                          <a:latin typeface="Verdana"/>
                          <a:ea typeface="Arial"/>
                          <a:cs typeface="Arial"/>
                        </a:defRPr>
                      </a:lvl4pPr>
                      <a:lvl5pPr marL="1828800" algn="l" defTabSz="457200" rtl="0" eaLnBrk="1" latinLnBrk="0" hangingPunct="1">
                        <a:defRPr sz="1800" kern="1200">
                          <a:solidFill>
                            <a:schemeClr val="tx1"/>
                          </a:solidFill>
                          <a:latin typeface="Verdana"/>
                          <a:ea typeface="Arial"/>
                          <a:cs typeface="Arial"/>
                        </a:defRPr>
                      </a:lvl5pPr>
                      <a:lvl6pPr marL="2286000" algn="l" defTabSz="457200" rtl="0" eaLnBrk="1" latinLnBrk="0" hangingPunct="1">
                        <a:defRPr sz="1800" kern="1200">
                          <a:solidFill>
                            <a:schemeClr val="tx1"/>
                          </a:solidFill>
                          <a:latin typeface="Verdana"/>
                          <a:ea typeface="Arial"/>
                          <a:cs typeface="Arial"/>
                        </a:defRPr>
                      </a:lvl6pPr>
                      <a:lvl7pPr marL="2743200" algn="l" defTabSz="457200" rtl="0" eaLnBrk="1" latinLnBrk="0" hangingPunct="1">
                        <a:defRPr sz="1800" kern="1200">
                          <a:solidFill>
                            <a:schemeClr val="tx1"/>
                          </a:solidFill>
                          <a:latin typeface="Verdana"/>
                          <a:ea typeface="Arial"/>
                          <a:cs typeface="Arial"/>
                        </a:defRPr>
                      </a:lvl7pPr>
                      <a:lvl8pPr marL="3200400" algn="l" defTabSz="457200" rtl="0" eaLnBrk="1" latinLnBrk="0" hangingPunct="1">
                        <a:defRPr sz="1800" kern="1200">
                          <a:solidFill>
                            <a:schemeClr val="tx1"/>
                          </a:solidFill>
                          <a:latin typeface="Verdana"/>
                          <a:ea typeface="Arial"/>
                          <a:cs typeface="Arial"/>
                        </a:defRPr>
                      </a:lvl8pPr>
                      <a:lvl9pPr marL="3657600" algn="l" defTabSz="457200" rtl="0" eaLnBrk="1" latinLnBrk="0" hangingPunct="1">
                        <a:defRPr sz="1800" kern="1200">
                          <a:solidFill>
                            <a:schemeClr val="tx1"/>
                          </a:solidFill>
                          <a:latin typeface="Verdana"/>
                          <a:ea typeface="Arial"/>
                          <a:cs typeface="Arial"/>
                        </a:defRPr>
                      </a:lvl9pPr>
                    </a:lstStyle>
                    <a:p>
                      <a:pPr marL="0" marR="0" lvl="0" indent="0" algn="l" defTabSz="914400" rtl="0" eaLnBrk="0" fontAlgn="base" latinLnBrk="0" hangingPunct="0">
                        <a:lnSpc>
                          <a:spcPct val="85000"/>
                        </a:lnSpc>
                        <a:spcBef>
                          <a:spcPct val="20000"/>
                        </a:spcBef>
                        <a:spcAft>
                          <a:spcPct val="0"/>
                        </a:spcAft>
                        <a:buClrTx/>
                        <a:buSzTx/>
                        <a:buFontTx/>
                        <a:buNone/>
                        <a:tabLst>
                          <a:tab pos="2919413" algn="l"/>
                        </a:tabLst>
                      </a:pPr>
                      <a:r>
                        <a:rPr kumimoji="0" lang="en-US" sz="1200" u="none" strike="noStrike" cap="none" normalizeH="0" baseline="0" dirty="0" smtClean="0">
                          <a:ln>
                            <a:noFill/>
                          </a:ln>
                          <a:solidFill>
                            <a:schemeClr val="tx1"/>
                          </a:solidFill>
                          <a:effectLst/>
                          <a:latin typeface="Intel Clear" panose="020B0604020203020204" pitchFamily="34" charset="0"/>
                        </a:rPr>
                        <a:t>Max DIMM Capacity</a:t>
                      </a:r>
                      <a:endParaRPr kumimoji="0" lang="en-US" sz="1200" b="0" i="0" u="none" strike="noStrike" cap="none" normalizeH="0" baseline="0" dirty="0" smtClean="0">
                        <a:ln>
                          <a:noFill/>
                        </a:ln>
                        <a:solidFill>
                          <a:schemeClr val="tx1"/>
                        </a:solidFill>
                        <a:effectLst/>
                        <a:latin typeface="Intel Clear" panose="020B0604020203020204" pitchFamily="34" charset="0"/>
                        <a:cs typeface="Arial" charset="0"/>
                      </a:endParaRPr>
                    </a:p>
                  </a:txBody>
                  <a:tcPr anchor="ctr" horzOverflow="overflow"/>
                </a:tc>
                <a:tc gridSpan="2">
                  <a:txBody>
                    <a:bodyPr/>
                    <a:lstStyle/>
                    <a:p>
                      <a:pPr marL="0" marR="0" lvl="0" indent="0" algn="ctr" defTabSz="914400" rtl="0" eaLnBrk="0" fontAlgn="base" latinLnBrk="0" hangingPunct="0">
                        <a:lnSpc>
                          <a:spcPct val="85000"/>
                        </a:lnSpc>
                        <a:spcBef>
                          <a:spcPct val="20000"/>
                        </a:spcBef>
                        <a:spcAft>
                          <a:spcPct val="0"/>
                        </a:spcAft>
                        <a:buClrTx/>
                        <a:buSzTx/>
                        <a:buFontTx/>
                        <a:buNone/>
                        <a:tabLst>
                          <a:tab pos="2919413" algn="l"/>
                        </a:tabLst>
                        <a:defRPr/>
                      </a:pPr>
                      <a:r>
                        <a:rPr kumimoji="0" lang="en-US" sz="1200" u="none" strike="noStrike" kern="1200" cap="none" normalizeH="0" baseline="0" dirty="0" smtClean="0">
                          <a:ln>
                            <a:noFill/>
                          </a:ln>
                          <a:solidFill>
                            <a:schemeClr val="tx1"/>
                          </a:solidFill>
                          <a:effectLst/>
                          <a:latin typeface="Intel Clear" panose="020B0604020203020204" pitchFamily="34" charset="0"/>
                          <a:sym typeface="Wingdings" pitchFamily="2" charset="2"/>
                        </a:rPr>
                        <a:t>Up to 12 Slots/Processor</a:t>
                      </a:r>
                      <a:endParaRPr kumimoji="0" lang="en-US" sz="1200" b="0" i="0" u="none" strike="noStrike" kern="1200" cap="none" normalizeH="0" baseline="0" dirty="0" smtClean="0">
                        <a:ln>
                          <a:noFill/>
                        </a:ln>
                        <a:solidFill>
                          <a:schemeClr val="tx1"/>
                        </a:solidFill>
                        <a:effectLst/>
                        <a:latin typeface="Intel Clear" panose="020B0604020203020204" pitchFamily="34" charset="0"/>
                        <a:ea typeface="Arial"/>
                        <a:cs typeface="Arial" charset="0"/>
                        <a:sym typeface="Wingdings" pitchFamily="2" charset="2"/>
                      </a:endParaRPr>
                    </a:p>
                  </a:txBody>
                  <a:tcPr anchor="ctr" horzOverflow="overflow"/>
                </a:tc>
                <a:tc hMerge="1">
                  <a:txBody>
                    <a:bodyPr/>
                    <a:lstStyle/>
                    <a:p>
                      <a:endParaRPr lang="en-US"/>
                    </a:p>
                  </a:txBody>
                  <a:tcPr/>
                </a:tc>
              </a:tr>
              <a:tr h="366127">
                <a:tc>
                  <a:txBody>
                    <a:bodyPr/>
                    <a:lstStyle>
                      <a:defPPr>
                        <a:defRPr lang="en-US"/>
                      </a:defPPr>
                      <a:lvl1pPr marL="0" algn="l" defTabSz="457200" rtl="0" eaLnBrk="1" latinLnBrk="0" hangingPunct="1">
                        <a:defRPr sz="1800" kern="1200">
                          <a:solidFill>
                            <a:schemeClr val="tx1"/>
                          </a:solidFill>
                          <a:latin typeface="Verdana"/>
                          <a:ea typeface="Arial"/>
                          <a:cs typeface="Arial"/>
                        </a:defRPr>
                      </a:lvl1pPr>
                      <a:lvl2pPr marL="457200" algn="l" defTabSz="457200" rtl="0" eaLnBrk="1" latinLnBrk="0" hangingPunct="1">
                        <a:defRPr sz="1800" kern="1200">
                          <a:solidFill>
                            <a:schemeClr val="tx1"/>
                          </a:solidFill>
                          <a:latin typeface="Verdana"/>
                          <a:ea typeface="Arial"/>
                          <a:cs typeface="Arial"/>
                        </a:defRPr>
                      </a:lvl2pPr>
                      <a:lvl3pPr marL="914400" algn="l" defTabSz="457200" rtl="0" eaLnBrk="1" latinLnBrk="0" hangingPunct="1">
                        <a:defRPr sz="1800" kern="1200">
                          <a:solidFill>
                            <a:schemeClr val="tx1"/>
                          </a:solidFill>
                          <a:latin typeface="Verdana"/>
                          <a:ea typeface="Arial"/>
                          <a:cs typeface="Arial"/>
                        </a:defRPr>
                      </a:lvl3pPr>
                      <a:lvl4pPr marL="1371600" algn="l" defTabSz="457200" rtl="0" eaLnBrk="1" latinLnBrk="0" hangingPunct="1">
                        <a:defRPr sz="1800" kern="1200">
                          <a:solidFill>
                            <a:schemeClr val="tx1"/>
                          </a:solidFill>
                          <a:latin typeface="Verdana"/>
                          <a:ea typeface="Arial"/>
                          <a:cs typeface="Arial"/>
                        </a:defRPr>
                      </a:lvl4pPr>
                      <a:lvl5pPr marL="1828800" algn="l" defTabSz="457200" rtl="0" eaLnBrk="1" latinLnBrk="0" hangingPunct="1">
                        <a:defRPr sz="1800" kern="1200">
                          <a:solidFill>
                            <a:schemeClr val="tx1"/>
                          </a:solidFill>
                          <a:latin typeface="Verdana"/>
                          <a:ea typeface="Arial"/>
                          <a:cs typeface="Arial"/>
                        </a:defRPr>
                      </a:lvl5pPr>
                      <a:lvl6pPr marL="2286000" algn="l" defTabSz="457200" rtl="0" eaLnBrk="1" latinLnBrk="0" hangingPunct="1">
                        <a:defRPr sz="1800" kern="1200">
                          <a:solidFill>
                            <a:schemeClr val="tx1"/>
                          </a:solidFill>
                          <a:latin typeface="Verdana"/>
                          <a:ea typeface="Arial"/>
                          <a:cs typeface="Arial"/>
                        </a:defRPr>
                      </a:lvl6pPr>
                      <a:lvl7pPr marL="2743200" algn="l" defTabSz="457200" rtl="0" eaLnBrk="1" latinLnBrk="0" hangingPunct="1">
                        <a:defRPr sz="1800" kern="1200">
                          <a:solidFill>
                            <a:schemeClr val="tx1"/>
                          </a:solidFill>
                          <a:latin typeface="Verdana"/>
                          <a:ea typeface="Arial"/>
                          <a:cs typeface="Arial"/>
                        </a:defRPr>
                      </a:lvl7pPr>
                      <a:lvl8pPr marL="3200400" algn="l" defTabSz="457200" rtl="0" eaLnBrk="1" latinLnBrk="0" hangingPunct="1">
                        <a:defRPr sz="1800" kern="1200">
                          <a:solidFill>
                            <a:schemeClr val="tx1"/>
                          </a:solidFill>
                          <a:latin typeface="Verdana"/>
                          <a:ea typeface="Arial"/>
                          <a:cs typeface="Arial"/>
                        </a:defRPr>
                      </a:lvl8pPr>
                      <a:lvl9pPr marL="3657600" algn="l" defTabSz="457200" rtl="0" eaLnBrk="1" latinLnBrk="0" hangingPunct="1">
                        <a:defRPr sz="1800" kern="1200">
                          <a:solidFill>
                            <a:schemeClr val="tx1"/>
                          </a:solidFill>
                          <a:latin typeface="Verdana"/>
                          <a:ea typeface="Arial"/>
                          <a:cs typeface="Arial"/>
                        </a:defRPr>
                      </a:lvl9pPr>
                    </a:lstStyle>
                    <a:p>
                      <a:pPr marL="0" marR="0" lvl="0" indent="0" algn="l" defTabSz="914400" rtl="0" eaLnBrk="0" fontAlgn="base" latinLnBrk="0" hangingPunct="0">
                        <a:lnSpc>
                          <a:spcPct val="85000"/>
                        </a:lnSpc>
                        <a:spcBef>
                          <a:spcPct val="20000"/>
                        </a:spcBef>
                        <a:spcAft>
                          <a:spcPct val="0"/>
                        </a:spcAft>
                        <a:buClrTx/>
                        <a:buSzTx/>
                        <a:buFontTx/>
                        <a:buNone/>
                        <a:tabLst>
                          <a:tab pos="2919413" algn="l"/>
                        </a:tabLst>
                      </a:pPr>
                      <a:r>
                        <a:rPr kumimoji="0" lang="en-US" sz="1200" u="none" strike="noStrike" cap="none" normalizeH="0" baseline="0" dirty="0" smtClean="0">
                          <a:ln>
                            <a:noFill/>
                          </a:ln>
                          <a:solidFill>
                            <a:schemeClr val="tx1"/>
                          </a:solidFill>
                          <a:effectLst/>
                          <a:latin typeface="Intel Clear" panose="020B0604020203020204" pitchFamily="34" charset="0"/>
                        </a:rPr>
                        <a:t>PCIe* Lanes / Controllers/Speed</a:t>
                      </a:r>
                      <a:endParaRPr kumimoji="0" lang="en-US" sz="1200" b="0" i="0" u="none" strike="noStrike" cap="none" normalizeH="0" baseline="0" dirty="0" smtClean="0">
                        <a:ln>
                          <a:noFill/>
                        </a:ln>
                        <a:solidFill>
                          <a:schemeClr val="tx1"/>
                        </a:solidFill>
                        <a:effectLst/>
                        <a:latin typeface="Intel Clear" panose="020B0604020203020204" pitchFamily="34" charset="0"/>
                        <a:cs typeface="Arial" charset="0"/>
                      </a:endParaRPr>
                    </a:p>
                  </a:txBody>
                  <a:tcPr anchor="ctr" horzOverflow="overflow"/>
                </a:tc>
                <a:tc gridSpan="2">
                  <a:txBody>
                    <a:bodyPr/>
                    <a:lstStyle/>
                    <a:p>
                      <a:pPr marL="0" marR="0" lvl="0" indent="0" algn="ctr" defTabSz="914400" rtl="0" eaLnBrk="0" fontAlgn="base" latinLnBrk="0" hangingPunct="0">
                        <a:lnSpc>
                          <a:spcPct val="85000"/>
                        </a:lnSpc>
                        <a:spcBef>
                          <a:spcPct val="20000"/>
                        </a:spcBef>
                        <a:spcAft>
                          <a:spcPct val="0"/>
                        </a:spcAft>
                        <a:buClrTx/>
                        <a:buSzTx/>
                        <a:buFontTx/>
                        <a:buNone/>
                        <a:tabLst>
                          <a:tab pos="2919413" algn="l"/>
                        </a:tabLst>
                        <a:defRPr/>
                      </a:pPr>
                      <a:r>
                        <a:rPr kumimoji="0" lang="en-US" sz="1200" u="none" strike="noStrike" kern="1200" cap="none" normalizeH="0" baseline="0" dirty="0" smtClean="0">
                          <a:ln>
                            <a:noFill/>
                          </a:ln>
                          <a:solidFill>
                            <a:schemeClr val="tx1"/>
                          </a:solidFill>
                          <a:effectLst/>
                          <a:latin typeface="Intel Clear" panose="020B0604020203020204" pitchFamily="34" charset="0"/>
                          <a:sym typeface="Wingdings" pitchFamily="2" charset="2"/>
                        </a:rPr>
                        <a:t>Up to </a:t>
                      </a:r>
                      <a:r>
                        <a:rPr kumimoji="0" lang="pl-PL" sz="1200" u="none" strike="noStrike" kern="1200" cap="none" normalizeH="0" baseline="0" dirty="0" smtClean="0">
                          <a:ln>
                            <a:noFill/>
                          </a:ln>
                          <a:solidFill>
                            <a:schemeClr val="tx1"/>
                          </a:solidFill>
                          <a:effectLst/>
                          <a:latin typeface="Intel Clear" panose="020B0604020203020204" pitchFamily="34" charset="0"/>
                          <a:sym typeface="Wingdings" pitchFamily="2" charset="2"/>
                        </a:rPr>
                        <a:t>40 / 10 / PCIe* 3.0  (2.5, 5, 8 GT/s)</a:t>
                      </a:r>
                      <a:endParaRPr kumimoji="0" lang="pl-PL" sz="1200" b="0" i="0" u="none" strike="noStrike" kern="1200" cap="none" normalizeH="0" baseline="0" dirty="0" smtClean="0">
                        <a:ln>
                          <a:noFill/>
                        </a:ln>
                        <a:solidFill>
                          <a:schemeClr val="tx1"/>
                        </a:solidFill>
                        <a:effectLst/>
                        <a:latin typeface="Intel Clear" panose="020B0604020203020204" pitchFamily="34" charset="0"/>
                        <a:ea typeface="Arial"/>
                        <a:cs typeface="Arial" charset="0"/>
                        <a:sym typeface="Wingdings" pitchFamily="2" charset="2"/>
                      </a:endParaRPr>
                    </a:p>
                  </a:txBody>
                  <a:tcPr anchor="ctr" horzOverflow="overflow"/>
                </a:tc>
                <a:tc hMerge="1">
                  <a:txBody>
                    <a:bodyPr/>
                    <a:lstStyle/>
                    <a:p>
                      <a:endParaRPr lang="en-US"/>
                    </a:p>
                  </a:txBody>
                  <a:tcPr/>
                </a:tc>
              </a:tr>
              <a:tr h="366127">
                <a:tc>
                  <a:txBody>
                    <a:bodyPr/>
                    <a:lstStyle>
                      <a:defPPr>
                        <a:defRPr lang="en-US"/>
                      </a:defPPr>
                      <a:lvl1pPr marL="0" algn="l" defTabSz="457200" rtl="0" eaLnBrk="1" latinLnBrk="0" hangingPunct="1">
                        <a:defRPr sz="1800" kern="1200">
                          <a:solidFill>
                            <a:schemeClr val="tx1"/>
                          </a:solidFill>
                          <a:latin typeface="Verdana"/>
                          <a:ea typeface="Arial"/>
                          <a:cs typeface="Arial"/>
                        </a:defRPr>
                      </a:lvl1pPr>
                      <a:lvl2pPr marL="457200" algn="l" defTabSz="457200" rtl="0" eaLnBrk="1" latinLnBrk="0" hangingPunct="1">
                        <a:defRPr sz="1800" kern="1200">
                          <a:solidFill>
                            <a:schemeClr val="tx1"/>
                          </a:solidFill>
                          <a:latin typeface="Verdana"/>
                          <a:ea typeface="Arial"/>
                          <a:cs typeface="Arial"/>
                        </a:defRPr>
                      </a:lvl2pPr>
                      <a:lvl3pPr marL="914400" algn="l" defTabSz="457200" rtl="0" eaLnBrk="1" latinLnBrk="0" hangingPunct="1">
                        <a:defRPr sz="1800" kern="1200">
                          <a:solidFill>
                            <a:schemeClr val="tx1"/>
                          </a:solidFill>
                          <a:latin typeface="Verdana"/>
                          <a:ea typeface="Arial"/>
                          <a:cs typeface="Arial"/>
                        </a:defRPr>
                      </a:lvl3pPr>
                      <a:lvl4pPr marL="1371600" algn="l" defTabSz="457200" rtl="0" eaLnBrk="1" latinLnBrk="0" hangingPunct="1">
                        <a:defRPr sz="1800" kern="1200">
                          <a:solidFill>
                            <a:schemeClr val="tx1"/>
                          </a:solidFill>
                          <a:latin typeface="Verdana"/>
                          <a:ea typeface="Arial"/>
                          <a:cs typeface="Arial"/>
                        </a:defRPr>
                      </a:lvl4pPr>
                      <a:lvl5pPr marL="1828800" algn="l" defTabSz="457200" rtl="0" eaLnBrk="1" latinLnBrk="0" hangingPunct="1">
                        <a:defRPr sz="1800" kern="1200">
                          <a:solidFill>
                            <a:schemeClr val="tx1"/>
                          </a:solidFill>
                          <a:latin typeface="Verdana"/>
                          <a:ea typeface="Arial"/>
                          <a:cs typeface="Arial"/>
                        </a:defRPr>
                      </a:lvl5pPr>
                      <a:lvl6pPr marL="2286000" algn="l" defTabSz="457200" rtl="0" eaLnBrk="1" latinLnBrk="0" hangingPunct="1">
                        <a:defRPr sz="1800" kern="1200">
                          <a:solidFill>
                            <a:schemeClr val="tx1"/>
                          </a:solidFill>
                          <a:latin typeface="Verdana"/>
                          <a:ea typeface="Arial"/>
                          <a:cs typeface="Arial"/>
                        </a:defRPr>
                      </a:lvl6pPr>
                      <a:lvl7pPr marL="2743200" algn="l" defTabSz="457200" rtl="0" eaLnBrk="1" latinLnBrk="0" hangingPunct="1">
                        <a:defRPr sz="1800" kern="1200">
                          <a:solidFill>
                            <a:schemeClr val="tx1"/>
                          </a:solidFill>
                          <a:latin typeface="Verdana"/>
                          <a:ea typeface="Arial"/>
                          <a:cs typeface="Arial"/>
                        </a:defRPr>
                      </a:lvl7pPr>
                      <a:lvl8pPr marL="3200400" algn="l" defTabSz="457200" rtl="0" eaLnBrk="1" latinLnBrk="0" hangingPunct="1">
                        <a:defRPr sz="1800" kern="1200">
                          <a:solidFill>
                            <a:schemeClr val="tx1"/>
                          </a:solidFill>
                          <a:latin typeface="Verdana"/>
                          <a:ea typeface="Arial"/>
                          <a:cs typeface="Arial"/>
                        </a:defRPr>
                      </a:lvl8pPr>
                      <a:lvl9pPr marL="3657600" algn="l" defTabSz="457200" rtl="0" eaLnBrk="1" latinLnBrk="0" hangingPunct="1">
                        <a:defRPr sz="1800" kern="1200">
                          <a:solidFill>
                            <a:schemeClr val="tx1"/>
                          </a:solidFill>
                          <a:latin typeface="Verdana"/>
                          <a:ea typeface="Arial"/>
                          <a:cs typeface="Arial"/>
                        </a:defRPr>
                      </a:lvl9pPr>
                    </a:lstStyle>
                    <a:p>
                      <a:pPr marL="0" marR="0" lvl="0" indent="0" algn="l" defTabSz="914400" rtl="0" eaLnBrk="0" fontAlgn="base" latinLnBrk="0" hangingPunct="0">
                        <a:lnSpc>
                          <a:spcPct val="85000"/>
                        </a:lnSpc>
                        <a:spcBef>
                          <a:spcPct val="20000"/>
                        </a:spcBef>
                        <a:spcAft>
                          <a:spcPct val="0"/>
                        </a:spcAft>
                        <a:buClrTx/>
                        <a:buSzTx/>
                        <a:buFontTx/>
                        <a:buNone/>
                        <a:tabLst>
                          <a:tab pos="2919413" algn="l"/>
                        </a:tabLst>
                      </a:pPr>
                      <a:r>
                        <a:rPr kumimoji="0" lang="en-US" sz="1200" u="none" strike="noStrike" cap="none" normalizeH="0" baseline="0" dirty="0" smtClean="0">
                          <a:ln>
                            <a:noFill/>
                          </a:ln>
                          <a:solidFill>
                            <a:schemeClr val="tx1"/>
                          </a:solidFill>
                          <a:effectLst/>
                          <a:latin typeface="Intel Clear" panose="020B0604020203020204" pitchFamily="34" charset="0"/>
                        </a:rPr>
                        <a:t>TDP (W)</a:t>
                      </a:r>
                      <a:endParaRPr kumimoji="0" lang="en-US" sz="1200" b="0" i="0" u="none" strike="noStrike" cap="none" normalizeH="0" baseline="0" dirty="0" smtClean="0">
                        <a:ln>
                          <a:noFill/>
                        </a:ln>
                        <a:solidFill>
                          <a:schemeClr val="tx1"/>
                        </a:solidFill>
                        <a:effectLst/>
                        <a:latin typeface="Intel Clear" panose="020B0604020203020204" pitchFamily="34" charset="0"/>
                        <a:cs typeface="Arial" charset="0"/>
                      </a:endParaRPr>
                    </a:p>
                  </a:txBody>
                  <a:tcPr anchor="ctr" horzOverflow="overflow"/>
                </a:tc>
                <a:tc>
                  <a:txBody>
                    <a:bodyPr/>
                    <a:lstStyle/>
                    <a:p>
                      <a:pPr marL="0" marR="0" lvl="0" indent="0" algn="ctr" defTabSz="914400" rtl="0" eaLnBrk="0" fontAlgn="base" latinLnBrk="0" hangingPunct="0">
                        <a:lnSpc>
                          <a:spcPct val="85000"/>
                        </a:lnSpc>
                        <a:spcBef>
                          <a:spcPct val="20000"/>
                        </a:spcBef>
                        <a:spcAft>
                          <a:spcPct val="0"/>
                        </a:spcAft>
                        <a:buClrTx/>
                        <a:buSzTx/>
                        <a:buFontTx/>
                        <a:buNone/>
                        <a:tabLst>
                          <a:tab pos="2919413" algn="l"/>
                        </a:tabLst>
                        <a:defRPr/>
                      </a:pPr>
                      <a:r>
                        <a:rPr kumimoji="0" lang="en-US" sz="1100" u="none" strike="noStrike" kern="1200" cap="none" normalizeH="0" baseline="0" dirty="0" smtClean="0">
                          <a:ln>
                            <a:noFill/>
                          </a:ln>
                          <a:solidFill>
                            <a:schemeClr val="tx1"/>
                          </a:solidFill>
                          <a:effectLst/>
                          <a:latin typeface="Intel Clear" panose="020B0604020203020204" pitchFamily="34" charset="0"/>
                          <a:sym typeface="Wingdings" pitchFamily="2" charset="2"/>
                        </a:rPr>
                        <a:t>150 (WS only), </a:t>
                      </a:r>
                    </a:p>
                    <a:p>
                      <a:pPr marL="0" marR="0" lvl="0" indent="0" algn="ctr" defTabSz="914400" rtl="0" eaLnBrk="0" fontAlgn="base" latinLnBrk="0" hangingPunct="0">
                        <a:lnSpc>
                          <a:spcPct val="85000"/>
                        </a:lnSpc>
                        <a:spcBef>
                          <a:spcPct val="20000"/>
                        </a:spcBef>
                        <a:spcAft>
                          <a:spcPct val="0"/>
                        </a:spcAft>
                        <a:buClrTx/>
                        <a:buSzTx/>
                        <a:buFontTx/>
                        <a:buNone/>
                        <a:tabLst>
                          <a:tab pos="2919413" algn="l"/>
                        </a:tabLst>
                        <a:defRPr/>
                      </a:pPr>
                      <a:r>
                        <a:rPr kumimoji="0" lang="en-US" sz="1100" u="none" strike="noStrike" kern="1200" cap="none" normalizeH="0" baseline="0" dirty="0" smtClean="0">
                          <a:ln>
                            <a:noFill/>
                          </a:ln>
                          <a:solidFill>
                            <a:schemeClr val="tx1"/>
                          </a:solidFill>
                          <a:effectLst/>
                          <a:latin typeface="Intel Clear" panose="020B0604020203020204" pitchFamily="34" charset="0"/>
                          <a:sym typeface="Wingdings" pitchFamily="2" charset="2"/>
                        </a:rPr>
                        <a:t>130, 115, 95, 80, 70, 60W</a:t>
                      </a:r>
                      <a:endParaRPr kumimoji="0" lang="en-US" sz="1100" b="0" i="0" u="none" strike="noStrike" kern="1200" cap="none" normalizeH="0" baseline="0" dirty="0" smtClean="0">
                        <a:ln>
                          <a:noFill/>
                        </a:ln>
                        <a:solidFill>
                          <a:schemeClr val="tx1"/>
                        </a:solidFill>
                        <a:effectLst/>
                        <a:latin typeface="Intel Clear" panose="020B0604020203020204" pitchFamily="34" charset="0"/>
                        <a:ea typeface="Arial"/>
                        <a:cs typeface="Arial" charset="0"/>
                        <a:sym typeface="Wingdings" pitchFamily="2" charset="2"/>
                      </a:endParaRPr>
                    </a:p>
                  </a:txBody>
                  <a:tcPr anchor="ctr" horzOverflow="overflow"/>
                </a:tc>
                <a:tc>
                  <a:txBody>
                    <a:bodyPr/>
                    <a:lstStyle/>
                    <a:p>
                      <a:pPr marL="0" marR="0" lvl="0" indent="0" algn="ctr" defTabSz="914400" rtl="0" eaLnBrk="0" fontAlgn="base" latinLnBrk="0" hangingPunct="0">
                        <a:lnSpc>
                          <a:spcPct val="85000"/>
                        </a:lnSpc>
                        <a:spcBef>
                          <a:spcPct val="20000"/>
                        </a:spcBef>
                        <a:spcAft>
                          <a:spcPct val="0"/>
                        </a:spcAft>
                        <a:buClrTx/>
                        <a:buSzTx/>
                        <a:buFontTx/>
                        <a:buNone/>
                        <a:tabLst>
                          <a:tab pos="2919413" algn="l"/>
                        </a:tabLst>
                        <a:defRPr/>
                      </a:pPr>
                      <a:r>
                        <a:rPr kumimoji="0" lang="en-US" sz="1100" b="1" u="none" strike="noStrike" kern="1200" cap="none" normalizeH="0" baseline="0" dirty="0" smtClean="0">
                          <a:ln>
                            <a:noFill/>
                          </a:ln>
                          <a:solidFill>
                            <a:schemeClr val="tx1"/>
                          </a:solidFill>
                          <a:effectLst/>
                          <a:latin typeface="Intel Clear" panose="020B0604020203020204" pitchFamily="34" charset="0"/>
                          <a:sym typeface="Wingdings" pitchFamily="2" charset="2"/>
                        </a:rPr>
                        <a:t>160 (WS only), </a:t>
                      </a:r>
                    </a:p>
                    <a:p>
                      <a:pPr marL="0" marR="0" lvl="0" indent="0" algn="ctr" defTabSz="914400" rtl="0" eaLnBrk="0" fontAlgn="base" latinLnBrk="0" hangingPunct="0">
                        <a:lnSpc>
                          <a:spcPct val="85000"/>
                        </a:lnSpc>
                        <a:spcBef>
                          <a:spcPct val="20000"/>
                        </a:spcBef>
                        <a:spcAft>
                          <a:spcPct val="0"/>
                        </a:spcAft>
                        <a:buClrTx/>
                        <a:buSzTx/>
                        <a:buFontTx/>
                        <a:buNone/>
                        <a:tabLst>
                          <a:tab pos="2919413" algn="l"/>
                        </a:tabLst>
                        <a:defRPr/>
                      </a:pPr>
                      <a:r>
                        <a:rPr kumimoji="0" lang="en-US" sz="1100" b="1" u="none" strike="noStrike" kern="1200" cap="none" normalizeH="0" baseline="0" dirty="0" smtClean="0">
                          <a:ln>
                            <a:noFill/>
                          </a:ln>
                          <a:solidFill>
                            <a:schemeClr val="tx1"/>
                          </a:solidFill>
                          <a:effectLst/>
                          <a:latin typeface="Intel Clear" panose="020B0604020203020204" pitchFamily="34" charset="0"/>
                          <a:sym typeface="Wingdings" pitchFamily="2" charset="2"/>
                        </a:rPr>
                        <a:t>145, 135, 120, 105, 90, 85, 65W, 55W </a:t>
                      </a:r>
                      <a:r>
                        <a:rPr kumimoji="0" lang="en-US" sz="1100" b="1" u="none" strike="noStrike" kern="1200" cap="none" normalizeH="0" baseline="30000" dirty="0" smtClean="0">
                          <a:ln>
                            <a:noFill/>
                          </a:ln>
                          <a:solidFill>
                            <a:schemeClr val="tx1"/>
                          </a:solidFill>
                          <a:effectLst/>
                          <a:latin typeface="Intel Clear" panose="020B0604020203020204" pitchFamily="34" charset="0"/>
                          <a:sym typeface="Wingdings" pitchFamily="2" charset="2"/>
                        </a:rPr>
                        <a:t></a:t>
                      </a:r>
                      <a:endParaRPr kumimoji="0" lang="en-US" sz="1100" b="1" i="0" u="none" strike="noStrike" kern="1200" cap="none" normalizeH="0" baseline="30000" dirty="0" smtClean="0">
                        <a:ln>
                          <a:noFill/>
                        </a:ln>
                        <a:solidFill>
                          <a:schemeClr val="tx1"/>
                        </a:solidFill>
                        <a:effectLst/>
                        <a:latin typeface="Intel Clear" panose="020B0604020203020204" pitchFamily="34" charset="0"/>
                        <a:ea typeface="+mn-ea"/>
                        <a:cs typeface="Arial" charset="0"/>
                        <a:sym typeface="Wingdings" pitchFamily="2" charset="2"/>
                      </a:endParaRPr>
                    </a:p>
                  </a:txBody>
                  <a:tcPr anchor="ctr" horzOverflow="overflow"/>
                </a:tc>
              </a:tr>
              <a:tr h="251999">
                <a:tc>
                  <a:txBody>
                    <a:bodyPr/>
                    <a:lstStyle/>
                    <a:p>
                      <a:pPr marL="0" marR="0" lvl="0" indent="0" algn="l" defTabSz="914400" rtl="0" eaLnBrk="0" fontAlgn="base" latinLnBrk="0" hangingPunct="0">
                        <a:lnSpc>
                          <a:spcPct val="85000"/>
                        </a:lnSpc>
                        <a:spcBef>
                          <a:spcPct val="20000"/>
                        </a:spcBef>
                        <a:spcAft>
                          <a:spcPct val="0"/>
                        </a:spcAft>
                        <a:buClrTx/>
                        <a:buSzTx/>
                        <a:buFontTx/>
                        <a:buNone/>
                        <a:tabLst>
                          <a:tab pos="2919413" algn="l"/>
                        </a:tabLst>
                      </a:pPr>
                      <a:r>
                        <a:rPr kumimoji="0" lang="en-US" sz="1200" b="1" i="0" u="none" strike="noStrike" cap="none" normalizeH="0" baseline="0" dirty="0" smtClean="0">
                          <a:ln>
                            <a:noFill/>
                          </a:ln>
                          <a:solidFill>
                            <a:schemeClr val="tx1"/>
                          </a:solidFill>
                          <a:effectLst/>
                          <a:latin typeface="Intel Clear" panose="020B0604020203020204" pitchFamily="34" charset="0"/>
                          <a:cs typeface="Arial" charset="0"/>
                        </a:rPr>
                        <a:t>AVX</a:t>
                      </a:r>
                    </a:p>
                  </a:txBody>
                  <a:tcPr anchor="ctr" horzOverflow="overflow"/>
                </a:tc>
                <a:tc>
                  <a:txBody>
                    <a:bodyPr/>
                    <a:lstStyle/>
                    <a:p>
                      <a:pPr marL="0" marR="0" lvl="0" indent="0" algn="ctr" defTabSz="914400" rtl="0" eaLnBrk="0" fontAlgn="base" latinLnBrk="0" hangingPunct="0">
                        <a:lnSpc>
                          <a:spcPct val="85000"/>
                        </a:lnSpc>
                        <a:spcBef>
                          <a:spcPct val="20000"/>
                        </a:spcBef>
                        <a:spcAft>
                          <a:spcPct val="0"/>
                        </a:spcAft>
                        <a:buClrTx/>
                        <a:buSzTx/>
                        <a:buFontTx/>
                        <a:buNone/>
                        <a:tabLst>
                          <a:tab pos="2919413" algn="l"/>
                        </a:tabLst>
                        <a:defRPr/>
                      </a:pPr>
                      <a:r>
                        <a:rPr kumimoji="0" lang="en-US" sz="1200" b="0" i="0" u="none" strike="noStrike" kern="1200" cap="none" normalizeH="0" baseline="0" dirty="0" smtClean="0">
                          <a:ln>
                            <a:noFill/>
                          </a:ln>
                          <a:solidFill>
                            <a:schemeClr val="tx1"/>
                          </a:solidFill>
                          <a:effectLst/>
                          <a:latin typeface="Intel Clear" panose="020B0604020203020204" pitchFamily="34" charset="0"/>
                          <a:ea typeface="Arial"/>
                          <a:cs typeface="Arial" charset="0"/>
                          <a:sym typeface="Wingdings" pitchFamily="2" charset="2"/>
                        </a:rPr>
                        <a:t>AVX 1.0</a:t>
                      </a:r>
                    </a:p>
                  </a:txBody>
                  <a:tcPr anchor="ctr" horzOverflow="overflow"/>
                </a:tc>
                <a:tc>
                  <a:txBody>
                    <a:bodyPr/>
                    <a:lstStyle/>
                    <a:p>
                      <a:pPr marL="0" marR="0" lvl="0" indent="0" algn="ctr" defTabSz="914400" rtl="0" eaLnBrk="0" fontAlgn="base" latinLnBrk="0" hangingPunct="0">
                        <a:lnSpc>
                          <a:spcPct val="85000"/>
                        </a:lnSpc>
                        <a:spcBef>
                          <a:spcPct val="20000"/>
                        </a:spcBef>
                        <a:spcAft>
                          <a:spcPct val="0"/>
                        </a:spcAft>
                        <a:buClrTx/>
                        <a:buSzTx/>
                        <a:buFontTx/>
                        <a:buNone/>
                        <a:tabLst>
                          <a:tab pos="2919413" algn="l"/>
                        </a:tabLst>
                        <a:defRPr/>
                      </a:pPr>
                      <a:r>
                        <a:rPr kumimoji="0" lang="en-US" sz="1200" b="0" i="0" u="none" strike="noStrike" kern="1200" cap="none" normalizeH="0" baseline="0" dirty="0" smtClean="0">
                          <a:ln>
                            <a:noFill/>
                          </a:ln>
                          <a:solidFill>
                            <a:schemeClr val="tx1"/>
                          </a:solidFill>
                          <a:effectLst/>
                          <a:latin typeface="Intel Clear" panose="020B0604020203020204" pitchFamily="34" charset="0"/>
                          <a:ea typeface="+mn-ea"/>
                          <a:cs typeface="Arial" charset="0"/>
                          <a:sym typeface="Wingdings" pitchFamily="2" charset="2"/>
                        </a:rPr>
                        <a:t>AVX 1.0, </a:t>
                      </a:r>
                      <a:r>
                        <a:rPr kumimoji="0" lang="en-US" sz="1200" b="1" i="0" u="none" strike="noStrike" kern="1200" cap="none" normalizeH="0" baseline="0" dirty="0" smtClean="0">
                          <a:ln>
                            <a:noFill/>
                          </a:ln>
                          <a:solidFill>
                            <a:schemeClr val="tx1"/>
                          </a:solidFill>
                          <a:effectLst/>
                          <a:latin typeface="Intel Clear" panose="020B0604020203020204" pitchFamily="34" charset="0"/>
                          <a:ea typeface="+mn-ea"/>
                          <a:cs typeface="Arial" charset="0"/>
                          <a:sym typeface="Wingdings" pitchFamily="2" charset="2"/>
                        </a:rPr>
                        <a:t>AVX 2.0</a:t>
                      </a:r>
                    </a:p>
                  </a:txBody>
                  <a:tcPr anchor="ctr" horzOverflow="overflow"/>
                </a:tc>
              </a:tr>
            </a:tbl>
          </a:graphicData>
        </a:graphic>
      </p:graphicFrame>
      <p:sp>
        <p:nvSpPr>
          <p:cNvPr id="57" name="Title 1"/>
          <p:cNvSpPr>
            <a:spLocks noGrp="1"/>
          </p:cNvSpPr>
          <p:nvPr>
            <p:ph type="title"/>
          </p:nvPr>
        </p:nvSpPr>
        <p:spPr/>
        <p:txBody>
          <a:bodyPr>
            <a:normAutofit/>
          </a:bodyPr>
          <a:lstStyle/>
          <a:p>
            <a:r>
              <a:rPr lang="en-US" sz="2800" dirty="0" smtClean="0"/>
              <a:t>Intel® Xeon® processor E5-2600 v3 Product Family</a:t>
            </a:r>
            <a:endParaRPr lang="en-US" sz="2800" dirty="0"/>
          </a:p>
        </p:txBody>
      </p:sp>
      <p:sp>
        <p:nvSpPr>
          <p:cNvPr id="2" name="Content Placeholder 1"/>
          <p:cNvSpPr>
            <a:spLocks noGrp="1"/>
          </p:cNvSpPr>
          <p:nvPr>
            <p:ph idx="1"/>
          </p:nvPr>
        </p:nvSpPr>
        <p:spPr>
          <a:xfrm>
            <a:off x="3383947" y="932856"/>
            <a:ext cx="5540977" cy="1993672"/>
          </a:xfrm>
        </p:spPr>
        <p:txBody>
          <a:bodyPr>
            <a:normAutofit/>
          </a:bodyPr>
          <a:lstStyle/>
          <a:p>
            <a:pPr marL="342900" indent="-342900">
              <a:buFont typeface="Arial" panose="020B0604020202020204" pitchFamily="34" charset="0"/>
              <a:buChar char="•"/>
            </a:pPr>
            <a:r>
              <a:rPr lang="en-US" sz="1800" dirty="0" smtClean="0"/>
              <a:t>New </a:t>
            </a:r>
            <a:r>
              <a:rPr lang="en-US" sz="1800" dirty="0" err="1" smtClean="0"/>
              <a:t>Haswell</a:t>
            </a:r>
            <a:r>
              <a:rPr lang="en-US" sz="1800" dirty="0" smtClean="0"/>
              <a:t> microarchitecture with AVX 2.0</a:t>
            </a:r>
          </a:p>
          <a:p>
            <a:pPr marL="342900" indent="-342900">
              <a:buFont typeface="Arial" panose="020B0604020202020204" pitchFamily="34" charset="0"/>
              <a:buChar char="•"/>
            </a:pPr>
            <a:r>
              <a:rPr lang="en-US" sz="1800" dirty="0"/>
              <a:t>22nm processor for server/workstations</a:t>
            </a:r>
          </a:p>
          <a:p>
            <a:pPr marL="342900" indent="-342900">
              <a:buFont typeface="Arial" panose="020B0604020202020204" pitchFamily="34" charset="0"/>
              <a:buChar char="•"/>
            </a:pPr>
            <a:r>
              <a:rPr lang="en-US" sz="1800" dirty="0" smtClean="0"/>
              <a:t>Brings several new capabilities in the areas of virtualization, security and power efficiency</a:t>
            </a:r>
          </a:p>
          <a:p>
            <a:pPr marL="342900" indent="-342900">
              <a:buFont typeface="Arial" panose="020B0604020202020204" pitchFamily="34" charset="0"/>
              <a:buChar char="•"/>
            </a:pPr>
            <a:r>
              <a:rPr lang="en-US" sz="1800" dirty="0"/>
              <a:t>DDR4 memory support to scale </a:t>
            </a:r>
            <a:r>
              <a:rPr lang="en-US" sz="1800" dirty="0" smtClean="0"/>
              <a:t>performance</a:t>
            </a:r>
            <a:endParaRPr lang="en-US" sz="1800" dirty="0"/>
          </a:p>
        </p:txBody>
      </p:sp>
      <p:sp>
        <p:nvSpPr>
          <p:cNvPr id="4" name="Text Box 31"/>
          <p:cNvSpPr txBox="1">
            <a:spLocks noChangeArrowheads="1"/>
          </p:cNvSpPr>
          <p:nvPr/>
        </p:nvSpPr>
        <p:spPr bwMode="auto">
          <a:xfrm>
            <a:off x="113122" y="6056042"/>
            <a:ext cx="9108181" cy="415498"/>
          </a:xfrm>
          <a:prstGeom prst="rect">
            <a:avLst/>
          </a:prstGeom>
          <a:noFill/>
          <a:ln w="9525" algn="ctr">
            <a:noFill/>
            <a:miter lim="800000"/>
            <a:headEnd/>
            <a:tailEnd/>
          </a:ln>
        </p:spPr>
        <p:txBody>
          <a:bodyPr wrap="square" lIns="0" rIns="0" bIns="0">
            <a:spAutoFit/>
          </a:bodyPr>
          <a:lstStyle>
            <a:defPPr>
              <a:defRPr lang="en-US"/>
            </a:defPPr>
            <a:lvl1pPr eaLnBrk="0" hangingPunct="0">
              <a:defRPr sz="700">
                <a:solidFill>
                  <a:srgbClr val="FFFFFF"/>
                </a:solidFill>
              </a:defRPr>
            </a:lvl1pPr>
          </a:lstStyle>
          <a:p>
            <a:r>
              <a:rPr lang="en-US" sz="800" baseline="30000" dirty="0" smtClean="0">
                <a:solidFill>
                  <a:schemeClr val="tx1"/>
                </a:solidFill>
                <a:latin typeface="Intel Clear" panose="020B0604020203020204" pitchFamily="34" charset="0"/>
                <a:sym typeface="Wingdings" pitchFamily="2" charset="2"/>
              </a:rPr>
              <a:t> </a:t>
            </a:r>
            <a:r>
              <a:rPr lang="en-US" sz="800" dirty="0" smtClean="0">
                <a:solidFill>
                  <a:schemeClr val="tx1"/>
                </a:solidFill>
                <a:latin typeface="Intel Clear" panose="020B0604020203020204" pitchFamily="34" charset="0"/>
                <a:sym typeface="Wingdings" pitchFamily="2" charset="2"/>
              </a:rPr>
              <a:t>Higher TDP on </a:t>
            </a:r>
            <a:r>
              <a:rPr lang="en-US" sz="800" dirty="0" err="1" smtClean="0">
                <a:solidFill>
                  <a:schemeClr val="tx1"/>
                </a:solidFill>
                <a:latin typeface="Intel Clear" panose="020B0604020203020204" pitchFamily="34" charset="0"/>
                <a:sym typeface="Wingdings" pitchFamily="2" charset="2"/>
              </a:rPr>
              <a:t>Haswell</a:t>
            </a:r>
            <a:r>
              <a:rPr lang="en-US" sz="800" dirty="0" smtClean="0">
                <a:solidFill>
                  <a:schemeClr val="tx1"/>
                </a:solidFill>
                <a:latin typeface="Intel Clear" panose="020B0604020203020204" pitchFamily="34" charset="0"/>
                <a:sym typeface="Wingdings" pitchFamily="2" charset="2"/>
              </a:rPr>
              <a:t> driven by integration of voltage regulator for increased platform </a:t>
            </a:r>
            <a:r>
              <a:rPr lang="en-US" sz="800" dirty="0" err="1" smtClean="0">
                <a:solidFill>
                  <a:schemeClr val="tx1"/>
                </a:solidFill>
                <a:latin typeface="Intel Clear" panose="020B0604020203020204" pitchFamily="34" charset="0"/>
                <a:sym typeface="Wingdings" pitchFamily="2" charset="2"/>
              </a:rPr>
              <a:t>flexility</a:t>
            </a:r>
            <a:r>
              <a:rPr lang="en-US" sz="800" dirty="0" smtClean="0">
                <a:solidFill>
                  <a:schemeClr val="tx1"/>
                </a:solidFill>
                <a:latin typeface="Intel Clear" panose="020B0604020203020204" pitchFamily="34" charset="0"/>
                <a:sym typeface="Wingdings" pitchFamily="2" charset="2"/>
              </a:rPr>
              <a:t>.  System power expected to be relatively same.</a:t>
            </a:r>
            <a:endParaRPr lang="en-US" sz="800" dirty="0" smtClean="0">
              <a:solidFill>
                <a:schemeClr val="tx1"/>
              </a:solidFill>
              <a:latin typeface="Intel Clear" panose="020B0604020203020204" pitchFamily="34" charset="0"/>
            </a:endParaRPr>
          </a:p>
          <a:p>
            <a:pPr algn="l">
              <a:lnSpc>
                <a:spcPct val="100000"/>
              </a:lnSpc>
              <a:spcBef>
                <a:spcPts val="0"/>
              </a:spcBef>
            </a:pPr>
            <a:r>
              <a:rPr lang="en-US" sz="800" dirty="0" smtClean="0">
                <a:solidFill>
                  <a:schemeClr val="tx1"/>
                </a:solidFill>
                <a:latin typeface="Intel Clear" panose="020B0604020203020204" pitchFamily="34" charset="0"/>
              </a:rPr>
              <a:t>All </a:t>
            </a:r>
            <a:r>
              <a:rPr lang="en-US" sz="800" dirty="0">
                <a:solidFill>
                  <a:schemeClr val="tx1"/>
                </a:solidFill>
                <a:latin typeface="Intel Clear" panose="020B0604020203020204" pitchFamily="34" charset="0"/>
              </a:rPr>
              <a:t>products, computer systems, dates and figures specified are preliminary based on current expectations, and are subject to change without notice</a:t>
            </a:r>
            <a:r>
              <a:rPr lang="en-US" sz="800" dirty="0" smtClean="0">
                <a:solidFill>
                  <a:schemeClr val="tx1"/>
                </a:solidFill>
                <a:latin typeface="Intel Clear" panose="020B0604020203020204" pitchFamily="34" charset="0"/>
              </a:rPr>
              <a:t>. Intel </a:t>
            </a:r>
            <a:r>
              <a:rPr lang="en-US" sz="800" dirty="0">
                <a:solidFill>
                  <a:schemeClr val="tx1"/>
                </a:solidFill>
                <a:latin typeface="Intel Clear" panose="020B0604020203020204" pitchFamily="34" charset="0"/>
              </a:rPr>
              <a:t>may make changes to specifications and product descriptions at any time, without notice</a:t>
            </a:r>
            <a:r>
              <a:rPr lang="en-US" sz="800" dirty="0" smtClean="0">
                <a:solidFill>
                  <a:schemeClr val="tx1"/>
                </a:solidFill>
                <a:latin typeface="Intel Clear" panose="020B0604020203020204" pitchFamily="34" charset="0"/>
              </a:rPr>
              <a:t>.</a:t>
            </a:r>
            <a:endParaRPr lang="en-US" sz="800" dirty="0">
              <a:solidFill>
                <a:schemeClr val="tx1"/>
              </a:solidFill>
              <a:latin typeface="Intel Clear" panose="020B0604020203020204" pitchFamily="34" charset="0"/>
            </a:endParaRPr>
          </a:p>
        </p:txBody>
      </p:sp>
      <p:grpSp>
        <p:nvGrpSpPr>
          <p:cNvPr id="5" name="Group 4"/>
          <p:cNvGrpSpPr/>
          <p:nvPr/>
        </p:nvGrpSpPr>
        <p:grpSpPr>
          <a:xfrm>
            <a:off x="308266" y="683796"/>
            <a:ext cx="2988332" cy="2532443"/>
            <a:chOff x="6048164" y="140473"/>
            <a:chExt cx="2988332" cy="2532443"/>
          </a:xfrm>
        </p:grpSpPr>
        <p:sp>
          <p:nvSpPr>
            <p:cNvPr id="6" name="Rectangle 5"/>
            <p:cNvSpPr/>
            <p:nvPr/>
          </p:nvSpPr>
          <p:spPr bwMode="auto">
            <a:xfrm>
              <a:off x="6048164" y="140473"/>
              <a:ext cx="2909895" cy="2532443"/>
            </a:xfrm>
            <a:prstGeom prst="rect">
              <a:avLst/>
            </a:prstGeom>
            <a:solidFill>
              <a:srgbClr val="CCECFF">
                <a:alpha val="72000"/>
              </a:srgbClr>
            </a:solidFill>
            <a:ln>
              <a:headEnd type="none" w="sm" len="sm"/>
              <a:tailEnd type="none" w="sm" len="sm"/>
            </a:ln>
            <a:scene3d>
              <a:camera prst="orthographicFront" fov="0">
                <a:rot lat="0" lon="0" rev="0"/>
              </a:camera>
              <a:lightRig rig="brightRoom" dir="tl">
                <a:rot lat="0" lon="0" rev="5400000"/>
              </a:lightRig>
            </a:scene3d>
          </p:spPr>
          <p:style>
            <a:lnRef idx="0">
              <a:schemeClr val="accent2"/>
            </a:lnRef>
            <a:fillRef idx="3">
              <a:schemeClr val="accent2"/>
            </a:fillRef>
            <a:effectRef idx="3">
              <a:schemeClr val="accent2"/>
            </a:effectRef>
            <a:fontRef idx="minor">
              <a:schemeClr val="lt1"/>
            </a:fontRef>
          </p:style>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chemeClr val="bg1"/>
                </a:solidFill>
                <a:latin typeface="Intel Clear" panose="020B0604020203020204" pitchFamily="34" charset="0"/>
              </a:endParaRPr>
            </a:p>
          </p:txBody>
        </p:sp>
        <p:sp>
          <p:nvSpPr>
            <p:cNvPr id="8" name="Rectangle 7"/>
            <p:cNvSpPr/>
            <p:nvPr/>
          </p:nvSpPr>
          <p:spPr bwMode="auto">
            <a:xfrm>
              <a:off x="7901382" y="2078240"/>
              <a:ext cx="92238" cy="272808"/>
            </a:xfrm>
            <a:prstGeom prst="rect">
              <a:avLst/>
            </a:prstGeom>
            <a:gradFill flip="none" rotWithShape="1">
              <a:gsLst>
                <a:gs pos="0">
                  <a:schemeClr val="accent6">
                    <a:lumMod val="50000"/>
                  </a:schemeClr>
                </a:gs>
                <a:gs pos="50000">
                  <a:schemeClr val="accent6">
                    <a:lumMod val="60000"/>
                    <a:lumOff val="40000"/>
                  </a:schemeClr>
                </a:gs>
                <a:gs pos="100000">
                  <a:schemeClr val="accent6">
                    <a:lumMod val="50000"/>
                  </a:schemeClr>
                </a:gs>
              </a:gsLst>
              <a:lin ang="0" scaled="1"/>
              <a:tileRect/>
            </a:gradFill>
            <a:ln w="38100" algn="ctr">
              <a:noFill/>
              <a:miter lim="800000"/>
              <a:headEnd type="none" w="sm" len="sm"/>
              <a:tailEnd type="none" w="sm" len="sm"/>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pPr>
              <a:endParaRPr lang="en-US" sz="800" kern="0" dirty="0">
                <a:solidFill>
                  <a:schemeClr val="tx1"/>
                </a:solidFill>
                <a:latin typeface="Intel Clear" panose="020B0604020203020204" pitchFamily="34" charset="0"/>
              </a:endParaRPr>
            </a:p>
          </p:txBody>
        </p:sp>
        <p:sp>
          <p:nvSpPr>
            <p:cNvPr id="9" name="Rounded Rectangle 8"/>
            <p:cNvSpPr/>
            <p:nvPr/>
          </p:nvSpPr>
          <p:spPr bwMode="auto">
            <a:xfrm>
              <a:off x="6829650" y="436602"/>
              <a:ext cx="1260140" cy="1695049"/>
            </a:xfrm>
            <a:prstGeom prst="roundRect">
              <a:avLst>
                <a:gd name="adj" fmla="val 0"/>
              </a:avLst>
            </a:prstGeom>
            <a:solidFill>
              <a:schemeClr val="accent2"/>
            </a:solidFill>
            <a:ln w="38100" algn="ctr">
              <a:noFill/>
              <a:miter lim="800000"/>
              <a:headEnd type="none" w="sm" len="sm"/>
              <a:tailEnd type="none" w="sm" len="sm"/>
            </a:ln>
            <a:scene3d>
              <a:camera prst="orthographicFront"/>
              <a:lightRig rig="threePt" dir="t"/>
            </a:scene3d>
            <a:sp3d>
              <a:bevelT/>
            </a:sp3d>
          </p:spPr>
          <p:txBody>
            <a:bodyPr lIns="91431" tIns="45716" rIns="91431" bIns="45716" rtlCol="0" anchor="t"/>
            <a:lstStyle/>
            <a:p>
              <a:pPr marL="0" indent="0" algn="ctr" fontAlgn="auto">
                <a:lnSpc>
                  <a:spcPct val="100000"/>
                </a:lnSpc>
                <a:spcBef>
                  <a:spcPts val="0"/>
                </a:spcBef>
                <a:spcAft>
                  <a:spcPts val="0"/>
                </a:spcAft>
                <a:buClrTx/>
              </a:pPr>
              <a:r>
                <a:rPr lang="en-US" sz="800" b="1" kern="0" dirty="0" smtClean="0">
                  <a:solidFill>
                    <a:schemeClr val="tx2"/>
                  </a:solidFill>
                  <a:latin typeface="Intel Clear" panose="020B0604020203020204" pitchFamily="34" charset="0"/>
                </a:rPr>
                <a:t>HASWELL-EP</a:t>
              </a:r>
            </a:p>
          </p:txBody>
        </p:sp>
        <p:sp>
          <p:nvSpPr>
            <p:cNvPr id="10" name="Rectangle 9"/>
            <p:cNvSpPr/>
            <p:nvPr/>
          </p:nvSpPr>
          <p:spPr bwMode="auto">
            <a:xfrm>
              <a:off x="7019930" y="759667"/>
              <a:ext cx="360040" cy="218770"/>
            </a:xfrm>
            <a:prstGeom prst="rect">
              <a:avLst/>
            </a:prstGeom>
            <a:gradFill>
              <a:gsLst>
                <a:gs pos="0">
                  <a:schemeClr val="bg1">
                    <a:lumMod val="50000"/>
                  </a:schemeClr>
                </a:gs>
                <a:gs pos="50000">
                  <a:schemeClr val="tx1"/>
                </a:gs>
                <a:gs pos="100000">
                  <a:schemeClr val="bg1">
                    <a:lumMod val="50000"/>
                  </a:schemeClr>
                </a:gs>
              </a:gsLst>
              <a:lin ang="5400000" scaled="0"/>
            </a:gradFill>
            <a:ln w="38100" algn="ctr">
              <a:noFill/>
              <a:miter lim="800000"/>
              <a:headEnd type="none" w="sm" len="sm"/>
              <a:tailEnd type="none" w="sm" len="sm"/>
            </a:ln>
          </p:spPr>
          <p:txBody>
            <a:bodyPr lIns="0" tIns="0" rIns="0" bIns="0" rtlCol="0" anchor="ctr"/>
            <a:lstStyle/>
            <a:p>
              <a:pPr marL="0" indent="0" algn="ctr" fontAlgn="auto">
                <a:lnSpc>
                  <a:spcPct val="100000"/>
                </a:lnSpc>
                <a:spcBef>
                  <a:spcPts val="0"/>
                </a:spcBef>
                <a:spcAft>
                  <a:spcPts val="0"/>
                </a:spcAft>
                <a:buClrTx/>
              </a:pPr>
              <a:r>
                <a:rPr lang="en-US" sz="800" kern="0" dirty="0" smtClean="0">
                  <a:solidFill>
                    <a:schemeClr val="bg1"/>
                  </a:solidFill>
                  <a:latin typeface="Intel Clear" panose="020B0604020203020204" pitchFamily="34" charset="0"/>
                </a:rPr>
                <a:t>Core</a:t>
              </a:r>
            </a:p>
          </p:txBody>
        </p:sp>
        <p:sp>
          <p:nvSpPr>
            <p:cNvPr id="11" name="Rectangle 10"/>
            <p:cNvSpPr/>
            <p:nvPr/>
          </p:nvSpPr>
          <p:spPr bwMode="auto">
            <a:xfrm>
              <a:off x="7539470" y="759667"/>
              <a:ext cx="360040" cy="218770"/>
            </a:xfrm>
            <a:prstGeom prst="rect">
              <a:avLst/>
            </a:prstGeom>
            <a:gradFill>
              <a:gsLst>
                <a:gs pos="0">
                  <a:schemeClr val="bg1">
                    <a:lumMod val="50000"/>
                  </a:schemeClr>
                </a:gs>
                <a:gs pos="50000">
                  <a:schemeClr val="tx1"/>
                </a:gs>
                <a:gs pos="100000">
                  <a:schemeClr val="bg1">
                    <a:lumMod val="50000"/>
                  </a:schemeClr>
                </a:gs>
              </a:gsLst>
              <a:lin ang="5400000" scaled="0"/>
            </a:gradFill>
            <a:ln w="38100" algn="ctr">
              <a:noFill/>
              <a:miter lim="800000"/>
              <a:headEnd type="none" w="sm" len="sm"/>
              <a:tailEnd type="none" w="sm" len="sm"/>
            </a:ln>
          </p:spPr>
          <p:txBody>
            <a:bodyPr lIns="0" tIns="0" rIns="0" bIns="0" rtlCol="0" anchor="ctr"/>
            <a:lstStyle/>
            <a:p>
              <a:pPr marL="0" indent="0" algn="ctr" fontAlgn="auto">
                <a:lnSpc>
                  <a:spcPct val="100000"/>
                </a:lnSpc>
                <a:spcBef>
                  <a:spcPts val="0"/>
                </a:spcBef>
                <a:spcAft>
                  <a:spcPts val="0"/>
                </a:spcAft>
                <a:buClrTx/>
              </a:pPr>
              <a:r>
                <a:rPr lang="en-US" sz="800" kern="0" dirty="0" smtClean="0">
                  <a:solidFill>
                    <a:schemeClr val="bg1"/>
                  </a:solidFill>
                  <a:latin typeface="Intel Clear" panose="020B0604020203020204" pitchFamily="34" charset="0"/>
                </a:rPr>
                <a:t>Core</a:t>
              </a:r>
            </a:p>
          </p:txBody>
        </p:sp>
        <p:sp>
          <p:nvSpPr>
            <p:cNvPr id="12" name="Rectangle 11"/>
            <p:cNvSpPr/>
            <p:nvPr/>
          </p:nvSpPr>
          <p:spPr bwMode="auto">
            <a:xfrm>
              <a:off x="7019930" y="1024631"/>
              <a:ext cx="360040" cy="218770"/>
            </a:xfrm>
            <a:prstGeom prst="rect">
              <a:avLst/>
            </a:prstGeom>
            <a:gradFill>
              <a:gsLst>
                <a:gs pos="0">
                  <a:schemeClr val="bg1">
                    <a:lumMod val="50000"/>
                  </a:schemeClr>
                </a:gs>
                <a:gs pos="50000">
                  <a:schemeClr val="tx1"/>
                </a:gs>
                <a:gs pos="100000">
                  <a:schemeClr val="bg1">
                    <a:lumMod val="50000"/>
                  </a:schemeClr>
                </a:gs>
              </a:gsLst>
              <a:lin ang="5400000" scaled="0"/>
            </a:gradFill>
            <a:ln w="38100" algn="ctr">
              <a:noFill/>
              <a:miter lim="800000"/>
              <a:headEnd type="none" w="sm" len="sm"/>
              <a:tailEnd type="none" w="sm" len="sm"/>
            </a:ln>
          </p:spPr>
          <p:txBody>
            <a:bodyPr lIns="0" tIns="0" rIns="0" bIns="0" rtlCol="0" anchor="ctr"/>
            <a:lstStyle/>
            <a:p>
              <a:pPr marL="0" indent="0" algn="ctr" fontAlgn="auto">
                <a:lnSpc>
                  <a:spcPct val="100000"/>
                </a:lnSpc>
                <a:spcBef>
                  <a:spcPts val="0"/>
                </a:spcBef>
                <a:spcAft>
                  <a:spcPts val="0"/>
                </a:spcAft>
                <a:buClrTx/>
              </a:pPr>
              <a:r>
                <a:rPr lang="en-US" sz="800" kern="0" dirty="0" smtClean="0">
                  <a:solidFill>
                    <a:schemeClr val="bg1"/>
                  </a:solidFill>
                  <a:latin typeface="Intel Clear" panose="020B0604020203020204" pitchFamily="34" charset="0"/>
                </a:rPr>
                <a:t>Core</a:t>
              </a:r>
            </a:p>
          </p:txBody>
        </p:sp>
        <p:sp>
          <p:nvSpPr>
            <p:cNvPr id="13" name="Rectangle 12"/>
            <p:cNvSpPr/>
            <p:nvPr/>
          </p:nvSpPr>
          <p:spPr bwMode="auto">
            <a:xfrm>
              <a:off x="7539470" y="1024631"/>
              <a:ext cx="360040" cy="218770"/>
            </a:xfrm>
            <a:prstGeom prst="rect">
              <a:avLst/>
            </a:prstGeom>
            <a:gradFill>
              <a:gsLst>
                <a:gs pos="0">
                  <a:schemeClr val="bg1">
                    <a:lumMod val="50000"/>
                  </a:schemeClr>
                </a:gs>
                <a:gs pos="50000">
                  <a:schemeClr val="tx1"/>
                </a:gs>
                <a:gs pos="100000">
                  <a:schemeClr val="bg1">
                    <a:lumMod val="50000"/>
                  </a:schemeClr>
                </a:gs>
              </a:gsLst>
              <a:lin ang="5400000" scaled="0"/>
            </a:gradFill>
            <a:ln w="38100" algn="ctr">
              <a:noFill/>
              <a:miter lim="800000"/>
              <a:headEnd type="none" w="sm" len="sm"/>
              <a:tailEnd type="none" w="sm" len="sm"/>
            </a:ln>
          </p:spPr>
          <p:txBody>
            <a:bodyPr lIns="0" tIns="0" rIns="0" bIns="0" rtlCol="0" anchor="ctr"/>
            <a:lstStyle/>
            <a:p>
              <a:pPr marL="0" indent="0" algn="ctr" fontAlgn="auto">
                <a:lnSpc>
                  <a:spcPct val="100000"/>
                </a:lnSpc>
                <a:spcBef>
                  <a:spcPts val="0"/>
                </a:spcBef>
                <a:spcAft>
                  <a:spcPts val="0"/>
                </a:spcAft>
                <a:buClrTx/>
              </a:pPr>
              <a:r>
                <a:rPr lang="en-US" sz="800" kern="0" dirty="0" smtClean="0">
                  <a:solidFill>
                    <a:schemeClr val="bg1"/>
                  </a:solidFill>
                  <a:latin typeface="Intel Clear" panose="020B0604020203020204" pitchFamily="34" charset="0"/>
                </a:rPr>
                <a:t>Core</a:t>
              </a:r>
            </a:p>
          </p:txBody>
        </p:sp>
        <p:sp>
          <p:nvSpPr>
            <p:cNvPr id="14" name="Rectangle 13"/>
            <p:cNvSpPr/>
            <p:nvPr/>
          </p:nvSpPr>
          <p:spPr bwMode="auto">
            <a:xfrm>
              <a:off x="7019930" y="1564691"/>
              <a:ext cx="360040" cy="218770"/>
            </a:xfrm>
            <a:prstGeom prst="rect">
              <a:avLst/>
            </a:prstGeom>
            <a:gradFill>
              <a:gsLst>
                <a:gs pos="0">
                  <a:schemeClr val="bg1">
                    <a:lumMod val="50000"/>
                  </a:schemeClr>
                </a:gs>
                <a:gs pos="50000">
                  <a:schemeClr val="tx1"/>
                </a:gs>
                <a:gs pos="100000">
                  <a:schemeClr val="bg1">
                    <a:lumMod val="50000"/>
                  </a:schemeClr>
                </a:gs>
              </a:gsLst>
              <a:lin ang="5400000" scaled="0"/>
            </a:gradFill>
            <a:ln w="38100" algn="ctr">
              <a:noFill/>
              <a:miter lim="800000"/>
              <a:headEnd type="none" w="sm" len="sm"/>
              <a:tailEnd type="none" w="sm" len="sm"/>
            </a:ln>
          </p:spPr>
          <p:txBody>
            <a:bodyPr lIns="0" tIns="0" rIns="0" bIns="0" rtlCol="0" anchor="ctr"/>
            <a:lstStyle/>
            <a:p>
              <a:pPr marL="0" indent="0" algn="ctr" fontAlgn="auto">
                <a:lnSpc>
                  <a:spcPct val="100000"/>
                </a:lnSpc>
                <a:spcBef>
                  <a:spcPts val="0"/>
                </a:spcBef>
                <a:spcAft>
                  <a:spcPts val="0"/>
                </a:spcAft>
                <a:buClrTx/>
              </a:pPr>
              <a:r>
                <a:rPr lang="en-US" sz="800" kern="0" dirty="0" smtClean="0">
                  <a:solidFill>
                    <a:schemeClr val="bg1"/>
                  </a:solidFill>
                  <a:latin typeface="Intel Clear" panose="020B0604020203020204" pitchFamily="34" charset="0"/>
                </a:rPr>
                <a:t>Core</a:t>
              </a:r>
            </a:p>
          </p:txBody>
        </p:sp>
        <p:sp>
          <p:nvSpPr>
            <p:cNvPr id="15" name="Rectangle 14"/>
            <p:cNvSpPr/>
            <p:nvPr/>
          </p:nvSpPr>
          <p:spPr bwMode="auto">
            <a:xfrm>
              <a:off x="7539470" y="1564691"/>
              <a:ext cx="360040" cy="218770"/>
            </a:xfrm>
            <a:prstGeom prst="rect">
              <a:avLst/>
            </a:prstGeom>
            <a:gradFill>
              <a:gsLst>
                <a:gs pos="0">
                  <a:schemeClr val="bg1">
                    <a:lumMod val="50000"/>
                  </a:schemeClr>
                </a:gs>
                <a:gs pos="50000">
                  <a:schemeClr val="tx1"/>
                </a:gs>
                <a:gs pos="100000">
                  <a:schemeClr val="bg1">
                    <a:lumMod val="50000"/>
                  </a:schemeClr>
                </a:gs>
              </a:gsLst>
              <a:lin ang="5400000" scaled="0"/>
            </a:gradFill>
            <a:ln w="38100" algn="ctr">
              <a:noFill/>
              <a:miter lim="800000"/>
              <a:headEnd type="none" w="sm" len="sm"/>
              <a:tailEnd type="none" w="sm" len="sm"/>
            </a:ln>
          </p:spPr>
          <p:txBody>
            <a:bodyPr lIns="0" tIns="0" rIns="0" bIns="0" rtlCol="0" anchor="ctr"/>
            <a:lstStyle/>
            <a:p>
              <a:pPr marL="0" indent="0" algn="ctr" fontAlgn="auto">
                <a:lnSpc>
                  <a:spcPct val="100000"/>
                </a:lnSpc>
                <a:spcBef>
                  <a:spcPts val="0"/>
                </a:spcBef>
                <a:spcAft>
                  <a:spcPts val="0"/>
                </a:spcAft>
                <a:buClrTx/>
              </a:pPr>
              <a:r>
                <a:rPr lang="en-US" sz="800" kern="0" dirty="0" smtClean="0">
                  <a:solidFill>
                    <a:schemeClr val="bg1"/>
                  </a:solidFill>
                  <a:latin typeface="Intel Clear" panose="020B0604020203020204" pitchFamily="34" charset="0"/>
                </a:rPr>
                <a:t>Core</a:t>
              </a:r>
            </a:p>
          </p:txBody>
        </p:sp>
        <p:cxnSp>
          <p:nvCxnSpPr>
            <p:cNvPr id="16" name="Straight Connector 15"/>
            <p:cNvCxnSpPr>
              <a:stCxn id="12" idx="2"/>
              <a:endCxn id="14" idx="0"/>
            </p:cNvCxnSpPr>
            <p:nvPr/>
          </p:nvCxnSpPr>
          <p:spPr>
            <a:xfrm>
              <a:off x="7199950" y="1243401"/>
              <a:ext cx="0" cy="32129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3" idx="2"/>
              <a:endCxn id="15" idx="0"/>
            </p:cNvCxnSpPr>
            <p:nvPr/>
          </p:nvCxnSpPr>
          <p:spPr>
            <a:xfrm>
              <a:off x="7719490" y="1243401"/>
              <a:ext cx="0" cy="32129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bwMode="auto">
            <a:xfrm>
              <a:off x="7019930" y="1852215"/>
              <a:ext cx="879580" cy="187925"/>
            </a:xfrm>
            <a:prstGeom prst="roundRect">
              <a:avLst/>
            </a:prstGeom>
            <a:solidFill>
              <a:schemeClr val="accent3">
                <a:lumMod val="50000"/>
              </a:schemeClr>
            </a:solidFill>
            <a:ln w="38100" algn="ctr">
              <a:noFill/>
              <a:miter lim="800000"/>
              <a:headEnd type="none" w="sm" len="sm"/>
              <a:tailEnd type="none" w="sm" len="sm"/>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pPr>
              <a:r>
                <a:rPr lang="en-US" sz="800" kern="0" dirty="0" smtClean="0">
                  <a:solidFill>
                    <a:schemeClr val="bg1"/>
                  </a:solidFill>
                  <a:latin typeface="Intel Clear" panose="020B0604020203020204" pitchFamily="34" charset="0"/>
                </a:rPr>
                <a:t>Shared </a:t>
              </a:r>
              <a:r>
                <a:rPr lang="en-US" sz="800" kern="0" dirty="0">
                  <a:solidFill>
                    <a:schemeClr val="bg1"/>
                  </a:solidFill>
                  <a:latin typeface="Intel Clear" panose="020B0604020203020204" pitchFamily="34" charset="0"/>
                </a:rPr>
                <a:t>Cache</a:t>
              </a:r>
            </a:p>
          </p:txBody>
        </p:sp>
        <p:sp>
          <p:nvSpPr>
            <p:cNvPr id="19" name="Rectangle 18"/>
            <p:cNvSpPr/>
            <p:nvPr/>
          </p:nvSpPr>
          <p:spPr bwMode="auto">
            <a:xfrm>
              <a:off x="8101889" y="856799"/>
              <a:ext cx="610571" cy="262245"/>
            </a:xfrm>
            <a:prstGeom prst="rect">
              <a:avLst/>
            </a:prstGeom>
            <a:gradFill>
              <a:gsLst>
                <a:gs pos="0">
                  <a:schemeClr val="bg1">
                    <a:lumMod val="50000"/>
                  </a:schemeClr>
                </a:gs>
                <a:gs pos="50000">
                  <a:schemeClr val="bg1">
                    <a:lumMod val="95000"/>
                  </a:schemeClr>
                </a:gs>
                <a:gs pos="100000">
                  <a:schemeClr val="bg1">
                    <a:lumMod val="50000"/>
                  </a:schemeClr>
                </a:gs>
              </a:gsLst>
              <a:lin ang="5400000" scaled="0"/>
            </a:gradFill>
            <a:ln w="38100" algn="ctr">
              <a:noFill/>
              <a:miter lim="800000"/>
              <a:headEnd type="none" w="sm" len="sm"/>
              <a:tailEnd type="none" w="sm" len="sm"/>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pPr>
              <a:r>
                <a:rPr lang="en-US" sz="800" kern="0" dirty="0" smtClean="0">
                  <a:solidFill>
                    <a:schemeClr val="tx1"/>
                  </a:solidFill>
                  <a:latin typeface="Intel Clear" panose="020B0604020203020204" pitchFamily="34" charset="0"/>
                </a:rPr>
                <a:t>QPI</a:t>
              </a:r>
              <a:endParaRPr lang="en-US" sz="800" kern="0" dirty="0">
                <a:solidFill>
                  <a:schemeClr val="tx1"/>
                </a:solidFill>
                <a:latin typeface="Intel Clear" panose="020B0604020203020204" pitchFamily="34" charset="0"/>
              </a:endParaRPr>
            </a:p>
          </p:txBody>
        </p:sp>
        <p:sp>
          <p:nvSpPr>
            <p:cNvPr id="20" name="Rectangle 19"/>
            <p:cNvSpPr/>
            <p:nvPr/>
          </p:nvSpPr>
          <p:spPr bwMode="auto">
            <a:xfrm>
              <a:off x="8101889" y="1449208"/>
              <a:ext cx="610571" cy="262245"/>
            </a:xfrm>
            <a:prstGeom prst="rect">
              <a:avLst/>
            </a:prstGeom>
            <a:gradFill>
              <a:gsLst>
                <a:gs pos="0">
                  <a:schemeClr val="bg1">
                    <a:lumMod val="50000"/>
                  </a:schemeClr>
                </a:gs>
                <a:gs pos="50000">
                  <a:schemeClr val="bg1">
                    <a:lumMod val="95000"/>
                  </a:schemeClr>
                </a:gs>
                <a:gs pos="100000">
                  <a:schemeClr val="bg1">
                    <a:lumMod val="50000"/>
                  </a:schemeClr>
                </a:gs>
              </a:gsLst>
              <a:lin ang="5400000" scaled="0"/>
            </a:gradFill>
            <a:ln w="38100" algn="ctr">
              <a:noFill/>
              <a:miter lim="800000"/>
              <a:headEnd type="none" w="sm" len="sm"/>
              <a:tailEnd type="none" w="sm" len="sm"/>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pPr>
              <a:r>
                <a:rPr lang="en-US" sz="800" kern="0" dirty="0" smtClean="0">
                  <a:solidFill>
                    <a:schemeClr val="tx1"/>
                  </a:solidFill>
                  <a:latin typeface="Intel Clear" panose="020B0604020203020204" pitchFamily="34" charset="0"/>
                </a:rPr>
                <a:t>QPI</a:t>
              </a:r>
              <a:endParaRPr lang="en-US" sz="800" kern="0" dirty="0">
                <a:solidFill>
                  <a:schemeClr val="tx1"/>
                </a:solidFill>
                <a:latin typeface="Intel Clear" panose="020B0604020203020204" pitchFamily="34" charset="0"/>
              </a:endParaRPr>
            </a:p>
          </p:txBody>
        </p:sp>
        <p:sp>
          <p:nvSpPr>
            <p:cNvPr id="25" name="Up-Down Arrow 24"/>
            <p:cNvSpPr/>
            <p:nvPr/>
          </p:nvSpPr>
          <p:spPr bwMode="auto">
            <a:xfrm>
              <a:off x="6947922" y="2138398"/>
              <a:ext cx="108012" cy="425301"/>
            </a:xfrm>
            <a:prstGeom prst="upDownArrow">
              <a:avLst/>
            </a:prstGeom>
            <a:solidFill>
              <a:schemeClr val="accent1">
                <a:lumMod val="40000"/>
                <a:lumOff val="60000"/>
              </a:schemeClr>
            </a:solidFill>
            <a:ln w="38100" algn="ctr">
              <a:noFill/>
              <a:miter lim="800000"/>
              <a:headEnd type="none" w="sm" len="sm"/>
              <a:tailEnd type="none" w="sm" len="sm"/>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pPr>
              <a:endParaRPr lang="en-US" sz="800" kern="0" dirty="0">
                <a:solidFill>
                  <a:schemeClr val="tx1"/>
                </a:solidFill>
                <a:latin typeface="Intel Clear" panose="020B0604020203020204" pitchFamily="34" charset="0"/>
              </a:endParaRPr>
            </a:p>
          </p:txBody>
        </p:sp>
        <p:sp>
          <p:nvSpPr>
            <p:cNvPr id="26" name="Up-Down Arrow 25"/>
            <p:cNvSpPr/>
            <p:nvPr/>
          </p:nvSpPr>
          <p:spPr bwMode="auto">
            <a:xfrm>
              <a:off x="7100322" y="2131651"/>
              <a:ext cx="108012" cy="425301"/>
            </a:xfrm>
            <a:prstGeom prst="upDownArrow">
              <a:avLst/>
            </a:prstGeom>
            <a:solidFill>
              <a:schemeClr val="accent1">
                <a:lumMod val="40000"/>
                <a:lumOff val="60000"/>
              </a:schemeClr>
            </a:solidFill>
            <a:ln w="38100" algn="ctr">
              <a:noFill/>
              <a:miter lim="800000"/>
              <a:headEnd type="none" w="sm" len="sm"/>
              <a:tailEnd type="none" w="sm" len="sm"/>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pPr>
              <a:endParaRPr lang="en-US" sz="800" kern="0" dirty="0">
                <a:solidFill>
                  <a:schemeClr val="tx1"/>
                </a:solidFill>
                <a:latin typeface="Intel Clear" panose="020B0604020203020204" pitchFamily="34" charset="0"/>
              </a:endParaRPr>
            </a:p>
          </p:txBody>
        </p:sp>
        <p:sp>
          <p:nvSpPr>
            <p:cNvPr id="27" name="Up-Down Arrow 26"/>
            <p:cNvSpPr/>
            <p:nvPr/>
          </p:nvSpPr>
          <p:spPr bwMode="auto">
            <a:xfrm>
              <a:off x="7252722" y="2131651"/>
              <a:ext cx="108012" cy="425301"/>
            </a:xfrm>
            <a:prstGeom prst="upDownArrow">
              <a:avLst/>
            </a:prstGeom>
            <a:solidFill>
              <a:schemeClr val="accent1">
                <a:lumMod val="40000"/>
                <a:lumOff val="60000"/>
              </a:schemeClr>
            </a:solidFill>
            <a:ln w="38100" algn="ctr">
              <a:noFill/>
              <a:miter lim="800000"/>
              <a:headEnd type="none" w="sm" len="sm"/>
              <a:tailEnd type="none" w="sm" len="sm"/>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pPr>
              <a:endParaRPr lang="en-US" sz="800" kern="0" dirty="0">
                <a:solidFill>
                  <a:schemeClr val="tx1"/>
                </a:solidFill>
                <a:latin typeface="Intel Clear" panose="020B0604020203020204" pitchFamily="34" charset="0"/>
              </a:endParaRPr>
            </a:p>
          </p:txBody>
        </p:sp>
        <p:sp>
          <p:nvSpPr>
            <p:cNvPr id="28" name="Up-Down Arrow 27"/>
            <p:cNvSpPr/>
            <p:nvPr/>
          </p:nvSpPr>
          <p:spPr bwMode="auto">
            <a:xfrm>
              <a:off x="7405122" y="2131651"/>
              <a:ext cx="108012" cy="425301"/>
            </a:xfrm>
            <a:prstGeom prst="upDownArrow">
              <a:avLst/>
            </a:prstGeom>
            <a:solidFill>
              <a:schemeClr val="accent1">
                <a:lumMod val="40000"/>
                <a:lumOff val="60000"/>
              </a:schemeClr>
            </a:solidFill>
            <a:ln w="38100" algn="ctr">
              <a:noFill/>
              <a:miter lim="800000"/>
              <a:headEnd type="none" w="sm" len="sm"/>
              <a:tailEnd type="none" w="sm" len="sm"/>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pPr>
              <a:endParaRPr lang="en-US" sz="800" kern="0" dirty="0">
                <a:solidFill>
                  <a:schemeClr val="tx1"/>
                </a:solidFill>
                <a:latin typeface="Intel Clear" panose="020B0604020203020204" pitchFamily="34" charset="0"/>
              </a:endParaRPr>
            </a:p>
          </p:txBody>
        </p:sp>
        <p:sp>
          <p:nvSpPr>
            <p:cNvPr id="29" name="Up-Down Arrow 28"/>
            <p:cNvSpPr/>
            <p:nvPr/>
          </p:nvSpPr>
          <p:spPr bwMode="auto">
            <a:xfrm>
              <a:off x="7668344" y="2131651"/>
              <a:ext cx="108012" cy="425301"/>
            </a:xfrm>
            <a:prstGeom prst="upDownArrow">
              <a:avLst/>
            </a:prstGeom>
            <a:solidFill>
              <a:schemeClr val="accent1">
                <a:lumMod val="40000"/>
                <a:lumOff val="60000"/>
              </a:schemeClr>
            </a:solidFill>
            <a:ln w="38100" algn="ctr">
              <a:noFill/>
              <a:miter lim="800000"/>
              <a:headEnd type="none" w="sm" len="sm"/>
              <a:tailEnd type="none" w="sm" len="sm"/>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pPr>
              <a:endParaRPr lang="en-US" sz="800" kern="0" dirty="0">
                <a:solidFill>
                  <a:schemeClr val="tx1"/>
                </a:solidFill>
                <a:latin typeface="Intel Clear" panose="020B0604020203020204" pitchFamily="34" charset="0"/>
              </a:endParaRPr>
            </a:p>
          </p:txBody>
        </p:sp>
        <p:cxnSp>
          <p:nvCxnSpPr>
            <p:cNvPr id="30" name="Straight Connector 29"/>
            <p:cNvCxnSpPr>
              <a:stCxn id="28" idx="6"/>
            </p:cNvCxnSpPr>
            <p:nvPr/>
          </p:nvCxnSpPr>
          <p:spPr>
            <a:xfrm>
              <a:off x="7486131" y="2344302"/>
              <a:ext cx="212449" cy="0"/>
            </a:xfrm>
            <a:prstGeom prst="line">
              <a:avLst/>
            </a:prstGeom>
            <a:ln w="285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bwMode="auto">
            <a:xfrm>
              <a:off x="8003207" y="1132756"/>
              <a:ext cx="1033289" cy="246221"/>
            </a:xfrm>
            <a:prstGeom prst="rect">
              <a:avLst/>
            </a:prstGeom>
            <a:noFill/>
            <a:ln>
              <a:noFill/>
              <a:headEnd/>
              <a:tailEnd/>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eaLnBrk="0" hangingPunct="0"/>
              <a:r>
                <a:rPr lang="en-US" sz="1000" b="1" dirty="0" smtClean="0">
                  <a:solidFill>
                    <a:srgbClr val="000000"/>
                  </a:solidFill>
                  <a:latin typeface="Intel Clear" panose="020B0604020203020204" pitchFamily="34" charset="0"/>
                </a:rPr>
                <a:t>2x QPI 1.1</a:t>
              </a:r>
            </a:p>
          </p:txBody>
        </p:sp>
        <p:sp>
          <p:nvSpPr>
            <p:cNvPr id="32" name="TextBox 31"/>
            <p:cNvSpPr txBox="1"/>
            <p:nvPr/>
          </p:nvSpPr>
          <p:spPr bwMode="auto">
            <a:xfrm>
              <a:off x="6063096" y="203378"/>
              <a:ext cx="1033289" cy="400110"/>
            </a:xfrm>
            <a:prstGeom prst="rect">
              <a:avLst/>
            </a:prstGeom>
            <a:noFill/>
            <a:ln>
              <a:noFill/>
              <a:headEnd/>
              <a:tailEnd/>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eaLnBrk="0" hangingPunct="0"/>
              <a:r>
                <a:rPr lang="en-US" sz="1000" b="1" dirty="0" smtClean="0">
                  <a:solidFill>
                    <a:srgbClr val="000000"/>
                  </a:solidFill>
                  <a:latin typeface="Intel Clear" panose="020B0604020203020204" pitchFamily="34" charset="0"/>
                </a:rPr>
                <a:t>4 Channels DDR4</a:t>
              </a:r>
            </a:p>
          </p:txBody>
        </p:sp>
        <p:sp>
          <p:nvSpPr>
            <p:cNvPr id="33" name="TextBox 32"/>
            <p:cNvSpPr txBox="1"/>
            <p:nvPr/>
          </p:nvSpPr>
          <p:spPr bwMode="auto">
            <a:xfrm>
              <a:off x="6134501" y="2141566"/>
              <a:ext cx="1033289" cy="400110"/>
            </a:xfrm>
            <a:prstGeom prst="rect">
              <a:avLst/>
            </a:prstGeom>
            <a:noFill/>
            <a:ln>
              <a:noFill/>
              <a:headEnd/>
              <a:tailEnd/>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eaLnBrk="0" hangingPunct="0"/>
              <a:r>
                <a:rPr lang="en-US" sz="1000" b="1" dirty="0" smtClean="0">
                  <a:solidFill>
                    <a:srgbClr val="000000"/>
                  </a:solidFill>
                  <a:latin typeface="Intel Clear" panose="020B0604020203020204" pitchFamily="34" charset="0"/>
                </a:rPr>
                <a:t>40 Lanes </a:t>
              </a:r>
            </a:p>
            <a:p>
              <a:pPr algn="ctr" eaLnBrk="0" hangingPunct="0"/>
              <a:r>
                <a:rPr lang="en-US" sz="1000" b="1" dirty="0" smtClean="0">
                  <a:solidFill>
                    <a:srgbClr val="000000"/>
                  </a:solidFill>
                  <a:latin typeface="Intel Clear" panose="020B0604020203020204" pitchFamily="34" charset="0"/>
                </a:rPr>
                <a:t>PCIe* 3.0</a:t>
              </a:r>
            </a:p>
          </p:txBody>
        </p:sp>
        <p:sp>
          <p:nvSpPr>
            <p:cNvPr id="34" name="TextBox 33"/>
            <p:cNvSpPr txBox="1"/>
            <p:nvPr/>
          </p:nvSpPr>
          <p:spPr bwMode="auto">
            <a:xfrm>
              <a:off x="7920372" y="2134597"/>
              <a:ext cx="613896" cy="246221"/>
            </a:xfrm>
            <a:prstGeom prst="rect">
              <a:avLst/>
            </a:prstGeom>
            <a:noFill/>
            <a:ln>
              <a:noFill/>
              <a:headEnd/>
              <a:tailEnd/>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eaLnBrk="0" hangingPunct="0"/>
              <a:r>
                <a:rPr lang="en-US" sz="1000" b="1" dirty="0" smtClean="0">
                  <a:solidFill>
                    <a:srgbClr val="000000"/>
                  </a:solidFill>
                  <a:latin typeface="Intel Clear" panose="020B0604020203020204" pitchFamily="34" charset="0"/>
                </a:rPr>
                <a:t>DMI2</a:t>
              </a:r>
            </a:p>
          </p:txBody>
        </p:sp>
      </p:grpSp>
      <p:sp>
        <p:nvSpPr>
          <p:cNvPr id="3" name="Left-Right Arrow 2"/>
          <p:cNvSpPr/>
          <p:nvPr/>
        </p:nvSpPr>
        <p:spPr>
          <a:xfrm>
            <a:off x="614505" y="1171588"/>
            <a:ext cx="527360" cy="253311"/>
          </a:xfrm>
          <a:prstGeom prst="leftRightArrow">
            <a:avLst>
              <a:gd name="adj1" fmla="val 62032"/>
              <a:gd name="adj2" fmla="val 50000"/>
            </a:avLst>
          </a:prstGeom>
          <a:gradFill flip="none" rotWithShape="1">
            <a:gsLst>
              <a:gs pos="0">
                <a:schemeClr val="accent5">
                  <a:lumMod val="75000"/>
                </a:schemeClr>
              </a:gs>
              <a:gs pos="50000">
                <a:schemeClr val="accent5">
                  <a:lumMod val="40000"/>
                  <a:lumOff val="60000"/>
                </a:schemeClr>
              </a:gs>
              <a:gs pos="100000">
                <a:schemeClr val="accent5">
                  <a:lumMod val="75000"/>
                </a:schemeClr>
              </a:gs>
            </a:gsLst>
            <a:lin ang="5400000" scaled="1"/>
            <a:tileRect/>
          </a:gradFill>
          <a:ln w="38100" algn="ctr">
            <a:noFill/>
            <a:miter lim="800000"/>
            <a:headEnd type="none" w="sm" len="sm"/>
            <a:tailEnd type="none" w="sm" len="sm"/>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kern="0" dirty="0" smtClean="0">
                <a:solidFill>
                  <a:schemeClr val="tx1"/>
                </a:solidFill>
                <a:latin typeface="Intel Clear" panose="020B0604020203020204" pitchFamily="34" charset="0"/>
              </a:rPr>
              <a:t>DDR4</a:t>
            </a:r>
            <a:endParaRPr lang="en-US" sz="800" kern="0" dirty="0">
              <a:solidFill>
                <a:schemeClr val="tx1"/>
              </a:solidFill>
              <a:latin typeface="Intel Clear" panose="020B0604020203020204" pitchFamily="34" charset="0"/>
            </a:endParaRPr>
          </a:p>
        </p:txBody>
      </p:sp>
      <p:sp>
        <p:nvSpPr>
          <p:cNvPr id="36" name="Left-Right Arrow 35"/>
          <p:cNvSpPr/>
          <p:nvPr/>
        </p:nvSpPr>
        <p:spPr>
          <a:xfrm>
            <a:off x="614505" y="1531305"/>
            <a:ext cx="527360" cy="253311"/>
          </a:xfrm>
          <a:prstGeom prst="leftRightArrow">
            <a:avLst>
              <a:gd name="adj1" fmla="val 62032"/>
              <a:gd name="adj2" fmla="val 50000"/>
            </a:avLst>
          </a:prstGeom>
          <a:gradFill flip="none" rotWithShape="1">
            <a:gsLst>
              <a:gs pos="0">
                <a:schemeClr val="accent5">
                  <a:lumMod val="75000"/>
                </a:schemeClr>
              </a:gs>
              <a:gs pos="50000">
                <a:schemeClr val="accent5">
                  <a:lumMod val="40000"/>
                  <a:lumOff val="60000"/>
                </a:schemeClr>
              </a:gs>
              <a:gs pos="100000">
                <a:schemeClr val="accent5">
                  <a:lumMod val="75000"/>
                </a:schemeClr>
              </a:gs>
            </a:gsLst>
            <a:lin ang="5400000" scaled="1"/>
            <a:tileRect/>
          </a:gradFill>
          <a:ln w="38100" algn="ctr">
            <a:noFill/>
            <a:miter lim="800000"/>
            <a:headEnd type="none" w="sm" len="sm"/>
            <a:tailEnd type="none" w="sm" len="sm"/>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kern="0" dirty="0" smtClean="0">
                <a:solidFill>
                  <a:schemeClr val="tx1"/>
                </a:solidFill>
                <a:latin typeface="Intel Clear" panose="020B0604020203020204" pitchFamily="34" charset="0"/>
              </a:rPr>
              <a:t>DDR4</a:t>
            </a:r>
            <a:endParaRPr lang="en-US" sz="800" kern="0" dirty="0">
              <a:solidFill>
                <a:schemeClr val="tx1"/>
              </a:solidFill>
              <a:latin typeface="Intel Clear" panose="020B0604020203020204" pitchFamily="34" charset="0"/>
            </a:endParaRPr>
          </a:p>
        </p:txBody>
      </p:sp>
      <p:sp>
        <p:nvSpPr>
          <p:cNvPr id="37" name="Left-Right Arrow 36"/>
          <p:cNvSpPr/>
          <p:nvPr/>
        </p:nvSpPr>
        <p:spPr>
          <a:xfrm>
            <a:off x="614505" y="1891022"/>
            <a:ext cx="527360" cy="253311"/>
          </a:xfrm>
          <a:prstGeom prst="leftRightArrow">
            <a:avLst>
              <a:gd name="adj1" fmla="val 62032"/>
              <a:gd name="adj2" fmla="val 50000"/>
            </a:avLst>
          </a:prstGeom>
          <a:gradFill flip="none" rotWithShape="1">
            <a:gsLst>
              <a:gs pos="0">
                <a:schemeClr val="accent5">
                  <a:lumMod val="75000"/>
                </a:schemeClr>
              </a:gs>
              <a:gs pos="50000">
                <a:schemeClr val="accent5">
                  <a:lumMod val="40000"/>
                  <a:lumOff val="60000"/>
                </a:schemeClr>
              </a:gs>
              <a:gs pos="100000">
                <a:schemeClr val="accent5">
                  <a:lumMod val="75000"/>
                </a:schemeClr>
              </a:gs>
            </a:gsLst>
            <a:lin ang="5400000" scaled="1"/>
            <a:tileRect/>
          </a:gradFill>
          <a:ln w="38100" algn="ctr">
            <a:noFill/>
            <a:miter lim="800000"/>
            <a:headEnd type="none" w="sm" len="sm"/>
            <a:tailEnd type="none" w="sm" len="sm"/>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kern="0" dirty="0" smtClean="0">
                <a:solidFill>
                  <a:schemeClr val="tx1"/>
                </a:solidFill>
                <a:latin typeface="Intel Clear" panose="020B0604020203020204" pitchFamily="34" charset="0"/>
              </a:rPr>
              <a:t>DDR4</a:t>
            </a:r>
            <a:endParaRPr lang="en-US" sz="800" kern="0" dirty="0">
              <a:solidFill>
                <a:schemeClr val="tx1"/>
              </a:solidFill>
              <a:latin typeface="Intel Clear" panose="020B0604020203020204" pitchFamily="34" charset="0"/>
            </a:endParaRPr>
          </a:p>
        </p:txBody>
      </p:sp>
      <p:sp>
        <p:nvSpPr>
          <p:cNvPr id="38" name="Left-Right Arrow 37"/>
          <p:cNvSpPr/>
          <p:nvPr/>
        </p:nvSpPr>
        <p:spPr>
          <a:xfrm>
            <a:off x="614505" y="2250740"/>
            <a:ext cx="527360" cy="253311"/>
          </a:xfrm>
          <a:prstGeom prst="leftRightArrow">
            <a:avLst>
              <a:gd name="adj1" fmla="val 62032"/>
              <a:gd name="adj2" fmla="val 50000"/>
            </a:avLst>
          </a:prstGeom>
          <a:gradFill flip="none" rotWithShape="1">
            <a:gsLst>
              <a:gs pos="0">
                <a:schemeClr val="accent5">
                  <a:lumMod val="75000"/>
                </a:schemeClr>
              </a:gs>
              <a:gs pos="50000">
                <a:schemeClr val="accent5">
                  <a:lumMod val="40000"/>
                  <a:lumOff val="60000"/>
                </a:schemeClr>
              </a:gs>
              <a:gs pos="100000">
                <a:schemeClr val="accent5">
                  <a:lumMod val="75000"/>
                </a:schemeClr>
              </a:gs>
            </a:gsLst>
            <a:lin ang="5400000" scaled="1"/>
            <a:tileRect/>
          </a:gradFill>
          <a:ln w="38100" algn="ctr">
            <a:noFill/>
            <a:miter lim="800000"/>
            <a:headEnd type="none" w="sm" len="sm"/>
            <a:tailEnd type="none" w="sm" len="sm"/>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kern="0" dirty="0" smtClean="0">
                <a:solidFill>
                  <a:schemeClr val="tx1"/>
                </a:solidFill>
                <a:latin typeface="Intel Clear" panose="020B0604020203020204" pitchFamily="34" charset="0"/>
              </a:rPr>
              <a:t>DDR4</a:t>
            </a:r>
            <a:endParaRPr lang="en-US" sz="800" kern="0" dirty="0">
              <a:solidFill>
                <a:schemeClr val="tx1"/>
              </a:solidFill>
              <a:latin typeface="Intel Clear" panose="020B0604020203020204" pitchFamily="34" charset="0"/>
            </a:endParaRPr>
          </a:p>
        </p:txBody>
      </p:sp>
    </p:spTree>
    <p:extLst>
      <p:ext uri="{BB962C8B-B14F-4D97-AF65-F5344CB8AC3E}">
        <p14:creationId xmlns:p14="http://schemas.microsoft.com/office/powerpoint/2010/main" val="38428832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Intel® Advanced Vector Extensions (AVX) 2.0</a:t>
            </a:r>
            <a:endParaRPr lang="en-US" dirty="0"/>
          </a:p>
        </p:txBody>
      </p:sp>
      <p:sp>
        <p:nvSpPr>
          <p:cNvPr id="4" name="Content Placeholder 3"/>
          <p:cNvSpPr>
            <a:spLocks noGrp="1"/>
          </p:cNvSpPr>
          <p:nvPr>
            <p:ph idx="1"/>
          </p:nvPr>
        </p:nvSpPr>
        <p:spPr>
          <a:xfrm>
            <a:off x="5534888" y="1205798"/>
            <a:ext cx="3582098" cy="4208074"/>
          </a:xfrm>
        </p:spPr>
        <p:txBody>
          <a:bodyPr>
            <a:noAutofit/>
          </a:bodyPr>
          <a:lstStyle/>
          <a:p>
            <a:pPr algn="ctr"/>
            <a:r>
              <a:rPr lang="en-US" sz="1600" dirty="0"/>
              <a:t>Intel® AVX </a:t>
            </a:r>
            <a:r>
              <a:rPr lang="en-US" sz="1600" dirty="0" smtClean="0"/>
              <a:t>2.0</a:t>
            </a:r>
          </a:p>
          <a:p>
            <a:pPr marL="225425" indent="-225425">
              <a:buFont typeface="Arial" panose="020B0604020202020204" pitchFamily="34" charset="0"/>
              <a:buChar char="•"/>
            </a:pPr>
            <a:r>
              <a:rPr lang="en-US" sz="1600" dirty="0"/>
              <a:t>Floating point Fused Multiply Add (</a:t>
            </a:r>
            <a:r>
              <a:rPr lang="en-US" sz="1600" dirty="0" smtClean="0"/>
              <a:t>FMA) expected to improve performance in high performance computing, professional imaging, feature detection</a:t>
            </a:r>
          </a:p>
          <a:p>
            <a:pPr marL="225425" indent="-225425">
              <a:buFont typeface="Arial" panose="020B0604020202020204" pitchFamily="34" charset="0"/>
              <a:buChar char="•"/>
            </a:pPr>
            <a:r>
              <a:rPr lang="en-US" sz="1600" dirty="0" smtClean="0"/>
              <a:t>256-bit </a:t>
            </a:r>
            <a:r>
              <a:rPr lang="en-US" sz="1600" dirty="0"/>
              <a:t>integer vector instructions </a:t>
            </a:r>
            <a:r>
              <a:rPr lang="en-US" sz="1600" dirty="0" smtClean="0"/>
              <a:t>could benefit math, codec, image processing and DSP software.  Expands capabilities </a:t>
            </a:r>
            <a:r>
              <a:rPr lang="en-US" sz="1600" dirty="0"/>
              <a:t>beyond technical computing to traditional “enterprise” </a:t>
            </a:r>
            <a:r>
              <a:rPr lang="en-US" sz="1600" dirty="0" smtClean="0"/>
              <a:t>workloads</a:t>
            </a:r>
          </a:p>
          <a:p>
            <a:pPr marL="225425" indent="-225425">
              <a:buFont typeface="Arial" panose="020B0604020202020204" pitchFamily="34" charset="0"/>
              <a:buChar char="•"/>
            </a:pPr>
            <a:r>
              <a:rPr lang="en-US" sz="1600" dirty="0" smtClean="0"/>
              <a:t>Gather Operations expected to increase vectorization opportunities for many applications</a:t>
            </a:r>
          </a:p>
          <a:p>
            <a:pPr marL="225425" indent="-225425">
              <a:buFont typeface="Arial" panose="020B0604020202020204" pitchFamily="34" charset="0"/>
              <a:buChar char="•"/>
            </a:pPr>
            <a:r>
              <a:rPr lang="en-US" sz="1600" dirty="0" smtClean="0"/>
              <a:t>New bit manipulation instructions useful in compression, encryption and general purpose software</a:t>
            </a:r>
            <a:endParaRPr lang="en-US" sz="1600" dirty="0"/>
          </a:p>
        </p:txBody>
      </p:sp>
      <p:sp>
        <p:nvSpPr>
          <p:cNvPr id="5" name="AutoShape 19"/>
          <p:cNvSpPr>
            <a:spLocks noChangeArrowheads="1"/>
          </p:cNvSpPr>
          <p:nvPr/>
        </p:nvSpPr>
        <p:spPr bwMode="gray">
          <a:xfrm>
            <a:off x="70503" y="1375794"/>
            <a:ext cx="5389228" cy="3112431"/>
          </a:xfrm>
          <a:prstGeom prst="roundRect">
            <a:avLst>
              <a:gd name="adj" fmla="val 4524"/>
            </a:avLst>
          </a:prstGeom>
          <a:blipFill>
            <a:blip r:embed="rId2" cstate="email">
              <a:extLst>
                <a:ext uri="{28A0092B-C50C-407E-A947-70E740481C1C}">
                  <a14:useLocalDpi xmlns:a14="http://schemas.microsoft.com/office/drawing/2010/main"/>
                </a:ext>
              </a:extLst>
            </a:blip>
            <a:stretch>
              <a:fillRect/>
            </a:stretch>
          </a:blipFill>
          <a:ln w="25400" algn="ctr">
            <a:noFill/>
            <a:round/>
            <a:headEnd/>
            <a:tailEnd/>
          </a:ln>
          <a:effectLst>
            <a:glow rad="139700">
              <a:schemeClr val="accent5">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1435" tIns="45718" rIns="91435" bIns="45718" anchor="ctr"/>
          <a:lstStyle/>
          <a:p>
            <a:endParaRPr lang="en-US" dirty="0">
              <a:solidFill>
                <a:srgbClr val="111111"/>
              </a:solidFill>
              <a:latin typeface="Intel Clear" panose="020B0604020203020204" pitchFamily="34" charset="0"/>
            </a:endParaRPr>
          </a:p>
        </p:txBody>
      </p:sp>
      <p:cxnSp>
        <p:nvCxnSpPr>
          <p:cNvPr id="7" name="Straight Arrow Connector 6"/>
          <p:cNvCxnSpPr/>
          <p:nvPr/>
        </p:nvCxnSpPr>
        <p:spPr>
          <a:xfrm>
            <a:off x="61075" y="4488226"/>
            <a:ext cx="5398656"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205113" y="4561378"/>
            <a:ext cx="1371600" cy="369332"/>
          </a:xfrm>
          <a:prstGeom prst="rect">
            <a:avLst/>
          </a:prstGeom>
          <a:noFill/>
        </p:spPr>
        <p:txBody>
          <a:bodyPr wrap="square" rtlCol="0">
            <a:spAutoFit/>
          </a:bodyPr>
          <a:lstStyle/>
          <a:p>
            <a:r>
              <a:rPr lang="en-US" dirty="0" smtClean="0">
                <a:solidFill>
                  <a:srgbClr val="484A4C"/>
                </a:solidFill>
                <a:latin typeface="Intel Clear" panose="020B0604020203020204" pitchFamily="34" charset="0"/>
              </a:rPr>
              <a:t>2012</a:t>
            </a:r>
            <a:endParaRPr lang="en-US" dirty="0">
              <a:solidFill>
                <a:srgbClr val="484A4C"/>
              </a:solidFill>
              <a:latin typeface="Intel Clear" panose="020B0604020203020204" pitchFamily="34" charset="0"/>
            </a:endParaRPr>
          </a:p>
        </p:txBody>
      </p:sp>
      <p:sp>
        <p:nvSpPr>
          <p:cNvPr id="9" name="TextBox 8"/>
          <p:cNvSpPr txBox="1"/>
          <p:nvPr/>
        </p:nvSpPr>
        <p:spPr>
          <a:xfrm>
            <a:off x="2313859" y="4561378"/>
            <a:ext cx="1371600" cy="369332"/>
          </a:xfrm>
          <a:prstGeom prst="rect">
            <a:avLst/>
          </a:prstGeom>
          <a:noFill/>
        </p:spPr>
        <p:txBody>
          <a:bodyPr wrap="square" rtlCol="0">
            <a:spAutoFit/>
          </a:bodyPr>
          <a:lstStyle/>
          <a:p>
            <a:r>
              <a:rPr lang="en-US" dirty="0" smtClean="0">
                <a:solidFill>
                  <a:srgbClr val="484A4C"/>
                </a:solidFill>
                <a:latin typeface="Intel Clear" panose="020B0604020203020204" pitchFamily="34" charset="0"/>
              </a:rPr>
              <a:t>2013</a:t>
            </a:r>
            <a:endParaRPr lang="en-US" dirty="0">
              <a:solidFill>
                <a:srgbClr val="484A4C"/>
              </a:solidFill>
              <a:latin typeface="Intel Clear" panose="020B0604020203020204" pitchFamily="34" charset="0"/>
            </a:endParaRPr>
          </a:p>
        </p:txBody>
      </p:sp>
      <p:sp>
        <p:nvSpPr>
          <p:cNvPr id="10" name="TextBox 9"/>
          <p:cNvSpPr txBox="1"/>
          <p:nvPr/>
        </p:nvSpPr>
        <p:spPr>
          <a:xfrm>
            <a:off x="3483422" y="4577420"/>
            <a:ext cx="1371600" cy="369332"/>
          </a:xfrm>
          <a:prstGeom prst="rect">
            <a:avLst/>
          </a:prstGeom>
          <a:noFill/>
        </p:spPr>
        <p:txBody>
          <a:bodyPr wrap="square" rtlCol="0">
            <a:spAutoFit/>
          </a:bodyPr>
          <a:lstStyle/>
          <a:p>
            <a:r>
              <a:rPr lang="en-US" dirty="0" smtClean="0">
                <a:solidFill>
                  <a:srgbClr val="484A4C"/>
                </a:solidFill>
                <a:latin typeface="Intel Clear" panose="020B0604020203020204" pitchFamily="34" charset="0"/>
              </a:rPr>
              <a:t>2014</a:t>
            </a:r>
            <a:endParaRPr lang="en-US" dirty="0">
              <a:solidFill>
                <a:srgbClr val="484A4C"/>
              </a:solidFill>
              <a:latin typeface="Intel Clear" panose="020B0604020203020204" pitchFamily="34" charset="0"/>
            </a:endParaRPr>
          </a:p>
        </p:txBody>
      </p:sp>
      <p:sp>
        <p:nvSpPr>
          <p:cNvPr id="12" name="TextBox 11"/>
          <p:cNvSpPr txBox="1"/>
          <p:nvPr/>
        </p:nvSpPr>
        <p:spPr>
          <a:xfrm rot="16200000">
            <a:off x="-1034398" y="2542912"/>
            <a:ext cx="2743200" cy="400110"/>
          </a:xfrm>
          <a:prstGeom prst="rect">
            <a:avLst/>
          </a:prstGeom>
          <a:noFill/>
        </p:spPr>
        <p:txBody>
          <a:bodyPr wrap="square" rtlCol="0">
            <a:spAutoFit/>
          </a:bodyPr>
          <a:lstStyle/>
          <a:p>
            <a:pPr algn="ctr"/>
            <a:r>
              <a:rPr lang="en-US" sz="2000" dirty="0" smtClean="0">
                <a:solidFill>
                  <a:srgbClr val="FFFFFF"/>
                </a:solidFill>
                <a:latin typeface="Intel Clear" panose="020B0604020203020204" pitchFamily="34" charset="0"/>
              </a:rPr>
              <a:t>Performance \ Core</a:t>
            </a:r>
            <a:endParaRPr lang="en-US" sz="2000" dirty="0">
              <a:solidFill>
                <a:srgbClr val="FFFFFF"/>
              </a:solidFill>
              <a:latin typeface="Intel Clear" panose="020B0604020203020204" pitchFamily="34" charset="0"/>
            </a:endParaRPr>
          </a:p>
        </p:txBody>
      </p:sp>
      <p:graphicFrame>
        <p:nvGraphicFramePr>
          <p:cNvPr id="13" name="Diagram 12"/>
          <p:cNvGraphicFramePr/>
          <p:nvPr>
            <p:extLst>
              <p:ext uri="{D42A27DB-BD31-4B8C-83A1-F6EECF244321}">
                <p14:modId xmlns:p14="http://schemas.microsoft.com/office/powerpoint/2010/main" val="2894034194"/>
              </p:ext>
            </p:extLst>
          </p:nvPr>
        </p:nvGraphicFramePr>
        <p:xfrm>
          <a:off x="807354" y="1743680"/>
          <a:ext cx="4833222" cy="20972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Pentagon 13"/>
          <p:cNvSpPr/>
          <p:nvPr/>
        </p:nvSpPr>
        <p:spPr>
          <a:xfrm>
            <a:off x="2292885" y="3292285"/>
            <a:ext cx="3108121" cy="548641"/>
          </a:xfrm>
          <a:prstGeom prst="homePlate">
            <a:avLst>
              <a:gd name="adj" fmla="val 24006"/>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37160" rtlCol="0" anchor="ctr"/>
          <a:lstStyle/>
          <a:p>
            <a:r>
              <a:rPr lang="en-US" sz="1050" b="1" dirty="0">
                <a:solidFill>
                  <a:srgbClr val="484A4C">
                    <a:lumMod val="75000"/>
                  </a:srgbClr>
                </a:solidFill>
                <a:latin typeface="Intel Clear" panose="020B0604020203020204" pitchFamily="34" charset="0"/>
              </a:rPr>
              <a:t>Intel</a:t>
            </a:r>
            <a:r>
              <a:rPr lang="en-US" sz="1050" b="1" baseline="30000" dirty="0">
                <a:solidFill>
                  <a:srgbClr val="484A4C">
                    <a:lumMod val="75000"/>
                  </a:srgbClr>
                </a:solidFill>
                <a:latin typeface="Intel Clear" panose="020B0604020203020204" pitchFamily="34" charset="0"/>
              </a:rPr>
              <a:t>®</a:t>
            </a:r>
            <a:r>
              <a:rPr lang="en-US" sz="1050" b="1" dirty="0">
                <a:solidFill>
                  <a:srgbClr val="484A4C">
                    <a:lumMod val="75000"/>
                  </a:srgbClr>
                </a:solidFill>
                <a:latin typeface="Intel Clear" panose="020B0604020203020204" pitchFamily="34" charset="0"/>
              </a:rPr>
              <a:t> AVX 1.0</a:t>
            </a:r>
          </a:p>
          <a:p>
            <a:r>
              <a:rPr lang="en-US" sz="1050" b="1" dirty="0">
                <a:solidFill>
                  <a:srgbClr val="484A4C">
                    <a:lumMod val="75000"/>
                  </a:srgbClr>
                </a:solidFill>
                <a:latin typeface="Intel Clear" panose="020B0604020203020204" pitchFamily="34" charset="0"/>
              </a:rPr>
              <a:t>2X Flops: 256-bit wide floating point-vectors</a:t>
            </a:r>
          </a:p>
        </p:txBody>
      </p:sp>
      <p:sp>
        <p:nvSpPr>
          <p:cNvPr id="15" name="Rounded Rectangle 14"/>
          <p:cNvSpPr/>
          <p:nvPr/>
        </p:nvSpPr>
        <p:spPr bwMode="auto">
          <a:xfrm>
            <a:off x="861164" y="3292286"/>
            <a:ext cx="1472268" cy="548641"/>
          </a:xfrm>
          <a:prstGeom prst="roundRect">
            <a:avLst/>
          </a:prstGeom>
          <a:gradFill>
            <a:gsLst>
              <a:gs pos="1000">
                <a:srgbClr val="C00000"/>
              </a:gs>
              <a:gs pos="31000">
                <a:schemeClr val="tx2">
                  <a:lumMod val="60000"/>
                  <a:lumOff val="40000"/>
                </a:schemeClr>
              </a:gs>
              <a:gs pos="100000">
                <a:schemeClr val="tx2">
                  <a:lumMod val="50000"/>
                </a:schemeClr>
              </a:gs>
            </a:gsLst>
            <a:lin ang="5400000" scaled="0"/>
          </a:gradFill>
          <a:ln w="38100" algn="ctr">
            <a:noFill/>
            <a:miter lim="800000"/>
            <a:headEnd type="none" w="sm" len="sm"/>
            <a:tailEnd type="none" w="sm" len="sm"/>
          </a:ln>
          <a:effectLst>
            <a:glow rad="101600">
              <a:schemeClr val="accent5">
                <a:satMod val="175000"/>
                <a:alpha val="40000"/>
              </a:schemeClr>
            </a:glow>
            <a:softEdge rad="31750"/>
          </a:effectLst>
          <a:scene3d>
            <a:camera prst="orthographicFront"/>
            <a:lightRig rig="threePt" dir="t"/>
          </a:scene3d>
          <a:sp3d>
            <a:bevelT/>
          </a:sp3d>
        </p:spPr>
        <p:txBody>
          <a:bodyPr lIns="91431" tIns="45716" rIns="91431" bIns="45716" rtlCol="0" anchor="ctr"/>
          <a:lstStyle/>
          <a:p>
            <a:pPr algn="ctr" fontAlgn="auto">
              <a:spcBef>
                <a:spcPts val="0"/>
              </a:spcBef>
              <a:spcAft>
                <a:spcPts val="0"/>
              </a:spcAft>
            </a:pPr>
            <a:r>
              <a:rPr lang="en-US" sz="1400" b="1" kern="0" dirty="0" smtClean="0">
                <a:solidFill>
                  <a:srgbClr val="FFFFFF"/>
                </a:solidFill>
                <a:latin typeface="Intel Clear" panose="020B0604020203020204" pitchFamily="34" charset="0"/>
              </a:rPr>
              <a:t>E5-2600</a:t>
            </a:r>
          </a:p>
          <a:p>
            <a:pPr algn="ctr" fontAlgn="auto">
              <a:spcBef>
                <a:spcPts val="0"/>
              </a:spcBef>
              <a:spcAft>
                <a:spcPts val="0"/>
              </a:spcAft>
            </a:pPr>
            <a:r>
              <a:rPr lang="en-US" sz="1400" b="1" kern="0" dirty="0" smtClean="0">
                <a:solidFill>
                  <a:srgbClr val="FFFFFF"/>
                </a:solidFill>
                <a:latin typeface="Intel Clear" panose="020B0604020203020204" pitchFamily="34" charset="0"/>
              </a:rPr>
              <a:t>(32 nm Tock)</a:t>
            </a:r>
          </a:p>
        </p:txBody>
      </p:sp>
      <p:sp>
        <p:nvSpPr>
          <p:cNvPr id="16" name="Pentagon 15"/>
          <p:cNvSpPr/>
          <p:nvPr/>
        </p:nvSpPr>
        <p:spPr>
          <a:xfrm>
            <a:off x="3331023" y="2583227"/>
            <a:ext cx="2069984" cy="548640"/>
          </a:xfrm>
          <a:prstGeom prst="homePlate">
            <a:avLst>
              <a:gd name="adj" fmla="val 24006"/>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37160" rtlCol="0" anchor="ctr"/>
          <a:lstStyle/>
          <a:p>
            <a:r>
              <a:rPr lang="en-US" sz="1050" b="1" dirty="0">
                <a:solidFill>
                  <a:srgbClr val="484A4C">
                    <a:lumMod val="75000"/>
                  </a:srgbClr>
                </a:solidFill>
                <a:latin typeface="Intel Clear" panose="020B0604020203020204" pitchFamily="34" charset="0"/>
              </a:rPr>
              <a:t>Half-float support,</a:t>
            </a:r>
          </a:p>
          <a:p>
            <a:r>
              <a:rPr lang="en-US" sz="1050" b="1" dirty="0">
                <a:solidFill>
                  <a:srgbClr val="484A4C">
                    <a:lumMod val="75000"/>
                  </a:srgbClr>
                </a:solidFill>
                <a:latin typeface="Intel Clear" panose="020B0604020203020204" pitchFamily="34" charset="0"/>
              </a:rPr>
              <a:t>Random Number Generator</a:t>
            </a:r>
          </a:p>
        </p:txBody>
      </p:sp>
      <p:sp>
        <p:nvSpPr>
          <p:cNvPr id="17" name="Pentagon 16"/>
          <p:cNvSpPr/>
          <p:nvPr/>
        </p:nvSpPr>
        <p:spPr>
          <a:xfrm>
            <a:off x="4621991" y="1926499"/>
            <a:ext cx="779015" cy="518775"/>
          </a:xfrm>
          <a:prstGeom prst="homePlate">
            <a:avLst>
              <a:gd name="adj" fmla="val 32212"/>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37160" rtlCol="0" anchor="ctr"/>
          <a:lstStyle/>
          <a:p>
            <a:r>
              <a:rPr lang="en-US" sz="1050" b="1" dirty="0" smtClean="0">
                <a:solidFill>
                  <a:srgbClr val="484A4C">
                    <a:lumMod val="75000"/>
                  </a:srgbClr>
                </a:solidFill>
                <a:latin typeface="Intel Clear" panose="020B0604020203020204" pitchFamily="34" charset="0"/>
              </a:rPr>
              <a:t>Intel</a:t>
            </a:r>
            <a:r>
              <a:rPr lang="en-US" sz="1050" b="1" baseline="30000" dirty="0" smtClean="0">
                <a:solidFill>
                  <a:srgbClr val="484A4C">
                    <a:lumMod val="75000"/>
                  </a:srgbClr>
                </a:solidFill>
                <a:latin typeface="Intel Clear" panose="020B0604020203020204" pitchFamily="34" charset="0"/>
              </a:rPr>
              <a:t>®</a:t>
            </a:r>
            <a:r>
              <a:rPr lang="en-US" sz="1050" b="1" dirty="0" smtClean="0">
                <a:solidFill>
                  <a:srgbClr val="484A4C">
                    <a:lumMod val="75000"/>
                  </a:srgbClr>
                </a:solidFill>
                <a:latin typeface="Intel Clear" panose="020B0604020203020204" pitchFamily="34" charset="0"/>
              </a:rPr>
              <a:t> AVX 2.0</a:t>
            </a:r>
            <a:endParaRPr lang="en-US" sz="1050" b="1" dirty="0">
              <a:solidFill>
                <a:srgbClr val="484A4C">
                  <a:lumMod val="75000"/>
                </a:srgbClr>
              </a:solidFill>
              <a:latin typeface="Intel Clear" panose="020B0604020203020204" pitchFamily="34" charset="0"/>
            </a:endParaRPr>
          </a:p>
        </p:txBody>
      </p:sp>
      <p:sp>
        <p:nvSpPr>
          <p:cNvPr id="19" name="Rounded Rectangle 18"/>
          <p:cNvSpPr/>
          <p:nvPr/>
        </p:nvSpPr>
        <p:spPr bwMode="auto">
          <a:xfrm>
            <a:off x="1919576" y="2583226"/>
            <a:ext cx="1472268" cy="556661"/>
          </a:xfrm>
          <a:prstGeom prst="roundRect">
            <a:avLst/>
          </a:prstGeom>
          <a:gradFill>
            <a:gsLst>
              <a:gs pos="1000">
                <a:srgbClr val="C00000"/>
              </a:gs>
              <a:gs pos="31000">
                <a:schemeClr val="tx2">
                  <a:lumMod val="60000"/>
                  <a:lumOff val="40000"/>
                </a:schemeClr>
              </a:gs>
              <a:gs pos="100000">
                <a:schemeClr val="tx2">
                  <a:lumMod val="50000"/>
                </a:schemeClr>
              </a:gs>
            </a:gsLst>
            <a:lin ang="5400000" scaled="0"/>
          </a:gradFill>
          <a:ln w="38100" algn="ctr">
            <a:noFill/>
            <a:miter lim="800000"/>
            <a:headEnd type="none" w="sm" len="sm"/>
            <a:tailEnd type="none" w="sm" len="sm"/>
          </a:ln>
          <a:effectLst>
            <a:glow rad="101600">
              <a:schemeClr val="accent5">
                <a:satMod val="175000"/>
                <a:alpha val="40000"/>
              </a:schemeClr>
            </a:glow>
            <a:softEdge rad="31750"/>
          </a:effectLst>
          <a:scene3d>
            <a:camera prst="orthographicFront"/>
            <a:lightRig rig="threePt" dir="t"/>
          </a:scene3d>
          <a:sp3d>
            <a:bevelT/>
          </a:sp3d>
        </p:spPr>
        <p:txBody>
          <a:bodyPr lIns="91431" tIns="45716" rIns="91431" bIns="45716" rtlCol="0" anchor="ctr"/>
          <a:lstStyle/>
          <a:p>
            <a:pPr algn="ctr"/>
            <a:r>
              <a:rPr lang="en-US" sz="1400" b="1" kern="0" dirty="0" smtClean="0">
                <a:solidFill>
                  <a:prstClr val="white"/>
                </a:solidFill>
                <a:latin typeface="Intel Clear" panose="020B0604020203020204" pitchFamily="34" charset="0"/>
              </a:rPr>
              <a:t>E5-2600 v2</a:t>
            </a:r>
            <a:endParaRPr lang="en-US" sz="1400" b="1" kern="0" dirty="0">
              <a:solidFill>
                <a:prstClr val="white"/>
              </a:solidFill>
              <a:latin typeface="Intel Clear" panose="020B0604020203020204" pitchFamily="34" charset="0"/>
            </a:endParaRPr>
          </a:p>
          <a:p>
            <a:pPr algn="ctr"/>
            <a:r>
              <a:rPr lang="en-US" sz="1400" b="1" kern="0" dirty="0" smtClean="0">
                <a:solidFill>
                  <a:prstClr val="white"/>
                </a:solidFill>
                <a:latin typeface="Intel Clear" panose="020B0604020203020204" pitchFamily="34" charset="0"/>
              </a:rPr>
              <a:t>(22 </a:t>
            </a:r>
            <a:r>
              <a:rPr lang="en-US" sz="1400" b="1" kern="0" dirty="0">
                <a:solidFill>
                  <a:prstClr val="white"/>
                </a:solidFill>
                <a:latin typeface="Intel Clear" panose="020B0604020203020204" pitchFamily="34" charset="0"/>
              </a:rPr>
              <a:t>nm </a:t>
            </a:r>
            <a:r>
              <a:rPr lang="en-US" sz="1400" b="1" kern="0" dirty="0" smtClean="0">
                <a:solidFill>
                  <a:prstClr val="white"/>
                </a:solidFill>
                <a:latin typeface="Intel Clear" panose="020B0604020203020204" pitchFamily="34" charset="0"/>
              </a:rPr>
              <a:t>Tick</a:t>
            </a:r>
            <a:r>
              <a:rPr lang="en-US" sz="1400" b="1" kern="0" dirty="0">
                <a:solidFill>
                  <a:prstClr val="white"/>
                </a:solidFill>
                <a:latin typeface="Intel Clear" panose="020B0604020203020204" pitchFamily="34" charset="0"/>
              </a:rPr>
              <a:t>)</a:t>
            </a:r>
          </a:p>
        </p:txBody>
      </p:sp>
      <p:sp>
        <p:nvSpPr>
          <p:cNvPr id="20" name="Rounded Rectangle 19"/>
          <p:cNvSpPr/>
          <p:nvPr/>
        </p:nvSpPr>
        <p:spPr bwMode="auto">
          <a:xfrm>
            <a:off x="2988471" y="1935926"/>
            <a:ext cx="1641910" cy="494899"/>
          </a:xfrm>
          <a:prstGeom prst="roundRect">
            <a:avLst>
              <a:gd name="adj" fmla="val 8716"/>
            </a:avLst>
          </a:prstGeom>
          <a:gradFill>
            <a:gsLst>
              <a:gs pos="1000">
                <a:srgbClr val="C00000"/>
              </a:gs>
              <a:gs pos="31000">
                <a:schemeClr val="tx2">
                  <a:lumMod val="60000"/>
                  <a:lumOff val="40000"/>
                </a:schemeClr>
              </a:gs>
              <a:gs pos="100000">
                <a:schemeClr val="tx2">
                  <a:lumMod val="50000"/>
                </a:schemeClr>
              </a:gs>
            </a:gsLst>
            <a:lin ang="5400000" scaled="0"/>
          </a:gradFill>
          <a:ln w="38100" algn="ctr">
            <a:solidFill>
              <a:srgbClr val="FF0000"/>
            </a:solidFill>
            <a:miter lim="800000"/>
            <a:headEnd type="none" w="sm" len="sm"/>
            <a:tailEnd type="none" w="sm" len="sm"/>
          </a:ln>
          <a:effectLst>
            <a:glow rad="101600">
              <a:schemeClr val="accent5">
                <a:satMod val="175000"/>
                <a:alpha val="40000"/>
              </a:schemeClr>
            </a:glow>
            <a:softEdge rad="31750"/>
          </a:effectLst>
          <a:scene3d>
            <a:camera prst="orthographicFront"/>
            <a:lightRig rig="threePt" dir="t"/>
          </a:scene3d>
          <a:sp3d>
            <a:bevelT/>
          </a:sp3d>
        </p:spPr>
        <p:txBody>
          <a:bodyPr lIns="91431" tIns="45716" rIns="91431" bIns="45716" rtlCol="0" anchor="ctr"/>
          <a:lstStyle/>
          <a:p>
            <a:pPr algn="ctr"/>
            <a:r>
              <a:rPr lang="en-US" sz="1400" b="1" kern="0" dirty="0" smtClean="0">
                <a:solidFill>
                  <a:prstClr val="white"/>
                </a:solidFill>
                <a:latin typeface="Intel Clear" panose="020B0604020203020204" pitchFamily="34" charset="0"/>
              </a:rPr>
              <a:t>E5-2600 v3</a:t>
            </a:r>
          </a:p>
          <a:p>
            <a:pPr algn="ctr"/>
            <a:r>
              <a:rPr lang="en-US" sz="1400" b="1" kern="0" dirty="0" smtClean="0">
                <a:solidFill>
                  <a:prstClr val="white"/>
                </a:solidFill>
                <a:latin typeface="Intel Clear" panose="020B0604020203020204" pitchFamily="34" charset="0"/>
              </a:rPr>
              <a:t>(22 nm Tock)</a:t>
            </a:r>
            <a:endParaRPr lang="en-US" sz="1400" b="1" kern="0" dirty="0">
              <a:solidFill>
                <a:prstClr val="white"/>
              </a:solidFill>
              <a:latin typeface="Intel Clear" panose="020B0604020203020204" pitchFamily="34" charset="0"/>
            </a:endParaRPr>
          </a:p>
        </p:txBody>
      </p:sp>
      <p:sp>
        <p:nvSpPr>
          <p:cNvPr id="23" name="Pentagon 22"/>
          <p:cNvSpPr/>
          <p:nvPr/>
        </p:nvSpPr>
        <p:spPr>
          <a:xfrm>
            <a:off x="61075" y="3954826"/>
            <a:ext cx="1204159" cy="411480"/>
          </a:xfrm>
          <a:prstGeom prst="homePlate">
            <a:avLst>
              <a:gd name="adj" fmla="val 32222"/>
            </a:avLst>
          </a:prstGeom>
          <a:gradFill>
            <a:gsLst>
              <a:gs pos="1000">
                <a:srgbClr val="FF0000">
                  <a:alpha val="47000"/>
                </a:srgbClr>
              </a:gs>
              <a:gs pos="48000">
                <a:schemeClr val="bg1"/>
              </a:gs>
              <a:gs pos="100000">
                <a:srgbClr val="C00000">
                  <a:alpha val="51000"/>
                </a:srgb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smtClean="0">
                <a:solidFill>
                  <a:schemeClr val="tx1"/>
                </a:solidFill>
                <a:latin typeface="Intel Clear" panose="020B0604020203020204" pitchFamily="34" charset="0"/>
              </a:rPr>
              <a:t>Since 2001:</a:t>
            </a:r>
          </a:p>
          <a:p>
            <a:r>
              <a:rPr lang="en-US" sz="1050" b="1" dirty="0" smtClean="0">
                <a:solidFill>
                  <a:schemeClr val="tx1"/>
                </a:solidFill>
                <a:latin typeface="Intel Clear" panose="020B0604020203020204" pitchFamily="34" charset="0"/>
              </a:rPr>
              <a:t>128-bit vectors</a:t>
            </a:r>
            <a:endParaRPr lang="en-US" sz="1050" b="1" dirty="0">
              <a:solidFill>
                <a:schemeClr val="tx1"/>
              </a:solidFill>
              <a:latin typeface="Intel Clear" panose="020B0604020203020204" pitchFamily="34" charset="0"/>
            </a:endParaRPr>
          </a:p>
        </p:txBody>
      </p:sp>
      <p:sp>
        <p:nvSpPr>
          <p:cNvPr id="25" name="Rectangle 32"/>
          <p:cNvSpPr>
            <a:spLocks noChangeArrowheads="1"/>
          </p:cNvSpPr>
          <p:nvPr/>
        </p:nvSpPr>
        <p:spPr bwMode="auto">
          <a:xfrm>
            <a:off x="194154" y="5581202"/>
            <a:ext cx="5161806" cy="738664"/>
          </a:xfrm>
          <a:prstGeom prst="rect">
            <a:avLst/>
          </a:prstGeom>
          <a:noFill/>
          <a:ln w="12700" algn="ctr">
            <a:noFill/>
            <a:miter lim="800000"/>
            <a:headEnd/>
            <a:tailEnd/>
          </a:ln>
        </p:spPr>
        <p:txBody>
          <a:bodyPr wrap="square" lIns="0" tIns="0" rIns="0" bIns="0">
            <a:spAutoFit/>
          </a:bodyPr>
          <a:lstStyle/>
          <a:p>
            <a:pPr defTabSz="974725"/>
            <a:r>
              <a:rPr lang="en-US" sz="800" dirty="0" smtClean="0">
                <a:solidFill>
                  <a:srgbClr val="061922"/>
                </a:solidFill>
                <a:latin typeface="Intel Clear" panose="020B0604020203020204" pitchFamily="34" charset="0"/>
              </a:rPr>
              <a:t>Software and workloads used in performance tests may have been optimized for performance only on Intel  microprocessors.</a:t>
            </a:r>
            <a:r>
              <a:rPr lang="en-US" sz="800" dirty="0">
                <a:solidFill>
                  <a:srgbClr val="061922"/>
                </a:solidFill>
                <a:latin typeface="Intel Clear" panose="020B0604020203020204" pitchFamily="34" charset="0"/>
              </a:rPr>
              <a:t> </a:t>
            </a:r>
            <a:r>
              <a:rPr lang="en-US" sz="800" dirty="0" smtClean="0">
                <a:solidFill>
                  <a:srgbClr val="061922"/>
                </a:solidFill>
                <a:latin typeface="Intel Clear" panose="020B0604020203020204" pitchFamily="34" charset="0"/>
              </a:rPr>
              <a:t> Performance tests are measured using specific computer systems, components, software, operations and functions.  Any change to any of those factors may cause the results to vary.  You should consult other information and performance tests to assist you in fully evaluating your contemplated purchases, including the performance of that product when combined with other products. </a:t>
            </a:r>
            <a:r>
              <a:rPr lang="en-US" sz="800" b="1" dirty="0" smtClean="0">
                <a:solidFill>
                  <a:srgbClr val="061922"/>
                </a:solidFill>
                <a:latin typeface="Intel Clear" panose="020B0604020203020204" pitchFamily="34" charset="0"/>
              </a:rPr>
              <a:t>For more information go to </a:t>
            </a:r>
            <a:r>
              <a:rPr lang="en-US" sz="800" b="1" dirty="0" smtClean="0">
                <a:solidFill>
                  <a:srgbClr val="061922"/>
                </a:solidFill>
                <a:latin typeface="Intel Clear" panose="020B0604020203020204" pitchFamily="34" charset="0"/>
                <a:hlinkClick r:id="rId8"/>
              </a:rPr>
              <a:t>http://www.intel.com/performance</a:t>
            </a:r>
            <a:r>
              <a:rPr lang="en-US" sz="800" b="1" dirty="0" smtClean="0">
                <a:solidFill>
                  <a:srgbClr val="061922"/>
                </a:solidFill>
                <a:latin typeface="Intel Clear" panose="020B0604020203020204" pitchFamily="34" charset="0"/>
              </a:rPr>
              <a:t> </a:t>
            </a:r>
            <a:endParaRPr lang="en-US" sz="600" dirty="0">
              <a:solidFill>
                <a:srgbClr val="061922"/>
              </a:solidFill>
              <a:latin typeface="Intel Clear" panose="020B0604020203020204" pitchFamily="34" charset="0"/>
            </a:endParaRPr>
          </a:p>
        </p:txBody>
      </p:sp>
      <p:sp>
        <p:nvSpPr>
          <p:cNvPr id="26" name="Rounded Rectangle 25"/>
          <p:cNvSpPr/>
          <p:nvPr/>
        </p:nvSpPr>
        <p:spPr>
          <a:xfrm>
            <a:off x="330200" y="5675968"/>
            <a:ext cx="182880" cy="274320"/>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aseline="30000" dirty="0">
                <a:solidFill>
                  <a:schemeClr val="tx1"/>
                </a:solidFill>
                <a:latin typeface="Intel Clear" panose="020B0604020203020204" pitchFamily="34" charset="0"/>
              </a:rPr>
              <a:t>†</a:t>
            </a:r>
            <a:endParaRPr lang="en-US" dirty="0">
              <a:solidFill>
                <a:schemeClr val="tx1"/>
              </a:solidFill>
              <a:latin typeface="Intel Clear" panose="020B0604020203020204" pitchFamily="34" charset="0"/>
            </a:endParaRPr>
          </a:p>
        </p:txBody>
      </p:sp>
      <p:cxnSp>
        <p:nvCxnSpPr>
          <p:cNvPr id="6" name="Straight Arrow Connector 5"/>
          <p:cNvCxnSpPr/>
          <p:nvPr/>
        </p:nvCxnSpPr>
        <p:spPr>
          <a:xfrm flipV="1">
            <a:off x="70502" y="1442906"/>
            <a:ext cx="0" cy="305474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Explosion 2 10"/>
          <p:cNvSpPr/>
          <p:nvPr/>
        </p:nvSpPr>
        <p:spPr>
          <a:xfrm>
            <a:off x="4997575" y="1781867"/>
            <a:ext cx="650422" cy="252686"/>
          </a:xfrm>
          <a:prstGeom prst="irregularSeal2">
            <a:avLst/>
          </a:prstGeom>
          <a:solidFill>
            <a:srgbClr val="FFFF00"/>
          </a:solidFill>
          <a:ln>
            <a:solidFill>
              <a:srgbClr val="FF660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800" dirty="0" smtClean="0">
                <a:solidFill>
                  <a:srgbClr val="FF0000"/>
                </a:solidFill>
                <a:latin typeface="Intel Clear" panose="020B0604020203020204" pitchFamily="34" charset="0"/>
              </a:rPr>
              <a:t>new</a:t>
            </a:r>
            <a:endParaRPr lang="en-US" sz="800" dirty="0">
              <a:solidFill>
                <a:srgbClr val="FF0000"/>
              </a:solidFill>
              <a:latin typeface="Intel Clear" panose="020B0604020203020204" pitchFamily="34" charset="0"/>
            </a:endParaRPr>
          </a:p>
        </p:txBody>
      </p:sp>
    </p:spTree>
    <p:extLst>
      <p:ext uri="{BB962C8B-B14F-4D97-AF65-F5344CB8AC3E}">
        <p14:creationId xmlns:p14="http://schemas.microsoft.com/office/powerpoint/2010/main" val="93619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57"/>
          <p:cNvSpPr>
            <a:spLocks noChangeArrowheads="1"/>
          </p:cNvSpPr>
          <p:nvPr/>
        </p:nvSpPr>
        <p:spPr bwMode="auto">
          <a:xfrm>
            <a:off x="4053077" y="5345730"/>
            <a:ext cx="3693238" cy="921964"/>
          </a:xfrm>
          <a:prstGeom prst="roundRect">
            <a:avLst>
              <a:gd name="adj" fmla="val 5744"/>
            </a:avLst>
          </a:prstGeom>
          <a:solidFill>
            <a:schemeClr val="bg1">
              <a:lumMod val="85000"/>
              <a:alpha val="63136"/>
            </a:schemeClr>
          </a:solidFill>
          <a:ln w="12700" algn="ctr">
            <a:noFill/>
            <a:round/>
            <a:headEnd/>
            <a:tailEnd/>
          </a:ln>
          <a:effectLst/>
          <a:scene3d>
            <a:camera prst="orthographicFront">
              <a:rot lat="0" lon="0" rev="0"/>
            </a:camera>
            <a:lightRig rig="contrasting" dir="t">
              <a:rot lat="0" lon="0" rev="7800000"/>
            </a:lightRig>
          </a:scene3d>
          <a:sp3d>
            <a:bevelT w="139700" h="139700"/>
          </a:sp3d>
        </p:spPr>
        <p:txBody>
          <a:bodyPr lIns="68572" tIns="0" rIns="68572" bIns="0" anchor="ctr" anchorCtr="1"/>
          <a:lstStyle/>
          <a:p>
            <a:pPr defTabSz="457200"/>
            <a:endParaRPr lang="en-US" altLang="zh-CN" sz="1200">
              <a:solidFill>
                <a:srgbClr val="080808"/>
              </a:solidFill>
              <a:latin typeface="Intel Clear" panose="020B0604020203020204" pitchFamily="34" charset="0"/>
              <a:ea typeface="SimSun" pitchFamily="2" charset="-122"/>
            </a:endParaRPr>
          </a:p>
        </p:txBody>
      </p:sp>
      <p:sp>
        <p:nvSpPr>
          <p:cNvPr id="7" name="AutoShape 57"/>
          <p:cNvSpPr>
            <a:spLocks noChangeArrowheads="1"/>
          </p:cNvSpPr>
          <p:nvPr/>
        </p:nvSpPr>
        <p:spPr bwMode="auto">
          <a:xfrm>
            <a:off x="361266" y="3139060"/>
            <a:ext cx="3343021" cy="1598837"/>
          </a:xfrm>
          <a:prstGeom prst="roundRect">
            <a:avLst>
              <a:gd name="adj" fmla="val 4264"/>
            </a:avLst>
          </a:prstGeom>
          <a:solidFill>
            <a:schemeClr val="bg1">
              <a:lumMod val="85000"/>
              <a:alpha val="63136"/>
            </a:schemeClr>
          </a:solidFill>
          <a:ln w="12700" algn="ctr">
            <a:noFill/>
            <a:round/>
            <a:headEnd/>
            <a:tailEnd/>
          </a:ln>
          <a:effectLst/>
          <a:scene3d>
            <a:camera prst="orthographicFront">
              <a:rot lat="0" lon="0" rev="0"/>
            </a:camera>
            <a:lightRig rig="contrasting" dir="t">
              <a:rot lat="0" lon="0" rev="7800000"/>
            </a:lightRig>
          </a:scene3d>
          <a:sp3d>
            <a:bevelT w="139700" h="139700"/>
          </a:sp3d>
        </p:spPr>
        <p:txBody>
          <a:bodyPr lIns="68572" tIns="0" rIns="68572" bIns="0" anchor="ctr" anchorCtr="1"/>
          <a:lstStyle/>
          <a:p>
            <a:pPr defTabSz="457200"/>
            <a:endParaRPr lang="en-US" altLang="zh-CN" sz="1200">
              <a:solidFill>
                <a:srgbClr val="080808"/>
              </a:solidFill>
              <a:latin typeface="Intel Clear" panose="020B0604020203020204" pitchFamily="34" charset="0"/>
              <a:ea typeface="SimSun" pitchFamily="2" charset="-122"/>
            </a:endParaRPr>
          </a:p>
        </p:txBody>
      </p:sp>
      <p:sp>
        <p:nvSpPr>
          <p:cNvPr id="8" name="AutoShape 57"/>
          <p:cNvSpPr>
            <a:spLocks noChangeArrowheads="1"/>
          </p:cNvSpPr>
          <p:nvPr/>
        </p:nvSpPr>
        <p:spPr bwMode="auto">
          <a:xfrm>
            <a:off x="373050" y="949560"/>
            <a:ext cx="3340758" cy="2046934"/>
          </a:xfrm>
          <a:prstGeom prst="roundRect">
            <a:avLst>
              <a:gd name="adj" fmla="val 2631"/>
            </a:avLst>
          </a:prstGeom>
          <a:solidFill>
            <a:schemeClr val="bg1">
              <a:lumMod val="75000"/>
              <a:alpha val="63136"/>
            </a:schemeClr>
          </a:solidFill>
          <a:ln w="12700" algn="ctr">
            <a:noFill/>
            <a:round/>
            <a:headEnd/>
            <a:tailEnd/>
          </a:ln>
          <a:effectLst/>
          <a:scene3d>
            <a:camera prst="orthographicFront">
              <a:rot lat="0" lon="0" rev="0"/>
            </a:camera>
            <a:lightRig rig="contrasting" dir="t">
              <a:rot lat="0" lon="0" rev="7800000"/>
            </a:lightRig>
          </a:scene3d>
          <a:sp3d>
            <a:bevelT w="139700" h="139700"/>
          </a:sp3d>
        </p:spPr>
        <p:txBody>
          <a:bodyPr lIns="68572" tIns="0" rIns="68572" bIns="0" anchor="ctr" anchorCtr="1"/>
          <a:lstStyle/>
          <a:p>
            <a:pPr defTabSz="457200"/>
            <a:endParaRPr lang="en-US" altLang="zh-CN" sz="1200" dirty="0">
              <a:solidFill>
                <a:srgbClr val="080808"/>
              </a:solidFill>
              <a:latin typeface="Intel Clear" panose="020B0604020203020204" pitchFamily="34" charset="0"/>
              <a:ea typeface="SimSun" pitchFamily="2" charset="-122"/>
            </a:endParaRPr>
          </a:p>
        </p:txBody>
      </p:sp>
      <p:sp>
        <p:nvSpPr>
          <p:cNvPr id="9" name="AutoShape 57"/>
          <p:cNvSpPr>
            <a:spLocks noChangeArrowheads="1"/>
          </p:cNvSpPr>
          <p:nvPr/>
        </p:nvSpPr>
        <p:spPr bwMode="auto">
          <a:xfrm>
            <a:off x="360617" y="4885988"/>
            <a:ext cx="3343021" cy="1179135"/>
          </a:xfrm>
          <a:prstGeom prst="roundRect">
            <a:avLst>
              <a:gd name="adj" fmla="val 7848"/>
            </a:avLst>
          </a:prstGeom>
          <a:solidFill>
            <a:schemeClr val="bg1">
              <a:lumMod val="75000"/>
              <a:alpha val="63136"/>
            </a:schemeClr>
          </a:solidFill>
          <a:ln w="12700" algn="ctr">
            <a:noFill/>
            <a:round/>
            <a:headEnd/>
            <a:tailEnd/>
          </a:ln>
          <a:effectLst/>
          <a:scene3d>
            <a:camera prst="orthographicFront">
              <a:rot lat="0" lon="0" rev="0"/>
            </a:camera>
            <a:lightRig rig="contrasting" dir="t">
              <a:rot lat="0" lon="0" rev="7800000"/>
            </a:lightRig>
          </a:scene3d>
          <a:sp3d>
            <a:bevelT w="139700" h="139700"/>
          </a:sp3d>
        </p:spPr>
        <p:txBody>
          <a:bodyPr lIns="68572" tIns="0" rIns="68572" bIns="0" anchor="ctr" anchorCtr="1"/>
          <a:lstStyle/>
          <a:p>
            <a:pPr defTabSz="457200"/>
            <a:endParaRPr lang="en-US" altLang="zh-CN" sz="1200">
              <a:solidFill>
                <a:srgbClr val="080808"/>
              </a:solidFill>
              <a:latin typeface="Intel Clear" panose="020B0604020203020204" pitchFamily="34" charset="0"/>
              <a:ea typeface="SimSun" pitchFamily="2" charset="-122"/>
            </a:endParaRPr>
          </a:p>
        </p:txBody>
      </p:sp>
      <p:sp>
        <p:nvSpPr>
          <p:cNvPr id="10" name="Text Box 18"/>
          <p:cNvSpPr txBox="1">
            <a:spLocks noChangeArrowheads="1"/>
          </p:cNvSpPr>
          <p:nvPr/>
        </p:nvSpPr>
        <p:spPr bwMode="auto">
          <a:xfrm>
            <a:off x="355300" y="1047336"/>
            <a:ext cx="994511" cy="236141"/>
          </a:xfrm>
          <a:prstGeom prst="rect">
            <a:avLst/>
          </a:prstGeom>
          <a:noFill/>
          <a:ln w="22225" algn="ctr">
            <a:noFill/>
            <a:miter lim="800000"/>
            <a:headEnd/>
            <a:tailEnd/>
          </a:ln>
        </p:spPr>
        <p:txBody>
          <a:bodyPr lIns="68572" tIns="34286" rIns="68572" bIns="34286"/>
          <a:lstStyle/>
          <a:p>
            <a:pPr defTabSz="457200">
              <a:lnSpc>
                <a:spcPct val="90000"/>
              </a:lnSpc>
            </a:pPr>
            <a:r>
              <a:rPr lang="en-US" sz="1100" b="1" u="sng" dirty="0">
                <a:solidFill>
                  <a:srgbClr val="06487E"/>
                </a:solidFill>
                <a:latin typeface="Intel Clear" panose="020B0604020203020204" pitchFamily="34" charset="0"/>
                <a:ea typeface="MS PGothic" pitchFamily="34" charset="-128"/>
              </a:rPr>
              <a:t>Advanced</a:t>
            </a:r>
            <a:endParaRPr lang="en-US" sz="1050" b="1" u="sng" dirty="0">
              <a:solidFill>
                <a:srgbClr val="06487E"/>
              </a:solidFill>
              <a:latin typeface="Intel Clear" panose="020B0604020203020204" pitchFamily="34" charset="0"/>
              <a:ea typeface="MS PGothic" pitchFamily="34" charset="-128"/>
            </a:endParaRPr>
          </a:p>
        </p:txBody>
      </p:sp>
      <p:sp>
        <p:nvSpPr>
          <p:cNvPr id="17" name="Text Box 44"/>
          <p:cNvSpPr txBox="1">
            <a:spLocks noChangeArrowheads="1"/>
          </p:cNvSpPr>
          <p:nvPr/>
        </p:nvSpPr>
        <p:spPr bwMode="auto">
          <a:xfrm>
            <a:off x="320859" y="1468083"/>
            <a:ext cx="1508798" cy="592462"/>
          </a:xfrm>
          <a:prstGeom prst="rect">
            <a:avLst/>
          </a:prstGeom>
          <a:noFill/>
          <a:ln w="9525" algn="ctr">
            <a:noFill/>
            <a:miter lim="800000"/>
            <a:headEnd/>
            <a:tailEnd/>
          </a:ln>
        </p:spPr>
        <p:txBody>
          <a:bodyPr wrap="square" lIns="68572" tIns="34286" rIns="68572" bIns="34286">
            <a:spAutoFit/>
          </a:bodyPr>
          <a:lstStyle/>
          <a:p>
            <a:pPr marL="85725" indent="-85725" defTabSz="457200">
              <a:lnSpc>
                <a:spcPct val="85000"/>
              </a:lnSpc>
              <a:buFont typeface="Wingdings" pitchFamily="2" charset="2"/>
              <a:buChar char="§"/>
              <a:tabLst>
                <a:tab pos="472679" algn="l"/>
              </a:tabLst>
            </a:pPr>
            <a:r>
              <a:rPr lang="en-US" sz="800" b="1" dirty="0">
                <a:solidFill>
                  <a:srgbClr val="000000"/>
                </a:solidFill>
                <a:latin typeface="Intel Clear" panose="020B0604020203020204" pitchFamily="34" charset="0"/>
                <a:ea typeface="MS PGothic" pitchFamily="34" charset="-128"/>
              </a:rPr>
              <a:t>25-30 MB LLC cache </a:t>
            </a:r>
          </a:p>
          <a:p>
            <a:pPr marL="85725" indent="-85725" defTabSz="457200">
              <a:lnSpc>
                <a:spcPct val="85000"/>
              </a:lnSpc>
              <a:buFont typeface="Wingdings" pitchFamily="2" charset="2"/>
              <a:buChar char="§"/>
              <a:tabLst>
                <a:tab pos="472679" algn="l"/>
              </a:tabLst>
            </a:pPr>
            <a:r>
              <a:rPr lang="en-US" sz="800" b="1" dirty="0">
                <a:solidFill>
                  <a:srgbClr val="000000"/>
                </a:solidFill>
                <a:latin typeface="Intel Clear" panose="020B0604020203020204" pitchFamily="34" charset="0"/>
                <a:ea typeface="MS PGothic" pitchFamily="34" charset="-128"/>
              </a:rPr>
              <a:t>9.6 GT/s QPI</a:t>
            </a:r>
          </a:p>
          <a:p>
            <a:pPr marL="85725" indent="-85725" defTabSz="457200">
              <a:lnSpc>
                <a:spcPct val="85000"/>
              </a:lnSpc>
              <a:buFont typeface="Wingdings" pitchFamily="2" charset="2"/>
              <a:buChar char="§"/>
              <a:tabLst>
                <a:tab pos="472679" algn="l"/>
              </a:tabLst>
            </a:pPr>
            <a:r>
              <a:rPr lang="en-US" sz="800" b="1" dirty="0">
                <a:solidFill>
                  <a:srgbClr val="000000"/>
                </a:solidFill>
                <a:latin typeface="Intel Clear" panose="020B0604020203020204" pitchFamily="34" charset="0"/>
                <a:ea typeface="MS PGothic" pitchFamily="34" charset="-128"/>
              </a:rPr>
              <a:t>DDR4-2133</a:t>
            </a:r>
          </a:p>
          <a:p>
            <a:pPr marL="85725" indent="-85725" defTabSz="457200">
              <a:lnSpc>
                <a:spcPct val="85000"/>
              </a:lnSpc>
              <a:buFont typeface="Wingdings" pitchFamily="2" charset="2"/>
              <a:buChar char="§"/>
              <a:tabLst>
                <a:tab pos="472679" algn="l"/>
              </a:tabLst>
            </a:pPr>
            <a:r>
              <a:rPr lang="en-US" sz="800" b="1" dirty="0" smtClean="0">
                <a:solidFill>
                  <a:srgbClr val="000000"/>
                </a:solidFill>
                <a:latin typeface="Intel Clear" panose="020B0604020203020204" pitchFamily="34" charset="0"/>
                <a:ea typeface="MS PGothic" pitchFamily="34" charset="-128"/>
              </a:rPr>
              <a:t>Intel® Hyper-Threading </a:t>
            </a:r>
            <a:endParaRPr lang="en-US" sz="800" b="1" dirty="0">
              <a:solidFill>
                <a:srgbClr val="000000"/>
              </a:solidFill>
              <a:latin typeface="Intel Clear" panose="020B0604020203020204" pitchFamily="34" charset="0"/>
              <a:ea typeface="MS PGothic" pitchFamily="34" charset="-128"/>
            </a:endParaRPr>
          </a:p>
          <a:p>
            <a:pPr marL="85725" indent="-85725">
              <a:lnSpc>
                <a:spcPct val="85000"/>
              </a:lnSpc>
              <a:buFont typeface="Wingdings" pitchFamily="2" charset="2"/>
              <a:buChar char="§"/>
              <a:tabLst>
                <a:tab pos="472679" algn="l"/>
              </a:tabLst>
            </a:pPr>
            <a:r>
              <a:rPr lang="en-US" sz="800" b="1" dirty="0">
                <a:solidFill>
                  <a:srgbClr val="000000"/>
                </a:solidFill>
                <a:latin typeface="Intel Clear" panose="020B0604020203020204" pitchFamily="34" charset="0"/>
                <a:ea typeface="MS PGothic" pitchFamily="34" charset="-128"/>
              </a:rPr>
              <a:t>Intel® Turbo boost</a:t>
            </a:r>
          </a:p>
        </p:txBody>
      </p:sp>
      <p:sp>
        <p:nvSpPr>
          <p:cNvPr id="35" name="Text Box 18"/>
          <p:cNvSpPr txBox="1">
            <a:spLocks noChangeArrowheads="1"/>
          </p:cNvSpPr>
          <p:nvPr/>
        </p:nvSpPr>
        <p:spPr bwMode="auto">
          <a:xfrm>
            <a:off x="377527" y="3266133"/>
            <a:ext cx="994511" cy="396875"/>
          </a:xfrm>
          <a:prstGeom prst="rect">
            <a:avLst/>
          </a:prstGeom>
          <a:noFill/>
          <a:ln w="22225" algn="ctr">
            <a:noFill/>
            <a:miter lim="800000"/>
            <a:headEnd/>
            <a:tailEnd/>
          </a:ln>
        </p:spPr>
        <p:txBody>
          <a:bodyPr lIns="68572" tIns="34286" rIns="68572" bIns="34286"/>
          <a:lstStyle/>
          <a:p>
            <a:pPr defTabSz="457200">
              <a:lnSpc>
                <a:spcPct val="90000"/>
              </a:lnSpc>
            </a:pPr>
            <a:r>
              <a:rPr lang="en-US" sz="1100" b="1" u="sng" dirty="0">
                <a:solidFill>
                  <a:srgbClr val="06487E"/>
                </a:solidFill>
                <a:latin typeface="Intel Clear" panose="020B0604020203020204" pitchFamily="34" charset="0"/>
                <a:ea typeface="MS PGothic" pitchFamily="34" charset="-128"/>
              </a:rPr>
              <a:t>Standard</a:t>
            </a:r>
          </a:p>
        </p:txBody>
      </p:sp>
      <p:sp>
        <p:nvSpPr>
          <p:cNvPr id="36" name="Text Box 18"/>
          <p:cNvSpPr txBox="1">
            <a:spLocks noChangeArrowheads="1"/>
          </p:cNvSpPr>
          <p:nvPr/>
        </p:nvSpPr>
        <p:spPr bwMode="auto">
          <a:xfrm>
            <a:off x="407247" y="5059867"/>
            <a:ext cx="994511" cy="230727"/>
          </a:xfrm>
          <a:prstGeom prst="rect">
            <a:avLst/>
          </a:prstGeom>
          <a:noFill/>
          <a:ln w="22225" algn="ctr">
            <a:noFill/>
            <a:miter lim="800000"/>
            <a:headEnd/>
            <a:tailEnd/>
          </a:ln>
        </p:spPr>
        <p:txBody>
          <a:bodyPr lIns="68572" tIns="34286" rIns="68572" bIns="34286"/>
          <a:lstStyle/>
          <a:p>
            <a:pPr defTabSz="457200">
              <a:lnSpc>
                <a:spcPct val="90000"/>
              </a:lnSpc>
            </a:pPr>
            <a:r>
              <a:rPr lang="en-US" sz="1100" b="1" u="sng" dirty="0">
                <a:solidFill>
                  <a:srgbClr val="06487E"/>
                </a:solidFill>
                <a:latin typeface="Intel Clear" panose="020B0604020203020204" pitchFamily="34" charset="0"/>
                <a:ea typeface="MS PGothic" pitchFamily="34" charset="-128"/>
              </a:rPr>
              <a:t>Basic</a:t>
            </a:r>
          </a:p>
        </p:txBody>
      </p:sp>
      <p:sp>
        <p:nvSpPr>
          <p:cNvPr id="37" name="Text Box 44"/>
          <p:cNvSpPr txBox="1">
            <a:spLocks noChangeArrowheads="1"/>
          </p:cNvSpPr>
          <p:nvPr/>
        </p:nvSpPr>
        <p:spPr bwMode="auto">
          <a:xfrm>
            <a:off x="320859" y="3564031"/>
            <a:ext cx="1546839" cy="592462"/>
          </a:xfrm>
          <a:prstGeom prst="rect">
            <a:avLst/>
          </a:prstGeom>
          <a:noFill/>
          <a:ln w="9525" algn="ctr">
            <a:noFill/>
            <a:miter lim="800000"/>
            <a:headEnd/>
            <a:tailEnd/>
          </a:ln>
        </p:spPr>
        <p:txBody>
          <a:bodyPr wrap="square" lIns="68572" tIns="34286" rIns="68572" bIns="34286">
            <a:spAutoFit/>
          </a:bodyPr>
          <a:lstStyle/>
          <a:p>
            <a:pPr marL="85725" indent="-85725" defTabSz="457200">
              <a:lnSpc>
                <a:spcPct val="85000"/>
              </a:lnSpc>
              <a:buFont typeface="Wingdings" pitchFamily="2" charset="2"/>
              <a:buChar char="§"/>
              <a:tabLst>
                <a:tab pos="472679" algn="l"/>
              </a:tabLst>
            </a:pPr>
            <a:r>
              <a:rPr lang="en-US" sz="800" b="1" dirty="0" smtClean="0">
                <a:solidFill>
                  <a:srgbClr val="000000"/>
                </a:solidFill>
                <a:latin typeface="Intel Clear" panose="020B0604020203020204" pitchFamily="34" charset="0"/>
                <a:ea typeface="MS PGothic" pitchFamily="34" charset="-128"/>
              </a:rPr>
              <a:t>15-20  </a:t>
            </a:r>
            <a:r>
              <a:rPr lang="en-US" sz="800" b="1" dirty="0">
                <a:solidFill>
                  <a:srgbClr val="000000"/>
                </a:solidFill>
                <a:latin typeface="Intel Clear" panose="020B0604020203020204" pitchFamily="34" charset="0"/>
                <a:ea typeface="MS PGothic" pitchFamily="34" charset="-128"/>
              </a:rPr>
              <a:t>MB LLC cache</a:t>
            </a:r>
          </a:p>
          <a:p>
            <a:pPr marL="85725" indent="-85725" defTabSz="457200">
              <a:lnSpc>
                <a:spcPct val="85000"/>
              </a:lnSpc>
              <a:buFont typeface="Wingdings" pitchFamily="2" charset="2"/>
              <a:buChar char="§"/>
              <a:tabLst>
                <a:tab pos="472679" algn="l"/>
              </a:tabLst>
            </a:pPr>
            <a:r>
              <a:rPr lang="en-US" sz="800" b="1" dirty="0">
                <a:solidFill>
                  <a:srgbClr val="000000"/>
                </a:solidFill>
                <a:latin typeface="Intel Clear" panose="020B0604020203020204" pitchFamily="34" charset="0"/>
                <a:ea typeface="MS PGothic" pitchFamily="34" charset="-128"/>
              </a:rPr>
              <a:t>8.0 GT/s QPI</a:t>
            </a:r>
          </a:p>
          <a:p>
            <a:pPr marL="85725" indent="-85725" defTabSz="457200">
              <a:lnSpc>
                <a:spcPct val="85000"/>
              </a:lnSpc>
              <a:buFont typeface="Wingdings" pitchFamily="2" charset="2"/>
              <a:buChar char="§"/>
              <a:tabLst>
                <a:tab pos="472679" algn="l"/>
              </a:tabLst>
            </a:pPr>
            <a:r>
              <a:rPr lang="en-US" sz="800" b="1" dirty="0">
                <a:solidFill>
                  <a:srgbClr val="000000"/>
                </a:solidFill>
                <a:latin typeface="Intel Clear" panose="020B0604020203020204" pitchFamily="34" charset="0"/>
                <a:ea typeface="MS PGothic" pitchFamily="34" charset="-128"/>
              </a:rPr>
              <a:t>DDR4-1866</a:t>
            </a:r>
          </a:p>
          <a:p>
            <a:pPr marL="85725" indent="-85725" defTabSz="457200">
              <a:lnSpc>
                <a:spcPct val="85000"/>
              </a:lnSpc>
              <a:buFont typeface="Wingdings" pitchFamily="2" charset="2"/>
              <a:buChar char="§"/>
              <a:tabLst>
                <a:tab pos="472679" algn="l"/>
              </a:tabLst>
            </a:pPr>
            <a:r>
              <a:rPr lang="en-US" sz="800" b="1" dirty="0" smtClean="0">
                <a:solidFill>
                  <a:srgbClr val="000000"/>
                </a:solidFill>
                <a:latin typeface="Intel Clear" panose="020B0604020203020204" pitchFamily="34" charset="0"/>
                <a:ea typeface="MS PGothic" pitchFamily="34" charset="-128"/>
              </a:rPr>
              <a:t>Intel® Hyper-Threading </a:t>
            </a:r>
            <a:endParaRPr lang="en-US" sz="800" b="1" dirty="0">
              <a:solidFill>
                <a:srgbClr val="000000"/>
              </a:solidFill>
              <a:latin typeface="Intel Clear" panose="020B0604020203020204" pitchFamily="34" charset="0"/>
              <a:ea typeface="MS PGothic" pitchFamily="34" charset="-128"/>
            </a:endParaRPr>
          </a:p>
          <a:p>
            <a:pPr marL="85725" indent="-85725" defTabSz="457200">
              <a:lnSpc>
                <a:spcPct val="85000"/>
              </a:lnSpc>
              <a:buFont typeface="Wingdings" pitchFamily="2" charset="2"/>
              <a:buChar char="§"/>
              <a:tabLst>
                <a:tab pos="472679" algn="l"/>
              </a:tabLst>
            </a:pPr>
            <a:r>
              <a:rPr lang="en-US" sz="800" b="1" dirty="0" smtClean="0">
                <a:solidFill>
                  <a:srgbClr val="000000"/>
                </a:solidFill>
                <a:latin typeface="Intel Clear" panose="020B0604020203020204" pitchFamily="34" charset="0"/>
                <a:ea typeface="MS PGothic" pitchFamily="34" charset="-128"/>
              </a:rPr>
              <a:t>Intel® Turbo boost</a:t>
            </a:r>
            <a:endParaRPr lang="en-US" sz="800" b="1" dirty="0">
              <a:solidFill>
                <a:srgbClr val="000000"/>
              </a:solidFill>
              <a:latin typeface="Intel Clear" panose="020B0604020203020204" pitchFamily="34" charset="0"/>
              <a:ea typeface="MS PGothic" pitchFamily="34" charset="-128"/>
            </a:endParaRPr>
          </a:p>
        </p:txBody>
      </p:sp>
      <p:sp>
        <p:nvSpPr>
          <p:cNvPr id="38" name="Text Box 44"/>
          <p:cNvSpPr txBox="1">
            <a:spLocks noChangeArrowheads="1"/>
          </p:cNvSpPr>
          <p:nvPr/>
        </p:nvSpPr>
        <p:spPr bwMode="auto">
          <a:xfrm>
            <a:off x="320859" y="5322018"/>
            <a:ext cx="1314758" cy="474737"/>
          </a:xfrm>
          <a:prstGeom prst="rect">
            <a:avLst/>
          </a:prstGeom>
          <a:noFill/>
          <a:ln w="9525" algn="ctr">
            <a:noFill/>
            <a:miter lim="800000"/>
            <a:headEnd/>
            <a:tailEnd/>
          </a:ln>
        </p:spPr>
        <p:txBody>
          <a:bodyPr wrap="square" lIns="68572" tIns="34286" rIns="68572" bIns="34286">
            <a:spAutoFit/>
          </a:bodyPr>
          <a:lstStyle/>
          <a:p>
            <a:pPr marL="85725" indent="-85725" defTabSz="457200">
              <a:lnSpc>
                <a:spcPct val="85000"/>
              </a:lnSpc>
              <a:buFont typeface="Wingdings" pitchFamily="2" charset="2"/>
              <a:buChar char="§"/>
              <a:tabLst>
                <a:tab pos="472679" algn="l"/>
              </a:tabLst>
            </a:pPr>
            <a:r>
              <a:rPr lang="en-US" sz="800" b="1" dirty="0" smtClean="0">
                <a:solidFill>
                  <a:srgbClr val="000000"/>
                </a:solidFill>
                <a:latin typeface="Intel Clear" panose="020B0604020203020204" pitchFamily="34" charset="0"/>
                <a:ea typeface="MS PGothic" pitchFamily="34" charset="-128"/>
              </a:rPr>
              <a:t>15 </a:t>
            </a:r>
            <a:r>
              <a:rPr lang="en-US" sz="800" b="1" dirty="0">
                <a:solidFill>
                  <a:srgbClr val="000000"/>
                </a:solidFill>
                <a:latin typeface="Intel Clear" panose="020B0604020203020204" pitchFamily="34" charset="0"/>
                <a:ea typeface="MS PGothic" pitchFamily="34" charset="-128"/>
              </a:rPr>
              <a:t>MB LLC cache</a:t>
            </a:r>
          </a:p>
          <a:p>
            <a:pPr marL="85725" indent="-85725" defTabSz="457200">
              <a:lnSpc>
                <a:spcPct val="85000"/>
              </a:lnSpc>
              <a:buFont typeface="Wingdings" pitchFamily="2" charset="2"/>
              <a:buChar char="§"/>
              <a:tabLst>
                <a:tab pos="472679" algn="l"/>
              </a:tabLst>
            </a:pPr>
            <a:r>
              <a:rPr lang="en-US" sz="800" b="1" dirty="0">
                <a:solidFill>
                  <a:srgbClr val="000000"/>
                </a:solidFill>
                <a:latin typeface="Intel Clear" panose="020B0604020203020204" pitchFamily="34" charset="0"/>
                <a:ea typeface="MS PGothic" pitchFamily="34" charset="-128"/>
              </a:rPr>
              <a:t>6.4 GT/s QPI</a:t>
            </a:r>
          </a:p>
          <a:p>
            <a:pPr marL="85725" indent="-85725" defTabSz="457200">
              <a:lnSpc>
                <a:spcPct val="85000"/>
              </a:lnSpc>
              <a:buFont typeface="Wingdings" pitchFamily="2" charset="2"/>
              <a:buChar char="§"/>
              <a:tabLst>
                <a:tab pos="472679" algn="l"/>
              </a:tabLst>
            </a:pPr>
            <a:r>
              <a:rPr lang="en-US" sz="800" b="1" dirty="0">
                <a:solidFill>
                  <a:srgbClr val="000000"/>
                </a:solidFill>
                <a:latin typeface="Intel Clear" panose="020B0604020203020204" pitchFamily="34" charset="0"/>
                <a:ea typeface="MS PGothic" pitchFamily="34" charset="-128"/>
              </a:rPr>
              <a:t>DDR4-1600</a:t>
            </a:r>
          </a:p>
          <a:p>
            <a:pPr defTabSz="457200">
              <a:lnSpc>
                <a:spcPct val="85000"/>
              </a:lnSpc>
              <a:tabLst>
                <a:tab pos="472679" algn="l"/>
              </a:tabLst>
            </a:pPr>
            <a:endParaRPr lang="en-US" sz="700" dirty="0">
              <a:solidFill>
                <a:srgbClr val="000000"/>
              </a:solidFill>
              <a:latin typeface="Intel Clear" panose="020B0604020203020204" pitchFamily="34" charset="0"/>
              <a:ea typeface="MS PGothic" pitchFamily="34" charset="-128"/>
            </a:endParaRPr>
          </a:p>
        </p:txBody>
      </p:sp>
      <p:sp>
        <p:nvSpPr>
          <p:cNvPr id="39" name="AutoShape 57"/>
          <p:cNvSpPr>
            <a:spLocks noChangeArrowheads="1"/>
          </p:cNvSpPr>
          <p:nvPr/>
        </p:nvSpPr>
        <p:spPr bwMode="auto">
          <a:xfrm>
            <a:off x="4037331" y="577970"/>
            <a:ext cx="3732134" cy="4730822"/>
          </a:xfrm>
          <a:prstGeom prst="roundRect">
            <a:avLst>
              <a:gd name="adj" fmla="val 3111"/>
            </a:avLst>
          </a:prstGeom>
          <a:solidFill>
            <a:schemeClr val="bg1">
              <a:lumMod val="75000"/>
              <a:alpha val="63136"/>
            </a:schemeClr>
          </a:solidFill>
          <a:ln w="12700" algn="ctr">
            <a:noFill/>
            <a:round/>
            <a:headEnd/>
            <a:tailEnd/>
          </a:ln>
          <a:effectLst/>
          <a:scene3d>
            <a:camera prst="orthographicFront">
              <a:rot lat="0" lon="0" rev="0"/>
            </a:camera>
            <a:lightRig rig="contrasting" dir="t">
              <a:rot lat="0" lon="0" rev="7800000"/>
            </a:lightRig>
          </a:scene3d>
          <a:sp3d>
            <a:bevelT w="139700" h="139700"/>
          </a:sp3d>
        </p:spPr>
        <p:txBody>
          <a:bodyPr lIns="68572" tIns="0" rIns="68572" bIns="0" anchor="ctr" anchorCtr="1"/>
          <a:lstStyle/>
          <a:p>
            <a:pPr defTabSz="457200"/>
            <a:r>
              <a:rPr lang="en-US" altLang="zh-CN" sz="1200" dirty="0" smtClean="0">
                <a:solidFill>
                  <a:srgbClr val="080808"/>
                </a:solidFill>
                <a:latin typeface="Intel Clear" panose="020B0604020203020204" pitchFamily="34" charset="0"/>
                <a:ea typeface="SimSun" pitchFamily="2" charset="-122"/>
              </a:rPr>
              <a:t> </a:t>
            </a:r>
            <a:endParaRPr lang="en-US" altLang="zh-CN" sz="1200" dirty="0">
              <a:solidFill>
                <a:srgbClr val="080808"/>
              </a:solidFill>
              <a:latin typeface="Intel Clear" panose="020B0604020203020204" pitchFamily="34" charset="0"/>
              <a:ea typeface="SimSun" pitchFamily="2" charset="-122"/>
            </a:endParaRPr>
          </a:p>
        </p:txBody>
      </p:sp>
      <p:sp>
        <p:nvSpPr>
          <p:cNvPr id="41" name="Text Box 18"/>
          <p:cNvSpPr txBox="1">
            <a:spLocks noChangeArrowheads="1"/>
          </p:cNvSpPr>
          <p:nvPr/>
        </p:nvSpPr>
        <p:spPr bwMode="auto">
          <a:xfrm>
            <a:off x="4053077" y="624326"/>
            <a:ext cx="1618607" cy="283224"/>
          </a:xfrm>
          <a:prstGeom prst="rect">
            <a:avLst/>
          </a:prstGeom>
          <a:noFill/>
          <a:ln w="22225" algn="ctr">
            <a:noFill/>
            <a:miter lim="800000"/>
            <a:headEnd/>
            <a:tailEnd/>
          </a:ln>
        </p:spPr>
        <p:txBody>
          <a:bodyPr lIns="68572" tIns="34286" rIns="68572" bIns="34286"/>
          <a:lstStyle/>
          <a:p>
            <a:pPr defTabSz="457200">
              <a:lnSpc>
                <a:spcPct val="90000"/>
              </a:lnSpc>
            </a:pPr>
            <a:r>
              <a:rPr lang="en-US" sz="1100" b="1" u="sng" dirty="0">
                <a:solidFill>
                  <a:srgbClr val="06487E"/>
                </a:solidFill>
                <a:latin typeface="Intel Clear" panose="020B0604020203020204" pitchFamily="34" charset="0"/>
                <a:ea typeface="MS PGothic" pitchFamily="34" charset="-128"/>
              </a:rPr>
              <a:t>Segmented</a:t>
            </a:r>
            <a:r>
              <a:rPr lang="en-US" sz="1050" b="1" u="sng" dirty="0">
                <a:solidFill>
                  <a:srgbClr val="06487E"/>
                </a:solidFill>
                <a:latin typeface="Intel Clear" panose="020B0604020203020204" pitchFamily="34" charset="0"/>
                <a:ea typeface="MS PGothic" pitchFamily="34" charset="-128"/>
              </a:rPr>
              <a:t> </a:t>
            </a:r>
            <a:r>
              <a:rPr lang="en-US" sz="1100" b="1" u="sng" dirty="0">
                <a:solidFill>
                  <a:srgbClr val="06487E"/>
                </a:solidFill>
                <a:latin typeface="Intel Clear" panose="020B0604020203020204" pitchFamily="34" charset="0"/>
                <a:ea typeface="MS PGothic" pitchFamily="34" charset="-128"/>
              </a:rPr>
              <a:t>Optimized</a:t>
            </a:r>
          </a:p>
        </p:txBody>
      </p:sp>
      <p:sp>
        <p:nvSpPr>
          <p:cNvPr id="56" name="AutoShape 57"/>
          <p:cNvSpPr>
            <a:spLocks noChangeArrowheads="1"/>
          </p:cNvSpPr>
          <p:nvPr/>
        </p:nvSpPr>
        <p:spPr bwMode="auto">
          <a:xfrm>
            <a:off x="4315101" y="2474994"/>
            <a:ext cx="3203332" cy="209840"/>
          </a:xfrm>
          <a:prstGeom prst="roundRect">
            <a:avLst>
              <a:gd name="adj" fmla="val 16667"/>
            </a:avLst>
          </a:prstGeom>
          <a:solidFill>
            <a:schemeClr val="bg1">
              <a:lumMod val="75000"/>
            </a:schemeClr>
          </a:solidFill>
          <a:ln w="12700" algn="ctr">
            <a:noFill/>
            <a:round/>
            <a:headEnd/>
            <a:tailEnd/>
          </a:ln>
        </p:spPr>
        <p:txBody>
          <a:bodyPr lIns="68572" tIns="0" rIns="68572" bIns="0" anchor="ctr" anchorCtr="1"/>
          <a:lstStyle/>
          <a:p>
            <a:pPr defTabSz="457200"/>
            <a:r>
              <a:rPr lang="en-US" altLang="zh-CN" sz="788" b="1" dirty="0" smtClean="0">
                <a:solidFill>
                  <a:srgbClr val="080808"/>
                </a:solidFill>
                <a:latin typeface="Intel Clear" panose="020B0604020203020204" pitchFamily="34" charset="0"/>
                <a:ea typeface="SimSun" pitchFamily="2" charset="-122"/>
              </a:rPr>
              <a:t>Frequency  Optimized</a:t>
            </a:r>
            <a:endParaRPr lang="en-US" altLang="zh-CN" sz="788" b="1" dirty="0">
              <a:solidFill>
                <a:srgbClr val="080808"/>
              </a:solidFill>
              <a:latin typeface="Intel Clear" panose="020B0604020203020204" pitchFamily="34" charset="0"/>
              <a:ea typeface="SimSun" pitchFamily="2" charset="-122"/>
            </a:endParaRPr>
          </a:p>
        </p:txBody>
      </p:sp>
      <p:sp>
        <p:nvSpPr>
          <p:cNvPr id="58" name="Text Box 44"/>
          <p:cNvSpPr txBox="1">
            <a:spLocks noChangeArrowheads="1"/>
          </p:cNvSpPr>
          <p:nvPr/>
        </p:nvSpPr>
        <p:spPr bwMode="auto">
          <a:xfrm>
            <a:off x="4068402" y="2970190"/>
            <a:ext cx="1550482" cy="697106"/>
          </a:xfrm>
          <a:prstGeom prst="rect">
            <a:avLst/>
          </a:prstGeom>
          <a:noFill/>
          <a:ln w="9525" algn="ctr">
            <a:noFill/>
            <a:miter lim="800000"/>
            <a:headEnd/>
            <a:tailEnd/>
          </a:ln>
        </p:spPr>
        <p:txBody>
          <a:bodyPr wrap="square" lIns="68572" tIns="34286" rIns="68572" bIns="34286">
            <a:spAutoFit/>
          </a:bodyPr>
          <a:lstStyle/>
          <a:p>
            <a:pPr marL="85725" indent="-85725" defTabSz="457200">
              <a:lnSpc>
                <a:spcPct val="85000"/>
              </a:lnSpc>
              <a:buFont typeface="Wingdings" pitchFamily="2" charset="2"/>
              <a:buChar char="§"/>
              <a:tabLst>
                <a:tab pos="472679" algn="l"/>
              </a:tabLst>
            </a:pPr>
            <a:r>
              <a:rPr lang="en-US" sz="800" b="1" dirty="0" smtClean="0">
                <a:solidFill>
                  <a:srgbClr val="000000"/>
                </a:solidFill>
                <a:latin typeface="Intel Clear" panose="020B0604020203020204" pitchFamily="34" charset="0"/>
                <a:ea typeface="MS PGothic" pitchFamily="34" charset="-128"/>
              </a:rPr>
              <a:t>≥2.5MB/core LLC </a:t>
            </a:r>
            <a:r>
              <a:rPr lang="en-US" sz="800" b="1" dirty="0">
                <a:solidFill>
                  <a:srgbClr val="000000"/>
                </a:solidFill>
                <a:latin typeface="Intel Clear" panose="020B0604020203020204" pitchFamily="34" charset="0"/>
                <a:ea typeface="MS PGothic" pitchFamily="34" charset="-128"/>
              </a:rPr>
              <a:t>cache</a:t>
            </a:r>
          </a:p>
          <a:p>
            <a:pPr marL="85725" indent="-85725" defTabSz="457200">
              <a:lnSpc>
                <a:spcPct val="85000"/>
              </a:lnSpc>
              <a:buFont typeface="Wingdings" pitchFamily="2" charset="2"/>
              <a:buChar char="§"/>
              <a:tabLst>
                <a:tab pos="472679" algn="l"/>
              </a:tabLst>
            </a:pPr>
            <a:r>
              <a:rPr lang="en-US" sz="800" b="1" dirty="0">
                <a:solidFill>
                  <a:srgbClr val="000000"/>
                </a:solidFill>
                <a:latin typeface="Intel Clear" panose="020B0604020203020204" pitchFamily="34" charset="0"/>
                <a:ea typeface="MS PGothic" pitchFamily="34" charset="-128"/>
              </a:rPr>
              <a:t>9.6 GT/s QPI</a:t>
            </a:r>
          </a:p>
          <a:p>
            <a:pPr marL="85725" indent="-85725" defTabSz="457200">
              <a:lnSpc>
                <a:spcPct val="85000"/>
              </a:lnSpc>
              <a:buFont typeface="Wingdings" pitchFamily="2" charset="2"/>
              <a:buChar char="§"/>
              <a:tabLst>
                <a:tab pos="472679" algn="l"/>
              </a:tabLst>
            </a:pPr>
            <a:r>
              <a:rPr lang="en-US" sz="800" b="1" dirty="0">
                <a:solidFill>
                  <a:srgbClr val="000000"/>
                </a:solidFill>
                <a:latin typeface="Intel Clear" panose="020B0604020203020204" pitchFamily="34" charset="0"/>
                <a:ea typeface="MS PGothic" pitchFamily="34" charset="-128"/>
              </a:rPr>
              <a:t>DDR4-2133</a:t>
            </a:r>
          </a:p>
          <a:p>
            <a:pPr marL="85725" indent="-85725">
              <a:lnSpc>
                <a:spcPct val="85000"/>
              </a:lnSpc>
              <a:buFont typeface="Wingdings" pitchFamily="2" charset="2"/>
              <a:buChar char="§"/>
              <a:tabLst>
                <a:tab pos="472679" algn="l"/>
              </a:tabLst>
            </a:pPr>
            <a:r>
              <a:rPr lang="en-US" sz="800" b="1" dirty="0">
                <a:solidFill>
                  <a:srgbClr val="000000"/>
                </a:solidFill>
                <a:latin typeface="Intel Clear" panose="020B0604020203020204" pitchFamily="34" charset="0"/>
                <a:ea typeface="MS PGothic" pitchFamily="34" charset="-128"/>
              </a:rPr>
              <a:t>Intel® Hyper-Threading </a:t>
            </a:r>
          </a:p>
          <a:p>
            <a:pPr marL="85725" indent="-85725">
              <a:lnSpc>
                <a:spcPct val="85000"/>
              </a:lnSpc>
              <a:buFont typeface="Wingdings" pitchFamily="2" charset="2"/>
              <a:buChar char="§"/>
              <a:tabLst>
                <a:tab pos="472679" algn="l"/>
              </a:tabLst>
            </a:pPr>
            <a:r>
              <a:rPr lang="en-US" sz="800" b="1" dirty="0">
                <a:solidFill>
                  <a:srgbClr val="000000"/>
                </a:solidFill>
                <a:latin typeface="Intel Clear" panose="020B0604020203020204" pitchFamily="34" charset="0"/>
                <a:ea typeface="MS PGothic" pitchFamily="34" charset="-128"/>
              </a:rPr>
              <a:t>Intel® Turbo </a:t>
            </a:r>
            <a:r>
              <a:rPr lang="en-US" sz="800" b="1" dirty="0" smtClean="0">
                <a:solidFill>
                  <a:srgbClr val="000000"/>
                </a:solidFill>
                <a:latin typeface="Intel Clear" panose="020B0604020203020204" pitchFamily="34" charset="0"/>
                <a:ea typeface="MS PGothic" pitchFamily="34" charset="-128"/>
              </a:rPr>
              <a:t>boost</a:t>
            </a:r>
          </a:p>
          <a:p>
            <a:pPr marL="85725" indent="-85725">
              <a:lnSpc>
                <a:spcPct val="85000"/>
              </a:lnSpc>
              <a:buFont typeface="Wingdings" pitchFamily="2" charset="2"/>
              <a:buChar char="§"/>
              <a:tabLst>
                <a:tab pos="472679" algn="l"/>
              </a:tabLst>
            </a:pPr>
            <a:r>
              <a:rPr lang="en-US" sz="800" b="1" dirty="0" smtClean="0">
                <a:solidFill>
                  <a:srgbClr val="000000"/>
                </a:solidFill>
                <a:latin typeface="Intel Clear" panose="020B0604020203020204" pitchFamily="34" charset="0"/>
                <a:ea typeface="MS PGothic" pitchFamily="34" charset="-128"/>
              </a:rPr>
              <a:t>2U cooling</a:t>
            </a:r>
            <a:endParaRPr lang="en-US" sz="800" b="1" dirty="0">
              <a:solidFill>
                <a:srgbClr val="000000"/>
              </a:solidFill>
              <a:latin typeface="Intel Clear" panose="020B0604020203020204" pitchFamily="34" charset="0"/>
              <a:ea typeface="MS PGothic" pitchFamily="34" charset="-128"/>
            </a:endParaRPr>
          </a:p>
        </p:txBody>
      </p:sp>
      <p:sp>
        <p:nvSpPr>
          <p:cNvPr id="77" name="Text Box 19"/>
          <p:cNvSpPr txBox="1">
            <a:spLocks noChangeArrowheads="1"/>
          </p:cNvSpPr>
          <p:nvPr/>
        </p:nvSpPr>
        <p:spPr bwMode="auto">
          <a:xfrm>
            <a:off x="4076228" y="5345730"/>
            <a:ext cx="971550" cy="288636"/>
          </a:xfrm>
          <a:prstGeom prst="rect">
            <a:avLst/>
          </a:prstGeom>
          <a:noFill/>
          <a:ln w="22225" algn="ctr">
            <a:noFill/>
            <a:miter lim="800000"/>
            <a:headEnd/>
            <a:tailEnd/>
          </a:ln>
        </p:spPr>
        <p:txBody>
          <a:bodyPr lIns="68572" tIns="34286" rIns="68572" bIns="34286"/>
          <a:lstStyle>
            <a:defPPr>
              <a:defRPr lang="en-US"/>
            </a:defPPr>
            <a:lvl1pPr>
              <a:lnSpc>
                <a:spcPct val="90000"/>
              </a:lnSpc>
              <a:defRPr sz="1600">
                <a:solidFill>
                  <a:srgbClr val="06487E"/>
                </a:solidFill>
                <a:latin typeface="Arial" charset="0"/>
                <a:ea typeface="MS PGothic" pitchFamily="34" charset="-128"/>
              </a:defRPr>
            </a:lvl1pPr>
          </a:lstStyle>
          <a:p>
            <a:pPr defTabSz="457200"/>
            <a:r>
              <a:rPr lang="en-US" sz="1100" b="1" u="sng" dirty="0">
                <a:latin typeface="Intel Clear" panose="020B0604020203020204" pitchFamily="34" charset="0"/>
              </a:rPr>
              <a:t>Low Power</a:t>
            </a:r>
          </a:p>
        </p:txBody>
      </p:sp>
      <p:sp>
        <p:nvSpPr>
          <p:cNvPr id="82" name="Text Box 46"/>
          <p:cNvSpPr txBox="1">
            <a:spLocks noChangeArrowheads="1"/>
          </p:cNvSpPr>
          <p:nvPr/>
        </p:nvSpPr>
        <p:spPr bwMode="auto">
          <a:xfrm>
            <a:off x="4068402" y="5527003"/>
            <a:ext cx="1475613" cy="801750"/>
          </a:xfrm>
          <a:prstGeom prst="rect">
            <a:avLst/>
          </a:prstGeom>
          <a:noFill/>
          <a:ln w="9525" algn="ctr">
            <a:noFill/>
            <a:miter lim="800000"/>
            <a:headEnd/>
            <a:tailEnd/>
          </a:ln>
        </p:spPr>
        <p:txBody>
          <a:bodyPr wrap="square" lIns="68572" tIns="34286" rIns="68572" bIns="34286">
            <a:spAutoFit/>
          </a:bodyPr>
          <a:lstStyle>
            <a:defPPr>
              <a:defRPr lang="en-US"/>
            </a:defPPr>
            <a:lvl1pPr marL="114300" indent="-114300" eaLnBrk="1" hangingPunct="1">
              <a:lnSpc>
                <a:spcPct val="85000"/>
              </a:lnSpc>
              <a:buFont typeface="Wingdings" pitchFamily="2" charset="2"/>
              <a:buChar char="§"/>
              <a:tabLst>
                <a:tab pos="630238" algn="l"/>
              </a:tabLst>
              <a:defRPr sz="1000">
                <a:solidFill>
                  <a:srgbClr val="FF0000"/>
                </a:solidFill>
                <a:latin typeface="Arial Narrow" pitchFamily="34" charset="0"/>
                <a:ea typeface="MS PGothic" pitchFamily="34" charset="-128"/>
              </a:defRPr>
            </a:lvl1pPr>
          </a:lstStyle>
          <a:p>
            <a:pPr marL="85725" indent="-85725" defTabSz="457200">
              <a:tabLst>
                <a:tab pos="472679" algn="l"/>
              </a:tabLst>
            </a:pPr>
            <a:r>
              <a:rPr lang="en-US" sz="800" b="1" dirty="0">
                <a:solidFill>
                  <a:srgbClr val="000000"/>
                </a:solidFill>
                <a:latin typeface="Intel Clear" panose="020B0604020203020204" pitchFamily="34" charset="0"/>
              </a:rPr>
              <a:t>2.5 </a:t>
            </a:r>
            <a:r>
              <a:rPr lang="en-US" sz="800" b="1" dirty="0" smtClean="0">
                <a:solidFill>
                  <a:srgbClr val="000000"/>
                </a:solidFill>
                <a:latin typeface="Intel Clear" panose="020B0604020203020204" pitchFamily="34" charset="0"/>
              </a:rPr>
              <a:t>MB/Core </a:t>
            </a:r>
            <a:r>
              <a:rPr lang="en-US" sz="800" b="1" dirty="0" smtClean="0">
                <a:solidFill>
                  <a:schemeClr val="tx1"/>
                </a:solidFill>
                <a:latin typeface="Intel Clear" panose="020B0604020203020204" pitchFamily="34" charset="0"/>
              </a:rPr>
              <a:t>LLC Cache</a:t>
            </a:r>
            <a:endParaRPr lang="en-US" sz="800" b="1" dirty="0">
              <a:solidFill>
                <a:schemeClr val="tx1"/>
              </a:solidFill>
              <a:latin typeface="Intel Clear" panose="020B0604020203020204" pitchFamily="34" charset="0"/>
            </a:endParaRPr>
          </a:p>
          <a:p>
            <a:pPr marL="85725" indent="-85725">
              <a:tabLst>
                <a:tab pos="472679" algn="l"/>
              </a:tabLst>
            </a:pPr>
            <a:r>
              <a:rPr lang="en-US" sz="800" b="1" dirty="0" smtClean="0">
                <a:solidFill>
                  <a:schemeClr val="tx1"/>
                </a:solidFill>
                <a:latin typeface="Intel Clear" panose="020B0604020203020204" pitchFamily="34" charset="0"/>
              </a:rPr>
              <a:t>E5-2650L </a:t>
            </a:r>
            <a:r>
              <a:rPr lang="en-US" sz="800" b="1" dirty="0">
                <a:solidFill>
                  <a:schemeClr val="tx1"/>
                </a:solidFill>
                <a:latin typeface="Intel Clear" panose="020B0604020203020204" pitchFamily="34" charset="0"/>
              </a:rPr>
              <a:t>v3: 9.6 GT/s </a:t>
            </a:r>
            <a:r>
              <a:rPr lang="en-US" sz="800" b="1" dirty="0" smtClean="0">
                <a:solidFill>
                  <a:schemeClr val="tx1"/>
                </a:solidFill>
                <a:latin typeface="Intel Clear" panose="020B0604020203020204" pitchFamily="34" charset="0"/>
              </a:rPr>
              <a:t>QPI</a:t>
            </a:r>
          </a:p>
          <a:p>
            <a:pPr marL="85725" indent="-85725">
              <a:tabLst>
                <a:tab pos="472679" algn="l"/>
              </a:tabLst>
            </a:pPr>
            <a:r>
              <a:rPr lang="en-US" sz="800" b="1" dirty="0" smtClean="0">
                <a:solidFill>
                  <a:schemeClr val="tx1"/>
                </a:solidFill>
                <a:latin typeface="Intel Clear" panose="020B0604020203020204" pitchFamily="34" charset="0"/>
              </a:rPr>
              <a:t>E5-2630L v3: 8.0 </a:t>
            </a:r>
            <a:r>
              <a:rPr lang="en-US" sz="800" b="1" dirty="0">
                <a:solidFill>
                  <a:schemeClr val="tx1"/>
                </a:solidFill>
                <a:latin typeface="Intel Clear" panose="020B0604020203020204" pitchFamily="34" charset="0"/>
              </a:rPr>
              <a:t>GT/s QPI</a:t>
            </a:r>
          </a:p>
          <a:p>
            <a:pPr marL="85725" indent="-85725">
              <a:tabLst>
                <a:tab pos="472679" algn="l"/>
              </a:tabLst>
            </a:pPr>
            <a:r>
              <a:rPr lang="en-US" sz="800" b="1" dirty="0">
                <a:solidFill>
                  <a:schemeClr val="tx1"/>
                </a:solidFill>
                <a:latin typeface="Intel Clear" panose="020B0604020203020204" pitchFamily="34" charset="0"/>
              </a:rPr>
              <a:t>E5-2650L v3: DDR4-2133</a:t>
            </a:r>
            <a:endParaRPr lang="en-US" sz="800" b="1" dirty="0" smtClean="0">
              <a:solidFill>
                <a:schemeClr val="tx1"/>
              </a:solidFill>
              <a:latin typeface="Intel Clear" panose="020B0604020203020204" pitchFamily="34" charset="0"/>
            </a:endParaRPr>
          </a:p>
          <a:p>
            <a:pPr marL="85725" indent="-85725">
              <a:tabLst>
                <a:tab pos="472679" algn="l"/>
              </a:tabLst>
            </a:pPr>
            <a:r>
              <a:rPr lang="en-US" sz="800" b="1" dirty="0">
                <a:solidFill>
                  <a:schemeClr val="tx1"/>
                </a:solidFill>
                <a:latin typeface="Intel Clear" panose="020B0604020203020204" pitchFamily="34" charset="0"/>
              </a:rPr>
              <a:t>E5-2630L v3: </a:t>
            </a:r>
            <a:r>
              <a:rPr lang="en-US" sz="800" b="1" dirty="0" smtClean="0">
                <a:solidFill>
                  <a:schemeClr val="tx1"/>
                </a:solidFill>
                <a:latin typeface="Intel Clear" panose="020B0604020203020204" pitchFamily="34" charset="0"/>
              </a:rPr>
              <a:t>DDR4-1866</a:t>
            </a:r>
            <a:endParaRPr lang="en-US" sz="800" b="1" dirty="0">
              <a:solidFill>
                <a:schemeClr val="tx1"/>
              </a:solidFill>
              <a:latin typeface="Intel Clear" panose="020B0604020203020204" pitchFamily="34" charset="0"/>
            </a:endParaRPr>
          </a:p>
          <a:p>
            <a:pPr marL="85725" indent="-85725">
              <a:tabLst>
                <a:tab pos="472679" algn="l"/>
              </a:tabLst>
            </a:pPr>
            <a:r>
              <a:rPr lang="en-US" sz="800" b="1" dirty="0" smtClean="0">
                <a:solidFill>
                  <a:schemeClr val="tx1"/>
                </a:solidFill>
                <a:latin typeface="Intel Clear" panose="020B0604020203020204" pitchFamily="34" charset="0"/>
              </a:rPr>
              <a:t>Intel</a:t>
            </a:r>
            <a:r>
              <a:rPr lang="en-US" sz="800" b="1" dirty="0">
                <a:solidFill>
                  <a:schemeClr val="tx1"/>
                </a:solidFill>
                <a:latin typeface="Intel Clear" panose="020B0604020203020204" pitchFamily="34" charset="0"/>
              </a:rPr>
              <a:t>® Hyper-Threading </a:t>
            </a:r>
          </a:p>
          <a:p>
            <a:pPr marL="85725" indent="-85725">
              <a:tabLst>
                <a:tab pos="472679" algn="l"/>
              </a:tabLst>
            </a:pPr>
            <a:r>
              <a:rPr lang="en-US" sz="800" b="1" dirty="0">
                <a:solidFill>
                  <a:srgbClr val="000000"/>
                </a:solidFill>
                <a:latin typeface="Intel Clear" panose="020B0604020203020204" pitchFamily="34" charset="0"/>
              </a:rPr>
              <a:t>Intel® Turbo boost</a:t>
            </a:r>
          </a:p>
        </p:txBody>
      </p:sp>
      <p:sp>
        <p:nvSpPr>
          <p:cNvPr id="101" name="AutoShape 17"/>
          <p:cNvSpPr>
            <a:spLocks noChangeArrowheads="1"/>
          </p:cNvSpPr>
          <p:nvPr/>
        </p:nvSpPr>
        <p:spPr bwMode="auto">
          <a:xfrm>
            <a:off x="2005166" y="1766357"/>
            <a:ext cx="1087351" cy="334963"/>
          </a:xfrm>
          <a:prstGeom prst="roundRect">
            <a:avLst>
              <a:gd name="adj" fmla="val 20315"/>
            </a:avLst>
          </a:prstGeom>
          <a:solidFill>
            <a:srgbClr val="3366CC"/>
          </a:solidFill>
          <a:ln w="19050" algn="ctr">
            <a:solidFill>
              <a:srgbClr val="000000"/>
            </a:solidFill>
            <a:prstDash val="solid"/>
            <a:round/>
            <a:headEnd type="none" w="sm" len="sm"/>
            <a:tailEnd type="none" w="sm" len="sm"/>
          </a:ln>
        </p:spPr>
        <p:txBody>
          <a:bodyPr wrap="none" lIns="34286" tIns="34286" rIns="34286" bIns="0" anchor="ctr"/>
          <a:lstStyle/>
          <a:p>
            <a:pPr defTabSz="457200">
              <a:lnSpc>
                <a:spcPct val="75000"/>
              </a:lnSpc>
              <a:tabLst>
                <a:tab pos="1028700" algn="r"/>
              </a:tabLst>
            </a:pPr>
            <a:r>
              <a:rPr lang="en-US" altLang="zh-CN" sz="1050" b="1" dirty="0">
                <a:solidFill>
                  <a:srgbClr val="FFFFFF"/>
                </a:solidFill>
                <a:latin typeface="Intel Clear" panose="020B0604020203020204" pitchFamily="34" charset="0"/>
                <a:ea typeface="SimSun" pitchFamily="2" charset="-122"/>
              </a:rPr>
              <a:t>12C            </a:t>
            </a:r>
            <a:r>
              <a:rPr lang="en-US" altLang="zh-CN" sz="1050" b="1" dirty="0" smtClean="0">
                <a:solidFill>
                  <a:srgbClr val="FFFFFF"/>
                </a:solidFill>
                <a:latin typeface="Intel Clear" panose="020B0604020203020204" pitchFamily="34" charset="0"/>
                <a:ea typeface="SimSun" pitchFamily="2" charset="-122"/>
              </a:rPr>
              <a:t>120W</a:t>
            </a:r>
            <a:r>
              <a:rPr lang="en-US" altLang="zh-CN" sz="1050" b="1" dirty="0">
                <a:solidFill>
                  <a:srgbClr val="FFFFFF"/>
                </a:solidFill>
                <a:latin typeface="Intel Clear" panose="020B0604020203020204" pitchFamily="34" charset="0"/>
                <a:ea typeface="SimSun" pitchFamily="2" charset="-122"/>
              </a:rPr>
              <a:t/>
            </a:r>
            <a:br>
              <a:rPr lang="en-US" altLang="zh-CN" sz="1050" b="1" dirty="0">
                <a:solidFill>
                  <a:srgbClr val="FFFFFF"/>
                </a:solidFill>
                <a:latin typeface="Intel Clear" panose="020B0604020203020204" pitchFamily="34" charset="0"/>
                <a:ea typeface="SimSun" pitchFamily="2" charset="-122"/>
              </a:rPr>
            </a:br>
            <a:r>
              <a:rPr lang="en-US" altLang="zh-CN" sz="1050" b="1" dirty="0" smtClean="0">
                <a:solidFill>
                  <a:srgbClr val="FFFFFF"/>
                </a:solidFill>
                <a:latin typeface="Intel Clear" panose="020B0604020203020204" pitchFamily="34" charset="0"/>
                <a:ea typeface="SimSun" pitchFamily="2" charset="-122"/>
              </a:rPr>
              <a:t>2.3 </a:t>
            </a:r>
            <a:r>
              <a:rPr lang="en-US" altLang="zh-CN" sz="1050" b="1" dirty="0">
                <a:solidFill>
                  <a:srgbClr val="FFFFFF"/>
                </a:solidFill>
                <a:latin typeface="Intel Clear" panose="020B0604020203020204" pitchFamily="34" charset="0"/>
                <a:ea typeface="SimSun" pitchFamily="2" charset="-122"/>
              </a:rPr>
              <a:t>GHz</a:t>
            </a:r>
          </a:p>
        </p:txBody>
      </p:sp>
      <p:sp>
        <p:nvSpPr>
          <p:cNvPr id="105" name="AutoShape 17"/>
          <p:cNvSpPr>
            <a:spLocks noChangeArrowheads="1"/>
          </p:cNvSpPr>
          <p:nvPr/>
        </p:nvSpPr>
        <p:spPr bwMode="auto">
          <a:xfrm>
            <a:off x="2005166" y="2585679"/>
            <a:ext cx="1087351" cy="336551"/>
          </a:xfrm>
          <a:prstGeom prst="roundRect">
            <a:avLst>
              <a:gd name="adj" fmla="val 20315"/>
            </a:avLst>
          </a:prstGeom>
          <a:solidFill>
            <a:srgbClr val="0099FF"/>
          </a:solidFill>
          <a:ln w="19050" algn="ctr">
            <a:solidFill>
              <a:schemeClr val="tx1"/>
            </a:solidFill>
            <a:round/>
            <a:headEnd type="none" w="sm" len="sm"/>
            <a:tailEnd type="none" w="sm" len="sm"/>
          </a:ln>
        </p:spPr>
        <p:txBody>
          <a:bodyPr wrap="none" lIns="34286" tIns="34286" rIns="34286" bIns="0" anchor="ctr"/>
          <a:lstStyle/>
          <a:p>
            <a:pPr defTabSz="457200">
              <a:lnSpc>
                <a:spcPct val="75000"/>
              </a:lnSpc>
              <a:tabLst>
                <a:tab pos="727472" algn="l"/>
              </a:tabLst>
            </a:pPr>
            <a:r>
              <a:rPr lang="en-US" altLang="zh-CN" sz="1050" b="1" dirty="0">
                <a:solidFill>
                  <a:srgbClr val="FFFFFF"/>
                </a:solidFill>
                <a:latin typeface="Intel Clear" panose="020B0604020203020204" pitchFamily="34" charset="0"/>
                <a:ea typeface="SimSun" pitchFamily="2" charset="-122"/>
              </a:rPr>
              <a:t>10C           </a:t>
            </a:r>
            <a:r>
              <a:rPr lang="en-US" altLang="zh-CN" sz="1050" b="1" dirty="0" smtClean="0">
                <a:solidFill>
                  <a:srgbClr val="FFFFFF"/>
                </a:solidFill>
                <a:latin typeface="Intel Clear" panose="020B0604020203020204" pitchFamily="34" charset="0"/>
                <a:ea typeface="SimSun" pitchFamily="2" charset="-122"/>
              </a:rPr>
              <a:t>105W </a:t>
            </a:r>
            <a:r>
              <a:rPr lang="en-US" altLang="zh-CN" sz="1050" b="1" dirty="0">
                <a:solidFill>
                  <a:srgbClr val="FFFFFF"/>
                </a:solidFill>
                <a:latin typeface="Intel Clear" panose="020B0604020203020204" pitchFamily="34" charset="0"/>
                <a:ea typeface="SimSun" pitchFamily="2" charset="-122"/>
              </a:rPr>
              <a:t/>
            </a:r>
            <a:br>
              <a:rPr lang="en-US" altLang="zh-CN" sz="1050" b="1" dirty="0">
                <a:solidFill>
                  <a:srgbClr val="FFFFFF"/>
                </a:solidFill>
                <a:latin typeface="Intel Clear" panose="020B0604020203020204" pitchFamily="34" charset="0"/>
                <a:ea typeface="SimSun" pitchFamily="2" charset="-122"/>
              </a:rPr>
            </a:br>
            <a:r>
              <a:rPr lang="en-US" altLang="zh-CN" sz="1050" b="1" dirty="0" smtClean="0">
                <a:solidFill>
                  <a:srgbClr val="FFFFFF"/>
                </a:solidFill>
                <a:latin typeface="Intel Clear" panose="020B0604020203020204" pitchFamily="34" charset="0"/>
                <a:ea typeface="SimSun" pitchFamily="2" charset="-122"/>
              </a:rPr>
              <a:t>2.3 </a:t>
            </a:r>
            <a:r>
              <a:rPr lang="en-US" altLang="zh-CN" sz="1050" b="1" dirty="0">
                <a:solidFill>
                  <a:srgbClr val="FFFFFF"/>
                </a:solidFill>
                <a:latin typeface="Intel Clear" panose="020B0604020203020204" pitchFamily="34" charset="0"/>
                <a:ea typeface="SimSun" pitchFamily="2" charset="-122"/>
              </a:rPr>
              <a:t>GHz</a:t>
            </a:r>
          </a:p>
        </p:txBody>
      </p:sp>
      <p:sp>
        <p:nvSpPr>
          <p:cNvPr id="106" name="AutoShape 17"/>
          <p:cNvSpPr>
            <a:spLocks noChangeArrowheads="1"/>
          </p:cNvSpPr>
          <p:nvPr/>
        </p:nvSpPr>
        <p:spPr bwMode="auto">
          <a:xfrm>
            <a:off x="2005166" y="1387942"/>
            <a:ext cx="1087351" cy="304511"/>
          </a:xfrm>
          <a:prstGeom prst="roundRect">
            <a:avLst>
              <a:gd name="adj" fmla="val 20315"/>
            </a:avLst>
          </a:prstGeom>
          <a:solidFill>
            <a:srgbClr val="3366CC"/>
          </a:solidFill>
          <a:ln w="38100" algn="ctr">
            <a:solidFill>
              <a:srgbClr val="FFC000"/>
            </a:solidFill>
            <a:prstDash val="solid"/>
            <a:round/>
            <a:headEnd type="none" w="sm" len="sm"/>
            <a:tailEnd type="none" w="sm" len="sm"/>
          </a:ln>
        </p:spPr>
        <p:txBody>
          <a:bodyPr wrap="none" lIns="34286" tIns="34286" rIns="34286" bIns="0" anchor="ctr"/>
          <a:lstStyle/>
          <a:p>
            <a:pPr defTabSz="457200">
              <a:lnSpc>
                <a:spcPct val="75000"/>
              </a:lnSpc>
              <a:tabLst>
                <a:tab pos="1028700" algn="r"/>
              </a:tabLst>
            </a:pPr>
            <a:r>
              <a:rPr lang="en-US" altLang="zh-CN" sz="1050" b="1" dirty="0">
                <a:solidFill>
                  <a:srgbClr val="FFFFFF"/>
                </a:solidFill>
                <a:latin typeface="Intel Clear" panose="020B0604020203020204" pitchFamily="34" charset="0"/>
                <a:ea typeface="SimSun" pitchFamily="2" charset="-122"/>
              </a:rPr>
              <a:t>12C            </a:t>
            </a:r>
            <a:r>
              <a:rPr lang="en-US" altLang="zh-CN" sz="1050" b="1" dirty="0" smtClean="0">
                <a:solidFill>
                  <a:srgbClr val="FFFFFF"/>
                </a:solidFill>
                <a:latin typeface="Intel Clear" panose="020B0604020203020204" pitchFamily="34" charset="0"/>
                <a:ea typeface="SimSun" pitchFamily="2" charset="-122"/>
              </a:rPr>
              <a:t>120W</a:t>
            </a:r>
            <a:r>
              <a:rPr lang="en-US" altLang="zh-CN" sz="1050" b="1" dirty="0">
                <a:solidFill>
                  <a:srgbClr val="FFFFFF"/>
                </a:solidFill>
                <a:latin typeface="Intel Clear" panose="020B0604020203020204" pitchFamily="34" charset="0"/>
                <a:ea typeface="SimSun" pitchFamily="2" charset="-122"/>
              </a:rPr>
              <a:t/>
            </a:r>
            <a:br>
              <a:rPr lang="en-US" altLang="zh-CN" sz="1050" b="1" dirty="0">
                <a:solidFill>
                  <a:srgbClr val="FFFFFF"/>
                </a:solidFill>
                <a:latin typeface="Intel Clear" panose="020B0604020203020204" pitchFamily="34" charset="0"/>
                <a:ea typeface="SimSun" pitchFamily="2" charset="-122"/>
              </a:rPr>
            </a:br>
            <a:r>
              <a:rPr lang="en-US" altLang="zh-CN" sz="1050" b="1" dirty="0" smtClean="0">
                <a:solidFill>
                  <a:srgbClr val="FFFFFF"/>
                </a:solidFill>
                <a:latin typeface="Intel Clear" panose="020B0604020203020204" pitchFamily="34" charset="0"/>
                <a:ea typeface="SimSun" pitchFamily="2" charset="-122"/>
              </a:rPr>
              <a:t>2.5 </a:t>
            </a:r>
            <a:r>
              <a:rPr lang="en-US" altLang="zh-CN" sz="1050" b="1" dirty="0">
                <a:solidFill>
                  <a:srgbClr val="FFFFFF"/>
                </a:solidFill>
                <a:latin typeface="Intel Clear" panose="020B0604020203020204" pitchFamily="34" charset="0"/>
                <a:ea typeface="SimSun" pitchFamily="2" charset="-122"/>
              </a:rPr>
              <a:t>GHz</a:t>
            </a:r>
          </a:p>
        </p:txBody>
      </p:sp>
      <p:sp>
        <p:nvSpPr>
          <p:cNvPr id="109" name="AutoShape 17"/>
          <p:cNvSpPr>
            <a:spLocks noChangeArrowheads="1"/>
          </p:cNvSpPr>
          <p:nvPr/>
        </p:nvSpPr>
        <p:spPr bwMode="auto">
          <a:xfrm>
            <a:off x="2005166" y="3774247"/>
            <a:ext cx="1087351" cy="334963"/>
          </a:xfrm>
          <a:prstGeom prst="roundRect">
            <a:avLst>
              <a:gd name="adj" fmla="val 20315"/>
            </a:avLst>
          </a:prstGeom>
          <a:solidFill>
            <a:srgbClr val="CCFF99"/>
          </a:solidFill>
          <a:ln w="19050" algn="ctr">
            <a:solidFill>
              <a:srgbClr val="000000"/>
            </a:solidFill>
            <a:round/>
            <a:headEnd type="none" w="sm" len="sm"/>
            <a:tailEnd type="none" w="sm" len="sm"/>
          </a:ln>
        </p:spPr>
        <p:txBody>
          <a:bodyPr wrap="none" lIns="34286" tIns="34286" rIns="34286" bIns="0" anchor="ctr"/>
          <a:lstStyle/>
          <a:p>
            <a:pPr defTabSz="457200">
              <a:lnSpc>
                <a:spcPct val="75000"/>
              </a:lnSpc>
              <a:tabLst>
                <a:tab pos="1028700" algn="r"/>
              </a:tabLst>
            </a:pPr>
            <a:r>
              <a:rPr lang="en-US" altLang="zh-CN" sz="1050" b="1" dirty="0">
                <a:solidFill>
                  <a:srgbClr val="000000"/>
                </a:solidFill>
                <a:latin typeface="Intel Clear" panose="020B0604020203020204" pitchFamily="34" charset="0"/>
                <a:ea typeface="SimSun" pitchFamily="2" charset="-122"/>
              </a:rPr>
              <a:t>8C                85W</a:t>
            </a:r>
            <a:br>
              <a:rPr lang="en-US" altLang="zh-CN" sz="1050" b="1" dirty="0">
                <a:solidFill>
                  <a:srgbClr val="000000"/>
                </a:solidFill>
                <a:latin typeface="Intel Clear" panose="020B0604020203020204" pitchFamily="34" charset="0"/>
                <a:ea typeface="SimSun" pitchFamily="2" charset="-122"/>
              </a:rPr>
            </a:br>
            <a:r>
              <a:rPr lang="en-US" altLang="zh-CN" sz="1050" b="1" dirty="0" smtClean="0">
                <a:solidFill>
                  <a:srgbClr val="000000"/>
                </a:solidFill>
                <a:latin typeface="Intel Clear" panose="020B0604020203020204" pitchFamily="34" charset="0"/>
                <a:ea typeface="SimSun" pitchFamily="2" charset="-122"/>
              </a:rPr>
              <a:t>2.4 </a:t>
            </a:r>
            <a:r>
              <a:rPr lang="en-US" altLang="zh-CN" sz="1050" b="1" dirty="0">
                <a:solidFill>
                  <a:srgbClr val="000000"/>
                </a:solidFill>
                <a:latin typeface="Intel Clear" panose="020B0604020203020204" pitchFamily="34" charset="0"/>
                <a:ea typeface="SimSun" pitchFamily="2" charset="-122"/>
              </a:rPr>
              <a:t>GHz</a:t>
            </a:r>
          </a:p>
        </p:txBody>
      </p:sp>
      <p:sp>
        <p:nvSpPr>
          <p:cNvPr id="129" name="AutoShape 17"/>
          <p:cNvSpPr>
            <a:spLocks noChangeArrowheads="1"/>
          </p:cNvSpPr>
          <p:nvPr/>
        </p:nvSpPr>
        <p:spPr bwMode="auto">
          <a:xfrm>
            <a:off x="5765795" y="5448447"/>
            <a:ext cx="1166579" cy="304512"/>
          </a:xfrm>
          <a:prstGeom prst="roundRect">
            <a:avLst>
              <a:gd name="adj" fmla="val 20315"/>
            </a:avLst>
          </a:prstGeom>
          <a:solidFill>
            <a:srgbClr val="3366CC"/>
          </a:solidFill>
          <a:ln w="19050" algn="ctr">
            <a:solidFill>
              <a:srgbClr val="000000"/>
            </a:solidFill>
            <a:round/>
            <a:headEnd type="none" w="sm" len="sm"/>
            <a:tailEnd type="none" w="sm" len="sm"/>
          </a:ln>
        </p:spPr>
        <p:txBody>
          <a:bodyPr wrap="none" lIns="34290" rIns="34290" bIns="0" anchor="ctr"/>
          <a:lstStyle/>
          <a:p>
            <a:pPr defTabSz="457200">
              <a:lnSpc>
                <a:spcPct val="75000"/>
              </a:lnSpc>
              <a:tabLst>
                <a:tab pos="1028700" algn="r"/>
              </a:tabLst>
            </a:pPr>
            <a:r>
              <a:rPr lang="en-US" altLang="zh-CN" sz="1050" b="1" dirty="0">
                <a:solidFill>
                  <a:srgbClr val="FFFFFF"/>
                </a:solidFill>
                <a:latin typeface="Intel Clear" panose="020B0604020203020204" pitchFamily="34" charset="0"/>
                <a:ea typeface="SimSun" pitchFamily="2" charset="-122"/>
              </a:rPr>
              <a:t>12C             </a:t>
            </a:r>
            <a:r>
              <a:rPr lang="en-US" altLang="zh-CN" sz="1050" b="1" dirty="0" smtClean="0">
                <a:solidFill>
                  <a:srgbClr val="FFFFFF"/>
                </a:solidFill>
                <a:latin typeface="Intel Clear" panose="020B0604020203020204" pitchFamily="34" charset="0"/>
                <a:ea typeface="SimSun" pitchFamily="2" charset="-122"/>
              </a:rPr>
              <a:t>   65W</a:t>
            </a:r>
            <a:r>
              <a:rPr lang="en-US" altLang="zh-CN" sz="1050" b="1" dirty="0">
                <a:solidFill>
                  <a:srgbClr val="FFFFFF"/>
                </a:solidFill>
                <a:latin typeface="Intel Clear" panose="020B0604020203020204" pitchFamily="34" charset="0"/>
                <a:ea typeface="SimSun" pitchFamily="2" charset="-122"/>
              </a:rPr>
              <a:t/>
            </a:r>
            <a:br>
              <a:rPr lang="en-US" altLang="zh-CN" sz="1050" b="1" dirty="0">
                <a:solidFill>
                  <a:srgbClr val="FFFFFF"/>
                </a:solidFill>
                <a:latin typeface="Intel Clear" panose="020B0604020203020204" pitchFamily="34" charset="0"/>
                <a:ea typeface="SimSun" pitchFamily="2" charset="-122"/>
              </a:rPr>
            </a:br>
            <a:r>
              <a:rPr lang="en-US" altLang="zh-CN" sz="1050" b="1" dirty="0" smtClean="0">
                <a:solidFill>
                  <a:srgbClr val="FFFFFF"/>
                </a:solidFill>
                <a:latin typeface="Intel Clear" panose="020B0604020203020204" pitchFamily="34" charset="0"/>
                <a:ea typeface="SimSun" pitchFamily="2" charset="-122"/>
              </a:rPr>
              <a:t>1.8 </a:t>
            </a:r>
            <a:r>
              <a:rPr lang="en-US" altLang="zh-CN" sz="1050" b="1" dirty="0">
                <a:solidFill>
                  <a:srgbClr val="FFFFFF"/>
                </a:solidFill>
                <a:latin typeface="Intel Clear" panose="020B0604020203020204" pitchFamily="34" charset="0"/>
                <a:ea typeface="SimSun" pitchFamily="2" charset="-122"/>
              </a:rPr>
              <a:t>GHz</a:t>
            </a:r>
          </a:p>
        </p:txBody>
      </p:sp>
      <p:sp>
        <p:nvSpPr>
          <p:cNvPr id="131" name="AutoShape 17"/>
          <p:cNvSpPr>
            <a:spLocks noChangeArrowheads="1"/>
          </p:cNvSpPr>
          <p:nvPr/>
        </p:nvSpPr>
        <p:spPr bwMode="auto">
          <a:xfrm>
            <a:off x="5765795" y="5848043"/>
            <a:ext cx="1166579" cy="304512"/>
          </a:xfrm>
          <a:prstGeom prst="roundRect">
            <a:avLst>
              <a:gd name="adj" fmla="val 20315"/>
            </a:avLst>
          </a:prstGeom>
          <a:solidFill>
            <a:srgbClr val="CCFF99"/>
          </a:solidFill>
          <a:ln w="19050" algn="ctr">
            <a:solidFill>
              <a:srgbClr val="000000"/>
            </a:solidFill>
            <a:round/>
            <a:headEnd type="none" w="sm" len="sm"/>
            <a:tailEnd type="none" w="sm" len="sm"/>
          </a:ln>
        </p:spPr>
        <p:txBody>
          <a:bodyPr wrap="none" lIns="34286" tIns="34286" rIns="34286" bIns="0" anchor="ctr"/>
          <a:lstStyle/>
          <a:p>
            <a:pPr defTabSz="457200">
              <a:lnSpc>
                <a:spcPct val="75000"/>
              </a:lnSpc>
              <a:tabLst>
                <a:tab pos="1028700" algn="r"/>
              </a:tabLst>
            </a:pPr>
            <a:r>
              <a:rPr lang="en-US" altLang="zh-CN" sz="1050" b="1" dirty="0">
                <a:solidFill>
                  <a:srgbClr val="000000"/>
                </a:solidFill>
                <a:latin typeface="Intel Clear" panose="020B0604020203020204" pitchFamily="34" charset="0"/>
                <a:ea typeface="SimSun" pitchFamily="2" charset="-122"/>
              </a:rPr>
              <a:t>8C                 </a:t>
            </a:r>
            <a:r>
              <a:rPr lang="en-US" altLang="zh-CN" sz="1050" b="1" dirty="0" smtClean="0">
                <a:solidFill>
                  <a:srgbClr val="000000"/>
                </a:solidFill>
                <a:latin typeface="Intel Clear" panose="020B0604020203020204" pitchFamily="34" charset="0"/>
                <a:ea typeface="SimSun" pitchFamily="2" charset="-122"/>
              </a:rPr>
              <a:t>  55W</a:t>
            </a:r>
            <a:r>
              <a:rPr lang="en-US" altLang="zh-CN" sz="1050" b="1" dirty="0">
                <a:solidFill>
                  <a:srgbClr val="000000"/>
                </a:solidFill>
                <a:latin typeface="Intel Clear" panose="020B0604020203020204" pitchFamily="34" charset="0"/>
                <a:ea typeface="SimSun" pitchFamily="2" charset="-122"/>
              </a:rPr>
              <a:t/>
            </a:r>
            <a:br>
              <a:rPr lang="en-US" altLang="zh-CN" sz="1050" b="1" dirty="0">
                <a:solidFill>
                  <a:srgbClr val="000000"/>
                </a:solidFill>
                <a:latin typeface="Intel Clear" panose="020B0604020203020204" pitchFamily="34" charset="0"/>
                <a:ea typeface="SimSun" pitchFamily="2" charset="-122"/>
              </a:rPr>
            </a:br>
            <a:r>
              <a:rPr lang="en-US" altLang="zh-CN" sz="1050" b="1" dirty="0" smtClean="0">
                <a:solidFill>
                  <a:srgbClr val="000000"/>
                </a:solidFill>
                <a:latin typeface="Intel Clear" panose="020B0604020203020204" pitchFamily="34" charset="0"/>
                <a:ea typeface="SimSun" pitchFamily="2" charset="-122"/>
              </a:rPr>
              <a:t>1.8 GHz</a:t>
            </a:r>
            <a:endParaRPr lang="en-US" altLang="zh-CN" sz="1050" b="1" dirty="0">
              <a:solidFill>
                <a:srgbClr val="000000"/>
              </a:solidFill>
              <a:latin typeface="Intel Clear" panose="020B0604020203020204" pitchFamily="34" charset="0"/>
              <a:ea typeface="SimSun" pitchFamily="2" charset="-122"/>
            </a:endParaRPr>
          </a:p>
        </p:txBody>
      </p:sp>
      <p:sp>
        <p:nvSpPr>
          <p:cNvPr id="182" name="AutoShape 17" descr="Wide downward diagonal"/>
          <p:cNvSpPr>
            <a:spLocks noChangeArrowheads="1"/>
          </p:cNvSpPr>
          <p:nvPr/>
        </p:nvSpPr>
        <p:spPr bwMode="auto">
          <a:xfrm>
            <a:off x="2005166" y="5566519"/>
            <a:ext cx="1087351" cy="334963"/>
          </a:xfrm>
          <a:prstGeom prst="roundRect">
            <a:avLst>
              <a:gd name="adj" fmla="val 20315"/>
            </a:avLst>
          </a:prstGeom>
          <a:solidFill>
            <a:srgbClr val="92D050"/>
          </a:solidFill>
          <a:ln w="19050" algn="ctr">
            <a:solidFill>
              <a:srgbClr val="000000"/>
            </a:solidFill>
            <a:round/>
            <a:headEnd type="none" w="sm" len="sm"/>
            <a:tailEnd type="none" w="sm" len="sm"/>
          </a:ln>
        </p:spPr>
        <p:txBody>
          <a:bodyPr wrap="square" lIns="34286" tIns="34286" rIns="34286" bIns="0" anchor="ctr"/>
          <a:lstStyle/>
          <a:p>
            <a:pPr defTabSz="457200">
              <a:lnSpc>
                <a:spcPct val="75000"/>
              </a:lnSpc>
              <a:tabLst>
                <a:tab pos="1028700" algn="r"/>
              </a:tabLst>
            </a:pPr>
            <a:r>
              <a:rPr lang="en-US" altLang="zh-CN" sz="1050" b="1" dirty="0">
                <a:solidFill>
                  <a:srgbClr val="000000"/>
                </a:solidFill>
                <a:latin typeface="Intel Clear" panose="020B0604020203020204" pitchFamily="34" charset="0"/>
                <a:ea typeface="SimSun" pitchFamily="2" charset="-122"/>
              </a:rPr>
              <a:t>6</a:t>
            </a:r>
            <a:r>
              <a:rPr lang="en-US" altLang="zh-CN" sz="1050" b="1" dirty="0" smtClean="0">
                <a:solidFill>
                  <a:srgbClr val="000000"/>
                </a:solidFill>
                <a:latin typeface="Intel Clear" panose="020B0604020203020204" pitchFamily="34" charset="0"/>
                <a:ea typeface="SimSun" pitchFamily="2" charset="-122"/>
              </a:rPr>
              <a:t>C                85W 1.6 GHz</a:t>
            </a:r>
            <a:endParaRPr lang="en-US" altLang="zh-CN" sz="1050" b="1" dirty="0">
              <a:solidFill>
                <a:srgbClr val="000000"/>
              </a:solidFill>
              <a:latin typeface="Intel Clear" panose="020B0604020203020204" pitchFamily="34" charset="0"/>
              <a:ea typeface="SimSun" pitchFamily="2" charset="-122"/>
            </a:endParaRPr>
          </a:p>
        </p:txBody>
      </p:sp>
      <p:sp>
        <p:nvSpPr>
          <p:cNvPr id="119" name="Rectangle 118"/>
          <p:cNvSpPr/>
          <p:nvPr/>
        </p:nvSpPr>
        <p:spPr>
          <a:xfrm>
            <a:off x="129738" y="8808"/>
            <a:ext cx="8909318" cy="869533"/>
          </a:xfrm>
          <a:prstGeom prst="rect">
            <a:avLst/>
          </a:prstGeom>
        </p:spPr>
        <p:txBody>
          <a:bodyPr wrap="square">
            <a:spAutoFit/>
          </a:bodyPr>
          <a:lstStyle/>
          <a:p>
            <a:pPr>
              <a:lnSpc>
                <a:spcPct val="90000"/>
              </a:lnSpc>
            </a:pPr>
            <a:r>
              <a:rPr lang="en-US" sz="2800" dirty="0">
                <a:solidFill>
                  <a:srgbClr val="0860A8"/>
                </a:solidFill>
                <a:latin typeface="Intel Clear" panose="020B0604020203020204" pitchFamily="34" charset="0"/>
                <a:cs typeface="Arial" charset="0"/>
              </a:rPr>
              <a:t>Intel</a:t>
            </a:r>
            <a:r>
              <a:rPr lang="en-US" sz="2800" baseline="30000" dirty="0">
                <a:solidFill>
                  <a:srgbClr val="0860A8"/>
                </a:solidFill>
                <a:latin typeface="Intel Clear" panose="020B0604020203020204" pitchFamily="34" charset="0"/>
                <a:cs typeface="Arial" charset="0"/>
              </a:rPr>
              <a:t>®</a:t>
            </a:r>
            <a:r>
              <a:rPr lang="en-US" sz="2800" dirty="0">
                <a:solidFill>
                  <a:srgbClr val="0860A8"/>
                </a:solidFill>
                <a:latin typeface="Intel Clear" panose="020B0604020203020204" pitchFamily="34" charset="0"/>
                <a:cs typeface="Arial" charset="0"/>
              </a:rPr>
              <a:t> Xeon</a:t>
            </a:r>
            <a:r>
              <a:rPr lang="en-US" sz="2800" baseline="30000" dirty="0">
                <a:solidFill>
                  <a:srgbClr val="0860A8"/>
                </a:solidFill>
                <a:latin typeface="Intel Clear" panose="020B0604020203020204" pitchFamily="34" charset="0"/>
                <a:cs typeface="Arial" charset="0"/>
              </a:rPr>
              <a:t>®</a:t>
            </a:r>
            <a:r>
              <a:rPr lang="en-US" sz="2800" dirty="0">
                <a:solidFill>
                  <a:srgbClr val="0860A8"/>
                </a:solidFill>
                <a:latin typeface="Intel Clear" panose="020B0604020203020204" pitchFamily="34" charset="0"/>
                <a:cs typeface="Arial" charset="0"/>
              </a:rPr>
              <a:t> Processor E5-2600 v3 product </a:t>
            </a:r>
            <a:r>
              <a:rPr lang="en-US" sz="2800" dirty="0" smtClean="0">
                <a:solidFill>
                  <a:srgbClr val="0860A8"/>
                </a:solidFill>
                <a:latin typeface="Intel Clear" panose="020B0604020203020204" pitchFamily="34" charset="0"/>
                <a:cs typeface="Arial" charset="0"/>
              </a:rPr>
              <a:t>family</a:t>
            </a:r>
            <a:br>
              <a:rPr lang="en-US" sz="2800" dirty="0" smtClean="0">
                <a:solidFill>
                  <a:srgbClr val="0860A8"/>
                </a:solidFill>
                <a:latin typeface="Intel Clear" panose="020B0604020203020204" pitchFamily="34" charset="0"/>
                <a:cs typeface="Arial" charset="0"/>
              </a:rPr>
            </a:br>
            <a:r>
              <a:rPr lang="en-US" sz="2800" dirty="0" smtClean="0">
                <a:solidFill>
                  <a:srgbClr val="0860A8"/>
                </a:solidFill>
                <a:latin typeface="Intel Clear" panose="020B0604020203020204" pitchFamily="34" charset="0"/>
                <a:ea typeface="+mj-ea"/>
                <a:cs typeface="Arial" charset="0"/>
              </a:rPr>
              <a:t> SKU </a:t>
            </a:r>
            <a:r>
              <a:rPr lang="en-US" sz="2800" dirty="0">
                <a:solidFill>
                  <a:srgbClr val="0860A8"/>
                </a:solidFill>
                <a:latin typeface="Intel Clear" panose="020B0604020203020204" pitchFamily="34" charset="0"/>
                <a:ea typeface="+mj-ea"/>
                <a:cs typeface="Arial" charset="0"/>
              </a:rPr>
              <a:t>Stack</a:t>
            </a:r>
          </a:p>
        </p:txBody>
      </p:sp>
      <p:sp>
        <p:nvSpPr>
          <p:cNvPr id="157" name="AutoShape 57"/>
          <p:cNvSpPr>
            <a:spLocks noChangeArrowheads="1"/>
          </p:cNvSpPr>
          <p:nvPr/>
        </p:nvSpPr>
        <p:spPr bwMode="auto">
          <a:xfrm>
            <a:off x="4294087" y="4521817"/>
            <a:ext cx="3211218" cy="209840"/>
          </a:xfrm>
          <a:prstGeom prst="roundRect">
            <a:avLst>
              <a:gd name="adj" fmla="val 16667"/>
            </a:avLst>
          </a:prstGeom>
          <a:solidFill>
            <a:schemeClr val="bg1">
              <a:lumMod val="75000"/>
            </a:schemeClr>
          </a:solidFill>
          <a:ln w="12700" algn="ctr">
            <a:noFill/>
            <a:round/>
            <a:headEnd/>
            <a:tailEnd/>
          </a:ln>
        </p:spPr>
        <p:txBody>
          <a:bodyPr lIns="68572" tIns="0" rIns="68572" bIns="0" anchor="ctr" anchorCtr="1"/>
          <a:lstStyle/>
          <a:p>
            <a:pPr defTabSz="457200"/>
            <a:r>
              <a:rPr lang="en-US" altLang="zh-CN" sz="788" b="1" dirty="0">
                <a:solidFill>
                  <a:srgbClr val="080808"/>
                </a:solidFill>
                <a:latin typeface="Intel Clear" panose="020B0604020203020204" pitchFamily="34" charset="0"/>
                <a:ea typeface="SimSun" pitchFamily="2" charset="-122"/>
              </a:rPr>
              <a:t>Workstation Only </a:t>
            </a:r>
          </a:p>
        </p:txBody>
      </p:sp>
      <p:sp>
        <p:nvSpPr>
          <p:cNvPr id="141" name="AutoShape 17"/>
          <p:cNvSpPr>
            <a:spLocks noChangeArrowheads="1"/>
          </p:cNvSpPr>
          <p:nvPr/>
        </p:nvSpPr>
        <p:spPr bwMode="auto">
          <a:xfrm>
            <a:off x="2005166" y="1009527"/>
            <a:ext cx="1087351" cy="304511"/>
          </a:xfrm>
          <a:prstGeom prst="roundRect">
            <a:avLst>
              <a:gd name="adj" fmla="val 20315"/>
            </a:avLst>
          </a:prstGeom>
          <a:solidFill>
            <a:srgbClr val="3366CC"/>
          </a:solidFill>
          <a:ln w="19050" algn="ctr">
            <a:solidFill>
              <a:srgbClr val="000000"/>
            </a:solidFill>
            <a:prstDash val="solid"/>
            <a:round/>
            <a:headEnd type="none" w="sm" len="sm"/>
            <a:tailEnd type="none" w="sm" len="sm"/>
          </a:ln>
        </p:spPr>
        <p:txBody>
          <a:bodyPr wrap="none" lIns="34286" tIns="34286" rIns="34286" bIns="0" anchor="ctr"/>
          <a:lstStyle/>
          <a:p>
            <a:pPr defTabSz="457200">
              <a:lnSpc>
                <a:spcPct val="75000"/>
              </a:lnSpc>
              <a:tabLst>
                <a:tab pos="1028700" algn="r"/>
              </a:tabLst>
            </a:pPr>
            <a:r>
              <a:rPr lang="en-US" altLang="zh-CN" sz="1050" b="1" dirty="0">
                <a:solidFill>
                  <a:srgbClr val="FFFFFF"/>
                </a:solidFill>
                <a:latin typeface="Intel Clear" panose="020B0604020203020204" pitchFamily="34" charset="0"/>
                <a:ea typeface="SimSun" pitchFamily="2" charset="-122"/>
              </a:rPr>
              <a:t>12C            </a:t>
            </a:r>
            <a:r>
              <a:rPr lang="en-US" altLang="zh-CN" sz="1050" b="1" dirty="0" smtClean="0">
                <a:solidFill>
                  <a:srgbClr val="FFFFFF"/>
                </a:solidFill>
                <a:latin typeface="Intel Clear" panose="020B0604020203020204" pitchFamily="34" charset="0"/>
                <a:ea typeface="SimSun" pitchFamily="2" charset="-122"/>
              </a:rPr>
              <a:t>135W</a:t>
            </a:r>
            <a:r>
              <a:rPr lang="en-US" altLang="zh-CN" sz="1050" b="1" dirty="0">
                <a:solidFill>
                  <a:srgbClr val="FFFFFF"/>
                </a:solidFill>
                <a:latin typeface="Intel Clear" panose="020B0604020203020204" pitchFamily="34" charset="0"/>
                <a:ea typeface="SimSun" pitchFamily="2" charset="-122"/>
              </a:rPr>
              <a:t/>
            </a:r>
            <a:br>
              <a:rPr lang="en-US" altLang="zh-CN" sz="1050" b="1" dirty="0">
                <a:solidFill>
                  <a:srgbClr val="FFFFFF"/>
                </a:solidFill>
                <a:latin typeface="Intel Clear" panose="020B0604020203020204" pitchFamily="34" charset="0"/>
                <a:ea typeface="SimSun" pitchFamily="2" charset="-122"/>
              </a:rPr>
            </a:br>
            <a:r>
              <a:rPr lang="en-US" altLang="zh-CN" sz="1050" b="1" dirty="0" smtClean="0">
                <a:solidFill>
                  <a:srgbClr val="FFFFFF"/>
                </a:solidFill>
                <a:latin typeface="Intel Clear" panose="020B0604020203020204" pitchFamily="34" charset="0"/>
                <a:ea typeface="SimSun" pitchFamily="2" charset="-122"/>
              </a:rPr>
              <a:t>2.6 </a:t>
            </a:r>
            <a:r>
              <a:rPr lang="en-US" altLang="zh-CN" sz="1050" b="1" dirty="0">
                <a:solidFill>
                  <a:srgbClr val="FFFFFF"/>
                </a:solidFill>
                <a:latin typeface="Intel Clear" panose="020B0604020203020204" pitchFamily="34" charset="0"/>
                <a:ea typeface="SimSun" pitchFamily="2" charset="-122"/>
              </a:rPr>
              <a:t>GHz</a:t>
            </a:r>
          </a:p>
        </p:txBody>
      </p:sp>
      <p:sp>
        <p:nvSpPr>
          <p:cNvPr id="146" name="AutoShape 17"/>
          <p:cNvSpPr>
            <a:spLocks noChangeArrowheads="1"/>
          </p:cNvSpPr>
          <p:nvPr/>
        </p:nvSpPr>
        <p:spPr bwMode="auto">
          <a:xfrm>
            <a:off x="2005166" y="2175224"/>
            <a:ext cx="1087351" cy="336551"/>
          </a:xfrm>
          <a:prstGeom prst="roundRect">
            <a:avLst>
              <a:gd name="adj" fmla="val 20315"/>
            </a:avLst>
          </a:prstGeom>
          <a:solidFill>
            <a:srgbClr val="0099FF"/>
          </a:solidFill>
          <a:ln w="19050" algn="ctr">
            <a:solidFill>
              <a:schemeClr val="tx1"/>
            </a:solidFill>
            <a:round/>
            <a:headEnd type="none" w="sm" len="sm"/>
            <a:tailEnd type="none" w="sm" len="sm"/>
          </a:ln>
        </p:spPr>
        <p:txBody>
          <a:bodyPr wrap="none" lIns="34286" tIns="34286" rIns="34286" bIns="0" anchor="ctr"/>
          <a:lstStyle/>
          <a:p>
            <a:pPr defTabSz="457200">
              <a:lnSpc>
                <a:spcPct val="75000"/>
              </a:lnSpc>
              <a:tabLst>
                <a:tab pos="727472" algn="l"/>
              </a:tabLst>
            </a:pPr>
            <a:r>
              <a:rPr lang="en-US" altLang="zh-CN" sz="1050" b="1" dirty="0">
                <a:solidFill>
                  <a:srgbClr val="FFFFFF"/>
                </a:solidFill>
                <a:latin typeface="Intel Clear" panose="020B0604020203020204" pitchFamily="34" charset="0"/>
                <a:ea typeface="SimSun" pitchFamily="2" charset="-122"/>
              </a:rPr>
              <a:t>10C           </a:t>
            </a:r>
            <a:r>
              <a:rPr lang="en-US" altLang="zh-CN" sz="1050" b="1" dirty="0" smtClean="0">
                <a:solidFill>
                  <a:srgbClr val="FFFFFF"/>
                </a:solidFill>
                <a:latin typeface="Intel Clear" panose="020B0604020203020204" pitchFamily="34" charset="0"/>
                <a:ea typeface="SimSun" pitchFamily="2" charset="-122"/>
              </a:rPr>
              <a:t>105W </a:t>
            </a:r>
            <a:r>
              <a:rPr lang="en-US" altLang="zh-CN" sz="1050" b="1" dirty="0">
                <a:solidFill>
                  <a:srgbClr val="FFFFFF"/>
                </a:solidFill>
                <a:latin typeface="Intel Clear" panose="020B0604020203020204" pitchFamily="34" charset="0"/>
                <a:ea typeface="SimSun" pitchFamily="2" charset="-122"/>
              </a:rPr>
              <a:t/>
            </a:r>
            <a:br>
              <a:rPr lang="en-US" altLang="zh-CN" sz="1050" b="1" dirty="0">
                <a:solidFill>
                  <a:srgbClr val="FFFFFF"/>
                </a:solidFill>
                <a:latin typeface="Intel Clear" panose="020B0604020203020204" pitchFamily="34" charset="0"/>
                <a:ea typeface="SimSun" pitchFamily="2" charset="-122"/>
              </a:rPr>
            </a:br>
            <a:r>
              <a:rPr lang="en-US" altLang="zh-CN" sz="1050" b="1" dirty="0" smtClean="0">
                <a:solidFill>
                  <a:srgbClr val="FFFFFF"/>
                </a:solidFill>
                <a:latin typeface="Intel Clear" panose="020B0604020203020204" pitchFamily="34" charset="0"/>
                <a:ea typeface="SimSun" pitchFamily="2" charset="-122"/>
              </a:rPr>
              <a:t>2.6 </a:t>
            </a:r>
            <a:r>
              <a:rPr lang="en-US" altLang="zh-CN" sz="1050" b="1" dirty="0">
                <a:solidFill>
                  <a:srgbClr val="FFFFFF"/>
                </a:solidFill>
                <a:latin typeface="Intel Clear" panose="020B0604020203020204" pitchFamily="34" charset="0"/>
                <a:ea typeface="SimSun" pitchFamily="2" charset="-122"/>
              </a:rPr>
              <a:t>GHz</a:t>
            </a:r>
          </a:p>
        </p:txBody>
      </p:sp>
      <p:sp>
        <p:nvSpPr>
          <p:cNvPr id="242" name="AutoShape 17"/>
          <p:cNvSpPr>
            <a:spLocks noChangeArrowheads="1"/>
          </p:cNvSpPr>
          <p:nvPr/>
        </p:nvSpPr>
        <p:spPr bwMode="auto">
          <a:xfrm>
            <a:off x="5765795" y="4781956"/>
            <a:ext cx="1166579" cy="336551"/>
          </a:xfrm>
          <a:prstGeom prst="roundRect">
            <a:avLst>
              <a:gd name="adj" fmla="val 20315"/>
            </a:avLst>
          </a:prstGeom>
          <a:solidFill>
            <a:srgbClr val="0099FF"/>
          </a:solidFill>
          <a:ln w="19050" algn="ctr">
            <a:solidFill>
              <a:schemeClr val="tx1"/>
            </a:solidFill>
            <a:round/>
            <a:headEnd type="none" w="sm" len="sm"/>
            <a:tailEnd type="none" w="sm" len="sm"/>
          </a:ln>
        </p:spPr>
        <p:txBody>
          <a:bodyPr wrap="none" lIns="34286" tIns="34286" rIns="34286" bIns="0" anchor="ctr"/>
          <a:lstStyle/>
          <a:p>
            <a:pPr defTabSz="457200">
              <a:lnSpc>
                <a:spcPct val="75000"/>
              </a:lnSpc>
              <a:tabLst>
                <a:tab pos="727472" algn="l"/>
              </a:tabLst>
            </a:pPr>
            <a:r>
              <a:rPr lang="en-US" altLang="zh-CN" sz="1050" b="1" dirty="0">
                <a:solidFill>
                  <a:srgbClr val="FFFFFF"/>
                </a:solidFill>
                <a:latin typeface="Intel Clear" panose="020B0604020203020204" pitchFamily="34" charset="0"/>
                <a:ea typeface="SimSun" pitchFamily="2" charset="-122"/>
              </a:rPr>
              <a:t>10C </a:t>
            </a:r>
            <a:r>
              <a:rPr lang="en-US" altLang="zh-CN" sz="1050" b="1" dirty="0" smtClean="0">
                <a:solidFill>
                  <a:srgbClr val="FFFFFF"/>
                </a:solidFill>
                <a:latin typeface="Intel Clear" panose="020B0604020203020204" pitchFamily="34" charset="0"/>
                <a:ea typeface="SimSun" pitchFamily="2" charset="-122"/>
              </a:rPr>
              <a:t>    2S     160W </a:t>
            </a:r>
            <a:r>
              <a:rPr lang="en-US" altLang="zh-CN" sz="1050" b="1" dirty="0">
                <a:solidFill>
                  <a:srgbClr val="FFFFFF"/>
                </a:solidFill>
                <a:latin typeface="Intel Clear" panose="020B0604020203020204" pitchFamily="34" charset="0"/>
                <a:ea typeface="SimSun" pitchFamily="2" charset="-122"/>
              </a:rPr>
              <a:t/>
            </a:r>
            <a:br>
              <a:rPr lang="en-US" altLang="zh-CN" sz="1050" b="1" dirty="0">
                <a:solidFill>
                  <a:srgbClr val="FFFFFF"/>
                </a:solidFill>
                <a:latin typeface="Intel Clear" panose="020B0604020203020204" pitchFamily="34" charset="0"/>
                <a:ea typeface="SimSun" pitchFamily="2" charset="-122"/>
              </a:rPr>
            </a:br>
            <a:r>
              <a:rPr lang="en-US" altLang="zh-CN" sz="1050" b="1" dirty="0" smtClean="0">
                <a:solidFill>
                  <a:srgbClr val="FFFFFF"/>
                </a:solidFill>
                <a:latin typeface="Intel Clear" panose="020B0604020203020204" pitchFamily="34" charset="0"/>
                <a:ea typeface="SimSun" pitchFamily="2" charset="-122"/>
              </a:rPr>
              <a:t>3.1 GHz</a:t>
            </a:r>
            <a:endParaRPr lang="en-US" altLang="zh-CN" sz="1050" b="1" dirty="0">
              <a:solidFill>
                <a:srgbClr val="FFFFFF"/>
              </a:solidFill>
              <a:latin typeface="Intel Clear" panose="020B0604020203020204" pitchFamily="34" charset="0"/>
              <a:ea typeface="SimSun" pitchFamily="2" charset="-122"/>
            </a:endParaRPr>
          </a:p>
        </p:txBody>
      </p:sp>
      <p:sp>
        <p:nvSpPr>
          <p:cNvPr id="243" name="Text Box 44"/>
          <p:cNvSpPr txBox="1">
            <a:spLocks noChangeArrowheads="1"/>
          </p:cNvSpPr>
          <p:nvPr/>
        </p:nvSpPr>
        <p:spPr bwMode="auto">
          <a:xfrm>
            <a:off x="4068402" y="1006439"/>
            <a:ext cx="1623478" cy="686014"/>
          </a:xfrm>
          <a:prstGeom prst="rect">
            <a:avLst/>
          </a:prstGeom>
          <a:noFill/>
          <a:ln w="9525" algn="ctr">
            <a:noFill/>
            <a:miter lim="800000"/>
            <a:headEnd/>
            <a:tailEnd/>
          </a:ln>
        </p:spPr>
        <p:txBody>
          <a:bodyPr wrap="square" lIns="68572" tIns="34286" rIns="68572" bIns="34286">
            <a:spAutoFit/>
          </a:bodyPr>
          <a:lstStyle/>
          <a:p>
            <a:pPr defTabSz="457200">
              <a:lnSpc>
                <a:spcPct val="85000"/>
              </a:lnSpc>
              <a:tabLst>
                <a:tab pos="472679" algn="l"/>
              </a:tabLst>
            </a:pPr>
            <a:endParaRPr lang="en-US" sz="700" b="1" dirty="0">
              <a:solidFill>
                <a:srgbClr val="000000"/>
              </a:solidFill>
              <a:latin typeface="Intel Clear" panose="020B0604020203020204" pitchFamily="34" charset="0"/>
              <a:ea typeface="MS PGothic" pitchFamily="34" charset="-128"/>
            </a:endParaRPr>
          </a:p>
          <a:p>
            <a:pPr marL="85725" indent="-85725" defTabSz="457200">
              <a:lnSpc>
                <a:spcPct val="85000"/>
              </a:lnSpc>
              <a:buFont typeface="Wingdings" pitchFamily="2" charset="2"/>
              <a:buChar char="§"/>
              <a:tabLst>
                <a:tab pos="472679" algn="l"/>
              </a:tabLst>
            </a:pPr>
            <a:r>
              <a:rPr lang="en-US" sz="800" b="1" dirty="0" smtClean="0">
                <a:latin typeface="Intel Clear" panose="020B0604020203020204" pitchFamily="34" charset="0"/>
                <a:ea typeface="MS PGothic" pitchFamily="34" charset="-128"/>
              </a:rPr>
              <a:t>35-45 </a:t>
            </a:r>
            <a:r>
              <a:rPr lang="en-US" sz="800" b="1" dirty="0">
                <a:latin typeface="Intel Clear" panose="020B0604020203020204" pitchFamily="34" charset="0"/>
                <a:ea typeface="MS PGothic" pitchFamily="34" charset="-128"/>
              </a:rPr>
              <a:t>MB LLC cache </a:t>
            </a:r>
          </a:p>
          <a:p>
            <a:pPr marL="85725" indent="-85725" defTabSz="457200">
              <a:lnSpc>
                <a:spcPct val="85000"/>
              </a:lnSpc>
              <a:buFont typeface="Wingdings" pitchFamily="2" charset="2"/>
              <a:buChar char="§"/>
              <a:tabLst>
                <a:tab pos="472679" algn="l"/>
              </a:tabLst>
            </a:pPr>
            <a:r>
              <a:rPr lang="en-US" sz="800" b="1" dirty="0">
                <a:solidFill>
                  <a:srgbClr val="000000"/>
                </a:solidFill>
                <a:latin typeface="Intel Clear" panose="020B0604020203020204" pitchFamily="34" charset="0"/>
                <a:ea typeface="MS PGothic" pitchFamily="34" charset="-128"/>
              </a:rPr>
              <a:t>9.6 GT/s QPI</a:t>
            </a:r>
          </a:p>
          <a:p>
            <a:pPr marL="85725" indent="-85725" defTabSz="457200">
              <a:lnSpc>
                <a:spcPct val="85000"/>
              </a:lnSpc>
              <a:buFont typeface="Wingdings" pitchFamily="2" charset="2"/>
              <a:buChar char="§"/>
              <a:tabLst>
                <a:tab pos="472679" algn="l"/>
              </a:tabLst>
            </a:pPr>
            <a:r>
              <a:rPr lang="en-US" sz="800" b="1" dirty="0">
                <a:solidFill>
                  <a:srgbClr val="000000"/>
                </a:solidFill>
                <a:latin typeface="Intel Clear" panose="020B0604020203020204" pitchFamily="34" charset="0"/>
                <a:ea typeface="MS PGothic" pitchFamily="34" charset="-128"/>
              </a:rPr>
              <a:t>DDR4-2133</a:t>
            </a:r>
          </a:p>
          <a:p>
            <a:pPr marL="85725" indent="-85725">
              <a:lnSpc>
                <a:spcPct val="85000"/>
              </a:lnSpc>
              <a:buFont typeface="Wingdings" pitchFamily="2" charset="2"/>
              <a:buChar char="§"/>
              <a:tabLst>
                <a:tab pos="472679" algn="l"/>
              </a:tabLst>
            </a:pPr>
            <a:r>
              <a:rPr lang="en-US" sz="800" b="1" dirty="0">
                <a:solidFill>
                  <a:srgbClr val="000000"/>
                </a:solidFill>
                <a:latin typeface="Intel Clear" panose="020B0604020203020204" pitchFamily="34" charset="0"/>
                <a:ea typeface="MS PGothic" pitchFamily="34" charset="-128"/>
              </a:rPr>
              <a:t>Intel® Hyper-Threading </a:t>
            </a:r>
          </a:p>
          <a:p>
            <a:pPr marL="85725" indent="-85725">
              <a:lnSpc>
                <a:spcPct val="85000"/>
              </a:lnSpc>
              <a:buFont typeface="Wingdings" pitchFamily="2" charset="2"/>
              <a:buChar char="§"/>
              <a:tabLst>
                <a:tab pos="472679" algn="l"/>
              </a:tabLst>
            </a:pPr>
            <a:r>
              <a:rPr lang="en-US" sz="800" b="1" dirty="0">
                <a:solidFill>
                  <a:srgbClr val="000000"/>
                </a:solidFill>
                <a:latin typeface="Intel Clear" panose="020B0604020203020204" pitchFamily="34" charset="0"/>
                <a:ea typeface="MS PGothic" pitchFamily="34" charset="-128"/>
              </a:rPr>
              <a:t>Intel® Turbo boost</a:t>
            </a:r>
          </a:p>
        </p:txBody>
      </p:sp>
      <p:sp>
        <p:nvSpPr>
          <p:cNvPr id="247" name="AutoShape 17"/>
          <p:cNvSpPr>
            <a:spLocks noChangeArrowheads="1"/>
          </p:cNvSpPr>
          <p:nvPr/>
        </p:nvSpPr>
        <p:spPr bwMode="auto">
          <a:xfrm>
            <a:off x="5765795" y="1736192"/>
            <a:ext cx="1166579" cy="334963"/>
          </a:xfrm>
          <a:prstGeom prst="roundRect">
            <a:avLst>
              <a:gd name="adj" fmla="val 20315"/>
            </a:avLst>
          </a:prstGeom>
          <a:solidFill>
            <a:srgbClr val="AA00AD"/>
          </a:solidFill>
          <a:ln w="38100" algn="ctr">
            <a:solidFill>
              <a:srgbClr val="FFC000"/>
            </a:solidFill>
            <a:prstDash val="solid"/>
            <a:round/>
            <a:headEnd type="none" w="sm" len="sm"/>
            <a:tailEnd type="none" w="sm" len="sm"/>
          </a:ln>
        </p:spPr>
        <p:txBody>
          <a:bodyPr wrap="none" lIns="34286" tIns="34286" rIns="34286" bIns="0" anchor="ctr"/>
          <a:lstStyle/>
          <a:p>
            <a:pPr>
              <a:lnSpc>
                <a:spcPct val="75000"/>
              </a:lnSpc>
              <a:tabLst>
                <a:tab pos="1028700" algn="r"/>
              </a:tabLst>
            </a:pPr>
            <a:r>
              <a:rPr lang="en-US" altLang="zh-CN" sz="1050" b="1" dirty="0">
                <a:solidFill>
                  <a:prstClr val="white"/>
                </a:solidFill>
                <a:latin typeface="Intel Clear" panose="020B0604020203020204" pitchFamily="34" charset="0"/>
                <a:ea typeface="SimSun" pitchFamily="2" charset="-122"/>
              </a:rPr>
              <a:t>14C </a:t>
            </a:r>
            <a:r>
              <a:rPr lang="en-US" altLang="zh-CN" sz="1050" b="1" dirty="0" smtClean="0">
                <a:solidFill>
                  <a:prstClr val="white"/>
                </a:solidFill>
                <a:latin typeface="Intel Clear" panose="020B0604020203020204" pitchFamily="34" charset="0"/>
                <a:ea typeface="SimSun" pitchFamily="2" charset="-122"/>
              </a:rPr>
              <a:t> </a:t>
            </a:r>
            <a:r>
              <a:rPr lang="en-US" altLang="zh-CN" sz="1050" b="1" dirty="0" smtClean="0">
                <a:solidFill>
                  <a:srgbClr val="FFFFFF"/>
                </a:solidFill>
                <a:latin typeface="Intel Clear" panose="020B0604020203020204" pitchFamily="34" charset="0"/>
                <a:ea typeface="SimSun" pitchFamily="2" charset="-122"/>
                <a:cs typeface="Arial" charset="0"/>
              </a:rPr>
              <a:t>(</a:t>
            </a:r>
            <a:r>
              <a:rPr lang="en-US" altLang="zh-CN" sz="1050" b="1" dirty="0">
                <a:solidFill>
                  <a:srgbClr val="FFFFFF"/>
                </a:solidFill>
                <a:latin typeface="Intel Clear" panose="020B0604020203020204" pitchFamily="34" charset="0"/>
                <a:ea typeface="SimSun" pitchFamily="2" charset="-122"/>
                <a:cs typeface="Arial" charset="0"/>
              </a:rPr>
              <a:t>1U)</a:t>
            </a:r>
            <a:r>
              <a:rPr lang="en-US" altLang="zh-CN" sz="1050" b="1" dirty="0" smtClean="0">
                <a:solidFill>
                  <a:prstClr val="white"/>
                </a:solidFill>
                <a:latin typeface="Intel Clear" panose="020B0604020203020204" pitchFamily="34" charset="0"/>
                <a:ea typeface="SimSun" pitchFamily="2" charset="-122"/>
              </a:rPr>
              <a:t>     120W</a:t>
            </a:r>
            <a:r>
              <a:rPr lang="en-US" altLang="zh-CN" sz="1050" b="1" dirty="0">
                <a:solidFill>
                  <a:prstClr val="white"/>
                </a:solidFill>
                <a:latin typeface="Intel Clear" panose="020B0604020203020204" pitchFamily="34" charset="0"/>
                <a:ea typeface="SimSun" pitchFamily="2" charset="-122"/>
              </a:rPr>
              <a:t/>
            </a:r>
            <a:br>
              <a:rPr lang="en-US" altLang="zh-CN" sz="1050" b="1" dirty="0">
                <a:solidFill>
                  <a:prstClr val="white"/>
                </a:solidFill>
                <a:latin typeface="Intel Clear" panose="020B0604020203020204" pitchFamily="34" charset="0"/>
                <a:ea typeface="SimSun" pitchFamily="2" charset="-122"/>
              </a:rPr>
            </a:br>
            <a:r>
              <a:rPr lang="en-US" altLang="zh-CN" sz="1050" b="1" dirty="0" smtClean="0">
                <a:solidFill>
                  <a:prstClr val="white"/>
                </a:solidFill>
                <a:latin typeface="Intel Clear" panose="020B0604020203020204" pitchFamily="34" charset="0"/>
                <a:ea typeface="SimSun" pitchFamily="2" charset="-122"/>
              </a:rPr>
              <a:t>2.3 GHz</a:t>
            </a:r>
            <a:endParaRPr lang="en-US" altLang="zh-CN" sz="1050" b="1" dirty="0">
              <a:solidFill>
                <a:srgbClr val="8DC8E8">
                  <a:lumMod val="40000"/>
                  <a:lumOff val="60000"/>
                </a:srgbClr>
              </a:solidFill>
              <a:latin typeface="Intel Clear" panose="020B0604020203020204" pitchFamily="34" charset="0"/>
              <a:ea typeface="SimSun" pitchFamily="2" charset="-122"/>
            </a:endParaRPr>
          </a:p>
        </p:txBody>
      </p:sp>
      <p:sp>
        <p:nvSpPr>
          <p:cNvPr id="248" name="AutoShape 17"/>
          <p:cNvSpPr>
            <a:spLocks noChangeArrowheads="1"/>
          </p:cNvSpPr>
          <p:nvPr/>
        </p:nvSpPr>
        <p:spPr bwMode="auto">
          <a:xfrm>
            <a:off x="5765795" y="1374976"/>
            <a:ext cx="1166579" cy="334963"/>
          </a:xfrm>
          <a:prstGeom prst="roundRect">
            <a:avLst>
              <a:gd name="adj" fmla="val 20315"/>
            </a:avLst>
          </a:prstGeom>
          <a:solidFill>
            <a:srgbClr val="AA00AD"/>
          </a:solidFill>
          <a:ln w="19050" cmpd="sng" algn="ctr">
            <a:solidFill>
              <a:srgbClr val="000000"/>
            </a:solidFill>
            <a:prstDash val="solid"/>
            <a:round/>
            <a:headEnd type="none" w="sm" len="sm"/>
            <a:tailEnd type="none" w="sm" len="sm"/>
          </a:ln>
        </p:spPr>
        <p:txBody>
          <a:bodyPr wrap="none" lIns="34286" tIns="34286" rIns="34286" bIns="0" anchor="ctr"/>
          <a:lstStyle/>
          <a:p>
            <a:pPr defTabSz="457200">
              <a:lnSpc>
                <a:spcPct val="75000"/>
              </a:lnSpc>
              <a:tabLst>
                <a:tab pos="1028700" algn="r"/>
              </a:tabLst>
            </a:pPr>
            <a:r>
              <a:rPr lang="en-US" altLang="zh-CN" sz="1050" b="1" dirty="0">
                <a:solidFill>
                  <a:srgbClr val="FFFFFF"/>
                </a:solidFill>
                <a:latin typeface="Intel Clear" panose="020B0604020203020204" pitchFamily="34" charset="0"/>
                <a:ea typeface="SimSun" pitchFamily="2" charset="-122"/>
              </a:rPr>
              <a:t>14C </a:t>
            </a:r>
            <a:r>
              <a:rPr lang="en-US" altLang="zh-CN" sz="1050" b="1" dirty="0">
                <a:solidFill>
                  <a:prstClr val="white"/>
                </a:solidFill>
                <a:latin typeface="Intel Clear" panose="020B0604020203020204" pitchFamily="34" charset="0"/>
                <a:ea typeface="SimSun" pitchFamily="2" charset="-122"/>
              </a:rPr>
              <a:t> </a:t>
            </a:r>
            <a:r>
              <a:rPr lang="en-US" altLang="zh-CN" sz="1050" b="1" dirty="0" smtClean="0">
                <a:solidFill>
                  <a:prstClr val="white"/>
                </a:solidFill>
                <a:latin typeface="Intel Clear" panose="020B0604020203020204" pitchFamily="34" charset="0"/>
                <a:ea typeface="SimSun" pitchFamily="2" charset="-122"/>
              </a:rPr>
              <a:t>(2U)    </a:t>
            </a:r>
            <a:r>
              <a:rPr lang="en-US" altLang="zh-CN" sz="1050" b="1" dirty="0" smtClean="0">
                <a:solidFill>
                  <a:srgbClr val="FFFFFF"/>
                </a:solidFill>
                <a:latin typeface="Intel Clear" panose="020B0604020203020204" pitchFamily="34" charset="0"/>
                <a:ea typeface="SimSun" pitchFamily="2" charset="-122"/>
              </a:rPr>
              <a:t>145W</a:t>
            </a:r>
            <a:r>
              <a:rPr lang="en-US" altLang="zh-CN" sz="1050" b="1" dirty="0">
                <a:solidFill>
                  <a:srgbClr val="FFFFFF"/>
                </a:solidFill>
                <a:latin typeface="Intel Clear" panose="020B0604020203020204" pitchFamily="34" charset="0"/>
                <a:ea typeface="SimSun" pitchFamily="2" charset="-122"/>
              </a:rPr>
              <a:t/>
            </a:r>
            <a:br>
              <a:rPr lang="en-US" altLang="zh-CN" sz="1050" b="1" dirty="0">
                <a:solidFill>
                  <a:srgbClr val="FFFFFF"/>
                </a:solidFill>
                <a:latin typeface="Intel Clear" panose="020B0604020203020204" pitchFamily="34" charset="0"/>
                <a:ea typeface="SimSun" pitchFamily="2" charset="-122"/>
              </a:rPr>
            </a:br>
            <a:r>
              <a:rPr lang="en-US" altLang="zh-CN" sz="1050" b="1" dirty="0" smtClean="0">
                <a:solidFill>
                  <a:srgbClr val="FFFFFF"/>
                </a:solidFill>
                <a:latin typeface="Intel Clear" panose="020B0604020203020204" pitchFamily="34" charset="0"/>
                <a:ea typeface="SimSun" pitchFamily="2" charset="-122"/>
              </a:rPr>
              <a:t>2.6 </a:t>
            </a:r>
            <a:r>
              <a:rPr lang="en-US" altLang="zh-CN" sz="1050" b="1" dirty="0">
                <a:solidFill>
                  <a:srgbClr val="FFFFFF"/>
                </a:solidFill>
                <a:latin typeface="Intel Clear" panose="020B0604020203020204" pitchFamily="34" charset="0"/>
                <a:ea typeface="SimSun" pitchFamily="2" charset="-122"/>
              </a:rPr>
              <a:t>GHz</a:t>
            </a:r>
            <a:endParaRPr lang="en-US" altLang="zh-CN" sz="1050" b="1" dirty="0">
              <a:solidFill>
                <a:srgbClr val="8DC8E8">
                  <a:lumMod val="40000"/>
                  <a:lumOff val="60000"/>
                </a:srgbClr>
              </a:solidFill>
              <a:latin typeface="Intel Clear" panose="020B0604020203020204" pitchFamily="34" charset="0"/>
              <a:ea typeface="SimSun" pitchFamily="2" charset="-122"/>
            </a:endParaRPr>
          </a:p>
        </p:txBody>
      </p:sp>
      <p:sp>
        <p:nvSpPr>
          <p:cNvPr id="249" name="AutoShape 17"/>
          <p:cNvSpPr>
            <a:spLocks noChangeArrowheads="1"/>
          </p:cNvSpPr>
          <p:nvPr/>
        </p:nvSpPr>
        <p:spPr bwMode="auto">
          <a:xfrm>
            <a:off x="5765795" y="2097408"/>
            <a:ext cx="1166579" cy="334963"/>
          </a:xfrm>
          <a:prstGeom prst="roundRect">
            <a:avLst>
              <a:gd name="adj" fmla="val 20315"/>
            </a:avLst>
          </a:prstGeom>
          <a:solidFill>
            <a:srgbClr val="AA00AD"/>
          </a:solidFill>
          <a:ln w="19050" algn="ctr">
            <a:solidFill>
              <a:schemeClr val="tx1"/>
            </a:solidFill>
            <a:prstDash val="solid"/>
            <a:round/>
            <a:headEnd type="none" w="sm" len="sm"/>
            <a:tailEnd type="none" w="sm" len="sm"/>
          </a:ln>
        </p:spPr>
        <p:txBody>
          <a:bodyPr wrap="none" lIns="34286" tIns="34286" rIns="34286" bIns="0" anchor="ctr"/>
          <a:lstStyle/>
          <a:p>
            <a:pPr>
              <a:lnSpc>
                <a:spcPct val="75000"/>
              </a:lnSpc>
              <a:tabLst>
                <a:tab pos="1028700" algn="r"/>
              </a:tabLst>
            </a:pPr>
            <a:r>
              <a:rPr lang="en-US" altLang="zh-CN" sz="1050" b="1" dirty="0" smtClean="0">
                <a:solidFill>
                  <a:prstClr val="white"/>
                </a:solidFill>
                <a:latin typeface="Intel Clear" panose="020B0604020203020204" pitchFamily="34" charset="0"/>
                <a:ea typeface="SimSun" pitchFamily="2" charset="-122"/>
              </a:rPr>
              <a:t>14C  </a:t>
            </a:r>
            <a:r>
              <a:rPr lang="en-US" altLang="zh-CN" sz="1050" b="1" dirty="0">
                <a:solidFill>
                  <a:srgbClr val="FFFFFF"/>
                </a:solidFill>
                <a:latin typeface="Intel Clear" panose="020B0604020203020204" pitchFamily="34" charset="0"/>
                <a:ea typeface="SimSun" pitchFamily="2" charset="-122"/>
                <a:cs typeface="Arial" charset="0"/>
              </a:rPr>
              <a:t>(1U</a:t>
            </a:r>
            <a:r>
              <a:rPr lang="en-US" altLang="zh-CN" sz="1050" b="1" dirty="0" smtClean="0">
                <a:solidFill>
                  <a:srgbClr val="FFFFFF"/>
                </a:solidFill>
                <a:latin typeface="Intel Clear" panose="020B0604020203020204" pitchFamily="34" charset="0"/>
                <a:ea typeface="SimSun" pitchFamily="2" charset="-122"/>
                <a:cs typeface="Arial" charset="0"/>
              </a:rPr>
              <a:t>)</a:t>
            </a:r>
            <a:r>
              <a:rPr lang="en-US" altLang="zh-CN" sz="1050" b="1" dirty="0" smtClean="0">
                <a:solidFill>
                  <a:prstClr val="white"/>
                </a:solidFill>
                <a:latin typeface="Intel Clear" panose="020B0604020203020204" pitchFamily="34" charset="0"/>
                <a:ea typeface="SimSun" pitchFamily="2" charset="-122"/>
              </a:rPr>
              <a:t>    </a:t>
            </a:r>
            <a:r>
              <a:rPr lang="en-US" altLang="zh-CN" sz="1050" b="1" dirty="0">
                <a:solidFill>
                  <a:prstClr val="white"/>
                </a:solidFill>
                <a:latin typeface="Intel Clear" panose="020B0604020203020204" pitchFamily="34" charset="0"/>
                <a:ea typeface="SimSun" pitchFamily="2" charset="-122"/>
              </a:rPr>
              <a:t>120W</a:t>
            </a:r>
            <a:br>
              <a:rPr lang="en-US" altLang="zh-CN" sz="1050" b="1" dirty="0">
                <a:solidFill>
                  <a:prstClr val="white"/>
                </a:solidFill>
                <a:latin typeface="Intel Clear" panose="020B0604020203020204" pitchFamily="34" charset="0"/>
                <a:ea typeface="SimSun" pitchFamily="2" charset="-122"/>
              </a:rPr>
            </a:br>
            <a:r>
              <a:rPr lang="en-US" altLang="zh-CN" sz="1050" b="1" dirty="0" smtClean="0">
                <a:solidFill>
                  <a:prstClr val="white"/>
                </a:solidFill>
                <a:latin typeface="Intel Clear" panose="020B0604020203020204" pitchFamily="34" charset="0"/>
                <a:ea typeface="SimSun" pitchFamily="2" charset="-122"/>
              </a:rPr>
              <a:t>2.0 GHz</a:t>
            </a:r>
            <a:endParaRPr lang="en-US" altLang="zh-CN" sz="1050" b="1" dirty="0">
              <a:solidFill>
                <a:srgbClr val="8DC8E8">
                  <a:lumMod val="40000"/>
                  <a:lumOff val="60000"/>
                </a:srgbClr>
              </a:solidFill>
              <a:latin typeface="Intel Clear" panose="020B0604020203020204" pitchFamily="34" charset="0"/>
              <a:ea typeface="SimSun" pitchFamily="2" charset="-122"/>
            </a:endParaRPr>
          </a:p>
        </p:txBody>
      </p:sp>
      <p:sp>
        <p:nvSpPr>
          <p:cNvPr id="80" name="AutoShape 17"/>
          <p:cNvSpPr>
            <a:spLocks noChangeArrowheads="1"/>
          </p:cNvSpPr>
          <p:nvPr/>
        </p:nvSpPr>
        <p:spPr bwMode="auto">
          <a:xfrm>
            <a:off x="2775917" y="5737021"/>
            <a:ext cx="685800" cy="149629"/>
          </a:xfrm>
          <a:prstGeom prst="roundRect">
            <a:avLst>
              <a:gd name="adj" fmla="val 20315"/>
            </a:avLst>
          </a:prstGeom>
          <a:solidFill>
            <a:schemeClr val="tx2"/>
          </a:solidFill>
          <a:ln w="12700" algn="ctr">
            <a:solidFill>
              <a:schemeClr val="bg1">
                <a:lumMod val="95000"/>
              </a:schemeClr>
            </a:solidFill>
            <a:round/>
            <a:headEnd type="none" w="sm" len="sm"/>
            <a:tailEnd type="none" w="sm" len="sm"/>
          </a:ln>
          <a:effectLst>
            <a:innerShdw blurRad="63500" dist="50800" dir="13500000">
              <a:prstClr val="black">
                <a:alpha val="50000"/>
              </a:prstClr>
            </a:innerShdw>
          </a:effectLst>
        </p:spPr>
        <p:txBody>
          <a:bodyPr wrap="none" lIns="45714" tIns="45714" rIns="45714" bIns="0" anchor="ctr"/>
          <a:lstStyle/>
          <a:p>
            <a:pPr>
              <a:lnSpc>
                <a:spcPct val="75000"/>
              </a:lnSpc>
              <a:tabLst>
                <a:tab pos="1371600" algn="r"/>
              </a:tabLst>
            </a:pPr>
            <a:r>
              <a:rPr lang="en-US" altLang="zh-CN" sz="900" b="1" kern="0" dirty="0" smtClean="0">
                <a:solidFill>
                  <a:srgbClr val="FFFFFF">
                    <a:lumMod val="95000"/>
                  </a:srgbClr>
                </a:solidFill>
                <a:latin typeface="Intel Clear" panose="020B0604020203020204" pitchFamily="34" charset="0"/>
                <a:ea typeface="SimSun" pitchFamily="2" charset="-122"/>
              </a:rPr>
              <a:t>E5-2603 v3</a:t>
            </a:r>
            <a:endParaRPr lang="en-US" altLang="zh-CN" sz="900" b="1" kern="0" dirty="0">
              <a:solidFill>
                <a:srgbClr val="FFFFFF">
                  <a:lumMod val="95000"/>
                </a:srgbClr>
              </a:solidFill>
              <a:latin typeface="Intel Clear" panose="020B0604020203020204" pitchFamily="34" charset="0"/>
              <a:ea typeface="SimSun" pitchFamily="2" charset="-122"/>
            </a:endParaRPr>
          </a:p>
        </p:txBody>
      </p:sp>
      <p:sp>
        <p:nvSpPr>
          <p:cNvPr id="81" name="AutoShape 17"/>
          <p:cNvSpPr>
            <a:spLocks noChangeArrowheads="1"/>
          </p:cNvSpPr>
          <p:nvPr/>
        </p:nvSpPr>
        <p:spPr bwMode="auto">
          <a:xfrm>
            <a:off x="2775917" y="1941360"/>
            <a:ext cx="685800" cy="149629"/>
          </a:xfrm>
          <a:prstGeom prst="roundRect">
            <a:avLst>
              <a:gd name="adj" fmla="val 20315"/>
            </a:avLst>
          </a:prstGeom>
          <a:solidFill>
            <a:schemeClr val="tx2"/>
          </a:solidFill>
          <a:ln w="12700" algn="ctr">
            <a:solidFill>
              <a:schemeClr val="bg1">
                <a:lumMod val="95000"/>
              </a:schemeClr>
            </a:solidFill>
            <a:round/>
            <a:headEnd type="none" w="sm" len="sm"/>
            <a:tailEnd type="none" w="sm" len="sm"/>
          </a:ln>
          <a:effectLst>
            <a:innerShdw blurRad="63500" dist="50800" dir="13500000">
              <a:prstClr val="black">
                <a:alpha val="50000"/>
              </a:prstClr>
            </a:innerShdw>
          </a:effectLst>
        </p:spPr>
        <p:txBody>
          <a:bodyPr wrap="none" lIns="45714" tIns="45714" rIns="45714" bIns="0" anchor="ctr"/>
          <a:lstStyle/>
          <a:p>
            <a:pPr>
              <a:lnSpc>
                <a:spcPct val="75000"/>
              </a:lnSpc>
              <a:tabLst>
                <a:tab pos="1371600" algn="r"/>
              </a:tabLst>
            </a:pPr>
            <a:r>
              <a:rPr lang="en-US" altLang="zh-CN" sz="900" b="1" kern="0" dirty="0" smtClean="0">
                <a:solidFill>
                  <a:srgbClr val="FFFFFF">
                    <a:lumMod val="95000"/>
                  </a:srgbClr>
                </a:solidFill>
                <a:latin typeface="Intel Clear" panose="020B0604020203020204" pitchFamily="34" charset="0"/>
                <a:ea typeface="SimSun" pitchFamily="2" charset="-122"/>
              </a:rPr>
              <a:t>E5-2670 v3</a:t>
            </a:r>
            <a:endParaRPr lang="en-US" altLang="zh-CN" sz="900" b="1" kern="0" dirty="0">
              <a:solidFill>
                <a:srgbClr val="FFFFFF">
                  <a:lumMod val="95000"/>
                </a:srgbClr>
              </a:solidFill>
              <a:latin typeface="Intel Clear" panose="020B0604020203020204" pitchFamily="34" charset="0"/>
              <a:ea typeface="SimSun" pitchFamily="2" charset="-122"/>
            </a:endParaRPr>
          </a:p>
        </p:txBody>
      </p:sp>
      <p:sp>
        <p:nvSpPr>
          <p:cNvPr id="83" name="AutoShape 17"/>
          <p:cNvSpPr>
            <a:spLocks noChangeArrowheads="1"/>
          </p:cNvSpPr>
          <p:nvPr/>
        </p:nvSpPr>
        <p:spPr bwMode="auto">
          <a:xfrm>
            <a:off x="2775917" y="1162460"/>
            <a:ext cx="685800" cy="149629"/>
          </a:xfrm>
          <a:prstGeom prst="roundRect">
            <a:avLst>
              <a:gd name="adj" fmla="val 20315"/>
            </a:avLst>
          </a:prstGeom>
          <a:solidFill>
            <a:schemeClr val="tx2"/>
          </a:solidFill>
          <a:ln w="12700" algn="ctr">
            <a:solidFill>
              <a:schemeClr val="bg1">
                <a:lumMod val="95000"/>
              </a:schemeClr>
            </a:solidFill>
            <a:round/>
            <a:headEnd type="none" w="sm" len="sm"/>
            <a:tailEnd type="none" w="sm" len="sm"/>
          </a:ln>
          <a:effectLst>
            <a:innerShdw blurRad="63500" dist="50800" dir="13500000">
              <a:prstClr val="black">
                <a:alpha val="50000"/>
              </a:prstClr>
            </a:innerShdw>
          </a:effectLst>
        </p:spPr>
        <p:txBody>
          <a:bodyPr wrap="none" lIns="45714" tIns="45714" rIns="45714" bIns="0" anchor="ctr"/>
          <a:lstStyle/>
          <a:p>
            <a:pPr>
              <a:lnSpc>
                <a:spcPct val="75000"/>
              </a:lnSpc>
              <a:tabLst>
                <a:tab pos="1371600" algn="r"/>
              </a:tabLst>
            </a:pPr>
            <a:r>
              <a:rPr lang="en-US" altLang="zh-CN" sz="900" b="1" kern="0" dirty="0" smtClean="0">
                <a:solidFill>
                  <a:srgbClr val="FFFFFF">
                    <a:lumMod val="95000"/>
                  </a:srgbClr>
                </a:solidFill>
                <a:latin typeface="Intel Clear" panose="020B0604020203020204" pitchFamily="34" charset="0"/>
                <a:ea typeface="SimSun" pitchFamily="2" charset="-122"/>
              </a:rPr>
              <a:t>E5-2690 v3</a:t>
            </a:r>
            <a:endParaRPr lang="en-US" altLang="zh-CN" sz="900" b="1" kern="0" dirty="0">
              <a:solidFill>
                <a:srgbClr val="FFFFFF">
                  <a:lumMod val="95000"/>
                </a:srgbClr>
              </a:solidFill>
              <a:latin typeface="Intel Clear" panose="020B0604020203020204" pitchFamily="34" charset="0"/>
              <a:ea typeface="SimSun" pitchFamily="2" charset="-122"/>
            </a:endParaRPr>
          </a:p>
        </p:txBody>
      </p:sp>
      <p:sp>
        <p:nvSpPr>
          <p:cNvPr id="84" name="AutoShape 17"/>
          <p:cNvSpPr>
            <a:spLocks noChangeArrowheads="1"/>
          </p:cNvSpPr>
          <p:nvPr/>
        </p:nvSpPr>
        <p:spPr bwMode="auto">
          <a:xfrm>
            <a:off x="2775917" y="1556908"/>
            <a:ext cx="685800" cy="149629"/>
          </a:xfrm>
          <a:prstGeom prst="roundRect">
            <a:avLst>
              <a:gd name="adj" fmla="val 20315"/>
            </a:avLst>
          </a:prstGeom>
          <a:solidFill>
            <a:schemeClr val="tx2"/>
          </a:solidFill>
          <a:ln w="12700" algn="ctr">
            <a:solidFill>
              <a:schemeClr val="bg1">
                <a:lumMod val="95000"/>
              </a:schemeClr>
            </a:solidFill>
            <a:round/>
            <a:headEnd type="none" w="sm" len="sm"/>
            <a:tailEnd type="none" w="sm" len="sm"/>
          </a:ln>
          <a:effectLst>
            <a:innerShdw blurRad="63500" dist="50800" dir="13500000">
              <a:prstClr val="black">
                <a:alpha val="50000"/>
              </a:prstClr>
            </a:innerShdw>
          </a:effectLst>
        </p:spPr>
        <p:txBody>
          <a:bodyPr wrap="none" lIns="45714" tIns="45714" rIns="45714" bIns="0" anchor="ctr"/>
          <a:lstStyle/>
          <a:p>
            <a:pPr>
              <a:lnSpc>
                <a:spcPct val="75000"/>
              </a:lnSpc>
              <a:tabLst>
                <a:tab pos="1371600" algn="r"/>
              </a:tabLst>
            </a:pPr>
            <a:r>
              <a:rPr lang="en-US" altLang="zh-CN" sz="900" b="1" kern="0" dirty="0" smtClean="0">
                <a:solidFill>
                  <a:srgbClr val="FFFFFF">
                    <a:lumMod val="95000"/>
                  </a:srgbClr>
                </a:solidFill>
                <a:latin typeface="Intel Clear" panose="020B0604020203020204" pitchFamily="34" charset="0"/>
                <a:ea typeface="SimSun" pitchFamily="2" charset="-122"/>
              </a:rPr>
              <a:t>E5-2680 v3</a:t>
            </a:r>
            <a:endParaRPr lang="en-US" altLang="zh-CN" sz="900" b="1" kern="0" dirty="0">
              <a:solidFill>
                <a:srgbClr val="FFFFFF">
                  <a:lumMod val="95000"/>
                </a:srgbClr>
              </a:solidFill>
              <a:latin typeface="Intel Clear" panose="020B0604020203020204" pitchFamily="34" charset="0"/>
              <a:ea typeface="SimSun" pitchFamily="2" charset="-122"/>
            </a:endParaRPr>
          </a:p>
        </p:txBody>
      </p:sp>
      <p:sp>
        <p:nvSpPr>
          <p:cNvPr id="85" name="AutoShape 17"/>
          <p:cNvSpPr>
            <a:spLocks noChangeArrowheads="1"/>
          </p:cNvSpPr>
          <p:nvPr/>
        </p:nvSpPr>
        <p:spPr bwMode="auto">
          <a:xfrm>
            <a:off x="2775917" y="2767368"/>
            <a:ext cx="685800" cy="149629"/>
          </a:xfrm>
          <a:prstGeom prst="roundRect">
            <a:avLst>
              <a:gd name="adj" fmla="val 20315"/>
            </a:avLst>
          </a:prstGeom>
          <a:solidFill>
            <a:schemeClr val="tx2"/>
          </a:solidFill>
          <a:ln w="12700" algn="ctr">
            <a:solidFill>
              <a:schemeClr val="bg1">
                <a:lumMod val="95000"/>
              </a:schemeClr>
            </a:solidFill>
            <a:round/>
            <a:headEnd type="none" w="sm" len="sm"/>
            <a:tailEnd type="none" w="sm" len="sm"/>
          </a:ln>
          <a:effectLst>
            <a:innerShdw blurRad="63500" dist="50800" dir="13500000">
              <a:prstClr val="black">
                <a:alpha val="50000"/>
              </a:prstClr>
            </a:innerShdw>
          </a:effectLst>
        </p:spPr>
        <p:txBody>
          <a:bodyPr wrap="none" lIns="45714" tIns="45714" rIns="45714" bIns="0" anchor="ctr"/>
          <a:lstStyle/>
          <a:p>
            <a:pPr>
              <a:lnSpc>
                <a:spcPct val="75000"/>
              </a:lnSpc>
              <a:tabLst>
                <a:tab pos="1371600" algn="r"/>
              </a:tabLst>
            </a:pPr>
            <a:r>
              <a:rPr lang="en-US" altLang="zh-CN" sz="900" b="1" kern="0" dirty="0" smtClean="0">
                <a:solidFill>
                  <a:srgbClr val="FFFFFF">
                    <a:lumMod val="95000"/>
                  </a:srgbClr>
                </a:solidFill>
                <a:latin typeface="Intel Clear" panose="020B0604020203020204" pitchFamily="34" charset="0"/>
                <a:ea typeface="SimSun" pitchFamily="2" charset="-122"/>
              </a:rPr>
              <a:t>E5-2650 v3</a:t>
            </a:r>
            <a:endParaRPr lang="en-US" altLang="zh-CN" sz="900" b="1" kern="0" dirty="0">
              <a:solidFill>
                <a:srgbClr val="FFFFFF">
                  <a:lumMod val="95000"/>
                </a:srgbClr>
              </a:solidFill>
              <a:latin typeface="Intel Clear" panose="020B0604020203020204" pitchFamily="34" charset="0"/>
              <a:ea typeface="SimSun" pitchFamily="2" charset="-122"/>
            </a:endParaRPr>
          </a:p>
        </p:txBody>
      </p:sp>
      <p:sp>
        <p:nvSpPr>
          <p:cNvPr id="86" name="AutoShape 17"/>
          <p:cNvSpPr>
            <a:spLocks noChangeArrowheads="1"/>
          </p:cNvSpPr>
          <p:nvPr/>
        </p:nvSpPr>
        <p:spPr bwMode="auto">
          <a:xfrm>
            <a:off x="2775917" y="2345873"/>
            <a:ext cx="685800" cy="149629"/>
          </a:xfrm>
          <a:prstGeom prst="roundRect">
            <a:avLst>
              <a:gd name="adj" fmla="val 20315"/>
            </a:avLst>
          </a:prstGeom>
          <a:solidFill>
            <a:schemeClr val="tx2"/>
          </a:solidFill>
          <a:ln w="12700" algn="ctr">
            <a:solidFill>
              <a:schemeClr val="bg1">
                <a:lumMod val="95000"/>
              </a:schemeClr>
            </a:solidFill>
            <a:round/>
            <a:headEnd type="none" w="sm" len="sm"/>
            <a:tailEnd type="none" w="sm" len="sm"/>
          </a:ln>
          <a:effectLst>
            <a:innerShdw blurRad="63500" dist="50800" dir="13500000">
              <a:prstClr val="black">
                <a:alpha val="50000"/>
              </a:prstClr>
            </a:innerShdw>
          </a:effectLst>
        </p:spPr>
        <p:txBody>
          <a:bodyPr wrap="none" lIns="45714" tIns="45714" rIns="45714" bIns="0" anchor="ctr"/>
          <a:lstStyle/>
          <a:p>
            <a:pPr>
              <a:lnSpc>
                <a:spcPct val="75000"/>
              </a:lnSpc>
              <a:tabLst>
                <a:tab pos="1371600" algn="r"/>
              </a:tabLst>
            </a:pPr>
            <a:r>
              <a:rPr lang="en-US" altLang="zh-CN" sz="900" b="1" kern="0" dirty="0" smtClean="0">
                <a:solidFill>
                  <a:srgbClr val="FFFFFF">
                    <a:lumMod val="95000"/>
                  </a:srgbClr>
                </a:solidFill>
                <a:latin typeface="Intel Clear" panose="020B0604020203020204" pitchFamily="34" charset="0"/>
                <a:ea typeface="SimSun" pitchFamily="2" charset="-122"/>
              </a:rPr>
              <a:t>E5-2660 v3</a:t>
            </a:r>
            <a:endParaRPr lang="en-US" altLang="zh-CN" sz="900" b="1" kern="0" dirty="0">
              <a:solidFill>
                <a:srgbClr val="FFFFFF">
                  <a:lumMod val="95000"/>
                </a:srgbClr>
              </a:solidFill>
              <a:latin typeface="Intel Clear" panose="020B0604020203020204" pitchFamily="34" charset="0"/>
              <a:ea typeface="SimSun" pitchFamily="2" charset="-122"/>
            </a:endParaRPr>
          </a:p>
        </p:txBody>
      </p:sp>
      <p:sp>
        <p:nvSpPr>
          <p:cNvPr id="67" name="AutoShape 17"/>
          <p:cNvSpPr>
            <a:spLocks noChangeArrowheads="1"/>
          </p:cNvSpPr>
          <p:nvPr/>
        </p:nvSpPr>
        <p:spPr bwMode="auto">
          <a:xfrm>
            <a:off x="2005166" y="3369969"/>
            <a:ext cx="1087351" cy="334963"/>
          </a:xfrm>
          <a:prstGeom prst="roundRect">
            <a:avLst>
              <a:gd name="adj" fmla="val 20315"/>
            </a:avLst>
          </a:prstGeom>
          <a:solidFill>
            <a:srgbClr val="CCFF99"/>
          </a:solidFill>
          <a:ln w="38100" algn="ctr">
            <a:solidFill>
              <a:srgbClr val="FFC000"/>
            </a:solidFill>
            <a:round/>
            <a:headEnd type="none" w="sm" len="sm"/>
            <a:tailEnd type="none" w="sm" len="sm"/>
          </a:ln>
        </p:spPr>
        <p:txBody>
          <a:bodyPr wrap="none" lIns="34286" tIns="34286" rIns="34286" bIns="0" anchor="ctr"/>
          <a:lstStyle/>
          <a:p>
            <a:pPr defTabSz="457200">
              <a:lnSpc>
                <a:spcPct val="75000"/>
              </a:lnSpc>
              <a:tabLst>
                <a:tab pos="1028700" algn="r"/>
              </a:tabLst>
            </a:pPr>
            <a:r>
              <a:rPr lang="en-US" altLang="zh-CN" sz="1050" b="1" dirty="0">
                <a:solidFill>
                  <a:srgbClr val="000000"/>
                </a:solidFill>
                <a:latin typeface="Intel Clear" panose="020B0604020203020204" pitchFamily="34" charset="0"/>
                <a:ea typeface="SimSun" pitchFamily="2" charset="-122"/>
              </a:rPr>
              <a:t>8C                </a:t>
            </a:r>
            <a:r>
              <a:rPr lang="en-US" altLang="zh-CN" sz="1050" b="1" dirty="0" smtClean="0">
                <a:solidFill>
                  <a:srgbClr val="000000"/>
                </a:solidFill>
                <a:latin typeface="Intel Clear" panose="020B0604020203020204" pitchFamily="34" charset="0"/>
                <a:ea typeface="SimSun" pitchFamily="2" charset="-122"/>
              </a:rPr>
              <a:t>90W</a:t>
            </a:r>
            <a:r>
              <a:rPr lang="en-US" altLang="zh-CN" sz="1050" b="1" dirty="0">
                <a:solidFill>
                  <a:srgbClr val="000000"/>
                </a:solidFill>
                <a:latin typeface="Intel Clear" panose="020B0604020203020204" pitchFamily="34" charset="0"/>
                <a:ea typeface="SimSun" pitchFamily="2" charset="-122"/>
              </a:rPr>
              <a:t/>
            </a:r>
            <a:br>
              <a:rPr lang="en-US" altLang="zh-CN" sz="1050" b="1" dirty="0">
                <a:solidFill>
                  <a:srgbClr val="000000"/>
                </a:solidFill>
                <a:latin typeface="Intel Clear" panose="020B0604020203020204" pitchFamily="34" charset="0"/>
                <a:ea typeface="SimSun" pitchFamily="2" charset="-122"/>
              </a:rPr>
            </a:br>
            <a:r>
              <a:rPr lang="en-US" altLang="zh-CN" sz="1050" b="1" dirty="0" smtClean="0">
                <a:solidFill>
                  <a:srgbClr val="000000"/>
                </a:solidFill>
                <a:latin typeface="Intel Clear" panose="020B0604020203020204" pitchFamily="34" charset="0"/>
                <a:ea typeface="SimSun" pitchFamily="2" charset="-122"/>
              </a:rPr>
              <a:t>2.6 </a:t>
            </a:r>
            <a:r>
              <a:rPr lang="en-US" altLang="zh-CN" sz="1050" b="1" dirty="0">
                <a:solidFill>
                  <a:srgbClr val="000000"/>
                </a:solidFill>
                <a:latin typeface="Intel Clear" panose="020B0604020203020204" pitchFamily="34" charset="0"/>
                <a:ea typeface="SimSun" pitchFamily="2" charset="-122"/>
              </a:rPr>
              <a:t>GHz</a:t>
            </a:r>
          </a:p>
        </p:txBody>
      </p:sp>
      <p:sp>
        <p:nvSpPr>
          <p:cNvPr id="68" name="AutoShape 17"/>
          <p:cNvSpPr>
            <a:spLocks noChangeArrowheads="1"/>
          </p:cNvSpPr>
          <p:nvPr/>
        </p:nvSpPr>
        <p:spPr bwMode="auto">
          <a:xfrm>
            <a:off x="2005166" y="4185251"/>
            <a:ext cx="1087351" cy="334963"/>
          </a:xfrm>
          <a:prstGeom prst="roundRect">
            <a:avLst>
              <a:gd name="adj" fmla="val 20315"/>
            </a:avLst>
          </a:prstGeom>
          <a:solidFill>
            <a:srgbClr val="92D050"/>
          </a:solidFill>
          <a:ln w="38100" algn="ctr">
            <a:solidFill>
              <a:srgbClr val="FFC000"/>
            </a:solidFill>
            <a:round/>
            <a:headEnd type="none" w="sm" len="sm"/>
            <a:tailEnd type="none" w="sm" len="sm"/>
          </a:ln>
        </p:spPr>
        <p:txBody>
          <a:bodyPr wrap="square" lIns="34286" tIns="34286" rIns="34286" bIns="0" anchor="ctr"/>
          <a:lstStyle/>
          <a:p>
            <a:pPr defTabSz="457200">
              <a:lnSpc>
                <a:spcPct val="75000"/>
              </a:lnSpc>
              <a:tabLst>
                <a:tab pos="1028700" algn="r"/>
              </a:tabLst>
            </a:pPr>
            <a:r>
              <a:rPr lang="en-US" altLang="zh-CN" sz="1050" b="1" dirty="0">
                <a:solidFill>
                  <a:srgbClr val="000000"/>
                </a:solidFill>
                <a:latin typeface="Intel Clear" panose="020B0604020203020204" pitchFamily="34" charset="0"/>
                <a:ea typeface="SimSun" pitchFamily="2" charset="-122"/>
              </a:rPr>
              <a:t>6C             </a:t>
            </a:r>
            <a:r>
              <a:rPr lang="en-US" altLang="zh-CN" sz="1050" b="1" dirty="0" smtClean="0">
                <a:solidFill>
                  <a:srgbClr val="000000"/>
                </a:solidFill>
                <a:latin typeface="Intel Clear" panose="020B0604020203020204" pitchFamily="34" charset="0"/>
                <a:ea typeface="SimSun" pitchFamily="2" charset="-122"/>
              </a:rPr>
              <a:t>   85W</a:t>
            </a:r>
            <a:r>
              <a:rPr lang="en-US" altLang="zh-CN" sz="1050" b="1" dirty="0">
                <a:solidFill>
                  <a:srgbClr val="000000"/>
                </a:solidFill>
                <a:latin typeface="Intel Clear" panose="020B0604020203020204" pitchFamily="34" charset="0"/>
                <a:ea typeface="SimSun" pitchFamily="2" charset="-122"/>
              </a:rPr>
              <a:t/>
            </a:r>
            <a:br>
              <a:rPr lang="en-US" altLang="zh-CN" sz="1050" b="1" dirty="0">
                <a:solidFill>
                  <a:srgbClr val="000000"/>
                </a:solidFill>
                <a:latin typeface="Intel Clear" panose="020B0604020203020204" pitchFamily="34" charset="0"/>
                <a:ea typeface="SimSun" pitchFamily="2" charset="-122"/>
              </a:rPr>
            </a:br>
            <a:r>
              <a:rPr lang="en-US" altLang="zh-CN" sz="1050" b="1" dirty="0" smtClean="0">
                <a:solidFill>
                  <a:srgbClr val="000000"/>
                </a:solidFill>
                <a:latin typeface="Intel Clear" panose="020B0604020203020204" pitchFamily="34" charset="0"/>
                <a:ea typeface="SimSun" pitchFamily="2" charset="-122"/>
              </a:rPr>
              <a:t>2.4 GHz</a:t>
            </a:r>
            <a:endParaRPr lang="en-US" altLang="zh-CN" sz="1050" b="1" dirty="0">
              <a:solidFill>
                <a:srgbClr val="000000"/>
              </a:solidFill>
              <a:latin typeface="Intel Clear" panose="020B0604020203020204" pitchFamily="34" charset="0"/>
              <a:ea typeface="SimSun" pitchFamily="2" charset="-122"/>
            </a:endParaRPr>
          </a:p>
        </p:txBody>
      </p:sp>
      <p:sp>
        <p:nvSpPr>
          <p:cNvPr id="69" name="AutoShape 17"/>
          <p:cNvSpPr>
            <a:spLocks noChangeArrowheads="1"/>
          </p:cNvSpPr>
          <p:nvPr/>
        </p:nvSpPr>
        <p:spPr bwMode="auto">
          <a:xfrm>
            <a:off x="5765795" y="2717451"/>
            <a:ext cx="1166579" cy="334963"/>
          </a:xfrm>
          <a:prstGeom prst="roundRect">
            <a:avLst>
              <a:gd name="adj" fmla="val 20315"/>
            </a:avLst>
          </a:prstGeom>
          <a:solidFill>
            <a:srgbClr val="CCFF99"/>
          </a:solidFill>
          <a:ln w="19050" algn="ctr">
            <a:solidFill>
              <a:srgbClr val="000000"/>
            </a:solidFill>
            <a:round/>
            <a:headEnd type="none" w="sm" len="sm"/>
            <a:tailEnd type="none" w="sm" len="sm"/>
          </a:ln>
        </p:spPr>
        <p:txBody>
          <a:bodyPr wrap="none" lIns="34286" tIns="34286" rIns="34286" bIns="0" anchor="ctr"/>
          <a:lstStyle/>
          <a:p>
            <a:pPr defTabSz="457200">
              <a:lnSpc>
                <a:spcPct val="75000"/>
              </a:lnSpc>
              <a:tabLst>
                <a:tab pos="1028700" algn="r"/>
              </a:tabLst>
            </a:pPr>
            <a:r>
              <a:rPr lang="en-US" altLang="zh-CN" sz="1050" b="1" dirty="0">
                <a:solidFill>
                  <a:srgbClr val="000000"/>
                </a:solidFill>
                <a:latin typeface="Intel Clear" panose="020B0604020203020204" pitchFamily="34" charset="0"/>
                <a:ea typeface="SimSun" pitchFamily="2" charset="-122"/>
              </a:rPr>
              <a:t>8C </a:t>
            </a:r>
            <a:r>
              <a:rPr lang="en-US" altLang="zh-CN" sz="1050" b="1" dirty="0" smtClean="0">
                <a:solidFill>
                  <a:srgbClr val="000000"/>
                </a:solidFill>
                <a:latin typeface="Intel Clear" panose="020B0604020203020204" pitchFamily="34" charset="0"/>
                <a:ea typeface="SimSun" pitchFamily="2" charset="-122"/>
              </a:rPr>
              <a:t> (20M)   135W</a:t>
            </a:r>
            <a:r>
              <a:rPr lang="en-US" altLang="zh-CN" sz="1050" b="1" dirty="0">
                <a:solidFill>
                  <a:srgbClr val="000000"/>
                </a:solidFill>
                <a:latin typeface="Intel Clear" panose="020B0604020203020204" pitchFamily="34" charset="0"/>
                <a:ea typeface="SimSun" pitchFamily="2" charset="-122"/>
              </a:rPr>
              <a:t/>
            </a:r>
            <a:br>
              <a:rPr lang="en-US" altLang="zh-CN" sz="1050" b="1" dirty="0">
                <a:solidFill>
                  <a:srgbClr val="000000"/>
                </a:solidFill>
                <a:latin typeface="Intel Clear" panose="020B0604020203020204" pitchFamily="34" charset="0"/>
                <a:ea typeface="SimSun" pitchFamily="2" charset="-122"/>
              </a:rPr>
            </a:br>
            <a:r>
              <a:rPr lang="en-US" altLang="zh-CN" sz="1050" b="1" dirty="0" smtClean="0">
                <a:solidFill>
                  <a:srgbClr val="000000"/>
                </a:solidFill>
                <a:latin typeface="Intel Clear" panose="020B0604020203020204" pitchFamily="34" charset="0"/>
                <a:ea typeface="SimSun" pitchFamily="2" charset="-122"/>
              </a:rPr>
              <a:t>3.2 GHz   (2U)</a:t>
            </a:r>
            <a:endParaRPr lang="en-US" altLang="zh-CN" sz="1050" b="1" dirty="0">
              <a:solidFill>
                <a:srgbClr val="000000"/>
              </a:solidFill>
              <a:latin typeface="Intel Clear" panose="020B0604020203020204" pitchFamily="34" charset="0"/>
              <a:ea typeface="SimSun" pitchFamily="2" charset="-122"/>
            </a:endParaRPr>
          </a:p>
        </p:txBody>
      </p:sp>
      <p:sp>
        <p:nvSpPr>
          <p:cNvPr id="70" name="AutoShape 17"/>
          <p:cNvSpPr>
            <a:spLocks noChangeArrowheads="1"/>
          </p:cNvSpPr>
          <p:nvPr/>
        </p:nvSpPr>
        <p:spPr bwMode="auto">
          <a:xfrm>
            <a:off x="5765795" y="3091677"/>
            <a:ext cx="1166579" cy="334963"/>
          </a:xfrm>
          <a:prstGeom prst="roundRect">
            <a:avLst>
              <a:gd name="adj" fmla="val 20315"/>
            </a:avLst>
          </a:prstGeom>
          <a:solidFill>
            <a:srgbClr val="92D050"/>
          </a:solidFill>
          <a:ln w="19050" algn="ctr">
            <a:solidFill>
              <a:srgbClr val="000000"/>
            </a:solidFill>
            <a:round/>
            <a:headEnd type="none" w="sm" len="sm"/>
            <a:tailEnd type="none" w="sm" len="sm"/>
          </a:ln>
        </p:spPr>
        <p:txBody>
          <a:bodyPr wrap="square" lIns="34286" tIns="34286" rIns="34286" bIns="0" anchor="ctr"/>
          <a:lstStyle/>
          <a:p>
            <a:pPr defTabSz="457200">
              <a:lnSpc>
                <a:spcPct val="75000"/>
              </a:lnSpc>
              <a:tabLst>
                <a:tab pos="1028700" algn="r"/>
              </a:tabLst>
            </a:pPr>
            <a:r>
              <a:rPr lang="en-US" altLang="zh-CN" sz="1050" b="1" dirty="0">
                <a:solidFill>
                  <a:srgbClr val="000000"/>
                </a:solidFill>
                <a:latin typeface="Intel Clear" panose="020B0604020203020204" pitchFamily="34" charset="0"/>
                <a:ea typeface="SimSun" pitchFamily="2" charset="-122"/>
              </a:rPr>
              <a:t>6C </a:t>
            </a:r>
            <a:r>
              <a:rPr lang="en-US" altLang="zh-CN" sz="1050" b="1" dirty="0" smtClean="0">
                <a:solidFill>
                  <a:srgbClr val="000000"/>
                </a:solidFill>
                <a:latin typeface="Intel Clear" panose="020B0604020203020204" pitchFamily="34" charset="0"/>
                <a:ea typeface="SimSun" pitchFamily="2" charset="-122"/>
              </a:rPr>
              <a:t>(20M)    135W</a:t>
            </a:r>
            <a:r>
              <a:rPr lang="en-US" altLang="zh-CN" sz="1050" b="1" dirty="0">
                <a:solidFill>
                  <a:srgbClr val="000000"/>
                </a:solidFill>
                <a:latin typeface="Intel Clear" panose="020B0604020203020204" pitchFamily="34" charset="0"/>
                <a:ea typeface="SimSun" pitchFamily="2" charset="-122"/>
              </a:rPr>
              <a:t/>
            </a:r>
            <a:br>
              <a:rPr lang="en-US" altLang="zh-CN" sz="1050" b="1" dirty="0">
                <a:solidFill>
                  <a:srgbClr val="000000"/>
                </a:solidFill>
                <a:latin typeface="Intel Clear" panose="020B0604020203020204" pitchFamily="34" charset="0"/>
                <a:ea typeface="SimSun" pitchFamily="2" charset="-122"/>
              </a:rPr>
            </a:br>
            <a:r>
              <a:rPr lang="en-US" altLang="zh-CN" sz="1050" b="1" dirty="0" smtClean="0">
                <a:solidFill>
                  <a:srgbClr val="000000"/>
                </a:solidFill>
                <a:latin typeface="Intel Clear" panose="020B0604020203020204" pitchFamily="34" charset="0"/>
                <a:ea typeface="SimSun" pitchFamily="2" charset="-122"/>
              </a:rPr>
              <a:t>3.4 GHz   (2U)  </a:t>
            </a:r>
            <a:endParaRPr lang="en-US" altLang="zh-CN" sz="1050" b="1" dirty="0">
              <a:solidFill>
                <a:srgbClr val="000000"/>
              </a:solidFill>
              <a:latin typeface="Intel Clear" panose="020B0604020203020204" pitchFamily="34" charset="0"/>
              <a:ea typeface="SimSun" pitchFamily="2" charset="-122"/>
            </a:endParaRPr>
          </a:p>
        </p:txBody>
      </p:sp>
      <p:sp>
        <p:nvSpPr>
          <p:cNvPr id="72" name="AutoShape 17"/>
          <p:cNvSpPr>
            <a:spLocks noChangeArrowheads="1"/>
          </p:cNvSpPr>
          <p:nvPr/>
        </p:nvSpPr>
        <p:spPr bwMode="auto">
          <a:xfrm>
            <a:off x="5765795" y="3465903"/>
            <a:ext cx="1166579" cy="338328"/>
          </a:xfrm>
          <a:prstGeom prst="roundRect">
            <a:avLst>
              <a:gd name="adj" fmla="val 20315"/>
            </a:avLst>
          </a:prstGeom>
          <a:solidFill>
            <a:schemeClr val="accent6">
              <a:lumMod val="20000"/>
              <a:lumOff val="80000"/>
            </a:schemeClr>
          </a:solidFill>
          <a:ln w="19050">
            <a:headEnd type="none" w="sm" len="sm"/>
            <a:tailEnd type="none" w="sm" len="sm"/>
          </a:ln>
        </p:spPr>
        <p:style>
          <a:lnRef idx="2">
            <a:schemeClr val="dk1"/>
          </a:lnRef>
          <a:fillRef idx="1">
            <a:schemeClr val="lt1"/>
          </a:fillRef>
          <a:effectRef idx="0">
            <a:schemeClr val="dk1"/>
          </a:effectRef>
          <a:fontRef idx="minor">
            <a:schemeClr val="dk1"/>
          </a:fontRef>
        </p:style>
        <p:txBody>
          <a:bodyPr wrap="none" lIns="60952" tIns="60952" rIns="60952" bIns="0" anchor="ctr"/>
          <a:lstStyle/>
          <a:p>
            <a:pPr defTabSz="609585">
              <a:lnSpc>
                <a:spcPct val="75000"/>
              </a:lnSpc>
              <a:tabLst>
                <a:tab pos="1828754" algn="r"/>
              </a:tabLst>
            </a:pPr>
            <a:r>
              <a:rPr lang="en-US" altLang="zh-CN" sz="1050" b="1" dirty="0" smtClean="0">
                <a:solidFill>
                  <a:srgbClr val="000000"/>
                </a:solidFill>
                <a:latin typeface="Intel Clear" panose="020B0604020203020204" pitchFamily="34" charset="0"/>
                <a:ea typeface="SimSun" pitchFamily="2" charset="-122"/>
              </a:rPr>
              <a:t>4C (15M)   135W</a:t>
            </a:r>
          </a:p>
          <a:p>
            <a:pPr defTabSz="609585">
              <a:lnSpc>
                <a:spcPct val="75000"/>
              </a:lnSpc>
              <a:tabLst>
                <a:tab pos="1828754" algn="r"/>
              </a:tabLst>
            </a:pPr>
            <a:r>
              <a:rPr lang="en-US" altLang="zh-CN" sz="1050" b="1" dirty="0" smtClean="0">
                <a:solidFill>
                  <a:srgbClr val="000000"/>
                </a:solidFill>
                <a:latin typeface="Intel Clear" panose="020B0604020203020204" pitchFamily="34" charset="0"/>
                <a:ea typeface="SimSun" pitchFamily="2" charset="-122"/>
              </a:rPr>
              <a:t>3.5GHz   (2U)</a:t>
            </a:r>
            <a:endParaRPr lang="en-US" altLang="zh-CN" b="1" dirty="0">
              <a:solidFill>
                <a:srgbClr val="000000"/>
              </a:solidFill>
              <a:latin typeface="Intel Clear" panose="020B0604020203020204" pitchFamily="34" charset="0"/>
              <a:ea typeface="SimSun" pitchFamily="2" charset="-122"/>
            </a:endParaRPr>
          </a:p>
        </p:txBody>
      </p:sp>
      <p:sp>
        <p:nvSpPr>
          <p:cNvPr id="73" name="AutoShape 17"/>
          <p:cNvSpPr>
            <a:spLocks noChangeArrowheads="1"/>
          </p:cNvSpPr>
          <p:nvPr/>
        </p:nvSpPr>
        <p:spPr bwMode="auto">
          <a:xfrm>
            <a:off x="2005166" y="5121365"/>
            <a:ext cx="1087351" cy="336551"/>
          </a:xfrm>
          <a:prstGeom prst="roundRect">
            <a:avLst>
              <a:gd name="adj" fmla="val 20315"/>
            </a:avLst>
          </a:prstGeom>
          <a:solidFill>
            <a:schemeClr val="tx2">
              <a:lumMod val="40000"/>
              <a:lumOff val="60000"/>
            </a:schemeClr>
          </a:solidFill>
          <a:ln w="38100" algn="ctr">
            <a:solidFill>
              <a:srgbClr val="FFC000"/>
            </a:solidFill>
            <a:round/>
            <a:headEnd type="none" w="sm" len="sm"/>
            <a:tailEnd type="none" w="sm" len="sm"/>
          </a:ln>
        </p:spPr>
        <p:txBody>
          <a:bodyPr wrap="none" lIns="34286" tIns="34286" rIns="34286" bIns="0" anchor="ctr"/>
          <a:lstStyle/>
          <a:p>
            <a:pPr defTabSz="457200">
              <a:lnSpc>
                <a:spcPct val="75000"/>
              </a:lnSpc>
              <a:tabLst>
                <a:tab pos="727472" algn="l"/>
              </a:tabLst>
            </a:pPr>
            <a:r>
              <a:rPr lang="en-US" altLang="zh-CN" sz="1050" b="1" dirty="0" smtClean="0">
                <a:solidFill>
                  <a:srgbClr val="FFFFFF"/>
                </a:solidFill>
                <a:latin typeface="Intel Clear" panose="020B0604020203020204" pitchFamily="34" charset="0"/>
                <a:ea typeface="SimSun" pitchFamily="2" charset="-122"/>
              </a:rPr>
              <a:t>6C                85W </a:t>
            </a:r>
            <a:r>
              <a:rPr lang="en-US" altLang="zh-CN" sz="1050" b="1" dirty="0">
                <a:solidFill>
                  <a:srgbClr val="FFFFFF"/>
                </a:solidFill>
                <a:latin typeface="Intel Clear" panose="020B0604020203020204" pitchFamily="34" charset="0"/>
                <a:ea typeface="SimSun" pitchFamily="2" charset="-122"/>
              </a:rPr>
              <a:t/>
            </a:r>
            <a:br>
              <a:rPr lang="en-US" altLang="zh-CN" sz="1050" b="1" dirty="0">
                <a:solidFill>
                  <a:srgbClr val="FFFFFF"/>
                </a:solidFill>
                <a:latin typeface="Intel Clear" panose="020B0604020203020204" pitchFamily="34" charset="0"/>
                <a:ea typeface="SimSun" pitchFamily="2" charset="-122"/>
              </a:rPr>
            </a:br>
            <a:r>
              <a:rPr lang="en-US" altLang="zh-CN" sz="1050" b="1" dirty="0" smtClean="0">
                <a:solidFill>
                  <a:srgbClr val="FFFFFF"/>
                </a:solidFill>
                <a:latin typeface="Intel Clear" panose="020B0604020203020204" pitchFamily="34" charset="0"/>
                <a:ea typeface="SimSun" pitchFamily="2" charset="-122"/>
              </a:rPr>
              <a:t>1.9 </a:t>
            </a:r>
            <a:r>
              <a:rPr lang="en-US" altLang="zh-CN" sz="1050" b="1" dirty="0">
                <a:solidFill>
                  <a:srgbClr val="FFFFFF"/>
                </a:solidFill>
                <a:latin typeface="Intel Clear" panose="020B0604020203020204" pitchFamily="34" charset="0"/>
                <a:ea typeface="SimSun" pitchFamily="2" charset="-122"/>
              </a:rPr>
              <a:t>GHz</a:t>
            </a:r>
          </a:p>
        </p:txBody>
      </p:sp>
      <p:sp>
        <p:nvSpPr>
          <p:cNvPr id="93" name="AutoShape 17"/>
          <p:cNvSpPr>
            <a:spLocks noChangeArrowheads="1"/>
          </p:cNvSpPr>
          <p:nvPr/>
        </p:nvSpPr>
        <p:spPr bwMode="auto">
          <a:xfrm>
            <a:off x="2775917" y="5296233"/>
            <a:ext cx="685800" cy="149629"/>
          </a:xfrm>
          <a:prstGeom prst="roundRect">
            <a:avLst>
              <a:gd name="adj" fmla="val 20315"/>
            </a:avLst>
          </a:prstGeom>
          <a:solidFill>
            <a:schemeClr val="tx2"/>
          </a:solidFill>
          <a:ln w="12700" algn="ctr">
            <a:solidFill>
              <a:schemeClr val="bg1">
                <a:lumMod val="95000"/>
              </a:schemeClr>
            </a:solidFill>
            <a:round/>
            <a:headEnd type="none" w="sm" len="sm"/>
            <a:tailEnd type="none" w="sm" len="sm"/>
          </a:ln>
          <a:effectLst>
            <a:innerShdw blurRad="63500" dist="50800" dir="13500000">
              <a:prstClr val="black">
                <a:alpha val="50000"/>
              </a:prstClr>
            </a:innerShdw>
          </a:effectLst>
        </p:spPr>
        <p:txBody>
          <a:bodyPr wrap="none" lIns="45714" tIns="45714" rIns="45714" bIns="0" anchor="ctr"/>
          <a:lstStyle/>
          <a:p>
            <a:pPr>
              <a:lnSpc>
                <a:spcPct val="75000"/>
              </a:lnSpc>
              <a:tabLst>
                <a:tab pos="1371600" algn="r"/>
              </a:tabLst>
            </a:pPr>
            <a:r>
              <a:rPr lang="en-US" altLang="zh-CN" sz="900" b="1" kern="0" dirty="0" smtClean="0">
                <a:solidFill>
                  <a:srgbClr val="FFFFFF">
                    <a:lumMod val="95000"/>
                  </a:srgbClr>
                </a:solidFill>
                <a:latin typeface="Intel Clear" panose="020B0604020203020204" pitchFamily="34" charset="0"/>
                <a:ea typeface="SimSun" pitchFamily="2" charset="-122"/>
              </a:rPr>
              <a:t>E5-2609 v3</a:t>
            </a:r>
            <a:endParaRPr lang="en-US" altLang="zh-CN" sz="900" b="1" kern="0" dirty="0">
              <a:solidFill>
                <a:srgbClr val="FFFFFF">
                  <a:lumMod val="95000"/>
                </a:srgbClr>
              </a:solidFill>
              <a:latin typeface="Intel Clear" panose="020B0604020203020204" pitchFamily="34" charset="0"/>
              <a:ea typeface="SimSun" pitchFamily="2" charset="-122"/>
            </a:endParaRPr>
          </a:p>
        </p:txBody>
      </p:sp>
      <p:sp>
        <p:nvSpPr>
          <p:cNvPr id="87" name="AutoShape 17"/>
          <p:cNvSpPr>
            <a:spLocks noChangeArrowheads="1"/>
          </p:cNvSpPr>
          <p:nvPr/>
        </p:nvSpPr>
        <p:spPr bwMode="auto">
          <a:xfrm>
            <a:off x="2775917" y="4358248"/>
            <a:ext cx="685800" cy="149629"/>
          </a:xfrm>
          <a:prstGeom prst="roundRect">
            <a:avLst>
              <a:gd name="adj" fmla="val 20315"/>
            </a:avLst>
          </a:prstGeom>
          <a:solidFill>
            <a:schemeClr val="tx2"/>
          </a:solidFill>
          <a:ln w="12700" algn="ctr">
            <a:solidFill>
              <a:schemeClr val="bg1">
                <a:lumMod val="95000"/>
              </a:schemeClr>
            </a:solidFill>
            <a:round/>
            <a:headEnd type="none" w="sm" len="sm"/>
            <a:tailEnd type="none" w="sm" len="sm"/>
          </a:ln>
          <a:effectLst>
            <a:innerShdw blurRad="63500" dist="50800" dir="13500000">
              <a:prstClr val="black">
                <a:alpha val="50000"/>
              </a:prstClr>
            </a:innerShdw>
          </a:effectLst>
        </p:spPr>
        <p:txBody>
          <a:bodyPr wrap="none" lIns="45714" tIns="45714" rIns="45714" bIns="0" anchor="ctr"/>
          <a:lstStyle/>
          <a:p>
            <a:pPr>
              <a:lnSpc>
                <a:spcPct val="75000"/>
              </a:lnSpc>
              <a:tabLst>
                <a:tab pos="1371600" algn="r"/>
              </a:tabLst>
            </a:pPr>
            <a:r>
              <a:rPr lang="en-US" altLang="zh-CN" sz="900" b="1" kern="0" dirty="0" smtClean="0">
                <a:solidFill>
                  <a:srgbClr val="FFFFFF">
                    <a:lumMod val="95000"/>
                  </a:srgbClr>
                </a:solidFill>
                <a:latin typeface="Intel Clear" panose="020B0604020203020204" pitchFamily="34" charset="0"/>
                <a:ea typeface="SimSun" pitchFamily="2" charset="-122"/>
              </a:rPr>
              <a:t>E5-2620 v3</a:t>
            </a:r>
            <a:endParaRPr lang="en-US" altLang="zh-CN" sz="900" b="1" kern="0" dirty="0">
              <a:solidFill>
                <a:srgbClr val="FFFFFF">
                  <a:lumMod val="95000"/>
                </a:srgbClr>
              </a:solidFill>
              <a:latin typeface="Intel Clear" panose="020B0604020203020204" pitchFamily="34" charset="0"/>
              <a:ea typeface="SimSun" pitchFamily="2" charset="-122"/>
            </a:endParaRPr>
          </a:p>
        </p:txBody>
      </p:sp>
      <p:sp>
        <p:nvSpPr>
          <p:cNvPr id="88" name="AutoShape 17"/>
          <p:cNvSpPr>
            <a:spLocks noChangeArrowheads="1"/>
          </p:cNvSpPr>
          <p:nvPr/>
        </p:nvSpPr>
        <p:spPr bwMode="auto">
          <a:xfrm>
            <a:off x="2775917" y="3547981"/>
            <a:ext cx="685800" cy="149629"/>
          </a:xfrm>
          <a:prstGeom prst="roundRect">
            <a:avLst>
              <a:gd name="adj" fmla="val 20315"/>
            </a:avLst>
          </a:prstGeom>
          <a:solidFill>
            <a:schemeClr val="tx2"/>
          </a:solidFill>
          <a:ln w="12700" algn="ctr">
            <a:solidFill>
              <a:schemeClr val="bg1">
                <a:lumMod val="95000"/>
              </a:schemeClr>
            </a:solidFill>
            <a:round/>
            <a:headEnd type="none" w="sm" len="sm"/>
            <a:tailEnd type="none" w="sm" len="sm"/>
          </a:ln>
          <a:effectLst>
            <a:innerShdw blurRad="63500" dist="50800" dir="13500000">
              <a:prstClr val="black">
                <a:alpha val="50000"/>
              </a:prstClr>
            </a:innerShdw>
          </a:effectLst>
        </p:spPr>
        <p:txBody>
          <a:bodyPr wrap="none" lIns="45714" tIns="45714" rIns="45714" bIns="0" anchor="ctr"/>
          <a:lstStyle/>
          <a:p>
            <a:pPr>
              <a:lnSpc>
                <a:spcPct val="75000"/>
              </a:lnSpc>
              <a:tabLst>
                <a:tab pos="1371600" algn="r"/>
              </a:tabLst>
            </a:pPr>
            <a:r>
              <a:rPr lang="en-US" altLang="zh-CN" sz="900" b="1" kern="0" dirty="0" smtClean="0">
                <a:solidFill>
                  <a:srgbClr val="FFFFFF">
                    <a:lumMod val="95000"/>
                  </a:srgbClr>
                </a:solidFill>
                <a:latin typeface="Intel Clear" panose="020B0604020203020204" pitchFamily="34" charset="0"/>
                <a:ea typeface="SimSun" pitchFamily="2" charset="-122"/>
              </a:rPr>
              <a:t>E5-2640 v3</a:t>
            </a:r>
            <a:r>
              <a:rPr lang="en-US" altLang="zh-CN" sz="900" b="1" kern="0" dirty="0">
                <a:solidFill>
                  <a:srgbClr val="FFFFFF">
                    <a:lumMod val="95000"/>
                  </a:srgbClr>
                </a:solidFill>
                <a:latin typeface="Intel Clear" panose="020B0604020203020204" pitchFamily="34" charset="0"/>
                <a:ea typeface="SimSun" pitchFamily="2" charset="-122"/>
              </a:rPr>
              <a:t>	</a:t>
            </a:r>
          </a:p>
        </p:txBody>
      </p:sp>
      <p:sp>
        <p:nvSpPr>
          <p:cNvPr id="89" name="AutoShape 17"/>
          <p:cNvSpPr>
            <a:spLocks noChangeArrowheads="1"/>
          </p:cNvSpPr>
          <p:nvPr/>
        </p:nvSpPr>
        <p:spPr bwMode="auto">
          <a:xfrm>
            <a:off x="2775917" y="3939072"/>
            <a:ext cx="685800" cy="149629"/>
          </a:xfrm>
          <a:prstGeom prst="roundRect">
            <a:avLst>
              <a:gd name="adj" fmla="val 20315"/>
            </a:avLst>
          </a:prstGeom>
          <a:solidFill>
            <a:schemeClr val="tx2"/>
          </a:solidFill>
          <a:ln w="12700" algn="ctr">
            <a:solidFill>
              <a:schemeClr val="bg1">
                <a:lumMod val="95000"/>
              </a:schemeClr>
            </a:solidFill>
            <a:round/>
            <a:headEnd type="none" w="sm" len="sm"/>
            <a:tailEnd type="none" w="sm" len="sm"/>
          </a:ln>
          <a:effectLst>
            <a:innerShdw blurRad="63500" dist="50800" dir="13500000">
              <a:prstClr val="black">
                <a:alpha val="50000"/>
              </a:prstClr>
            </a:innerShdw>
          </a:effectLst>
        </p:spPr>
        <p:txBody>
          <a:bodyPr wrap="none" lIns="45714" tIns="45714" rIns="45714" bIns="0" anchor="ctr"/>
          <a:lstStyle/>
          <a:p>
            <a:pPr>
              <a:lnSpc>
                <a:spcPct val="75000"/>
              </a:lnSpc>
              <a:tabLst>
                <a:tab pos="1371600" algn="r"/>
              </a:tabLst>
            </a:pPr>
            <a:r>
              <a:rPr lang="en-US" altLang="zh-CN" sz="900" b="1" kern="0" dirty="0" smtClean="0">
                <a:solidFill>
                  <a:srgbClr val="FFFFFF">
                    <a:lumMod val="95000"/>
                  </a:srgbClr>
                </a:solidFill>
                <a:latin typeface="Intel Clear" panose="020B0604020203020204" pitchFamily="34" charset="0"/>
                <a:ea typeface="SimSun" pitchFamily="2" charset="-122"/>
              </a:rPr>
              <a:t>E5-2630 v3</a:t>
            </a:r>
            <a:endParaRPr lang="en-US" altLang="zh-CN" sz="900" b="1" kern="0" dirty="0">
              <a:solidFill>
                <a:srgbClr val="FFFFFF">
                  <a:lumMod val="95000"/>
                </a:srgbClr>
              </a:solidFill>
              <a:latin typeface="Intel Clear" panose="020B0604020203020204" pitchFamily="34" charset="0"/>
              <a:ea typeface="SimSun" pitchFamily="2" charset="-122"/>
            </a:endParaRPr>
          </a:p>
        </p:txBody>
      </p:sp>
      <p:sp>
        <p:nvSpPr>
          <p:cNvPr id="76" name="AutoShape 17"/>
          <p:cNvSpPr>
            <a:spLocks noChangeArrowheads="1"/>
          </p:cNvSpPr>
          <p:nvPr/>
        </p:nvSpPr>
        <p:spPr bwMode="auto">
          <a:xfrm>
            <a:off x="6646438" y="1554836"/>
            <a:ext cx="685800" cy="149629"/>
          </a:xfrm>
          <a:prstGeom prst="roundRect">
            <a:avLst>
              <a:gd name="adj" fmla="val 20315"/>
            </a:avLst>
          </a:prstGeom>
          <a:solidFill>
            <a:schemeClr val="tx2"/>
          </a:solidFill>
          <a:ln w="12700" algn="ctr">
            <a:solidFill>
              <a:schemeClr val="bg1">
                <a:lumMod val="95000"/>
              </a:schemeClr>
            </a:solidFill>
            <a:round/>
            <a:headEnd type="none" w="sm" len="sm"/>
            <a:tailEnd type="none" w="sm" len="sm"/>
          </a:ln>
          <a:effectLst>
            <a:innerShdw blurRad="63500" dist="50800" dir="13500000">
              <a:prstClr val="black">
                <a:alpha val="50000"/>
              </a:prstClr>
            </a:innerShdw>
          </a:effectLst>
        </p:spPr>
        <p:txBody>
          <a:bodyPr wrap="none" lIns="45714" tIns="45714" rIns="45714" bIns="0" anchor="ctr"/>
          <a:lstStyle/>
          <a:p>
            <a:pPr>
              <a:lnSpc>
                <a:spcPct val="75000"/>
              </a:lnSpc>
              <a:tabLst>
                <a:tab pos="1371600" algn="r"/>
              </a:tabLst>
            </a:pPr>
            <a:r>
              <a:rPr lang="en-US" altLang="zh-CN" sz="900" b="1" kern="0" dirty="0" smtClean="0">
                <a:solidFill>
                  <a:srgbClr val="FFFFFF">
                    <a:lumMod val="95000"/>
                  </a:srgbClr>
                </a:solidFill>
                <a:latin typeface="Intel Clear" panose="020B0604020203020204" pitchFamily="34" charset="0"/>
                <a:ea typeface="SimSun" pitchFamily="2" charset="-122"/>
              </a:rPr>
              <a:t>E5-2697 v3</a:t>
            </a:r>
            <a:endParaRPr lang="en-US" altLang="zh-CN" sz="900" b="1" kern="0" dirty="0">
              <a:solidFill>
                <a:srgbClr val="FFFFFF">
                  <a:lumMod val="95000"/>
                </a:srgbClr>
              </a:solidFill>
              <a:latin typeface="Intel Clear" panose="020B0604020203020204" pitchFamily="34" charset="0"/>
              <a:ea typeface="SimSun" pitchFamily="2" charset="-122"/>
            </a:endParaRPr>
          </a:p>
        </p:txBody>
      </p:sp>
      <p:sp>
        <p:nvSpPr>
          <p:cNvPr id="78" name="AutoShape 17"/>
          <p:cNvSpPr>
            <a:spLocks noChangeArrowheads="1"/>
          </p:cNvSpPr>
          <p:nvPr/>
        </p:nvSpPr>
        <p:spPr bwMode="auto">
          <a:xfrm>
            <a:off x="6646438" y="1920183"/>
            <a:ext cx="685800" cy="136026"/>
          </a:xfrm>
          <a:prstGeom prst="roundRect">
            <a:avLst>
              <a:gd name="adj" fmla="val 20315"/>
            </a:avLst>
          </a:prstGeom>
          <a:solidFill>
            <a:schemeClr val="tx2"/>
          </a:solidFill>
          <a:ln w="12700" algn="ctr">
            <a:solidFill>
              <a:schemeClr val="bg1">
                <a:lumMod val="95000"/>
              </a:schemeClr>
            </a:solidFill>
            <a:round/>
            <a:headEnd type="none" w="sm" len="sm"/>
            <a:tailEnd type="none" w="sm" len="sm"/>
          </a:ln>
          <a:effectLst>
            <a:innerShdw blurRad="63500" dist="50800" dir="13500000">
              <a:prstClr val="black">
                <a:alpha val="50000"/>
              </a:prstClr>
            </a:innerShdw>
          </a:effectLst>
        </p:spPr>
        <p:txBody>
          <a:bodyPr wrap="none" lIns="45714" tIns="45714" rIns="45714" bIns="0" anchor="ctr"/>
          <a:lstStyle/>
          <a:p>
            <a:pPr>
              <a:lnSpc>
                <a:spcPct val="75000"/>
              </a:lnSpc>
              <a:tabLst>
                <a:tab pos="1371600" algn="r"/>
              </a:tabLst>
            </a:pPr>
            <a:r>
              <a:rPr lang="en-US" altLang="zh-CN" sz="900" b="1" kern="0" dirty="0" smtClean="0">
                <a:solidFill>
                  <a:srgbClr val="FFFFFF">
                    <a:lumMod val="95000"/>
                  </a:srgbClr>
                </a:solidFill>
                <a:latin typeface="Intel Clear" panose="020B0604020203020204" pitchFamily="34" charset="0"/>
                <a:ea typeface="SimSun" pitchFamily="2" charset="-122"/>
              </a:rPr>
              <a:t>E5-2695 v3</a:t>
            </a:r>
            <a:endParaRPr lang="en-US" altLang="zh-CN" sz="900" b="1" kern="0" dirty="0">
              <a:solidFill>
                <a:srgbClr val="FFFFFF">
                  <a:lumMod val="95000"/>
                </a:srgbClr>
              </a:solidFill>
              <a:latin typeface="Intel Clear" panose="020B0604020203020204" pitchFamily="34" charset="0"/>
              <a:ea typeface="SimSun" pitchFamily="2" charset="-122"/>
            </a:endParaRPr>
          </a:p>
        </p:txBody>
      </p:sp>
      <p:sp>
        <p:nvSpPr>
          <p:cNvPr id="90" name="AutoShape 17"/>
          <p:cNvSpPr>
            <a:spLocks noChangeArrowheads="1"/>
          </p:cNvSpPr>
          <p:nvPr/>
        </p:nvSpPr>
        <p:spPr bwMode="auto">
          <a:xfrm>
            <a:off x="6646438" y="2276477"/>
            <a:ext cx="685800" cy="149629"/>
          </a:xfrm>
          <a:prstGeom prst="roundRect">
            <a:avLst>
              <a:gd name="adj" fmla="val 20315"/>
            </a:avLst>
          </a:prstGeom>
          <a:solidFill>
            <a:schemeClr val="tx2"/>
          </a:solidFill>
          <a:ln w="12700" algn="ctr">
            <a:solidFill>
              <a:schemeClr val="bg1">
                <a:lumMod val="95000"/>
              </a:schemeClr>
            </a:solidFill>
            <a:round/>
            <a:headEnd type="none" w="sm" len="sm"/>
            <a:tailEnd type="none" w="sm" len="sm"/>
          </a:ln>
          <a:effectLst>
            <a:innerShdw blurRad="63500" dist="50800" dir="13500000">
              <a:prstClr val="black">
                <a:alpha val="50000"/>
              </a:prstClr>
            </a:innerShdw>
          </a:effectLst>
        </p:spPr>
        <p:txBody>
          <a:bodyPr wrap="none" lIns="45714" tIns="45714" rIns="45714" bIns="0" anchor="ctr"/>
          <a:lstStyle/>
          <a:p>
            <a:pPr>
              <a:lnSpc>
                <a:spcPct val="75000"/>
              </a:lnSpc>
              <a:tabLst>
                <a:tab pos="1371600" algn="r"/>
              </a:tabLst>
            </a:pPr>
            <a:r>
              <a:rPr lang="en-US" altLang="zh-CN" sz="900" b="1" kern="0" dirty="0" smtClean="0">
                <a:solidFill>
                  <a:srgbClr val="FFFFFF">
                    <a:lumMod val="95000"/>
                  </a:srgbClr>
                </a:solidFill>
                <a:latin typeface="Intel Clear" panose="020B0604020203020204" pitchFamily="34" charset="0"/>
                <a:ea typeface="SimSun" pitchFamily="2" charset="-122"/>
              </a:rPr>
              <a:t>E5-2683 v3</a:t>
            </a:r>
            <a:endParaRPr lang="en-US" altLang="zh-CN" sz="900" b="1" kern="0" dirty="0">
              <a:solidFill>
                <a:srgbClr val="FFFFFF">
                  <a:lumMod val="95000"/>
                </a:srgbClr>
              </a:solidFill>
              <a:latin typeface="Intel Clear" panose="020B0604020203020204" pitchFamily="34" charset="0"/>
              <a:ea typeface="SimSun" pitchFamily="2" charset="-122"/>
            </a:endParaRPr>
          </a:p>
        </p:txBody>
      </p:sp>
      <p:sp>
        <p:nvSpPr>
          <p:cNvPr id="94" name="AutoShape 17"/>
          <p:cNvSpPr>
            <a:spLocks noChangeArrowheads="1"/>
          </p:cNvSpPr>
          <p:nvPr/>
        </p:nvSpPr>
        <p:spPr bwMode="auto">
          <a:xfrm>
            <a:off x="6646438" y="3633148"/>
            <a:ext cx="685800" cy="164592"/>
          </a:xfrm>
          <a:prstGeom prst="roundRect">
            <a:avLst>
              <a:gd name="adj" fmla="val 20315"/>
            </a:avLst>
          </a:prstGeom>
          <a:solidFill>
            <a:schemeClr val="tx2"/>
          </a:solidFill>
          <a:ln w="12700" algn="ctr">
            <a:solidFill>
              <a:schemeClr val="bg1">
                <a:lumMod val="95000"/>
              </a:schemeClr>
            </a:solidFill>
            <a:round/>
            <a:headEnd type="none" w="sm" len="sm"/>
            <a:tailEnd type="none" w="sm" len="sm"/>
          </a:ln>
          <a:effectLst>
            <a:innerShdw blurRad="63500" dist="50800" dir="13500000">
              <a:prstClr val="black">
                <a:alpha val="50000"/>
              </a:prstClr>
            </a:innerShdw>
          </a:effectLst>
        </p:spPr>
        <p:txBody>
          <a:bodyPr wrap="none" lIns="45714" tIns="45714" rIns="45714" bIns="0" anchor="ctr"/>
          <a:lstStyle/>
          <a:p>
            <a:pPr defTabSz="914400">
              <a:lnSpc>
                <a:spcPct val="75000"/>
              </a:lnSpc>
              <a:tabLst>
                <a:tab pos="1371600" algn="r"/>
              </a:tabLst>
            </a:pPr>
            <a:r>
              <a:rPr lang="en-US" altLang="zh-CN" sz="900" b="1" kern="0" dirty="0" smtClean="0">
                <a:solidFill>
                  <a:srgbClr val="FFFFFF">
                    <a:lumMod val="95000"/>
                  </a:srgbClr>
                </a:solidFill>
                <a:latin typeface="Intel Clear" panose="020B0604020203020204" pitchFamily="34" charset="0"/>
                <a:ea typeface="SimSun" pitchFamily="2" charset="-122"/>
              </a:rPr>
              <a:t>E5-2637 v3</a:t>
            </a:r>
            <a:endParaRPr lang="en-US" altLang="zh-CN" sz="900" b="1" kern="0" dirty="0">
              <a:solidFill>
                <a:srgbClr val="FFFFFF">
                  <a:lumMod val="95000"/>
                </a:srgbClr>
              </a:solidFill>
              <a:latin typeface="Intel Clear" panose="020B0604020203020204" pitchFamily="34" charset="0"/>
              <a:ea typeface="SimSun" pitchFamily="2" charset="-122"/>
            </a:endParaRPr>
          </a:p>
        </p:txBody>
      </p:sp>
      <p:sp>
        <p:nvSpPr>
          <p:cNvPr id="102" name="AutoShape 17"/>
          <p:cNvSpPr>
            <a:spLocks noChangeArrowheads="1"/>
          </p:cNvSpPr>
          <p:nvPr/>
        </p:nvSpPr>
        <p:spPr bwMode="auto">
          <a:xfrm>
            <a:off x="6646438" y="2914198"/>
            <a:ext cx="685800" cy="164592"/>
          </a:xfrm>
          <a:prstGeom prst="roundRect">
            <a:avLst>
              <a:gd name="adj" fmla="val 20315"/>
            </a:avLst>
          </a:prstGeom>
          <a:solidFill>
            <a:schemeClr val="tx2"/>
          </a:solidFill>
          <a:ln w="12700" algn="ctr">
            <a:solidFill>
              <a:schemeClr val="bg1">
                <a:lumMod val="95000"/>
              </a:schemeClr>
            </a:solidFill>
            <a:round/>
            <a:headEnd type="none" w="sm" len="sm"/>
            <a:tailEnd type="none" w="sm" len="sm"/>
          </a:ln>
          <a:effectLst>
            <a:innerShdw blurRad="63500" dist="50800" dir="13500000">
              <a:prstClr val="black">
                <a:alpha val="50000"/>
              </a:prstClr>
            </a:innerShdw>
          </a:effectLst>
        </p:spPr>
        <p:txBody>
          <a:bodyPr wrap="none" lIns="45714" tIns="45714" rIns="45714" bIns="0" anchor="ctr"/>
          <a:lstStyle/>
          <a:p>
            <a:pPr defTabSz="914400">
              <a:lnSpc>
                <a:spcPct val="75000"/>
              </a:lnSpc>
              <a:tabLst>
                <a:tab pos="1371600" algn="r"/>
              </a:tabLst>
            </a:pPr>
            <a:r>
              <a:rPr lang="en-US" altLang="zh-CN" sz="900" b="1" kern="0" dirty="0" smtClean="0">
                <a:solidFill>
                  <a:srgbClr val="FFFFFF">
                    <a:lumMod val="95000"/>
                  </a:srgbClr>
                </a:solidFill>
                <a:latin typeface="Intel Clear" panose="020B0604020203020204" pitchFamily="34" charset="0"/>
                <a:ea typeface="SimSun" pitchFamily="2" charset="-122"/>
              </a:rPr>
              <a:t>E5-2667 v3</a:t>
            </a:r>
            <a:endParaRPr lang="en-US" altLang="zh-CN" sz="900" b="1" kern="0" dirty="0">
              <a:solidFill>
                <a:srgbClr val="FFFFFF">
                  <a:lumMod val="95000"/>
                </a:srgbClr>
              </a:solidFill>
              <a:latin typeface="Intel Clear" panose="020B0604020203020204" pitchFamily="34" charset="0"/>
              <a:ea typeface="SimSun" pitchFamily="2" charset="-122"/>
            </a:endParaRPr>
          </a:p>
        </p:txBody>
      </p:sp>
      <p:sp>
        <p:nvSpPr>
          <p:cNvPr id="103" name="AutoShape 17"/>
          <p:cNvSpPr>
            <a:spLocks noChangeArrowheads="1"/>
          </p:cNvSpPr>
          <p:nvPr/>
        </p:nvSpPr>
        <p:spPr bwMode="auto">
          <a:xfrm>
            <a:off x="6646438" y="4952116"/>
            <a:ext cx="815236" cy="166391"/>
          </a:xfrm>
          <a:prstGeom prst="roundRect">
            <a:avLst>
              <a:gd name="adj" fmla="val 20315"/>
            </a:avLst>
          </a:prstGeom>
          <a:solidFill>
            <a:schemeClr val="tx2"/>
          </a:solidFill>
          <a:ln w="12700" algn="ctr">
            <a:solidFill>
              <a:schemeClr val="bg1">
                <a:lumMod val="95000"/>
              </a:schemeClr>
            </a:solidFill>
            <a:round/>
            <a:headEnd type="none" w="sm" len="sm"/>
            <a:tailEnd type="none" w="sm" len="sm"/>
          </a:ln>
          <a:effectLst>
            <a:innerShdw blurRad="63500" dist="50800" dir="13500000">
              <a:prstClr val="black">
                <a:alpha val="50000"/>
              </a:prstClr>
            </a:innerShdw>
          </a:effectLst>
        </p:spPr>
        <p:txBody>
          <a:bodyPr wrap="none" lIns="45714" tIns="45714" rIns="45714" bIns="0" anchor="ctr"/>
          <a:lstStyle/>
          <a:p>
            <a:pPr defTabSz="914400">
              <a:lnSpc>
                <a:spcPct val="75000"/>
              </a:lnSpc>
              <a:tabLst>
                <a:tab pos="1371600" algn="r"/>
              </a:tabLst>
            </a:pPr>
            <a:r>
              <a:rPr lang="en-US" altLang="zh-CN" sz="900" b="1" kern="0" dirty="0" smtClean="0">
                <a:solidFill>
                  <a:srgbClr val="FFFFFF">
                    <a:lumMod val="95000"/>
                  </a:srgbClr>
                </a:solidFill>
                <a:latin typeface="Intel Clear" panose="020B0604020203020204" pitchFamily="34" charset="0"/>
                <a:ea typeface="SimSun" pitchFamily="2" charset="-122"/>
              </a:rPr>
              <a:t>E5-2687W v3</a:t>
            </a:r>
            <a:endParaRPr lang="en-US" altLang="zh-CN" sz="900" b="1" kern="0" dirty="0">
              <a:solidFill>
                <a:srgbClr val="FFFFFF">
                  <a:lumMod val="95000"/>
                </a:srgbClr>
              </a:solidFill>
              <a:latin typeface="Intel Clear" panose="020B0604020203020204" pitchFamily="34" charset="0"/>
              <a:ea typeface="SimSun" pitchFamily="2" charset="-122"/>
            </a:endParaRPr>
          </a:p>
        </p:txBody>
      </p:sp>
      <p:sp>
        <p:nvSpPr>
          <p:cNvPr id="104" name="AutoShape 17"/>
          <p:cNvSpPr>
            <a:spLocks noChangeArrowheads="1"/>
          </p:cNvSpPr>
          <p:nvPr/>
        </p:nvSpPr>
        <p:spPr bwMode="auto">
          <a:xfrm>
            <a:off x="6646438" y="3264273"/>
            <a:ext cx="685800" cy="164592"/>
          </a:xfrm>
          <a:prstGeom prst="roundRect">
            <a:avLst>
              <a:gd name="adj" fmla="val 20315"/>
            </a:avLst>
          </a:prstGeom>
          <a:solidFill>
            <a:schemeClr val="tx2"/>
          </a:solidFill>
          <a:ln w="12700" algn="ctr">
            <a:solidFill>
              <a:schemeClr val="bg1">
                <a:lumMod val="95000"/>
              </a:schemeClr>
            </a:solidFill>
            <a:round/>
            <a:headEnd type="none" w="sm" len="sm"/>
            <a:tailEnd type="none" w="sm" len="sm"/>
          </a:ln>
          <a:effectLst>
            <a:innerShdw blurRad="63500" dist="50800" dir="13500000">
              <a:prstClr val="black">
                <a:alpha val="50000"/>
              </a:prstClr>
            </a:innerShdw>
          </a:effectLst>
        </p:spPr>
        <p:txBody>
          <a:bodyPr wrap="none" lIns="45714" tIns="45714" rIns="45714" bIns="0" anchor="ctr"/>
          <a:lstStyle/>
          <a:p>
            <a:pPr defTabSz="914400">
              <a:lnSpc>
                <a:spcPct val="75000"/>
              </a:lnSpc>
              <a:tabLst>
                <a:tab pos="1371600" algn="r"/>
              </a:tabLst>
            </a:pPr>
            <a:r>
              <a:rPr lang="en-US" altLang="zh-CN" sz="900" b="1" kern="0" dirty="0" smtClean="0">
                <a:solidFill>
                  <a:srgbClr val="FFFFFF">
                    <a:lumMod val="95000"/>
                  </a:srgbClr>
                </a:solidFill>
                <a:latin typeface="Intel Clear" panose="020B0604020203020204" pitchFamily="34" charset="0"/>
                <a:ea typeface="SimSun" pitchFamily="2" charset="-122"/>
              </a:rPr>
              <a:t>E5-2643 v3</a:t>
            </a:r>
            <a:endParaRPr lang="en-US" altLang="zh-CN" sz="900" b="1" kern="0" dirty="0">
              <a:solidFill>
                <a:srgbClr val="FFFFFF">
                  <a:lumMod val="95000"/>
                </a:srgbClr>
              </a:solidFill>
              <a:latin typeface="Intel Clear" panose="020B0604020203020204" pitchFamily="34" charset="0"/>
              <a:ea typeface="SimSun" pitchFamily="2" charset="-122"/>
            </a:endParaRPr>
          </a:p>
        </p:txBody>
      </p:sp>
      <p:sp>
        <p:nvSpPr>
          <p:cNvPr id="107" name="AutoShape 17"/>
          <p:cNvSpPr>
            <a:spLocks noChangeArrowheads="1"/>
          </p:cNvSpPr>
          <p:nvPr/>
        </p:nvSpPr>
        <p:spPr bwMode="auto">
          <a:xfrm>
            <a:off x="6646438" y="6008152"/>
            <a:ext cx="738864" cy="164592"/>
          </a:xfrm>
          <a:prstGeom prst="roundRect">
            <a:avLst>
              <a:gd name="adj" fmla="val 20315"/>
            </a:avLst>
          </a:prstGeom>
          <a:solidFill>
            <a:schemeClr val="tx2"/>
          </a:solidFill>
          <a:ln w="12700" algn="ctr">
            <a:solidFill>
              <a:schemeClr val="bg1">
                <a:lumMod val="95000"/>
              </a:schemeClr>
            </a:solidFill>
            <a:round/>
            <a:headEnd type="none" w="sm" len="sm"/>
            <a:tailEnd type="none" w="sm" len="sm"/>
          </a:ln>
          <a:effectLst>
            <a:innerShdw blurRad="63500" dist="50800" dir="13500000">
              <a:prstClr val="black">
                <a:alpha val="50000"/>
              </a:prstClr>
            </a:innerShdw>
          </a:effectLst>
        </p:spPr>
        <p:txBody>
          <a:bodyPr wrap="none" lIns="45714" tIns="45714" rIns="45714" bIns="0" anchor="ctr"/>
          <a:lstStyle/>
          <a:p>
            <a:pPr defTabSz="914400">
              <a:lnSpc>
                <a:spcPct val="75000"/>
              </a:lnSpc>
              <a:tabLst>
                <a:tab pos="1371600" algn="r"/>
              </a:tabLst>
            </a:pPr>
            <a:r>
              <a:rPr lang="en-US" altLang="zh-CN" sz="900" b="1" kern="0" dirty="0" smtClean="0">
                <a:solidFill>
                  <a:srgbClr val="FFFFFF">
                    <a:lumMod val="95000"/>
                  </a:srgbClr>
                </a:solidFill>
                <a:latin typeface="Intel Clear" panose="020B0604020203020204" pitchFamily="34" charset="0"/>
                <a:ea typeface="SimSun" pitchFamily="2" charset="-122"/>
              </a:rPr>
              <a:t>E5-2630Lv3</a:t>
            </a:r>
            <a:r>
              <a:rPr lang="en-US" altLang="zh-CN" sz="900" b="1" kern="0" dirty="0">
                <a:solidFill>
                  <a:srgbClr val="FFFFFF">
                    <a:lumMod val="95000"/>
                  </a:srgbClr>
                </a:solidFill>
                <a:latin typeface="Intel Clear" panose="020B0604020203020204" pitchFamily="34" charset="0"/>
                <a:ea typeface="SimSun" pitchFamily="2" charset="-122"/>
              </a:rPr>
              <a:t>	</a:t>
            </a:r>
          </a:p>
        </p:txBody>
      </p:sp>
      <p:sp>
        <p:nvSpPr>
          <p:cNvPr id="108" name="AutoShape 17"/>
          <p:cNvSpPr>
            <a:spLocks noChangeArrowheads="1"/>
          </p:cNvSpPr>
          <p:nvPr/>
        </p:nvSpPr>
        <p:spPr bwMode="auto">
          <a:xfrm>
            <a:off x="6646438" y="5614915"/>
            <a:ext cx="815236" cy="166859"/>
          </a:xfrm>
          <a:prstGeom prst="roundRect">
            <a:avLst>
              <a:gd name="adj" fmla="val 20315"/>
            </a:avLst>
          </a:prstGeom>
          <a:solidFill>
            <a:schemeClr val="tx2"/>
          </a:solidFill>
          <a:ln w="12700" algn="ctr">
            <a:solidFill>
              <a:schemeClr val="bg1">
                <a:lumMod val="95000"/>
              </a:schemeClr>
            </a:solidFill>
            <a:round/>
            <a:headEnd type="none" w="sm" len="sm"/>
            <a:tailEnd type="none" w="sm" len="sm"/>
          </a:ln>
          <a:effectLst>
            <a:innerShdw blurRad="63500" dist="50800" dir="13500000">
              <a:prstClr val="black">
                <a:alpha val="50000"/>
              </a:prstClr>
            </a:innerShdw>
          </a:effectLst>
        </p:spPr>
        <p:txBody>
          <a:bodyPr wrap="none" lIns="45714" tIns="45714" rIns="45714" bIns="0" anchor="ctr"/>
          <a:lstStyle/>
          <a:p>
            <a:pPr defTabSz="914400">
              <a:lnSpc>
                <a:spcPct val="75000"/>
              </a:lnSpc>
              <a:tabLst>
                <a:tab pos="1371600" algn="r"/>
              </a:tabLst>
            </a:pPr>
            <a:r>
              <a:rPr lang="en-US" altLang="zh-CN" sz="900" b="1" kern="0" dirty="0" smtClean="0">
                <a:solidFill>
                  <a:srgbClr val="FFFFFF">
                    <a:lumMod val="95000"/>
                  </a:srgbClr>
                </a:solidFill>
                <a:latin typeface="Intel Clear" panose="020B0604020203020204" pitchFamily="34" charset="0"/>
                <a:ea typeface="SimSun" pitchFamily="2" charset="-122"/>
              </a:rPr>
              <a:t>E5-2650L v3</a:t>
            </a:r>
            <a:endParaRPr lang="en-US" altLang="zh-CN" sz="900" b="1" kern="0" dirty="0">
              <a:solidFill>
                <a:srgbClr val="FFFFFF">
                  <a:lumMod val="95000"/>
                </a:srgbClr>
              </a:solidFill>
              <a:latin typeface="Intel Clear" panose="020B0604020203020204" pitchFamily="34" charset="0"/>
              <a:ea typeface="SimSun" pitchFamily="2" charset="-122"/>
            </a:endParaRPr>
          </a:p>
        </p:txBody>
      </p:sp>
      <p:sp>
        <p:nvSpPr>
          <p:cNvPr id="91" name="Rectangle 90"/>
          <p:cNvSpPr/>
          <p:nvPr/>
        </p:nvSpPr>
        <p:spPr bwMode="auto">
          <a:xfrm>
            <a:off x="7855082" y="3486955"/>
            <a:ext cx="1211378" cy="1567701"/>
          </a:xfrm>
          <a:prstGeom prst="rect">
            <a:avLst/>
          </a:prstGeom>
          <a:solidFill>
            <a:schemeClr val="bg1"/>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smtClean="0">
                <a:solidFill>
                  <a:schemeClr val="tx1"/>
                </a:solidFill>
                <a:latin typeface="Intel Clear" panose="020B0604020203020204" pitchFamily="34" charset="0"/>
              </a:rPr>
              <a:t>Legend</a:t>
            </a: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Intel Clear" panose="020B0604020203020204" pitchFamily="34" charset="0"/>
              <a:cs typeface="Arial" pitchFamily="34" charset="0"/>
            </a:endParaRPr>
          </a:p>
        </p:txBody>
      </p:sp>
      <p:sp>
        <p:nvSpPr>
          <p:cNvPr id="97" name="AutoShape 17"/>
          <p:cNvSpPr>
            <a:spLocks noChangeArrowheads="1"/>
          </p:cNvSpPr>
          <p:nvPr/>
        </p:nvSpPr>
        <p:spPr bwMode="auto">
          <a:xfrm>
            <a:off x="8058435" y="4247938"/>
            <a:ext cx="804672" cy="274320"/>
          </a:xfrm>
          <a:prstGeom prst="roundRect">
            <a:avLst>
              <a:gd name="adj" fmla="val 20315"/>
            </a:avLst>
          </a:prstGeom>
          <a:gradFill flip="none" rotWithShape="1">
            <a:gsLst>
              <a:gs pos="0">
                <a:srgbClr val="3366CC"/>
              </a:gs>
              <a:gs pos="96000">
                <a:srgbClr val="0099FF"/>
              </a:gs>
              <a:gs pos="60000">
                <a:srgbClr val="0099FF"/>
              </a:gs>
              <a:gs pos="37000">
                <a:srgbClr val="3366CC"/>
              </a:gs>
              <a:gs pos="100000">
                <a:schemeClr val="tx1">
                  <a:lumMod val="40000"/>
                  <a:lumOff val="60000"/>
                </a:schemeClr>
              </a:gs>
            </a:gsLst>
            <a:lin ang="0" scaled="1"/>
            <a:tileRect/>
          </a:gradFill>
          <a:ln w="12700" algn="ctr">
            <a:solidFill>
              <a:srgbClr val="000000"/>
            </a:solidFill>
            <a:prstDash val="solid"/>
            <a:round/>
            <a:headEnd type="none" w="sm" len="sm"/>
            <a:tailEnd type="none" w="sm" len="sm"/>
          </a:ln>
        </p:spPr>
        <p:txBody>
          <a:bodyPr wrap="none" lIns="45714" tIns="45714" rIns="45714" bIns="0" anchor="ctr"/>
          <a:lstStyle/>
          <a:p>
            <a:pPr algn="ctr">
              <a:lnSpc>
                <a:spcPct val="75000"/>
              </a:lnSpc>
              <a:tabLst>
                <a:tab pos="1371600" algn="r"/>
              </a:tabLst>
            </a:pPr>
            <a:r>
              <a:rPr lang="en-US" altLang="zh-CN" sz="900" b="1" dirty="0" smtClean="0">
                <a:solidFill>
                  <a:srgbClr val="FFFFFF"/>
                </a:solidFill>
                <a:latin typeface="Intel Clear" panose="020B0604020203020204" pitchFamily="34" charset="0"/>
                <a:ea typeface="SimSun" pitchFamily="2" charset="-122"/>
              </a:rPr>
              <a:t>Medium Core</a:t>
            </a:r>
          </a:p>
          <a:p>
            <a:pPr algn="ctr">
              <a:lnSpc>
                <a:spcPct val="75000"/>
              </a:lnSpc>
              <a:tabLst>
                <a:tab pos="1371600" algn="r"/>
              </a:tabLst>
            </a:pPr>
            <a:r>
              <a:rPr lang="en-US" altLang="zh-CN" sz="900" b="1" dirty="0" smtClean="0">
                <a:solidFill>
                  <a:srgbClr val="FFFFFF"/>
                </a:solidFill>
                <a:latin typeface="Intel Clear" panose="020B0604020203020204" pitchFamily="34" charset="0"/>
                <a:ea typeface="SimSun" pitchFamily="2" charset="-122"/>
              </a:rPr>
              <a:t>Count (MCC)</a:t>
            </a:r>
          </a:p>
        </p:txBody>
      </p:sp>
      <p:sp>
        <p:nvSpPr>
          <p:cNvPr id="110" name="AutoShape 17"/>
          <p:cNvSpPr>
            <a:spLocks noChangeArrowheads="1"/>
          </p:cNvSpPr>
          <p:nvPr/>
        </p:nvSpPr>
        <p:spPr bwMode="auto">
          <a:xfrm>
            <a:off x="8058435" y="3851935"/>
            <a:ext cx="804672" cy="274320"/>
          </a:xfrm>
          <a:prstGeom prst="roundRect">
            <a:avLst>
              <a:gd name="adj" fmla="val 20315"/>
            </a:avLst>
          </a:prstGeom>
          <a:solidFill>
            <a:srgbClr val="AA00AD"/>
          </a:solidFill>
          <a:ln w="12700" cmpd="sng" algn="ctr">
            <a:solidFill>
              <a:srgbClr val="000000"/>
            </a:solidFill>
            <a:prstDash val="solid"/>
            <a:round/>
            <a:headEnd type="none" w="sm" len="sm"/>
            <a:tailEnd type="none" w="sm" len="sm"/>
          </a:ln>
        </p:spPr>
        <p:txBody>
          <a:bodyPr wrap="none" lIns="45714" tIns="45714" rIns="45714" bIns="0" anchor="ctr"/>
          <a:lstStyle/>
          <a:p>
            <a:pPr algn="ctr" eaLnBrk="1" hangingPunct="1">
              <a:lnSpc>
                <a:spcPct val="75000"/>
              </a:lnSpc>
              <a:tabLst>
                <a:tab pos="1371600" algn="r"/>
              </a:tabLst>
            </a:pPr>
            <a:r>
              <a:rPr lang="en-US" altLang="zh-CN" sz="900" b="1" dirty="0" smtClean="0">
                <a:solidFill>
                  <a:srgbClr val="FFFFFF"/>
                </a:solidFill>
                <a:latin typeface="Intel Clear" panose="020B0604020203020204" pitchFamily="34" charset="0"/>
                <a:ea typeface="SimSun" pitchFamily="2" charset="-122"/>
              </a:rPr>
              <a:t>High Core</a:t>
            </a:r>
          </a:p>
          <a:p>
            <a:pPr algn="ctr" eaLnBrk="1" hangingPunct="1">
              <a:lnSpc>
                <a:spcPct val="75000"/>
              </a:lnSpc>
              <a:tabLst>
                <a:tab pos="1371600" algn="r"/>
              </a:tabLst>
            </a:pPr>
            <a:r>
              <a:rPr lang="en-US" altLang="zh-CN" sz="900" b="1" dirty="0" smtClean="0">
                <a:solidFill>
                  <a:srgbClr val="FFFFFF"/>
                </a:solidFill>
                <a:latin typeface="Intel Clear" panose="020B0604020203020204" pitchFamily="34" charset="0"/>
                <a:ea typeface="SimSun" pitchFamily="2" charset="-122"/>
              </a:rPr>
              <a:t> Count (HCC)</a:t>
            </a:r>
          </a:p>
        </p:txBody>
      </p:sp>
      <p:sp>
        <p:nvSpPr>
          <p:cNvPr id="111" name="AutoShape 17"/>
          <p:cNvSpPr>
            <a:spLocks noChangeArrowheads="1"/>
          </p:cNvSpPr>
          <p:nvPr/>
        </p:nvSpPr>
        <p:spPr bwMode="auto">
          <a:xfrm>
            <a:off x="5765795" y="4021409"/>
            <a:ext cx="1166579" cy="338328"/>
          </a:xfrm>
          <a:prstGeom prst="roundRect">
            <a:avLst>
              <a:gd name="adj" fmla="val 20315"/>
            </a:avLst>
          </a:prstGeom>
          <a:solidFill>
            <a:schemeClr val="accent6">
              <a:lumMod val="20000"/>
              <a:lumOff val="80000"/>
            </a:schemeClr>
          </a:solidFill>
          <a:ln w="19050">
            <a:headEnd type="none" w="sm" len="sm"/>
            <a:tailEnd type="none" w="sm" len="sm"/>
          </a:ln>
        </p:spPr>
        <p:style>
          <a:lnRef idx="2">
            <a:schemeClr val="dk1"/>
          </a:lnRef>
          <a:fillRef idx="1">
            <a:schemeClr val="lt1"/>
          </a:fillRef>
          <a:effectRef idx="0">
            <a:schemeClr val="dk1"/>
          </a:effectRef>
          <a:fontRef idx="minor">
            <a:schemeClr val="dk1"/>
          </a:fontRef>
        </p:style>
        <p:txBody>
          <a:bodyPr wrap="none" lIns="60952" tIns="60952" rIns="60952" bIns="0" anchor="ctr"/>
          <a:lstStyle/>
          <a:p>
            <a:pPr defTabSz="609585">
              <a:lnSpc>
                <a:spcPct val="75000"/>
              </a:lnSpc>
              <a:tabLst>
                <a:tab pos="1828754" algn="r"/>
              </a:tabLst>
            </a:pPr>
            <a:r>
              <a:rPr lang="en-US" altLang="zh-CN" sz="1050" b="1" dirty="0" smtClean="0">
                <a:solidFill>
                  <a:srgbClr val="000000"/>
                </a:solidFill>
                <a:latin typeface="Intel Clear" panose="020B0604020203020204" pitchFamily="34" charset="0"/>
                <a:ea typeface="SimSun" pitchFamily="2" charset="-122"/>
              </a:rPr>
              <a:t>4C (10M)   105W</a:t>
            </a:r>
          </a:p>
          <a:p>
            <a:pPr defTabSz="609585">
              <a:lnSpc>
                <a:spcPct val="75000"/>
              </a:lnSpc>
              <a:tabLst>
                <a:tab pos="1828754" algn="r"/>
              </a:tabLst>
            </a:pPr>
            <a:r>
              <a:rPr lang="en-US" altLang="zh-CN" sz="1050" b="1" dirty="0" smtClean="0">
                <a:solidFill>
                  <a:srgbClr val="000000"/>
                </a:solidFill>
                <a:latin typeface="Intel Clear" panose="020B0604020203020204" pitchFamily="34" charset="0"/>
                <a:ea typeface="SimSun" pitchFamily="2" charset="-122"/>
              </a:rPr>
              <a:t>3.0GHz   (1U)  </a:t>
            </a:r>
            <a:endParaRPr lang="en-US" altLang="zh-CN" b="1" dirty="0">
              <a:solidFill>
                <a:srgbClr val="000000"/>
              </a:solidFill>
              <a:latin typeface="Intel Clear" panose="020B0604020203020204" pitchFamily="34" charset="0"/>
              <a:ea typeface="SimSun" pitchFamily="2" charset="-122"/>
            </a:endParaRPr>
          </a:p>
        </p:txBody>
      </p:sp>
      <p:sp>
        <p:nvSpPr>
          <p:cNvPr id="112" name="AutoShape 17"/>
          <p:cNvSpPr>
            <a:spLocks noChangeArrowheads="1"/>
          </p:cNvSpPr>
          <p:nvPr/>
        </p:nvSpPr>
        <p:spPr bwMode="auto">
          <a:xfrm>
            <a:off x="6652196" y="4211818"/>
            <a:ext cx="685800" cy="164592"/>
          </a:xfrm>
          <a:prstGeom prst="roundRect">
            <a:avLst>
              <a:gd name="adj" fmla="val 20315"/>
            </a:avLst>
          </a:prstGeom>
          <a:solidFill>
            <a:schemeClr val="tx2"/>
          </a:solidFill>
          <a:ln w="12700" algn="ctr">
            <a:solidFill>
              <a:schemeClr val="bg1">
                <a:lumMod val="95000"/>
              </a:schemeClr>
            </a:solidFill>
            <a:round/>
            <a:headEnd type="none" w="sm" len="sm"/>
            <a:tailEnd type="none" w="sm" len="sm"/>
          </a:ln>
          <a:effectLst>
            <a:innerShdw blurRad="63500" dist="50800" dir="13500000">
              <a:prstClr val="black">
                <a:alpha val="50000"/>
              </a:prstClr>
            </a:innerShdw>
          </a:effectLst>
        </p:spPr>
        <p:txBody>
          <a:bodyPr wrap="none" lIns="45714" tIns="45714" rIns="45714" bIns="0" anchor="ctr"/>
          <a:lstStyle/>
          <a:p>
            <a:pPr defTabSz="914400">
              <a:lnSpc>
                <a:spcPct val="75000"/>
              </a:lnSpc>
              <a:tabLst>
                <a:tab pos="1371600" algn="r"/>
              </a:tabLst>
            </a:pPr>
            <a:r>
              <a:rPr lang="en-US" altLang="zh-CN" sz="900" b="1" kern="0" dirty="0" smtClean="0">
                <a:solidFill>
                  <a:srgbClr val="FFFFFF">
                    <a:lumMod val="95000"/>
                  </a:srgbClr>
                </a:solidFill>
                <a:latin typeface="Intel Clear" panose="020B0604020203020204" pitchFamily="34" charset="0"/>
                <a:ea typeface="SimSun" pitchFamily="2" charset="-122"/>
              </a:rPr>
              <a:t>E5-2623 v3</a:t>
            </a:r>
            <a:endParaRPr lang="en-US" altLang="zh-CN" sz="900" b="1" kern="0" dirty="0">
              <a:solidFill>
                <a:srgbClr val="FFFFFF">
                  <a:lumMod val="95000"/>
                </a:srgbClr>
              </a:solidFill>
              <a:latin typeface="Intel Clear" panose="020B0604020203020204" pitchFamily="34" charset="0"/>
              <a:ea typeface="SimSun" pitchFamily="2" charset="-122"/>
            </a:endParaRPr>
          </a:p>
        </p:txBody>
      </p:sp>
      <p:sp>
        <p:nvSpPr>
          <p:cNvPr id="113" name="AutoShape 17"/>
          <p:cNvSpPr>
            <a:spLocks noChangeArrowheads="1"/>
          </p:cNvSpPr>
          <p:nvPr/>
        </p:nvSpPr>
        <p:spPr bwMode="auto">
          <a:xfrm>
            <a:off x="8058435" y="4633714"/>
            <a:ext cx="804672" cy="274320"/>
          </a:xfrm>
          <a:prstGeom prst="roundRect">
            <a:avLst>
              <a:gd name="adj" fmla="val 20315"/>
            </a:avLst>
          </a:prstGeom>
          <a:gradFill flip="none" rotWithShape="1">
            <a:gsLst>
              <a:gs pos="17000">
                <a:srgbClr val="C2F78C"/>
              </a:gs>
              <a:gs pos="0">
                <a:schemeClr val="accent5">
                  <a:lumMod val="20000"/>
                  <a:lumOff val="80000"/>
                </a:schemeClr>
              </a:gs>
              <a:gs pos="100000">
                <a:srgbClr val="92D050"/>
              </a:gs>
            </a:gsLst>
            <a:lin ang="0" scaled="1"/>
            <a:tileRect/>
          </a:gradFill>
          <a:ln w="12700" algn="ctr">
            <a:solidFill>
              <a:srgbClr val="000000"/>
            </a:solidFill>
            <a:round/>
            <a:headEnd type="none" w="sm" len="sm"/>
            <a:tailEnd type="none" w="sm" len="sm"/>
          </a:ln>
        </p:spPr>
        <p:txBody>
          <a:bodyPr wrap="none" lIns="45714" tIns="45714" rIns="45714" bIns="0" anchor="ctr"/>
          <a:lstStyle/>
          <a:p>
            <a:pPr algn="ctr">
              <a:lnSpc>
                <a:spcPct val="75000"/>
              </a:lnSpc>
              <a:tabLst>
                <a:tab pos="1371600" algn="r"/>
              </a:tabLst>
            </a:pPr>
            <a:r>
              <a:rPr lang="en-US" altLang="zh-CN" sz="900" b="1" dirty="0" smtClean="0">
                <a:solidFill>
                  <a:srgbClr val="000000"/>
                </a:solidFill>
                <a:latin typeface="Intel Clear" panose="020B0604020203020204" pitchFamily="34" charset="0"/>
                <a:ea typeface="SimSun" pitchFamily="2" charset="-122"/>
              </a:rPr>
              <a:t>Low Core</a:t>
            </a:r>
          </a:p>
          <a:p>
            <a:pPr algn="ctr">
              <a:lnSpc>
                <a:spcPct val="75000"/>
              </a:lnSpc>
              <a:tabLst>
                <a:tab pos="1371600" algn="r"/>
              </a:tabLst>
            </a:pPr>
            <a:r>
              <a:rPr lang="en-US" altLang="zh-CN" sz="900" b="1" dirty="0" smtClean="0">
                <a:solidFill>
                  <a:srgbClr val="000000"/>
                </a:solidFill>
                <a:latin typeface="Intel Clear" panose="020B0604020203020204" pitchFamily="34" charset="0"/>
                <a:ea typeface="SimSun" pitchFamily="2" charset="-122"/>
              </a:rPr>
              <a:t>Count (LCC)</a:t>
            </a:r>
          </a:p>
        </p:txBody>
      </p:sp>
      <p:sp>
        <p:nvSpPr>
          <p:cNvPr id="114" name="Text Box 44"/>
          <p:cNvSpPr txBox="1">
            <a:spLocks noChangeArrowheads="1"/>
          </p:cNvSpPr>
          <p:nvPr/>
        </p:nvSpPr>
        <p:spPr bwMode="auto">
          <a:xfrm>
            <a:off x="4068402" y="3877850"/>
            <a:ext cx="1550482" cy="697106"/>
          </a:xfrm>
          <a:prstGeom prst="rect">
            <a:avLst/>
          </a:prstGeom>
          <a:noFill/>
          <a:ln w="9525" algn="ctr">
            <a:noFill/>
            <a:miter lim="800000"/>
            <a:headEnd/>
            <a:tailEnd/>
          </a:ln>
        </p:spPr>
        <p:txBody>
          <a:bodyPr wrap="square" lIns="68572" tIns="34286" rIns="68572" bIns="34286">
            <a:spAutoFit/>
          </a:bodyPr>
          <a:lstStyle/>
          <a:p>
            <a:pPr marL="85725" indent="-85725" defTabSz="457200">
              <a:lnSpc>
                <a:spcPct val="85000"/>
              </a:lnSpc>
              <a:buFont typeface="Wingdings" pitchFamily="2" charset="2"/>
              <a:buChar char="§"/>
              <a:tabLst>
                <a:tab pos="472679" algn="l"/>
              </a:tabLst>
            </a:pPr>
            <a:r>
              <a:rPr lang="en-US" sz="800" b="1" dirty="0" smtClean="0">
                <a:solidFill>
                  <a:srgbClr val="000000"/>
                </a:solidFill>
                <a:latin typeface="Intel Clear" panose="020B0604020203020204" pitchFamily="34" charset="0"/>
                <a:ea typeface="MS PGothic" pitchFamily="34" charset="-128"/>
              </a:rPr>
              <a:t>10MB LLC </a:t>
            </a:r>
            <a:r>
              <a:rPr lang="en-US" sz="800" b="1" dirty="0">
                <a:solidFill>
                  <a:srgbClr val="000000"/>
                </a:solidFill>
                <a:latin typeface="Intel Clear" panose="020B0604020203020204" pitchFamily="34" charset="0"/>
                <a:ea typeface="MS PGothic" pitchFamily="34" charset="-128"/>
              </a:rPr>
              <a:t>cache</a:t>
            </a:r>
          </a:p>
          <a:p>
            <a:pPr marL="85725" indent="-85725" defTabSz="457200">
              <a:lnSpc>
                <a:spcPct val="85000"/>
              </a:lnSpc>
              <a:buFont typeface="Wingdings" pitchFamily="2" charset="2"/>
              <a:buChar char="§"/>
              <a:tabLst>
                <a:tab pos="472679" algn="l"/>
              </a:tabLst>
            </a:pPr>
            <a:r>
              <a:rPr lang="en-US" sz="800" b="1" dirty="0" smtClean="0">
                <a:solidFill>
                  <a:srgbClr val="000000"/>
                </a:solidFill>
                <a:latin typeface="Intel Clear" panose="020B0604020203020204" pitchFamily="34" charset="0"/>
                <a:ea typeface="MS PGothic" pitchFamily="34" charset="-128"/>
              </a:rPr>
              <a:t>8.0GT/s </a:t>
            </a:r>
            <a:r>
              <a:rPr lang="en-US" sz="800" b="1" dirty="0">
                <a:solidFill>
                  <a:srgbClr val="000000"/>
                </a:solidFill>
                <a:latin typeface="Intel Clear" panose="020B0604020203020204" pitchFamily="34" charset="0"/>
                <a:ea typeface="MS PGothic" pitchFamily="34" charset="-128"/>
              </a:rPr>
              <a:t>QPI</a:t>
            </a:r>
          </a:p>
          <a:p>
            <a:pPr marL="85725" indent="-85725" defTabSz="457200">
              <a:lnSpc>
                <a:spcPct val="85000"/>
              </a:lnSpc>
              <a:buFont typeface="Wingdings" pitchFamily="2" charset="2"/>
              <a:buChar char="§"/>
              <a:tabLst>
                <a:tab pos="472679" algn="l"/>
              </a:tabLst>
            </a:pPr>
            <a:r>
              <a:rPr lang="en-US" sz="800" b="1" dirty="0" smtClean="0">
                <a:solidFill>
                  <a:srgbClr val="000000"/>
                </a:solidFill>
                <a:latin typeface="Intel Clear" panose="020B0604020203020204" pitchFamily="34" charset="0"/>
                <a:ea typeface="MS PGothic" pitchFamily="34" charset="-128"/>
              </a:rPr>
              <a:t>DDR4-1866</a:t>
            </a:r>
            <a:endParaRPr lang="en-US" sz="800" b="1" dirty="0">
              <a:solidFill>
                <a:srgbClr val="000000"/>
              </a:solidFill>
              <a:latin typeface="Intel Clear" panose="020B0604020203020204" pitchFamily="34" charset="0"/>
              <a:ea typeface="MS PGothic" pitchFamily="34" charset="-128"/>
            </a:endParaRPr>
          </a:p>
          <a:p>
            <a:pPr marL="85725" indent="-85725">
              <a:lnSpc>
                <a:spcPct val="85000"/>
              </a:lnSpc>
              <a:buFont typeface="Wingdings" pitchFamily="2" charset="2"/>
              <a:buChar char="§"/>
              <a:tabLst>
                <a:tab pos="472679" algn="l"/>
              </a:tabLst>
            </a:pPr>
            <a:r>
              <a:rPr lang="en-US" sz="800" b="1" dirty="0">
                <a:solidFill>
                  <a:srgbClr val="000000"/>
                </a:solidFill>
                <a:latin typeface="Intel Clear" panose="020B0604020203020204" pitchFamily="34" charset="0"/>
                <a:ea typeface="MS PGothic" pitchFamily="34" charset="-128"/>
              </a:rPr>
              <a:t>Intel® Hyper-Threading </a:t>
            </a:r>
          </a:p>
          <a:p>
            <a:pPr marL="85725" indent="-85725">
              <a:lnSpc>
                <a:spcPct val="85000"/>
              </a:lnSpc>
              <a:buFont typeface="Wingdings" pitchFamily="2" charset="2"/>
              <a:buChar char="§"/>
              <a:tabLst>
                <a:tab pos="472679" algn="l"/>
              </a:tabLst>
            </a:pPr>
            <a:r>
              <a:rPr lang="en-US" sz="800" b="1" dirty="0">
                <a:solidFill>
                  <a:srgbClr val="000000"/>
                </a:solidFill>
                <a:latin typeface="Intel Clear" panose="020B0604020203020204" pitchFamily="34" charset="0"/>
                <a:ea typeface="MS PGothic" pitchFamily="34" charset="-128"/>
              </a:rPr>
              <a:t>Intel® Turbo </a:t>
            </a:r>
            <a:r>
              <a:rPr lang="en-US" sz="800" b="1" dirty="0" smtClean="0">
                <a:solidFill>
                  <a:srgbClr val="000000"/>
                </a:solidFill>
                <a:latin typeface="Intel Clear" panose="020B0604020203020204" pitchFamily="34" charset="0"/>
                <a:ea typeface="MS PGothic" pitchFamily="34" charset="-128"/>
              </a:rPr>
              <a:t>boost</a:t>
            </a:r>
          </a:p>
          <a:p>
            <a:pPr marL="85725" indent="-85725">
              <a:lnSpc>
                <a:spcPct val="85000"/>
              </a:lnSpc>
              <a:buFont typeface="Wingdings" pitchFamily="2" charset="2"/>
              <a:buChar char="§"/>
              <a:tabLst>
                <a:tab pos="472679" algn="l"/>
              </a:tabLst>
            </a:pPr>
            <a:r>
              <a:rPr lang="en-US" sz="800" b="1" dirty="0" smtClean="0">
                <a:solidFill>
                  <a:srgbClr val="000000"/>
                </a:solidFill>
                <a:latin typeface="Intel Clear" panose="020B0604020203020204" pitchFamily="34" charset="0"/>
                <a:ea typeface="MS PGothic" pitchFamily="34" charset="-128"/>
              </a:rPr>
              <a:t>1U cooling</a:t>
            </a:r>
            <a:endParaRPr lang="en-US" sz="800" b="1" dirty="0">
              <a:solidFill>
                <a:srgbClr val="000000"/>
              </a:solidFill>
              <a:latin typeface="Intel Clear" panose="020B0604020203020204" pitchFamily="34" charset="0"/>
              <a:ea typeface="MS PGothic" pitchFamily="34" charset="-128"/>
            </a:endParaRPr>
          </a:p>
        </p:txBody>
      </p:sp>
      <p:sp>
        <p:nvSpPr>
          <p:cNvPr id="71" name="Text Box 44"/>
          <p:cNvSpPr txBox="1">
            <a:spLocks noChangeArrowheads="1"/>
          </p:cNvSpPr>
          <p:nvPr/>
        </p:nvSpPr>
        <p:spPr bwMode="auto">
          <a:xfrm>
            <a:off x="4068402" y="4722350"/>
            <a:ext cx="1550482" cy="594450"/>
          </a:xfrm>
          <a:prstGeom prst="rect">
            <a:avLst/>
          </a:prstGeom>
          <a:noFill/>
          <a:ln w="9525" algn="ctr">
            <a:noFill/>
            <a:miter lim="800000"/>
            <a:headEnd/>
            <a:tailEnd/>
          </a:ln>
        </p:spPr>
        <p:txBody>
          <a:bodyPr wrap="square" lIns="68572" tIns="34286" rIns="68572" bIns="34286">
            <a:spAutoFit/>
          </a:bodyPr>
          <a:lstStyle/>
          <a:p>
            <a:pPr marL="85725" indent="-85725" defTabSz="457200">
              <a:lnSpc>
                <a:spcPct val="85000"/>
              </a:lnSpc>
              <a:buFont typeface="Wingdings" pitchFamily="2" charset="2"/>
              <a:buChar char="§"/>
              <a:tabLst>
                <a:tab pos="472679" algn="l"/>
              </a:tabLst>
            </a:pPr>
            <a:r>
              <a:rPr lang="en-US" sz="800" b="1" dirty="0" smtClean="0">
                <a:solidFill>
                  <a:srgbClr val="000000"/>
                </a:solidFill>
                <a:latin typeface="Intel Clear" panose="020B0604020203020204" pitchFamily="34" charset="0"/>
                <a:ea typeface="MS PGothic" pitchFamily="34" charset="-128"/>
              </a:rPr>
              <a:t>25MB LLC </a:t>
            </a:r>
            <a:r>
              <a:rPr lang="en-US" sz="800" b="1" dirty="0">
                <a:latin typeface="Intel Clear" panose="020B0604020203020204" pitchFamily="34" charset="0"/>
                <a:ea typeface="MS PGothic" pitchFamily="34" charset="-128"/>
              </a:rPr>
              <a:t>cache</a:t>
            </a:r>
          </a:p>
          <a:p>
            <a:pPr marL="85725" indent="-85725" defTabSz="457200">
              <a:lnSpc>
                <a:spcPct val="85000"/>
              </a:lnSpc>
              <a:buFont typeface="Wingdings" pitchFamily="2" charset="2"/>
              <a:buChar char="§"/>
              <a:tabLst>
                <a:tab pos="472679" algn="l"/>
              </a:tabLst>
            </a:pPr>
            <a:r>
              <a:rPr lang="en-US" sz="800" b="1" dirty="0" smtClean="0">
                <a:latin typeface="Intel Clear" panose="020B0604020203020204" pitchFamily="34" charset="0"/>
                <a:ea typeface="MS PGothic" pitchFamily="34" charset="-128"/>
              </a:rPr>
              <a:t>9.6 GT/s </a:t>
            </a:r>
            <a:r>
              <a:rPr lang="en-US" sz="800" b="1" dirty="0">
                <a:latin typeface="Intel Clear" panose="020B0604020203020204" pitchFamily="34" charset="0"/>
                <a:ea typeface="MS PGothic" pitchFamily="34" charset="-128"/>
              </a:rPr>
              <a:t>QPI</a:t>
            </a:r>
          </a:p>
          <a:p>
            <a:pPr marL="85725" indent="-85725" defTabSz="457200">
              <a:lnSpc>
                <a:spcPct val="85000"/>
              </a:lnSpc>
              <a:buFont typeface="Wingdings" pitchFamily="2" charset="2"/>
              <a:buChar char="§"/>
              <a:tabLst>
                <a:tab pos="472679" algn="l"/>
              </a:tabLst>
            </a:pPr>
            <a:r>
              <a:rPr lang="en-US" sz="800" b="1" dirty="0" smtClean="0">
                <a:solidFill>
                  <a:srgbClr val="000000"/>
                </a:solidFill>
                <a:latin typeface="Intel Clear" panose="020B0604020203020204" pitchFamily="34" charset="0"/>
                <a:ea typeface="MS PGothic" pitchFamily="34" charset="-128"/>
              </a:rPr>
              <a:t>DDR4-2133</a:t>
            </a:r>
            <a:endParaRPr lang="en-US" sz="800" b="1" dirty="0">
              <a:solidFill>
                <a:srgbClr val="000000"/>
              </a:solidFill>
              <a:latin typeface="Intel Clear" panose="020B0604020203020204" pitchFamily="34" charset="0"/>
              <a:ea typeface="MS PGothic" pitchFamily="34" charset="-128"/>
            </a:endParaRPr>
          </a:p>
          <a:p>
            <a:pPr marL="85725" indent="-85725">
              <a:lnSpc>
                <a:spcPct val="85000"/>
              </a:lnSpc>
              <a:buFont typeface="Wingdings" pitchFamily="2" charset="2"/>
              <a:buChar char="§"/>
              <a:tabLst>
                <a:tab pos="472679" algn="l"/>
              </a:tabLst>
            </a:pPr>
            <a:r>
              <a:rPr lang="en-US" sz="800" b="1" dirty="0">
                <a:solidFill>
                  <a:srgbClr val="000000"/>
                </a:solidFill>
                <a:latin typeface="Intel Clear" panose="020B0604020203020204" pitchFamily="34" charset="0"/>
                <a:ea typeface="MS PGothic" pitchFamily="34" charset="-128"/>
              </a:rPr>
              <a:t>Intel® Hyper-Threading </a:t>
            </a:r>
          </a:p>
          <a:p>
            <a:pPr marL="85725" indent="-85725">
              <a:lnSpc>
                <a:spcPct val="85000"/>
              </a:lnSpc>
              <a:buFont typeface="Wingdings" pitchFamily="2" charset="2"/>
              <a:buChar char="§"/>
              <a:tabLst>
                <a:tab pos="472679" algn="l"/>
              </a:tabLst>
            </a:pPr>
            <a:r>
              <a:rPr lang="en-US" sz="800" b="1" dirty="0">
                <a:solidFill>
                  <a:srgbClr val="000000"/>
                </a:solidFill>
                <a:latin typeface="Intel Clear" panose="020B0604020203020204" pitchFamily="34" charset="0"/>
                <a:ea typeface="MS PGothic" pitchFamily="34" charset="-128"/>
              </a:rPr>
              <a:t>Intel® Turbo boost</a:t>
            </a:r>
          </a:p>
        </p:txBody>
      </p:sp>
      <p:sp>
        <p:nvSpPr>
          <p:cNvPr id="74" name="AutoShape 17"/>
          <p:cNvSpPr>
            <a:spLocks noChangeArrowheads="1"/>
          </p:cNvSpPr>
          <p:nvPr/>
        </p:nvSpPr>
        <p:spPr bwMode="auto">
          <a:xfrm>
            <a:off x="5765795" y="652546"/>
            <a:ext cx="1169261" cy="334962"/>
          </a:xfrm>
          <a:prstGeom prst="roundRect">
            <a:avLst>
              <a:gd name="adj" fmla="val 20315"/>
            </a:avLst>
          </a:prstGeom>
          <a:solidFill>
            <a:srgbClr val="AA00AD"/>
          </a:solidFill>
          <a:ln w="19050" cmpd="sng" algn="ctr">
            <a:solidFill>
              <a:srgbClr val="000000"/>
            </a:solidFill>
            <a:prstDash val="solid"/>
            <a:round/>
            <a:headEnd type="none" w="sm" len="sm"/>
            <a:tailEnd type="none" w="sm" len="sm"/>
          </a:ln>
        </p:spPr>
        <p:txBody>
          <a:bodyPr wrap="none" lIns="45714" tIns="45714" rIns="45714" bIns="0" anchor="ctr"/>
          <a:lstStyle/>
          <a:p>
            <a:pPr>
              <a:lnSpc>
                <a:spcPct val="75000"/>
              </a:lnSpc>
              <a:tabLst>
                <a:tab pos="1371600" algn="r"/>
              </a:tabLst>
            </a:pPr>
            <a:r>
              <a:rPr lang="en-US" altLang="zh-CN" sz="1050" b="1" dirty="0" smtClean="0">
                <a:solidFill>
                  <a:srgbClr val="FFFFFF"/>
                </a:solidFill>
                <a:latin typeface="Intel Clear" panose="020B0604020203020204" pitchFamily="34" charset="0"/>
                <a:ea typeface="SimSun" pitchFamily="2" charset="-122"/>
                <a:cs typeface="Arial" charset="0"/>
              </a:rPr>
              <a:t>18C (2U)     145W</a:t>
            </a:r>
            <a:r>
              <a:rPr lang="en-US" altLang="zh-CN" sz="1050" b="1" dirty="0">
                <a:solidFill>
                  <a:srgbClr val="FFFFFF"/>
                </a:solidFill>
                <a:latin typeface="Intel Clear" panose="020B0604020203020204" pitchFamily="34" charset="0"/>
                <a:ea typeface="SimSun" pitchFamily="2" charset="-122"/>
                <a:cs typeface="Arial" charset="0"/>
              </a:rPr>
              <a:t/>
            </a:r>
            <a:br>
              <a:rPr lang="en-US" altLang="zh-CN" sz="1050" b="1" dirty="0">
                <a:solidFill>
                  <a:srgbClr val="FFFFFF"/>
                </a:solidFill>
                <a:latin typeface="Intel Clear" panose="020B0604020203020204" pitchFamily="34" charset="0"/>
                <a:ea typeface="SimSun" pitchFamily="2" charset="-122"/>
                <a:cs typeface="Arial" charset="0"/>
              </a:rPr>
            </a:br>
            <a:r>
              <a:rPr lang="en-US" altLang="zh-CN" sz="1050" b="1" dirty="0" smtClean="0">
                <a:solidFill>
                  <a:srgbClr val="FFFFFF"/>
                </a:solidFill>
                <a:latin typeface="Intel Clear" panose="020B0604020203020204" pitchFamily="34" charset="0"/>
                <a:ea typeface="SimSun" pitchFamily="2" charset="-122"/>
                <a:cs typeface="Arial" charset="0"/>
              </a:rPr>
              <a:t>2.3 GHz</a:t>
            </a:r>
            <a:endParaRPr lang="en-US" altLang="zh-CN" sz="1050" b="1" dirty="0">
              <a:solidFill>
                <a:srgbClr val="FFFFFF">
                  <a:lumMod val="40000"/>
                  <a:lumOff val="60000"/>
                </a:srgbClr>
              </a:solidFill>
              <a:latin typeface="Intel Clear" panose="020B0604020203020204" pitchFamily="34" charset="0"/>
              <a:ea typeface="SimSun" pitchFamily="2" charset="-122"/>
              <a:cs typeface="Arial" charset="0"/>
            </a:endParaRPr>
          </a:p>
        </p:txBody>
      </p:sp>
      <p:sp>
        <p:nvSpPr>
          <p:cNvPr id="75" name="AutoShape 17"/>
          <p:cNvSpPr>
            <a:spLocks noChangeArrowheads="1"/>
          </p:cNvSpPr>
          <p:nvPr/>
        </p:nvSpPr>
        <p:spPr bwMode="auto">
          <a:xfrm>
            <a:off x="5765795" y="1013761"/>
            <a:ext cx="1169261" cy="334962"/>
          </a:xfrm>
          <a:prstGeom prst="roundRect">
            <a:avLst>
              <a:gd name="adj" fmla="val 20315"/>
            </a:avLst>
          </a:prstGeom>
          <a:solidFill>
            <a:srgbClr val="AA00AD"/>
          </a:solidFill>
          <a:ln w="19050" cmpd="sng" algn="ctr">
            <a:solidFill>
              <a:srgbClr val="000000"/>
            </a:solidFill>
            <a:prstDash val="solid"/>
            <a:round/>
            <a:headEnd type="none" w="sm" len="sm"/>
            <a:tailEnd type="none" w="sm" len="sm"/>
          </a:ln>
        </p:spPr>
        <p:txBody>
          <a:bodyPr wrap="none" lIns="45714" tIns="45714" rIns="45714" bIns="0" anchor="ctr"/>
          <a:lstStyle/>
          <a:p>
            <a:pPr>
              <a:lnSpc>
                <a:spcPct val="75000"/>
              </a:lnSpc>
              <a:tabLst>
                <a:tab pos="1371600" algn="r"/>
              </a:tabLst>
            </a:pPr>
            <a:r>
              <a:rPr lang="en-US" altLang="zh-CN" sz="1050" b="1" dirty="0" smtClean="0">
                <a:solidFill>
                  <a:srgbClr val="FFFFFF"/>
                </a:solidFill>
                <a:latin typeface="Intel Clear" panose="020B0604020203020204" pitchFamily="34" charset="0"/>
                <a:ea typeface="SimSun" pitchFamily="2" charset="-122"/>
                <a:cs typeface="Arial" charset="0"/>
              </a:rPr>
              <a:t>16C  (1U)    135W</a:t>
            </a:r>
            <a:r>
              <a:rPr lang="en-US" altLang="zh-CN" sz="1050" b="1" dirty="0">
                <a:solidFill>
                  <a:srgbClr val="FFFFFF"/>
                </a:solidFill>
                <a:latin typeface="Intel Clear" panose="020B0604020203020204" pitchFamily="34" charset="0"/>
                <a:ea typeface="SimSun" pitchFamily="2" charset="-122"/>
                <a:cs typeface="Arial" charset="0"/>
              </a:rPr>
              <a:t/>
            </a:r>
            <a:br>
              <a:rPr lang="en-US" altLang="zh-CN" sz="1050" b="1" dirty="0">
                <a:solidFill>
                  <a:srgbClr val="FFFFFF"/>
                </a:solidFill>
                <a:latin typeface="Intel Clear" panose="020B0604020203020204" pitchFamily="34" charset="0"/>
                <a:ea typeface="SimSun" pitchFamily="2" charset="-122"/>
                <a:cs typeface="Arial" charset="0"/>
              </a:rPr>
            </a:br>
            <a:r>
              <a:rPr lang="en-US" altLang="zh-CN" sz="1050" b="1" dirty="0" smtClean="0">
                <a:solidFill>
                  <a:srgbClr val="FFFFFF"/>
                </a:solidFill>
                <a:latin typeface="Intel Clear" panose="020B0604020203020204" pitchFamily="34" charset="0"/>
                <a:ea typeface="SimSun" pitchFamily="2" charset="-122"/>
                <a:cs typeface="Arial" charset="0"/>
              </a:rPr>
              <a:t>2.3 GHz</a:t>
            </a:r>
            <a:endParaRPr lang="en-US" altLang="zh-CN" sz="1050" b="1" dirty="0">
              <a:solidFill>
                <a:srgbClr val="FFFFFF">
                  <a:lumMod val="40000"/>
                  <a:lumOff val="60000"/>
                </a:srgbClr>
              </a:solidFill>
              <a:latin typeface="Intel Clear" panose="020B0604020203020204" pitchFamily="34" charset="0"/>
              <a:ea typeface="SimSun" pitchFamily="2" charset="-122"/>
              <a:cs typeface="Arial" charset="0"/>
            </a:endParaRPr>
          </a:p>
        </p:txBody>
      </p:sp>
      <p:sp>
        <p:nvSpPr>
          <p:cNvPr id="79" name="AutoShape 17"/>
          <p:cNvSpPr>
            <a:spLocks noChangeArrowheads="1"/>
          </p:cNvSpPr>
          <p:nvPr/>
        </p:nvSpPr>
        <p:spPr bwMode="auto">
          <a:xfrm>
            <a:off x="6670116" y="824349"/>
            <a:ext cx="638234" cy="165903"/>
          </a:xfrm>
          <a:prstGeom prst="roundRect">
            <a:avLst>
              <a:gd name="adj" fmla="val 20315"/>
            </a:avLst>
          </a:prstGeom>
          <a:solidFill>
            <a:schemeClr val="tx2"/>
          </a:solidFill>
          <a:ln w="12700" algn="ctr">
            <a:solidFill>
              <a:schemeClr val="bg1">
                <a:lumMod val="95000"/>
              </a:schemeClr>
            </a:solidFill>
            <a:round/>
            <a:headEnd type="none" w="sm" len="sm"/>
            <a:tailEnd type="none" w="sm" len="sm"/>
          </a:ln>
          <a:effectLst>
            <a:innerShdw blurRad="63500" dist="50800" dir="13500000">
              <a:prstClr val="black">
                <a:alpha val="50000"/>
              </a:prstClr>
            </a:innerShdw>
          </a:effectLst>
        </p:spPr>
        <p:txBody>
          <a:bodyPr wrap="none" lIns="45714" tIns="45714" rIns="45714" bIns="0" anchor="ctr"/>
          <a:lstStyle/>
          <a:p>
            <a:pPr algn="ctr">
              <a:lnSpc>
                <a:spcPct val="75000"/>
              </a:lnSpc>
              <a:tabLst>
                <a:tab pos="1371600" algn="r"/>
              </a:tabLst>
            </a:pPr>
            <a:r>
              <a:rPr lang="en-US" altLang="zh-CN" sz="900" b="1" kern="0" dirty="0" smtClean="0">
                <a:solidFill>
                  <a:srgbClr val="FFFFFF">
                    <a:lumMod val="95000"/>
                  </a:srgbClr>
                </a:solidFill>
                <a:latin typeface="Intel Clear" panose="020B0604020203020204" pitchFamily="34" charset="0"/>
                <a:ea typeface="SimSun" pitchFamily="2" charset="-122"/>
              </a:rPr>
              <a:t>E5-2699 v3</a:t>
            </a:r>
            <a:endParaRPr lang="en-US" altLang="zh-CN" sz="900" b="1" kern="0" dirty="0">
              <a:solidFill>
                <a:srgbClr val="FFFFFF">
                  <a:lumMod val="95000"/>
                </a:srgbClr>
              </a:solidFill>
              <a:latin typeface="Intel Clear" panose="020B0604020203020204" pitchFamily="34" charset="0"/>
              <a:ea typeface="SimSun" pitchFamily="2" charset="-122"/>
            </a:endParaRPr>
          </a:p>
        </p:txBody>
      </p:sp>
      <p:sp>
        <p:nvSpPr>
          <p:cNvPr id="92" name="AutoShape 17"/>
          <p:cNvSpPr>
            <a:spLocks noChangeArrowheads="1"/>
          </p:cNvSpPr>
          <p:nvPr/>
        </p:nvSpPr>
        <p:spPr bwMode="auto">
          <a:xfrm>
            <a:off x="6670116" y="1194923"/>
            <a:ext cx="638234" cy="165903"/>
          </a:xfrm>
          <a:prstGeom prst="roundRect">
            <a:avLst>
              <a:gd name="adj" fmla="val 20315"/>
            </a:avLst>
          </a:prstGeom>
          <a:solidFill>
            <a:schemeClr val="tx2"/>
          </a:solidFill>
          <a:ln w="12700" algn="ctr">
            <a:solidFill>
              <a:schemeClr val="bg1">
                <a:lumMod val="95000"/>
              </a:schemeClr>
            </a:solidFill>
            <a:round/>
            <a:headEnd type="none" w="sm" len="sm"/>
            <a:tailEnd type="none" w="sm" len="sm"/>
          </a:ln>
          <a:effectLst>
            <a:innerShdw blurRad="63500" dist="50800" dir="13500000">
              <a:prstClr val="black">
                <a:alpha val="50000"/>
              </a:prstClr>
            </a:innerShdw>
          </a:effectLst>
        </p:spPr>
        <p:txBody>
          <a:bodyPr wrap="none" lIns="45714" tIns="45714" rIns="45714" bIns="0" anchor="ctr"/>
          <a:lstStyle/>
          <a:p>
            <a:pPr algn="ctr">
              <a:lnSpc>
                <a:spcPct val="75000"/>
              </a:lnSpc>
              <a:tabLst>
                <a:tab pos="1371600" algn="r"/>
              </a:tabLst>
            </a:pPr>
            <a:r>
              <a:rPr lang="en-US" altLang="zh-CN" sz="900" b="1" kern="0" dirty="0" smtClean="0">
                <a:solidFill>
                  <a:srgbClr val="FFFFFF">
                    <a:lumMod val="95000"/>
                  </a:srgbClr>
                </a:solidFill>
                <a:latin typeface="Intel Clear" panose="020B0604020203020204" pitchFamily="34" charset="0"/>
                <a:ea typeface="SimSun" pitchFamily="2" charset="-122"/>
              </a:rPr>
              <a:t>E5-2698 v3</a:t>
            </a:r>
            <a:endParaRPr lang="en-US" altLang="zh-CN" sz="900" b="1" kern="0" dirty="0">
              <a:solidFill>
                <a:srgbClr val="FFFFFF">
                  <a:lumMod val="95000"/>
                </a:srgbClr>
              </a:solidFill>
              <a:latin typeface="Intel Clear" panose="020B0604020203020204" pitchFamily="34" charset="0"/>
              <a:ea typeface="SimSun" pitchFamily="2" charset="-122"/>
            </a:endParaRPr>
          </a:p>
        </p:txBody>
      </p:sp>
      <p:sp>
        <p:nvSpPr>
          <p:cNvPr id="98" name="AutoShape 17"/>
          <p:cNvSpPr>
            <a:spLocks noChangeArrowheads="1"/>
          </p:cNvSpPr>
          <p:nvPr/>
        </p:nvSpPr>
        <p:spPr bwMode="auto">
          <a:xfrm>
            <a:off x="407247" y="6119464"/>
            <a:ext cx="3296391" cy="279105"/>
          </a:xfrm>
          <a:prstGeom prst="roundRect">
            <a:avLst>
              <a:gd name="adj" fmla="val 20315"/>
            </a:avLst>
          </a:prstGeom>
          <a:solidFill>
            <a:srgbClr val="00B0F0">
              <a:alpha val="40000"/>
            </a:srgbClr>
          </a:solidFill>
          <a:ln w="57150" algn="ctr">
            <a:solidFill>
              <a:srgbClr val="FFC000"/>
            </a:solidFill>
            <a:round/>
            <a:headEnd type="none" w="sm" len="sm"/>
            <a:tailEnd type="none" w="sm" len="sm"/>
          </a:ln>
        </p:spPr>
        <p:txBody>
          <a:bodyPr wrap="none" lIns="45714" tIns="45714" rIns="45714" bIns="0" anchor="ctr"/>
          <a:lstStyle/>
          <a:p>
            <a:pPr>
              <a:tabLst>
                <a:tab pos="1371600" algn="r"/>
              </a:tabLst>
            </a:pPr>
            <a:r>
              <a:rPr lang="en-US" altLang="zh-CN" sz="900" dirty="0" err="1">
                <a:solidFill>
                  <a:srgbClr val="000000"/>
                </a:solidFill>
                <a:latin typeface="Arial" charset="0"/>
                <a:ea typeface="SimSun" pitchFamily="2" charset="-122"/>
              </a:rPr>
              <a:t>Comms</a:t>
            </a:r>
            <a:r>
              <a:rPr lang="en-US" altLang="zh-CN" sz="900" dirty="0">
                <a:solidFill>
                  <a:srgbClr val="000000"/>
                </a:solidFill>
                <a:latin typeface="Arial" charset="0"/>
                <a:ea typeface="SimSun" pitchFamily="2" charset="-122"/>
              </a:rPr>
              <a:t>/Storage straight-adopt Server </a:t>
            </a:r>
            <a:r>
              <a:rPr lang="en-US" altLang="zh-CN" sz="900" dirty="0" smtClean="0">
                <a:solidFill>
                  <a:srgbClr val="000000"/>
                </a:solidFill>
                <a:latin typeface="Arial" charset="0"/>
                <a:ea typeface="SimSun" pitchFamily="2" charset="-122"/>
              </a:rPr>
              <a:t>SKUs </a:t>
            </a:r>
            <a:r>
              <a:rPr lang="en-US" altLang="zh-CN" sz="900" dirty="0">
                <a:solidFill>
                  <a:srgbClr val="000000"/>
                </a:solidFill>
                <a:latin typeface="Arial" charset="0"/>
                <a:ea typeface="SimSun" pitchFamily="2" charset="-122"/>
              </a:rPr>
              <a:t>supported</a:t>
            </a:r>
            <a:br>
              <a:rPr lang="en-US" altLang="zh-CN" sz="900" dirty="0">
                <a:solidFill>
                  <a:srgbClr val="000000"/>
                </a:solidFill>
                <a:latin typeface="Arial" charset="0"/>
                <a:ea typeface="SimSun" pitchFamily="2" charset="-122"/>
              </a:rPr>
            </a:br>
            <a:r>
              <a:rPr lang="en-US" altLang="zh-CN" sz="900" dirty="0">
                <a:solidFill>
                  <a:srgbClr val="000000"/>
                </a:solidFill>
                <a:latin typeface="Arial" charset="0"/>
                <a:ea typeface="SimSun" pitchFamily="2" charset="-122"/>
              </a:rPr>
              <a:t> for long life </a:t>
            </a:r>
            <a:r>
              <a:rPr lang="en-US" altLang="zh-CN" sz="900" dirty="0">
                <a:solidFill>
                  <a:srgbClr val="C00000"/>
                </a:solidFill>
                <a:latin typeface="Arial" charset="0"/>
                <a:ea typeface="SimSun" pitchFamily="2" charset="-122"/>
              </a:rPr>
              <a:t>under server usage-model conditions</a:t>
            </a:r>
          </a:p>
        </p:txBody>
      </p:sp>
    </p:spTree>
    <p:extLst>
      <p:ext uri="{BB962C8B-B14F-4D97-AF65-F5344CB8AC3E}">
        <p14:creationId xmlns:p14="http://schemas.microsoft.com/office/powerpoint/2010/main" val="602190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9"/>
                                        </p:tgtEl>
                                        <p:attrNameLst>
                                          <p:attrName>style.visibility</p:attrName>
                                        </p:attrNameLst>
                                      </p:cBhvr>
                                      <p:to>
                                        <p:strVal val="visible"/>
                                      </p:to>
                                    </p:set>
                                    <p:animEffect transition="in" filter="fade">
                                      <p:cBhvr>
                                        <p:cTn id="10" dur="500"/>
                                        <p:tgtEl>
                                          <p:spTgt spid="8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7"/>
                                        </p:tgtEl>
                                        <p:attrNameLst>
                                          <p:attrName>style.visibility</p:attrName>
                                        </p:attrNameLst>
                                      </p:cBhvr>
                                      <p:to>
                                        <p:strVal val="visible"/>
                                      </p:to>
                                    </p:set>
                                    <p:animEffect transition="in" filter="fade">
                                      <p:cBhvr>
                                        <p:cTn id="13" dur="500"/>
                                        <p:tgtEl>
                                          <p:spTgt spid="8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Effect transition="in" filter="fade">
                                      <p:cBhvr>
                                        <p:cTn id="16" dur="500"/>
                                        <p:tgtEl>
                                          <p:spTgt spid="9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0"/>
                                        </p:tgtEl>
                                        <p:attrNameLst>
                                          <p:attrName>style.visibility</p:attrName>
                                        </p:attrNameLst>
                                      </p:cBhvr>
                                      <p:to>
                                        <p:strVal val="visible"/>
                                      </p:to>
                                    </p:set>
                                    <p:animEffect transition="in" filter="fade">
                                      <p:cBhvr>
                                        <p:cTn id="19" dur="500"/>
                                        <p:tgtEl>
                                          <p:spTgt spid="8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5"/>
                                        </p:tgtEl>
                                        <p:attrNameLst>
                                          <p:attrName>style.visibility</p:attrName>
                                        </p:attrNameLst>
                                      </p:cBhvr>
                                      <p:to>
                                        <p:strVal val="visible"/>
                                      </p:to>
                                    </p:set>
                                    <p:animEffect transition="in" filter="fade">
                                      <p:cBhvr>
                                        <p:cTn id="22" dur="500"/>
                                        <p:tgtEl>
                                          <p:spTgt spid="8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6"/>
                                        </p:tgtEl>
                                        <p:attrNameLst>
                                          <p:attrName>style.visibility</p:attrName>
                                        </p:attrNameLst>
                                      </p:cBhvr>
                                      <p:to>
                                        <p:strVal val="visible"/>
                                      </p:to>
                                    </p:set>
                                    <p:animEffect transition="in" filter="fade">
                                      <p:cBhvr>
                                        <p:cTn id="25" dur="500"/>
                                        <p:tgtEl>
                                          <p:spTgt spid="8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Effect transition="in" filter="fade">
                                      <p:cBhvr>
                                        <p:cTn id="28" dur="500"/>
                                        <p:tgtEl>
                                          <p:spTgt spid="8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4"/>
                                        </p:tgtEl>
                                        <p:attrNameLst>
                                          <p:attrName>style.visibility</p:attrName>
                                        </p:attrNameLst>
                                      </p:cBhvr>
                                      <p:to>
                                        <p:strVal val="visible"/>
                                      </p:to>
                                    </p:set>
                                    <p:animEffect transition="in" filter="fade">
                                      <p:cBhvr>
                                        <p:cTn id="31" dur="500"/>
                                        <p:tgtEl>
                                          <p:spTgt spid="8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500"/>
                                        <p:tgtEl>
                                          <p:spTgt spid="8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90"/>
                                        </p:tgtEl>
                                        <p:attrNameLst>
                                          <p:attrName>style.visibility</p:attrName>
                                        </p:attrNameLst>
                                      </p:cBhvr>
                                      <p:to>
                                        <p:strVal val="visible"/>
                                      </p:to>
                                    </p:set>
                                    <p:animEffect transition="in" filter="fade">
                                      <p:cBhvr>
                                        <p:cTn id="37" dur="500"/>
                                        <p:tgtEl>
                                          <p:spTgt spid="9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78"/>
                                        </p:tgtEl>
                                        <p:attrNameLst>
                                          <p:attrName>style.visibility</p:attrName>
                                        </p:attrNameLst>
                                      </p:cBhvr>
                                      <p:to>
                                        <p:strVal val="visible"/>
                                      </p:to>
                                    </p:set>
                                    <p:animEffect transition="in" filter="fade">
                                      <p:cBhvr>
                                        <p:cTn id="40" dur="500"/>
                                        <p:tgtEl>
                                          <p:spTgt spid="7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76"/>
                                        </p:tgtEl>
                                        <p:attrNameLst>
                                          <p:attrName>style.visibility</p:attrName>
                                        </p:attrNameLst>
                                      </p:cBhvr>
                                      <p:to>
                                        <p:strVal val="visible"/>
                                      </p:to>
                                    </p:set>
                                    <p:animEffect transition="in" filter="fade">
                                      <p:cBhvr>
                                        <p:cTn id="43" dur="500"/>
                                        <p:tgtEl>
                                          <p:spTgt spid="7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94"/>
                                        </p:tgtEl>
                                        <p:attrNameLst>
                                          <p:attrName>style.visibility</p:attrName>
                                        </p:attrNameLst>
                                      </p:cBhvr>
                                      <p:to>
                                        <p:strVal val="visible"/>
                                      </p:to>
                                    </p:set>
                                    <p:animEffect transition="in" filter="fade">
                                      <p:cBhvr>
                                        <p:cTn id="46" dur="500"/>
                                        <p:tgtEl>
                                          <p:spTgt spid="9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fade">
                                      <p:cBhvr>
                                        <p:cTn id="49" dur="500"/>
                                        <p:tgtEl>
                                          <p:spTgt spid="10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02"/>
                                        </p:tgtEl>
                                        <p:attrNameLst>
                                          <p:attrName>style.visibility</p:attrName>
                                        </p:attrNameLst>
                                      </p:cBhvr>
                                      <p:to>
                                        <p:strVal val="visible"/>
                                      </p:to>
                                    </p:set>
                                    <p:animEffect transition="in" filter="fade">
                                      <p:cBhvr>
                                        <p:cTn id="52" dur="500"/>
                                        <p:tgtEl>
                                          <p:spTgt spid="10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03"/>
                                        </p:tgtEl>
                                        <p:attrNameLst>
                                          <p:attrName>style.visibility</p:attrName>
                                        </p:attrNameLst>
                                      </p:cBhvr>
                                      <p:to>
                                        <p:strVal val="visible"/>
                                      </p:to>
                                    </p:set>
                                    <p:animEffect transition="in" filter="fade">
                                      <p:cBhvr>
                                        <p:cTn id="55" dur="500"/>
                                        <p:tgtEl>
                                          <p:spTgt spid="10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07"/>
                                        </p:tgtEl>
                                        <p:attrNameLst>
                                          <p:attrName>style.visibility</p:attrName>
                                        </p:attrNameLst>
                                      </p:cBhvr>
                                      <p:to>
                                        <p:strVal val="visible"/>
                                      </p:to>
                                    </p:set>
                                    <p:animEffect transition="in" filter="fade">
                                      <p:cBhvr>
                                        <p:cTn id="58" dur="500"/>
                                        <p:tgtEl>
                                          <p:spTgt spid="10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08"/>
                                        </p:tgtEl>
                                        <p:attrNameLst>
                                          <p:attrName>style.visibility</p:attrName>
                                        </p:attrNameLst>
                                      </p:cBhvr>
                                      <p:to>
                                        <p:strVal val="visible"/>
                                      </p:to>
                                    </p:set>
                                    <p:animEffect transition="in" filter="fade">
                                      <p:cBhvr>
                                        <p:cTn id="61" dur="500"/>
                                        <p:tgtEl>
                                          <p:spTgt spid="108"/>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12"/>
                                        </p:tgtEl>
                                        <p:attrNameLst>
                                          <p:attrName>style.visibility</p:attrName>
                                        </p:attrNameLst>
                                      </p:cBhvr>
                                      <p:to>
                                        <p:strVal val="visible"/>
                                      </p:to>
                                    </p:set>
                                    <p:animEffect transition="in" filter="fade">
                                      <p:cBhvr>
                                        <p:cTn id="64"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1" grpId="0" animBg="1"/>
      <p:bldP spid="83" grpId="0" animBg="1"/>
      <p:bldP spid="84" grpId="0" animBg="1"/>
      <p:bldP spid="85" grpId="0" animBg="1"/>
      <p:bldP spid="86" grpId="0" animBg="1"/>
      <p:bldP spid="93" grpId="0" animBg="1"/>
      <p:bldP spid="87" grpId="0" animBg="1"/>
      <p:bldP spid="88" grpId="0" animBg="1"/>
      <p:bldP spid="89" grpId="0" animBg="1"/>
      <p:bldP spid="76" grpId="0" animBg="1"/>
      <p:bldP spid="78" grpId="0" animBg="1"/>
      <p:bldP spid="90" grpId="0" animBg="1"/>
      <p:bldP spid="94" grpId="0" animBg="1"/>
      <p:bldP spid="102" grpId="0" animBg="1"/>
      <p:bldP spid="103" grpId="0" animBg="1"/>
      <p:bldP spid="104" grpId="0" animBg="1"/>
      <p:bldP spid="107" grpId="0" animBg="1"/>
      <p:bldP spid="108" grpId="0" animBg="1"/>
      <p:bldP spid="1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88954" y="1122294"/>
            <a:ext cx="8161020" cy="3893820"/>
          </a:xfrm>
          <a:prstGeom prst="rect">
            <a:avLst/>
          </a:prstGeom>
        </p:spPr>
      </p:pic>
      <p:sp>
        <p:nvSpPr>
          <p:cNvPr id="11" name="Title 1"/>
          <p:cNvSpPr>
            <a:spLocks noGrp="1"/>
          </p:cNvSpPr>
          <p:nvPr>
            <p:ph type="title"/>
          </p:nvPr>
        </p:nvSpPr>
        <p:spPr/>
        <p:txBody>
          <a:bodyPr>
            <a:noAutofit/>
          </a:bodyPr>
          <a:lstStyle/>
          <a:p>
            <a:r>
              <a:rPr lang="en-US" sz="2800" dirty="0" smtClean="0"/>
              <a:t>Intel</a:t>
            </a:r>
            <a:r>
              <a:rPr lang="en-US" sz="2800" baseline="30000" dirty="0" smtClean="0"/>
              <a:t>®</a:t>
            </a:r>
            <a:r>
              <a:rPr lang="en-US" sz="2800" dirty="0" smtClean="0"/>
              <a:t> Xeon</a:t>
            </a:r>
            <a:r>
              <a:rPr lang="en-US" sz="2800" baseline="30000" dirty="0" smtClean="0"/>
              <a:t>®</a:t>
            </a:r>
            <a:r>
              <a:rPr lang="en-US" sz="2800" dirty="0" smtClean="0"/>
              <a:t> Processor E5-2600 v3 Product Family</a:t>
            </a:r>
            <a:br>
              <a:rPr lang="en-US" sz="2800" dirty="0" smtClean="0"/>
            </a:br>
            <a:r>
              <a:rPr lang="en-US" sz="2800" dirty="0" smtClean="0"/>
              <a:t>Performance Estimates</a:t>
            </a:r>
            <a:br>
              <a:rPr lang="en-US" sz="2800" dirty="0" smtClean="0"/>
            </a:br>
            <a:endParaRPr lang="en-US" sz="2800" dirty="0">
              <a:solidFill>
                <a:schemeClr val="tx2"/>
              </a:solidFill>
            </a:endParaRPr>
          </a:p>
        </p:txBody>
      </p:sp>
      <p:sp>
        <p:nvSpPr>
          <p:cNvPr id="15" name="Rectangle 14"/>
          <p:cNvSpPr/>
          <p:nvPr/>
        </p:nvSpPr>
        <p:spPr>
          <a:xfrm>
            <a:off x="0" y="5569753"/>
            <a:ext cx="9138928" cy="830997"/>
          </a:xfrm>
          <a:prstGeom prst="rect">
            <a:avLst/>
          </a:prstGeom>
        </p:spPr>
        <p:txBody>
          <a:bodyPr wrap="square">
            <a:spAutoFit/>
          </a:bodyPr>
          <a:lstStyle/>
          <a:p>
            <a:r>
              <a:rPr lang="en-US" sz="800" dirty="0">
                <a:latin typeface="Intel Clear" panose="020B0604020203020204" pitchFamily="34" charset="0"/>
              </a:rPr>
              <a:t>Source: Intel internal estimates as of Feb 2014.  Results have been estimated based on internal Intel analysis </a:t>
            </a:r>
            <a:r>
              <a:rPr lang="en-US" sz="800" dirty="0" smtClean="0">
                <a:latin typeface="Intel Clear" panose="020B0604020203020204" pitchFamily="34" charset="0"/>
              </a:rPr>
              <a:t>based </a:t>
            </a:r>
            <a:r>
              <a:rPr lang="en-US" sz="800" dirty="0">
                <a:latin typeface="Intel Clear" panose="020B0604020203020204" pitchFamily="34" charset="0"/>
              </a:rPr>
              <a:t>on software, benchmark or other data of third parties and are provided for informational purposes only</a:t>
            </a:r>
            <a:r>
              <a:rPr lang="en-US" sz="800" dirty="0" smtClean="0">
                <a:latin typeface="Intel Clear" panose="020B0604020203020204" pitchFamily="34" charset="0"/>
              </a:rPr>
              <a:t>. </a:t>
            </a:r>
            <a:r>
              <a:rPr lang="en-US" sz="800" dirty="0">
                <a:latin typeface="Intel Clear" panose="020B0604020203020204" pitchFamily="34" charset="0"/>
              </a:rPr>
              <a:t>Any difference in system hardware or software design or configuration may affect actual performance. Software and workloads used in performance tests may have been optimized for performance only on Intel microprocessors.  Performance tests, such as </a:t>
            </a:r>
            <a:r>
              <a:rPr lang="en-US" sz="800" dirty="0" err="1">
                <a:latin typeface="Intel Clear" panose="020B0604020203020204" pitchFamily="34" charset="0"/>
              </a:rPr>
              <a:t>SYSmark</a:t>
            </a:r>
            <a:r>
              <a:rPr lang="en-US" sz="800" dirty="0">
                <a:latin typeface="Intel Clear" panose="020B0604020203020204" pitchFamily="34" charset="0"/>
              </a:rPr>
              <a:t> and </a:t>
            </a:r>
            <a:r>
              <a:rPr lang="en-US" sz="800" dirty="0" err="1">
                <a:latin typeface="Intel Clear" panose="020B0604020203020204" pitchFamily="34" charset="0"/>
              </a:rPr>
              <a:t>MobileMark</a:t>
            </a:r>
            <a:r>
              <a:rPr lang="en-US" sz="800" dirty="0">
                <a:latin typeface="Intel Clear" panose="020B0604020203020204" pitchFamily="34" charset="0"/>
              </a:rPr>
              <a:t>, are measured using specific computer systems, components, software, operations and functions.  Any change to any of those factors may cause the results to vary.  You </a:t>
            </a:r>
            <a:r>
              <a:rPr lang="en-US" sz="800" dirty="0" smtClean="0">
                <a:latin typeface="Intel Clear" panose="020B0604020203020204" pitchFamily="34" charset="0"/>
              </a:rPr>
              <a:t>should  </a:t>
            </a:r>
            <a:r>
              <a:rPr lang="en-US" sz="800" dirty="0">
                <a:latin typeface="Intel Clear" panose="020B0604020203020204" pitchFamily="34" charset="0"/>
              </a:rPr>
              <a:t>consult other information and performance tests to assist you in fully evaluating your contemplated purchases, including the performance of that product when combined with other products</a:t>
            </a:r>
            <a:r>
              <a:rPr lang="en-US" sz="800" dirty="0" smtClean="0">
                <a:latin typeface="Intel Clear" panose="020B0604020203020204" pitchFamily="34" charset="0"/>
              </a:rPr>
              <a:t>. </a:t>
            </a:r>
          </a:p>
          <a:p>
            <a:r>
              <a:rPr lang="en-US" sz="800" b="1" dirty="0" smtClean="0">
                <a:latin typeface="Intel Clear" panose="020B0604020203020204" pitchFamily="34" charset="0"/>
              </a:rPr>
              <a:t>For </a:t>
            </a:r>
            <a:r>
              <a:rPr lang="en-US" sz="800" b="1" dirty="0">
                <a:latin typeface="Intel Clear" panose="020B0604020203020204" pitchFamily="34" charset="0"/>
              </a:rPr>
              <a:t>more information go to </a:t>
            </a:r>
            <a:r>
              <a:rPr lang="en-US" sz="800" b="1" dirty="0">
                <a:latin typeface="Intel Clear" panose="020B0604020203020204" pitchFamily="34" charset="0"/>
                <a:hlinkClick r:id="rId4"/>
              </a:rPr>
              <a:t>http://www.intel.com/performance</a:t>
            </a:r>
            <a:r>
              <a:rPr lang="en-US" sz="800" dirty="0">
                <a:latin typeface="Intel Clear" panose="020B0604020203020204" pitchFamily="34" charset="0"/>
              </a:rPr>
              <a:t> *Other names and brands may be claimed as the property of others.</a:t>
            </a:r>
          </a:p>
        </p:txBody>
      </p:sp>
      <p:sp>
        <p:nvSpPr>
          <p:cNvPr id="13" name="Snip Diagonal Corner Rectangle 12"/>
          <p:cNvSpPr/>
          <p:nvPr/>
        </p:nvSpPr>
        <p:spPr>
          <a:xfrm>
            <a:off x="914400" y="5028419"/>
            <a:ext cx="7767328" cy="523024"/>
          </a:xfrm>
          <a:prstGeom prst="snip2Diag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eaLnBrk="0" fontAlgn="base" hangingPunct="0">
              <a:spcAft>
                <a:spcPct val="0"/>
              </a:spcAft>
            </a:pPr>
            <a:r>
              <a:rPr lang="en-US" sz="1600" i="1" kern="0" dirty="0" smtClean="0">
                <a:solidFill>
                  <a:schemeClr val="tx1"/>
                </a:solidFill>
                <a:latin typeface="Intel Clear" panose="020B0604020203020204" pitchFamily="34" charset="0"/>
              </a:rPr>
              <a:t>Intel® Xeon® Processor E5-2697 v3 Delivering Performance Improvements across a Variety of Workloads over </a:t>
            </a:r>
            <a:r>
              <a:rPr lang="en-US" sz="1600" i="1" kern="0" dirty="0">
                <a:solidFill>
                  <a:schemeClr val="tx1"/>
                </a:solidFill>
                <a:latin typeface="Intel Clear" panose="020B0604020203020204" pitchFamily="34" charset="0"/>
              </a:rPr>
              <a:t>previous Xeon® </a:t>
            </a:r>
            <a:r>
              <a:rPr lang="en-US" sz="1600" i="1" kern="0" dirty="0" smtClean="0">
                <a:solidFill>
                  <a:schemeClr val="tx1"/>
                </a:solidFill>
                <a:latin typeface="Intel Clear" panose="020B0604020203020204" pitchFamily="34" charset="0"/>
              </a:rPr>
              <a:t>generation</a:t>
            </a:r>
            <a:endParaRPr lang="en-US" sz="1600" i="1" dirty="0">
              <a:solidFill>
                <a:schemeClr val="tx1"/>
              </a:solidFill>
              <a:latin typeface="Intel Clear" panose="020B0604020203020204" pitchFamily="34" charset="0"/>
            </a:endParaRPr>
          </a:p>
        </p:txBody>
      </p:sp>
    </p:spTree>
    <p:extLst>
      <p:ext uri="{BB962C8B-B14F-4D97-AF65-F5344CB8AC3E}">
        <p14:creationId xmlns:p14="http://schemas.microsoft.com/office/powerpoint/2010/main" val="32977012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dirty="0"/>
              <a:t>Intel® C610 Series Chipset (Wellsburg)</a:t>
            </a:r>
          </a:p>
        </p:txBody>
      </p:sp>
      <p:sp>
        <p:nvSpPr>
          <p:cNvPr id="6" name="TextBox 5"/>
          <p:cNvSpPr txBox="1"/>
          <p:nvPr/>
        </p:nvSpPr>
        <p:spPr>
          <a:xfrm>
            <a:off x="3150824" y="4836406"/>
            <a:ext cx="2823395" cy="369332"/>
          </a:xfrm>
          <a:prstGeom prst="rect">
            <a:avLst/>
          </a:prstGeom>
          <a:noFill/>
        </p:spPr>
        <p:txBody>
          <a:bodyPr wrap="square" rtlCol="0">
            <a:spAutoFit/>
          </a:bodyPr>
          <a:lstStyle/>
          <a:p>
            <a:r>
              <a:rPr lang="en-US" i="1" dirty="0" smtClean="0">
                <a:solidFill>
                  <a:schemeClr val="bg2"/>
                </a:solidFill>
                <a:latin typeface="Intel Clear" panose="020B0604020203020204" pitchFamily="34" charset="0"/>
                <a:cs typeface="Neo Sans Intel"/>
              </a:rPr>
              <a:t>Overview</a:t>
            </a:r>
          </a:p>
        </p:txBody>
      </p:sp>
    </p:spTree>
    <p:extLst>
      <p:ext uri="{BB962C8B-B14F-4D97-AF65-F5344CB8AC3E}">
        <p14:creationId xmlns:p14="http://schemas.microsoft.com/office/powerpoint/2010/main" val="8077418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Intel® C610 Series Chipset Overview</a:t>
            </a:r>
            <a:endParaRPr lang="en-US" dirty="0"/>
          </a:p>
        </p:txBody>
      </p:sp>
      <p:sp>
        <p:nvSpPr>
          <p:cNvPr id="3083" name="Content Placeholder 3082"/>
          <p:cNvSpPr>
            <a:spLocks noGrp="1"/>
          </p:cNvSpPr>
          <p:nvPr>
            <p:ph idx="1"/>
          </p:nvPr>
        </p:nvSpPr>
        <p:spPr>
          <a:xfrm>
            <a:off x="154642" y="1233856"/>
            <a:ext cx="3820124" cy="5052644"/>
          </a:xfrm>
        </p:spPr>
        <p:txBody>
          <a:bodyPr>
            <a:normAutofit/>
          </a:bodyPr>
          <a:lstStyle/>
          <a:p>
            <a:pPr marL="342900" indent="-342900">
              <a:buFont typeface="Arial" panose="020B0604020202020204" pitchFamily="34" charset="0"/>
              <a:buChar char="•"/>
            </a:pPr>
            <a:r>
              <a:rPr lang="en-US" dirty="0" smtClean="0"/>
              <a:t>Next generation server </a:t>
            </a:r>
            <a:r>
              <a:rPr lang="en-US" dirty="0"/>
              <a:t>and workstation PCH </a:t>
            </a:r>
            <a:r>
              <a:rPr lang="en-US" dirty="0" smtClean="0"/>
              <a:t>for the Grantley platform </a:t>
            </a:r>
          </a:p>
          <a:p>
            <a:pPr marL="342900" indent="-342900">
              <a:buFont typeface="Arial" panose="020B0604020202020204" pitchFamily="34" charset="0"/>
              <a:buChar char="•"/>
            </a:pPr>
            <a:r>
              <a:rPr lang="en-US" dirty="0" smtClean="0"/>
              <a:t>SATA 6Gb/s</a:t>
            </a:r>
            <a:endParaRPr lang="en-US" dirty="0"/>
          </a:p>
          <a:p>
            <a:pPr marL="342900" indent="-342900">
              <a:buFont typeface="Arial" panose="020B0604020202020204" pitchFamily="34" charset="0"/>
              <a:buChar char="•"/>
            </a:pPr>
            <a:r>
              <a:rPr lang="en-US" dirty="0"/>
              <a:t>USB 3.0</a:t>
            </a:r>
          </a:p>
          <a:p>
            <a:pPr marL="342900" indent="-342900">
              <a:buFont typeface="Arial" panose="020B0604020202020204" pitchFamily="34" charset="0"/>
              <a:buChar char="•"/>
            </a:pPr>
            <a:r>
              <a:rPr lang="en-US" dirty="0" smtClean="0"/>
              <a:t>Enterprise </a:t>
            </a:r>
            <a:r>
              <a:rPr lang="en-US" dirty="0" err="1" smtClean="0"/>
              <a:t>SMbus</a:t>
            </a:r>
            <a:endParaRPr lang="en-US" dirty="0" smtClean="0"/>
          </a:p>
          <a:p>
            <a:pPr marL="342900" indent="-342900">
              <a:buFont typeface="Arial" panose="020B0604020202020204" pitchFamily="34" charset="0"/>
              <a:buChar char="•"/>
            </a:pPr>
            <a:r>
              <a:rPr lang="en-US" dirty="0"/>
              <a:t>Intel® </a:t>
            </a:r>
            <a:r>
              <a:rPr lang="en-US" dirty="0" err="1"/>
              <a:t>RSTe</a:t>
            </a:r>
            <a:r>
              <a:rPr lang="en-US" dirty="0"/>
              <a:t> 4.0</a:t>
            </a:r>
          </a:p>
          <a:p>
            <a:pPr marL="342900" indent="-342900">
              <a:buFont typeface="Arial" panose="020B0604020202020204" pitchFamily="34" charset="0"/>
              <a:buChar char="•"/>
            </a:pPr>
            <a:r>
              <a:rPr lang="en-US" dirty="0" smtClean="0"/>
              <a:t>Intel</a:t>
            </a:r>
            <a:r>
              <a:rPr lang="en-US" dirty="0"/>
              <a:t>® SPS 3.0 Firmware  with BMC-assist modules</a:t>
            </a:r>
          </a:p>
          <a:p>
            <a:pPr marL="342900" indent="-342900">
              <a:buFont typeface="Arial" panose="020B0604020202020204" pitchFamily="34" charset="0"/>
              <a:buChar char="•"/>
            </a:pPr>
            <a:r>
              <a:rPr lang="en-US" dirty="0" smtClean="0"/>
              <a:t>System end-management </a:t>
            </a:r>
            <a:r>
              <a:rPr lang="en-US" dirty="0"/>
              <a:t>access through </a:t>
            </a:r>
            <a:r>
              <a:rPr lang="en-US" dirty="0" smtClean="0"/>
              <a:t>MCTP/PCIe</a:t>
            </a:r>
            <a:endParaRPr lang="en-US" dirty="0"/>
          </a:p>
        </p:txBody>
      </p:sp>
      <p:graphicFrame>
        <p:nvGraphicFramePr>
          <p:cNvPr id="106" name="Group 143"/>
          <p:cNvGraphicFramePr>
            <a:graphicFrameLocks noGrp="1"/>
          </p:cNvGraphicFramePr>
          <p:nvPr>
            <p:extLst>
              <p:ext uri="{D42A27DB-BD31-4B8C-83A1-F6EECF244321}">
                <p14:modId xmlns:p14="http://schemas.microsoft.com/office/powerpoint/2010/main" val="2433238086"/>
              </p:ext>
            </p:extLst>
          </p:nvPr>
        </p:nvGraphicFramePr>
        <p:xfrm>
          <a:off x="5782610" y="5316855"/>
          <a:ext cx="2413434" cy="487680"/>
        </p:xfrm>
        <a:graphic>
          <a:graphicData uri="http://schemas.openxmlformats.org/drawingml/2006/table">
            <a:tbl>
              <a:tblPr/>
              <a:tblGrid>
                <a:gridCol w="781907"/>
                <a:gridCol w="1631527"/>
              </a:tblGrid>
              <a:tr h="191213">
                <a:tc>
                  <a:txBody>
                    <a:bodyPr/>
                    <a:lstStyle/>
                    <a:p>
                      <a:pPr marL="231775" marR="0" lvl="0" indent="-231775" algn="l" defTabSz="914400" rtl="0" eaLnBrk="1" fontAlgn="base" latinLnBrk="0" hangingPunct="1">
                        <a:lnSpc>
                          <a:spcPct val="100000"/>
                        </a:lnSpc>
                        <a:spcBef>
                          <a:spcPct val="40000"/>
                        </a:spcBef>
                        <a:spcAft>
                          <a:spcPct val="0"/>
                        </a:spcAft>
                        <a:buClrTx/>
                        <a:buSzTx/>
                        <a:buFontTx/>
                        <a:buNone/>
                        <a:tabLst/>
                      </a:pPr>
                      <a:r>
                        <a:rPr kumimoji="0" lang="en-US" sz="1000" b="0" i="0" u="none" strike="noStrike" cap="none" normalizeH="0" baseline="0" dirty="0" smtClean="0">
                          <a:ln>
                            <a:noFill/>
                          </a:ln>
                          <a:solidFill>
                            <a:srgbClr val="000000"/>
                          </a:solidFill>
                          <a:effectLst/>
                          <a:latin typeface="Intel Clear" panose="020B0604020203020204" pitchFamily="34" charset="0"/>
                          <a:cs typeface="Arial" pitchFamily="34" charset="0"/>
                        </a:rPr>
                        <a:t>Package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31775" marR="0" lvl="0" indent="-231775" algn="l" defTabSz="914400" rtl="0" eaLnBrk="1" fontAlgn="base" latinLnBrk="0" hangingPunct="1">
                        <a:lnSpc>
                          <a:spcPct val="100000"/>
                        </a:lnSpc>
                        <a:spcBef>
                          <a:spcPct val="40000"/>
                        </a:spcBef>
                        <a:spcAft>
                          <a:spcPct val="0"/>
                        </a:spcAft>
                        <a:buClrTx/>
                        <a:buSzTx/>
                        <a:buFontTx/>
                        <a:buNone/>
                        <a:tabLst/>
                      </a:pPr>
                      <a:r>
                        <a:rPr kumimoji="0" lang="en-US" sz="1000" b="0" i="0" u="none" strike="noStrike" cap="none" normalizeH="0" baseline="0" dirty="0" smtClean="0">
                          <a:ln>
                            <a:noFill/>
                          </a:ln>
                          <a:solidFill>
                            <a:srgbClr val="000000"/>
                          </a:solidFill>
                          <a:effectLst/>
                          <a:latin typeface="Intel Clear" panose="020B0604020203020204" pitchFamily="34" charset="0"/>
                          <a:cs typeface="Arial" pitchFamily="34" charset="0"/>
                        </a:rPr>
                        <a:t>25mm x 25mm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1213">
                <a:tc>
                  <a:txBody>
                    <a:bodyPr/>
                    <a:lstStyle/>
                    <a:p>
                      <a:pPr marL="231775" marR="0" lvl="0" indent="-231775" algn="l" defTabSz="914400" rtl="0" eaLnBrk="1" fontAlgn="base" latinLnBrk="0" hangingPunct="1">
                        <a:lnSpc>
                          <a:spcPct val="100000"/>
                        </a:lnSpc>
                        <a:spcBef>
                          <a:spcPct val="40000"/>
                        </a:spcBef>
                        <a:spcAft>
                          <a:spcPct val="0"/>
                        </a:spcAft>
                        <a:buClrTx/>
                        <a:buSzTx/>
                        <a:buFontTx/>
                        <a:buNone/>
                        <a:tabLst/>
                      </a:pPr>
                      <a:r>
                        <a:rPr kumimoji="0" lang="en-US" sz="1000" b="0" i="0" u="none" strike="noStrike" cap="none" normalizeH="0" baseline="0" dirty="0" smtClean="0">
                          <a:ln>
                            <a:noFill/>
                          </a:ln>
                          <a:solidFill>
                            <a:srgbClr val="000000"/>
                          </a:solidFill>
                          <a:effectLst/>
                          <a:latin typeface="Intel Clear" panose="020B0604020203020204" pitchFamily="34" charset="0"/>
                          <a:cs typeface="Arial" pitchFamily="34" charset="0"/>
                        </a:rPr>
                        <a:t>TDP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31775" marR="0" lvl="0" indent="-231775" algn="l" defTabSz="914400" rtl="0" eaLnBrk="1" fontAlgn="base" latinLnBrk="0" hangingPunct="1">
                        <a:lnSpc>
                          <a:spcPct val="100000"/>
                        </a:lnSpc>
                        <a:spcBef>
                          <a:spcPct val="40000"/>
                        </a:spcBef>
                        <a:spcAft>
                          <a:spcPct val="0"/>
                        </a:spcAft>
                        <a:buClrTx/>
                        <a:buSzTx/>
                        <a:buFontTx/>
                        <a:buNone/>
                        <a:tabLst/>
                      </a:pPr>
                      <a:r>
                        <a:rPr kumimoji="0" lang="en-US" sz="1000" b="0" i="0" u="none" strike="noStrike" cap="none" normalizeH="0" baseline="0" dirty="0" smtClean="0">
                          <a:ln>
                            <a:noFill/>
                          </a:ln>
                          <a:solidFill>
                            <a:srgbClr val="000000"/>
                          </a:solidFill>
                          <a:effectLst/>
                          <a:latin typeface="Intel Clear" panose="020B0604020203020204" pitchFamily="34" charset="0"/>
                          <a:cs typeface="Arial" pitchFamily="34" charset="0"/>
                        </a:rPr>
                        <a:t>~7 Watts, Fully Loaded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12" name="TextBox 104"/>
          <p:cNvSpPr txBox="1">
            <a:spLocks noChangeArrowheads="1"/>
          </p:cNvSpPr>
          <p:nvPr/>
        </p:nvSpPr>
        <p:spPr bwMode="auto">
          <a:xfrm>
            <a:off x="323850" y="6170295"/>
            <a:ext cx="5181600" cy="338554"/>
          </a:xfrm>
          <a:prstGeom prst="rect">
            <a:avLst/>
          </a:prstGeom>
          <a:noFill/>
          <a:ln w="9525">
            <a:noFill/>
            <a:miter lim="800000"/>
            <a:headEnd/>
            <a:tailEnd/>
          </a:ln>
        </p:spPr>
        <p:txBody>
          <a:bodyPr>
            <a:spAutoFit/>
          </a:bodyPr>
          <a:lstStyle/>
          <a:p>
            <a:pPr marL="0" lvl="1"/>
            <a:r>
              <a:rPr lang="en-US" sz="800" b="1" baseline="30000" dirty="0">
                <a:latin typeface="Intel Clear" panose="020B0604020203020204" pitchFamily="34" charset="0"/>
              </a:rPr>
              <a:t>†</a:t>
            </a:r>
            <a:r>
              <a:rPr lang="en-US" sz="800" dirty="0">
                <a:latin typeface="Intel Clear" panose="020B0604020203020204" pitchFamily="34" charset="0"/>
                <a:ea typeface="Verdana" pitchFamily="34" charset="0"/>
                <a:cs typeface="Verdana" pitchFamily="34" charset="0"/>
              </a:rPr>
              <a:t>Client firmware not supported on </a:t>
            </a:r>
            <a:r>
              <a:rPr lang="en-US" sz="800" dirty="0" err="1">
                <a:latin typeface="Intel Clear" panose="020B0604020203020204" pitchFamily="34" charset="0"/>
                <a:ea typeface="Verdana" pitchFamily="34" charset="0"/>
                <a:cs typeface="Verdana" pitchFamily="34" charset="0"/>
              </a:rPr>
              <a:t>Comms</a:t>
            </a:r>
            <a:r>
              <a:rPr lang="en-US" sz="800" dirty="0">
                <a:latin typeface="Intel Clear" panose="020B0604020203020204" pitchFamily="34" charset="0"/>
                <a:ea typeface="Verdana" pitchFamily="34" charset="0"/>
                <a:cs typeface="Verdana" pitchFamily="34" charset="0"/>
              </a:rPr>
              <a:t>/Storage platforms</a:t>
            </a:r>
          </a:p>
          <a:p>
            <a:pPr defTabSz="457200"/>
            <a:r>
              <a:rPr lang="en-US" sz="800" b="1" baseline="30000" dirty="0" smtClean="0">
                <a:latin typeface="Intel Clear" panose="020B0604020203020204" pitchFamily="34" charset="0"/>
              </a:rPr>
              <a:t>† </a:t>
            </a:r>
            <a:r>
              <a:rPr lang="en-US" sz="800" dirty="0" smtClean="0">
                <a:latin typeface="Intel Clear" panose="020B0604020203020204" pitchFamily="34" charset="0"/>
              </a:rPr>
              <a:t>Some IO trade-offs may be required to get the maximum capability   </a:t>
            </a:r>
            <a:endParaRPr lang="en-US" sz="800" dirty="0">
              <a:latin typeface="Intel Clear" panose="020B0604020203020204" pitchFamily="34" charset="0"/>
            </a:endParaRPr>
          </a:p>
        </p:txBody>
      </p:sp>
      <p:grpSp>
        <p:nvGrpSpPr>
          <p:cNvPr id="3082" name="Group 3081"/>
          <p:cNvGrpSpPr/>
          <p:nvPr/>
        </p:nvGrpSpPr>
        <p:grpSpPr>
          <a:xfrm>
            <a:off x="4447112" y="914400"/>
            <a:ext cx="4399166" cy="4229100"/>
            <a:chOff x="4144759" y="914400"/>
            <a:chExt cx="4399166" cy="4229100"/>
          </a:xfrm>
        </p:grpSpPr>
        <p:sp>
          <p:nvSpPr>
            <p:cNvPr id="133" name="Line 419"/>
            <p:cNvSpPr>
              <a:spLocks noChangeShapeType="1"/>
            </p:cNvSpPr>
            <p:nvPr/>
          </p:nvSpPr>
          <p:spPr bwMode="auto">
            <a:xfrm flipH="1">
              <a:off x="7615864" y="4180638"/>
              <a:ext cx="350838" cy="0"/>
            </a:xfrm>
            <a:prstGeom prst="line">
              <a:avLst/>
            </a:prstGeom>
            <a:noFill/>
            <a:ln w="9525">
              <a:solidFill>
                <a:srgbClr val="0860A8"/>
              </a:solidFill>
              <a:round/>
              <a:headEnd/>
              <a:tailEnd/>
            </a:ln>
          </p:spPr>
          <p:txBody>
            <a:bodyPr/>
            <a:lstStyle/>
            <a:p>
              <a:pPr defTabSz="457200"/>
              <a:endParaRPr lang="en-US" dirty="0">
                <a:solidFill>
                  <a:schemeClr val="tx2">
                    <a:lumMod val="60000"/>
                    <a:lumOff val="40000"/>
                  </a:schemeClr>
                </a:solidFill>
                <a:latin typeface="Intel Clear" panose="020B0604020203020204" pitchFamily="34" charset="0"/>
              </a:endParaRPr>
            </a:p>
          </p:txBody>
        </p:sp>
        <p:sp>
          <p:nvSpPr>
            <p:cNvPr id="134" name="Line 419"/>
            <p:cNvSpPr>
              <a:spLocks noChangeShapeType="1"/>
            </p:cNvSpPr>
            <p:nvPr/>
          </p:nvSpPr>
          <p:spPr bwMode="auto">
            <a:xfrm flipH="1">
              <a:off x="7615864" y="4245165"/>
              <a:ext cx="350838" cy="0"/>
            </a:xfrm>
            <a:prstGeom prst="line">
              <a:avLst/>
            </a:prstGeom>
            <a:noFill/>
            <a:ln w="9525">
              <a:solidFill>
                <a:srgbClr val="0860A8"/>
              </a:solidFill>
              <a:round/>
              <a:headEnd/>
              <a:tailEnd/>
            </a:ln>
          </p:spPr>
          <p:txBody>
            <a:bodyPr/>
            <a:lstStyle/>
            <a:p>
              <a:pPr defTabSz="457200"/>
              <a:endParaRPr lang="en-US" dirty="0">
                <a:solidFill>
                  <a:schemeClr val="tx2">
                    <a:lumMod val="60000"/>
                    <a:lumOff val="40000"/>
                  </a:schemeClr>
                </a:solidFill>
                <a:latin typeface="Intel Clear" panose="020B0604020203020204" pitchFamily="34" charset="0"/>
              </a:endParaRPr>
            </a:p>
          </p:txBody>
        </p:sp>
        <p:sp>
          <p:nvSpPr>
            <p:cNvPr id="135" name="Line 419"/>
            <p:cNvSpPr>
              <a:spLocks noChangeShapeType="1"/>
            </p:cNvSpPr>
            <p:nvPr/>
          </p:nvSpPr>
          <p:spPr bwMode="auto">
            <a:xfrm flipH="1">
              <a:off x="7615864" y="4309692"/>
              <a:ext cx="350838" cy="0"/>
            </a:xfrm>
            <a:prstGeom prst="line">
              <a:avLst/>
            </a:prstGeom>
            <a:noFill/>
            <a:ln w="9525">
              <a:solidFill>
                <a:srgbClr val="0860A8"/>
              </a:solidFill>
              <a:round/>
              <a:headEnd/>
              <a:tailEnd/>
            </a:ln>
          </p:spPr>
          <p:txBody>
            <a:bodyPr/>
            <a:lstStyle/>
            <a:p>
              <a:pPr defTabSz="457200"/>
              <a:endParaRPr lang="en-US" dirty="0">
                <a:solidFill>
                  <a:schemeClr val="tx2">
                    <a:lumMod val="60000"/>
                    <a:lumOff val="40000"/>
                  </a:schemeClr>
                </a:solidFill>
                <a:latin typeface="Intel Clear" panose="020B0604020203020204" pitchFamily="34" charset="0"/>
              </a:endParaRPr>
            </a:p>
          </p:txBody>
        </p:sp>
        <p:sp>
          <p:nvSpPr>
            <p:cNvPr id="277" name="Line 419"/>
            <p:cNvSpPr>
              <a:spLocks noChangeShapeType="1"/>
            </p:cNvSpPr>
            <p:nvPr/>
          </p:nvSpPr>
          <p:spPr bwMode="auto">
            <a:xfrm flipH="1">
              <a:off x="7615864" y="4447338"/>
              <a:ext cx="350838" cy="0"/>
            </a:xfrm>
            <a:prstGeom prst="line">
              <a:avLst/>
            </a:prstGeom>
            <a:noFill/>
            <a:ln w="9525">
              <a:solidFill>
                <a:srgbClr val="0860A8"/>
              </a:solidFill>
              <a:round/>
              <a:headEnd/>
              <a:tailEnd/>
            </a:ln>
          </p:spPr>
          <p:txBody>
            <a:bodyPr/>
            <a:lstStyle/>
            <a:p>
              <a:pPr defTabSz="457200"/>
              <a:endParaRPr lang="en-US" dirty="0">
                <a:solidFill>
                  <a:schemeClr val="tx2">
                    <a:lumMod val="60000"/>
                    <a:lumOff val="40000"/>
                  </a:schemeClr>
                </a:solidFill>
                <a:latin typeface="Intel Clear" panose="020B0604020203020204" pitchFamily="34" charset="0"/>
              </a:endParaRPr>
            </a:p>
          </p:txBody>
        </p:sp>
        <p:sp>
          <p:nvSpPr>
            <p:cNvPr id="278" name="Line 419"/>
            <p:cNvSpPr>
              <a:spLocks noChangeShapeType="1"/>
            </p:cNvSpPr>
            <p:nvPr/>
          </p:nvSpPr>
          <p:spPr bwMode="auto">
            <a:xfrm flipH="1">
              <a:off x="7615864" y="4511865"/>
              <a:ext cx="350838" cy="0"/>
            </a:xfrm>
            <a:prstGeom prst="line">
              <a:avLst/>
            </a:prstGeom>
            <a:noFill/>
            <a:ln w="9525">
              <a:solidFill>
                <a:srgbClr val="0860A8"/>
              </a:solidFill>
              <a:round/>
              <a:headEnd/>
              <a:tailEnd/>
            </a:ln>
          </p:spPr>
          <p:txBody>
            <a:bodyPr/>
            <a:lstStyle/>
            <a:p>
              <a:pPr defTabSz="457200"/>
              <a:endParaRPr lang="en-US" dirty="0">
                <a:solidFill>
                  <a:schemeClr val="tx2">
                    <a:lumMod val="60000"/>
                    <a:lumOff val="40000"/>
                  </a:schemeClr>
                </a:solidFill>
                <a:latin typeface="Intel Clear" panose="020B0604020203020204" pitchFamily="34" charset="0"/>
              </a:endParaRPr>
            </a:p>
          </p:txBody>
        </p:sp>
        <p:sp>
          <p:nvSpPr>
            <p:cNvPr id="279" name="Line 419"/>
            <p:cNvSpPr>
              <a:spLocks noChangeShapeType="1"/>
            </p:cNvSpPr>
            <p:nvPr/>
          </p:nvSpPr>
          <p:spPr bwMode="auto">
            <a:xfrm flipH="1">
              <a:off x="7615864" y="4576392"/>
              <a:ext cx="350838" cy="0"/>
            </a:xfrm>
            <a:prstGeom prst="line">
              <a:avLst/>
            </a:prstGeom>
            <a:noFill/>
            <a:ln w="9525">
              <a:solidFill>
                <a:srgbClr val="0860A8"/>
              </a:solidFill>
              <a:round/>
              <a:headEnd/>
              <a:tailEnd/>
            </a:ln>
          </p:spPr>
          <p:txBody>
            <a:bodyPr/>
            <a:lstStyle/>
            <a:p>
              <a:pPr defTabSz="457200"/>
              <a:endParaRPr lang="en-US" dirty="0">
                <a:solidFill>
                  <a:schemeClr val="tx2">
                    <a:lumMod val="60000"/>
                    <a:lumOff val="40000"/>
                  </a:schemeClr>
                </a:solidFill>
                <a:latin typeface="Intel Clear" panose="020B0604020203020204" pitchFamily="34" charset="0"/>
              </a:endParaRPr>
            </a:p>
          </p:txBody>
        </p:sp>
        <p:sp>
          <p:nvSpPr>
            <p:cNvPr id="10" name="Line 60"/>
            <p:cNvSpPr>
              <a:spLocks noChangeShapeType="1"/>
            </p:cNvSpPr>
            <p:nvPr/>
          </p:nvSpPr>
          <p:spPr bwMode="auto">
            <a:xfrm>
              <a:off x="5523870" y="2291403"/>
              <a:ext cx="365125" cy="0"/>
            </a:xfrm>
            <a:prstGeom prst="line">
              <a:avLst/>
            </a:prstGeom>
            <a:noFill/>
            <a:ln w="79375">
              <a:solidFill>
                <a:srgbClr val="0860A8"/>
              </a:solidFill>
              <a:round/>
              <a:headEnd/>
              <a:tailEnd/>
            </a:ln>
          </p:spPr>
          <p:txBody>
            <a:bodyPr/>
            <a:lstStyle/>
            <a:p>
              <a:pPr defTabSz="457200"/>
              <a:endParaRPr lang="en-US" dirty="0">
                <a:solidFill>
                  <a:schemeClr val="tx2">
                    <a:lumMod val="60000"/>
                    <a:lumOff val="40000"/>
                  </a:schemeClr>
                </a:solidFill>
                <a:latin typeface="Intel Clear" panose="020B0604020203020204" pitchFamily="34" charset="0"/>
              </a:endParaRPr>
            </a:p>
          </p:txBody>
        </p:sp>
        <p:sp>
          <p:nvSpPr>
            <p:cNvPr id="12" name="Line 60"/>
            <p:cNvSpPr>
              <a:spLocks noChangeShapeType="1"/>
            </p:cNvSpPr>
            <p:nvPr/>
          </p:nvSpPr>
          <p:spPr bwMode="auto">
            <a:xfrm>
              <a:off x="5543148" y="2832775"/>
              <a:ext cx="365125" cy="0"/>
            </a:xfrm>
            <a:prstGeom prst="line">
              <a:avLst/>
            </a:prstGeom>
            <a:noFill/>
            <a:ln w="79375">
              <a:solidFill>
                <a:srgbClr val="0860A8"/>
              </a:solidFill>
              <a:round/>
              <a:headEnd/>
              <a:tailEnd/>
            </a:ln>
          </p:spPr>
          <p:txBody>
            <a:bodyPr/>
            <a:lstStyle/>
            <a:p>
              <a:pPr defTabSz="457200"/>
              <a:endParaRPr lang="en-US" dirty="0">
                <a:solidFill>
                  <a:schemeClr val="tx2">
                    <a:lumMod val="60000"/>
                    <a:lumOff val="40000"/>
                  </a:schemeClr>
                </a:solidFill>
                <a:latin typeface="Intel Clear" panose="020B0604020203020204" pitchFamily="34" charset="0"/>
              </a:endParaRPr>
            </a:p>
          </p:txBody>
        </p:sp>
        <p:pic>
          <p:nvPicPr>
            <p:cNvPr id="14" name="Picture 20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12996" y="2556813"/>
              <a:ext cx="406416" cy="391313"/>
            </a:xfrm>
            <a:prstGeom prst="rect">
              <a:avLst/>
            </a:prstGeom>
            <a:noFill/>
            <a:ln w="9525">
              <a:noFill/>
              <a:miter lim="800000"/>
              <a:headEnd/>
              <a:tailEnd/>
            </a:ln>
          </p:spPr>
        </p:pic>
        <p:sp>
          <p:nvSpPr>
            <p:cNvPr id="18" name="Line 60"/>
            <p:cNvSpPr>
              <a:spLocks noChangeShapeType="1"/>
            </p:cNvSpPr>
            <p:nvPr/>
          </p:nvSpPr>
          <p:spPr bwMode="auto">
            <a:xfrm flipV="1">
              <a:off x="5491610" y="1790868"/>
              <a:ext cx="408013" cy="3544"/>
            </a:xfrm>
            <a:prstGeom prst="line">
              <a:avLst/>
            </a:prstGeom>
            <a:noFill/>
            <a:ln w="79375">
              <a:solidFill>
                <a:srgbClr val="0860A8"/>
              </a:solidFill>
              <a:round/>
              <a:headEnd/>
              <a:tailEnd/>
            </a:ln>
          </p:spPr>
          <p:txBody>
            <a:bodyPr/>
            <a:lstStyle/>
            <a:p>
              <a:pPr defTabSz="457200"/>
              <a:endParaRPr lang="en-US" dirty="0">
                <a:solidFill>
                  <a:schemeClr val="tx2">
                    <a:lumMod val="60000"/>
                    <a:lumOff val="40000"/>
                  </a:schemeClr>
                </a:solidFill>
                <a:latin typeface="Intel Clear" panose="020B0604020203020204" pitchFamily="34" charset="0"/>
              </a:endParaRPr>
            </a:p>
          </p:txBody>
        </p:sp>
        <p:sp>
          <p:nvSpPr>
            <p:cNvPr id="19" name="Line 203"/>
            <p:cNvSpPr>
              <a:spLocks noChangeShapeType="1"/>
            </p:cNvSpPr>
            <p:nvPr/>
          </p:nvSpPr>
          <p:spPr bwMode="auto">
            <a:xfrm>
              <a:off x="5413861" y="4223724"/>
              <a:ext cx="579438" cy="0"/>
            </a:xfrm>
            <a:prstGeom prst="line">
              <a:avLst/>
            </a:prstGeom>
            <a:noFill/>
            <a:ln w="22225">
              <a:solidFill>
                <a:srgbClr val="0860A8"/>
              </a:solidFill>
              <a:round/>
              <a:headEnd/>
              <a:tailEnd/>
            </a:ln>
          </p:spPr>
          <p:txBody>
            <a:bodyPr/>
            <a:lstStyle/>
            <a:p>
              <a:pPr defTabSz="457200"/>
              <a:endParaRPr lang="en-US" dirty="0">
                <a:solidFill>
                  <a:schemeClr val="tx2">
                    <a:lumMod val="60000"/>
                    <a:lumOff val="40000"/>
                  </a:schemeClr>
                </a:solidFill>
                <a:latin typeface="Intel Clear" panose="020B0604020203020204" pitchFamily="34" charset="0"/>
              </a:endParaRPr>
            </a:p>
          </p:txBody>
        </p:sp>
        <p:sp>
          <p:nvSpPr>
            <p:cNvPr id="20" name="Line 18"/>
            <p:cNvSpPr>
              <a:spLocks noChangeShapeType="1"/>
            </p:cNvSpPr>
            <p:nvPr/>
          </p:nvSpPr>
          <p:spPr bwMode="auto">
            <a:xfrm>
              <a:off x="5413861" y="4198661"/>
              <a:ext cx="579438" cy="0"/>
            </a:xfrm>
            <a:prstGeom prst="line">
              <a:avLst/>
            </a:prstGeom>
            <a:noFill/>
            <a:ln w="22225">
              <a:solidFill>
                <a:srgbClr val="0860A8"/>
              </a:solidFill>
              <a:round/>
              <a:headEnd/>
              <a:tailEnd/>
            </a:ln>
          </p:spPr>
          <p:txBody>
            <a:bodyPr/>
            <a:lstStyle/>
            <a:p>
              <a:pPr defTabSz="457200"/>
              <a:endParaRPr lang="en-US" dirty="0">
                <a:solidFill>
                  <a:schemeClr val="tx2">
                    <a:lumMod val="60000"/>
                    <a:lumOff val="40000"/>
                  </a:schemeClr>
                </a:solidFill>
                <a:latin typeface="Intel Clear" panose="020B0604020203020204" pitchFamily="34" charset="0"/>
              </a:endParaRPr>
            </a:p>
          </p:txBody>
        </p:sp>
        <p:sp>
          <p:nvSpPr>
            <p:cNvPr id="21" name="Rectangle 20"/>
            <p:cNvSpPr>
              <a:spLocks noChangeArrowheads="1"/>
            </p:cNvSpPr>
            <p:nvPr/>
          </p:nvSpPr>
          <p:spPr bwMode="auto">
            <a:xfrm>
              <a:off x="4416412" y="2645366"/>
              <a:ext cx="564987" cy="415498"/>
            </a:xfrm>
            <a:prstGeom prst="rect">
              <a:avLst/>
            </a:prstGeom>
            <a:noFill/>
            <a:ln w="9525">
              <a:noFill/>
              <a:miter lim="800000"/>
              <a:headEnd/>
              <a:tailEnd/>
            </a:ln>
          </p:spPr>
          <p:txBody>
            <a:bodyPr wrap="square" lIns="0" tIns="0" rIns="0" bIns="0">
              <a:spAutoFit/>
            </a:bodyPr>
            <a:lstStyle/>
            <a:p>
              <a:pPr algn="ctr" defTabSz="457200" eaLnBrk="0" hangingPunct="0">
                <a:lnSpc>
                  <a:spcPct val="90000"/>
                </a:lnSpc>
              </a:pPr>
              <a:r>
                <a:rPr lang="en-US" sz="1000" b="1" dirty="0" smtClean="0">
                  <a:solidFill>
                    <a:schemeClr val="accent1"/>
                  </a:solidFill>
                  <a:latin typeface="Intel Clear" panose="020B0604020203020204" pitchFamily="34" charset="0"/>
                </a:rPr>
                <a:t>Up to </a:t>
              </a:r>
            </a:p>
            <a:p>
              <a:pPr algn="ctr" defTabSz="457200" eaLnBrk="0" hangingPunct="0">
                <a:lnSpc>
                  <a:spcPct val="90000"/>
                </a:lnSpc>
              </a:pPr>
              <a:r>
                <a:rPr lang="en-US" sz="1000" b="1" dirty="0" smtClean="0">
                  <a:solidFill>
                    <a:schemeClr val="accent1"/>
                  </a:solidFill>
                  <a:latin typeface="Intel Clear" panose="020B0604020203020204" pitchFamily="34" charset="0"/>
                </a:rPr>
                <a:t>10 </a:t>
              </a:r>
              <a:r>
                <a:rPr lang="en-US" sz="1000" b="1" dirty="0">
                  <a:solidFill>
                    <a:schemeClr val="accent1"/>
                  </a:solidFill>
                  <a:latin typeface="Intel Clear" panose="020B0604020203020204" pitchFamily="34" charset="0"/>
                </a:rPr>
                <a:t>ports </a:t>
              </a:r>
              <a:endParaRPr lang="en-US" sz="1000" b="1" dirty="0" smtClean="0">
                <a:solidFill>
                  <a:schemeClr val="accent1"/>
                </a:solidFill>
                <a:latin typeface="Intel Clear" panose="020B0604020203020204" pitchFamily="34" charset="0"/>
              </a:endParaRPr>
            </a:p>
            <a:p>
              <a:pPr algn="ctr" defTabSz="457200" eaLnBrk="0" hangingPunct="0">
                <a:lnSpc>
                  <a:spcPct val="90000"/>
                </a:lnSpc>
              </a:pPr>
              <a:r>
                <a:rPr lang="en-US" sz="1000" b="1" dirty="0" smtClean="0">
                  <a:solidFill>
                    <a:schemeClr val="accent1"/>
                  </a:solidFill>
                  <a:latin typeface="Intel Clear" panose="020B0604020203020204" pitchFamily="34" charset="0"/>
                </a:rPr>
                <a:t>6Gb/s</a:t>
              </a:r>
              <a:endParaRPr lang="en-US" sz="1000" b="1" dirty="0">
                <a:solidFill>
                  <a:schemeClr val="accent1"/>
                </a:solidFill>
                <a:latin typeface="Intel Clear" panose="020B0604020203020204" pitchFamily="34" charset="0"/>
              </a:endParaRPr>
            </a:p>
          </p:txBody>
        </p:sp>
        <p:sp>
          <p:nvSpPr>
            <p:cNvPr id="23" name="Rectangle 153"/>
            <p:cNvSpPr>
              <a:spLocks noChangeArrowheads="1"/>
            </p:cNvSpPr>
            <p:nvPr/>
          </p:nvSpPr>
          <p:spPr bwMode="auto">
            <a:xfrm>
              <a:off x="5907348" y="1114777"/>
              <a:ext cx="665247" cy="230832"/>
            </a:xfrm>
            <a:prstGeom prst="rect">
              <a:avLst/>
            </a:prstGeom>
            <a:noFill/>
            <a:ln w="9525">
              <a:noFill/>
              <a:miter lim="800000"/>
              <a:headEnd/>
              <a:tailEnd/>
            </a:ln>
          </p:spPr>
          <p:txBody>
            <a:bodyPr wrap="none" lIns="0" tIns="0" rIns="0" bIns="0">
              <a:spAutoFit/>
            </a:bodyPr>
            <a:lstStyle/>
            <a:p>
              <a:pPr algn="r" defTabSz="457200" eaLnBrk="0" hangingPunct="0">
                <a:lnSpc>
                  <a:spcPts val="900"/>
                </a:lnSpc>
              </a:pPr>
              <a:r>
                <a:rPr lang="en-US" sz="1000" b="1" dirty="0">
                  <a:solidFill>
                    <a:schemeClr val="accent1"/>
                  </a:solidFill>
                  <a:latin typeface="Intel Clear" panose="020B0604020203020204" pitchFamily="34" charset="0"/>
                </a:rPr>
                <a:t>x4 DMI</a:t>
              </a:r>
              <a:r>
                <a:rPr lang="en-US" sz="1000" b="1" baseline="30000" dirty="0">
                  <a:solidFill>
                    <a:schemeClr val="accent1"/>
                  </a:solidFill>
                  <a:latin typeface="Intel Clear" panose="020B0604020203020204" pitchFamily="34" charset="0"/>
                </a:rPr>
                <a:t>2</a:t>
              </a:r>
            </a:p>
            <a:p>
              <a:pPr algn="r" defTabSz="457200" eaLnBrk="0" hangingPunct="0">
                <a:lnSpc>
                  <a:spcPts val="900"/>
                </a:lnSpc>
              </a:pPr>
              <a:r>
                <a:rPr lang="en-US" sz="1000" b="1" dirty="0" smtClean="0">
                  <a:solidFill>
                    <a:schemeClr val="accent1"/>
                  </a:solidFill>
                  <a:latin typeface="Intel Clear" panose="020B0604020203020204" pitchFamily="34" charset="0"/>
                </a:rPr>
                <a:t>(2.0 </a:t>
              </a:r>
              <a:r>
                <a:rPr lang="en-US" sz="1000" b="1" dirty="0">
                  <a:solidFill>
                    <a:schemeClr val="accent1"/>
                  </a:solidFill>
                  <a:latin typeface="Intel Clear" panose="020B0604020203020204" pitchFamily="34" charset="0"/>
                </a:rPr>
                <a:t>speed</a:t>
              </a:r>
              <a:r>
                <a:rPr lang="en-US" sz="1000" b="1" dirty="0" smtClean="0">
                  <a:solidFill>
                    <a:schemeClr val="accent1"/>
                  </a:solidFill>
                  <a:latin typeface="Intel Clear" panose="020B0604020203020204" pitchFamily="34" charset="0"/>
                </a:rPr>
                <a:t>)</a:t>
              </a:r>
              <a:endParaRPr lang="en-US" sz="1000" b="1" dirty="0">
                <a:solidFill>
                  <a:schemeClr val="accent1"/>
                </a:solidFill>
                <a:latin typeface="Intel Clear" panose="020B0604020203020204" pitchFamily="34" charset="0"/>
              </a:endParaRPr>
            </a:p>
          </p:txBody>
        </p:sp>
        <p:sp>
          <p:nvSpPr>
            <p:cNvPr id="28" name="Line 169"/>
            <p:cNvSpPr>
              <a:spLocks noChangeShapeType="1"/>
            </p:cNvSpPr>
            <p:nvPr/>
          </p:nvSpPr>
          <p:spPr bwMode="auto">
            <a:xfrm flipH="1">
              <a:off x="5528161" y="3723954"/>
              <a:ext cx="350838" cy="0"/>
            </a:xfrm>
            <a:prstGeom prst="line">
              <a:avLst/>
            </a:prstGeom>
            <a:noFill/>
            <a:ln w="9525">
              <a:solidFill>
                <a:srgbClr val="0860A8"/>
              </a:solidFill>
              <a:round/>
              <a:headEnd/>
              <a:tailEnd/>
            </a:ln>
          </p:spPr>
          <p:txBody>
            <a:bodyPr/>
            <a:lstStyle/>
            <a:p>
              <a:pPr defTabSz="457200"/>
              <a:endParaRPr lang="en-US" dirty="0">
                <a:solidFill>
                  <a:schemeClr val="tx2">
                    <a:lumMod val="60000"/>
                    <a:lumOff val="40000"/>
                  </a:schemeClr>
                </a:solidFill>
                <a:latin typeface="Intel Clear" panose="020B0604020203020204" pitchFamily="34" charset="0"/>
              </a:endParaRPr>
            </a:p>
          </p:txBody>
        </p:sp>
        <p:sp>
          <p:nvSpPr>
            <p:cNvPr id="29" name="Rectangle 170"/>
            <p:cNvSpPr>
              <a:spLocks noChangeArrowheads="1"/>
            </p:cNvSpPr>
            <p:nvPr/>
          </p:nvSpPr>
          <p:spPr bwMode="auto">
            <a:xfrm>
              <a:off x="4474162" y="3747732"/>
              <a:ext cx="449486" cy="115416"/>
            </a:xfrm>
            <a:prstGeom prst="rect">
              <a:avLst/>
            </a:prstGeom>
            <a:noFill/>
            <a:ln w="9525">
              <a:noFill/>
              <a:miter lim="800000"/>
              <a:headEnd/>
              <a:tailEnd/>
            </a:ln>
          </p:spPr>
          <p:txBody>
            <a:bodyPr wrap="square" lIns="0" tIns="0" rIns="0" bIns="0">
              <a:spAutoFit/>
            </a:bodyPr>
            <a:lstStyle/>
            <a:p>
              <a:pPr algn="r" defTabSz="457200" eaLnBrk="0" hangingPunct="0">
                <a:lnSpc>
                  <a:spcPct val="75000"/>
                </a:lnSpc>
                <a:spcBef>
                  <a:spcPct val="50000"/>
                </a:spcBef>
              </a:pPr>
              <a:r>
                <a:rPr lang="en-US" sz="1000" b="1" dirty="0">
                  <a:solidFill>
                    <a:schemeClr val="accent1"/>
                  </a:solidFill>
                  <a:latin typeface="Intel Clear" panose="020B0604020203020204" pitchFamily="34" charset="0"/>
                </a:rPr>
                <a:t>GPIO</a:t>
              </a:r>
            </a:p>
          </p:txBody>
        </p:sp>
        <p:sp>
          <p:nvSpPr>
            <p:cNvPr id="30" name="Rectangle 171"/>
            <p:cNvSpPr>
              <a:spLocks noChangeArrowheads="1"/>
            </p:cNvSpPr>
            <p:nvPr/>
          </p:nvSpPr>
          <p:spPr bwMode="auto">
            <a:xfrm>
              <a:off x="4346561" y="3371862"/>
              <a:ext cx="704689" cy="115416"/>
            </a:xfrm>
            <a:prstGeom prst="rect">
              <a:avLst/>
            </a:prstGeom>
            <a:noFill/>
            <a:ln w="9525">
              <a:noFill/>
              <a:miter lim="800000"/>
              <a:headEnd/>
              <a:tailEnd/>
            </a:ln>
          </p:spPr>
          <p:txBody>
            <a:bodyPr wrap="square" lIns="0" tIns="0" rIns="0" bIns="0">
              <a:spAutoFit/>
            </a:bodyPr>
            <a:lstStyle/>
            <a:p>
              <a:pPr algn="r" defTabSz="457200" eaLnBrk="0" hangingPunct="0">
                <a:lnSpc>
                  <a:spcPct val="75000"/>
                </a:lnSpc>
                <a:spcBef>
                  <a:spcPct val="50000"/>
                </a:spcBef>
              </a:pPr>
              <a:r>
                <a:rPr lang="en-US" sz="1000" b="1" dirty="0">
                  <a:solidFill>
                    <a:schemeClr val="accent1"/>
                  </a:solidFill>
                  <a:latin typeface="Intel Clear" panose="020B0604020203020204" pitchFamily="34" charset="0"/>
                </a:rPr>
                <a:t>SM Bus 2.0</a:t>
              </a:r>
            </a:p>
          </p:txBody>
        </p:sp>
        <p:sp>
          <p:nvSpPr>
            <p:cNvPr id="31" name="Line 173"/>
            <p:cNvSpPr>
              <a:spLocks noChangeShapeType="1"/>
            </p:cNvSpPr>
            <p:nvPr/>
          </p:nvSpPr>
          <p:spPr bwMode="auto">
            <a:xfrm flipH="1">
              <a:off x="5528161" y="3886864"/>
              <a:ext cx="350838" cy="0"/>
            </a:xfrm>
            <a:prstGeom prst="line">
              <a:avLst/>
            </a:prstGeom>
            <a:noFill/>
            <a:ln w="9525">
              <a:solidFill>
                <a:srgbClr val="0860A8"/>
              </a:solidFill>
              <a:round/>
              <a:headEnd/>
              <a:tailEnd/>
            </a:ln>
          </p:spPr>
          <p:txBody>
            <a:bodyPr/>
            <a:lstStyle/>
            <a:p>
              <a:pPr defTabSz="457200"/>
              <a:endParaRPr lang="en-US" dirty="0">
                <a:solidFill>
                  <a:schemeClr val="tx2">
                    <a:lumMod val="60000"/>
                    <a:lumOff val="40000"/>
                  </a:schemeClr>
                </a:solidFill>
                <a:latin typeface="Intel Clear" panose="020B0604020203020204" pitchFamily="34" charset="0"/>
              </a:endParaRPr>
            </a:p>
          </p:txBody>
        </p:sp>
        <p:sp>
          <p:nvSpPr>
            <p:cNvPr id="32" name="Line 174"/>
            <p:cNvSpPr>
              <a:spLocks noChangeShapeType="1"/>
            </p:cNvSpPr>
            <p:nvPr/>
          </p:nvSpPr>
          <p:spPr bwMode="auto">
            <a:xfrm flipH="1">
              <a:off x="5528161" y="3680989"/>
              <a:ext cx="350838" cy="0"/>
            </a:xfrm>
            <a:prstGeom prst="line">
              <a:avLst/>
            </a:prstGeom>
            <a:noFill/>
            <a:ln w="9525">
              <a:solidFill>
                <a:srgbClr val="0860A8"/>
              </a:solidFill>
              <a:round/>
              <a:headEnd/>
              <a:tailEnd/>
            </a:ln>
          </p:spPr>
          <p:txBody>
            <a:bodyPr/>
            <a:lstStyle/>
            <a:p>
              <a:pPr defTabSz="457200"/>
              <a:endParaRPr lang="en-US" dirty="0">
                <a:solidFill>
                  <a:schemeClr val="tx2">
                    <a:lumMod val="60000"/>
                    <a:lumOff val="40000"/>
                  </a:schemeClr>
                </a:solidFill>
                <a:latin typeface="Intel Clear" panose="020B0604020203020204" pitchFamily="34" charset="0"/>
              </a:endParaRPr>
            </a:p>
          </p:txBody>
        </p:sp>
        <p:sp>
          <p:nvSpPr>
            <p:cNvPr id="33" name="Line 175"/>
            <p:cNvSpPr>
              <a:spLocks noChangeShapeType="1"/>
            </p:cNvSpPr>
            <p:nvPr/>
          </p:nvSpPr>
          <p:spPr bwMode="auto">
            <a:xfrm flipH="1">
              <a:off x="5528161" y="3770500"/>
              <a:ext cx="350838" cy="0"/>
            </a:xfrm>
            <a:prstGeom prst="line">
              <a:avLst/>
            </a:prstGeom>
            <a:noFill/>
            <a:ln w="9525">
              <a:solidFill>
                <a:srgbClr val="0860A8"/>
              </a:solidFill>
              <a:round/>
              <a:headEnd/>
              <a:tailEnd/>
            </a:ln>
          </p:spPr>
          <p:txBody>
            <a:bodyPr/>
            <a:lstStyle/>
            <a:p>
              <a:pPr defTabSz="457200"/>
              <a:endParaRPr lang="en-US" dirty="0">
                <a:solidFill>
                  <a:schemeClr val="tx2">
                    <a:lumMod val="60000"/>
                    <a:lumOff val="40000"/>
                  </a:schemeClr>
                </a:solidFill>
                <a:latin typeface="Intel Clear" panose="020B0604020203020204" pitchFamily="34" charset="0"/>
              </a:endParaRPr>
            </a:p>
          </p:txBody>
        </p:sp>
        <p:grpSp>
          <p:nvGrpSpPr>
            <p:cNvPr id="34" name="Group 176"/>
            <p:cNvGrpSpPr>
              <a:grpSpLocks/>
            </p:cNvGrpSpPr>
            <p:nvPr/>
          </p:nvGrpSpPr>
          <p:grpSpPr bwMode="auto">
            <a:xfrm>
              <a:off x="5601186" y="3813465"/>
              <a:ext cx="33338" cy="35804"/>
              <a:chOff x="3520" y="1706"/>
              <a:chExt cx="21" cy="21"/>
            </a:xfrm>
          </p:grpSpPr>
          <p:sp>
            <p:nvSpPr>
              <p:cNvPr id="35" name="Oval 177"/>
              <p:cNvSpPr>
                <a:spLocks noChangeArrowheads="1"/>
              </p:cNvSpPr>
              <p:nvPr/>
            </p:nvSpPr>
            <p:spPr bwMode="auto">
              <a:xfrm>
                <a:off x="3520" y="1706"/>
                <a:ext cx="21" cy="21"/>
              </a:xfrm>
              <a:prstGeom prst="ellipse">
                <a:avLst/>
              </a:prstGeom>
              <a:solidFill>
                <a:srgbClr val="1E048E"/>
              </a:solidFill>
              <a:ln w="0">
                <a:solidFill>
                  <a:srgbClr val="000000"/>
                </a:solidFill>
                <a:round/>
                <a:headEnd/>
                <a:tailEnd/>
              </a:ln>
            </p:spPr>
            <p:txBody>
              <a:bodyPr/>
              <a:lstStyle/>
              <a:p>
                <a:pPr defTabSz="457200" eaLnBrk="0" hangingPunct="0">
                  <a:lnSpc>
                    <a:spcPct val="75000"/>
                  </a:lnSpc>
                  <a:spcBef>
                    <a:spcPct val="50000"/>
                  </a:spcBef>
                </a:pPr>
                <a:endParaRPr lang="en-US" sz="1700" dirty="0">
                  <a:solidFill>
                    <a:schemeClr val="tx2">
                      <a:lumMod val="60000"/>
                      <a:lumOff val="40000"/>
                    </a:schemeClr>
                  </a:solidFill>
                  <a:latin typeface="Intel Clear" panose="020B0604020203020204" pitchFamily="34" charset="0"/>
                </a:endParaRPr>
              </a:p>
            </p:txBody>
          </p:sp>
          <p:sp>
            <p:nvSpPr>
              <p:cNvPr id="36" name="Oval 178"/>
              <p:cNvSpPr>
                <a:spLocks noChangeArrowheads="1"/>
              </p:cNvSpPr>
              <p:nvPr/>
            </p:nvSpPr>
            <p:spPr bwMode="auto">
              <a:xfrm>
                <a:off x="3520" y="1706"/>
                <a:ext cx="21" cy="21"/>
              </a:xfrm>
              <a:prstGeom prst="ellipse">
                <a:avLst/>
              </a:prstGeom>
              <a:noFill/>
              <a:ln w="22225" cap="rnd">
                <a:solidFill>
                  <a:srgbClr val="000000"/>
                </a:solidFill>
                <a:round/>
                <a:headEnd/>
                <a:tailEnd/>
              </a:ln>
            </p:spPr>
            <p:txBody>
              <a:bodyPr/>
              <a:lstStyle/>
              <a:p>
                <a:pPr defTabSz="457200" eaLnBrk="0" hangingPunct="0">
                  <a:lnSpc>
                    <a:spcPct val="75000"/>
                  </a:lnSpc>
                  <a:spcBef>
                    <a:spcPct val="50000"/>
                  </a:spcBef>
                </a:pPr>
                <a:endParaRPr lang="en-US" sz="1700" dirty="0">
                  <a:solidFill>
                    <a:schemeClr val="tx2">
                      <a:lumMod val="60000"/>
                      <a:lumOff val="40000"/>
                    </a:schemeClr>
                  </a:solidFill>
                  <a:latin typeface="Intel Clear" panose="020B0604020203020204" pitchFamily="34" charset="0"/>
                </a:endParaRPr>
              </a:p>
            </p:txBody>
          </p:sp>
        </p:grpSp>
        <p:grpSp>
          <p:nvGrpSpPr>
            <p:cNvPr id="37" name="Group 179"/>
            <p:cNvGrpSpPr>
              <a:grpSpLocks/>
            </p:cNvGrpSpPr>
            <p:nvPr/>
          </p:nvGrpSpPr>
          <p:grpSpPr bwMode="auto">
            <a:xfrm>
              <a:off x="5690086" y="3813465"/>
              <a:ext cx="31750" cy="35804"/>
              <a:chOff x="3577" y="1706"/>
              <a:chExt cx="21" cy="21"/>
            </a:xfrm>
          </p:grpSpPr>
          <p:sp>
            <p:nvSpPr>
              <p:cNvPr id="38" name="Oval 180"/>
              <p:cNvSpPr>
                <a:spLocks noChangeArrowheads="1"/>
              </p:cNvSpPr>
              <p:nvPr/>
            </p:nvSpPr>
            <p:spPr bwMode="auto">
              <a:xfrm>
                <a:off x="3577" y="1706"/>
                <a:ext cx="21" cy="21"/>
              </a:xfrm>
              <a:prstGeom prst="ellipse">
                <a:avLst/>
              </a:prstGeom>
              <a:solidFill>
                <a:srgbClr val="1E048E"/>
              </a:solidFill>
              <a:ln w="0">
                <a:solidFill>
                  <a:srgbClr val="000000"/>
                </a:solidFill>
                <a:round/>
                <a:headEnd/>
                <a:tailEnd/>
              </a:ln>
            </p:spPr>
            <p:txBody>
              <a:bodyPr/>
              <a:lstStyle/>
              <a:p>
                <a:pPr defTabSz="457200" eaLnBrk="0" hangingPunct="0">
                  <a:lnSpc>
                    <a:spcPct val="75000"/>
                  </a:lnSpc>
                  <a:spcBef>
                    <a:spcPct val="50000"/>
                  </a:spcBef>
                </a:pPr>
                <a:endParaRPr lang="en-US" sz="1700" dirty="0">
                  <a:solidFill>
                    <a:schemeClr val="tx2">
                      <a:lumMod val="60000"/>
                      <a:lumOff val="40000"/>
                    </a:schemeClr>
                  </a:solidFill>
                  <a:latin typeface="Intel Clear" panose="020B0604020203020204" pitchFamily="34" charset="0"/>
                </a:endParaRPr>
              </a:p>
            </p:txBody>
          </p:sp>
          <p:sp>
            <p:nvSpPr>
              <p:cNvPr id="39" name="Oval 181"/>
              <p:cNvSpPr>
                <a:spLocks noChangeArrowheads="1"/>
              </p:cNvSpPr>
              <p:nvPr/>
            </p:nvSpPr>
            <p:spPr bwMode="auto">
              <a:xfrm>
                <a:off x="3577" y="1706"/>
                <a:ext cx="21" cy="21"/>
              </a:xfrm>
              <a:prstGeom prst="ellipse">
                <a:avLst/>
              </a:prstGeom>
              <a:noFill/>
              <a:ln w="22225" cap="rnd">
                <a:solidFill>
                  <a:srgbClr val="000000"/>
                </a:solidFill>
                <a:round/>
                <a:headEnd/>
                <a:tailEnd/>
              </a:ln>
            </p:spPr>
            <p:txBody>
              <a:bodyPr/>
              <a:lstStyle/>
              <a:p>
                <a:pPr defTabSz="457200" eaLnBrk="0" hangingPunct="0">
                  <a:lnSpc>
                    <a:spcPct val="75000"/>
                  </a:lnSpc>
                  <a:spcBef>
                    <a:spcPct val="50000"/>
                  </a:spcBef>
                </a:pPr>
                <a:endParaRPr lang="en-US" sz="1700" dirty="0">
                  <a:solidFill>
                    <a:schemeClr val="tx2">
                      <a:lumMod val="60000"/>
                      <a:lumOff val="40000"/>
                    </a:schemeClr>
                  </a:solidFill>
                  <a:latin typeface="Intel Clear" panose="020B0604020203020204" pitchFamily="34" charset="0"/>
                </a:endParaRPr>
              </a:p>
            </p:txBody>
          </p:sp>
        </p:grpSp>
        <p:grpSp>
          <p:nvGrpSpPr>
            <p:cNvPr id="40" name="Group 182"/>
            <p:cNvGrpSpPr>
              <a:grpSpLocks/>
            </p:cNvGrpSpPr>
            <p:nvPr/>
          </p:nvGrpSpPr>
          <p:grpSpPr bwMode="auto">
            <a:xfrm>
              <a:off x="5778986" y="3813465"/>
              <a:ext cx="33338" cy="35804"/>
              <a:chOff x="3635" y="1706"/>
              <a:chExt cx="21" cy="21"/>
            </a:xfrm>
          </p:grpSpPr>
          <p:sp>
            <p:nvSpPr>
              <p:cNvPr id="41" name="Oval 183"/>
              <p:cNvSpPr>
                <a:spLocks noChangeArrowheads="1"/>
              </p:cNvSpPr>
              <p:nvPr/>
            </p:nvSpPr>
            <p:spPr bwMode="auto">
              <a:xfrm>
                <a:off x="3635" y="1706"/>
                <a:ext cx="21" cy="21"/>
              </a:xfrm>
              <a:prstGeom prst="ellipse">
                <a:avLst/>
              </a:prstGeom>
              <a:solidFill>
                <a:srgbClr val="1E048E"/>
              </a:solidFill>
              <a:ln w="0">
                <a:solidFill>
                  <a:srgbClr val="000000"/>
                </a:solidFill>
                <a:round/>
                <a:headEnd/>
                <a:tailEnd/>
              </a:ln>
            </p:spPr>
            <p:txBody>
              <a:bodyPr/>
              <a:lstStyle/>
              <a:p>
                <a:pPr defTabSz="457200" eaLnBrk="0" hangingPunct="0">
                  <a:lnSpc>
                    <a:spcPct val="75000"/>
                  </a:lnSpc>
                  <a:spcBef>
                    <a:spcPct val="50000"/>
                  </a:spcBef>
                </a:pPr>
                <a:endParaRPr lang="en-US" sz="1700" dirty="0">
                  <a:solidFill>
                    <a:schemeClr val="tx2">
                      <a:lumMod val="60000"/>
                      <a:lumOff val="40000"/>
                    </a:schemeClr>
                  </a:solidFill>
                  <a:latin typeface="Intel Clear" panose="020B0604020203020204" pitchFamily="34" charset="0"/>
                </a:endParaRPr>
              </a:p>
            </p:txBody>
          </p:sp>
          <p:sp>
            <p:nvSpPr>
              <p:cNvPr id="42" name="Oval 184"/>
              <p:cNvSpPr>
                <a:spLocks noChangeArrowheads="1"/>
              </p:cNvSpPr>
              <p:nvPr/>
            </p:nvSpPr>
            <p:spPr bwMode="auto">
              <a:xfrm>
                <a:off x="3635" y="1706"/>
                <a:ext cx="21" cy="21"/>
              </a:xfrm>
              <a:prstGeom prst="ellipse">
                <a:avLst/>
              </a:prstGeom>
              <a:noFill/>
              <a:ln w="22225" cap="rnd">
                <a:solidFill>
                  <a:srgbClr val="000000"/>
                </a:solidFill>
                <a:round/>
                <a:headEnd/>
                <a:tailEnd/>
              </a:ln>
            </p:spPr>
            <p:txBody>
              <a:bodyPr/>
              <a:lstStyle/>
              <a:p>
                <a:pPr defTabSz="457200" eaLnBrk="0" hangingPunct="0">
                  <a:lnSpc>
                    <a:spcPct val="75000"/>
                  </a:lnSpc>
                  <a:spcBef>
                    <a:spcPct val="50000"/>
                  </a:spcBef>
                </a:pPr>
                <a:endParaRPr lang="en-US" sz="1700" dirty="0">
                  <a:solidFill>
                    <a:schemeClr val="tx2">
                      <a:lumMod val="60000"/>
                      <a:lumOff val="40000"/>
                    </a:schemeClr>
                  </a:solidFill>
                  <a:latin typeface="Intel Clear" panose="020B0604020203020204" pitchFamily="34" charset="0"/>
                </a:endParaRPr>
              </a:p>
            </p:txBody>
          </p:sp>
        </p:grpSp>
        <p:sp>
          <p:nvSpPr>
            <p:cNvPr id="43" name="Line 185"/>
            <p:cNvSpPr>
              <a:spLocks noChangeShapeType="1"/>
            </p:cNvSpPr>
            <p:nvPr/>
          </p:nvSpPr>
          <p:spPr bwMode="auto">
            <a:xfrm flipH="1">
              <a:off x="5543144" y="3310453"/>
              <a:ext cx="317598" cy="0"/>
            </a:xfrm>
            <a:prstGeom prst="line">
              <a:avLst/>
            </a:prstGeom>
            <a:noFill/>
            <a:ln w="9525">
              <a:solidFill>
                <a:srgbClr val="0860A8"/>
              </a:solidFill>
              <a:round/>
              <a:headEnd/>
              <a:tailEnd/>
            </a:ln>
          </p:spPr>
          <p:txBody>
            <a:bodyPr/>
            <a:lstStyle/>
            <a:p>
              <a:pPr defTabSz="457200"/>
              <a:endParaRPr lang="en-US" dirty="0">
                <a:solidFill>
                  <a:schemeClr val="tx2">
                    <a:lumMod val="60000"/>
                    <a:lumOff val="40000"/>
                  </a:schemeClr>
                </a:solidFill>
                <a:latin typeface="Intel Clear" panose="020B0604020203020204" pitchFamily="34" charset="0"/>
              </a:endParaRPr>
            </a:p>
          </p:txBody>
        </p:sp>
        <p:sp>
          <p:nvSpPr>
            <p:cNvPr id="49" name="Line 414"/>
            <p:cNvSpPr>
              <a:spLocks noChangeShapeType="1"/>
            </p:cNvSpPr>
            <p:nvPr/>
          </p:nvSpPr>
          <p:spPr bwMode="auto">
            <a:xfrm flipH="1">
              <a:off x="5528161" y="3723954"/>
              <a:ext cx="350838" cy="0"/>
            </a:xfrm>
            <a:prstGeom prst="line">
              <a:avLst/>
            </a:prstGeom>
            <a:noFill/>
            <a:ln w="9525">
              <a:solidFill>
                <a:srgbClr val="0860A8"/>
              </a:solidFill>
              <a:round/>
              <a:headEnd/>
              <a:tailEnd/>
            </a:ln>
          </p:spPr>
          <p:txBody>
            <a:bodyPr/>
            <a:lstStyle/>
            <a:p>
              <a:pPr defTabSz="457200"/>
              <a:endParaRPr lang="en-US" dirty="0">
                <a:solidFill>
                  <a:schemeClr val="tx2">
                    <a:lumMod val="60000"/>
                    <a:lumOff val="40000"/>
                  </a:schemeClr>
                </a:solidFill>
                <a:latin typeface="Intel Clear" panose="020B0604020203020204" pitchFamily="34" charset="0"/>
              </a:endParaRPr>
            </a:p>
          </p:txBody>
        </p:sp>
        <p:sp>
          <p:nvSpPr>
            <p:cNvPr id="52" name="Line 418"/>
            <p:cNvSpPr>
              <a:spLocks noChangeShapeType="1"/>
            </p:cNvSpPr>
            <p:nvPr/>
          </p:nvSpPr>
          <p:spPr bwMode="auto">
            <a:xfrm flipH="1">
              <a:off x="5528161" y="3886864"/>
              <a:ext cx="350838" cy="0"/>
            </a:xfrm>
            <a:prstGeom prst="line">
              <a:avLst/>
            </a:prstGeom>
            <a:noFill/>
            <a:ln w="9525">
              <a:solidFill>
                <a:srgbClr val="0860A8"/>
              </a:solidFill>
              <a:round/>
              <a:headEnd/>
              <a:tailEnd/>
            </a:ln>
          </p:spPr>
          <p:txBody>
            <a:bodyPr/>
            <a:lstStyle/>
            <a:p>
              <a:pPr defTabSz="457200"/>
              <a:endParaRPr lang="en-US" dirty="0">
                <a:solidFill>
                  <a:schemeClr val="tx2">
                    <a:lumMod val="60000"/>
                    <a:lumOff val="40000"/>
                  </a:schemeClr>
                </a:solidFill>
                <a:latin typeface="Intel Clear" panose="020B0604020203020204" pitchFamily="34" charset="0"/>
              </a:endParaRPr>
            </a:p>
          </p:txBody>
        </p:sp>
        <p:sp>
          <p:nvSpPr>
            <p:cNvPr id="53" name="Line 419"/>
            <p:cNvSpPr>
              <a:spLocks noChangeShapeType="1"/>
            </p:cNvSpPr>
            <p:nvPr/>
          </p:nvSpPr>
          <p:spPr bwMode="auto">
            <a:xfrm flipH="1">
              <a:off x="5528161" y="3680989"/>
              <a:ext cx="350838" cy="0"/>
            </a:xfrm>
            <a:prstGeom prst="line">
              <a:avLst/>
            </a:prstGeom>
            <a:noFill/>
            <a:ln w="9525">
              <a:solidFill>
                <a:srgbClr val="0860A8"/>
              </a:solidFill>
              <a:round/>
              <a:headEnd/>
              <a:tailEnd/>
            </a:ln>
          </p:spPr>
          <p:txBody>
            <a:bodyPr/>
            <a:lstStyle/>
            <a:p>
              <a:pPr defTabSz="457200"/>
              <a:endParaRPr lang="en-US" dirty="0">
                <a:solidFill>
                  <a:schemeClr val="tx2">
                    <a:lumMod val="60000"/>
                    <a:lumOff val="40000"/>
                  </a:schemeClr>
                </a:solidFill>
                <a:latin typeface="Intel Clear" panose="020B0604020203020204" pitchFamily="34" charset="0"/>
              </a:endParaRPr>
            </a:p>
          </p:txBody>
        </p:sp>
        <p:sp>
          <p:nvSpPr>
            <p:cNvPr id="54" name="Line 420"/>
            <p:cNvSpPr>
              <a:spLocks noChangeShapeType="1"/>
            </p:cNvSpPr>
            <p:nvPr/>
          </p:nvSpPr>
          <p:spPr bwMode="auto">
            <a:xfrm flipH="1">
              <a:off x="5528161" y="3770500"/>
              <a:ext cx="350838" cy="0"/>
            </a:xfrm>
            <a:prstGeom prst="line">
              <a:avLst/>
            </a:prstGeom>
            <a:noFill/>
            <a:ln w="9525">
              <a:solidFill>
                <a:srgbClr val="0860A8"/>
              </a:solidFill>
              <a:round/>
              <a:headEnd/>
              <a:tailEnd/>
            </a:ln>
          </p:spPr>
          <p:txBody>
            <a:bodyPr/>
            <a:lstStyle/>
            <a:p>
              <a:pPr defTabSz="457200"/>
              <a:endParaRPr lang="en-US" dirty="0">
                <a:solidFill>
                  <a:schemeClr val="tx2">
                    <a:lumMod val="60000"/>
                    <a:lumOff val="40000"/>
                  </a:schemeClr>
                </a:solidFill>
                <a:latin typeface="Intel Clear" panose="020B0604020203020204" pitchFamily="34" charset="0"/>
              </a:endParaRPr>
            </a:p>
          </p:txBody>
        </p:sp>
        <p:grpSp>
          <p:nvGrpSpPr>
            <p:cNvPr id="55" name="Group 421"/>
            <p:cNvGrpSpPr>
              <a:grpSpLocks/>
            </p:cNvGrpSpPr>
            <p:nvPr/>
          </p:nvGrpSpPr>
          <p:grpSpPr bwMode="auto">
            <a:xfrm>
              <a:off x="5601186" y="3813465"/>
              <a:ext cx="33338" cy="35804"/>
              <a:chOff x="3520" y="1706"/>
              <a:chExt cx="21" cy="21"/>
            </a:xfrm>
          </p:grpSpPr>
          <p:sp>
            <p:nvSpPr>
              <p:cNvPr id="56" name="Oval 422"/>
              <p:cNvSpPr>
                <a:spLocks noChangeArrowheads="1"/>
              </p:cNvSpPr>
              <p:nvPr/>
            </p:nvSpPr>
            <p:spPr bwMode="auto">
              <a:xfrm>
                <a:off x="3520" y="1706"/>
                <a:ext cx="21" cy="21"/>
              </a:xfrm>
              <a:prstGeom prst="ellipse">
                <a:avLst/>
              </a:prstGeom>
              <a:solidFill>
                <a:srgbClr val="1E048E"/>
              </a:solidFill>
              <a:ln w="0">
                <a:solidFill>
                  <a:srgbClr val="000000"/>
                </a:solidFill>
                <a:round/>
                <a:headEnd/>
                <a:tailEnd/>
              </a:ln>
            </p:spPr>
            <p:txBody>
              <a:bodyPr/>
              <a:lstStyle/>
              <a:p>
                <a:pPr defTabSz="457200" eaLnBrk="0" hangingPunct="0">
                  <a:lnSpc>
                    <a:spcPct val="75000"/>
                  </a:lnSpc>
                  <a:spcBef>
                    <a:spcPct val="50000"/>
                  </a:spcBef>
                </a:pPr>
                <a:endParaRPr lang="en-US" sz="1700" dirty="0">
                  <a:solidFill>
                    <a:schemeClr val="tx2">
                      <a:lumMod val="60000"/>
                      <a:lumOff val="40000"/>
                    </a:schemeClr>
                  </a:solidFill>
                  <a:latin typeface="Intel Clear" panose="020B0604020203020204" pitchFamily="34" charset="0"/>
                </a:endParaRPr>
              </a:p>
            </p:txBody>
          </p:sp>
          <p:sp>
            <p:nvSpPr>
              <p:cNvPr id="57" name="Oval 423"/>
              <p:cNvSpPr>
                <a:spLocks noChangeArrowheads="1"/>
              </p:cNvSpPr>
              <p:nvPr/>
            </p:nvSpPr>
            <p:spPr bwMode="auto">
              <a:xfrm>
                <a:off x="3520" y="1706"/>
                <a:ext cx="21" cy="21"/>
              </a:xfrm>
              <a:prstGeom prst="ellipse">
                <a:avLst/>
              </a:prstGeom>
              <a:noFill/>
              <a:ln w="22225" cap="rnd">
                <a:solidFill>
                  <a:srgbClr val="000000"/>
                </a:solidFill>
                <a:round/>
                <a:headEnd/>
                <a:tailEnd/>
              </a:ln>
            </p:spPr>
            <p:txBody>
              <a:bodyPr/>
              <a:lstStyle/>
              <a:p>
                <a:pPr defTabSz="457200" eaLnBrk="0" hangingPunct="0">
                  <a:lnSpc>
                    <a:spcPct val="75000"/>
                  </a:lnSpc>
                  <a:spcBef>
                    <a:spcPct val="50000"/>
                  </a:spcBef>
                </a:pPr>
                <a:endParaRPr lang="en-US" sz="1700" dirty="0">
                  <a:solidFill>
                    <a:schemeClr val="tx2">
                      <a:lumMod val="60000"/>
                      <a:lumOff val="40000"/>
                    </a:schemeClr>
                  </a:solidFill>
                  <a:latin typeface="Intel Clear" panose="020B0604020203020204" pitchFamily="34" charset="0"/>
                </a:endParaRPr>
              </a:p>
            </p:txBody>
          </p:sp>
        </p:grpSp>
        <p:grpSp>
          <p:nvGrpSpPr>
            <p:cNvPr id="58" name="Group 424"/>
            <p:cNvGrpSpPr>
              <a:grpSpLocks/>
            </p:cNvGrpSpPr>
            <p:nvPr/>
          </p:nvGrpSpPr>
          <p:grpSpPr bwMode="auto">
            <a:xfrm>
              <a:off x="5690086" y="3813465"/>
              <a:ext cx="31750" cy="35804"/>
              <a:chOff x="3577" y="1706"/>
              <a:chExt cx="21" cy="21"/>
            </a:xfrm>
          </p:grpSpPr>
          <p:sp>
            <p:nvSpPr>
              <p:cNvPr id="59" name="Oval 425"/>
              <p:cNvSpPr>
                <a:spLocks noChangeArrowheads="1"/>
              </p:cNvSpPr>
              <p:nvPr/>
            </p:nvSpPr>
            <p:spPr bwMode="auto">
              <a:xfrm>
                <a:off x="3577" y="1706"/>
                <a:ext cx="21" cy="21"/>
              </a:xfrm>
              <a:prstGeom prst="ellipse">
                <a:avLst/>
              </a:prstGeom>
              <a:solidFill>
                <a:srgbClr val="1E048E"/>
              </a:solidFill>
              <a:ln w="0">
                <a:solidFill>
                  <a:srgbClr val="000000"/>
                </a:solidFill>
                <a:round/>
                <a:headEnd/>
                <a:tailEnd/>
              </a:ln>
            </p:spPr>
            <p:txBody>
              <a:bodyPr/>
              <a:lstStyle/>
              <a:p>
                <a:pPr defTabSz="457200" eaLnBrk="0" hangingPunct="0">
                  <a:lnSpc>
                    <a:spcPct val="75000"/>
                  </a:lnSpc>
                  <a:spcBef>
                    <a:spcPct val="50000"/>
                  </a:spcBef>
                </a:pPr>
                <a:endParaRPr lang="en-US" sz="1700" dirty="0">
                  <a:solidFill>
                    <a:schemeClr val="tx2">
                      <a:lumMod val="60000"/>
                      <a:lumOff val="40000"/>
                    </a:schemeClr>
                  </a:solidFill>
                  <a:latin typeface="Intel Clear" panose="020B0604020203020204" pitchFamily="34" charset="0"/>
                </a:endParaRPr>
              </a:p>
            </p:txBody>
          </p:sp>
          <p:sp>
            <p:nvSpPr>
              <p:cNvPr id="60" name="Oval 426"/>
              <p:cNvSpPr>
                <a:spLocks noChangeArrowheads="1"/>
              </p:cNvSpPr>
              <p:nvPr/>
            </p:nvSpPr>
            <p:spPr bwMode="auto">
              <a:xfrm>
                <a:off x="3577" y="1706"/>
                <a:ext cx="21" cy="21"/>
              </a:xfrm>
              <a:prstGeom prst="ellipse">
                <a:avLst/>
              </a:prstGeom>
              <a:noFill/>
              <a:ln w="22225" cap="rnd">
                <a:solidFill>
                  <a:srgbClr val="000000"/>
                </a:solidFill>
                <a:round/>
                <a:headEnd/>
                <a:tailEnd/>
              </a:ln>
            </p:spPr>
            <p:txBody>
              <a:bodyPr/>
              <a:lstStyle/>
              <a:p>
                <a:pPr defTabSz="457200" eaLnBrk="0" hangingPunct="0">
                  <a:lnSpc>
                    <a:spcPct val="75000"/>
                  </a:lnSpc>
                  <a:spcBef>
                    <a:spcPct val="50000"/>
                  </a:spcBef>
                </a:pPr>
                <a:endParaRPr lang="en-US" sz="1700" dirty="0">
                  <a:solidFill>
                    <a:schemeClr val="tx2">
                      <a:lumMod val="60000"/>
                      <a:lumOff val="40000"/>
                    </a:schemeClr>
                  </a:solidFill>
                  <a:latin typeface="Intel Clear" panose="020B0604020203020204" pitchFamily="34" charset="0"/>
                </a:endParaRPr>
              </a:p>
            </p:txBody>
          </p:sp>
        </p:grpSp>
        <p:grpSp>
          <p:nvGrpSpPr>
            <p:cNvPr id="61" name="Group 427"/>
            <p:cNvGrpSpPr>
              <a:grpSpLocks/>
            </p:cNvGrpSpPr>
            <p:nvPr/>
          </p:nvGrpSpPr>
          <p:grpSpPr bwMode="auto">
            <a:xfrm>
              <a:off x="5778986" y="3813465"/>
              <a:ext cx="33338" cy="35804"/>
              <a:chOff x="3635" y="1706"/>
              <a:chExt cx="21" cy="21"/>
            </a:xfrm>
          </p:grpSpPr>
          <p:sp>
            <p:nvSpPr>
              <p:cNvPr id="62" name="Oval 428"/>
              <p:cNvSpPr>
                <a:spLocks noChangeArrowheads="1"/>
              </p:cNvSpPr>
              <p:nvPr/>
            </p:nvSpPr>
            <p:spPr bwMode="auto">
              <a:xfrm>
                <a:off x="3635" y="1706"/>
                <a:ext cx="21" cy="21"/>
              </a:xfrm>
              <a:prstGeom prst="ellipse">
                <a:avLst/>
              </a:prstGeom>
              <a:solidFill>
                <a:srgbClr val="1E048E"/>
              </a:solidFill>
              <a:ln w="0">
                <a:solidFill>
                  <a:srgbClr val="000000"/>
                </a:solidFill>
                <a:round/>
                <a:headEnd/>
                <a:tailEnd/>
              </a:ln>
            </p:spPr>
            <p:txBody>
              <a:bodyPr/>
              <a:lstStyle/>
              <a:p>
                <a:pPr defTabSz="457200" eaLnBrk="0" hangingPunct="0">
                  <a:lnSpc>
                    <a:spcPct val="75000"/>
                  </a:lnSpc>
                  <a:spcBef>
                    <a:spcPct val="50000"/>
                  </a:spcBef>
                </a:pPr>
                <a:endParaRPr lang="en-US" sz="1700" dirty="0">
                  <a:solidFill>
                    <a:schemeClr val="tx2">
                      <a:lumMod val="60000"/>
                      <a:lumOff val="40000"/>
                    </a:schemeClr>
                  </a:solidFill>
                  <a:latin typeface="Intel Clear" panose="020B0604020203020204" pitchFamily="34" charset="0"/>
                </a:endParaRPr>
              </a:p>
            </p:txBody>
          </p:sp>
          <p:sp>
            <p:nvSpPr>
              <p:cNvPr id="63" name="Oval 429"/>
              <p:cNvSpPr>
                <a:spLocks noChangeArrowheads="1"/>
              </p:cNvSpPr>
              <p:nvPr/>
            </p:nvSpPr>
            <p:spPr bwMode="auto">
              <a:xfrm>
                <a:off x="3635" y="1706"/>
                <a:ext cx="21" cy="21"/>
              </a:xfrm>
              <a:prstGeom prst="ellipse">
                <a:avLst/>
              </a:prstGeom>
              <a:noFill/>
              <a:ln w="22225" cap="rnd">
                <a:solidFill>
                  <a:srgbClr val="000000"/>
                </a:solidFill>
                <a:round/>
                <a:headEnd/>
                <a:tailEnd/>
              </a:ln>
            </p:spPr>
            <p:txBody>
              <a:bodyPr/>
              <a:lstStyle/>
              <a:p>
                <a:pPr defTabSz="457200" eaLnBrk="0" hangingPunct="0">
                  <a:lnSpc>
                    <a:spcPct val="75000"/>
                  </a:lnSpc>
                  <a:spcBef>
                    <a:spcPct val="50000"/>
                  </a:spcBef>
                </a:pPr>
                <a:endParaRPr lang="en-US" sz="1700" dirty="0">
                  <a:solidFill>
                    <a:schemeClr val="tx2">
                      <a:lumMod val="60000"/>
                      <a:lumOff val="40000"/>
                    </a:schemeClr>
                  </a:solidFill>
                  <a:latin typeface="Intel Clear" panose="020B0604020203020204" pitchFamily="34" charset="0"/>
                </a:endParaRPr>
              </a:p>
            </p:txBody>
          </p:sp>
        </p:grpSp>
        <p:grpSp>
          <p:nvGrpSpPr>
            <p:cNvPr id="67" name="Group 689"/>
            <p:cNvGrpSpPr>
              <a:grpSpLocks/>
            </p:cNvGrpSpPr>
            <p:nvPr/>
          </p:nvGrpSpPr>
          <p:grpSpPr bwMode="auto">
            <a:xfrm>
              <a:off x="7166339" y="4167326"/>
              <a:ext cx="342900" cy="108562"/>
              <a:chOff x="1994" y="2290"/>
              <a:chExt cx="222" cy="54"/>
            </a:xfrm>
          </p:grpSpPr>
          <p:sp>
            <p:nvSpPr>
              <p:cNvPr id="68" name="Freeform 690"/>
              <p:cNvSpPr>
                <a:spLocks/>
              </p:cNvSpPr>
              <p:nvPr/>
            </p:nvSpPr>
            <p:spPr bwMode="auto">
              <a:xfrm>
                <a:off x="1994" y="2290"/>
                <a:ext cx="222" cy="54"/>
              </a:xfrm>
              <a:custGeom>
                <a:avLst/>
                <a:gdLst>
                  <a:gd name="T0" fmla="*/ 222 w 222"/>
                  <a:gd name="T1" fmla="*/ 27 h 54"/>
                  <a:gd name="T2" fmla="*/ 178 w 222"/>
                  <a:gd name="T3" fmla="*/ 0 h 54"/>
                  <a:gd name="T4" fmla="*/ 178 w 222"/>
                  <a:gd name="T5" fmla="*/ 14 h 54"/>
                  <a:gd name="T6" fmla="*/ 44 w 222"/>
                  <a:gd name="T7" fmla="*/ 14 h 54"/>
                  <a:gd name="T8" fmla="*/ 44 w 222"/>
                  <a:gd name="T9" fmla="*/ 0 h 54"/>
                  <a:gd name="T10" fmla="*/ 0 w 222"/>
                  <a:gd name="T11" fmla="*/ 27 h 54"/>
                  <a:gd name="T12" fmla="*/ 44 w 222"/>
                  <a:gd name="T13" fmla="*/ 54 h 54"/>
                  <a:gd name="T14" fmla="*/ 44 w 222"/>
                  <a:gd name="T15" fmla="*/ 40 h 54"/>
                  <a:gd name="T16" fmla="*/ 178 w 222"/>
                  <a:gd name="T17" fmla="*/ 40 h 54"/>
                  <a:gd name="T18" fmla="*/ 178 w 222"/>
                  <a:gd name="T19" fmla="*/ 54 h 54"/>
                  <a:gd name="T20" fmla="*/ 222 w 222"/>
                  <a:gd name="T21" fmla="*/ 27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2"/>
                  <a:gd name="T34" fmla="*/ 0 h 54"/>
                  <a:gd name="T35" fmla="*/ 222 w 222"/>
                  <a:gd name="T36" fmla="*/ 54 h 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2" h="54">
                    <a:moveTo>
                      <a:pt x="222" y="27"/>
                    </a:moveTo>
                    <a:lnTo>
                      <a:pt x="178" y="0"/>
                    </a:lnTo>
                    <a:lnTo>
                      <a:pt x="178" y="14"/>
                    </a:lnTo>
                    <a:lnTo>
                      <a:pt x="44" y="14"/>
                    </a:lnTo>
                    <a:lnTo>
                      <a:pt x="44" y="0"/>
                    </a:lnTo>
                    <a:lnTo>
                      <a:pt x="0" y="27"/>
                    </a:lnTo>
                    <a:lnTo>
                      <a:pt x="44" y="54"/>
                    </a:lnTo>
                    <a:lnTo>
                      <a:pt x="44" y="40"/>
                    </a:lnTo>
                    <a:lnTo>
                      <a:pt x="178" y="40"/>
                    </a:lnTo>
                    <a:lnTo>
                      <a:pt x="178" y="54"/>
                    </a:lnTo>
                    <a:lnTo>
                      <a:pt x="222" y="27"/>
                    </a:lnTo>
                    <a:close/>
                  </a:path>
                </a:pathLst>
              </a:custGeom>
              <a:solidFill>
                <a:srgbClr val="F5E647"/>
              </a:solidFill>
              <a:ln w="9525">
                <a:noFill/>
                <a:round/>
                <a:headEnd/>
                <a:tailEnd/>
              </a:ln>
            </p:spPr>
            <p:txBody>
              <a:bodyPr/>
              <a:lstStyle/>
              <a:p>
                <a:pPr defTabSz="457200" eaLnBrk="0" hangingPunct="0">
                  <a:lnSpc>
                    <a:spcPct val="75000"/>
                  </a:lnSpc>
                  <a:spcBef>
                    <a:spcPct val="50000"/>
                  </a:spcBef>
                </a:pPr>
                <a:endParaRPr lang="en-US" sz="1700" dirty="0">
                  <a:solidFill>
                    <a:schemeClr val="tx2">
                      <a:lumMod val="60000"/>
                      <a:lumOff val="40000"/>
                    </a:schemeClr>
                  </a:solidFill>
                  <a:latin typeface="Intel Clear" panose="020B0604020203020204" pitchFamily="34" charset="0"/>
                </a:endParaRPr>
              </a:p>
            </p:txBody>
          </p:sp>
          <p:sp>
            <p:nvSpPr>
              <p:cNvPr id="69" name="Freeform 691"/>
              <p:cNvSpPr>
                <a:spLocks/>
              </p:cNvSpPr>
              <p:nvPr/>
            </p:nvSpPr>
            <p:spPr bwMode="auto">
              <a:xfrm>
                <a:off x="1994" y="2290"/>
                <a:ext cx="222" cy="54"/>
              </a:xfrm>
              <a:custGeom>
                <a:avLst/>
                <a:gdLst>
                  <a:gd name="T0" fmla="*/ 222 w 222"/>
                  <a:gd name="T1" fmla="*/ 27 h 54"/>
                  <a:gd name="T2" fmla="*/ 178 w 222"/>
                  <a:gd name="T3" fmla="*/ 0 h 54"/>
                  <a:gd name="T4" fmla="*/ 178 w 222"/>
                  <a:gd name="T5" fmla="*/ 14 h 54"/>
                  <a:gd name="T6" fmla="*/ 44 w 222"/>
                  <a:gd name="T7" fmla="*/ 14 h 54"/>
                  <a:gd name="T8" fmla="*/ 44 w 222"/>
                  <a:gd name="T9" fmla="*/ 0 h 54"/>
                  <a:gd name="T10" fmla="*/ 0 w 222"/>
                  <a:gd name="T11" fmla="*/ 27 h 54"/>
                  <a:gd name="T12" fmla="*/ 44 w 222"/>
                  <a:gd name="T13" fmla="*/ 54 h 54"/>
                  <a:gd name="T14" fmla="*/ 44 w 222"/>
                  <a:gd name="T15" fmla="*/ 40 h 54"/>
                  <a:gd name="T16" fmla="*/ 178 w 222"/>
                  <a:gd name="T17" fmla="*/ 40 h 54"/>
                  <a:gd name="T18" fmla="*/ 178 w 222"/>
                  <a:gd name="T19" fmla="*/ 54 h 54"/>
                  <a:gd name="T20" fmla="*/ 222 w 222"/>
                  <a:gd name="T21" fmla="*/ 27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2"/>
                  <a:gd name="T34" fmla="*/ 0 h 54"/>
                  <a:gd name="T35" fmla="*/ 222 w 222"/>
                  <a:gd name="T36" fmla="*/ 54 h 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2" h="54">
                    <a:moveTo>
                      <a:pt x="222" y="27"/>
                    </a:moveTo>
                    <a:lnTo>
                      <a:pt x="178" y="0"/>
                    </a:lnTo>
                    <a:lnTo>
                      <a:pt x="178" y="14"/>
                    </a:lnTo>
                    <a:lnTo>
                      <a:pt x="44" y="14"/>
                    </a:lnTo>
                    <a:lnTo>
                      <a:pt x="44" y="0"/>
                    </a:lnTo>
                    <a:lnTo>
                      <a:pt x="0" y="27"/>
                    </a:lnTo>
                    <a:lnTo>
                      <a:pt x="44" y="54"/>
                    </a:lnTo>
                    <a:lnTo>
                      <a:pt x="44" y="40"/>
                    </a:lnTo>
                    <a:lnTo>
                      <a:pt x="178" y="40"/>
                    </a:lnTo>
                    <a:lnTo>
                      <a:pt x="178" y="54"/>
                    </a:lnTo>
                    <a:lnTo>
                      <a:pt x="222" y="27"/>
                    </a:lnTo>
                    <a:close/>
                  </a:path>
                </a:pathLst>
              </a:custGeom>
              <a:noFill/>
              <a:ln w="7938" cap="rnd">
                <a:solidFill>
                  <a:srgbClr val="0860A8"/>
                </a:solidFill>
                <a:round/>
                <a:headEnd/>
                <a:tailEnd/>
              </a:ln>
            </p:spPr>
            <p:txBody>
              <a:bodyPr/>
              <a:lstStyle/>
              <a:p>
                <a:pPr defTabSz="457200" eaLnBrk="0" hangingPunct="0">
                  <a:lnSpc>
                    <a:spcPct val="75000"/>
                  </a:lnSpc>
                  <a:spcBef>
                    <a:spcPct val="50000"/>
                  </a:spcBef>
                </a:pPr>
                <a:endParaRPr lang="en-US" sz="1700" dirty="0">
                  <a:solidFill>
                    <a:schemeClr val="tx2">
                      <a:lumMod val="60000"/>
                      <a:lumOff val="40000"/>
                    </a:schemeClr>
                  </a:solidFill>
                  <a:latin typeface="Intel Clear" panose="020B0604020203020204" pitchFamily="34" charset="0"/>
                </a:endParaRPr>
              </a:p>
            </p:txBody>
          </p:sp>
        </p:grpSp>
        <p:grpSp>
          <p:nvGrpSpPr>
            <p:cNvPr id="70" name="Group 275"/>
            <p:cNvGrpSpPr>
              <a:grpSpLocks/>
            </p:cNvGrpSpPr>
            <p:nvPr/>
          </p:nvGrpSpPr>
          <p:grpSpPr bwMode="auto">
            <a:xfrm>
              <a:off x="4701074" y="4008898"/>
              <a:ext cx="788363" cy="397427"/>
              <a:chOff x="528" y="1632"/>
              <a:chExt cx="482" cy="222"/>
            </a:xfrm>
          </p:grpSpPr>
          <p:grpSp>
            <p:nvGrpSpPr>
              <p:cNvPr id="71" name="Group 708"/>
              <p:cNvGrpSpPr>
                <a:grpSpLocks/>
              </p:cNvGrpSpPr>
              <p:nvPr/>
            </p:nvGrpSpPr>
            <p:grpSpPr bwMode="auto">
              <a:xfrm>
                <a:off x="583" y="1694"/>
                <a:ext cx="427" cy="150"/>
                <a:chOff x="518" y="1893"/>
                <a:chExt cx="439" cy="161"/>
              </a:xfrm>
            </p:grpSpPr>
            <p:sp>
              <p:nvSpPr>
                <p:cNvPr id="102" name="Rectangle 709"/>
                <p:cNvSpPr>
                  <a:spLocks noChangeArrowheads="1"/>
                </p:cNvSpPr>
                <p:nvPr/>
              </p:nvSpPr>
              <p:spPr bwMode="auto">
                <a:xfrm>
                  <a:off x="518" y="1893"/>
                  <a:ext cx="439" cy="161"/>
                </a:xfrm>
                <a:prstGeom prst="rect">
                  <a:avLst/>
                </a:prstGeom>
                <a:solidFill>
                  <a:srgbClr val="DDDDDD"/>
                </a:solidFill>
                <a:ln w="9525">
                  <a:noFill/>
                  <a:miter lim="800000"/>
                  <a:headEnd/>
                  <a:tailEnd/>
                </a:ln>
              </p:spPr>
              <p:txBody>
                <a:bodyPr/>
                <a:lstStyle/>
                <a:p>
                  <a:pPr defTabSz="457200" eaLnBrk="0" hangingPunct="0">
                    <a:lnSpc>
                      <a:spcPct val="75000"/>
                    </a:lnSpc>
                    <a:spcBef>
                      <a:spcPct val="50000"/>
                    </a:spcBef>
                  </a:pPr>
                  <a:endParaRPr lang="en-US" sz="1700" dirty="0">
                    <a:solidFill>
                      <a:schemeClr val="bg1"/>
                    </a:solidFill>
                    <a:latin typeface="Intel Clear" panose="020B0604020203020204" pitchFamily="34" charset="0"/>
                  </a:endParaRPr>
                </a:p>
              </p:txBody>
            </p:sp>
            <p:sp>
              <p:nvSpPr>
                <p:cNvPr id="103" name="Rectangle 710"/>
                <p:cNvSpPr>
                  <a:spLocks noChangeArrowheads="1"/>
                </p:cNvSpPr>
                <p:nvPr/>
              </p:nvSpPr>
              <p:spPr bwMode="auto">
                <a:xfrm>
                  <a:off x="518" y="1893"/>
                  <a:ext cx="439" cy="161"/>
                </a:xfrm>
                <a:prstGeom prst="rect">
                  <a:avLst/>
                </a:prstGeom>
                <a:noFill/>
                <a:ln w="9525" cap="rnd">
                  <a:solidFill>
                    <a:srgbClr val="CBCBCB"/>
                  </a:solidFill>
                  <a:miter lim="800000"/>
                  <a:headEnd/>
                  <a:tailEnd/>
                </a:ln>
              </p:spPr>
              <p:txBody>
                <a:bodyPr/>
                <a:lstStyle/>
                <a:p>
                  <a:pPr defTabSz="457200" eaLnBrk="0" hangingPunct="0">
                    <a:lnSpc>
                      <a:spcPct val="75000"/>
                    </a:lnSpc>
                    <a:spcBef>
                      <a:spcPct val="50000"/>
                    </a:spcBef>
                  </a:pPr>
                  <a:endParaRPr lang="en-US" sz="1700" dirty="0">
                    <a:solidFill>
                      <a:schemeClr val="bg1"/>
                    </a:solidFill>
                    <a:latin typeface="Intel Clear" panose="020B0604020203020204" pitchFamily="34" charset="0"/>
                  </a:endParaRPr>
                </a:p>
              </p:txBody>
            </p:sp>
          </p:grpSp>
          <p:grpSp>
            <p:nvGrpSpPr>
              <p:cNvPr id="72" name="Group 711"/>
              <p:cNvGrpSpPr>
                <a:grpSpLocks/>
              </p:cNvGrpSpPr>
              <p:nvPr/>
            </p:nvGrpSpPr>
            <p:grpSpPr bwMode="auto">
              <a:xfrm>
                <a:off x="610" y="1710"/>
                <a:ext cx="372" cy="118"/>
                <a:chOff x="546" y="1910"/>
                <a:chExt cx="382" cy="127"/>
              </a:xfrm>
            </p:grpSpPr>
            <p:sp>
              <p:nvSpPr>
                <p:cNvPr id="100" name="Rectangle 712"/>
                <p:cNvSpPr>
                  <a:spLocks noChangeArrowheads="1"/>
                </p:cNvSpPr>
                <p:nvPr/>
              </p:nvSpPr>
              <p:spPr bwMode="auto">
                <a:xfrm>
                  <a:off x="546" y="1910"/>
                  <a:ext cx="382" cy="127"/>
                </a:xfrm>
                <a:prstGeom prst="rect">
                  <a:avLst/>
                </a:prstGeom>
                <a:solidFill>
                  <a:srgbClr val="5F5F5F"/>
                </a:solidFill>
                <a:ln w="9525">
                  <a:noFill/>
                  <a:miter lim="800000"/>
                  <a:headEnd/>
                  <a:tailEnd/>
                </a:ln>
              </p:spPr>
              <p:txBody>
                <a:bodyPr/>
                <a:lstStyle/>
                <a:p>
                  <a:pPr defTabSz="457200" eaLnBrk="0" hangingPunct="0">
                    <a:lnSpc>
                      <a:spcPct val="75000"/>
                    </a:lnSpc>
                    <a:spcBef>
                      <a:spcPct val="50000"/>
                    </a:spcBef>
                  </a:pPr>
                  <a:endParaRPr lang="en-US" sz="1700" dirty="0">
                    <a:solidFill>
                      <a:schemeClr val="bg1"/>
                    </a:solidFill>
                    <a:latin typeface="Intel Clear" panose="020B0604020203020204" pitchFamily="34" charset="0"/>
                  </a:endParaRPr>
                </a:p>
              </p:txBody>
            </p:sp>
            <p:sp>
              <p:nvSpPr>
                <p:cNvPr id="101" name="Rectangle 713"/>
                <p:cNvSpPr>
                  <a:spLocks noChangeArrowheads="1"/>
                </p:cNvSpPr>
                <p:nvPr/>
              </p:nvSpPr>
              <p:spPr bwMode="auto">
                <a:xfrm>
                  <a:off x="546" y="1910"/>
                  <a:ext cx="382" cy="127"/>
                </a:xfrm>
                <a:prstGeom prst="rect">
                  <a:avLst/>
                </a:prstGeom>
                <a:noFill/>
                <a:ln w="9525" cap="rnd">
                  <a:solidFill>
                    <a:srgbClr val="474747"/>
                  </a:solidFill>
                  <a:miter lim="800000"/>
                  <a:headEnd/>
                  <a:tailEnd/>
                </a:ln>
              </p:spPr>
              <p:txBody>
                <a:bodyPr/>
                <a:lstStyle/>
                <a:p>
                  <a:pPr defTabSz="457200" eaLnBrk="0" hangingPunct="0">
                    <a:lnSpc>
                      <a:spcPct val="75000"/>
                    </a:lnSpc>
                    <a:spcBef>
                      <a:spcPct val="50000"/>
                    </a:spcBef>
                  </a:pPr>
                  <a:endParaRPr lang="en-US" sz="1700" dirty="0">
                    <a:solidFill>
                      <a:schemeClr val="bg1"/>
                    </a:solidFill>
                    <a:latin typeface="Intel Clear" panose="020B0604020203020204" pitchFamily="34" charset="0"/>
                  </a:endParaRPr>
                </a:p>
              </p:txBody>
            </p:sp>
          </p:grpSp>
          <p:sp>
            <p:nvSpPr>
              <p:cNvPr id="73" name="Rectangle 714"/>
              <p:cNvSpPr>
                <a:spLocks noChangeArrowheads="1"/>
              </p:cNvSpPr>
              <p:nvPr/>
            </p:nvSpPr>
            <p:spPr bwMode="auto">
              <a:xfrm>
                <a:off x="612" y="1838"/>
                <a:ext cx="367" cy="16"/>
              </a:xfrm>
              <a:prstGeom prst="rect">
                <a:avLst/>
              </a:prstGeom>
              <a:solidFill>
                <a:srgbClr val="0860A8"/>
              </a:solidFill>
              <a:ln w="9525">
                <a:noFill/>
                <a:miter lim="800000"/>
                <a:headEnd/>
                <a:tailEnd/>
              </a:ln>
            </p:spPr>
            <p:txBody>
              <a:bodyPr/>
              <a:lstStyle/>
              <a:p>
                <a:pPr defTabSz="457200" eaLnBrk="0" hangingPunct="0">
                  <a:lnSpc>
                    <a:spcPct val="75000"/>
                  </a:lnSpc>
                  <a:spcBef>
                    <a:spcPct val="50000"/>
                  </a:spcBef>
                </a:pPr>
                <a:endParaRPr lang="en-US" sz="1700" dirty="0">
                  <a:solidFill>
                    <a:schemeClr val="bg1"/>
                  </a:solidFill>
                  <a:latin typeface="Intel Clear" panose="020B0604020203020204" pitchFamily="34" charset="0"/>
                </a:endParaRPr>
              </a:p>
            </p:txBody>
          </p:sp>
          <p:sp>
            <p:nvSpPr>
              <p:cNvPr id="74" name="Rectangle 715"/>
              <p:cNvSpPr>
                <a:spLocks noChangeArrowheads="1"/>
              </p:cNvSpPr>
              <p:nvPr/>
            </p:nvSpPr>
            <p:spPr bwMode="auto">
              <a:xfrm>
                <a:off x="620" y="1685"/>
                <a:ext cx="368" cy="15"/>
              </a:xfrm>
              <a:prstGeom prst="rect">
                <a:avLst/>
              </a:prstGeom>
              <a:solidFill>
                <a:srgbClr val="0860A8"/>
              </a:solidFill>
              <a:ln w="9525">
                <a:noFill/>
                <a:miter lim="800000"/>
                <a:headEnd/>
                <a:tailEnd/>
              </a:ln>
            </p:spPr>
            <p:txBody>
              <a:bodyPr/>
              <a:lstStyle/>
              <a:p>
                <a:pPr defTabSz="457200" eaLnBrk="0" hangingPunct="0">
                  <a:lnSpc>
                    <a:spcPct val="75000"/>
                  </a:lnSpc>
                  <a:spcBef>
                    <a:spcPct val="50000"/>
                  </a:spcBef>
                </a:pPr>
                <a:endParaRPr lang="en-US" sz="1700" dirty="0">
                  <a:solidFill>
                    <a:schemeClr val="bg1"/>
                  </a:solidFill>
                  <a:latin typeface="Intel Clear" panose="020B0604020203020204" pitchFamily="34" charset="0"/>
                </a:endParaRPr>
              </a:p>
            </p:txBody>
          </p:sp>
          <p:grpSp>
            <p:nvGrpSpPr>
              <p:cNvPr id="75" name="Group 716"/>
              <p:cNvGrpSpPr>
                <a:grpSpLocks/>
              </p:cNvGrpSpPr>
              <p:nvPr/>
            </p:nvGrpSpPr>
            <p:grpSpPr bwMode="auto">
              <a:xfrm>
                <a:off x="583" y="1694"/>
                <a:ext cx="427" cy="150"/>
                <a:chOff x="518" y="1893"/>
                <a:chExt cx="439" cy="161"/>
              </a:xfrm>
            </p:grpSpPr>
            <p:sp>
              <p:nvSpPr>
                <p:cNvPr id="98" name="Rectangle 717"/>
                <p:cNvSpPr>
                  <a:spLocks noChangeArrowheads="1"/>
                </p:cNvSpPr>
                <p:nvPr/>
              </p:nvSpPr>
              <p:spPr bwMode="auto">
                <a:xfrm>
                  <a:off x="518" y="1893"/>
                  <a:ext cx="439" cy="161"/>
                </a:xfrm>
                <a:prstGeom prst="rect">
                  <a:avLst/>
                </a:prstGeom>
                <a:solidFill>
                  <a:srgbClr val="DDDDDD"/>
                </a:solidFill>
                <a:ln w="9525">
                  <a:noFill/>
                  <a:miter lim="800000"/>
                  <a:headEnd/>
                  <a:tailEnd/>
                </a:ln>
              </p:spPr>
              <p:txBody>
                <a:bodyPr/>
                <a:lstStyle/>
                <a:p>
                  <a:pPr defTabSz="457200" eaLnBrk="0" hangingPunct="0">
                    <a:lnSpc>
                      <a:spcPct val="75000"/>
                    </a:lnSpc>
                    <a:spcBef>
                      <a:spcPct val="50000"/>
                    </a:spcBef>
                  </a:pPr>
                  <a:endParaRPr lang="en-US" sz="1700" dirty="0">
                    <a:solidFill>
                      <a:schemeClr val="bg1"/>
                    </a:solidFill>
                    <a:latin typeface="Intel Clear" panose="020B0604020203020204" pitchFamily="34" charset="0"/>
                  </a:endParaRPr>
                </a:p>
              </p:txBody>
            </p:sp>
            <p:sp>
              <p:nvSpPr>
                <p:cNvPr id="99" name="Rectangle 718"/>
                <p:cNvSpPr>
                  <a:spLocks noChangeArrowheads="1"/>
                </p:cNvSpPr>
                <p:nvPr/>
              </p:nvSpPr>
              <p:spPr bwMode="auto">
                <a:xfrm>
                  <a:off x="518" y="1893"/>
                  <a:ext cx="439" cy="161"/>
                </a:xfrm>
                <a:prstGeom prst="rect">
                  <a:avLst/>
                </a:prstGeom>
                <a:noFill/>
                <a:ln w="9525" cap="rnd">
                  <a:solidFill>
                    <a:srgbClr val="CBCBCB"/>
                  </a:solidFill>
                  <a:miter lim="800000"/>
                  <a:headEnd/>
                  <a:tailEnd/>
                </a:ln>
              </p:spPr>
              <p:txBody>
                <a:bodyPr/>
                <a:lstStyle/>
                <a:p>
                  <a:pPr defTabSz="457200" eaLnBrk="0" hangingPunct="0">
                    <a:lnSpc>
                      <a:spcPct val="75000"/>
                    </a:lnSpc>
                    <a:spcBef>
                      <a:spcPct val="50000"/>
                    </a:spcBef>
                  </a:pPr>
                  <a:endParaRPr lang="en-US" sz="1700" dirty="0">
                    <a:solidFill>
                      <a:schemeClr val="bg1"/>
                    </a:solidFill>
                    <a:latin typeface="Intel Clear" panose="020B0604020203020204" pitchFamily="34" charset="0"/>
                  </a:endParaRPr>
                </a:p>
              </p:txBody>
            </p:sp>
          </p:grpSp>
          <p:grpSp>
            <p:nvGrpSpPr>
              <p:cNvPr id="76" name="Group 719"/>
              <p:cNvGrpSpPr>
                <a:grpSpLocks/>
              </p:cNvGrpSpPr>
              <p:nvPr/>
            </p:nvGrpSpPr>
            <p:grpSpPr bwMode="auto">
              <a:xfrm>
                <a:off x="610" y="1710"/>
                <a:ext cx="372" cy="118"/>
                <a:chOff x="546" y="1910"/>
                <a:chExt cx="382" cy="127"/>
              </a:xfrm>
            </p:grpSpPr>
            <p:sp>
              <p:nvSpPr>
                <p:cNvPr id="96" name="Rectangle 720"/>
                <p:cNvSpPr>
                  <a:spLocks noChangeArrowheads="1"/>
                </p:cNvSpPr>
                <p:nvPr/>
              </p:nvSpPr>
              <p:spPr bwMode="auto">
                <a:xfrm>
                  <a:off x="546" y="1910"/>
                  <a:ext cx="382" cy="127"/>
                </a:xfrm>
                <a:prstGeom prst="rect">
                  <a:avLst/>
                </a:prstGeom>
                <a:solidFill>
                  <a:srgbClr val="5F5F5F"/>
                </a:solidFill>
                <a:ln w="9525">
                  <a:noFill/>
                  <a:miter lim="800000"/>
                  <a:headEnd/>
                  <a:tailEnd/>
                </a:ln>
              </p:spPr>
              <p:txBody>
                <a:bodyPr/>
                <a:lstStyle/>
                <a:p>
                  <a:pPr defTabSz="457200" eaLnBrk="0" hangingPunct="0">
                    <a:lnSpc>
                      <a:spcPct val="75000"/>
                    </a:lnSpc>
                    <a:spcBef>
                      <a:spcPct val="50000"/>
                    </a:spcBef>
                  </a:pPr>
                  <a:endParaRPr lang="en-US" sz="1700" dirty="0">
                    <a:solidFill>
                      <a:schemeClr val="bg1"/>
                    </a:solidFill>
                    <a:latin typeface="Intel Clear" panose="020B0604020203020204" pitchFamily="34" charset="0"/>
                  </a:endParaRPr>
                </a:p>
              </p:txBody>
            </p:sp>
            <p:sp>
              <p:nvSpPr>
                <p:cNvPr id="97" name="Rectangle 721"/>
                <p:cNvSpPr>
                  <a:spLocks noChangeArrowheads="1"/>
                </p:cNvSpPr>
                <p:nvPr/>
              </p:nvSpPr>
              <p:spPr bwMode="auto">
                <a:xfrm>
                  <a:off x="546" y="1910"/>
                  <a:ext cx="382" cy="127"/>
                </a:xfrm>
                <a:prstGeom prst="rect">
                  <a:avLst/>
                </a:prstGeom>
                <a:noFill/>
                <a:ln w="9525" cap="rnd">
                  <a:solidFill>
                    <a:srgbClr val="474747"/>
                  </a:solidFill>
                  <a:miter lim="800000"/>
                  <a:headEnd/>
                  <a:tailEnd/>
                </a:ln>
              </p:spPr>
              <p:txBody>
                <a:bodyPr/>
                <a:lstStyle/>
                <a:p>
                  <a:pPr defTabSz="457200" eaLnBrk="0" hangingPunct="0">
                    <a:lnSpc>
                      <a:spcPct val="75000"/>
                    </a:lnSpc>
                    <a:spcBef>
                      <a:spcPct val="50000"/>
                    </a:spcBef>
                  </a:pPr>
                  <a:endParaRPr lang="en-US" sz="1700" dirty="0">
                    <a:solidFill>
                      <a:schemeClr val="bg1"/>
                    </a:solidFill>
                    <a:latin typeface="Intel Clear" panose="020B0604020203020204" pitchFamily="34" charset="0"/>
                  </a:endParaRPr>
                </a:p>
              </p:txBody>
            </p:sp>
          </p:grpSp>
          <p:sp>
            <p:nvSpPr>
              <p:cNvPr id="77" name="Rectangle 722"/>
              <p:cNvSpPr>
                <a:spLocks noChangeArrowheads="1"/>
              </p:cNvSpPr>
              <p:nvPr/>
            </p:nvSpPr>
            <p:spPr bwMode="auto">
              <a:xfrm>
                <a:off x="612" y="1838"/>
                <a:ext cx="367" cy="16"/>
              </a:xfrm>
              <a:prstGeom prst="rect">
                <a:avLst/>
              </a:prstGeom>
              <a:solidFill>
                <a:srgbClr val="0860A8"/>
              </a:solidFill>
              <a:ln w="9525">
                <a:noFill/>
                <a:miter lim="800000"/>
                <a:headEnd/>
                <a:tailEnd/>
              </a:ln>
            </p:spPr>
            <p:txBody>
              <a:bodyPr/>
              <a:lstStyle/>
              <a:p>
                <a:pPr defTabSz="457200" eaLnBrk="0" hangingPunct="0">
                  <a:lnSpc>
                    <a:spcPct val="75000"/>
                  </a:lnSpc>
                  <a:spcBef>
                    <a:spcPct val="50000"/>
                  </a:spcBef>
                </a:pPr>
                <a:endParaRPr lang="en-US" sz="1700" dirty="0">
                  <a:solidFill>
                    <a:schemeClr val="bg1"/>
                  </a:solidFill>
                  <a:latin typeface="Intel Clear" panose="020B0604020203020204" pitchFamily="34" charset="0"/>
                </a:endParaRPr>
              </a:p>
            </p:txBody>
          </p:sp>
          <p:sp>
            <p:nvSpPr>
              <p:cNvPr id="78" name="Rectangle 723"/>
              <p:cNvSpPr>
                <a:spLocks noChangeArrowheads="1"/>
              </p:cNvSpPr>
              <p:nvPr/>
            </p:nvSpPr>
            <p:spPr bwMode="auto">
              <a:xfrm>
                <a:off x="620" y="1685"/>
                <a:ext cx="368" cy="15"/>
              </a:xfrm>
              <a:prstGeom prst="rect">
                <a:avLst/>
              </a:prstGeom>
              <a:solidFill>
                <a:srgbClr val="0860A8"/>
              </a:solidFill>
              <a:ln w="9525">
                <a:noFill/>
                <a:miter lim="800000"/>
                <a:headEnd/>
                <a:tailEnd/>
              </a:ln>
            </p:spPr>
            <p:txBody>
              <a:bodyPr/>
              <a:lstStyle/>
              <a:p>
                <a:pPr defTabSz="457200" eaLnBrk="0" hangingPunct="0">
                  <a:lnSpc>
                    <a:spcPct val="75000"/>
                  </a:lnSpc>
                  <a:spcBef>
                    <a:spcPct val="50000"/>
                  </a:spcBef>
                </a:pPr>
                <a:endParaRPr lang="en-US" sz="1700" dirty="0">
                  <a:solidFill>
                    <a:schemeClr val="bg1"/>
                  </a:solidFill>
                  <a:latin typeface="Intel Clear" panose="020B0604020203020204" pitchFamily="34" charset="0"/>
                </a:endParaRPr>
              </a:p>
            </p:txBody>
          </p:sp>
          <p:grpSp>
            <p:nvGrpSpPr>
              <p:cNvPr id="79" name="Group 730"/>
              <p:cNvGrpSpPr>
                <a:grpSpLocks/>
              </p:cNvGrpSpPr>
              <p:nvPr/>
            </p:nvGrpSpPr>
            <p:grpSpPr bwMode="auto">
              <a:xfrm>
                <a:off x="528" y="1642"/>
                <a:ext cx="428" cy="150"/>
                <a:chOff x="462" y="1837"/>
                <a:chExt cx="439" cy="161"/>
              </a:xfrm>
            </p:grpSpPr>
            <p:sp>
              <p:nvSpPr>
                <p:cNvPr id="94" name="Rectangle 731"/>
                <p:cNvSpPr>
                  <a:spLocks noChangeArrowheads="1"/>
                </p:cNvSpPr>
                <p:nvPr/>
              </p:nvSpPr>
              <p:spPr bwMode="auto">
                <a:xfrm>
                  <a:off x="462" y="1837"/>
                  <a:ext cx="439" cy="161"/>
                </a:xfrm>
                <a:prstGeom prst="rect">
                  <a:avLst/>
                </a:prstGeom>
                <a:solidFill>
                  <a:srgbClr val="DDDDDD"/>
                </a:solidFill>
                <a:ln w="9525">
                  <a:noFill/>
                  <a:miter lim="800000"/>
                  <a:headEnd/>
                  <a:tailEnd/>
                </a:ln>
              </p:spPr>
              <p:txBody>
                <a:bodyPr/>
                <a:lstStyle/>
                <a:p>
                  <a:pPr defTabSz="457200" eaLnBrk="0" hangingPunct="0">
                    <a:lnSpc>
                      <a:spcPct val="75000"/>
                    </a:lnSpc>
                    <a:spcBef>
                      <a:spcPct val="50000"/>
                    </a:spcBef>
                  </a:pPr>
                  <a:endParaRPr lang="en-US" sz="1700" dirty="0">
                    <a:solidFill>
                      <a:schemeClr val="bg1"/>
                    </a:solidFill>
                    <a:latin typeface="Intel Clear" panose="020B0604020203020204" pitchFamily="34" charset="0"/>
                  </a:endParaRPr>
                </a:p>
              </p:txBody>
            </p:sp>
            <p:sp>
              <p:nvSpPr>
                <p:cNvPr id="95" name="Rectangle 732"/>
                <p:cNvSpPr>
                  <a:spLocks noChangeArrowheads="1"/>
                </p:cNvSpPr>
                <p:nvPr/>
              </p:nvSpPr>
              <p:spPr bwMode="auto">
                <a:xfrm>
                  <a:off x="462" y="1837"/>
                  <a:ext cx="439" cy="161"/>
                </a:xfrm>
                <a:prstGeom prst="rect">
                  <a:avLst/>
                </a:prstGeom>
                <a:noFill/>
                <a:ln w="9525" cap="rnd">
                  <a:solidFill>
                    <a:srgbClr val="CBCBCB"/>
                  </a:solidFill>
                  <a:miter lim="800000"/>
                  <a:headEnd/>
                  <a:tailEnd/>
                </a:ln>
              </p:spPr>
              <p:txBody>
                <a:bodyPr/>
                <a:lstStyle/>
                <a:p>
                  <a:pPr defTabSz="457200" eaLnBrk="0" hangingPunct="0">
                    <a:lnSpc>
                      <a:spcPct val="75000"/>
                    </a:lnSpc>
                    <a:spcBef>
                      <a:spcPct val="50000"/>
                    </a:spcBef>
                  </a:pPr>
                  <a:endParaRPr lang="en-US" sz="1700" dirty="0">
                    <a:solidFill>
                      <a:schemeClr val="bg1"/>
                    </a:solidFill>
                    <a:latin typeface="Intel Clear" panose="020B0604020203020204" pitchFamily="34" charset="0"/>
                  </a:endParaRPr>
                </a:p>
              </p:txBody>
            </p:sp>
          </p:grpSp>
          <p:grpSp>
            <p:nvGrpSpPr>
              <p:cNvPr id="80" name="Group 733"/>
              <p:cNvGrpSpPr>
                <a:grpSpLocks/>
              </p:cNvGrpSpPr>
              <p:nvPr/>
            </p:nvGrpSpPr>
            <p:grpSpPr bwMode="auto">
              <a:xfrm>
                <a:off x="555" y="1657"/>
                <a:ext cx="373" cy="119"/>
                <a:chOff x="490" y="1854"/>
                <a:chExt cx="382" cy="127"/>
              </a:xfrm>
            </p:grpSpPr>
            <p:sp>
              <p:nvSpPr>
                <p:cNvPr id="92" name="Rectangle 734"/>
                <p:cNvSpPr>
                  <a:spLocks noChangeArrowheads="1"/>
                </p:cNvSpPr>
                <p:nvPr/>
              </p:nvSpPr>
              <p:spPr bwMode="auto">
                <a:xfrm>
                  <a:off x="490" y="1854"/>
                  <a:ext cx="382" cy="127"/>
                </a:xfrm>
                <a:prstGeom prst="rect">
                  <a:avLst/>
                </a:prstGeom>
                <a:solidFill>
                  <a:srgbClr val="5F5F5F"/>
                </a:solidFill>
                <a:ln w="9525">
                  <a:noFill/>
                  <a:miter lim="800000"/>
                  <a:headEnd/>
                  <a:tailEnd/>
                </a:ln>
              </p:spPr>
              <p:txBody>
                <a:bodyPr/>
                <a:lstStyle/>
                <a:p>
                  <a:pPr defTabSz="457200" eaLnBrk="0" hangingPunct="0">
                    <a:lnSpc>
                      <a:spcPct val="75000"/>
                    </a:lnSpc>
                    <a:spcBef>
                      <a:spcPct val="50000"/>
                    </a:spcBef>
                  </a:pPr>
                  <a:endParaRPr lang="en-US" sz="1700" dirty="0">
                    <a:solidFill>
                      <a:schemeClr val="bg1"/>
                    </a:solidFill>
                    <a:latin typeface="Intel Clear" panose="020B0604020203020204" pitchFamily="34" charset="0"/>
                  </a:endParaRPr>
                </a:p>
              </p:txBody>
            </p:sp>
            <p:sp>
              <p:nvSpPr>
                <p:cNvPr id="93" name="Rectangle 735"/>
                <p:cNvSpPr>
                  <a:spLocks noChangeArrowheads="1"/>
                </p:cNvSpPr>
                <p:nvPr/>
              </p:nvSpPr>
              <p:spPr bwMode="auto">
                <a:xfrm>
                  <a:off x="490" y="1854"/>
                  <a:ext cx="382" cy="127"/>
                </a:xfrm>
                <a:prstGeom prst="rect">
                  <a:avLst/>
                </a:prstGeom>
                <a:noFill/>
                <a:ln w="9525" cap="rnd">
                  <a:solidFill>
                    <a:srgbClr val="474747"/>
                  </a:solidFill>
                  <a:miter lim="800000"/>
                  <a:headEnd/>
                  <a:tailEnd/>
                </a:ln>
              </p:spPr>
              <p:txBody>
                <a:bodyPr/>
                <a:lstStyle/>
                <a:p>
                  <a:pPr defTabSz="457200" eaLnBrk="0" hangingPunct="0">
                    <a:lnSpc>
                      <a:spcPct val="75000"/>
                    </a:lnSpc>
                    <a:spcBef>
                      <a:spcPct val="50000"/>
                    </a:spcBef>
                  </a:pPr>
                  <a:endParaRPr lang="en-US" sz="1700" dirty="0">
                    <a:solidFill>
                      <a:schemeClr val="bg1"/>
                    </a:solidFill>
                    <a:latin typeface="Intel Clear" panose="020B0604020203020204" pitchFamily="34" charset="0"/>
                  </a:endParaRPr>
                </a:p>
              </p:txBody>
            </p:sp>
          </p:grpSp>
          <p:sp>
            <p:nvSpPr>
              <p:cNvPr id="81" name="Rectangle 736"/>
              <p:cNvSpPr>
                <a:spLocks noChangeArrowheads="1"/>
              </p:cNvSpPr>
              <p:nvPr/>
            </p:nvSpPr>
            <p:spPr bwMode="auto">
              <a:xfrm>
                <a:off x="611" y="1698"/>
                <a:ext cx="290" cy="58"/>
              </a:xfrm>
              <a:prstGeom prst="rect">
                <a:avLst/>
              </a:prstGeom>
              <a:noFill/>
              <a:ln w="9525">
                <a:noFill/>
                <a:miter lim="800000"/>
                <a:headEnd/>
                <a:tailEnd/>
              </a:ln>
            </p:spPr>
            <p:txBody>
              <a:bodyPr wrap="none" lIns="0" tIns="0" rIns="0" bIns="0">
                <a:spAutoFit/>
              </a:bodyPr>
              <a:lstStyle/>
              <a:p>
                <a:pPr defTabSz="457200" eaLnBrk="0" hangingPunct="0">
                  <a:lnSpc>
                    <a:spcPct val="75000"/>
                  </a:lnSpc>
                  <a:spcBef>
                    <a:spcPct val="50000"/>
                  </a:spcBef>
                </a:pPr>
                <a:r>
                  <a:rPr lang="en-US" sz="900" dirty="0">
                    <a:solidFill>
                      <a:schemeClr val="bg1"/>
                    </a:solidFill>
                    <a:latin typeface="Intel Clear" panose="020B0604020203020204" pitchFamily="34" charset="0"/>
                  </a:rPr>
                  <a:t>SPI Flash</a:t>
                </a:r>
                <a:endParaRPr lang="en-US" sz="1700" dirty="0">
                  <a:solidFill>
                    <a:schemeClr val="bg1"/>
                  </a:solidFill>
                  <a:latin typeface="Intel Clear" panose="020B0604020203020204" pitchFamily="34" charset="0"/>
                </a:endParaRPr>
              </a:p>
            </p:txBody>
          </p:sp>
          <p:sp>
            <p:nvSpPr>
              <p:cNvPr id="82" name="Rectangle 737"/>
              <p:cNvSpPr>
                <a:spLocks noChangeArrowheads="1"/>
              </p:cNvSpPr>
              <p:nvPr/>
            </p:nvSpPr>
            <p:spPr bwMode="auto">
              <a:xfrm>
                <a:off x="557" y="1785"/>
                <a:ext cx="368" cy="17"/>
              </a:xfrm>
              <a:prstGeom prst="rect">
                <a:avLst/>
              </a:prstGeom>
              <a:solidFill>
                <a:srgbClr val="FFFFFF"/>
              </a:solidFill>
              <a:ln w="9525">
                <a:noFill/>
                <a:miter lim="800000"/>
                <a:headEnd/>
                <a:tailEnd/>
              </a:ln>
            </p:spPr>
            <p:txBody>
              <a:bodyPr/>
              <a:lstStyle/>
              <a:p>
                <a:pPr defTabSz="457200" eaLnBrk="0" hangingPunct="0">
                  <a:lnSpc>
                    <a:spcPct val="75000"/>
                  </a:lnSpc>
                  <a:spcBef>
                    <a:spcPct val="50000"/>
                  </a:spcBef>
                </a:pPr>
                <a:endParaRPr lang="en-US" sz="1700" dirty="0">
                  <a:solidFill>
                    <a:schemeClr val="bg1"/>
                  </a:solidFill>
                  <a:latin typeface="Intel Clear" panose="020B0604020203020204" pitchFamily="34" charset="0"/>
                </a:endParaRPr>
              </a:p>
            </p:txBody>
          </p:sp>
          <p:sp>
            <p:nvSpPr>
              <p:cNvPr id="83" name="Rectangle 738"/>
              <p:cNvSpPr>
                <a:spLocks noChangeArrowheads="1"/>
              </p:cNvSpPr>
              <p:nvPr/>
            </p:nvSpPr>
            <p:spPr bwMode="auto">
              <a:xfrm>
                <a:off x="565" y="1632"/>
                <a:ext cx="368" cy="16"/>
              </a:xfrm>
              <a:prstGeom prst="rect">
                <a:avLst/>
              </a:prstGeom>
              <a:solidFill>
                <a:srgbClr val="FFFFFF"/>
              </a:solidFill>
              <a:ln w="9525">
                <a:noFill/>
                <a:miter lim="800000"/>
                <a:headEnd/>
                <a:tailEnd/>
              </a:ln>
            </p:spPr>
            <p:txBody>
              <a:bodyPr/>
              <a:lstStyle/>
              <a:p>
                <a:pPr defTabSz="457200" eaLnBrk="0" hangingPunct="0">
                  <a:lnSpc>
                    <a:spcPct val="75000"/>
                  </a:lnSpc>
                  <a:spcBef>
                    <a:spcPct val="50000"/>
                  </a:spcBef>
                </a:pPr>
                <a:endParaRPr lang="en-US" sz="1700" dirty="0">
                  <a:solidFill>
                    <a:schemeClr val="bg1"/>
                  </a:solidFill>
                  <a:latin typeface="Intel Clear" panose="020B0604020203020204" pitchFamily="34" charset="0"/>
                </a:endParaRPr>
              </a:p>
            </p:txBody>
          </p:sp>
          <p:grpSp>
            <p:nvGrpSpPr>
              <p:cNvPr id="84" name="Group 739"/>
              <p:cNvGrpSpPr>
                <a:grpSpLocks/>
              </p:cNvGrpSpPr>
              <p:nvPr/>
            </p:nvGrpSpPr>
            <p:grpSpPr bwMode="auto">
              <a:xfrm>
                <a:off x="528" y="1642"/>
                <a:ext cx="428" cy="150"/>
                <a:chOff x="462" y="1837"/>
                <a:chExt cx="439" cy="161"/>
              </a:xfrm>
            </p:grpSpPr>
            <p:sp>
              <p:nvSpPr>
                <p:cNvPr id="90" name="Rectangle 740"/>
                <p:cNvSpPr>
                  <a:spLocks noChangeArrowheads="1"/>
                </p:cNvSpPr>
                <p:nvPr/>
              </p:nvSpPr>
              <p:spPr bwMode="auto">
                <a:xfrm>
                  <a:off x="462" y="1837"/>
                  <a:ext cx="439" cy="161"/>
                </a:xfrm>
                <a:prstGeom prst="rect">
                  <a:avLst/>
                </a:prstGeom>
                <a:solidFill>
                  <a:srgbClr val="DDDDDD"/>
                </a:solidFill>
                <a:ln w="9525">
                  <a:noFill/>
                  <a:miter lim="800000"/>
                  <a:headEnd/>
                  <a:tailEnd/>
                </a:ln>
              </p:spPr>
              <p:txBody>
                <a:bodyPr/>
                <a:lstStyle/>
                <a:p>
                  <a:pPr defTabSz="457200" eaLnBrk="0" hangingPunct="0">
                    <a:lnSpc>
                      <a:spcPct val="75000"/>
                    </a:lnSpc>
                    <a:spcBef>
                      <a:spcPct val="50000"/>
                    </a:spcBef>
                  </a:pPr>
                  <a:endParaRPr lang="en-US" sz="1700" dirty="0">
                    <a:solidFill>
                      <a:schemeClr val="bg1"/>
                    </a:solidFill>
                    <a:latin typeface="Intel Clear" panose="020B0604020203020204" pitchFamily="34" charset="0"/>
                  </a:endParaRPr>
                </a:p>
              </p:txBody>
            </p:sp>
            <p:sp>
              <p:nvSpPr>
                <p:cNvPr id="91" name="Rectangle 741"/>
                <p:cNvSpPr>
                  <a:spLocks noChangeArrowheads="1"/>
                </p:cNvSpPr>
                <p:nvPr/>
              </p:nvSpPr>
              <p:spPr bwMode="auto">
                <a:xfrm>
                  <a:off x="462" y="1837"/>
                  <a:ext cx="439" cy="161"/>
                </a:xfrm>
                <a:prstGeom prst="rect">
                  <a:avLst/>
                </a:prstGeom>
                <a:noFill/>
                <a:ln w="9525" cap="rnd">
                  <a:solidFill>
                    <a:srgbClr val="CBCBCB"/>
                  </a:solidFill>
                  <a:miter lim="800000"/>
                  <a:headEnd/>
                  <a:tailEnd/>
                </a:ln>
              </p:spPr>
              <p:txBody>
                <a:bodyPr/>
                <a:lstStyle/>
                <a:p>
                  <a:pPr defTabSz="457200" eaLnBrk="0" hangingPunct="0">
                    <a:lnSpc>
                      <a:spcPct val="75000"/>
                    </a:lnSpc>
                    <a:spcBef>
                      <a:spcPct val="50000"/>
                    </a:spcBef>
                  </a:pPr>
                  <a:endParaRPr lang="en-US" sz="1700" dirty="0">
                    <a:solidFill>
                      <a:schemeClr val="bg1"/>
                    </a:solidFill>
                    <a:latin typeface="Intel Clear" panose="020B0604020203020204" pitchFamily="34" charset="0"/>
                  </a:endParaRPr>
                </a:p>
              </p:txBody>
            </p:sp>
          </p:grpSp>
          <p:grpSp>
            <p:nvGrpSpPr>
              <p:cNvPr id="85" name="Group 742"/>
              <p:cNvGrpSpPr>
                <a:grpSpLocks/>
              </p:cNvGrpSpPr>
              <p:nvPr/>
            </p:nvGrpSpPr>
            <p:grpSpPr bwMode="auto">
              <a:xfrm>
                <a:off x="555" y="1657"/>
                <a:ext cx="373" cy="119"/>
                <a:chOff x="490" y="1854"/>
                <a:chExt cx="382" cy="127"/>
              </a:xfrm>
            </p:grpSpPr>
            <p:sp>
              <p:nvSpPr>
                <p:cNvPr id="88" name="Rectangle 743"/>
                <p:cNvSpPr>
                  <a:spLocks noChangeArrowheads="1"/>
                </p:cNvSpPr>
                <p:nvPr/>
              </p:nvSpPr>
              <p:spPr bwMode="auto">
                <a:xfrm>
                  <a:off x="490" y="1854"/>
                  <a:ext cx="382" cy="127"/>
                </a:xfrm>
                <a:prstGeom prst="rect">
                  <a:avLst/>
                </a:prstGeom>
                <a:solidFill>
                  <a:srgbClr val="5F5F5F"/>
                </a:solidFill>
                <a:ln w="9525">
                  <a:noFill/>
                  <a:miter lim="800000"/>
                  <a:headEnd/>
                  <a:tailEnd/>
                </a:ln>
              </p:spPr>
              <p:txBody>
                <a:bodyPr/>
                <a:lstStyle/>
                <a:p>
                  <a:pPr defTabSz="457200" eaLnBrk="0" hangingPunct="0">
                    <a:lnSpc>
                      <a:spcPct val="75000"/>
                    </a:lnSpc>
                    <a:spcBef>
                      <a:spcPct val="50000"/>
                    </a:spcBef>
                  </a:pPr>
                  <a:endParaRPr lang="en-US" sz="1700" dirty="0">
                    <a:solidFill>
                      <a:schemeClr val="bg1"/>
                    </a:solidFill>
                    <a:latin typeface="Intel Clear" panose="020B0604020203020204" pitchFamily="34" charset="0"/>
                  </a:endParaRPr>
                </a:p>
              </p:txBody>
            </p:sp>
            <p:sp>
              <p:nvSpPr>
                <p:cNvPr id="89" name="Rectangle 744"/>
                <p:cNvSpPr>
                  <a:spLocks noChangeArrowheads="1"/>
                </p:cNvSpPr>
                <p:nvPr/>
              </p:nvSpPr>
              <p:spPr bwMode="auto">
                <a:xfrm>
                  <a:off x="490" y="1854"/>
                  <a:ext cx="382" cy="127"/>
                </a:xfrm>
                <a:prstGeom prst="rect">
                  <a:avLst/>
                </a:prstGeom>
                <a:noFill/>
                <a:ln w="9525" cap="rnd">
                  <a:solidFill>
                    <a:srgbClr val="474747"/>
                  </a:solidFill>
                  <a:miter lim="800000"/>
                  <a:headEnd/>
                  <a:tailEnd/>
                </a:ln>
              </p:spPr>
              <p:txBody>
                <a:bodyPr/>
                <a:lstStyle/>
                <a:p>
                  <a:pPr defTabSz="457200" eaLnBrk="0" hangingPunct="0">
                    <a:lnSpc>
                      <a:spcPct val="75000"/>
                    </a:lnSpc>
                    <a:spcBef>
                      <a:spcPct val="50000"/>
                    </a:spcBef>
                  </a:pPr>
                  <a:endParaRPr lang="en-US" sz="1700" dirty="0">
                    <a:solidFill>
                      <a:schemeClr val="bg1"/>
                    </a:solidFill>
                    <a:latin typeface="Intel Clear" panose="020B0604020203020204" pitchFamily="34" charset="0"/>
                  </a:endParaRPr>
                </a:p>
              </p:txBody>
            </p:sp>
          </p:grpSp>
          <p:sp>
            <p:nvSpPr>
              <p:cNvPr id="86" name="Rectangle 745"/>
              <p:cNvSpPr>
                <a:spLocks noChangeArrowheads="1"/>
              </p:cNvSpPr>
              <p:nvPr/>
            </p:nvSpPr>
            <p:spPr bwMode="auto">
              <a:xfrm>
                <a:off x="590" y="1679"/>
                <a:ext cx="290" cy="58"/>
              </a:xfrm>
              <a:prstGeom prst="rect">
                <a:avLst/>
              </a:prstGeom>
              <a:noFill/>
              <a:ln w="9525">
                <a:noFill/>
                <a:miter lim="800000"/>
                <a:headEnd/>
                <a:tailEnd/>
              </a:ln>
            </p:spPr>
            <p:txBody>
              <a:bodyPr wrap="none" lIns="0" tIns="0" rIns="0" bIns="0" anchor="ctr">
                <a:spAutoFit/>
              </a:bodyPr>
              <a:lstStyle/>
              <a:p>
                <a:pPr defTabSz="457200" eaLnBrk="0" hangingPunct="0">
                  <a:lnSpc>
                    <a:spcPct val="75000"/>
                  </a:lnSpc>
                  <a:spcBef>
                    <a:spcPct val="50000"/>
                  </a:spcBef>
                </a:pPr>
                <a:r>
                  <a:rPr lang="en-US" sz="900" dirty="0">
                    <a:solidFill>
                      <a:schemeClr val="bg1"/>
                    </a:solidFill>
                    <a:latin typeface="Intel Clear" panose="020B0604020203020204" pitchFamily="34" charset="0"/>
                  </a:rPr>
                  <a:t>SPI Flash</a:t>
                </a:r>
                <a:endParaRPr lang="en-US" sz="1700" dirty="0">
                  <a:solidFill>
                    <a:schemeClr val="bg1"/>
                  </a:solidFill>
                  <a:latin typeface="Intel Clear" panose="020B0604020203020204" pitchFamily="34" charset="0"/>
                </a:endParaRPr>
              </a:p>
            </p:txBody>
          </p:sp>
          <p:sp>
            <p:nvSpPr>
              <p:cNvPr id="87" name="Rectangle 746"/>
              <p:cNvSpPr>
                <a:spLocks noChangeArrowheads="1"/>
              </p:cNvSpPr>
              <p:nvPr/>
            </p:nvSpPr>
            <p:spPr bwMode="auto">
              <a:xfrm>
                <a:off x="557" y="1785"/>
                <a:ext cx="368" cy="17"/>
              </a:xfrm>
              <a:prstGeom prst="rect">
                <a:avLst/>
              </a:prstGeom>
              <a:solidFill>
                <a:srgbClr val="FFFFFF"/>
              </a:solidFill>
              <a:ln w="9525">
                <a:noFill/>
                <a:miter lim="800000"/>
                <a:headEnd/>
                <a:tailEnd/>
              </a:ln>
            </p:spPr>
            <p:txBody>
              <a:bodyPr/>
              <a:lstStyle/>
              <a:p>
                <a:pPr defTabSz="457200" eaLnBrk="0" hangingPunct="0">
                  <a:lnSpc>
                    <a:spcPct val="75000"/>
                  </a:lnSpc>
                  <a:spcBef>
                    <a:spcPct val="50000"/>
                  </a:spcBef>
                </a:pPr>
                <a:endParaRPr lang="en-US" sz="1700" dirty="0">
                  <a:solidFill>
                    <a:schemeClr val="bg1"/>
                  </a:solidFill>
                  <a:latin typeface="Intel Clear" panose="020B0604020203020204" pitchFamily="34" charset="0"/>
                </a:endParaRPr>
              </a:p>
            </p:txBody>
          </p:sp>
        </p:grpSp>
        <p:sp>
          <p:nvSpPr>
            <p:cNvPr id="115" name="Rectangle 108"/>
            <p:cNvSpPr>
              <a:spLocks noChangeArrowheads="1"/>
            </p:cNvSpPr>
            <p:nvPr/>
          </p:nvSpPr>
          <p:spPr bwMode="auto">
            <a:xfrm>
              <a:off x="7275429" y="1885113"/>
              <a:ext cx="399148" cy="276999"/>
            </a:xfrm>
            <a:prstGeom prst="rect">
              <a:avLst/>
            </a:prstGeom>
            <a:noFill/>
            <a:ln w="9525">
              <a:noFill/>
              <a:miter lim="800000"/>
              <a:headEnd/>
              <a:tailEnd/>
            </a:ln>
          </p:spPr>
          <p:txBody>
            <a:bodyPr wrap="none" lIns="0" tIns="0" rIns="0" bIns="0">
              <a:spAutoFit/>
            </a:bodyPr>
            <a:lstStyle/>
            <a:p>
              <a:pPr defTabSz="914400" eaLnBrk="0" fontAlgn="base" hangingPunct="0">
                <a:lnSpc>
                  <a:spcPct val="75000"/>
                </a:lnSpc>
                <a:spcBef>
                  <a:spcPct val="50000"/>
                </a:spcBef>
                <a:spcAft>
                  <a:spcPct val="0"/>
                </a:spcAft>
              </a:pPr>
              <a:endParaRPr lang="en-US" sz="900" b="1" dirty="0">
                <a:solidFill>
                  <a:srgbClr val="0860A8"/>
                </a:solidFill>
                <a:latin typeface="Intel Clear" panose="020B0604020203020204" pitchFamily="34" charset="0"/>
                <a:cs typeface="Arial" pitchFamily="34" charset="0"/>
              </a:endParaRPr>
            </a:p>
            <a:p>
              <a:pPr defTabSz="914400" eaLnBrk="0" fontAlgn="base" hangingPunct="0">
                <a:lnSpc>
                  <a:spcPct val="75000"/>
                </a:lnSpc>
                <a:spcBef>
                  <a:spcPct val="50000"/>
                </a:spcBef>
                <a:spcAft>
                  <a:spcPct val="0"/>
                </a:spcAft>
              </a:pPr>
              <a:r>
                <a:rPr lang="en-US" sz="900" b="1" dirty="0" err="1">
                  <a:solidFill>
                    <a:srgbClr val="0860A8"/>
                  </a:solidFill>
                  <a:latin typeface="Intel Clear" panose="020B0604020203020204" pitchFamily="34" charset="0"/>
                  <a:cs typeface="Arial" pitchFamily="34" charset="0"/>
                </a:rPr>
                <a:t>SMLink</a:t>
              </a:r>
              <a:endParaRPr lang="en-US" sz="900" b="1" dirty="0">
                <a:solidFill>
                  <a:srgbClr val="0860A8"/>
                </a:solidFill>
                <a:latin typeface="Intel Clear" panose="020B0604020203020204" pitchFamily="34" charset="0"/>
                <a:cs typeface="Arial" pitchFamily="34" charset="0"/>
              </a:endParaRPr>
            </a:p>
          </p:txBody>
        </p:sp>
        <p:sp>
          <p:nvSpPr>
            <p:cNvPr id="116" name="Line 168"/>
            <p:cNvSpPr>
              <a:spLocks noChangeShapeType="1"/>
            </p:cNvSpPr>
            <p:nvPr/>
          </p:nvSpPr>
          <p:spPr bwMode="auto">
            <a:xfrm flipH="1">
              <a:off x="7149576" y="2161338"/>
              <a:ext cx="575198" cy="0"/>
            </a:xfrm>
            <a:prstGeom prst="line">
              <a:avLst/>
            </a:prstGeom>
            <a:noFill/>
            <a:ln w="9525">
              <a:solidFill>
                <a:srgbClr val="0860A8"/>
              </a:solidFill>
              <a:round/>
              <a:headEnd/>
              <a:tailEnd/>
            </a:ln>
          </p:spPr>
          <p:txBody>
            <a:bodyPr/>
            <a:lstStyle/>
            <a:p>
              <a:pPr defTabSz="457200"/>
              <a:endParaRPr lang="en-US" dirty="0">
                <a:solidFill>
                  <a:schemeClr val="tx2">
                    <a:lumMod val="60000"/>
                    <a:lumOff val="40000"/>
                  </a:schemeClr>
                </a:solidFill>
                <a:latin typeface="Intel Clear" panose="020B0604020203020204" pitchFamily="34" charset="0"/>
              </a:endParaRPr>
            </a:p>
          </p:txBody>
        </p:sp>
        <p:sp>
          <p:nvSpPr>
            <p:cNvPr id="117" name="Rectangle 12"/>
            <p:cNvSpPr>
              <a:spLocks noChangeAspect="1" noChangeArrowheads="1"/>
            </p:cNvSpPr>
            <p:nvPr/>
          </p:nvSpPr>
          <p:spPr bwMode="auto">
            <a:xfrm>
              <a:off x="4144759" y="1518915"/>
              <a:ext cx="1108292" cy="554622"/>
            </a:xfrm>
            <a:prstGeom prst="rect">
              <a:avLst/>
            </a:prstGeom>
            <a:noFill/>
            <a:ln w="9525">
              <a:noFill/>
              <a:miter lim="800000"/>
              <a:headEnd/>
              <a:tailEnd/>
            </a:ln>
          </p:spPr>
          <p:txBody>
            <a:bodyPr wrap="square" lIns="92056" tIns="46029" rIns="92056" bIns="46029">
              <a:spAutoFit/>
            </a:bodyPr>
            <a:lstStyle/>
            <a:p>
              <a:pPr algn="ctr" eaLnBrk="0" hangingPunct="0"/>
              <a:r>
                <a:rPr lang="en-US" sz="1000" b="1" dirty="0" smtClean="0">
                  <a:solidFill>
                    <a:schemeClr val="accent1"/>
                  </a:solidFill>
                  <a:latin typeface="Intel Clear" panose="020B0604020203020204" pitchFamily="34" charset="0"/>
                  <a:ea typeface="MS PGothic" pitchFamily="34" charset="-128"/>
                </a:rPr>
                <a:t>6  USB 3.0 </a:t>
              </a:r>
            </a:p>
            <a:p>
              <a:pPr algn="ctr" eaLnBrk="0" hangingPunct="0"/>
              <a:r>
                <a:rPr lang="en-US" sz="1000" b="1" dirty="0" smtClean="0">
                  <a:solidFill>
                    <a:schemeClr val="accent1"/>
                  </a:solidFill>
                  <a:latin typeface="Intel Clear" panose="020B0604020203020204" pitchFamily="34" charset="0"/>
                  <a:ea typeface="MS PGothic" pitchFamily="34" charset="-128"/>
                </a:rPr>
                <a:t>/USB 2.0 </a:t>
              </a:r>
            </a:p>
            <a:p>
              <a:pPr algn="ctr" eaLnBrk="0" hangingPunct="0"/>
              <a:r>
                <a:rPr lang="en-US" sz="1000" b="1" dirty="0" smtClean="0">
                  <a:solidFill>
                    <a:schemeClr val="accent1"/>
                  </a:solidFill>
                  <a:latin typeface="Intel Clear" panose="020B0604020203020204" pitchFamily="34" charset="0"/>
                  <a:ea typeface="MS PGothic" pitchFamily="34" charset="-128"/>
                </a:rPr>
                <a:t>(</a:t>
              </a:r>
              <a:r>
                <a:rPr lang="en-US" sz="1000" b="1" dirty="0">
                  <a:solidFill>
                    <a:schemeClr val="accent1"/>
                  </a:solidFill>
                  <a:latin typeface="Intel Clear" panose="020B0604020203020204" pitchFamily="34" charset="0"/>
                  <a:ea typeface="MS PGothic" pitchFamily="34" charset="-128"/>
                </a:rPr>
                <a:t>XHCI)</a:t>
              </a:r>
            </a:p>
          </p:txBody>
        </p:sp>
        <p:sp>
          <p:nvSpPr>
            <p:cNvPr id="118" name="Rectangle 12"/>
            <p:cNvSpPr>
              <a:spLocks noChangeAspect="1" noChangeArrowheads="1"/>
            </p:cNvSpPr>
            <p:nvPr/>
          </p:nvSpPr>
          <p:spPr bwMode="auto">
            <a:xfrm>
              <a:off x="4281057" y="2091721"/>
              <a:ext cx="835696" cy="400734"/>
            </a:xfrm>
            <a:prstGeom prst="rect">
              <a:avLst/>
            </a:prstGeom>
            <a:noFill/>
            <a:ln w="9525">
              <a:noFill/>
              <a:miter lim="800000"/>
              <a:headEnd/>
              <a:tailEnd/>
            </a:ln>
          </p:spPr>
          <p:txBody>
            <a:bodyPr wrap="square" lIns="92056" tIns="46029" rIns="92056" bIns="46029">
              <a:spAutoFit/>
            </a:bodyPr>
            <a:lstStyle/>
            <a:p>
              <a:pPr algn="ctr" defTabSz="457200" eaLnBrk="0" hangingPunct="0">
                <a:spcBef>
                  <a:spcPct val="50000"/>
                </a:spcBef>
              </a:pPr>
              <a:r>
                <a:rPr lang="en-US" sz="1000" b="1" dirty="0">
                  <a:solidFill>
                    <a:schemeClr val="accent1"/>
                  </a:solidFill>
                  <a:latin typeface="Intel Clear" panose="020B0604020203020204" pitchFamily="34" charset="0"/>
                  <a:ea typeface="MS PGothic" pitchFamily="34" charset="-128"/>
                </a:rPr>
                <a:t>8 USB </a:t>
              </a:r>
              <a:r>
                <a:rPr lang="en-US" sz="1000" b="1" dirty="0" smtClean="0">
                  <a:solidFill>
                    <a:schemeClr val="accent1"/>
                  </a:solidFill>
                  <a:latin typeface="Intel Clear" panose="020B0604020203020204" pitchFamily="34" charset="0"/>
                  <a:ea typeface="MS PGothic" pitchFamily="34" charset="-128"/>
                </a:rPr>
                <a:t>2.0 </a:t>
              </a:r>
              <a:r>
                <a:rPr lang="en-US" sz="1000" b="1" i="1" dirty="0">
                  <a:solidFill>
                    <a:schemeClr val="accent1"/>
                  </a:solidFill>
                  <a:latin typeface="Intel Clear" panose="020B0604020203020204" pitchFamily="34" charset="0"/>
                  <a:ea typeface="MS PGothic" pitchFamily="34" charset="-128"/>
                </a:rPr>
                <a:t>(X/EHCI)</a:t>
              </a:r>
            </a:p>
          </p:txBody>
        </p:sp>
        <p:grpSp>
          <p:nvGrpSpPr>
            <p:cNvPr id="121" name="Group 419"/>
            <p:cNvGrpSpPr/>
            <p:nvPr/>
          </p:nvGrpSpPr>
          <p:grpSpPr>
            <a:xfrm>
              <a:off x="7171093" y="3222260"/>
              <a:ext cx="738458" cy="247200"/>
              <a:chOff x="10363199" y="3737491"/>
              <a:chExt cx="346076" cy="165423"/>
            </a:xfrm>
          </p:grpSpPr>
          <p:grpSp>
            <p:nvGrpSpPr>
              <p:cNvPr id="122" name="Group 683"/>
              <p:cNvGrpSpPr>
                <a:grpSpLocks/>
              </p:cNvGrpSpPr>
              <p:nvPr/>
            </p:nvGrpSpPr>
            <p:grpSpPr bwMode="auto">
              <a:xfrm>
                <a:off x="10363199" y="3792223"/>
                <a:ext cx="346075" cy="110691"/>
                <a:chOff x="1983" y="1728"/>
                <a:chExt cx="224" cy="56"/>
              </a:xfrm>
            </p:grpSpPr>
            <p:sp>
              <p:nvSpPr>
                <p:cNvPr id="126" name="Freeform 684"/>
                <p:cNvSpPr>
                  <a:spLocks/>
                </p:cNvSpPr>
                <p:nvPr/>
              </p:nvSpPr>
              <p:spPr bwMode="auto">
                <a:xfrm>
                  <a:off x="1983" y="1728"/>
                  <a:ext cx="224" cy="56"/>
                </a:xfrm>
                <a:custGeom>
                  <a:avLst/>
                  <a:gdLst>
                    <a:gd name="T0" fmla="*/ 224 w 224"/>
                    <a:gd name="T1" fmla="*/ 28 h 56"/>
                    <a:gd name="T2" fmla="*/ 180 w 224"/>
                    <a:gd name="T3" fmla="*/ 0 h 56"/>
                    <a:gd name="T4" fmla="*/ 180 w 224"/>
                    <a:gd name="T5" fmla="*/ 14 h 56"/>
                    <a:gd name="T6" fmla="*/ 45 w 224"/>
                    <a:gd name="T7" fmla="*/ 14 h 56"/>
                    <a:gd name="T8" fmla="*/ 45 w 224"/>
                    <a:gd name="T9" fmla="*/ 0 h 56"/>
                    <a:gd name="T10" fmla="*/ 0 w 224"/>
                    <a:gd name="T11" fmla="*/ 28 h 56"/>
                    <a:gd name="T12" fmla="*/ 45 w 224"/>
                    <a:gd name="T13" fmla="*/ 56 h 56"/>
                    <a:gd name="T14" fmla="*/ 45 w 224"/>
                    <a:gd name="T15" fmla="*/ 41 h 56"/>
                    <a:gd name="T16" fmla="*/ 180 w 224"/>
                    <a:gd name="T17" fmla="*/ 41 h 56"/>
                    <a:gd name="T18" fmla="*/ 180 w 224"/>
                    <a:gd name="T19" fmla="*/ 56 h 56"/>
                    <a:gd name="T20" fmla="*/ 224 w 224"/>
                    <a:gd name="T21" fmla="*/ 28 h 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4"/>
                    <a:gd name="T34" fmla="*/ 0 h 56"/>
                    <a:gd name="T35" fmla="*/ 224 w 224"/>
                    <a:gd name="T36" fmla="*/ 56 h 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4" h="56">
                      <a:moveTo>
                        <a:pt x="224" y="28"/>
                      </a:moveTo>
                      <a:lnTo>
                        <a:pt x="180" y="0"/>
                      </a:lnTo>
                      <a:lnTo>
                        <a:pt x="180" y="14"/>
                      </a:lnTo>
                      <a:lnTo>
                        <a:pt x="45" y="14"/>
                      </a:lnTo>
                      <a:lnTo>
                        <a:pt x="45" y="0"/>
                      </a:lnTo>
                      <a:lnTo>
                        <a:pt x="0" y="28"/>
                      </a:lnTo>
                      <a:lnTo>
                        <a:pt x="45" y="56"/>
                      </a:lnTo>
                      <a:lnTo>
                        <a:pt x="45" y="41"/>
                      </a:lnTo>
                      <a:lnTo>
                        <a:pt x="180" y="41"/>
                      </a:lnTo>
                      <a:lnTo>
                        <a:pt x="180" y="56"/>
                      </a:lnTo>
                      <a:lnTo>
                        <a:pt x="224" y="28"/>
                      </a:lnTo>
                      <a:close/>
                    </a:path>
                  </a:pathLst>
                </a:custGeom>
                <a:solidFill>
                  <a:srgbClr val="F5E647"/>
                </a:solidFill>
                <a:ln w="9525">
                  <a:noFill/>
                  <a:round/>
                  <a:headEnd/>
                  <a:tailEnd/>
                </a:ln>
              </p:spPr>
              <p:txBody>
                <a:bodyPr/>
                <a:lstStyle/>
                <a:p>
                  <a:pPr defTabSz="457200" eaLnBrk="0" hangingPunct="0">
                    <a:lnSpc>
                      <a:spcPct val="75000"/>
                    </a:lnSpc>
                    <a:spcBef>
                      <a:spcPct val="50000"/>
                    </a:spcBef>
                  </a:pPr>
                  <a:endParaRPr lang="en-US" sz="1700" dirty="0">
                    <a:solidFill>
                      <a:schemeClr val="tx2">
                        <a:lumMod val="60000"/>
                        <a:lumOff val="40000"/>
                      </a:schemeClr>
                    </a:solidFill>
                    <a:latin typeface="Intel Clear" panose="020B0604020203020204" pitchFamily="34" charset="0"/>
                  </a:endParaRPr>
                </a:p>
              </p:txBody>
            </p:sp>
            <p:sp>
              <p:nvSpPr>
                <p:cNvPr id="127" name="Freeform 685"/>
                <p:cNvSpPr>
                  <a:spLocks/>
                </p:cNvSpPr>
                <p:nvPr/>
              </p:nvSpPr>
              <p:spPr bwMode="auto">
                <a:xfrm>
                  <a:off x="1983" y="1728"/>
                  <a:ext cx="224" cy="56"/>
                </a:xfrm>
                <a:custGeom>
                  <a:avLst/>
                  <a:gdLst>
                    <a:gd name="T0" fmla="*/ 224 w 224"/>
                    <a:gd name="T1" fmla="*/ 28 h 56"/>
                    <a:gd name="T2" fmla="*/ 180 w 224"/>
                    <a:gd name="T3" fmla="*/ 0 h 56"/>
                    <a:gd name="T4" fmla="*/ 180 w 224"/>
                    <a:gd name="T5" fmla="*/ 14 h 56"/>
                    <a:gd name="T6" fmla="*/ 45 w 224"/>
                    <a:gd name="T7" fmla="*/ 14 h 56"/>
                    <a:gd name="T8" fmla="*/ 45 w 224"/>
                    <a:gd name="T9" fmla="*/ 0 h 56"/>
                    <a:gd name="T10" fmla="*/ 0 w 224"/>
                    <a:gd name="T11" fmla="*/ 28 h 56"/>
                    <a:gd name="T12" fmla="*/ 45 w 224"/>
                    <a:gd name="T13" fmla="*/ 56 h 56"/>
                    <a:gd name="T14" fmla="*/ 45 w 224"/>
                    <a:gd name="T15" fmla="*/ 41 h 56"/>
                    <a:gd name="T16" fmla="*/ 180 w 224"/>
                    <a:gd name="T17" fmla="*/ 41 h 56"/>
                    <a:gd name="T18" fmla="*/ 180 w 224"/>
                    <a:gd name="T19" fmla="*/ 56 h 56"/>
                    <a:gd name="T20" fmla="*/ 224 w 224"/>
                    <a:gd name="T21" fmla="*/ 28 h 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4"/>
                    <a:gd name="T34" fmla="*/ 0 h 56"/>
                    <a:gd name="T35" fmla="*/ 224 w 224"/>
                    <a:gd name="T36" fmla="*/ 56 h 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4" h="56">
                      <a:moveTo>
                        <a:pt x="224" y="28"/>
                      </a:moveTo>
                      <a:lnTo>
                        <a:pt x="180" y="0"/>
                      </a:lnTo>
                      <a:lnTo>
                        <a:pt x="180" y="14"/>
                      </a:lnTo>
                      <a:lnTo>
                        <a:pt x="45" y="14"/>
                      </a:lnTo>
                      <a:lnTo>
                        <a:pt x="45" y="0"/>
                      </a:lnTo>
                      <a:lnTo>
                        <a:pt x="0" y="28"/>
                      </a:lnTo>
                      <a:lnTo>
                        <a:pt x="45" y="56"/>
                      </a:lnTo>
                      <a:lnTo>
                        <a:pt x="45" y="41"/>
                      </a:lnTo>
                      <a:lnTo>
                        <a:pt x="180" y="41"/>
                      </a:lnTo>
                      <a:lnTo>
                        <a:pt x="180" y="56"/>
                      </a:lnTo>
                      <a:lnTo>
                        <a:pt x="224" y="28"/>
                      </a:lnTo>
                      <a:close/>
                    </a:path>
                  </a:pathLst>
                </a:custGeom>
                <a:noFill/>
                <a:ln w="7938" cap="rnd">
                  <a:solidFill>
                    <a:srgbClr val="0860A8"/>
                  </a:solidFill>
                  <a:round/>
                  <a:headEnd/>
                  <a:tailEnd/>
                </a:ln>
              </p:spPr>
              <p:txBody>
                <a:bodyPr/>
                <a:lstStyle/>
                <a:p>
                  <a:pPr defTabSz="457200" eaLnBrk="0" hangingPunct="0">
                    <a:lnSpc>
                      <a:spcPct val="75000"/>
                    </a:lnSpc>
                    <a:spcBef>
                      <a:spcPct val="50000"/>
                    </a:spcBef>
                  </a:pPr>
                  <a:endParaRPr lang="en-US" sz="1700" dirty="0">
                    <a:solidFill>
                      <a:schemeClr val="tx2">
                        <a:lumMod val="60000"/>
                        <a:lumOff val="40000"/>
                      </a:schemeClr>
                    </a:solidFill>
                    <a:latin typeface="Intel Clear" panose="020B0604020203020204" pitchFamily="34" charset="0"/>
                  </a:endParaRPr>
                </a:p>
              </p:txBody>
            </p:sp>
          </p:grpSp>
          <p:grpSp>
            <p:nvGrpSpPr>
              <p:cNvPr id="123" name="Group 683"/>
              <p:cNvGrpSpPr>
                <a:grpSpLocks/>
              </p:cNvGrpSpPr>
              <p:nvPr/>
            </p:nvGrpSpPr>
            <p:grpSpPr bwMode="auto">
              <a:xfrm>
                <a:off x="10363200" y="3737491"/>
                <a:ext cx="346075" cy="110691"/>
                <a:chOff x="1983" y="1728"/>
                <a:chExt cx="224" cy="56"/>
              </a:xfrm>
            </p:grpSpPr>
            <p:sp>
              <p:nvSpPr>
                <p:cNvPr id="124" name="Freeform 684"/>
                <p:cNvSpPr>
                  <a:spLocks/>
                </p:cNvSpPr>
                <p:nvPr/>
              </p:nvSpPr>
              <p:spPr bwMode="auto">
                <a:xfrm>
                  <a:off x="1983" y="1728"/>
                  <a:ext cx="224" cy="56"/>
                </a:xfrm>
                <a:custGeom>
                  <a:avLst/>
                  <a:gdLst>
                    <a:gd name="T0" fmla="*/ 224 w 224"/>
                    <a:gd name="T1" fmla="*/ 28 h 56"/>
                    <a:gd name="T2" fmla="*/ 180 w 224"/>
                    <a:gd name="T3" fmla="*/ 0 h 56"/>
                    <a:gd name="T4" fmla="*/ 180 w 224"/>
                    <a:gd name="T5" fmla="*/ 14 h 56"/>
                    <a:gd name="T6" fmla="*/ 45 w 224"/>
                    <a:gd name="T7" fmla="*/ 14 h 56"/>
                    <a:gd name="T8" fmla="*/ 45 w 224"/>
                    <a:gd name="T9" fmla="*/ 0 h 56"/>
                    <a:gd name="T10" fmla="*/ 0 w 224"/>
                    <a:gd name="T11" fmla="*/ 28 h 56"/>
                    <a:gd name="T12" fmla="*/ 45 w 224"/>
                    <a:gd name="T13" fmla="*/ 56 h 56"/>
                    <a:gd name="T14" fmla="*/ 45 w 224"/>
                    <a:gd name="T15" fmla="*/ 41 h 56"/>
                    <a:gd name="T16" fmla="*/ 180 w 224"/>
                    <a:gd name="T17" fmla="*/ 41 h 56"/>
                    <a:gd name="T18" fmla="*/ 180 w 224"/>
                    <a:gd name="T19" fmla="*/ 56 h 56"/>
                    <a:gd name="T20" fmla="*/ 224 w 224"/>
                    <a:gd name="T21" fmla="*/ 28 h 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4"/>
                    <a:gd name="T34" fmla="*/ 0 h 56"/>
                    <a:gd name="T35" fmla="*/ 224 w 224"/>
                    <a:gd name="T36" fmla="*/ 56 h 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4" h="56">
                      <a:moveTo>
                        <a:pt x="224" y="28"/>
                      </a:moveTo>
                      <a:lnTo>
                        <a:pt x="180" y="0"/>
                      </a:lnTo>
                      <a:lnTo>
                        <a:pt x="180" y="14"/>
                      </a:lnTo>
                      <a:lnTo>
                        <a:pt x="45" y="14"/>
                      </a:lnTo>
                      <a:lnTo>
                        <a:pt x="45" y="0"/>
                      </a:lnTo>
                      <a:lnTo>
                        <a:pt x="0" y="28"/>
                      </a:lnTo>
                      <a:lnTo>
                        <a:pt x="45" y="56"/>
                      </a:lnTo>
                      <a:lnTo>
                        <a:pt x="45" y="41"/>
                      </a:lnTo>
                      <a:lnTo>
                        <a:pt x="180" y="41"/>
                      </a:lnTo>
                      <a:lnTo>
                        <a:pt x="180" y="56"/>
                      </a:lnTo>
                      <a:lnTo>
                        <a:pt x="224" y="28"/>
                      </a:lnTo>
                      <a:close/>
                    </a:path>
                  </a:pathLst>
                </a:custGeom>
                <a:solidFill>
                  <a:srgbClr val="F5E647"/>
                </a:solidFill>
                <a:ln w="9525">
                  <a:noFill/>
                  <a:round/>
                  <a:headEnd/>
                  <a:tailEnd/>
                </a:ln>
              </p:spPr>
              <p:txBody>
                <a:bodyPr/>
                <a:lstStyle/>
                <a:p>
                  <a:pPr defTabSz="457200" eaLnBrk="0" hangingPunct="0">
                    <a:lnSpc>
                      <a:spcPct val="75000"/>
                    </a:lnSpc>
                    <a:spcBef>
                      <a:spcPct val="50000"/>
                    </a:spcBef>
                  </a:pPr>
                  <a:endParaRPr lang="en-US" sz="1700" dirty="0">
                    <a:solidFill>
                      <a:schemeClr val="tx2">
                        <a:lumMod val="60000"/>
                        <a:lumOff val="40000"/>
                      </a:schemeClr>
                    </a:solidFill>
                    <a:latin typeface="Intel Clear" panose="020B0604020203020204" pitchFamily="34" charset="0"/>
                  </a:endParaRPr>
                </a:p>
              </p:txBody>
            </p:sp>
            <p:sp>
              <p:nvSpPr>
                <p:cNvPr id="125" name="Freeform 685"/>
                <p:cNvSpPr>
                  <a:spLocks/>
                </p:cNvSpPr>
                <p:nvPr/>
              </p:nvSpPr>
              <p:spPr bwMode="auto">
                <a:xfrm>
                  <a:off x="1983" y="1728"/>
                  <a:ext cx="224" cy="56"/>
                </a:xfrm>
                <a:custGeom>
                  <a:avLst/>
                  <a:gdLst>
                    <a:gd name="T0" fmla="*/ 224 w 224"/>
                    <a:gd name="T1" fmla="*/ 28 h 56"/>
                    <a:gd name="T2" fmla="*/ 180 w 224"/>
                    <a:gd name="T3" fmla="*/ 0 h 56"/>
                    <a:gd name="T4" fmla="*/ 180 w 224"/>
                    <a:gd name="T5" fmla="*/ 14 h 56"/>
                    <a:gd name="T6" fmla="*/ 45 w 224"/>
                    <a:gd name="T7" fmla="*/ 14 h 56"/>
                    <a:gd name="T8" fmla="*/ 45 w 224"/>
                    <a:gd name="T9" fmla="*/ 0 h 56"/>
                    <a:gd name="T10" fmla="*/ 0 w 224"/>
                    <a:gd name="T11" fmla="*/ 28 h 56"/>
                    <a:gd name="T12" fmla="*/ 45 w 224"/>
                    <a:gd name="T13" fmla="*/ 56 h 56"/>
                    <a:gd name="T14" fmla="*/ 45 w 224"/>
                    <a:gd name="T15" fmla="*/ 41 h 56"/>
                    <a:gd name="T16" fmla="*/ 180 w 224"/>
                    <a:gd name="T17" fmla="*/ 41 h 56"/>
                    <a:gd name="T18" fmla="*/ 180 w 224"/>
                    <a:gd name="T19" fmla="*/ 56 h 56"/>
                    <a:gd name="T20" fmla="*/ 224 w 224"/>
                    <a:gd name="T21" fmla="*/ 28 h 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4"/>
                    <a:gd name="T34" fmla="*/ 0 h 56"/>
                    <a:gd name="T35" fmla="*/ 224 w 224"/>
                    <a:gd name="T36" fmla="*/ 56 h 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4" h="56">
                      <a:moveTo>
                        <a:pt x="224" y="28"/>
                      </a:moveTo>
                      <a:lnTo>
                        <a:pt x="180" y="0"/>
                      </a:lnTo>
                      <a:lnTo>
                        <a:pt x="180" y="14"/>
                      </a:lnTo>
                      <a:lnTo>
                        <a:pt x="45" y="14"/>
                      </a:lnTo>
                      <a:lnTo>
                        <a:pt x="45" y="0"/>
                      </a:lnTo>
                      <a:lnTo>
                        <a:pt x="0" y="28"/>
                      </a:lnTo>
                      <a:lnTo>
                        <a:pt x="45" y="56"/>
                      </a:lnTo>
                      <a:lnTo>
                        <a:pt x="45" y="41"/>
                      </a:lnTo>
                      <a:lnTo>
                        <a:pt x="180" y="41"/>
                      </a:lnTo>
                      <a:lnTo>
                        <a:pt x="180" y="56"/>
                      </a:lnTo>
                      <a:lnTo>
                        <a:pt x="224" y="28"/>
                      </a:lnTo>
                      <a:close/>
                    </a:path>
                  </a:pathLst>
                </a:custGeom>
                <a:noFill/>
                <a:ln w="7938" cap="rnd">
                  <a:solidFill>
                    <a:srgbClr val="0860A8"/>
                  </a:solidFill>
                  <a:round/>
                  <a:headEnd/>
                  <a:tailEnd/>
                </a:ln>
              </p:spPr>
              <p:txBody>
                <a:bodyPr/>
                <a:lstStyle/>
                <a:p>
                  <a:pPr defTabSz="457200" eaLnBrk="0" hangingPunct="0">
                    <a:lnSpc>
                      <a:spcPct val="75000"/>
                    </a:lnSpc>
                    <a:spcBef>
                      <a:spcPct val="50000"/>
                    </a:spcBef>
                  </a:pPr>
                  <a:endParaRPr lang="en-US" sz="1700" dirty="0">
                    <a:solidFill>
                      <a:schemeClr val="tx2">
                        <a:lumMod val="60000"/>
                        <a:lumOff val="40000"/>
                      </a:schemeClr>
                    </a:solidFill>
                    <a:latin typeface="Intel Clear" panose="020B0604020203020204" pitchFamily="34" charset="0"/>
                  </a:endParaRPr>
                </a:p>
              </p:txBody>
            </p:sp>
          </p:grpSp>
        </p:grpSp>
        <p:grpSp>
          <p:nvGrpSpPr>
            <p:cNvPr id="128" name="Group 683"/>
            <p:cNvGrpSpPr>
              <a:grpSpLocks/>
            </p:cNvGrpSpPr>
            <p:nvPr/>
          </p:nvGrpSpPr>
          <p:grpSpPr bwMode="auto">
            <a:xfrm>
              <a:off x="7171094" y="4444141"/>
              <a:ext cx="346075" cy="110691"/>
              <a:chOff x="1983" y="1728"/>
              <a:chExt cx="224" cy="56"/>
            </a:xfrm>
          </p:grpSpPr>
          <p:sp>
            <p:nvSpPr>
              <p:cNvPr id="129" name="Freeform 684"/>
              <p:cNvSpPr>
                <a:spLocks/>
              </p:cNvSpPr>
              <p:nvPr/>
            </p:nvSpPr>
            <p:spPr bwMode="auto">
              <a:xfrm>
                <a:off x="1983" y="1728"/>
                <a:ext cx="224" cy="56"/>
              </a:xfrm>
              <a:custGeom>
                <a:avLst/>
                <a:gdLst>
                  <a:gd name="T0" fmla="*/ 224 w 224"/>
                  <a:gd name="T1" fmla="*/ 28 h 56"/>
                  <a:gd name="T2" fmla="*/ 180 w 224"/>
                  <a:gd name="T3" fmla="*/ 0 h 56"/>
                  <a:gd name="T4" fmla="*/ 180 w 224"/>
                  <a:gd name="T5" fmla="*/ 14 h 56"/>
                  <a:gd name="T6" fmla="*/ 45 w 224"/>
                  <a:gd name="T7" fmla="*/ 14 h 56"/>
                  <a:gd name="T8" fmla="*/ 45 w 224"/>
                  <a:gd name="T9" fmla="*/ 0 h 56"/>
                  <a:gd name="T10" fmla="*/ 0 w 224"/>
                  <a:gd name="T11" fmla="*/ 28 h 56"/>
                  <a:gd name="T12" fmla="*/ 45 w 224"/>
                  <a:gd name="T13" fmla="*/ 56 h 56"/>
                  <a:gd name="T14" fmla="*/ 45 w 224"/>
                  <a:gd name="T15" fmla="*/ 41 h 56"/>
                  <a:gd name="T16" fmla="*/ 180 w 224"/>
                  <a:gd name="T17" fmla="*/ 41 h 56"/>
                  <a:gd name="T18" fmla="*/ 180 w 224"/>
                  <a:gd name="T19" fmla="*/ 56 h 56"/>
                  <a:gd name="T20" fmla="*/ 224 w 224"/>
                  <a:gd name="T21" fmla="*/ 28 h 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4"/>
                  <a:gd name="T34" fmla="*/ 0 h 56"/>
                  <a:gd name="T35" fmla="*/ 224 w 224"/>
                  <a:gd name="T36" fmla="*/ 56 h 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4" h="56">
                    <a:moveTo>
                      <a:pt x="224" y="28"/>
                    </a:moveTo>
                    <a:lnTo>
                      <a:pt x="180" y="0"/>
                    </a:lnTo>
                    <a:lnTo>
                      <a:pt x="180" y="14"/>
                    </a:lnTo>
                    <a:lnTo>
                      <a:pt x="45" y="14"/>
                    </a:lnTo>
                    <a:lnTo>
                      <a:pt x="45" y="0"/>
                    </a:lnTo>
                    <a:lnTo>
                      <a:pt x="0" y="28"/>
                    </a:lnTo>
                    <a:lnTo>
                      <a:pt x="45" y="56"/>
                    </a:lnTo>
                    <a:lnTo>
                      <a:pt x="45" y="41"/>
                    </a:lnTo>
                    <a:lnTo>
                      <a:pt x="180" y="41"/>
                    </a:lnTo>
                    <a:lnTo>
                      <a:pt x="180" y="56"/>
                    </a:lnTo>
                    <a:lnTo>
                      <a:pt x="224" y="28"/>
                    </a:lnTo>
                    <a:close/>
                  </a:path>
                </a:pathLst>
              </a:custGeom>
              <a:solidFill>
                <a:srgbClr val="F5E647"/>
              </a:solidFill>
              <a:ln w="9525">
                <a:noFill/>
                <a:round/>
                <a:headEnd/>
                <a:tailEnd/>
              </a:ln>
            </p:spPr>
            <p:txBody>
              <a:bodyPr/>
              <a:lstStyle/>
              <a:p>
                <a:pPr defTabSz="457200" eaLnBrk="0" hangingPunct="0">
                  <a:lnSpc>
                    <a:spcPct val="75000"/>
                  </a:lnSpc>
                  <a:spcBef>
                    <a:spcPct val="50000"/>
                  </a:spcBef>
                </a:pPr>
                <a:endParaRPr lang="en-US" sz="1700" dirty="0">
                  <a:solidFill>
                    <a:schemeClr val="tx2">
                      <a:lumMod val="60000"/>
                      <a:lumOff val="40000"/>
                    </a:schemeClr>
                  </a:solidFill>
                  <a:latin typeface="Intel Clear" panose="020B0604020203020204" pitchFamily="34" charset="0"/>
                </a:endParaRPr>
              </a:p>
            </p:txBody>
          </p:sp>
          <p:sp>
            <p:nvSpPr>
              <p:cNvPr id="130" name="Freeform 685"/>
              <p:cNvSpPr>
                <a:spLocks/>
              </p:cNvSpPr>
              <p:nvPr/>
            </p:nvSpPr>
            <p:spPr bwMode="auto">
              <a:xfrm>
                <a:off x="1983" y="1728"/>
                <a:ext cx="224" cy="56"/>
              </a:xfrm>
              <a:custGeom>
                <a:avLst/>
                <a:gdLst>
                  <a:gd name="T0" fmla="*/ 224 w 224"/>
                  <a:gd name="T1" fmla="*/ 28 h 56"/>
                  <a:gd name="T2" fmla="*/ 180 w 224"/>
                  <a:gd name="T3" fmla="*/ 0 h 56"/>
                  <a:gd name="T4" fmla="*/ 180 w 224"/>
                  <a:gd name="T5" fmla="*/ 14 h 56"/>
                  <a:gd name="T6" fmla="*/ 45 w 224"/>
                  <a:gd name="T7" fmla="*/ 14 h 56"/>
                  <a:gd name="T8" fmla="*/ 45 w 224"/>
                  <a:gd name="T9" fmla="*/ 0 h 56"/>
                  <a:gd name="T10" fmla="*/ 0 w 224"/>
                  <a:gd name="T11" fmla="*/ 28 h 56"/>
                  <a:gd name="T12" fmla="*/ 45 w 224"/>
                  <a:gd name="T13" fmla="*/ 56 h 56"/>
                  <a:gd name="T14" fmla="*/ 45 w 224"/>
                  <a:gd name="T15" fmla="*/ 41 h 56"/>
                  <a:gd name="T16" fmla="*/ 180 w 224"/>
                  <a:gd name="T17" fmla="*/ 41 h 56"/>
                  <a:gd name="T18" fmla="*/ 180 w 224"/>
                  <a:gd name="T19" fmla="*/ 56 h 56"/>
                  <a:gd name="T20" fmla="*/ 224 w 224"/>
                  <a:gd name="T21" fmla="*/ 28 h 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4"/>
                  <a:gd name="T34" fmla="*/ 0 h 56"/>
                  <a:gd name="T35" fmla="*/ 224 w 224"/>
                  <a:gd name="T36" fmla="*/ 56 h 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4" h="56">
                    <a:moveTo>
                      <a:pt x="224" y="28"/>
                    </a:moveTo>
                    <a:lnTo>
                      <a:pt x="180" y="0"/>
                    </a:lnTo>
                    <a:lnTo>
                      <a:pt x="180" y="14"/>
                    </a:lnTo>
                    <a:lnTo>
                      <a:pt x="45" y="14"/>
                    </a:lnTo>
                    <a:lnTo>
                      <a:pt x="45" y="0"/>
                    </a:lnTo>
                    <a:lnTo>
                      <a:pt x="0" y="28"/>
                    </a:lnTo>
                    <a:lnTo>
                      <a:pt x="45" y="56"/>
                    </a:lnTo>
                    <a:lnTo>
                      <a:pt x="45" y="41"/>
                    </a:lnTo>
                    <a:lnTo>
                      <a:pt x="180" y="41"/>
                    </a:lnTo>
                    <a:lnTo>
                      <a:pt x="180" y="56"/>
                    </a:lnTo>
                    <a:lnTo>
                      <a:pt x="224" y="28"/>
                    </a:lnTo>
                    <a:close/>
                  </a:path>
                </a:pathLst>
              </a:custGeom>
              <a:noFill/>
              <a:ln w="7938" cap="rnd">
                <a:solidFill>
                  <a:srgbClr val="0860A8"/>
                </a:solidFill>
                <a:round/>
                <a:headEnd/>
                <a:tailEnd/>
              </a:ln>
            </p:spPr>
            <p:txBody>
              <a:bodyPr/>
              <a:lstStyle/>
              <a:p>
                <a:pPr defTabSz="457200" eaLnBrk="0" hangingPunct="0">
                  <a:lnSpc>
                    <a:spcPct val="75000"/>
                  </a:lnSpc>
                  <a:spcBef>
                    <a:spcPct val="50000"/>
                  </a:spcBef>
                </a:pPr>
                <a:endParaRPr lang="en-US" sz="1700" dirty="0">
                  <a:solidFill>
                    <a:schemeClr val="tx2">
                      <a:lumMod val="60000"/>
                      <a:lumOff val="40000"/>
                    </a:schemeClr>
                  </a:solidFill>
                  <a:latin typeface="Intel Clear" panose="020B0604020203020204" pitchFamily="34" charset="0"/>
                </a:endParaRPr>
              </a:p>
            </p:txBody>
          </p:sp>
        </p:grpSp>
        <p:sp>
          <p:nvSpPr>
            <p:cNvPr id="131" name="Rounded Rectangle 130"/>
            <p:cNvSpPr/>
            <p:nvPr/>
          </p:nvSpPr>
          <p:spPr bwMode="auto">
            <a:xfrm>
              <a:off x="7537805" y="4110320"/>
              <a:ext cx="142875" cy="256523"/>
            </a:xfrm>
            <a:prstGeom prst="roundRect">
              <a:avLst/>
            </a:prstGeom>
            <a:solidFill>
              <a:schemeClr val="tx1">
                <a:lumMod val="65000"/>
                <a:lumOff val="35000"/>
              </a:schemeClr>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defTabSz="457200" eaLnBrk="0" hangingPunct="0"/>
              <a:endParaRPr lang="en-US" sz="2000" b="1" dirty="0">
                <a:solidFill>
                  <a:schemeClr val="tx2">
                    <a:lumMod val="60000"/>
                    <a:lumOff val="40000"/>
                  </a:schemeClr>
                </a:solidFill>
                <a:latin typeface="Intel Clear" panose="020B0604020203020204" pitchFamily="34" charset="0"/>
              </a:endParaRPr>
            </a:p>
          </p:txBody>
        </p:sp>
        <p:sp>
          <p:nvSpPr>
            <p:cNvPr id="132" name="Rounded Rectangle 131"/>
            <p:cNvSpPr/>
            <p:nvPr/>
          </p:nvSpPr>
          <p:spPr bwMode="auto">
            <a:xfrm>
              <a:off x="7535779" y="4378018"/>
              <a:ext cx="142875" cy="256523"/>
            </a:xfrm>
            <a:prstGeom prst="roundRect">
              <a:avLst/>
            </a:prstGeom>
            <a:solidFill>
              <a:schemeClr val="tx1">
                <a:lumMod val="65000"/>
                <a:lumOff val="35000"/>
              </a:schemeClr>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defTabSz="457200" eaLnBrk="0" hangingPunct="0"/>
              <a:endParaRPr lang="en-US" sz="2000" b="1" dirty="0">
                <a:solidFill>
                  <a:schemeClr val="tx2">
                    <a:lumMod val="60000"/>
                    <a:lumOff val="40000"/>
                  </a:schemeClr>
                </a:solidFill>
                <a:latin typeface="Intel Clear" panose="020B0604020203020204" pitchFamily="34" charset="0"/>
              </a:endParaRPr>
            </a:p>
          </p:txBody>
        </p:sp>
        <p:sp>
          <p:nvSpPr>
            <p:cNvPr id="139" name="Rectangle 415"/>
            <p:cNvSpPr>
              <a:spLocks noChangeArrowheads="1"/>
            </p:cNvSpPr>
            <p:nvPr/>
          </p:nvSpPr>
          <p:spPr bwMode="auto">
            <a:xfrm>
              <a:off x="7923056" y="4327307"/>
              <a:ext cx="620869" cy="115416"/>
            </a:xfrm>
            <a:prstGeom prst="rect">
              <a:avLst/>
            </a:prstGeom>
            <a:noFill/>
            <a:ln w="9525">
              <a:noFill/>
              <a:miter lim="800000"/>
              <a:headEnd/>
              <a:tailEnd/>
            </a:ln>
          </p:spPr>
          <p:txBody>
            <a:bodyPr wrap="square" lIns="0" tIns="0" rIns="0" bIns="0">
              <a:spAutoFit/>
            </a:bodyPr>
            <a:lstStyle/>
            <a:p>
              <a:pPr algn="ctr" defTabSz="457200" eaLnBrk="0" hangingPunct="0">
                <a:lnSpc>
                  <a:spcPct val="75000"/>
                </a:lnSpc>
                <a:spcBef>
                  <a:spcPct val="50000"/>
                </a:spcBef>
              </a:pPr>
              <a:r>
                <a:rPr lang="en-US" sz="1000" b="1" dirty="0">
                  <a:solidFill>
                    <a:schemeClr val="accent1"/>
                  </a:solidFill>
                  <a:latin typeface="Intel Clear" panose="020B0604020203020204" pitchFamily="34" charset="0"/>
                </a:rPr>
                <a:t>GSX/GPIO</a:t>
              </a:r>
            </a:p>
          </p:txBody>
        </p:sp>
        <p:grpSp>
          <p:nvGrpSpPr>
            <p:cNvPr id="140" name="Group 441"/>
            <p:cNvGrpSpPr/>
            <p:nvPr/>
          </p:nvGrpSpPr>
          <p:grpSpPr>
            <a:xfrm>
              <a:off x="7720639" y="1747760"/>
              <a:ext cx="606425" cy="1125365"/>
              <a:chOff x="7162800" y="998399"/>
              <a:chExt cx="606425" cy="1125365"/>
            </a:xfrm>
          </p:grpSpPr>
          <p:sp>
            <p:nvSpPr>
              <p:cNvPr id="141" name="Rounded Rectangle 140"/>
              <p:cNvSpPr/>
              <p:nvPr/>
            </p:nvSpPr>
            <p:spPr bwMode="auto">
              <a:xfrm>
                <a:off x="7162800" y="998399"/>
                <a:ext cx="606425" cy="1106315"/>
              </a:xfrm>
              <a:prstGeom prst="roundRect">
                <a:avLst/>
              </a:prstGeom>
              <a:solidFill>
                <a:schemeClr val="bg1">
                  <a:lumMod val="85000"/>
                </a:schemeClr>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defTabSz="457200" eaLnBrk="0" hangingPunct="0"/>
                <a:endParaRPr lang="en-US" sz="2000" b="1" dirty="0">
                  <a:solidFill>
                    <a:schemeClr val="tx2">
                      <a:lumMod val="60000"/>
                      <a:lumOff val="40000"/>
                    </a:schemeClr>
                  </a:solidFill>
                  <a:latin typeface="Intel Clear" panose="020B0604020203020204" pitchFamily="34" charset="0"/>
                </a:endParaRPr>
              </a:p>
            </p:txBody>
          </p:sp>
          <p:grpSp>
            <p:nvGrpSpPr>
              <p:cNvPr id="142" name="Group 318"/>
              <p:cNvGrpSpPr/>
              <p:nvPr/>
            </p:nvGrpSpPr>
            <p:grpSpPr>
              <a:xfrm>
                <a:off x="7248525" y="1170878"/>
                <a:ext cx="411162" cy="277483"/>
                <a:chOff x="7745413" y="3097213"/>
                <a:chExt cx="411162" cy="246062"/>
              </a:xfrm>
            </p:grpSpPr>
            <p:sp>
              <p:nvSpPr>
                <p:cNvPr id="151" name="Line 337"/>
                <p:cNvSpPr>
                  <a:spLocks noChangeShapeType="1"/>
                </p:cNvSpPr>
                <p:nvPr/>
              </p:nvSpPr>
              <p:spPr bwMode="auto">
                <a:xfrm>
                  <a:off x="8107363" y="3105150"/>
                  <a:ext cx="34925" cy="25400"/>
                </a:xfrm>
                <a:prstGeom prst="line">
                  <a:avLst/>
                </a:prstGeom>
                <a:noFill/>
                <a:ln w="9525">
                  <a:solidFill>
                    <a:srgbClr val="0860A8"/>
                  </a:solidFill>
                  <a:round/>
                  <a:headEnd/>
                  <a:tailEnd/>
                </a:ln>
              </p:spPr>
              <p:txBody>
                <a:bodyPr/>
                <a:lstStyle/>
                <a:p>
                  <a:pPr defTabSz="457200"/>
                  <a:endParaRPr lang="en-US" dirty="0">
                    <a:solidFill>
                      <a:schemeClr val="tx2">
                        <a:lumMod val="60000"/>
                        <a:lumOff val="40000"/>
                      </a:schemeClr>
                    </a:solidFill>
                    <a:latin typeface="Intel Clear" panose="020B0604020203020204" pitchFamily="34" charset="0"/>
                  </a:endParaRPr>
                </a:p>
              </p:txBody>
            </p:sp>
            <p:sp>
              <p:nvSpPr>
                <p:cNvPr id="152" name="Line 338"/>
                <p:cNvSpPr>
                  <a:spLocks noChangeShapeType="1"/>
                </p:cNvSpPr>
                <p:nvPr/>
              </p:nvSpPr>
              <p:spPr bwMode="auto">
                <a:xfrm flipH="1">
                  <a:off x="7748588" y="3105150"/>
                  <a:ext cx="36512" cy="25400"/>
                </a:xfrm>
                <a:prstGeom prst="line">
                  <a:avLst/>
                </a:prstGeom>
                <a:noFill/>
                <a:ln w="9525">
                  <a:solidFill>
                    <a:srgbClr val="0860A8"/>
                  </a:solidFill>
                  <a:round/>
                  <a:headEnd/>
                  <a:tailEnd/>
                </a:ln>
              </p:spPr>
              <p:txBody>
                <a:bodyPr/>
                <a:lstStyle/>
                <a:p>
                  <a:pPr defTabSz="457200"/>
                  <a:endParaRPr lang="en-US" dirty="0">
                    <a:solidFill>
                      <a:schemeClr val="tx2">
                        <a:lumMod val="60000"/>
                        <a:lumOff val="40000"/>
                      </a:schemeClr>
                    </a:solidFill>
                    <a:latin typeface="Intel Clear" panose="020B0604020203020204" pitchFamily="34" charset="0"/>
                  </a:endParaRPr>
                </a:p>
              </p:txBody>
            </p:sp>
            <p:sp>
              <p:nvSpPr>
                <p:cNvPr id="153" name="Line 347"/>
                <p:cNvSpPr>
                  <a:spLocks noChangeShapeType="1"/>
                </p:cNvSpPr>
                <p:nvPr/>
              </p:nvSpPr>
              <p:spPr bwMode="auto">
                <a:xfrm>
                  <a:off x="8107363" y="3105150"/>
                  <a:ext cx="34925" cy="25400"/>
                </a:xfrm>
                <a:prstGeom prst="line">
                  <a:avLst/>
                </a:prstGeom>
                <a:noFill/>
                <a:ln w="9525">
                  <a:solidFill>
                    <a:srgbClr val="0860A8"/>
                  </a:solidFill>
                  <a:round/>
                  <a:headEnd/>
                  <a:tailEnd/>
                </a:ln>
              </p:spPr>
              <p:txBody>
                <a:bodyPr/>
                <a:lstStyle/>
                <a:p>
                  <a:pPr defTabSz="457200"/>
                  <a:endParaRPr lang="en-US" dirty="0">
                    <a:solidFill>
                      <a:schemeClr val="tx2">
                        <a:lumMod val="60000"/>
                        <a:lumOff val="40000"/>
                      </a:schemeClr>
                    </a:solidFill>
                    <a:latin typeface="Intel Clear" panose="020B0604020203020204" pitchFamily="34" charset="0"/>
                  </a:endParaRPr>
                </a:p>
              </p:txBody>
            </p:sp>
            <p:sp>
              <p:nvSpPr>
                <p:cNvPr id="154" name="Line 348"/>
                <p:cNvSpPr>
                  <a:spLocks noChangeShapeType="1"/>
                </p:cNvSpPr>
                <p:nvPr/>
              </p:nvSpPr>
              <p:spPr bwMode="auto">
                <a:xfrm flipH="1">
                  <a:off x="7748588" y="3105150"/>
                  <a:ext cx="36512" cy="25400"/>
                </a:xfrm>
                <a:prstGeom prst="line">
                  <a:avLst/>
                </a:prstGeom>
                <a:noFill/>
                <a:ln w="9525">
                  <a:solidFill>
                    <a:srgbClr val="0860A8"/>
                  </a:solidFill>
                  <a:round/>
                  <a:headEnd/>
                  <a:tailEnd/>
                </a:ln>
              </p:spPr>
              <p:txBody>
                <a:bodyPr/>
                <a:lstStyle/>
                <a:p>
                  <a:pPr defTabSz="457200"/>
                  <a:endParaRPr lang="en-US" dirty="0">
                    <a:solidFill>
                      <a:schemeClr val="tx2">
                        <a:lumMod val="60000"/>
                        <a:lumOff val="40000"/>
                      </a:schemeClr>
                    </a:solidFill>
                    <a:latin typeface="Intel Clear" panose="020B0604020203020204" pitchFamily="34" charset="0"/>
                  </a:endParaRPr>
                </a:p>
              </p:txBody>
            </p:sp>
            <p:sp>
              <p:nvSpPr>
                <p:cNvPr id="155" name="Rectangle 371"/>
                <p:cNvSpPr>
                  <a:spLocks noChangeArrowheads="1"/>
                </p:cNvSpPr>
                <p:nvPr/>
              </p:nvSpPr>
              <p:spPr bwMode="auto">
                <a:xfrm>
                  <a:off x="7764463" y="3097213"/>
                  <a:ext cx="33337" cy="36512"/>
                </a:xfrm>
                <a:prstGeom prst="rect">
                  <a:avLst/>
                </a:prstGeom>
                <a:solidFill>
                  <a:srgbClr val="FF5C47"/>
                </a:solidFill>
                <a:ln w="9525">
                  <a:noFill/>
                  <a:miter lim="800000"/>
                  <a:headEnd/>
                  <a:tailEnd/>
                </a:ln>
              </p:spPr>
              <p:txBody>
                <a:bodyPr/>
                <a:lstStyle/>
                <a:p>
                  <a:pPr defTabSz="457200" eaLnBrk="0" hangingPunct="0">
                    <a:lnSpc>
                      <a:spcPct val="75000"/>
                    </a:lnSpc>
                    <a:spcBef>
                      <a:spcPct val="50000"/>
                    </a:spcBef>
                  </a:pPr>
                  <a:endParaRPr lang="en-US" sz="1700" dirty="0">
                    <a:solidFill>
                      <a:schemeClr val="tx2">
                        <a:lumMod val="60000"/>
                        <a:lumOff val="40000"/>
                      </a:schemeClr>
                    </a:solidFill>
                    <a:latin typeface="Intel Clear" panose="020B0604020203020204" pitchFamily="34" charset="0"/>
                  </a:endParaRPr>
                </a:p>
              </p:txBody>
            </p:sp>
            <p:sp>
              <p:nvSpPr>
                <p:cNvPr id="156" name="Rectangle 372"/>
                <p:cNvSpPr>
                  <a:spLocks noChangeArrowheads="1"/>
                </p:cNvSpPr>
                <p:nvPr/>
              </p:nvSpPr>
              <p:spPr bwMode="auto">
                <a:xfrm>
                  <a:off x="7813675" y="3097213"/>
                  <a:ext cx="34925" cy="36512"/>
                </a:xfrm>
                <a:prstGeom prst="rect">
                  <a:avLst/>
                </a:prstGeom>
                <a:solidFill>
                  <a:srgbClr val="FF5C47"/>
                </a:solidFill>
                <a:ln w="9525">
                  <a:noFill/>
                  <a:miter lim="800000"/>
                  <a:headEnd/>
                  <a:tailEnd/>
                </a:ln>
              </p:spPr>
              <p:txBody>
                <a:bodyPr/>
                <a:lstStyle/>
                <a:p>
                  <a:pPr defTabSz="457200" eaLnBrk="0" hangingPunct="0">
                    <a:lnSpc>
                      <a:spcPct val="75000"/>
                    </a:lnSpc>
                    <a:spcBef>
                      <a:spcPct val="50000"/>
                    </a:spcBef>
                  </a:pPr>
                  <a:endParaRPr lang="en-US" sz="1700" dirty="0">
                    <a:solidFill>
                      <a:schemeClr val="tx2">
                        <a:lumMod val="60000"/>
                        <a:lumOff val="40000"/>
                      </a:schemeClr>
                    </a:solidFill>
                    <a:latin typeface="Intel Clear" panose="020B0604020203020204" pitchFamily="34" charset="0"/>
                  </a:endParaRPr>
                </a:p>
              </p:txBody>
            </p:sp>
            <p:sp>
              <p:nvSpPr>
                <p:cNvPr id="157" name="Rectangle 373"/>
                <p:cNvSpPr>
                  <a:spLocks noChangeArrowheads="1"/>
                </p:cNvSpPr>
                <p:nvPr/>
              </p:nvSpPr>
              <p:spPr bwMode="auto">
                <a:xfrm>
                  <a:off x="7869238" y="3097213"/>
                  <a:ext cx="31750" cy="36512"/>
                </a:xfrm>
                <a:prstGeom prst="rect">
                  <a:avLst/>
                </a:prstGeom>
                <a:solidFill>
                  <a:srgbClr val="FF5C47"/>
                </a:solidFill>
                <a:ln w="9525">
                  <a:noFill/>
                  <a:miter lim="800000"/>
                  <a:headEnd/>
                  <a:tailEnd/>
                </a:ln>
              </p:spPr>
              <p:txBody>
                <a:bodyPr/>
                <a:lstStyle/>
                <a:p>
                  <a:pPr defTabSz="457200" eaLnBrk="0" hangingPunct="0">
                    <a:lnSpc>
                      <a:spcPct val="75000"/>
                    </a:lnSpc>
                    <a:spcBef>
                      <a:spcPct val="50000"/>
                    </a:spcBef>
                  </a:pPr>
                  <a:endParaRPr lang="en-US" sz="1700" dirty="0">
                    <a:solidFill>
                      <a:schemeClr val="tx2">
                        <a:lumMod val="60000"/>
                        <a:lumOff val="40000"/>
                      </a:schemeClr>
                    </a:solidFill>
                    <a:latin typeface="Intel Clear" panose="020B0604020203020204" pitchFamily="34" charset="0"/>
                  </a:endParaRPr>
                </a:p>
              </p:txBody>
            </p:sp>
            <p:sp>
              <p:nvSpPr>
                <p:cNvPr id="158" name="Rectangle 374"/>
                <p:cNvSpPr>
                  <a:spLocks noChangeArrowheads="1"/>
                </p:cNvSpPr>
                <p:nvPr/>
              </p:nvSpPr>
              <p:spPr bwMode="auto">
                <a:xfrm>
                  <a:off x="7918450" y="3097213"/>
                  <a:ext cx="33337" cy="36512"/>
                </a:xfrm>
                <a:prstGeom prst="rect">
                  <a:avLst/>
                </a:prstGeom>
                <a:solidFill>
                  <a:srgbClr val="FF5C47"/>
                </a:solidFill>
                <a:ln w="9525">
                  <a:noFill/>
                  <a:miter lim="800000"/>
                  <a:headEnd/>
                  <a:tailEnd/>
                </a:ln>
              </p:spPr>
              <p:txBody>
                <a:bodyPr/>
                <a:lstStyle/>
                <a:p>
                  <a:pPr defTabSz="457200" eaLnBrk="0" hangingPunct="0">
                    <a:lnSpc>
                      <a:spcPct val="75000"/>
                    </a:lnSpc>
                    <a:spcBef>
                      <a:spcPct val="50000"/>
                    </a:spcBef>
                  </a:pPr>
                  <a:endParaRPr lang="en-US" sz="1700" dirty="0">
                    <a:solidFill>
                      <a:schemeClr val="tx2">
                        <a:lumMod val="60000"/>
                        <a:lumOff val="40000"/>
                      </a:schemeClr>
                    </a:solidFill>
                    <a:latin typeface="Intel Clear" panose="020B0604020203020204" pitchFamily="34" charset="0"/>
                  </a:endParaRPr>
                </a:p>
              </p:txBody>
            </p:sp>
            <p:sp>
              <p:nvSpPr>
                <p:cNvPr id="159" name="Rectangle 375"/>
                <p:cNvSpPr>
                  <a:spLocks noChangeArrowheads="1"/>
                </p:cNvSpPr>
                <p:nvPr/>
              </p:nvSpPr>
              <p:spPr bwMode="auto">
                <a:xfrm>
                  <a:off x="7969250" y="3097213"/>
                  <a:ext cx="31750" cy="36512"/>
                </a:xfrm>
                <a:prstGeom prst="rect">
                  <a:avLst/>
                </a:prstGeom>
                <a:solidFill>
                  <a:srgbClr val="FF5C47"/>
                </a:solidFill>
                <a:ln w="9525">
                  <a:noFill/>
                  <a:miter lim="800000"/>
                  <a:headEnd/>
                  <a:tailEnd/>
                </a:ln>
              </p:spPr>
              <p:txBody>
                <a:bodyPr/>
                <a:lstStyle/>
                <a:p>
                  <a:pPr defTabSz="457200" eaLnBrk="0" hangingPunct="0">
                    <a:lnSpc>
                      <a:spcPct val="75000"/>
                    </a:lnSpc>
                    <a:spcBef>
                      <a:spcPct val="50000"/>
                    </a:spcBef>
                  </a:pPr>
                  <a:endParaRPr lang="en-US" sz="1700" dirty="0">
                    <a:solidFill>
                      <a:schemeClr val="tx2">
                        <a:lumMod val="60000"/>
                        <a:lumOff val="40000"/>
                      </a:schemeClr>
                    </a:solidFill>
                    <a:latin typeface="Intel Clear" panose="020B0604020203020204" pitchFamily="34" charset="0"/>
                  </a:endParaRPr>
                </a:p>
              </p:txBody>
            </p:sp>
            <p:sp>
              <p:nvSpPr>
                <p:cNvPr id="160" name="Rectangle 376"/>
                <p:cNvSpPr>
                  <a:spLocks noChangeArrowheads="1"/>
                </p:cNvSpPr>
                <p:nvPr/>
              </p:nvSpPr>
              <p:spPr bwMode="auto">
                <a:xfrm>
                  <a:off x="8018463" y="3097213"/>
                  <a:ext cx="33337" cy="36512"/>
                </a:xfrm>
                <a:prstGeom prst="rect">
                  <a:avLst/>
                </a:prstGeom>
                <a:solidFill>
                  <a:srgbClr val="FF5C47"/>
                </a:solidFill>
                <a:ln w="9525">
                  <a:noFill/>
                  <a:miter lim="800000"/>
                  <a:headEnd/>
                  <a:tailEnd/>
                </a:ln>
              </p:spPr>
              <p:txBody>
                <a:bodyPr/>
                <a:lstStyle/>
                <a:p>
                  <a:pPr defTabSz="457200" eaLnBrk="0" hangingPunct="0">
                    <a:lnSpc>
                      <a:spcPct val="75000"/>
                    </a:lnSpc>
                    <a:spcBef>
                      <a:spcPct val="50000"/>
                    </a:spcBef>
                  </a:pPr>
                  <a:endParaRPr lang="en-US" sz="1700" dirty="0">
                    <a:solidFill>
                      <a:schemeClr val="tx2">
                        <a:lumMod val="60000"/>
                        <a:lumOff val="40000"/>
                      </a:schemeClr>
                    </a:solidFill>
                    <a:latin typeface="Intel Clear" panose="020B0604020203020204" pitchFamily="34" charset="0"/>
                  </a:endParaRPr>
                </a:p>
              </p:txBody>
            </p:sp>
            <p:sp>
              <p:nvSpPr>
                <p:cNvPr id="161" name="Rectangle 377"/>
                <p:cNvSpPr>
                  <a:spLocks noChangeArrowheads="1"/>
                </p:cNvSpPr>
                <p:nvPr/>
              </p:nvSpPr>
              <p:spPr bwMode="auto">
                <a:xfrm>
                  <a:off x="8072438" y="3097213"/>
                  <a:ext cx="34925" cy="36512"/>
                </a:xfrm>
                <a:prstGeom prst="rect">
                  <a:avLst/>
                </a:prstGeom>
                <a:solidFill>
                  <a:srgbClr val="FF5C47"/>
                </a:solidFill>
                <a:ln w="9525">
                  <a:noFill/>
                  <a:miter lim="800000"/>
                  <a:headEnd/>
                  <a:tailEnd/>
                </a:ln>
              </p:spPr>
              <p:txBody>
                <a:bodyPr/>
                <a:lstStyle/>
                <a:p>
                  <a:pPr defTabSz="457200" eaLnBrk="0" hangingPunct="0">
                    <a:lnSpc>
                      <a:spcPct val="75000"/>
                    </a:lnSpc>
                    <a:spcBef>
                      <a:spcPct val="50000"/>
                    </a:spcBef>
                  </a:pPr>
                  <a:endParaRPr lang="en-US" sz="1700" dirty="0">
                    <a:solidFill>
                      <a:schemeClr val="tx2">
                        <a:lumMod val="60000"/>
                        <a:lumOff val="40000"/>
                      </a:schemeClr>
                    </a:solidFill>
                    <a:latin typeface="Intel Clear" panose="020B0604020203020204" pitchFamily="34" charset="0"/>
                  </a:endParaRPr>
                </a:p>
              </p:txBody>
            </p:sp>
            <p:sp>
              <p:nvSpPr>
                <p:cNvPr id="162" name="Rectangle 378"/>
                <p:cNvSpPr>
                  <a:spLocks noChangeArrowheads="1"/>
                </p:cNvSpPr>
                <p:nvPr/>
              </p:nvSpPr>
              <p:spPr bwMode="auto">
                <a:xfrm>
                  <a:off x="8123238" y="3097213"/>
                  <a:ext cx="33337" cy="36512"/>
                </a:xfrm>
                <a:prstGeom prst="rect">
                  <a:avLst/>
                </a:prstGeom>
                <a:solidFill>
                  <a:srgbClr val="FF5C47"/>
                </a:solidFill>
                <a:ln w="9525">
                  <a:noFill/>
                  <a:miter lim="800000"/>
                  <a:headEnd/>
                  <a:tailEnd/>
                </a:ln>
              </p:spPr>
              <p:txBody>
                <a:bodyPr/>
                <a:lstStyle/>
                <a:p>
                  <a:pPr defTabSz="457200" eaLnBrk="0" hangingPunct="0">
                    <a:lnSpc>
                      <a:spcPct val="75000"/>
                    </a:lnSpc>
                    <a:spcBef>
                      <a:spcPct val="50000"/>
                    </a:spcBef>
                  </a:pPr>
                  <a:endParaRPr lang="en-US" sz="1700" dirty="0">
                    <a:solidFill>
                      <a:schemeClr val="tx2">
                        <a:lumMod val="60000"/>
                        <a:lumOff val="40000"/>
                      </a:schemeClr>
                    </a:solidFill>
                    <a:latin typeface="Intel Clear" panose="020B0604020203020204" pitchFamily="34" charset="0"/>
                  </a:endParaRPr>
                </a:p>
              </p:txBody>
            </p:sp>
            <p:sp>
              <p:nvSpPr>
                <p:cNvPr id="163" name="Rectangle 393"/>
                <p:cNvSpPr>
                  <a:spLocks noChangeArrowheads="1"/>
                </p:cNvSpPr>
                <p:nvPr/>
              </p:nvSpPr>
              <p:spPr bwMode="auto">
                <a:xfrm>
                  <a:off x="7764463" y="3097213"/>
                  <a:ext cx="33337" cy="36512"/>
                </a:xfrm>
                <a:prstGeom prst="rect">
                  <a:avLst/>
                </a:prstGeom>
                <a:solidFill>
                  <a:srgbClr val="FF5C47"/>
                </a:solidFill>
                <a:ln w="9525">
                  <a:noFill/>
                  <a:miter lim="800000"/>
                  <a:headEnd/>
                  <a:tailEnd/>
                </a:ln>
              </p:spPr>
              <p:txBody>
                <a:bodyPr/>
                <a:lstStyle/>
                <a:p>
                  <a:pPr defTabSz="457200" eaLnBrk="0" hangingPunct="0">
                    <a:lnSpc>
                      <a:spcPct val="75000"/>
                    </a:lnSpc>
                    <a:spcBef>
                      <a:spcPct val="50000"/>
                    </a:spcBef>
                  </a:pPr>
                  <a:endParaRPr lang="en-US" sz="1700" dirty="0">
                    <a:solidFill>
                      <a:schemeClr val="tx2">
                        <a:lumMod val="60000"/>
                        <a:lumOff val="40000"/>
                      </a:schemeClr>
                    </a:solidFill>
                    <a:latin typeface="Intel Clear" panose="020B0604020203020204" pitchFamily="34" charset="0"/>
                  </a:endParaRPr>
                </a:p>
              </p:txBody>
            </p:sp>
            <p:sp>
              <p:nvSpPr>
                <p:cNvPr id="164" name="Rectangle 394"/>
                <p:cNvSpPr>
                  <a:spLocks noChangeArrowheads="1"/>
                </p:cNvSpPr>
                <p:nvPr/>
              </p:nvSpPr>
              <p:spPr bwMode="auto">
                <a:xfrm>
                  <a:off x="7813675" y="3097213"/>
                  <a:ext cx="34925" cy="36512"/>
                </a:xfrm>
                <a:prstGeom prst="rect">
                  <a:avLst/>
                </a:prstGeom>
                <a:solidFill>
                  <a:srgbClr val="FF5C47"/>
                </a:solidFill>
                <a:ln w="9525">
                  <a:noFill/>
                  <a:miter lim="800000"/>
                  <a:headEnd/>
                  <a:tailEnd/>
                </a:ln>
              </p:spPr>
              <p:txBody>
                <a:bodyPr/>
                <a:lstStyle/>
                <a:p>
                  <a:pPr defTabSz="457200" eaLnBrk="0" hangingPunct="0">
                    <a:lnSpc>
                      <a:spcPct val="75000"/>
                    </a:lnSpc>
                    <a:spcBef>
                      <a:spcPct val="50000"/>
                    </a:spcBef>
                  </a:pPr>
                  <a:endParaRPr lang="en-US" sz="1700" dirty="0">
                    <a:solidFill>
                      <a:schemeClr val="tx2">
                        <a:lumMod val="60000"/>
                        <a:lumOff val="40000"/>
                      </a:schemeClr>
                    </a:solidFill>
                    <a:latin typeface="Intel Clear" panose="020B0604020203020204" pitchFamily="34" charset="0"/>
                  </a:endParaRPr>
                </a:p>
              </p:txBody>
            </p:sp>
            <p:sp>
              <p:nvSpPr>
                <p:cNvPr id="165" name="Rectangle 395"/>
                <p:cNvSpPr>
                  <a:spLocks noChangeArrowheads="1"/>
                </p:cNvSpPr>
                <p:nvPr/>
              </p:nvSpPr>
              <p:spPr bwMode="auto">
                <a:xfrm>
                  <a:off x="7869238" y="3097213"/>
                  <a:ext cx="31750" cy="36512"/>
                </a:xfrm>
                <a:prstGeom prst="rect">
                  <a:avLst/>
                </a:prstGeom>
                <a:solidFill>
                  <a:srgbClr val="FF5C47"/>
                </a:solidFill>
                <a:ln w="9525">
                  <a:noFill/>
                  <a:miter lim="800000"/>
                  <a:headEnd/>
                  <a:tailEnd/>
                </a:ln>
              </p:spPr>
              <p:txBody>
                <a:bodyPr/>
                <a:lstStyle/>
                <a:p>
                  <a:pPr defTabSz="457200" eaLnBrk="0" hangingPunct="0">
                    <a:lnSpc>
                      <a:spcPct val="75000"/>
                    </a:lnSpc>
                    <a:spcBef>
                      <a:spcPct val="50000"/>
                    </a:spcBef>
                  </a:pPr>
                  <a:endParaRPr lang="en-US" sz="1700" dirty="0">
                    <a:solidFill>
                      <a:schemeClr val="tx2">
                        <a:lumMod val="60000"/>
                        <a:lumOff val="40000"/>
                      </a:schemeClr>
                    </a:solidFill>
                    <a:latin typeface="Intel Clear" panose="020B0604020203020204" pitchFamily="34" charset="0"/>
                  </a:endParaRPr>
                </a:p>
              </p:txBody>
            </p:sp>
            <p:sp>
              <p:nvSpPr>
                <p:cNvPr id="166" name="Rectangle 396"/>
                <p:cNvSpPr>
                  <a:spLocks noChangeArrowheads="1"/>
                </p:cNvSpPr>
                <p:nvPr/>
              </p:nvSpPr>
              <p:spPr bwMode="auto">
                <a:xfrm>
                  <a:off x="7918450" y="3097213"/>
                  <a:ext cx="33337" cy="36512"/>
                </a:xfrm>
                <a:prstGeom prst="rect">
                  <a:avLst/>
                </a:prstGeom>
                <a:solidFill>
                  <a:srgbClr val="FF5C47"/>
                </a:solidFill>
                <a:ln w="9525">
                  <a:noFill/>
                  <a:miter lim="800000"/>
                  <a:headEnd/>
                  <a:tailEnd/>
                </a:ln>
              </p:spPr>
              <p:txBody>
                <a:bodyPr/>
                <a:lstStyle/>
                <a:p>
                  <a:pPr defTabSz="457200" eaLnBrk="0" hangingPunct="0">
                    <a:lnSpc>
                      <a:spcPct val="75000"/>
                    </a:lnSpc>
                    <a:spcBef>
                      <a:spcPct val="50000"/>
                    </a:spcBef>
                  </a:pPr>
                  <a:endParaRPr lang="en-US" sz="1700" dirty="0">
                    <a:solidFill>
                      <a:schemeClr val="tx2">
                        <a:lumMod val="60000"/>
                        <a:lumOff val="40000"/>
                      </a:schemeClr>
                    </a:solidFill>
                    <a:latin typeface="Intel Clear" panose="020B0604020203020204" pitchFamily="34" charset="0"/>
                  </a:endParaRPr>
                </a:p>
              </p:txBody>
            </p:sp>
            <p:sp>
              <p:nvSpPr>
                <p:cNvPr id="167" name="Rectangle 397"/>
                <p:cNvSpPr>
                  <a:spLocks noChangeArrowheads="1"/>
                </p:cNvSpPr>
                <p:nvPr/>
              </p:nvSpPr>
              <p:spPr bwMode="auto">
                <a:xfrm>
                  <a:off x="7969250" y="3097213"/>
                  <a:ext cx="31750" cy="36512"/>
                </a:xfrm>
                <a:prstGeom prst="rect">
                  <a:avLst/>
                </a:prstGeom>
                <a:solidFill>
                  <a:srgbClr val="FF5C47"/>
                </a:solidFill>
                <a:ln w="9525">
                  <a:noFill/>
                  <a:miter lim="800000"/>
                  <a:headEnd/>
                  <a:tailEnd/>
                </a:ln>
              </p:spPr>
              <p:txBody>
                <a:bodyPr/>
                <a:lstStyle/>
                <a:p>
                  <a:pPr defTabSz="457200" eaLnBrk="0" hangingPunct="0">
                    <a:lnSpc>
                      <a:spcPct val="75000"/>
                    </a:lnSpc>
                    <a:spcBef>
                      <a:spcPct val="50000"/>
                    </a:spcBef>
                  </a:pPr>
                  <a:endParaRPr lang="en-US" sz="1700" dirty="0">
                    <a:solidFill>
                      <a:schemeClr val="tx2">
                        <a:lumMod val="60000"/>
                        <a:lumOff val="40000"/>
                      </a:schemeClr>
                    </a:solidFill>
                    <a:latin typeface="Intel Clear" panose="020B0604020203020204" pitchFamily="34" charset="0"/>
                  </a:endParaRPr>
                </a:p>
              </p:txBody>
            </p:sp>
            <p:sp>
              <p:nvSpPr>
                <p:cNvPr id="168" name="Rectangle 398"/>
                <p:cNvSpPr>
                  <a:spLocks noChangeArrowheads="1"/>
                </p:cNvSpPr>
                <p:nvPr/>
              </p:nvSpPr>
              <p:spPr bwMode="auto">
                <a:xfrm>
                  <a:off x="8018463" y="3097213"/>
                  <a:ext cx="33337" cy="36512"/>
                </a:xfrm>
                <a:prstGeom prst="rect">
                  <a:avLst/>
                </a:prstGeom>
                <a:solidFill>
                  <a:srgbClr val="FF5C47"/>
                </a:solidFill>
                <a:ln w="9525">
                  <a:noFill/>
                  <a:miter lim="800000"/>
                  <a:headEnd/>
                  <a:tailEnd/>
                </a:ln>
              </p:spPr>
              <p:txBody>
                <a:bodyPr/>
                <a:lstStyle/>
                <a:p>
                  <a:pPr defTabSz="457200" eaLnBrk="0" hangingPunct="0">
                    <a:lnSpc>
                      <a:spcPct val="75000"/>
                    </a:lnSpc>
                    <a:spcBef>
                      <a:spcPct val="50000"/>
                    </a:spcBef>
                  </a:pPr>
                  <a:endParaRPr lang="en-US" sz="1700" dirty="0">
                    <a:solidFill>
                      <a:schemeClr val="tx2">
                        <a:lumMod val="60000"/>
                        <a:lumOff val="40000"/>
                      </a:schemeClr>
                    </a:solidFill>
                    <a:latin typeface="Intel Clear" panose="020B0604020203020204" pitchFamily="34" charset="0"/>
                  </a:endParaRPr>
                </a:p>
              </p:txBody>
            </p:sp>
            <p:sp>
              <p:nvSpPr>
                <p:cNvPr id="169" name="Rectangle 399"/>
                <p:cNvSpPr>
                  <a:spLocks noChangeArrowheads="1"/>
                </p:cNvSpPr>
                <p:nvPr/>
              </p:nvSpPr>
              <p:spPr bwMode="auto">
                <a:xfrm>
                  <a:off x="8072438" y="3097213"/>
                  <a:ext cx="34925" cy="36512"/>
                </a:xfrm>
                <a:prstGeom prst="rect">
                  <a:avLst/>
                </a:prstGeom>
                <a:solidFill>
                  <a:srgbClr val="FF5C47"/>
                </a:solidFill>
                <a:ln w="9525">
                  <a:noFill/>
                  <a:miter lim="800000"/>
                  <a:headEnd/>
                  <a:tailEnd/>
                </a:ln>
              </p:spPr>
              <p:txBody>
                <a:bodyPr/>
                <a:lstStyle/>
                <a:p>
                  <a:pPr defTabSz="457200" eaLnBrk="0" hangingPunct="0">
                    <a:lnSpc>
                      <a:spcPct val="75000"/>
                    </a:lnSpc>
                    <a:spcBef>
                      <a:spcPct val="50000"/>
                    </a:spcBef>
                  </a:pPr>
                  <a:endParaRPr lang="en-US" sz="1700" dirty="0">
                    <a:solidFill>
                      <a:schemeClr val="tx2">
                        <a:lumMod val="60000"/>
                        <a:lumOff val="40000"/>
                      </a:schemeClr>
                    </a:solidFill>
                    <a:latin typeface="Intel Clear" panose="020B0604020203020204" pitchFamily="34" charset="0"/>
                  </a:endParaRPr>
                </a:p>
              </p:txBody>
            </p:sp>
            <p:sp>
              <p:nvSpPr>
                <p:cNvPr id="170" name="Rectangle 400"/>
                <p:cNvSpPr>
                  <a:spLocks noChangeArrowheads="1"/>
                </p:cNvSpPr>
                <p:nvPr/>
              </p:nvSpPr>
              <p:spPr bwMode="auto">
                <a:xfrm>
                  <a:off x="8123238" y="3097213"/>
                  <a:ext cx="33337" cy="36512"/>
                </a:xfrm>
                <a:prstGeom prst="rect">
                  <a:avLst/>
                </a:prstGeom>
                <a:solidFill>
                  <a:srgbClr val="FF5C47"/>
                </a:solidFill>
                <a:ln w="9525">
                  <a:noFill/>
                  <a:miter lim="800000"/>
                  <a:headEnd/>
                  <a:tailEnd/>
                </a:ln>
              </p:spPr>
              <p:txBody>
                <a:bodyPr/>
                <a:lstStyle/>
                <a:p>
                  <a:pPr defTabSz="457200" eaLnBrk="0" hangingPunct="0">
                    <a:lnSpc>
                      <a:spcPct val="75000"/>
                    </a:lnSpc>
                    <a:spcBef>
                      <a:spcPct val="50000"/>
                    </a:spcBef>
                  </a:pPr>
                  <a:endParaRPr lang="en-US" sz="1700" dirty="0">
                    <a:solidFill>
                      <a:schemeClr val="tx2">
                        <a:lumMod val="60000"/>
                        <a:lumOff val="40000"/>
                      </a:schemeClr>
                    </a:solidFill>
                    <a:latin typeface="Intel Clear" panose="020B0604020203020204" pitchFamily="34" charset="0"/>
                  </a:endParaRPr>
                </a:p>
              </p:txBody>
            </p:sp>
            <p:sp>
              <p:nvSpPr>
                <p:cNvPr id="171" name="Rectangle 339"/>
                <p:cNvSpPr>
                  <a:spLocks noChangeArrowheads="1"/>
                </p:cNvSpPr>
                <p:nvPr/>
              </p:nvSpPr>
              <p:spPr bwMode="auto">
                <a:xfrm>
                  <a:off x="7756525" y="3132138"/>
                  <a:ext cx="34925" cy="36512"/>
                </a:xfrm>
                <a:prstGeom prst="rect">
                  <a:avLst/>
                </a:prstGeom>
                <a:solidFill>
                  <a:srgbClr val="FF5C47"/>
                </a:solidFill>
                <a:ln w="9525">
                  <a:noFill/>
                  <a:miter lim="800000"/>
                  <a:headEnd/>
                  <a:tailEnd/>
                </a:ln>
              </p:spPr>
              <p:txBody>
                <a:bodyPr/>
                <a:lstStyle/>
                <a:p>
                  <a:pPr defTabSz="457200" eaLnBrk="0" hangingPunct="0">
                    <a:lnSpc>
                      <a:spcPct val="75000"/>
                    </a:lnSpc>
                    <a:spcBef>
                      <a:spcPct val="50000"/>
                    </a:spcBef>
                  </a:pPr>
                  <a:endParaRPr lang="en-US" sz="1700" dirty="0">
                    <a:solidFill>
                      <a:schemeClr val="tx2">
                        <a:lumMod val="60000"/>
                        <a:lumOff val="40000"/>
                      </a:schemeClr>
                    </a:solidFill>
                    <a:latin typeface="Intel Clear" panose="020B0604020203020204" pitchFamily="34" charset="0"/>
                  </a:endParaRPr>
                </a:p>
              </p:txBody>
            </p:sp>
            <p:sp>
              <p:nvSpPr>
                <p:cNvPr id="172" name="Rectangle 340"/>
                <p:cNvSpPr>
                  <a:spLocks noChangeArrowheads="1"/>
                </p:cNvSpPr>
                <p:nvPr/>
              </p:nvSpPr>
              <p:spPr bwMode="auto">
                <a:xfrm>
                  <a:off x="7808913" y="3132138"/>
                  <a:ext cx="31750" cy="36512"/>
                </a:xfrm>
                <a:prstGeom prst="rect">
                  <a:avLst/>
                </a:prstGeom>
                <a:solidFill>
                  <a:srgbClr val="FF5C47"/>
                </a:solidFill>
                <a:ln w="9525">
                  <a:noFill/>
                  <a:miter lim="800000"/>
                  <a:headEnd/>
                  <a:tailEnd/>
                </a:ln>
              </p:spPr>
              <p:txBody>
                <a:bodyPr/>
                <a:lstStyle/>
                <a:p>
                  <a:pPr defTabSz="457200" eaLnBrk="0" hangingPunct="0">
                    <a:lnSpc>
                      <a:spcPct val="75000"/>
                    </a:lnSpc>
                    <a:spcBef>
                      <a:spcPct val="50000"/>
                    </a:spcBef>
                  </a:pPr>
                  <a:endParaRPr lang="en-US" sz="1700" dirty="0">
                    <a:solidFill>
                      <a:schemeClr val="tx2">
                        <a:lumMod val="60000"/>
                        <a:lumOff val="40000"/>
                      </a:schemeClr>
                    </a:solidFill>
                    <a:latin typeface="Intel Clear" panose="020B0604020203020204" pitchFamily="34" charset="0"/>
                  </a:endParaRPr>
                </a:p>
              </p:txBody>
            </p:sp>
            <p:sp>
              <p:nvSpPr>
                <p:cNvPr id="173" name="Rectangle 341"/>
                <p:cNvSpPr>
                  <a:spLocks noChangeArrowheads="1"/>
                </p:cNvSpPr>
                <p:nvPr/>
              </p:nvSpPr>
              <p:spPr bwMode="auto">
                <a:xfrm>
                  <a:off x="7861300" y="3132138"/>
                  <a:ext cx="31750" cy="36512"/>
                </a:xfrm>
                <a:prstGeom prst="rect">
                  <a:avLst/>
                </a:prstGeom>
                <a:solidFill>
                  <a:srgbClr val="FF5C47"/>
                </a:solidFill>
                <a:ln w="9525">
                  <a:noFill/>
                  <a:miter lim="800000"/>
                  <a:headEnd/>
                  <a:tailEnd/>
                </a:ln>
              </p:spPr>
              <p:txBody>
                <a:bodyPr/>
                <a:lstStyle/>
                <a:p>
                  <a:pPr defTabSz="457200" eaLnBrk="0" hangingPunct="0">
                    <a:lnSpc>
                      <a:spcPct val="75000"/>
                    </a:lnSpc>
                    <a:spcBef>
                      <a:spcPct val="50000"/>
                    </a:spcBef>
                  </a:pPr>
                  <a:endParaRPr lang="en-US" sz="1700" dirty="0">
                    <a:solidFill>
                      <a:schemeClr val="tx2">
                        <a:lumMod val="60000"/>
                        <a:lumOff val="40000"/>
                      </a:schemeClr>
                    </a:solidFill>
                    <a:latin typeface="Intel Clear" panose="020B0604020203020204" pitchFamily="34" charset="0"/>
                  </a:endParaRPr>
                </a:p>
              </p:txBody>
            </p:sp>
            <p:sp>
              <p:nvSpPr>
                <p:cNvPr id="174" name="Rectangle 342"/>
                <p:cNvSpPr>
                  <a:spLocks noChangeArrowheads="1"/>
                </p:cNvSpPr>
                <p:nvPr/>
              </p:nvSpPr>
              <p:spPr bwMode="auto">
                <a:xfrm>
                  <a:off x="7910513" y="3132138"/>
                  <a:ext cx="33337" cy="36512"/>
                </a:xfrm>
                <a:prstGeom prst="rect">
                  <a:avLst/>
                </a:prstGeom>
                <a:solidFill>
                  <a:srgbClr val="FF5C47"/>
                </a:solidFill>
                <a:ln w="9525">
                  <a:noFill/>
                  <a:miter lim="800000"/>
                  <a:headEnd/>
                  <a:tailEnd/>
                </a:ln>
              </p:spPr>
              <p:txBody>
                <a:bodyPr/>
                <a:lstStyle/>
                <a:p>
                  <a:pPr defTabSz="457200" eaLnBrk="0" hangingPunct="0">
                    <a:lnSpc>
                      <a:spcPct val="75000"/>
                    </a:lnSpc>
                    <a:spcBef>
                      <a:spcPct val="50000"/>
                    </a:spcBef>
                  </a:pPr>
                  <a:endParaRPr lang="en-US" sz="1700" dirty="0">
                    <a:solidFill>
                      <a:schemeClr val="tx2">
                        <a:lumMod val="60000"/>
                        <a:lumOff val="40000"/>
                      </a:schemeClr>
                    </a:solidFill>
                    <a:latin typeface="Intel Clear" panose="020B0604020203020204" pitchFamily="34" charset="0"/>
                  </a:endParaRPr>
                </a:p>
              </p:txBody>
            </p:sp>
            <p:sp>
              <p:nvSpPr>
                <p:cNvPr id="175" name="Rectangle 343"/>
                <p:cNvSpPr>
                  <a:spLocks noChangeArrowheads="1"/>
                </p:cNvSpPr>
                <p:nvPr/>
              </p:nvSpPr>
              <p:spPr bwMode="auto">
                <a:xfrm>
                  <a:off x="7961313" y="3132138"/>
                  <a:ext cx="31750" cy="36512"/>
                </a:xfrm>
                <a:prstGeom prst="rect">
                  <a:avLst/>
                </a:prstGeom>
                <a:solidFill>
                  <a:srgbClr val="FF5C47"/>
                </a:solidFill>
                <a:ln w="9525">
                  <a:noFill/>
                  <a:miter lim="800000"/>
                  <a:headEnd/>
                  <a:tailEnd/>
                </a:ln>
              </p:spPr>
              <p:txBody>
                <a:bodyPr/>
                <a:lstStyle/>
                <a:p>
                  <a:pPr defTabSz="457200" eaLnBrk="0" hangingPunct="0">
                    <a:lnSpc>
                      <a:spcPct val="75000"/>
                    </a:lnSpc>
                    <a:spcBef>
                      <a:spcPct val="50000"/>
                    </a:spcBef>
                  </a:pPr>
                  <a:endParaRPr lang="en-US" sz="1700" dirty="0">
                    <a:solidFill>
                      <a:schemeClr val="tx2">
                        <a:lumMod val="60000"/>
                        <a:lumOff val="40000"/>
                      </a:schemeClr>
                    </a:solidFill>
                    <a:latin typeface="Intel Clear" panose="020B0604020203020204" pitchFamily="34" charset="0"/>
                  </a:endParaRPr>
                </a:p>
              </p:txBody>
            </p:sp>
            <p:sp>
              <p:nvSpPr>
                <p:cNvPr id="176" name="Rectangle 344"/>
                <p:cNvSpPr>
                  <a:spLocks noChangeArrowheads="1"/>
                </p:cNvSpPr>
                <p:nvPr/>
              </p:nvSpPr>
              <p:spPr bwMode="auto">
                <a:xfrm>
                  <a:off x="8012113" y="3132138"/>
                  <a:ext cx="33337" cy="36512"/>
                </a:xfrm>
                <a:prstGeom prst="rect">
                  <a:avLst/>
                </a:prstGeom>
                <a:solidFill>
                  <a:srgbClr val="FF5C47"/>
                </a:solidFill>
                <a:ln w="9525">
                  <a:noFill/>
                  <a:miter lim="800000"/>
                  <a:headEnd/>
                  <a:tailEnd/>
                </a:ln>
              </p:spPr>
              <p:txBody>
                <a:bodyPr/>
                <a:lstStyle/>
                <a:p>
                  <a:pPr defTabSz="457200" eaLnBrk="0" hangingPunct="0">
                    <a:lnSpc>
                      <a:spcPct val="75000"/>
                    </a:lnSpc>
                    <a:spcBef>
                      <a:spcPct val="50000"/>
                    </a:spcBef>
                  </a:pPr>
                  <a:endParaRPr lang="en-US" sz="1700" dirty="0">
                    <a:solidFill>
                      <a:schemeClr val="tx2">
                        <a:lumMod val="60000"/>
                        <a:lumOff val="40000"/>
                      </a:schemeClr>
                    </a:solidFill>
                    <a:latin typeface="Intel Clear" panose="020B0604020203020204" pitchFamily="34" charset="0"/>
                  </a:endParaRPr>
                </a:p>
              </p:txBody>
            </p:sp>
            <p:sp>
              <p:nvSpPr>
                <p:cNvPr id="177" name="Rectangle 345"/>
                <p:cNvSpPr>
                  <a:spLocks noChangeArrowheads="1"/>
                </p:cNvSpPr>
                <p:nvPr/>
              </p:nvSpPr>
              <p:spPr bwMode="auto">
                <a:xfrm>
                  <a:off x="8064500" y="3132138"/>
                  <a:ext cx="34925" cy="36512"/>
                </a:xfrm>
                <a:prstGeom prst="rect">
                  <a:avLst/>
                </a:prstGeom>
                <a:solidFill>
                  <a:srgbClr val="FF5C47"/>
                </a:solidFill>
                <a:ln w="9525">
                  <a:noFill/>
                  <a:miter lim="800000"/>
                  <a:headEnd/>
                  <a:tailEnd/>
                </a:ln>
              </p:spPr>
              <p:txBody>
                <a:bodyPr/>
                <a:lstStyle/>
                <a:p>
                  <a:pPr defTabSz="457200" eaLnBrk="0" hangingPunct="0">
                    <a:lnSpc>
                      <a:spcPct val="75000"/>
                    </a:lnSpc>
                    <a:spcBef>
                      <a:spcPct val="50000"/>
                    </a:spcBef>
                  </a:pPr>
                  <a:endParaRPr lang="en-US" sz="1700" dirty="0">
                    <a:solidFill>
                      <a:schemeClr val="tx2">
                        <a:lumMod val="60000"/>
                        <a:lumOff val="40000"/>
                      </a:schemeClr>
                    </a:solidFill>
                    <a:latin typeface="Intel Clear" panose="020B0604020203020204" pitchFamily="34" charset="0"/>
                  </a:endParaRPr>
                </a:p>
              </p:txBody>
            </p:sp>
            <p:sp>
              <p:nvSpPr>
                <p:cNvPr id="178" name="Rectangle 346"/>
                <p:cNvSpPr>
                  <a:spLocks noChangeArrowheads="1"/>
                </p:cNvSpPr>
                <p:nvPr/>
              </p:nvSpPr>
              <p:spPr bwMode="auto">
                <a:xfrm>
                  <a:off x="8115300" y="3132138"/>
                  <a:ext cx="33337" cy="36512"/>
                </a:xfrm>
                <a:prstGeom prst="rect">
                  <a:avLst/>
                </a:prstGeom>
                <a:solidFill>
                  <a:srgbClr val="FF5C47"/>
                </a:solidFill>
                <a:ln w="9525">
                  <a:noFill/>
                  <a:miter lim="800000"/>
                  <a:headEnd/>
                  <a:tailEnd/>
                </a:ln>
              </p:spPr>
              <p:txBody>
                <a:bodyPr/>
                <a:lstStyle/>
                <a:p>
                  <a:pPr defTabSz="457200" eaLnBrk="0" hangingPunct="0">
                    <a:lnSpc>
                      <a:spcPct val="75000"/>
                    </a:lnSpc>
                    <a:spcBef>
                      <a:spcPct val="50000"/>
                    </a:spcBef>
                  </a:pPr>
                  <a:endParaRPr lang="en-US" sz="1700" dirty="0">
                    <a:solidFill>
                      <a:schemeClr val="tx2">
                        <a:lumMod val="60000"/>
                        <a:lumOff val="40000"/>
                      </a:schemeClr>
                    </a:solidFill>
                    <a:latin typeface="Intel Clear" panose="020B0604020203020204" pitchFamily="34" charset="0"/>
                  </a:endParaRPr>
                </a:p>
              </p:txBody>
            </p:sp>
            <p:sp>
              <p:nvSpPr>
                <p:cNvPr id="179" name="Rectangle 349"/>
                <p:cNvSpPr>
                  <a:spLocks noChangeArrowheads="1"/>
                </p:cNvSpPr>
                <p:nvPr/>
              </p:nvSpPr>
              <p:spPr bwMode="auto">
                <a:xfrm>
                  <a:off x="7756525" y="3132138"/>
                  <a:ext cx="34925" cy="36512"/>
                </a:xfrm>
                <a:prstGeom prst="rect">
                  <a:avLst/>
                </a:prstGeom>
                <a:solidFill>
                  <a:srgbClr val="FF5C47"/>
                </a:solidFill>
                <a:ln w="9525">
                  <a:noFill/>
                  <a:miter lim="800000"/>
                  <a:headEnd/>
                  <a:tailEnd/>
                </a:ln>
              </p:spPr>
              <p:txBody>
                <a:bodyPr/>
                <a:lstStyle/>
                <a:p>
                  <a:pPr defTabSz="457200" eaLnBrk="0" hangingPunct="0">
                    <a:lnSpc>
                      <a:spcPct val="75000"/>
                    </a:lnSpc>
                    <a:spcBef>
                      <a:spcPct val="50000"/>
                    </a:spcBef>
                  </a:pPr>
                  <a:endParaRPr lang="en-US" sz="1700" dirty="0">
                    <a:solidFill>
                      <a:schemeClr val="tx2">
                        <a:lumMod val="60000"/>
                        <a:lumOff val="40000"/>
                      </a:schemeClr>
                    </a:solidFill>
                    <a:latin typeface="Intel Clear" panose="020B0604020203020204" pitchFamily="34" charset="0"/>
                  </a:endParaRPr>
                </a:p>
              </p:txBody>
            </p:sp>
            <p:sp>
              <p:nvSpPr>
                <p:cNvPr id="180" name="Rectangle 350"/>
                <p:cNvSpPr>
                  <a:spLocks noChangeArrowheads="1"/>
                </p:cNvSpPr>
                <p:nvPr/>
              </p:nvSpPr>
              <p:spPr bwMode="auto">
                <a:xfrm>
                  <a:off x="7808913" y="3132138"/>
                  <a:ext cx="31750" cy="36512"/>
                </a:xfrm>
                <a:prstGeom prst="rect">
                  <a:avLst/>
                </a:prstGeom>
                <a:solidFill>
                  <a:srgbClr val="FF5C47"/>
                </a:solidFill>
                <a:ln w="9525">
                  <a:noFill/>
                  <a:miter lim="800000"/>
                  <a:headEnd/>
                  <a:tailEnd/>
                </a:ln>
              </p:spPr>
              <p:txBody>
                <a:bodyPr/>
                <a:lstStyle/>
                <a:p>
                  <a:pPr defTabSz="457200" eaLnBrk="0" hangingPunct="0">
                    <a:lnSpc>
                      <a:spcPct val="75000"/>
                    </a:lnSpc>
                    <a:spcBef>
                      <a:spcPct val="50000"/>
                    </a:spcBef>
                  </a:pPr>
                  <a:endParaRPr lang="en-US" sz="1700" dirty="0">
                    <a:solidFill>
                      <a:schemeClr val="tx2">
                        <a:lumMod val="60000"/>
                        <a:lumOff val="40000"/>
                      </a:schemeClr>
                    </a:solidFill>
                    <a:latin typeface="Intel Clear" panose="020B0604020203020204" pitchFamily="34" charset="0"/>
                  </a:endParaRPr>
                </a:p>
              </p:txBody>
            </p:sp>
            <p:sp>
              <p:nvSpPr>
                <p:cNvPr id="181" name="Rectangle 351"/>
                <p:cNvSpPr>
                  <a:spLocks noChangeArrowheads="1"/>
                </p:cNvSpPr>
                <p:nvPr/>
              </p:nvSpPr>
              <p:spPr bwMode="auto">
                <a:xfrm>
                  <a:off x="7861300" y="3132138"/>
                  <a:ext cx="31750" cy="36512"/>
                </a:xfrm>
                <a:prstGeom prst="rect">
                  <a:avLst/>
                </a:prstGeom>
                <a:solidFill>
                  <a:srgbClr val="FF5C47"/>
                </a:solidFill>
                <a:ln w="9525">
                  <a:noFill/>
                  <a:miter lim="800000"/>
                  <a:headEnd/>
                  <a:tailEnd/>
                </a:ln>
              </p:spPr>
              <p:txBody>
                <a:bodyPr/>
                <a:lstStyle/>
                <a:p>
                  <a:pPr defTabSz="457200" eaLnBrk="0" hangingPunct="0">
                    <a:lnSpc>
                      <a:spcPct val="75000"/>
                    </a:lnSpc>
                    <a:spcBef>
                      <a:spcPct val="50000"/>
                    </a:spcBef>
                  </a:pPr>
                  <a:endParaRPr lang="en-US" sz="1700" dirty="0">
                    <a:solidFill>
                      <a:schemeClr val="tx2">
                        <a:lumMod val="60000"/>
                        <a:lumOff val="40000"/>
                      </a:schemeClr>
                    </a:solidFill>
                    <a:latin typeface="Intel Clear" panose="020B0604020203020204" pitchFamily="34" charset="0"/>
                  </a:endParaRPr>
                </a:p>
              </p:txBody>
            </p:sp>
            <p:sp>
              <p:nvSpPr>
                <p:cNvPr id="182" name="Rectangle 352"/>
                <p:cNvSpPr>
                  <a:spLocks noChangeArrowheads="1"/>
                </p:cNvSpPr>
                <p:nvPr/>
              </p:nvSpPr>
              <p:spPr bwMode="auto">
                <a:xfrm>
                  <a:off x="7910513" y="3132138"/>
                  <a:ext cx="33337" cy="36512"/>
                </a:xfrm>
                <a:prstGeom prst="rect">
                  <a:avLst/>
                </a:prstGeom>
                <a:solidFill>
                  <a:srgbClr val="FF5C47"/>
                </a:solidFill>
                <a:ln w="9525">
                  <a:noFill/>
                  <a:miter lim="800000"/>
                  <a:headEnd/>
                  <a:tailEnd/>
                </a:ln>
              </p:spPr>
              <p:txBody>
                <a:bodyPr/>
                <a:lstStyle/>
                <a:p>
                  <a:pPr defTabSz="457200" eaLnBrk="0" hangingPunct="0">
                    <a:lnSpc>
                      <a:spcPct val="75000"/>
                    </a:lnSpc>
                    <a:spcBef>
                      <a:spcPct val="50000"/>
                    </a:spcBef>
                  </a:pPr>
                  <a:endParaRPr lang="en-US" sz="1700" dirty="0">
                    <a:solidFill>
                      <a:schemeClr val="tx2">
                        <a:lumMod val="60000"/>
                        <a:lumOff val="40000"/>
                      </a:schemeClr>
                    </a:solidFill>
                    <a:latin typeface="Intel Clear" panose="020B0604020203020204" pitchFamily="34" charset="0"/>
                  </a:endParaRPr>
                </a:p>
              </p:txBody>
            </p:sp>
            <p:sp>
              <p:nvSpPr>
                <p:cNvPr id="183" name="Rectangle 353"/>
                <p:cNvSpPr>
                  <a:spLocks noChangeArrowheads="1"/>
                </p:cNvSpPr>
                <p:nvPr/>
              </p:nvSpPr>
              <p:spPr bwMode="auto">
                <a:xfrm>
                  <a:off x="7961313" y="3132138"/>
                  <a:ext cx="31750" cy="36512"/>
                </a:xfrm>
                <a:prstGeom prst="rect">
                  <a:avLst/>
                </a:prstGeom>
                <a:solidFill>
                  <a:srgbClr val="FF5C47"/>
                </a:solidFill>
                <a:ln w="9525">
                  <a:noFill/>
                  <a:miter lim="800000"/>
                  <a:headEnd/>
                  <a:tailEnd/>
                </a:ln>
              </p:spPr>
              <p:txBody>
                <a:bodyPr/>
                <a:lstStyle/>
                <a:p>
                  <a:pPr defTabSz="457200" eaLnBrk="0" hangingPunct="0">
                    <a:lnSpc>
                      <a:spcPct val="75000"/>
                    </a:lnSpc>
                    <a:spcBef>
                      <a:spcPct val="50000"/>
                    </a:spcBef>
                  </a:pPr>
                  <a:endParaRPr lang="en-US" sz="1700" dirty="0">
                    <a:solidFill>
                      <a:schemeClr val="tx2">
                        <a:lumMod val="60000"/>
                        <a:lumOff val="40000"/>
                      </a:schemeClr>
                    </a:solidFill>
                    <a:latin typeface="Intel Clear" panose="020B0604020203020204" pitchFamily="34" charset="0"/>
                  </a:endParaRPr>
                </a:p>
              </p:txBody>
            </p:sp>
            <p:sp>
              <p:nvSpPr>
                <p:cNvPr id="184" name="Rectangle 354"/>
                <p:cNvSpPr>
                  <a:spLocks noChangeArrowheads="1"/>
                </p:cNvSpPr>
                <p:nvPr/>
              </p:nvSpPr>
              <p:spPr bwMode="auto">
                <a:xfrm>
                  <a:off x="8012113" y="3132138"/>
                  <a:ext cx="33337" cy="36512"/>
                </a:xfrm>
                <a:prstGeom prst="rect">
                  <a:avLst/>
                </a:prstGeom>
                <a:solidFill>
                  <a:srgbClr val="FF5C47"/>
                </a:solidFill>
                <a:ln w="9525">
                  <a:noFill/>
                  <a:miter lim="800000"/>
                  <a:headEnd/>
                  <a:tailEnd/>
                </a:ln>
              </p:spPr>
              <p:txBody>
                <a:bodyPr/>
                <a:lstStyle/>
                <a:p>
                  <a:pPr defTabSz="457200" eaLnBrk="0" hangingPunct="0">
                    <a:lnSpc>
                      <a:spcPct val="75000"/>
                    </a:lnSpc>
                    <a:spcBef>
                      <a:spcPct val="50000"/>
                    </a:spcBef>
                  </a:pPr>
                  <a:endParaRPr lang="en-US" sz="1700" dirty="0">
                    <a:solidFill>
                      <a:schemeClr val="tx2">
                        <a:lumMod val="60000"/>
                        <a:lumOff val="40000"/>
                      </a:schemeClr>
                    </a:solidFill>
                    <a:latin typeface="Intel Clear" panose="020B0604020203020204" pitchFamily="34" charset="0"/>
                  </a:endParaRPr>
                </a:p>
              </p:txBody>
            </p:sp>
            <p:sp>
              <p:nvSpPr>
                <p:cNvPr id="185" name="Rectangle 355"/>
                <p:cNvSpPr>
                  <a:spLocks noChangeArrowheads="1"/>
                </p:cNvSpPr>
                <p:nvPr/>
              </p:nvSpPr>
              <p:spPr bwMode="auto">
                <a:xfrm>
                  <a:off x="8064500" y="3132138"/>
                  <a:ext cx="34925" cy="36512"/>
                </a:xfrm>
                <a:prstGeom prst="rect">
                  <a:avLst/>
                </a:prstGeom>
                <a:solidFill>
                  <a:srgbClr val="FF5C47"/>
                </a:solidFill>
                <a:ln w="9525">
                  <a:noFill/>
                  <a:miter lim="800000"/>
                  <a:headEnd/>
                  <a:tailEnd/>
                </a:ln>
              </p:spPr>
              <p:txBody>
                <a:bodyPr/>
                <a:lstStyle/>
                <a:p>
                  <a:pPr defTabSz="457200" eaLnBrk="0" hangingPunct="0">
                    <a:lnSpc>
                      <a:spcPct val="75000"/>
                    </a:lnSpc>
                    <a:spcBef>
                      <a:spcPct val="50000"/>
                    </a:spcBef>
                  </a:pPr>
                  <a:endParaRPr lang="en-US" sz="1700" dirty="0">
                    <a:solidFill>
                      <a:schemeClr val="tx2">
                        <a:lumMod val="60000"/>
                        <a:lumOff val="40000"/>
                      </a:schemeClr>
                    </a:solidFill>
                    <a:latin typeface="Intel Clear" panose="020B0604020203020204" pitchFamily="34" charset="0"/>
                  </a:endParaRPr>
                </a:p>
              </p:txBody>
            </p:sp>
            <p:sp>
              <p:nvSpPr>
                <p:cNvPr id="186" name="Rectangle 356"/>
                <p:cNvSpPr>
                  <a:spLocks noChangeArrowheads="1"/>
                </p:cNvSpPr>
                <p:nvPr/>
              </p:nvSpPr>
              <p:spPr bwMode="auto">
                <a:xfrm>
                  <a:off x="8115300" y="3132138"/>
                  <a:ext cx="33337" cy="36512"/>
                </a:xfrm>
                <a:prstGeom prst="rect">
                  <a:avLst/>
                </a:prstGeom>
                <a:solidFill>
                  <a:srgbClr val="FF5C47"/>
                </a:solidFill>
                <a:ln w="9525">
                  <a:noFill/>
                  <a:miter lim="800000"/>
                  <a:headEnd/>
                  <a:tailEnd/>
                </a:ln>
              </p:spPr>
              <p:txBody>
                <a:bodyPr/>
                <a:lstStyle/>
                <a:p>
                  <a:pPr defTabSz="457200" eaLnBrk="0" hangingPunct="0">
                    <a:lnSpc>
                      <a:spcPct val="75000"/>
                    </a:lnSpc>
                    <a:spcBef>
                      <a:spcPct val="50000"/>
                    </a:spcBef>
                  </a:pPr>
                  <a:endParaRPr lang="en-US" sz="1700" dirty="0">
                    <a:solidFill>
                      <a:schemeClr val="tx2">
                        <a:lumMod val="60000"/>
                        <a:lumOff val="40000"/>
                      </a:schemeClr>
                    </a:solidFill>
                    <a:latin typeface="Intel Clear" panose="020B0604020203020204" pitchFamily="34" charset="0"/>
                  </a:endParaRPr>
                </a:p>
              </p:txBody>
            </p:sp>
            <p:sp>
              <p:nvSpPr>
                <p:cNvPr id="187" name="Rectangle 363"/>
                <p:cNvSpPr>
                  <a:spLocks noChangeArrowheads="1"/>
                </p:cNvSpPr>
                <p:nvPr/>
              </p:nvSpPr>
              <p:spPr bwMode="auto">
                <a:xfrm>
                  <a:off x="7764463" y="3306763"/>
                  <a:ext cx="33337" cy="36512"/>
                </a:xfrm>
                <a:prstGeom prst="rect">
                  <a:avLst/>
                </a:prstGeom>
                <a:solidFill>
                  <a:srgbClr val="FF5C47"/>
                </a:solidFill>
                <a:ln w="9525">
                  <a:noFill/>
                  <a:miter lim="800000"/>
                  <a:headEnd/>
                  <a:tailEnd/>
                </a:ln>
              </p:spPr>
              <p:txBody>
                <a:bodyPr/>
                <a:lstStyle/>
                <a:p>
                  <a:pPr defTabSz="457200" eaLnBrk="0" hangingPunct="0">
                    <a:lnSpc>
                      <a:spcPct val="75000"/>
                    </a:lnSpc>
                    <a:spcBef>
                      <a:spcPct val="50000"/>
                    </a:spcBef>
                  </a:pPr>
                  <a:endParaRPr lang="en-US" sz="1700" dirty="0">
                    <a:solidFill>
                      <a:schemeClr val="tx2">
                        <a:lumMod val="60000"/>
                        <a:lumOff val="40000"/>
                      </a:schemeClr>
                    </a:solidFill>
                    <a:latin typeface="Intel Clear" panose="020B0604020203020204" pitchFamily="34" charset="0"/>
                  </a:endParaRPr>
                </a:p>
              </p:txBody>
            </p:sp>
            <p:sp>
              <p:nvSpPr>
                <p:cNvPr id="188" name="Rectangle 364"/>
                <p:cNvSpPr>
                  <a:spLocks noChangeArrowheads="1"/>
                </p:cNvSpPr>
                <p:nvPr/>
              </p:nvSpPr>
              <p:spPr bwMode="auto">
                <a:xfrm>
                  <a:off x="7813675" y="3306763"/>
                  <a:ext cx="34925" cy="36512"/>
                </a:xfrm>
                <a:prstGeom prst="rect">
                  <a:avLst/>
                </a:prstGeom>
                <a:solidFill>
                  <a:srgbClr val="FF5C47"/>
                </a:solidFill>
                <a:ln w="9525">
                  <a:noFill/>
                  <a:miter lim="800000"/>
                  <a:headEnd/>
                  <a:tailEnd/>
                </a:ln>
              </p:spPr>
              <p:txBody>
                <a:bodyPr/>
                <a:lstStyle/>
                <a:p>
                  <a:pPr defTabSz="457200" eaLnBrk="0" hangingPunct="0">
                    <a:lnSpc>
                      <a:spcPct val="75000"/>
                    </a:lnSpc>
                    <a:spcBef>
                      <a:spcPct val="50000"/>
                    </a:spcBef>
                  </a:pPr>
                  <a:endParaRPr lang="en-US" sz="1700" dirty="0">
                    <a:solidFill>
                      <a:schemeClr val="tx2">
                        <a:lumMod val="60000"/>
                        <a:lumOff val="40000"/>
                      </a:schemeClr>
                    </a:solidFill>
                    <a:latin typeface="Intel Clear" panose="020B0604020203020204" pitchFamily="34" charset="0"/>
                  </a:endParaRPr>
                </a:p>
              </p:txBody>
            </p:sp>
            <p:sp>
              <p:nvSpPr>
                <p:cNvPr id="189" name="Rectangle 365"/>
                <p:cNvSpPr>
                  <a:spLocks noChangeArrowheads="1"/>
                </p:cNvSpPr>
                <p:nvPr/>
              </p:nvSpPr>
              <p:spPr bwMode="auto">
                <a:xfrm>
                  <a:off x="7869238" y="3306763"/>
                  <a:ext cx="31750" cy="36512"/>
                </a:xfrm>
                <a:prstGeom prst="rect">
                  <a:avLst/>
                </a:prstGeom>
                <a:solidFill>
                  <a:srgbClr val="FF5C47"/>
                </a:solidFill>
                <a:ln w="9525">
                  <a:noFill/>
                  <a:miter lim="800000"/>
                  <a:headEnd/>
                  <a:tailEnd/>
                </a:ln>
              </p:spPr>
              <p:txBody>
                <a:bodyPr/>
                <a:lstStyle/>
                <a:p>
                  <a:pPr defTabSz="457200" eaLnBrk="0" hangingPunct="0">
                    <a:lnSpc>
                      <a:spcPct val="75000"/>
                    </a:lnSpc>
                    <a:spcBef>
                      <a:spcPct val="50000"/>
                    </a:spcBef>
                  </a:pPr>
                  <a:endParaRPr lang="en-US" sz="1700" dirty="0">
                    <a:solidFill>
                      <a:schemeClr val="tx2">
                        <a:lumMod val="60000"/>
                        <a:lumOff val="40000"/>
                      </a:schemeClr>
                    </a:solidFill>
                    <a:latin typeface="Intel Clear" panose="020B0604020203020204" pitchFamily="34" charset="0"/>
                  </a:endParaRPr>
                </a:p>
              </p:txBody>
            </p:sp>
            <p:sp>
              <p:nvSpPr>
                <p:cNvPr id="190" name="Rectangle 366"/>
                <p:cNvSpPr>
                  <a:spLocks noChangeArrowheads="1"/>
                </p:cNvSpPr>
                <p:nvPr/>
              </p:nvSpPr>
              <p:spPr bwMode="auto">
                <a:xfrm>
                  <a:off x="7918450" y="3306763"/>
                  <a:ext cx="33337" cy="36512"/>
                </a:xfrm>
                <a:prstGeom prst="rect">
                  <a:avLst/>
                </a:prstGeom>
                <a:solidFill>
                  <a:srgbClr val="FF5C47"/>
                </a:solidFill>
                <a:ln w="9525">
                  <a:noFill/>
                  <a:miter lim="800000"/>
                  <a:headEnd/>
                  <a:tailEnd/>
                </a:ln>
              </p:spPr>
              <p:txBody>
                <a:bodyPr/>
                <a:lstStyle/>
                <a:p>
                  <a:pPr defTabSz="457200" eaLnBrk="0" hangingPunct="0">
                    <a:lnSpc>
                      <a:spcPct val="75000"/>
                    </a:lnSpc>
                    <a:spcBef>
                      <a:spcPct val="50000"/>
                    </a:spcBef>
                  </a:pPr>
                  <a:endParaRPr lang="en-US" sz="1700" dirty="0">
                    <a:solidFill>
                      <a:schemeClr val="tx2">
                        <a:lumMod val="60000"/>
                        <a:lumOff val="40000"/>
                      </a:schemeClr>
                    </a:solidFill>
                    <a:latin typeface="Intel Clear" panose="020B0604020203020204" pitchFamily="34" charset="0"/>
                  </a:endParaRPr>
                </a:p>
              </p:txBody>
            </p:sp>
            <p:sp>
              <p:nvSpPr>
                <p:cNvPr id="191" name="Rectangle 367"/>
                <p:cNvSpPr>
                  <a:spLocks noChangeArrowheads="1"/>
                </p:cNvSpPr>
                <p:nvPr/>
              </p:nvSpPr>
              <p:spPr bwMode="auto">
                <a:xfrm>
                  <a:off x="7969250" y="3306763"/>
                  <a:ext cx="31750" cy="36512"/>
                </a:xfrm>
                <a:prstGeom prst="rect">
                  <a:avLst/>
                </a:prstGeom>
                <a:solidFill>
                  <a:srgbClr val="FF5C47"/>
                </a:solidFill>
                <a:ln w="9525">
                  <a:noFill/>
                  <a:miter lim="800000"/>
                  <a:headEnd/>
                  <a:tailEnd/>
                </a:ln>
              </p:spPr>
              <p:txBody>
                <a:bodyPr/>
                <a:lstStyle/>
                <a:p>
                  <a:pPr defTabSz="457200" eaLnBrk="0" hangingPunct="0">
                    <a:lnSpc>
                      <a:spcPct val="75000"/>
                    </a:lnSpc>
                    <a:spcBef>
                      <a:spcPct val="50000"/>
                    </a:spcBef>
                  </a:pPr>
                  <a:endParaRPr lang="en-US" sz="1700" dirty="0">
                    <a:solidFill>
                      <a:schemeClr val="tx2">
                        <a:lumMod val="60000"/>
                        <a:lumOff val="40000"/>
                      </a:schemeClr>
                    </a:solidFill>
                    <a:latin typeface="Intel Clear" panose="020B0604020203020204" pitchFamily="34" charset="0"/>
                  </a:endParaRPr>
                </a:p>
              </p:txBody>
            </p:sp>
            <p:sp>
              <p:nvSpPr>
                <p:cNvPr id="192" name="Rectangle 368"/>
                <p:cNvSpPr>
                  <a:spLocks noChangeArrowheads="1"/>
                </p:cNvSpPr>
                <p:nvPr/>
              </p:nvSpPr>
              <p:spPr bwMode="auto">
                <a:xfrm>
                  <a:off x="8018463" y="3306763"/>
                  <a:ext cx="33337" cy="36512"/>
                </a:xfrm>
                <a:prstGeom prst="rect">
                  <a:avLst/>
                </a:prstGeom>
                <a:solidFill>
                  <a:srgbClr val="FF5C47"/>
                </a:solidFill>
                <a:ln w="9525">
                  <a:noFill/>
                  <a:miter lim="800000"/>
                  <a:headEnd/>
                  <a:tailEnd/>
                </a:ln>
              </p:spPr>
              <p:txBody>
                <a:bodyPr/>
                <a:lstStyle/>
                <a:p>
                  <a:pPr defTabSz="457200" eaLnBrk="0" hangingPunct="0">
                    <a:lnSpc>
                      <a:spcPct val="75000"/>
                    </a:lnSpc>
                    <a:spcBef>
                      <a:spcPct val="50000"/>
                    </a:spcBef>
                  </a:pPr>
                  <a:endParaRPr lang="en-US" sz="1700" dirty="0">
                    <a:solidFill>
                      <a:schemeClr val="tx2">
                        <a:lumMod val="60000"/>
                        <a:lumOff val="40000"/>
                      </a:schemeClr>
                    </a:solidFill>
                    <a:latin typeface="Intel Clear" panose="020B0604020203020204" pitchFamily="34" charset="0"/>
                  </a:endParaRPr>
                </a:p>
              </p:txBody>
            </p:sp>
            <p:sp>
              <p:nvSpPr>
                <p:cNvPr id="193" name="Rectangle 369"/>
                <p:cNvSpPr>
                  <a:spLocks noChangeArrowheads="1"/>
                </p:cNvSpPr>
                <p:nvPr/>
              </p:nvSpPr>
              <p:spPr bwMode="auto">
                <a:xfrm>
                  <a:off x="8072438" y="3306763"/>
                  <a:ext cx="34925" cy="36512"/>
                </a:xfrm>
                <a:prstGeom prst="rect">
                  <a:avLst/>
                </a:prstGeom>
                <a:solidFill>
                  <a:srgbClr val="FF5C47"/>
                </a:solidFill>
                <a:ln w="9525">
                  <a:noFill/>
                  <a:miter lim="800000"/>
                  <a:headEnd/>
                  <a:tailEnd/>
                </a:ln>
              </p:spPr>
              <p:txBody>
                <a:bodyPr/>
                <a:lstStyle/>
                <a:p>
                  <a:pPr defTabSz="457200" eaLnBrk="0" hangingPunct="0">
                    <a:lnSpc>
                      <a:spcPct val="75000"/>
                    </a:lnSpc>
                    <a:spcBef>
                      <a:spcPct val="50000"/>
                    </a:spcBef>
                  </a:pPr>
                  <a:endParaRPr lang="en-US" sz="1700" dirty="0">
                    <a:solidFill>
                      <a:schemeClr val="tx2">
                        <a:lumMod val="60000"/>
                        <a:lumOff val="40000"/>
                      </a:schemeClr>
                    </a:solidFill>
                    <a:latin typeface="Intel Clear" panose="020B0604020203020204" pitchFamily="34" charset="0"/>
                  </a:endParaRPr>
                </a:p>
              </p:txBody>
            </p:sp>
            <p:sp>
              <p:nvSpPr>
                <p:cNvPr id="194" name="Rectangle 370"/>
                <p:cNvSpPr>
                  <a:spLocks noChangeArrowheads="1"/>
                </p:cNvSpPr>
                <p:nvPr/>
              </p:nvSpPr>
              <p:spPr bwMode="auto">
                <a:xfrm>
                  <a:off x="8123238" y="3306763"/>
                  <a:ext cx="33337" cy="36512"/>
                </a:xfrm>
                <a:prstGeom prst="rect">
                  <a:avLst/>
                </a:prstGeom>
                <a:solidFill>
                  <a:srgbClr val="FF5C47"/>
                </a:solidFill>
                <a:ln w="9525">
                  <a:noFill/>
                  <a:miter lim="800000"/>
                  <a:headEnd/>
                  <a:tailEnd/>
                </a:ln>
              </p:spPr>
              <p:txBody>
                <a:bodyPr/>
                <a:lstStyle/>
                <a:p>
                  <a:pPr defTabSz="457200" eaLnBrk="0" hangingPunct="0">
                    <a:lnSpc>
                      <a:spcPct val="75000"/>
                    </a:lnSpc>
                    <a:spcBef>
                      <a:spcPct val="50000"/>
                    </a:spcBef>
                  </a:pPr>
                  <a:endParaRPr lang="en-US" sz="1700" dirty="0">
                    <a:solidFill>
                      <a:schemeClr val="tx2">
                        <a:lumMod val="60000"/>
                        <a:lumOff val="40000"/>
                      </a:schemeClr>
                    </a:solidFill>
                    <a:latin typeface="Intel Clear" panose="020B0604020203020204" pitchFamily="34" charset="0"/>
                  </a:endParaRPr>
                </a:p>
              </p:txBody>
            </p:sp>
            <p:sp>
              <p:nvSpPr>
                <p:cNvPr id="195" name="Rectangle 360"/>
                <p:cNvSpPr>
                  <a:spLocks noChangeArrowheads="1"/>
                </p:cNvSpPr>
                <p:nvPr/>
              </p:nvSpPr>
              <p:spPr bwMode="auto">
                <a:xfrm>
                  <a:off x="7770813" y="3186113"/>
                  <a:ext cx="362279" cy="71643"/>
                </a:xfrm>
                <a:prstGeom prst="rect">
                  <a:avLst/>
                </a:prstGeom>
                <a:noFill/>
                <a:ln w="9525">
                  <a:noFill/>
                  <a:miter lim="800000"/>
                  <a:headEnd/>
                  <a:tailEnd/>
                </a:ln>
              </p:spPr>
              <p:txBody>
                <a:bodyPr wrap="none" lIns="0" tIns="0" rIns="0" bIns="0">
                  <a:spAutoFit/>
                </a:bodyPr>
                <a:lstStyle/>
                <a:p>
                  <a:pPr defTabSz="457200" eaLnBrk="0" hangingPunct="0">
                    <a:lnSpc>
                      <a:spcPct val="75000"/>
                    </a:lnSpc>
                    <a:spcBef>
                      <a:spcPct val="50000"/>
                    </a:spcBef>
                  </a:pPr>
                  <a:r>
                    <a:rPr lang="en-US" sz="700" dirty="0">
                      <a:solidFill>
                        <a:schemeClr val="tx2">
                          <a:lumMod val="60000"/>
                          <a:lumOff val="40000"/>
                        </a:schemeClr>
                      </a:solidFill>
                      <a:latin typeface="Intel Clear" panose="020B0604020203020204" pitchFamily="34" charset="0"/>
                    </a:rPr>
                    <a:t>LAN PHY</a:t>
                  </a:r>
                  <a:endParaRPr lang="en-US" sz="1700" dirty="0">
                    <a:solidFill>
                      <a:schemeClr val="tx2">
                        <a:lumMod val="60000"/>
                        <a:lumOff val="40000"/>
                      </a:schemeClr>
                    </a:solidFill>
                    <a:latin typeface="Intel Clear" panose="020B0604020203020204" pitchFamily="34" charset="0"/>
                  </a:endParaRPr>
                </a:p>
              </p:txBody>
            </p:sp>
            <p:sp>
              <p:nvSpPr>
                <p:cNvPr id="196" name="Line 361"/>
                <p:cNvSpPr>
                  <a:spLocks noChangeShapeType="1"/>
                </p:cNvSpPr>
                <p:nvPr/>
              </p:nvSpPr>
              <p:spPr bwMode="auto">
                <a:xfrm>
                  <a:off x="7945438" y="3227388"/>
                  <a:ext cx="36512" cy="25400"/>
                </a:xfrm>
                <a:prstGeom prst="line">
                  <a:avLst/>
                </a:prstGeom>
                <a:noFill/>
                <a:ln w="9525">
                  <a:solidFill>
                    <a:srgbClr val="0860A8"/>
                  </a:solidFill>
                  <a:round/>
                  <a:headEnd/>
                  <a:tailEnd/>
                </a:ln>
              </p:spPr>
              <p:txBody>
                <a:bodyPr/>
                <a:lstStyle/>
                <a:p>
                  <a:pPr defTabSz="457200"/>
                  <a:endParaRPr lang="en-US" dirty="0">
                    <a:solidFill>
                      <a:schemeClr val="tx2">
                        <a:lumMod val="60000"/>
                        <a:lumOff val="40000"/>
                      </a:schemeClr>
                    </a:solidFill>
                    <a:latin typeface="Intel Clear" panose="020B0604020203020204" pitchFamily="34" charset="0"/>
                  </a:endParaRPr>
                </a:p>
              </p:txBody>
            </p:sp>
            <p:sp>
              <p:nvSpPr>
                <p:cNvPr id="197" name="Line 362"/>
                <p:cNvSpPr>
                  <a:spLocks noChangeShapeType="1"/>
                </p:cNvSpPr>
                <p:nvPr/>
              </p:nvSpPr>
              <p:spPr bwMode="auto">
                <a:xfrm flipH="1">
                  <a:off x="7945438" y="3227388"/>
                  <a:ext cx="34925" cy="25400"/>
                </a:xfrm>
                <a:prstGeom prst="line">
                  <a:avLst/>
                </a:prstGeom>
                <a:noFill/>
                <a:ln w="9525">
                  <a:solidFill>
                    <a:srgbClr val="0860A8"/>
                  </a:solidFill>
                  <a:round/>
                  <a:headEnd/>
                  <a:tailEnd/>
                </a:ln>
              </p:spPr>
              <p:txBody>
                <a:bodyPr/>
                <a:lstStyle/>
                <a:p>
                  <a:pPr defTabSz="457200"/>
                  <a:endParaRPr lang="en-US" dirty="0">
                    <a:solidFill>
                      <a:schemeClr val="tx2">
                        <a:lumMod val="60000"/>
                        <a:lumOff val="40000"/>
                      </a:schemeClr>
                    </a:solidFill>
                    <a:latin typeface="Intel Clear" panose="020B0604020203020204" pitchFamily="34" charset="0"/>
                  </a:endParaRPr>
                </a:p>
              </p:txBody>
            </p:sp>
            <p:sp>
              <p:nvSpPr>
                <p:cNvPr id="198" name="Rectangle 385"/>
                <p:cNvSpPr>
                  <a:spLocks noChangeArrowheads="1"/>
                </p:cNvSpPr>
                <p:nvPr/>
              </p:nvSpPr>
              <p:spPr bwMode="auto">
                <a:xfrm>
                  <a:off x="7764463" y="3306763"/>
                  <a:ext cx="33337" cy="36512"/>
                </a:xfrm>
                <a:prstGeom prst="rect">
                  <a:avLst/>
                </a:prstGeom>
                <a:solidFill>
                  <a:srgbClr val="FF5C47"/>
                </a:solidFill>
                <a:ln w="9525">
                  <a:noFill/>
                  <a:miter lim="800000"/>
                  <a:headEnd/>
                  <a:tailEnd/>
                </a:ln>
              </p:spPr>
              <p:txBody>
                <a:bodyPr/>
                <a:lstStyle/>
                <a:p>
                  <a:pPr defTabSz="457200" eaLnBrk="0" hangingPunct="0">
                    <a:lnSpc>
                      <a:spcPct val="75000"/>
                    </a:lnSpc>
                    <a:spcBef>
                      <a:spcPct val="50000"/>
                    </a:spcBef>
                  </a:pPr>
                  <a:endParaRPr lang="en-US" sz="1700" dirty="0">
                    <a:solidFill>
                      <a:schemeClr val="tx2">
                        <a:lumMod val="60000"/>
                        <a:lumOff val="40000"/>
                      </a:schemeClr>
                    </a:solidFill>
                    <a:latin typeface="Intel Clear" panose="020B0604020203020204" pitchFamily="34" charset="0"/>
                  </a:endParaRPr>
                </a:p>
              </p:txBody>
            </p:sp>
            <p:sp>
              <p:nvSpPr>
                <p:cNvPr id="199" name="Rectangle 386"/>
                <p:cNvSpPr>
                  <a:spLocks noChangeArrowheads="1"/>
                </p:cNvSpPr>
                <p:nvPr/>
              </p:nvSpPr>
              <p:spPr bwMode="auto">
                <a:xfrm>
                  <a:off x="7813675" y="3306763"/>
                  <a:ext cx="34925" cy="36512"/>
                </a:xfrm>
                <a:prstGeom prst="rect">
                  <a:avLst/>
                </a:prstGeom>
                <a:solidFill>
                  <a:srgbClr val="FF5C47"/>
                </a:solidFill>
                <a:ln w="9525">
                  <a:noFill/>
                  <a:miter lim="800000"/>
                  <a:headEnd/>
                  <a:tailEnd/>
                </a:ln>
              </p:spPr>
              <p:txBody>
                <a:bodyPr/>
                <a:lstStyle/>
                <a:p>
                  <a:pPr defTabSz="457200" eaLnBrk="0" hangingPunct="0">
                    <a:lnSpc>
                      <a:spcPct val="75000"/>
                    </a:lnSpc>
                    <a:spcBef>
                      <a:spcPct val="50000"/>
                    </a:spcBef>
                  </a:pPr>
                  <a:endParaRPr lang="en-US" sz="1700" dirty="0">
                    <a:solidFill>
                      <a:schemeClr val="tx2">
                        <a:lumMod val="60000"/>
                        <a:lumOff val="40000"/>
                      </a:schemeClr>
                    </a:solidFill>
                    <a:latin typeface="Intel Clear" panose="020B0604020203020204" pitchFamily="34" charset="0"/>
                  </a:endParaRPr>
                </a:p>
              </p:txBody>
            </p:sp>
            <p:sp>
              <p:nvSpPr>
                <p:cNvPr id="200" name="Rectangle 387"/>
                <p:cNvSpPr>
                  <a:spLocks noChangeArrowheads="1"/>
                </p:cNvSpPr>
                <p:nvPr/>
              </p:nvSpPr>
              <p:spPr bwMode="auto">
                <a:xfrm>
                  <a:off x="7869238" y="3306763"/>
                  <a:ext cx="31750" cy="36512"/>
                </a:xfrm>
                <a:prstGeom prst="rect">
                  <a:avLst/>
                </a:prstGeom>
                <a:solidFill>
                  <a:srgbClr val="FF5C47"/>
                </a:solidFill>
                <a:ln w="9525">
                  <a:noFill/>
                  <a:miter lim="800000"/>
                  <a:headEnd/>
                  <a:tailEnd/>
                </a:ln>
              </p:spPr>
              <p:txBody>
                <a:bodyPr/>
                <a:lstStyle/>
                <a:p>
                  <a:pPr defTabSz="457200" eaLnBrk="0" hangingPunct="0">
                    <a:lnSpc>
                      <a:spcPct val="75000"/>
                    </a:lnSpc>
                    <a:spcBef>
                      <a:spcPct val="50000"/>
                    </a:spcBef>
                  </a:pPr>
                  <a:endParaRPr lang="en-US" sz="1700" dirty="0">
                    <a:solidFill>
                      <a:schemeClr val="tx2">
                        <a:lumMod val="60000"/>
                        <a:lumOff val="40000"/>
                      </a:schemeClr>
                    </a:solidFill>
                    <a:latin typeface="Intel Clear" panose="020B0604020203020204" pitchFamily="34" charset="0"/>
                  </a:endParaRPr>
                </a:p>
              </p:txBody>
            </p:sp>
            <p:sp>
              <p:nvSpPr>
                <p:cNvPr id="201" name="Rectangle 388"/>
                <p:cNvSpPr>
                  <a:spLocks noChangeArrowheads="1"/>
                </p:cNvSpPr>
                <p:nvPr/>
              </p:nvSpPr>
              <p:spPr bwMode="auto">
                <a:xfrm>
                  <a:off x="7918450" y="3306763"/>
                  <a:ext cx="33337" cy="36512"/>
                </a:xfrm>
                <a:prstGeom prst="rect">
                  <a:avLst/>
                </a:prstGeom>
                <a:solidFill>
                  <a:srgbClr val="FF5C47"/>
                </a:solidFill>
                <a:ln w="9525">
                  <a:noFill/>
                  <a:miter lim="800000"/>
                  <a:headEnd/>
                  <a:tailEnd/>
                </a:ln>
              </p:spPr>
              <p:txBody>
                <a:bodyPr/>
                <a:lstStyle/>
                <a:p>
                  <a:pPr defTabSz="457200" eaLnBrk="0" hangingPunct="0">
                    <a:lnSpc>
                      <a:spcPct val="75000"/>
                    </a:lnSpc>
                    <a:spcBef>
                      <a:spcPct val="50000"/>
                    </a:spcBef>
                  </a:pPr>
                  <a:endParaRPr lang="en-US" sz="1700" dirty="0">
                    <a:solidFill>
                      <a:schemeClr val="tx2">
                        <a:lumMod val="60000"/>
                        <a:lumOff val="40000"/>
                      </a:schemeClr>
                    </a:solidFill>
                    <a:latin typeface="Intel Clear" panose="020B0604020203020204" pitchFamily="34" charset="0"/>
                  </a:endParaRPr>
                </a:p>
              </p:txBody>
            </p:sp>
            <p:sp>
              <p:nvSpPr>
                <p:cNvPr id="202" name="Rectangle 389"/>
                <p:cNvSpPr>
                  <a:spLocks noChangeArrowheads="1"/>
                </p:cNvSpPr>
                <p:nvPr/>
              </p:nvSpPr>
              <p:spPr bwMode="auto">
                <a:xfrm>
                  <a:off x="7969250" y="3306763"/>
                  <a:ext cx="31750" cy="36512"/>
                </a:xfrm>
                <a:prstGeom prst="rect">
                  <a:avLst/>
                </a:prstGeom>
                <a:solidFill>
                  <a:srgbClr val="FF5C47"/>
                </a:solidFill>
                <a:ln w="9525">
                  <a:noFill/>
                  <a:miter lim="800000"/>
                  <a:headEnd/>
                  <a:tailEnd/>
                </a:ln>
              </p:spPr>
              <p:txBody>
                <a:bodyPr/>
                <a:lstStyle/>
                <a:p>
                  <a:pPr defTabSz="457200" eaLnBrk="0" hangingPunct="0">
                    <a:lnSpc>
                      <a:spcPct val="75000"/>
                    </a:lnSpc>
                    <a:spcBef>
                      <a:spcPct val="50000"/>
                    </a:spcBef>
                  </a:pPr>
                  <a:endParaRPr lang="en-US" sz="1700" dirty="0">
                    <a:solidFill>
                      <a:schemeClr val="tx2">
                        <a:lumMod val="60000"/>
                        <a:lumOff val="40000"/>
                      </a:schemeClr>
                    </a:solidFill>
                    <a:latin typeface="Intel Clear" panose="020B0604020203020204" pitchFamily="34" charset="0"/>
                  </a:endParaRPr>
                </a:p>
              </p:txBody>
            </p:sp>
            <p:sp>
              <p:nvSpPr>
                <p:cNvPr id="203" name="Rectangle 390"/>
                <p:cNvSpPr>
                  <a:spLocks noChangeArrowheads="1"/>
                </p:cNvSpPr>
                <p:nvPr/>
              </p:nvSpPr>
              <p:spPr bwMode="auto">
                <a:xfrm>
                  <a:off x="8018463" y="3306763"/>
                  <a:ext cx="33337" cy="36512"/>
                </a:xfrm>
                <a:prstGeom prst="rect">
                  <a:avLst/>
                </a:prstGeom>
                <a:solidFill>
                  <a:srgbClr val="FF5C47"/>
                </a:solidFill>
                <a:ln w="9525">
                  <a:noFill/>
                  <a:miter lim="800000"/>
                  <a:headEnd/>
                  <a:tailEnd/>
                </a:ln>
              </p:spPr>
              <p:txBody>
                <a:bodyPr/>
                <a:lstStyle/>
                <a:p>
                  <a:pPr defTabSz="457200" eaLnBrk="0" hangingPunct="0">
                    <a:lnSpc>
                      <a:spcPct val="75000"/>
                    </a:lnSpc>
                    <a:spcBef>
                      <a:spcPct val="50000"/>
                    </a:spcBef>
                  </a:pPr>
                  <a:endParaRPr lang="en-US" sz="1700" dirty="0">
                    <a:solidFill>
                      <a:schemeClr val="tx2">
                        <a:lumMod val="60000"/>
                        <a:lumOff val="40000"/>
                      </a:schemeClr>
                    </a:solidFill>
                    <a:latin typeface="Intel Clear" panose="020B0604020203020204" pitchFamily="34" charset="0"/>
                  </a:endParaRPr>
                </a:p>
              </p:txBody>
            </p:sp>
            <p:sp>
              <p:nvSpPr>
                <p:cNvPr id="204" name="Rectangle 391"/>
                <p:cNvSpPr>
                  <a:spLocks noChangeArrowheads="1"/>
                </p:cNvSpPr>
                <p:nvPr/>
              </p:nvSpPr>
              <p:spPr bwMode="auto">
                <a:xfrm>
                  <a:off x="8072438" y="3306763"/>
                  <a:ext cx="34925" cy="36512"/>
                </a:xfrm>
                <a:prstGeom prst="rect">
                  <a:avLst/>
                </a:prstGeom>
                <a:solidFill>
                  <a:srgbClr val="FF5C47"/>
                </a:solidFill>
                <a:ln w="9525">
                  <a:noFill/>
                  <a:miter lim="800000"/>
                  <a:headEnd/>
                  <a:tailEnd/>
                </a:ln>
              </p:spPr>
              <p:txBody>
                <a:bodyPr/>
                <a:lstStyle/>
                <a:p>
                  <a:pPr defTabSz="457200" eaLnBrk="0" hangingPunct="0">
                    <a:lnSpc>
                      <a:spcPct val="75000"/>
                    </a:lnSpc>
                    <a:spcBef>
                      <a:spcPct val="50000"/>
                    </a:spcBef>
                  </a:pPr>
                  <a:endParaRPr lang="en-US" sz="1700" dirty="0">
                    <a:solidFill>
                      <a:schemeClr val="tx2">
                        <a:lumMod val="60000"/>
                        <a:lumOff val="40000"/>
                      </a:schemeClr>
                    </a:solidFill>
                    <a:latin typeface="Intel Clear" panose="020B0604020203020204" pitchFamily="34" charset="0"/>
                  </a:endParaRPr>
                </a:p>
              </p:txBody>
            </p:sp>
            <p:sp>
              <p:nvSpPr>
                <p:cNvPr id="205" name="Rectangle 392"/>
                <p:cNvSpPr>
                  <a:spLocks noChangeArrowheads="1"/>
                </p:cNvSpPr>
                <p:nvPr/>
              </p:nvSpPr>
              <p:spPr bwMode="auto">
                <a:xfrm>
                  <a:off x="8123238" y="3306763"/>
                  <a:ext cx="33337" cy="36512"/>
                </a:xfrm>
                <a:prstGeom prst="rect">
                  <a:avLst/>
                </a:prstGeom>
                <a:solidFill>
                  <a:srgbClr val="FF5C47"/>
                </a:solidFill>
                <a:ln w="9525">
                  <a:noFill/>
                  <a:miter lim="800000"/>
                  <a:headEnd/>
                  <a:tailEnd/>
                </a:ln>
              </p:spPr>
              <p:txBody>
                <a:bodyPr/>
                <a:lstStyle/>
                <a:p>
                  <a:pPr defTabSz="457200" eaLnBrk="0" hangingPunct="0">
                    <a:lnSpc>
                      <a:spcPct val="75000"/>
                    </a:lnSpc>
                    <a:spcBef>
                      <a:spcPct val="50000"/>
                    </a:spcBef>
                  </a:pPr>
                  <a:endParaRPr lang="en-US" sz="1700" dirty="0">
                    <a:solidFill>
                      <a:schemeClr val="tx2">
                        <a:lumMod val="60000"/>
                        <a:lumOff val="40000"/>
                      </a:schemeClr>
                    </a:solidFill>
                    <a:latin typeface="Intel Clear" panose="020B0604020203020204" pitchFamily="34" charset="0"/>
                  </a:endParaRPr>
                </a:p>
              </p:txBody>
            </p:sp>
            <p:sp>
              <p:nvSpPr>
                <p:cNvPr id="206" name="Rectangle 382"/>
                <p:cNvSpPr>
                  <a:spLocks noChangeArrowheads="1"/>
                </p:cNvSpPr>
                <p:nvPr/>
              </p:nvSpPr>
              <p:spPr bwMode="auto">
                <a:xfrm>
                  <a:off x="7770813" y="3186113"/>
                  <a:ext cx="362279" cy="71643"/>
                </a:xfrm>
                <a:prstGeom prst="rect">
                  <a:avLst/>
                </a:prstGeom>
                <a:noFill/>
                <a:ln w="9525">
                  <a:noFill/>
                  <a:miter lim="800000"/>
                  <a:headEnd/>
                  <a:tailEnd/>
                </a:ln>
              </p:spPr>
              <p:txBody>
                <a:bodyPr wrap="none" lIns="0" tIns="0" rIns="0" bIns="0">
                  <a:spAutoFit/>
                </a:bodyPr>
                <a:lstStyle/>
                <a:p>
                  <a:pPr defTabSz="457200" eaLnBrk="0" hangingPunct="0">
                    <a:lnSpc>
                      <a:spcPct val="75000"/>
                    </a:lnSpc>
                    <a:spcBef>
                      <a:spcPct val="50000"/>
                    </a:spcBef>
                  </a:pPr>
                  <a:r>
                    <a:rPr lang="en-US" sz="700" dirty="0">
                      <a:solidFill>
                        <a:schemeClr val="tx2">
                          <a:lumMod val="60000"/>
                          <a:lumOff val="40000"/>
                        </a:schemeClr>
                      </a:solidFill>
                      <a:latin typeface="Intel Clear" panose="020B0604020203020204" pitchFamily="34" charset="0"/>
                    </a:rPr>
                    <a:t>LAN PHY</a:t>
                  </a:r>
                  <a:endParaRPr lang="en-US" sz="1700" dirty="0">
                    <a:solidFill>
                      <a:schemeClr val="tx2">
                        <a:lumMod val="60000"/>
                        <a:lumOff val="40000"/>
                      </a:schemeClr>
                    </a:solidFill>
                    <a:latin typeface="Intel Clear" panose="020B0604020203020204" pitchFamily="34" charset="0"/>
                  </a:endParaRPr>
                </a:p>
              </p:txBody>
            </p:sp>
            <p:sp>
              <p:nvSpPr>
                <p:cNvPr id="207" name="Line 383"/>
                <p:cNvSpPr>
                  <a:spLocks noChangeShapeType="1"/>
                </p:cNvSpPr>
                <p:nvPr/>
              </p:nvSpPr>
              <p:spPr bwMode="auto">
                <a:xfrm>
                  <a:off x="7945438" y="3227388"/>
                  <a:ext cx="36512" cy="25400"/>
                </a:xfrm>
                <a:prstGeom prst="line">
                  <a:avLst/>
                </a:prstGeom>
                <a:noFill/>
                <a:ln w="9525">
                  <a:solidFill>
                    <a:srgbClr val="0860A8"/>
                  </a:solidFill>
                  <a:round/>
                  <a:headEnd/>
                  <a:tailEnd/>
                </a:ln>
              </p:spPr>
              <p:txBody>
                <a:bodyPr/>
                <a:lstStyle/>
                <a:p>
                  <a:pPr defTabSz="457200"/>
                  <a:endParaRPr lang="en-US" dirty="0">
                    <a:solidFill>
                      <a:schemeClr val="tx2">
                        <a:lumMod val="60000"/>
                        <a:lumOff val="40000"/>
                      </a:schemeClr>
                    </a:solidFill>
                    <a:latin typeface="Intel Clear" panose="020B0604020203020204" pitchFamily="34" charset="0"/>
                  </a:endParaRPr>
                </a:p>
              </p:txBody>
            </p:sp>
            <p:sp>
              <p:nvSpPr>
                <p:cNvPr id="208" name="Line 384"/>
                <p:cNvSpPr>
                  <a:spLocks noChangeShapeType="1"/>
                </p:cNvSpPr>
                <p:nvPr/>
              </p:nvSpPr>
              <p:spPr bwMode="auto">
                <a:xfrm flipH="1">
                  <a:off x="7945438" y="3227388"/>
                  <a:ext cx="34925" cy="25400"/>
                </a:xfrm>
                <a:prstGeom prst="line">
                  <a:avLst/>
                </a:prstGeom>
                <a:noFill/>
                <a:ln w="9525">
                  <a:solidFill>
                    <a:srgbClr val="0860A8"/>
                  </a:solidFill>
                  <a:round/>
                  <a:headEnd/>
                  <a:tailEnd/>
                </a:ln>
              </p:spPr>
              <p:txBody>
                <a:bodyPr/>
                <a:lstStyle/>
                <a:p>
                  <a:pPr defTabSz="457200"/>
                  <a:endParaRPr lang="en-US" dirty="0">
                    <a:solidFill>
                      <a:schemeClr val="tx2">
                        <a:lumMod val="60000"/>
                        <a:lumOff val="40000"/>
                      </a:schemeClr>
                    </a:solidFill>
                    <a:latin typeface="Intel Clear" panose="020B0604020203020204" pitchFamily="34" charset="0"/>
                  </a:endParaRPr>
                </a:p>
              </p:txBody>
            </p:sp>
            <p:sp>
              <p:nvSpPr>
                <p:cNvPr id="209" name="Rectangle 380"/>
                <p:cNvSpPr>
                  <a:spLocks noChangeArrowheads="1"/>
                </p:cNvSpPr>
                <p:nvPr/>
              </p:nvSpPr>
              <p:spPr bwMode="auto">
                <a:xfrm>
                  <a:off x="7750175" y="3143759"/>
                  <a:ext cx="397328" cy="156123"/>
                </a:xfrm>
                <a:prstGeom prst="rect">
                  <a:avLst/>
                </a:prstGeom>
                <a:solidFill>
                  <a:srgbClr val="000066"/>
                </a:solidFill>
                <a:ln w="9525">
                  <a:noFill/>
                  <a:miter lim="800000"/>
                  <a:headEnd/>
                  <a:tailEnd/>
                </a:ln>
              </p:spPr>
              <p:txBody>
                <a:bodyPr lIns="18288" rIns="18288" anchor="ctr"/>
                <a:lstStyle/>
                <a:p>
                  <a:pPr algn="ctr" defTabSz="457200" eaLnBrk="0" hangingPunct="0">
                    <a:lnSpc>
                      <a:spcPct val="75000"/>
                    </a:lnSpc>
                    <a:spcBef>
                      <a:spcPct val="50000"/>
                    </a:spcBef>
                  </a:pPr>
                  <a:r>
                    <a:rPr lang="en-US" sz="700" kern="0" dirty="0">
                      <a:solidFill>
                        <a:schemeClr val="bg1"/>
                      </a:solidFill>
                      <a:latin typeface="Intel Clear" panose="020B0604020203020204" pitchFamily="34" charset="0"/>
                    </a:rPr>
                    <a:t> </a:t>
                  </a:r>
                  <a:r>
                    <a:rPr lang="en-US" sz="700" kern="0" dirty="0" smtClean="0">
                      <a:solidFill>
                        <a:schemeClr val="bg1"/>
                      </a:solidFill>
                      <a:latin typeface="Intel Clear" panose="020B0604020203020204" pitchFamily="34" charset="0"/>
                    </a:rPr>
                    <a:t>LAN PHY</a:t>
                  </a:r>
                  <a:endParaRPr lang="en-US" sz="700" kern="0" dirty="0">
                    <a:solidFill>
                      <a:schemeClr val="bg1"/>
                    </a:solidFill>
                    <a:latin typeface="Intel Clear" panose="020B0604020203020204" pitchFamily="34" charset="0"/>
                  </a:endParaRPr>
                </a:p>
              </p:txBody>
            </p:sp>
            <p:sp>
              <p:nvSpPr>
                <p:cNvPr id="210" name="Rectangle 381"/>
                <p:cNvSpPr>
                  <a:spLocks noChangeArrowheads="1"/>
                </p:cNvSpPr>
                <p:nvPr/>
              </p:nvSpPr>
              <p:spPr bwMode="auto">
                <a:xfrm>
                  <a:off x="7745413" y="3135313"/>
                  <a:ext cx="407987" cy="166687"/>
                </a:xfrm>
                <a:prstGeom prst="rect">
                  <a:avLst/>
                </a:prstGeom>
                <a:noFill/>
                <a:ln w="7938" cap="rnd">
                  <a:solidFill>
                    <a:srgbClr val="0860A8"/>
                  </a:solidFill>
                  <a:miter lim="800000"/>
                  <a:headEnd/>
                  <a:tailEnd/>
                </a:ln>
              </p:spPr>
              <p:txBody>
                <a:bodyPr/>
                <a:lstStyle/>
                <a:p>
                  <a:pPr defTabSz="457200" eaLnBrk="0" hangingPunct="0">
                    <a:lnSpc>
                      <a:spcPct val="75000"/>
                    </a:lnSpc>
                    <a:spcBef>
                      <a:spcPct val="50000"/>
                    </a:spcBef>
                  </a:pPr>
                  <a:endParaRPr lang="en-US" sz="1700" dirty="0">
                    <a:solidFill>
                      <a:schemeClr val="tx2">
                        <a:lumMod val="60000"/>
                        <a:lumOff val="40000"/>
                      </a:schemeClr>
                    </a:solidFill>
                    <a:latin typeface="Intel Clear" panose="020B0604020203020204" pitchFamily="34" charset="0"/>
                  </a:endParaRPr>
                </a:p>
              </p:txBody>
            </p:sp>
          </p:grpSp>
          <p:grpSp>
            <p:nvGrpSpPr>
              <p:cNvPr id="143" name="Group 444"/>
              <p:cNvGrpSpPr/>
              <p:nvPr/>
            </p:nvGrpSpPr>
            <p:grpSpPr>
              <a:xfrm>
                <a:off x="7226299" y="1532016"/>
                <a:ext cx="454438" cy="431351"/>
                <a:chOff x="7402743" y="2446211"/>
                <a:chExt cx="454438" cy="431351"/>
              </a:xfrm>
            </p:grpSpPr>
            <p:sp>
              <p:nvSpPr>
                <p:cNvPr id="146" name="Rectangle 44"/>
                <p:cNvSpPr>
                  <a:spLocks noChangeArrowheads="1"/>
                </p:cNvSpPr>
                <p:nvPr/>
              </p:nvSpPr>
              <p:spPr bwMode="gray">
                <a:xfrm>
                  <a:off x="7402743" y="2468705"/>
                  <a:ext cx="454438" cy="408857"/>
                </a:xfrm>
                <a:prstGeom prst="rect">
                  <a:avLst/>
                </a:prstGeom>
                <a:solidFill>
                  <a:srgbClr val="DDDDDD"/>
                </a:solidFill>
                <a:ln w="12700">
                  <a:solidFill>
                    <a:srgbClr val="CBCBCB"/>
                  </a:solidFill>
                  <a:miter lim="800000"/>
                  <a:headEnd/>
                  <a:tailEnd/>
                </a:ln>
                <a:extLst/>
              </p:spPr>
              <p:txBody>
                <a:bodyPr wrap="none" lIns="27432" anchor="ctr"/>
                <a:lstStyle/>
                <a:p>
                  <a:pPr defTabSz="457200"/>
                  <a:endParaRPr lang="en-US" sz="800" dirty="0">
                    <a:solidFill>
                      <a:schemeClr val="tx2">
                        <a:lumMod val="60000"/>
                        <a:lumOff val="40000"/>
                      </a:schemeClr>
                    </a:solidFill>
                    <a:effectLst>
                      <a:outerShdw blurRad="38100" dist="38100" dir="2700000" algn="tl">
                        <a:srgbClr val="000000">
                          <a:alpha val="43137"/>
                        </a:srgbClr>
                      </a:outerShdw>
                    </a:effectLst>
                    <a:latin typeface="Intel Clear" panose="020B0604020203020204" pitchFamily="34" charset="0"/>
                  </a:endParaRPr>
                </a:p>
              </p:txBody>
            </p:sp>
            <p:sp>
              <p:nvSpPr>
                <p:cNvPr id="147" name="Rectangle 45"/>
                <p:cNvSpPr>
                  <a:spLocks noChangeArrowheads="1"/>
                </p:cNvSpPr>
                <p:nvPr/>
              </p:nvSpPr>
              <p:spPr bwMode="gray">
                <a:xfrm>
                  <a:off x="7432864" y="2505753"/>
                  <a:ext cx="394195" cy="275218"/>
                </a:xfrm>
                <a:prstGeom prst="rect">
                  <a:avLst/>
                </a:prstGeom>
                <a:solidFill>
                  <a:schemeClr val="accent2"/>
                </a:solidFill>
                <a:ln w="12700">
                  <a:solidFill>
                    <a:srgbClr val="474747"/>
                  </a:solidFill>
                  <a:miter lim="800000"/>
                  <a:headEnd/>
                  <a:tailEnd/>
                </a:ln>
                <a:extLst/>
              </p:spPr>
              <p:txBody>
                <a:bodyPr wrap="none" lIns="27432" anchor="ctr"/>
                <a:lstStyle/>
                <a:p>
                  <a:pPr algn="ctr" defTabSz="457200"/>
                  <a:r>
                    <a:rPr lang="en-US" sz="900" dirty="0" smtClean="0">
                      <a:solidFill>
                        <a:schemeClr val="bg1"/>
                      </a:solidFill>
                      <a:effectLst>
                        <a:outerShdw blurRad="38100" dist="38100" dir="2700000" algn="tl">
                          <a:srgbClr val="000000">
                            <a:alpha val="43137"/>
                          </a:srgbClr>
                        </a:outerShdw>
                      </a:effectLst>
                      <a:latin typeface="Intel Clear" panose="020B0604020203020204" pitchFamily="34" charset="0"/>
                    </a:rPr>
                    <a:t>BMC</a:t>
                  </a:r>
                  <a:endParaRPr lang="en-US" sz="900" dirty="0">
                    <a:solidFill>
                      <a:schemeClr val="bg1"/>
                    </a:solidFill>
                    <a:effectLst>
                      <a:outerShdw blurRad="38100" dist="38100" dir="2700000" algn="tl">
                        <a:srgbClr val="000000">
                          <a:alpha val="43137"/>
                        </a:srgbClr>
                      </a:outerShdw>
                    </a:effectLst>
                    <a:latin typeface="Intel Clear" panose="020B0604020203020204" pitchFamily="34" charset="0"/>
                  </a:endParaRPr>
                </a:p>
              </p:txBody>
            </p:sp>
            <p:sp>
              <p:nvSpPr>
                <p:cNvPr id="149" name="Rectangle 47" descr="Dark vertical"/>
                <p:cNvSpPr>
                  <a:spLocks noChangeArrowheads="1"/>
                </p:cNvSpPr>
                <p:nvPr/>
              </p:nvSpPr>
              <p:spPr bwMode="gray">
                <a:xfrm>
                  <a:off x="7434174" y="2803465"/>
                  <a:ext cx="390267" cy="38372"/>
                </a:xfrm>
                <a:prstGeom prst="rect">
                  <a:avLst/>
                </a:prstGeom>
                <a:pattFill prst="dkVert">
                  <a:fgClr>
                    <a:srgbClr val="5F5F5F"/>
                  </a:fgClr>
                  <a:bgClr>
                    <a:srgbClr val="FFFFFF"/>
                  </a:bgClr>
                </a:pattFill>
                <a:extLst/>
              </p:spPr>
              <p:txBody>
                <a:bodyPr wrap="none" lIns="27432" anchor="ctr"/>
                <a:lstStyle/>
                <a:p>
                  <a:pPr defTabSz="457200"/>
                  <a:endParaRPr lang="en-US" sz="800" dirty="0">
                    <a:solidFill>
                      <a:schemeClr val="tx2">
                        <a:lumMod val="60000"/>
                        <a:lumOff val="40000"/>
                      </a:schemeClr>
                    </a:solidFill>
                    <a:effectLst>
                      <a:outerShdw blurRad="38100" dist="38100" dir="2700000" algn="tl">
                        <a:srgbClr val="000000">
                          <a:alpha val="43137"/>
                        </a:srgbClr>
                      </a:outerShdw>
                    </a:effectLst>
                    <a:latin typeface="Intel Clear" panose="020B0604020203020204" pitchFamily="34" charset="0"/>
                  </a:endParaRPr>
                </a:p>
              </p:txBody>
            </p:sp>
            <p:sp>
              <p:nvSpPr>
                <p:cNvPr id="150" name="Rectangle 48" descr="Dark vertical"/>
                <p:cNvSpPr>
                  <a:spLocks noChangeArrowheads="1"/>
                </p:cNvSpPr>
                <p:nvPr/>
              </p:nvSpPr>
              <p:spPr bwMode="gray">
                <a:xfrm>
                  <a:off x="7443341" y="2446211"/>
                  <a:ext cx="390267" cy="37049"/>
                </a:xfrm>
                <a:prstGeom prst="rect">
                  <a:avLst/>
                </a:prstGeom>
                <a:pattFill prst="dkVert">
                  <a:fgClr>
                    <a:srgbClr val="5F5F5F"/>
                  </a:fgClr>
                  <a:bgClr>
                    <a:srgbClr val="FFFFFF"/>
                  </a:bgClr>
                </a:pattFill>
                <a:extLst/>
              </p:spPr>
              <p:txBody>
                <a:bodyPr wrap="none" lIns="27432" anchor="ctr"/>
                <a:lstStyle/>
                <a:p>
                  <a:pPr defTabSz="457200"/>
                  <a:endParaRPr lang="en-US" sz="800" dirty="0">
                    <a:solidFill>
                      <a:schemeClr val="tx2">
                        <a:lumMod val="60000"/>
                        <a:lumOff val="40000"/>
                      </a:schemeClr>
                    </a:solidFill>
                    <a:effectLst>
                      <a:outerShdw blurRad="38100" dist="38100" dir="2700000" algn="tl">
                        <a:srgbClr val="000000">
                          <a:alpha val="43137"/>
                        </a:srgbClr>
                      </a:outerShdw>
                    </a:effectLst>
                    <a:latin typeface="Intel Clear" panose="020B0604020203020204" pitchFamily="34" charset="0"/>
                  </a:endParaRPr>
                </a:p>
              </p:txBody>
            </p:sp>
          </p:grpSp>
          <p:sp>
            <p:nvSpPr>
              <p:cNvPr id="144" name="TextBox 143"/>
              <p:cNvSpPr txBox="1"/>
              <p:nvPr/>
            </p:nvSpPr>
            <p:spPr>
              <a:xfrm>
                <a:off x="7291256" y="998399"/>
                <a:ext cx="343364" cy="215444"/>
              </a:xfrm>
              <a:prstGeom prst="rect">
                <a:avLst/>
              </a:prstGeom>
              <a:noFill/>
            </p:spPr>
            <p:txBody>
              <a:bodyPr wrap="none" rtlCol="0">
                <a:spAutoFit/>
              </a:bodyPr>
              <a:lstStyle/>
              <a:p>
                <a:pPr defTabSz="457200"/>
                <a:r>
                  <a:rPr lang="en-US" sz="800" dirty="0">
                    <a:latin typeface="Intel Clear" panose="020B0604020203020204" pitchFamily="34" charset="0"/>
                  </a:rPr>
                  <a:t>WS</a:t>
                </a:r>
              </a:p>
            </p:txBody>
          </p:sp>
          <p:sp>
            <p:nvSpPr>
              <p:cNvPr id="145" name="TextBox 144"/>
              <p:cNvSpPr txBox="1"/>
              <p:nvPr/>
            </p:nvSpPr>
            <p:spPr>
              <a:xfrm>
                <a:off x="7270614" y="1908320"/>
                <a:ext cx="373820" cy="215444"/>
              </a:xfrm>
              <a:prstGeom prst="rect">
                <a:avLst/>
              </a:prstGeom>
              <a:noFill/>
            </p:spPr>
            <p:txBody>
              <a:bodyPr wrap="none" rtlCol="0">
                <a:spAutoFit/>
              </a:bodyPr>
              <a:lstStyle/>
              <a:p>
                <a:pPr defTabSz="457200"/>
                <a:r>
                  <a:rPr lang="en-US" sz="800" dirty="0">
                    <a:latin typeface="Intel Clear" panose="020B0604020203020204" pitchFamily="34" charset="0"/>
                  </a:rPr>
                  <a:t>SRV</a:t>
                </a:r>
              </a:p>
            </p:txBody>
          </p:sp>
        </p:grpSp>
        <p:pic>
          <p:nvPicPr>
            <p:cNvPr id="3074" name="Picture 2" descr="http://www.usb.org/developers/ssusb/SSUSB_10_logoc.jp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5117452" y="1625495"/>
              <a:ext cx="595968" cy="333230"/>
            </a:xfrm>
            <a:prstGeom prst="rect">
              <a:avLst/>
            </a:prstGeom>
            <a:noFill/>
            <a:extLst>
              <a:ext uri="{909E8E84-426E-40DD-AFC4-6F175D3DCCD1}">
                <a14:hiddenFill xmlns:a14="http://schemas.microsoft.com/office/drawing/2010/main">
                  <a:solidFill>
                    <a:srgbClr val="FFFFFF"/>
                  </a:solidFill>
                </a14:hiddenFill>
              </a:ext>
            </a:extLst>
          </p:spPr>
        </p:pic>
        <p:pic>
          <p:nvPicPr>
            <p:cNvPr id="3073" name="Picture 3072"/>
            <p:cNvPicPr>
              <a:picLocks noChangeAspect="1"/>
            </p:cNvPicPr>
            <p:nvPr/>
          </p:nvPicPr>
          <p:blipFill>
            <a:blip r:embed="rId4"/>
            <a:stretch>
              <a:fillRect/>
            </a:stretch>
          </p:blipFill>
          <p:spPr>
            <a:xfrm>
              <a:off x="5051242" y="2613928"/>
              <a:ext cx="585732" cy="482972"/>
            </a:xfrm>
            <a:prstGeom prst="rect">
              <a:avLst/>
            </a:prstGeom>
          </p:spPr>
        </p:pic>
        <p:pic>
          <p:nvPicPr>
            <p:cNvPr id="3078" name="Picture 6" descr="Hi-Speed USB"/>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5120811" y="2149998"/>
              <a:ext cx="589250" cy="323370"/>
            </a:xfrm>
            <a:prstGeom prst="rect">
              <a:avLst/>
            </a:prstGeom>
            <a:noFill/>
            <a:extLst>
              <a:ext uri="{909E8E84-426E-40DD-AFC4-6F175D3DCCD1}">
                <a14:hiddenFill xmlns:a14="http://schemas.microsoft.com/office/drawing/2010/main">
                  <a:solidFill>
                    <a:srgbClr val="FFFFFF"/>
                  </a:solidFill>
                </a14:hiddenFill>
              </a:ext>
            </a:extLst>
          </p:spPr>
        </p:pic>
        <p:sp>
          <p:nvSpPr>
            <p:cNvPr id="220" name="Line 17"/>
            <p:cNvSpPr>
              <a:spLocks noChangeShapeType="1"/>
            </p:cNvSpPr>
            <p:nvPr/>
          </p:nvSpPr>
          <p:spPr bwMode="auto">
            <a:xfrm flipH="1">
              <a:off x="4645025" y="4811107"/>
              <a:ext cx="1236663" cy="1587"/>
            </a:xfrm>
            <a:prstGeom prst="line">
              <a:avLst/>
            </a:prstGeom>
            <a:noFill/>
            <a:ln w="22225">
              <a:solidFill>
                <a:srgbClr val="0860A8"/>
              </a:solidFill>
              <a:round/>
              <a:headEnd/>
              <a:tailEnd/>
            </a:ln>
          </p:spPr>
          <p:txBody>
            <a:bodyPr/>
            <a:lstStyle/>
            <a:p>
              <a:pPr defTabSz="914400" fontAlgn="base">
                <a:spcBef>
                  <a:spcPct val="0"/>
                </a:spcBef>
                <a:spcAft>
                  <a:spcPct val="0"/>
                </a:spcAft>
              </a:pPr>
              <a:endParaRPr lang="en-US" dirty="0">
                <a:solidFill>
                  <a:srgbClr val="484A4C"/>
                </a:solidFill>
                <a:latin typeface="Intel Clear" panose="020B0604020203020204" pitchFamily="34" charset="0"/>
                <a:cs typeface="Arial" pitchFamily="34" charset="0"/>
              </a:endParaRPr>
            </a:p>
          </p:txBody>
        </p:sp>
        <p:sp>
          <p:nvSpPr>
            <p:cNvPr id="221" name="Rectangle 35"/>
            <p:cNvSpPr>
              <a:spLocks noChangeArrowheads="1"/>
            </p:cNvSpPr>
            <p:nvPr/>
          </p:nvSpPr>
          <p:spPr bwMode="auto">
            <a:xfrm>
              <a:off x="5465763" y="4706790"/>
              <a:ext cx="344646" cy="92333"/>
            </a:xfrm>
            <a:prstGeom prst="rect">
              <a:avLst/>
            </a:prstGeom>
            <a:noFill/>
            <a:ln w="9525">
              <a:noFill/>
              <a:miter lim="800000"/>
              <a:headEnd/>
              <a:tailEnd/>
            </a:ln>
          </p:spPr>
          <p:txBody>
            <a:bodyPr wrap="none" lIns="0" tIns="0" rIns="0" bIns="0">
              <a:spAutoFit/>
            </a:bodyPr>
            <a:lstStyle/>
            <a:p>
              <a:pPr defTabSz="914400" eaLnBrk="0" fontAlgn="base" hangingPunct="0">
                <a:lnSpc>
                  <a:spcPct val="75000"/>
                </a:lnSpc>
                <a:spcBef>
                  <a:spcPct val="50000"/>
                </a:spcBef>
                <a:spcAft>
                  <a:spcPct val="0"/>
                </a:spcAft>
              </a:pPr>
              <a:r>
                <a:rPr lang="en-US" sz="800" b="1" dirty="0">
                  <a:solidFill>
                    <a:srgbClr val="0860A8"/>
                  </a:solidFill>
                  <a:latin typeface="Intel Clear" panose="020B0604020203020204" pitchFamily="34" charset="0"/>
                  <a:cs typeface="Arial" pitchFamily="34" charset="0"/>
                </a:rPr>
                <a:t>LPC I/F</a:t>
              </a:r>
              <a:endParaRPr lang="en-US" sz="1700" b="1" dirty="0">
                <a:solidFill>
                  <a:srgbClr val="061922"/>
                </a:solidFill>
                <a:latin typeface="Intel Clear" panose="020B0604020203020204" pitchFamily="34" charset="0"/>
                <a:cs typeface="Arial" pitchFamily="34" charset="0"/>
              </a:endParaRPr>
            </a:p>
          </p:txBody>
        </p:sp>
        <p:sp>
          <p:nvSpPr>
            <p:cNvPr id="50" name="Rounded Rectangle 49"/>
            <p:cNvSpPr/>
            <p:nvPr/>
          </p:nvSpPr>
          <p:spPr>
            <a:xfrm>
              <a:off x="5876401" y="1498010"/>
              <a:ext cx="1297705" cy="3645490"/>
            </a:xfrm>
            <a:prstGeom prst="roundRect">
              <a:avLst>
                <a:gd name="adj" fmla="val 10040"/>
              </a:avLst>
            </a:prstGeom>
            <a:gradFill rotWithShape="1">
              <a:gsLst>
                <a:gs pos="0">
                  <a:srgbClr val="0066FF"/>
                </a:gs>
                <a:gs pos="100000">
                  <a:srgbClr val="002F76"/>
                </a:gs>
              </a:gsLst>
              <a:path path="shape">
                <a:fillToRect l="50000" t="50000" r="50000" b="50000"/>
              </a:path>
            </a:gradFill>
            <a:ln w="9525" cap="rnd">
              <a:noFill/>
              <a:miter lim="800000"/>
              <a:headEnd/>
              <a:tailEnd/>
            </a:ln>
          </p:spPr>
          <p:txBody>
            <a:bodyPr anchor="ctr"/>
            <a:lstStyle/>
            <a:p>
              <a:pPr algn="ctr" eaLnBrk="0" hangingPunct="0">
                <a:lnSpc>
                  <a:spcPct val="75000"/>
                </a:lnSpc>
                <a:spcBef>
                  <a:spcPct val="50000"/>
                </a:spcBef>
              </a:pPr>
              <a:r>
                <a:rPr lang="en-US" sz="1400" b="1" dirty="0">
                  <a:solidFill>
                    <a:schemeClr val="bg1"/>
                  </a:solidFill>
                  <a:latin typeface="Intel Clear" panose="020B0604020203020204" pitchFamily="34" charset="0"/>
                </a:rPr>
                <a:t>Intel® C610 series chipset</a:t>
              </a:r>
            </a:p>
            <a:p>
              <a:pPr algn="ctr" eaLnBrk="0" hangingPunct="0">
                <a:lnSpc>
                  <a:spcPct val="75000"/>
                </a:lnSpc>
                <a:spcBef>
                  <a:spcPct val="50000"/>
                </a:spcBef>
              </a:pPr>
              <a:r>
                <a:rPr lang="en-US" sz="1400" b="1" dirty="0">
                  <a:solidFill>
                    <a:schemeClr val="bg1"/>
                  </a:solidFill>
                  <a:latin typeface="Intel Clear" panose="020B0604020203020204" pitchFamily="34" charset="0"/>
                </a:rPr>
                <a:t/>
              </a:r>
              <a:br>
                <a:rPr lang="en-US" sz="1400" b="1" dirty="0">
                  <a:solidFill>
                    <a:schemeClr val="bg1"/>
                  </a:solidFill>
                  <a:latin typeface="Intel Clear" panose="020B0604020203020204" pitchFamily="34" charset="0"/>
                </a:rPr>
              </a:br>
              <a:r>
                <a:rPr lang="en-US" sz="1400" b="1" dirty="0">
                  <a:solidFill>
                    <a:schemeClr val="bg1"/>
                  </a:solidFill>
                  <a:latin typeface="Intel Clear" panose="020B0604020203020204" pitchFamily="34" charset="0"/>
                </a:rPr>
                <a:t>(Wellsburg)</a:t>
              </a:r>
            </a:p>
          </p:txBody>
        </p:sp>
        <p:sp>
          <p:nvSpPr>
            <p:cNvPr id="3075" name="Rectangle 3074"/>
            <p:cNvSpPr/>
            <p:nvPr/>
          </p:nvSpPr>
          <p:spPr>
            <a:xfrm>
              <a:off x="4994092" y="4698273"/>
              <a:ext cx="414521" cy="227255"/>
            </a:xfrm>
            <a:prstGeom prst="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tx2"/>
                  </a:solidFill>
                  <a:latin typeface="Intel Clear" panose="020B0604020203020204" pitchFamily="34" charset="0"/>
                </a:rPr>
                <a:t>TPM 1.2</a:t>
              </a:r>
              <a:endParaRPr lang="en-US" sz="800" dirty="0">
                <a:solidFill>
                  <a:schemeClr val="tx2"/>
                </a:solidFill>
                <a:latin typeface="Intel Clear" panose="020B0604020203020204" pitchFamily="34" charset="0"/>
              </a:endParaRPr>
            </a:p>
          </p:txBody>
        </p:sp>
        <p:grpSp>
          <p:nvGrpSpPr>
            <p:cNvPr id="3077" name="Group 3076"/>
            <p:cNvGrpSpPr/>
            <p:nvPr/>
          </p:nvGrpSpPr>
          <p:grpSpPr>
            <a:xfrm>
              <a:off x="4397600" y="4607471"/>
              <a:ext cx="468208" cy="408858"/>
              <a:chOff x="1259053" y="4788683"/>
              <a:chExt cx="468208" cy="408858"/>
            </a:xfrm>
          </p:grpSpPr>
          <p:sp>
            <p:nvSpPr>
              <p:cNvPr id="265" name="Rectangle 44"/>
              <p:cNvSpPr>
                <a:spLocks noChangeArrowheads="1"/>
              </p:cNvSpPr>
              <p:nvPr/>
            </p:nvSpPr>
            <p:spPr bwMode="gray">
              <a:xfrm>
                <a:off x="1259053" y="4788683"/>
                <a:ext cx="468208" cy="408858"/>
              </a:xfrm>
              <a:prstGeom prst="rect">
                <a:avLst/>
              </a:prstGeom>
              <a:solidFill>
                <a:srgbClr val="DDDDDD"/>
              </a:solidFill>
              <a:ln w="12700">
                <a:solidFill>
                  <a:srgbClr val="CBCBCB"/>
                </a:solidFill>
                <a:miter lim="800000"/>
                <a:headEnd/>
                <a:tailEnd/>
              </a:ln>
              <a:extLst/>
            </p:spPr>
            <p:txBody>
              <a:bodyPr wrap="none" lIns="27432" anchor="ctr"/>
              <a:lstStyle/>
              <a:p>
                <a:pPr defTabSz="457200"/>
                <a:endParaRPr lang="en-US" sz="800" dirty="0">
                  <a:solidFill>
                    <a:srgbClr val="FFFFFF"/>
                  </a:solidFill>
                  <a:effectLst>
                    <a:outerShdw blurRad="38100" dist="38100" dir="2700000" algn="tl">
                      <a:srgbClr val="000000">
                        <a:alpha val="43137"/>
                      </a:srgbClr>
                    </a:outerShdw>
                  </a:effectLst>
                  <a:latin typeface="Intel Clear" panose="020B0604020203020204" pitchFamily="34" charset="0"/>
                </a:endParaRPr>
              </a:p>
            </p:txBody>
          </p:sp>
          <p:sp>
            <p:nvSpPr>
              <p:cNvPr id="266" name="Rectangle 45"/>
              <p:cNvSpPr>
                <a:spLocks noChangeArrowheads="1"/>
              </p:cNvSpPr>
              <p:nvPr/>
            </p:nvSpPr>
            <p:spPr bwMode="gray">
              <a:xfrm>
                <a:off x="1290087" y="4857631"/>
                <a:ext cx="406140" cy="275218"/>
              </a:xfrm>
              <a:prstGeom prst="rect">
                <a:avLst/>
              </a:prstGeom>
              <a:solidFill>
                <a:srgbClr val="5F5F5F"/>
              </a:solidFill>
              <a:ln w="12700">
                <a:solidFill>
                  <a:srgbClr val="474747"/>
                </a:solidFill>
                <a:miter lim="800000"/>
                <a:headEnd/>
                <a:tailEnd/>
              </a:ln>
              <a:extLst/>
            </p:spPr>
            <p:txBody>
              <a:bodyPr wrap="none" lIns="27432" anchor="ctr"/>
              <a:lstStyle/>
              <a:p>
                <a:pPr algn="ctr" eaLnBrk="0" hangingPunct="0"/>
                <a:r>
                  <a:rPr lang="en-US" sz="800" dirty="0" smtClean="0">
                    <a:solidFill>
                      <a:srgbClr val="FFFFFF"/>
                    </a:solidFill>
                    <a:effectLst>
                      <a:outerShdw blurRad="38100" dist="38100" dir="2700000" algn="tl">
                        <a:srgbClr val="000000">
                          <a:alpha val="43137"/>
                        </a:srgbClr>
                      </a:outerShdw>
                    </a:effectLst>
                    <a:latin typeface="Intel Clear" panose="020B0604020203020204" pitchFamily="34" charset="0"/>
                  </a:rPr>
                  <a:t>Super </a:t>
                </a:r>
              </a:p>
              <a:p>
                <a:pPr algn="ctr" eaLnBrk="0" hangingPunct="0"/>
                <a:r>
                  <a:rPr lang="en-US" sz="800" dirty="0" smtClean="0">
                    <a:solidFill>
                      <a:srgbClr val="FFFFFF"/>
                    </a:solidFill>
                    <a:effectLst>
                      <a:outerShdw blurRad="38100" dist="38100" dir="2700000" algn="tl">
                        <a:srgbClr val="000000">
                          <a:alpha val="43137"/>
                        </a:srgbClr>
                      </a:outerShdw>
                    </a:effectLst>
                    <a:latin typeface="Intel Clear" panose="020B0604020203020204" pitchFamily="34" charset="0"/>
                  </a:rPr>
                  <a:t>I/O</a:t>
                </a:r>
                <a:endParaRPr lang="en-US" sz="800" dirty="0">
                  <a:solidFill>
                    <a:srgbClr val="FFFFFF"/>
                  </a:solidFill>
                  <a:effectLst>
                    <a:outerShdw blurRad="38100" dist="38100" dir="2700000" algn="tl">
                      <a:srgbClr val="000000">
                        <a:alpha val="43137"/>
                      </a:srgbClr>
                    </a:outerShdw>
                  </a:effectLst>
                  <a:latin typeface="Intel Clear" panose="020B0604020203020204" pitchFamily="34" charset="0"/>
                </a:endParaRPr>
              </a:p>
            </p:txBody>
          </p:sp>
          <p:sp>
            <p:nvSpPr>
              <p:cNvPr id="268" name="Rectangle 47" descr="Dark vertical"/>
              <p:cNvSpPr>
                <a:spLocks noChangeArrowheads="1"/>
              </p:cNvSpPr>
              <p:nvPr/>
            </p:nvSpPr>
            <p:spPr bwMode="gray">
              <a:xfrm>
                <a:off x="1291436" y="5155343"/>
                <a:ext cx="402092" cy="38372"/>
              </a:xfrm>
              <a:prstGeom prst="rect">
                <a:avLst/>
              </a:prstGeom>
              <a:pattFill prst="dkVert">
                <a:fgClr>
                  <a:srgbClr val="5F5F5F"/>
                </a:fgClr>
                <a:bgClr>
                  <a:srgbClr val="FFFFFF"/>
                </a:bgClr>
              </a:pattFill>
              <a:extLst/>
            </p:spPr>
            <p:txBody>
              <a:bodyPr wrap="none" lIns="27432" anchor="ctr"/>
              <a:lstStyle/>
              <a:p>
                <a:pPr defTabSz="457200"/>
                <a:endParaRPr lang="en-US" sz="800" dirty="0">
                  <a:solidFill>
                    <a:srgbClr val="FFFFFF"/>
                  </a:solidFill>
                  <a:effectLst>
                    <a:outerShdw blurRad="38100" dist="38100" dir="2700000" algn="tl">
                      <a:srgbClr val="000000">
                        <a:alpha val="43137"/>
                      </a:srgbClr>
                    </a:outerShdw>
                  </a:effectLst>
                  <a:latin typeface="Intel Clear" panose="020B0604020203020204" pitchFamily="34" charset="0"/>
                </a:endParaRPr>
              </a:p>
            </p:txBody>
          </p:sp>
          <p:sp>
            <p:nvSpPr>
              <p:cNvPr id="269" name="Rectangle 48" descr="Dark vertical"/>
              <p:cNvSpPr>
                <a:spLocks noChangeArrowheads="1"/>
              </p:cNvSpPr>
              <p:nvPr/>
            </p:nvSpPr>
            <p:spPr bwMode="gray">
              <a:xfrm>
                <a:off x="1300881" y="4798088"/>
                <a:ext cx="402092" cy="37049"/>
              </a:xfrm>
              <a:prstGeom prst="rect">
                <a:avLst/>
              </a:prstGeom>
              <a:pattFill prst="dkVert">
                <a:fgClr>
                  <a:srgbClr val="5F5F5F"/>
                </a:fgClr>
                <a:bgClr>
                  <a:srgbClr val="FFFFFF"/>
                </a:bgClr>
              </a:pattFill>
              <a:extLst/>
            </p:spPr>
            <p:txBody>
              <a:bodyPr wrap="none" lIns="27432" anchor="ctr"/>
              <a:lstStyle/>
              <a:p>
                <a:pPr defTabSz="457200"/>
                <a:endParaRPr lang="en-US" sz="800" dirty="0">
                  <a:solidFill>
                    <a:srgbClr val="FFFFFF"/>
                  </a:solidFill>
                  <a:effectLst>
                    <a:outerShdw blurRad="38100" dist="38100" dir="2700000" algn="tl">
                      <a:srgbClr val="000000">
                        <a:alpha val="43137"/>
                      </a:srgbClr>
                    </a:outerShdw>
                  </a:effectLst>
                  <a:latin typeface="Intel Clear" panose="020B0604020203020204" pitchFamily="34" charset="0"/>
                </a:endParaRPr>
              </a:p>
            </p:txBody>
          </p:sp>
        </p:grpSp>
        <p:sp>
          <p:nvSpPr>
            <p:cNvPr id="3079" name="Up-Down Arrow 3078"/>
            <p:cNvSpPr/>
            <p:nvPr/>
          </p:nvSpPr>
          <p:spPr>
            <a:xfrm>
              <a:off x="6560613" y="914400"/>
              <a:ext cx="179247" cy="583609"/>
            </a:xfrm>
            <a:prstGeom prst="upDownArrow">
              <a:avLst/>
            </a:prstGeom>
            <a:solidFill>
              <a:schemeClr val="accent4"/>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Intel Clear" panose="020B0604020203020204" pitchFamily="34" charset="0"/>
              </a:endParaRPr>
            </a:p>
          </p:txBody>
        </p:sp>
        <p:sp>
          <p:nvSpPr>
            <p:cNvPr id="3081" name="Left-Right Arrow 3080"/>
            <p:cNvSpPr/>
            <p:nvPr/>
          </p:nvSpPr>
          <p:spPr>
            <a:xfrm>
              <a:off x="7157385" y="2409937"/>
              <a:ext cx="560079" cy="209550"/>
            </a:xfrm>
            <a:prstGeom prst="leftRightArrow">
              <a:avLst/>
            </a:prstGeom>
            <a:solidFill>
              <a:schemeClr val="accent4"/>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Intel Clear" panose="020B0604020203020204" pitchFamily="34" charset="0"/>
              </a:endParaRPr>
            </a:p>
          </p:txBody>
        </p:sp>
        <p:sp>
          <p:nvSpPr>
            <p:cNvPr id="273" name="Rectangle 206"/>
            <p:cNvSpPr>
              <a:spLocks noChangeArrowheads="1"/>
            </p:cNvSpPr>
            <p:nvPr/>
          </p:nvSpPr>
          <p:spPr bwMode="auto">
            <a:xfrm>
              <a:off x="7713506" y="3479210"/>
              <a:ext cx="780663" cy="126958"/>
            </a:xfrm>
            <a:prstGeom prst="rect">
              <a:avLst/>
            </a:prstGeom>
            <a:noFill/>
            <a:ln w="9525">
              <a:noFill/>
              <a:miter lim="800000"/>
              <a:headEnd/>
              <a:tailEnd/>
            </a:ln>
          </p:spPr>
          <p:txBody>
            <a:bodyPr wrap="none" lIns="0" tIns="0" rIns="0" bIns="0">
              <a:spAutoFit/>
            </a:bodyPr>
            <a:lstStyle/>
            <a:p>
              <a:pPr defTabSz="914400" eaLnBrk="0" fontAlgn="base" hangingPunct="0">
                <a:lnSpc>
                  <a:spcPct val="75000"/>
                </a:lnSpc>
                <a:spcBef>
                  <a:spcPct val="50000"/>
                </a:spcBef>
                <a:spcAft>
                  <a:spcPct val="0"/>
                </a:spcAft>
              </a:pPr>
              <a:r>
                <a:rPr lang="en-US" sz="1100" b="1" dirty="0">
                  <a:solidFill>
                    <a:srgbClr val="0860A8"/>
                  </a:solidFill>
                  <a:latin typeface="Intel Clear" panose="020B0604020203020204" pitchFamily="34" charset="0"/>
                  <a:cs typeface="Arial" pitchFamily="34" charset="0"/>
                </a:rPr>
                <a:t>x8 </a:t>
              </a:r>
              <a:r>
                <a:rPr lang="en-US" sz="1100" b="1" dirty="0" smtClean="0">
                  <a:solidFill>
                    <a:srgbClr val="0860A8"/>
                  </a:solidFill>
                  <a:latin typeface="Intel Clear" panose="020B0604020203020204" pitchFamily="34" charset="0"/>
                  <a:cs typeface="Arial" pitchFamily="34" charset="0"/>
                </a:rPr>
                <a:t>PCIe* 2.0</a:t>
              </a:r>
              <a:endParaRPr lang="en-US" sz="1100" b="1" dirty="0">
                <a:solidFill>
                  <a:srgbClr val="061922"/>
                </a:solidFill>
                <a:latin typeface="Intel Clear" panose="020B0604020203020204" pitchFamily="34" charset="0"/>
                <a:cs typeface="Arial" pitchFamily="34" charset="0"/>
              </a:endParaRPr>
            </a:p>
          </p:txBody>
        </p:sp>
      </p:grpSp>
      <p:sp>
        <p:nvSpPr>
          <p:cNvPr id="211" name="Line 185"/>
          <p:cNvSpPr>
            <a:spLocks noChangeShapeType="1"/>
          </p:cNvSpPr>
          <p:nvPr/>
        </p:nvSpPr>
        <p:spPr bwMode="auto">
          <a:xfrm flipH="1">
            <a:off x="5845500" y="3374933"/>
            <a:ext cx="329317" cy="0"/>
          </a:xfrm>
          <a:prstGeom prst="line">
            <a:avLst/>
          </a:prstGeom>
          <a:noFill/>
          <a:ln w="9525">
            <a:solidFill>
              <a:srgbClr val="0860A8"/>
            </a:solidFill>
            <a:round/>
            <a:headEnd/>
            <a:tailEnd/>
          </a:ln>
        </p:spPr>
        <p:txBody>
          <a:bodyPr/>
          <a:lstStyle/>
          <a:p>
            <a:pPr defTabSz="457200"/>
            <a:endParaRPr lang="en-US" dirty="0">
              <a:solidFill>
                <a:schemeClr val="tx2">
                  <a:lumMod val="60000"/>
                  <a:lumOff val="40000"/>
                </a:schemeClr>
              </a:solidFill>
              <a:latin typeface="Intel Clear" panose="020B0604020203020204" pitchFamily="34" charset="0"/>
            </a:endParaRPr>
          </a:p>
        </p:txBody>
      </p:sp>
      <p:sp>
        <p:nvSpPr>
          <p:cNvPr id="213" name="Line 185"/>
          <p:cNvSpPr>
            <a:spLocks noChangeShapeType="1"/>
          </p:cNvSpPr>
          <p:nvPr/>
        </p:nvSpPr>
        <p:spPr bwMode="auto">
          <a:xfrm flipH="1">
            <a:off x="5845498" y="3435017"/>
            <a:ext cx="329319" cy="0"/>
          </a:xfrm>
          <a:prstGeom prst="line">
            <a:avLst/>
          </a:prstGeom>
          <a:noFill/>
          <a:ln w="9525">
            <a:solidFill>
              <a:srgbClr val="0860A8"/>
            </a:solidFill>
            <a:round/>
            <a:headEnd/>
            <a:tailEnd/>
          </a:ln>
        </p:spPr>
        <p:txBody>
          <a:bodyPr/>
          <a:lstStyle/>
          <a:p>
            <a:pPr defTabSz="457200"/>
            <a:endParaRPr lang="en-US" dirty="0">
              <a:solidFill>
                <a:schemeClr val="tx2">
                  <a:lumMod val="60000"/>
                  <a:lumOff val="40000"/>
                </a:schemeClr>
              </a:solidFill>
              <a:latin typeface="Intel Clear" panose="020B0604020203020204" pitchFamily="34" charset="0"/>
            </a:endParaRPr>
          </a:p>
        </p:txBody>
      </p:sp>
      <p:sp>
        <p:nvSpPr>
          <p:cNvPr id="214" name="Line 185"/>
          <p:cNvSpPr>
            <a:spLocks noChangeShapeType="1"/>
          </p:cNvSpPr>
          <p:nvPr/>
        </p:nvSpPr>
        <p:spPr bwMode="auto">
          <a:xfrm flipH="1">
            <a:off x="5845499" y="3495101"/>
            <a:ext cx="329318" cy="0"/>
          </a:xfrm>
          <a:prstGeom prst="line">
            <a:avLst/>
          </a:prstGeom>
          <a:noFill/>
          <a:ln w="9525">
            <a:solidFill>
              <a:srgbClr val="0860A8"/>
            </a:solidFill>
            <a:round/>
            <a:headEnd/>
            <a:tailEnd/>
          </a:ln>
        </p:spPr>
        <p:txBody>
          <a:bodyPr/>
          <a:lstStyle/>
          <a:p>
            <a:pPr defTabSz="457200"/>
            <a:endParaRPr lang="en-US" dirty="0">
              <a:solidFill>
                <a:schemeClr val="tx2">
                  <a:lumMod val="60000"/>
                  <a:lumOff val="40000"/>
                </a:schemeClr>
              </a:solidFill>
              <a:latin typeface="Intel Clear" panose="020B0604020203020204" pitchFamily="34" charset="0"/>
            </a:endParaRPr>
          </a:p>
        </p:txBody>
      </p:sp>
    </p:spTree>
    <p:extLst>
      <p:ext uri="{BB962C8B-B14F-4D97-AF65-F5344CB8AC3E}">
        <p14:creationId xmlns:p14="http://schemas.microsoft.com/office/powerpoint/2010/main" val="38671447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dirty="0" smtClean="0"/>
              <a:t>Extended Ingredients</a:t>
            </a:r>
            <a:endParaRPr lang="en-US" dirty="0"/>
          </a:p>
        </p:txBody>
      </p:sp>
      <p:sp>
        <p:nvSpPr>
          <p:cNvPr id="5" name="TextBox 4"/>
          <p:cNvSpPr txBox="1"/>
          <p:nvPr/>
        </p:nvSpPr>
        <p:spPr>
          <a:xfrm>
            <a:off x="3518811" y="4836406"/>
            <a:ext cx="2823395" cy="1200329"/>
          </a:xfrm>
          <a:prstGeom prst="rect">
            <a:avLst/>
          </a:prstGeom>
          <a:noFill/>
        </p:spPr>
        <p:txBody>
          <a:bodyPr wrap="square" rtlCol="0">
            <a:spAutoFit/>
          </a:bodyPr>
          <a:lstStyle/>
          <a:p>
            <a:r>
              <a:rPr lang="en-US" i="1" dirty="0" smtClean="0">
                <a:solidFill>
                  <a:schemeClr val="bg2"/>
                </a:solidFill>
                <a:latin typeface="Intel Clear" panose="020B0604020203020204" pitchFamily="34" charset="0"/>
                <a:cs typeface="Neo Sans Intel"/>
              </a:rPr>
              <a:t>Ethernet</a:t>
            </a:r>
            <a:endParaRPr lang="en-US" i="1" dirty="0">
              <a:solidFill>
                <a:schemeClr val="bg2"/>
              </a:solidFill>
              <a:latin typeface="Intel Clear" panose="020B0604020203020204" pitchFamily="34" charset="0"/>
              <a:cs typeface="Neo Sans Intel"/>
            </a:endParaRPr>
          </a:p>
          <a:p>
            <a:r>
              <a:rPr lang="en-US" i="1" dirty="0">
                <a:solidFill>
                  <a:schemeClr val="bg2"/>
                </a:solidFill>
                <a:latin typeface="Intel Clear" panose="020B0604020203020204" pitchFamily="34" charset="0"/>
                <a:cs typeface="Neo Sans Intel"/>
              </a:rPr>
              <a:t>SSD</a:t>
            </a:r>
          </a:p>
          <a:p>
            <a:r>
              <a:rPr lang="en-US" i="1" dirty="0">
                <a:solidFill>
                  <a:schemeClr val="bg2"/>
                </a:solidFill>
                <a:latin typeface="Intel Clear" panose="020B0604020203020204" pitchFamily="34" charset="0"/>
                <a:cs typeface="Neo Sans Intel"/>
              </a:rPr>
              <a:t>Co-processor</a:t>
            </a:r>
          </a:p>
          <a:p>
            <a:r>
              <a:rPr lang="en-US" i="1" dirty="0">
                <a:solidFill>
                  <a:schemeClr val="bg2"/>
                </a:solidFill>
                <a:latin typeface="Intel Clear" panose="020B0604020203020204" pitchFamily="34" charset="0"/>
                <a:cs typeface="Neo Sans Intel"/>
              </a:rPr>
              <a:t>Software</a:t>
            </a:r>
            <a:endParaRPr lang="en-US" i="1" dirty="0" smtClean="0">
              <a:solidFill>
                <a:schemeClr val="bg2"/>
              </a:solidFill>
              <a:latin typeface="Intel Clear" panose="020B0604020203020204" pitchFamily="34" charset="0"/>
              <a:cs typeface="Neo Sans Intel"/>
            </a:endParaRPr>
          </a:p>
        </p:txBody>
      </p:sp>
    </p:spTree>
    <p:extLst>
      <p:ext uri="{BB962C8B-B14F-4D97-AF65-F5344CB8AC3E}">
        <p14:creationId xmlns:p14="http://schemas.microsoft.com/office/powerpoint/2010/main" val="37933382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Fortville 40GbE / 10GbE  Designed for Grantley</a:t>
            </a:r>
            <a:endParaRPr lang="en-US" sz="2800" dirty="0"/>
          </a:p>
        </p:txBody>
      </p:sp>
      <p:sp>
        <p:nvSpPr>
          <p:cNvPr id="6" name="Content Placeholder 5"/>
          <p:cNvSpPr>
            <a:spLocks noGrp="1"/>
          </p:cNvSpPr>
          <p:nvPr>
            <p:ph idx="1"/>
          </p:nvPr>
        </p:nvSpPr>
        <p:spPr>
          <a:xfrm>
            <a:off x="423948" y="1124799"/>
            <a:ext cx="8453352" cy="1834040"/>
          </a:xfrm>
        </p:spPr>
        <p:txBody>
          <a:bodyPr>
            <a:normAutofit/>
          </a:bodyPr>
          <a:lstStyle/>
          <a:p>
            <a:pPr lvl="0"/>
            <a:r>
              <a:rPr lang="en-US" sz="1600" dirty="0" smtClean="0"/>
              <a:t>Intel® Ethernet Controllers</a:t>
            </a:r>
          </a:p>
          <a:p>
            <a:pPr marL="285750" indent="-285750">
              <a:buFont typeface="Arial" panose="020B0604020202020204" pitchFamily="34" charset="0"/>
              <a:buChar char="•"/>
            </a:pPr>
            <a:r>
              <a:rPr lang="en-US" sz="1600" dirty="0"/>
              <a:t>A complete </a:t>
            </a:r>
            <a:r>
              <a:rPr lang="en-US" sz="1600" dirty="0" smtClean="0"/>
              <a:t>portfolio </a:t>
            </a:r>
            <a:r>
              <a:rPr lang="en-US" sz="1600" dirty="0"/>
              <a:t>of Ethernet options from 1GbE to </a:t>
            </a:r>
            <a:r>
              <a:rPr lang="en-US" sz="1600" dirty="0" smtClean="0"/>
              <a:t>40GbE</a:t>
            </a:r>
          </a:p>
          <a:p>
            <a:pPr marL="285750" indent="-285750">
              <a:buFont typeface="Arial" panose="020B0604020202020204" pitchFamily="34" charset="0"/>
              <a:buChar char="•"/>
            </a:pPr>
            <a:r>
              <a:rPr lang="en-US" sz="1600" dirty="0" smtClean="0"/>
              <a:t>Intel® </a:t>
            </a:r>
            <a:r>
              <a:rPr lang="en-US" sz="1600" dirty="0"/>
              <a:t>Ethernet with intelligent offloads deliver the </a:t>
            </a:r>
            <a:r>
              <a:rPr lang="en-US" sz="1600" dirty="0" smtClean="0"/>
              <a:t>performance </a:t>
            </a:r>
            <a:r>
              <a:rPr lang="en-US" sz="1600" dirty="0"/>
              <a:t>required for the latest server workloads.</a:t>
            </a:r>
            <a:endParaRPr lang="en-US" sz="1600" dirty="0" smtClean="0"/>
          </a:p>
          <a:p>
            <a:endParaRPr lang="en-US" sz="1600" dirty="0"/>
          </a:p>
        </p:txBody>
      </p:sp>
      <p:sp>
        <p:nvSpPr>
          <p:cNvPr id="59" name="Rounded Rectangle 22"/>
          <p:cNvSpPr>
            <a:spLocks noChangeArrowheads="1"/>
          </p:cNvSpPr>
          <p:nvPr/>
        </p:nvSpPr>
        <p:spPr bwMode="auto">
          <a:xfrm>
            <a:off x="3492007" y="2360650"/>
            <a:ext cx="5385294" cy="1902080"/>
          </a:xfrm>
          <a:prstGeom prst="roundRect">
            <a:avLst>
              <a:gd name="adj" fmla="val 8184"/>
            </a:avLst>
          </a:prstGeom>
          <a:solidFill>
            <a:schemeClr val="accent1"/>
          </a:solidFill>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20000"/>
              </a:lnSpc>
            </a:pPr>
            <a:r>
              <a:rPr lang="en-US" altLang="ja-JP" sz="1400" b="1" dirty="0" smtClean="0">
                <a:latin typeface="Intel Clear" panose="020B0604020203020204" pitchFamily="34" charset="0"/>
              </a:rPr>
              <a:t>New Standards-Based </a:t>
            </a:r>
            <a:r>
              <a:rPr lang="en-US" altLang="ja-JP" sz="1400" b="1" dirty="0">
                <a:latin typeface="Intel Clear" panose="020B0604020203020204" pitchFamily="34" charset="0"/>
              </a:rPr>
              <a:t>Solution</a:t>
            </a:r>
            <a:endParaRPr lang="en-US" altLang="ja-JP" sz="1400" b="1" dirty="0">
              <a:solidFill>
                <a:schemeClr val="lt1"/>
              </a:solidFill>
              <a:latin typeface="Intel Clear" panose="020B0604020203020204" pitchFamily="34" charset="0"/>
            </a:endParaRPr>
          </a:p>
        </p:txBody>
      </p:sp>
      <p:sp>
        <p:nvSpPr>
          <p:cNvPr id="60" name="Text Box 5"/>
          <p:cNvSpPr txBox="1">
            <a:spLocks noChangeArrowheads="1"/>
          </p:cNvSpPr>
          <p:nvPr/>
        </p:nvSpPr>
        <p:spPr bwMode="auto">
          <a:xfrm>
            <a:off x="3558128" y="2802954"/>
            <a:ext cx="1591634" cy="1331912"/>
          </a:xfrm>
          <a:prstGeom prst="roundRect">
            <a:avLst>
              <a:gd name="adj" fmla="val 8745"/>
            </a:avLst>
          </a:prstGeom>
          <a:solidFill>
            <a:schemeClr val="bg1"/>
          </a:solidFill>
          <a:ln>
            <a:noFill/>
            <a:headEnd/>
            <a:tailEnd/>
          </a:ln>
        </p:spPr>
        <p:style>
          <a:lnRef idx="1">
            <a:schemeClr val="accent2"/>
          </a:lnRef>
          <a:fillRef idx="3">
            <a:schemeClr val="accent2"/>
          </a:fillRef>
          <a:effectRef idx="2">
            <a:schemeClr val="accent2"/>
          </a:effectRef>
          <a:fontRef idx="minor">
            <a:schemeClr val="lt1"/>
          </a:fontRef>
        </p:style>
        <p:txBody>
          <a:bodyPr lIns="0" rIns="0" anchor="b" anchorCtr="0">
            <a:noAutofit/>
          </a:bodyPr>
          <a:lstStyle/>
          <a:p>
            <a:pPr algn="ctr">
              <a:defRPr/>
            </a:pPr>
            <a:r>
              <a:rPr lang="en-US" altLang="ja-JP" sz="1400" b="1" kern="0" dirty="0" smtClean="0">
                <a:solidFill>
                  <a:schemeClr val="tx1"/>
                </a:solidFill>
                <a:latin typeface="Intel Clear" panose="020B0604020203020204" pitchFamily="34" charset="0"/>
                <a:ea typeface="MS PGothic" pitchFamily="34" charset="-128"/>
              </a:rPr>
              <a:t>PROVEN</a:t>
            </a:r>
            <a:endParaRPr lang="en-US" altLang="ja-JP" sz="1100" kern="0" dirty="0">
              <a:solidFill>
                <a:schemeClr val="tx1"/>
              </a:solidFill>
              <a:latin typeface="Intel Clear" panose="020B0604020203020204" pitchFamily="34" charset="0"/>
              <a:ea typeface="MS PGothic" pitchFamily="34" charset="-128"/>
            </a:endParaRPr>
          </a:p>
          <a:p>
            <a:pPr algn="ctr">
              <a:defRPr/>
            </a:pPr>
            <a:endParaRPr lang="en-US" altLang="ja-JP" sz="1100" kern="0" dirty="0" smtClean="0">
              <a:solidFill>
                <a:schemeClr val="tx1"/>
              </a:solidFill>
              <a:latin typeface="Intel Clear" panose="020B0604020203020204" pitchFamily="34" charset="0"/>
              <a:ea typeface="MS PGothic" pitchFamily="34" charset="-128"/>
            </a:endParaRPr>
          </a:p>
          <a:p>
            <a:pPr algn="ctr">
              <a:defRPr/>
            </a:pPr>
            <a:endParaRPr lang="en-US" altLang="ja-JP" sz="1100" kern="0" dirty="0" smtClean="0">
              <a:solidFill>
                <a:schemeClr val="tx1"/>
              </a:solidFill>
              <a:latin typeface="Intel Clear" panose="020B0604020203020204" pitchFamily="34" charset="0"/>
              <a:ea typeface="MS PGothic" pitchFamily="34" charset="-128"/>
            </a:endParaRPr>
          </a:p>
          <a:p>
            <a:pPr algn="ctr">
              <a:defRPr/>
            </a:pPr>
            <a:endParaRPr lang="en-US" altLang="ja-JP" sz="1100" kern="0" dirty="0">
              <a:solidFill>
                <a:schemeClr val="tx1"/>
              </a:solidFill>
              <a:latin typeface="Intel Clear" panose="020B0604020203020204" pitchFamily="34" charset="0"/>
              <a:ea typeface="MS PGothic" pitchFamily="34" charset="-128"/>
            </a:endParaRPr>
          </a:p>
          <a:p>
            <a:pPr algn="ctr">
              <a:defRPr/>
            </a:pPr>
            <a:endParaRPr lang="en-US" altLang="ja-JP" sz="1100" kern="0" dirty="0" smtClean="0">
              <a:solidFill>
                <a:schemeClr val="tx1"/>
              </a:solidFill>
              <a:latin typeface="Intel Clear" panose="020B0604020203020204" pitchFamily="34" charset="0"/>
              <a:ea typeface="MS PGothic" pitchFamily="34" charset="-128"/>
            </a:endParaRPr>
          </a:p>
          <a:p>
            <a:pPr algn="ctr">
              <a:defRPr/>
            </a:pPr>
            <a:r>
              <a:rPr lang="en-US" altLang="ja-JP" sz="1100" kern="0" dirty="0" smtClean="0">
                <a:solidFill>
                  <a:schemeClr val="tx1"/>
                </a:solidFill>
                <a:latin typeface="Intel Clear" panose="020B0604020203020204" pitchFamily="34" charset="0"/>
                <a:ea typeface="MS PGothic" pitchFamily="34" charset="-128"/>
              </a:rPr>
              <a:t>Proven </a:t>
            </a:r>
            <a:r>
              <a:rPr lang="en-US" altLang="ja-JP" sz="1100" kern="0" dirty="0">
                <a:solidFill>
                  <a:schemeClr val="tx1"/>
                </a:solidFill>
                <a:latin typeface="Intel Clear" panose="020B0604020203020204" pitchFamily="34" charset="0"/>
                <a:ea typeface="MS PGothic" pitchFamily="34" charset="-128"/>
              </a:rPr>
              <a:t>Intel Drivers</a:t>
            </a:r>
          </a:p>
          <a:p>
            <a:pPr algn="ctr">
              <a:defRPr/>
            </a:pPr>
            <a:r>
              <a:rPr lang="en-US" altLang="ja-JP" sz="1100" kern="0" dirty="0">
                <a:solidFill>
                  <a:schemeClr val="tx1"/>
                </a:solidFill>
                <a:latin typeface="Intel Clear" panose="020B0604020203020204" pitchFamily="34" charset="0"/>
                <a:ea typeface="MS PGothic" pitchFamily="34" charset="-128"/>
              </a:rPr>
              <a:t>30 years – Just Works  </a:t>
            </a:r>
          </a:p>
        </p:txBody>
      </p:sp>
      <p:grpSp>
        <p:nvGrpSpPr>
          <p:cNvPr id="3" name="Group 2"/>
          <p:cNvGrpSpPr/>
          <p:nvPr/>
        </p:nvGrpSpPr>
        <p:grpSpPr>
          <a:xfrm>
            <a:off x="3642018" y="3130691"/>
            <a:ext cx="1503386" cy="528493"/>
            <a:chOff x="1007872" y="4963316"/>
            <a:chExt cx="1503386" cy="528493"/>
          </a:xfrm>
        </p:grpSpPr>
        <p:pic>
          <p:nvPicPr>
            <p:cNvPr id="44" name="Picture 23"/>
            <p:cNvPicPr>
              <a:picLocks noChangeAspect="1" noChangeArrowheads="1"/>
            </p:cNvPicPr>
            <p:nvPr/>
          </p:nvPicPr>
          <p:blipFill>
            <a:blip r:embed="rId3" cstate="print"/>
            <a:srcRect l="5785" t="9834" r="4959" b="22703"/>
            <a:stretch>
              <a:fillRect/>
            </a:stretch>
          </p:blipFill>
          <p:spPr bwMode="auto">
            <a:xfrm>
              <a:off x="1007872" y="4963316"/>
              <a:ext cx="1283361" cy="496779"/>
            </a:xfrm>
            <a:prstGeom prst="rect">
              <a:avLst/>
            </a:prstGeom>
            <a:noFill/>
            <a:ln w="57150" algn="ctr">
              <a:noFill/>
              <a:miter lim="800000"/>
              <a:headEnd/>
              <a:tailEnd/>
            </a:ln>
          </p:spPr>
        </p:pic>
        <p:pic>
          <p:nvPicPr>
            <p:cNvPr id="45" name="Picture 22" descr="shutterstock_26413787"/>
            <p:cNvPicPr>
              <a:picLocks noChangeAspect="1" noChangeArrowheads="1"/>
            </p:cNvPicPr>
            <p:nvPr/>
          </p:nvPicPr>
          <p:blipFill>
            <a:blip r:embed="rId4" cstate="print"/>
            <a:srcRect l="7127" t="4514" r="7568" b="5319"/>
            <a:stretch>
              <a:fillRect/>
            </a:stretch>
          </p:blipFill>
          <p:spPr bwMode="auto">
            <a:xfrm>
              <a:off x="2048119" y="5131096"/>
              <a:ext cx="463139" cy="360713"/>
            </a:xfrm>
            <a:prstGeom prst="ellipse">
              <a:avLst/>
            </a:prstGeom>
            <a:solidFill>
              <a:schemeClr val="tx2"/>
            </a:solidFill>
            <a:ln w="19050" algn="ctr">
              <a:noFill/>
              <a:round/>
              <a:headEnd/>
              <a:tailEnd/>
            </a:ln>
            <a:effectLst>
              <a:outerShdw blurRad="149987" dist="88900" dir="8460000" algn="ctr">
                <a:srgbClr val="000000">
                  <a:alpha val="28000"/>
                </a:srgbClr>
              </a:outerShdw>
            </a:effectLst>
            <a:scene3d>
              <a:camera prst="orthographicFront">
                <a:rot lat="0" lon="0" rev="0"/>
              </a:camera>
              <a:lightRig rig="contrasting" dir="t">
                <a:rot lat="0" lon="0" rev="1500000"/>
              </a:lightRig>
            </a:scene3d>
            <a:sp3d prstMaterial="metal"/>
          </p:spPr>
        </p:pic>
      </p:grpSp>
      <p:sp>
        <p:nvSpPr>
          <p:cNvPr id="33" name="Text Box 5"/>
          <p:cNvSpPr txBox="1">
            <a:spLocks noChangeArrowheads="1"/>
          </p:cNvSpPr>
          <p:nvPr/>
        </p:nvSpPr>
        <p:spPr bwMode="auto">
          <a:xfrm>
            <a:off x="5244614" y="2802954"/>
            <a:ext cx="1799857" cy="1331912"/>
          </a:xfrm>
          <a:prstGeom prst="roundRect">
            <a:avLst>
              <a:gd name="adj" fmla="val 8745"/>
            </a:avLst>
          </a:prstGeom>
          <a:solidFill>
            <a:schemeClr val="bg1"/>
          </a:solidFill>
          <a:ln>
            <a:noFill/>
            <a:headEnd/>
            <a:tailEnd/>
          </a:ln>
        </p:spPr>
        <p:style>
          <a:lnRef idx="1">
            <a:schemeClr val="accent2"/>
          </a:lnRef>
          <a:fillRef idx="3">
            <a:schemeClr val="accent2"/>
          </a:fillRef>
          <a:effectRef idx="2">
            <a:schemeClr val="accent2"/>
          </a:effectRef>
          <a:fontRef idx="minor">
            <a:schemeClr val="lt1"/>
          </a:fontRef>
        </p:style>
        <p:txBody>
          <a:bodyPr lIns="0" rIns="0" anchor="b" anchorCtr="0">
            <a:noAutofit/>
          </a:bodyPr>
          <a:lstStyle/>
          <a:p>
            <a:pPr algn="ctr">
              <a:defRPr/>
            </a:pPr>
            <a:r>
              <a:rPr lang="en-US" altLang="ja-JP" sz="1400" b="1" kern="0" dirty="0" smtClean="0">
                <a:solidFill>
                  <a:schemeClr val="tx1"/>
                </a:solidFill>
                <a:latin typeface="Intel Clear" panose="020B0604020203020204" pitchFamily="34" charset="0"/>
                <a:ea typeface="MS PGothic" pitchFamily="34" charset="-128"/>
              </a:rPr>
              <a:t>PERFORMANCE</a:t>
            </a:r>
          </a:p>
          <a:p>
            <a:pPr algn="ctr">
              <a:defRPr/>
            </a:pPr>
            <a:endParaRPr lang="en-US" altLang="ja-JP" sz="1100" kern="0" dirty="0">
              <a:solidFill>
                <a:schemeClr val="tx1"/>
              </a:solidFill>
              <a:latin typeface="Intel Clear" panose="020B0604020203020204" pitchFamily="34" charset="0"/>
              <a:ea typeface="MS PGothic" pitchFamily="34" charset="-128"/>
            </a:endParaRPr>
          </a:p>
          <a:p>
            <a:pPr algn="ctr">
              <a:defRPr/>
            </a:pPr>
            <a:endParaRPr lang="en-US" altLang="ja-JP" sz="1100" kern="0" dirty="0" smtClean="0">
              <a:solidFill>
                <a:schemeClr val="tx1"/>
              </a:solidFill>
              <a:latin typeface="Intel Clear" panose="020B0604020203020204" pitchFamily="34" charset="0"/>
              <a:ea typeface="MS PGothic" pitchFamily="34" charset="-128"/>
            </a:endParaRPr>
          </a:p>
          <a:p>
            <a:pPr algn="ctr">
              <a:defRPr/>
            </a:pPr>
            <a:endParaRPr lang="en-US" altLang="ja-JP" sz="1100" kern="0" dirty="0">
              <a:solidFill>
                <a:schemeClr val="tx1"/>
              </a:solidFill>
              <a:latin typeface="Intel Clear" panose="020B0604020203020204" pitchFamily="34" charset="0"/>
              <a:ea typeface="MS PGothic" pitchFamily="34" charset="-128"/>
            </a:endParaRPr>
          </a:p>
          <a:p>
            <a:pPr algn="ctr">
              <a:defRPr/>
            </a:pPr>
            <a:endParaRPr lang="en-US" altLang="ja-JP" sz="1100" kern="0" dirty="0" smtClean="0">
              <a:solidFill>
                <a:schemeClr val="tx1"/>
              </a:solidFill>
              <a:latin typeface="Intel Clear" panose="020B0604020203020204" pitchFamily="34" charset="0"/>
              <a:ea typeface="MS PGothic" pitchFamily="34" charset="-128"/>
            </a:endParaRPr>
          </a:p>
          <a:p>
            <a:pPr algn="ctr">
              <a:defRPr/>
            </a:pPr>
            <a:r>
              <a:rPr lang="en-US" altLang="ja-JP" sz="1100" kern="0" dirty="0" smtClean="0">
                <a:solidFill>
                  <a:schemeClr val="tx1"/>
                </a:solidFill>
                <a:latin typeface="Intel Clear" panose="020B0604020203020204" pitchFamily="34" charset="0"/>
                <a:ea typeface="MS PGothic" pitchFamily="34" charset="-128"/>
              </a:rPr>
              <a:t>Virtualization</a:t>
            </a:r>
            <a:r>
              <a:rPr lang="en-US" altLang="ja-JP" sz="1100" kern="0" dirty="0">
                <a:solidFill>
                  <a:schemeClr val="tx1"/>
                </a:solidFill>
                <a:latin typeface="Intel Clear" panose="020B0604020203020204" pitchFamily="34" charset="0"/>
                <a:ea typeface="MS PGothic" pitchFamily="34" charset="-128"/>
              </a:rPr>
              <a:t>:  </a:t>
            </a:r>
            <a:r>
              <a:rPr lang="en-US" altLang="ja-JP" sz="1100" kern="0" dirty="0" err="1">
                <a:solidFill>
                  <a:schemeClr val="tx1"/>
                </a:solidFill>
                <a:latin typeface="Intel Clear" panose="020B0604020203020204" pitchFamily="34" charset="0"/>
                <a:ea typeface="MS PGothic" pitchFamily="34" charset="-128"/>
              </a:rPr>
              <a:t>VMDq</a:t>
            </a:r>
            <a:r>
              <a:rPr lang="en-US" altLang="ja-JP" sz="1100" kern="0" dirty="0">
                <a:solidFill>
                  <a:schemeClr val="tx1"/>
                </a:solidFill>
                <a:latin typeface="Intel Clear" panose="020B0604020203020204" pitchFamily="34" charset="0"/>
                <a:ea typeface="MS PGothic" pitchFamily="34" charset="-128"/>
              </a:rPr>
              <a:t>, SR-IOV, Flow Director </a:t>
            </a:r>
          </a:p>
        </p:txBody>
      </p:sp>
      <p:pic>
        <p:nvPicPr>
          <p:cNvPr id="35" name="Picture 25"/>
          <p:cNvPicPr>
            <a:picLocks noChangeAspect="1" noChangeArrowheads="1"/>
          </p:cNvPicPr>
          <p:nvPr/>
        </p:nvPicPr>
        <p:blipFill>
          <a:blip r:embed="rId5" cstate="print"/>
          <a:srcRect l="3377" t="9587" r="9989" b="24487"/>
          <a:stretch>
            <a:fillRect/>
          </a:stretch>
        </p:blipFill>
        <p:spPr bwMode="auto">
          <a:xfrm>
            <a:off x="5583293" y="3102575"/>
            <a:ext cx="1299279" cy="505169"/>
          </a:xfrm>
          <a:prstGeom prst="rect">
            <a:avLst/>
          </a:prstGeom>
          <a:noFill/>
          <a:ln>
            <a:noFill/>
          </a:ln>
        </p:spPr>
      </p:pic>
      <p:sp>
        <p:nvSpPr>
          <p:cNvPr id="26" name="Text Box 5"/>
          <p:cNvSpPr txBox="1">
            <a:spLocks noChangeArrowheads="1"/>
          </p:cNvSpPr>
          <p:nvPr/>
        </p:nvSpPr>
        <p:spPr bwMode="auto">
          <a:xfrm>
            <a:off x="7139323" y="2802954"/>
            <a:ext cx="1591634" cy="1331912"/>
          </a:xfrm>
          <a:prstGeom prst="roundRect">
            <a:avLst>
              <a:gd name="adj" fmla="val 8745"/>
            </a:avLst>
          </a:prstGeom>
          <a:solidFill>
            <a:schemeClr val="bg1"/>
          </a:solidFill>
          <a:ln>
            <a:noFill/>
            <a:headEnd/>
            <a:tailEnd/>
          </a:ln>
        </p:spPr>
        <p:style>
          <a:lnRef idx="1">
            <a:schemeClr val="accent2"/>
          </a:lnRef>
          <a:fillRef idx="3">
            <a:schemeClr val="accent2"/>
          </a:fillRef>
          <a:effectRef idx="2">
            <a:schemeClr val="accent2"/>
          </a:effectRef>
          <a:fontRef idx="minor">
            <a:schemeClr val="lt1"/>
          </a:fontRef>
        </p:style>
        <p:txBody>
          <a:bodyPr lIns="0" rIns="0" anchor="b" anchorCtr="0">
            <a:noAutofit/>
          </a:bodyPr>
          <a:lstStyle/>
          <a:p>
            <a:pPr algn="ctr">
              <a:defRPr/>
            </a:pPr>
            <a:r>
              <a:rPr lang="en-US" altLang="ja-JP" sz="1400" b="1" kern="0" dirty="0" smtClean="0">
                <a:solidFill>
                  <a:schemeClr val="tx1"/>
                </a:solidFill>
                <a:latin typeface="Intel Clear" panose="020B0604020203020204" pitchFamily="34" charset="0"/>
                <a:ea typeface="MS PGothic" pitchFamily="34" charset="-128"/>
              </a:rPr>
              <a:t>FLEXIBLE</a:t>
            </a:r>
            <a:endParaRPr lang="en-US" altLang="ja-JP" sz="1100" kern="0" dirty="0" smtClean="0">
              <a:solidFill>
                <a:schemeClr val="tx1"/>
              </a:solidFill>
              <a:latin typeface="Intel Clear" panose="020B0604020203020204" pitchFamily="34" charset="0"/>
              <a:ea typeface="MS PGothic" pitchFamily="34" charset="-128"/>
            </a:endParaRPr>
          </a:p>
          <a:p>
            <a:pPr algn="ctr">
              <a:defRPr/>
            </a:pPr>
            <a:endParaRPr lang="en-US" altLang="ja-JP" sz="1100" kern="0" dirty="0" smtClean="0">
              <a:solidFill>
                <a:schemeClr val="tx1"/>
              </a:solidFill>
              <a:latin typeface="Intel Clear" panose="020B0604020203020204" pitchFamily="34" charset="0"/>
              <a:ea typeface="MS PGothic" pitchFamily="34" charset="-128"/>
            </a:endParaRPr>
          </a:p>
          <a:p>
            <a:pPr algn="ctr">
              <a:defRPr/>
            </a:pPr>
            <a:endParaRPr lang="en-US" altLang="ja-JP" sz="1100" kern="0" dirty="0">
              <a:solidFill>
                <a:schemeClr val="tx1"/>
              </a:solidFill>
              <a:latin typeface="Intel Clear" panose="020B0604020203020204" pitchFamily="34" charset="0"/>
              <a:ea typeface="MS PGothic" pitchFamily="34" charset="-128"/>
            </a:endParaRPr>
          </a:p>
          <a:p>
            <a:pPr algn="ctr">
              <a:defRPr/>
            </a:pPr>
            <a:endParaRPr lang="en-US" altLang="ja-JP" sz="1100" kern="0" dirty="0">
              <a:solidFill>
                <a:schemeClr val="tx1"/>
              </a:solidFill>
              <a:latin typeface="Intel Clear" panose="020B0604020203020204" pitchFamily="34" charset="0"/>
              <a:ea typeface="MS PGothic" pitchFamily="34" charset="-128"/>
            </a:endParaRPr>
          </a:p>
          <a:p>
            <a:pPr algn="ctr">
              <a:defRPr/>
            </a:pPr>
            <a:endParaRPr lang="en-US" altLang="ja-JP" sz="1100" kern="0" dirty="0">
              <a:solidFill>
                <a:schemeClr val="tx1"/>
              </a:solidFill>
              <a:latin typeface="Intel Clear" panose="020B0604020203020204" pitchFamily="34" charset="0"/>
              <a:ea typeface="MS PGothic" pitchFamily="34" charset="-128"/>
            </a:endParaRPr>
          </a:p>
          <a:p>
            <a:pPr algn="ctr">
              <a:defRPr/>
            </a:pPr>
            <a:endParaRPr lang="en-US" altLang="ja-JP" sz="1100" kern="0" dirty="0">
              <a:solidFill>
                <a:schemeClr val="tx1"/>
              </a:solidFill>
              <a:latin typeface="Intel Clear" panose="020B0604020203020204" pitchFamily="34" charset="0"/>
              <a:ea typeface="MS PGothic" pitchFamily="34" charset="-128"/>
            </a:endParaRPr>
          </a:p>
          <a:p>
            <a:pPr algn="ctr">
              <a:defRPr/>
            </a:pPr>
            <a:r>
              <a:rPr lang="en-US" altLang="ja-JP" sz="1100" kern="0" dirty="0">
                <a:solidFill>
                  <a:schemeClr val="tx1"/>
                </a:solidFill>
                <a:latin typeface="Intel Clear" panose="020B0604020203020204" pitchFamily="34" charset="0"/>
                <a:ea typeface="MS PGothic" pitchFamily="34" charset="-128"/>
              </a:rPr>
              <a:t>Converged: LAN / </a:t>
            </a:r>
            <a:r>
              <a:rPr lang="en-US" altLang="ja-JP" sz="1100" kern="0" dirty="0" smtClean="0">
                <a:solidFill>
                  <a:schemeClr val="tx1"/>
                </a:solidFill>
                <a:latin typeface="Intel Clear" panose="020B0604020203020204" pitchFamily="34" charset="0"/>
                <a:ea typeface="MS PGothic" pitchFamily="34" charset="-128"/>
              </a:rPr>
              <a:t>SAN</a:t>
            </a:r>
            <a:endParaRPr lang="en-US" altLang="ja-JP" sz="1100" kern="0" dirty="0">
              <a:solidFill>
                <a:schemeClr val="tx1"/>
              </a:solidFill>
              <a:latin typeface="Intel Clear" panose="020B0604020203020204" pitchFamily="34" charset="0"/>
              <a:ea typeface="MS PGothic" pitchFamily="34" charset="-128"/>
            </a:endParaRPr>
          </a:p>
        </p:txBody>
      </p:sp>
      <p:pic>
        <p:nvPicPr>
          <p:cNvPr id="47" name="Picture 2" descr="cords2"/>
          <p:cNvPicPr>
            <a:picLocks noChangeAspect="1" noChangeArrowheads="1"/>
          </p:cNvPicPr>
          <p:nvPr/>
        </p:nvPicPr>
        <p:blipFill>
          <a:blip r:embed="rId6" cstate="print"/>
          <a:srcRect b="14818"/>
          <a:stretch>
            <a:fillRect/>
          </a:stretch>
        </p:blipFill>
        <p:spPr bwMode="auto">
          <a:xfrm>
            <a:off x="7295457" y="3100934"/>
            <a:ext cx="1260986" cy="506810"/>
          </a:xfrm>
          <a:prstGeom prst="rect">
            <a:avLst/>
          </a:prstGeom>
          <a:noFill/>
          <a:ln>
            <a:noFill/>
          </a:ln>
        </p:spPr>
      </p:pic>
      <p:sp>
        <p:nvSpPr>
          <p:cNvPr id="7" name="Rounded Rectangle 6"/>
          <p:cNvSpPr/>
          <p:nvPr/>
        </p:nvSpPr>
        <p:spPr>
          <a:xfrm>
            <a:off x="3492007" y="4314749"/>
            <a:ext cx="5385293" cy="1977484"/>
          </a:xfrm>
          <a:prstGeom prst="roundRect">
            <a:avLst>
              <a:gd name="adj" fmla="val 7013"/>
            </a:avLst>
          </a:prstGeom>
          <a:solidFill>
            <a:schemeClr val="accent1"/>
          </a:solidFill>
          <a:ln/>
        </p:spPr>
        <p:style>
          <a:lnRef idx="0">
            <a:schemeClr val="accent1"/>
          </a:lnRef>
          <a:fillRef idx="3">
            <a:schemeClr val="accent1"/>
          </a:fillRef>
          <a:effectRef idx="3">
            <a:schemeClr val="accent1"/>
          </a:effectRef>
          <a:fontRef idx="minor">
            <a:schemeClr val="lt1"/>
          </a:fontRef>
        </p:style>
        <p:txBody>
          <a:bodyPr rtlCol="0" anchor="ctr"/>
          <a:lstStyle/>
          <a:p>
            <a:pPr algn="ctr">
              <a:lnSpc>
                <a:spcPct val="120000"/>
              </a:lnSpc>
              <a:spcBef>
                <a:spcPts val="0"/>
              </a:spcBef>
            </a:pPr>
            <a:r>
              <a:rPr lang="en-US" sz="2000" b="1" dirty="0">
                <a:latin typeface="Intel Clear" panose="020B0604020203020204" pitchFamily="34" charset="0"/>
              </a:rPr>
              <a:t>Fortville Differentiation </a:t>
            </a:r>
            <a:endParaRPr lang="en-US" sz="2000" b="1" dirty="0" smtClean="0">
              <a:latin typeface="Intel Clear" panose="020B0604020203020204" pitchFamily="34" charset="0"/>
            </a:endParaRPr>
          </a:p>
          <a:p>
            <a:pPr marL="169863" indent="-169863">
              <a:lnSpc>
                <a:spcPct val="120000"/>
              </a:lnSpc>
              <a:spcBef>
                <a:spcPts val="0"/>
              </a:spcBef>
              <a:buFont typeface="Arial" panose="020B0604020202020204" pitchFamily="34" charset="0"/>
              <a:buChar char="•"/>
            </a:pPr>
            <a:r>
              <a:rPr lang="en-US" sz="1400" b="1" dirty="0" smtClean="0">
                <a:latin typeface="Intel Clear" panose="020B0604020203020204" pitchFamily="34" charset="0"/>
              </a:rPr>
              <a:t>Next </a:t>
            </a:r>
            <a:r>
              <a:rPr lang="en-US" sz="1400" b="1" dirty="0">
                <a:latin typeface="Intel Clear" panose="020B0604020203020204" pitchFamily="34" charset="0"/>
              </a:rPr>
              <a:t>Gen </a:t>
            </a:r>
            <a:r>
              <a:rPr lang="en-US" sz="1400" b="1" dirty="0" smtClean="0">
                <a:latin typeface="Intel Clear" panose="020B0604020203020204" pitchFamily="34" charset="0"/>
              </a:rPr>
              <a:t>40GbE &amp; 10GbE</a:t>
            </a:r>
            <a:r>
              <a:rPr lang="en-US" sz="1400" dirty="0" smtClean="0">
                <a:latin typeface="Intel Clear" panose="020B0604020203020204" pitchFamily="34" charset="0"/>
              </a:rPr>
              <a:t>: </a:t>
            </a:r>
            <a:r>
              <a:rPr lang="en-US" sz="1400" dirty="0">
                <a:latin typeface="Intel Clear" panose="020B0604020203020204" pitchFamily="34" charset="0"/>
              </a:rPr>
              <a:t>NIC architecture for </a:t>
            </a:r>
            <a:r>
              <a:rPr lang="en-US" sz="1400" dirty="0" smtClean="0">
                <a:latin typeface="Intel Clear" panose="020B0604020203020204" pitchFamily="34" charset="0"/>
              </a:rPr>
              <a:t>virtualized </a:t>
            </a:r>
            <a:r>
              <a:rPr lang="en-US" sz="1400" dirty="0">
                <a:latin typeface="Intel Clear" panose="020B0604020203020204" pitchFamily="34" charset="0"/>
              </a:rPr>
              <a:t>servers and </a:t>
            </a:r>
            <a:r>
              <a:rPr lang="en-US" sz="1400" dirty="0" smtClean="0">
                <a:latin typeface="Intel Clear" panose="020B0604020203020204" pitchFamily="34" charset="0"/>
              </a:rPr>
              <a:t>virtualized networks</a:t>
            </a:r>
          </a:p>
          <a:p>
            <a:pPr marL="169863" indent="-169863">
              <a:lnSpc>
                <a:spcPct val="120000"/>
              </a:lnSpc>
              <a:spcBef>
                <a:spcPts val="0"/>
              </a:spcBef>
              <a:buFont typeface="Arial" panose="020B0604020202020204" pitchFamily="34" charset="0"/>
              <a:buChar char="•"/>
            </a:pPr>
            <a:r>
              <a:rPr lang="en-US" sz="1400" b="1" dirty="0" smtClean="0">
                <a:latin typeface="Intel Clear" panose="020B0604020203020204" pitchFamily="34" charset="0"/>
              </a:rPr>
              <a:t>Software Defined Infrastructure</a:t>
            </a:r>
            <a:r>
              <a:rPr lang="en-US" sz="1400" dirty="0" smtClean="0">
                <a:latin typeface="Intel Clear" panose="020B0604020203020204" pitchFamily="34" charset="0"/>
              </a:rPr>
              <a:t>: Network Virtualization Offload, Intel® Flow Director for application traffic steering </a:t>
            </a:r>
          </a:p>
          <a:p>
            <a:pPr marL="169863" indent="-169863">
              <a:lnSpc>
                <a:spcPct val="120000"/>
              </a:lnSpc>
              <a:spcBef>
                <a:spcPts val="0"/>
              </a:spcBef>
              <a:buFont typeface="Arial" panose="020B0604020202020204" pitchFamily="34" charset="0"/>
              <a:buChar char="•"/>
            </a:pPr>
            <a:r>
              <a:rPr lang="en-US" sz="1400" b="1" dirty="0" smtClean="0">
                <a:latin typeface="Intel Clear" panose="020B0604020203020204" pitchFamily="34" charset="0"/>
              </a:rPr>
              <a:t>Network </a:t>
            </a:r>
            <a:r>
              <a:rPr lang="en-US" sz="1400" b="1" dirty="0">
                <a:latin typeface="Intel Clear" panose="020B0604020203020204" pitchFamily="34" charset="0"/>
              </a:rPr>
              <a:t>Functions </a:t>
            </a:r>
            <a:r>
              <a:rPr lang="en-US" sz="1400" b="1" dirty="0" smtClean="0">
                <a:latin typeface="Intel Clear" panose="020B0604020203020204" pitchFamily="34" charset="0"/>
              </a:rPr>
              <a:t>Virtualization</a:t>
            </a:r>
            <a:r>
              <a:rPr lang="en-US" sz="1400" dirty="0" smtClean="0">
                <a:latin typeface="Intel Clear" panose="020B0604020203020204" pitchFamily="34" charset="0"/>
              </a:rPr>
              <a:t>: Excellent </a:t>
            </a:r>
            <a:r>
              <a:rPr lang="en-US" sz="1400" dirty="0">
                <a:latin typeface="Intel Clear" panose="020B0604020203020204" pitchFamily="34" charset="0"/>
              </a:rPr>
              <a:t>small packet performance, </a:t>
            </a:r>
            <a:r>
              <a:rPr lang="en-US" sz="1400" dirty="0" smtClean="0">
                <a:latin typeface="Intel Clear" panose="020B0604020203020204" pitchFamily="34" charset="0"/>
              </a:rPr>
              <a:t>Intel® Data Plane Development Kit </a:t>
            </a:r>
            <a:endParaRPr lang="en-US" sz="1600" dirty="0">
              <a:latin typeface="Intel Clear" panose="020B0604020203020204" pitchFamily="34" charset="0"/>
            </a:endParaRPr>
          </a:p>
        </p:txBody>
      </p:sp>
      <p:sp>
        <p:nvSpPr>
          <p:cNvPr id="16" name="Rounded Rectangle 15"/>
          <p:cNvSpPr/>
          <p:nvPr/>
        </p:nvSpPr>
        <p:spPr>
          <a:xfrm rot="16200000">
            <a:off x="24942" y="3072581"/>
            <a:ext cx="3752412" cy="2675419"/>
          </a:xfrm>
          <a:prstGeom prst="roundRect">
            <a:avLst>
              <a:gd name="adj" fmla="val 4449"/>
            </a:avLst>
          </a:prstGeom>
          <a:gradFill>
            <a:gsLst>
              <a:gs pos="0">
                <a:srgbClr val="0860A8">
                  <a:lumMod val="50000"/>
                  <a:alpha val="85000"/>
                </a:srgbClr>
              </a:gs>
              <a:gs pos="50000">
                <a:srgbClr val="0860A8">
                  <a:alpha val="95000"/>
                </a:srgbClr>
              </a:gs>
              <a:gs pos="100000">
                <a:srgbClr val="2EA5D5">
                  <a:shade val="100000"/>
                  <a:satMod val="115000"/>
                  <a:alpha val="85000"/>
                </a:srgbClr>
              </a:gs>
            </a:gsLst>
            <a:lin ang="4200000" scaled="0"/>
          </a:gradFill>
          <a:ln w="25400" cap="flat" cmpd="sng" algn="ctr">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vert" lIns="0" tIns="0" rIns="0" bIns="0" rtlCol="0" anchor="t" anchorCtr="0"/>
          <a:lstStyle/>
          <a:p>
            <a:pPr algn="ctr" eaLnBrk="0" hangingPunct="0"/>
            <a:r>
              <a:rPr lang="en-US" sz="1400" b="1" dirty="0">
                <a:solidFill>
                  <a:srgbClr val="FFFFFF"/>
                </a:solidFill>
                <a:effectLst>
                  <a:outerShdw blurRad="38100" dist="38100" dir="2700000" algn="tl">
                    <a:srgbClr val="000000">
                      <a:alpha val="43137"/>
                    </a:srgbClr>
                  </a:outerShdw>
                </a:effectLst>
                <a:latin typeface="Intel Clear" panose="020B0604020203020204" pitchFamily="34" charset="0"/>
              </a:rPr>
              <a:t>Versatile </a:t>
            </a:r>
            <a:r>
              <a:rPr lang="en-US" sz="1400" b="1" dirty="0" smtClean="0">
                <a:solidFill>
                  <a:srgbClr val="FFFFFF"/>
                </a:solidFill>
                <a:effectLst>
                  <a:outerShdw blurRad="38100" dist="38100" dir="2700000" algn="tl">
                    <a:srgbClr val="000000">
                      <a:alpha val="43137"/>
                    </a:srgbClr>
                  </a:outerShdw>
                </a:effectLst>
                <a:latin typeface="Intel Clear" panose="020B0604020203020204" pitchFamily="34" charset="0"/>
              </a:rPr>
              <a:t>Intel® Ethernet options </a:t>
            </a:r>
            <a:r>
              <a:rPr lang="en-US" sz="1400" b="1" dirty="0">
                <a:solidFill>
                  <a:srgbClr val="FFFFFF"/>
                </a:solidFill>
                <a:effectLst>
                  <a:outerShdw blurRad="38100" dist="38100" dir="2700000" algn="tl">
                    <a:srgbClr val="000000">
                      <a:alpha val="43137"/>
                    </a:srgbClr>
                  </a:outerShdw>
                </a:effectLst>
                <a:latin typeface="Intel Clear" panose="020B0604020203020204" pitchFamily="34" charset="0"/>
              </a:rPr>
              <a:t>for  </a:t>
            </a:r>
            <a:r>
              <a:rPr lang="en-US" sz="1400" b="1" dirty="0" smtClean="0">
                <a:solidFill>
                  <a:srgbClr val="FFFFFF"/>
                </a:solidFill>
                <a:effectLst>
                  <a:outerShdw blurRad="38100" dist="38100" dir="2700000" algn="tl">
                    <a:srgbClr val="000000">
                      <a:alpha val="43137"/>
                    </a:srgbClr>
                  </a:outerShdw>
                </a:effectLst>
                <a:latin typeface="Intel Clear" panose="020B0604020203020204" pitchFamily="34" charset="0"/>
              </a:rPr>
              <a:t>Grantley platform</a:t>
            </a:r>
            <a:endParaRPr lang="en-US" sz="1400" b="1" dirty="0">
              <a:solidFill>
                <a:srgbClr val="FFFFFF"/>
              </a:solidFill>
              <a:effectLst>
                <a:outerShdw blurRad="38100" dist="38100" dir="2700000" algn="tl">
                  <a:srgbClr val="000000">
                    <a:alpha val="43137"/>
                  </a:srgbClr>
                </a:outerShdw>
              </a:effectLst>
              <a:latin typeface="Intel Clear" panose="020B0604020203020204" pitchFamily="34" charset="0"/>
            </a:endParaRPr>
          </a:p>
        </p:txBody>
      </p:sp>
      <p:grpSp>
        <p:nvGrpSpPr>
          <p:cNvPr id="17" name="Group 79"/>
          <p:cNvGrpSpPr/>
          <p:nvPr/>
        </p:nvGrpSpPr>
        <p:grpSpPr>
          <a:xfrm>
            <a:off x="633453" y="3054914"/>
            <a:ext cx="2333275" cy="1092628"/>
            <a:chOff x="4055502" y="2317097"/>
            <a:chExt cx="2612988" cy="364407"/>
          </a:xfrm>
        </p:grpSpPr>
        <p:sp>
          <p:nvSpPr>
            <p:cNvPr id="18" name="Line 25"/>
            <p:cNvSpPr>
              <a:spLocks noChangeShapeType="1"/>
            </p:cNvSpPr>
            <p:nvPr/>
          </p:nvSpPr>
          <p:spPr bwMode="auto">
            <a:xfrm>
              <a:off x="5439897" y="2418420"/>
              <a:ext cx="290151" cy="0"/>
            </a:xfrm>
            <a:prstGeom prst="line">
              <a:avLst/>
            </a:prstGeom>
            <a:noFill/>
            <a:ln w="28575">
              <a:solidFill>
                <a:srgbClr val="00B0F0"/>
              </a:solidFill>
              <a:round/>
              <a:headEnd type="triangle" w="med" len="med"/>
              <a:tailEnd type="triangle" w="med" len="med"/>
            </a:ln>
            <a:effectLst>
              <a:outerShdw blurRad="50800" dist="38100" dir="2700000" algn="tl" rotWithShape="0">
                <a:prstClr val="black">
                  <a:alpha val="40000"/>
                </a:prstClr>
              </a:outerShdw>
            </a:effectLst>
          </p:spPr>
          <p:txBody>
            <a:bodyPr wrap="none" anchor="ctr"/>
            <a:ls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a:lstStyle>
            <a:p>
              <a:pPr>
                <a:buClr>
                  <a:srgbClr val="000000"/>
                </a:buClr>
              </a:pPr>
              <a:endParaRPr lang="en-US" sz="1100" b="1" dirty="0">
                <a:solidFill>
                  <a:srgbClr val="000000"/>
                </a:solidFill>
              </a:endParaRPr>
            </a:p>
          </p:txBody>
        </p:sp>
        <p:sp>
          <p:nvSpPr>
            <p:cNvPr id="19" name="Line 25"/>
            <p:cNvSpPr>
              <a:spLocks noChangeShapeType="1"/>
            </p:cNvSpPr>
            <p:nvPr/>
          </p:nvSpPr>
          <p:spPr bwMode="auto">
            <a:xfrm>
              <a:off x="5438287" y="2489849"/>
              <a:ext cx="290151" cy="0"/>
            </a:xfrm>
            <a:prstGeom prst="line">
              <a:avLst/>
            </a:prstGeom>
            <a:noFill/>
            <a:ln w="28575">
              <a:solidFill>
                <a:srgbClr val="00B0F0"/>
              </a:solidFill>
              <a:round/>
              <a:headEnd type="triangle" w="med" len="med"/>
              <a:tailEnd type="triangle" w="med" len="med"/>
            </a:ln>
            <a:effectLst>
              <a:outerShdw blurRad="50800" dist="38100" dir="2700000" algn="tl" rotWithShape="0">
                <a:prstClr val="black">
                  <a:alpha val="40000"/>
                </a:prstClr>
              </a:outerShdw>
            </a:effectLst>
          </p:spPr>
          <p:txBody>
            <a:bodyPr wrap="none" anchor="ctr"/>
            <a:ls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a:lstStyle>
            <a:p>
              <a:pPr>
                <a:buClr>
                  <a:srgbClr val="000000"/>
                </a:buClr>
              </a:pPr>
              <a:endParaRPr lang="en-US" sz="1100" b="1" dirty="0">
                <a:solidFill>
                  <a:srgbClr val="000000"/>
                </a:solidFill>
              </a:endParaRPr>
            </a:p>
          </p:txBody>
        </p:sp>
        <p:sp>
          <p:nvSpPr>
            <p:cNvPr id="20" name="Line 25"/>
            <p:cNvSpPr>
              <a:spLocks noChangeShapeType="1"/>
            </p:cNvSpPr>
            <p:nvPr/>
          </p:nvSpPr>
          <p:spPr bwMode="auto">
            <a:xfrm>
              <a:off x="5439776" y="2556925"/>
              <a:ext cx="290151" cy="0"/>
            </a:xfrm>
            <a:prstGeom prst="line">
              <a:avLst/>
            </a:prstGeom>
            <a:noFill/>
            <a:ln w="28575">
              <a:solidFill>
                <a:srgbClr val="00B0F0"/>
              </a:solidFill>
              <a:round/>
              <a:headEnd type="triangle" w="med" len="med"/>
              <a:tailEnd type="triangle" w="med" len="med"/>
            </a:ln>
            <a:effectLst>
              <a:outerShdw blurRad="50800" dist="38100" dir="2700000" algn="tl" rotWithShape="0">
                <a:prstClr val="black">
                  <a:alpha val="40000"/>
                </a:prstClr>
              </a:outerShdw>
            </a:effectLst>
          </p:spPr>
          <p:txBody>
            <a:bodyPr wrap="none" anchor="ctr"/>
            <a:ls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a:lstStyle>
            <a:p>
              <a:pPr>
                <a:buClr>
                  <a:srgbClr val="000000"/>
                </a:buClr>
              </a:pPr>
              <a:endParaRPr lang="en-US" sz="1100" b="1" dirty="0">
                <a:solidFill>
                  <a:srgbClr val="000000"/>
                </a:solidFill>
              </a:endParaRPr>
            </a:p>
          </p:txBody>
        </p:sp>
        <p:sp>
          <p:nvSpPr>
            <p:cNvPr id="21" name="Line 25"/>
            <p:cNvSpPr>
              <a:spLocks noChangeShapeType="1"/>
            </p:cNvSpPr>
            <p:nvPr/>
          </p:nvSpPr>
          <p:spPr bwMode="auto">
            <a:xfrm>
              <a:off x="5438167" y="2619534"/>
              <a:ext cx="290151" cy="0"/>
            </a:xfrm>
            <a:prstGeom prst="line">
              <a:avLst/>
            </a:prstGeom>
            <a:noFill/>
            <a:ln w="28575">
              <a:solidFill>
                <a:srgbClr val="00B0F0"/>
              </a:solidFill>
              <a:round/>
              <a:headEnd type="triangle" w="med" len="med"/>
              <a:tailEnd type="triangle" w="med" len="med"/>
            </a:ln>
            <a:effectLst>
              <a:outerShdw blurRad="50800" dist="38100" dir="2700000" algn="tl" rotWithShape="0">
                <a:prstClr val="black">
                  <a:alpha val="40000"/>
                </a:prstClr>
              </a:outerShdw>
            </a:effectLst>
          </p:spPr>
          <p:txBody>
            <a:bodyPr wrap="none" anchor="ctr"/>
            <a:ls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a:lstStyle>
            <a:p>
              <a:pPr>
                <a:buClr>
                  <a:srgbClr val="000000"/>
                </a:buClr>
              </a:pPr>
              <a:endParaRPr lang="en-US" sz="1100" b="1" dirty="0">
                <a:solidFill>
                  <a:srgbClr val="000000"/>
                </a:solidFill>
              </a:endParaRPr>
            </a:p>
          </p:txBody>
        </p:sp>
        <p:sp>
          <p:nvSpPr>
            <p:cNvPr id="22" name="Text Box 38"/>
            <p:cNvSpPr txBox="1">
              <a:spLocks noChangeArrowheads="1"/>
            </p:cNvSpPr>
            <p:nvPr/>
          </p:nvSpPr>
          <p:spPr bwMode="auto">
            <a:xfrm>
              <a:off x="5670015" y="2391106"/>
              <a:ext cx="998475" cy="256620"/>
            </a:xfrm>
            <a:prstGeom prst="rect">
              <a:avLst/>
            </a:prstGeom>
            <a:noFill/>
            <a:ln w="50800" algn="ctr">
              <a:noFill/>
              <a:miter lim="800000"/>
              <a:headEnd type="none" w="sm" len="sm"/>
              <a:tailEnd type="none" w="sm" len="sm"/>
            </a:ln>
            <a:effectLst>
              <a:outerShdw blurRad="50800" dist="38100" dir="2700000" algn="tl" rotWithShape="0">
                <a:prstClr val="black">
                  <a:alpha val="40000"/>
                </a:prstClr>
              </a:outerShdw>
            </a:effectLst>
          </p:spPr>
          <p:txBody>
            <a:bodyPr wrap="none">
              <a:spAutoFit/>
            </a:bodyPr>
            <a:ls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a:lstStyle>
            <a:p>
              <a:pPr eaLnBrk="0" hangingPunct="0">
                <a:buClr>
                  <a:srgbClr val="000000"/>
                </a:buClr>
              </a:pPr>
              <a:r>
                <a:rPr lang="en-US" sz="1100" b="1" dirty="0" smtClean="0">
                  <a:solidFill>
                    <a:srgbClr val="FFFFFF"/>
                  </a:solidFill>
                </a:rPr>
                <a:t>2x40GbE</a:t>
              </a:r>
            </a:p>
            <a:p>
              <a:pPr eaLnBrk="0" hangingPunct="0">
                <a:buClr>
                  <a:srgbClr val="000000"/>
                </a:buClr>
              </a:pPr>
              <a:r>
                <a:rPr lang="en-US" sz="1100" b="1" dirty="0">
                  <a:solidFill>
                    <a:srgbClr val="FFFFFF"/>
                  </a:solidFill>
                </a:rPr>
                <a:t>1x40GbE</a:t>
              </a:r>
            </a:p>
            <a:p>
              <a:pPr eaLnBrk="0" hangingPunct="0">
                <a:buClr>
                  <a:srgbClr val="000000"/>
                </a:buClr>
              </a:pPr>
              <a:r>
                <a:rPr lang="en-US" sz="1100" b="1" dirty="0" smtClean="0">
                  <a:solidFill>
                    <a:srgbClr val="FFFFFF"/>
                  </a:solidFill>
                </a:rPr>
                <a:t>4x10GbE</a:t>
              </a:r>
              <a:endParaRPr lang="en-US" sz="1100" b="1" dirty="0">
                <a:solidFill>
                  <a:srgbClr val="FFFFFF"/>
                </a:solidFill>
              </a:endParaRPr>
            </a:p>
            <a:p>
              <a:pPr eaLnBrk="0" hangingPunct="0">
                <a:buClr>
                  <a:srgbClr val="000000"/>
                </a:buClr>
              </a:pPr>
              <a:r>
                <a:rPr lang="en-US" sz="1100" b="1" dirty="0" smtClean="0">
                  <a:solidFill>
                    <a:srgbClr val="FFFFFF"/>
                  </a:solidFill>
                </a:rPr>
                <a:t>2x10GbE</a:t>
              </a:r>
              <a:endParaRPr lang="en-US" sz="1100" b="1" dirty="0">
                <a:solidFill>
                  <a:srgbClr val="FFFFFF"/>
                </a:solidFill>
              </a:endParaRPr>
            </a:p>
          </p:txBody>
        </p:sp>
        <p:sp>
          <p:nvSpPr>
            <p:cNvPr id="23" name="Line 31"/>
            <p:cNvSpPr>
              <a:spLocks noChangeShapeType="1"/>
            </p:cNvSpPr>
            <p:nvPr/>
          </p:nvSpPr>
          <p:spPr bwMode="auto">
            <a:xfrm>
              <a:off x="4055502" y="2498538"/>
              <a:ext cx="407265" cy="0"/>
            </a:xfrm>
            <a:prstGeom prst="line">
              <a:avLst/>
            </a:prstGeom>
            <a:noFill/>
            <a:ln w="19050">
              <a:solidFill>
                <a:schemeClr val="accent2"/>
              </a:solidFill>
              <a:round/>
              <a:headEnd type="triangle" w="med" len="med"/>
              <a:tailEnd type="triangle" w="med" len="med"/>
            </a:ln>
            <a:effectLst>
              <a:outerShdw blurRad="50800" dist="38100" dir="2700000" algn="tl" rotWithShape="0">
                <a:prstClr val="black">
                  <a:alpha val="40000"/>
                </a:prstClr>
              </a:outerShdw>
            </a:effectLst>
          </p:spPr>
          <p:txBody>
            <a:bodyPr wrap="none" anchor="ctr"/>
            <a:lstStyle/>
            <a:p>
              <a:pPr algn="ctr">
                <a:spcBef>
                  <a:spcPct val="30000"/>
                </a:spcBef>
                <a:buClr>
                  <a:srgbClr val="000000"/>
                </a:buClr>
              </a:pPr>
              <a:endParaRPr lang="en-US" sz="1100" b="1" dirty="0">
                <a:solidFill>
                  <a:srgbClr val="FFFFFF"/>
                </a:solidFill>
                <a:effectLst>
                  <a:outerShdw blurRad="38100" dist="38100" dir="2700000" algn="tl">
                    <a:srgbClr val="000000">
                      <a:alpha val="43137"/>
                    </a:srgbClr>
                  </a:outerShdw>
                </a:effectLst>
                <a:latin typeface="Verdana" pitchFamily="34" charset="0"/>
              </a:endParaRPr>
            </a:p>
          </p:txBody>
        </p:sp>
        <p:sp>
          <p:nvSpPr>
            <p:cNvPr id="24" name="Rectangle 22"/>
            <p:cNvSpPr>
              <a:spLocks noChangeArrowheads="1"/>
            </p:cNvSpPr>
            <p:nvPr/>
          </p:nvSpPr>
          <p:spPr bwMode="auto">
            <a:xfrm>
              <a:off x="4456548" y="2317097"/>
              <a:ext cx="987107" cy="364407"/>
            </a:xfrm>
            <a:prstGeom prst="rect">
              <a:avLst/>
            </a:prstGeom>
            <a:gradFill flip="none" rotWithShape="1">
              <a:gsLst>
                <a:gs pos="0">
                  <a:schemeClr val="tx2">
                    <a:lumMod val="50000"/>
                    <a:shade val="30000"/>
                    <a:satMod val="115000"/>
                  </a:schemeClr>
                </a:gs>
                <a:gs pos="50000">
                  <a:schemeClr val="tx2">
                    <a:lumMod val="50000"/>
                    <a:shade val="67500"/>
                    <a:satMod val="115000"/>
                  </a:schemeClr>
                </a:gs>
                <a:gs pos="100000">
                  <a:schemeClr val="tx2">
                    <a:lumMod val="50000"/>
                    <a:shade val="100000"/>
                    <a:satMod val="115000"/>
                  </a:schemeClr>
                </a:gs>
              </a:gsLst>
              <a:lin ang="13500000" scaled="1"/>
              <a:tileRect/>
            </a:gradFill>
            <a:ln w="3175" algn="ctr">
              <a:solidFill>
                <a:schemeClr val="accent3">
                  <a:lumMod val="75000"/>
                </a:schemeClr>
              </a:solidFill>
              <a:miter lim="800000"/>
              <a:headEnd type="none" w="sm" len="sm"/>
              <a:tailEnd type="none" w="sm" len="sm"/>
            </a:ln>
            <a:effectLst>
              <a:outerShdw blurRad="50800" dist="38100" dir="2700000" algn="tl" rotWithShape="0">
                <a:prstClr val="black">
                  <a:alpha val="40000"/>
                </a:prstClr>
              </a:outerShdw>
            </a:effectLst>
          </p:spPr>
          <p:txBody>
            <a:bodyPr wrap="none" anchor="ctr"/>
            <a:lstStyle/>
            <a:p>
              <a:pPr algn="ctr" eaLnBrk="0" hangingPunct="0">
                <a:spcBef>
                  <a:spcPct val="30000"/>
                </a:spcBef>
                <a:buClr>
                  <a:srgbClr val="000000"/>
                </a:buClr>
              </a:pPr>
              <a:r>
                <a:rPr lang="en-US" sz="1100" b="1" dirty="0" smtClean="0">
                  <a:solidFill>
                    <a:schemeClr val="bg1"/>
                  </a:solidFill>
                  <a:effectLst>
                    <a:outerShdw blurRad="38100" dist="38100" dir="2700000" algn="tl">
                      <a:srgbClr val="000000">
                        <a:alpha val="43137"/>
                      </a:srgbClr>
                    </a:outerShdw>
                  </a:effectLst>
                  <a:latin typeface="Verdana" pitchFamily="34" charset="0"/>
                </a:rPr>
                <a:t>Fortville</a:t>
              </a:r>
            </a:p>
            <a:p>
              <a:pPr algn="ctr" eaLnBrk="0" hangingPunct="0">
                <a:spcBef>
                  <a:spcPct val="30000"/>
                </a:spcBef>
                <a:buClr>
                  <a:srgbClr val="000000"/>
                </a:buClr>
              </a:pPr>
              <a:r>
                <a:rPr lang="en-US" sz="1100" b="1" dirty="0" smtClean="0">
                  <a:solidFill>
                    <a:schemeClr val="bg1"/>
                  </a:solidFill>
                  <a:effectLst>
                    <a:outerShdw blurRad="38100" dist="38100" dir="2700000" algn="tl">
                      <a:srgbClr val="000000">
                        <a:alpha val="43137"/>
                      </a:srgbClr>
                    </a:outerShdw>
                  </a:effectLst>
                  <a:latin typeface="Verdana" pitchFamily="34" charset="0"/>
                </a:rPr>
                <a:t>2x40GbE</a:t>
              </a:r>
              <a:endParaRPr lang="en-US" sz="1100" b="1" dirty="0">
                <a:solidFill>
                  <a:schemeClr val="bg1"/>
                </a:solidFill>
                <a:effectLst>
                  <a:outerShdw blurRad="38100" dist="38100" dir="2700000" algn="tl">
                    <a:srgbClr val="000000">
                      <a:alpha val="43137"/>
                    </a:srgbClr>
                  </a:outerShdw>
                </a:effectLst>
                <a:latin typeface="Verdana" pitchFamily="34" charset="0"/>
              </a:endParaRPr>
            </a:p>
          </p:txBody>
        </p:sp>
      </p:grpSp>
      <p:grpSp>
        <p:nvGrpSpPr>
          <p:cNvPr id="25" name="Group 27"/>
          <p:cNvGrpSpPr/>
          <p:nvPr/>
        </p:nvGrpSpPr>
        <p:grpSpPr>
          <a:xfrm>
            <a:off x="633454" y="5230307"/>
            <a:ext cx="2177785" cy="309021"/>
            <a:chOff x="4055502" y="3098240"/>
            <a:chExt cx="2438857" cy="174113"/>
          </a:xfrm>
        </p:grpSpPr>
        <p:sp>
          <p:nvSpPr>
            <p:cNvPr id="27" name="Text Box 38"/>
            <p:cNvSpPr txBox="1">
              <a:spLocks noChangeArrowheads="1"/>
            </p:cNvSpPr>
            <p:nvPr/>
          </p:nvSpPr>
          <p:spPr bwMode="auto">
            <a:xfrm>
              <a:off x="5670017" y="3124295"/>
              <a:ext cx="824342" cy="138729"/>
            </a:xfrm>
            <a:prstGeom prst="rect">
              <a:avLst/>
            </a:prstGeom>
            <a:noFill/>
            <a:ln w="50800" algn="ctr">
              <a:noFill/>
              <a:miter lim="800000"/>
              <a:headEnd type="none" w="sm" len="sm"/>
              <a:tailEnd type="none" w="sm" len="sm"/>
            </a:ln>
            <a:effectLst>
              <a:outerShdw blurRad="50800" dist="38100" dir="2700000" algn="tl" rotWithShape="0">
                <a:prstClr val="black">
                  <a:alpha val="40000"/>
                </a:prstClr>
              </a:outerShdw>
            </a:effectLst>
          </p:spPr>
          <p:txBody>
            <a:bodyPr wrap="none">
              <a:spAutoFit/>
            </a:bodyPr>
            <a:ls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a:lstStyle>
            <a:p>
              <a:pPr eaLnBrk="0" hangingPunct="0">
                <a:buClr>
                  <a:srgbClr val="000000"/>
                </a:buClr>
              </a:pPr>
              <a:r>
                <a:rPr lang="en-US" sz="1000" b="1" dirty="0" smtClean="0">
                  <a:solidFill>
                    <a:srgbClr val="FFFFFF"/>
                  </a:solidFill>
                </a:rPr>
                <a:t>1x1GbE</a:t>
              </a:r>
            </a:p>
          </p:txBody>
        </p:sp>
        <p:grpSp>
          <p:nvGrpSpPr>
            <p:cNvPr id="28" name="Group 73"/>
            <p:cNvGrpSpPr/>
            <p:nvPr/>
          </p:nvGrpSpPr>
          <p:grpSpPr>
            <a:xfrm>
              <a:off x="4055502" y="3098240"/>
              <a:ext cx="1694237" cy="174113"/>
              <a:chOff x="4055502" y="3098240"/>
              <a:chExt cx="1694237" cy="174113"/>
            </a:xfrm>
          </p:grpSpPr>
          <p:sp>
            <p:nvSpPr>
              <p:cNvPr id="29" name="Line 25"/>
              <p:cNvSpPr>
                <a:spLocks noChangeShapeType="1"/>
              </p:cNvSpPr>
              <p:nvPr/>
            </p:nvSpPr>
            <p:spPr bwMode="auto">
              <a:xfrm>
                <a:off x="5459588" y="3190089"/>
                <a:ext cx="290151" cy="0"/>
              </a:xfrm>
              <a:prstGeom prst="line">
                <a:avLst/>
              </a:prstGeom>
              <a:noFill/>
              <a:ln w="12700">
                <a:solidFill>
                  <a:srgbClr val="00B0F0"/>
                </a:solidFill>
                <a:round/>
                <a:headEnd type="triangle" w="med" len="med"/>
                <a:tailEnd type="triangle" w="med" len="med"/>
              </a:ln>
              <a:effectLst>
                <a:outerShdw blurRad="50800" dist="38100" dir="2700000" algn="tl" rotWithShape="0">
                  <a:prstClr val="black">
                    <a:alpha val="40000"/>
                  </a:prstClr>
                </a:outerShdw>
              </a:effectLst>
            </p:spPr>
            <p:txBody>
              <a:bodyPr wrap="none" anchor="ctr"/>
              <a:ls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a:lstStyle>
              <a:p>
                <a:pPr>
                  <a:buClr>
                    <a:srgbClr val="000000"/>
                  </a:buClr>
                </a:pPr>
                <a:endParaRPr lang="en-US" sz="1000" b="1" dirty="0">
                  <a:solidFill>
                    <a:srgbClr val="000000"/>
                  </a:solidFill>
                </a:endParaRPr>
              </a:p>
            </p:txBody>
          </p:sp>
          <p:sp>
            <p:nvSpPr>
              <p:cNvPr id="30" name="Line 31"/>
              <p:cNvSpPr>
                <a:spLocks noChangeShapeType="1"/>
              </p:cNvSpPr>
              <p:nvPr/>
            </p:nvSpPr>
            <p:spPr bwMode="auto">
              <a:xfrm>
                <a:off x="4055502" y="3181338"/>
                <a:ext cx="407265" cy="0"/>
              </a:xfrm>
              <a:prstGeom prst="line">
                <a:avLst/>
              </a:prstGeom>
              <a:noFill/>
              <a:ln w="19050">
                <a:solidFill>
                  <a:schemeClr val="accent2"/>
                </a:solidFill>
                <a:round/>
                <a:headEnd type="triangle" w="med" len="med"/>
                <a:tailEnd type="triangle" w="med" len="med"/>
              </a:ln>
              <a:effectLst>
                <a:outerShdw blurRad="50800" dist="38100" dir="2700000" algn="tl" rotWithShape="0">
                  <a:prstClr val="black">
                    <a:alpha val="40000"/>
                  </a:prstClr>
                </a:outerShdw>
              </a:effectLst>
            </p:spPr>
            <p:txBody>
              <a:bodyPr wrap="none" anchor="ctr"/>
              <a:lstStyle/>
              <a:p>
                <a:pPr algn="ctr">
                  <a:spcBef>
                    <a:spcPct val="30000"/>
                  </a:spcBef>
                  <a:buClr>
                    <a:srgbClr val="000000"/>
                  </a:buClr>
                </a:pPr>
                <a:endParaRPr lang="en-US" sz="1000" b="1" dirty="0">
                  <a:solidFill>
                    <a:srgbClr val="FFFFFF"/>
                  </a:solidFill>
                  <a:effectLst>
                    <a:outerShdw blurRad="38100" dist="38100" dir="2700000" algn="tl">
                      <a:srgbClr val="000000">
                        <a:alpha val="43137"/>
                      </a:srgbClr>
                    </a:outerShdw>
                  </a:effectLst>
                  <a:latin typeface="Verdana" pitchFamily="34" charset="0"/>
                </a:endParaRPr>
              </a:p>
            </p:txBody>
          </p:sp>
          <p:sp>
            <p:nvSpPr>
              <p:cNvPr id="31" name="Rectangle 22"/>
              <p:cNvSpPr>
                <a:spLocks noChangeArrowheads="1"/>
              </p:cNvSpPr>
              <p:nvPr/>
            </p:nvSpPr>
            <p:spPr bwMode="auto">
              <a:xfrm>
                <a:off x="4456550" y="3098240"/>
                <a:ext cx="987108" cy="174113"/>
              </a:xfrm>
              <a:prstGeom prst="rect">
                <a:avLst/>
              </a:prstGeom>
              <a:gradFill flip="none" rotWithShape="1">
                <a:gsLst>
                  <a:gs pos="0">
                    <a:schemeClr val="tx2">
                      <a:lumMod val="50000"/>
                      <a:shade val="30000"/>
                      <a:satMod val="115000"/>
                    </a:schemeClr>
                  </a:gs>
                  <a:gs pos="50000">
                    <a:schemeClr val="tx2">
                      <a:lumMod val="50000"/>
                      <a:shade val="67500"/>
                      <a:satMod val="115000"/>
                    </a:schemeClr>
                  </a:gs>
                  <a:gs pos="100000">
                    <a:schemeClr val="tx2">
                      <a:lumMod val="50000"/>
                      <a:shade val="100000"/>
                      <a:satMod val="115000"/>
                    </a:schemeClr>
                  </a:gs>
                </a:gsLst>
                <a:lin ang="13500000" scaled="1"/>
                <a:tileRect/>
              </a:gradFill>
              <a:ln w="3175" algn="ctr">
                <a:solidFill>
                  <a:schemeClr val="accent3">
                    <a:lumMod val="75000"/>
                  </a:schemeClr>
                </a:solidFill>
                <a:miter lim="800000"/>
                <a:headEnd type="none" w="sm" len="sm"/>
                <a:tailEnd type="none" w="sm" len="sm"/>
              </a:ln>
              <a:effectLst>
                <a:outerShdw blurRad="50800" dist="38100" dir="2700000" algn="tl" rotWithShape="0">
                  <a:prstClr val="black">
                    <a:alpha val="40000"/>
                  </a:prstClr>
                </a:outerShdw>
              </a:effectLst>
            </p:spPr>
            <p:txBody>
              <a:bodyPr wrap="none" anchor="ctr"/>
              <a:lstStyle/>
              <a:p>
                <a:pPr algn="ctr" eaLnBrk="0" hangingPunct="0">
                  <a:spcBef>
                    <a:spcPct val="30000"/>
                  </a:spcBef>
                  <a:buClr>
                    <a:srgbClr val="000000"/>
                  </a:buClr>
                </a:pPr>
                <a:r>
                  <a:rPr lang="en-US" sz="1000" b="1" dirty="0" smtClean="0">
                    <a:solidFill>
                      <a:srgbClr val="FFFFFF"/>
                    </a:solidFill>
                    <a:effectLst>
                      <a:outerShdw blurRad="38100" dist="38100" dir="2700000" algn="tl">
                        <a:srgbClr val="000000">
                          <a:alpha val="43137"/>
                        </a:srgbClr>
                      </a:outerShdw>
                    </a:effectLst>
                    <a:latin typeface="Verdana" pitchFamily="34" charset="0"/>
                  </a:rPr>
                  <a:t>Springville</a:t>
                </a:r>
                <a:endParaRPr lang="en-US" sz="1000" b="1" dirty="0">
                  <a:solidFill>
                    <a:srgbClr val="FFFFFF"/>
                  </a:solidFill>
                  <a:effectLst>
                    <a:outerShdw blurRad="38100" dist="38100" dir="2700000" algn="tl">
                      <a:srgbClr val="000000">
                        <a:alpha val="43137"/>
                      </a:srgbClr>
                    </a:outerShdw>
                  </a:effectLst>
                  <a:latin typeface="Verdana" pitchFamily="34" charset="0"/>
                </a:endParaRPr>
              </a:p>
            </p:txBody>
          </p:sp>
        </p:grpSp>
      </p:grpSp>
      <p:sp>
        <p:nvSpPr>
          <p:cNvPr id="41" name="Rectangle 22"/>
          <p:cNvSpPr>
            <a:spLocks noChangeArrowheads="1"/>
          </p:cNvSpPr>
          <p:nvPr/>
        </p:nvSpPr>
        <p:spPr bwMode="auto">
          <a:xfrm>
            <a:off x="1005370" y="5828082"/>
            <a:ext cx="881441" cy="301677"/>
          </a:xfrm>
          <a:prstGeom prst="rect">
            <a:avLst/>
          </a:prstGeom>
          <a:gradFill flip="none" rotWithShape="1">
            <a:gsLst>
              <a:gs pos="0">
                <a:schemeClr val="tx2">
                  <a:lumMod val="50000"/>
                  <a:shade val="30000"/>
                  <a:satMod val="115000"/>
                </a:schemeClr>
              </a:gs>
              <a:gs pos="50000">
                <a:schemeClr val="tx2">
                  <a:lumMod val="50000"/>
                  <a:shade val="67500"/>
                  <a:satMod val="115000"/>
                </a:schemeClr>
              </a:gs>
              <a:gs pos="100000">
                <a:schemeClr val="tx2">
                  <a:lumMod val="50000"/>
                  <a:shade val="100000"/>
                  <a:satMod val="115000"/>
                </a:schemeClr>
              </a:gs>
            </a:gsLst>
            <a:lin ang="13500000" scaled="1"/>
            <a:tileRect/>
          </a:gradFill>
          <a:ln w="3175" algn="ctr">
            <a:solidFill>
              <a:schemeClr val="accent3">
                <a:lumMod val="75000"/>
              </a:schemeClr>
            </a:solidFill>
            <a:miter lim="800000"/>
            <a:headEnd type="none" w="sm" len="sm"/>
            <a:tailEnd type="none" w="sm" len="sm"/>
          </a:ln>
          <a:effectLst>
            <a:outerShdw blurRad="50800" dist="38100" dir="2700000" algn="tl" rotWithShape="0">
              <a:prstClr val="black">
                <a:alpha val="40000"/>
              </a:prstClr>
            </a:outerShdw>
          </a:effectLst>
        </p:spPr>
        <p:txBody>
          <a:bodyPr wrap="none" anchor="ctr"/>
          <a:lstStyle/>
          <a:p>
            <a:pPr algn="ctr" eaLnBrk="0" hangingPunct="0">
              <a:spcBef>
                <a:spcPct val="30000"/>
              </a:spcBef>
              <a:buClr>
                <a:srgbClr val="000000"/>
              </a:buClr>
            </a:pPr>
            <a:r>
              <a:rPr lang="en-US" sz="800" dirty="0" err="1" smtClean="0">
                <a:solidFill>
                  <a:srgbClr val="FFFFFF"/>
                </a:solidFill>
                <a:latin typeface="Verdana" pitchFamily="34" charset="0"/>
              </a:rPr>
              <a:t>Phy</a:t>
            </a:r>
            <a:r>
              <a:rPr lang="en-US" sz="800" dirty="0" smtClean="0">
                <a:solidFill>
                  <a:srgbClr val="FFFFFF"/>
                </a:solidFill>
                <a:latin typeface="Verdana" pitchFamily="34" charset="0"/>
              </a:rPr>
              <a:t>: </a:t>
            </a:r>
            <a:r>
              <a:rPr lang="en-US" sz="800" dirty="0" err="1" smtClean="0">
                <a:solidFill>
                  <a:srgbClr val="FFFFFF"/>
                </a:solidFill>
                <a:latin typeface="Verdana" pitchFamily="34" charset="0"/>
              </a:rPr>
              <a:t>Clarkville</a:t>
            </a:r>
            <a:endParaRPr lang="en-US" sz="800" dirty="0">
              <a:solidFill>
                <a:srgbClr val="FFFFFF"/>
              </a:solidFill>
              <a:latin typeface="Verdana" pitchFamily="34" charset="0"/>
            </a:endParaRPr>
          </a:p>
        </p:txBody>
      </p:sp>
      <p:sp>
        <p:nvSpPr>
          <p:cNvPr id="42" name="Line 31"/>
          <p:cNvSpPr>
            <a:spLocks noChangeShapeType="1"/>
          </p:cNvSpPr>
          <p:nvPr/>
        </p:nvSpPr>
        <p:spPr bwMode="auto">
          <a:xfrm>
            <a:off x="641701" y="5956409"/>
            <a:ext cx="363669" cy="0"/>
          </a:xfrm>
          <a:prstGeom prst="line">
            <a:avLst/>
          </a:prstGeom>
          <a:noFill/>
          <a:ln w="19050">
            <a:solidFill>
              <a:schemeClr val="accent2"/>
            </a:solidFill>
            <a:round/>
            <a:headEnd type="triangle" w="med" len="med"/>
            <a:tailEnd type="triangle" w="med" len="med"/>
          </a:ln>
          <a:effectLst>
            <a:outerShdw blurRad="50800" dist="38100" dir="2700000" algn="tl" rotWithShape="0">
              <a:prstClr val="black">
                <a:alpha val="40000"/>
              </a:prstClr>
            </a:outerShdw>
          </a:effectLst>
        </p:spPr>
        <p:txBody>
          <a:bodyPr wrap="none" anchor="ctr"/>
          <a:lstStyle/>
          <a:p>
            <a:pPr algn="ctr">
              <a:spcBef>
                <a:spcPct val="30000"/>
              </a:spcBef>
              <a:buClr>
                <a:srgbClr val="000000"/>
              </a:buClr>
            </a:pPr>
            <a:endParaRPr lang="en-US" sz="1200" b="1" dirty="0">
              <a:solidFill>
                <a:srgbClr val="FFFFFF"/>
              </a:solidFill>
              <a:effectLst>
                <a:outerShdw blurRad="38100" dist="38100" dir="2700000" algn="tl">
                  <a:srgbClr val="000000">
                    <a:alpha val="43137"/>
                  </a:srgbClr>
                </a:outerShdw>
              </a:effectLst>
              <a:latin typeface="Verdana" pitchFamily="34" charset="0"/>
            </a:endParaRPr>
          </a:p>
        </p:txBody>
      </p:sp>
      <p:sp>
        <p:nvSpPr>
          <p:cNvPr id="43" name="Line 25"/>
          <p:cNvSpPr>
            <a:spLocks noChangeShapeType="1"/>
          </p:cNvSpPr>
          <p:nvPr/>
        </p:nvSpPr>
        <p:spPr bwMode="auto">
          <a:xfrm>
            <a:off x="1889279" y="5956409"/>
            <a:ext cx="259091" cy="0"/>
          </a:xfrm>
          <a:prstGeom prst="line">
            <a:avLst/>
          </a:prstGeom>
          <a:noFill/>
          <a:ln w="12700">
            <a:solidFill>
              <a:srgbClr val="00B0F0"/>
            </a:solidFill>
            <a:round/>
            <a:headEnd type="triangle" w="med" len="med"/>
            <a:tailEnd type="triangle" w="med" len="med"/>
          </a:ln>
          <a:effectLst>
            <a:outerShdw blurRad="50800" dist="38100" dir="2700000" algn="tl" rotWithShape="0">
              <a:prstClr val="black">
                <a:alpha val="40000"/>
              </a:prstClr>
            </a:outerShdw>
          </a:effectLst>
        </p:spPr>
        <p:txBody>
          <a:bodyPr wrap="none" anchor="ctr"/>
          <a:ls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a:lstStyle>
          <a:p>
            <a:pPr>
              <a:buClr>
                <a:srgbClr val="000000"/>
              </a:buClr>
            </a:pPr>
            <a:endParaRPr lang="en-US" sz="1200" b="1" dirty="0">
              <a:solidFill>
                <a:srgbClr val="000000"/>
              </a:solidFill>
            </a:endParaRPr>
          </a:p>
        </p:txBody>
      </p:sp>
      <p:sp>
        <p:nvSpPr>
          <p:cNvPr id="46" name="Text Box 38"/>
          <p:cNvSpPr txBox="1">
            <a:spLocks noChangeArrowheads="1"/>
          </p:cNvSpPr>
          <p:nvPr/>
        </p:nvSpPr>
        <p:spPr bwMode="auto">
          <a:xfrm>
            <a:off x="2072170" y="5755610"/>
            <a:ext cx="755335" cy="400110"/>
          </a:xfrm>
          <a:prstGeom prst="rect">
            <a:avLst/>
          </a:prstGeom>
          <a:noFill/>
          <a:ln w="50800" algn="ctr">
            <a:noFill/>
            <a:miter lim="800000"/>
            <a:headEnd type="none" w="sm" len="sm"/>
            <a:tailEnd type="none" w="sm" len="sm"/>
          </a:ln>
          <a:effectLst>
            <a:outerShdw blurRad="50800" dist="38100" dir="2700000" algn="tl" rotWithShape="0">
              <a:prstClr val="black">
                <a:alpha val="40000"/>
              </a:prstClr>
            </a:outerShdw>
          </a:effectLst>
        </p:spPr>
        <p:txBody>
          <a:bodyPr wrap="none">
            <a:spAutoFit/>
          </a:bodyPr>
          <a:ls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a:lstStyle>
          <a:p>
            <a:pPr eaLnBrk="0" hangingPunct="0">
              <a:buClr>
                <a:srgbClr val="000000"/>
              </a:buClr>
            </a:pPr>
            <a:r>
              <a:rPr lang="en-US" sz="1000" b="1" dirty="0" smtClean="0">
                <a:solidFill>
                  <a:srgbClr val="FFFFFF"/>
                </a:solidFill>
              </a:rPr>
              <a:t>1x1GbE</a:t>
            </a:r>
          </a:p>
          <a:p>
            <a:pPr eaLnBrk="0" hangingPunct="0">
              <a:buClr>
                <a:srgbClr val="000000"/>
              </a:buClr>
            </a:pPr>
            <a:r>
              <a:rPr lang="en-US" sz="1000" b="1" dirty="0" smtClean="0">
                <a:solidFill>
                  <a:srgbClr val="FFFFFF"/>
                </a:solidFill>
              </a:rPr>
              <a:t>w/</a:t>
            </a:r>
            <a:r>
              <a:rPr lang="en-US" sz="1000" b="1" dirty="0" err="1" smtClean="0">
                <a:solidFill>
                  <a:srgbClr val="FFFFFF"/>
                </a:solidFill>
              </a:rPr>
              <a:t>iMAC</a:t>
            </a:r>
            <a:endParaRPr lang="en-US" sz="1000" b="1" dirty="0" smtClean="0">
              <a:solidFill>
                <a:srgbClr val="FFFFFF"/>
              </a:solidFill>
            </a:endParaRPr>
          </a:p>
        </p:txBody>
      </p:sp>
      <p:sp>
        <p:nvSpPr>
          <p:cNvPr id="48" name="Line 31"/>
          <p:cNvSpPr>
            <a:spLocks noChangeShapeType="1"/>
          </p:cNvSpPr>
          <p:nvPr/>
        </p:nvSpPr>
        <p:spPr bwMode="auto">
          <a:xfrm>
            <a:off x="627899" y="4410298"/>
            <a:ext cx="363668" cy="0"/>
          </a:xfrm>
          <a:prstGeom prst="line">
            <a:avLst/>
          </a:prstGeom>
          <a:noFill/>
          <a:ln w="19050">
            <a:solidFill>
              <a:schemeClr val="accent2"/>
            </a:solidFill>
            <a:round/>
            <a:headEnd type="triangle" w="med" len="med"/>
            <a:tailEnd type="triangle" w="med" len="med"/>
          </a:ln>
          <a:effectLst>
            <a:outerShdw blurRad="50800" dist="38100" dir="2700000" algn="tl" rotWithShape="0">
              <a:prstClr val="black">
                <a:alpha val="40000"/>
              </a:prstClr>
            </a:outerShdw>
          </a:effectLst>
        </p:spPr>
        <p:txBody>
          <a:bodyPr wrap="none" anchor="ctr"/>
          <a:lstStyle/>
          <a:p>
            <a:pPr algn="ctr">
              <a:spcBef>
                <a:spcPct val="30000"/>
              </a:spcBef>
              <a:buClr>
                <a:srgbClr val="000000"/>
              </a:buClr>
            </a:pPr>
            <a:endParaRPr lang="en-US" sz="1200" b="1" dirty="0">
              <a:solidFill>
                <a:srgbClr val="FFFFFF"/>
              </a:solidFill>
              <a:effectLst>
                <a:outerShdw blurRad="38100" dist="38100" dir="2700000" algn="tl">
                  <a:srgbClr val="000000">
                    <a:alpha val="43137"/>
                  </a:srgbClr>
                </a:outerShdw>
              </a:effectLst>
              <a:latin typeface="Verdana" pitchFamily="34" charset="0"/>
            </a:endParaRPr>
          </a:p>
        </p:txBody>
      </p:sp>
      <p:sp>
        <p:nvSpPr>
          <p:cNvPr id="49" name="Line 31"/>
          <p:cNvSpPr>
            <a:spLocks noChangeShapeType="1"/>
          </p:cNvSpPr>
          <p:nvPr/>
        </p:nvSpPr>
        <p:spPr bwMode="auto">
          <a:xfrm>
            <a:off x="641702" y="4887208"/>
            <a:ext cx="363668" cy="0"/>
          </a:xfrm>
          <a:prstGeom prst="line">
            <a:avLst/>
          </a:prstGeom>
          <a:noFill/>
          <a:ln w="19050">
            <a:solidFill>
              <a:schemeClr val="accent2"/>
            </a:solidFill>
            <a:round/>
            <a:headEnd type="triangle" w="med" len="med"/>
            <a:tailEnd type="triangle" w="med" len="med"/>
          </a:ln>
          <a:effectLst>
            <a:outerShdw blurRad="50800" dist="38100" dir="2700000" algn="tl" rotWithShape="0">
              <a:prstClr val="black">
                <a:alpha val="40000"/>
              </a:prstClr>
            </a:outerShdw>
          </a:effectLst>
        </p:spPr>
        <p:txBody>
          <a:bodyPr wrap="none" anchor="ctr"/>
          <a:lstStyle/>
          <a:p>
            <a:pPr algn="ctr">
              <a:spcBef>
                <a:spcPct val="30000"/>
              </a:spcBef>
              <a:buClr>
                <a:srgbClr val="000000"/>
              </a:buClr>
            </a:pPr>
            <a:endParaRPr lang="en-US" sz="1200" b="1" dirty="0">
              <a:solidFill>
                <a:srgbClr val="FFFFFF"/>
              </a:solidFill>
              <a:effectLst>
                <a:outerShdw blurRad="38100" dist="38100" dir="2700000" algn="tl">
                  <a:srgbClr val="000000">
                    <a:alpha val="43137"/>
                  </a:srgbClr>
                </a:outerShdw>
              </a:effectLst>
              <a:latin typeface="Verdana" pitchFamily="34" charset="0"/>
            </a:endParaRPr>
          </a:p>
        </p:txBody>
      </p:sp>
      <p:sp>
        <p:nvSpPr>
          <p:cNvPr id="50" name="Text Box 38"/>
          <p:cNvSpPr txBox="1">
            <a:spLocks noChangeArrowheads="1"/>
          </p:cNvSpPr>
          <p:nvPr/>
        </p:nvSpPr>
        <p:spPr bwMode="auto">
          <a:xfrm>
            <a:off x="2104410" y="4305354"/>
            <a:ext cx="1197705" cy="246221"/>
          </a:xfrm>
          <a:prstGeom prst="rect">
            <a:avLst/>
          </a:prstGeom>
          <a:noFill/>
          <a:ln w="50800" algn="ctr">
            <a:noFill/>
            <a:miter lim="800000"/>
            <a:headEnd type="none" w="sm" len="sm"/>
            <a:tailEnd type="none" w="sm" len="sm"/>
          </a:ln>
          <a:effectLst>
            <a:outerShdw blurRad="50800" dist="38100" dir="2700000" algn="tl" rotWithShape="0">
              <a:prstClr val="black">
                <a:alpha val="40000"/>
              </a:prstClr>
            </a:outerShdw>
          </a:effectLst>
        </p:spPr>
        <p:txBody>
          <a:bodyPr wrap="square">
            <a:spAutoFit/>
          </a:bodyPr>
          <a:ls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a:lstStyle>
          <a:p>
            <a:pPr eaLnBrk="0" hangingPunct="0">
              <a:buClr>
                <a:srgbClr val="000000"/>
              </a:buClr>
            </a:pPr>
            <a:r>
              <a:rPr lang="en-US" sz="1000" b="1" dirty="0" smtClean="0">
                <a:solidFill>
                  <a:srgbClr val="FFFFFF"/>
                </a:solidFill>
              </a:rPr>
              <a:t>2x10GBASE-T</a:t>
            </a:r>
          </a:p>
        </p:txBody>
      </p:sp>
      <p:grpSp>
        <p:nvGrpSpPr>
          <p:cNvPr id="51" name="Group 14"/>
          <p:cNvGrpSpPr>
            <a:grpSpLocks/>
          </p:cNvGrpSpPr>
          <p:nvPr/>
        </p:nvGrpSpPr>
        <p:grpSpPr bwMode="auto">
          <a:xfrm rot="944602">
            <a:off x="7325525" y="616263"/>
            <a:ext cx="1473690" cy="922216"/>
            <a:chOff x="220" y="2988"/>
            <a:chExt cx="842" cy="493"/>
          </a:xfrm>
          <a:noFill/>
        </p:grpSpPr>
        <p:sp>
          <p:nvSpPr>
            <p:cNvPr id="52" name="Oval 15"/>
            <p:cNvSpPr>
              <a:spLocks noChangeArrowheads="1"/>
            </p:cNvSpPr>
            <p:nvPr/>
          </p:nvSpPr>
          <p:spPr bwMode="auto">
            <a:xfrm rot="20398206">
              <a:off x="328" y="3028"/>
              <a:ext cx="643" cy="390"/>
            </a:xfrm>
            <a:prstGeom prst="ellipse">
              <a:avLst/>
            </a:prstGeom>
            <a:grpFill/>
            <a:ln w="19050" algn="ctr">
              <a:noFill/>
              <a:round/>
              <a:headEnd/>
              <a:tailEnd/>
            </a:ln>
          </p:spPr>
          <p:txBody>
            <a:bodyPr lIns="123282" tIns="61642" rIns="123282" bIns="61642" anchor="ctr">
              <a:spAutoFit/>
            </a:bodyPr>
            <a:lstStyle/>
            <a:p>
              <a:pPr defTabSz="856489" fontAlgn="auto">
                <a:spcBef>
                  <a:spcPts val="0"/>
                </a:spcBef>
                <a:spcAft>
                  <a:spcPts val="0"/>
                </a:spcAft>
                <a:defRPr/>
              </a:pPr>
              <a:endParaRPr lang="en-US" sz="1700" dirty="0">
                <a:solidFill>
                  <a:srgbClr val="FFFFFF"/>
                </a:solidFill>
                <a:effectLst>
                  <a:outerShdw blurRad="38100" dist="38100" dir="2700000" algn="tl">
                    <a:srgbClr val="C0C0C0"/>
                  </a:outerShdw>
                </a:effectLst>
                <a:latin typeface="Verdana" pitchFamily="34" charset="0"/>
                <a:ea typeface="ＭＳ Ｐゴシック" pitchFamily="34" charset="-128"/>
                <a:cs typeface="+mn-cs"/>
              </a:endParaRPr>
            </a:p>
          </p:txBody>
        </p:sp>
        <p:pic>
          <p:nvPicPr>
            <p:cNvPr id="53" name="Picture 16" descr="pro1000_pf_dualport_server_adapter1"/>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rot="20875525">
              <a:off x="220" y="2988"/>
              <a:ext cx="842" cy="493"/>
            </a:xfrm>
            <a:prstGeom prst="rect">
              <a:avLst/>
            </a:prstGeom>
            <a:grpFill/>
            <a:ln w="9525">
              <a:noFill/>
              <a:miter lim="800000"/>
              <a:headEnd/>
              <a:tailEnd/>
            </a:ln>
          </p:spPr>
        </p:pic>
      </p:grpSp>
      <p:sp>
        <p:nvSpPr>
          <p:cNvPr id="40" name="Rectangle 22"/>
          <p:cNvSpPr>
            <a:spLocks noChangeArrowheads="1"/>
          </p:cNvSpPr>
          <p:nvPr/>
        </p:nvSpPr>
        <p:spPr bwMode="auto">
          <a:xfrm>
            <a:off x="1005369" y="4264979"/>
            <a:ext cx="881441" cy="301677"/>
          </a:xfrm>
          <a:prstGeom prst="rect">
            <a:avLst/>
          </a:prstGeom>
          <a:gradFill flip="none" rotWithShape="1">
            <a:gsLst>
              <a:gs pos="0">
                <a:schemeClr val="tx2">
                  <a:lumMod val="50000"/>
                  <a:shade val="30000"/>
                  <a:satMod val="115000"/>
                </a:schemeClr>
              </a:gs>
              <a:gs pos="50000">
                <a:schemeClr val="tx2">
                  <a:lumMod val="50000"/>
                  <a:shade val="67500"/>
                  <a:satMod val="115000"/>
                </a:schemeClr>
              </a:gs>
              <a:gs pos="100000">
                <a:schemeClr val="tx2">
                  <a:lumMod val="50000"/>
                  <a:shade val="100000"/>
                  <a:satMod val="115000"/>
                </a:schemeClr>
              </a:gs>
            </a:gsLst>
            <a:lin ang="13500000" scaled="1"/>
            <a:tileRect/>
          </a:gradFill>
          <a:ln w="3175" algn="ctr">
            <a:solidFill>
              <a:schemeClr val="accent3">
                <a:lumMod val="75000"/>
              </a:schemeClr>
            </a:solidFill>
            <a:miter lim="800000"/>
            <a:headEnd type="none" w="sm" len="sm"/>
            <a:tailEnd type="none" w="sm" len="sm"/>
          </a:ln>
          <a:effectLst>
            <a:outerShdw blurRad="50800" dist="38100" dir="2700000" algn="tl" rotWithShape="0">
              <a:prstClr val="black">
                <a:alpha val="40000"/>
              </a:prstClr>
            </a:outerShdw>
          </a:effectLst>
        </p:spPr>
        <p:txBody>
          <a:bodyPr wrap="none" anchor="ctr"/>
          <a:lstStyle/>
          <a:p>
            <a:pPr algn="ctr" eaLnBrk="0" hangingPunct="0">
              <a:spcBef>
                <a:spcPct val="30000"/>
              </a:spcBef>
              <a:buClr>
                <a:srgbClr val="000000"/>
              </a:buClr>
            </a:pPr>
            <a:r>
              <a:rPr lang="en-US" sz="1000" b="1" dirty="0" err="1" smtClean="0">
                <a:solidFill>
                  <a:srgbClr val="FFFFFF"/>
                </a:solidFill>
                <a:latin typeface="Verdana" pitchFamily="34" charset="0"/>
              </a:rPr>
              <a:t>Twinville</a:t>
            </a:r>
            <a:endParaRPr lang="en-US" sz="1000" b="1" dirty="0">
              <a:solidFill>
                <a:srgbClr val="FFFFFF"/>
              </a:solidFill>
              <a:latin typeface="Verdana" pitchFamily="34" charset="0"/>
            </a:endParaRPr>
          </a:p>
        </p:txBody>
      </p:sp>
      <p:sp>
        <p:nvSpPr>
          <p:cNvPr id="54" name="Rectangle 22"/>
          <p:cNvSpPr>
            <a:spLocks noChangeArrowheads="1"/>
          </p:cNvSpPr>
          <p:nvPr/>
        </p:nvSpPr>
        <p:spPr bwMode="auto">
          <a:xfrm>
            <a:off x="1000371" y="4730416"/>
            <a:ext cx="881441" cy="301677"/>
          </a:xfrm>
          <a:prstGeom prst="rect">
            <a:avLst/>
          </a:prstGeom>
          <a:gradFill flip="none" rotWithShape="1">
            <a:gsLst>
              <a:gs pos="0">
                <a:schemeClr val="tx2">
                  <a:lumMod val="50000"/>
                  <a:shade val="30000"/>
                  <a:satMod val="115000"/>
                </a:schemeClr>
              </a:gs>
              <a:gs pos="50000">
                <a:schemeClr val="tx2">
                  <a:lumMod val="50000"/>
                  <a:shade val="67500"/>
                  <a:satMod val="115000"/>
                </a:schemeClr>
              </a:gs>
              <a:gs pos="100000">
                <a:schemeClr val="tx2">
                  <a:lumMod val="50000"/>
                  <a:shade val="100000"/>
                  <a:satMod val="115000"/>
                </a:schemeClr>
              </a:gs>
            </a:gsLst>
            <a:lin ang="13500000" scaled="1"/>
            <a:tileRect/>
          </a:gradFill>
          <a:ln w="3175" algn="ctr">
            <a:solidFill>
              <a:schemeClr val="accent3">
                <a:lumMod val="75000"/>
              </a:schemeClr>
            </a:solidFill>
            <a:miter lim="800000"/>
            <a:headEnd type="none" w="sm" len="sm"/>
            <a:tailEnd type="none" w="sm" len="sm"/>
          </a:ln>
          <a:effectLst>
            <a:outerShdw blurRad="50800" dist="38100" dir="2700000" algn="tl" rotWithShape="0">
              <a:prstClr val="black">
                <a:alpha val="40000"/>
              </a:prstClr>
            </a:outerShdw>
          </a:effectLst>
        </p:spPr>
        <p:txBody>
          <a:bodyPr wrap="none" anchor="ctr"/>
          <a:lstStyle/>
          <a:p>
            <a:pPr algn="ctr" eaLnBrk="0" hangingPunct="0">
              <a:spcBef>
                <a:spcPct val="30000"/>
              </a:spcBef>
              <a:buClr>
                <a:srgbClr val="000000"/>
              </a:buClr>
            </a:pPr>
            <a:r>
              <a:rPr lang="en-US" sz="1000" b="1" dirty="0" err="1" smtClean="0">
                <a:solidFill>
                  <a:srgbClr val="FFFFFF"/>
                </a:solidFill>
                <a:latin typeface="Verdana" pitchFamily="34" charset="0"/>
              </a:rPr>
              <a:t>Powerville</a:t>
            </a:r>
            <a:endParaRPr lang="en-US" sz="1000" b="1" dirty="0">
              <a:solidFill>
                <a:srgbClr val="FFFFFF"/>
              </a:solidFill>
              <a:latin typeface="Verdana" pitchFamily="34" charset="0"/>
            </a:endParaRPr>
          </a:p>
        </p:txBody>
      </p:sp>
      <p:sp>
        <p:nvSpPr>
          <p:cNvPr id="55" name="Line 31"/>
          <p:cNvSpPr>
            <a:spLocks noChangeShapeType="1"/>
          </p:cNvSpPr>
          <p:nvPr/>
        </p:nvSpPr>
        <p:spPr bwMode="auto">
          <a:xfrm>
            <a:off x="1898720" y="4414750"/>
            <a:ext cx="254855" cy="0"/>
          </a:xfrm>
          <a:prstGeom prst="line">
            <a:avLst/>
          </a:prstGeom>
          <a:noFill/>
          <a:ln w="19050">
            <a:solidFill>
              <a:schemeClr val="accent2"/>
            </a:solidFill>
            <a:round/>
            <a:headEnd type="triangle" w="med" len="med"/>
            <a:tailEnd type="triangle" w="med" len="med"/>
          </a:ln>
          <a:effectLst>
            <a:outerShdw blurRad="50800" dist="38100" dir="2700000" algn="tl" rotWithShape="0">
              <a:prstClr val="black">
                <a:alpha val="40000"/>
              </a:prstClr>
            </a:outerShdw>
          </a:effectLst>
        </p:spPr>
        <p:txBody>
          <a:bodyPr wrap="none" anchor="ctr"/>
          <a:lstStyle/>
          <a:p>
            <a:pPr algn="ctr">
              <a:spcBef>
                <a:spcPct val="30000"/>
              </a:spcBef>
              <a:buClr>
                <a:srgbClr val="000000"/>
              </a:buClr>
            </a:pPr>
            <a:endParaRPr lang="en-US" sz="1200" b="1" dirty="0">
              <a:solidFill>
                <a:srgbClr val="FFFFFF"/>
              </a:solidFill>
              <a:effectLst>
                <a:outerShdw blurRad="38100" dist="38100" dir="2700000" algn="tl">
                  <a:srgbClr val="000000">
                    <a:alpha val="43137"/>
                  </a:srgbClr>
                </a:outerShdw>
              </a:effectLst>
              <a:latin typeface="Verdana" pitchFamily="34" charset="0"/>
            </a:endParaRPr>
          </a:p>
        </p:txBody>
      </p:sp>
      <p:sp>
        <p:nvSpPr>
          <p:cNvPr id="56" name="Line 31"/>
          <p:cNvSpPr>
            <a:spLocks noChangeShapeType="1"/>
          </p:cNvSpPr>
          <p:nvPr/>
        </p:nvSpPr>
        <p:spPr bwMode="auto">
          <a:xfrm>
            <a:off x="1898720" y="4892465"/>
            <a:ext cx="254855" cy="0"/>
          </a:xfrm>
          <a:prstGeom prst="line">
            <a:avLst/>
          </a:prstGeom>
          <a:noFill/>
          <a:ln w="19050">
            <a:solidFill>
              <a:schemeClr val="accent2"/>
            </a:solidFill>
            <a:round/>
            <a:headEnd type="triangle" w="med" len="med"/>
            <a:tailEnd type="triangle" w="med" len="med"/>
          </a:ln>
          <a:effectLst>
            <a:outerShdw blurRad="50800" dist="38100" dir="2700000" algn="tl" rotWithShape="0">
              <a:prstClr val="black">
                <a:alpha val="40000"/>
              </a:prstClr>
            </a:outerShdw>
          </a:effectLst>
        </p:spPr>
        <p:txBody>
          <a:bodyPr wrap="none" anchor="ctr"/>
          <a:lstStyle/>
          <a:p>
            <a:pPr algn="ctr">
              <a:spcBef>
                <a:spcPct val="30000"/>
              </a:spcBef>
              <a:buClr>
                <a:srgbClr val="000000"/>
              </a:buClr>
            </a:pPr>
            <a:endParaRPr lang="en-US" sz="1200" b="1" dirty="0">
              <a:solidFill>
                <a:srgbClr val="FFFFFF"/>
              </a:solidFill>
              <a:effectLst>
                <a:outerShdw blurRad="38100" dist="38100" dir="2700000" algn="tl">
                  <a:srgbClr val="000000">
                    <a:alpha val="43137"/>
                  </a:srgbClr>
                </a:outerShdw>
              </a:effectLst>
              <a:latin typeface="Verdana" pitchFamily="34" charset="0"/>
            </a:endParaRPr>
          </a:p>
        </p:txBody>
      </p:sp>
      <p:sp>
        <p:nvSpPr>
          <p:cNvPr id="57" name="Text Box 38"/>
          <p:cNvSpPr txBox="1">
            <a:spLocks noChangeArrowheads="1"/>
          </p:cNvSpPr>
          <p:nvPr/>
        </p:nvSpPr>
        <p:spPr bwMode="auto">
          <a:xfrm>
            <a:off x="2104410" y="4774274"/>
            <a:ext cx="1197705" cy="246221"/>
          </a:xfrm>
          <a:prstGeom prst="rect">
            <a:avLst/>
          </a:prstGeom>
          <a:noFill/>
          <a:ln w="50800" algn="ctr">
            <a:noFill/>
            <a:miter lim="800000"/>
            <a:headEnd type="none" w="sm" len="sm"/>
            <a:tailEnd type="none" w="sm" len="sm"/>
          </a:ln>
          <a:effectLst>
            <a:outerShdw blurRad="50800" dist="38100" dir="2700000" algn="tl" rotWithShape="0">
              <a:prstClr val="black">
                <a:alpha val="40000"/>
              </a:prstClr>
            </a:outerShdw>
          </a:effectLst>
        </p:spPr>
        <p:txBody>
          <a:bodyPr wrap="square">
            <a:spAutoFit/>
          </a:bodyPr>
          <a:ls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a:lstStyle>
          <a:p>
            <a:pPr eaLnBrk="0" hangingPunct="0">
              <a:buClr>
                <a:srgbClr val="000000"/>
              </a:buClr>
            </a:pPr>
            <a:r>
              <a:rPr lang="en-US" sz="1000" b="1" dirty="0" smtClean="0">
                <a:solidFill>
                  <a:srgbClr val="FFFFFF"/>
                </a:solidFill>
              </a:rPr>
              <a:t>4 x1GbE</a:t>
            </a:r>
          </a:p>
        </p:txBody>
      </p:sp>
      <p:pic>
        <p:nvPicPr>
          <p:cNvPr id="58" name="Picture 2"/>
          <p:cNvPicPr>
            <a:picLocks noChangeAspect="1" noChangeArrowheads="1"/>
          </p:cNvPicPr>
          <p:nvPr/>
        </p:nvPicPr>
        <p:blipFill>
          <a:blip r:embed="rId8" cstate="screen">
            <a:clrChange>
              <a:clrFrom>
                <a:srgbClr val="292D2D"/>
              </a:clrFrom>
              <a:clrTo>
                <a:srgbClr val="292D2D">
                  <a:alpha val="0"/>
                </a:srgbClr>
              </a:clrTo>
            </a:clrChange>
            <a:extLst>
              <a:ext uri="{BEBA8EAE-BF5A-486C-A8C5-ECC9F3942E4B}">
                <a14:imgProps xmlns:a14="http://schemas.microsoft.com/office/drawing/2010/main">
                  <a14:imgLayer r:embed="rId9">
                    <a14:imgEffect>
                      <a14:backgroundRemoval t="2317" b="96756" l="3368" r="95587"/>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21428801">
            <a:off x="6560516" y="679052"/>
            <a:ext cx="949571" cy="951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9142697"/>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6" descr="arrow-Swoop"/>
          <p:cNvPicPr>
            <a:picLocks noChangeAspect="1" noChangeArrowheads="1"/>
          </p:cNvPicPr>
          <p:nvPr/>
        </p:nvPicPr>
        <p:blipFill>
          <a:blip r:embed="rId3" cstate="print">
            <a:extLst>
              <a:ext uri="{28A0092B-C50C-407E-A947-70E740481C1C}">
                <a14:useLocalDpi xmlns:a14="http://schemas.microsoft.com/office/drawing/2010/main"/>
              </a:ext>
            </a:extLst>
          </a:blip>
          <a:srcRect l="32570" t="16620" r="8370" b="19230"/>
          <a:stretch>
            <a:fillRect/>
          </a:stretch>
        </p:blipFill>
        <p:spPr bwMode="auto">
          <a:xfrm>
            <a:off x="4035105" y="1673891"/>
            <a:ext cx="4991717" cy="4206792"/>
          </a:xfrm>
          <a:prstGeom prst="rect">
            <a:avLst/>
          </a:prstGeom>
          <a:noFill/>
        </p:spPr>
      </p:pic>
      <p:pic>
        <p:nvPicPr>
          <p:cNvPr id="60" name="Picture 59" descr="C:\Users\rjheiler\Documents\SSD\Fultondale\Promotion\Pictures\2.5\Bottom-Turned.jpg"/>
          <p:cNvPicPr>
            <a:picLocks noChangeAspect="1" noChangeArrowheads="1"/>
          </p:cNvPicPr>
          <p:nvPr/>
        </p:nvPicPr>
        <p:blipFill rotWithShape="1">
          <a:blip r:embed="rId4" cstate="screen">
            <a:clrChange>
              <a:clrFrom>
                <a:srgbClr val="FFFFFF"/>
              </a:clrFrom>
              <a:clrTo>
                <a:srgbClr val="FFFFFF">
                  <a:alpha val="0"/>
                </a:srgbClr>
              </a:clrTo>
            </a:clrChange>
            <a:extLst>
              <a:ext uri="{28A0092B-C50C-407E-A947-70E740481C1C}">
                <a14:useLocalDpi xmlns:a14="http://schemas.microsoft.com/office/drawing/2010/main" val="0"/>
              </a:ext>
            </a:extLst>
          </a:blip>
          <a:srcRect l="21706" t="20909" r="17789" b="19582"/>
          <a:stretch/>
        </p:blipFill>
        <p:spPr bwMode="auto">
          <a:xfrm>
            <a:off x="4575189" y="3991993"/>
            <a:ext cx="649386" cy="56759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61" name="Picture 3"/>
          <p:cNvPicPr>
            <a:picLocks noChangeAspect="1" noChangeArrowheads="1"/>
          </p:cNvPicPr>
          <p:nvPr/>
        </p:nvPicPr>
        <p:blipFill rotWithShape="1">
          <a:blip r:embed="rId5" cstate="screen">
            <a:extLst>
              <a:ext uri="{BEBA8EAE-BF5A-486C-A8C5-ECC9F3942E4B}">
                <a14:imgProps xmlns:a14="http://schemas.microsoft.com/office/drawing/2010/main">
                  <a14:imgLayer r:embed="rId6">
                    <a14:imgEffect>
                      <a14:backgroundRemoval t="6100" b="98111" l="8307" r="97159">
                        <a14:backgroundMark x1="3323" y1="25856" x2="3323" y2="25856"/>
                        <a14:backgroundMark x1="3323" y1="25856" x2="3323" y2="25856"/>
                        <a14:backgroundMark x1="21743" y1="3070" x2="21743" y2="3070"/>
                        <a14:backgroundMark x1="49771" y1="16293" x2="49771" y2="16293"/>
                        <a14:backgroundMark x1="22129" y1="74498" x2="22129" y2="74498"/>
                        <a14:backgroundMark x1="14158" y1="32389" x2="14158" y2="32389"/>
                        <a14:backgroundMark x1="57380" y1="89571" x2="57380" y2="89571"/>
                        <a14:backgroundMark x1="92993" y1="85518" x2="92993" y2="85518"/>
                        <a14:backgroundMark x1="98965" y1="83274" x2="98965" y2="83274"/>
                      </a14:backgroundRemoval>
                    </a14:imgEffect>
                  </a14:imgLayer>
                </a14:imgProps>
              </a:ext>
              <a:ext uri="{28A0092B-C50C-407E-A947-70E740481C1C}">
                <a14:useLocalDpi xmlns:a14="http://schemas.microsoft.com/office/drawing/2010/main" val="0"/>
              </a:ext>
            </a:extLst>
          </a:blip>
          <a:srcRect l="8301" t="5827" r="2775" b="1871"/>
          <a:stretch/>
        </p:blipFill>
        <p:spPr bwMode="auto">
          <a:xfrm>
            <a:off x="4141697" y="4094789"/>
            <a:ext cx="724034" cy="613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42" descr="C:\Users\rjheiler\Documents\SSD\Fultondale\Promotion\Pictures\2.5\Bottom-Turned.jpg"/>
          <p:cNvPicPr>
            <a:picLocks noChangeAspect="1" noChangeArrowheads="1"/>
          </p:cNvPicPr>
          <p:nvPr/>
        </p:nvPicPr>
        <p:blipFill rotWithShape="1">
          <a:blip r:embed="rId4" cstate="screen">
            <a:clrChange>
              <a:clrFrom>
                <a:srgbClr val="FFFFFF"/>
              </a:clrFrom>
              <a:clrTo>
                <a:srgbClr val="FFFFFF">
                  <a:alpha val="0"/>
                </a:srgbClr>
              </a:clrTo>
            </a:clrChange>
            <a:extLst>
              <a:ext uri="{28A0092B-C50C-407E-A947-70E740481C1C}">
                <a14:useLocalDpi xmlns:a14="http://schemas.microsoft.com/office/drawing/2010/main" val="0"/>
              </a:ext>
            </a:extLst>
          </a:blip>
          <a:srcRect l="21706" t="20909" r="17789" b="19582"/>
          <a:stretch/>
        </p:blipFill>
        <p:spPr bwMode="auto">
          <a:xfrm>
            <a:off x="5731473" y="3378198"/>
            <a:ext cx="649386" cy="56759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7" name="Picture 3"/>
          <p:cNvPicPr>
            <a:picLocks noChangeAspect="1" noChangeArrowheads="1"/>
          </p:cNvPicPr>
          <p:nvPr/>
        </p:nvPicPr>
        <p:blipFill rotWithShape="1">
          <a:blip r:embed="rId5" cstate="screen">
            <a:extLst>
              <a:ext uri="{BEBA8EAE-BF5A-486C-A8C5-ECC9F3942E4B}">
                <a14:imgProps xmlns:a14="http://schemas.microsoft.com/office/drawing/2010/main">
                  <a14:imgLayer r:embed="rId6">
                    <a14:imgEffect>
                      <a14:backgroundRemoval t="6100" b="98111" l="8307" r="97159">
                        <a14:backgroundMark x1="3323" y1="25856" x2="3323" y2="25856"/>
                        <a14:backgroundMark x1="3323" y1="25856" x2="3323" y2="25856"/>
                        <a14:backgroundMark x1="21743" y1="3070" x2="21743" y2="3070"/>
                        <a14:backgroundMark x1="49771" y1="16293" x2="49771" y2="16293"/>
                        <a14:backgroundMark x1="22129" y1="74498" x2="22129" y2="74498"/>
                        <a14:backgroundMark x1="14158" y1="32389" x2="14158" y2="32389"/>
                        <a14:backgroundMark x1="57380" y1="89571" x2="57380" y2="89571"/>
                        <a14:backgroundMark x1="92993" y1="85518" x2="92993" y2="85518"/>
                        <a14:backgroundMark x1="98965" y1="83274" x2="98965" y2="83274"/>
                      </a14:backgroundRemoval>
                    </a14:imgEffect>
                  </a14:imgLayer>
                </a14:imgProps>
              </a:ext>
              <a:ext uri="{28A0092B-C50C-407E-A947-70E740481C1C}">
                <a14:useLocalDpi xmlns:a14="http://schemas.microsoft.com/office/drawing/2010/main" val="0"/>
              </a:ext>
            </a:extLst>
          </a:blip>
          <a:srcRect l="8301" t="5827" r="2775" b="1871"/>
          <a:stretch/>
        </p:blipFill>
        <p:spPr bwMode="auto">
          <a:xfrm>
            <a:off x="5297981" y="3480994"/>
            <a:ext cx="724034" cy="613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r>
              <a:rPr lang="en-US" dirty="0" smtClean="0"/>
              <a:t>Intel® SSDs for the Data Center</a:t>
            </a:r>
            <a:br>
              <a:rPr lang="en-US" dirty="0" smtClean="0"/>
            </a:br>
            <a:endParaRPr lang="en-US" dirty="0"/>
          </a:p>
        </p:txBody>
      </p:sp>
      <p:sp>
        <p:nvSpPr>
          <p:cNvPr id="49" name="Rounded Rectangle 48"/>
          <p:cNvSpPr/>
          <p:nvPr/>
        </p:nvSpPr>
        <p:spPr bwMode="auto">
          <a:xfrm>
            <a:off x="411647" y="4812221"/>
            <a:ext cx="3056640" cy="925184"/>
          </a:xfrm>
          <a:prstGeom prst="roundRect">
            <a:avLst/>
          </a:prstGeom>
          <a:solidFill>
            <a:schemeClr val="accent1"/>
          </a:solidFill>
          <a:ln w="19050" cap="flat" cmpd="sng" algn="ctr">
            <a:noFill/>
            <a:prstDash val="solid"/>
            <a:round/>
            <a:headEnd type="none" w="med" len="med"/>
            <a:tailEnd type="none" w="med" len="med"/>
          </a:ln>
          <a:effectLst>
            <a:outerShdw blurRad="50800" dist="38100" dir="10800000" algn="r" rotWithShape="0">
              <a:prstClr val="black">
                <a:alpha val="40000"/>
              </a:prstClr>
            </a:outerShdw>
          </a:effectLst>
          <a:scene3d>
            <a:camera prst="orthographicFront"/>
            <a:lightRig rig="threePt" dir="t"/>
          </a:scene3d>
          <a:sp3d>
            <a:bevelT w="165100" prst="coolSlant"/>
          </a:sp3d>
        </p:spPr>
        <p:txBody>
          <a:bodyPr vert="horz" wrap="square" lIns="51435" tIns="25718" rIns="51435" bIns="25718" numCol="1" rtlCol="0" anchor="ctr" anchorCtr="0" compatLnSpc="1">
            <a:prstTxWarp prst="textNoShape">
              <a:avLst/>
            </a:prstTxWarp>
            <a:noAutofit/>
          </a:bodyPr>
          <a:lstStyle/>
          <a:p>
            <a:pPr algn="ctr"/>
            <a:r>
              <a:rPr lang="en-US" sz="1400" b="1" u="sng" dirty="0">
                <a:solidFill>
                  <a:schemeClr val="bg1"/>
                </a:solidFill>
                <a:latin typeface="Intel Clear" panose="020B0604020203020204" pitchFamily="34" charset="0"/>
              </a:rPr>
              <a:t>Innovative Technology</a:t>
            </a:r>
          </a:p>
          <a:p>
            <a:pPr algn="ctr">
              <a:spcBef>
                <a:spcPts val="338"/>
              </a:spcBef>
            </a:pPr>
            <a:r>
              <a:rPr lang="en-US" sz="1400" dirty="0">
                <a:solidFill>
                  <a:schemeClr val="bg1"/>
                </a:solidFill>
                <a:latin typeface="Intel Clear" panose="020B0604020203020204" pitchFamily="34" charset="0"/>
              </a:rPr>
              <a:t>Leading NAND Memory technology for </a:t>
            </a:r>
            <a:r>
              <a:rPr lang="en-US" sz="1400" dirty="0" smtClean="0">
                <a:solidFill>
                  <a:schemeClr val="bg1"/>
                </a:solidFill>
                <a:latin typeface="Intel Clear" panose="020B0604020203020204" pitchFamily="34" charset="0"/>
              </a:rPr>
              <a:t>power </a:t>
            </a:r>
            <a:r>
              <a:rPr lang="en-US" sz="1400" dirty="0">
                <a:solidFill>
                  <a:schemeClr val="bg1"/>
                </a:solidFill>
                <a:latin typeface="Intel Clear" panose="020B0604020203020204" pitchFamily="34" charset="0"/>
              </a:rPr>
              <a:t>and cost efficiency</a:t>
            </a:r>
          </a:p>
        </p:txBody>
      </p:sp>
      <p:sp>
        <p:nvSpPr>
          <p:cNvPr id="50" name="Rounded Rectangle 49"/>
          <p:cNvSpPr/>
          <p:nvPr/>
        </p:nvSpPr>
        <p:spPr bwMode="auto">
          <a:xfrm>
            <a:off x="411646" y="2421981"/>
            <a:ext cx="3072104" cy="925184"/>
          </a:xfrm>
          <a:prstGeom prst="roundRect">
            <a:avLst/>
          </a:prstGeom>
          <a:solidFill>
            <a:schemeClr val="accent1"/>
          </a:solidFill>
          <a:ln w="19050" cap="flat" cmpd="sng" algn="ctr">
            <a:noFill/>
            <a:prstDash val="solid"/>
            <a:round/>
            <a:headEnd type="none" w="med" len="med"/>
            <a:tailEnd type="none" w="med" len="med"/>
          </a:ln>
          <a:effectLst>
            <a:outerShdw blurRad="50800" dist="38100" dir="10800000" algn="r" rotWithShape="0">
              <a:prstClr val="black">
                <a:alpha val="40000"/>
              </a:prstClr>
            </a:outerShdw>
          </a:effectLst>
          <a:scene3d>
            <a:camera prst="orthographicFront"/>
            <a:lightRig rig="threePt" dir="t"/>
          </a:scene3d>
          <a:sp3d>
            <a:bevelT w="165100" prst="coolSlant"/>
          </a:sp3d>
        </p:spPr>
        <p:txBody>
          <a:bodyPr vert="horz" wrap="square" lIns="51435" tIns="25718" rIns="51435" bIns="25718" numCol="1" rtlCol="0" anchor="ctr" anchorCtr="0" compatLnSpc="1">
            <a:prstTxWarp prst="textNoShape">
              <a:avLst/>
            </a:prstTxWarp>
            <a:noAutofit/>
          </a:bodyPr>
          <a:lstStyle/>
          <a:p>
            <a:pPr algn="ctr"/>
            <a:r>
              <a:rPr lang="en-US" sz="1400" b="1" u="sng" dirty="0" smtClean="0">
                <a:solidFill>
                  <a:schemeClr val="bg1"/>
                </a:solidFill>
                <a:latin typeface="Intel Clear" panose="020B0604020203020204" pitchFamily="34" charset="0"/>
              </a:rPr>
              <a:t>Stress </a:t>
            </a:r>
            <a:r>
              <a:rPr lang="en-US" sz="1400" b="1" u="sng" dirty="0">
                <a:solidFill>
                  <a:schemeClr val="bg1"/>
                </a:solidFill>
                <a:latin typeface="Intel Clear" panose="020B0604020203020204" pitchFamily="34" charset="0"/>
              </a:rPr>
              <a:t>Free Protection</a:t>
            </a:r>
          </a:p>
          <a:p>
            <a:pPr algn="ctr"/>
            <a:r>
              <a:rPr lang="en-US" sz="1400" dirty="0">
                <a:solidFill>
                  <a:schemeClr val="bg1"/>
                </a:solidFill>
                <a:latin typeface="Intel Clear" panose="020B0604020203020204" pitchFamily="34" charset="0"/>
              </a:rPr>
              <a:t>Enterprise class End-to-end data and power loss protection to help ensure data integrity</a:t>
            </a:r>
          </a:p>
        </p:txBody>
      </p:sp>
      <p:sp>
        <p:nvSpPr>
          <p:cNvPr id="53" name="Rounded Rectangle 52"/>
          <p:cNvSpPr/>
          <p:nvPr/>
        </p:nvSpPr>
        <p:spPr bwMode="auto">
          <a:xfrm>
            <a:off x="411647" y="3617101"/>
            <a:ext cx="3072107" cy="925184"/>
          </a:xfrm>
          <a:prstGeom prst="roundRect">
            <a:avLst/>
          </a:prstGeom>
          <a:solidFill>
            <a:schemeClr val="accent1"/>
          </a:solidFill>
          <a:ln w="19050" cap="flat" cmpd="sng" algn="ctr">
            <a:noFill/>
            <a:prstDash val="solid"/>
            <a:round/>
            <a:headEnd type="none" w="med" len="med"/>
            <a:tailEnd type="none" w="med" len="med"/>
          </a:ln>
          <a:effectLst>
            <a:outerShdw blurRad="50800" dist="38100" dir="10800000" algn="r" rotWithShape="0">
              <a:prstClr val="black">
                <a:alpha val="40000"/>
              </a:prstClr>
            </a:outerShdw>
          </a:effectLst>
          <a:scene3d>
            <a:camera prst="orthographicFront"/>
            <a:lightRig rig="threePt" dir="t"/>
          </a:scene3d>
          <a:sp3d>
            <a:bevelT w="165100" prst="coolSlant"/>
          </a:sp3d>
        </p:spPr>
        <p:txBody>
          <a:bodyPr vert="horz" wrap="square" lIns="51435" tIns="25718" rIns="51435" bIns="25718" numCol="1" rtlCol="0" anchor="ctr" anchorCtr="0" compatLnSpc="1">
            <a:prstTxWarp prst="textNoShape">
              <a:avLst/>
            </a:prstTxWarp>
            <a:noAutofit/>
          </a:bodyPr>
          <a:lstStyle/>
          <a:p>
            <a:pPr algn="ctr"/>
            <a:r>
              <a:rPr lang="en-US" sz="1400" b="1" u="sng" dirty="0">
                <a:solidFill>
                  <a:schemeClr val="bg1"/>
                </a:solidFill>
                <a:latin typeface="Intel Clear" panose="020B0604020203020204" pitchFamily="34" charset="0"/>
              </a:rPr>
              <a:t>Deploy with Confidence</a:t>
            </a:r>
          </a:p>
          <a:p>
            <a:pPr algn="ctr"/>
            <a:r>
              <a:rPr lang="en-US" sz="1400" dirty="0">
                <a:solidFill>
                  <a:schemeClr val="bg1"/>
                </a:solidFill>
                <a:latin typeface="Intel Clear" panose="020B0604020203020204" pitchFamily="34" charset="0"/>
              </a:rPr>
              <a:t>Rigorous testing  and validation supports data center 24/7 usage</a:t>
            </a:r>
          </a:p>
        </p:txBody>
      </p:sp>
      <p:sp>
        <p:nvSpPr>
          <p:cNvPr id="54" name="Rounded Rectangle 53"/>
          <p:cNvSpPr/>
          <p:nvPr/>
        </p:nvSpPr>
        <p:spPr bwMode="auto">
          <a:xfrm>
            <a:off x="411644" y="1226861"/>
            <a:ext cx="3044829" cy="925184"/>
          </a:xfrm>
          <a:prstGeom prst="roundRect">
            <a:avLst/>
          </a:prstGeom>
          <a:solidFill>
            <a:schemeClr val="accent1"/>
          </a:solidFill>
          <a:ln w="19050" cap="flat" cmpd="sng" algn="ctr">
            <a:noFill/>
            <a:prstDash val="solid"/>
            <a:round/>
            <a:headEnd type="none" w="med" len="med"/>
            <a:tailEnd type="none" w="med" len="med"/>
          </a:ln>
          <a:effectLst>
            <a:outerShdw blurRad="50800" dist="38100" dir="10800000" algn="r" rotWithShape="0">
              <a:prstClr val="black">
                <a:alpha val="40000"/>
              </a:prstClr>
            </a:outerShdw>
          </a:effectLst>
          <a:scene3d>
            <a:camera prst="orthographicFront"/>
            <a:lightRig rig="threePt" dir="t"/>
          </a:scene3d>
          <a:sp3d>
            <a:bevelT w="165100" prst="coolSlant"/>
          </a:sp3d>
        </p:spPr>
        <p:txBody>
          <a:bodyPr vert="horz" wrap="square" lIns="51435" tIns="25718" rIns="51435" bIns="25718" numCol="1" rtlCol="0" anchor="ctr" anchorCtr="0" compatLnSpc="1">
            <a:prstTxWarp prst="textNoShape">
              <a:avLst/>
            </a:prstTxWarp>
            <a:noAutofit/>
          </a:bodyPr>
          <a:lstStyle/>
          <a:p>
            <a:pPr algn="ctr"/>
            <a:r>
              <a:rPr lang="en-US" sz="1400" b="1" u="sng" dirty="0" smtClean="0">
                <a:solidFill>
                  <a:schemeClr val="bg1"/>
                </a:solidFill>
                <a:latin typeface="Intel Clear" panose="020B0604020203020204" pitchFamily="34" charset="0"/>
              </a:rPr>
              <a:t>Feed your Starving Apps</a:t>
            </a:r>
            <a:endParaRPr lang="en-US" sz="1400" b="1" u="sng" dirty="0">
              <a:solidFill>
                <a:schemeClr val="bg1"/>
              </a:solidFill>
              <a:latin typeface="Intel Clear" panose="020B0604020203020204" pitchFamily="34" charset="0"/>
            </a:endParaRPr>
          </a:p>
          <a:p>
            <a:pPr algn="ctr"/>
            <a:r>
              <a:rPr lang="en-US" sz="1400" dirty="0">
                <a:solidFill>
                  <a:schemeClr val="bg1"/>
                </a:solidFill>
                <a:latin typeface="Intel Clear" panose="020B0604020203020204" pitchFamily="34" charset="0"/>
              </a:rPr>
              <a:t>Consistent performance providing </a:t>
            </a:r>
            <a:r>
              <a:rPr lang="en-US" sz="1400" dirty="0" smtClean="0">
                <a:solidFill>
                  <a:schemeClr val="bg1"/>
                </a:solidFill>
                <a:latin typeface="Intel Clear" panose="020B0604020203020204" pitchFamily="34" charset="0"/>
              </a:rPr>
              <a:t>high </a:t>
            </a:r>
            <a:r>
              <a:rPr lang="en-US" sz="1400" dirty="0">
                <a:solidFill>
                  <a:schemeClr val="bg1"/>
                </a:solidFill>
                <a:latin typeface="Intel Clear" panose="020B0604020203020204" pitchFamily="34" charset="0"/>
              </a:rPr>
              <a:t>minimum IOP performance</a:t>
            </a:r>
          </a:p>
        </p:txBody>
      </p:sp>
      <p:pic>
        <p:nvPicPr>
          <p:cNvPr id="10" name="Picture 2" descr="C:\Users\v-kmcmah\Documents\Clients\BuzzBee\Intel\1606_Taylorsville\Taylorsville-Revision2-72.png"/>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4940949" y="5591104"/>
            <a:ext cx="856656" cy="73058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6998946" y="2548671"/>
            <a:ext cx="1405775" cy="1448666"/>
          </a:xfrm>
          <a:prstGeom prst="rect">
            <a:avLst/>
          </a:prstGeom>
          <a:noFill/>
        </p:spPr>
        <p:txBody>
          <a:bodyPr wrap="square" rtlCol="0">
            <a:spAutoFit/>
          </a:bodyPr>
          <a:lstStyle/>
          <a:p>
            <a:endParaRPr lang="en-US" sz="1050" dirty="0">
              <a:solidFill>
                <a:srgbClr val="061922"/>
              </a:solidFill>
              <a:latin typeface="Intel Clear" panose="020B0604020203020204" pitchFamily="34" charset="0"/>
            </a:endParaRPr>
          </a:p>
          <a:p>
            <a:r>
              <a:rPr lang="en-US" sz="1200" b="1" i="1" dirty="0">
                <a:solidFill>
                  <a:srgbClr val="061922"/>
                </a:solidFill>
                <a:latin typeface="Intel Clear" panose="020B0604020203020204" pitchFamily="34" charset="0"/>
              </a:rPr>
              <a:t>Best</a:t>
            </a:r>
            <a:endParaRPr lang="en-US" sz="1050" b="1" i="1" dirty="0">
              <a:solidFill>
                <a:srgbClr val="061922"/>
              </a:solidFill>
              <a:latin typeface="Intel Clear" panose="020B0604020203020204" pitchFamily="34" charset="0"/>
            </a:endParaRPr>
          </a:p>
          <a:p>
            <a:r>
              <a:rPr lang="en-US" sz="1050" dirty="0">
                <a:solidFill>
                  <a:srgbClr val="061922"/>
                </a:solidFill>
                <a:latin typeface="Intel Clear" panose="020B0604020203020204" pitchFamily="34" charset="0"/>
              </a:rPr>
              <a:t>Highest Performance  </a:t>
            </a:r>
          </a:p>
          <a:p>
            <a:r>
              <a:rPr lang="en-US" sz="1050" dirty="0">
                <a:solidFill>
                  <a:srgbClr val="061922"/>
                </a:solidFill>
                <a:latin typeface="Intel Clear" panose="020B0604020203020204" pitchFamily="34" charset="0"/>
              </a:rPr>
              <a:t>High Endurance</a:t>
            </a:r>
          </a:p>
          <a:p>
            <a:r>
              <a:rPr lang="en-US" sz="788" dirty="0">
                <a:solidFill>
                  <a:srgbClr val="061922"/>
                </a:solidFill>
                <a:latin typeface="Intel Clear" panose="020B0604020203020204" pitchFamily="34" charset="0"/>
              </a:rPr>
              <a:t>for high performance, write intensive applications</a:t>
            </a:r>
          </a:p>
          <a:p>
            <a:endParaRPr lang="en-US" sz="1050" dirty="0">
              <a:solidFill>
                <a:srgbClr val="061922"/>
              </a:solidFill>
              <a:latin typeface="Intel Clear" panose="020B0604020203020204" pitchFamily="34" charset="0"/>
            </a:endParaRPr>
          </a:p>
        </p:txBody>
      </p:sp>
      <p:sp>
        <p:nvSpPr>
          <p:cNvPr id="16" name="Oval 15"/>
          <p:cNvSpPr/>
          <p:nvPr/>
        </p:nvSpPr>
        <p:spPr bwMode="auto">
          <a:xfrm>
            <a:off x="5003134" y="5334240"/>
            <a:ext cx="641140" cy="643080"/>
          </a:xfrm>
          <a:prstGeom prst="ellipse">
            <a:avLst/>
          </a:prstGeom>
          <a:solidFill>
            <a:srgbClr val="4F81BD"/>
          </a:solidFill>
          <a:ln w="19050" cap="flat" cmpd="sng" algn="ctr">
            <a:noFill/>
            <a:prstDash val="solid"/>
            <a:round/>
            <a:headEnd type="none" w="med" len="med"/>
            <a:tailEnd type="none" w="med" len="med"/>
          </a:ln>
          <a:effectLst>
            <a:outerShdw blurRad="152400" dir="5400000" sx="90000" sy="-19000" rotWithShape="0">
              <a:prstClr val="black">
                <a:alpha val="15000"/>
              </a:prstClr>
            </a:outerShdw>
          </a:effectLst>
          <a:scene3d>
            <a:camera prst="orthographicFront"/>
            <a:lightRig rig="freezing" dir="t"/>
          </a:scene3d>
          <a:sp3d prstMaterial="softEdge">
            <a:bevelT/>
          </a:sp3d>
        </p:spPr>
        <p:txBody>
          <a:bodyPr vert="horz" wrap="none" lIns="51435" tIns="25718" rIns="51435" bIns="25718" numCol="1" rtlCol="0" anchor="ctr" anchorCtr="0" compatLnSpc="1">
            <a:prstTxWarp prst="textNoShape">
              <a:avLst/>
            </a:prstTxWarp>
            <a:noAutofit/>
          </a:bodyPr>
          <a:lstStyle/>
          <a:p>
            <a:pPr algn="ctr">
              <a:defRPr/>
            </a:pPr>
            <a:r>
              <a:rPr lang="en-US" sz="1000" b="1" kern="0" dirty="0">
                <a:solidFill>
                  <a:sysClr val="window" lastClr="FFFFFF"/>
                </a:solidFill>
                <a:latin typeface="Intel Clear" panose="020B0604020203020204" pitchFamily="34" charset="0"/>
              </a:rPr>
              <a:t>DC S3500</a:t>
            </a:r>
          </a:p>
          <a:p>
            <a:pPr algn="ctr">
              <a:defRPr/>
            </a:pPr>
            <a:r>
              <a:rPr lang="en-US" sz="800" b="1" kern="0" dirty="0">
                <a:solidFill>
                  <a:sysClr val="window" lastClr="FFFFFF"/>
                </a:solidFill>
                <a:latin typeface="Intel Clear" panose="020B0604020203020204" pitchFamily="34" charset="0"/>
              </a:rPr>
              <a:t>Series</a:t>
            </a:r>
          </a:p>
          <a:p>
            <a:pPr algn="ctr">
              <a:defRPr/>
            </a:pPr>
            <a:r>
              <a:rPr lang="en-US" sz="800" kern="0" dirty="0">
                <a:solidFill>
                  <a:sysClr val="window" lastClr="FFFFFF"/>
                </a:solidFill>
                <a:latin typeface="Intel Clear" panose="020B0604020203020204" pitchFamily="34" charset="0"/>
              </a:rPr>
              <a:t>SATA</a:t>
            </a:r>
            <a:endParaRPr lang="en-US" sz="1050" kern="0" dirty="0">
              <a:solidFill>
                <a:sysClr val="windowText" lastClr="000000"/>
              </a:solidFill>
              <a:latin typeface="Intel Clear" panose="020B0604020203020204" pitchFamily="34" charset="0"/>
            </a:endParaRPr>
          </a:p>
        </p:txBody>
      </p:sp>
      <p:sp>
        <p:nvSpPr>
          <p:cNvPr id="22" name="TextBox 21"/>
          <p:cNvSpPr txBox="1"/>
          <p:nvPr/>
        </p:nvSpPr>
        <p:spPr>
          <a:xfrm>
            <a:off x="5898089" y="3921054"/>
            <a:ext cx="1543453" cy="946413"/>
          </a:xfrm>
          <a:prstGeom prst="rect">
            <a:avLst/>
          </a:prstGeom>
          <a:noFill/>
        </p:spPr>
        <p:txBody>
          <a:bodyPr wrap="square" rtlCol="0">
            <a:spAutoFit/>
          </a:bodyPr>
          <a:lstStyle/>
          <a:p>
            <a:r>
              <a:rPr lang="en-US" sz="1200" b="1" i="1" dirty="0">
                <a:solidFill>
                  <a:srgbClr val="061922"/>
                </a:solidFill>
                <a:latin typeface="Intel Clear" panose="020B0604020203020204" pitchFamily="34" charset="0"/>
              </a:rPr>
              <a:t>Better</a:t>
            </a:r>
            <a:endParaRPr lang="en-US" sz="1050" b="1" i="1" dirty="0">
              <a:solidFill>
                <a:srgbClr val="061922"/>
              </a:solidFill>
              <a:latin typeface="Intel Clear" panose="020B0604020203020204" pitchFamily="34" charset="0"/>
            </a:endParaRPr>
          </a:p>
          <a:p>
            <a:r>
              <a:rPr lang="en-US" sz="1050" dirty="0">
                <a:solidFill>
                  <a:srgbClr val="061922"/>
                </a:solidFill>
                <a:latin typeface="Intel Clear" panose="020B0604020203020204" pitchFamily="34" charset="0"/>
              </a:rPr>
              <a:t>Higher Performance  </a:t>
            </a:r>
          </a:p>
          <a:p>
            <a:r>
              <a:rPr lang="en-US" sz="1050" dirty="0">
                <a:solidFill>
                  <a:srgbClr val="061922"/>
                </a:solidFill>
                <a:latin typeface="Intel Clear" panose="020B0604020203020204" pitchFamily="34" charset="0"/>
              </a:rPr>
              <a:t>Mid Endurance</a:t>
            </a:r>
          </a:p>
          <a:p>
            <a:r>
              <a:rPr lang="en-US" sz="750" dirty="0">
                <a:solidFill>
                  <a:srgbClr val="061922"/>
                </a:solidFill>
                <a:latin typeface="Intel Clear" panose="020B0604020203020204" pitchFamily="34" charset="0"/>
              </a:rPr>
              <a:t>for high performance,</a:t>
            </a:r>
          </a:p>
          <a:p>
            <a:r>
              <a:rPr lang="en-US" sz="750" dirty="0">
                <a:solidFill>
                  <a:srgbClr val="061922"/>
                </a:solidFill>
                <a:latin typeface="Intel Clear" panose="020B0604020203020204" pitchFamily="34" charset="0"/>
              </a:rPr>
              <a:t>mixed workloads</a:t>
            </a:r>
          </a:p>
          <a:p>
            <a:pPr>
              <a:spcBef>
                <a:spcPct val="0"/>
              </a:spcBef>
              <a:defRPr/>
            </a:pPr>
            <a:endParaRPr lang="en-US" sz="750" dirty="0">
              <a:solidFill>
                <a:srgbClr val="061922"/>
              </a:solidFill>
              <a:latin typeface="Intel Clear" panose="020B0604020203020204" pitchFamily="34" charset="0"/>
            </a:endParaRPr>
          </a:p>
        </p:txBody>
      </p:sp>
      <p:sp>
        <p:nvSpPr>
          <p:cNvPr id="23" name="TextBox 22"/>
          <p:cNvSpPr txBox="1"/>
          <p:nvPr/>
        </p:nvSpPr>
        <p:spPr>
          <a:xfrm>
            <a:off x="4582630" y="4617486"/>
            <a:ext cx="1452662" cy="830997"/>
          </a:xfrm>
          <a:prstGeom prst="rect">
            <a:avLst/>
          </a:prstGeom>
          <a:noFill/>
        </p:spPr>
        <p:txBody>
          <a:bodyPr wrap="square" rtlCol="0">
            <a:spAutoFit/>
          </a:bodyPr>
          <a:lstStyle/>
          <a:p>
            <a:r>
              <a:rPr lang="en-US" sz="1200" b="1" i="1" dirty="0">
                <a:solidFill>
                  <a:srgbClr val="061922"/>
                </a:solidFill>
                <a:latin typeface="Intel Clear" panose="020B0604020203020204" pitchFamily="34" charset="0"/>
              </a:rPr>
              <a:t>Good</a:t>
            </a:r>
            <a:endParaRPr lang="en-US" sz="1050" b="1" i="1" dirty="0">
              <a:solidFill>
                <a:srgbClr val="061922"/>
              </a:solidFill>
              <a:latin typeface="Intel Clear" panose="020B0604020203020204" pitchFamily="34" charset="0"/>
            </a:endParaRPr>
          </a:p>
          <a:p>
            <a:r>
              <a:rPr lang="en-US" sz="1050" dirty="0">
                <a:solidFill>
                  <a:srgbClr val="061922"/>
                </a:solidFill>
                <a:latin typeface="Intel Clear" panose="020B0604020203020204" pitchFamily="34" charset="0"/>
              </a:rPr>
              <a:t>High Performance</a:t>
            </a:r>
          </a:p>
          <a:p>
            <a:r>
              <a:rPr lang="en-US" sz="1050" dirty="0">
                <a:solidFill>
                  <a:srgbClr val="061922"/>
                </a:solidFill>
                <a:latin typeface="Intel Clear" panose="020B0604020203020204" pitchFamily="34" charset="0"/>
              </a:rPr>
              <a:t>Standard Endurance</a:t>
            </a:r>
          </a:p>
          <a:p>
            <a:pPr>
              <a:spcBef>
                <a:spcPct val="0"/>
              </a:spcBef>
            </a:pPr>
            <a:r>
              <a:rPr lang="en-US" sz="750" dirty="0">
                <a:solidFill>
                  <a:srgbClr val="061922"/>
                </a:solidFill>
                <a:latin typeface="Intel Clear" panose="020B0604020203020204" pitchFamily="34" charset="0"/>
              </a:rPr>
              <a:t>for read intensive applications</a:t>
            </a:r>
          </a:p>
        </p:txBody>
      </p:sp>
      <p:sp>
        <p:nvSpPr>
          <p:cNvPr id="26" name="TextBox 25"/>
          <p:cNvSpPr txBox="1"/>
          <p:nvPr/>
        </p:nvSpPr>
        <p:spPr>
          <a:xfrm>
            <a:off x="4572000" y="1228579"/>
            <a:ext cx="3832721" cy="806007"/>
          </a:xfrm>
          <a:prstGeom prst="rect">
            <a:avLst/>
          </a:prstGeom>
          <a:noFill/>
        </p:spPr>
        <p:txBody>
          <a:bodyPr wrap="square" rtlCol="0">
            <a:noAutofit/>
          </a:bodyPr>
          <a:lstStyle/>
          <a:p>
            <a:pPr algn="l"/>
            <a:r>
              <a:rPr lang="en-US" sz="1400" b="1" dirty="0">
                <a:solidFill>
                  <a:srgbClr val="0070C0"/>
                </a:solidFill>
                <a:latin typeface="Intel Clear" panose="020B0604020203020204" pitchFamily="34" charset="0"/>
              </a:rPr>
              <a:t>Intel® SSD Data Center Family</a:t>
            </a:r>
          </a:p>
          <a:p>
            <a:r>
              <a:rPr lang="en-US" sz="1400" dirty="0">
                <a:solidFill>
                  <a:srgbClr val="061922"/>
                </a:solidFill>
                <a:latin typeface="Intel Clear" panose="020B0604020203020204" pitchFamily="34" charset="0"/>
              </a:rPr>
              <a:t>Maximize your $/IOPs with consistent performance, data protection, and reliability</a:t>
            </a:r>
          </a:p>
          <a:p>
            <a:pPr>
              <a:spcBef>
                <a:spcPts val="675"/>
              </a:spcBef>
            </a:pPr>
            <a:endParaRPr lang="en-US" sz="1400" dirty="0">
              <a:solidFill>
                <a:srgbClr val="061922"/>
              </a:solidFill>
              <a:latin typeface="Intel Clear" panose="020B0604020203020204" pitchFamily="34" charset="0"/>
            </a:endParaRPr>
          </a:p>
        </p:txBody>
      </p:sp>
      <p:pic>
        <p:nvPicPr>
          <p:cNvPr id="31" name="Picture 2" descr="C:\Users\v-kmcmah\Documents\Clients\BuzzBee\Intel\1606_Taylorsville\Taylorsville-Revision2-72.png"/>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6668081" y="4804220"/>
            <a:ext cx="856656" cy="730582"/>
          </a:xfrm>
          <a:prstGeom prst="rect">
            <a:avLst/>
          </a:prstGeom>
          <a:noFill/>
          <a:extLst>
            <a:ext uri="{909E8E84-426E-40DD-AFC4-6F175D3DCCD1}">
              <a14:hiddenFill xmlns:a14="http://schemas.microsoft.com/office/drawing/2010/main">
                <a:solidFill>
                  <a:srgbClr val="FFFFFF"/>
                </a:solidFill>
              </a14:hiddenFill>
            </a:ext>
          </a:extLst>
        </p:spPr>
      </p:pic>
      <p:sp>
        <p:nvSpPr>
          <p:cNvPr id="33" name="Oval 32"/>
          <p:cNvSpPr/>
          <p:nvPr/>
        </p:nvSpPr>
        <p:spPr bwMode="auto">
          <a:xfrm>
            <a:off x="6734353" y="4549705"/>
            <a:ext cx="641139" cy="643080"/>
          </a:xfrm>
          <a:prstGeom prst="ellipse">
            <a:avLst/>
          </a:prstGeom>
          <a:solidFill>
            <a:srgbClr val="4F81BD"/>
          </a:solidFill>
          <a:ln w="19050" cap="flat" cmpd="sng" algn="ctr">
            <a:noFill/>
            <a:prstDash val="solid"/>
            <a:round/>
            <a:headEnd type="none" w="med" len="med"/>
            <a:tailEnd type="none" w="med" len="med"/>
          </a:ln>
          <a:effectLst>
            <a:outerShdw blurRad="152400" dir="5400000" sx="90000" sy="-19000" rotWithShape="0">
              <a:prstClr val="black">
                <a:alpha val="15000"/>
              </a:prstClr>
            </a:outerShdw>
          </a:effectLst>
          <a:scene3d>
            <a:camera prst="orthographicFront"/>
            <a:lightRig rig="freezing" dir="t"/>
          </a:scene3d>
          <a:sp3d prstMaterial="softEdge">
            <a:bevelT/>
          </a:sp3d>
        </p:spPr>
        <p:txBody>
          <a:bodyPr vert="horz" wrap="none" lIns="51435" tIns="25718" rIns="51435" bIns="25718" numCol="1" rtlCol="0" anchor="ctr" anchorCtr="0" compatLnSpc="1">
            <a:prstTxWarp prst="textNoShape">
              <a:avLst/>
            </a:prstTxWarp>
            <a:noAutofit/>
          </a:bodyPr>
          <a:lstStyle/>
          <a:p>
            <a:pPr algn="ctr">
              <a:defRPr/>
            </a:pPr>
            <a:r>
              <a:rPr lang="en-US" sz="1000" b="1" kern="0" dirty="0">
                <a:solidFill>
                  <a:sysClr val="window" lastClr="FFFFFF"/>
                </a:solidFill>
                <a:latin typeface="Intel Clear" panose="020B0604020203020204" pitchFamily="34" charset="0"/>
              </a:rPr>
              <a:t>DC S3610</a:t>
            </a:r>
          </a:p>
          <a:p>
            <a:pPr algn="ctr">
              <a:defRPr/>
            </a:pPr>
            <a:r>
              <a:rPr lang="en-US" sz="800" b="1" kern="0" dirty="0">
                <a:solidFill>
                  <a:sysClr val="window" lastClr="FFFFFF"/>
                </a:solidFill>
                <a:latin typeface="Intel Clear" panose="020B0604020203020204" pitchFamily="34" charset="0"/>
              </a:rPr>
              <a:t>Series</a:t>
            </a:r>
          </a:p>
          <a:p>
            <a:pPr algn="ctr">
              <a:defRPr/>
            </a:pPr>
            <a:r>
              <a:rPr lang="en-US" sz="800" kern="0" dirty="0">
                <a:solidFill>
                  <a:sysClr val="window" lastClr="FFFFFF"/>
                </a:solidFill>
                <a:latin typeface="Intel Clear" panose="020B0604020203020204" pitchFamily="34" charset="0"/>
              </a:rPr>
              <a:t>SATA</a:t>
            </a:r>
            <a:endParaRPr lang="en-US" sz="1050" kern="0" dirty="0">
              <a:solidFill>
                <a:sysClr val="windowText" lastClr="000000"/>
              </a:solidFill>
              <a:latin typeface="Intel Clear" panose="020B0604020203020204" pitchFamily="34" charset="0"/>
            </a:endParaRPr>
          </a:p>
        </p:txBody>
      </p:sp>
      <p:pic>
        <p:nvPicPr>
          <p:cNvPr id="35" name="Picture 2" descr="C:\Users\v-kmcmah\Documents\Clients\BuzzBee\Intel\1606_Taylorsville\Taylorsville-Revision2-72.png"/>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7781774" y="3779141"/>
            <a:ext cx="856656" cy="730582"/>
          </a:xfrm>
          <a:prstGeom prst="rect">
            <a:avLst/>
          </a:prstGeom>
          <a:noFill/>
          <a:extLst>
            <a:ext uri="{909E8E84-426E-40DD-AFC4-6F175D3DCCD1}">
              <a14:hiddenFill xmlns:a14="http://schemas.microsoft.com/office/drawing/2010/main">
                <a:solidFill>
                  <a:srgbClr val="FFFFFF"/>
                </a:solidFill>
              </a14:hiddenFill>
            </a:ext>
          </a:extLst>
        </p:spPr>
      </p:pic>
      <p:sp>
        <p:nvSpPr>
          <p:cNvPr id="37" name="Oval 36"/>
          <p:cNvSpPr/>
          <p:nvPr/>
        </p:nvSpPr>
        <p:spPr bwMode="auto">
          <a:xfrm>
            <a:off x="7847471" y="3519860"/>
            <a:ext cx="641140" cy="643080"/>
          </a:xfrm>
          <a:prstGeom prst="ellipse">
            <a:avLst/>
          </a:prstGeom>
          <a:solidFill>
            <a:srgbClr val="4F81BD"/>
          </a:solidFill>
          <a:ln w="19050" cap="flat" cmpd="sng" algn="ctr">
            <a:noFill/>
            <a:prstDash val="solid"/>
            <a:round/>
            <a:headEnd type="none" w="med" len="med"/>
            <a:tailEnd type="none" w="med" len="med"/>
          </a:ln>
          <a:effectLst>
            <a:outerShdw blurRad="152400" dir="5400000" sx="90000" sy="-19000" rotWithShape="0">
              <a:prstClr val="black">
                <a:alpha val="15000"/>
              </a:prstClr>
            </a:outerShdw>
          </a:effectLst>
          <a:scene3d>
            <a:camera prst="orthographicFront"/>
            <a:lightRig rig="freezing" dir="t"/>
          </a:scene3d>
          <a:sp3d prstMaterial="softEdge">
            <a:bevelT/>
          </a:sp3d>
        </p:spPr>
        <p:txBody>
          <a:bodyPr vert="horz" wrap="none" lIns="51435" tIns="25718" rIns="51435" bIns="25718" numCol="1" rtlCol="0" anchor="ctr" anchorCtr="0" compatLnSpc="1">
            <a:prstTxWarp prst="textNoShape">
              <a:avLst/>
            </a:prstTxWarp>
            <a:noAutofit/>
          </a:bodyPr>
          <a:lstStyle/>
          <a:p>
            <a:pPr algn="ctr">
              <a:defRPr/>
            </a:pPr>
            <a:r>
              <a:rPr lang="en-US" sz="1000" b="1" kern="0" dirty="0">
                <a:solidFill>
                  <a:sysClr val="window" lastClr="FFFFFF"/>
                </a:solidFill>
                <a:latin typeface="Intel Clear" panose="020B0604020203020204" pitchFamily="34" charset="0"/>
              </a:rPr>
              <a:t>DC S3700</a:t>
            </a:r>
          </a:p>
          <a:p>
            <a:pPr algn="ctr">
              <a:defRPr/>
            </a:pPr>
            <a:r>
              <a:rPr lang="en-US" sz="800" b="1" kern="0" dirty="0">
                <a:solidFill>
                  <a:sysClr val="window" lastClr="FFFFFF"/>
                </a:solidFill>
                <a:latin typeface="Intel Clear" panose="020B0604020203020204" pitchFamily="34" charset="0"/>
              </a:rPr>
              <a:t>Series</a:t>
            </a:r>
          </a:p>
          <a:p>
            <a:pPr algn="ctr">
              <a:defRPr/>
            </a:pPr>
            <a:r>
              <a:rPr lang="en-US" sz="800" kern="0" dirty="0">
                <a:solidFill>
                  <a:sysClr val="window" lastClr="FFFFFF"/>
                </a:solidFill>
                <a:latin typeface="Intel Clear" panose="020B0604020203020204" pitchFamily="34" charset="0"/>
              </a:rPr>
              <a:t>SATA</a:t>
            </a:r>
            <a:endParaRPr lang="en-US" sz="1050" kern="0" dirty="0">
              <a:solidFill>
                <a:sysClr val="windowText" lastClr="000000"/>
              </a:solidFill>
              <a:latin typeface="Intel Clear" panose="020B0604020203020204" pitchFamily="34" charset="0"/>
            </a:endParaRPr>
          </a:p>
        </p:txBody>
      </p:sp>
      <p:sp>
        <p:nvSpPr>
          <p:cNvPr id="40" name="Oval 39"/>
          <p:cNvSpPr/>
          <p:nvPr/>
        </p:nvSpPr>
        <p:spPr bwMode="auto">
          <a:xfrm>
            <a:off x="4363654" y="3771871"/>
            <a:ext cx="604727" cy="643080"/>
          </a:xfrm>
          <a:prstGeom prst="ellipse">
            <a:avLst/>
          </a:prstGeom>
          <a:solidFill>
            <a:srgbClr val="00B050"/>
          </a:solidFill>
          <a:ln w="19050" cap="flat" cmpd="sng" algn="ctr">
            <a:noFill/>
            <a:prstDash val="solid"/>
            <a:round/>
            <a:headEnd type="none" w="med" len="med"/>
            <a:tailEnd type="none" w="med" len="med"/>
          </a:ln>
          <a:effectLst>
            <a:outerShdw blurRad="152400" dir="5400000" sx="90000" sy="-19000" rotWithShape="0">
              <a:prstClr val="black">
                <a:alpha val="15000"/>
              </a:prstClr>
            </a:outerShdw>
          </a:effectLst>
          <a:scene3d>
            <a:camera prst="orthographicFront"/>
            <a:lightRig rig="freezing" dir="t"/>
          </a:scene3d>
          <a:sp3d prstMaterial="softEdge">
            <a:bevelT/>
          </a:sp3d>
        </p:spPr>
        <p:txBody>
          <a:bodyPr vert="horz" wrap="none" lIns="51435" tIns="25718" rIns="51435" bIns="25718" numCol="1" rtlCol="0" anchor="ctr" anchorCtr="0" compatLnSpc="1">
            <a:prstTxWarp prst="textNoShape">
              <a:avLst/>
            </a:prstTxWarp>
            <a:noAutofit/>
          </a:bodyPr>
          <a:lstStyle/>
          <a:p>
            <a:pPr algn="ctr">
              <a:defRPr/>
            </a:pPr>
            <a:r>
              <a:rPr lang="en-US" sz="1000" b="1" kern="0" dirty="0">
                <a:solidFill>
                  <a:sysClr val="window" lastClr="FFFFFF"/>
                </a:solidFill>
                <a:latin typeface="Intel Clear" panose="020B0604020203020204" pitchFamily="34" charset="0"/>
              </a:rPr>
              <a:t>DC P3500</a:t>
            </a:r>
          </a:p>
          <a:p>
            <a:pPr algn="ctr">
              <a:defRPr/>
            </a:pPr>
            <a:r>
              <a:rPr lang="en-US" sz="800" b="1" kern="0" dirty="0">
                <a:solidFill>
                  <a:sysClr val="window" lastClr="FFFFFF"/>
                </a:solidFill>
                <a:latin typeface="Intel Clear" panose="020B0604020203020204" pitchFamily="34" charset="0"/>
              </a:rPr>
              <a:t>Series</a:t>
            </a:r>
          </a:p>
          <a:p>
            <a:pPr algn="ctr">
              <a:defRPr/>
            </a:pPr>
            <a:r>
              <a:rPr lang="en-US" sz="800" kern="0" dirty="0">
                <a:solidFill>
                  <a:sysClr val="window" lastClr="FFFFFF"/>
                </a:solidFill>
                <a:latin typeface="Intel Clear" panose="020B0604020203020204" pitchFamily="34" charset="0"/>
              </a:rPr>
              <a:t>PCIe</a:t>
            </a:r>
            <a:endParaRPr lang="en-US" sz="1050" kern="0" dirty="0">
              <a:solidFill>
                <a:sysClr val="windowText" lastClr="000000"/>
              </a:solidFill>
              <a:latin typeface="Intel Clear" panose="020B0604020203020204" pitchFamily="34" charset="0"/>
            </a:endParaRPr>
          </a:p>
        </p:txBody>
      </p:sp>
      <p:pic>
        <p:nvPicPr>
          <p:cNvPr id="58" name="Picture 57" descr="C:\Users\rjheiler\Documents\SSD\Fultondale\Promotion\Pictures\2.5\Bottom-Turned.jpg"/>
          <p:cNvPicPr>
            <a:picLocks noChangeAspect="1" noChangeArrowheads="1"/>
          </p:cNvPicPr>
          <p:nvPr/>
        </p:nvPicPr>
        <p:blipFill rotWithShape="1">
          <a:blip r:embed="rId4" cstate="screen">
            <a:clrChange>
              <a:clrFrom>
                <a:srgbClr val="FFFFFF"/>
              </a:clrFrom>
              <a:clrTo>
                <a:srgbClr val="FFFFFF">
                  <a:alpha val="0"/>
                </a:srgbClr>
              </a:clrTo>
            </a:clrChange>
            <a:extLst>
              <a:ext uri="{28A0092B-C50C-407E-A947-70E740481C1C}">
                <a14:useLocalDpi xmlns:a14="http://schemas.microsoft.com/office/drawing/2010/main" val="0"/>
              </a:ext>
            </a:extLst>
          </a:blip>
          <a:srcRect l="21706" t="20909" r="17789" b="19582"/>
          <a:stretch/>
        </p:blipFill>
        <p:spPr bwMode="auto">
          <a:xfrm>
            <a:off x="6566472" y="2355481"/>
            <a:ext cx="649386" cy="56759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59" name="Picture 3"/>
          <p:cNvPicPr>
            <a:picLocks noChangeAspect="1" noChangeArrowheads="1"/>
          </p:cNvPicPr>
          <p:nvPr/>
        </p:nvPicPr>
        <p:blipFill rotWithShape="1">
          <a:blip r:embed="rId5" cstate="screen">
            <a:extLst>
              <a:ext uri="{BEBA8EAE-BF5A-486C-A8C5-ECC9F3942E4B}">
                <a14:imgProps xmlns:a14="http://schemas.microsoft.com/office/drawing/2010/main">
                  <a14:imgLayer r:embed="rId6">
                    <a14:imgEffect>
                      <a14:backgroundRemoval t="6100" b="98111" l="8307" r="97159">
                        <a14:backgroundMark x1="3323" y1="25856" x2="3323" y2="25856"/>
                        <a14:backgroundMark x1="3323" y1="25856" x2="3323" y2="25856"/>
                        <a14:backgroundMark x1="21743" y1="3070" x2="21743" y2="3070"/>
                        <a14:backgroundMark x1="49771" y1="16293" x2="49771" y2="16293"/>
                        <a14:backgroundMark x1="22129" y1="74498" x2="22129" y2="74498"/>
                        <a14:backgroundMark x1="14158" y1="32389" x2="14158" y2="32389"/>
                        <a14:backgroundMark x1="57380" y1="89571" x2="57380" y2="89571"/>
                        <a14:backgroundMark x1="92993" y1="85518" x2="92993" y2="85518"/>
                        <a14:backgroundMark x1="98965" y1="83274" x2="98965" y2="83274"/>
                      </a14:backgroundRemoval>
                    </a14:imgEffect>
                  </a14:imgLayer>
                </a14:imgProps>
              </a:ext>
              <a:ext uri="{28A0092B-C50C-407E-A947-70E740481C1C}">
                <a14:useLocalDpi xmlns:a14="http://schemas.microsoft.com/office/drawing/2010/main" val="0"/>
              </a:ext>
            </a:extLst>
          </a:blip>
          <a:srcRect l="8301" t="5827" r="2775" b="1871"/>
          <a:stretch/>
        </p:blipFill>
        <p:spPr bwMode="auto">
          <a:xfrm>
            <a:off x="6132980" y="2458277"/>
            <a:ext cx="724034" cy="613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 name="Oval 50"/>
          <p:cNvSpPr/>
          <p:nvPr/>
        </p:nvSpPr>
        <p:spPr bwMode="auto">
          <a:xfrm>
            <a:off x="6282232" y="2074886"/>
            <a:ext cx="641139" cy="643080"/>
          </a:xfrm>
          <a:prstGeom prst="ellipse">
            <a:avLst/>
          </a:prstGeom>
          <a:solidFill>
            <a:srgbClr val="00B050"/>
          </a:solidFill>
          <a:ln w="19050" cap="flat" cmpd="sng" algn="ctr">
            <a:noFill/>
            <a:prstDash val="solid"/>
            <a:round/>
            <a:headEnd type="none" w="med" len="med"/>
            <a:tailEnd type="none" w="med" len="med"/>
          </a:ln>
          <a:effectLst>
            <a:outerShdw blurRad="152400" dir="5400000" sx="90000" sy="-19000" rotWithShape="0">
              <a:prstClr val="black">
                <a:alpha val="15000"/>
              </a:prstClr>
            </a:outerShdw>
          </a:effectLst>
          <a:scene3d>
            <a:camera prst="orthographicFront"/>
            <a:lightRig rig="freezing" dir="t"/>
          </a:scene3d>
          <a:sp3d prstMaterial="softEdge">
            <a:bevelT/>
          </a:sp3d>
        </p:spPr>
        <p:txBody>
          <a:bodyPr vert="horz" wrap="none" lIns="51435" tIns="25718" rIns="51435" bIns="25718" numCol="1" rtlCol="0" anchor="ctr" anchorCtr="0" compatLnSpc="1">
            <a:prstTxWarp prst="textNoShape">
              <a:avLst/>
            </a:prstTxWarp>
            <a:noAutofit/>
          </a:bodyPr>
          <a:lstStyle/>
          <a:p>
            <a:pPr algn="ctr">
              <a:defRPr/>
            </a:pPr>
            <a:r>
              <a:rPr lang="en-US" sz="1000" b="1" kern="0" dirty="0">
                <a:solidFill>
                  <a:sysClr val="window" lastClr="FFFFFF"/>
                </a:solidFill>
                <a:latin typeface="Intel Clear" panose="020B0604020203020204" pitchFamily="34" charset="0"/>
              </a:rPr>
              <a:t>DC P3700</a:t>
            </a:r>
          </a:p>
          <a:p>
            <a:pPr algn="ctr">
              <a:defRPr/>
            </a:pPr>
            <a:r>
              <a:rPr lang="en-US" sz="800" b="1" kern="0" dirty="0">
                <a:solidFill>
                  <a:sysClr val="window" lastClr="FFFFFF"/>
                </a:solidFill>
                <a:latin typeface="Intel Clear" panose="020B0604020203020204" pitchFamily="34" charset="0"/>
              </a:rPr>
              <a:t>Series</a:t>
            </a:r>
          </a:p>
          <a:p>
            <a:pPr algn="ctr">
              <a:defRPr/>
            </a:pPr>
            <a:r>
              <a:rPr lang="en-US" sz="800" kern="0" dirty="0">
                <a:solidFill>
                  <a:sysClr val="window" lastClr="FFFFFF"/>
                </a:solidFill>
                <a:latin typeface="Intel Clear" panose="020B0604020203020204" pitchFamily="34" charset="0"/>
              </a:rPr>
              <a:t>PCIe</a:t>
            </a:r>
            <a:endParaRPr lang="en-US" sz="1050" kern="0" dirty="0">
              <a:solidFill>
                <a:sysClr val="windowText" lastClr="000000"/>
              </a:solidFill>
              <a:latin typeface="Intel Clear" panose="020B0604020203020204" pitchFamily="34" charset="0"/>
            </a:endParaRPr>
          </a:p>
        </p:txBody>
      </p:sp>
      <p:sp>
        <p:nvSpPr>
          <p:cNvPr id="45" name="Oval 44"/>
          <p:cNvSpPr/>
          <p:nvPr/>
        </p:nvSpPr>
        <p:spPr bwMode="auto">
          <a:xfrm>
            <a:off x="5470781" y="3105591"/>
            <a:ext cx="641139" cy="643080"/>
          </a:xfrm>
          <a:prstGeom prst="ellipse">
            <a:avLst/>
          </a:prstGeom>
          <a:solidFill>
            <a:srgbClr val="00B050"/>
          </a:solidFill>
          <a:ln w="19050" cap="flat" cmpd="sng" algn="ctr">
            <a:noFill/>
            <a:prstDash val="solid"/>
            <a:round/>
            <a:headEnd type="none" w="med" len="med"/>
            <a:tailEnd type="none" w="med" len="med"/>
          </a:ln>
          <a:effectLst>
            <a:outerShdw blurRad="152400" dir="5400000" sx="90000" sy="-19000" rotWithShape="0">
              <a:prstClr val="black">
                <a:alpha val="15000"/>
              </a:prstClr>
            </a:outerShdw>
          </a:effectLst>
          <a:scene3d>
            <a:camera prst="orthographicFront"/>
            <a:lightRig rig="freezing" dir="t"/>
          </a:scene3d>
          <a:sp3d prstMaterial="softEdge">
            <a:bevelT/>
          </a:sp3d>
        </p:spPr>
        <p:txBody>
          <a:bodyPr vert="horz" wrap="none" lIns="51435" tIns="25718" rIns="51435" bIns="25718" numCol="1" rtlCol="0" anchor="ctr" anchorCtr="0" compatLnSpc="1">
            <a:prstTxWarp prst="textNoShape">
              <a:avLst/>
            </a:prstTxWarp>
            <a:noAutofit/>
          </a:bodyPr>
          <a:lstStyle/>
          <a:p>
            <a:pPr algn="ctr">
              <a:defRPr/>
            </a:pPr>
            <a:r>
              <a:rPr lang="en-US" sz="1000" b="1" kern="0" dirty="0">
                <a:solidFill>
                  <a:sysClr val="window" lastClr="FFFFFF"/>
                </a:solidFill>
                <a:latin typeface="Intel Clear" panose="020B0604020203020204" pitchFamily="34" charset="0"/>
              </a:rPr>
              <a:t>DC P3600</a:t>
            </a:r>
          </a:p>
          <a:p>
            <a:pPr algn="ctr">
              <a:defRPr/>
            </a:pPr>
            <a:r>
              <a:rPr lang="en-US" sz="800" b="1" kern="0" dirty="0">
                <a:solidFill>
                  <a:sysClr val="window" lastClr="FFFFFF"/>
                </a:solidFill>
                <a:latin typeface="Intel Clear" panose="020B0604020203020204" pitchFamily="34" charset="0"/>
              </a:rPr>
              <a:t>Series</a:t>
            </a:r>
          </a:p>
          <a:p>
            <a:pPr algn="ctr">
              <a:defRPr/>
            </a:pPr>
            <a:r>
              <a:rPr lang="en-US" sz="800" kern="0" dirty="0">
                <a:solidFill>
                  <a:sysClr val="window" lastClr="FFFFFF"/>
                </a:solidFill>
                <a:latin typeface="Intel Clear" panose="020B0604020203020204" pitchFamily="34" charset="0"/>
              </a:rPr>
              <a:t>PCIe</a:t>
            </a:r>
            <a:endParaRPr lang="en-US" sz="1050" kern="0" dirty="0">
              <a:solidFill>
                <a:sysClr val="windowText" lastClr="000000"/>
              </a:solidFill>
              <a:latin typeface="Intel Clear" panose="020B0604020203020204" pitchFamily="34" charset="0"/>
            </a:endParaRPr>
          </a:p>
        </p:txBody>
      </p:sp>
      <p:sp>
        <p:nvSpPr>
          <p:cNvPr id="3" name="Rectangle 2"/>
          <p:cNvSpPr/>
          <p:nvPr/>
        </p:nvSpPr>
        <p:spPr>
          <a:xfrm>
            <a:off x="261151" y="6128099"/>
            <a:ext cx="4572000" cy="215444"/>
          </a:xfrm>
          <a:prstGeom prst="rect">
            <a:avLst/>
          </a:prstGeom>
        </p:spPr>
        <p:txBody>
          <a:bodyPr>
            <a:spAutoFit/>
          </a:bodyPr>
          <a:lstStyle/>
          <a:p>
            <a:r>
              <a:rPr lang="en-US" sz="800" dirty="0">
                <a:latin typeface="Intel Clear" panose="020B0604020203020204" pitchFamily="34" charset="0"/>
              </a:rPr>
              <a:t>This document contains information on products in the design phase of development.</a:t>
            </a:r>
          </a:p>
        </p:txBody>
      </p:sp>
    </p:spTree>
    <p:extLst>
      <p:ext uri="{BB962C8B-B14F-4D97-AF65-F5344CB8AC3E}">
        <p14:creationId xmlns:p14="http://schemas.microsoft.com/office/powerpoint/2010/main" val="1971734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000" dirty="0" smtClean="0"/>
              <a:t>Intel® Solid-State Drive Data Center P3700 Series (Fultondale) </a:t>
            </a:r>
            <a:br>
              <a:rPr lang="en-US" sz="2000" dirty="0" smtClean="0"/>
            </a:br>
            <a:r>
              <a:rPr lang="en-US" sz="2000" dirty="0" smtClean="0"/>
              <a:t>Consistently Amazing</a:t>
            </a:r>
            <a:endParaRPr lang="en-US" sz="2000" dirty="0"/>
          </a:p>
        </p:txBody>
      </p:sp>
      <p:sp>
        <p:nvSpPr>
          <p:cNvPr id="54" name="Rectangle 53"/>
          <p:cNvSpPr/>
          <p:nvPr/>
        </p:nvSpPr>
        <p:spPr>
          <a:xfrm>
            <a:off x="238539" y="4235027"/>
            <a:ext cx="3888188" cy="1439186"/>
          </a:xfrm>
          <a:prstGeom prst="rect">
            <a:avLst/>
          </a:prstGeom>
          <a:no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defTabSz="457200" eaLnBrk="0" hangingPunct="0"/>
            <a:endParaRPr lang="en-US" sz="2000" b="1" dirty="0" smtClean="0">
              <a:solidFill>
                <a:srgbClr val="061922"/>
              </a:solidFill>
              <a:latin typeface="Intel Clear" panose="020B0604020203020204" pitchFamily="34" charset="0"/>
            </a:endParaRPr>
          </a:p>
        </p:txBody>
      </p:sp>
      <p:sp>
        <p:nvSpPr>
          <p:cNvPr id="55" name="Rounded Rectangle 54"/>
          <p:cNvSpPr/>
          <p:nvPr/>
        </p:nvSpPr>
        <p:spPr bwMode="auto">
          <a:xfrm>
            <a:off x="313158" y="990600"/>
            <a:ext cx="3507277" cy="636104"/>
          </a:xfrm>
          <a:prstGeom prst="roundRect">
            <a:avLst/>
          </a:prstGeom>
          <a:gradFill flip="none" rotWithShape="1">
            <a:gsLst>
              <a:gs pos="5000">
                <a:schemeClr val="accent2"/>
              </a:gs>
              <a:gs pos="95000">
                <a:schemeClr val="accent1"/>
              </a:gs>
            </a:gsLst>
            <a:path path="circle">
              <a:fillToRect l="50000" t="50000" r="50000" b="50000"/>
            </a:path>
            <a:tileRect/>
          </a:gradFill>
          <a:ln w="19050">
            <a:solidFill>
              <a:schemeClr val="bg1"/>
            </a:solidFill>
            <a:round/>
            <a:headEnd/>
            <a:tailEnd/>
          </a:ln>
          <a:effectLst/>
        </p:spPr>
        <p:txBody>
          <a:bodyPr rot="0" spcFirstLastPara="0" vertOverflow="overflow" horzOverflow="overflow" vert="horz" wrap="square" lIns="822960" tIns="45720" rIns="91440" bIns="45720" numCol="1" spcCol="0" rtlCol="0" fromWordArt="0" anchor="ctr" anchorCtr="0" forceAA="0" compatLnSpc="1">
            <a:prstTxWarp prst="textNoShape">
              <a:avLst/>
            </a:prstTxWarp>
            <a:noAutofit/>
          </a:bodyPr>
          <a:lstStyle/>
          <a:p>
            <a:pPr defTabSz="457200" eaLnBrk="0" hangingPunct="0"/>
            <a:r>
              <a:rPr lang="en-US" sz="1600" dirty="0" smtClean="0">
                <a:solidFill>
                  <a:srgbClr val="FFFFFF"/>
                </a:solidFill>
                <a:latin typeface="Intel Clear" panose="020B0604020203020204" pitchFamily="34" charset="0"/>
              </a:rPr>
              <a:t>Consistent, Native </a:t>
            </a:r>
            <a:r>
              <a:rPr lang="en-US" sz="1600" dirty="0" err="1" smtClean="0">
                <a:solidFill>
                  <a:srgbClr val="FFFFFF"/>
                </a:solidFill>
                <a:latin typeface="Intel Clear" panose="020B0604020203020204" pitchFamily="34" charset="0"/>
              </a:rPr>
              <a:t>PCIe</a:t>
            </a:r>
            <a:r>
              <a:rPr lang="en-US" sz="1600" dirty="0" smtClean="0">
                <a:solidFill>
                  <a:srgbClr val="FFFFFF"/>
                </a:solidFill>
                <a:latin typeface="Intel Clear" panose="020B0604020203020204" pitchFamily="34" charset="0"/>
              </a:rPr>
              <a:t>* Performance</a:t>
            </a:r>
            <a:endParaRPr lang="en-US" sz="1600" dirty="0">
              <a:solidFill>
                <a:srgbClr val="FFFFFF"/>
              </a:solidFill>
              <a:latin typeface="Intel Clear" panose="020B0604020203020204" pitchFamily="34" charset="0"/>
            </a:endParaRPr>
          </a:p>
        </p:txBody>
      </p:sp>
      <p:sp>
        <p:nvSpPr>
          <p:cNvPr id="58" name="Rounded Rectangle 57"/>
          <p:cNvSpPr/>
          <p:nvPr/>
        </p:nvSpPr>
        <p:spPr>
          <a:xfrm>
            <a:off x="385181" y="1040110"/>
            <a:ext cx="684942" cy="541969"/>
          </a:xfrm>
          <a:prstGeom prst="roundRect">
            <a:avLst/>
          </a:prstGeom>
          <a:ln>
            <a:noFill/>
            <a:headEnd type="none" w="sm" len="sm"/>
            <a:tailEnd type="none" w="sm" len="sm"/>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defTabSz="457200" eaLnBrk="0" hangingPunct="0"/>
            <a:endParaRPr lang="en-US" sz="1600" b="1" dirty="0" smtClean="0">
              <a:solidFill>
                <a:srgbClr val="061922"/>
              </a:solidFill>
              <a:latin typeface="Intel Clear" panose="020B0604020203020204" pitchFamily="34" charset="0"/>
            </a:endParaRPr>
          </a:p>
        </p:txBody>
      </p:sp>
      <p:grpSp>
        <p:nvGrpSpPr>
          <p:cNvPr id="3" name="Group 59"/>
          <p:cNvGrpSpPr/>
          <p:nvPr/>
        </p:nvGrpSpPr>
        <p:grpSpPr>
          <a:xfrm>
            <a:off x="473519" y="1059564"/>
            <a:ext cx="512302" cy="488517"/>
            <a:chOff x="-4613275" y="3240088"/>
            <a:chExt cx="952500" cy="952500"/>
          </a:xfrm>
        </p:grpSpPr>
        <p:sp>
          <p:nvSpPr>
            <p:cNvPr id="61" name="Oval 60"/>
            <p:cNvSpPr/>
            <p:nvPr/>
          </p:nvSpPr>
          <p:spPr>
            <a:xfrm>
              <a:off x="-4552987" y="3300376"/>
              <a:ext cx="830262" cy="830262"/>
            </a:xfrm>
            <a:prstGeom prst="ellipse">
              <a:avLst/>
            </a:prstGeom>
            <a:ln>
              <a:noFill/>
              <a:headEnd type="none" w="sm" len="sm"/>
              <a:tailEnd type="none" w="sm" len="sm"/>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defTabSz="457200" eaLnBrk="0" hangingPunct="0"/>
              <a:endParaRPr lang="en-US" sz="1600" b="1" dirty="0" smtClean="0">
                <a:solidFill>
                  <a:srgbClr val="061922"/>
                </a:solidFill>
                <a:latin typeface="Intel Clear" panose="020B0604020203020204" pitchFamily="34" charset="0"/>
              </a:endParaRPr>
            </a:p>
          </p:txBody>
        </p:sp>
        <p:grpSp>
          <p:nvGrpSpPr>
            <p:cNvPr id="5" name="Group 61"/>
            <p:cNvGrpSpPr/>
            <p:nvPr/>
          </p:nvGrpSpPr>
          <p:grpSpPr>
            <a:xfrm>
              <a:off x="-4613275" y="3240088"/>
              <a:ext cx="952500" cy="952500"/>
              <a:chOff x="-4613275" y="3240088"/>
              <a:chExt cx="952500" cy="952500"/>
            </a:xfrm>
          </p:grpSpPr>
          <p:sp>
            <p:nvSpPr>
              <p:cNvPr id="64" name="Freeform 63"/>
              <p:cNvSpPr>
                <a:spLocks noEditPoints="1"/>
              </p:cNvSpPr>
              <p:nvPr/>
            </p:nvSpPr>
            <p:spPr bwMode="auto">
              <a:xfrm>
                <a:off x="-4613275" y="3240088"/>
                <a:ext cx="952500" cy="952500"/>
              </a:xfrm>
              <a:custGeom>
                <a:avLst/>
                <a:gdLst>
                  <a:gd name="T0" fmla="*/ 1309 w 2617"/>
                  <a:gd name="T1" fmla="*/ 2617 h 2617"/>
                  <a:gd name="T2" fmla="*/ 0 w 2617"/>
                  <a:gd name="T3" fmla="*/ 1308 h 2617"/>
                  <a:gd name="T4" fmla="*/ 1309 w 2617"/>
                  <a:gd name="T5" fmla="*/ 0 h 2617"/>
                  <a:gd name="T6" fmla="*/ 2617 w 2617"/>
                  <a:gd name="T7" fmla="*/ 1308 h 2617"/>
                  <a:gd name="T8" fmla="*/ 1309 w 2617"/>
                  <a:gd name="T9" fmla="*/ 2617 h 2617"/>
                  <a:gd name="T10" fmla="*/ 1309 w 2617"/>
                  <a:gd name="T11" fmla="*/ 200 h 2617"/>
                  <a:gd name="T12" fmla="*/ 201 w 2617"/>
                  <a:gd name="T13" fmla="*/ 1308 h 2617"/>
                  <a:gd name="T14" fmla="*/ 1309 w 2617"/>
                  <a:gd name="T15" fmla="*/ 2416 h 2617"/>
                  <a:gd name="T16" fmla="*/ 2417 w 2617"/>
                  <a:gd name="T17" fmla="*/ 1308 h 2617"/>
                  <a:gd name="T18" fmla="*/ 1309 w 2617"/>
                  <a:gd name="T19" fmla="*/ 200 h 2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7" h="2617">
                    <a:moveTo>
                      <a:pt x="1309" y="2617"/>
                    </a:moveTo>
                    <a:cubicBezTo>
                      <a:pt x="587" y="2617"/>
                      <a:pt x="0" y="2030"/>
                      <a:pt x="0" y="1308"/>
                    </a:cubicBezTo>
                    <a:cubicBezTo>
                      <a:pt x="0" y="587"/>
                      <a:pt x="587" y="0"/>
                      <a:pt x="1309" y="0"/>
                    </a:cubicBezTo>
                    <a:cubicBezTo>
                      <a:pt x="2030" y="0"/>
                      <a:pt x="2617" y="587"/>
                      <a:pt x="2617" y="1308"/>
                    </a:cubicBezTo>
                    <a:cubicBezTo>
                      <a:pt x="2617" y="2030"/>
                      <a:pt x="2030" y="2617"/>
                      <a:pt x="1309" y="2617"/>
                    </a:cubicBezTo>
                    <a:close/>
                    <a:moveTo>
                      <a:pt x="1309" y="200"/>
                    </a:moveTo>
                    <a:cubicBezTo>
                      <a:pt x="698" y="200"/>
                      <a:pt x="201" y="697"/>
                      <a:pt x="201" y="1308"/>
                    </a:cubicBezTo>
                    <a:cubicBezTo>
                      <a:pt x="201" y="1919"/>
                      <a:pt x="698" y="2416"/>
                      <a:pt x="1309" y="2416"/>
                    </a:cubicBezTo>
                    <a:cubicBezTo>
                      <a:pt x="1920" y="2416"/>
                      <a:pt x="2417" y="1919"/>
                      <a:pt x="2417" y="1308"/>
                    </a:cubicBezTo>
                    <a:cubicBezTo>
                      <a:pt x="2417" y="697"/>
                      <a:pt x="1920" y="200"/>
                      <a:pt x="1309" y="200"/>
                    </a:cubicBezTo>
                    <a:close/>
                  </a:path>
                </a:pathLst>
              </a:custGeom>
              <a:gradFill>
                <a:gsLst>
                  <a:gs pos="100000">
                    <a:srgbClr val="484A4C"/>
                  </a:gs>
                  <a:gs pos="0">
                    <a:srgbClr val="484A4C">
                      <a:lumMod val="60000"/>
                      <a:lumOff val="40000"/>
                    </a:srgbClr>
                  </a:gs>
                </a:gsLst>
                <a:lin ang="16200000" scaled="0"/>
              </a:gradFill>
              <a:ln w="38100" algn="ctr">
                <a:noFill/>
                <a:miter lim="800000"/>
                <a:headEnd type="none" w="sm" len="sm"/>
                <a:tailEnd type="none" w="sm" len="sm"/>
              </a:ln>
              <a:extLst>
                <a:ext uri="{91240B29-F687-4F45-9708-019B960494DF}">
                  <a14:hiddenLine xmlns:a14="http://schemas.microsoft.com/office/drawing/2010/main" w="9525">
                    <a:solidFill>
                      <a:srgbClr val="000000"/>
                    </a:solidFill>
                    <a:round/>
                    <a:headEnd/>
                    <a:tailEnd/>
                  </a14:hiddenLine>
                </a:ext>
              </a:extLst>
            </p:spPr>
            <p:txBody>
              <a:bodyPr lIns="91431" tIns="45716" rIns="91431" bIns="45716" rtlCol="0" anchor="ctr"/>
              <a:lstStyle/>
              <a:p>
                <a:pPr algn="ctr" defTabSz="457200"/>
                <a:endParaRPr lang="en-US" sz="1600" kern="0" dirty="0">
                  <a:solidFill>
                    <a:srgbClr val="FFFFFF"/>
                  </a:solidFill>
                  <a:latin typeface="Intel Clear" panose="020B0604020203020204" pitchFamily="34" charset="0"/>
                </a:endParaRPr>
              </a:p>
            </p:txBody>
          </p:sp>
          <p:sp>
            <p:nvSpPr>
              <p:cNvPr id="65" name="Freeform 64"/>
              <p:cNvSpPr>
                <a:spLocks/>
              </p:cNvSpPr>
              <p:nvPr/>
            </p:nvSpPr>
            <p:spPr bwMode="auto">
              <a:xfrm>
                <a:off x="-4192588" y="3503613"/>
                <a:ext cx="144463" cy="269875"/>
              </a:xfrm>
              <a:custGeom>
                <a:avLst/>
                <a:gdLst>
                  <a:gd name="T0" fmla="*/ 400 w 400"/>
                  <a:gd name="T1" fmla="*/ 0 h 738"/>
                  <a:gd name="T2" fmla="*/ 148 w 400"/>
                  <a:gd name="T3" fmla="*/ 429 h 738"/>
                  <a:gd name="T4" fmla="*/ 0 w 400"/>
                  <a:gd name="T5" fmla="*/ 583 h 738"/>
                  <a:gd name="T6" fmla="*/ 155 w 400"/>
                  <a:gd name="T7" fmla="*/ 738 h 738"/>
                  <a:gd name="T8" fmla="*/ 309 w 400"/>
                  <a:gd name="T9" fmla="*/ 583 h 738"/>
                  <a:gd name="T10" fmla="*/ 266 w 400"/>
                  <a:gd name="T11" fmla="*/ 477 h 738"/>
                  <a:gd name="T12" fmla="*/ 400 w 400"/>
                  <a:gd name="T13" fmla="*/ 0 h 738"/>
                </a:gdLst>
                <a:ahLst/>
                <a:cxnLst>
                  <a:cxn ang="0">
                    <a:pos x="T0" y="T1"/>
                  </a:cxn>
                  <a:cxn ang="0">
                    <a:pos x="T2" y="T3"/>
                  </a:cxn>
                  <a:cxn ang="0">
                    <a:pos x="T4" y="T5"/>
                  </a:cxn>
                  <a:cxn ang="0">
                    <a:pos x="T6" y="T7"/>
                  </a:cxn>
                  <a:cxn ang="0">
                    <a:pos x="T8" y="T9"/>
                  </a:cxn>
                  <a:cxn ang="0">
                    <a:pos x="T10" y="T11"/>
                  </a:cxn>
                  <a:cxn ang="0">
                    <a:pos x="T12" y="T13"/>
                  </a:cxn>
                </a:cxnLst>
                <a:rect l="0" t="0" r="r" b="b"/>
                <a:pathLst>
                  <a:path w="400" h="738">
                    <a:moveTo>
                      <a:pt x="400" y="0"/>
                    </a:moveTo>
                    <a:cubicBezTo>
                      <a:pt x="148" y="429"/>
                      <a:pt x="148" y="429"/>
                      <a:pt x="148" y="429"/>
                    </a:cubicBezTo>
                    <a:cubicBezTo>
                      <a:pt x="66" y="433"/>
                      <a:pt x="0" y="500"/>
                      <a:pt x="0" y="583"/>
                    </a:cubicBezTo>
                    <a:cubicBezTo>
                      <a:pt x="0" y="669"/>
                      <a:pt x="69" y="738"/>
                      <a:pt x="155" y="738"/>
                    </a:cubicBezTo>
                    <a:cubicBezTo>
                      <a:pt x="240" y="738"/>
                      <a:pt x="309" y="669"/>
                      <a:pt x="309" y="583"/>
                    </a:cubicBezTo>
                    <a:cubicBezTo>
                      <a:pt x="309" y="542"/>
                      <a:pt x="293" y="505"/>
                      <a:pt x="266" y="477"/>
                    </a:cubicBezTo>
                    <a:lnTo>
                      <a:pt x="400" y="0"/>
                    </a:lnTo>
                    <a:close/>
                  </a:path>
                </a:pathLst>
              </a:custGeom>
              <a:gradFill>
                <a:gsLst>
                  <a:gs pos="100000">
                    <a:srgbClr val="484A4C"/>
                  </a:gs>
                  <a:gs pos="0">
                    <a:srgbClr val="484A4C">
                      <a:lumMod val="60000"/>
                      <a:lumOff val="40000"/>
                    </a:srgbClr>
                  </a:gs>
                </a:gsLst>
                <a:lin ang="16200000" scaled="0"/>
              </a:gradFill>
              <a:ln w="38100" algn="ctr">
                <a:noFill/>
                <a:miter lim="800000"/>
                <a:headEnd type="none" w="sm" len="sm"/>
                <a:tailEnd type="none" w="sm" len="sm"/>
              </a:ln>
              <a:extLst>
                <a:ext uri="{91240B29-F687-4F45-9708-019B960494DF}">
                  <a14:hiddenLine xmlns:a14="http://schemas.microsoft.com/office/drawing/2010/main" w="9525">
                    <a:solidFill>
                      <a:srgbClr val="000000"/>
                    </a:solidFill>
                    <a:round/>
                    <a:headEnd/>
                    <a:tailEnd/>
                  </a14:hiddenLine>
                </a:ext>
              </a:extLst>
            </p:spPr>
            <p:txBody>
              <a:bodyPr lIns="91431" tIns="45716" rIns="91431" bIns="45716" rtlCol="0" anchor="ctr"/>
              <a:lstStyle/>
              <a:p>
                <a:pPr algn="ctr" defTabSz="457200"/>
                <a:endParaRPr lang="en-US" sz="1600" kern="0" dirty="0">
                  <a:solidFill>
                    <a:srgbClr val="FFFFFF"/>
                  </a:solidFill>
                  <a:latin typeface="Intel Clear" panose="020B0604020203020204" pitchFamily="34" charset="0"/>
                </a:endParaRPr>
              </a:p>
            </p:txBody>
          </p:sp>
          <p:sp>
            <p:nvSpPr>
              <p:cNvPr id="67" name="Oval 66"/>
              <p:cNvSpPr>
                <a:spLocks noChangeArrowheads="1"/>
              </p:cNvSpPr>
              <p:nvPr/>
            </p:nvSpPr>
            <p:spPr bwMode="auto">
              <a:xfrm>
                <a:off x="-4391025" y="3687763"/>
                <a:ext cx="58738" cy="57150"/>
              </a:xfrm>
              <a:prstGeom prst="ellipse">
                <a:avLst/>
              </a:prstGeom>
              <a:gradFill flip="none" rotWithShape="1">
                <a:gsLst>
                  <a:gs pos="100000">
                    <a:schemeClr val="accent1"/>
                  </a:gs>
                  <a:gs pos="0">
                    <a:schemeClr val="accent2"/>
                  </a:gs>
                </a:gsLst>
                <a:lin ang="16200000" scaled="0"/>
                <a:tileRect/>
              </a:gradFill>
              <a:ln w="28575" algn="ctr">
                <a:noFill/>
                <a:miter lim="800000"/>
                <a:headEnd type="none" w="sm" len="sm"/>
                <a:tailEnd type="none" w="sm" len="sm"/>
              </a:ln>
              <a:extLst>
                <a:ext uri="{91240B29-F687-4F45-9708-019B960494DF}">
                  <a14:hiddenLine xmlns:a14="http://schemas.microsoft.com/office/drawing/2010/main" w="9525">
                    <a:solidFill>
                      <a:srgbClr val="000000"/>
                    </a:solidFill>
                    <a:round/>
                    <a:headEnd/>
                    <a:tailEnd/>
                  </a14:hiddenLine>
                </a:ext>
              </a:extLst>
            </p:spPr>
            <p:txBody>
              <a:bodyPr lIns="91431" tIns="45716" rIns="91431" bIns="45716" rtlCol="0" anchor="ctr"/>
              <a:lstStyle/>
              <a:p>
                <a:pPr algn="ctr" defTabSz="457200"/>
                <a:endParaRPr lang="en-US" sz="1600" kern="0" dirty="0">
                  <a:solidFill>
                    <a:srgbClr val="FFFFFF"/>
                  </a:solidFill>
                  <a:latin typeface="Intel Clear" panose="020B0604020203020204" pitchFamily="34" charset="0"/>
                </a:endParaRPr>
              </a:p>
            </p:txBody>
          </p:sp>
          <p:sp>
            <p:nvSpPr>
              <p:cNvPr id="69" name="Freeform 68"/>
              <p:cNvSpPr>
                <a:spLocks/>
              </p:cNvSpPr>
              <p:nvPr/>
            </p:nvSpPr>
            <p:spPr bwMode="auto">
              <a:xfrm>
                <a:off x="-4327525" y="3525838"/>
                <a:ext cx="63500" cy="63500"/>
              </a:xfrm>
              <a:custGeom>
                <a:avLst/>
                <a:gdLst>
                  <a:gd name="T0" fmla="*/ 143 w 173"/>
                  <a:gd name="T1" fmla="*/ 142 h 173"/>
                  <a:gd name="T2" fmla="*/ 31 w 173"/>
                  <a:gd name="T3" fmla="*/ 142 h 173"/>
                  <a:gd name="T4" fmla="*/ 31 w 173"/>
                  <a:gd name="T5" fmla="*/ 31 h 173"/>
                  <a:gd name="T6" fmla="*/ 143 w 173"/>
                  <a:gd name="T7" fmla="*/ 31 h 173"/>
                  <a:gd name="T8" fmla="*/ 143 w 173"/>
                  <a:gd name="T9" fmla="*/ 142 h 173"/>
                </a:gdLst>
                <a:ahLst/>
                <a:cxnLst>
                  <a:cxn ang="0">
                    <a:pos x="T0" y="T1"/>
                  </a:cxn>
                  <a:cxn ang="0">
                    <a:pos x="T2" y="T3"/>
                  </a:cxn>
                  <a:cxn ang="0">
                    <a:pos x="T4" y="T5"/>
                  </a:cxn>
                  <a:cxn ang="0">
                    <a:pos x="T6" y="T7"/>
                  </a:cxn>
                  <a:cxn ang="0">
                    <a:pos x="T8" y="T9"/>
                  </a:cxn>
                </a:cxnLst>
                <a:rect l="0" t="0" r="r" b="b"/>
                <a:pathLst>
                  <a:path w="173" h="173">
                    <a:moveTo>
                      <a:pt x="143" y="142"/>
                    </a:moveTo>
                    <a:cubicBezTo>
                      <a:pt x="112" y="173"/>
                      <a:pt x="62" y="173"/>
                      <a:pt x="31" y="142"/>
                    </a:cubicBezTo>
                    <a:cubicBezTo>
                      <a:pt x="0" y="111"/>
                      <a:pt x="0" y="62"/>
                      <a:pt x="31" y="31"/>
                    </a:cubicBezTo>
                    <a:cubicBezTo>
                      <a:pt x="62" y="0"/>
                      <a:pt x="112" y="0"/>
                      <a:pt x="143" y="31"/>
                    </a:cubicBezTo>
                    <a:cubicBezTo>
                      <a:pt x="173" y="62"/>
                      <a:pt x="173" y="111"/>
                      <a:pt x="143" y="142"/>
                    </a:cubicBezTo>
                    <a:close/>
                  </a:path>
                </a:pathLst>
              </a:custGeom>
              <a:gradFill flip="none" rotWithShape="1">
                <a:gsLst>
                  <a:gs pos="100000">
                    <a:schemeClr val="accent1"/>
                  </a:gs>
                  <a:gs pos="0">
                    <a:schemeClr val="accent2"/>
                  </a:gs>
                </a:gsLst>
                <a:lin ang="16200000" scaled="0"/>
                <a:tileRect/>
              </a:gradFill>
              <a:ln w="28575" algn="ctr">
                <a:noFill/>
                <a:miter lim="800000"/>
                <a:headEnd type="none" w="sm" len="sm"/>
                <a:tailEnd type="none" w="sm" len="sm"/>
              </a:ln>
              <a:extLst>
                <a:ext uri="{91240B29-F687-4F45-9708-019B960494DF}">
                  <a14:hiddenLine xmlns:a14="http://schemas.microsoft.com/office/drawing/2010/main" w="9525">
                    <a:solidFill>
                      <a:srgbClr val="000000"/>
                    </a:solidFill>
                    <a:round/>
                    <a:headEnd/>
                    <a:tailEnd/>
                  </a14:hiddenLine>
                </a:ext>
              </a:extLst>
            </p:spPr>
            <p:txBody>
              <a:bodyPr lIns="91431" tIns="45716" rIns="91431" bIns="45716" rtlCol="0" anchor="ctr"/>
              <a:lstStyle/>
              <a:p>
                <a:pPr algn="ctr" defTabSz="457200"/>
                <a:endParaRPr lang="en-US" sz="1600" kern="0" dirty="0">
                  <a:solidFill>
                    <a:srgbClr val="FFFFFF"/>
                  </a:solidFill>
                  <a:latin typeface="Intel Clear" panose="020B0604020203020204" pitchFamily="34" charset="0"/>
                </a:endParaRPr>
              </a:p>
            </p:txBody>
          </p:sp>
          <p:sp>
            <p:nvSpPr>
              <p:cNvPr id="73" name="Oval 72"/>
              <p:cNvSpPr>
                <a:spLocks noChangeArrowheads="1"/>
              </p:cNvSpPr>
              <p:nvPr/>
            </p:nvSpPr>
            <p:spPr bwMode="auto">
              <a:xfrm>
                <a:off x="-4165600" y="3462338"/>
                <a:ext cx="57150" cy="57150"/>
              </a:xfrm>
              <a:prstGeom prst="ellipse">
                <a:avLst/>
              </a:prstGeom>
              <a:gradFill flip="none" rotWithShape="1">
                <a:gsLst>
                  <a:gs pos="100000">
                    <a:schemeClr val="accent1"/>
                  </a:gs>
                  <a:gs pos="0">
                    <a:schemeClr val="accent2"/>
                  </a:gs>
                </a:gsLst>
                <a:lin ang="16200000" scaled="0"/>
                <a:tileRect/>
              </a:gradFill>
              <a:ln w="28575" algn="ctr">
                <a:noFill/>
                <a:miter lim="800000"/>
                <a:headEnd type="none" w="sm" len="sm"/>
                <a:tailEnd type="none" w="sm" len="sm"/>
              </a:ln>
              <a:extLst>
                <a:ext uri="{91240B29-F687-4F45-9708-019B960494DF}">
                  <a14:hiddenLine xmlns:a14="http://schemas.microsoft.com/office/drawing/2010/main" w="9525">
                    <a:solidFill>
                      <a:srgbClr val="000000"/>
                    </a:solidFill>
                    <a:round/>
                    <a:headEnd/>
                    <a:tailEnd/>
                  </a14:hiddenLine>
                </a:ext>
              </a:extLst>
            </p:spPr>
            <p:txBody>
              <a:bodyPr lIns="91431" tIns="45716" rIns="91431" bIns="45716" rtlCol="0" anchor="ctr"/>
              <a:lstStyle/>
              <a:p>
                <a:pPr algn="ctr" defTabSz="457200"/>
                <a:endParaRPr lang="en-US" sz="1600" kern="0" dirty="0">
                  <a:solidFill>
                    <a:srgbClr val="FFFFFF"/>
                  </a:solidFill>
                  <a:latin typeface="Intel Clear" panose="020B0604020203020204" pitchFamily="34" charset="0"/>
                </a:endParaRPr>
              </a:p>
            </p:txBody>
          </p:sp>
          <p:sp>
            <p:nvSpPr>
              <p:cNvPr id="74" name="Freeform 73"/>
              <p:cNvSpPr>
                <a:spLocks/>
              </p:cNvSpPr>
              <p:nvPr/>
            </p:nvSpPr>
            <p:spPr bwMode="auto">
              <a:xfrm>
                <a:off x="-4010025" y="3525838"/>
                <a:ext cx="63500" cy="63500"/>
              </a:xfrm>
              <a:custGeom>
                <a:avLst/>
                <a:gdLst>
                  <a:gd name="T0" fmla="*/ 31 w 173"/>
                  <a:gd name="T1" fmla="*/ 142 h 173"/>
                  <a:gd name="T2" fmla="*/ 31 w 173"/>
                  <a:gd name="T3" fmla="*/ 31 h 173"/>
                  <a:gd name="T4" fmla="*/ 142 w 173"/>
                  <a:gd name="T5" fmla="*/ 31 h 173"/>
                  <a:gd name="T6" fmla="*/ 142 w 173"/>
                  <a:gd name="T7" fmla="*/ 142 h 173"/>
                  <a:gd name="T8" fmla="*/ 31 w 173"/>
                  <a:gd name="T9" fmla="*/ 142 h 173"/>
                </a:gdLst>
                <a:ahLst/>
                <a:cxnLst>
                  <a:cxn ang="0">
                    <a:pos x="T0" y="T1"/>
                  </a:cxn>
                  <a:cxn ang="0">
                    <a:pos x="T2" y="T3"/>
                  </a:cxn>
                  <a:cxn ang="0">
                    <a:pos x="T4" y="T5"/>
                  </a:cxn>
                  <a:cxn ang="0">
                    <a:pos x="T6" y="T7"/>
                  </a:cxn>
                  <a:cxn ang="0">
                    <a:pos x="T8" y="T9"/>
                  </a:cxn>
                </a:cxnLst>
                <a:rect l="0" t="0" r="r" b="b"/>
                <a:pathLst>
                  <a:path w="173" h="173">
                    <a:moveTo>
                      <a:pt x="31" y="142"/>
                    </a:moveTo>
                    <a:cubicBezTo>
                      <a:pt x="0" y="111"/>
                      <a:pt x="0" y="62"/>
                      <a:pt x="31" y="31"/>
                    </a:cubicBezTo>
                    <a:cubicBezTo>
                      <a:pt x="62" y="0"/>
                      <a:pt x="111" y="0"/>
                      <a:pt x="142" y="31"/>
                    </a:cubicBezTo>
                    <a:cubicBezTo>
                      <a:pt x="173" y="62"/>
                      <a:pt x="173" y="111"/>
                      <a:pt x="142" y="142"/>
                    </a:cubicBezTo>
                    <a:cubicBezTo>
                      <a:pt x="111" y="173"/>
                      <a:pt x="62" y="173"/>
                      <a:pt x="31" y="142"/>
                    </a:cubicBezTo>
                    <a:close/>
                  </a:path>
                </a:pathLst>
              </a:custGeom>
              <a:gradFill flip="none" rotWithShape="1">
                <a:gsLst>
                  <a:gs pos="100000">
                    <a:schemeClr val="accent1"/>
                  </a:gs>
                  <a:gs pos="0">
                    <a:schemeClr val="accent2"/>
                  </a:gs>
                </a:gsLst>
                <a:lin ang="16200000" scaled="0"/>
                <a:tileRect/>
              </a:gradFill>
              <a:ln w="28575" algn="ctr">
                <a:noFill/>
                <a:miter lim="800000"/>
                <a:headEnd type="none" w="sm" len="sm"/>
                <a:tailEnd type="none" w="sm" len="sm"/>
              </a:ln>
              <a:extLst>
                <a:ext uri="{91240B29-F687-4F45-9708-019B960494DF}">
                  <a14:hiddenLine xmlns:a14="http://schemas.microsoft.com/office/drawing/2010/main" w="9525">
                    <a:solidFill>
                      <a:srgbClr val="000000"/>
                    </a:solidFill>
                    <a:round/>
                    <a:headEnd/>
                    <a:tailEnd/>
                  </a14:hiddenLine>
                </a:ext>
              </a:extLst>
            </p:spPr>
            <p:txBody>
              <a:bodyPr lIns="91431" tIns="45716" rIns="91431" bIns="45716" rtlCol="0" anchor="ctr"/>
              <a:lstStyle/>
              <a:p>
                <a:pPr algn="ctr" defTabSz="457200"/>
                <a:endParaRPr lang="en-US" sz="1600" kern="0" dirty="0">
                  <a:solidFill>
                    <a:srgbClr val="FFFFFF"/>
                  </a:solidFill>
                  <a:latin typeface="Intel Clear" panose="020B0604020203020204" pitchFamily="34" charset="0"/>
                </a:endParaRPr>
              </a:p>
            </p:txBody>
          </p:sp>
          <p:sp>
            <p:nvSpPr>
              <p:cNvPr id="75" name="Oval 74"/>
              <p:cNvSpPr>
                <a:spLocks noChangeArrowheads="1"/>
              </p:cNvSpPr>
              <p:nvPr/>
            </p:nvSpPr>
            <p:spPr bwMode="auto">
              <a:xfrm>
                <a:off x="-3940175" y="3687763"/>
                <a:ext cx="57150" cy="57150"/>
              </a:xfrm>
              <a:prstGeom prst="ellipse">
                <a:avLst/>
              </a:prstGeom>
              <a:gradFill flip="none" rotWithShape="1">
                <a:gsLst>
                  <a:gs pos="100000">
                    <a:schemeClr val="accent1"/>
                  </a:gs>
                  <a:gs pos="0">
                    <a:schemeClr val="accent2"/>
                  </a:gs>
                </a:gsLst>
                <a:lin ang="16200000" scaled="0"/>
                <a:tileRect/>
              </a:gradFill>
              <a:ln w="28575" algn="ctr">
                <a:noFill/>
                <a:miter lim="800000"/>
                <a:headEnd type="none" w="sm" len="sm"/>
                <a:tailEnd type="none" w="sm" len="sm"/>
              </a:ln>
              <a:extLst>
                <a:ext uri="{91240B29-F687-4F45-9708-019B960494DF}">
                  <a14:hiddenLine xmlns:a14="http://schemas.microsoft.com/office/drawing/2010/main" w="9525">
                    <a:solidFill>
                      <a:srgbClr val="000000"/>
                    </a:solidFill>
                    <a:round/>
                    <a:headEnd/>
                    <a:tailEnd/>
                  </a14:hiddenLine>
                </a:ext>
              </a:extLst>
            </p:spPr>
            <p:txBody>
              <a:bodyPr lIns="91431" tIns="45716" rIns="91431" bIns="45716" rtlCol="0" anchor="ctr"/>
              <a:lstStyle/>
              <a:p>
                <a:pPr algn="ctr" defTabSz="457200"/>
                <a:endParaRPr lang="en-US" sz="1600" kern="0" dirty="0">
                  <a:solidFill>
                    <a:srgbClr val="FFFFFF"/>
                  </a:solidFill>
                  <a:latin typeface="Intel Clear" panose="020B0604020203020204" pitchFamily="34" charset="0"/>
                </a:endParaRPr>
              </a:p>
            </p:txBody>
          </p:sp>
          <p:sp>
            <p:nvSpPr>
              <p:cNvPr id="76" name="Freeform 75"/>
              <p:cNvSpPr>
                <a:spLocks/>
              </p:cNvSpPr>
              <p:nvPr/>
            </p:nvSpPr>
            <p:spPr bwMode="auto">
              <a:xfrm>
                <a:off x="-4491038" y="3362326"/>
                <a:ext cx="708025" cy="550863"/>
              </a:xfrm>
              <a:custGeom>
                <a:avLst/>
                <a:gdLst>
                  <a:gd name="T0" fmla="*/ 1760 w 1943"/>
                  <a:gd name="T1" fmla="*/ 1504 h 1510"/>
                  <a:gd name="T2" fmla="*/ 1737 w 1943"/>
                  <a:gd name="T3" fmla="*/ 1498 h 1510"/>
                  <a:gd name="T4" fmla="*/ 1723 w 1943"/>
                  <a:gd name="T5" fmla="*/ 1437 h 1510"/>
                  <a:gd name="T6" fmla="*/ 1855 w 1943"/>
                  <a:gd name="T7" fmla="*/ 971 h 1510"/>
                  <a:gd name="T8" fmla="*/ 972 w 1943"/>
                  <a:gd name="T9" fmla="*/ 87 h 1510"/>
                  <a:gd name="T10" fmla="*/ 88 w 1943"/>
                  <a:gd name="T11" fmla="*/ 971 h 1510"/>
                  <a:gd name="T12" fmla="*/ 221 w 1943"/>
                  <a:gd name="T13" fmla="*/ 1437 h 1510"/>
                  <a:gd name="T14" fmla="*/ 206 w 1943"/>
                  <a:gd name="T15" fmla="*/ 1498 h 1510"/>
                  <a:gd name="T16" fmla="*/ 146 w 1943"/>
                  <a:gd name="T17" fmla="*/ 1483 h 1510"/>
                  <a:gd name="T18" fmla="*/ 0 w 1943"/>
                  <a:gd name="T19" fmla="*/ 971 h 1510"/>
                  <a:gd name="T20" fmla="*/ 972 w 1943"/>
                  <a:gd name="T21" fmla="*/ 0 h 1510"/>
                  <a:gd name="T22" fmla="*/ 1943 w 1943"/>
                  <a:gd name="T23" fmla="*/ 971 h 1510"/>
                  <a:gd name="T24" fmla="*/ 1797 w 1943"/>
                  <a:gd name="T25" fmla="*/ 1484 h 1510"/>
                  <a:gd name="T26" fmla="*/ 1760 w 1943"/>
                  <a:gd name="T27" fmla="*/ 1504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43" h="1510">
                    <a:moveTo>
                      <a:pt x="1760" y="1504"/>
                    </a:moveTo>
                    <a:cubicBezTo>
                      <a:pt x="1752" y="1504"/>
                      <a:pt x="1744" y="1502"/>
                      <a:pt x="1737" y="1498"/>
                    </a:cubicBezTo>
                    <a:cubicBezTo>
                      <a:pt x="1716" y="1485"/>
                      <a:pt x="1710" y="1458"/>
                      <a:pt x="1723" y="1437"/>
                    </a:cubicBezTo>
                    <a:cubicBezTo>
                      <a:pt x="1810" y="1298"/>
                      <a:pt x="1855" y="1136"/>
                      <a:pt x="1855" y="971"/>
                    </a:cubicBezTo>
                    <a:cubicBezTo>
                      <a:pt x="1855" y="484"/>
                      <a:pt x="1459" y="87"/>
                      <a:pt x="972" y="87"/>
                    </a:cubicBezTo>
                    <a:cubicBezTo>
                      <a:pt x="484" y="87"/>
                      <a:pt x="88" y="484"/>
                      <a:pt x="88" y="971"/>
                    </a:cubicBezTo>
                    <a:cubicBezTo>
                      <a:pt x="88" y="1136"/>
                      <a:pt x="134" y="1297"/>
                      <a:pt x="221" y="1437"/>
                    </a:cubicBezTo>
                    <a:cubicBezTo>
                      <a:pt x="233" y="1458"/>
                      <a:pt x="227" y="1485"/>
                      <a:pt x="206" y="1498"/>
                    </a:cubicBezTo>
                    <a:cubicBezTo>
                      <a:pt x="186" y="1510"/>
                      <a:pt x="159" y="1504"/>
                      <a:pt x="146" y="1483"/>
                    </a:cubicBezTo>
                    <a:cubicBezTo>
                      <a:pt x="51" y="1330"/>
                      <a:pt x="0" y="1153"/>
                      <a:pt x="0" y="971"/>
                    </a:cubicBezTo>
                    <a:cubicBezTo>
                      <a:pt x="0" y="436"/>
                      <a:pt x="436" y="0"/>
                      <a:pt x="972" y="0"/>
                    </a:cubicBezTo>
                    <a:cubicBezTo>
                      <a:pt x="1507" y="0"/>
                      <a:pt x="1943" y="436"/>
                      <a:pt x="1943" y="971"/>
                    </a:cubicBezTo>
                    <a:cubicBezTo>
                      <a:pt x="1943" y="1153"/>
                      <a:pt x="1893" y="1330"/>
                      <a:pt x="1797" y="1484"/>
                    </a:cubicBezTo>
                    <a:cubicBezTo>
                      <a:pt x="1789" y="1497"/>
                      <a:pt x="1774" y="1504"/>
                      <a:pt x="1760" y="1504"/>
                    </a:cubicBezTo>
                    <a:close/>
                  </a:path>
                </a:pathLst>
              </a:custGeom>
              <a:gradFill flip="none" rotWithShape="1">
                <a:gsLst>
                  <a:gs pos="0">
                    <a:srgbClr val="92D050"/>
                  </a:gs>
                  <a:gs pos="31000">
                    <a:srgbClr val="FDD900"/>
                  </a:gs>
                  <a:gs pos="98750">
                    <a:srgbClr val="FF0000"/>
                  </a:gs>
                  <a:gs pos="73000">
                    <a:srgbClr val="F27422"/>
                  </a:gs>
                </a:gsLst>
                <a:lin ang="0" scaled="1"/>
                <a:tileRect/>
              </a:gradFill>
              <a:ln w="38100" cap="flat" cmpd="sng" algn="ctr">
                <a:noFill/>
                <a:prstDash val="solid"/>
                <a:round/>
                <a:headEnd type="none" w="sm" len="sm"/>
                <a:tailEnd type="none" w="sm" len="sm"/>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defTabSz="457200" eaLnBrk="0" hangingPunct="0"/>
                <a:endParaRPr lang="en-US" sz="1600" b="1" dirty="0">
                  <a:solidFill>
                    <a:srgbClr val="939598"/>
                  </a:solidFill>
                  <a:latin typeface="Intel Clear" panose="020B0604020203020204" pitchFamily="34" charset="0"/>
                </a:endParaRPr>
              </a:p>
            </p:txBody>
          </p:sp>
          <p:sp>
            <p:nvSpPr>
              <p:cNvPr id="77" name="Freeform 76"/>
              <p:cNvSpPr>
                <a:spLocks/>
              </p:cNvSpPr>
              <p:nvPr/>
            </p:nvSpPr>
            <p:spPr bwMode="auto">
              <a:xfrm>
                <a:off x="-4333875" y="3906838"/>
                <a:ext cx="393700" cy="33338"/>
              </a:xfrm>
              <a:custGeom>
                <a:avLst/>
                <a:gdLst>
                  <a:gd name="T0" fmla="*/ 1035 w 1079"/>
                  <a:gd name="T1" fmla="*/ 88 h 88"/>
                  <a:gd name="T2" fmla="*/ 44 w 1079"/>
                  <a:gd name="T3" fmla="*/ 88 h 88"/>
                  <a:gd name="T4" fmla="*/ 0 w 1079"/>
                  <a:gd name="T5" fmla="*/ 44 h 88"/>
                  <a:gd name="T6" fmla="*/ 44 w 1079"/>
                  <a:gd name="T7" fmla="*/ 0 h 88"/>
                  <a:gd name="T8" fmla="*/ 1035 w 1079"/>
                  <a:gd name="T9" fmla="*/ 0 h 88"/>
                  <a:gd name="T10" fmla="*/ 1079 w 1079"/>
                  <a:gd name="T11" fmla="*/ 44 h 88"/>
                  <a:gd name="T12" fmla="*/ 1035 w 1079"/>
                  <a:gd name="T13" fmla="*/ 88 h 88"/>
                </a:gdLst>
                <a:ahLst/>
                <a:cxnLst>
                  <a:cxn ang="0">
                    <a:pos x="T0" y="T1"/>
                  </a:cxn>
                  <a:cxn ang="0">
                    <a:pos x="T2" y="T3"/>
                  </a:cxn>
                  <a:cxn ang="0">
                    <a:pos x="T4" y="T5"/>
                  </a:cxn>
                  <a:cxn ang="0">
                    <a:pos x="T6" y="T7"/>
                  </a:cxn>
                  <a:cxn ang="0">
                    <a:pos x="T8" y="T9"/>
                  </a:cxn>
                  <a:cxn ang="0">
                    <a:pos x="T10" y="T11"/>
                  </a:cxn>
                  <a:cxn ang="0">
                    <a:pos x="T12" y="T13"/>
                  </a:cxn>
                </a:cxnLst>
                <a:rect l="0" t="0" r="r" b="b"/>
                <a:pathLst>
                  <a:path w="1079" h="88">
                    <a:moveTo>
                      <a:pt x="1035" y="88"/>
                    </a:moveTo>
                    <a:cubicBezTo>
                      <a:pt x="44" y="88"/>
                      <a:pt x="44" y="88"/>
                      <a:pt x="44" y="88"/>
                    </a:cubicBezTo>
                    <a:cubicBezTo>
                      <a:pt x="20" y="88"/>
                      <a:pt x="0" y="68"/>
                      <a:pt x="0" y="44"/>
                    </a:cubicBezTo>
                    <a:cubicBezTo>
                      <a:pt x="0" y="20"/>
                      <a:pt x="20" y="0"/>
                      <a:pt x="44" y="0"/>
                    </a:cubicBezTo>
                    <a:cubicBezTo>
                      <a:pt x="1035" y="0"/>
                      <a:pt x="1035" y="0"/>
                      <a:pt x="1035" y="0"/>
                    </a:cubicBezTo>
                    <a:cubicBezTo>
                      <a:pt x="1059" y="0"/>
                      <a:pt x="1079" y="20"/>
                      <a:pt x="1079" y="44"/>
                    </a:cubicBezTo>
                    <a:cubicBezTo>
                      <a:pt x="1079" y="68"/>
                      <a:pt x="1059" y="88"/>
                      <a:pt x="1035" y="88"/>
                    </a:cubicBezTo>
                    <a:close/>
                  </a:path>
                </a:pathLst>
              </a:custGeom>
              <a:gradFill>
                <a:gsLst>
                  <a:gs pos="100000">
                    <a:srgbClr val="484A4C"/>
                  </a:gs>
                  <a:gs pos="0">
                    <a:srgbClr val="484A4C">
                      <a:lumMod val="60000"/>
                      <a:lumOff val="40000"/>
                    </a:srgbClr>
                  </a:gs>
                </a:gsLst>
                <a:lin ang="16200000" scaled="0"/>
              </a:gradFill>
              <a:ln w="38100" algn="ctr">
                <a:noFill/>
                <a:miter lim="800000"/>
                <a:headEnd type="none" w="sm" len="sm"/>
                <a:tailEnd type="none" w="sm" len="sm"/>
              </a:ln>
              <a:extLst>
                <a:ext uri="{91240B29-F687-4F45-9708-019B960494DF}">
                  <a14:hiddenLine xmlns:a14="http://schemas.microsoft.com/office/drawing/2010/main" w="9525">
                    <a:solidFill>
                      <a:srgbClr val="000000"/>
                    </a:solidFill>
                    <a:round/>
                    <a:headEnd/>
                    <a:tailEnd/>
                  </a14:hiddenLine>
                </a:ext>
              </a:extLst>
            </p:spPr>
            <p:txBody>
              <a:bodyPr lIns="91431" tIns="45716" rIns="91431" bIns="45716" rtlCol="0" anchor="ctr"/>
              <a:lstStyle/>
              <a:p>
                <a:pPr algn="ctr" defTabSz="457200"/>
                <a:endParaRPr lang="en-US" sz="1600" kern="0" dirty="0">
                  <a:solidFill>
                    <a:srgbClr val="FFFFFF"/>
                  </a:solidFill>
                  <a:latin typeface="Intel Clear" panose="020B0604020203020204" pitchFamily="34" charset="0"/>
                </a:endParaRPr>
              </a:p>
            </p:txBody>
          </p:sp>
          <p:sp>
            <p:nvSpPr>
              <p:cNvPr id="78" name="Rectangle 77"/>
              <p:cNvSpPr>
                <a:spLocks noChangeArrowheads="1"/>
              </p:cNvSpPr>
              <p:nvPr/>
            </p:nvSpPr>
            <p:spPr bwMode="auto">
              <a:xfrm>
                <a:off x="-4264025" y="4000501"/>
                <a:ext cx="30163" cy="30163"/>
              </a:xfrm>
              <a:prstGeom prst="rect">
                <a:avLst/>
              </a:prstGeom>
              <a:gradFill flip="none" rotWithShape="1">
                <a:gsLst>
                  <a:gs pos="100000">
                    <a:schemeClr val="accent1"/>
                  </a:gs>
                  <a:gs pos="0">
                    <a:schemeClr val="accent2"/>
                  </a:gs>
                </a:gsLst>
                <a:lin ang="16200000" scaled="0"/>
                <a:tileRect/>
              </a:gradFill>
              <a:ln w="28575" algn="ctr">
                <a:noFill/>
                <a:miter lim="800000"/>
                <a:headEnd type="none" w="sm" len="sm"/>
                <a:tailEnd type="none" w="sm" len="sm"/>
              </a:ln>
              <a:extLs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rtlCol="0" anchor="ctr"/>
              <a:lstStyle/>
              <a:p>
                <a:pPr algn="ctr" defTabSz="457200"/>
                <a:endParaRPr lang="en-US" sz="1600" kern="0" dirty="0">
                  <a:solidFill>
                    <a:srgbClr val="FFFFFF"/>
                  </a:solidFill>
                  <a:latin typeface="Intel Clear" panose="020B0604020203020204" pitchFamily="34" charset="0"/>
                </a:endParaRPr>
              </a:p>
            </p:txBody>
          </p:sp>
          <p:sp>
            <p:nvSpPr>
              <p:cNvPr id="79" name="Rectangle 78"/>
              <p:cNvSpPr>
                <a:spLocks noChangeArrowheads="1"/>
              </p:cNvSpPr>
              <p:nvPr/>
            </p:nvSpPr>
            <p:spPr bwMode="auto">
              <a:xfrm>
                <a:off x="-4189413" y="4000501"/>
                <a:ext cx="30163" cy="30163"/>
              </a:xfrm>
              <a:prstGeom prst="rect">
                <a:avLst/>
              </a:prstGeom>
              <a:gradFill flip="none" rotWithShape="1">
                <a:gsLst>
                  <a:gs pos="100000">
                    <a:schemeClr val="accent1"/>
                  </a:gs>
                  <a:gs pos="0">
                    <a:schemeClr val="accent2"/>
                  </a:gs>
                </a:gsLst>
                <a:lin ang="16200000" scaled="0"/>
                <a:tileRect/>
              </a:gradFill>
              <a:ln w="28575" algn="ctr">
                <a:noFill/>
                <a:miter lim="800000"/>
                <a:headEnd type="none" w="sm" len="sm"/>
                <a:tailEnd type="none" w="sm" len="sm"/>
              </a:ln>
              <a:extLs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rtlCol="0" anchor="ctr"/>
              <a:lstStyle/>
              <a:p>
                <a:pPr algn="ctr" defTabSz="457200"/>
                <a:endParaRPr lang="en-US" sz="1600" kern="0" dirty="0">
                  <a:solidFill>
                    <a:srgbClr val="FFFFFF"/>
                  </a:solidFill>
                  <a:latin typeface="Intel Clear" panose="020B0604020203020204" pitchFamily="34" charset="0"/>
                </a:endParaRPr>
              </a:p>
            </p:txBody>
          </p:sp>
          <p:sp>
            <p:nvSpPr>
              <p:cNvPr id="80" name="Rectangle 79"/>
              <p:cNvSpPr>
                <a:spLocks noChangeArrowheads="1"/>
              </p:cNvSpPr>
              <p:nvPr/>
            </p:nvSpPr>
            <p:spPr bwMode="auto">
              <a:xfrm>
                <a:off x="-4114800" y="4000501"/>
                <a:ext cx="30163" cy="30163"/>
              </a:xfrm>
              <a:prstGeom prst="rect">
                <a:avLst/>
              </a:prstGeom>
              <a:gradFill flip="none" rotWithShape="1">
                <a:gsLst>
                  <a:gs pos="100000">
                    <a:schemeClr val="accent1"/>
                  </a:gs>
                  <a:gs pos="0">
                    <a:schemeClr val="accent2"/>
                  </a:gs>
                </a:gsLst>
                <a:lin ang="16200000" scaled="0"/>
                <a:tileRect/>
              </a:gradFill>
              <a:ln w="28575" algn="ctr">
                <a:noFill/>
                <a:miter lim="800000"/>
                <a:headEnd type="none" w="sm" len="sm"/>
                <a:tailEnd type="none" w="sm" len="sm"/>
              </a:ln>
              <a:extLs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rtlCol="0" anchor="ctr"/>
              <a:lstStyle/>
              <a:p>
                <a:pPr algn="ctr" defTabSz="457200"/>
                <a:endParaRPr lang="en-US" sz="1600" kern="0" dirty="0">
                  <a:solidFill>
                    <a:srgbClr val="FFFFFF"/>
                  </a:solidFill>
                  <a:latin typeface="Intel Clear" panose="020B0604020203020204" pitchFamily="34" charset="0"/>
                </a:endParaRPr>
              </a:p>
            </p:txBody>
          </p:sp>
          <p:sp>
            <p:nvSpPr>
              <p:cNvPr id="81" name="Rectangle 80"/>
              <p:cNvSpPr>
                <a:spLocks noChangeArrowheads="1"/>
              </p:cNvSpPr>
              <p:nvPr/>
            </p:nvSpPr>
            <p:spPr bwMode="auto">
              <a:xfrm>
                <a:off x="-4040188" y="4000501"/>
                <a:ext cx="31750" cy="30163"/>
              </a:xfrm>
              <a:prstGeom prst="rect">
                <a:avLst/>
              </a:prstGeom>
              <a:gradFill flip="none" rotWithShape="1">
                <a:gsLst>
                  <a:gs pos="100000">
                    <a:schemeClr val="accent1"/>
                  </a:gs>
                  <a:gs pos="0">
                    <a:schemeClr val="accent2"/>
                  </a:gs>
                </a:gsLst>
                <a:lin ang="16200000" scaled="0"/>
                <a:tileRect/>
              </a:gradFill>
              <a:ln w="28575" algn="ctr">
                <a:noFill/>
                <a:miter lim="800000"/>
                <a:headEnd type="none" w="sm" len="sm"/>
                <a:tailEnd type="none" w="sm" len="sm"/>
              </a:ln>
              <a:extLs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rtlCol="0" anchor="ctr"/>
              <a:lstStyle/>
              <a:p>
                <a:pPr algn="ctr" defTabSz="457200"/>
                <a:endParaRPr lang="en-US" sz="1600" kern="0" dirty="0">
                  <a:solidFill>
                    <a:srgbClr val="FFFFFF"/>
                  </a:solidFill>
                  <a:latin typeface="Intel Clear" panose="020B0604020203020204" pitchFamily="34" charset="0"/>
                </a:endParaRPr>
              </a:p>
            </p:txBody>
          </p:sp>
        </p:grpSp>
      </p:grpSp>
      <p:sp>
        <p:nvSpPr>
          <p:cNvPr id="82" name="TextBox 81"/>
          <p:cNvSpPr txBox="1"/>
          <p:nvPr/>
        </p:nvSpPr>
        <p:spPr>
          <a:xfrm>
            <a:off x="361651" y="1621930"/>
            <a:ext cx="3600749" cy="907941"/>
          </a:xfrm>
          <a:prstGeom prst="rect">
            <a:avLst/>
          </a:prstGeom>
          <a:noFill/>
        </p:spPr>
        <p:txBody>
          <a:bodyPr wrap="square" rtlCol="0">
            <a:spAutoFit/>
          </a:bodyPr>
          <a:lstStyle/>
          <a:p>
            <a:pPr defTabSz="457200">
              <a:lnSpc>
                <a:spcPct val="90000"/>
              </a:lnSpc>
              <a:spcBef>
                <a:spcPts val="600"/>
              </a:spcBef>
            </a:pPr>
            <a:r>
              <a:rPr lang="en-US" sz="1000" dirty="0" smtClean="0">
                <a:solidFill>
                  <a:srgbClr val="939598">
                    <a:lumMod val="50000"/>
                  </a:srgbClr>
                </a:solidFill>
                <a:latin typeface="Intel Clear" panose="020B0604020203020204" pitchFamily="34" charset="0"/>
                <a:ea typeface="Verdana" pitchFamily="34" charset="0"/>
                <a:cs typeface="Verdana" pitchFamily="34" charset="0"/>
              </a:rPr>
              <a:t>Fast throughput, low latency </a:t>
            </a:r>
          </a:p>
          <a:p>
            <a:pPr marL="171450" indent="-171450" defTabSz="457200">
              <a:lnSpc>
                <a:spcPct val="90000"/>
              </a:lnSpc>
              <a:spcBef>
                <a:spcPts val="600"/>
              </a:spcBef>
              <a:buFont typeface="Arial" panose="020B0604020202020204" pitchFamily="34" charset="0"/>
              <a:buChar char="•"/>
            </a:pPr>
            <a:r>
              <a:rPr lang="en-US" sz="1000" dirty="0" smtClean="0">
                <a:solidFill>
                  <a:srgbClr val="939598">
                    <a:lumMod val="50000"/>
                  </a:srgbClr>
                </a:solidFill>
                <a:latin typeface="Intel Clear" panose="020B0604020203020204" pitchFamily="34" charset="0"/>
                <a:ea typeface="Verdana" pitchFamily="34" charset="0"/>
                <a:cs typeface="Verdana" pitchFamily="34" charset="0"/>
              </a:rPr>
              <a:t>450/150K Random </a:t>
            </a:r>
            <a:r>
              <a:rPr lang="en-US" sz="1000" dirty="0">
                <a:solidFill>
                  <a:srgbClr val="939598">
                    <a:lumMod val="50000"/>
                  </a:srgbClr>
                </a:solidFill>
                <a:latin typeface="Intel Clear" panose="020B0604020203020204" pitchFamily="34" charset="0"/>
                <a:ea typeface="Verdana" pitchFamily="34" charset="0"/>
                <a:cs typeface="Verdana" pitchFamily="34" charset="0"/>
              </a:rPr>
              <a:t>Read </a:t>
            </a:r>
            <a:r>
              <a:rPr lang="en-US" sz="1000" dirty="0" smtClean="0">
                <a:solidFill>
                  <a:srgbClr val="939598">
                    <a:lumMod val="50000"/>
                  </a:srgbClr>
                </a:solidFill>
                <a:latin typeface="Intel Clear" panose="020B0604020203020204" pitchFamily="34" charset="0"/>
                <a:ea typeface="Verdana" pitchFamily="34" charset="0"/>
                <a:cs typeface="Verdana" pitchFamily="34" charset="0"/>
              </a:rPr>
              <a:t>IOPS</a:t>
            </a:r>
            <a:endParaRPr lang="en-US" sz="1000" baseline="30000" dirty="0">
              <a:solidFill>
                <a:srgbClr val="939598">
                  <a:lumMod val="50000"/>
                </a:srgbClr>
              </a:solidFill>
              <a:latin typeface="Intel Clear" panose="020B0604020203020204" pitchFamily="34" charset="0"/>
              <a:ea typeface="Verdana" pitchFamily="34" charset="0"/>
              <a:cs typeface="Verdana" pitchFamily="34" charset="0"/>
            </a:endParaRPr>
          </a:p>
          <a:p>
            <a:pPr marL="171450" indent="-171450" defTabSz="457200">
              <a:buFont typeface="Arial" pitchFamily="34" charset="0"/>
              <a:buChar char="•"/>
            </a:pPr>
            <a:r>
              <a:rPr lang="en-US" sz="1000" dirty="0" smtClean="0">
                <a:solidFill>
                  <a:srgbClr val="939598">
                    <a:lumMod val="50000"/>
                  </a:srgbClr>
                </a:solidFill>
                <a:latin typeface="Intel Clear" panose="020B0604020203020204" pitchFamily="34" charset="0"/>
                <a:ea typeface="Verdana" pitchFamily="34" charset="0"/>
                <a:cs typeface="Verdana" pitchFamily="34" charset="0"/>
              </a:rPr>
              <a:t>2800/1700 MB/s (Read/Write)</a:t>
            </a:r>
          </a:p>
          <a:p>
            <a:pPr marL="171450" indent="-171450" defTabSz="457200">
              <a:buFont typeface="Arial" pitchFamily="34" charset="0"/>
              <a:buChar char="•"/>
            </a:pPr>
            <a:r>
              <a:rPr lang="en-US" sz="1000" dirty="0">
                <a:solidFill>
                  <a:srgbClr val="939598">
                    <a:lumMod val="50000"/>
                  </a:srgbClr>
                </a:solidFill>
                <a:latin typeface="Intel Clear" panose="020B0604020203020204" pitchFamily="34" charset="0"/>
                <a:ea typeface="Verdana" pitchFamily="34" charset="0"/>
                <a:cs typeface="Verdana" pitchFamily="34" charset="0"/>
              </a:rPr>
              <a:t>40/55µs</a:t>
            </a:r>
            <a:r>
              <a:rPr lang="en-US" sz="1000" dirty="0" smtClean="0">
                <a:solidFill>
                  <a:srgbClr val="939598">
                    <a:lumMod val="50000"/>
                  </a:srgbClr>
                </a:solidFill>
                <a:latin typeface="Intel Clear" panose="020B0604020203020204" pitchFamily="34" charset="0"/>
                <a:ea typeface="Verdana" pitchFamily="34" charset="0"/>
                <a:cs typeface="Verdana" pitchFamily="34" charset="0"/>
              </a:rPr>
              <a:t> typical latency (Read/Write)</a:t>
            </a:r>
          </a:p>
          <a:p>
            <a:pPr marL="171450" indent="-171450" defTabSz="457200">
              <a:buFont typeface="Arial" pitchFamily="34" charset="0"/>
              <a:buChar char="•"/>
            </a:pPr>
            <a:r>
              <a:rPr lang="en-US" sz="1000" dirty="0" smtClean="0">
                <a:solidFill>
                  <a:srgbClr val="939598">
                    <a:lumMod val="50000"/>
                  </a:srgbClr>
                </a:solidFill>
                <a:latin typeface="Intel Clear" panose="020B0604020203020204" pitchFamily="34" charset="0"/>
                <a:ea typeface="Verdana" pitchFamily="34" charset="0"/>
                <a:cs typeface="Verdana" pitchFamily="34" charset="0"/>
              </a:rPr>
              <a:t>2TB, single volume</a:t>
            </a:r>
            <a:endParaRPr lang="en-US" sz="1000" baseline="30000" dirty="0" smtClean="0">
              <a:solidFill>
                <a:srgbClr val="939598">
                  <a:lumMod val="50000"/>
                </a:srgbClr>
              </a:solidFill>
              <a:latin typeface="Intel Clear" panose="020B0604020203020204" pitchFamily="34" charset="0"/>
              <a:ea typeface="Verdana" pitchFamily="34" charset="0"/>
              <a:cs typeface="Verdana" pitchFamily="34" charset="0"/>
            </a:endParaRPr>
          </a:p>
        </p:txBody>
      </p:sp>
      <p:sp>
        <p:nvSpPr>
          <p:cNvPr id="83" name="TextBox 82"/>
          <p:cNvSpPr txBox="1"/>
          <p:nvPr/>
        </p:nvSpPr>
        <p:spPr>
          <a:xfrm>
            <a:off x="378506" y="3174321"/>
            <a:ext cx="4069669" cy="1000274"/>
          </a:xfrm>
          <a:prstGeom prst="rect">
            <a:avLst/>
          </a:prstGeom>
          <a:noFill/>
        </p:spPr>
        <p:txBody>
          <a:bodyPr wrap="square" rtlCol="0">
            <a:spAutoFit/>
          </a:bodyPr>
          <a:lstStyle>
            <a:defPPr>
              <a:defRPr lang="en-US"/>
            </a:defPPr>
            <a:lvl1pPr>
              <a:lnSpc>
                <a:spcPct val="90000"/>
              </a:lnSpc>
              <a:spcBef>
                <a:spcPts val="600"/>
              </a:spcBef>
              <a:defRPr sz="1050">
                <a:solidFill>
                  <a:schemeClr val="tx2">
                    <a:lumMod val="50000"/>
                  </a:schemeClr>
                </a:solidFill>
              </a:defRPr>
            </a:lvl1pPr>
          </a:lstStyle>
          <a:p>
            <a:pPr defTabSz="457200"/>
            <a:r>
              <a:rPr lang="en-US" sz="1000" dirty="0">
                <a:solidFill>
                  <a:srgbClr val="939598">
                    <a:lumMod val="50000"/>
                  </a:srgbClr>
                </a:solidFill>
                <a:latin typeface="Intel Clear" panose="020B0604020203020204" pitchFamily="34" charset="0"/>
                <a:ea typeface="Verdana" pitchFamily="34" charset="0"/>
                <a:cs typeface="Verdana" pitchFamily="34" charset="0"/>
              </a:rPr>
              <a:t>Data storage with multiple checkpoints </a:t>
            </a:r>
            <a:r>
              <a:rPr lang="en-US" sz="1000" dirty="0" smtClean="0">
                <a:solidFill>
                  <a:srgbClr val="939598">
                    <a:lumMod val="50000"/>
                  </a:srgbClr>
                </a:solidFill>
                <a:latin typeface="Intel Clear" panose="020B0604020203020204" pitchFamily="34" charset="0"/>
                <a:ea typeface="Verdana" pitchFamily="34" charset="0"/>
                <a:cs typeface="Verdana" pitchFamily="34" charset="0"/>
              </a:rPr>
              <a:t>help </a:t>
            </a:r>
            <a:r>
              <a:rPr lang="en-US" sz="1000" dirty="0">
                <a:solidFill>
                  <a:srgbClr val="939598">
                    <a:lumMod val="50000"/>
                  </a:srgbClr>
                </a:solidFill>
                <a:latin typeface="Intel Clear" panose="020B0604020203020204" pitchFamily="34" charset="0"/>
                <a:ea typeface="Verdana" pitchFamily="34" charset="0"/>
                <a:cs typeface="Verdana" pitchFamily="34" charset="0"/>
              </a:rPr>
              <a:t>protect </a:t>
            </a:r>
            <a:r>
              <a:rPr lang="en-US" sz="1000" dirty="0" smtClean="0">
                <a:solidFill>
                  <a:srgbClr val="939598">
                    <a:lumMod val="50000"/>
                  </a:srgbClr>
                </a:solidFill>
                <a:latin typeface="Intel Clear" panose="020B0604020203020204" pitchFamily="34" charset="0"/>
                <a:ea typeface="Verdana" pitchFamily="34" charset="0"/>
                <a:cs typeface="Verdana" pitchFamily="34" charset="0"/>
              </a:rPr>
              <a:t>data</a:t>
            </a:r>
            <a:endParaRPr lang="en-US" sz="1000" dirty="0">
              <a:solidFill>
                <a:srgbClr val="939598">
                  <a:lumMod val="50000"/>
                </a:srgbClr>
              </a:solidFill>
              <a:latin typeface="Intel Clear" panose="020B0604020203020204" pitchFamily="34" charset="0"/>
              <a:ea typeface="Verdana" pitchFamily="34" charset="0"/>
              <a:cs typeface="Verdana" pitchFamily="34" charset="0"/>
            </a:endParaRPr>
          </a:p>
          <a:p>
            <a:pPr marL="171450" indent="-171450" defTabSz="457200">
              <a:buFont typeface="Arial" pitchFamily="34" charset="0"/>
              <a:buChar char="•"/>
            </a:pPr>
            <a:r>
              <a:rPr lang="en-US" sz="1000" dirty="0">
                <a:solidFill>
                  <a:srgbClr val="939598">
                    <a:lumMod val="50000"/>
                  </a:srgbClr>
                </a:solidFill>
                <a:latin typeface="Intel Clear" panose="020B0604020203020204" pitchFamily="34" charset="0"/>
                <a:ea typeface="Verdana" pitchFamily="34" charset="0"/>
                <a:cs typeface="Verdana" pitchFamily="34" charset="0"/>
              </a:rPr>
              <a:t>Full </a:t>
            </a:r>
            <a:r>
              <a:rPr lang="en-US" sz="1000" dirty="0" smtClean="0">
                <a:solidFill>
                  <a:srgbClr val="939598">
                    <a:lumMod val="50000"/>
                  </a:srgbClr>
                </a:solidFill>
                <a:latin typeface="Intel Clear" panose="020B0604020203020204" pitchFamily="34" charset="0"/>
                <a:ea typeface="Verdana" pitchFamily="34" charset="0"/>
                <a:cs typeface="Verdana" pitchFamily="34" charset="0"/>
              </a:rPr>
              <a:t>end-to-end data </a:t>
            </a:r>
            <a:r>
              <a:rPr lang="en-US" sz="1000" dirty="0">
                <a:solidFill>
                  <a:srgbClr val="939598">
                    <a:lumMod val="50000"/>
                  </a:srgbClr>
                </a:solidFill>
                <a:latin typeface="Intel Clear" panose="020B0604020203020204" pitchFamily="34" charset="0"/>
                <a:ea typeface="Verdana" pitchFamily="34" charset="0"/>
                <a:cs typeface="Verdana" pitchFamily="34" charset="0"/>
              </a:rPr>
              <a:t>path </a:t>
            </a:r>
            <a:r>
              <a:rPr lang="en-US" sz="1000" dirty="0" smtClean="0">
                <a:solidFill>
                  <a:srgbClr val="939598">
                    <a:lumMod val="50000"/>
                  </a:srgbClr>
                </a:solidFill>
                <a:latin typeface="Intel Clear" panose="020B0604020203020204" pitchFamily="34" charset="0"/>
                <a:ea typeface="Verdana" pitchFamily="34" charset="0"/>
                <a:cs typeface="Verdana" pitchFamily="34" charset="0"/>
              </a:rPr>
              <a:t>protection features</a:t>
            </a:r>
            <a:endParaRPr lang="en-US" sz="1000" dirty="0">
              <a:solidFill>
                <a:srgbClr val="939598">
                  <a:lumMod val="50000"/>
                </a:srgbClr>
              </a:solidFill>
              <a:latin typeface="Intel Clear" panose="020B0604020203020204" pitchFamily="34" charset="0"/>
              <a:ea typeface="Verdana" pitchFamily="34" charset="0"/>
              <a:cs typeface="Verdana" pitchFamily="34" charset="0"/>
            </a:endParaRPr>
          </a:p>
          <a:p>
            <a:pPr marL="171450" indent="-171450" defTabSz="457200">
              <a:spcBef>
                <a:spcPts val="0"/>
              </a:spcBef>
              <a:buFont typeface="Arial" pitchFamily="34" charset="0"/>
              <a:buChar char="•"/>
            </a:pPr>
            <a:r>
              <a:rPr lang="en-US" sz="1000" dirty="0">
                <a:solidFill>
                  <a:srgbClr val="939598">
                    <a:lumMod val="50000"/>
                  </a:srgbClr>
                </a:solidFill>
                <a:latin typeface="Intel Clear" panose="020B0604020203020204" pitchFamily="34" charset="0"/>
                <a:ea typeface="Verdana" pitchFamily="34" charset="0"/>
                <a:cs typeface="Verdana" pitchFamily="34" charset="0"/>
              </a:rPr>
              <a:t>Power </a:t>
            </a:r>
            <a:r>
              <a:rPr lang="en-US" sz="1000" dirty="0" smtClean="0">
                <a:solidFill>
                  <a:srgbClr val="939598">
                    <a:lumMod val="50000"/>
                  </a:srgbClr>
                </a:solidFill>
                <a:latin typeface="Intel Clear" panose="020B0604020203020204" pitchFamily="34" charset="0"/>
                <a:ea typeface="Verdana" pitchFamily="34" charset="0"/>
                <a:cs typeface="Verdana" pitchFamily="34" charset="0"/>
              </a:rPr>
              <a:t>Loss protection feature with </a:t>
            </a:r>
            <a:r>
              <a:rPr lang="en-US" sz="1000" dirty="0">
                <a:solidFill>
                  <a:srgbClr val="939598">
                    <a:lumMod val="50000"/>
                  </a:srgbClr>
                </a:solidFill>
                <a:latin typeface="Intel Clear" panose="020B0604020203020204" pitchFamily="34" charset="0"/>
                <a:ea typeface="Verdana" pitchFamily="34" charset="0"/>
                <a:cs typeface="Verdana" pitchFamily="34" charset="0"/>
              </a:rPr>
              <a:t>built in </a:t>
            </a:r>
            <a:r>
              <a:rPr lang="en-US" sz="1000" dirty="0" smtClean="0">
                <a:solidFill>
                  <a:srgbClr val="939598">
                    <a:lumMod val="50000"/>
                  </a:srgbClr>
                </a:solidFill>
                <a:latin typeface="Intel Clear" panose="020B0604020203020204" pitchFamily="34" charset="0"/>
                <a:ea typeface="Verdana" pitchFamily="34" charset="0"/>
                <a:cs typeface="Verdana" pitchFamily="34" charset="0"/>
              </a:rPr>
              <a:t>self-test</a:t>
            </a:r>
          </a:p>
          <a:p>
            <a:pPr marL="171450" indent="-171450" defTabSz="457200">
              <a:spcBef>
                <a:spcPts val="0"/>
              </a:spcBef>
              <a:buFont typeface="Arial" pitchFamily="34" charset="0"/>
              <a:buChar char="•"/>
            </a:pPr>
            <a:r>
              <a:rPr lang="en-US" sz="1000" dirty="0" smtClean="0">
                <a:solidFill>
                  <a:srgbClr val="939598">
                    <a:lumMod val="50000"/>
                  </a:srgbClr>
                </a:solidFill>
                <a:latin typeface="Intel Clear" panose="020B0604020203020204" pitchFamily="34" charset="0"/>
                <a:ea typeface="Verdana" pitchFamily="34" charset="0"/>
                <a:cs typeface="Verdana" pitchFamily="34" charset="0"/>
              </a:rPr>
              <a:t>Integrated die parity protection (XOR)</a:t>
            </a:r>
          </a:p>
          <a:p>
            <a:pPr marL="171450" indent="-171450" defTabSz="457200">
              <a:spcBef>
                <a:spcPts val="0"/>
              </a:spcBef>
              <a:buFont typeface="Arial" pitchFamily="34" charset="0"/>
              <a:buChar char="•"/>
            </a:pPr>
            <a:r>
              <a:rPr lang="en-US" sz="1000" dirty="0" smtClean="0">
                <a:solidFill>
                  <a:srgbClr val="939598">
                    <a:lumMod val="50000"/>
                  </a:srgbClr>
                </a:solidFill>
                <a:latin typeface="Intel Clear" panose="020B0604020203020204" pitchFamily="34" charset="0"/>
                <a:ea typeface="Verdana" pitchFamily="34" charset="0"/>
                <a:cs typeface="Verdana" pitchFamily="34" charset="0"/>
              </a:rPr>
              <a:t>Uncorrectable Bit Error Rate (UBER): 1 sector per 10</a:t>
            </a:r>
            <a:r>
              <a:rPr lang="en-US" sz="1000" baseline="30000" dirty="0" smtClean="0">
                <a:solidFill>
                  <a:srgbClr val="939598">
                    <a:lumMod val="50000"/>
                  </a:srgbClr>
                </a:solidFill>
                <a:latin typeface="Intel Clear" panose="020B0604020203020204" pitchFamily="34" charset="0"/>
                <a:ea typeface="Verdana" pitchFamily="34" charset="0"/>
                <a:cs typeface="Verdana" pitchFamily="34" charset="0"/>
              </a:rPr>
              <a:t>17</a:t>
            </a:r>
            <a:r>
              <a:rPr lang="en-US" sz="1000" dirty="0" smtClean="0">
                <a:solidFill>
                  <a:srgbClr val="939598">
                    <a:lumMod val="50000"/>
                  </a:srgbClr>
                </a:solidFill>
                <a:latin typeface="Intel Clear" panose="020B0604020203020204" pitchFamily="34" charset="0"/>
                <a:ea typeface="Verdana" pitchFamily="34" charset="0"/>
                <a:cs typeface="Verdana" pitchFamily="34" charset="0"/>
              </a:rPr>
              <a:t> bits read</a:t>
            </a:r>
          </a:p>
          <a:p>
            <a:pPr marL="171450" indent="-171450" defTabSz="457200">
              <a:spcBef>
                <a:spcPts val="0"/>
              </a:spcBef>
              <a:buFont typeface="Arial" pitchFamily="34" charset="0"/>
              <a:buChar char="•"/>
            </a:pPr>
            <a:r>
              <a:rPr lang="en-US" sz="1000" dirty="0" smtClean="0">
                <a:solidFill>
                  <a:srgbClr val="939598">
                    <a:lumMod val="50000"/>
                  </a:srgbClr>
                </a:solidFill>
                <a:latin typeface="Intel Clear" panose="020B0604020203020204" pitchFamily="34" charset="0"/>
                <a:ea typeface="Verdana" pitchFamily="34" charset="0"/>
                <a:cs typeface="Verdana" pitchFamily="34" charset="0"/>
              </a:rPr>
              <a:t>Mean </a:t>
            </a:r>
            <a:r>
              <a:rPr lang="en-US" sz="1000" dirty="0">
                <a:solidFill>
                  <a:srgbClr val="939598">
                    <a:lumMod val="50000"/>
                  </a:srgbClr>
                </a:solidFill>
                <a:latin typeface="Intel Clear" panose="020B0604020203020204" pitchFamily="34" charset="0"/>
                <a:ea typeface="Verdana" pitchFamily="34" charset="0"/>
                <a:cs typeface="Verdana" pitchFamily="34" charset="0"/>
              </a:rPr>
              <a:t>Time Between Failures (MTBF):  2,000,000 </a:t>
            </a:r>
            <a:r>
              <a:rPr lang="en-US" sz="1000" dirty="0" smtClean="0">
                <a:solidFill>
                  <a:srgbClr val="939598">
                    <a:lumMod val="50000"/>
                  </a:srgbClr>
                </a:solidFill>
                <a:latin typeface="Intel Clear" panose="020B0604020203020204" pitchFamily="34" charset="0"/>
                <a:ea typeface="Verdana" pitchFamily="34" charset="0"/>
                <a:cs typeface="Verdana" pitchFamily="34" charset="0"/>
              </a:rPr>
              <a:t>hours</a:t>
            </a:r>
            <a:endParaRPr lang="en-US" sz="1000" dirty="0">
              <a:solidFill>
                <a:srgbClr val="939598">
                  <a:lumMod val="50000"/>
                </a:srgbClr>
              </a:solidFill>
              <a:latin typeface="Intel Clear" panose="020B0604020203020204" pitchFamily="34" charset="0"/>
              <a:ea typeface="Verdana" pitchFamily="34" charset="0"/>
              <a:cs typeface="Verdana" pitchFamily="34" charset="0"/>
            </a:endParaRPr>
          </a:p>
        </p:txBody>
      </p:sp>
      <p:cxnSp>
        <p:nvCxnSpPr>
          <p:cNvPr id="84" name="Elbow Connector 83"/>
          <p:cNvCxnSpPr>
            <a:stCxn id="112" idx="3"/>
          </p:cNvCxnSpPr>
          <p:nvPr/>
        </p:nvCxnSpPr>
        <p:spPr>
          <a:xfrm flipV="1">
            <a:off x="3808072" y="2645527"/>
            <a:ext cx="1642702" cy="231436"/>
          </a:xfrm>
          <a:prstGeom prst="bentConnector3">
            <a:avLst>
              <a:gd name="adj1" fmla="val 50000"/>
            </a:avLst>
          </a:prstGeom>
          <a:gradFill rotWithShape="0">
            <a:gsLst>
              <a:gs pos="0">
                <a:schemeClr val="folHlink">
                  <a:gamma/>
                  <a:shade val="66275"/>
                  <a:invGamma/>
                </a:schemeClr>
              </a:gs>
              <a:gs pos="50000">
                <a:schemeClr val="folHlink"/>
              </a:gs>
              <a:gs pos="100000">
                <a:schemeClr val="folHlink">
                  <a:gamma/>
                  <a:shade val="66275"/>
                  <a:invGamma/>
                </a:schemeClr>
              </a:gs>
            </a:gsLst>
            <a:lin ang="2700000" scaled="1"/>
          </a:gradFill>
          <a:ln w="25400" cap="flat" cmpd="sng" algn="ctr">
            <a:solidFill>
              <a:schemeClr val="accent3"/>
            </a:solidFill>
            <a:prstDash val="solid"/>
            <a:round/>
            <a:headEnd type="oval" w="med" len="med"/>
            <a:tailEnd type="oval" w="lg" len="lg"/>
          </a:ln>
          <a:effectLst/>
        </p:spPr>
      </p:cxnSp>
      <p:cxnSp>
        <p:nvCxnSpPr>
          <p:cNvPr id="85" name="Elbow Connector 84"/>
          <p:cNvCxnSpPr>
            <a:stCxn id="55" idx="3"/>
          </p:cNvCxnSpPr>
          <p:nvPr/>
        </p:nvCxnSpPr>
        <p:spPr>
          <a:xfrm>
            <a:off x="3820435" y="1308652"/>
            <a:ext cx="2573599" cy="496871"/>
          </a:xfrm>
          <a:prstGeom prst="bentConnector3">
            <a:avLst>
              <a:gd name="adj1" fmla="val 50000"/>
            </a:avLst>
          </a:prstGeom>
          <a:gradFill rotWithShape="0">
            <a:gsLst>
              <a:gs pos="0">
                <a:schemeClr val="folHlink">
                  <a:gamma/>
                  <a:shade val="66275"/>
                  <a:invGamma/>
                </a:schemeClr>
              </a:gs>
              <a:gs pos="50000">
                <a:schemeClr val="folHlink"/>
              </a:gs>
              <a:gs pos="100000">
                <a:schemeClr val="folHlink">
                  <a:gamma/>
                  <a:shade val="66275"/>
                  <a:invGamma/>
                </a:schemeClr>
              </a:gs>
            </a:gsLst>
            <a:lin ang="2700000" scaled="1"/>
          </a:gradFill>
          <a:ln w="25400" cap="flat" cmpd="sng" algn="ctr">
            <a:solidFill>
              <a:schemeClr val="accent3"/>
            </a:solidFill>
            <a:prstDash val="solid"/>
            <a:round/>
            <a:headEnd type="oval" w="med" len="med"/>
            <a:tailEnd type="oval" w="lg" len="lg"/>
          </a:ln>
          <a:effectLst/>
        </p:spPr>
      </p:cxnSp>
      <p:grpSp>
        <p:nvGrpSpPr>
          <p:cNvPr id="6" name="Group 85"/>
          <p:cNvGrpSpPr/>
          <p:nvPr/>
        </p:nvGrpSpPr>
        <p:grpSpPr>
          <a:xfrm>
            <a:off x="313158" y="4297567"/>
            <a:ext cx="4411241" cy="1381467"/>
            <a:chOff x="313159" y="5140902"/>
            <a:chExt cx="4025330" cy="1381467"/>
          </a:xfrm>
        </p:grpSpPr>
        <p:sp>
          <p:nvSpPr>
            <p:cNvPr id="87" name="Rounded Rectangle 86"/>
            <p:cNvSpPr/>
            <p:nvPr/>
          </p:nvSpPr>
          <p:spPr bwMode="auto">
            <a:xfrm>
              <a:off x="313159" y="5140902"/>
              <a:ext cx="3189166" cy="622998"/>
            </a:xfrm>
            <a:prstGeom prst="roundRect">
              <a:avLst/>
            </a:prstGeom>
            <a:gradFill flip="none" rotWithShape="1">
              <a:gsLst>
                <a:gs pos="5000">
                  <a:schemeClr val="accent2"/>
                </a:gs>
                <a:gs pos="95000">
                  <a:schemeClr val="accent1"/>
                </a:gs>
              </a:gsLst>
              <a:path path="circle">
                <a:fillToRect l="50000" t="50000" r="50000" b="50000"/>
              </a:path>
              <a:tileRect/>
            </a:gradFill>
            <a:ln w="19050">
              <a:solidFill>
                <a:schemeClr val="bg1"/>
              </a:solidFill>
              <a:round/>
              <a:headEnd/>
              <a:tailEnd/>
            </a:ln>
            <a:effectLst/>
          </p:spPr>
          <p:txBody>
            <a:bodyPr rot="0" spcFirstLastPara="0" vertOverflow="overflow" horzOverflow="overflow" vert="horz" wrap="square" lIns="822960" tIns="45720" rIns="91440" bIns="45720" numCol="1" spcCol="0" rtlCol="0" fromWordArt="0" anchor="ctr" anchorCtr="0" forceAA="0" compatLnSpc="1">
              <a:prstTxWarp prst="textNoShape">
                <a:avLst/>
              </a:prstTxWarp>
              <a:noAutofit/>
            </a:bodyPr>
            <a:lstStyle/>
            <a:p>
              <a:pPr defTabSz="457200" eaLnBrk="0" hangingPunct="0"/>
              <a:r>
                <a:rPr lang="en-US" sz="1600" dirty="0" smtClean="0">
                  <a:solidFill>
                    <a:srgbClr val="FFFFFF"/>
                  </a:solidFill>
                  <a:latin typeface="Intel Clear" panose="020B0604020203020204" pitchFamily="34" charset="0"/>
                </a:rPr>
                <a:t>High Endurance</a:t>
              </a:r>
              <a:endParaRPr lang="en-US" sz="1600" dirty="0">
                <a:solidFill>
                  <a:srgbClr val="FFFFFF"/>
                </a:solidFill>
                <a:latin typeface="Intel Clear" panose="020B0604020203020204" pitchFamily="34" charset="0"/>
              </a:endParaRPr>
            </a:p>
          </p:txBody>
        </p:sp>
        <p:sp>
          <p:nvSpPr>
            <p:cNvPr id="88" name="TextBox 87"/>
            <p:cNvSpPr txBox="1"/>
            <p:nvPr/>
          </p:nvSpPr>
          <p:spPr>
            <a:xfrm>
              <a:off x="359402" y="5771394"/>
              <a:ext cx="3979087" cy="750975"/>
            </a:xfrm>
            <a:prstGeom prst="rect">
              <a:avLst/>
            </a:prstGeom>
            <a:noFill/>
          </p:spPr>
          <p:txBody>
            <a:bodyPr wrap="square" rtlCol="0">
              <a:spAutoFit/>
            </a:bodyPr>
            <a:lstStyle>
              <a:defPPr>
                <a:defRPr lang="en-US"/>
              </a:defPPr>
              <a:lvl1pPr>
                <a:lnSpc>
                  <a:spcPct val="90000"/>
                </a:lnSpc>
                <a:spcBef>
                  <a:spcPts val="600"/>
                </a:spcBef>
                <a:defRPr sz="1050">
                  <a:solidFill>
                    <a:schemeClr val="tx2">
                      <a:lumMod val="50000"/>
                    </a:schemeClr>
                  </a:solidFill>
                </a:defRPr>
              </a:lvl1pPr>
            </a:lstStyle>
            <a:p>
              <a:pPr defTabSz="457200">
                <a:spcBef>
                  <a:spcPts val="0"/>
                </a:spcBef>
              </a:pPr>
              <a:r>
                <a:rPr lang="en-US" dirty="0">
                  <a:solidFill>
                    <a:srgbClr val="939598">
                      <a:lumMod val="50000"/>
                    </a:srgbClr>
                  </a:solidFill>
                  <a:latin typeface="Intel Clear" panose="020B0604020203020204" pitchFamily="34" charset="0"/>
                  <a:ea typeface="Verdana" pitchFamily="34" charset="0"/>
                  <a:cs typeface="Verdana" pitchFamily="34" charset="0"/>
                </a:rPr>
                <a:t>L</a:t>
              </a:r>
              <a:r>
                <a:rPr lang="en-US" dirty="0" smtClean="0">
                  <a:solidFill>
                    <a:srgbClr val="939598">
                      <a:lumMod val="50000"/>
                    </a:srgbClr>
                  </a:solidFill>
                  <a:latin typeface="Intel Clear" panose="020B0604020203020204" pitchFamily="34" charset="0"/>
                  <a:ea typeface="Verdana" pitchFamily="34" charset="0"/>
                  <a:cs typeface="Verdana" pitchFamily="34" charset="0"/>
                </a:rPr>
                <a:t>eading technology provides optimal price performance</a:t>
              </a:r>
              <a:endParaRPr lang="en-US" dirty="0">
                <a:solidFill>
                  <a:srgbClr val="939598">
                    <a:lumMod val="50000"/>
                  </a:srgbClr>
                </a:solidFill>
                <a:latin typeface="Intel Clear" panose="020B0604020203020204" pitchFamily="34" charset="0"/>
                <a:ea typeface="Verdana" pitchFamily="34" charset="0"/>
                <a:cs typeface="Verdana" pitchFamily="34" charset="0"/>
              </a:endParaRPr>
            </a:p>
            <a:p>
              <a:pPr marL="171450" indent="-171450" defTabSz="457200">
                <a:buFont typeface="Arial" pitchFamily="34" charset="0"/>
                <a:buChar char="•"/>
              </a:pPr>
              <a:r>
                <a:rPr lang="en-US" dirty="0">
                  <a:solidFill>
                    <a:srgbClr val="939598">
                      <a:lumMod val="50000"/>
                    </a:srgbClr>
                  </a:solidFill>
                  <a:latin typeface="Intel Clear" panose="020B0604020203020204" pitchFamily="34" charset="0"/>
                  <a:ea typeface="Verdana" pitchFamily="34" charset="0"/>
                  <a:cs typeface="Verdana" pitchFamily="34" charset="0"/>
                </a:rPr>
                <a:t>Intel® 20nm </a:t>
              </a:r>
              <a:r>
                <a:rPr lang="en-US" dirty="0" smtClean="0">
                  <a:solidFill>
                    <a:srgbClr val="939598">
                      <a:lumMod val="50000"/>
                    </a:srgbClr>
                  </a:solidFill>
                  <a:latin typeface="Intel Clear" panose="020B0604020203020204" pitchFamily="34" charset="0"/>
                  <a:ea typeface="Verdana" pitchFamily="34" charset="0"/>
                  <a:cs typeface="Verdana" pitchFamily="34" charset="0"/>
                </a:rPr>
                <a:t>MLC NAND with High Endurance Technology</a:t>
              </a:r>
            </a:p>
            <a:p>
              <a:pPr marL="171450" indent="-171450" defTabSz="457200">
                <a:spcBef>
                  <a:spcPts val="0"/>
                </a:spcBef>
                <a:buFont typeface="Arial" pitchFamily="34" charset="0"/>
                <a:buChar char="•"/>
              </a:pPr>
              <a:r>
                <a:rPr lang="en-US" dirty="0" smtClean="0">
                  <a:solidFill>
                    <a:srgbClr val="939598">
                      <a:lumMod val="50000"/>
                    </a:srgbClr>
                  </a:solidFill>
                  <a:latin typeface="Intel Clear" panose="020B0604020203020204" pitchFamily="34" charset="0"/>
                  <a:ea typeface="Verdana" pitchFamily="34" charset="0"/>
                  <a:cs typeface="Verdana" pitchFamily="34" charset="0"/>
                </a:rPr>
                <a:t>10 Full Capacity Drive Writes per Day over 5 years</a:t>
              </a:r>
            </a:p>
            <a:p>
              <a:pPr marL="171450" indent="-171450" defTabSz="457200">
                <a:spcBef>
                  <a:spcPts val="0"/>
                </a:spcBef>
                <a:buFont typeface="Arial" pitchFamily="34" charset="0"/>
                <a:buChar char="•"/>
              </a:pPr>
              <a:r>
                <a:rPr lang="en-US" dirty="0" smtClean="0">
                  <a:solidFill>
                    <a:srgbClr val="939598">
                      <a:lumMod val="50000"/>
                    </a:srgbClr>
                  </a:solidFill>
                  <a:latin typeface="Intel Clear" panose="020B0604020203020204" pitchFamily="34" charset="0"/>
                  <a:ea typeface="Verdana" pitchFamily="34" charset="0"/>
                  <a:cs typeface="Verdana" pitchFamily="34" charset="0"/>
                </a:rPr>
                <a:t>Endurance manager</a:t>
              </a:r>
            </a:p>
          </p:txBody>
        </p:sp>
      </p:grpSp>
      <p:cxnSp>
        <p:nvCxnSpPr>
          <p:cNvPr id="89" name="Elbow Connector 88"/>
          <p:cNvCxnSpPr>
            <a:stCxn id="87" idx="3"/>
          </p:cNvCxnSpPr>
          <p:nvPr/>
        </p:nvCxnSpPr>
        <p:spPr>
          <a:xfrm flipV="1">
            <a:off x="3808071" y="3623033"/>
            <a:ext cx="1240179" cy="986033"/>
          </a:xfrm>
          <a:prstGeom prst="bentConnector3">
            <a:avLst>
              <a:gd name="adj1" fmla="val 50000"/>
            </a:avLst>
          </a:prstGeom>
          <a:gradFill rotWithShape="0">
            <a:gsLst>
              <a:gs pos="0">
                <a:schemeClr val="folHlink">
                  <a:gamma/>
                  <a:shade val="66275"/>
                  <a:invGamma/>
                </a:schemeClr>
              </a:gs>
              <a:gs pos="50000">
                <a:schemeClr val="folHlink"/>
              </a:gs>
              <a:gs pos="100000">
                <a:schemeClr val="folHlink">
                  <a:gamma/>
                  <a:shade val="66275"/>
                  <a:invGamma/>
                </a:schemeClr>
              </a:gs>
            </a:gsLst>
            <a:lin ang="2700000" scaled="1"/>
          </a:gradFill>
          <a:ln w="25400" cap="flat" cmpd="sng" algn="ctr">
            <a:solidFill>
              <a:schemeClr val="accent3"/>
            </a:solidFill>
            <a:prstDash val="solid"/>
            <a:round/>
            <a:headEnd type="oval" w="med" len="med"/>
            <a:tailEnd type="oval" w="lg" len="lg"/>
          </a:ln>
          <a:effectLst/>
        </p:spPr>
      </p:cxnSp>
      <p:pic>
        <p:nvPicPr>
          <p:cNvPr id="90" name="Picture 3"/>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ackgroundRemoval t="282" b="99718" l="0" r="99820">
                        <a14:backgroundMark x1="46583" y1="11299" x2="46583" y2="11299"/>
                        <a14:backgroundMark x1="15468" y1="74294" x2="15468" y2="74294"/>
                        <a14:backgroundMark x1="6475" y1="28814" x2="6475" y2="28814"/>
                        <a14:backgroundMark x1="55216" y1="90678" x2="55216" y2="90678"/>
                        <a14:backgroundMark x1="95144" y1="86441" x2="95144" y2="86441"/>
                      </a14:backgroundRemoval>
                    </a14:imgEffect>
                  </a14:imgLayer>
                </a14:imgProps>
              </a:ext>
              <a:ext uri="{28A0092B-C50C-407E-A947-70E740481C1C}">
                <a14:useLocalDpi xmlns:a14="http://schemas.microsoft.com/office/drawing/2010/main"/>
              </a:ext>
            </a:extLst>
          </a:blip>
          <a:srcRect/>
          <a:stretch/>
        </p:blipFill>
        <p:spPr bwMode="auto">
          <a:xfrm>
            <a:off x="5247060" y="2158110"/>
            <a:ext cx="3387981" cy="2151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 name="Picture 90" descr="C:\Users\rjheiler\Documents\SSD\Fultondale\Promotion\Pictures\2.5\Bottom-Turned.jpg"/>
          <p:cNvPicPr>
            <a:picLocks noChangeAspect="1" noChangeArrowheads="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5981984" y="1331948"/>
            <a:ext cx="2788996" cy="1803938"/>
          </a:xfrm>
          <a:prstGeom prst="rect">
            <a:avLst/>
          </a:prstGeom>
          <a:noFill/>
          <a:ln>
            <a:noFill/>
          </a:ln>
          <a:effectLst/>
          <a:extLst/>
        </p:spPr>
      </p:pic>
      <p:sp>
        <p:nvSpPr>
          <p:cNvPr id="92" name="Rounded Rectangle 91"/>
          <p:cNvSpPr/>
          <p:nvPr/>
        </p:nvSpPr>
        <p:spPr bwMode="auto">
          <a:xfrm>
            <a:off x="5995283" y="4298008"/>
            <a:ext cx="2798860" cy="1403655"/>
          </a:xfrm>
          <a:prstGeom prst="roundRect">
            <a:avLst>
              <a:gd name="adj" fmla="val 3521"/>
            </a:avLst>
          </a:prstGeom>
          <a:noFill/>
          <a:ln w="15875">
            <a:noFill/>
            <a:headEnd type="none" w="sm" len="sm"/>
            <a:tailEnd type="none" w="sm" len="sm"/>
          </a:ln>
        </p:spPr>
        <p:style>
          <a:lnRef idx="2">
            <a:schemeClr val="dk1"/>
          </a:lnRef>
          <a:fillRef idx="1">
            <a:schemeClr val="lt1"/>
          </a:fillRef>
          <a:effectRef idx="0">
            <a:schemeClr val="dk1"/>
          </a:effectRef>
          <a:fontRef idx="minor">
            <a:schemeClr val="dk1"/>
          </a:fontRef>
        </p:style>
        <p:txBody>
          <a:bodyPr tIns="640080" rtlCol="0" anchor="t" anchorCtr="0"/>
          <a:lstStyle/>
          <a:p>
            <a:pPr marL="171450" indent="-171450" defTabSz="457200" eaLnBrk="0" hangingPunct="0">
              <a:spcBef>
                <a:spcPts val="300"/>
              </a:spcBef>
              <a:buFont typeface="Arial" pitchFamily="34" charset="0"/>
              <a:buChar char="•"/>
            </a:pPr>
            <a:r>
              <a:rPr lang="en-US" sz="1050" dirty="0" smtClean="0">
                <a:solidFill>
                  <a:srgbClr val="939598">
                    <a:lumMod val="50000"/>
                  </a:srgbClr>
                </a:solidFill>
                <a:latin typeface="Intel Clear" panose="020B0604020203020204" pitchFamily="34" charset="0"/>
                <a:ea typeface="Verdana" pitchFamily="34" charset="0"/>
                <a:cs typeface="Verdana" pitchFamily="34" charset="0"/>
              </a:rPr>
              <a:t>200/400/800 GB,  1.6TB/2TB         </a:t>
            </a:r>
            <a:endParaRPr lang="en-US" sz="1050" dirty="0">
              <a:solidFill>
                <a:srgbClr val="939598">
                  <a:lumMod val="50000"/>
                </a:srgbClr>
              </a:solidFill>
              <a:latin typeface="Intel Clear" panose="020B0604020203020204" pitchFamily="34" charset="0"/>
              <a:ea typeface="Verdana" pitchFamily="34" charset="0"/>
              <a:cs typeface="Verdana" pitchFamily="34" charset="0"/>
            </a:endParaRPr>
          </a:p>
          <a:p>
            <a:pPr marL="171450" indent="-171450" defTabSz="457200" eaLnBrk="0" hangingPunct="0">
              <a:spcBef>
                <a:spcPts val="300"/>
              </a:spcBef>
              <a:buFont typeface="Arial" pitchFamily="34" charset="0"/>
              <a:buChar char="•"/>
            </a:pPr>
            <a:r>
              <a:rPr lang="en-US" sz="1050" dirty="0" smtClean="0">
                <a:solidFill>
                  <a:srgbClr val="939598">
                    <a:lumMod val="50000"/>
                  </a:srgbClr>
                </a:solidFill>
                <a:latin typeface="Intel Clear" panose="020B0604020203020204" pitchFamily="34" charset="0"/>
                <a:ea typeface="Verdana" pitchFamily="34" charset="0"/>
                <a:cs typeface="Verdana" pitchFamily="34" charset="0"/>
              </a:rPr>
              <a:t>2.5” x 15mm, 8639 compatible</a:t>
            </a:r>
          </a:p>
          <a:p>
            <a:pPr marL="171450" indent="-171450" defTabSz="457200" eaLnBrk="0" hangingPunct="0">
              <a:spcBef>
                <a:spcPts val="300"/>
              </a:spcBef>
              <a:buFont typeface="Arial" pitchFamily="34" charset="0"/>
              <a:buChar char="•"/>
            </a:pPr>
            <a:r>
              <a:rPr lang="en-US" sz="1050" dirty="0" smtClean="0">
                <a:solidFill>
                  <a:srgbClr val="939598">
                    <a:lumMod val="50000"/>
                  </a:srgbClr>
                </a:solidFill>
                <a:latin typeface="Intel Clear" panose="020B0604020203020204" pitchFamily="34" charset="0"/>
                <a:ea typeface="Verdana" pitchFamily="34" charset="0"/>
                <a:cs typeface="Verdana" pitchFamily="34" charset="0"/>
              </a:rPr>
              <a:t>Add-In-Card (AIC) 1/2H 1/2L card</a:t>
            </a:r>
          </a:p>
        </p:txBody>
      </p:sp>
      <p:grpSp>
        <p:nvGrpSpPr>
          <p:cNvPr id="7" name="Group 92"/>
          <p:cNvGrpSpPr/>
          <p:nvPr/>
        </p:nvGrpSpPr>
        <p:grpSpPr>
          <a:xfrm>
            <a:off x="6091973" y="4358620"/>
            <a:ext cx="2630054" cy="562618"/>
            <a:chOff x="6091973" y="4667332"/>
            <a:chExt cx="2630054" cy="562618"/>
          </a:xfrm>
        </p:grpSpPr>
        <p:sp>
          <p:nvSpPr>
            <p:cNvPr id="94" name="Rounded Rectangle 93"/>
            <p:cNvSpPr/>
            <p:nvPr/>
          </p:nvSpPr>
          <p:spPr bwMode="auto">
            <a:xfrm>
              <a:off x="6091973" y="4667332"/>
              <a:ext cx="2630054" cy="562618"/>
            </a:xfrm>
            <a:prstGeom prst="roundRect">
              <a:avLst/>
            </a:prstGeom>
            <a:gradFill flip="none" rotWithShape="1">
              <a:gsLst>
                <a:gs pos="5000">
                  <a:schemeClr val="accent2"/>
                </a:gs>
                <a:gs pos="95000">
                  <a:schemeClr val="accent1"/>
                </a:gs>
              </a:gsLst>
              <a:path path="circle">
                <a:fillToRect l="50000" t="50000" r="50000" b="50000"/>
              </a:path>
              <a:tileRect/>
            </a:gradFill>
            <a:ln w="19050">
              <a:solidFill>
                <a:schemeClr val="bg1"/>
              </a:solidFill>
              <a:round/>
              <a:headEnd/>
              <a:tailEnd/>
            </a:ln>
            <a:effectLst/>
          </p:spPr>
          <p:txBody>
            <a:bodyPr rot="0" spcFirstLastPara="0" vertOverflow="overflow" horzOverflow="overflow" vert="horz" wrap="square" lIns="731520" tIns="45720" rIns="91440" bIns="45720" numCol="1" spcCol="0" rtlCol="0" fromWordArt="0" anchor="ctr" anchorCtr="0" forceAA="0" compatLnSpc="1">
              <a:prstTxWarp prst="textNoShape">
                <a:avLst/>
              </a:prstTxWarp>
              <a:noAutofit/>
            </a:bodyPr>
            <a:lstStyle/>
            <a:p>
              <a:pPr defTabSz="457200" eaLnBrk="0" hangingPunct="0"/>
              <a:r>
                <a:rPr lang="en-US" sz="1600" dirty="0" smtClean="0">
                  <a:solidFill>
                    <a:srgbClr val="FFFFFF"/>
                  </a:solidFill>
                  <a:latin typeface="Intel Clear" panose="020B0604020203020204" pitchFamily="34" charset="0"/>
                </a:rPr>
                <a:t>Capacity</a:t>
              </a:r>
              <a:endParaRPr lang="en-US" sz="1600" dirty="0">
                <a:solidFill>
                  <a:srgbClr val="FFFFFF"/>
                </a:solidFill>
                <a:latin typeface="Intel Clear" panose="020B0604020203020204" pitchFamily="34" charset="0"/>
              </a:endParaRPr>
            </a:p>
          </p:txBody>
        </p:sp>
        <p:grpSp>
          <p:nvGrpSpPr>
            <p:cNvPr id="8" name="Group 94"/>
            <p:cNvGrpSpPr/>
            <p:nvPr/>
          </p:nvGrpSpPr>
          <p:grpSpPr>
            <a:xfrm>
              <a:off x="6165447" y="4704215"/>
              <a:ext cx="589840" cy="489442"/>
              <a:chOff x="4910638" y="4284183"/>
              <a:chExt cx="589840" cy="489442"/>
            </a:xfrm>
          </p:grpSpPr>
          <p:sp>
            <p:nvSpPr>
              <p:cNvPr id="96" name="Rounded Rectangle 95"/>
              <p:cNvSpPr/>
              <p:nvPr/>
            </p:nvSpPr>
            <p:spPr>
              <a:xfrm>
                <a:off x="4910638" y="4284183"/>
                <a:ext cx="589840" cy="489442"/>
              </a:xfrm>
              <a:prstGeom prst="roundRect">
                <a:avLst/>
              </a:prstGeom>
              <a:ln>
                <a:noFill/>
                <a:headEnd type="none" w="sm" len="sm"/>
                <a:tailEnd type="none" w="sm" len="sm"/>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defTabSz="457200" eaLnBrk="0" hangingPunct="0"/>
                <a:endParaRPr lang="en-US" sz="1400" b="1" dirty="0" smtClean="0">
                  <a:solidFill>
                    <a:srgbClr val="061922"/>
                  </a:solidFill>
                  <a:latin typeface="Intel Clear" panose="020B0604020203020204" pitchFamily="34" charset="0"/>
                </a:endParaRPr>
              </a:p>
            </p:txBody>
          </p:sp>
          <p:grpSp>
            <p:nvGrpSpPr>
              <p:cNvPr id="9" name="Group 96"/>
              <p:cNvGrpSpPr/>
              <p:nvPr/>
            </p:nvGrpSpPr>
            <p:grpSpPr>
              <a:xfrm>
                <a:off x="4996652" y="4330338"/>
                <a:ext cx="424405" cy="391249"/>
                <a:chOff x="-2329826" y="2581275"/>
                <a:chExt cx="609600" cy="561976"/>
              </a:xfrm>
            </p:grpSpPr>
            <p:grpSp>
              <p:nvGrpSpPr>
                <p:cNvPr id="10" name="Group 97"/>
                <p:cNvGrpSpPr/>
                <p:nvPr/>
              </p:nvGrpSpPr>
              <p:grpSpPr>
                <a:xfrm>
                  <a:off x="-2328863" y="2581275"/>
                  <a:ext cx="608013" cy="561976"/>
                  <a:chOff x="-3224213" y="2581275"/>
                  <a:chExt cx="608013" cy="561976"/>
                </a:xfrm>
              </p:grpSpPr>
              <p:sp>
                <p:nvSpPr>
                  <p:cNvPr id="102" name="Freeform 8"/>
                  <p:cNvSpPr>
                    <a:spLocks/>
                  </p:cNvSpPr>
                  <p:nvPr/>
                </p:nvSpPr>
                <p:spPr bwMode="auto">
                  <a:xfrm>
                    <a:off x="-2795588" y="2606675"/>
                    <a:ext cx="179388" cy="536575"/>
                  </a:xfrm>
                  <a:custGeom>
                    <a:avLst/>
                    <a:gdLst>
                      <a:gd name="T0" fmla="*/ 113 w 113"/>
                      <a:gd name="T1" fmla="*/ 245 h 338"/>
                      <a:gd name="T2" fmla="*/ 0 w 113"/>
                      <a:gd name="T3" fmla="*/ 338 h 338"/>
                      <a:gd name="T4" fmla="*/ 0 w 113"/>
                      <a:gd name="T5" fmla="*/ 79 h 338"/>
                      <a:gd name="T6" fmla="*/ 113 w 113"/>
                      <a:gd name="T7" fmla="*/ 0 h 338"/>
                      <a:gd name="T8" fmla="*/ 113 w 113"/>
                      <a:gd name="T9" fmla="*/ 245 h 338"/>
                    </a:gdLst>
                    <a:ahLst/>
                    <a:cxnLst>
                      <a:cxn ang="0">
                        <a:pos x="T0" y="T1"/>
                      </a:cxn>
                      <a:cxn ang="0">
                        <a:pos x="T2" y="T3"/>
                      </a:cxn>
                      <a:cxn ang="0">
                        <a:pos x="T4" y="T5"/>
                      </a:cxn>
                      <a:cxn ang="0">
                        <a:pos x="T6" y="T7"/>
                      </a:cxn>
                      <a:cxn ang="0">
                        <a:pos x="T8" y="T9"/>
                      </a:cxn>
                    </a:cxnLst>
                    <a:rect l="0" t="0" r="r" b="b"/>
                    <a:pathLst>
                      <a:path w="113" h="338">
                        <a:moveTo>
                          <a:pt x="113" y="245"/>
                        </a:moveTo>
                        <a:lnTo>
                          <a:pt x="0" y="338"/>
                        </a:lnTo>
                        <a:lnTo>
                          <a:pt x="0" y="79"/>
                        </a:lnTo>
                        <a:lnTo>
                          <a:pt x="113" y="0"/>
                        </a:lnTo>
                        <a:lnTo>
                          <a:pt x="113" y="245"/>
                        </a:lnTo>
                        <a:close/>
                      </a:path>
                    </a:pathLst>
                  </a:custGeom>
                  <a:gradFill>
                    <a:gsLst>
                      <a:gs pos="5000">
                        <a:schemeClr val="tx2">
                          <a:lumMod val="50000"/>
                        </a:schemeClr>
                      </a:gs>
                      <a:gs pos="95000">
                        <a:schemeClr val="tx2"/>
                      </a:gs>
                    </a:gsLst>
                    <a:lin ang="8100000" scaled="1"/>
                  </a:gradFill>
                  <a:ln>
                    <a:noFill/>
                  </a:ln>
                </p:spPr>
                <p:txBody>
                  <a:bodyPr vert="horz" wrap="square" lIns="91440" tIns="45720" rIns="91440" bIns="45720" numCol="1" anchor="t" anchorCtr="0" compatLnSpc="1">
                    <a:prstTxWarp prst="textNoShape">
                      <a:avLst/>
                    </a:prstTxWarp>
                  </a:bodyPr>
                  <a:lstStyle/>
                  <a:p>
                    <a:pPr defTabSz="457200"/>
                    <a:endParaRPr lang="en-US" sz="1400" dirty="0">
                      <a:solidFill>
                        <a:srgbClr val="061922"/>
                      </a:solidFill>
                      <a:latin typeface="Intel Clear" panose="020B0604020203020204" pitchFamily="34" charset="0"/>
                    </a:endParaRPr>
                  </a:p>
                </p:txBody>
              </p:sp>
              <p:sp>
                <p:nvSpPr>
                  <p:cNvPr id="103" name="Rectangle 9"/>
                  <p:cNvSpPr>
                    <a:spLocks noChangeArrowheads="1"/>
                  </p:cNvSpPr>
                  <p:nvPr/>
                </p:nvSpPr>
                <p:spPr bwMode="auto">
                  <a:xfrm>
                    <a:off x="-3224213" y="2732088"/>
                    <a:ext cx="407988" cy="411163"/>
                  </a:xfrm>
                  <a:prstGeom prst="rect">
                    <a:avLst/>
                  </a:prstGeom>
                  <a:gradFill>
                    <a:gsLst>
                      <a:gs pos="5000">
                        <a:schemeClr val="tx2">
                          <a:lumMod val="50000"/>
                        </a:schemeClr>
                      </a:gs>
                      <a:gs pos="95000">
                        <a:schemeClr val="tx2"/>
                      </a:gs>
                    </a:gsLst>
                    <a:lin ang="8100000" scaled="1"/>
                  </a:gradFill>
                  <a:ln>
                    <a:noFill/>
                  </a:ln>
                </p:spPr>
                <p:txBody>
                  <a:bodyPr vert="horz" wrap="square" lIns="91440" tIns="45720" rIns="91440" bIns="45720" numCol="1" anchor="t" anchorCtr="0" compatLnSpc="1">
                    <a:prstTxWarp prst="textNoShape">
                      <a:avLst/>
                    </a:prstTxWarp>
                  </a:bodyPr>
                  <a:lstStyle/>
                  <a:p>
                    <a:pPr defTabSz="457200"/>
                    <a:endParaRPr lang="en-US" sz="1400" dirty="0">
                      <a:solidFill>
                        <a:srgbClr val="061922"/>
                      </a:solidFill>
                      <a:latin typeface="Intel Clear" panose="020B0604020203020204" pitchFamily="34" charset="0"/>
                    </a:endParaRPr>
                  </a:p>
                </p:txBody>
              </p:sp>
              <p:sp>
                <p:nvSpPr>
                  <p:cNvPr id="104" name="Freeform 10"/>
                  <p:cNvSpPr>
                    <a:spLocks/>
                  </p:cNvSpPr>
                  <p:nvPr/>
                </p:nvSpPr>
                <p:spPr bwMode="auto">
                  <a:xfrm>
                    <a:off x="-3214688" y="2581275"/>
                    <a:ext cx="595313" cy="130175"/>
                  </a:xfrm>
                  <a:custGeom>
                    <a:avLst/>
                    <a:gdLst>
                      <a:gd name="T0" fmla="*/ 258 w 375"/>
                      <a:gd name="T1" fmla="*/ 82 h 82"/>
                      <a:gd name="T2" fmla="*/ 0 w 375"/>
                      <a:gd name="T3" fmla="*/ 82 h 82"/>
                      <a:gd name="T4" fmla="*/ 142 w 375"/>
                      <a:gd name="T5" fmla="*/ 0 h 82"/>
                      <a:gd name="T6" fmla="*/ 375 w 375"/>
                      <a:gd name="T7" fmla="*/ 0 h 82"/>
                      <a:gd name="T8" fmla="*/ 258 w 375"/>
                      <a:gd name="T9" fmla="*/ 82 h 82"/>
                    </a:gdLst>
                    <a:ahLst/>
                    <a:cxnLst>
                      <a:cxn ang="0">
                        <a:pos x="T0" y="T1"/>
                      </a:cxn>
                      <a:cxn ang="0">
                        <a:pos x="T2" y="T3"/>
                      </a:cxn>
                      <a:cxn ang="0">
                        <a:pos x="T4" y="T5"/>
                      </a:cxn>
                      <a:cxn ang="0">
                        <a:pos x="T6" y="T7"/>
                      </a:cxn>
                      <a:cxn ang="0">
                        <a:pos x="T8" y="T9"/>
                      </a:cxn>
                    </a:cxnLst>
                    <a:rect l="0" t="0" r="r" b="b"/>
                    <a:pathLst>
                      <a:path w="375" h="82">
                        <a:moveTo>
                          <a:pt x="258" y="82"/>
                        </a:moveTo>
                        <a:lnTo>
                          <a:pt x="0" y="82"/>
                        </a:lnTo>
                        <a:lnTo>
                          <a:pt x="142" y="0"/>
                        </a:lnTo>
                        <a:lnTo>
                          <a:pt x="375" y="0"/>
                        </a:lnTo>
                        <a:lnTo>
                          <a:pt x="258" y="82"/>
                        </a:lnTo>
                        <a:close/>
                      </a:path>
                    </a:pathLst>
                  </a:custGeom>
                  <a:gradFill>
                    <a:gsLst>
                      <a:gs pos="5000">
                        <a:schemeClr val="tx2">
                          <a:lumMod val="50000"/>
                        </a:schemeClr>
                      </a:gs>
                      <a:gs pos="95000">
                        <a:schemeClr val="tx2"/>
                      </a:gs>
                    </a:gsLst>
                    <a:lin ang="8100000" scaled="1"/>
                  </a:gradFill>
                  <a:ln>
                    <a:noFill/>
                  </a:ln>
                </p:spPr>
                <p:txBody>
                  <a:bodyPr vert="horz" wrap="square" lIns="91440" tIns="45720" rIns="91440" bIns="45720" numCol="1" anchor="t" anchorCtr="0" compatLnSpc="1">
                    <a:prstTxWarp prst="textNoShape">
                      <a:avLst/>
                    </a:prstTxWarp>
                  </a:bodyPr>
                  <a:lstStyle/>
                  <a:p>
                    <a:pPr defTabSz="457200"/>
                    <a:endParaRPr lang="en-US" sz="1400" dirty="0">
                      <a:solidFill>
                        <a:srgbClr val="061922"/>
                      </a:solidFill>
                      <a:latin typeface="Intel Clear" panose="020B0604020203020204" pitchFamily="34" charset="0"/>
                    </a:endParaRPr>
                  </a:p>
                </p:txBody>
              </p:sp>
            </p:grpSp>
            <p:grpSp>
              <p:nvGrpSpPr>
                <p:cNvPr id="11" name="Group 98"/>
                <p:cNvGrpSpPr/>
                <p:nvPr/>
              </p:nvGrpSpPr>
              <p:grpSpPr>
                <a:xfrm>
                  <a:off x="-2329826" y="2763838"/>
                  <a:ext cx="609600" cy="379413"/>
                  <a:chOff x="-2329826" y="2763838"/>
                  <a:chExt cx="609600" cy="379413"/>
                </a:xfrm>
              </p:grpSpPr>
              <p:sp>
                <p:nvSpPr>
                  <p:cNvPr id="100" name="Rectangle 6"/>
                  <p:cNvSpPr>
                    <a:spLocks noChangeArrowheads="1"/>
                  </p:cNvSpPr>
                  <p:nvPr/>
                </p:nvSpPr>
                <p:spPr bwMode="auto">
                  <a:xfrm>
                    <a:off x="-2329826" y="2895600"/>
                    <a:ext cx="409575" cy="247649"/>
                  </a:xfrm>
                  <a:prstGeom prst="rect">
                    <a:avLst/>
                  </a:prstGeom>
                  <a:gradFill flip="none" rotWithShape="1">
                    <a:gsLst>
                      <a:gs pos="5000">
                        <a:srgbClr val="D6DF27"/>
                      </a:gs>
                      <a:gs pos="95000">
                        <a:srgbClr val="8CC640"/>
                      </a:gs>
                    </a:gsLst>
                    <a:lin ang="2700000" scaled="1"/>
                    <a:tileRect/>
                  </a:gradFill>
                  <a:ln w="9525">
                    <a:noFill/>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eaLnBrk="0" hangingPunct="0"/>
                    <a:endParaRPr lang="en-US" sz="1400" b="1" dirty="0">
                      <a:solidFill>
                        <a:srgbClr val="061922"/>
                      </a:solidFill>
                      <a:latin typeface="Intel Clear" panose="020B0604020203020204" pitchFamily="34" charset="0"/>
                    </a:endParaRPr>
                  </a:p>
                </p:txBody>
              </p:sp>
              <p:sp>
                <p:nvSpPr>
                  <p:cNvPr id="101" name="Freeform 7"/>
                  <p:cNvSpPr>
                    <a:spLocks/>
                  </p:cNvSpPr>
                  <p:nvPr/>
                </p:nvSpPr>
                <p:spPr bwMode="auto">
                  <a:xfrm>
                    <a:off x="-1901201" y="2763838"/>
                    <a:ext cx="180975" cy="379413"/>
                  </a:xfrm>
                  <a:custGeom>
                    <a:avLst/>
                    <a:gdLst>
                      <a:gd name="T0" fmla="*/ 114 w 114"/>
                      <a:gd name="T1" fmla="*/ 146 h 239"/>
                      <a:gd name="T2" fmla="*/ 0 w 114"/>
                      <a:gd name="T3" fmla="*/ 239 h 239"/>
                      <a:gd name="T4" fmla="*/ 0 w 114"/>
                      <a:gd name="T5" fmla="*/ 79 h 239"/>
                      <a:gd name="T6" fmla="*/ 114 w 114"/>
                      <a:gd name="T7" fmla="*/ 0 h 239"/>
                      <a:gd name="T8" fmla="*/ 114 w 114"/>
                      <a:gd name="T9" fmla="*/ 146 h 239"/>
                    </a:gdLst>
                    <a:ahLst/>
                    <a:cxnLst>
                      <a:cxn ang="0">
                        <a:pos x="T0" y="T1"/>
                      </a:cxn>
                      <a:cxn ang="0">
                        <a:pos x="T2" y="T3"/>
                      </a:cxn>
                      <a:cxn ang="0">
                        <a:pos x="T4" y="T5"/>
                      </a:cxn>
                      <a:cxn ang="0">
                        <a:pos x="T6" y="T7"/>
                      </a:cxn>
                      <a:cxn ang="0">
                        <a:pos x="T8" y="T9"/>
                      </a:cxn>
                    </a:cxnLst>
                    <a:rect l="0" t="0" r="r" b="b"/>
                    <a:pathLst>
                      <a:path w="114" h="239">
                        <a:moveTo>
                          <a:pt x="114" y="146"/>
                        </a:moveTo>
                        <a:lnTo>
                          <a:pt x="0" y="239"/>
                        </a:lnTo>
                        <a:lnTo>
                          <a:pt x="0" y="79"/>
                        </a:lnTo>
                        <a:lnTo>
                          <a:pt x="114" y="0"/>
                        </a:lnTo>
                        <a:lnTo>
                          <a:pt x="114" y="146"/>
                        </a:lnTo>
                        <a:close/>
                      </a:path>
                    </a:pathLst>
                  </a:custGeom>
                  <a:gradFill flip="none" rotWithShape="1">
                    <a:gsLst>
                      <a:gs pos="5000">
                        <a:srgbClr val="D6DF27"/>
                      </a:gs>
                      <a:gs pos="95000">
                        <a:srgbClr val="8CC640"/>
                      </a:gs>
                    </a:gsLst>
                    <a:lin ang="8100000" scaled="1"/>
                    <a:tileRect/>
                  </a:gradFill>
                  <a:ln w="9525">
                    <a:no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eaLnBrk="0" hangingPunct="0"/>
                    <a:endParaRPr lang="en-US" sz="1400" b="1" dirty="0">
                      <a:solidFill>
                        <a:srgbClr val="061922"/>
                      </a:solidFill>
                      <a:latin typeface="Intel Clear" panose="020B0604020203020204" pitchFamily="34" charset="0"/>
                    </a:endParaRPr>
                  </a:p>
                </p:txBody>
              </p:sp>
            </p:grpSp>
          </p:grpSp>
        </p:grpSp>
      </p:grpSp>
      <p:cxnSp>
        <p:nvCxnSpPr>
          <p:cNvPr id="105" name="Elbow Connector 104"/>
          <p:cNvCxnSpPr/>
          <p:nvPr/>
        </p:nvCxnSpPr>
        <p:spPr>
          <a:xfrm rot="10800000">
            <a:off x="5981985" y="3794645"/>
            <a:ext cx="109989" cy="881034"/>
          </a:xfrm>
          <a:prstGeom prst="bentConnector2">
            <a:avLst/>
          </a:prstGeom>
          <a:gradFill rotWithShape="0">
            <a:gsLst>
              <a:gs pos="0">
                <a:schemeClr val="folHlink">
                  <a:gamma/>
                  <a:shade val="66275"/>
                  <a:invGamma/>
                </a:schemeClr>
              </a:gs>
              <a:gs pos="50000">
                <a:schemeClr val="folHlink"/>
              </a:gs>
              <a:gs pos="100000">
                <a:schemeClr val="folHlink">
                  <a:gamma/>
                  <a:shade val="66275"/>
                  <a:invGamma/>
                </a:schemeClr>
              </a:gs>
            </a:gsLst>
            <a:lin ang="2700000" scaled="1"/>
          </a:gradFill>
          <a:ln w="25400" cap="flat" cmpd="sng" algn="ctr">
            <a:solidFill>
              <a:schemeClr val="accent3"/>
            </a:solidFill>
            <a:prstDash val="solid"/>
            <a:round/>
            <a:headEnd type="oval" w="med" len="med"/>
            <a:tailEnd type="oval" w="lg" len="lg"/>
          </a:ln>
          <a:effectLst/>
        </p:spPr>
      </p:cxnSp>
      <p:grpSp>
        <p:nvGrpSpPr>
          <p:cNvPr id="12" name="Group 105"/>
          <p:cNvGrpSpPr/>
          <p:nvPr/>
        </p:nvGrpSpPr>
        <p:grpSpPr>
          <a:xfrm>
            <a:off x="378465" y="4344044"/>
            <a:ext cx="715759" cy="546434"/>
            <a:chOff x="865914" y="1511374"/>
            <a:chExt cx="653142" cy="541969"/>
          </a:xfrm>
        </p:grpSpPr>
        <p:sp>
          <p:nvSpPr>
            <p:cNvPr id="107" name="Rounded Rectangle 106"/>
            <p:cNvSpPr/>
            <p:nvPr/>
          </p:nvSpPr>
          <p:spPr>
            <a:xfrm>
              <a:off x="865914" y="1511374"/>
              <a:ext cx="653142" cy="541969"/>
            </a:xfrm>
            <a:prstGeom prst="roundRect">
              <a:avLst/>
            </a:prstGeom>
            <a:ln>
              <a:noFill/>
              <a:headEnd type="none" w="sm" len="sm"/>
              <a:tailEnd type="none" w="sm" len="sm"/>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defTabSz="457200" eaLnBrk="0" hangingPunct="0"/>
              <a:endParaRPr lang="en-US" sz="1400" b="1" dirty="0" smtClean="0">
                <a:solidFill>
                  <a:srgbClr val="061922"/>
                </a:solidFill>
                <a:latin typeface="Intel Clear" panose="020B0604020203020204" pitchFamily="34" charset="0"/>
              </a:endParaRPr>
            </a:p>
          </p:txBody>
        </p:sp>
        <p:grpSp>
          <p:nvGrpSpPr>
            <p:cNvPr id="13" name="Group 107"/>
            <p:cNvGrpSpPr/>
            <p:nvPr/>
          </p:nvGrpSpPr>
          <p:grpSpPr>
            <a:xfrm>
              <a:off x="958027" y="1532504"/>
              <a:ext cx="460547" cy="490688"/>
              <a:chOff x="-3252844" y="3289300"/>
              <a:chExt cx="915988" cy="975935"/>
            </a:xfrm>
          </p:grpSpPr>
          <p:sp>
            <p:nvSpPr>
              <p:cNvPr id="109" name="Freeform 31"/>
              <p:cNvSpPr>
                <a:spLocks/>
              </p:cNvSpPr>
              <p:nvPr/>
            </p:nvSpPr>
            <p:spPr bwMode="auto">
              <a:xfrm>
                <a:off x="-2719388" y="3289300"/>
                <a:ext cx="230188" cy="220663"/>
              </a:xfrm>
              <a:custGeom>
                <a:avLst/>
                <a:gdLst>
                  <a:gd name="T0" fmla="*/ 206 w 635"/>
                  <a:gd name="T1" fmla="*/ 542 h 609"/>
                  <a:gd name="T2" fmla="*/ 560 w 635"/>
                  <a:gd name="T3" fmla="*/ 405 h 609"/>
                  <a:gd name="T4" fmla="*/ 429 w 635"/>
                  <a:gd name="T5" fmla="*/ 68 h 609"/>
                  <a:gd name="T6" fmla="*/ 75 w 635"/>
                  <a:gd name="T7" fmla="*/ 205 h 609"/>
                  <a:gd name="T8" fmla="*/ 206 w 635"/>
                  <a:gd name="T9" fmla="*/ 542 h 609"/>
                </a:gdLst>
                <a:ahLst/>
                <a:cxnLst>
                  <a:cxn ang="0">
                    <a:pos x="T0" y="T1"/>
                  </a:cxn>
                  <a:cxn ang="0">
                    <a:pos x="T2" y="T3"/>
                  </a:cxn>
                  <a:cxn ang="0">
                    <a:pos x="T4" y="T5"/>
                  </a:cxn>
                  <a:cxn ang="0">
                    <a:pos x="T6" y="T7"/>
                  </a:cxn>
                  <a:cxn ang="0">
                    <a:pos x="T8" y="T9"/>
                  </a:cxn>
                </a:cxnLst>
                <a:rect l="0" t="0" r="r" b="b"/>
                <a:pathLst>
                  <a:path w="635" h="609">
                    <a:moveTo>
                      <a:pt x="206" y="542"/>
                    </a:moveTo>
                    <a:cubicBezTo>
                      <a:pt x="370" y="609"/>
                      <a:pt x="484" y="565"/>
                      <a:pt x="560" y="405"/>
                    </a:cubicBezTo>
                    <a:cubicBezTo>
                      <a:pt x="635" y="244"/>
                      <a:pt x="593" y="135"/>
                      <a:pt x="429" y="68"/>
                    </a:cubicBezTo>
                    <a:cubicBezTo>
                      <a:pt x="264" y="0"/>
                      <a:pt x="150" y="45"/>
                      <a:pt x="75" y="205"/>
                    </a:cubicBezTo>
                    <a:cubicBezTo>
                      <a:pt x="0" y="365"/>
                      <a:pt x="42" y="474"/>
                      <a:pt x="206" y="542"/>
                    </a:cubicBezTo>
                    <a:close/>
                  </a:path>
                </a:pathLst>
              </a:custGeom>
              <a:gradFill>
                <a:gsLst>
                  <a:gs pos="100000">
                    <a:srgbClr val="484A4C"/>
                  </a:gs>
                  <a:gs pos="0">
                    <a:srgbClr val="484A4C">
                      <a:lumMod val="60000"/>
                      <a:lumOff val="40000"/>
                    </a:srgbClr>
                  </a:gs>
                </a:gsLst>
                <a:lin ang="16200000" scaled="0"/>
              </a:gradFill>
              <a:ln w="38100" algn="ctr">
                <a:noFill/>
                <a:miter lim="800000"/>
                <a:headEnd type="none" w="sm" len="sm"/>
                <a:tailEnd type="none" w="sm" len="sm"/>
              </a:ln>
              <a:extLst>
                <a:ext uri="{91240B29-F687-4F45-9708-019B960494DF}">
                  <a14:hiddenLine xmlns:a14="http://schemas.microsoft.com/office/drawing/2010/main" w="9525">
                    <a:solidFill>
                      <a:srgbClr val="000000"/>
                    </a:solidFill>
                    <a:round/>
                    <a:headEnd/>
                    <a:tailEnd/>
                  </a14:hiddenLine>
                </a:ext>
              </a:extLst>
            </p:spPr>
            <p:txBody>
              <a:bodyPr lIns="91431" tIns="45716" rIns="91431" bIns="45716" rtlCol="0" anchor="ctr"/>
              <a:lstStyle/>
              <a:p>
                <a:pPr algn="ctr" defTabSz="457200"/>
                <a:endParaRPr lang="en-US" sz="1400" kern="0" dirty="0">
                  <a:solidFill>
                    <a:srgbClr val="FFFFFF"/>
                  </a:solidFill>
                  <a:latin typeface="Intel Clear" panose="020B0604020203020204" pitchFamily="34" charset="0"/>
                </a:endParaRPr>
              </a:p>
            </p:txBody>
          </p:sp>
          <p:sp>
            <p:nvSpPr>
              <p:cNvPr id="110" name="Freeform 32"/>
              <p:cNvSpPr>
                <a:spLocks/>
              </p:cNvSpPr>
              <p:nvPr/>
            </p:nvSpPr>
            <p:spPr bwMode="auto">
              <a:xfrm>
                <a:off x="-3252844" y="3388937"/>
                <a:ext cx="915988" cy="876298"/>
              </a:xfrm>
              <a:custGeom>
                <a:avLst/>
                <a:gdLst>
                  <a:gd name="T0" fmla="*/ 1556 w 2519"/>
                  <a:gd name="T1" fmla="*/ 1419 h 2406"/>
                  <a:gd name="T2" fmla="*/ 1556 w 2519"/>
                  <a:gd name="T3" fmla="*/ 1418 h 2406"/>
                  <a:gd name="T4" fmla="*/ 1556 w 2519"/>
                  <a:gd name="T5" fmla="*/ 1418 h 2406"/>
                  <a:gd name="T6" fmla="*/ 1486 w 2519"/>
                  <a:gd name="T7" fmla="*/ 1280 h 2406"/>
                  <a:gd name="T8" fmla="*/ 1559 w 2519"/>
                  <a:gd name="T9" fmla="*/ 1023 h 2406"/>
                  <a:gd name="T10" fmla="*/ 1735 w 2519"/>
                  <a:gd name="T11" fmla="*/ 800 h 2406"/>
                  <a:gd name="T12" fmla="*/ 1752 w 2519"/>
                  <a:gd name="T13" fmla="*/ 853 h 2406"/>
                  <a:gd name="T14" fmla="*/ 2305 w 2519"/>
                  <a:gd name="T15" fmla="*/ 1048 h 2406"/>
                  <a:gd name="T16" fmla="*/ 2519 w 2519"/>
                  <a:gd name="T17" fmla="*/ 1004 h 2406"/>
                  <a:gd name="T18" fmla="*/ 2491 w 2519"/>
                  <a:gd name="T19" fmla="*/ 758 h 2406"/>
                  <a:gd name="T20" fmla="*/ 2002 w 2519"/>
                  <a:gd name="T21" fmla="*/ 493 h 2406"/>
                  <a:gd name="T22" fmla="*/ 1923 w 2519"/>
                  <a:gd name="T23" fmla="*/ 378 h 2406"/>
                  <a:gd name="T24" fmla="*/ 1923 w 2519"/>
                  <a:gd name="T25" fmla="*/ 378 h 2406"/>
                  <a:gd name="T26" fmla="*/ 1855 w 2519"/>
                  <a:gd name="T27" fmla="*/ 342 h 2406"/>
                  <a:gd name="T28" fmla="*/ 474 w 2519"/>
                  <a:gd name="T29" fmla="*/ 698 h 2406"/>
                  <a:gd name="T30" fmla="*/ 718 w 2519"/>
                  <a:gd name="T31" fmla="*/ 837 h 2406"/>
                  <a:gd name="T32" fmla="*/ 1237 w 2519"/>
                  <a:gd name="T33" fmla="*/ 522 h 2406"/>
                  <a:gd name="T34" fmla="*/ 965 w 2519"/>
                  <a:gd name="T35" fmla="*/ 941 h 2406"/>
                  <a:gd name="T36" fmla="*/ 849 w 2519"/>
                  <a:gd name="T37" fmla="*/ 1261 h 2406"/>
                  <a:gd name="T38" fmla="*/ 0 w 2519"/>
                  <a:gd name="T39" fmla="*/ 1492 h 2406"/>
                  <a:gd name="T40" fmla="*/ 3 w 2519"/>
                  <a:gd name="T41" fmla="*/ 1792 h 2406"/>
                  <a:gd name="T42" fmla="*/ 1117 w 2519"/>
                  <a:gd name="T43" fmla="*/ 1532 h 2406"/>
                  <a:gd name="T44" fmla="*/ 1117 w 2519"/>
                  <a:gd name="T45" fmla="*/ 1532 h 2406"/>
                  <a:gd name="T46" fmla="*/ 1228 w 2519"/>
                  <a:gd name="T47" fmla="*/ 1620 h 2406"/>
                  <a:gd name="T48" fmla="*/ 1228 w 2519"/>
                  <a:gd name="T49" fmla="*/ 1620 h 2406"/>
                  <a:gd name="T50" fmla="*/ 1703 w 2519"/>
                  <a:gd name="T51" fmla="*/ 2406 h 2406"/>
                  <a:gd name="T52" fmla="*/ 1922 w 2519"/>
                  <a:gd name="T53" fmla="*/ 2322 h 2406"/>
                  <a:gd name="T54" fmla="*/ 1556 w 2519"/>
                  <a:gd name="T55" fmla="*/ 1419 h 2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19" h="2406">
                    <a:moveTo>
                      <a:pt x="1556" y="1419"/>
                    </a:moveTo>
                    <a:cubicBezTo>
                      <a:pt x="1556" y="1419"/>
                      <a:pt x="1556" y="1418"/>
                      <a:pt x="1556" y="1418"/>
                    </a:cubicBezTo>
                    <a:cubicBezTo>
                      <a:pt x="1553" y="1413"/>
                      <a:pt x="1559" y="1422"/>
                      <a:pt x="1556" y="1418"/>
                    </a:cubicBezTo>
                    <a:cubicBezTo>
                      <a:pt x="1538" y="1391"/>
                      <a:pt x="1491" y="1320"/>
                      <a:pt x="1486" y="1280"/>
                    </a:cubicBezTo>
                    <a:cubicBezTo>
                      <a:pt x="1469" y="1217"/>
                      <a:pt x="1475" y="1129"/>
                      <a:pt x="1559" y="1023"/>
                    </a:cubicBezTo>
                    <a:cubicBezTo>
                      <a:pt x="1630" y="943"/>
                      <a:pt x="1691" y="866"/>
                      <a:pt x="1735" y="800"/>
                    </a:cubicBezTo>
                    <a:cubicBezTo>
                      <a:pt x="1735" y="800"/>
                      <a:pt x="1741" y="822"/>
                      <a:pt x="1752" y="853"/>
                    </a:cubicBezTo>
                    <a:cubicBezTo>
                      <a:pt x="1834" y="1040"/>
                      <a:pt x="2123" y="1078"/>
                      <a:pt x="2305" y="1048"/>
                    </a:cubicBezTo>
                    <a:cubicBezTo>
                      <a:pt x="2392" y="1030"/>
                      <a:pt x="2519" y="1004"/>
                      <a:pt x="2519" y="1004"/>
                    </a:cubicBezTo>
                    <a:cubicBezTo>
                      <a:pt x="2491" y="758"/>
                      <a:pt x="2491" y="758"/>
                      <a:pt x="2491" y="758"/>
                    </a:cubicBezTo>
                    <a:cubicBezTo>
                      <a:pt x="2466" y="760"/>
                      <a:pt x="2064" y="885"/>
                      <a:pt x="2002" y="493"/>
                    </a:cubicBezTo>
                    <a:cubicBezTo>
                      <a:pt x="1998" y="469"/>
                      <a:pt x="1983" y="413"/>
                      <a:pt x="1923" y="378"/>
                    </a:cubicBezTo>
                    <a:cubicBezTo>
                      <a:pt x="1923" y="378"/>
                      <a:pt x="1923" y="378"/>
                      <a:pt x="1923" y="378"/>
                    </a:cubicBezTo>
                    <a:cubicBezTo>
                      <a:pt x="1855" y="342"/>
                      <a:pt x="1855" y="342"/>
                      <a:pt x="1855" y="342"/>
                    </a:cubicBezTo>
                    <a:cubicBezTo>
                      <a:pt x="1561" y="202"/>
                      <a:pt x="1052" y="0"/>
                      <a:pt x="474" y="698"/>
                    </a:cubicBezTo>
                    <a:cubicBezTo>
                      <a:pt x="718" y="837"/>
                      <a:pt x="718" y="837"/>
                      <a:pt x="718" y="837"/>
                    </a:cubicBezTo>
                    <a:cubicBezTo>
                      <a:pt x="1090" y="457"/>
                      <a:pt x="1237" y="522"/>
                      <a:pt x="1237" y="522"/>
                    </a:cubicBezTo>
                    <a:cubicBezTo>
                      <a:pt x="1165" y="635"/>
                      <a:pt x="1113" y="828"/>
                      <a:pt x="965" y="941"/>
                    </a:cubicBezTo>
                    <a:cubicBezTo>
                      <a:pt x="812" y="1057"/>
                      <a:pt x="856" y="1218"/>
                      <a:pt x="849" y="1261"/>
                    </a:cubicBezTo>
                    <a:cubicBezTo>
                      <a:pt x="849" y="1261"/>
                      <a:pt x="810" y="1524"/>
                      <a:pt x="0" y="1492"/>
                    </a:cubicBezTo>
                    <a:cubicBezTo>
                      <a:pt x="3" y="1792"/>
                      <a:pt x="3" y="1792"/>
                      <a:pt x="3" y="1792"/>
                    </a:cubicBezTo>
                    <a:cubicBezTo>
                      <a:pt x="710" y="1866"/>
                      <a:pt x="1018" y="1646"/>
                      <a:pt x="1117" y="1532"/>
                    </a:cubicBezTo>
                    <a:cubicBezTo>
                      <a:pt x="1117" y="1532"/>
                      <a:pt x="1117" y="1532"/>
                      <a:pt x="1117" y="1532"/>
                    </a:cubicBezTo>
                    <a:cubicBezTo>
                      <a:pt x="1148" y="1547"/>
                      <a:pt x="1193" y="1579"/>
                      <a:pt x="1228" y="1620"/>
                    </a:cubicBezTo>
                    <a:cubicBezTo>
                      <a:pt x="1230" y="1623"/>
                      <a:pt x="1225" y="1617"/>
                      <a:pt x="1228" y="1620"/>
                    </a:cubicBezTo>
                    <a:cubicBezTo>
                      <a:pt x="1454" y="1866"/>
                      <a:pt x="1703" y="2406"/>
                      <a:pt x="1703" y="2406"/>
                    </a:cubicBezTo>
                    <a:cubicBezTo>
                      <a:pt x="1922" y="2322"/>
                      <a:pt x="1922" y="2322"/>
                      <a:pt x="1922" y="2322"/>
                    </a:cubicBezTo>
                    <a:cubicBezTo>
                      <a:pt x="1922" y="2322"/>
                      <a:pt x="1798" y="1769"/>
                      <a:pt x="1556" y="1419"/>
                    </a:cubicBezTo>
                    <a:close/>
                  </a:path>
                </a:pathLst>
              </a:custGeom>
              <a:gradFill>
                <a:gsLst>
                  <a:gs pos="100000">
                    <a:srgbClr val="484A4C"/>
                  </a:gs>
                  <a:gs pos="0">
                    <a:srgbClr val="484A4C">
                      <a:lumMod val="60000"/>
                      <a:lumOff val="40000"/>
                    </a:srgbClr>
                  </a:gs>
                </a:gsLst>
                <a:lin ang="16200000" scaled="0"/>
              </a:gradFill>
              <a:ln w="38100" algn="ctr">
                <a:noFill/>
                <a:miter lim="800000"/>
                <a:headEnd type="none" w="sm" len="sm"/>
                <a:tailEnd type="none" w="sm" len="sm"/>
              </a:ln>
              <a:extLst>
                <a:ext uri="{91240B29-F687-4F45-9708-019B960494DF}">
                  <a14:hiddenLine xmlns:a14="http://schemas.microsoft.com/office/drawing/2010/main" w="9525">
                    <a:solidFill>
                      <a:srgbClr val="000000"/>
                    </a:solidFill>
                    <a:round/>
                    <a:headEnd/>
                    <a:tailEnd/>
                  </a14:hiddenLine>
                </a:ext>
              </a:extLst>
            </p:spPr>
            <p:txBody>
              <a:bodyPr lIns="91431" tIns="45716" rIns="91431" bIns="45716" rtlCol="0" anchor="ctr"/>
              <a:lstStyle/>
              <a:p>
                <a:pPr algn="ctr" defTabSz="457200"/>
                <a:endParaRPr lang="en-US" sz="1400" kern="0" dirty="0">
                  <a:solidFill>
                    <a:srgbClr val="FFFFFF"/>
                  </a:solidFill>
                  <a:latin typeface="Intel Clear" panose="020B0604020203020204" pitchFamily="34" charset="0"/>
                </a:endParaRPr>
              </a:p>
            </p:txBody>
          </p:sp>
        </p:grpSp>
      </p:grpSp>
      <p:sp>
        <p:nvSpPr>
          <p:cNvPr id="111" name="Rounded Rectangle 110"/>
          <p:cNvSpPr/>
          <p:nvPr/>
        </p:nvSpPr>
        <p:spPr>
          <a:xfrm>
            <a:off x="576746" y="5791200"/>
            <a:ext cx="7990508" cy="408623"/>
          </a:xfrm>
          <a:prstGeom prst="roundRect">
            <a:avLst/>
          </a:prstGeom>
          <a:solidFill>
            <a:srgbClr val="0070C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i="1" kern="0" dirty="0" err="1" smtClean="0">
                <a:solidFill>
                  <a:prstClr val="white"/>
                </a:solidFill>
                <a:latin typeface="Intel Clear" panose="020B0604020203020204" pitchFamily="34" charset="0"/>
              </a:rPr>
              <a:t>NVMe</a:t>
            </a:r>
            <a:r>
              <a:rPr lang="en-US" i="1" kern="0" dirty="0" smtClean="0">
                <a:solidFill>
                  <a:prstClr val="white"/>
                </a:solidFill>
                <a:latin typeface="Intel Clear" panose="020B0604020203020204" pitchFamily="34" charset="0"/>
              </a:rPr>
              <a:t>* Direct-Attach Performance, Data Integrity, High-Endurance</a:t>
            </a:r>
            <a:endParaRPr lang="en-US" kern="0" dirty="0">
              <a:solidFill>
                <a:prstClr val="white"/>
              </a:solidFill>
              <a:latin typeface="Intel Clear" panose="020B0604020203020204" pitchFamily="34" charset="0"/>
            </a:endParaRPr>
          </a:p>
        </p:txBody>
      </p:sp>
      <p:sp>
        <p:nvSpPr>
          <p:cNvPr id="112" name="Rounded Rectangle 111"/>
          <p:cNvSpPr/>
          <p:nvPr/>
        </p:nvSpPr>
        <p:spPr bwMode="auto">
          <a:xfrm>
            <a:off x="313158" y="2561298"/>
            <a:ext cx="3494914" cy="631329"/>
          </a:xfrm>
          <a:prstGeom prst="roundRect">
            <a:avLst/>
          </a:prstGeom>
          <a:gradFill flip="none" rotWithShape="1">
            <a:gsLst>
              <a:gs pos="5000">
                <a:schemeClr val="accent2"/>
              </a:gs>
              <a:gs pos="95000">
                <a:schemeClr val="accent1"/>
              </a:gs>
            </a:gsLst>
            <a:path path="circle">
              <a:fillToRect l="50000" t="50000" r="50000" b="50000"/>
            </a:path>
            <a:tileRect/>
          </a:gradFill>
          <a:ln w="19050">
            <a:solidFill>
              <a:schemeClr val="bg1"/>
            </a:solidFill>
            <a:round/>
            <a:headEnd/>
            <a:tailEnd/>
          </a:ln>
          <a:effectLst/>
        </p:spPr>
        <p:txBody>
          <a:bodyPr rot="0" spcFirstLastPara="0" vertOverflow="overflow" horzOverflow="overflow" vert="horz" wrap="square" lIns="822960" tIns="45720" rIns="91440" bIns="45720" numCol="1" spcCol="0" rtlCol="0" fromWordArt="0" anchor="ctr" anchorCtr="0" forceAA="0" compatLnSpc="1">
            <a:prstTxWarp prst="textNoShape">
              <a:avLst/>
            </a:prstTxWarp>
            <a:noAutofit/>
          </a:bodyPr>
          <a:lstStyle/>
          <a:p>
            <a:pPr defTabSz="457200" eaLnBrk="0" hangingPunct="0"/>
            <a:r>
              <a:rPr lang="en-US" sz="1600" dirty="0" smtClean="0">
                <a:solidFill>
                  <a:srgbClr val="FFFFFF"/>
                </a:solidFill>
                <a:latin typeface="Intel Clear" panose="020B0604020203020204" pitchFamily="34" charset="0"/>
              </a:rPr>
              <a:t>Stress-Free Protection</a:t>
            </a:r>
            <a:endParaRPr lang="en-US" sz="1600" dirty="0">
              <a:solidFill>
                <a:srgbClr val="FFFFFF"/>
              </a:solidFill>
              <a:latin typeface="Intel Clear" panose="020B0604020203020204" pitchFamily="34" charset="0"/>
            </a:endParaRPr>
          </a:p>
        </p:txBody>
      </p:sp>
      <p:grpSp>
        <p:nvGrpSpPr>
          <p:cNvPr id="14" name="Group 112"/>
          <p:cNvGrpSpPr/>
          <p:nvPr/>
        </p:nvGrpSpPr>
        <p:grpSpPr>
          <a:xfrm>
            <a:off x="394234" y="2605978"/>
            <a:ext cx="715759" cy="541969"/>
            <a:chOff x="6832880" y="4095660"/>
            <a:chExt cx="653142" cy="541969"/>
          </a:xfrm>
        </p:grpSpPr>
        <p:sp>
          <p:nvSpPr>
            <p:cNvPr id="114" name="Rounded Rectangle 113"/>
            <p:cNvSpPr/>
            <p:nvPr/>
          </p:nvSpPr>
          <p:spPr>
            <a:xfrm>
              <a:off x="6832880" y="4095660"/>
              <a:ext cx="653142" cy="541969"/>
            </a:xfrm>
            <a:prstGeom prst="roundRect">
              <a:avLst/>
            </a:prstGeom>
            <a:ln>
              <a:noFill/>
              <a:headEnd type="none" w="sm" len="sm"/>
              <a:tailEnd type="none" w="sm" len="sm"/>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defTabSz="457200" eaLnBrk="0" hangingPunct="0"/>
              <a:endParaRPr lang="en-US" sz="1600" b="1" dirty="0" smtClean="0">
                <a:solidFill>
                  <a:srgbClr val="061922"/>
                </a:solidFill>
                <a:latin typeface="Intel Clear" panose="020B0604020203020204" pitchFamily="34" charset="0"/>
              </a:endParaRPr>
            </a:p>
          </p:txBody>
        </p:sp>
        <p:grpSp>
          <p:nvGrpSpPr>
            <p:cNvPr id="15" name="Group 114"/>
            <p:cNvGrpSpPr/>
            <p:nvPr/>
          </p:nvGrpSpPr>
          <p:grpSpPr>
            <a:xfrm>
              <a:off x="7005519" y="4135209"/>
              <a:ext cx="304508" cy="442129"/>
              <a:chOff x="-1811338" y="3477237"/>
              <a:chExt cx="611188" cy="887413"/>
            </a:xfrm>
          </p:grpSpPr>
          <p:sp>
            <p:nvSpPr>
              <p:cNvPr id="118" name="Rectangle 117"/>
              <p:cNvSpPr/>
              <p:nvPr/>
            </p:nvSpPr>
            <p:spPr>
              <a:xfrm>
                <a:off x="-1811338" y="3903664"/>
                <a:ext cx="611188" cy="226974"/>
              </a:xfrm>
              <a:prstGeom prst="rect">
                <a:avLst/>
              </a:prstGeom>
              <a:ln>
                <a:noFill/>
                <a:headEnd type="none" w="sm" len="sm"/>
                <a:tailEnd type="none" w="sm" len="sm"/>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defTabSz="457200" eaLnBrk="0" hangingPunct="0"/>
                <a:endParaRPr lang="en-US" sz="1600" b="1" dirty="0" smtClean="0">
                  <a:solidFill>
                    <a:srgbClr val="061922"/>
                  </a:solidFill>
                  <a:latin typeface="Intel Clear" panose="020B0604020203020204" pitchFamily="34" charset="0"/>
                </a:endParaRPr>
              </a:p>
            </p:txBody>
          </p:sp>
          <p:sp>
            <p:nvSpPr>
              <p:cNvPr id="120" name="Freeform 36"/>
              <p:cNvSpPr>
                <a:spLocks noEditPoints="1"/>
              </p:cNvSpPr>
              <p:nvPr/>
            </p:nvSpPr>
            <p:spPr bwMode="auto">
              <a:xfrm>
                <a:off x="-1811338" y="3477237"/>
                <a:ext cx="611188" cy="887413"/>
              </a:xfrm>
              <a:custGeom>
                <a:avLst/>
                <a:gdLst>
                  <a:gd name="T0" fmla="*/ 0 w 1680"/>
                  <a:gd name="T1" fmla="*/ 2183 h 2434"/>
                  <a:gd name="T2" fmla="*/ 1680 w 1680"/>
                  <a:gd name="T3" fmla="*/ 2183 h 2434"/>
                  <a:gd name="T4" fmla="*/ 1680 w 1680"/>
                  <a:gd name="T5" fmla="*/ 2329 h 2434"/>
                  <a:gd name="T6" fmla="*/ 1576 w 1680"/>
                  <a:gd name="T7" fmla="*/ 2434 h 2434"/>
                  <a:gd name="T8" fmla="*/ 105 w 1680"/>
                  <a:gd name="T9" fmla="*/ 2434 h 2434"/>
                  <a:gd name="T10" fmla="*/ 0 w 1680"/>
                  <a:gd name="T11" fmla="*/ 2329 h 2434"/>
                  <a:gd name="T12" fmla="*/ 0 w 1680"/>
                  <a:gd name="T13" fmla="*/ 2183 h 2434"/>
                  <a:gd name="T14" fmla="*/ 1576 w 1680"/>
                  <a:gd name="T15" fmla="*/ 1175 h 2434"/>
                  <a:gd name="T16" fmla="*/ 105 w 1680"/>
                  <a:gd name="T17" fmla="*/ 1175 h 2434"/>
                  <a:gd name="T18" fmla="*/ 0 w 1680"/>
                  <a:gd name="T19" fmla="*/ 1280 h 2434"/>
                  <a:gd name="T20" fmla="*/ 0 w 1680"/>
                  <a:gd name="T21" fmla="*/ 1696 h 2434"/>
                  <a:gd name="T22" fmla="*/ 1680 w 1680"/>
                  <a:gd name="T23" fmla="*/ 1696 h 2434"/>
                  <a:gd name="T24" fmla="*/ 1680 w 1680"/>
                  <a:gd name="T25" fmla="*/ 1280 h 2434"/>
                  <a:gd name="T26" fmla="*/ 1576 w 1680"/>
                  <a:gd name="T27" fmla="*/ 1175 h 2434"/>
                  <a:gd name="T28" fmla="*/ 394 w 1680"/>
                  <a:gd name="T29" fmla="*/ 656 h 2434"/>
                  <a:gd name="T30" fmla="*/ 840 w 1680"/>
                  <a:gd name="T31" fmla="*/ 263 h 2434"/>
                  <a:gd name="T32" fmla="*/ 1287 w 1680"/>
                  <a:gd name="T33" fmla="*/ 657 h 2434"/>
                  <a:gd name="T34" fmla="*/ 1286 w 1680"/>
                  <a:gd name="T35" fmla="*/ 656 h 2434"/>
                  <a:gd name="T36" fmla="*/ 1286 w 1680"/>
                  <a:gd name="T37" fmla="*/ 1091 h 2434"/>
                  <a:gd name="T38" fmla="*/ 1549 w 1680"/>
                  <a:gd name="T39" fmla="*/ 1091 h 2434"/>
                  <a:gd name="T40" fmla="*/ 1549 w 1680"/>
                  <a:gd name="T41" fmla="*/ 657 h 2434"/>
                  <a:gd name="T42" fmla="*/ 840 w 1680"/>
                  <a:gd name="T43" fmla="*/ 0 h 2434"/>
                  <a:gd name="T44" fmla="*/ 131 w 1680"/>
                  <a:gd name="T45" fmla="*/ 656 h 2434"/>
                  <a:gd name="T46" fmla="*/ 131 w 1680"/>
                  <a:gd name="T47" fmla="*/ 1091 h 2434"/>
                  <a:gd name="T48" fmla="*/ 394 w 1680"/>
                  <a:gd name="T49" fmla="*/ 1091 h 2434"/>
                  <a:gd name="T50" fmla="*/ 394 w 1680"/>
                  <a:gd name="T51" fmla="*/ 656 h 2434"/>
                  <a:gd name="T52" fmla="*/ 1671 w 1680"/>
                  <a:gd name="T53" fmla="*/ 2110 h 2434"/>
                  <a:gd name="T54" fmla="*/ 1680 w 1680"/>
                  <a:gd name="T55" fmla="*/ 2101 h 2434"/>
                  <a:gd name="T56" fmla="*/ 1680 w 1680"/>
                  <a:gd name="T57" fmla="*/ 1874 h 2434"/>
                  <a:gd name="T58" fmla="*/ 1427 w 1680"/>
                  <a:gd name="T59" fmla="*/ 2110 h 2434"/>
                  <a:gd name="T60" fmla="*/ 1671 w 1680"/>
                  <a:gd name="T61" fmla="*/ 2110 h 2434"/>
                  <a:gd name="T62" fmla="*/ 982 w 1680"/>
                  <a:gd name="T63" fmla="*/ 2110 h 2434"/>
                  <a:gd name="T64" fmla="*/ 1225 w 1680"/>
                  <a:gd name="T65" fmla="*/ 2110 h 2434"/>
                  <a:gd name="T66" fmla="*/ 1590 w 1680"/>
                  <a:gd name="T67" fmla="*/ 1769 h 2434"/>
                  <a:gd name="T68" fmla="*/ 1347 w 1680"/>
                  <a:gd name="T69" fmla="*/ 1769 h 2434"/>
                  <a:gd name="T70" fmla="*/ 982 w 1680"/>
                  <a:gd name="T71" fmla="*/ 2110 h 2434"/>
                  <a:gd name="T72" fmla="*/ 536 w 1680"/>
                  <a:gd name="T73" fmla="*/ 2110 h 2434"/>
                  <a:gd name="T74" fmla="*/ 780 w 1680"/>
                  <a:gd name="T75" fmla="*/ 2110 h 2434"/>
                  <a:gd name="T76" fmla="*/ 1145 w 1680"/>
                  <a:gd name="T77" fmla="*/ 1769 h 2434"/>
                  <a:gd name="T78" fmla="*/ 901 w 1680"/>
                  <a:gd name="T79" fmla="*/ 1769 h 2434"/>
                  <a:gd name="T80" fmla="*/ 536 w 1680"/>
                  <a:gd name="T81" fmla="*/ 2110 h 2434"/>
                  <a:gd name="T82" fmla="*/ 91 w 1680"/>
                  <a:gd name="T83" fmla="*/ 2110 h 2434"/>
                  <a:gd name="T84" fmla="*/ 334 w 1680"/>
                  <a:gd name="T85" fmla="*/ 2110 h 2434"/>
                  <a:gd name="T86" fmla="*/ 699 w 1680"/>
                  <a:gd name="T87" fmla="*/ 1769 h 2434"/>
                  <a:gd name="T88" fmla="*/ 456 w 1680"/>
                  <a:gd name="T89" fmla="*/ 1769 h 2434"/>
                  <a:gd name="T90" fmla="*/ 91 w 1680"/>
                  <a:gd name="T91" fmla="*/ 2110 h 2434"/>
                  <a:gd name="T92" fmla="*/ 11 w 1680"/>
                  <a:gd name="T93" fmla="*/ 1769 h 2434"/>
                  <a:gd name="T94" fmla="*/ 0 w 1680"/>
                  <a:gd name="T95" fmla="*/ 1779 h 2434"/>
                  <a:gd name="T96" fmla="*/ 0 w 1680"/>
                  <a:gd name="T97" fmla="*/ 2007 h 2434"/>
                  <a:gd name="T98" fmla="*/ 254 w 1680"/>
                  <a:gd name="T99" fmla="*/ 1769 h 2434"/>
                  <a:gd name="T100" fmla="*/ 11 w 1680"/>
                  <a:gd name="T101" fmla="*/ 1769 h 2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80" h="2434">
                    <a:moveTo>
                      <a:pt x="0" y="2183"/>
                    </a:moveTo>
                    <a:cubicBezTo>
                      <a:pt x="1680" y="2183"/>
                      <a:pt x="1680" y="2183"/>
                      <a:pt x="1680" y="2183"/>
                    </a:cubicBezTo>
                    <a:cubicBezTo>
                      <a:pt x="1680" y="2329"/>
                      <a:pt x="1680" y="2329"/>
                      <a:pt x="1680" y="2329"/>
                    </a:cubicBezTo>
                    <a:cubicBezTo>
                      <a:pt x="1680" y="2387"/>
                      <a:pt x="1633" y="2434"/>
                      <a:pt x="1576" y="2434"/>
                    </a:cubicBezTo>
                    <a:cubicBezTo>
                      <a:pt x="105" y="2434"/>
                      <a:pt x="105" y="2434"/>
                      <a:pt x="105" y="2434"/>
                    </a:cubicBezTo>
                    <a:cubicBezTo>
                      <a:pt x="47" y="2434"/>
                      <a:pt x="0" y="2387"/>
                      <a:pt x="0" y="2329"/>
                    </a:cubicBezTo>
                    <a:lnTo>
                      <a:pt x="0" y="2183"/>
                    </a:lnTo>
                    <a:close/>
                    <a:moveTo>
                      <a:pt x="1576" y="1175"/>
                    </a:moveTo>
                    <a:cubicBezTo>
                      <a:pt x="105" y="1175"/>
                      <a:pt x="105" y="1175"/>
                      <a:pt x="105" y="1175"/>
                    </a:cubicBezTo>
                    <a:cubicBezTo>
                      <a:pt x="47" y="1175"/>
                      <a:pt x="0" y="1222"/>
                      <a:pt x="0" y="1280"/>
                    </a:cubicBezTo>
                    <a:cubicBezTo>
                      <a:pt x="0" y="1696"/>
                      <a:pt x="0" y="1696"/>
                      <a:pt x="0" y="1696"/>
                    </a:cubicBezTo>
                    <a:cubicBezTo>
                      <a:pt x="1680" y="1696"/>
                      <a:pt x="1680" y="1696"/>
                      <a:pt x="1680" y="1696"/>
                    </a:cubicBezTo>
                    <a:cubicBezTo>
                      <a:pt x="1680" y="1280"/>
                      <a:pt x="1680" y="1280"/>
                      <a:pt x="1680" y="1280"/>
                    </a:cubicBezTo>
                    <a:cubicBezTo>
                      <a:pt x="1680" y="1222"/>
                      <a:pt x="1633" y="1175"/>
                      <a:pt x="1576" y="1175"/>
                    </a:cubicBezTo>
                    <a:close/>
                    <a:moveTo>
                      <a:pt x="394" y="656"/>
                    </a:moveTo>
                    <a:cubicBezTo>
                      <a:pt x="394" y="447"/>
                      <a:pt x="578" y="264"/>
                      <a:pt x="840" y="263"/>
                    </a:cubicBezTo>
                    <a:cubicBezTo>
                      <a:pt x="1102" y="264"/>
                      <a:pt x="1286" y="447"/>
                      <a:pt x="1287" y="657"/>
                    </a:cubicBezTo>
                    <a:cubicBezTo>
                      <a:pt x="1286" y="656"/>
                      <a:pt x="1286" y="656"/>
                      <a:pt x="1286" y="656"/>
                    </a:cubicBezTo>
                    <a:cubicBezTo>
                      <a:pt x="1286" y="1091"/>
                      <a:pt x="1286" y="1091"/>
                      <a:pt x="1286" y="1091"/>
                    </a:cubicBezTo>
                    <a:cubicBezTo>
                      <a:pt x="1549" y="1091"/>
                      <a:pt x="1549" y="1091"/>
                      <a:pt x="1549" y="1091"/>
                    </a:cubicBezTo>
                    <a:cubicBezTo>
                      <a:pt x="1549" y="657"/>
                      <a:pt x="1549" y="657"/>
                      <a:pt x="1549" y="657"/>
                    </a:cubicBezTo>
                    <a:cubicBezTo>
                      <a:pt x="1548" y="286"/>
                      <a:pt x="1228" y="1"/>
                      <a:pt x="840" y="0"/>
                    </a:cubicBezTo>
                    <a:cubicBezTo>
                      <a:pt x="453" y="1"/>
                      <a:pt x="132" y="285"/>
                      <a:pt x="131" y="656"/>
                    </a:cubicBezTo>
                    <a:cubicBezTo>
                      <a:pt x="131" y="1091"/>
                      <a:pt x="131" y="1091"/>
                      <a:pt x="131" y="1091"/>
                    </a:cubicBezTo>
                    <a:cubicBezTo>
                      <a:pt x="394" y="1091"/>
                      <a:pt x="394" y="1091"/>
                      <a:pt x="394" y="1091"/>
                    </a:cubicBezTo>
                    <a:lnTo>
                      <a:pt x="394" y="656"/>
                    </a:lnTo>
                    <a:close/>
                    <a:moveTo>
                      <a:pt x="1671" y="2110"/>
                    </a:moveTo>
                    <a:cubicBezTo>
                      <a:pt x="1680" y="2101"/>
                      <a:pt x="1680" y="2101"/>
                      <a:pt x="1680" y="2101"/>
                    </a:cubicBezTo>
                    <a:cubicBezTo>
                      <a:pt x="1680" y="1874"/>
                      <a:pt x="1680" y="1874"/>
                      <a:pt x="1680" y="1874"/>
                    </a:cubicBezTo>
                    <a:cubicBezTo>
                      <a:pt x="1427" y="2110"/>
                      <a:pt x="1427" y="2110"/>
                      <a:pt x="1427" y="2110"/>
                    </a:cubicBezTo>
                    <a:lnTo>
                      <a:pt x="1671" y="2110"/>
                    </a:lnTo>
                    <a:close/>
                    <a:moveTo>
                      <a:pt x="982" y="2110"/>
                    </a:moveTo>
                    <a:cubicBezTo>
                      <a:pt x="1225" y="2110"/>
                      <a:pt x="1225" y="2110"/>
                      <a:pt x="1225" y="2110"/>
                    </a:cubicBezTo>
                    <a:cubicBezTo>
                      <a:pt x="1590" y="1769"/>
                      <a:pt x="1590" y="1769"/>
                      <a:pt x="1590" y="1769"/>
                    </a:cubicBezTo>
                    <a:cubicBezTo>
                      <a:pt x="1347" y="1769"/>
                      <a:pt x="1347" y="1769"/>
                      <a:pt x="1347" y="1769"/>
                    </a:cubicBezTo>
                    <a:lnTo>
                      <a:pt x="982" y="2110"/>
                    </a:lnTo>
                    <a:close/>
                    <a:moveTo>
                      <a:pt x="536" y="2110"/>
                    </a:moveTo>
                    <a:cubicBezTo>
                      <a:pt x="780" y="2110"/>
                      <a:pt x="780" y="2110"/>
                      <a:pt x="780" y="2110"/>
                    </a:cubicBezTo>
                    <a:cubicBezTo>
                      <a:pt x="1145" y="1769"/>
                      <a:pt x="1145" y="1769"/>
                      <a:pt x="1145" y="1769"/>
                    </a:cubicBezTo>
                    <a:cubicBezTo>
                      <a:pt x="901" y="1769"/>
                      <a:pt x="901" y="1769"/>
                      <a:pt x="901" y="1769"/>
                    </a:cubicBezTo>
                    <a:lnTo>
                      <a:pt x="536" y="2110"/>
                    </a:lnTo>
                    <a:close/>
                    <a:moveTo>
                      <a:pt x="91" y="2110"/>
                    </a:moveTo>
                    <a:cubicBezTo>
                      <a:pt x="334" y="2110"/>
                      <a:pt x="334" y="2110"/>
                      <a:pt x="334" y="2110"/>
                    </a:cubicBezTo>
                    <a:cubicBezTo>
                      <a:pt x="699" y="1769"/>
                      <a:pt x="699" y="1769"/>
                      <a:pt x="699" y="1769"/>
                    </a:cubicBezTo>
                    <a:cubicBezTo>
                      <a:pt x="456" y="1769"/>
                      <a:pt x="456" y="1769"/>
                      <a:pt x="456" y="1769"/>
                    </a:cubicBezTo>
                    <a:lnTo>
                      <a:pt x="91" y="2110"/>
                    </a:lnTo>
                    <a:close/>
                    <a:moveTo>
                      <a:pt x="11" y="1769"/>
                    </a:moveTo>
                    <a:cubicBezTo>
                      <a:pt x="0" y="1779"/>
                      <a:pt x="0" y="1779"/>
                      <a:pt x="0" y="1779"/>
                    </a:cubicBezTo>
                    <a:cubicBezTo>
                      <a:pt x="0" y="2007"/>
                      <a:pt x="0" y="2007"/>
                      <a:pt x="0" y="2007"/>
                    </a:cubicBezTo>
                    <a:cubicBezTo>
                      <a:pt x="254" y="1769"/>
                      <a:pt x="254" y="1769"/>
                      <a:pt x="254" y="1769"/>
                    </a:cubicBezTo>
                    <a:lnTo>
                      <a:pt x="11" y="1769"/>
                    </a:lnTo>
                    <a:close/>
                  </a:path>
                </a:pathLst>
              </a:custGeom>
              <a:gradFill flip="none" rotWithShape="1">
                <a:gsLst>
                  <a:gs pos="100000">
                    <a:schemeClr val="accent1"/>
                  </a:gs>
                  <a:gs pos="0">
                    <a:schemeClr val="accent2"/>
                  </a:gs>
                </a:gsLst>
                <a:lin ang="16200000" scaled="0"/>
                <a:tileRect/>
              </a:gradFill>
              <a:ln w="28575" algn="ctr">
                <a:noFill/>
                <a:miter lim="800000"/>
                <a:headEnd type="none" w="sm" len="sm"/>
                <a:tailEnd type="none" w="sm" len="sm"/>
              </a:ln>
              <a:extLst>
                <a:ext uri="{91240B29-F687-4F45-9708-019B960494DF}">
                  <a14:hiddenLine xmlns:a14="http://schemas.microsoft.com/office/drawing/2010/main" w="9525">
                    <a:solidFill>
                      <a:srgbClr val="000000"/>
                    </a:solidFill>
                    <a:round/>
                    <a:headEnd/>
                    <a:tailEnd/>
                  </a14:hiddenLine>
                </a:ext>
              </a:extLst>
            </p:spPr>
            <p:txBody>
              <a:bodyPr lIns="91431" tIns="45716" rIns="91431" bIns="45716" rtlCol="0" anchor="ctr"/>
              <a:lstStyle/>
              <a:p>
                <a:pPr algn="ctr" defTabSz="457200"/>
                <a:endParaRPr lang="en-US" sz="1600" kern="0" dirty="0">
                  <a:solidFill>
                    <a:srgbClr val="FFFFFF"/>
                  </a:solidFill>
                  <a:latin typeface="Intel Clear" panose="020B0604020203020204" pitchFamily="34" charset="0"/>
                </a:endParaRPr>
              </a:p>
            </p:txBody>
          </p:sp>
        </p:grpSp>
      </p:grpSp>
    </p:spTree>
    <p:extLst>
      <p:ext uri="{BB962C8B-B14F-4D97-AF65-F5344CB8AC3E}">
        <p14:creationId xmlns:p14="http://schemas.microsoft.com/office/powerpoint/2010/main" val="15224960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Diverse Markets…</a:t>
            </a:r>
            <a:endParaRPr lang="en-US" dirty="0"/>
          </a:p>
        </p:txBody>
      </p:sp>
      <p:pic>
        <p:nvPicPr>
          <p:cNvPr id="20" name="Picture 19" descr="new_enterpris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7947" y="1229286"/>
            <a:ext cx="1108808" cy="1108808"/>
          </a:xfrm>
          <a:prstGeom prst="rect">
            <a:avLst/>
          </a:prstGeom>
        </p:spPr>
      </p:pic>
      <p:pic>
        <p:nvPicPr>
          <p:cNvPr id="21" name="Picture 20" descr="cloud_provider.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45002" y="1229286"/>
            <a:ext cx="1077656" cy="1247812"/>
          </a:xfrm>
          <a:prstGeom prst="rect">
            <a:avLst/>
          </a:prstGeom>
        </p:spPr>
      </p:pic>
      <p:pic>
        <p:nvPicPr>
          <p:cNvPr id="22" name="Picture 21" descr="telco_02.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03951" y="3600478"/>
            <a:ext cx="1108808" cy="1108808"/>
          </a:xfrm>
          <a:prstGeom prst="rect">
            <a:avLst/>
          </a:prstGeom>
        </p:spPr>
      </p:pic>
      <p:pic>
        <p:nvPicPr>
          <p:cNvPr id="23" name="Picture 22" descr="computing.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519379" y="3600478"/>
            <a:ext cx="1037249" cy="1037249"/>
          </a:xfrm>
          <a:prstGeom prst="rect">
            <a:avLst/>
          </a:prstGeom>
        </p:spPr>
      </p:pic>
      <p:sp>
        <p:nvSpPr>
          <p:cNvPr id="24" name="Rectangle 23"/>
          <p:cNvSpPr/>
          <p:nvPr/>
        </p:nvSpPr>
        <p:spPr>
          <a:xfrm>
            <a:off x="5605274" y="1229286"/>
            <a:ext cx="3485969" cy="790853"/>
          </a:xfrm>
          <a:prstGeom prst="rect">
            <a:avLst/>
          </a:prstGeom>
        </p:spPr>
        <p:txBody>
          <a:bodyPr wrap="square" lIns="0" tIns="0" rIns="0" bIns="0" anchor="t">
            <a:noAutofit/>
          </a:bodyPr>
          <a:lstStyle/>
          <a:p>
            <a:r>
              <a:rPr lang="en-US" sz="2400" b="1" dirty="0">
                <a:solidFill>
                  <a:schemeClr val="tx2"/>
                </a:solidFill>
                <a:latin typeface="Intel Clear" panose="020B0604020203020204" pitchFamily="34" charset="0"/>
              </a:rPr>
              <a:t>Cloud Service </a:t>
            </a:r>
            <a:r>
              <a:rPr lang="en-US" sz="2400" b="1" dirty="0" smtClean="0">
                <a:solidFill>
                  <a:schemeClr val="tx2"/>
                </a:solidFill>
                <a:latin typeface="Intel Clear" panose="020B0604020203020204" pitchFamily="34" charset="0"/>
              </a:rPr>
              <a:t>Providers</a:t>
            </a:r>
            <a:endParaRPr lang="en-US" sz="2400" b="1" dirty="0">
              <a:solidFill>
                <a:schemeClr val="tx2"/>
              </a:solidFill>
              <a:latin typeface="Intel Clear" panose="020B0604020203020204" pitchFamily="34" charset="0"/>
            </a:endParaRPr>
          </a:p>
          <a:p>
            <a:r>
              <a:rPr lang="en-US" dirty="0" smtClean="0">
                <a:solidFill>
                  <a:schemeClr val="accent1"/>
                </a:solidFill>
                <a:latin typeface="Intel Clear" panose="020B0604020203020204" pitchFamily="34" charset="0"/>
              </a:rPr>
              <a:t>Scale </a:t>
            </a:r>
            <a:r>
              <a:rPr lang="en-US" dirty="0">
                <a:solidFill>
                  <a:schemeClr val="accent1"/>
                </a:solidFill>
                <a:latin typeface="Intel Clear" panose="020B0604020203020204" pitchFamily="34" charset="0"/>
              </a:rPr>
              <a:t>and maintain SLAs in face of shifting customer demands while optimizing cost of service delivery</a:t>
            </a:r>
          </a:p>
        </p:txBody>
      </p:sp>
      <p:sp>
        <p:nvSpPr>
          <p:cNvPr id="26" name="Rectangle 25"/>
          <p:cNvSpPr/>
          <p:nvPr/>
        </p:nvSpPr>
        <p:spPr>
          <a:xfrm>
            <a:off x="1550237" y="1229286"/>
            <a:ext cx="2711713" cy="888061"/>
          </a:xfrm>
          <a:prstGeom prst="rect">
            <a:avLst/>
          </a:prstGeom>
        </p:spPr>
        <p:txBody>
          <a:bodyPr wrap="square" lIns="0" tIns="0" rIns="0" bIns="0" anchor="t">
            <a:noAutofit/>
          </a:bodyPr>
          <a:lstStyle/>
          <a:p>
            <a:pPr>
              <a:lnSpc>
                <a:spcPct val="90000"/>
              </a:lnSpc>
            </a:pPr>
            <a:r>
              <a:rPr lang="en-US" sz="2400" b="1" dirty="0" smtClean="0">
                <a:solidFill>
                  <a:schemeClr val="tx2"/>
                </a:solidFill>
                <a:latin typeface="Intel Clear" panose="020B0604020203020204" pitchFamily="34" charset="0"/>
              </a:rPr>
              <a:t>Enterprise</a:t>
            </a:r>
            <a:endParaRPr lang="en-US" sz="2400" b="1" dirty="0">
              <a:solidFill>
                <a:schemeClr val="tx2"/>
              </a:solidFill>
              <a:latin typeface="Intel Clear" panose="020B0604020203020204" pitchFamily="34" charset="0"/>
            </a:endParaRPr>
          </a:p>
          <a:p>
            <a:pPr>
              <a:lnSpc>
                <a:spcPct val="90000"/>
              </a:lnSpc>
            </a:pPr>
            <a:r>
              <a:rPr lang="en-US" dirty="0" smtClean="0">
                <a:solidFill>
                  <a:schemeClr val="accent1"/>
                </a:solidFill>
                <a:latin typeface="Intel Clear" panose="020B0604020203020204" pitchFamily="34" charset="0"/>
              </a:rPr>
              <a:t>Deliver </a:t>
            </a:r>
            <a:r>
              <a:rPr lang="en-US" dirty="0">
                <a:solidFill>
                  <a:schemeClr val="accent1"/>
                </a:solidFill>
                <a:latin typeface="Intel Clear" panose="020B0604020203020204" pitchFamily="34" charset="0"/>
              </a:rPr>
              <a:t>business value as fast as possible with lowest total cost of ownership</a:t>
            </a:r>
          </a:p>
        </p:txBody>
      </p:sp>
      <p:sp>
        <p:nvSpPr>
          <p:cNvPr id="28" name="Rectangle 27"/>
          <p:cNvSpPr/>
          <p:nvPr/>
        </p:nvSpPr>
        <p:spPr>
          <a:xfrm>
            <a:off x="1559443" y="3600478"/>
            <a:ext cx="2702508" cy="848042"/>
          </a:xfrm>
          <a:prstGeom prst="rect">
            <a:avLst/>
          </a:prstGeom>
        </p:spPr>
        <p:txBody>
          <a:bodyPr wrap="square" lIns="0" tIns="0" rIns="0" bIns="0" anchor="t">
            <a:noAutofit/>
          </a:bodyPr>
          <a:lstStyle/>
          <a:p>
            <a:r>
              <a:rPr lang="en-US" sz="2400" b="1" dirty="0" smtClean="0">
                <a:solidFill>
                  <a:schemeClr val="tx2"/>
                </a:solidFill>
                <a:latin typeface="Intel Clear" panose="020B0604020203020204" pitchFamily="34" charset="0"/>
              </a:rPr>
              <a:t>Telco</a:t>
            </a:r>
          </a:p>
          <a:p>
            <a:r>
              <a:rPr lang="en-US" dirty="0" smtClean="0">
                <a:solidFill>
                  <a:schemeClr val="accent1"/>
                </a:solidFill>
                <a:latin typeface="Intel Clear" panose="020B0604020203020204" pitchFamily="34" charset="0"/>
              </a:rPr>
              <a:t>Reduce </a:t>
            </a:r>
            <a:r>
              <a:rPr lang="en-US" dirty="0">
                <a:solidFill>
                  <a:schemeClr val="accent1"/>
                </a:solidFill>
                <a:latin typeface="Intel Clear" panose="020B0604020203020204" pitchFamily="34" charset="0"/>
              </a:rPr>
              <a:t>network cost of operation and enable business innovation to drive incremental revenue </a:t>
            </a:r>
          </a:p>
        </p:txBody>
      </p:sp>
      <p:sp>
        <p:nvSpPr>
          <p:cNvPr id="30" name="Rectangle 29"/>
          <p:cNvSpPr/>
          <p:nvPr/>
        </p:nvSpPr>
        <p:spPr>
          <a:xfrm>
            <a:off x="5611091" y="3600478"/>
            <a:ext cx="3072776" cy="848042"/>
          </a:xfrm>
          <a:prstGeom prst="rect">
            <a:avLst/>
          </a:prstGeom>
        </p:spPr>
        <p:txBody>
          <a:bodyPr wrap="square" lIns="0" tIns="0" rIns="0" bIns="0" anchor="t">
            <a:noAutofit/>
          </a:bodyPr>
          <a:lstStyle/>
          <a:p>
            <a:r>
              <a:rPr lang="en-US" sz="2400" b="1" dirty="0">
                <a:solidFill>
                  <a:schemeClr val="tx2"/>
                </a:solidFill>
                <a:latin typeface="Intel Clear" panose="020B0604020203020204" pitchFamily="34" charset="0"/>
              </a:rPr>
              <a:t>Technical </a:t>
            </a:r>
            <a:r>
              <a:rPr lang="en-US" sz="2400" b="1" dirty="0" smtClean="0">
                <a:solidFill>
                  <a:schemeClr val="tx2"/>
                </a:solidFill>
                <a:latin typeface="Intel Clear" panose="020B0604020203020204" pitchFamily="34" charset="0"/>
              </a:rPr>
              <a:t>Computing</a:t>
            </a:r>
            <a:endParaRPr lang="en-US" sz="2400" b="1" dirty="0">
              <a:solidFill>
                <a:schemeClr val="tx2"/>
              </a:solidFill>
              <a:latin typeface="Intel Clear" panose="020B0604020203020204" pitchFamily="34" charset="0"/>
            </a:endParaRPr>
          </a:p>
          <a:p>
            <a:r>
              <a:rPr lang="en-US" dirty="0" smtClean="0">
                <a:solidFill>
                  <a:schemeClr val="accent1"/>
                </a:solidFill>
                <a:latin typeface="Intel Clear" panose="020B0604020203020204" pitchFamily="34" charset="0"/>
              </a:rPr>
              <a:t>Plan </a:t>
            </a:r>
            <a:r>
              <a:rPr lang="en-US" dirty="0">
                <a:solidFill>
                  <a:schemeClr val="accent1"/>
                </a:solidFill>
                <a:latin typeface="Intel Clear" panose="020B0604020203020204" pitchFamily="34" charset="0"/>
              </a:rPr>
              <a:t>ahead for maximum scale while driving most efficient performance for applications</a:t>
            </a:r>
          </a:p>
        </p:txBody>
      </p:sp>
      <p:sp>
        <p:nvSpPr>
          <p:cNvPr id="14" name="Snip Diagonal Corner Rectangle 13"/>
          <p:cNvSpPr/>
          <p:nvPr/>
        </p:nvSpPr>
        <p:spPr>
          <a:xfrm>
            <a:off x="424268" y="5553747"/>
            <a:ext cx="8453032" cy="656553"/>
          </a:xfrm>
          <a:prstGeom prst="snip2Diag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000" i="1" dirty="0" smtClean="0">
                <a:solidFill>
                  <a:schemeClr val="tx1"/>
                </a:solidFill>
                <a:latin typeface="Intel Clear" panose="020B0604020203020204" pitchFamily="34" charset="0"/>
              </a:rPr>
              <a:t>…Require Flexible</a:t>
            </a:r>
            <a:r>
              <a:rPr lang="en-US" sz="2000" i="1" dirty="0">
                <a:solidFill>
                  <a:schemeClr val="tx1"/>
                </a:solidFill>
                <a:latin typeface="Intel Clear" panose="020B0604020203020204" pitchFamily="34" charset="0"/>
              </a:rPr>
              <a:t>, Responsive and Efficient </a:t>
            </a:r>
            <a:r>
              <a:rPr lang="en-US" sz="2000" i="1" dirty="0" smtClean="0">
                <a:solidFill>
                  <a:schemeClr val="tx1"/>
                </a:solidFill>
                <a:latin typeface="Intel Clear" panose="020B0604020203020204" pitchFamily="34" charset="0"/>
              </a:rPr>
              <a:t>Datacenter</a:t>
            </a:r>
            <a:endParaRPr lang="en-US" sz="2000" i="1" dirty="0">
              <a:solidFill>
                <a:schemeClr val="tx1"/>
              </a:solidFill>
              <a:latin typeface="Intel Clear" panose="020B0604020203020204" pitchFamily="34" charset="0"/>
            </a:endParaRPr>
          </a:p>
        </p:txBody>
      </p:sp>
    </p:spTree>
    <p:extLst>
      <p:ext uri="{BB962C8B-B14F-4D97-AF65-F5344CB8AC3E}">
        <p14:creationId xmlns:p14="http://schemas.microsoft.com/office/powerpoint/2010/main" val="6639256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69"/>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274964" y="504035"/>
            <a:ext cx="3845861" cy="3845861"/>
          </a:xfrm>
          <a:prstGeom prst="rect">
            <a:avLst/>
          </a:prstGeom>
        </p:spPr>
      </p:pic>
      <p:sp>
        <p:nvSpPr>
          <p:cNvPr id="2" name="TextBox 1"/>
          <p:cNvSpPr txBox="1"/>
          <p:nvPr/>
        </p:nvSpPr>
        <p:spPr>
          <a:xfrm>
            <a:off x="217319" y="6288197"/>
            <a:ext cx="4495799" cy="261610"/>
          </a:xfrm>
          <a:prstGeom prst="rect">
            <a:avLst/>
          </a:prstGeom>
          <a:noFill/>
        </p:spPr>
        <p:txBody>
          <a:bodyPr wrap="square" rtlCol="0">
            <a:spAutoFit/>
          </a:bodyPr>
          <a:lstStyle/>
          <a:p>
            <a:r>
              <a:rPr lang="en-US" sz="1100" dirty="0">
                <a:latin typeface="Intel Clear" panose="020B0604020203020204" pitchFamily="34" charset="0"/>
              </a:rPr>
              <a:t>Source: </a:t>
            </a:r>
            <a:r>
              <a:rPr lang="en-US" sz="1100" dirty="0" smtClean="0">
                <a:latin typeface="Intel Clear" panose="020B0604020203020204" pitchFamily="34" charset="0"/>
                <a:hlinkClick r:id="rId4"/>
              </a:rPr>
              <a:t>Intel</a:t>
            </a:r>
            <a:r>
              <a:rPr lang="en-US" sz="1100" baseline="30000" dirty="0" smtClean="0">
                <a:latin typeface="Intel Clear" panose="020B0604020203020204" pitchFamily="34" charset="0"/>
                <a:hlinkClick r:id="rId4"/>
              </a:rPr>
              <a:t>®</a:t>
            </a:r>
            <a:r>
              <a:rPr lang="en-US" sz="1100" dirty="0" smtClean="0">
                <a:latin typeface="Intel Clear" panose="020B0604020203020204" pitchFamily="34" charset="0"/>
                <a:hlinkClick r:id="rId4"/>
              </a:rPr>
              <a:t> Xeon Phi™ Coprocessors  Specifications</a:t>
            </a:r>
            <a:endParaRPr lang="en-US" sz="1100" dirty="0">
              <a:latin typeface="Intel Clear" panose="020B0604020203020204" pitchFamily="34" charset="0"/>
            </a:endParaRPr>
          </a:p>
        </p:txBody>
      </p:sp>
      <p:pic>
        <p:nvPicPr>
          <p:cNvPr id="3" name="Picture 2"/>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6678228" y="1747124"/>
            <a:ext cx="1021020" cy="1361359"/>
          </a:xfrm>
          <a:prstGeom prst="rect">
            <a:avLst/>
          </a:prstGeom>
        </p:spPr>
      </p:pic>
      <p:sp>
        <p:nvSpPr>
          <p:cNvPr id="4" name="Title 3"/>
          <p:cNvSpPr>
            <a:spLocks noGrp="1"/>
          </p:cNvSpPr>
          <p:nvPr>
            <p:ph type="title"/>
          </p:nvPr>
        </p:nvSpPr>
        <p:spPr/>
        <p:txBody>
          <a:bodyPr/>
          <a:lstStyle/>
          <a:p>
            <a:r>
              <a:rPr lang="en-US" dirty="0" smtClean="0"/>
              <a:t>Intel® Xeon Phi™ Coprocessors</a:t>
            </a:r>
            <a:endParaRPr lang="en-US" dirty="0"/>
          </a:p>
        </p:txBody>
      </p:sp>
      <p:sp>
        <p:nvSpPr>
          <p:cNvPr id="5" name="Content Placeholder 4"/>
          <p:cNvSpPr>
            <a:spLocks noGrp="1"/>
          </p:cNvSpPr>
          <p:nvPr>
            <p:ph idx="1"/>
          </p:nvPr>
        </p:nvSpPr>
        <p:spPr>
          <a:xfrm>
            <a:off x="381808" y="1233857"/>
            <a:ext cx="4877613" cy="2826080"/>
          </a:xfrm>
        </p:spPr>
        <p:txBody>
          <a:bodyPr>
            <a:normAutofit fontScale="77500" lnSpcReduction="20000"/>
          </a:bodyPr>
          <a:lstStyle/>
          <a:p>
            <a:pPr marL="342900" indent="-342900">
              <a:buFont typeface="Arial" panose="020B0604020202020204" pitchFamily="34" charset="0"/>
              <a:buChar char="•"/>
            </a:pPr>
            <a:r>
              <a:rPr lang="en-US" dirty="0" smtClean="0"/>
              <a:t>Intel® Xeon Phi™ Coprocessors work synergistically with Intel® Xeon® Processors</a:t>
            </a:r>
          </a:p>
          <a:p>
            <a:pPr marL="342900" indent="-342900">
              <a:buFont typeface="Arial" panose="020B0604020202020204" pitchFamily="34" charset="0"/>
              <a:buChar char="•"/>
            </a:pPr>
            <a:r>
              <a:rPr lang="en-US" dirty="0" smtClean="0"/>
              <a:t>PCI Express form factor add-in cards</a:t>
            </a:r>
          </a:p>
          <a:p>
            <a:pPr marL="342900" indent="-342900">
              <a:buFont typeface="Arial" panose="020B0604020202020204" pitchFamily="34" charset="0"/>
              <a:buChar char="•"/>
            </a:pPr>
            <a:r>
              <a:rPr lang="en-US" dirty="0" smtClean="0"/>
              <a:t>Up to 61 Cores, 1.24 </a:t>
            </a:r>
            <a:r>
              <a:rPr lang="en-US" dirty="0" err="1" smtClean="0"/>
              <a:t>Ghz</a:t>
            </a:r>
            <a:r>
              <a:rPr lang="en-US" dirty="0" smtClean="0"/>
              <a:t> and 244 Threads</a:t>
            </a:r>
          </a:p>
          <a:p>
            <a:pPr marL="342900" indent="-342900">
              <a:buFont typeface="Arial" panose="020B0604020202020204" pitchFamily="34" charset="0"/>
              <a:buChar char="•"/>
            </a:pPr>
            <a:r>
              <a:rPr lang="en-US" dirty="0" smtClean="0"/>
              <a:t>Used primarily in servers and workstations</a:t>
            </a:r>
          </a:p>
          <a:p>
            <a:pPr marL="342900" indent="-342900">
              <a:buFont typeface="Arial" panose="020B0604020202020204" pitchFamily="34" charset="0"/>
              <a:buChar char="•"/>
            </a:pPr>
            <a:r>
              <a:rPr lang="en-US" dirty="0" smtClean="0"/>
              <a:t>Key installations have been in High Performance Computing (HPC), including the #1 Supercomputer in the world</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a:p>
        </p:txBody>
      </p:sp>
      <p:pic>
        <p:nvPicPr>
          <p:cNvPr id="1026" name="Picture 2"/>
          <p:cNvPicPr>
            <a:picLocks noChangeAspect="1" noChangeArrowheads="1"/>
          </p:cNvPicPr>
          <p:nvPr/>
        </p:nvPicPr>
        <p:blipFill rotWithShape="1">
          <a:blip r:embed="rId6"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7687225" y="74981"/>
            <a:ext cx="1311838" cy="901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 name="TextBox 60"/>
          <p:cNvSpPr txBox="1"/>
          <p:nvPr/>
        </p:nvSpPr>
        <p:spPr>
          <a:xfrm>
            <a:off x="2880360" y="3839993"/>
            <a:ext cx="3302669" cy="307777"/>
          </a:xfrm>
          <a:prstGeom prst="rect">
            <a:avLst/>
          </a:prstGeom>
          <a:noFill/>
        </p:spPr>
        <p:txBody>
          <a:bodyPr wrap="square" rtlCol="0">
            <a:spAutoFit/>
          </a:bodyPr>
          <a:lstStyle/>
          <a:p>
            <a:pPr algn="ctr"/>
            <a:r>
              <a:rPr lang="en-US" sz="1400" b="1" u="sng" dirty="0" smtClean="0">
                <a:latin typeface="Intel Clear" panose="020B0604020203020204" pitchFamily="34" charset="0"/>
                <a:cs typeface="Neo Sans Intel"/>
              </a:rPr>
              <a:t>Available in Three Product Families</a:t>
            </a:r>
          </a:p>
        </p:txBody>
      </p:sp>
      <p:sp>
        <p:nvSpPr>
          <p:cNvPr id="63" name="AutoShape 2"/>
          <p:cNvSpPr>
            <a:spLocks noChangeArrowheads="1"/>
          </p:cNvSpPr>
          <p:nvPr/>
        </p:nvSpPr>
        <p:spPr bwMode="gray">
          <a:xfrm>
            <a:off x="143749" y="4226076"/>
            <a:ext cx="2856335" cy="1319512"/>
          </a:xfrm>
          <a:prstGeom prst="roundRect">
            <a:avLst>
              <a:gd name="adj" fmla="val 8130"/>
            </a:avLst>
          </a:prstGeom>
          <a:solidFill>
            <a:schemeClr val="accent2">
              <a:lumMod val="20000"/>
              <a:lumOff val="80000"/>
            </a:schemeClr>
          </a:solidFill>
          <a:ln w="19050" algn="ctr">
            <a:noFill/>
            <a:round/>
            <a:headEnd/>
            <a:tailEnd/>
          </a:ln>
        </p:spPr>
        <p:txBody>
          <a:bodyPr anchor="t">
            <a:noAutofit/>
          </a:bodyPr>
          <a:lstStyle/>
          <a:p>
            <a:endParaRPr lang="en-US" sz="1100" dirty="0" smtClean="0">
              <a:solidFill>
                <a:schemeClr val="tx2"/>
              </a:solidFill>
              <a:latin typeface="Intel Clear" panose="020B0604020203020204" pitchFamily="34" charset="0"/>
              <a:cs typeface="Calibri" pitchFamily="34" charset="0"/>
            </a:endParaRPr>
          </a:p>
          <a:p>
            <a:endParaRPr lang="en-US" sz="1100" dirty="0">
              <a:solidFill>
                <a:schemeClr val="tx2"/>
              </a:solidFill>
              <a:latin typeface="Intel Clear" panose="020B0604020203020204" pitchFamily="34" charset="0"/>
              <a:cs typeface="Calibri" pitchFamily="34" charset="0"/>
            </a:endParaRPr>
          </a:p>
          <a:p>
            <a:r>
              <a:rPr lang="en-US" sz="1100" dirty="0" smtClean="0">
                <a:solidFill>
                  <a:schemeClr val="tx2"/>
                </a:solidFill>
                <a:latin typeface="Intel Clear" panose="020B0604020203020204" pitchFamily="34" charset="0"/>
                <a:cs typeface="Calibri" pitchFamily="34" charset="0"/>
              </a:rPr>
              <a:t>Premium </a:t>
            </a:r>
            <a:r>
              <a:rPr lang="en-US" sz="1100" dirty="0">
                <a:solidFill>
                  <a:schemeClr val="tx2"/>
                </a:solidFill>
                <a:latin typeface="Intel Clear" panose="020B0604020203020204" pitchFamily="34" charset="0"/>
                <a:cs typeface="Calibri" pitchFamily="34" charset="0"/>
              </a:rPr>
              <a:t>Offering for </a:t>
            </a:r>
            <a:r>
              <a:rPr lang="en-US" sz="1100" b="1" dirty="0">
                <a:solidFill>
                  <a:schemeClr val="tx2"/>
                </a:solidFill>
                <a:latin typeface="Intel Clear" panose="020B0604020203020204" pitchFamily="34" charset="0"/>
                <a:cs typeface="Calibri" pitchFamily="34" charset="0"/>
              </a:rPr>
              <a:t>Most Demanding Users </a:t>
            </a:r>
          </a:p>
          <a:p>
            <a:r>
              <a:rPr lang="en-US" sz="1100" dirty="0">
                <a:solidFill>
                  <a:schemeClr val="tx2"/>
                </a:solidFill>
                <a:latin typeface="Intel Clear" panose="020B0604020203020204" pitchFamily="34" charset="0"/>
                <a:cs typeface="Calibri" pitchFamily="34" charset="0"/>
              </a:rPr>
              <a:t>Passively Cooled and No Thermal Solution (PCIe and Dense Form Factor) Enabling Large Deployments</a:t>
            </a:r>
            <a:endParaRPr lang="en-US" sz="1100" kern="0" dirty="0" smtClean="0">
              <a:solidFill>
                <a:schemeClr val="tx2"/>
              </a:solidFill>
              <a:latin typeface="Verdana"/>
            </a:endParaRPr>
          </a:p>
        </p:txBody>
      </p:sp>
      <p:sp>
        <p:nvSpPr>
          <p:cNvPr id="64" name="Rectangle 65"/>
          <p:cNvSpPr>
            <a:spLocks noChangeArrowheads="1"/>
          </p:cNvSpPr>
          <p:nvPr/>
        </p:nvSpPr>
        <p:spPr bwMode="gray">
          <a:xfrm>
            <a:off x="143749" y="4198644"/>
            <a:ext cx="2856334" cy="345822"/>
          </a:xfrm>
          <a:prstGeom prst="rect">
            <a:avLst/>
          </a:prstGeom>
          <a:solidFill>
            <a:schemeClr val="tx2"/>
          </a:solidFill>
          <a:ln w="9525" algn="ctr">
            <a:noFill/>
            <a:miter lim="800000"/>
            <a:headEnd/>
            <a:tailEnd/>
          </a:ln>
        </p:spPr>
        <p:txBody>
          <a:bodyPr anchor="ctr">
            <a:noAutofit/>
          </a:bodyPr>
          <a:lstStyle/>
          <a:p>
            <a:r>
              <a:rPr lang="en-US" sz="1400" b="1" dirty="0">
                <a:solidFill>
                  <a:srgbClr val="FFFFFF"/>
                </a:solidFill>
                <a:latin typeface="Intel Clear" panose="020B0604020203020204" pitchFamily="34" charset="0"/>
              </a:rPr>
              <a:t>7100 Family:  </a:t>
            </a:r>
            <a:r>
              <a:rPr lang="en-US" sz="1050" dirty="0" smtClean="0">
                <a:solidFill>
                  <a:srgbClr val="FFFFFF"/>
                </a:solidFill>
                <a:latin typeface="Intel Clear" panose="020B0604020203020204" pitchFamily="34" charset="0"/>
              </a:rPr>
              <a:t>Highest </a:t>
            </a:r>
            <a:r>
              <a:rPr lang="en-US" sz="1050" dirty="0">
                <a:solidFill>
                  <a:srgbClr val="FFFFFF"/>
                </a:solidFill>
                <a:latin typeface="Intel Clear" panose="020B0604020203020204" pitchFamily="34" charset="0"/>
              </a:rPr>
              <a:t>Level of Features</a:t>
            </a:r>
          </a:p>
        </p:txBody>
      </p:sp>
      <p:sp>
        <p:nvSpPr>
          <p:cNvPr id="65" name="AutoShape 2"/>
          <p:cNvSpPr>
            <a:spLocks noChangeArrowheads="1"/>
          </p:cNvSpPr>
          <p:nvPr/>
        </p:nvSpPr>
        <p:spPr bwMode="gray">
          <a:xfrm>
            <a:off x="3143833" y="4225456"/>
            <a:ext cx="2856335" cy="1331093"/>
          </a:xfrm>
          <a:prstGeom prst="roundRect">
            <a:avLst>
              <a:gd name="adj" fmla="val 8130"/>
            </a:avLst>
          </a:prstGeom>
          <a:solidFill>
            <a:schemeClr val="accent2">
              <a:lumMod val="20000"/>
              <a:lumOff val="80000"/>
            </a:schemeClr>
          </a:solidFill>
          <a:ln w="19050" algn="ctr">
            <a:noFill/>
            <a:round/>
            <a:headEnd/>
            <a:tailEnd/>
          </a:ln>
        </p:spPr>
        <p:txBody>
          <a:bodyPr anchor="t">
            <a:noAutofit/>
          </a:bodyPr>
          <a:lstStyle/>
          <a:p>
            <a:endParaRPr lang="en-US" sz="1100" dirty="0" smtClean="0">
              <a:solidFill>
                <a:schemeClr val="tx2"/>
              </a:solidFill>
              <a:latin typeface="Intel Clear" panose="020B0604020203020204" pitchFamily="34" charset="0"/>
              <a:cs typeface="Calibri" pitchFamily="34" charset="0"/>
            </a:endParaRPr>
          </a:p>
          <a:p>
            <a:endParaRPr lang="en-US" sz="1100" dirty="0">
              <a:solidFill>
                <a:schemeClr val="tx2"/>
              </a:solidFill>
              <a:latin typeface="Intel Clear" panose="020B0604020203020204" pitchFamily="34" charset="0"/>
              <a:cs typeface="Calibri" pitchFamily="34" charset="0"/>
            </a:endParaRPr>
          </a:p>
          <a:p>
            <a:r>
              <a:rPr lang="en-US" sz="1100" dirty="0" smtClean="0">
                <a:solidFill>
                  <a:schemeClr val="tx2"/>
                </a:solidFill>
                <a:latin typeface="Intel Clear" panose="020B0604020203020204" pitchFamily="34" charset="0"/>
                <a:cs typeface="Calibri" pitchFamily="34" charset="0"/>
              </a:rPr>
              <a:t>Ideal </a:t>
            </a:r>
            <a:r>
              <a:rPr lang="en-US" sz="1100" dirty="0">
                <a:solidFill>
                  <a:schemeClr val="tx2"/>
                </a:solidFill>
                <a:latin typeface="Intel Clear" panose="020B0604020203020204" pitchFamily="34" charset="0"/>
                <a:cs typeface="Calibri" pitchFamily="34" charset="0"/>
              </a:rPr>
              <a:t>for </a:t>
            </a:r>
            <a:r>
              <a:rPr lang="en-US" sz="1100" b="1" dirty="0">
                <a:solidFill>
                  <a:schemeClr val="tx2"/>
                </a:solidFill>
                <a:latin typeface="Intel Clear" panose="020B0604020203020204" pitchFamily="34" charset="0"/>
                <a:cs typeface="Calibri" pitchFamily="34" charset="0"/>
              </a:rPr>
              <a:t>Memory BW Bound (STREAM, Energy) &amp; Memory Capacity Bound (DCC, Energy) </a:t>
            </a:r>
          </a:p>
          <a:p>
            <a:r>
              <a:rPr lang="en-US" sz="1100" dirty="0">
                <a:solidFill>
                  <a:schemeClr val="tx2"/>
                </a:solidFill>
                <a:latin typeface="Intel Clear" panose="020B0604020203020204" pitchFamily="34" charset="0"/>
                <a:cs typeface="Calibri" pitchFamily="34" charset="0"/>
              </a:rPr>
              <a:t>Innovative Dense Form Factor,  Lowest TDP Passively Cooled Cards</a:t>
            </a:r>
            <a:endParaRPr lang="en-US" sz="1100" kern="0" dirty="0" smtClean="0">
              <a:solidFill>
                <a:schemeClr val="tx2"/>
              </a:solidFill>
              <a:latin typeface="Verdana"/>
            </a:endParaRPr>
          </a:p>
        </p:txBody>
      </p:sp>
      <p:sp>
        <p:nvSpPr>
          <p:cNvPr id="66" name="Rectangle 65"/>
          <p:cNvSpPr>
            <a:spLocks noChangeArrowheads="1"/>
          </p:cNvSpPr>
          <p:nvPr/>
        </p:nvSpPr>
        <p:spPr bwMode="gray">
          <a:xfrm>
            <a:off x="3143832" y="4198024"/>
            <a:ext cx="2856334" cy="345822"/>
          </a:xfrm>
          <a:prstGeom prst="rect">
            <a:avLst/>
          </a:prstGeom>
          <a:solidFill>
            <a:schemeClr val="tx2"/>
          </a:solidFill>
          <a:ln w="9525" algn="ctr">
            <a:noFill/>
            <a:miter lim="800000"/>
            <a:headEnd/>
            <a:tailEnd/>
          </a:ln>
        </p:spPr>
        <p:txBody>
          <a:bodyPr anchor="ctr">
            <a:noAutofit/>
          </a:bodyPr>
          <a:lstStyle/>
          <a:p>
            <a:r>
              <a:rPr lang="en-US" sz="1400" b="1" dirty="0" smtClean="0">
                <a:solidFill>
                  <a:srgbClr val="FFFFFF"/>
                </a:solidFill>
                <a:latin typeface="Intel Clear" panose="020B0604020203020204" pitchFamily="34" charset="0"/>
              </a:rPr>
              <a:t>5100 Family:</a:t>
            </a:r>
            <a:endParaRPr lang="en-US" sz="1050" dirty="0">
              <a:solidFill>
                <a:srgbClr val="FFFFFF"/>
              </a:solidFill>
              <a:latin typeface="Intel Clear" panose="020B0604020203020204" pitchFamily="34" charset="0"/>
            </a:endParaRPr>
          </a:p>
        </p:txBody>
      </p:sp>
      <p:sp>
        <p:nvSpPr>
          <p:cNvPr id="67" name="AutoShape 2"/>
          <p:cNvSpPr>
            <a:spLocks noChangeArrowheads="1"/>
          </p:cNvSpPr>
          <p:nvPr/>
        </p:nvSpPr>
        <p:spPr bwMode="gray">
          <a:xfrm>
            <a:off x="6143917" y="4225455"/>
            <a:ext cx="2856335" cy="1370595"/>
          </a:xfrm>
          <a:prstGeom prst="roundRect">
            <a:avLst>
              <a:gd name="adj" fmla="val 8130"/>
            </a:avLst>
          </a:prstGeom>
          <a:solidFill>
            <a:schemeClr val="accent2">
              <a:lumMod val="20000"/>
              <a:lumOff val="80000"/>
            </a:schemeClr>
          </a:solidFill>
          <a:ln w="19050" algn="ctr">
            <a:noFill/>
            <a:round/>
            <a:headEnd/>
            <a:tailEnd/>
          </a:ln>
        </p:spPr>
        <p:txBody>
          <a:bodyPr anchor="t">
            <a:noAutofit/>
          </a:bodyPr>
          <a:lstStyle/>
          <a:p>
            <a:endParaRPr lang="en-US" sz="1100" dirty="0" smtClean="0">
              <a:solidFill>
                <a:schemeClr val="tx2"/>
              </a:solidFill>
              <a:latin typeface="Intel Clear" panose="020B0604020203020204" pitchFamily="34" charset="0"/>
              <a:cs typeface="Calibri" pitchFamily="34" charset="0"/>
            </a:endParaRPr>
          </a:p>
          <a:p>
            <a:endParaRPr lang="en-US" sz="1100" dirty="0" smtClean="0">
              <a:solidFill>
                <a:schemeClr val="tx2"/>
              </a:solidFill>
              <a:latin typeface="Intel Clear" panose="020B0604020203020204" pitchFamily="34" charset="0"/>
              <a:cs typeface="Calibri" pitchFamily="34" charset="0"/>
            </a:endParaRPr>
          </a:p>
          <a:p>
            <a:r>
              <a:rPr lang="en-US" sz="1100" dirty="0" smtClean="0">
                <a:solidFill>
                  <a:schemeClr val="tx2"/>
                </a:solidFill>
                <a:latin typeface="Intel Clear" panose="020B0604020203020204" pitchFamily="34" charset="0"/>
                <a:cs typeface="Calibri" pitchFamily="34" charset="0"/>
              </a:rPr>
              <a:t>Ideal </a:t>
            </a:r>
            <a:r>
              <a:rPr lang="en-US" sz="1100" dirty="0">
                <a:solidFill>
                  <a:schemeClr val="tx2"/>
                </a:solidFill>
                <a:latin typeface="Intel Clear" panose="020B0604020203020204" pitchFamily="34" charset="0"/>
                <a:cs typeface="Calibri" pitchFamily="34" charset="0"/>
              </a:rPr>
              <a:t>for </a:t>
            </a:r>
            <a:r>
              <a:rPr lang="en-US" sz="1100" b="1" dirty="0">
                <a:solidFill>
                  <a:schemeClr val="tx2"/>
                </a:solidFill>
                <a:latin typeface="Intel Clear" panose="020B0604020203020204" pitchFamily="34" charset="0"/>
                <a:cs typeface="Calibri" pitchFamily="34" charset="0"/>
              </a:rPr>
              <a:t>Compute Bound Workloads  (</a:t>
            </a:r>
            <a:r>
              <a:rPr lang="en-US" sz="1100" b="1" dirty="0" err="1">
                <a:solidFill>
                  <a:schemeClr val="tx2"/>
                </a:solidFill>
                <a:latin typeface="Intel Clear" panose="020B0604020203020204" pitchFamily="34" charset="0"/>
                <a:cs typeface="Calibri" pitchFamily="34" charset="0"/>
              </a:rPr>
              <a:t>MonteCarlo</a:t>
            </a:r>
            <a:r>
              <a:rPr lang="en-US" sz="1100" b="1" dirty="0">
                <a:solidFill>
                  <a:schemeClr val="tx2"/>
                </a:solidFill>
                <a:latin typeface="Intel Clear" panose="020B0604020203020204" pitchFamily="34" charset="0"/>
                <a:cs typeface="Calibri" pitchFamily="34" charset="0"/>
              </a:rPr>
              <a:t>, Black-Scholes, HPL, </a:t>
            </a:r>
            <a:r>
              <a:rPr lang="en-US" sz="1100" b="1" dirty="0" err="1" smtClean="0">
                <a:solidFill>
                  <a:schemeClr val="tx2"/>
                </a:solidFill>
                <a:latin typeface="Intel Clear" panose="020B0604020203020204" pitchFamily="34" charset="0"/>
                <a:cs typeface="Calibri" pitchFamily="34" charset="0"/>
              </a:rPr>
              <a:t>LifeScience</a:t>
            </a:r>
            <a:r>
              <a:rPr lang="en-US" sz="1100" b="1" dirty="0" smtClean="0">
                <a:solidFill>
                  <a:schemeClr val="tx2"/>
                </a:solidFill>
                <a:latin typeface="Intel Clear" panose="020B0604020203020204" pitchFamily="34" charset="0"/>
                <a:cs typeface="Calibri" pitchFamily="34" charset="0"/>
              </a:rPr>
              <a:t>, </a:t>
            </a:r>
            <a:r>
              <a:rPr lang="en-US" sz="1100" b="1" dirty="0" err="1">
                <a:solidFill>
                  <a:schemeClr val="tx2"/>
                </a:solidFill>
                <a:latin typeface="Intel Clear" panose="020B0604020203020204" pitchFamily="34" charset="0"/>
                <a:cs typeface="Calibri" pitchFamily="34" charset="0"/>
              </a:rPr>
              <a:t>etc</a:t>
            </a:r>
            <a:r>
              <a:rPr lang="en-US" sz="1100" b="1" dirty="0">
                <a:solidFill>
                  <a:schemeClr val="tx2"/>
                </a:solidFill>
                <a:latin typeface="Intel Clear" panose="020B0604020203020204" pitchFamily="34" charset="0"/>
                <a:cs typeface="Calibri" pitchFamily="34" charset="0"/>
              </a:rPr>
              <a:t>)</a:t>
            </a:r>
          </a:p>
          <a:p>
            <a:r>
              <a:rPr lang="en-US" sz="1100" dirty="0">
                <a:solidFill>
                  <a:schemeClr val="tx2"/>
                </a:solidFill>
                <a:latin typeface="Intel Clear" panose="020B0604020203020204" pitchFamily="34" charset="0"/>
                <a:cs typeface="Calibri" pitchFamily="34" charset="0"/>
              </a:rPr>
              <a:t>Active and Passive Cooling for Wide Range of </a:t>
            </a:r>
            <a:r>
              <a:rPr lang="en-US" sz="1100" dirty="0" err="1">
                <a:solidFill>
                  <a:schemeClr val="tx2"/>
                </a:solidFill>
                <a:latin typeface="Intel Clear" panose="020B0604020203020204" pitchFamily="34" charset="0"/>
                <a:cs typeface="Calibri" pitchFamily="34" charset="0"/>
              </a:rPr>
              <a:t>Svr</a:t>
            </a:r>
            <a:r>
              <a:rPr lang="en-US" sz="1100" dirty="0">
                <a:solidFill>
                  <a:schemeClr val="tx2"/>
                </a:solidFill>
                <a:latin typeface="Intel Clear" panose="020B0604020203020204" pitchFamily="34" charset="0"/>
                <a:cs typeface="Calibri" pitchFamily="34" charset="0"/>
              </a:rPr>
              <a:t>/WS Usages</a:t>
            </a:r>
            <a:endParaRPr lang="en-US" sz="1100" kern="0" dirty="0" smtClean="0">
              <a:solidFill>
                <a:schemeClr val="tx2"/>
              </a:solidFill>
              <a:latin typeface="Verdana"/>
            </a:endParaRPr>
          </a:p>
        </p:txBody>
      </p:sp>
      <p:sp>
        <p:nvSpPr>
          <p:cNvPr id="68" name="Rectangle 65"/>
          <p:cNvSpPr>
            <a:spLocks noChangeArrowheads="1"/>
          </p:cNvSpPr>
          <p:nvPr/>
        </p:nvSpPr>
        <p:spPr bwMode="gray">
          <a:xfrm>
            <a:off x="6143915" y="4198024"/>
            <a:ext cx="2856335" cy="345822"/>
          </a:xfrm>
          <a:prstGeom prst="rect">
            <a:avLst/>
          </a:prstGeom>
          <a:solidFill>
            <a:schemeClr val="tx2"/>
          </a:solidFill>
          <a:ln w="9525" algn="ctr">
            <a:noFill/>
            <a:miter lim="800000"/>
            <a:headEnd/>
            <a:tailEnd/>
          </a:ln>
        </p:spPr>
        <p:txBody>
          <a:bodyPr anchor="ctr">
            <a:noAutofit/>
          </a:bodyPr>
          <a:lstStyle/>
          <a:p>
            <a:r>
              <a:rPr lang="en-US" sz="1400" b="1" dirty="0">
                <a:solidFill>
                  <a:srgbClr val="FFFFFF"/>
                </a:solidFill>
                <a:latin typeface="Intel Clear" panose="020B0604020203020204" pitchFamily="34" charset="0"/>
              </a:rPr>
              <a:t>3</a:t>
            </a:r>
            <a:r>
              <a:rPr lang="en-US" sz="1400" b="1" dirty="0" smtClean="0">
                <a:solidFill>
                  <a:srgbClr val="FFFFFF"/>
                </a:solidFill>
                <a:latin typeface="Intel Clear" panose="020B0604020203020204" pitchFamily="34" charset="0"/>
              </a:rPr>
              <a:t>100 Family:</a:t>
            </a:r>
            <a:endParaRPr lang="en-US" sz="1050" dirty="0">
              <a:solidFill>
                <a:srgbClr val="FFFFFF"/>
              </a:solidFill>
              <a:latin typeface="Intel Clear" panose="020B0604020203020204" pitchFamily="34" charset="0"/>
            </a:endParaRPr>
          </a:p>
        </p:txBody>
      </p:sp>
      <p:sp>
        <p:nvSpPr>
          <p:cNvPr id="16" name="Snip Diagonal Corner Rectangle 15"/>
          <p:cNvSpPr/>
          <p:nvPr/>
        </p:nvSpPr>
        <p:spPr>
          <a:xfrm>
            <a:off x="2065782" y="5790001"/>
            <a:ext cx="6057492" cy="523024"/>
          </a:xfrm>
          <a:prstGeom prst="snip2Diag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eaLnBrk="0" fontAlgn="base" hangingPunct="0">
              <a:spcAft>
                <a:spcPct val="0"/>
              </a:spcAft>
            </a:pPr>
            <a:r>
              <a:rPr lang="en-US" sz="1600" i="1" kern="0" dirty="0">
                <a:solidFill>
                  <a:schemeClr val="tx1"/>
                </a:solidFill>
                <a:latin typeface="Intel Clear" panose="020B0604020203020204" pitchFamily="34" charset="0"/>
              </a:rPr>
              <a:t>Xeon Phi™ </a:t>
            </a:r>
            <a:r>
              <a:rPr lang="en-US" sz="1600" i="1" kern="0" dirty="0" smtClean="0">
                <a:solidFill>
                  <a:schemeClr val="tx1"/>
                </a:solidFill>
                <a:latin typeface="Intel Clear" panose="020B0604020203020204" pitchFamily="34" charset="0"/>
              </a:rPr>
              <a:t>optimized </a:t>
            </a:r>
            <a:r>
              <a:rPr lang="en-US" sz="1600" i="1" kern="0" dirty="0">
                <a:solidFill>
                  <a:schemeClr val="tx1"/>
                </a:solidFill>
                <a:latin typeface="Intel Clear" panose="020B0604020203020204" pitchFamily="34" charset="0"/>
              </a:rPr>
              <a:t>for HIGHLY PARALLEL workloads</a:t>
            </a:r>
            <a:endParaRPr lang="en-US" sz="1600" i="1" dirty="0">
              <a:solidFill>
                <a:schemeClr val="tx1"/>
              </a:solidFill>
              <a:latin typeface="Intel Clear" panose="020B0604020203020204" pitchFamily="34" charset="0"/>
            </a:endParaRPr>
          </a:p>
        </p:txBody>
      </p:sp>
      <p:sp>
        <p:nvSpPr>
          <p:cNvPr id="6" name="Rectangle 5"/>
          <p:cNvSpPr/>
          <p:nvPr/>
        </p:nvSpPr>
        <p:spPr>
          <a:xfrm>
            <a:off x="4356242" y="4177571"/>
            <a:ext cx="1559925" cy="415498"/>
          </a:xfrm>
          <a:prstGeom prst="rect">
            <a:avLst/>
          </a:prstGeom>
        </p:spPr>
        <p:txBody>
          <a:bodyPr wrap="square">
            <a:spAutoFit/>
          </a:bodyPr>
          <a:lstStyle/>
          <a:p>
            <a:r>
              <a:rPr lang="en-US" sz="1050" dirty="0">
                <a:solidFill>
                  <a:srgbClr val="FFFFFF"/>
                </a:solidFill>
                <a:latin typeface="Intel Clear" panose="020B0604020203020204" pitchFamily="34" charset="0"/>
              </a:rPr>
              <a:t>Optimized for </a:t>
            </a:r>
            <a:r>
              <a:rPr lang="en-US" sz="1050" dirty="0" smtClean="0">
                <a:solidFill>
                  <a:srgbClr val="FFFFFF"/>
                </a:solidFill>
                <a:latin typeface="Intel Clear" panose="020B0604020203020204" pitchFamily="34" charset="0"/>
              </a:rPr>
              <a:t> High </a:t>
            </a:r>
            <a:r>
              <a:rPr lang="en-US" sz="1050" dirty="0">
                <a:solidFill>
                  <a:srgbClr val="FFFFFF"/>
                </a:solidFill>
                <a:latin typeface="Intel Clear" panose="020B0604020203020204" pitchFamily="34" charset="0"/>
              </a:rPr>
              <a:t>Density Environments</a:t>
            </a:r>
          </a:p>
        </p:txBody>
      </p:sp>
      <p:sp>
        <p:nvSpPr>
          <p:cNvPr id="17" name="Rectangle 16"/>
          <p:cNvSpPr/>
          <p:nvPr/>
        </p:nvSpPr>
        <p:spPr>
          <a:xfrm>
            <a:off x="7356324" y="4168427"/>
            <a:ext cx="1764501" cy="415498"/>
          </a:xfrm>
          <a:prstGeom prst="rect">
            <a:avLst/>
          </a:prstGeom>
        </p:spPr>
        <p:txBody>
          <a:bodyPr wrap="square">
            <a:spAutoFit/>
          </a:bodyPr>
          <a:lstStyle/>
          <a:p>
            <a:r>
              <a:rPr lang="en-US" sz="1050" dirty="0" smtClean="0">
                <a:solidFill>
                  <a:srgbClr val="FFFFFF"/>
                </a:solidFill>
                <a:latin typeface="Intel Clear" panose="020B0604020203020204" pitchFamily="34" charset="0"/>
              </a:rPr>
              <a:t>Outstanding Parallel </a:t>
            </a:r>
            <a:r>
              <a:rPr lang="en-US" sz="1050" dirty="0">
                <a:solidFill>
                  <a:srgbClr val="FFFFFF"/>
                </a:solidFill>
                <a:latin typeface="Intel Clear" panose="020B0604020203020204" pitchFamily="34" charset="0"/>
              </a:rPr>
              <a:t>Computing Solution</a:t>
            </a:r>
          </a:p>
        </p:txBody>
      </p:sp>
      <p:sp>
        <p:nvSpPr>
          <p:cNvPr id="9" name="Rectangle 8"/>
          <p:cNvSpPr/>
          <p:nvPr/>
        </p:nvSpPr>
        <p:spPr>
          <a:xfrm>
            <a:off x="131736" y="5581800"/>
            <a:ext cx="4565673" cy="230832"/>
          </a:xfrm>
          <a:prstGeom prst="rect">
            <a:avLst/>
          </a:prstGeom>
        </p:spPr>
        <p:txBody>
          <a:bodyPr wrap="none">
            <a:spAutoFit/>
          </a:bodyPr>
          <a:lstStyle/>
          <a:p>
            <a:r>
              <a:rPr lang="en-US" sz="900" dirty="0" smtClean="0">
                <a:latin typeface="Intel Clear" panose="020B0604020203020204" pitchFamily="34" charset="0"/>
              </a:rPr>
              <a:t>Supports Knights Corner family; platform support for future Knights Landing release</a:t>
            </a:r>
            <a:endParaRPr lang="en-US" sz="900" dirty="0">
              <a:latin typeface="Intel Clear" panose="020B0604020203020204" pitchFamily="34" charset="0"/>
            </a:endParaRPr>
          </a:p>
        </p:txBody>
      </p:sp>
    </p:spTree>
    <p:extLst>
      <p:ext uri="{BB962C8B-B14F-4D97-AF65-F5344CB8AC3E}">
        <p14:creationId xmlns:p14="http://schemas.microsoft.com/office/powerpoint/2010/main" val="2426257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Intel® Data Center Manager</a:t>
            </a:r>
            <a:endParaRPr lang="en-US" dirty="0"/>
          </a:p>
        </p:txBody>
      </p:sp>
      <p:sp>
        <p:nvSpPr>
          <p:cNvPr id="5" name="Text Placeholder 4"/>
          <p:cNvSpPr>
            <a:spLocks noGrp="1"/>
          </p:cNvSpPr>
          <p:nvPr>
            <p:ph idx="1"/>
          </p:nvPr>
        </p:nvSpPr>
        <p:spPr>
          <a:xfrm>
            <a:off x="385916" y="1112669"/>
            <a:ext cx="4024034" cy="5052644"/>
          </a:xfrm>
        </p:spPr>
        <p:txBody>
          <a:bodyPr>
            <a:normAutofit fontScale="92500" lnSpcReduction="20000"/>
          </a:bodyPr>
          <a:lstStyle/>
          <a:p>
            <a:pPr indent="0">
              <a:spcBef>
                <a:spcPts val="600"/>
              </a:spcBef>
              <a:buNone/>
            </a:pPr>
            <a:r>
              <a:rPr lang="en-US" sz="1600" b="1" dirty="0" smtClean="0"/>
              <a:t>End User problem:</a:t>
            </a:r>
          </a:p>
          <a:p>
            <a:pPr indent="0">
              <a:spcBef>
                <a:spcPts val="600"/>
              </a:spcBef>
              <a:buNone/>
            </a:pPr>
            <a:r>
              <a:rPr lang="en-US" sz="1600" dirty="0" smtClean="0"/>
              <a:t>Datacenters need power management to control power capacity and energy costs</a:t>
            </a:r>
          </a:p>
          <a:p>
            <a:pPr indent="0">
              <a:spcBef>
                <a:spcPts val="600"/>
              </a:spcBef>
              <a:buNone/>
            </a:pPr>
            <a:endParaRPr lang="en-US" sz="1600" dirty="0" smtClean="0"/>
          </a:p>
          <a:p>
            <a:pPr indent="0">
              <a:spcBef>
                <a:spcPts val="600"/>
              </a:spcBef>
              <a:buNone/>
            </a:pPr>
            <a:r>
              <a:rPr lang="en-US" sz="1600" b="1" dirty="0" smtClean="0"/>
              <a:t>Feature Summary:</a:t>
            </a:r>
          </a:p>
          <a:p>
            <a:pPr marL="228600" indent="-114300">
              <a:buFont typeface="Arial" pitchFamily="34" charset="0"/>
              <a:buChar char="•"/>
            </a:pPr>
            <a:r>
              <a:rPr lang="en-US" altLang="zh-CN" sz="1600" dirty="0" smtClean="0"/>
              <a:t>Real-time monitoring of actual power &amp; inlet temp</a:t>
            </a:r>
          </a:p>
          <a:p>
            <a:pPr marL="228600" indent="-114300">
              <a:buFont typeface="Arial" pitchFamily="34" charset="0"/>
              <a:buChar char="•"/>
            </a:pPr>
            <a:r>
              <a:rPr lang="en-US" altLang="zh-CN" sz="1600" dirty="0" smtClean="0"/>
              <a:t>Trending power and thermal data</a:t>
            </a:r>
          </a:p>
          <a:p>
            <a:pPr marL="228600" indent="-114300">
              <a:buFont typeface="Arial" pitchFamily="34" charset="0"/>
              <a:buChar char="•"/>
            </a:pPr>
            <a:r>
              <a:rPr lang="en-US" altLang="zh-CN" sz="1600" dirty="0" smtClean="0"/>
              <a:t>Set maximum power consumption limits</a:t>
            </a:r>
          </a:p>
          <a:p>
            <a:pPr marL="228600" indent="-114300">
              <a:buFont typeface="Arial" pitchFamily="34" charset="0"/>
              <a:buChar char="•"/>
            </a:pPr>
            <a:r>
              <a:rPr lang="en-US" sz="1600" dirty="0" smtClean="0"/>
              <a:t>Server, rack, row, datacenter-level data</a:t>
            </a:r>
          </a:p>
          <a:p>
            <a:pPr marL="228600" indent="-228600"/>
            <a:endParaRPr lang="en-US" sz="1600" dirty="0" smtClean="0"/>
          </a:p>
          <a:p>
            <a:pPr indent="0">
              <a:buNone/>
            </a:pPr>
            <a:r>
              <a:rPr lang="en-US" sz="1600" b="1" dirty="0" smtClean="0"/>
              <a:t>Benefits:</a:t>
            </a:r>
          </a:p>
          <a:p>
            <a:pPr marL="228600" indent="-114300">
              <a:buFont typeface="Arial" pitchFamily="34" charset="0"/>
              <a:buChar char="•"/>
            </a:pPr>
            <a:r>
              <a:rPr lang="en-US" sz="1500" dirty="0" smtClean="0"/>
              <a:t>Monitor &amp; measure datacenter power for capacity planning and cost measurement</a:t>
            </a:r>
          </a:p>
          <a:p>
            <a:pPr marL="228600" indent="-114300">
              <a:buFont typeface="Arial" pitchFamily="34" charset="0"/>
              <a:buChar char="•"/>
            </a:pPr>
            <a:r>
              <a:rPr lang="en-US" sz="1500" dirty="0" smtClean="0"/>
              <a:t>Increased rack density using dynamic</a:t>
            </a:r>
            <a:br>
              <a:rPr lang="en-US" sz="1500" dirty="0" smtClean="0"/>
            </a:br>
            <a:r>
              <a:rPr lang="en-US" sz="1500" dirty="0" smtClean="0"/>
              <a:t>power management</a:t>
            </a:r>
            <a:endParaRPr lang="en-US" sz="1500" dirty="0"/>
          </a:p>
          <a:p>
            <a:pPr marL="228600" indent="-114300">
              <a:buFont typeface="Arial" pitchFamily="34" charset="0"/>
              <a:buChar char="•"/>
            </a:pPr>
            <a:r>
              <a:rPr lang="en-US" sz="1500" dirty="0" smtClean="0"/>
              <a:t>Protects equipment during power reduction scenario</a:t>
            </a:r>
          </a:p>
        </p:txBody>
      </p:sp>
      <p:sp>
        <p:nvSpPr>
          <p:cNvPr id="9" name="Rectangle 10"/>
          <p:cNvSpPr>
            <a:spLocks noChangeArrowheads="1"/>
          </p:cNvSpPr>
          <p:nvPr/>
        </p:nvSpPr>
        <p:spPr bwMode="auto">
          <a:xfrm>
            <a:off x="5474064" y="507595"/>
            <a:ext cx="3017417" cy="1457250"/>
          </a:xfrm>
          <a:prstGeom prst="rect">
            <a:avLst/>
          </a:prstGeom>
          <a:solidFill>
            <a:schemeClr val="bg1"/>
          </a:solidFill>
          <a:ln w="9525">
            <a:noFill/>
            <a:miter lim="800000"/>
            <a:headEnd/>
            <a:tailEnd/>
          </a:ln>
          <a:effectLst>
            <a:outerShdw blurRad="50800" dist="38100" dir="5400000" algn="t" rotWithShape="0">
              <a:prstClr val="black">
                <a:alpha val="40000"/>
              </a:prstClr>
            </a:outerShdw>
          </a:effectLst>
        </p:spPr>
        <p:txBody>
          <a:bodyPr wrap="none" tIns="182880" anchor="t" anchorCtr="0"/>
          <a:lstStyle/>
          <a:p>
            <a:pPr algn="ctr" defTabSz="457200"/>
            <a:r>
              <a:rPr lang="en-US" altLang="zh-CN" sz="1050" dirty="0" smtClean="0">
                <a:solidFill>
                  <a:srgbClr val="666666">
                    <a:lumMod val="50000"/>
                  </a:srgbClr>
                </a:solidFill>
                <a:latin typeface="Intel Clear" panose="020B0604020203020204" pitchFamily="34" charset="0"/>
                <a:ea typeface="宋体" charset="-122"/>
              </a:rPr>
              <a:t>DCM SDK (Web Service API)</a:t>
            </a:r>
            <a:endParaRPr lang="en-US" altLang="zh-CN" sz="1050" dirty="0">
              <a:solidFill>
                <a:srgbClr val="666666">
                  <a:lumMod val="50000"/>
                </a:srgbClr>
              </a:solidFill>
              <a:latin typeface="Intel Clear" panose="020B0604020203020204" pitchFamily="34" charset="0"/>
              <a:ea typeface="宋体" charset="-122"/>
            </a:endParaRPr>
          </a:p>
        </p:txBody>
      </p:sp>
      <p:sp>
        <p:nvSpPr>
          <p:cNvPr id="10" name="Rounded Rectangle 9"/>
          <p:cNvSpPr/>
          <p:nvPr/>
        </p:nvSpPr>
        <p:spPr>
          <a:xfrm>
            <a:off x="6531292" y="909878"/>
            <a:ext cx="919944" cy="448258"/>
          </a:xfrm>
          <a:prstGeom prst="roundRect">
            <a:avLst/>
          </a:prstGeom>
          <a:ln/>
        </p:spPr>
        <p:style>
          <a:lnRef idx="1">
            <a:schemeClr val="accent2"/>
          </a:lnRef>
          <a:fillRef idx="3">
            <a:schemeClr val="accent2"/>
          </a:fillRef>
          <a:effectRef idx="2">
            <a:schemeClr val="accent2"/>
          </a:effectRef>
          <a:fontRef idx="minor">
            <a:schemeClr val="lt1"/>
          </a:fontRef>
        </p:style>
        <p:txBody>
          <a:bodyPr lIns="0" rIns="0" rtlCol="0" anchor="ctr"/>
          <a:lstStyle/>
          <a:p>
            <a:pPr marL="1588" algn="ctr" defTabSz="457200" eaLnBrk="0" hangingPunct="0"/>
            <a:r>
              <a:rPr lang="en-US" sz="1000" dirty="0" smtClean="0">
                <a:solidFill>
                  <a:schemeClr val="tx2"/>
                </a:solidFill>
                <a:latin typeface="Intel Clear" panose="020B0604020203020204" pitchFamily="34" charset="0"/>
              </a:rPr>
              <a:t>CONTROL</a:t>
            </a:r>
            <a:endParaRPr lang="en-US" sz="1000" dirty="0">
              <a:solidFill>
                <a:schemeClr val="tx2"/>
              </a:solidFill>
              <a:latin typeface="Intel Clear" panose="020B0604020203020204" pitchFamily="34" charset="0"/>
            </a:endParaRPr>
          </a:p>
        </p:txBody>
      </p:sp>
      <p:sp>
        <p:nvSpPr>
          <p:cNvPr id="11" name="Rounded Rectangle 10"/>
          <p:cNvSpPr/>
          <p:nvPr/>
        </p:nvSpPr>
        <p:spPr>
          <a:xfrm>
            <a:off x="5547374" y="909878"/>
            <a:ext cx="919944" cy="448258"/>
          </a:xfrm>
          <a:prstGeom prst="roundRect">
            <a:avLst/>
          </a:prstGeom>
          <a:ln/>
        </p:spPr>
        <p:style>
          <a:lnRef idx="1">
            <a:schemeClr val="accent2"/>
          </a:lnRef>
          <a:fillRef idx="3">
            <a:schemeClr val="accent2"/>
          </a:fillRef>
          <a:effectRef idx="2">
            <a:schemeClr val="accent2"/>
          </a:effectRef>
          <a:fontRef idx="minor">
            <a:schemeClr val="lt1"/>
          </a:fontRef>
        </p:style>
        <p:txBody>
          <a:bodyPr lIns="0" rIns="0" rtlCol="0" anchor="ctr"/>
          <a:lstStyle/>
          <a:p>
            <a:pPr marL="1588" algn="ctr" defTabSz="457200" eaLnBrk="0" hangingPunct="0"/>
            <a:r>
              <a:rPr lang="en-US" sz="1000" dirty="0" smtClean="0">
                <a:solidFill>
                  <a:schemeClr val="tx2"/>
                </a:solidFill>
                <a:latin typeface="Intel Clear" panose="020B0604020203020204" pitchFamily="34" charset="0"/>
              </a:rPr>
              <a:t>MONITOR</a:t>
            </a:r>
            <a:endParaRPr lang="en-US" sz="1000" dirty="0">
              <a:solidFill>
                <a:schemeClr val="tx2"/>
              </a:solidFill>
              <a:latin typeface="Intel Clear" panose="020B0604020203020204" pitchFamily="34" charset="0"/>
            </a:endParaRPr>
          </a:p>
        </p:txBody>
      </p:sp>
      <p:sp>
        <p:nvSpPr>
          <p:cNvPr id="12" name="Rounded Rectangle 11"/>
          <p:cNvSpPr/>
          <p:nvPr/>
        </p:nvSpPr>
        <p:spPr>
          <a:xfrm>
            <a:off x="7515209" y="909878"/>
            <a:ext cx="919944" cy="448258"/>
          </a:xfrm>
          <a:prstGeom prst="roundRect">
            <a:avLst/>
          </a:prstGeom>
          <a:ln/>
        </p:spPr>
        <p:style>
          <a:lnRef idx="1">
            <a:schemeClr val="accent2"/>
          </a:lnRef>
          <a:fillRef idx="3">
            <a:schemeClr val="accent2"/>
          </a:fillRef>
          <a:effectRef idx="2">
            <a:schemeClr val="accent2"/>
          </a:effectRef>
          <a:fontRef idx="minor">
            <a:schemeClr val="lt1"/>
          </a:fontRef>
        </p:style>
        <p:txBody>
          <a:bodyPr lIns="0" rIns="0" rtlCol="0" anchor="ctr"/>
          <a:lstStyle/>
          <a:p>
            <a:pPr marL="1588" algn="ctr" defTabSz="457200" eaLnBrk="0" hangingPunct="0"/>
            <a:r>
              <a:rPr lang="en-US" sz="1000" dirty="0" smtClean="0">
                <a:solidFill>
                  <a:schemeClr val="tx2"/>
                </a:solidFill>
                <a:latin typeface="Intel Clear" panose="020B0604020203020204" pitchFamily="34" charset="0"/>
              </a:rPr>
              <a:t>TREND</a:t>
            </a:r>
            <a:endParaRPr lang="en-US" sz="1000" dirty="0">
              <a:solidFill>
                <a:schemeClr val="tx2"/>
              </a:solidFill>
              <a:latin typeface="Intel Clear" panose="020B0604020203020204" pitchFamily="34" charset="0"/>
            </a:endParaRPr>
          </a:p>
        </p:txBody>
      </p:sp>
      <p:sp>
        <p:nvSpPr>
          <p:cNvPr id="13" name="Rounded Rectangle 12"/>
          <p:cNvSpPr/>
          <p:nvPr/>
        </p:nvSpPr>
        <p:spPr>
          <a:xfrm>
            <a:off x="7023250" y="1414785"/>
            <a:ext cx="919944" cy="448258"/>
          </a:xfrm>
          <a:prstGeom prst="roundRect">
            <a:avLst/>
          </a:prstGeom>
          <a:ln/>
        </p:spPr>
        <p:style>
          <a:lnRef idx="1">
            <a:schemeClr val="accent2"/>
          </a:lnRef>
          <a:fillRef idx="3">
            <a:schemeClr val="accent2"/>
          </a:fillRef>
          <a:effectRef idx="2">
            <a:schemeClr val="accent2"/>
          </a:effectRef>
          <a:fontRef idx="minor">
            <a:schemeClr val="lt1"/>
          </a:fontRef>
        </p:style>
        <p:txBody>
          <a:bodyPr lIns="0" rIns="0" rtlCol="0" anchor="ctr"/>
          <a:lstStyle/>
          <a:p>
            <a:pPr marL="1588" algn="ctr" defTabSz="457200" eaLnBrk="0" hangingPunct="0"/>
            <a:r>
              <a:rPr lang="en-US" sz="1000" dirty="0" smtClean="0">
                <a:solidFill>
                  <a:schemeClr val="tx2"/>
                </a:solidFill>
                <a:latin typeface="Intel Clear" panose="020B0604020203020204" pitchFamily="34" charset="0"/>
              </a:rPr>
              <a:t>STANDARDS</a:t>
            </a:r>
            <a:endParaRPr lang="en-US" sz="1000" dirty="0">
              <a:solidFill>
                <a:schemeClr val="tx2"/>
              </a:solidFill>
              <a:latin typeface="Intel Clear" panose="020B0604020203020204" pitchFamily="34" charset="0"/>
            </a:endParaRPr>
          </a:p>
        </p:txBody>
      </p:sp>
      <p:sp>
        <p:nvSpPr>
          <p:cNvPr id="14" name="Rounded Rectangle 13"/>
          <p:cNvSpPr/>
          <p:nvPr/>
        </p:nvSpPr>
        <p:spPr>
          <a:xfrm>
            <a:off x="6039333" y="1414785"/>
            <a:ext cx="919944" cy="448258"/>
          </a:xfrm>
          <a:prstGeom prst="roundRect">
            <a:avLst/>
          </a:prstGeom>
          <a:ln/>
        </p:spPr>
        <p:style>
          <a:lnRef idx="1">
            <a:schemeClr val="accent2"/>
          </a:lnRef>
          <a:fillRef idx="3">
            <a:schemeClr val="accent2"/>
          </a:fillRef>
          <a:effectRef idx="2">
            <a:schemeClr val="accent2"/>
          </a:effectRef>
          <a:fontRef idx="minor">
            <a:schemeClr val="lt1"/>
          </a:fontRef>
        </p:style>
        <p:txBody>
          <a:bodyPr lIns="0" rIns="0" rtlCol="0" anchor="ctr"/>
          <a:lstStyle/>
          <a:p>
            <a:pPr marL="1588" algn="ctr" defTabSz="457200" eaLnBrk="0" hangingPunct="0"/>
            <a:r>
              <a:rPr lang="en-US" sz="1000" dirty="0" smtClean="0">
                <a:solidFill>
                  <a:schemeClr val="tx2"/>
                </a:solidFill>
                <a:latin typeface="Intel Clear" panose="020B0604020203020204" pitchFamily="34" charset="0"/>
              </a:rPr>
              <a:t>SCALABILITY</a:t>
            </a:r>
            <a:endParaRPr lang="en-US" sz="1000" dirty="0">
              <a:solidFill>
                <a:schemeClr val="tx2"/>
              </a:solidFill>
              <a:latin typeface="Intel Clear" panose="020B0604020203020204" pitchFamily="34" charset="0"/>
            </a:endParaRPr>
          </a:p>
        </p:txBody>
      </p:sp>
      <p:sp>
        <p:nvSpPr>
          <p:cNvPr id="15" name="Rectangle 6"/>
          <p:cNvSpPr>
            <a:spLocks noChangeArrowheads="1"/>
          </p:cNvSpPr>
          <p:nvPr/>
        </p:nvSpPr>
        <p:spPr bwMode="auto">
          <a:xfrm>
            <a:off x="5454343" y="237982"/>
            <a:ext cx="3042044" cy="338554"/>
          </a:xfrm>
          <a:prstGeom prst="rect">
            <a:avLst/>
          </a:prstGeom>
          <a:solidFill>
            <a:schemeClr val="accent1"/>
          </a:solidFill>
          <a:effectLst>
            <a:outerShdw blurRad="50800" dist="38100" dir="2700000" algn="tl" rotWithShape="0">
              <a:prstClr val="black">
                <a:alpha val="40000"/>
              </a:prstClr>
            </a:outerShdw>
          </a:effectLst>
        </p:spPr>
        <p:txBody>
          <a:bodyPr wrap="square" rtlCol="0" anchor="ctr">
            <a:spAutoFit/>
          </a:bodyPr>
          <a:lstStyle/>
          <a:p>
            <a:pPr algn="ctr"/>
            <a:r>
              <a:rPr lang="en-US" altLang="zh-CN" sz="1600" b="1" dirty="0">
                <a:solidFill>
                  <a:schemeClr val="bg1"/>
                </a:solidFill>
                <a:effectLst>
                  <a:outerShdw blurRad="38100" dist="38100" dir="2700000" algn="tl">
                    <a:srgbClr val="000000">
                      <a:alpha val="43137"/>
                    </a:srgbClr>
                  </a:outerShdw>
                </a:effectLst>
                <a:latin typeface="Intel Clear" panose="020B0604020203020204" pitchFamily="34" charset="0"/>
              </a:rPr>
              <a:t>Your Management Console</a:t>
            </a:r>
          </a:p>
        </p:txBody>
      </p:sp>
      <p:pic>
        <p:nvPicPr>
          <p:cNvPr id="16" name="Picture 35" descr="Bankcard shadow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72632" y="1994009"/>
            <a:ext cx="101132" cy="1185162"/>
          </a:xfrm>
          <a:prstGeom prst="rect">
            <a:avLst/>
          </a:prstGeom>
          <a:noFill/>
        </p:spPr>
      </p:pic>
      <p:pic>
        <p:nvPicPr>
          <p:cNvPr id="17" name="Picture 35" descr="Bankcard shadow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8495725" y="1994009"/>
            <a:ext cx="101132" cy="1185162"/>
          </a:xfrm>
          <a:prstGeom prst="rect">
            <a:avLst/>
          </a:prstGeom>
          <a:noFill/>
        </p:spPr>
      </p:pic>
      <p:pic>
        <p:nvPicPr>
          <p:cNvPr id="1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45373" y="2077115"/>
            <a:ext cx="497419" cy="824227"/>
          </a:xfrm>
          <a:prstGeom prst="rect">
            <a:avLst/>
          </a:prstGeom>
          <a:noFill/>
          <a:ln w="9525">
            <a:noFill/>
            <a:miter lim="800000"/>
            <a:headEnd/>
            <a:tailEnd/>
          </a:ln>
        </p:spPr>
      </p:pic>
      <p:pic>
        <p:nvPicPr>
          <p:cNvPr id="19"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68961" y="2019288"/>
            <a:ext cx="662684" cy="863808"/>
          </a:xfrm>
          <a:prstGeom prst="rect">
            <a:avLst/>
          </a:prstGeom>
          <a:noFill/>
          <a:ln w="9525">
            <a:noFill/>
            <a:miter lim="800000"/>
            <a:headEnd/>
            <a:tailEnd/>
          </a:ln>
        </p:spPr>
      </p:pic>
      <p:pic>
        <p:nvPicPr>
          <p:cNvPr id="20"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627677" y="2256098"/>
            <a:ext cx="766620" cy="667051"/>
          </a:xfrm>
          <a:prstGeom prst="rect">
            <a:avLst/>
          </a:prstGeom>
          <a:noFill/>
          <a:ln w="9525">
            <a:noFill/>
            <a:miter lim="800000"/>
            <a:headEnd/>
            <a:tailEnd/>
          </a:ln>
        </p:spPr>
      </p:pic>
      <p:sp>
        <p:nvSpPr>
          <p:cNvPr id="21" name="Rectangle 20"/>
          <p:cNvSpPr/>
          <p:nvPr/>
        </p:nvSpPr>
        <p:spPr>
          <a:xfrm>
            <a:off x="5386515" y="2906396"/>
            <a:ext cx="919944" cy="2524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457200"/>
            <a:r>
              <a:rPr lang="en-US" sz="1200" dirty="0" smtClean="0">
                <a:solidFill>
                  <a:srgbClr val="666666"/>
                </a:solidFill>
                <a:latin typeface="Intel Clear" panose="020B0604020203020204" pitchFamily="34" charset="0"/>
              </a:rPr>
              <a:t>Rack Servers</a:t>
            </a:r>
          </a:p>
          <a:p>
            <a:pPr algn="ctr" defTabSz="457200"/>
            <a:endParaRPr lang="en-US" sz="1200" dirty="0" smtClean="0">
              <a:solidFill>
                <a:srgbClr val="666666"/>
              </a:solidFill>
              <a:latin typeface="Intel Clear" panose="020B0604020203020204" pitchFamily="34" charset="0"/>
            </a:endParaRPr>
          </a:p>
          <a:p>
            <a:pPr algn="ctr" defTabSz="457200"/>
            <a:endParaRPr lang="en-US" sz="1200" dirty="0" smtClean="0">
              <a:solidFill>
                <a:srgbClr val="666666"/>
              </a:solidFill>
              <a:latin typeface="Intel Clear" panose="020B0604020203020204" pitchFamily="34" charset="0"/>
            </a:endParaRPr>
          </a:p>
          <a:p>
            <a:pPr algn="ctr" defTabSz="457200"/>
            <a:endParaRPr lang="en-US" sz="1200" dirty="0">
              <a:solidFill>
                <a:srgbClr val="666666"/>
              </a:solidFill>
              <a:latin typeface="Intel Clear" panose="020B0604020203020204" pitchFamily="34" charset="0"/>
            </a:endParaRPr>
          </a:p>
        </p:txBody>
      </p:sp>
      <p:sp>
        <p:nvSpPr>
          <p:cNvPr id="22" name="Rectangle 21"/>
          <p:cNvSpPr/>
          <p:nvPr/>
        </p:nvSpPr>
        <p:spPr>
          <a:xfrm>
            <a:off x="6534031" y="2906396"/>
            <a:ext cx="919944" cy="2524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457200"/>
            <a:r>
              <a:rPr lang="en-US" sz="1200" dirty="0" smtClean="0">
                <a:solidFill>
                  <a:srgbClr val="666666"/>
                </a:solidFill>
                <a:latin typeface="Intel Clear" panose="020B0604020203020204" pitchFamily="34" charset="0"/>
              </a:rPr>
              <a:t>Blade Servers</a:t>
            </a:r>
          </a:p>
          <a:p>
            <a:pPr algn="ctr" defTabSz="457200"/>
            <a:endParaRPr lang="en-US" sz="1200" dirty="0" smtClean="0">
              <a:solidFill>
                <a:srgbClr val="666666"/>
              </a:solidFill>
              <a:latin typeface="Intel Clear" panose="020B0604020203020204" pitchFamily="34" charset="0"/>
            </a:endParaRPr>
          </a:p>
          <a:p>
            <a:pPr algn="ctr" defTabSz="457200"/>
            <a:endParaRPr lang="en-US" sz="1200" dirty="0" smtClean="0">
              <a:solidFill>
                <a:srgbClr val="666666"/>
              </a:solidFill>
              <a:latin typeface="Intel Clear" panose="020B0604020203020204" pitchFamily="34" charset="0"/>
            </a:endParaRPr>
          </a:p>
          <a:p>
            <a:pPr algn="ctr" defTabSz="457200"/>
            <a:endParaRPr lang="en-US" sz="1200" dirty="0">
              <a:solidFill>
                <a:srgbClr val="666666"/>
              </a:solidFill>
              <a:latin typeface="Intel Clear" panose="020B0604020203020204" pitchFamily="34" charset="0"/>
            </a:endParaRPr>
          </a:p>
        </p:txBody>
      </p:sp>
      <p:sp>
        <p:nvSpPr>
          <p:cNvPr id="23" name="Rectangle 22"/>
          <p:cNvSpPr/>
          <p:nvPr/>
        </p:nvSpPr>
        <p:spPr>
          <a:xfrm>
            <a:off x="7632270" y="2906396"/>
            <a:ext cx="919944" cy="2524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457200"/>
            <a:r>
              <a:rPr lang="en-US" sz="1200" dirty="0" smtClean="0">
                <a:solidFill>
                  <a:srgbClr val="666666"/>
                </a:solidFill>
                <a:latin typeface="Intel Clear" panose="020B0604020203020204" pitchFamily="34" charset="0"/>
              </a:rPr>
              <a:t>PDU &amp; UPS</a:t>
            </a:r>
          </a:p>
          <a:p>
            <a:pPr algn="ctr" defTabSz="457200"/>
            <a:endParaRPr lang="en-US" sz="1200" dirty="0" smtClean="0">
              <a:solidFill>
                <a:srgbClr val="666666"/>
              </a:solidFill>
              <a:latin typeface="Intel Clear" panose="020B0604020203020204" pitchFamily="34" charset="0"/>
            </a:endParaRPr>
          </a:p>
          <a:p>
            <a:pPr algn="ctr" defTabSz="457200"/>
            <a:endParaRPr lang="en-US" sz="1200" dirty="0" smtClean="0">
              <a:solidFill>
                <a:srgbClr val="666666"/>
              </a:solidFill>
              <a:latin typeface="Intel Clear" panose="020B0604020203020204" pitchFamily="34" charset="0"/>
            </a:endParaRPr>
          </a:p>
          <a:p>
            <a:pPr algn="ctr" defTabSz="457200"/>
            <a:endParaRPr lang="en-US" sz="1200" dirty="0">
              <a:solidFill>
                <a:srgbClr val="666666"/>
              </a:solidFill>
              <a:latin typeface="Intel Clear" panose="020B0604020203020204" pitchFamily="34" charset="0"/>
            </a:endParaRPr>
          </a:p>
        </p:txBody>
      </p:sp>
      <p:sp>
        <p:nvSpPr>
          <p:cNvPr id="44" name="Rounded Rectangle 43"/>
          <p:cNvSpPr/>
          <p:nvPr/>
        </p:nvSpPr>
        <p:spPr bwMode="auto">
          <a:xfrm>
            <a:off x="4383710" y="3373652"/>
            <a:ext cx="4725955" cy="2948785"/>
          </a:xfrm>
          <a:prstGeom prst="roundRect">
            <a:avLst>
              <a:gd name="adj" fmla="val 5832"/>
            </a:avLst>
          </a:prstGeom>
          <a:solidFill>
            <a:schemeClr val="bg1"/>
          </a:solidFill>
          <a:ln w="9525">
            <a:noFill/>
            <a:miter lim="800000"/>
            <a:headEnd/>
            <a:tailEnd/>
          </a:ln>
          <a:effectLst>
            <a:outerShdw blurRad="50800" dist="38100" dir="5400000" algn="t" rotWithShape="0">
              <a:prstClr val="black">
                <a:alpha val="40000"/>
              </a:prstClr>
            </a:outerShdw>
          </a:effectLst>
        </p:spPr>
        <p:txBody>
          <a:bodyPr wrap="none" tIns="182880" anchor="t" anchorCtr="0"/>
          <a:lstStyle/>
          <a:p>
            <a:pPr algn="ctr"/>
            <a:endParaRPr lang="en-US" sz="1050" dirty="0">
              <a:solidFill>
                <a:srgbClr val="666666">
                  <a:lumMod val="50000"/>
                </a:srgbClr>
              </a:solidFill>
              <a:latin typeface="Intel Clear" panose="020B0604020203020204" pitchFamily="34" charset="0"/>
              <a:ea typeface="宋体" charset="-122"/>
            </a:endParaRPr>
          </a:p>
        </p:txBody>
      </p:sp>
      <p:grpSp>
        <p:nvGrpSpPr>
          <p:cNvPr id="2" name="Group 2"/>
          <p:cNvGrpSpPr/>
          <p:nvPr/>
        </p:nvGrpSpPr>
        <p:grpSpPr>
          <a:xfrm>
            <a:off x="4404491" y="3858490"/>
            <a:ext cx="4614937" cy="2252237"/>
            <a:chOff x="4267200" y="3876239"/>
            <a:chExt cx="4614937" cy="2252237"/>
          </a:xfrm>
        </p:grpSpPr>
        <p:sp>
          <p:nvSpPr>
            <p:cNvPr id="41" name="Oval 40"/>
            <p:cNvSpPr/>
            <p:nvPr/>
          </p:nvSpPr>
          <p:spPr>
            <a:xfrm>
              <a:off x="6140056" y="4725385"/>
              <a:ext cx="129927" cy="519351"/>
            </a:xfrm>
            <a:prstGeom prst="ellipse">
              <a:avLst/>
            </a:prstGeom>
          </p:spPr>
          <p:txBody>
            <a:bodyPr wrap="none" rIns="0" rtlCol="0" anchor="ctr">
              <a:spAutoFit/>
            </a:bodyPr>
            <a:lstStyle/>
            <a:p>
              <a:pPr algn="ctr" defTabSz="457200"/>
              <a:endParaRPr lang="en-US" kern="0" dirty="0" smtClean="0">
                <a:solidFill>
                  <a:srgbClr val="075FA7"/>
                </a:solidFill>
                <a:latin typeface="Intel Clear" panose="020B0604020203020204" pitchFamily="34" charset="0"/>
              </a:endParaRPr>
            </a:p>
          </p:txBody>
        </p:sp>
        <p:sp>
          <p:nvSpPr>
            <p:cNvPr id="45" name="Rectangle 44"/>
            <p:cNvSpPr/>
            <p:nvPr/>
          </p:nvSpPr>
          <p:spPr>
            <a:xfrm>
              <a:off x="5002595" y="3915302"/>
              <a:ext cx="92397" cy="461665"/>
            </a:xfrm>
            <a:prstGeom prst="rect">
              <a:avLst/>
            </a:prstGeom>
            <a:solidFill>
              <a:schemeClr val="bg1"/>
            </a:solidFill>
          </p:spPr>
          <p:txBody>
            <a:bodyPr wrap="none" rIns="0" rtlCol="0" anchor="ctr">
              <a:spAutoFit/>
            </a:bodyPr>
            <a:lstStyle/>
            <a:p>
              <a:pPr algn="ctr" defTabSz="457200"/>
              <a:endParaRPr lang="en-US" sz="2400" kern="0" dirty="0" smtClean="0">
                <a:solidFill>
                  <a:srgbClr val="075FA7"/>
                </a:solidFill>
                <a:latin typeface="Intel Clear" panose="020B0604020203020204" pitchFamily="34" charset="0"/>
                <a:ea typeface="ＭＳ Ｐゴシック" charset="-128"/>
              </a:endParaRPr>
            </a:p>
          </p:txBody>
        </p:sp>
        <p:pic>
          <p:nvPicPr>
            <p:cNvPr id="46" name="Picture 35" descr="logo_zznode"/>
            <p:cNvPicPr>
              <a:picLocks noChangeAspect="1" noChangeArrowheads="1"/>
            </p:cNvPicPr>
            <p:nvPr/>
          </p:nvPicPr>
          <p:blipFill>
            <a:blip r:embed="rId6" cstate="email">
              <a:extLst>
                <a:ext uri="{28A0092B-C50C-407E-A947-70E740481C1C}">
                  <a14:useLocalDpi xmlns:a14="http://schemas.microsoft.com/office/drawing/2010/main"/>
                </a:ext>
              </a:extLst>
            </a:blip>
            <a:stretch>
              <a:fillRect/>
            </a:stretch>
          </p:blipFill>
          <p:spPr bwMode="auto">
            <a:xfrm>
              <a:off x="6767862" y="4747646"/>
              <a:ext cx="584074" cy="577459"/>
            </a:xfrm>
            <a:prstGeom prst="rect">
              <a:avLst/>
            </a:prstGeom>
            <a:noFill/>
            <a:ln>
              <a:noFill/>
            </a:ln>
          </p:spPr>
        </p:pic>
        <p:pic>
          <p:nvPicPr>
            <p:cNvPr id="47" name="Picture 19" descr="SMC logo"/>
            <p:cNvPicPr>
              <a:picLocks noChangeAspect="1" noChangeArrowheads="1"/>
            </p:cNvPicPr>
            <p:nvPr/>
          </p:nvPicPr>
          <p:blipFill>
            <a:blip r:embed="rId7" cstate="email">
              <a:extLst>
                <a:ext uri="{28A0092B-C50C-407E-A947-70E740481C1C}">
                  <a14:useLocalDpi xmlns:a14="http://schemas.microsoft.com/office/drawing/2010/main"/>
                </a:ext>
              </a:extLst>
            </a:blip>
            <a:stretch>
              <a:fillRect/>
            </a:stretch>
          </p:blipFill>
          <p:spPr bwMode="auto">
            <a:xfrm>
              <a:off x="7709345" y="5344472"/>
              <a:ext cx="1172792" cy="165893"/>
            </a:xfrm>
            <a:prstGeom prst="rect">
              <a:avLst/>
            </a:prstGeom>
            <a:noFill/>
            <a:ln>
              <a:noFill/>
            </a:ln>
          </p:spPr>
        </p:pic>
        <p:pic>
          <p:nvPicPr>
            <p:cNvPr id="48" name="Picture 2"/>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407188" y="4878799"/>
              <a:ext cx="1150900" cy="407289"/>
            </a:xfrm>
            <a:prstGeom prst="rect">
              <a:avLst/>
            </a:prstGeom>
            <a:noFill/>
            <a:ln w="9525">
              <a:noFill/>
              <a:miter lim="800000"/>
              <a:headEnd/>
              <a:tailEnd/>
            </a:ln>
          </p:spPr>
        </p:pic>
        <p:pic>
          <p:nvPicPr>
            <p:cNvPr id="50" name="Picture 3"/>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025397" y="4455250"/>
              <a:ext cx="691948" cy="367925"/>
            </a:xfrm>
            <a:prstGeom prst="rect">
              <a:avLst/>
            </a:prstGeom>
            <a:noFill/>
            <a:ln w="9525">
              <a:noFill/>
              <a:miter lim="800000"/>
              <a:headEnd/>
              <a:tailEnd/>
            </a:ln>
          </p:spPr>
        </p:pic>
        <p:pic>
          <p:nvPicPr>
            <p:cNvPr id="51" name="Picture 50" descr="new sgi logo.png"/>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007004" y="4588665"/>
              <a:ext cx="692442" cy="614883"/>
            </a:xfrm>
            <a:prstGeom prst="rect">
              <a:avLst/>
            </a:prstGeom>
          </p:spPr>
        </p:pic>
        <p:pic>
          <p:nvPicPr>
            <p:cNvPr id="52" name="Picture 51" descr="powerleader.png"/>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799111" y="5584546"/>
              <a:ext cx="1068756" cy="489396"/>
            </a:xfrm>
            <a:prstGeom prst="rect">
              <a:avLst/>
            </a:prstGeom>
          </p:spPr>
        </p:pic>
        <p:pic>
          <p:nvPicPr>
            <p:cNvPr id="53" name="Picture 52" descr="siteview.png"/>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267200" y="5082444"/>
              <a:ext cx="1222119" cy="377974"/>
            </a:xfrm>
            <a:prstGeom prst="rect">
              <a:avLst/>
            </a:prstGeom>
          </p:spPr>
        </p:pic>
        <p:pic>
          <p:nvPicPr>
            <p:cNvPr id="56" name="Picture 11" descr="Enterprise power management"/>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5752498" y="4322756"/>
              <a:ext cx="812173" cy="278598"/>
            </a:xfrm>
            <a:prstGeom prst="rect">
              <a:avLst/>
            </a:prstGeom>
            <a:noFill/>
            <a:ln w="9525">
              <a:noFill/>
              <a:miter lim="800000"/>
              <a:headEnd/>
              <a:tailEnd/>
            </a:ln>
          </p:spPr>
        </p:pic>
        <p:pic>
          <p:nvPicPr>
            <p:cNvPr id="57" name="Picture 56" descr="cid:image001.gif@01C7CF5D.6A327BB0"/>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6552546" y="5695136"/>
              <a:ext cx="1216772" cy="412270"/>
            </a:xfrm>
            <a:prstGeom prst="rect">
              <a:avLst/>
            </a:prstGeom>
            <a:noFill/>
            <a:ln w="9525">
              <a:noFill/>
              <a:miter lim="800000"/>
              <a:headEnd/>
              <a:tailEnd/>
            </a:ln>
          </p:spPr>
        </p:pic>
        <p:pic>
          <p:nvPicPr>
            <p:cNvPr id="58" name="Picture 2"/>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7407188" y="4346899"/>
              <a:ext cx="519989" cy="555404"/>
            </a:xfrm>
            <a:prstGeom prst="rect">
              <a:avLst/>
            </a:prstGeom>
            <a:noFill/>
            <a:ln w="9525">
              <a:noFill/>
              <a:miter lim="800000"/>
              <a:headEnd/>
              <a:tailEnd/>
            </a:ln>
          </p:spPr>
        </p:pic>
        <p:pic>
          <p:nvPicPr>
            <p:cNvPr id="59" name="Picture 3"/>
            <p:cNvPicPr>
              <a:picLocks noChangeAspect="1" noChangeArrowheads="1"/>
            </p:cNvPicPr>
            <p:nvPr/>
          </p:nvPicPr>
          <p:blipFill>
            <a:blip r:embed="rId16" cstate="email">
              <a:clrChange>
                <a:clrFrom>
                  <a:srgbClr val="F4F5F5"/>
                </a:clrFrom>
                <a:clrTo>
                  <a:srgbClr val="F4F5F5">
                    <a:alpha val="0"/>
                  </a:srgbClr>
                </a:clrTo>
              </a:clrChange>
              <a:extLst>
                <a:ext uri="{28A0092B-C50C-407E-A947-70E740481C1C}">
                  <a14:useLocalDpi xmlns:a14="http://schemas.microsoft.com/office/drawing/2010/main"/>
                </a:ext>
              </a:extLst>
            </a:blip>
            <a:srcRect/>
            <a:stretch>
              <a:fillRect/>
            </a:stretch>
          </p:blipFill>
          <p:spPr bwMode="auto">
            <a:xfrm>
              <a:off x="6795963" y="5292960"/>
              <a:ext cx="847971" cy="397945"/>
            </a:xfrm>
            <a:prstGeom prst="rect">
              <a:avLst/>
            </a:prstGeom>
            <a:noFill/>
            <a:ln w="9525">
              <a:noFill/>
              <a:miter lim="800000"/>
              <a:headEnd/>
              <a:tailEnd/>
            </a:ln>
          </p:spPr>
        </p:pic>
        <p:pic>
          <p:nvPicPr>
            <p:cNvPr id="60" name="Picture 5" descr="http://solimadrid.org/sites/default/files/empresas/logotipos/logo_artica_mid.png?1311693829"/>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5247534" y="4801192"/>
              <a:ext cx="742412" cy="284989"/>
            </a:xfrm>
            <a:prstGeom prst="rect">
              <a:avLst/>
            </a:prstGeom>
            <a:noFill/>
          </p:spPr>
        </p:pic>
        <p:pic>
          <p:nvPicPr>
            <p:cNvPr id="61" name="Picture 2"/>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4267200" y="4774604"/>
              <a:ext cx="1002764" cy="345157"/>
            </a:xfrm>
            <a:prstGeom prst="rect">
              <a:avLst/>
            </a:prstGeom>
            <a:noFill/>
            <a:ln w="9525">
              <a:noFill/>
              <a:miter lim="800000"/>
              <a:headEnd/>
              <a:tailEnd/>
            </a:ln>
          </p:spPr>
        </p:pic>
        <p:pic>
          <p:nvPicPr>
            <p:cNvPr id="62" name="Picture 2" descr="iTRACS Logo">
              <a:hlinkClick r:id="rId19"/>
            </p:cNvPr>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4553332" y="3997036"/>
              <a:ext cx="982214" cy="340123"/>
            </a:xfrm>
            <a:prstGeom prst="rect">
              <a:avLst/>
            </a:prstGeom>
            <a:solidFill>
              <a:schemeClr val="accent1"/>
            </a:solidFill>
          </p:spPr>
        </p:pic>
        <p:pic>
          <p:nvPicPr>
            <p:cNvPr id="63" name="Picture 2"/>
            <p:cNvPicPr>
              <a:picLocks noChangeAspect="1"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7136953" y="3944091"/>
              <a:ext cx="1412892" cy="258331"/>
            </a:xfrm>
            <a:prstGeom prst="rect">
              <a:avLst/>
            </a:prstGeom>
            <a:noFill/>
            <a:ln w="9525">
              <a:noFill/>
              <a:miter lim="800000"/>
              <a:headEnd/>
              <a:tailEnd/>
            </a:ln>
            <a:effectLst/>
          </p:spPr>
        </p:pic>
        <p:pic>
          <p:nvPicPr>
            <p:cNvPr id="64" name="Picture 2" descr="http://software.intel.com/sites/datacentermanager/logos/fieldview-solutions-logo.png">
              <a:hlinkClick r:id="rId22"/>
            </p:cNvPr>
            <p:cNvPicPr>
              <a:picLocks noChangeAspect="1" noChangeArrowheads="1"/>
            </p:cNvPicPr>
            <p:nvPr/>
          </p:nvPicPr>
          <p:blipFill>
            <a:blip r:embed="rId23" cstate="email">
              <a:extLst>
                <a:ext uri="{28A0092B-C50C-407E-A947-70E740481C1C}">
                  <a14:useLocalDpi xmlns:a14="http://schemas.microsoft.com/office/drawing/2010/main"/>
                </a:ext>
              </a:extLst>
            </a:blip>
            <a:srcRect/>
            <a:stretch>
              <a:fillRect/>
            </a:stretch>
          </p:blipFill>
          <p:spPr bwMode="auto">
            <a:xfrm>
              <a:off x="4418032" y="4516074"/>
              <a:ext cx="1245141" cy="215517"/>
            </a:xfrm>
            <a:prstGeom prst="rect">
              <a:avLst/>
            </a:prstGeom>
            <a:noFill/>
          </p:spPr>
        </p:pic>
        <p:pic>
          <p:nvPicPr>
            <p:cNvPr id="65" name="Picture 2"/>
            <p:cNvPicPr>
              <a:picLocks noChangeAspect="1" noChangeArrowheads="1"/>
            </p:cNvPicPr>
            <p:nvPr/>
          </p:nvPicPr>
          <p:blipFill>
            <a:blip r:embed="rId24" cstate="email">
              <a:extLst>
                <a:ext uri="{28A0092B-C50C-407E-A947-70E740481C1C}">
                  <a14:useLocalDpi xmlns:a14="http://schemas.microsoft.com/office/drawing/2010/main"/>
                </a:ext>
              </a:extLst>
            </a:blip>
            <a:srcRect/>
            <a:stretch>
              <a:fillRect/>
            </a:stretch>
          </p:blipFill>
          <p:spPr bwMode="auto">
            <a:xfrm>
              <a:off x="6790801" y="4256052"/>
              <a:ext cx="552190" cy="499878"/>
            </a:xfrm>
            <a:prstGeom prst="rect">
              <a:avLst/>
            </a:prstGeom>
            <a:noFill/>
            <a:ln w="9525">
              <a:noFill/>
              <a:miter lim="800000"/>
              <a:headEnd/>
              <a:tailEnd/>
            </a:ln>
          </p:spPr>
        </p:pic>
        <p:pic>
          <p:nvPicPr>
            <p:cNvPr id="66" name="Picture 2"/>
            <p:cNvPicPr>
              <a:picLocks noChangeAspect="1" noChangeArrowheads="1"/>
            </p:cNvPicPr>
            <p:nvPr/>
          </p:nvPicPr>
          <p:blipFill>
            <a:blip r:embed="rId25" cstate="email">
              <a:extLst>
                <a:ext uri="{28A0092B-C50C-407E-A947-70E740481C1C}">
                  <a14:useLocalDpi xmlns:a14="http://schemas.microsoft.com/office/drawing/2010/main"/>
                </a:ext>
              </a:extLst>
            </a:blip>
            <a:srcRect/>
            <a:stretch>
              <a:fillRect/>
            </a:stretch>
          </p:blipFill>
          <p:spPr bwMode="auto">
            <a:xfrm>
              <a:off x="4878259" y="5508467"/>
              <a:ext cx="776833" cy="620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 name="Picture 3"/>
            <p:cNvPicPr>
              <a:picLocks noChangeAspect="1" noChangeArrowheads="1"/>
            </p:cNvPicPr>
            <p:nvPr/>
          </p:nvPicPr>
          <p:blipFill>
            <a:blip r:embed="rId26" cstate="email">
              <a:extLst>
                <a:ext uri="{28A0092B-C50C-407E-A947-70E740481C1C}">
                  <a14:useLocalDpi xmlns:a14="http://schemas.microsoft.com/office/drawing/2010/main"/>
                </a:ext>
              </a:extLst>
            </a:blip>
            <a:srcRect/>
            <a:stretch>
              <a:fillRect/>
            </a:stretch>
          </p:blipFill>
          <p:spPr bwMode="auto">
            <a:xfrm>
              <a:off x="5924798" y="5649657"/>
              <a:ext cx="404745" cy="413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 name="Picture 4"/>
            <p:cNvPicPr>
              <a:picLocks noChangeAspect="1" noChangeArrowheads="1"/>
            </p:cNvPicPr>
            <p:nvPr/>
          </p:nvPicPr>
          <p:blipFill>
            <a:blip r:embed="rId27" cstate="email">
              <a:extLst>
                <a:ext uri="{28A0092B-C50C-407E-A947-70E740481C1C}">
                  <a14:useLocalDpi xmlns:a14="http://schemas.microsoft.com/office/drawing/2010/main"/>
                </a:ext>
              </a:extLst>
            </a:blip>
            <a:srcRect/>
            <a:stretch>
              <a:fillRect/>
            </a:stretch>
          </p:blipFill>
          <p:spPr bwMode="auto">
            <a:xfrm>
              <a:off x="5490478" y="5169155"/>
              <a:ext cx="1273385" cy="322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 name="Picture 2" descr="Schneider Electric: the global specialist in energy management"/>
            <p:cNvPicPr>
              <a:picLocks noChangeAspect="1" noChangeArrowheads="1"/>
            </p:cNvPicPr>
            <p:nvPr/>
          </p:nvPicPr>
          <p:blipFill>
            <a:blip r:embed="rId28" cstate="email">
              <a:extLst>
                <a:ext uri="{28A0092B-C50C-407E-A947-70E740481C1C}">
                  <a14:useLocalDpi xmlns:a14="http://schemas.microsoft.com/office/drawing/2010/main"/>
                </a:ext>
              </a:extLst>
            </a:blip>
            <a:srcRect/>
            <a:stretch>
              <a:fillRect/>
            </a:stretch>
          </p:blipFill>
          <p:spPr bwMode="auto">
            <a:xfrm>
              <a:off x="5772408" y="3876239"/>
              <a:ext cx="988217" cy="440350"/>
            </a:xfrm>
            <a:prstGeom prst="rect">
              <a:avLst/>
            </a:prstGeom>
            <a:noFill/>
          </p:spPr>
        </p:pic>
      </p:grpSp>
      <p:sp>
        <p:nvSpPr>
          <p:cNvPr id="49" name="Rounded Rectangle 48"/>
          <p:cNvSpPr/>
          <p:nvPr/>
        </p:nvSpPr>
        <p:spPr>
          <a:xfrm>
            <a:off x="4383710" y="3373652"/>
            <a:ext cx="4738256" cy="408623"/>
          </a:xfrm>
          <a:prstGeom prst="roundRect">
            <a:avLst/>
          </a:prstGeom>
          <a:solidFill>
            <a:schemeClr val="accent1"/>
          </a:solidFill>
          <a:effectLst>
            <a:outerShdw blurRad="50800" dist="38100" dir="2700000" algn="tl" rotWithShape="0">
              <a:prstClr val="black">
                <a:alpha val="40000"/>
              </a:prstClr>
            </a:outerShdw>
          </a:effectLst>
        </p:spPr>
        <p:txBody>
          <a:bodyPr wrap="square" rtlCol="0" anchor="ctr">
            <a:spAutoFit/>
          </a:bodyPr>
          <a:lstStyle/>
          <a:p>
            <a:pPr algn="ctr"/>
            <a:r>
              <a:rPr lang="en-US" b="1" dirty="0">
                <a:solidFill>
                  <a:schemeClr val="bg1"/>
                </a:solidFill>
                <a:effectLst>
                  <a:outerShdw blurRad="38100" dist="38100" dir="2700000" algn="tl">
                    <a:srgbClr val="000000">
                      <a:alpha val="43137"/>
                    </a:srgbClr>
                  </a:outerShdw>
                </a:effectLst>
                <a:latin typeface="Intel Clear" panose="020B0604020203020204" pitchFamily="34" charset="0"/>
              </a:rPr>
              <a:t>DCM-enabled ISV solutions </a:t>
            </a:r>
          </a:p>
        </p:txBody>
      </p:sp>
    </p:spTree>
    <p:extLst>
      <p:ext uri="{BB962C8B-B14F-4D97-AF65-F5344CB8AC3E}">
        <p14:creationId xmlns:p14="http://schemas.microsoft.com/office/powerpoint/2010/main" val="33355970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8612" y="0"/>
            <a:ext cx="8410575" cy="1143000"/>
          </a:xfrm>
        </p:spPr>
        <p:txBody>
          <a:bodyPr/>
          <a:lstStyle/>
          <a:p>
            <a:r>
              <a:rPr lang="en-US" sz="3200" dirty="0" smtClean="0"/>
              <a:t>Gateway to Grantley</a:t>
            </a:r>
            <a:br>
              <a:rPr lang="en-US" sz="3200" dirty="0" smtClean="0"/>
            </a:br>
            <a:r>
              <a:rPr lang="en-US" sz="1800" i="1" dirty="0" smtClean="0">
                <a:solidFill>
                  <a:schemeClr val="tx1"/>
                </a:solidFill>
              </a:rPr>
              <a:t>Intel® Xeon® Processor E5v3 Product Family Bonus</a:t>
            </a:r>
            <a:endParaRPr lang="en-US" sz="2000" i="1" dirty="0">
              <a:solidFill>
                <a:schemeClr val="tx1"/>
              </a:solidFill>
            </a:endParaRPr>
          </a:p>
        </p:txBody>
      </p:sp>
      <p:sp>
        <p:nvSpPr>
          <p:cNvPr id="2" name="Content Placeholder 1"/>
          <p:cNvSpPr>
            <a:spLocks noGrp="1"/>
          </p:cNvSpPr>
          <p:nvPr>
            <p:ph idx="1"/>
          </p:nvPr>
        </p:nvSpPr>
        <p:spPr>
          <a:xfrm>
            <a:off x="457200" y="838200"/>
            <a:ext cx="8610600" cy="5638800"/>
          </a:xfrm>
        </p:spPr>
        <p:txBody>
          <a:bodyPr>
            <a:normAutofit lnSpcReduction="10000"/>
          </a:bodyPr>
          <a:lstStyle/>
          <a:p>
            <a:pPr marL="0" indent="0">
              <a:buNone/>
            </a:pPr>
            <a:r>
              <a:rPr lang="en-US" sz="2000" u="sng" dirty="0">
                <a:solidFill>
                  <a:srgbClr val="FFC000"/>
                </a:solidFill>
                <a:latin typeface="+mn-lt"/>
              </a:rPr>
              <a:t>Description</a:t>
            </a:r>
          </a:p>
          <a:p>
            <a:r>
              <a:rPr lang="en-US" sz="1800" dirty="0" smtClean="0"/>
              <a:t>Buy select processors from the Intel® Xeon® Processor E5v3 Product Family and get up to 2% off </a:t>
            </a:r>
            <a:r>
              <a:rPr lang="en-US" sz="1800" dirty="0"/>
              <a:t>through an Intel® Authorized Distributor </a:t>
            </a:r>
            <a:endParaRPr lang="en-US" sz="1800" dirty="0" smtClean="0"/>
          </a:p>
          <a:p>
            <a:r>
              <a:rPr lang="en-US" sz="1800" dirty="0" smtClean="0"/>
              <a:t>Also available are select Intel® server adapters and Solid-State Drives at up to 4% off.  </a:t>
            </a:r>
          </a:p>
          <a:p>
            <a:pPr>
              <a:buNone/>
            </a:pPr>
            <a:endParaRPr lang="en-US" sz="1800" dirty="0"/>
          </a:p>
          <a:p>
            <a:endParaRPr lang="en-US" sz="1600" dirty="0" smtClean="0"/>
          </a:p>
          <a:p>
            <a:pPr marL="0" indent="0">
              <a:buNone/>
            </a:pPr>
            <a:endParaRPr lang="en-US" sz="1600" dirty="0"/>
          </a:p>
          <a:p>
            <a:pPr marL="0" indent="0">
              <a:buNone/>
            </a:pPr>
            <a:r>
              <a:rPr lang="en-US" sz="1800" u="sng" dirty="0" smtClean="0">
                <a:solidFill>
                  <a:srgbClr val="FFC000"/>
                </a:solidFill>
                <a:latin typeface="+mn-lt"/>
              </a:rPr>
              <a:t>Key Terms &amp; Conditions</a:t>
            </a:r>
            <a:endParaRPr lang="en-US" sz="1800" u="sng" dirty="0">
              <a:solidFill>
                <a:srgbClr val="FFC000"/>
              </a:solidFill>
              <a:latin typeface="+mn-lt"/>
            </a:endParaRPr>
          </a:p>
          <a:p>
            <a:r>
              <a:rPr lang="en-US" sz="1200" dirty="0" smtClean="0">
                <a:solidFill>
                  <a:schemeClr val="tx1"/>
                </a:solidFill>
              </a:rPr>
              <a:t>Cannot </a:t>
            </a:r>
            <a:r>
              <a:rPr lang="en-US" sz="1200" dirty="0">
                <a:solidFill>
                  <a:schemeClr val="tx1"/>
                </a:solidFill>
              </a:rPr>
              <a:t>be combined with any other discounts, including </a:t>
            </a:r>
            <a:r>
              <a:rPr lang="en-US" sz="1200" dirty="0" smtClean="0">
                <a:solidFill>
                  <a:schemeClr val="tx1"/>
                </a:solidFill>
              </a:rPr>
              <a:t>Design Win rebate, ECAPs </a:t>
            </a:r>
            <a:r>
              <a:rPr lang="en-US" sz="1200" dirty="0">
                <a:solidFill>
                  <a:schemeClr val="tx1"/>
                </a:solidFill>
              </a:rPr>
              <a:t>or other special </a:t>
            </a:r>
            <a:r>
              <a:rPr lang="en-US" sz="1200" dirty="0" smtClean="0">
                <a:solidFill>
                  <a:schemeClr val="tx1"/>
                </a:solidFill>
              </a:rPr>
              <a:t>promotions (excluding Server TAP rebates, i.e. this product bonus CAN be combined w/ Server TAP rebates for this particular product bonus only)</a:t>
            </a:r>
            <a:endParaRPr lang="en-US" sz="1200" dirty="0">
              <a:solidFill>
                <a:schemeClr val="tx1"/>
              </a:solidFill>
            </a:endParaRPr>
          </a:p>
          <a:p>
            <a:r>
              <a:rPr lang="en-US" sz="1200" dirty="0" smtClean="0">
                <a:solidFill>
                  <a:schemeClr val="tx1"/>
                </a:solidFill>
              </a:rPr>
              <a:t>Eligibility Timeframe:  September 8, 2014 through December 27, 2014, but </a:t>
            </a:r>
            <a:r>
              <a:rPr lang="en-US" sz="1200" dirty="0">
                <a:solidFill>
                  <a:schemeClr val="tx1"/>
                </a:solidFill>
              </a:rPr>
              <a:t>this rebate can be changed, reduced, or discontinued at any time for any reason at Intel’s sole </a:t>
            </a:r>
            <a:r>
              <a:rPr lang="en-US" sz="1200" dirty="0" smtClean="0">
                <a:solidFill>
                  <a:schemeClr val="tx1"/>
                </a:solidFill>
              </a:rPr>
              <a:t>discretion.</a:t>
            </a:r>
          </a:p>
          <a:p>
            <a:r>
              <a:rPr lang="en-US" sz="1200" dirty="0" smtClean="0">
                <a:solidFill>
                  <a:schemeClr val="tx1"/>
                </a:solidFill>
              </a:rPr>
              <a:t>This </a:t>
            </a:r>
            <a:r>
              <a:rPr lang="en-US" sz="1200" dirty="0">
                <a:solidFill>
                  <a:schemeClr val="tx1"/>
                </a:solidFill>
              </a:rPr>
              <a:t>product bonus will </a:t>
            </a:r>
            <a:r>
              <a:rPr lang="en-US" sz="1200" dirty="0" smtClean="0">
                <a:solidFill>
                  <a:schemeClr val="tx1"/>
                </a:solidFill>
              </a:rPr>
              <a:t>also apply to </a:t>
            </a:r>
            <a:r>
              <a:rPr lang="en-US" sz="1200" dirty="0">
                <a:solidFill>
                  <a:schemeClr val="tx1"/>
                </a:solidFill>
              </a:rPr>
              <a:t>all embargo-approved </a:t>
            </a:r>
            <a:r>
              <a:rPr lang="en-US" sz="1200" dirty="0" smtClean="0">
                <a:solidFill>
                  <a:schemeClr val="tx1"/>
                </a:solidFill>
              </a:rPr>
              <a:t>and Platinum pre-shipments prior to launch as specified in the Distributor Sales/Embargo Guidelines</a:t>
            </a:r>
          </a:p>
          <a:p>
            <a:r>
              <a:rPr lang="en-US" sz="1200" dirty="0">
                <a:solidFill>
                  <a:schemeClr val="tx1"/>
                </a:solidFill>
              </a:rPr>
              <a:t>Quantity limit per Reseller:  500 units per </a:t>
            </a:r>
            <a:r>
              <a:rPr lang="en-US" sz="1200" dirty="0" smtClean="0">
                <a:solidFill>
                  <a:schemeClr val="tx1"/>
                </a:solidFill>
              </a:rPr>
              <a:t>SKU per Distributor.  Distributor may submit an exception request for permission to exceed this volume </a:t>
            </a:r>
            <a:endParaRPr lang="en-US" sz="1200" dirty="0">
              <a:solidFill>
                <a:schemeClr val="tx1"/>
              </a:solidFill>
            </a:endParaRPr>
          </a:p>
          <a:p>
            <a:pPr lvl="1"/>
            <a:r>
              <a:rPr lang="en-US" sz="900" dirty="0"/>
              <a:t>Intel will audit quantity sold at end of promotion and reserves the right to bill back for any units sold over the 500 unit limit.</a:t>
            </a:r>
          </a:p>
          <a:p>
            <a:r>
              <a:rPr lang="en-US" sz="1200" dirty="0" smtClean="0">
                <a:solidFill>
                  <a:schemeClr val="tx1"/>
                </a:solidFill>
              </a:rPr>
              <a:t>Additional </a:t>
            </a:r>
            <a:r>
              <a:rPr lang="en-US" sz="1200" dirty="0">
                <a:solidFill>
                  <a:schemeClr val="tx1"/>
                </a:solidFill>
              </a:rPr>
              <a:t>Terms on slide </a:t>
            </a:r>
            <a:r>
              <a:rPr lang="en-US" sz="1200" dirty="0" smtClean="0">
                <a:solidFill>
                  <a:schemeClr val="tx1"/>
                </a:solidFill>
              </a:rPr>
              <a:t>#6</a:t>
            </a:r>
            <a:endParaRPr lang="en-US" sz="1100" dirty="0">
              <a:solidFill>
                <a:schemeClr val="tx1"/>
              </a:solidFill>
            </a:endParaRPr>
          </a:p>
        </p:txBody>
      </p:sp>
      <p:sp>
        <p:nvSpPr>
          <p:cNvPr id="5" name="Rectangle 62"/>
          <p:cNvSpPr>
            <a:spLocks noChangeArrowheads="1"/>
          </p:cNvSpPr>
          <p:nvPr/>
        </p:nvSpPr>
        <p:spPr bwMode="auto">
          <a:xfrm>
            <a:off x="1066800" y="2514600"/>
            <a:ext cx="6781800" cy="647700"/>
          </a:xfrm>
          <a:prstGeom prst="rect">
            <a:avLst/>
          </a:prstGeom>
          <a:gradFill rotWithShape="1">
            <a:gsLst>
              <a:gs pos="0">
                <a:srgbClr val="800080"/>
              </a:gs>
              <a:gs pos="100000">
                <a:srgbClr val="800080">
                  <a:gamma/>
                  <a:shade val="66667"/>
                  <a:invGamma/>
                </a:srgbClr>
              </a:gs>
            </a:gsLst>
            <a:path path="shape">
              <a:fillToRect l="50000" t="50000" r="50000" b="50000"/>
            </a:path>
          </a:gradFill>
          <a:ln w="9525" algn="ctr">
            <a:solidFill>
              <a:srgbClr val="000000"/>
            </a:solidFill>
            <a:miter lim="800000"/>
            <a:headEnd/>
            <a:tailEnd/>
          </a:ln>
          <a:effectLst>
            <a:outerShdw dist="71842" dir="2700000" algn="ctr" rotWithShape="0">
              <a:srgbClr val="000000"/>
            </a:outerShdw>
          </a:effectLst>
        </p:spPr>
        <p:txBody>
          <a:bodyPr wrap="none" anchor="ctr"/>
          <a:lstStyle/>
          <a:p>
            <a:pPr algn="ctr">
              <a:defRPr/>
            </a:pPr>
            <a:r>
              <a:rPr lang="en-US" dirty="0">
                <a:ea typeface="MS PGothic" pitchFamily="34" charset="-128"/>
              </a:rPr>
              <a:t>Intel® Xeon® Processor </a:t>
            </a:r>
            <a:r>
              <a:rPr lang="en-US" dirty="0" smtClean="0">
                <a:ea typeface="MS PGothic" pitchFamily="34" charset="-128"/>
              </a:rPr>
              <a:t>E5v3 Product </a:t>
            </a:r>
            <a:r>
              <a:rPr lang="en-US" dirty="0">
                <a:ea typeface="MS PGothic" pitchFamily="34" charset="-128"/>
              </a:rPr>
              <a:t>Family = up to </a:t>
            </a:r>
            <a:r>
              <a:rPr lang="en-US" dirty="0" smtClean="0">
                <a:ea typeface="MS PGothic" pitchFamily="34" charset="-128"/>
              </a:rPr>
              <a:t>2% </a:t>
            </a:r>
            <a:r>
              <a:rPr lang="en-US" dirty="0">
                <a:ea typeface="MS PGothic" pitchFamily="34" charset="-128"/>
              </a:rPr>
              <a:t>off </a:t>
            </a:r>
          </a:p>
        </p:txBody>
      </p:sp>
    </p:spTree>
    <p:extLst>
      <p:ext uri="{BB962C8B-B14F-4D97-AF65-F5344CB8AC3E}">
        <p14:creationId xmlns:p14="http://schemas.microsoft.com/office/powerpoint/2010/main" val="266920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Intel® Server Product Line Overview</a:t>
            </a:r>
            <a:endParaRPr lang="en-US" sz="2800" dirty="0"/>
          </a:p>
        </p:txBody>
      </p:sp>
      <p:sp>
        <p:nvSpPr>
          <p:cNvPr id="5" name="Rectangle 4"/>
          <p:cNvSpPr/>
          <p:nvPr/>
        </p:nvSpPr>
        <p:spPr>
          <a:xfrm>
            <a:off x="304800" y="1295400"/>
            <a:ext cx="8534400" cy="1524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aphicFrame>
        <p:nvGraphicFramePr>
          <p:cNvPr id="6" name="Content Placeholder 4"/>
          <p:cNvGraphicFramePr>
            <a:graphicFrameLocks/>
          </p:cNvGraphicFramePr>
          <p:nvPr>
            <p:extLst/>
          </p:nvPr>
        </p:nvGraphicFramePr>
        <p:xfrm>
          <a:off x="228600" y="1432560"/>
          <a:ext cx="8686800" cy="3977640"/>
        </p:xfrm>
        <a:graphic>
          <a:graphicData uri="http://schemas.openxmlformats.org/drawingml/2006/table">
            <a:tbl>
              <a:tblPr firstRow="1" bandRow="1">
                <a:tableStyleId>{5C22544A-7EE6-4342-B048-85BDC9FD1C3A}</a:tableStyleId>
              </a:tblPr>
              <a:tblGrid>
                <a:gridCol w="2819400"/>
                <a:gridCol w="5867400"/>
              </a:tblGrid>
              <a:tr h="7772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b="1" i="0" kern="1200" dirty="0" smtClean="0">
                          <a:solidFill>
                            <a:schemeClr val="bg1"/>
                          </a:solidFill>
                          <a:latin typeface="Intel Clear" panose="020B0604020203020204" pitchFamily="34" charset="0"/>
                          <a:ea typeface="+mn-ea"/>
                          <a:cs typeface="Intel Clear"/>
                        </a:rPr>
                        <a:t>Product</a:t>
                      </a:r>
                      <a:r>
                        <a:rPr lang="en-US" sz="2000" b="1" i="0" kern="1200" baseline="0" dirty="0" smtClean="0">
                          <a:solidFill>
                            <a:schemeClr val="bg1"/>
                          </a:solidFill>
                          <a:latin typeface="Intel Clear" panose="020B0604020203020204" pitchFamily="34" charset="0"/>
                          <a:ea typeface="+mn-ea"/>
                          <a:cs typeface="Intel Clear"/>
                        </a:rPr>
                        <a:t> </a:t>
                      </a:r>
                      <a:r>
                        <a:rPr lang="en-US" sz="2000" b="1" i="0" kern="1200" dirty="0" smtClean="0">
                          <a:solidFill>
                            <a:schemeClr val="bg1"/>
                          </a:solidFill>
                          <a:latin typeface="Intel Clear" panose="020B0604020203020204" pitchFamily="34" charset="0"/>
                          <a:ea typeface="+mn-ea"/>
                          <a:cs typeface="Intel Clear"/>
                        </a:rPr>
                        <a:t>Family  </a:t>
                      </a:r>
                      <a:endParaRPr lang="en-US" sz="2000" b="1" i="0" kern="1200" dirty="0">
                        <a:solidFill>
                          <a:schemeClr val="bg1"/>
                        </a:solidFill>
                        <a:latin typeface="Intel Clear" panose="020B0604020203020204" pitchFamily="34" charset="0"/>
                        <a:ea typeface="+mn-ea"/>
                        <a:cs typeface="Intel Clear"/>
                      </a:endParaRPr>
                    </a:p>
                  </a:txBody>
                  <a:tcPr marL="90601" marR="90601" anchor="ctr" anchorCtr="1">
                    <a:gradFill flip="none" rotWithShape="1">
                      <a:gsLst>
                        <a:gs pos="0">
                          <a:schemeClr val="accent2"/>
                        </a:gs>
                        <a:gs pos="100000">
                          <a:schemeClr val="accent1"/>
                        </a:gs>
                      </a:gsLst>
                      <a:lin ang="5400000" scaled="0"/>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i="0" kern="1200" dirty="0" smtClean="0">
                          <a:solidFill>
                            <a:schemeClr val="bg1"/>
                          </a:solidFill>
                          <a:latin typeface="Intel Clear" panose="020B0604020203020204" pitchFamily="34" charset="0"/>
                          <a:ea typeface="+mn-ea"/>
                          <a:cs typeface="Intel Clear"/>
                        </a:rPr>
                        <a:t>Product Line Overview</a:t>
                      </a:r>
                    </a:p>
                  </a:txBody>
                  <a:tcPr marL="90601" marR="90601" anchor="ctr" anchorCtr="1">
                    <a:gradFill flip="none" rotWithShape="1">
                      <a:gsLst>
                        <a:gs pos="0">
                          <a:schemeClr val="accent2"/>
                        </a:gs>
                        <a:gs pos="100000">
                          <a:schemeClr val="accent1"/>
                        </a:gs>
                      </a:gsLst>
                      <a:lin ang="5400000" scaled="0"/>
                      <a:tileRect/>
                    </a:gradFill>
                  </a:tcPr>
                </a:tc>
              </a:tr>
              <a:tr h="387717">
                <a:tc>
                  <a:txBody>
                    <a:bodyPr/>
                    <a:lstStyle/>
                    <a:p>
                      <a:pPr marL="0" algn="ctr" defTabSz="914400" rtl="0" eaLnBrk="1" latinLnBrk="0" hangingPunct="1"/>
                      <a:r>
                        <a:rPr lang="en-US" sz="1800" b="0" kern="1200" dirty="0" smtClean="0">
                          <a:solidFill>
                            <a:schemeClr val="tx2"/>
                          </a:solidFill>
                          <a:latin typeface="Intel Clear" panose="020B0604020203020204" pitchFamily="34" charset="0"/>
                          <a:ea typeface="+mn-ea"/>
                          <a:cs typeface="Intel Clear"/>
                        </a:rPr>
                        <a:t>S2600WT </a:t>
                      </a:r>
                    </a:p>
                    <a:p>
                      <a:pPr marL="0" algn="ctr" defTabSz="914400" rtl="0" eaLnBrk="1" latinLnBrk="0" hangingPunct="1"/>
                      <a:r>
                        <a:rPr lang="en-US" sz="1800" b="0" kern="1200" dirty="0" smtClean="0">
                          <a:solidFill>
                            <a:schemeClr val="tx2"/>
                          </a:solidFill>
                          <a:latin typeface="Intel Clear" panose="020B0604020203020204" pitchFamily="34" charset="0"/>
                          <a:ea typeface="+mn-ea"/>
                          <a:cs typeface="Intel Clear"/>
                        </a:rPr>
                        <a:t>(Wildcat Pass)</a:t>
                      </a:r>
                      <a:endParaRPr lang="en-US" sz="1800" b="0" kern="1200" dirty="0">
                        <a:solidFill>
                          <a:schemeClr val="tx2"/>
                        </a:solidFill>
                        <a:latin typeface="Intel Clear" panose="020B0604020203020204" pitchFamily="34" charset="0"/>
                        <a:ea typeface="+mn-ea"/>
                        <a:cs typeface="Intel Clear"/>
                      </a:endParaRPr>
                    </a:p>
                  </a:txBody>
                  <a:tcPr marL="90601" marR="90601" anchor="ctr">
                    <a:solidFill>
                      <a:schemeClr val="accent2">
                        <a:lumMod val="20000"/>
                        <a:lumOff val="80000"/>
                      </a:schemeClr>
                    </a:solidFill>
                  </a:tcPr>
                </a:tc>
                <a:tc>
                  <a:txBody>
                    <a:bodyPr/>
                    <a:lstStyle/>
                    <a:p>
                      <a:pPr algn="ctr" defTabSz="457200"/>
                      <a:r>
                        <a:rPr lang="en-US" sz="2000" dirty="0" smtClean="0">
                          <a:solidFill>
                            <a:srgbClr val="004280"/>
                          </a:solidFill>
                          <a:latin typeface="Intel Clear" panose="020B0604020203020204" pitchFamily="34" charset="0"/>
                        </a:rPr>
                        <a:t>2-socket rack:</a:t>
                      </a:r>
                      <a:endParaRPr lang="en-US" sz="1600" b="1" dirty="0" smtClean="0">
                        <a:solidFill>
                          <a:srgbClr val="004280"/>
                        </a:solidFill>
                        <a:effectLst>
                          <a:outerShdw blurRad="38100" dist="38100" dir="2700000" algn="tl">
                            <a:srgbClr val="000000">
                              <a:alpha val="43137"/>
                            </a:srgbClr>
                          </a:outerShdw>
                        </a:effectLst>
                        <a:latin typeface="Intel Clear" panose="020B0604020203020204" pitchFamily="34" charset="0"/>
                      </a:endParaRPr>
                    </a:p>
                    <a:p>
                      <a:pPr algn="ctr" defTabSz="457200"/>
                      <a:r>
                        <a:rPr lang="en-US" sz="1400" dirty="0" smtClean="0">
                          <a:solidFill>
                            <a:srgbClr val="004280"/>
                          </a:solidFill>
                          <a:latin typeface="Intel Clear" panose="020B0604020203020204" pitchFamily="34" charset="0"/>
                        </a:rPr>
                        <a:t>1U &amp; 2U rack chassis</a:t>
                      </a:r>
                      <a:endParaRPr lang="en-US" sz="1400" b="1" dirty="0" smtClean="0">
                        <a:solidFill>
                          <a:srgbClr val="004280"/>
                        </a:solidFill>
                        <a:effectLst>
                          <a:outerShdw blurRad="38100" dist="38100" dir="2700000" algn="tl">
                            <a:srgbClr val="000000">
                              <a:alpha val="43137"/>
                            </a:srgbClr>
                          </a:outerShdw>
                        </a:effectLst>
                        <a:latin typeface="Intel Clear" panose="020B0604020203020204" pitchFamily="34" charset="0"/>
                      </a:endParaRPr>
                    </a:p>
                  </a:txBody>
                  <a:tcPr marL="90601" marR="90601" anchor="b">
                    <a:solidFill>
                      <a:schemeClr val="accent2">
                        <a:lumMod val="20000"/>
                        <a:lumOff val="80000"/>
                      </a:schemeClr>
                    </a:solidFill>
                  </a:tcPr>
                </a:tc>
              </a:tr>
              <a:tr h="387717">
                <a:tc>
                  <a:txBody>
                    <a:bodyPr/>
                    <a:lstStyle/>
                    <a:p>
                      <a:pPr marL="0" algn="ctr" defTabSz="914400" rtl="0" eaLnBrk="1" latinLnBrk="0" hangingPunct="1"/>
                      <a:r>
                        <a:rPr lang="en-US" sz="1800" b="0" kern="1200" dirty="0" smtClean="0">
                          <a:solidFill>
                            <a:schemeClr val="tx2"/>
                          </a:solidFill>
                          <a:latin typeface="Intel Clear" panose="020B0604020203020204" pitchFamily="34" charset="0"/>
                          <a:ea typeface="+mn-ea"/>
                          <a:cs typeface="Intel Clear"/>
                        </a:rPr>
                        <a:t>S2600KP </a:t>
                      </a:r>
                    </a:p>
                    <a:p>
                      <a:pPr marL="0" algn="ctr" defTabSz="914400" rtl="0" eaLnBrk="1" latinLnBrk="0" hangingPunct="1"/>
                      <a:r>
                        <a:rPr lang="en-US" sz="1800" b="0" kern="1200" dirty="0" smtClean="0">
                          <a:solidFill>
                            <a:schemeClr val="tx2"/>
                          </a:solidFill>
                          <a:latin typeface="Intel Clear" panose="020B0604020203020204" pitchFamily="34" charset="0"/>
                          <a:ea typeface="+mn-ea"/>
                          <a:cs typeface="Intel Clear"/>
                        </a:rPr>
                        <a:t>(Kennedy Pass)</a:t>
                      </a:r>
                      <a:endParaRPr lang="en-US" sz="1800" b="0" kern="1200" dirty="0">
                        <a:solidFill>
                          <a:schemeClr val="tx2"/>
                        </a:solidFill>
                        <a:latin typeface="Intel Clear" panose="020B0604020203020204" pitchFamily="34" charset="0"/>
                        <a:ea typeface="+mn-ea"/>
                        <a:cs typeface="Intel Clear"/>
                      </a:endParaRPr>
                    </a:p>
                  </a:txBody>
                  <a:tcPr marL="90601" marR="90601" anchor="ctr">
                    <a:solidFill>
                      <a:schemeClr val="bg1">
                        <a:lumMod val="95000"/>
                      </a:schemeClr>
                    </a:solidFill>
                  </a:tcPr>
                </a:tc>
                <a:tc>
                  <a:txBody>
                    <a:bodyPr/>
                    <a:lstStyle/>
                    <a:p>
                      <a:pPr marL="0" algn="ctr" defTabSz="457200" rtl="0" eaLnBrk="1" latinLnBrk="0" hangingPunct="1"/>
                      <a:r>
                        <a:rPr lang="en-US" sz="2000" kern="1200" dirty="0" smtClean="0">
                          <a:solidFill>
                            <a:srgbClr val="004280"/>
                          </a:solidFill>
                          <a:latin typeface="Intel Clear" panose="020B0604020203020204" pitchFamily="34" charset="0"/>
                          <a:ea typeface="+mn-ea"/>
                          <a:cs typeface="+mn-cs"/>
                        </a:rPr>
                        <a:t>2-socket half-width, 8 DIMM rack:</a:t>
                      </a:r>
                    </a:p>
                    <a:p>
                      <a:pPr algn="ctr"/>
                      <a:r>
                        <a:rPr lang="en-US" sz="1400" kern="1200" dirty="0" smtClean="0">
                          <a:solidFill>
                            <a:srgbClr val="004280"/>
                          </a:solidFill>
                          <a:latin typeface="Intel Clear" panose="020B0604020203020204" pitchFamily="34" charset="0"/>
                          <a:ea typeface="+mn-ea"/>
                          <a:cs typeface="+mn-cs"/>
                        </a:rPr>
                        <a:t>2U/4-node chassis </a:t>
                      </a:r>
                    </a:p>
                  </a:txBody>
                  <a:tcPr marL="90601" marR="90601">
                    <a:solidFill>
                      <a:schemeClr val="bg1">
                        <a:lumMod val="95000"/>
                      </a:schemeClr>
                    </a:solidFill>
                  </a:tcPr>
                </a:tc>
              </a:tr>
              <a:tr h="387717">
                <a:tc>
                  <a:txBody>
                    <a:bodyPr/>
                    <a:lstStyle/>
                    <a:p>
                      <a:pPr marL="0" algn="ctr" defTabSz="914400" rtl="0" eaLnBrk="1" latinLnBrk="0" hangingPunct="1"/>
                      <a:r>
                        <a:rPr lang="en-US" sz="1800" b="0" kern="1200" dirty="0" smtClean="0">
                          <a:solidFill>
                            <a:schemeClr val="tx2"/>
                          </a:solidFill>
                          <a:latin typeface="Intel Clear" panose="020B0604020203020204" pitchFamily="34" charset="0"/>
                          <a:ea typeface="+mn-ea"/>
                          <a:cs typeface="Intel Clear"/>
                        </a:rPr>
                        <a:t>S2600TP </a:t>
                      </a:r>
                    </a:p>
                    <a:p>
                      <a:pPr marL="0" algn="ctr" defTabSz="914400" rtl="0" eaLnBrk="1" latinLnBrk="0" hangingPunct="1"/>
                      <a:r>
                        <a:rPr lang="en-US" sz="1800" b="0" kern="1200" dirty="0" smtClean="0">
                          <a:solidFill>
                            <a:schemeClr val="tx2"/>
                          </a:solidFill>
                          <a:latin typeface="Intel Clear" panose="020B0604020203020204" pitchFamily="34" charset="0"/>
                          <a:ea typeface="+mn-ea"/>
                          <a:cs typeface="Intel Clear"/>
                        </a:rPr>
                        <a:t>(Taylor Pass)</a:t>
                      </a:r>
                      <a:endParaRPr lang="en-US" sz="1800" b="0" kern="1200" dirty="0">
                        <a:solidFill>
                          <a:schemeClr val="tx2"/>
                        </a:solidFill>
                        <a:latin typeface="Intel Clear" panose="020B0604020203020204" pitchFamily="34" charset="0"/>
                        <a:ea typeface="+mn-ea"/>
                        <a:cs typeface="Intel Clear"/>
                      </a:endParaRPr>
                    </a:p>
                  </a:txBody>
                  <a:tcPr marL="90601" marR="90601" anchor="ctr">
                    <a:solidFill>
                      <a:srgbClr val="C9F0FF"/>
                    </a:solidFill>
                  </a:tcPr>
                </a:tc>
                <a:tc>
                  <a:txBody>
                    <a:bodyPr/>
                    <a:lstStyle/>
                    <a:p>
                      <a:pPr algn="ctr" defTabSz="457200"/>
                      <a:r>
                        <a:rPr lang="en-US" sz="2000" dirty="0" smtClean="0">
                          <a:solidFill>
                            <a:srgbClr val="004280"/>
                          </a:solidFill>
                          <a:latin typeface="Intel Clear" panose="020B0604020203020204" pitchFamily="34" charset="0"/>
                        </a:rPr>
                        <a:t>2-socket half-width, 16 DIMM rack:</a:t>
                      </a:r>
                      <a:endParaRPr lang="en-US" sz="2000" b="1" baseline="80000" dirty="0" smtClean="0">
                        <a:solidFill>
                          <a:srgbClr val="004280"/>
                        </a:solidFill>
                        <a:effectLst>
                          <a:outerShdw blurRad="38100" dist="38100" dir="2700000" algn="tl">
                            <a:srgbClr val="000000">
                              <a:alpha val="43137"/>
                            </a:srgbClr>
                          </a:outerShdw>
                        </a:effectLst>
                        <a:latin typeface="Intel Clear" panose="020B0604020203020204" pitchFamily="34" charset="0"/>
                      </a:endParaRPr>
                    </a:p>
                    <a:p>
                      <a:pPr algn="ctr" defTabSz="457200"/>
                      <a:r>
                        <a:rPr lang="en-US" sz="1400" dirty="0" smtClean="0">
                          <a:solidFill>
                            <a:srgbClr val="004280"/>
                          </a:solidFill>
                          <a:latin typeface="Intel Clear" panose="020B0604020203020204" pitchFamily="34" charset="0"/>
                        </a:rPr>
                        <a:t>2U/4-node chassis</a:t>
                      </a:r>
                      <a:endParaRPr lang="en-US" sz="1400" b="1" dirty="0" smtClean="0">
                        <a:solidFill>
                          <a:srgbClr val="004280"/>
                        </a:solidFill>
                        <a:effectLst>
                          <a:outerShdw blurRad="38100" dist="38100" dir="2700000" algn="tl">
                            <a:srgbClr val="000000">
                              <a:alpha val="43137"/>
                            </a:srgbClr>
                          </a:outerShdw>
                        </a:effectLst>
                        <a:latin typeface="Intel Clear" panose="020B0604020203020204" pitchFamily="34" charset="0"/>
                      </a:endParaRPr>
                    </a:p>
                  </a:txBody>
                  <a:tcPr marL="90601" marR="90601">
                    <a:solidFill>
                      <a:srgbClr val="C9F0FF"/>
                    </a:solidFill>
                  </a:tcPr>
                </a:tc>
              </a:tr>
              <a:tr h="387717">
                <a:tc>
                  <a:txBody>
                    <a:bodyPr/>
                    <a:lstStyle/>
                    <a:p>
                      <a:pPr marL="0" algn="ctr" defTabSz="914400" rtl="0" eaLnBrk="1" latinLnBrk="0" hangingPunct="1"/>
                      <a:r>
                        <a:rPr lang="en-US" sz="1800" b="0" kern="1200" dirty="0" smtClean="0">
                          <a:solidFill>
                            <a:schemeClr val="tx2"/>
                          </a:solidFill>
                          <a:latin typeface="Intel Clear" panose="020B0604020203020204" pitchFamily="34" charset="0"/>
                          <a:ea typeface="+mn-ea"/>
                          <a:cs typeface="Intel Clear"/>
                        </a:rPr>
                        <a:t>S2600CW </a:t>
                      </a:r>
                    </a:p>
                    <a:p>
                      <a:pPr marL="0" algn="ctr" defTabSz="914400" rtl="0" eaLnBrk="1" latinLnBrk="0" hangingPunct="1"/>
                      <a:r>
                        <a:rPr lang="en-US" sz="1800" b="0" kern="1200" dirty="0" smtClean="0">
                          <a:solidFill>
                            <a:schemeClr val="tx2"/>
                          </a:solidFill>
                          <a:latin typeface="Intel Clear" panose="020B0604020203020204" pitchFamily="34" charset="0"/>
                          <a:ea typeface="+mn-ea"/>
                          <a:cs typeface="Intel Clear"/>
                        </a:rPr>
                        <a:t>(Cottonwood Pass)</a:t>
                      </a:r>
                      <a:endParaRPr lang="en-US" sz="1800" b="0" kern="1200" dirty="0">
                        <a:solidFill>
                          <a:schemeClr val="tx2"/>
                        </a:solidFill>
                        <a:latin typeface="Intel Clear" panose="020B0604020203020204" pitchFamily="34" charset="0"/>
                        <a:ea typeface="+mn-ea"/>
                        <a:cs typeface="Intel Clear"/>
                      </a:endParaRPr>
                    </a:p>
                  </a:txBody>
                  <a:tcPr marL="90601" marR="90601" anchor="ctr">
                    <a:solidFill>
                      <a:schemeClr val="bg1">
                        <a:lumMod val="95000"/>
                      </a:schemeClr>
                    </a:solidFill>
                  </a:tcPr>
                </a:tc>
                <a:tc>
                  <a:txBody>
                    <a:bodyPr/>
                    <a:lstStyle/>
                    <a:p>
                      <a:pPr algn="ctr" defTabSz="457200"/>
                      <a:r>
                        <a:rPr lang="en-US" sz="2000" dirty="0" smtClean="0">
                          <a:solidFill>
                            <a:srgbClr val="004280"/>
                          </a:solidFill>
                          <a:latin typeface="Intel Clear" panose="020B0604020203020204" pitchFamily="34" charset="0"/>
                        </a:rPr>
                        <a:t>2-socket rack: </a:t>
                      </a:r>
                    </a:p>
                    <a:p>
                      <a:pPr algn="ctr" defTabSz="457200"/>
                      <a:r>
                        <a:rPr lang="en-US" sz="1400" dirty="0" smtClean="0">
                          <a:solidFill>
                            <a:srgbClr val="004280"/>
                          </a:solidFill>
                          <a:latin typeface="Intel Clear" panose="020B0604020203020204" pitchFamily="34" charset="0"/>
                        </a:rPr>
                        <a:t>Pedestal, 3</a:t>
                      </a:r>
                      <a:r>
                        <a:rPr lang="en-US" sz="1400" baseline="30000" dirty="0" smtClean="0">
                          <a:solidFill>
                            <a:srgbClr val="004280"/>
                          </a:solidFill>
                          <a:latin typeface="Intel Clear" panose="020B0604020203020204" pitchFamily="34" charset="0"/>
                        </a:rPr>
                        <a:t>rd</a:t>
                      </a:r>
                      <a:r>
                        <a:rPr lang="en-US" sz="1400" dirty="0" smtClean="0">
                          <a:solidFill>
                            <a:srgbClr val="004280"/>
                          </a:solidFill>
                          <a:latin typeface="Intel Clear" panose="020B0604020203020204" pitchFamily="34" charset="0"/>
                        </a:rPr>
                        <a:t> party rack support</a:t>
                      </a:r>
                    </a:p>
                  </a:txBody>
                  <a:tcPr marL="90601" marR="90601">
                    <a:solidFill>
                      <a:schemeClr val="bg1">
                        <a:lumMod val="95000"/>
                      </a:schemeClr>
                    </a:solidFill>
                  </a:tcPr>
                </a:tc>
              </a:tr>
              <a:tr h="262647">
                <a:tc>
                  <a:txBody>
                    <a:bodyPr/>
                    <a:lstStyle/>
                    <a:p>
                      <a:pPr marL="0" algn="ctr" defTabSz="914400" rtl="0" eaLnBrk="1" latinLnBrk="0" hangingPunct="1"/>
                      <a:r>
                        <a:rPr lang="en-US" sz="1800" b="0" kern="1200" dirty="0" smtClean="0">
                          <a:solidFill>
                            <a:schemeClr val="tx2"/>
                          </a:solidFill>
                          <a:latin typeface="Intel Clear" panose="020B0604020203020204" pitchFamily="34" charset="0"/>
                          <a:ea typeface="+mn-ea"/>
                          <a:cs typeface="Intel Clear"/>
                        </a:rPr>
                        <a:t>S1200V3RP</a:t>
                      </a:r>
                    </a:p>
                    <a:p>
                      <a:pPr marL="0" algn="ctr" defTabSz="914400" rtl="0" eaLnBrk="1" latinLnBrk="0" hangingPunct="1"/>
                      <a:r>
                        <a:rPr lang="en-US" sz="1800" b="0" kern="1200" dirty="0" smtClean="0">
                          <a:solidFill>
                            <a:schemeClr val="tx2"/>
                          </a:solidFill>
                          <a:latin typeface="Intel Clear" panose="020B0604020203020204" pitchFamily="34" charset="0"/>
                          <a:ea typeface="+mn-ea"/>
                          <a:cs typeface="Intel Clear"/>
                        </a:rPr>
                        <a:t>(Rainbow Pass)</a:t>
                      </a:r>
                      <a:endParaRPr lang="en-US" sz="1800" b="0" kern="1200" dirty="0">
                        <a:solidFill>
                          <a:schemeClr val="tx2"/>
                        </a:solidFill>
                        <a:latin typeface="Intel Clear" panose="020B0604020203020204" pitchFamily="34" charset="0"/>
                        <a:ea typeface="+mn-ea"/>
                        <a:cs typeface="Intel Clear"/>
                      </a:endParaRPr>
                    </a:p>
                  </a:txBody>
                  <a:tcPr marL="90601" marR="90601" anchor="ctr">
                    <a:solidFill>
                      <a:srgbClr val="C9F0FF"/>
                    </a:solidFill>
                  </a:tcPr>
                </a:tc>
                <a:tc>
                  <a:txBody>
                    <a:bodyPr/>
                    <a:lstStyle/>
                    <a:p>
                      <a:pPr marL="57150" algn="ctr" fontAlgn="base">
                        <a:lnSpc>
                          <a:spcPct val="90000"/>
                        </a:lnSpc>
                        <a:spcBef>
                          <a:spcPct val="0"/>
                        </a:spcBef>
                        <a:spcAft>
                          <a:spcPct val="0"/>
                        </a:spcAft>
                        <a:defRPr/>
                      </a:pPr>
                      <a:r>
                        <a:rPr lang="en-US" altLang="zh-CN" sz="2000" kern="0" dirty="0" smtClean="0">
                          <a:solidFill>
                            <a:srgbClr val="004280"/>
                          </a:solidFill>
                          <a:latin typeface="Intel Clear" panose="020B0604020203020204" pitchFamily="34" charset="0"/>
                          <a:ea typeface="SimSun" pitchFamily="2" charset="-122"/>
                          <a:cs typeface="Neo Sans Intel"/>
                        </a:rPr>
                        <a:t>1-socket E3 platform:</a:t>
                      </a:r>
                      <a:endParaRPr lang="en-US" altLang="zh-CN" sz="2000" b="1" kern="0" dirty="0" smtClean="0">
                        <a:solidFill>
                          <a:srgbClr val="004280"/>
                        </a:solidFill>
                        <a:latin typeface="Intel Clear" panose="020B0604020203020204" pitchFamily="34" charset="0"/>
                        <a:ea typeface="SimSun" pitchFamily="2" charset="-122"/>
                        <a:cs typeface="Neo Sans Intel"/>
                      </a:endParaRPr>
                    </a:p>
                    <a:p>
                      <a:pPr marL="57150" algn="ctr" fontAlgn="base">
                        <a:lnSpc>
                          <a:spcPct val="90000"/>
                        </a:lnSpc>
                        <a:spcBef>
                          <a:spcPct val="0"/>
                        </a:spcBef>
                        <a:spcAft>
                          <a:spcPct val="0"/>
                        </a:spcAft>
                        <a:defRPr/>
                      </a:pPr>
                      <a:r>
                        <a:rPr lang="en-US" altLang="zh-CN" sz="1400" kern="0" dirty="0" smtClean="0">
                          <a:solidFill>
                            <a:srgbClr val="004280"/>
                          </a:solidFill>
                          <a:latin typeface="Intel Clear" panose="020B0604020203020204" pitchFamily="34" charset="0"/>
                          <a:ea typeface="SimSun" pitchFamily="2" charset="-122"/>
                          <a:cs typeface="Neo Sans Intel"/>
                        </a:rPr>
                        <a:t>1U &amp; pedestal</a:t>
                      </a:r>
                      <a:endParaRPr lang="en-US" altLang="zh-CN" sz="1400" i="1" kern="0" dirty="0" smtClean="0">
                        <a:solidFill>
                          <a:srgbClr val="004280"/>
                        </a:solidFill>
                        <a:latin typeface="Intel Clear" panose="020B0604020203020204" pitchFamily="34" charset="0"/>
                        <a:ea typeface="宋体" pitchFamily="2" charset="-122"/>
                        <a:cs typeface="Neo Sans Intel"/>
                      </a:endParaRPr>
                    </a:p>
                  </a:txBody>
                  <a:tcPr marL="90601" marR="90601">
                    <a:solidFill>
                      <a:srgbClr val="C9F0FF"/>
                    </a:solidFill>
                  </a:tcPr>
                </a:tc>
              </a:tr>
            </a:tbl>
          </a:graphicData>
        </a:graphic>
      </p:graphicFrame>
    </p:spTree>
    <p:extLst>
      <p:ext uri="{BB962C8B-B14F-4D97-AF65-F5344CB8AC3E}">
        <p14:creationId xmlns:p14="http://schemas.microsoft.com/office/powerpoint/2010/main" val="16465307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Intel® Server Product Family Key Messages</a:t>
            </a:r>
            <a:br>
              <a:rPr lang="en-US" sz="2800" dirty="0" smtClean="0"/>
            </a:br>
            <a:endParaRPr lang="en-US" sz="2800" dirty="0"/>
          </a:p>
        </p:txBody>
      </p:sp>
      <p:sp>
        <p:nvSpPr>
          <p:cNvPr id="5" name="Rectangle 4"/>
          <p:cNvSpPr/>
          <p:nvPr/>
        </p:nvSpPr>
        <p:spPr>
          <a:xfrm>
            <a:off x="304800" y="1295400"/>
            <a:ext cx="8534400" cy="1524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aphicFrame>
        <p:nvGraphicFramePr>
          <p:cNvPr id="6" name="Content Placeholder 4"/>
          <p:cNvGraphicFramePr>
            <a:graphicFrameLocks/>
          </p:cNvGraphicFramePr>
          <p:nvPr>
            <p:extLst/>
          </p:nvPr>
        </p:nvGraphicFramePr>
        <p:xfrm>
          <a:off x="228600" y="1432560"/>
          <a:ext cx="8686800" cy="4434840"/>
        </p:xfrm>
        <a:graphic>
          <a:graphicData uri="http://schemas.openxmlformats.org/drawingml/2006/table">
            <a:tbl>
              <a:tblPr firstRow="1" bandRow="1">
                <a:tableStyleId>{5C22544A-7EE6-4342-B048-85BDC9FD1C3A}</a:tableStyleId>
              </a:tblPr>
              <a:tblGrid>
                <a:gridCol w="2819400"/>
                <a:gridCol w="5867400"/>
              </a:tblGrid>
              <a:tr h="7772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b="1" i="0" kern="1200" dirty="0" smtClean="0">
                          <a:solidFill>
                            <a:schemeClr val="bg1"/>
                          </a:solidFill>
                          <a:latin typeface="Intel Clear"/>
                          <a:ea typeface="+mn-ea"/>
                          <a:cs typeface="Intel Clear"/>
                        </a:rPr>
                        <a:t>Product</a:t>
                      </a:r>
                      <a:r>
                        <a:rPr lang="en-US" sz="2000" b="1" i="0" kern="1200" baseline="0" dirty="0" smtClean="0">
                          <a:solidFill>
                            <a:schemeClr val="bg1"/>
                          </a:solidFill>
                          <a:latin typeface="Intel Clear"/>
                          <a:ea typeface="+mn-ea"/>
                          <a:cs typeface="Intel Clear"/>
                        </a:rPr>
                        <a:t> </a:t>
                      </a:r>
                      <a:r>
                        <a:rPr lang="en-US" sz="2000" b="1" i="0" kern="1200" dirty="0" smtClean="0">
                          <a:solidFill>
                            <a:schemeClr val="bg1"/>
                          </a:solidFill>
                          <a:latin typeface="Intel Clear"/>
                          <a:ea typeface="+mn-ea"/>
                          <a:cs typeface="Intel Clear"/>
                        </a:rPr>
                        <a:t>Family  </a:t>
                      </a:r>
                      <a:endParaRPr lang="en-US" sz="2000" b="1" i="0" kern="1200" dirty="0">
                        <a:solidFill>
                          <a:schemeClr val="bg1"/>
                        </a:solidFill>
                        <a:latin typeface="Intel Clear"/>
                        <a:ea typeface="+mn-ea"/>
                        <a:cs typeface="Intel Clear"/>
                      </a:endParaRPr>
                    </a:p>
                  </a:txBody>
                  <a:tcPr marL="90601" marR="90601" anchor="ctr" anchorCtr="1">
                    <a:gradFill flip="none" rotWithShape="1">
                      <a:gsLst>
                        <a:gs pos="0">
                          <a:schemeClr val="accent2"/>
                        </a:gs>
                        <a:gs pos="100000">
                          <a:schemeClr val="accent1"/>
                        </a:gs>
                      </a:gsLst>
                      <a:lin ang="5400000" scaled="0"/>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i="0" kern="1200" dirty="0" smtClean="0">
                          <a:solidFill>
                            <a:schemeClr val="bg1"/>
                          </a:solidFill>
                          <a:latin typeface="Intel Clear"/>
                          <a:ea typeface="+mn-ea"/>
                          <a:cs typeface="Intel Clear"/>
                        </a:rPr>
                        <a:t>Product Line Key Messages</a:t>
                      </a:r>
                    </a:p>
                  </a:txBody>
                  <a:tcPr marL="90601" marR="90601" anchor="ctr" anchorCtr="1">
                    <a:gradFill flip="none" rotWithShape="1">
                      <a:gsLst>
                        <a:gs pos="0">
                          <a:schemeClr val="accent2"/>
                        </a:gs>
                        <a:gs pos="100000">
                          <a:schemeClr val="accent1"/>
                        </a:gs>
                      </a:gsLst>
                      <a:lin ang="5400000" scaled="0"/>
                      <a:tileRect/>
                    </a:gradFill>
                  </a:tcPr>
                </a:tc>
              </a:tr>
              <a:tr h="387717">
                <a:tc>
                  <a:txBody>
                    <a:bodyPr/>
                    <a:lstStyle/>
                    <a:p>
                      <a:pPr marL="0" algn="ctr" defTabSz="914400" rtl="0" eaLnBrk="1" latinLnBrk="0" hangingPunct="1"/>
                      <a:r>
                        <a:rPr lang="en-US" sz="1800" b="0" kern="1200" dirty="0" smtClean="0">
                          <a:solidFill>
                            <a:schemeClr val="tx2"/>
                          </a:solidFill>
                          <a:latin typeface="Intel Clear"/>
                          <a:ea typeface="+mn-ea"/>
                          <a:cs typeface="Intel Clear"/>
                        </a:rPr>
                        <a:t>S2600WT </a:t>
                      </a:r>
                    </a:p>
                    <a:p>
                      <a:pPr marL="0" algn="ctr" defTabSz="914400" rtl="0" eaLnBrk="1" latinLnBrk="0" hangingPunct="1"/>
                      <a:r>
                        <a:rPr lang="en-US" sz="1800" b="0" kern="1200" dirty="0" smtClean="0">
                          <a:solidFill>
                            <a:schemeClr val="tx2"/>
                          </a:solidFill>
                          <a:latin typeface="Intel Clear"/>
                          <a:ea typeface="+mn-ea"/>
                          <a:cs typeface="Intel Clear"/>
                        </a:rPr>
                        <a:t>(Wildcat Pass)</a:t>
                      </a:r>
                      <a:endParaRPr lang="en-US" sz="1800" b="0" kern="1200" dirty="0">
                        <a:solidFill>
                          <a:schemeClr val="tx2"/>
                        </a:solidFill>
                        <a:latin typeface="Intel Clear"/>
                        <a:ea typeface="+mn-ea"/>
                        <a:cs typeface="Intel Clear"/>
                      </a:endParaRPr>
                    </a:p>
                  </a:txBody>
                  <a:tcPr marL="90601" marR="90601" anchor="ctr">
                    <a:solidFill>
                      <a:schemeClr val="accent2">
                        <a:lumMod val="20000"/>
                        <a:lumOff val="80000"/>
                      </a:schemeClr>
                    </a:solidFill>
                  </a:tcPr>
                </a:tc>
                <a:tc>
                  <a:txBody>
                    <a:bodyPr/>
                    <a:lstStyle/>
                    <a:p>
                      <a:pPr algn="l"/>
                      <a:r>
                        <a:rPr lang="en-US" sz="1600" dirty="0" smtClean="0">
                          <a:solidFill>
                            <a:srgbClr val="004280"/>
                          </a:solidFill>
                          <a:latin typeface="Intel Clear"/>
                          <a:cs typeface="Intel Clear"/>
                        </a:rPr>
                        <a:t>Full featured with max product flexibility for expansion </a:t>
                      </a:r>
                    </a:p>
                    <a:p>
                      <a:pPr lvl="1" algn="l">
                        <a:buFont typeface="Arial" pitchFamily="34" charset="0"/>
                        <a:buChar char="•"/>
                      </a:pPr>
                      <a:r>
                        <a:rPr lang="en-US" sz="1600" dirty="0" smtClean="0">
                          <a:solidFill>
                            <a:srgbClr val="004280"/>
                          </a:solidFill>
                          <a:latin typeface="Intel Clear"/>
                          <a:cs typeface="Intel Clear"/>
                        </a:rPr>
                        <a:t> </a:t>
                      </a:r>
                      <a:r>
                        <a:rPr lang="en-US" sz="1400" dirty="0" smtClean="0">
                          <a:solidFill>
                            <a:srgbClr val="004280"/>
                          </a:solidFill>
                          <a:latin typeface="Intel Clear"/>
                          <a:cs typeface="Intel Clear"/>
                        </a:rPr>
                        <a:t>Max compute, memory, and IO capacity in 1U and 2U rack</a:t>
                      </a:r>
                    </a:p>
                  </a:txBody>
                  <a:tcPr marL="90601" marR="90601" anchor="b">
                    <a:solidFill>
                      <a:schemeClr val="accent2">
                        <a:lumMod val="20000"/>
                        <a:lumOff val="80000"/>
                      </a:schemeClr>
                    </a:solidFill>
                  </a:tcPr>
                </a:tc>
              </a:tr>
              <a:tr h="387717">
                <a:tc>
                  <a:txBody>
                    <a:bodyPr/>
                    <a:lstStyle/>
                    <a:p>
                      <a:pPr marL="0" algn="ctr" defTabSz="914400" rtl="0" eaLnBrk="1" latinLnBrk="0" hangingPunct="1"/>
                      <a:r>
                        <a:rPr lang="en-US" sz="1800" b="0" kern="1200" dirty="0" smtClean="0">
                          <a:solidFill>
                            <a:schemeClr val="tx2"/>
                          </a:solidFill>
                          <a:latin typeface="Intel Clear"/>
                          <a:ea typeface="+mn-ea"/>
                          <a:cs typeface="Intel Clear"/>
                        </a:rPr>
                        <a:t>S2600KP </a:t>
                      </a:r>
                    </a:p>
                    <a:p>
                      <a:pPr marL="0" algn="ctr" defTabSz="914400" rtl="0" eaLnBrk="1" latinLnBrk="0" hangingPunct="1"/>
                      <a:r>
                        <a:rPr lang="en-US" sz="1800" b="0" kern="1200" dirty="0" smtClean="0">
                          <a:solidFill>
                            <a:schemeClr val="tx2"/>
                          </a:solidFill>
                          <a:latin typeface="Intel Clear"/>
                          <a:ea typeface="+mn-ea"/>
                          <a:cs typeface="Intel Clear"/>
                        </a:rPr>
                        <a:t>(Kennedy Pass)</a:t>
                      </a:r>
                      <a:endParaRPr lang="en-US" sz="1800" b="0" kern="1200" dirty="0">
                        <a:solidFill>
                          <a:schemeClr val="tx2"/>
                        </a:solidFill>
                        <a:latin typeface="Intel Clear"/>
                        <a:ea typeface="+mn-ea"/>
                        <a:cs typeface="Intel Clear"/>
                      </a:endParaRPr>
                    </a:p>
                  </a:txBody>
                  <a:tcPr marL="90601" marR="90601" anchor="ctr">
                    <a:solidFill>
                      <a:schemeClr val="bg1">
                        <a:lumMod val="95000"/>
                      </a:schemeClr>
                    </a:solidFill>
                  </a:tcPr>
                </a:tc>
                <a:tc>
                  <a:txBody>
                    <a:bodyPr/>
                    <a:lstStyle/>
                    <a:p>
                      <a:pPr algn="l"/>
                      <a:r>
                        <a:rPr lang="en-US" sz="1600" dirty="0" smtClean="0">
                          <a:solidFill>
                            <a:srgbClr val="004280"/>
                          </a:solidFill>
                          <a:latin typeface="Intel Clear"/>
                          <a:cs typeface="Intel Clear"/>
                        </a:rPr>
                        <a:t>High performance and density in smallest form-factor board</a:t>
                      </a:r>
                    </a:p>
                    <a:p>
                      <a:pPr lvl="1" algn="l">
                        <a:buFont typeface="Arial" pitchFamily="34" charset="0"/>
                        <a:buChar char="•"/>
                      </a:pPr>
                      <a:r>
                        <a:rPr lang="en-US" sz="1600" dirty="0" smtClean="0">
                          <a:solidFill>
                            <a:srgbClr val="004280"/>
                          </a:solidFill>
                          <a:latin typeface="Intel Clear"/>
                          <a:cs typeface="Intel Clear"/>
                        </a:rPr>
                        <a:t> </a:t>
                      </a:r>
                      <a:r>
                        <a:rPr lang="en-US" sz="1400" dirty="0" smtClean="0">
                          <a:solidFill>
                            <a:srgbClr val="004280"/>
                          </a:solidFill>
                          <a:latin typeface="Intel Clear"/>
                          <a:cs typeface="Intel Clear"/>
                        </a:rPr>
                        <a:t>Optimized for memory performance (1DPC)</a:t>
                      </a:r>
                      <a:endParaRPr lang="en-US" sz="1600" dirty="0" smtClean="0">
                        <a:solidFill>
                          <a:srgbClr val="004280"/>
                        </a:solidFill>
                        <a:latin typeface="Intel Clear"/>
                        <a:cs typeface="Intel Clear"/>
                      </a:endParaRPr>
                    </a:p>
                  </a:txBody>
                  <a:tcPr marL="90601" marR="90601">
                    <a:solidFill>
                      <a:schemeClr val="bg1">
                        <a:lumMod val="95000"/>
                      </a:schemeClr>
                    </a:solidFill>
                  </a:tcPr>
                </a:tc>
              </a:tr>
              <a:tr h="387717">
                <a:tc>
                  <a:txBody>
                    <a:bodyPr/>
                    <a:lstStyle/>
                    <a:p>
                      <a:pPr marL="0" algn="ctr" defTabSz="914400" rtl="0" eaLnBrk="1" latinLnBrk="0" hangingPunct="1"/>
                      <a:r>
                        <a:rPr lang="en-US" sz="1800" b="0" kern="1200" dirty="0" smtClean="0">
                          <a:solidFill>
                            <a:schemeClr val="tx2"/>
                          </a:solidFill>
                          <a:latin typeface="Intel Clear"/>
                          <a:ea typeface="+mn-ea"/>
                          <a:cs typeface="Intel Clear"/>
                        </a:rPr>
                        <a:t>S2600TP </a:t>
                      </a:r>
                    </a:p>
                    <a:p>
                      <a:pPr marL="0" algn="ctr" defTabSz="914400" rtl="0" eaLnBrk="1" latinLnBrk="0" hangingPunct="1"/>
                      <a:r>
                        <a:rPr lang="en-US" sz="1800" b="0" kern="1200" dirty="0" smtClean="0">
                          <a:solidFill>
                            <a:schemeClr val="tx2"/>
                          </a:solidFill>
                          <a:latin typeface="Intel Clear"/>
                          <a:ea typeface="+mn-ea"/>
                          <a:cs typeface="Intel Clear"/>
                        </a:rPr>
                        <a:t>(Taylor Pass)</a:t>
                      </a:r>
                      <a:endParaRPr lang="en-US" sz="1800" b="0" kern="1200" dirty="0">
                        <a:solidFill>
                          <a:schemeClr val="tx2"/>
                        </a:solidFill>
                        <a:latin typeface="Intel Clear"/>
                        <a:ea typeface="+mn-ea"/>
                        <a:cs typeface="Intel Clear"/>
                      </a:endParaRPr>
                    </a:p>
                  </a:txBody>
                  <a:tcPr marL="90601" marR="90601" anchor="ctr">
                    <a:solidFill>
                      <a:srgbClr val="C9F0FF"/>
                    </a:solidFill>
                  </a:tcPr>
                </a:tc>
                <a:tc>
                  <a:txBody>
                    <a:bodyPr/>
                    <a:lstStyle/>
                    <a:p>
                      <a:pPr algn="l"/>
                      <a:r>
                        <a:rPr lang="en-US" sz="1600" dirty="0" smtClean="0">
                          <a:solidFill>
                            <a:srgbClr val="004280"/>
                          </a:solidFill>
                          <a:latin typeface="Intel Clear"/>
                          <a:cs typeface="Intel Clear"/>
                        </a:rPr>
                        <a:t>High density system with rich memory and IO features</a:t>
                      </a:r>
                    </a:p>
                    <a:p>
                      <a:pPr lvl="1" algn="l">
                        <a:buFont typeface="Arial" pitchFamily="34" charset="0"/>
                        <a:buChar char="•"/>
                      </a:pPr>
                      <a:r>
                        <a:rPr lang="en-US" sz="1600" dirty="0" smtClean="0">
                          <a:solidFill>
                            <a:srgbClr val="004280"/>
                          </a:solidFill>
                          <a:latin typeface="Intel Clear"/>
                          <a:cs typeface="Intel Clear"/>
                        </a:rPr>
                        <a:t> </a:t>
                      </a:r>
                      <a:r>
                        <a:rPr lang="en-US" sz="1400" dirty="0" smtClean="0">
                          <a:solidFill>
                            <a:srgbClr val="004280"/>
                          </a:solidFill>
                          <a:latin typeface="Intel Clear"/>
                          <a:cs typeface="Intel Clear"/>
                        </a:rPr>
                        <a:t>Maximum IO capacity in a dense form-factor board</a:t>
                      </a:r>
                    </a:p>
                    <a:p>
                      <a:pPr lvl="1" algn="l">
                        <a:buFont typeface="Arial" pitchFamily="34" charset="0"/>
                        <a:buChar char="•"/>
                      </a:pPr>
                      <a:r>
                        <a:rPr lang="en-US" sz="1400" dirty="0" smtClean="0">
                          <a:solidFill>
                            <a:srgbClr val="004280"/>
                          </a:solidFill>
                          <a:latin typeface="Intel Clear"/>
                          <a:cs typeface="Intel Clear"/>
                        </a:rPr>
                        <a:t> Optimized for highest memory capacity</a:t>
                      </a:r>
                      <a:endParaRPr lang="en-US" sz="1400" b="0" i="0" kern="1200" dirty="0" smtClean="0">
                        <a:solidFill>
                          <a:srgbClr val="004280"/>
                        </a:solidFill>
                        <a:latin typeface="Intel Clear"/>
                        <a:ea typeface="+mn-ea"/>
                        <a:cs typeface="Intel Clear"/>
                      </a:endParaRPr>
                    </a:p>
                  </a:txBody>
                  <a:tcPr marL="90601" marR="90601">
                    <a:solidFill>
                      <a:srgbClr val="C9F0FF"/>
                    </a:solidFill>
                  </a:tcPr>
                </a:tc>
              </a:tr>
              <a:tr h="387717">
                <a:tc>
                  <a:txBody>
                    <a:bodyPr/>
                    <a:lstStyle/>
                    <a:p>
                      <a:pPr marL="0" algn="ctr" defTabSz="914400" rtl="0" eaLnBrk="1" latinLnBrk="0" hangingPunct="1"/>
                      <a:r>
                        <a:rPr lang="en-US" sz="1800" b="0" kern="1200" dirty="0" smtClean="0">
                          <a:solidFill>
                            <a:schemeClr val="tx2"/>
                          </a:solidFill>
                          <a:latin typeface="Intel Clear"/>
                          <a:ea typeface="+mn-ea"/>
                          <a:cs typeface="Intel Clear"/>
                        </a:rPr>
                        <a:t>S2600CW </a:t>
                      </a:r>
                    </a:p>
                    <a:p>
                      <a:pPr marL="0" algn="ctr" defTabSz="914400" rtl="0" eaLnBrk="1" latinLnBrk="0" hangingPunct="1"/>
                      <a:r>
                        <a:rPr lang="en-US" sz="1800" b="0" kern="1200" dirty="0" smtClean="0">
                          <a:solidFill>
                            <a:schemeClr val="tx2"/>
                          </a:solidFill>
                          <a:latin typeface="Intel Clear"/>
                          <a:ea typeface="+mn-ea"/>
                          <a:cs typeface="Intel Clear"/>
                        </a:rPr>
                        <a:t>(Cottonwood Pass)</a:t>
                      </a:r>
                      <a:endParaRPr lang="en-US" sz="1800" b="0" kern="1200" dirty="0">
                        <a:solidFill>
                          <a:schemeClr val="tx2"/>
                        </a:solidFill>
                        <a:latin typeface="Intel Clear"/>
                        <a:ea typeface="+mn-ea"/>
                        <a:cs typeface="Intel Clear"/>
                      </a:endParaRPr>
                    </a:p>
                  </a:txBody>
                  <a:tcPr marL="90601" marR="90601" anchor="ctr">
                    <a:solidFill>
                      <a:schemeClr val="bg1">
                        <a:lumMod val="95000"/>
                      </a:schemeClr>
                    </a:solidFill>
                  </a:tcPr>
                </a:tc>
                <a:tc>
                  <a:txBody>
                    <a:bodyPr/>
                    <a:lstStyle/>
                    <a:p>
                      <a:pPr algn="l"/>
                      <a:r>
                        <a:rPr lang="en-US" sz="1600" dirty="0" smtClean="0">
                          <a:solidFill>
                            <a:srgbClr val="004280"/>
                          </a:solidFill>
                          <a:latin typeface="Intel Clear"/>
                          <a:cs typeface="Intel Clear"/>
                        </a:rPr>
                        <a:t>Flexible general purpose board in standard form-factor</a:t>
                      </a:r>
                    </a:p>
                    <a:p>
                      <a:pPr lvl="1" algn="l">
                        <a:buFont typeface="Arial" pitchFamily="34" charset="0"/>
                        <a:buChar char="•"/>
                      </a:pPr>
                      <a:r>
                        <a:rPr lang="en-US" sz="1600" dirty="0" smtClean="0">
                          <a:solidFill>
                            <a:srgbClr val="004280"/>
                          </a:solidFill>
                          <a:latin typeface="Intel Clear"/>
                          <a:cs typeface="Intel Clear"/>
                        </a:rPr>
                        <a:t> </a:t>
                      </a:r>
                      <a:r>
                        <a:rPr lang="en-US" sz="1400" dirty="0" smtClean="0">
                          <a:solidFill>
                            <a:srgbClr val="004280"/>
                          </a:solidFill>
                          <a:latin typeface="Intel Clear"/>
                          <a:cs typeface="Intel Clear"/>
                        </a:rPr>
                        <a:t>Flexible configurations with a 10GbE and SAS 12G options</a:t>
                      </a:r>
                    </a:p>
                    <a:p>
                      <a:pPr lvl="1" algn="l">
                        <a:buFont typeface="Arial" pitchFamily="34" charset="0"/>
                        <a:buChar char="•"/>
                      </a:pPr>
                      <a:r>
                        <a:rPr lang="en-US" sz="1400" dirty="0" smtClean="0">
                          <a:solidFill>
                            <a:srgbClr val="004280"/>
                          </a:solidFill>
                          <a:latin typeface="Intel Clear"/>
                          <a:cs typeface="Intel Clear"/>
                        </a:rPr>
                        <a:t> 3rd party rack and chassis support</a:t>
                      </a:r>
                    </a:p>
                  </a:txBody>
                  <a:tcPr marL="90601" marR="90601">
                    <a:solidFill>
                      <a:schemeClr val="bg1">
                        <a:lumMod val="95000"/>
                      </a:schemeClr>
                    </a:solidFill>
                  </a:tcPr>
                </a:tc>
              </a:tr>
              <a:tr h="262647">
                <a:tc>
                  <a:txBody>
                    <a:bodyPr/>
                    <a:lstStyle/>
                    <a:p>
                      <a:pPr marL="0" algn="ctr" defTabSz="914400" rtl="0" eaLnBrk="1" latinLnBrk="0" hangingPunct="1"/>
                      <a:r>
                        <a:rPr lang="en-US" sz="1800" b="0" kern="1200" dirty="0" smtClean="0">
                          <a:solidFill>
                            <a:schemeClr val="tx2"/>
                          </a:solidFill>
                          <a:latin typeface="Intel Clear"/>
                          <a:ea typeface="+mn-ea"/>
                          <a:cs typeface="Intel Clear"/>
                        </a:rPr>
                        <a:t>S1200V3RP</a:t>
                      </a:r>
                    </a:p>
                    <a:p>
                      <a:pPr marL="0" algn="ctr" defTabSz="914400" rtl="0" eaLnBrk="1" latinLnBrk="0" hangingPunct="1"/>
                      <a:r>
                        <a:rPr lang="en-US" sz="1800" b="0" kern="1200" dirty="0" smtClean="0">
                          <a:solidFill>
                            <a:schemeClr val="tx2"/>
                          </a:solidFill>
                          <a:latin typeface="Intel Clear"/>
                          <a:ea typeface="+mn-ea"/>
                          <a:cs typeface="Intel Clear"/>
                        </a:rPr>
                        <a:t>(Rainbow Pass)</a:t>
                      </a:r>
                      <a:endParaRPr lang="en-US" sz="1800" b="0" kern="1200" dirty="0">
                        <a:solidFill>
                          <a:schemeClr val="tx2"/>
                        </a:solidFill>
                        <a:latin typeface="Intel Clear"/>
                        <a:ea typeface="+mn-ea"/>
                        <a:cs typeface="Intel Clear"/>
                      </a:endParaRPr>
                    </a:p>
                  </a:txBody>
                  <a:tcPr marL="90601" marR="90601" anchor="ctr">
                    <a:solidFill>
                      <a:srgbClr val="C9F0FF"/>
                    </a:solidFill>
                  </a:tcPr>
                </a:tc>
                <a:tc>
                  <a:txBody>
                    <a:bodyPr/>
                    <a:lstStyle/>
                    <a:p>
                      <a:pPr algn="l"/>
                      <a:r>
                        <a:rPr lang="en-US" sz="1600" dirty="0" smtClean="0">
                          <a:solidFill>
                            <a:srgbClr val="004280"/>
                          </a:solidFill>
                          <a:latin typeface="Intel Clear"/>
                          <a:cs typeface="Intel Clear"/>
                        </a:rPr>
                        <a:t>Entry</a:t>
                      </a:r>
                      <a:r>
                        <a:rPr lang="en-US" sz="1600" baseline="0" dirty="0" smtClean="0">
                          <a:solidFill>
                            <a:srgbClr val="004280"/>
                          </a:solidFill>
                          <a:latin typeface="Intel Clear"/>
                          <a:cs typeface="Intel Clear"/>
                        </a:rPr>
                        <a:t> level server, SMB</a:t>
                      </a:r>
                    </a:p>
                    <a:p>
                      <a:pPr lvl="1" algn="l">
                        <a:buFont typeface="Arial" pitchFamily="34" charset="0"/>
                        <a:buChar char="•"/>
                      </a:pPr>
                      <a:r>
                        <a:rPr lang="en-US" sz="1600" baseline="0" dirty="0" smtClean="0">
                          <a:solidFill>
                            <a:srgbClr val="004280"/>
                          </a:solidFill>
                          <a:latin typeface="Intel Clear"/>
                          <a:cs typeface="Intel Clear"/>
                        </a:rPr>
                        <a:t> </a:t>
                      </a:r>
                      <a:r>
                        <a:rPr lang="en-US" sz="1400" baseline="0" dirty="0" smtClean="0">
                          <a:solidFill>
                            <a:srgbClr val="004280"/>
                          </a:solidFill>
                          <a:latin typeface="Intel Clear"/>
                          <a:cs typeface="Intel Clear"/>
                        </a:rPr>
                        <a:t>Media processing and processor graphics/ Virtual Device Interface (VDI) support</a:t>
                      </a:r>
                    </a:p>
                  </a:txBody>
                  <a:tcPr marL="90601" marR="90601">
                    <a:solidFill>
                      <a:srgbClr val="C9F0FF"/>
                    </a:solidFill>
                  </a:tcPr>
                </a:tc>
              </a:tr>
            </a:tbl>
          </a:graphicData>
        </a:graphic>
      </p:graphicFrame>
    </p:spTree>
    <p:extLst>
      <p:ext uri="{BB962C8B-B14F-4D97-AF65-F5344CB8AC3E}">
        <p14:creationId xmlns:p14="http://schemas.microsoft.com/office/powerpoint/2010/main" val="13587481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Intel Server Use-Case Product Recommendations</a:t>
            </a:r>
            <a:endParaRPr lang="en-US" sz="2800" dirty="0"/>
          </a:p>
        </p:txBody>
      </p:sp>
      <p:sp>
        <p:nvSpPr>
          <p:cNvPr id="4" name="Rectangle 3"/>
          <p:cNvSpPr/>
          <p:nvPr/>
        </p:nvSpPr>
        <p:spPr>
          <a:xfrm>
            <a:off x="304800" y="1295400"/>
            <a:ext cx="8534400" cy="1524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aphicFrame>
        <p:nvGraphicFramePr>
          <p:cNvPr id="6" name="Content Placeholder 4"/>
          <p:cNvGraphicFramePr>
            <a:graphicFrameLocks/>
          </p:cNvGraphicFramePr>
          <p:nvPr>
            <p:extLst/>
          </p:nvPr>
        </p:nvGraphicFramePr>
        <p:xfrm>
          <a:off x="304800" y="1432560"/>
          <a:ext cx="8534400" cy="4206240"/>
        </p:xfrm>
        <a:graphic>
          <a:graphicData uri="http://schemas.openxmlformats.org/drawingml/2006/table">
            <a:tbl>
              <a:tblPr firstRow="1" bandRow="1">
                <a:tableStyleId>{5C22544A-7EE6-4342-B048-85BDC9FD1C3A}</a:tableStyleId>
              </a:tblPr>
              <a:tblGrid>
                <a:gridCol w="2769937"/>
                <a:gridCol w="5764463"/>
              </a:tblGrid>
              <a:tr h="243886">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b="1" i="0" kern="1200" dirty="0" smtClean="0">
                          <a:solidFill>
                            <a:schemeClr val="bg1"/>
                          </a:solidFill>
                          <a:latin typeface="Intel Clear"/>
                          <a:ea typeface="+mn-ea"/>
                          <a:cs typeface="Intel Clear"/>
                        </a:rPr>
                        <a:t>Product</a:t>
                      </a:r>
                      <a:r>
                        <a:rPr lang="en-US" sz="2000" b="1" i="0" kern="1200" baseline="0" dirty="0" smtClean="0">
                          <a:solidFill>
                            <a:schemeClr val="bg1"/>
                          </a:solidFill>
                          <a:latin typeface="Intel Clear"/>
                          <a:ea typeface="+mn-ea"/>
                          <a:cs typeface="Intel Clear"/>
                        </a:rPr>
                        <a:t> </a:t>
                      </a:r>
                      <a:r>
                        <a:rPr lang="en-US" sz="2000" b="1" i="0" kern="1200" dirty="0" smtClean="0">
                          <a:solidFill>
                            <a:schemeClr val="bg1"/>
                          </a:solidFill>
                          <a:latin typeface="Intel Clear"/>
                          <a:ea typeface="+mn-ea"/>
                          <a:cs typeface="Intel Clear"/>
                        </a:rPr>
                        <a:t>Family  </a:t>
                      </a:r>
                      <a:endParaRPr lang="en-US" sz="2000" b="1" i="0" kern="1200" dirty="0">
                        <a:solidFill>
                          <a:schemeClr val="bg1"/>
                        </a:solidFill>
                        <a:latin typeface="Intel Clear"/>
                        <a:ea typeface="+mn-ea"/>
                        <a:cs typeface="Intel Clear"/>
                      </a:endParaRPr>
                    </a:p>
                  </a:txBody>
                  <a:tcPr marL="90601" marR="90601" anchor="ctr" anchorCtr="1">
                    <a:gradFill flip="none" rotWithShape="1">
                      <a:gsLst>
                        <a:gs pos="0">
                          <a:schemeClr val="accent2"/>
                        </a:gs>
                        <a:gs pos="100000">
                          <a:schemeClr val="accent1"/>
                        </a:gs>
                      </a:gsLst>
                      <a:lin ang="5400000" scaled="0"/>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1" i="0" kern="1200" dirty="0" smtClean="0">
                        <a:solidFill>
                          <a:schemeClr val="bg1"/>
                        </a:solidFill>
                        <a:latin typeface="Intel Clear"/>
                        <a:ea typeface="+mn-ea"/>
                        <a:cs typeface="Intel Clear"/>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2000" b="1" i="0" kern="1200" dirty="0" smtClean="0">
                          <a:solidFill>
                            <a:schemeClr val="bg1"/>
                          </a:solidFill>
                          <a:latin typeface="Intel Clear"/>
                          <a:ea typeface="+mn-ea"/>
                          <a:cs typeface="Intel Clear"/>
                        </a:rPr>
                        <a:t>Best Fit For</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1" i="0" kern="1200" dirty="0" smtClean="0">
                        <a:solidFill>
                          <a:schemeClr val="bg1"/>
                        </a:solidFill>
                        <a:latin typeface="Intel Clear"/>
                        <a:ea typeface="+mn-ea"/>
                        <a:cs typeface="Intel Clear"/>
                      </a:endParaRPr>
                    </a:p>
                  </a:txBody>
                  <a:tcPr marL="90601" marR="90601" anchor="ctr" anchorCtr="1">
                    <a:gradFill flip="none" rotWithShape="1">
                      <a:gsLst>
                        <a:gs pos="0">
                          <a:schemeClr val="accent2"/>
                        </a:gs>
                        <a:gs pos="100000">
                          <a:schemeClr val="accent1"/>
                        </a:gs>
                      </a:gsLst>
                      <a:lin ang="5400000" scaled="0"/>
                      <a:tileRect/>
                    </a:gradFill>
                  </a:tcPr>
                </a:tc>
              </a:tr>
              <a:tr h="387717">
                <a:tc>
                  <a:txBody>
                    <a:bodyPr/>
                    <a:lstStyle/>
                    <a:p>
                      <a:pPr marL="0" algn="ctr" defTabSz="914400" rtl="0" eaLnBrk="1" latinLnBrk="0" hangingPunct="1"/>
                      <a:r>
                        <a:rPr lang="en-US" sz="1800" b="0" kern="1200" dirty="0" smtClean="0">
                          <a:solidFill>
                            <a:schemeClr val="tx2"/>
                          </a:solidFill>
                          <a:latin typeface="Intel Clear"/>
                          <a:ea typeface="+mn-ea"/>
                          <a:cs typeface="Intel Clear"/>
                        </a:rPr>
                        <a:t>S2600WT </a:t>
                      </a:r>
                    </a:p>
                    <a:p>
                      <a:pPr marL="0" algn="ctr" defTabSz="914400" rtl="0" eaLnBrk="1" latinLnBrk="0" hangingPunct="1"/>
                      <a:r>
                        <a:rPr lang="en-US" sz="1800" b="0" kern="1200" dirty="0" smtClean="0">
                          <a:solidFill>
                            <a:schemeClr val="tx2"/>
                          </a:solidFill>
                          <a:latin typeface="Intel Clear"/>
                          <a:ea typeface="+mn-ea"/>
                          <a:cs typeface="Intel Clear"/>
                        </a:rPr>
                        <a:t>(Wildcat Pass)</a:t>
                      </a:r>
                      <a:endParaRPr lang="en-US" sz="1800" b="0" kern="1200" dirty="0">
                        <a:solidFill>
                          <a:schemeClr val="tx2"/>
                        </a:solidFill>
                        <a:latin typeface="Intel Clear"/>
                        <a:ea typeface="+mn-ea"/>
                        <a:cs typeface="Intel Clear"/>
                      </a:endParaRPr>
                    </a:p>
                  </a:txBody>
                  <a:tcPr marL="90601" marR="90601" anchor="c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tx2"/>
                          </a:solidFill>
                          <a:latin typeface="Intel Clear"/>
                          <a:ea typeface="+mn-ea"/>
                          <a:cs typeface="Intel Clear"/>
                        </a:rPr>
                        <a:t>Enterprise and Medium Business IT,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tx2"/>
                          </a:solidFill>
                          <a:latin typeface="Intel Clear"/>
                          <a:ea typeface="+mn-ea"/>
                          <a:cs typeface="Intel Clear"/>
                        </a:rPr>
                        <a:t>Big Data,</a:t>
                      </a:r>
                      <a:r>
                        <a:rPr lang="en-US" sz="1800" b="0" i="0" kern="1200" baseline="0" dirty="0" smtClean="0">
                          <a:solidFill>
                            <a:schemeClr val="tx2"/>
                          </a:solidFill>
                          <a:latin typeface="Intel Clear"/>
                          <a:ea typeface="+mn-ea"/>
                          <a:cs typeface="Intel Clear"/>
                        </a:rPr>
                        <a:t> </a:t>
                      </a:r>
                      <a:r>
                        <a:rPr lang="en-US" sz="1800" b="0" i="0" kern="1200" dirty="0" smtClean="0">
                          <a:solidFill>
                            <a:schemeClr val="tx2"/>
                          </a:solidFill>
                          <a:latin typeface="Intel Clear"/>
                          <a:ea typeface="+mn-ea"/>
                          <a:cs typeface="Intel Clear"/>
                        </a:rPr>
                        <a:t>Storage, Cloud</a:t>
                      </a:r>
                    </a:p>
                  </a:txBody>
                  <a:tcPr marL="90601" marR="90601" anchor="ctr" anchorCtr="1">
                    <a:solidFill>
                      <a:schemeClr val="accent2">
                        <a:lumMod val="20000"/>
                        <a:lumOff val="80000"/>
                      </a:schemeClr>
                    </a:solidFill>
                  </a:tcPr>
                </a:tc>
              </a:tr>
              <a:tr h="387717">
                <a:tc>
                  <a:txBody>
                    <a:bodyPr/>
                    <a:lstStyle/>
                    <a:p>
                      <a:pPr marL="0" algn="ctr" defTabSz="914400" rtl="0" eaLnBrk="1" latinLnBrk="0" hangingPunct="1"/>
                      <a:r>
                        <a:rPr lang="en-US" sz="1800" b="0" kern="1200" dirty="0" smtClean="0">
                          <a:solidFill>
                            <a:schemeClr val="tx2"/>
                          </a:solidFill>
                          <a:latin typeface="Intel Clear"/>
                          <a:ea typeface="+mn-ea"/>
                          <a:cs typeface="Intel Clear"/>
                        </a:rPr>
                        <a:t>S2600KP </a:t>
                      </a:r>
                    </a:p>
                    <a:p>
                      <a:pPr marL="0" algn="ctr" defTabSz="914400" rtl="0" eaLnBrk="1" latinLnBrk="0" hangingPunct="1"/>
                      <a:r>
                        <a:rPr lang="en-US" sz="1800" b="0" kern="1200" dirty="0" smtClean="0">
                          <a:solidFill>
                            <a:schemeClr val="tx2"/>
                          </a:solidFill>
                          <a:latin typeface="Intel Clear"/>
                          <a:ea typeface="+mn-ea"/>
                          <a:cs typeface="Intel Clear"/>
                        </a:rPr>
                        <a:t>(Kennedy Pass)</a:t>
                      </a:r>
                      <a:endParaRPr lang="en-US" sz="1800" b="0" kern="1200" dirty="0">
                        <a:solidFill>
                          <a:schemeClr val="tx2"/>
                        </a:solidFill>
                        <a:latin typeface="Intel Clear"/>
                        <a:ea typeface="+mn-ea"/>
                        <a:cs typeface="Intel Clear"/>
                      </a:endParaRPr>
                    </a:p>
                  </a:txBody>
                  <a:tcPr marL="90601" marR="90601" anchor="c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tx2"/>
                          </a:solidFill>
                          <a:latin typeface="Intel Clear"/>
                          <a:ea typeface="+mn-ea"/>
                          <a:cs typeface="Intel Clear"/>
                        </a:rPr>
                        <a:t>HPC, Big Data </a:t>
                      </a:r>
                    </a:p>
                  </a:txBody>
                  <a:tcPr marL="90601" marR="90601" anchor="ctr" anchorCtr="1">
                    <a:solidFill>
                      <a:schemeClr val="bg1">
                        <a:lumMod val="95000"/>
                      </a:schemeClr>
                    </a:solidFill>
                  </a:tcPr>
                </a:tc>
              </a:tr>
              <a:tr h="387717">
                <a:tc>
                  <a:txBody>
                    <a:bodyPr/>
                    <a:lstStyle/>
                    <a:p>
                      <a:pPr marL="0" algn="ctr" defTabSz="914400" rtl="0" eaLnBrk="1" latinLnBrk="0" hangingPunct="1"/>
                      <a:r>
                        <a:rPr lang="en-US" sz="1800" b="0" kern="1200" dirty="0" smtClean="0">
                          <a:solidFill>
                            <a:schemeClr val="tx2"/>
                          </a:solidFill>
                          <a:latin typeface="Intel Clear"/>
                          <a:ea typeface="+mn-ea"/>
                          <a:cs typeface="Intel Clear"/>
                        </a:rPr>
                        <a:t>S2600TP </a:t>
                      </a:r>
                    </a:p>
                    <a:p>
                      <a:pPr marL="0" algn="ctr" defTabSz="914400" rtl="0" eaLnBrk="1" latinLnBrk="0" hangingPunct="1"/>
                      <a:r>
                        <a:rPr lang="en-US" sz="1800" b="0" kern="1200" dirty="0" smtClean="0">
                          <a:solidFill>
                            <a:schemeClr val="tx2"/>
                          </a:solidFill>
                          <a:latin typeface="Intel Clear"/>
                          <a:ea typeface="+mn-ea"/>
                          <a:cs typeface="Intel Clear"/>
                        </a:rPr>
                        <a:t>(Taylor Pass)</a:t>
                      </a:r>
                      <a:endParaRPr lang="en-US" sz="1800" b="0" kern="1200" dirty="0">
                        <a:solidFill>
                          <a:schemeClr val="tx2"/>
                        </a:solidFill>
                        <a:latin typeface="Intel Clear"/>
                        <a:ea typeface="+mn-ea"/>
                        <a:cs typeface="Intel Clear"/>
                      </a:endParaRPr>
                    </a:p>
                  </a:txBody>
                  <a:tcPr marL="90601" marR="90601" anchor="ctr">
                    <a:solidFill>
                      <a:srgbClr val="C9F0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tx2"/>
                          </a:solidFill>
                          <a:latin typeface="Intel Clear"/>
                          <a:ea typeface="+mn-ea"/>
                          <a:cs typeface="Intel Clear"/>
                        </a:rPr>
                        <a:t>HPC, Big Data, Storage</a:t>
                      </a:r>
                      <a:r>
                        <a:rPr lang="en-US" sz="1800" b="0" i="0" kern="1200" baseline="0" dirty="0" smtClean="0">
                          <a:solidFill>
                            <a:schemeClr val="tx2"/>
                          </a:solidFill>
                          <a:latin typeface="Intel Clear"/>
                          <a:ea typeface="+mn-ea"/>
                          <a:cs typeface="Intel Clear"/>
                        </a:rPr>
                        <a:t>, Cloud</a:t>
                      </a:r>
                      <a:endParaRPr lang="en-US" sz="1800" b="0" i="0" kern="1200" dirty="0" smtClean="0">
                        <a:solidFill>
                          <a:schemeClr val="tx2"/>
                        </a:solidFill>
                        <a:latin typeface="Intel Clear"/>
                        <a:ea typeface="+mn-ea"/>
                        <a:cs typeface="Intel Clear"/>
                      </a:endParaRPr>
                    </a:p>
                  </a:txBody>
                  <a:tcPr marL="90601" marR="90601" anchor="ctr" anchorCtr="1">
                    <a:solidFill>
                      <a:srgbClr val="C9F0FF"/>
                    </a:solidFill>
                  </a:tcPr>
                </a:tc>
              </a:tr>
              <a:tr h="387717">
                <a:tc>
                  <a:txBody>
                    <a:bodyPr/>
                    <a:lstStyle/>
                    <a:p>
                      <a:pPr marL="0" algn="ctr" defTabSz="914400" rtl="0" eaLnBrk="1" latinLnBrk="0" hangingPunct="1"/>
                      <a:r>
                        <a:rPr lang="en-US" sz="1800" b="0" kern="1200" dirty="0" smtClean="0">
                          <a:solidFill>
                            <a:schemeClr val="tx2"/>
                          </a:solidFill>
                          <a:latin typeface="Intel Clear"/>
                          <a:ea typeface="+mn-ea"/>
                          <a:cs typeface="Intel Clear"/>
                        </a:rPr>
                        <a:t>S2600CW </a:t>
                      </a:r>
                    </a:p>
                    <a:p>
                      <a:pPr marL="0" algn="ctr" defTabSz="914400" rtl="0" eaLnBrk="1" latinLnBrk="0" hangingPunct="1"/>
                      <a:r>
                        <a:rPr lang="en-US" sz="1800" b="0" kern="1200" dirty="0" smtClean="0">
                          <a:solidFill>
                            <a:schemeClr val="tx2"/>
                          </a:solidFill>
                          <a:latin typeface="Intel Clear"/>
                          <a:ea typeface="+mn-ea"/>
                          <a:cs typeface="Intel Clear"/>
                        </a:rPr>
                        <a:t>(Cottonwood Pass)</a:t>
                      </a:r>
                      <a:endParaRPr lang="en-US" sz="1800" b="0" kern="1200" dirty="0">
                        <a:solidFill>
                          <a:schemeClr val="tx2"/>
                        </a:solidFill>
                        <a:latin typeface="Intel Clear"/>
                        <a:ea typeface="+mn-ea"/>
                        <a:cs typeface="Intel Clear"/>
                      </a:endParaRPr>
                    </a:p>
                  </a:txBody>
                  <a:tcPr marL="90601" marR="90601" anchor="c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tx2"/>
                          </a:solidFill>
                          <a:latin typeface="Intel Clear"/>
                          <a:ea typeface="+mn-ea"/>
                          <a:cs typeface="Intel Clear"/>
                        </a:rPr>
                        <a:t>Purpose-Built</a:t>
                      </a:r>
                      <a:r>
                        <a:rPr lang="en-US" sz="1800" b="0" i="0" kern="1200" baseline="0" dirty="0" smtClean="0">
                          <a:solidFill>
                            <a:schemeClr val="tx2"/>
                          </a:solidFill>
                          <a:latin typeface="Intel Clear"/>
                          <a:ea typeface="+mn-ea"/>
                          <a:cs typeface="Intel Clear"/>
                        </a:rPr>
                        <a:t> Appliance (Embedded),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kern="1200" baseline="0" dirty="0" smtClean="0">
                          <a:solidFill>
                            <a:schemeClr val="tx2"/>
                          </a:solidFill>
                          <a:latin typeface="Intel Clear"/>
                          <a:ea typeface="+mn-ea"/>
                          <a:cs typeface="Intel Clear"/>
                        </a:rPr>
                        <a:t>SMB, </a:t>
                      </a:r>
                      <a:r>
                        <a:rPr lang="en-US" sz="1800" b="0" i="0" kern="1200" dirty="0" smtClean="0">
                          <a:solidFill>
                            <a:schemeClr val="tx2"/>
                          </a:solidFill>
                          <a:latin typeface="Intel Clear"/>
                          <a:ea typeface="+mn-ea"/>
                          <a:cs typeface="Intel Clear"/>
                        </a:rPr>
                        <a:t>Storage,</a:t>
                      </a:r>
                      <a:r>
                        <a:rPr lang="en-US" sz="1800" b="0" i="0" kern="1200" baseline="0" dirty="0" smtClean="0">
                          <a:solidFill>
                            <a:schemeClr val="tx2"/>
                          </a:solidFill>
                          <a:latin typeface="Intel Clear"/>
                          <a:ea typeface="+mn-ea"/>
                          <a:cs typeface="Intel Clear"/>
                        </a:rPr>
                        <a:t> Cloud</a:t>
                      </a:r>
                      <a:endParaRPr lang="en-US" sz="1800" b="0" i="0" kern="1200" dirty="0" smtClean="0">
                        <a:solidFill>
                          <a:schemeClr val="tx2"/>
                        </a:solidFill>
                        <a:latin typeface="Intel Clear"/>
                        <a:ea typeface="+mn-ea"/>
                        <a:cs typeface="Intel Clear"/>
                      </a:endParaRPr>
                    </a:p>
                  </a:txBody>
                  <a:tcPr marL="90601" marR="90601" anchor="ctr" anchorCtr="1">
                    <a:solidFill>
                      <a:schemeClr val="bg1">
                        <a:lumMod val="95000"/>
                      </a:schemeClr>
                    </a:solidFill>
                  </a:tcPr>
                </a:tc>
              </a:tr>
              <a:tr h="262647">
                <a:tc>
                  <a:txBody>
                    <a:bodyPr/>
                    <a:lstStyle/>
                    <a:p>
                      <a:pPr marL="0" algn="ctr" defTabSz="914400" rtl="0" eaLnBrk="1" latinLnBrk="0" hangingPunct="1"/>
                      <a:r>
                        <a:rPr lang="en-US" sz="1800" b="0" kern="1200" dirty="0" smtClean="0">
                          <a:solidFill>
                            <a:schemeClr val="tx2"/>
                          </a:solidFill>
                          <a:latin typeface="Intel Clear"/>
                          <a:ea typeface="+mn-ea"/>
                          <a:cs typeface="Intel Clear"/>
                        </a:rPr>
                        <a:t>S1200V3RP</a:t>
                      </a:r>
                    </a:p>
                    <a:p>
                      <a:pPr marL="0" algn="ctr" defTabSz="914400" rtl="0" eaLnBrk="1" latinLnBrk="0" hangingPunct="1"/>
                      <a:r>
                        <a:rPr lang="en-US" sz="1800" b="0" kern="1200" dirty="0" smtClean="0">
                          <a:solidFill>
                            <a:schemeClr val="tx2"/>
                          </a:solidFill>
                          <a:latin typeface="Intel Clear"/>
                          <a:ea typeface="+mn-ea"/>
                          <a:cs typeface="Intel Clear"/>
                        </a:rPr>
                        <a:t>(Rainbow Pass)</a:t>
                      </a:r>
                      <a:endParaRPr lang="en-US" sz="1800" b="0" kern="1200" dirty="0">
                        <a:solidFill>
                          <a:schemeClr val="tx2"/>
                        </a:solidFill>
                        <a:latin typeface="Intel Clear"/>
                        <a:ea typeface="+mn-ea"/>
                        <a:cs typeface="Intel Clear"/>
                      </a:endParaRPr>
                    </a:p>
                  </a:txBody>
                  <a:tcPr marL="90601" marR="90601" anchor="ctr">
                    <a:solidFill>
                      <a:srgbClr val="C9F0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tx2"/>
                          </a:solidFill>
                          <a:latin typeface="Intel Clear"/>
                          <a:ea typeface="+mn-ea"/>
                          <a:cs typeface="Intel Clear"/>
                        </a:rPr>
                        <a:t>SMB, Entry Level Server,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tx2"/>
                          </a:solidFill>
                          <a:latin typeface="Intel Clear"/>
                          <a:ea typeface="+mn-ea"/>
                          <a:cs typeface="Intel Clear"/>
                        </a:rPr>
                        <a:t>Media processing</a:t>
                      </a:r>
                    </a:p>
                  </a:txBody>
                  <a:tcPr marL="90601" marR="90601" anchor="ctr" anchorCtr="1">
                    <a:solidFill>
                      <a:srgbClr val="C9F0FF"/>
                    </a:solidFill>
                  </a:tcPr>
                </a:tc>
              </a:tr>
            </a:tbl>
          </a:graphicData>
        </a:graphic>
      </p:graphicFrame>
    </p:spTree>
    <p:extLst>
      <p:ext uri="{BB962C8B-B14F-4D97-AF65-F5344CB8AC3E}">
        <p14:creationId xmlns:p14="http://schemas.microsoft.com/office/powerpoint/2010/main" val="3094531435"/>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p:cNvSpPr/>
          <p:nvPr/>
        </p:nvSpPr>
        <p:spPr>
          <a:xfrm>
            <a:off x="228600" y="1295400"/>
            <a:ext cx="8763000" cy="4572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48" name="TextBox 47"/>
          <p:cNvSpPr txBox="1"/>
          <p:nvPr/>
        </p:nvSpPr>
        <p:spPr>
          <a:xfrm>
            <a:off x="6324600" y="1600200"/>
            <a:ext cx="1734780" cy="3416320"/>
          </a:xfrm>
          <a:prstGeom prst="rect">
            <a:avLst/>
          </a:prstGeom>
          <a:solidFill>
            <a:schemeClr val="accent2">
              <a:lumMod val="20000"/>
              <a:lumOff val="80000"/>
            </a:schemeClr>
          </a:solidFill>
          <a:ln>
            <a:solidFill>
              <a:schemeClr val="bg1"/>
            </a:solidFill>
          </a:ln>
        </p:spPr>
        <p:style>
          <a:lnRef idx="1">
            <a:schemeClr val="dk1"/>
          </a:lnRef>
          <a:fillRef idx="2">
            <a:schemeClr val="dk1"/>
          </a:fillRef>
          <a:effectRef idx="1">
            <a:schemeClr val="dk1"/>
          </a:effectRef>
          <a:fontRef idx="minor">
            <a:schemeClr val="dk1"/>
          </a:fontRef>
        </p:style>
        <p:txBody>
          <a:bodyPr wrap="square" rtlCol="0">
            <a:spAutoFit/>
          </a:bodyPr>
          <a:lstStyle/>
          <a:p>
            <a:pPr defTabSz="457200"/>
            <a:r>
              <a:rPr lang="en-US" dirty="0">
                <a:solidFill>
                  <a:prstClr val="black"/>
                </a:solidFill>
                <a:latin typeface="Intel Clear"/>
                <a:cs typeface="Intel Clear"/>
              </a:rPr>
              <a:t>       Q2’15</a:t>
            </a:r>
          </a:p>
          <a:p>
            <a:pPr defTabSz="457200"/>
            <a:endParaRPr lang="en-US" dirty="0">
              <a:solidFill>
                <a:prstClr val="black"/>
              </a:solidFill>
              <a:latin typeface="Intel Clear"/>
              <a:cs typeface="Intel Clear"/>
            </a:endParaRPr>
          </a:p>
          <a:p>
            <a:pPr defTabSz="457200"/>
            <a:endParaRPr lang="en-US" dirty="0">
              <a:solidFill>
                <a:prstClr val="black"/>
              </a:solidFill>
              <a:latin typeface="Intel Clear"/>
              <a:cs typeface="Intel Clear"/>
            </a:endParaRPr>
          </a:p>
          <a:p>
            <a:pPr defTabSz="457200"/>
            <a:endParaRPr lang="en-US" dirty="0">
              <a:solidFill>
                <a:prstClr val="black"/>
              </a:solidFill>
              <a:latin typeface="Intel Clear"/>
              <a:cs typeface="Intel Clear"/>
            </a:endParaRPr>
          </a:p>
          <a:p>
            <a:pPr defTabSz="457200"/>
            <a:endParaRPr lang="en-US" dirty="0">
              <a:solidFill>
                <a:prstClr val="black"/>
              </a:solidFill>
              <a:latin typeface="Intel Clear"/>
              <a:cs typeface="Intel Clear"/>
            </a:endParaRPr>
          </a:p>
          <a:p>
            <a:pPr defTabSz="457200"/>
            <a:endParaRPr lang="en-US" dirty="0">
              <a:solidFill>
                <a:prstClr val="black"/>
              </a:solidFill>
              <a:latin typeface="Intel Clear"/>
              <a:cs typeface="Intel Clear"/>
            </a:endParaRPr>
          </a:p>
          <a:p>
            <a:pPr defTabSz="457200"/>
            <a:endParaRPr lang="en-US" dirty="0">
              <a:solidFill>
                <a:prstClr val="black"/>
              </a:solidFill>
              <a:latin typeface="Intel Clear"/>
              <a:cs typeface="Intel Clear"/>
            </a:endParaRPr>
          </a:p>
          <a:p>
            <a:pPr defTabSz="457200"/>
            <a:endParaRPr lang="en-US" dirty="0">
              <a:solidFill>
                <a:prstClr val="black"/>
              </a:solidFill>
              <a:latin typeface="Intel Clear"/>
              <a:cs typeface="Intel Clear"/>
            </a:endParaRPr>
          </a:p>
          <a:p>
            <a:pPr defTabSz="457200"/>
            <a:endParaRPr lang="en-US" dirty="0">
              <a:solidFill>
                <a:prstClr val="black"/>
              </a:solidFill>
              <a:latin typeface="Intel Clear"/>
              <a:cs typeface="Intel Clear"/>
            </a:endParaRPr>
          </a:p>
          <a:p>
            <a:pPr defTabSz="457200"/>
            <a:endParaRPr lang="en-US" dirty="0">
              <a:solidFill>
                <a:prstClr val="black"/>
              </a:solidFill>
              <a:latin typeface="Intel Clear"/>
              <a:cs typeface="Intel Clear"/>
            </a:endParaRPr>
          </a:p>
          <a:p>
            <a:pPr defTabSz="457200"/>
            <a:endParaRPr lang="en-US" dirty="0">
              <a:solidFill>
                <a:prstClr val="black"/>
              </a:solidFill>
              <a:latin typeface="Intel Clear"/>
              <a:cs typeface="Intel Clear"/>
            </a:endParaRPr>
          </a:p>
          <a:p>
            <a:pPr defTabSz="457200"/>
            <a:endParaRPr lang="en-US" dirty="0">
              <a:solidFill>
                <a:prstClr val="black"/>
              </a:solidFill>
              <a:latin typeface="Intel Clear"/>
              <a:cs typeface="Intel Clear"/>
            </a:endParaRPr>
          </a:p>
        </p:txBody>
      </p:sp>
      <p:sp>
        <p:nvSpPr>
          <p:cNvPr id="49" name="TextBox 48"/>
          <p:cNvSpPr txBox="1"/>
          <p:nvPr/>
        </p:nvSpPr>
        <p:spPr>
          <a:xfrm>
            <a:off x="8153400" y="1600200"/>
            <a:ext cx="457200" cy="3416320"/>
          </a:xfrm>
          <a:prstGeom prst="rect">
            <a:avLst/>
          </a:prstGeom>
          <a:solidFill>
            <a:schemeClr val="accent2">
              <a:lumMod val="20000"/>
              <a:lumOff val="80000"/>
            </a:schemeClr>
          </a:solidFill>
          <a:ln>
            <a:solidFill>
              <a:schemeClr val="bg1"/>
            </a:solidFill>
          </a:ln>
        </p:spPr>
        <p:style>
          <a:lnRef idx="1">
            <a:schemeClr val="dk1"/>
          </a:lnRef>
          <a:fillRef idx="2">
            <a:schemeClr val="dk1"/>
          </a:fillRef>
          <a:effectRef idx="1">
            <a:schemeClr val="dk1"/>
          </a:effectRef>
          <a:fontRef idx="minor">
            <a:schemeClr val="dk1"/>
          </a:fontRef>
        </p:style>
        <p:txBody>
          <a:bodyPr wrap="square" rtlCol="0">
            <a:spAutoFit/>
          </a:bodyPr>
          <a:lstStyle/>
          <a:p>
            <a:pPr defTabSz="457200"/>
            <a:r>
              <a:rPr lang="en-US" dirty="0">
                <a:solidFill>
                  <a:prstClr val="black"/>
                </a:solidFill>
                <a:latin typeface="Intel Clear"/>
                <a:cs typeface="Intel Clear"/>
              </a:rPr>
              <a:t>…</a:t>
            </a:r>
          </a:p>
          <a:p>
            <a:pPr defTabSz="457200"/>
            <a:endParaRPr lang="en-US" dirty="0">
              <a:solidFill>
                <a:prstClr val="black"/>
              </a:solidFill>
              <a:latin typeface="Intel Clear"/>
              <a:cs typeface="Intel Clear"/>
            </a:endParaRPr>
          </a:p>
          <a:p>
            <a:pPr defTabSz="457200"/>
            <a:endParaRPr lang="en-US" dirty="0">
              <a:solidFill>
                <a:prstClr val="black"/>
              </a:solidFill>
              <a:latin typeface="Intel Clear"/>
              <a:cs typeface="Intel Clear"/>
            </a:endParaRPr>
          </a:p>
          <a:p>
            <a:pPr defTabSz="457200"/>
            <a:endParaRPr lang="en-US" dirty="0">
              <a:solidFill>
                <a:prstClr val="black"/>
              </a:solidFill>
              <a:latin typeface="Intel Clear"/>
              <a:cs typeface="Intel Clear"/>
            </a:endParaRPr>
          </a:p>
          <a:p>
            <a:pPr defTabSz="457200"/>
            <a:endParaRPr lang="en-US" dirty="0">
              <a:solidFill>
                <a:prstClr val="black"/>
              </a:solidFill>
              <a:latin typeface="Intel Clear"/>
              <a:cs typeface="Intel Clear"/>
            </a:endParaRPr>
          </a:p>
          <a:p>
            <a:pPr defTabSz="457200"/>
            <a:endParaRPr lang="en-US" dirty="0">
              <a:solidFill>
                <a:prstClr val="black"/>
              </a:solidFill>
              <a:latin typeface="Intel Clear"/>
              <a:cs typeface="Intel Clear"/>
            </a:endParaRPr>
          </a:p>
          <a:p>
            <a:pPr defTabSz="457200"/>
            <a:endParaRPr lang="en-US" dirty="0">
              <a:solidFill>
                <a:prstClr val="black"/>
              </a:solidFill>
              <a:latin typeface="Intel Clear"/>
              <a:cs typeface="Intel Clear"/>
            </a:endParaRPr>
          </a:p>
          <a:p>
            <a:pPr defTabSz="457200"/>
            <a:endParaRPr lang="en-US" dirty="0">
              <a:solidFill>
                <a:prstClr val="black"/>
              </a:solidFill>
              <a:latin typeface="Intel Clear"/>
              <a:cs typeface="Intel Clear"/>
            </a:endParaRPr>
          </a:p>
          <a:p>
            <a:pPr defTabSz="457200"/>
            <a:endParaRPr lang="en-US" dirty="0">
              <a:solidFill>
                <a:prstClr val="black"/>
              </a:solidFill>
              <a:latin typeface="Intel Clear"/>
              <a:cs typeface="Intel Clear"/>
            </a:endParaRPr>
          </a:p>
          <a:p>
            <a:pPr defTabSz="457200"/>
            <a:endParaRPr lang="en-US" dirty="0">
              <a:solidFill>
                <a:prstClr val="black"/>
              </a:solidFill>
              <a:latin typeface="Intel Clear"/>
              <a:cs typeface="Intel Clear"/>
            </a:endParaRPr>
          </a:p>
          <a:p>
            <a:pPr defTabSz="457200"/>
            <a:endParaRPr lang="en-US" dirty="0">
              <a:solidFill>
                <a:prstClr val="black"/>
              </a:solidFill>
              <a:latin typeface="Intel Clear"/>
              <a:cs typeface="Intel Clear"/>
            </a:endParaRPr>
          </a:p>
          <a:p>
            <a:pPr defTabSz="457200"/>
            <a:endParaRPr lang="en-US" dirty="0">
              <a:solidFill>
                <a:prstClr val="black"/>
              </a:solidFill>
              <a:latin typeface="Intel Clear"/>
              <a:cs typeface="Intel Clear"/>
            </a:endParaRPr>
          </a:p>
        </p:txBody>
      </p:sp>
      <p:sp>
        <p:nvSpPr>
          <p:cNvPr id="44" name="TextBox 43"/>
          <p:cNvSpPr txBox="1"/>
          <p:nvPr/>
        </p:nvSpPr>
        <p:spPr>
          <a:xfrm>
            <a:off x="2667000" y="1600200"/>
            <a:ext cx="1734780" cy="3416320"/>
          </a:xfrm>
          <a:prstGeom prst="rect">
            <a:avLst/>
          </a:prstGeom>
          <a:solidFill>
            <a:schemeClr val="accent2">
              <a:lumMod val="20000"/>
              <a:lumOff val="80000"/>
            </a:schemeClr>
          </a:solidFill>
          <a:ln>
            <a:solidFill>
              <a:schemeClr val="bg1"/>
            </a:solidFill>
          </a:ln>
        </p:spPr>
        <p:style>
          <a:lnRef idx="1">
            <a:schemeClr val="dk1"/>
          </a:lnRef>
          <a:fillRef idx="2">
            <a:schemeClr val="dk1"/>
          </a:fillRef>
          <a:effectRef idx="1">
            <a:schemeClr val="dk1"/>
          </a:effectRef>
          <a:fontRef idx="minor">
            <a:schemeClr val="dk1"/>
          </a:fontRef>
        </p:style>
        <p:txBody>
          <a:bodyPr wrap="square" rtlCol="0">
            <a:spAutoFit/>
          </a:bodyPr>
          <a:lstStyle/>
          <a:p>
            <a:pPr defTabSz="457200"/>
            <a:r>
              <a:rPr lang="en-US" dirty="0">
                <a:solidFill>
                  <a:prstClr val="black"/>
                </a:solidFill>
                <a:latin typeface="Intel Clear"/>
                <a:cs typeface="Intel Clear"/>
              </a:rPr>
              <a:t>       Q4’14</a:t>
            </a:r>
          </a:p>
          <a:p>
            <a:pPr defTabSz="457200"/>
            <a:endParaRPr lang="en-US" dirty="0">
              <a:solidFill>
                <a:prstClr val="black"/>
              </a:solidFill>
              <a:latin typeface="Intel Clear"/>
              <a:cs typeface="Intel Clear"/>
            </a:endParaRPr>
          </a:p>
          <a:p>
            <a:pPr defTabSz="457200"/>
            <a:endParaRPr lang="en-US" dirty="0">
              <a:solidFill>
                <a:prstClr val="black"/>
              </a:solidFill>
              <a:latin typeface="Intel Clear"/>
              <a:cs typeface="Intel Clear"/>
            </a:endParaRPr>
          </a:p>
          <a:p>
            <a:pPr defTabSz="457200"/>
            <a:endParaRPr lang="en-US" dirty="0">
              <a:solidFill>
                <a:prstClr val="black"/>
              </a:solidFill>
              <a:latin typeface="Intel Clear"/>
              <a:cs typeface="Intel Clear"/>
            </a:endParaRPr>
          </a:p>
          <a:p>
            <a:pPr defTabSz="457200"/>
            <a:endParaRPr lang="en-US" dirty="0">
              <a:solidFill>
                <a:prstClr val="black"/>
              </a:solidFill>
              <a:latin typeface="Intel Clear"/>
              <a:cs typeface="Intel Clear"/>
            </a:endParaRPr>
          </a:p>
          <a:p>
            <a:pPr defTabSz="457200"/>
            <a:endParaRPr lang="en-US" dirty="0">
              <a:solidFill>
                <a:prstClr val="black"/>
              </a:solidFill>
              <a:latin typeface="Intel Clear"/>
              <a:cs typeface="Intel Clear"/>
            </a:endParaRPr>
          </a:p>
          <a:p>
            <a:pPr defTabSz="457200"/>
            <a:endParaRPr lang="en-US" dirty="0">
              <a:solidFill>
                <a:prstClr val="black"/>
              </a:solidFill>
              <a:latin typeface="Intel Clear"/>
              <a:cs typeface="Intel Clear"/>
            </a:endParaRPr>
          </a:p>
          <a:p>
            <a:pPr defTabSz="457200"/>
            <a:endParaRPr lang="en-US" dirty="0">
              <a:solidFill>
                <a:prstClr val="black"/>
              </a:solidFill>
              <a:latin typeface="Intel Clear"/>
              <a:cs typeface="Intel Clear"/>
            </a:endParaRPr>
          </a:p>
          <a:p>
            <a:pPr defTabSz="457200"/>
            <a:endParaRPr lang="en-US" dirty="0">
              <a:solidFill>
                <a:prstClr val="black"/>
              </a:solidFill>
              <a:latin typeface="Intel Clear"/>
              <a:cs typeface="Intel Clear"/>
            </a:endParaRPr>
          </a:p>
          <a:p>
            <a:pPr defTabSz="457200"/>
            <a:endParaRPr lang="en-US" dirty="0">
              <a:solidFill>
                <a:prstClr val="black"/>
              </a:solidFill>
              <a:latin typeface="Intel Clear"/>
              <a:cs typeface="Intel Clear"/>
            </a:endParaRPr>
          </a:p>
          <a:p>
            <a:pPr defTabSz="457200"/>
            <a:endParaRPr lang="en-US" dirty="0">
              <a:solidFill>
                <a:prstClr val="black"/>
              </a:solidFill>
              <a:latin typeface="Intel Clear"/>
              <a:cs typeface="Intel Clear"/>
            </a:endParaRPr>
          </a:p>
          <a:p>
            <a:pPr defTabSz="457200"/>
            <a:endParaRPr lang="en-US" dirty="0">
              <a:solidFill>
                <a:prstClr val="black"/>
              </a:solidFill>
              <a:latin typeface="Intel Clear"/>
              <a:cs typeface="Intel Clear"/>
            </a:endParaRPr>
          </a:p>
        </p:txBody>
      </p:sp>
      <p:sp>
        <p:nvSpPr>
          <p:cNvPr id="47" name="TextBox 46"/>
          <p:cNvSpPr txBox="1"/>
          <p:nvPr/>
        </p:nvSpPr>
        <p:spPr>
          <a:xfrm>
            <a:off x="4495800" y="1600200"/>
            <a:ext cx="1734780" cy="3416320"/>
          </a:xfrm>
          <a:prstGeom prst="rect">
            <a:avLst/>
          </a:prstGeom>
          <a:solidFill>
            <a:schemeClr val="accent2">
              <a:lumMod val="20000"/>
              <a:lumOff val="80000"/>
            </a:schemeClr>
          </a:solidFill>
          <a:ln>
            <a:solidFill>
              <a:schemeClr val="bg1"/>
            </a:solidFill>
          </a:ln>
        </p:spPr>
        <p:style>
          <a:lnRef idx="1">
            <a:schemeClr val="dk1"/>
          </a:lnRef>
          <a:fillRef idx="2">
            <a:schemeClr val="dk1"/>
          </a:fillRef>
          <a:effectRef idx="1">
            <a:schemeClr val="dk1"/>
          </a:effectRef>
          <a:fontRef idx="minor">
            <a:schemeClr val="dk1"/>
          </a:fontRef>
        </p:style>
        <p:txBody>
          <a:bodyPr wrap="square" rtlCol="0">
            <a:spAutoFit/>
          </a:bodyPr>
          <a:lstStyle/>
          <a:p>
            <a:pPr defTabSz="457200"/>
            <a:r>
              <a:rPr lang="en-US" dirty="0">
                <a:solidFill>
                  <a:prstClr val="black"/>
                </a:solidFill>
                <a:latin typeface="Intel Clear"/>
                <a:cs typeface="Intel Clear"/>
              </a:rPr>
              <a:t>       Q1’15</a:t>
            </a:r>
          </a:p>
          <a:p>
            <a:pPr defTabSz="457200"/>
            <a:endParaRPr lang="en-US" dirty="0">
              <a:solidFill>
                <a:prstClr val="black"/>
              </a:solidFill>
              <a:latin typeface="Intel Clear"/>
              <a:cs typeface="Intel Clear"/>
            </a:endParaRPr>
          </a:p>
          <a:p>
            <a:pPr defTabSz="457200"/>
            <a:endParaRPr lang="en-US" dirty="0">
              <a:solidFill>
                <a:prstClr val="black"/>
              </a:solidFill>
              <a:latin typeface="Intel Clear"/>
              <a:cs typeface="Intel Clear"/>
            </a:endParaRPr>
          </a:p>
          <a:p>
            <a:pPr defTabSz="457200"/>
            <a:endParaRPr lang="en-US" dirty="0">
              <a:solidFill>
                <a:prstClr val="black"/>
              </a:solidFill>
              <a:latin typeface="Intel Clear"/>
              <a:cs typeface="Intel Clear"/>
            </a:endParaRPr>
          </a:p>
          <a:p>
            <a:pPr defTabSz="457200"/>
            <a:endParaRPr lang="en-US" dirty="0">
              <a:solidFill>
                <a:prstClr val="black"/>
              </a:solidFill>
              <a:latin typeface="Intel Clear"/>
              <a:cs typeface="Intel Clear"/>
            </a:endParaRPr>
          </a:p>
          <a:p>
            <a:pPr defTabSz="457200"/>
            <a:endParaRPr lang="en-US" dirty="0">
              <a:solidFill>
                <a:prstClr val="black"/>
              </a:solidFill>
              <a:latin typeface="Intel Clear"/>
              <a:cs typeface="Intel Clear"/>
            </a:endParaRPr>
          </a:p>
          <a:p>
            <a:pPr defTabSz="457200"/>
            <a:endParaRPr lang="en-US" dirty="0">
              <a:solidFill>
                <a:prstClr val="black"/>
              </a:solidFill>
              <a:latin typeface="Intel Clear"/>
              <a:cs typeface="Intel Clear"/>
            </a:endParaRPr>
          </a:p>
          <a:p>
            <a:pPr defTabSz="457200"/>
            <a:endParaRPr lang="en-US" dirty="0">
              <a:solidFill>
                <a:prstClr val="black"/>
              </a:solidFill>
              <a:latin typeface="Intel Clear"/>
              <a:cs typeface="Intel Clear"/>
            </a:endParaRPr>
          </a:p>
          <a:p>
            <a:pPr defTabSz="457200"/>
            <a:endParaRPr lang="en-US" dirty="0">
              <a:solidFill>
                <a:prstClr val="black"/>
              </a:solidFill>
              <a:latin typeface="Intel Clear"/>
              <a:cs typeface="Intel Clear"/>
            </a:endParaRPr>
          </a:p>
          <a:p>
            <a:pPr defTabSz="457200"/>
            <a:endParaRPr lang="en-US" dirty="0">
              <a:solidFill>
                <a:prstClr val="black"/>
              </a:solidFill>
              <a:latin typeface="Intel Clear"/>
              <a:cs typeface="Intel Clear"/>
            </a:endParaRPr>
          </a:p>
          <a:p>
            <a:pPr defTabSz="457200"/>
            <a:endParaRPr lang="en-US" dirty="0">
              <a:solidFill>
                <a:prstClr val="black"/>
              </a:solidFill>
              <a:latin typeface="Intel Clear"/>
              <a:cs typeface="Intel Clear"/>
            </a:endParaRPr>
          </a:p>
          <a:p>
            <a:pPr defTabSz="457200"/>
            <a:endParaRPr lang="en-US" dirty="0">
              <a:solidFill>
                <a:prstClr val="black"/>
              </a:solidFill>
              <a:latin typeface="Intel Clear"/>
              <a:cs typeface="Intel Clear"/>
            </a:endParaRPr>
          </a:p>
        </p:txBody>
      </p:sp>
      <p:sp>
        <p:nvSpPr>
          <p:cNvPr id="8" name="TextBox 7"/>
          <p:cNvSpPr txBox="1"/>
          <p:nvPr/>
        </p:nvSpPr>
        <p:spPr>
          <a:xfrm>
            <a:off x="856021" y="1612880"/>
            <a:ext cx="1734780" cy="3416320"/>
          </a:xfrm>
          <a:prstGeom prst="rect">
            <a:avLst/>
          </a:prstGeom>
          <a:solidFill>
            <a:schemeClr val="accent2">
              <a:lumMod val="20000"/>
              <a:lumOff val="80000"/>
            </a:schemeClr>
          </a:solidFill>
          <a:ln>
            <a:solidFill>
              <a:schemeClr val="bg1"/>
            </a:solidFill>
          </a:ln>
        </p:spPr>
        <p:style>
          <a:lnRef idx="1">
            <a:schemeClr val="dk1"/>
          </a:lnRef>
          <a:fillRef idx="2">
            <a:schemeClr val="dk1"/>
          </a:fillRef>
          <a:effectRef idx="1">
            <a:schemeClr val="dk1"/>
          </a:effectRef>
          <a:fontRef idx="minor">
            <a:schemeClr val="dk1"/>
          </a:fontRef>
        </p:style>
        <p:txBody>
          <a:bodyPr wrap="square" rtlCol="0">
            <a:spAutoFit/>
          </a:bodyPr>
          <a:lstStyle/>
          <a:p>
            <a:pPr defTabSz="457200"/>
            <a:r>
              <a:rPr lang="en-US" dirty="0">
                <a:solidFill>
                  <a:prstClr val="black"/>
                </a:solidFill>
                <a:latin typeface="Intel Clear"/>
                <a:cs typeface="Intel Clear"/>
              </a:rPr>
              <a:t>       Q3’14</a:t>
            </a:r>
          </a:p>
          <a:p>
            <a:pPr defTabSz="457200"/>
            <a:endParaRPr lang="en-US" dirty="0">
              <a:solidFill>
                <a:prstClr val="black"/>
              </a:solidFill>
              <a:latin typeface="Intel Clear"/>
              <a:cs typeface="Intel Clear"/>
            </a:endParaRPr>
          </a:p>
          <a:p>
            <a:pPr defTabSz="457200"/>
            <a:endParaRPr lang="en-US" dirty="0">
              <a:solidFill>
                <a:prstClr val="black"/>
              </a:solidFill>
              <a:latin typeface="Intel Clear"/>
              <a:cs typeface="Intel Clear"/>
            </a:endParaRPr>
          </a:p>
          <a:p>
            <a:pPr defTabSz="457200"/>
            <a:endParaRPr lang="en-US" dirty="0">
              <a:solidFill>
                <a:prstClr val="black"/>
              </a:solidFill>
              <a:latin typeface="Intel Clear"/>
              <a:cs typeface="Intel Clear"/>
            </a:endParaRPr>
          </a:p>
          <a:p>
            <a:pPr defTabSz="457200"/>
            <a:endParaRPr lang="en-US" dirty="0">
              <a:solidFill>
                <a:prstClr val="black"/>
              </a:solidFill>
              <a:latin typeface="Intel Clear"/>
              <a:cs typeface="Intel Clear"/>
            </a:endParaRPr>
          </a:p>
          <a:p>
            <a:pPr defTabSz="457200"/>
            <a:endParaRPr lang="en-US" dirty="0">
              <a:solidFill>
                <a:prstClr val="black"/>
              </a:solidFill>
              <a:latin typeface="Intel Clear"/>
              <a:cs typeface="Intel Clear"/>
            </a:endParaRPr>
          </a:p>
          <a:p>
            <a:pPr defTabSz="457200"/>
            <a:endParaRPr lang="en-US" dirty="0">
              <a:solidFill>
                <a:prstClr val="black"/>
              </a:solidFill>
              <a:latin typeface="Intel Clear"/>
              <a:cs typeface="Intel Clear"/>
            </a:endParaRPr>
          </a:p>
          <a:p>
            <a:pPr defTabSz="457200"/>
            <a:endParaRPr lang="en-US" dirty="0">
              <a:solidFill>
                <a:prstClr val="black"/>
              </a:solidFill>
              <a:latin typeface="Intel Clear"/>
              <a:cs typeface="Intel Clear"/>
            </a:endParaRPr>
          </a:p>
          <a:p>
            <a:pPr defTabSz="457200"/>
            <a:endParaRPr lang="en-US" dirty="0">
              <a:solidFill>
                <a:prstClr val="black"/>
              </a:solidFill>
              <a:latin typeface="Intel Clear"/>
              <a:cs typeface="Intel Clear"/>
            </a:endParaRPr>
          </a:p>
          <a:p>
            <a:pPr defTabSz="457200"/>
            <a:endParaRPr lang="en-US" dirty="0">
              <a:solidFill>
                <a:prstClr val="black"/>
              </a:solidFill>
              <a:latin typeface="Intel Clear"/>
              <a:cs typeface="Intel Clear"/>
            </a:endParaRPr>
          </a:p>
          <a:p>
            <a:pPr defTabSz="457200"/>
            <a:endParaRPr lang="en-US" dirty="0">
              <a:solidFill>
                <a:prstClr val="black"/>
              </a:solidFill>
              <a:latin typeface="Intel Clear"/>
              <a:cs typeface="Intel Clear"/>
            </a:endParaRPr>
          </a:p>
          <a:p>
            <a:pPr defTabSz="457200"/>
            <a:endParaRPr lang="en-US" dirty="0">
              <a:solidFill>
                <a:prstClr val="black"/>
              </a:solidFill>
              <a:latin typeface="Intel Clear"/>
              <a:cs typeface="Intel Clear"/>
            </a:endParaRPr>
          </a:p>
        </p:txBody>
      </p:sp>
      <p:sp>
        <p:nvSpPr>
          <p:cNvPr id="5" name="Rectangle 4"/>
          <p:cNvSpPr/>
          <p:nvPr/>
        </p:nvSpPr>
        <p:spPr>
          <a:xfrm>
            <a:off x="228600" y="1982213"/>
            <a:ext cx="4724400" cy="533400"/>
          </a:xfrm>
          <a:prstGeom prst="rect">
            <a:avLst/>
          </a:prstGeom>
          <a:solidFill>
            <a:srgbClr val="FFFFFF">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51" name="Rectangle 50"/>
          <p:cNvSpPr/>
          <p:nvPr/>
        </p:nvSpPr>
        <p:spPr>
          <a:xfrm>
            <a:off x="228600" y="2590800"/>
            <a:ext cx="5181600" cy="533400"/>
          </a:xfrm>
          <a:prstGeom prst="rect">
            <a:avLst/>
          </a:prstGeom>
          <a:solidFill>
            <a:srgbClr val="FFFFFF">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52" name="Rectangle 51"/>
          <p:cNvSpPr/>
          <p:nvPr/>
        </p:nvSpPr>
        <p:spPr>
          <a:xfrm>
            <a:off x="228600" y="3200400"/>
            <a:ext cx="6477000" cy="533400"/>
          </a:xfrm>
          <a:prstGeom prst="rect">
            <a:avLst/>
          </a:prstGeom>
          <a:solidFill>
            <a:srgbClr val="FFFFFF">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55" name="Rectangle 54"/>
          <p:cNvSpPr/>
          <p:nvPr/>
        </p:nvSpPr>
        <p:spPr>
          <a:xfrm>
            <a:off x="228600" y="3810000"/>
            <a:ext cx="6553200" cy="533400"/>
          </a:xfrm>
          <a:prstGeom prst="rect">
            <a:avLst/>
          </a:prstGeom>
          <a:solidFill>
            <a:srgbClr val="FFFFFF">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59" name="Rectangle 58"/>
          <p:cNvSpPr/>
          <p:nvPr/>
        </p:nvSpPr>
        <p:spPr>
          <a:xfrm>
            <a:off x="228600" y="4419600"/>
            <a:ext cx="8763000" cy="533400"/>
          </a:xfrm>
          <a:prstGeom prst="rect">
            <a:avLst/>
          </a:prstGeom>
          <a:gradFill flip="none" rotWithShape="1">
            <a:gsLst>
              <a:gs pos="0">
                <a:schemeClr val="accent3">
                  <a:alpha val="90000"/>
                </a:schemeClr>
              </a:gs>
              <a:gs pos="43000">
                <a:srgbClr val="FFFFFF">
                  <a:alpha val="90000"/>
                </a:srgbClr>
              </a:gs>
            </a:gsLst>
            <a:lin ang="108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65" name="Rectangle 64"/>
          <p:cNvSpPr/>
          <p:nvPr/>
        </p:nvSpPr>
        <p:spPr>
          <a:xfrm>
            <a:off x="4953000" y="1981200"/>
            <a:ext cx="4038600" cy="533400"/>
          </a:xfrm>
          <a:prstGeom prst="rect">
            <a:avLst/>
          </a:prstGeom>
          <a:solidFill>
            <a:schemeClr val="accent2">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67" name="Rectangle 66"/>
          <p:cNvSpPr/>
          <p:nvPr/>
        </p:nvSpPr>
        <p:spPr>
          <a:xfrm>
            <a:off x="4800600" y="2589787"/>
            <a:ext cx="4191000" cy="533400"/>
          </a:xfrm>
          <a:prstGeom prst="rect">
            <a:avLst/>
          </a:prstGeom>
          <a:solidFill>
            <a:schemeClr val="accent2">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68" name="Rectangle 67"/>
          <p:cNvSpPr/>
          <p:nvPr/>
        </p:nvSpPr>
        <p:spPr>
          <a:xfrm>
            <a:off x="6705600" y="3199387"/>
            <a:ext cx="2286000" cy="533400"/>
          </a:xfrm>
          <a:prstGeom prst="rect">
            <a:avLst/>
          </a:prstGeom>
          <a:solidFill>
            <a:schemeClr val="accent2">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69" name="Rectangle 68"/>
          <p:cNvSpPr/>
          <p:nvPr/>
        </p:nvSpPr>
        <p:spPr>
          <a:xfrm>
            <a:off x="5638800" y="3808987"/>
            <a:ext cx="3352800" cy="533400"/>
          </a:xfrm>
          <a:prstGeom prst="rect">
            <a:avLst/>
          </a:prstGeom>
          <a:solidFill>
            <a:schemeClr val="accent2">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p:nvPr>
        </p:nvSpPr>
        <p:spPr/>
        <p:txBody>
          <a:bodyPr>
            <a:normAutofit/>
          </a:bodyPr>
          <a:lstStyle/>
          <a:p>
            <a:r>
              <a:rPr lang="en-US" sz="2800" dirty="0" smtClean="0"/>
              <a:t>Intel® Server Boards and Systems </a:t>
            </a:r>
            <a:br>
              <a:rPr lang="en-US" sz="2800" dirty="0" smtClean="0"/>
            </a:br>
            <a:r>
              <a:rPr lang="en-US" sz="2000" dirty="0" smtClean="0"/>
              <a:t>Supporting the Intel® Xeon® Processor E5-2600 v3 and E3-1200 v3</a:t>
            </a:r>
            <a:endParaRPr lang="en-US" sz="2000" baseline="30000" dirty="0"/>
          </a:p>
        </p:txBody>
      </p:sp>
      <p:sp>
        <p:nvSpPr>
          <p:cNvPr id="15" name="Rectangle 14"/>
          <p:cNvSpPr/>
          <p:nvPr/>
        </p:nvSpPr>
        <p:spPr>
          <a:xfrm>
            <a:off x="152400" y="5153561"/>
            <a:ext cx="8991600" cy="1323439"/>
          </a:xfrm>
          <a:prstGeom prst="rect">
            <a:avLst/>
          </a:prstGeom>
        </p:spPr>
        <p:txBody>
          <a:bodyPr wrap="square">
            <a:spAutoFit/>
          </a:bodyPr>
          <a:lstStyle/>
          <a:p>
            <a:pPr defTabSz="457200"/>
            <a:r>
              <a:rPr lang="en-US" sz="800" kern="0" baseline="30000" dirty="0">
                <a:solidFill>
                  <a:prstClr val="white">
                    <a:lumMod val="95000"/>
                  </a:prstClr>
                </a:solidFill>
                <a:latin typeface="Intel Clear Light"/>
                <a:ea typeface="SimSun" pitchFamily="2" charset="-122"/>
                <a:cs typeface="Intel Clear Light"/>
              </a:rPr>
              <a:t>1</a:t>
            </a:r>
            <a:r>
              <a:rPr lang="en-US" sz="800" dirty="0">
                <a:solidFill>
                  <a:prstClr val="white">
                    <a:lumMod val="95000"/>
                  </a:prstClr>
                </a:solidFill>
                <a:latin typeface="Intel Clear Light"/>
                <a:cs typeface="Intel Clear Light"/>
              </a:rPr>
              <a:t>Note that start of each block indicates a range for new product  SKU general availability and  that SKU availability will be staggered in that block range. The roadmap will be further detailed over time to include by SKU </a:t>
            </a:r>
            <a:r>
              <a:rPr lang="en-US" sz="800" u="sng" dirty="0">
                <a:solidFill>
                  <a:prstClr val="white">
                    <a:lumMod val="95000"/>
                  </a:prstClr>
                </a:solidFill>
                <a:latin typeface="Intel Clear Light"/>
                <a:cs typeface="Intel Clear Light"/>
              </a:rPr>
              <a:t>date Books Open </a:t>
            </a:r>
            <a:r>
              <a:rPr lang="en-US" sz="800" dirty="0">
                <a:solidFill>
                  <a:prstClr val="white">
                    <a:lumMod val="95000"/>
                  </a:prstClr>
                </a:solidFill>
                <a:latin typeface="Intel Clear Light"/>
                <a:cs typeface="Intel Clear Light"/>
              </a:rPr>
              <a:t>for customer orders and </a:t>
            </a:r>
            <a:r>
              <a:rPr lang="en-US" sz="800" u="sng" dirty="0">
                <a:solidFill>
                  <a:prstClr val="white">
                    <a:lumMod val="95000"/>
                  </a:prstClr>
                </a:solidFill>
                <a:latin typeface="Intel Clear Light"/>
                <a:cs typeface="Intel Clear Light"/>
              </a:rPr>
              <a:t>dates or range of dates Generally Available </a:t>
            </a:r>
            <a:r>
              <a:rPr lang="en-US" sz="800" dirty="0">
                <a:solidFill>
                  <a:prstClr val="white">
                    <a:lumMod val="95000"/>
                  </a:prstClr>
                </a:solidFill>
                <a:latin typeface="Intel Clear Light"/>
                <a:cs typeface="Intel Clear Light"/>
              </a:rPr>
              <a:t>(having enough quantities in stock in Hub to satisfy 4 weeks of demand as calculated by projected forecast and actual bookings. </a:t>
            </a:r>
          </a:p>
          <a:p>
            <a:pPr defTabSz="457200"/>
            <a:r>
              <a:rPr lang="en-US" sz="800" baseline="30000" dirty="0">
                <a:solidFill>
                  <a:prstClr val="white">
                    <a:lumMod val="95000"/>
                  </a:prstClr>
                </a:solidFill>
                <a:latin typeface="Intel Clear Light"/>
                <a:cs typeface="Intel Clear Light"/>
              </a:rPr>
              <a:t>2</a:t>
            </a:r>
            <a:r>
              <a:rPr lang="en-US" sz="800" dirty="0">
                <a:solidFill>
                  <a:prstClr val="white">
                    <a:lumMod val="95000"/>
                  </a:prstClr>
                </a:solidFill>
                <a:latin typeface="Intel Clear Light"/>
                <a:cs typeface="Intel Clear Light"/>
              </a:rPr>
              <a:t> These products have been shipping and are shipping now as part of the offering for 2014-2015. </a:t>
            </a:r>
          </a:p>
          <a:p>
            <a:pPr defTabSz="457200"/>
            <a:r>
              <a:rPr lang="en-US" altLang="zh-CN" sz="800" kern="0" baseline="30000" dirty="0">
                <a:solidFill>
                  <a:prstClr val="white">
                    <a:lumMod val="95000"/>
                  </a:prstClr>
                </a:solidFill>
                <a:latin typeface="Intel Clear Light"/>
                <a:ea typeface="SimSun" pitchFamily="2" charset="-122"/>
                <a:cs typeface="Intel Clear Light"/>
              </a:rPr>
              <a:t>3</a:t>
            </a:r>
            <a:r>
              <a:rPr lang="en-US" sz="800" dirty="0">
                <a:solidFill>
                  <a:prstClr val="white">
                    <a:lumMod val="95000"/>
                  </a:prstClr>
                </a:solidFill>
                <a:latin typeface="Intel Clear Light"/>
                <a:cs typeface="Intel Clear Light"/>
              </a:rPr>
              <a:t>Key</a:t>
            </a:r>
            <a:r>
              <a:rPr lang="en-US" sz="800" baseline="30000" dirty="0">
                <a:solidFill>
                  <a:prstClr val="white">
                    <a:lumMod val="95000"/>
                  </a:prstClr>
                </a:solidFill>
                <a:latin typeface="Intel Clear Light"/>
                <a:cs typeface="Intel Clear Light"/>
              </a:rPr>
              <a:t>4</a:t>
            </a:r>
            <a:r>
              <a:rPr lang="en-US" sz="800" dirty="0">
                <a:solidFill>
                  <a:prstClr val="white">
                    <a:lumMod val="95000"/>
                  </a:prstClr>
                </a:solidFill>
                <a:latin typeface="Intel Clear Light"/>
                <a:cs typeface="Intel Clear Light"/>
              </a:rPr>
              <a:t> Intel® Server building blocks</a:t>
            </a:r>
            <a:r>
              <a:rPr lang="en-US" sz="800" baseline="30000" dirty="0">
                <a:solidFill>
                  <a:prstClr val="white">
                    <a:lumMod val="95000"/>
                  </a:prstClr>
                </a:solidFill>
                <a:latin typeface="Intel Clear Light"/>
                <a:cs typeface="Intel Clear Light"/>
              </a:rPr>
              <a:t>5</a:t>
            </a:r>
            <a:r>
              <a:rPr lang="en-US" sz="800" dirty="0">
                <a:solidFill>
                  <a:prstClr val="white">
                    <a:lumMod val="95000"/>
                  </a:prstClr>
                </a:solidFill>
                <a:latin typeface="Intel Clear Light"/>
                <a:cs typeface="Intel Clear Light"/>
              </a:rPr>
              <a:t> will be available for 5 years long life. In addition, select Intel Server Systems will be available for 5 years long life. Announcement of these select Intel® Server Systems will be made Q1 2016. All other Intel Server Systems will be available for the 3 year standard life. Extended Life</a:t>
            </a:r>
            <a:r>
              <a:rPr lang="en-US" sz="800" baseline="30000" dirty="0">
                <a:solidFill>
                  <a:prstClr val="white">
                    <a:lumMod val="95000"/>
                  </a:prstClr>
                </a:solidFill>
                <a:latin typeface="Intel Clear Light"/>
                <a:cs typeface="Intel Clear Light"/>
              </a:rPr>
              <a:t>6</a:t>
            </a:r>
            <a:r>
              <a:rPr lang="en-US" sz="800" dirty="0">
                <a:solidFill>
                  <a:prstClr val="white">
                    <a:lumMod val="95000"/>
                  </a:prstClr>
                </a:solidFill>
                <a:latin typeface="Intel Clear Light"/>
                <a:cs typeface="Intel Clear Light"/>
              </a:rPr>
              <a:t> is available in addition to standard or long life. </a:t>
            </a:r>
          </a:p>
          <a:p>
            <a:pPr defTabSz="457200"/>
            <a:r>
              <a:rPr lang="en-US" sz="800" baseline="30000" dirty="0">
                <a:solidFill>
                  <a:prstClr val="white">
                    <a:lumMod val="95000"/>
                  </a:prstClr>
                </a:solidFill>
                <a:latin typeface="Intel Clear Light"/>
                <a:cs typeface="Intel Clear Light"/>
              </a:rPr>
              <a:t>4</a:t>
            </a:r>
            <a:r>
              <a:rPr lang="en-US" sz="800" dirty="0">
                <a:solidFill>
                  <a:prstClr val="white">
                    <a:lumMod val="95000"/>
                  </a:prstClr>
                </a:solidFill>
                <a:latin typeface="Intel Clear Light"/>
                <a:cs typeface="Intel Clear Light"/>
              </a:rPr>
              <a:t>Key Intel® Server building blocks</a:t>
            </a:r>
            <a:r>
              <a:rPr lang="en-US" sz="800" kern="0" baseline="30000" dirty="0">
                <a:solidFill>
                  <a:prstClr val="white">
                    <a:lumMod val="95000"/>
                  </a:prstClr>
                </a:solidFill>
                <a:latin typeface="Intel Clear Light"/>
                <a:ea typeface="SimSun" pitchFamily="2" charset="-122"/>
                <a:cs typeface="Intel Clear Light"/>
              </a:rPr>
              <a:t>5</a:t>
            </a:r>
            <a:r>
              <a:rPr lang="en-US" sz="800" dirty="0">
                <a:solidFill>
                  <a:prstClr val="white">
                    <a:lumMod val="95000"/>
                  </a:prstClr>
                </a:solidFill>
                <a:latin typeface="Intel Clear Light"/>
                <a:cs typeface="Intel Clear Light"/>
              </a:rPr>
              <a:t> will be announced Q2 2014. </a:t>
            </a:r>
            <a:r>
              <a:rPr lang="en-US" sz="800" baseline="30000" dirty="0">
                <a:solidFill>
                  <a:prstClr val="white">
                    <a:lumMod val="95000"/>
                  </a:prstClr>
                </a:solidFill>
                <a:latin typeface="Intel Clear Light"/>
                <a:cs typeface="Intel Clear Light"/>
              </a:rPr>
              <a:t>5</a:t>
            </a:r>
            <a:r>
              <a:rPr lang="en-US" sz="800" dirty="0">
                <a:solidFill>
                  <a:prstClr val="white">
                    <a:lumMod val="95000"/>
                  </a:prstClr>
                </a:solidFill>
                <a:latin typeface="Intel Clear Light"/>
                <a:cs typeface="Intel Clear Light"/>
              </a:rPr>
              <a:t>Building blocks refers to motherboard, chassis, and select accessories.</a:t>
            </a:r>
          </a:p>
          <a:p>
            <a:pPr defTabSz="457200"/>
            <a:r>
              <a:rPr lang="en-US" sz="800" baseline="30000" dirty="0">
                <a:solidFill>
                  <a:prstClr val="white">
                    <a:lumMod val="95000"/>
                  </a:prstClr>
                </a:solidFill>
                <a:latin typeface="Intel Clear Light"/>
                <a:cs typeface="Intel Clear Light"/>
              </a:rPr>
              <a:t>6</a:t>
            </a:r>
            <a:r>
              <a:rPr lang="en-US" sz="800" dirty="0">
                <a:solidFill>
                  <a:prstClr val="white">
                    <a:lumMod val="95000"/>
                  </a:prstClr>
                </a:solidFill>
                <a:latin typeface="Intel Clear Light"/>
                <a:cs typeface="Intel Clear Light"/>
              </a:rPr>
              <a:t>Extended life is the period beyond the standard or long life of a product SKU and is subject to special agreements and terms and conditions.  Contact your Intel sales representative for details.    </a:t>
            </a:r>
          </a:p>
          <a:p>
            <a:pPr marL="0" lvl="2" defTabSz="457200"/>
            <a:endParaRPr lang="en-US" sz="800" dirty="0">
              <a:solidFill>
                <a:prstClr val="white">
                  <a:lumMod val="95000"/>
                </a:prstClr>
              </a:solidFill>
              <a:latin typeface="Intel Clear Light"/>
              <a:cs typeface="Intel Clear Light"/>
            </a:endParaRPr>
          </a:p>
          <a:p>
            <a:pPr marL="0" lvl="2" defTabSz="457200"/>
            <a:endParaRPr lang="en-US" sz="800" dirty="0">
              <a:solidFill>
                <a:prstClr val="white">
                  <a:lumMod val="95000"/>
                </a:prstClr>
              </a:solidFill>
              <a:latin typeface="Intel Clear Light"/>
              <a:cs typeface="Intel Clear Light"/>
            </a:endParaRPr>
          </a:p>
        </p:txBody>
      </p:sp>
      <p:sp>
        <p:nvSpPr>
          <p:cNvPr id="45" name="Rectangle 44"/>
          <p:cNvSpPr/>
          <p:nvPr/>
        </p:nvSpPr>
        <p:spPr>
          <a:xfrm>
            <a:off x="259940" y="1358286"/>
            <a:ext cx="2711860" cy="24191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57150" defTabSz="457200" eaLnBrk="0" fontAlgn="base" hangingPunct="0">
              <a:lnSpc>
                <a:spcPct val="90000"/>
              </a:lnSpc>
              <a:spcBef>
                <a:spcPct val="0"/>
              </a:spcBef>
              <a:spcAft>
                <a:spcPct val="0"/>
              </a:spcAft>
              <a:defRPr/>
            </a:pPr>
            <a:r>
              <a:rPr lang="en-US" altLang="zh-CN" sz="1400" kern="0" dirty="0">
                <a:solidFill>
                  <a:prstClr val="white"/>
                </a:solidFill>
                <a:latin typeface="Intel Clear"/>
                <a:ea typeface="SimSun" pitchFamily="2" charset="-122"/>
                <a:cs typeface="Intel Clear"/>
              </a:rPr>
              <a:t>Roadmap</a:t>
            </a:r>
            <a:endParaRPr lang="en-US" altLang="zh-CN" sz="1400" kern="0" baseline="30000" dirty="0">
              <a:solidFill>
                <a:prstClr val="white"/>
              </a:solidFill>
              <a:latin typeface="Intel Clear"/>
              <a:ea typeface="SimSun" pitchFamily="2" charset="-122"/>
              <a:cs typeface="Intel Clear"/>
            </a:endParaRPr>
          </a:p>
        </p:txBody>
      </p:sp>
      <p:sp>
        <p:nvSpPr>
          <p:cNvPr id="53" name="Rounded Rectangle 52"/>
          <p:cNvSpPr/>
          <p:nvPr/>
        </p:nvSpPr>
        <p:spPr>
          <a:xfrm>
            <a:off x="152400" y="4420613"/>
            <a:ext cx="8839200" cy="457200"/>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57150" defTabSz="457200" fontAlgn="base">
              <a:lnSpc>
                <a:spcPct val="90000"/>
              </a:lnSpc>
              <a:spcBef>
                <a:spcPct val="0"/>
              </a:spcBef>
              <a:spcAft>
                <a:spcPct val="0"/>
              </a:spcAft>
              <a:defRPr/>
            </a:pPr>
            <a:r>
              <a:rPr lang="en-US" altLang="zh-CN" sz="1050" b="1" kern="0" dirty="0">
                <a:solidFill>
                  <a:srgbClr val="004280"/>
                </a:solidFill>
                <a:latin typeface="Intel Clear"/>
                <a:ea typeface="SimSun" pitchFamily="2" charset="-122"/>
                <a:cs typeface="Intel Clear"/>
              </a:rPr>
              <a:t>S1200V3RP </a:t>
            </a:r>
            <a:r>
              <a:rPr lang="en-US" altLang="zh-CN" sz="900" kern="0" dirty="0">
                <a:solidFill>
                  <a:srgbClr val="004280"/>
                </a:solidFill>
                <a:latin typeface="Intel Clear"/>
                <a:ea typeface="SimSun" pitchFamily="2" charset="-122"/>
                <a:cs typeface="Intel Clear"/>
              </a:rPr>
              <a:t>(Rainbow Pass)</a:t>
            </a:r>
            <a:r>
              <a:rPr lang="en-US" altLang="zh-CN" sz="900" kern="0" baseline="30000" dirty="0">
                <a:solidFill>
                  <a:srgbClr val="004280"/>
                </a:solidFill>
                <a:latin typeface="Intel Clear"/>
                <a:ea typeface="SimSun" pitchFamily="2" charset="-122"/>
                <a:cs typeface="Intel Clear"/>
              </a:rPr>
              <a:t> 2</a:t>
            </a:r>
            <a:endParaRPr lang="en-US" altLang="zh-CN" sz="1050" i="1" kern="0" dirty="0">
              <a:solidFill>
                <a:srgbClr val="004280"/>
              </a:solidFill>
              <a:latin typeface="Intel Clear"/>
              <a:ea typeface="宋体" pitchFamily="2" charset="-122"/>
              <a:cs typeface="Intel Clear"/>
            </a:endParaRPr>
          </a:p>
        </p:txBody>
      </p:sp>
      <p:sp>
        <p:nvSpPr>
          <p:cNvPr id="32" name="Rounded Rectangle 31"/>
          <p:cNvSpPr/>
          <p:nvPr/>
        </p:nvSpPr>
        <p:spPr>
          <a:xfrm>
            <a:off x="152400" y="2616034"/>
            <a:ext cx="7137104" cy="483828"/>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defTabSz="457200"/>
            <a:r>
              <a:rPr lang="en-US" altLang="zh-CN" sz="1050" b="1" kern="0" dirty="0">
                <a:solidFill>
                  <a:srgbClr val="004280"/>
                </a:solidFill>
                <a:latin typeface="Intel Clear"/>
                <a:ea typeface="SimSun" pitchFamily="2" charset="-122"/>
                <a:cs typeface="Intel Clear"/>
              </a:rPr>
              <a:t>S2600JF</a:t>
            </a:r>
            <a:r>
              <a:rPr lang="en-US" altLang="zh-CN" sz="800" b="1" kern="0" dirty="0">
                <a:solidFill>
                  <a:srgbClr val="004280"/>
                </a:solidFill>
                <a:latin typeface="Intel Clear"/>
                <a:ea typeface="SimSun" pitchFamily="2" charset="-122"/>
                <a:cs typeface="Intel Clear"/>
              </a:rPr>
              <a:t>  </a:t>
            </a:r>
            <a:r>
              <a:rPr lang="en-US" altLang="zh-CN" sz="900" kern="0" dirty="0">
                <a:solidFill>
                  <a:srgbClr val="004280"/>
                </a:solidFill>
                <a:latin typeface="Intel Clear"/>
                <a:ea typeface="SimSun" pitchFamily="2" charset="-122"/>
                <a:cs typeface="Intel Clear"/>
              </a:rPr>
              <a:t>(Jefferson Pass)</a:t>
            </a:r>
            <a:r>
              <a:rPr lang="en-US" altLang="zh-CN" sz="900" kern="0" baseline="30000" dirty="0">
                <a:solidFill>
                  <a:srgbClr val="004280"/>
                </a:solidFill>
                <a:latin typeface="Intel Clear"/>
                <a:ea typeface="SimSun" pitchFamily="2" charset="-122"/>
                <a:cs typeface="Intel Clear"/>
              </a:rPr>
              <a:t> 2</a:t>
            </a:r>
            <a:r>
              <a:rPr lang="en-US" altLang="zh-CN" sz="900" kern="0" dirty="0">
                <a:solidFill>
                  <a:srgbClr val="004280"/>
                </a:solidFill>
                <a:latin typeface="Intel Clear"/>
                <a:ea typeface="SimSun" pitchFamily="2" charset="-122"/>
                <a:cs typeface="Intel Clear"/>
              </a:rPr>
              <a:t/>
            </a:r>
            <a:br>
              <a:rPr lang="en-US" altLang="zh-CN" sz="900" kern="0" dirty="0">
                <a:solidFill>
                  <a:srgbClr val="004280"/>
                </a:solidFill>
                <a:latin typeface="Intel Clear"/>
                <a:ea typeface="SimSun" pitchFamily="2" charset="-122"/>
                <a:cs typeface="Intel Clear"/>
              </a:rPr>
            </a:br>
            <a:r>
              <a:rPr lang="en-US" altLang="zh-CN" sz="700" kern="0" dirty="0">
                <a:solidFill>
                  <a:srgbClr val="004280"/>
                </a:solidFill>
                <a:latin typeface="Intel Clear"/>
                <a:ea typeface="SimSun" pitchFamily="2" charset="-122"/>
                <a:cs typeface="Intel Clear"/>
              </a:rPr>
              <a:t>H2000WP (Bobcat Peak, 2U/4N</a:t>
            </a:r>
            <a:endParaRPr lang="en-US" sz="700" dirty="0">
              <a:solidFill>
                <a:srgbClr val="004280"/>
              </a:solidFill>
              <a:latin typeface="Intel Clear"/>
              <a:cs typeface="Intel Clear"/>
            </a:endParaRPr>
          </a:p>
        </p:txBody>
      </p:sp>
      <p:sp>
        <p:nvSpPr>
          <p:cNvPr id="33" name="Rounded Rectangle 32"/>
          <p:cNvSpPr/>
          <p:nvPr/>
        </p:nvSpPr>
        <p:spPr>
          <a:xfrm>
            <a:off x="152401" y="3220820"/>
            <a:ext cx="7609143" cy="483828"/>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57150" defTabSz="457200" eaLnBrk="0" fontAlgn="base" hangingPunct="0">
              <a:lnSpc>
                <a:spcPct val="90000"/>
              </a:lnSpc>
              <a:spcBef>
                <a:spcPct val="0"/>
              </a:spcBef>
              <a:spcAft>
                <a:spcPct val="0"/>
              </a:spcAft>
              <a:defRPr/>
            </a:pPr>
            <a:endParaRPr lang="en-US" altLang="zh-CN" sz="1000" b="1" kern="0" dirty="0">
              <a:solidFill>
                <a:srgbClr val="004280"/>
              </a:solidFill>
              <a:latin typeface="Intel Clear"/>
              <a:ea typeface="SimSun" pitchFamily="2" charset="-122"/>
              <a:cs typeface="Intel Clear"/>
            </a:endParaRPr>
          </a:p>
          <a:p>
            <a:pPr marL="57150" defTabSz="457200" eaLnBrk="0" fontAlgn="base" hangingPunct="0">
              <a:lnSpc>
                <a:spcPct val="90000"/>
              </a:lnSpc>
              <a:spcBef>
                <a:spcPct val="0"/>
              </a:spcBef>
              <a:spcAft>
                <a:spcPct val="0"/>
              </a:spcAft>
              <a:defRPr/>
            </a:pPr>
            <a:r>
              <a:rPr lang="en-US" altLang="zh-CN" sz="1050" b="1" kern="0" dirty="0">
                <a:solidFill>
                  <a:srgbClr val="004280"/>
                </a:solidFill>
                <a:latin typeface="Intel Clear"/>
                <a:ea typeface="SimSun" pitchFamily="2" charset="-122"/>
                <a:cs typeface="Intel Clear"/>
              </a:rPr>
              <a:t>S2600WP </a:t>
            </a:r>
            <a:r>
              <a:rPr lang="en-US" altLang="zh-CN" sz="900" kern="0" dirty="0">
                <a:solidFill>
                  <a:srgbClr val="004280"/>
                </a:solidFill>
                <a:latin typeface="Intel Clear"/>
                <a:ea typeface="SimSun" pitchFamily="2" charset="-122"/>
                <a:cs typeface="Intel Clear"/>
              </a:rPr>
              <a:t>(Washington Pass)</a:t>
            </a:r>
            <a:r>
              <a:rPr lang="en-US" altLang="zh-CN" sz="700" kern="0" baseline="30000" dirty="0">
                <a:solidFill>
                  <a:srgbClr val="004280"/>
                </a:solidFill>
                <a:latin typeface="Intel Clear"/>
                <a:ea typeface="SimSun" pitchFamily="2" charset="-122"/>
                <a:cs typeface="Intel Clear"/>
              </a:rPr>
              <a:t> 2</a:t>
            </a:r>
            <a:r>
              <a:rPr lang="en-US" altLang="zh-CN" sz="700" kern="0" dirty="0">
                <a:solidFill>
                  <a:srgbClr val="004280"/>
                </a:solidFill>
                <a:latin typeface="Intel Clear"/>
                <a:ea typeface="SimSun" pitchFamily="2" charset="-122"/>
                <a:cs typeface="Intel Clear"/>
              </a:rPr>
              <a:t/>
            </a:r>
            <a:br>
              <a:rPr lang="en-US" altLang="zh-CN" sz="700" kern="0" dirty="0">
                <a:solidFill>
                  <a:srgbClr val="004280"/>
                </a:solidFill>
                <a:latin typeface="Intel Clear"/>
                <a:ea typeface="SimSun" pitchFamily="2" charset="-122"/>
                <a:cs typeface="Intel Clear"/>
              </a:rPr>
            </a:br>
            <a:r>
              <a:rPr lang="en-US" altLang="zh-CN" sz="700" kern="0" dirty="0">
                <a:solidFill>
                  <a:srgbClr val="004280"/>
                </a:solidFill>
                <a:latin typeface="Intel Clear"/>
                <a:ea typeface="SimSun" pitchFamily="2" charset="-122"/>
                <a:cs typeface="Intel Clear"/>
              </a:rPr>
              <a:t>H2000WP (Bobcat Peak, 2U/4N)</a:t>
            </a:r>
            <a:endParaRPr lang="en-US" altLang="zh-CN" sz="700" i="1" kern="0" dirty="0">
              <a:solidFill>
                <a:srgbClr val="004280"/>
              </a:solidFill>
              <a:latin typeface="Intel Clear"/>
              <a:ea typeface="宋体" pitchFamily="2" charset="-122"/>
              <a:cs typeface="Intel Clear"/>
            </a:endParaRPr>
          </a:p>
          <a:p>
            <a:pPr marL="57150" algn="ctr" defTabSz="457200" eaLnBrk="0" fontAlgn="base" hangingPunct="0">
              <a:lnSpc>
                <a:spcPct val="90000"/>
              </a:lnSpc>
              <a:spcBef>
                <a:spcPct val="0"/>
              </a:spcBef>
              <a:spcAft>
                <a:spcPct val="0"/>
              </a:spcAft>
              <a:defRPr/>
            </a:pPr>
            <a:endParaRPr lang="en-US" altLang="zh-CN" sz="1000" i="1" kern="0" dirty="0">
              <a:solidFill>
                <a:srgbClr val="004280"/>
              </a:solidFill>
              <a:latin typeface="Intel Clear"/>
              <a:ea typeface="宋体" pitchFamily="2" charset="-122"/>
              <a:cs typeface="Intel Clear"/>
            </a:endParaRPr>
          </a:p>
        </p:txBody>
      </p:sp>
      <p:sp>
        <p:nvSpPr>
          <p:cNvPr id="35" name="Rounded Rectangle 34"/>
          <p:cNvSpPr/>
          <p:nvPr/>
        </p:nvSpPr>
        <p:spPr>
          <a:xfrm>
            <a:off x="152400" y="2011249"/>
            <a:ext cx="7805794" cy="483828"/>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57150" defTabSz="457200" eaLnBrk="0" fontAlgn="base" hangingPunct="0">
              <a:lnSpc>
                <a:spcPct val="90000"/>
              </a:lnSpc>
              <a:spcBef>
                <a:spcPct val="0"/>
              </a:spcBef>
              <a:spcAft>
                <a:spcPct val="0"/>
              </a:spcAft>
              <a:defRPr/>
            </a:pPr>
            <a:r>
              <a:rPr lang="en-US" altLang="zh-CN" sz="1050" b="1" kern="0" dirty="0">
                <a:solidFill>
                  <a:srgbClr val="004280"/>
                </a:solidFill>
                <a:latin typeface="Intel Clear"/>
                <a:ea typeface="SimSun" pitchFamily="2" charset="-122"/>
                <a:cs typeface="Intel Clear"/>
              </a:rPr>
              <a:t>S2600GZ </a:t>
            </a:r>
            <a:r>
              <a:rPr lang="en-US" altLang="zh-CN" sz="900" kern="0" dirty="0">
                <a:solidFill>
                  <a:srgbClr val="004280"/>
                </a:solidFill>
                <a:latin typeface="Intel Clear"/>
                <a:ea typeface="SimSun" pitchFamily="2" charset="-122"/>
                <a:cs typeface="Intel Clear"/>
              </a:rPr>
              <a:t>(Grizzly Pass 24)</a:t>
            </a:r>
            <a:r>
              <a:rPr lang="en-US" altLang="zh-CN" sz="900" kern="0" baseline="30000" dirty="0">
                <a:solidFill>
                  <a:srgbClr val="004280"/>
                </a:solidFill>
                <a:latin typeface="Intel Clear"/>
                <a:ea typeface="SimSun" pitchFamily="2" charset="-122"/>
                <a:cs typeface="Intel Clear"/>
              </a:rPr>
              <a:t> 2</a:t>
            </a:r>
            <a:r>
              <a:rPr lang="en-US" altLang="zh-CN" sz="900" kern="0" dirty="0">
                <a:solidFill>
                  <a:srgbClr val="004280"/>
                </a:solidFill>
                <a:latin typeface="Intel Clear"/>
                <a:ea typeface="SimSun" pitchFamily="2" charset="-122"/>
                <a:cs typeface="Intel Clear"/>
              </a:rPr>
              <a:t/>
            </a:r>
            <a:br>
              <a:rPr lang="en-US" altLang="zh-CN" sz="900" kern="0" dirty="0">
                <a:solidFill>
                  <a:srgbClr val="004280"/>
                </a:solidFill>
                <a:latin typeface="Intel Clear"/>
                <a:ea typeface="SimSun" pitchFamily="2" charset="-122"/>
                <a:cs typeface="Intel Clear"/>
              </a:rPr>
            </a:br>
            <a:r>
              <a:rPr lang="en-US" altLang="zh-CN" sz="700" kern="0" dirty="0">
                <a:solidFill>
                  <a:srgbClr val="004280"/>
                </a:solidFill>
                <a:latin typeface="Intel Clear"/>
                <a:ea typeface="SimSun" pitchFamily="2" charset="-122"/>
                <a:cs typeface="Intel Clear"/>
              </a:rPr>
              <a:t>R2000/R1000</a:t>
            </a:r>
          </a:p>
          <a:p>
            <a:pPr marL="57150" defTabSz="457200" eaLnBrk="0" fontAlgn="base" hangingPunct="0">
              <a:lnSpc>
                <a:spcPct val="90000"/>
              </a:lnSpc>
              <a:spcBef>
                <a:spcPct val="0"/>
              </a:spcBef>
              <a:spcAft>
                <a:spcPct val="0"/>
              </a:spcAft>
              <a:defRPr/>
            </a:pPr>
            <a:r>
              <a:rPr lang="en-US" altLang="zh-CN" sz="1050" b="1" kern="0" dirty="0">
                <a:solidFill>
                  <a:srgbClr val="004280"/>
                </a:solidFill>
                <a:latin typeface="Intel Clear"/>
                <a:ea typeface="宋体" pitchFamily="2" charset="-122"/>
                <a:cs typeface="Intel Clear"/>
              </a:rPr>
              <a:t>S2600IP  </a:t>
            </a:r>
            <a:r>
              <a:rPr lang="en-US" altLang="zh-CN" sz="900" kern="0" dirty="0">
                <a:solidFill>
                  <a:srgbClr val="004280"/>
                </a:solidFill>
                <a:latin typeface="Intel Clear"/>
                <a:ea typeface="宋体" pitchFamily="2" charset="-122"/>
                <a:cs typeface="Intel Clear"/>
              </a:rPr>
              <a:t>(Iron Pass)</a:t>
            </a:r>
            <a:r>
              <a:rPr lang="en-US" altLang="zh-CN" sz="900" kern="0" baseline="30000" dirty="0">
                <a:solidFill>
                  <a:srgbClr val="004280"/>
                </a:solidFill>
                <a:latin typeface="Intel Clear"/>
                <a:ea typeface="SimSun" pitchFamily="2" charset="-122"/>
                <a:cs typeface="Intel Clear"/>
              </a:rPr>
              <a:t> 2</a:t>
            </a:r>
            <a:r>
              <a:rPr lang="en-US" altLang="zh-CN" sz="900" kern="0" dirty="0">
                <a:solidFill>
                  <a:srgbClr val="004280"/>
                </a:solidFill>
                <a:latin typeface="Intel Clear"/>
                <a:ea typeface="宋体" pitchFamily="2" charset="-122"/>
                <a:cs typeface="Intel Clear"/>
              </a:rPr>
              <a:t/>
            </a:r>
            <a:br>
              <a:rPr lang="en-US" altLang="zh-CN" sz="900" kern="0" dirty="0">
                <a:solidFill>
                  <a:srgbClr val="004280"/>
                </a:solidFill>
                <a:latin typeface="Intel Clear"/>
                <a:ea typeface="宋体" pitchFamily="2" charset="-122"/>
                <a:cs typeface="Intel Clear"/>
              </a:rPr>
            </a:br>
            <a:r>
              <a:rPr lang="en-US" altLang="zh-CN" sz="700" kern="0" dirty="0">
                <a:solidFill>
                  <a:srgbClr val="004280"/>
                </a:solidFill>
                <a:latin typeface="Intel Clear"/>
                <a:ea typeface="宋体" pitchFamily="2" charset="-122"/>
                <a:cs typeface="Intel Clear"/>
              </a:rPr>
              <a:t>R2000IP/P4000IP</a:t>
            </a:r>
            <a:endParaRPr lang="en-US" altLang="zh-CN" sz="700" kern="0" dirty="0">
              <a:solidFill>
                <a:srgbClr val="004280"/>
              </a:solidFill>
              <a:latin typeface="Intel Clear"/>
              <a:ea typeface="SimSun" pitchFamily="2" charset="-122"/>
              <a:cs typeface="Intel Clear"/>
            </a:endParaRPr>
          </a:p>
        </p:txBody>
      </p:sp>
      <p:sp>
        <p:nvSpPr>
          <p:cNvPr id="37" name="Rounded Rectangle 36"/>
          <p:cNvSpPr/>
          <p:nvPr/>
        </p:nvSpPr>
        <p:spPr>
          <a:xfrm>
            <a:off x="152400" y="3825605"/>
            <a:ext cx="7584359" cy="483828"/>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57150" defTabSz="457200" fontAlgn="base">
              <a:lnSpc>
                <a:spcPct val="90000"/>
              </a:lnSpc>
              <a:spcBef>
                <a:spcPct val="0"/>
              </a:spcBef>
              <a:spcAft>
                <a:spcPct val="0"/>
              </a:spcAft>
              <a:defRPr/>
            </a:pPr>
            <a:r>
              <a:rPr lang="en-US" altLang="zh-CN" sz="1050" b="1" kern="0" dirty="0">
                <a:solidFill>
                  <a:srgbClr val="004280"/>
                </a:solidFill>
                <a:latin typeface="Intel Clear"/>
                <a:ea typeface="SimSun" pitchFamily="2" charset="-122"/>
                <a:cs typeface="Intel Clear"/>
              </a:rPr>
              <a:t>S2600CP </a:t>
            </a:r>
            <a:r>
              <a:rPr lang="en-US" altLang="zh-CN" sz="900" kern="0" dirty="0">
                <a:solidFill>
                  <a:srgbClr val="004280"/>
                </a:solidFill>
                <a:latin typeface="Intel Clear"/>
                <a:ea typeface="SimSun" pitchFamily="2" charset="-122"/>
                <a:cs typeface="Intel Clear"/>
              </a:rPr>
              <a:t>(Canoe Pass)</a:t>
            </a:r>
            <a:r>
              <a:rPr lang="en-US" altLang="zh-CN" sz="900" kern="0" baseline="30000" dirty="0">
                <a:solidFill>
                  <a:srgbClr val="004280"/>
                </a:solidFill>
                <a:latin typeface="Intel Clear"/>
                <a:ea typeface="SimSun" pitchFamily="2" charset="-122"/>
                <a:cs typeface="Intel Clear"/>
              </a:rPr>
              <a:t> 2</a:t>
            </a:r>
            <a:r>
              <a:rPr lang="en-US" altLang="zh-CN" sz="1000" kern="0" dirty="0">
                <a:solidFill>
                  <a:srgbClr val="004280"/>
                </a:solidFill>
                <a:latin typeface="Intel Clear"/>
                <a:ea typeface="SimSun" pitchFamily="2" charset="-122"/>
                <a:cs typeface="Intel Clear"/>
              </a:rPr>
              <a:t/>
            </a:r>
            <a:br>
              <a:rPr lang="en-US" altLang="zh-CN" sz="1000" kern="0" dirty="0">
                <a:solidFill>
                  <a:srgbClr val="004280"/>
                </a:solidFill>
                <a:latin typeface="Intel Clear"/>
                <a:ea typeface="SimSun" pitchFamily="2" charset="-122"/>
                <a:cs typeface="Intel Clear"/>
              </a:rPr>
            </a:br>
            <a:r>
              <a:rPr lang="en-US" altLang="zh-CN" sz="700" kern="0" dirty="0">
                <a:solidFill>
                  <a:srgbClr val="004280"/>
                </a:solidFill>
                <a:latin typeface="Intel Clear"/>
                <a:ea typeface="SimSun" pitchFamily="2" charset="-122"/>
                <a:cs typeface="Intel Clear"/>
              </a:rPr>
              <a:t>P4000CO (Union Peak M)</a:t>
            </a:r>
          </a:p>
          <a:p>
            <a:pPr marL="57150" defTabSz="457200" fontAlgn="base">
              <a:lnSpc>
                <a:spcPct val="90000"/>
              </a:lnSpc>
              <a:spcBef>
                <a:spcPct val="0"/>
              </a:spcBef>
              <a:spcAft>
                <a:spcPct val="0"/>
              </a:spcAft>
              <a:defRPr/>
            </a:pPr>
            <a:r>
              <a:rPr lang="en-US" altLang="zh-CN" sz="1050" b="1" kern="0" dirty="0">
                <a:solidFill>
                  <a:srgbClr val="004280"/>
                </a:solidFill>
                <a:latin typeface="Intel Clear"/>
                <a:ea typeface="SimSun" pitchFamily="2" charset="-122"/>
                <a:cs typeface="Intel Clear"/>
              </a:rPr>
              <a:t>S2600CO</a:t>
            </a:r>
            <a:r>
              <a:rPr lang="en-US" altLang="zh-CN" sz="1200" b="1" kern="0" dirty="0">
                <a:solidFill>
                  <a:srgbClr val="004280"/>
                </a:solidFill>
                <a:latin typeface="Intel Clear"/>
                <a:ea typeface="SimSun" pitchFamily="2" charset="-122"/>
                <a:cs typeface="Intel Clear"/>
              </a:rPr>
              <a:t> </a:t>
            </a:r>
            <a:r>
              <a:rPr lang="en-US" altLang="zh-CN" sz="900" kern="0" dirty="0">
                <a:solidFill>
                  <a:srgbClr val="004280"/>
                </a:solidFill>
                <a:latin typeface="Intel Clear"/>
                <a:ea typeface="SimSun" pitchFamily="2" charset="-122"/>
                <a:cs typeface="Intel Clear"/>
              </a:rPr>
              <a:t>(Copper Pass)</a:t>
            </a:r>
            <a:r>
              <a:rPr lang="en-US" altLang="zh-CN" sz="900" kern="0" baseline="30000" dirty="0">
                <a:solidFill>
                  <a:srgbClr val="004280"/>
                </a:solidFill>
                <a:latin typeface="Intel Clear"/>
                <a:ea typeface="SimSun" pitchFamily="2" charset="-122"/>
                <a:cs typeface="Intel Clear"/>
              </a:rPr>
              <a:t> 2</a:t>
            </a:r>
            <a:r>
              <a:rPr lang="en-US" altLang="zh-CN" sz="900" kern="0" dirty="0">
                <a:solidFill>
                  <a:srgbClr val="004280"/>
                </a:solidFill>
                <a:latin typeface="Intel Clear"/>
                <a:ea typeface="SimSun" pitchFamily="2" charset="-122"/>
                <a:cs typeface="Intel Clear"/>
              </a:rPr>
              <a:t/>
            </a:r>
            <a:br>
              <a:rPr lang="en-US" altLang="zh-CN" sz="900" kern="0" dirty="0">
                <a:solidFill>
                  <a:srgbClr val="004280"/>
                </a:solidFill>
                <a:latin typeface="Intel Clear"/>
                <a:ea typeface="SimSun" pitchFamily="2" charset="-122"/>
                <a:cs typeface="Intel Clear"/>
              </a:rPr>
            </a:br>
            <a:r>
              <a:rPr lang="en-US" altLang="zh-CN" sz="700" kern="0" dirty="0">
                <a:solidFill>
                  <a:srgbClr val="004280"/>
                </a:solidFill>
                <a:latin typeface="Intel Clear"/>
                <a:ea typeface="SimSun" pitchFamily="2" charset="-122"/>
                <a:cs typeface="Intel Clear"/>
              </a:rPr>
              <a:t>P4000CO (Union Peak M)</a:t>
            </a:r>
            <a:endParaRPr lang="en-US" altLang="zh-CN" sz="1050" i="1" kern="0" dirty="0">
              <a:solidFill>
                <a:srgbClr val="004280"/>
              </a:solidFill>
              <a:latin typeface="Intel Clear"/>
              <a:ea typeface="宋体" pitchFamily="2" charset="-122"/>
              <a:cs typeface="Intel Clear"/>
            </a:endParaRPr>
          </a:p>
        </p:txBody>
      </p:sp>
      <p:sp>
        <p:nvSpPr>
          <p:cNvPr id="38" name="Rounded Rectangle 37"/>
          <p:cNvSpPr/>
          <p:nvPr/>
        </p:nvSpPr>
        <p:spPr>
          <a:xfrm>
            <a:off x="6019800" y="2011248"/>
            <a:ext cx="3048000" cy="483828"/>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tIns="137160" rtlCol="0" anchor="ctr"/>
          <a:lstStyle/>
          <a:p>
            <a:pPr algn="ctr" defTabSz="457200"/>
            <a:r>
              <a:rPr lang="en-US" sz="1200" b="1" dirty="0">
                <a:solidFill>
                  <a:prstClr val="white"/>
                </a:solidFill>
                <a:latin typeface="Intel Clear"/>
                <a:cs typeface="Intel Clear"/>
              </a:rPr>
              <a:t>S2600WT</a:t>
            </a:r>
            <a:r>
              <a:rPr lang="en-US" sz="1200" dirty="0">
                <a:solidFill>
                  <a:prstClr val="white"/>
                </a:solidFill>
                <a:latin typeface="Intel Clear"/>
                <a:cs typeface="Intel Clear"/>
              </a:rPr>
              <a:t> (Wildcat Pass) </a:t>
            </a:r>
            <a:r>
              <a:rPr lang="en-US" sz="1200" baseline="30000" dirty="0">
                <a:solidFill>
                  <a:prstClr val="white"/>
                </a:solidFill>
                <a:latin typeface="Intel Clear"/>
                <a:cs typeface="Intel Clear"/>
              </a:rPr>
              <a:t>1 3</a:t>
            </a:r>
          </a:p>
          <a:p>
            <a:pPr algn="ctr" defTabSz="457200"/>
            <a:r>
              <a:rPr lang="en-US" sz="1200" dirty="0">
                <a:solidFill>
                  <a:prstClr val="white"/>
                </a:solidFill>
                <a:latin typeface="Intel Clear"/>
                <a:cs typeface="Intel Clear"/>
              </a:rPr>
              <a:t>Buffalo Peak-G, Bighorn Peak-G</a:t>
            </a:r>
          </a:p>
          <a:p>
            <a:pPr algn="ctr" defTabSz="457200"/>
            <a:endParaRPr lang="en-US" sz="1200" dirty="0">
              <a:solidFill>
                <a:prstClr val="white"/>
              </a:solidFill>
              <a:latin typeface="Intel Clear"/>
              <a:cs typeface="Intel Clear"/>
            </a:endParaRPr>
          </a:p>
        </p:txBody>
      </p:sp>
      <p:sp>
        <p:nvSpPr>
          <p:cNvPr id="39" name="Rounded Rectangle 38"/>
          <p:cNvSpPr/>
          <p:nvPr/>
        </p:nvSpPr>
        <p:spPr>
          <a:xfrm>
            <a:off x="6119457" y="2640372"/>
            <a:ext cx="2948342" cy="483828"/>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tIns="137160" rtlCol="0" anchor="ctr"/>
          <a:lstStyle/>
          <a:p>
            <a:pPr algn="ctr" defTabSz="457200"/>
            <a:r>
              <a:rPr lang="en-US" sz="1200" b="1" dirty="0">
                <a:solidFill>
                  <a:prstClr val="white"/>
                </a:solidFill>
                <a:latin typeface="Intel Clear"/>
                <a:cs typeface="Intel Clear"/>
              </a:rPr>
              <a:t>S2600KP</a:t>
            </a:r>
            <a:r>
              <a:rPr lang="en-US" sz="1200" dirty="0">
                <a:solidFill>
                  <a:prstClr val="white"/>
                </a:solidFill>
                <a:latin typeface="Intel Clear"/>
                <a:cs typeface="Intel Clear"/>
              </a:rPr>
              <a:t>  (Kennedy Pass) </a:t>
            </a:r>
            <a:r>
              <a:rPr lang="en-US" sz="1200" baseline="30000" dirty="0">
                <a:solidFill>
                  <a:prstClr val="white"/>
                </a:solidFill>
                <a:latin typeface="Intel Clear"/>
                <a:cs typeface="Intel Clear"/>
              </a:rPr>
              <a:t>1 3</a:t>
            </a:r>
            <a:endParaRPr lang="en-US" sz="1200" dirty="0">
              <a:solidFill>
                <a:prstClr val="white"/>
              </a:solidFill>
              <a:latin typeface="Intel Clear"/>
              <a:cs typeface="Intel Clear"/>
            </a:endParaRPr>
          </a:p>
          <a:p>
            <a:pPr algn="ctr" defTabSz="457200"/>
            <a:r>
              <a:rPr lang="en-US" sz="1200" dirty="0">
                <a:solidFill>
                  <a:prstClr val="white"/>
                </a:solidFill>
                <a:latin typeface="Intel Clear"/>
                <a:cs typeface="Intel Clear"/>
              </a:rPr>
              <a:t>Bobcat Peak-G</a:t>
            </a:r>
          </a:p>
          <a:p>
            <a:pPr algn="ctr" defTabSz="457200"/>
            <a:endParaRPr lang="en-US" sz="1200" dirty="0">
              <a:solidFill>
                <a:prstClr val="white"/>
              </a:solidFill>
              <a:latin typeface="Intel Clear"/>
              <a:cs typeface="Intel Clear"/>
            </a:endParaRPr>
          </a:p>
        </p:txBody>
      </p:sp>
      <p:sp>
        <p:nvSpPr>
          <p:cNvPr id="40" name="Rounded Rectangle 39"/>
          <p:cNvSpPr/>
          <p:nvPr/>
        </p:nvSpPr>
        <p:spPr>
          <a:xfrm>
            <a:off x="6472698" y="3220819"/>
            <a:ext cx="2214102" cy="483828"/>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b="1" dirty="0">
                <a:solidFill>
                  <a:prstClr val="white"/>
                </a:solidFill>
                <a:latin typeface="Intel Clear"/>
                <a:cs typeface="Intel Clear"/>
              </a:rPr>
              <a:t>S2600TP</a:t>
            </a:r>
            <a:r>
              <a:rPr lang="en-US" sz="1200" dirty="0">
                <a:solidFill>
                  <a:prstClr val="white"/>
                </a:solidFill>
                <a:latin typeface="Intel Clear"/>
                <a:cs typeface="Intel Clear"/>
              </a:rPr>
              <a:t> (Taylor Pass)</a:t>
            </a:r>
            <a:r>
              <a:rPr lang="en-US" sz="1200" baseline="30000" dirty="0">
                <a:solidFill>
                  <a:prstClr val="white"/>
                </a:solidFill>
                <a:latin typeface="Intel Clear"/>
                <a:cs typeface="Intel Clear"/>
              </a:rPr>
              <a:t> 1 3 </a:t>
            </a:r>
            <a:r>
              <a:rPr lang="en-US" sz="1200" dirty="0">
                <a:solidFill>
                  <a:prstClr val="white"/>
                </a:solidFill>
                <a:latin typeface="Intel Clear"/>
                <a:cs typeface="Intel Clear"/>
              </a:rPr>
              <a:t/>
            </a:r>
            <a:br>
              <a:rPr lang="en-US" sz="1200" dirty="0">
                <a:solidFill>
                  <a:prstClr val="white"/>
                </a:solidFill>
                <a:latin typeface="Intel Clear"/>
                <a:cs typeface="Intel Clear"/>
              </a:rPr>
            </a:br>
            <a:r>
              <a:rPr lang="en-US" sz="1200" dirty="0">
                <a:solidFill>
                  <a:prstClr val="white"/>
                </a:solidFill>
                <a:latin typeface="Intel Clear"/>
                <a:cs typeface="Intel Clear"/>
              </a:rPr>
              <a:t>Bobcat Peak-G</a:t>
            </a:r>
          </a:p>
        </p:txBody>
      </p:sp>
      <p:sp>
        <p:nvSpPr>
          <p:cNvPr id="41" name="Rounded Rectangle 40"/>
          <p:cNvSpPr/>
          <p:nvPr/>
        </p:nvSpPr>
        <p:spPr>
          <a:xfrm>
            <a:off x="5867400" y="3859572"/>
            <a:ext cx="3200400" cy="483828"/>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b="1" dirty="0">
                <a:solidFill>
                  <a:prstClr val="white"/>
                </a:solidFill>
                <a:latin typeface="Intel Clear"/>
                <a:cs typeface="Intel Clear"/>
              </a:rPr>
              <a:t>S2600CW</a:t>
            </a:r>
            <a:r>
              <a:rPr lang="en-US" sz="1200" dirty="0">
                <a:solidFill>
                  <a:prstClr val="white"/>
                </a:solidFill>
                <a:latin typeface="Intel Clear"/>
                <a:cs typeface="Intel Clear"/>
              </a:rPr>
              <a:t> </a:t>
            </a:r>
            <a:r>
              <a:rPr lang="en-US" sz="1100" dirty="0">
                <a:solidFill>
                  <a:prstClr val="white"/>
                </a:solidFill>
                <a:latin typeface="Intel Clear"/>
                <a:cs typeface="Intel Clear"/>
              </a:rPr>
              <a:t>(Cottonwood Pass) </a:t>
            </a:r>
            <a:r>
              <a:rPr lang="en-US" sz="1200" baseline="30000" dirty="0">
                <a:solidFill>
                  <a:prstClr val="white"/>
                </a:solidFill>
                <a:latin typeface="Intel Clear"/>
                <a:cs typeface="Intel Clear"/>
              </a:rPr>
              <a:t>1 3  </a:t>
            </a:r>
            <a:r>
              <a:rPr lang="en-US" sz="1200" dirty="0">
                <a:solidFill>
                  <a:prstClr val="white"/>
                </a:solidFill>
                <a:latin typeface="Intel Clear"/>
                <a:cs typeface="Intel Clear"/>
              </a:rPr>
              <a:t/>
            </a:r>
            <a:br>
              <a:rPr lang="en-US" sz="1200" dirty="0">
                <a:solidFill>
                  <a:prstClr val="white"/>
                </a:solidFill>
                <a:latin typeface="Intel Clear"/>
                <a:cs typeface="Intel Clear"/>
              </a:rPr>
            </a:br>
            <a:r>
              <a:rPr lang="en-US" sz="1200" dirty="0">
                <a:solidFill>
                  <a:prstClr val="white"/>
                </a:solidFill>
                <a:latin typeface="Intel Clear"/>
                <a:cs typeface="Intel Clear"/>
              </a:rPr>
              <a:t>Union Peak-G</a:t>
            </a:r>
          </a:p>
        </p:txBody>
      </p:sp>
      <p:sp>
        <p:nvSpPr>
          <p:cNvPr id="34" name="Isosceles Triangle 33"/>
          <p:cNvSpPr/>
          <p:nvPr/>
        </p:nvSpPr>
        <p:spPr>
          <a:xfrm>
            <a:off x="2971800" y="1981200"/>
            <a:ext cx="1981200" cy="533402"/>
          </a:xfrm>
          <a:prstGeom prst="triangle">
            <a:avLst>
              <a:gd name="adj" fmla="val 100000"/>
            </a:avLst>
          </a:prstGeom>
          <a:solidFill>
            <a:schemeClr val="accent2">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36" name="Isosceles Triangle 35"/>
          <p:cNvSpPr/>
          <p:nvPr/>
        </p:nvSpPr>
        <p:spPr>
          <a:xfrm>
            <a:off x="3505200" y="2590800"/>
            <a:ext cx="1295400" cy="533402"/>
          </a:xfrm>
          <a:prstGeom prst="triangle">
            <a:avLst>
              <a:gd name="adj" fmla="val 100000"/>
            </a:avLst>
          </a:prstGeom>
          <a:solidFill>
            <a:schemeClr val="accent2">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42" name="Isosceles Triangle 41"/>
          <p:cNvSpPr/>
          <p:nvPr/>
        </p:nvSpPr>
        <p:spPr>
          <a:xfrm>
            <a:off x="5029200" y="3200400"/>
            <a:ext cx="1676400" cy="533402"/>
          </a:xfrm>
          <a:prstGeom prst="triangle">
            <a:avLst>
              <a:gd name="adj" fmla="val 100000"/>
            </a:avLst>
          </a:prstGeom>
          <a:solidFill>
            <a:schemeClr val="accent2">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46" name="Isosceles Triangle 45"/>
          <p:cNvSpPr/>
          <p:nvPr/>
        </p:nvSpPr>
        <p:spPr>
          <a:xfrm>
            <a:off x="3657600" y="3800818"/>
            <a:ext cx="1981200" cy="533402"/>
          </a:xfrm>
          <a:prstGeom prst="triangle">
            <a:avLst>
              <a:gd name="adj" fmla="val 100000"/>
            </a:avLst>
          </a:prstGeom>
          <a:solidFill>
            <a:schemeClr val="accent2">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grpSp>
        <p:nvGrpSpPr>
          <p:cNvPr id="50" name="Group 49"/>
          <p:cNvGrpSpPr/>
          <p:nvPr/>
        </p:nvGrpSpPr>
        <p:grpSpPr>
          <a:xfrm>
            <a:off x="3642145" y="1981200"/>
            <a:ext cx="2758655" cy="2428220"/>
            <a:chOff x="3642145" y="2057400"/>
            <a:chExt cx="2758655" cy="2428220"/>
          </a:xfrm>
        </p:grpSpPr>
        <p:grpSp>
          <p:nvGrpSpPr>
            <p:cNvPr id="54" name="Group 52"/>
            <p:cNvGrpSpPr/>
            <p:nvPr/>
          </p:nvGrpSpPr>
          <p:grpSpPr>
            <a:xfrm>
              <a:off x="4114801" y="2819400"/>
              <a:ext cx="762000" cy="485317"/>
              <a:chOff x="4038600" y="5638800"/>
              <a:chExt cx="856325" cy="485317"/>
            </a:xfrm>
          </p:grpSpPr>
          <p:sp>
            <p:nvSpPr>
              <p:cNvPr id="90" name="Rectangle 89"/>
              <p:cNvSpPr/>
              <p:nvPr/>
            </p:nvSpPr>
            <p:spPr>
              <a:xfrm>
                <a:off x="4038600" y="5867400"/>
                <a:ext cx="856325" cy="200055"/>
              </a:xfrm>
              <a:prstGeom prst="rect">
                <a:avLst/>
              </a:prstGeom>
            </p:spPr>
            <p:txBody>
              <a:bodyPr wrap="none">
                <a:spAutoFit/>
              </a:bodyPr>
              <a:lstStyle/>
              <a:p>
                <a:r>
                  <a:rPr lang="en-US" sz="700" dirty="0" smtClean="0">
                    <a:latin typeface="Intel Clear" panose="020B0604020203020204" pitchFamily="34" charset="0"/>
                  </a:rPr>
                  <a:t>Base board SKU:</a:t>
                </a:r>
              </a:p>
            </p:txBody>
          </p:sp>
          <p:pic>
            <p:nvPicPr>
              <p:cNvPr id="91" name="Picture 8" descr="L:\CBM\Marketing_Plans_&amp;_Collateral\Photo_Gallery\Denlow_Grantley\KennedyPass_Boards\KennedyPs_CB_0386.pn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4572000" y="5638800"/>
                <a:ext cx="237445" cy="48531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6" name="Group 48"/>
            <p:cNvGrpSpPr/>
            <p:nvPr/>
          </p:nvGrpSpPr>
          <p:grpSpPr>
            <a:xfrm>
              <a:off x="4191000" y="3962400"/>
              <a:ext cx="998495" cy="523220"/>
              <a:chOff x="2743200" y="5715000"/>
              <a:chExt cx="998495" cy="523220"/>
            </a:xfrm>
          </p:grpSpPr>
          <p:sp>
            <p:nvSpPr>
              <p:cNvPr id="87" name="Rectangle 86"/>
              <p:cNvSpPr/>
              <p:nvPr/>
            </p:nvSpPr>
            <p:spPr>
              <a:xfrm>
                <a:off x="2743200" y="5715000"/>
                <a:ext cx="685800" cy="523220"/>
              </a:xfrm>
              <a:prstGeom prst="rect">
                <a:avLst/>
              </a:prstGeom>
            </p:spPr>
            <p:txBody>
              <a:bodyPr wrap="square">
                <a:spAutoFit/>
              </a:bodyPr>
              <a:lstStyle/>
              <a:p>
                <a:r>
                  <a:rPr lang="en-US" sz="700" dirty="0" smtClean="0">
                    <a:latin typeface="Intel Clear" panose="020B0604020203020204" pitchFamily="34" charset="0"/>
                  </a:rPr>
                  <a:t>No SAS, Dual 1GbE board; chassis; BB*:</a:t>
                </a:r>
              </a:p>
            </p:txBody>
          </p:sp>
          <p:pic>
            <p:nvPicPr>
              <p:cNvPr id="88" name="Picture 13" descr="L:\CBM\Marketing_Plans_&amp;_Collateral\Photo_Gallery\Denlow_Grantley\CottonwoodPass_Boards-Prelim\Cottonwd_A_0410.png"/>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3276600" y="5715000"/>
                <a:ext cx="304800" cy="399344"/>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14" descr="L:\CBM\Marketing_Plans_&amp;_Collateral\Photo_Gallery\Bromolow_Romley\Union_Peak\UnionPk_45L_0232.png"/>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3505200" y="5715000"/>
                <a:ext cx="236495" cy="51416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7" name="Group 51"/>
            <p:cNvGrpSpPr/>
            <p:nvPr/>
          </p:nvGrpSpPr>
          <p:grpSpPr>
            <a:xfrm>
              <a:off x="5029200" y="3505200"/>
              <a:ext cx="838200" cy="457200"/>
              <a:chOff x="2667000" y="5638800"/>
              <a:chExt cx="838200" cy="457200"/>
            </a:xfrm>
          </p:grpSpPr>
          <p:sp>
            <p:nvSpPr>
              <p:cNvPr id="85" name="Rectangle 84"/>
              <p:cNvSpPr/>
              <p:nvPr/>
            </p:nvSpPr>
            <p:spPr>
              <a:xfrm>
                <a:off x="2667000" y="5791200"/>
                <a:ext cx="838200" cy="304800"/>
              </a:xfrm>
              <a:prstGeom prst="rect">
                <a:avLst/>
              </a:prstGeom>
            </p:spPr>
            <p:txBody>
              <a:bodyPr wrap="square">
                <a:spAutoFit/>
              </a:bodyPr>
              <a:lstStyle/>
              <a:p>
                <a:r>
                  <a:rPr lang="en-US" sz="700" dirty="0" smtClean="0">
                    <a:latin typeface="Intel Clear" panose="020B0604020203020204" pitchFamily="34" charset="0"/>
                  </a:rPr>
                  <a:t>12 x 3.5” HS HDD chassis:</a:t>
                </a:r>
              </a:p>
            </p:txBody>
          </p:sp>
          <p:pic>
            <p:nvPicPr>
              <p:cNvPr id="86" name="Picture 12" descr="L:\CBM\Marketing_Plans_&amp;_Collateral\Photo_Gallery\Denlow_Grantley\Bobcat_Chassis_Systems\BobCat25G_LAL_1227.png"/>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2667000" y="5638800"/>
                <a:ext cx="642317" cy="24049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8" name="Group 64"/>
            <p:cNvGrpSpPr/>
            <p:nvPr/>
          </p:nvGrpSpPr>
          <p:grpSpPr>
            <a:xfrm>
              <a:off x="3642145" y="2057400"/>
              <a:ext cx="2615735" cy="670411"/>
              <a:chOff x="3642145" y="2057400"/>
              <a:chExt cx="2615735" cy="670411"/>
            </a:xfrm>
          </p:grpSpPr>
          <p:grpSp>
            <p:nvGrpSpPr>
              <p:cNvPr id="71" name="Group 53"/>
              <p:cNvGrpSpPr/>
              <p:nvPr/>
            </p:nvGrpSpPr>
            <p:grpSpPr>
              <a:xfrm>
                <a:off x="3642145" y="2209806"/>
                <a:ext cx="929856" cy="460175"/>
                <a:chOff x="3657600" y="5625229"/>
                <a:chExt cx="1166448" cy="541975"/>
              </a:xfrm>
            </p:grpSpPr>
            <p:pic>
              <p:nvPicPr>
                <p:cNvPr id="82" name="Picture 4" descr="L:\CBM\Marketing_Plans_&amp;_Collateral\Photo_Gallery\Denlow_Grantley\Wildcat_Systems\1UWCP25x8_F_0741.png"/>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3962400" y="5625229"/>
                  <a:ext cx="838200" cy="263392"/>
                </a:xfrm>
                <a:prstGeom prst="rect">
                  <a:avLst/>
                </a:prstGeom>
                <a:noFill/>
                <a:extLst>
                  <a:ext uri="{909E8E84-426E-40DD-AFC4-6F175D3DCCD1}">
                    <a14:hiddenFill xmlns:a14="http://schemas.microsoft.com/office/drawing/2010/main">
                      <a:solidFill>
                        <a:srgbClr val="FFFFFF"/>
                      </a:solidFill>
                    </a14:hiddenFill>
                  </a:ext>
                </a:extLst>
              </p:spPr>
            </p:pic>
            <p:sp>
              <p:nvSpPr>
                <p:cNvPr id="83" name="Rectangle 82"/>
                <p:cNvSpPr/>
                <p:nvPr/>
              </p:nvSpPr>
              <p:spPr>
                <a:xfrm>
                  <a:off x="3868165" y="5804717"/>
                  <a:ext cx="955883" cy="362487"/>
                </a:xfrm>
                <a:prstGeom prst="rect">
                  <a:avLst/>
                </a:prstGeom>
              </p:spPr>
              <p:txBody>
                <a:bodyPr wrap="square">
                  <a:spAutoFit/>
                </a:bodyPr>
                <a:lstStyle/>
                <a:p>
                  <a:r>
                    <a:rPr lang="en-US" sz="700" dirty="0" smtClean="0">
                      <a:latin typeface="Intel Clear" panose="020B0604020203020204" pitchFamily="34" charset="0"/>
                    </a:rPr>
                    <a:t>1G board; 1U chassis; BB*:</a:t>
                  </a:r>
                </a:p>
              </p:txBody>
            </p:sp>
            <p:pic>
              <p:nvPicPr>
                <p:cNvPr id="84" name="Picture 3" descr="L:\CBM\Marketing_Plans_&amp;_Collateral\Photo_Gallery\Denlow_Grantley\WildcatPass_Boards\Wildcat_CB_0365.png"/>
                <p:cNvPicPr>
                  <a:picLocks noChangeAspect="1" noChangeArrowheads="1"/>
                </p:cNvPicPr>
                <p:nvPr/>
              </p:nvPicPr>
              <p:blipFill>
                <a:blip r:embed="rId9" cstate="screen">
                  <a:extLst>
                    <a:ext uri="{28A0092B-C50C-407E-A947-70E740481C1C}">
                      <a14:useLocalDpi xmlns:a14="http://schemas.microsoft.com/office/drawing/2010/main" val="0"/>
                    </a:ext>
                  </a:extLst>
                </a:blip>
                <a:srcRect/>
                <a:stretch>
                  <a:fillRect/>
                </a:stretch>
              </p:blipFill>
              <p:spPr bwMode="auto">
                <a:xfrm>
                  <a:off x="3657600" y="5715000"/>
                  <a:ext cx="380999" cy="33778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2" name="Group 60"/>
              <p:cNvGrpSpPr/>
              <p:nvPr/>
            </p:nvGrpSpPr>
            <p:grpSpPr>
              <a:xfrm>
                <a:off x="4495800" y="2057400"/>
                <a:ext cx="1295400" cy="670411"/>
                <a:chOff x="3733800" y="5638800"/>
                <a:chExt cx="1295400" cy="670411"/>
              </a:xfrm>
            </p:grpSpPr>
            <p:sp>
              <p:nvSpPr>
                <p:cNvPr id="79" name="Rectangle 78"/>
                <p:cNvSpPr/>
                <p:nvPr/>
              </p:nvSpPr>
              <p:spPr>
                <a:xfrm>
                  <a:off x="3733800" y="6016823"/>
                  <a:ext cx="1295400" cy="292388"/>
                </a:xfrm>
                <a:prstGeom prst="rect">
                  <a:avLst/>
                </a:prstGeom>
              </p:spPr>
              <p:txBody>
                <a:bodyPr wrap="square">
                  <a:spAutoFit/>
                </a:bodyPr>
                <a:lstStyle/>
                <a:p>
                  <a:r>
                    <a:rPr lang="en-US" sz="700" dirty="0" smtClean="0">
                      <a:latin typeface="Intel Clear" panose="020B0604020203020204" pitchFamily="34" charset="0"/>
                    </a:rPr>
                    <a:t>2U chassis; </a:t>
                  </a:r>
                </a:p>
                <a:p>
                  <a:r>
                    <a:rPr lang="en-US" sz="600" dirty="0" smtClean="0">
                      <a:latin typeface="Intel Clear" panose="020B0604020203020204" pitchFamily="34" charset="0"/>
                    </a:rPr>
                    <a:t>10G board; </a:t>
                  </a:r>
                </a:p>
              </p:txBody>
            </p:sp>
            <p:pic>
              <p:nvPicPr>
                <p:cNvPr id="80" name="Picture 6" descr="L:\CBM\Marketing_Plans_&amp;_Collateral\Photo_Gallery\Denlow_Grantley\Wildcat_Systems\2UWCP35x12_F_0734.png"/>
                <p:cNvPicPr>
                  <a:picLocks noChangeAspect="1" noChangeArrowheads="1"/>
                </p:cNvPicPr>
                <p:nvPr/>
              </p:nvPicPr>
              <p:blipFill>
                <a:blip r:embed="rId10" cstate="screen">
                  <a:extLst>
                    <a:ext uri="{28A0092B-C50C-407E-A947-70E740481C1C}">
                      <a14:useLocalDpi xmlns:a14="http://schemas.microsoft.com/office/drawing/2010/main" val="0"/>
                    </a:ext>
                  </a:extLst>
                </a:blip>
                <a:srcRect/>
                <a:stretch>
                  <a:fillRect/>
                </a:stretch>
              </p:blipFill>
              <p:spPr bwMode="auto">
                <a:xfrm>
                  <a:off x="3810000" y="5867400"/>
                  <a:ext cx="533400" cy="219781"/>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3" descr="L:\CBM\Marketing_Plans_&amp;_Collateral\Photo_Gallery\Denlow_Grantley\WildcatPass_Boards\Wildcat_CB_0365.png"/>
                <p:cNvPicPr>
                  <a:picLocks noChangeAspect="1" noChangeArrowheads="1"/>
                </p:cNvPicPr>
                <p:nvPr/>
              </p:nvPicPr>
              <p:blipFill>
                <a:blip r:embed="rId11" cstate="screen">
                  <a:extLst>
                    <a:ext uri="{28A0092B-C50C-407E-A947-70E740481C1C}">
                      <a14:useLocalDpi xmlns:a14="http://schemas.microsoft.com/office/drawing/2010/main" val="0"/>
                    </a:ext>
                  </a:extLst>
                </a:blip>
                <a:srcRect/>
                <a:stretch>
                  <a:fillRect/>
                </a:stretch>
              </p:blipFill>
              <p:spPr bwMode="auto">
                <a:xfrm>
                  <a:off x="3809999" y="5638800"/>
                  <a:ext cx="389413" cy="34524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3" name="Group 58"/>
              <p:cNvGrpSpPr/>
              <p:nvPr/>
            </p:nvGrpSpPr>
            <p:grpSpPr>
              <a:xfrm>
                <a:off x="5029200" y="2209801"/>
                <a:ext cx="533400" cy="350051"/>
                <a:chOff x="2438400" y="5938387"/>
                <a:chExt cx="619080" cy="354308"/>
              </a:xfrm>
            </p:grpSpPr>
            <p:sp>
              <p:nvSpPr>
                <p:cNvPr id="77" name="Rectangle 76"/>
                <p:cNvSpPr/>
                <p:nvPr/>
              </p:nvSpPr>
              <p:spPr>
                <a:xfrm>
                  <a:off x="2438400" y="6092640"/>
                  <a:ext cx="619080" cy="200055"/>
                </a:xfrm>
                <a:prstGeom prst="rect">
                  <a:avLst/>
                </a:prstGeom>
              </p:spPr>
              <p:txBody>
                <a:bodyPr wrap="none">
                  <a:spAutoFit/>
                </a:bodyPr>
                <a:lstStyle/>
                <a:p>
                  <a:r>
                    <a:rPr lang="en-US" sz="700" dirty="0" smtClean="0">
                      <a:latin typeface="Intel Clear" panose="020B0604020203020204" pitchFamily="34" charset="0"/>
                    </a:rPr>
                    <a:t>3 Systems:</a:t>
                  </a:r>
                </a:p>
              </p:txBody>
            </p:sp>
            <p:pic>
              <p:nvPicPr>
                <p:cNvPr id="78" name="Picture 6" descr="L:\CBM\Marketing_Plans_&amp;_Collateral\Photo_Gallery\Denlow_Grantley\Wildcat_Systems\2UWCP35x12_F_0734.png"/>
                <p:cNvPicPr>
                  <a:picLocks noChangeAspect="1" noChangeArrowheads="1"/>
                </p:cNvPicPr>
                <p:nvPr/>
              </p:nvPicPr>
              <p:blipFill>
                <a:blip r:embed="rId12" cstate="screen">
                  <a:extLst>
                    <a:ext uri="{28A0092B-C50C-407E-A947-70E740481C1C}">
                      <a14:useLocalDpi xmlns:a14="http://schemas.microsoft.com/office/drawing/2010/main" val="0"/>
                    </a:ext>
                  </a:extLst>
                </a:blip>
                <a:srcRect/>
                <a:stretch>
                  <a:fillRect/>
                </a:stretch>
              </p:blipFill>
              <p:spPr bwMode="auto">
                <a:xfrm>
                  <a:off x="2438400" y="5938387"/>
                  <a:ext cx="609600" cy="25117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4" name="Group 63"/>
              <p:cNvGrpSpPr/>
              <p:nvPr/>
            </p:nvGrpSpPr>
            <p:grpSpPr>
              <a:xfrm>
                <a:off x="5562600" y="2209800"/>
                <a:ext cx="695280" cy="357668"/>
                <a:chOff x="3048000" y="6014587"/>
                <a:chExt cx="695280" cy="357668"/>
              </a:xfrm>
            </p:grpSpPr>
            <p:pic>
              <p:nvPicPr>
                <p:cNvPr id="75" name="Picture 6" descr="L:\CBM\Marketing_Plans_&amp;_Collateral\Photo_Gallery\Denlow_Grantley\Wildcat_Systems\2UWCP35x12_F_0734.png"/>
                <p:cNvPicPr>
                  <a:picLocks noChangeAspect="1" noChangeArrowheads="1"/>
                </p:cNvPicPr>
                <p:nvPr/>
              </p:nvPicPr>
              <p:blipFill>
                <a:blip r:embed="rId13" cstate="screen">
                  <a:extLst>
                    <a:ext uri="{28A0092B-C50C-407E-A947-70E740481C1C}">
                      <a14:useLocalDpi xmlns:a14="http://schemas.microsoft.com/office/drawing/2010/main" val="0"/>
                    </a:ext>
                  </a:extLst>
                </a:blip>
                <a:srcRect/>
                <a:stretch>
                  <a:fillRect/>
                </a:stretch>
              </p:blipFill>
              <p:spPr bwMode="auto">
                <a:xfrm>
                  <a:off x="3048000" y="6014587"/>
                  <a:ext cx="609600" cy="251178"/>
                </a:xfrm>
                <a:prstGeom prst="rect">
                  <a:avLst/>
                </a:prstGeom>
                <a:noFill/>
                <a:extLst>
                  <a:ext uri="{909E8E84-426E-40DD-AFC4-6F175D3DCCD1}">
                    <a14:hiddenFill xmlns:a14="http://schemas.microsoft.com/office/drawing/2010/main">
                      <a:solidFill>
                        <a:srgbClr val="FFFFFF"/>
                      </a:solidFill>
                    </a14:hiddenFill>
                  </a:ext>
                </a:extLst>
              </p:spPr>
            </p:pic>
            <p:sp>
              <p:nvSpPr>
                <p:cNvPr id="76" name="Rectangle 75"/>
                <p:cNvSpPr/>
                <p:nvPr/>
              </p:nvSpPr>
              <p:spPr>
                <a:xfrm>
                  <a:off x="3124200" y="6172200"/>
                  <a:ext cx="619080" cy="200055"/>
                </a:xfrm>
                <a:prstGeom prst="rect">
                  <a:avLst/>
                </a:prstGeom>
              </p:spPr>
              <p:txBody>
                <a:bodyPr wrap="none">
                  <a:spAutoFit/>
                </a:bodyPr>
                <a:lstStyle/>
                <a:p>
                  <a:r>
                    <a:rPr lang="en-US" sz="700" dirty="0" smtClean="0">
                      <a:latin typeface="Intel Clear" panose="020B0604020203020204" pitchFamily="34" charset="0"/>
                    </a:rPr>
                    <a:t>5 Systems:</a:t>
                  </a:r>
                </a:p>
              </p:txBody>
            </p:sp>
          </p:grpSp>
        </p:grpSp>
        <p:grpSp>
          <p:nvGrpSpPr>
            <p:cNvPr id="60" name="Group 68"/>
            <p:cNvGrpSpPr/>
            <p:nvPr/>
          </p:nvGrpSpPr>
          <p:grpSpPr>
            <a:xfrm>
              <a:off x="4953001" y="2780916"/>
              <a:ext cx="645290" cy="467139"/>
              <a:chOff x="3048000" y="7429116"/>
              <a:chExt cx="916840" cy="467139"/>
            </a:xfrm>
          </p:grpSpPr>
          <p:pic>
            <p:nvPicPr>
              <p:cNvPr id="66" name="Picture 12" descr="L:\CBM\Marketing_Plans_&amp;_Collateral\Photo_Gallery\Denlow_Grantley\Bobcat_Chassis_Systems\BobCat25G_LAL_1227.png"/>
              <p:cNvPicPr>
                <a:picLocks noChangeAspect="1" noChangeArrowheads="1"/>
              </p:cNvPicPr>
              <p:nvPr/>
            </p:nvPicPr>
            <p:blipFill>
              <a:blip r:embed="rId14" cstate="screen">
                <a:extLst>
                  <a:ext uri="{28A0092B-C50C-407E-A947-70E740481C1C}">
                    <a14:useLocalDpi xmlns:a14="http://schemas.microsoft.com/office/drawing/2010/main" val="0"/>
                  </a:ext>
                </a:extLst>
              </a:blip>
              <a:srcRect/>
              <a:stretch>
                <a:fillRect/>
              </a:stretch>
            </p:blipFill>
            <p:spPr bwMode="auto">
              <a:xfrm>
                <a:off x="3048001" y="7429116"/>
                <a:ext cx="916839" cy="343284"/>
              </a:xfrm>
              <a:prstGeom prst="rect">
                <a:avLst/>
              </a:prstGeom>
              <a:noFill/>
              <a:extLst>
                <a:ext uri="{909E8E84-426E-40DD-AFC4-6F175D3DCCD1}">
                  <a14:hiddenFill xmlns:a14="http://schemas.microsoft.com/office/drawing/2010/main">
                    <a:solidFill>
                      <a:srgbClr val="FFFFFF"/>
                    </a:solidFill>
                  </a14:hiddenFill>
                </a:ext>
              </a:extLst>
            </p:spPr>
          </p:pic>
          <p:sp>
            <p:nvSpPr>
              <p:cNvPr id="70" name="Rectangle 69"/>
              <p:cNvSpPr/>
              <p:nvPr/>
            </p:nvSpPr>
            <p:spPr>
              <a:xfrm>
                <a:off x="3048000" y="7696200"/>
                <a:ext cx="877323" cy="200055"/>
              </a:xfrm>
              <a:prstGeom prst="rect">
                <a:avLst/>
              </a:prstGeom>
            </p:spPr>
            <p:txBody>
              <a:bodyPr wrap="none">
                <a:spAutoFit/>
              </a:bodyPr>
              <a:lstStyle/>
              <a:p>
                <a:pPr lvl="0" defTabSz="457200"/>
                <a:r>
                  <a:rPr lang="en-US" sz="700" dirty="0" smtClean="0">
                    <a:solidFill>
                      <a:prstClr val="black"/>
                    </a:solidFill>
                    <a:latin typeface="Intel Clear" panose="020B0604020203020204" pitchFamily="34" charset="0"/>
                  </a:rPr>
                  <a:t>Base Node</a:t>
                </a:r>
              </a:p>
            </p:txBody>
          </p:sp>
        </p:grpSp>
        <p:grpSp>
          <p:nvGrpSpPr>
            <p:cNvPr id="61" name="Group 72"/>
            <p:cNvGrpSpPr/>
            <p:nvPr/>
          </p:nvGrpSpPr>
          <p:grpSpPr>
            <a:xfrm>
              <a:off x="5638800" y="2743189"/>
              <a:ext cx="762000" cy="574482"/>
              <a:chOff x="2514600" y="7162800"/>
              <a:chExt cx="1018710" cy="656552"/>
            </a:xfrm>
          </p:grpSpPr>
          <p:pic>
            <p:nvPicPr>
              <p:cNvPr id="62" name="Picture 12" descr="L:\CBM\Marketing_Plans_&amp;_Collateral\Photo_Gallery\Denlow_Grantley\Bobcat_Chassis_Systems\BobCat25G_LAL_1227.png"/>
              <p:cNvPicPr>
                <a:picLocks noChangeAspect="1" noChangeArrowheads="1"/>
              </p:cNvPicPr>
              <p:nvPr/>
            </p:nvPicPr>
            <p:blipFill>
              <a:blip r:embed="rId15" cstate="screen">
                <a:extLst>
                  <a:ext uri="{28A0092B-C50C-407E-A947-70E740481C1C}">
                    <a14:useLocalDpi xmlns:a14="http://schemas.microsoft.com/office/drawing/2010/main" val="0"/>
                  </a:ext>
                </a:extLst>
              </a:blip>
              <a:srcRect/>
              <a:stretch>
                <a:fillRect/>
              </a:stretch>
            </p:blipFill>
            <p:spPr bwMode="auto">
              <a:xfrm>
                <a:off x="2514600" y="7162800"/>
                <a:ext cx="916839" cy="343284"/>
              </a:xfrm>
              <a:prstGeom prst="rect">
                <a:avLst/>
              </a:prstGeom>
              <a:noFill/>
              <a:extLst>
                <a:ext uri="{909E8E84-426E-40DD-AFC4-6F175D3DCCD1}">
                  <a14:hiddenFill xmlns:a14="http://schemas.microsoft.com/office/drawing/2010/main">
                    <a:solidFill>
                      <a:srgbClr val="FFFFFF"/>
                    </a:solidFill>
                  </a14:hiddenFill>
                </a:ext>
              </a:extLst>
            </p:spPr>
          </p:pic>
          <p:sp>
            <p:nvSpPr>
              <p:cNvPr id="63" name="Rectangle 62"/>
              <p:cNvSpPr/>
              <p:nvPr/>
            </p:nvSpPr>
            <p:spPr>
              <a:xfrm>
                <a:off x="2514601" y="7467607"/>
                <a:ext cx="1018709" cy="351745"/>
              </a:xfrm>
              <a:prstGeom prst="rect">
                <a:avLst/>
              </a:prstGeom>
            </p:spPr>
            <p:txBody>
              <a:bodyPr wrap="square">
                <a:spAutoFit/>
              </a:bodyPr>
              <a:lstStyle/>
              <a:p>
                <a:r>
                  <a:rPr lang="en-US" sz="700" dirty="0" smtClean="0">
                    <a:latin typeface="Intel Clear" panose="020B0604020203020204" pitchFamily="34" charset="0"/>
                  </a:rPr>
                  <a:t>16 x 2.5” HS HDD  chassis:</a:t>
                </a:r>
              </a:p>
            </p:txBody>
          </p:sp>
        </p:grpSp>
      </p:grpSp>
    </p:spTree>
    <p:extLst>
      <p:ext uri="{BB962C8B-B14F-4D97-AF65-F5344CB8AC3E}">
        <p14:creationId xmlns:p14="http://schemas.microsoft.com/office/powerpoint/2010/main" val="22450139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pl-PL" dirty="0" smtClean="0"/>
              <a:t>Thank You .. Questions ?</a:t>
            </a:r>
            <a:endParaRPr lang="en-US" dirty="0"/>
          </a:p>
        </p:txBody>
      </p:sp>
    </p:spTree>
    <p:extLst>
      <p:ext uri="{BB962C8B-B14F-4D97-AF65-F5344CB8AC3E}">
        <p14:creationId xmlns:p14="http://schemas.microsoft.com/office/powerpoint/2010/main" val="11488924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smtClean="0"/>
              <a:t>Intel</a:t>
            </a:r>
            <a:r>
              <a:rPr lang="en-US" dirty="0"/>
              <a:t>® Xeon® processor E5-2600 v3 product family is </a:t>
            </a:r>
            <a:r>
              <a:rPr lang="en-US" dirty="0" smtClean="0"/>
              <a:t>designed </a:t>
            </a:r>
            <a:r>
              <a:rPr lang="en-US" dirty="0"/>
              <a:t>to deliver the best combination of performance, built-in capabilities, and </a:t>
            </a:r>
            <a:r>
              <a:rPr lang="en-US" dirty="0" smtClean="0"/>
              <a:t>cost-effectiveness</a:t>
            </a:r>
          </a:p>
          <a:p>
            <a:pPr marL="342900" indent="-342900">
              <a:buFont typeface="Arial" panose="020B0604020202020204" pitchFamily="34" charset="0"/>
              <a:buChar char="•"/>
            </a:pPr>
            <a:r>
              <a:rPr lang="en-US" dirty="0" smtClean="0"/>
              <a:t>Introduces low power, high speed DDR4 memory technology for the volume server market</a:t>
            </a:r>
          </a:p>
          <a:p>
            <a:pPr marL="342900" indent="-342900">
              <a:buFont typeface="Arial" panose="020B0604020202020204" pitchFamily="34" charset="0"/>
              <a:buChar char="•"/>
            </a:pPr>
            <a:r>
              <a:rPr lang="en-US" dirty="0" smtClean="0"/>
              <a:t>Built-in abilities that  measure and monitor make the Intel-powered platform the smart choice for a software defined world</a:t>
            </a:r>
          </a:p>
          <a:p>
            <a:pPr marL="342900" indent="-342900">
              <a:buFont typeface="Arial" panose="020B0604020202020204" pitchFamily="34" charset="0"/>
              <a:buChar char="•"/>
            </a:pPr>
            <a:r>
              <a:rPr lang="en-US" dirty="0"/>
              <a:t>Broad set of platform ingredients deliver exciting options and value for different market segments</a:t>
            </a:r>
          </a:p>
          <a:p>
            <a:pPr marL="342900" indent="-342900">
              <a:buFont typeface="Arial" panose="020B0604020202020204" pitchFamily="34" charset="0"/>
              <a:buChar char="•"/>
            </a:pPr>
            <a:r>
              <a:rPr lang="en-US" dirty="0" smtClean="0"/>
              <a:t>Intel</a:t>
            </a:r>
            <a:r>
              <a:rPr lang="en-US" dirty="0"/>
              <a:t>® Xeon® processor E5-2600 v3 product family </a:t>
            </a:r>
            <a:r>
              <a:rPr lang="en-US" dirty="0" smtClean="0"/>
              <a:t>- Heart </a:t>
            </a:r>
            <a:r>
              <a:rPr lang="en-US" dirty="0"/>
              <a:t>of the </a:t>
            </a:r>
            <a:r>
              <a:rPr lang="en-US" dirty="0" smtClean="0"/>
              <a:t>Agile Datacenter</a:t>
            </a:r>
            <a:endParaRPr lang="en-US" dirty="0"/>
          </a:p>
        </p:txBody>
      </p:sp>
    </p:spTree>
    <p:extLst>
      <p:ext uri="{BB962C8B-B14F-4D97-AF65-F5344CB8AC3E}">
        <p14:creationId xmlns:p14="http://schemas.microsoft.com/office/powerpoint/2010/main" val="568296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Snip Diagonal Corner Rectangle 187"/>
          <p:cNvSpPr/>
          <p:nvPr/>
        </p:nvSpPr>
        <p:spPr>
          <a:xfrm>
            <a:off x="424268" y="5439901"/>
            <a:ext cx="8453032" cy="734743"/>
          </a:xfrm>
          <a:prstGeom prst="snip2Diag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i="1" dirty="0" smtClean="0">
                <a:solidFill>
                  <a:schemeClr val="tx1"/>
                </a:solidFill>
                <a:latin typeface="Intel Clear" panose="020B0604020203020204" pitchFamily="34" charset="0"/>
              </a:rPr>
              <a:t>Grantley Platform with the Intel® Xeon® processor E5-2600 v3 product family</a:t>
            </a:r>
          </a:p>
          <a:p>
            <a:pPr algn="ctr"/>
            <a:r>
              <a:rPr lang="en-US" sz="2400" i="1" dirty="0" smtClean="0">
                <a:solidFill>
                  <a:schemeClr val="tx1"/>
                </a:solidFill>
                <a:latin typeface="Intel Clear" panose="020B0604020203020204" pitchFamily="34" charset="0"/>
              </a:rPr>
              <a:t>Heart </a:t>
            </a:r>
            <a:r>
              <a:rPr lang="en-US" sz="2400" i="1" dirty="0">
                <a:solidFill>
                  <a:schemeClr val="tx1"/>
                </a:solidFill>
                <a:latin typeface="Intel Clear" panose="020B0604020203020204" pitchFamily="34" charset="0"/>
              </a:rPr>
              <a:t>of the </a:t>
            </a:r>
            <a:r>
              <a:rPr lang="en-US" sz="2400" i="1" dirty="0" smtClean="0">
                <a:solidFill>
                  <a:schemeClr val="tx1"/>
                </a:solidFill>
                <a:latin typeface="Intel Clear" panose="020B0604020203020204" pitchFamily="34" charset="0"/>
              </a:rPr>
              <a:t>Agile Datacenter</a:t>
            </a:r>
            <a:endParaRPr lang="en-US" sz="2400" i="1" dirty="0">
              <a:solidFill>
                <a:schemeClr val="tx1"/>
              </a:solidFill>
              <a:latin typeface="Intel Clear" panose="020B0604020203020204" pitchFamily="34" charset="0"/>
            </a:endParaRPr>
          </a:p>
        </p:txBody>
      </p:sp>
      <p:sp>
        <p:nvSpPr>
          <p:cNvPr id="8" name="Rounded Rectangle 7"/>
          <p:cNvSpPr/>
          <p:nvPr/>
        </p:nvSpPr>
        <p:spPr>
          <a:xfrm>
            <a:off x="3365383" y="1227791"/>
            <a:ext cx="2575420" cy="4068661"/>
          </a:xfrm>
          <a:prstGeom prst="roundRect">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2400" b="1" dirty="0" smtClean="0">
              <a:solidFill>
                <a:srgbClr val="FFFF00"/>
              </a:solidFill>
              <a:latin typeface="Intel Clear" panose="020B0604020203020204" pitchFamily="34" charset="0"/>
            </a:endParaRPr>
          </a:p>
          <a:p>
            <a:pPr algn="ctr"/>
            <a:r>
              <a:rPr lang="en-US" sz="2400" b="1" dirty="0" smtClean="0">
                <a:solidFill>
                  <a:srgbClr val="FFFF00"/>
                </a:solidFill>
                <a:latin typeface="Intel Clear" panose="020B0604020203020204" pitchFamily="34" charset="0"/>
              </a:rPr>
              <a:t>STORAGE</a:t>
            </a:r>
            <a:endParaRPr lang="en-US" b="1" dirty="0" smtClean="0">
              <a:solidFill>
                <a:srgbClr val="FFFF00"/>
              </a:solidFill>
              <a:latin typeface="Intel Clear" panose="020B0604020203020204" pitchFamily="34" charset="0"/>
            </a:endParaRPr>
          </a:p>
          <a:p>
            <a:pPr marL="117475" indent="-117475">
              <a:buFont typeface="Arial" panose="020B0604020202020204" pitchFamily="34" charset="0"/>
              <a:buChar char="•"/>
            </a:pPr>
            <a:endParaRPr lang="en-US" sz="1400" dirty="0" smtClean="0">
              <a:latin typeface="Intel Clear" panose="020B0604020203020204" pitchFamily="34" charset="0"/>
            </a:endParaRPr>
          </a:p>
          <a:p>
            <a:pPr marL="117475" indent="-117475">
              <a:buFont typeface="Arial" panose="020B0604020202020204" pitchFamily="34" charset="0"/>
              <a:buChar char="•"/>
            </a:pPr>
            <a:r>
              <a:rPr lang="en-US" sz="1400" dirty="0" smtClean="0">
                <a:latin typeface="Intel Clear" panose="020B0604020203020204" pitchFamily="34" charset="0"/>
              </a:rPr>
              <a:t>Data </a:t>
            </a:r>
            <a:r>
              <a:rPr lang="en-US" sz="1400" dirty="0">
                <a:latin typeface="Intel Clear" panose="020B0604020203020204" pitchFamily="34" charset="0"/>
              </a:rPr>
              <a:t>management and media management in SW on high volume servers</a:t>
            </a:r>
          </a:p>
          <a:p>
            <a:pPr marL="117475" indent="-117475">
              <a:buFont typeface="Arial" panose="020B0604020202020204" pitchFamily="34" charset="0"/>
              <a:buChar char="•"/>
            </a:pPr>
            <a:r>
              <a:rPr lang="en-US" sz="1400" dirty="0">
                <a:latin typeface="Intel Clear" panose="020B0604020203020204" pitchFamily="34" charset="0"/>
              </a:rPr>
              <a:t>Automated tiers and management</a:t>
            </a:r>
          </a:p>
          <a:p>
            <a:pPr marL="117475" indent="-117475">
              <a:buFont typeface="Arial" panose="020B0604020202020204" pitchFamily="34" charset="0"/>
              <a:buChar char="•"/>
            </a:pPr>
            <a:r>
              <a:rPr lang="en-US" sz="1400" dirty="0">
                <a:latin typeface="Intel Clear" panose="020B0604020203020204" pitchFamily="34" charset="0"/>
              </a:rPr>
              <a:t>Massively </a:t>
            </a:r>
            <a:r>
              <a:rPr lang="en-US" sz="1400" dirty="0" smtClean="0">
                <a:latin typeface="Intel Clear" panose="020B0604020203020204" pitchFamily="34" charset="0"/>
              </a:rPr>
              <a:t>scalable</a:t>
            </a:r>
            <a:endParaRPr lang="en-US" b="1" dirty="0">
              <a:solidFill>
                <a:srgbClr val="FFFF00"/>
              </a:solidFill>
              <a:latin typeface="Intel Clear" panose="020B0604020203020204" pitchFamily="34" charset="0"/>
            </a:endParaRPr>
          </a:p>
        </p:txBody>
      </p:sp>
      <p:sp>
        <p:nvSpPr>
          <p:cNvPr id="4" name="Title 3"/>
          <p:cNvSpPr>
            <a:spLocks noGrp="1"/>
          </p:cNvSpPr>
          <p:nvPr>
            <p:ph type="title"/>
          </p:nvPr>
        </p:nvSpPr>
        <p:spPr/>
        <p:txBody>
          <a:bodyPr>
            <a:normAutofit fontScale="90000"/>
          </a:bodyPr>
          <a:lstStyle/>
          <a:p>
            <a:r>
              <a:rPr lang="en-US" dirty="0" smtClean="0">
                <a:ea typeface="Verdana" pitchFamily="34" charset="0"/>
              </a:rPr>
              <a:t>Need for Common Platform as Data Centers Transition to Being Software Defined</a:t>
            </a:r>
            <a:br>
              <a:rPr lang="en-US" dirty="0" smtClean="0">
                <a:ea typeface="Verdana" pitchFamily="34" charset="0"/>
              </a:rPr>
            </a:br>
            <a:endParaRPr lang="en-US" dirty="0">
              <a:ea typeface="Verdana" pitchFamily="34" charset="0"/>
            </a:endParaRPr>
          </a:p>
        </p:txBody>
      </p:sp>
      <p:sp>
        <p:nvSpPr>
          <p:cNvPr id="10" name="Rounded Rectangle 9"/>
          <p:cNvSpPr/>
          <p:nvPr/>
        </p:nvSpPr>
        <p:spPr>
          <a:xfrm>
            <a:off x="494950" y="1227791"/>
            <a:ext cx="2575420" cy="4068661"/>
          </a:xfrm>
          <a:prstGeom prst="round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2400" b="1" dirty="0" smtClean="0">
              <a:solidFill>
                <a:srgbClr val="FFFF00"/>
              </a:solidFill>
              <a:latin typeface="Intel Clear" panose="020B0604020203020204" pitchFamily="34" charset="0"/>
            </a:endParaRPr>
          </a:p>
          <a:p>
            <a:pPr algn="ctr"/>
            <a:r>
              <a:rPr lang="en-US" sz="2400" b="1" dirty="0" smtClean="0">
                <a:solidFill>
                  <a:srgbClr val="FFFF00"/>
                </a:solidFill>
                <a:latin typeface="Intel Clear" panose="020B0604020203020204" pitchFamily="34" charset="0"/>
              </a:rPr>
              <a:t>COMPUTE</a:t>
            </a:r>
            <a:endParaRPr lang="en-US" b="1" dirty="0" smtClean="0">
              <a:solidFill>
                <a:srgbClr val="FFFF00"/>
              </a:solidFill>
              <a:latin typeface="Intel Clear" panose="020B0604020203020204" pitchFamily="34" charset="0"/>
            </a:endParaRPr>
          </a:p>
          <a:p>
            <a:pPr marL="285750" indent="-285750">
              <a:buFont typeface="Arial" panose="020B0604020202020204" pitchFamily="34" charset="0"/>
              <a:buChar char="•"/>
            </a:pPr>
            <a:endParaRPr lang="en-US" sz="1400" dirty="0" smtClean="0">
              <a:latin typeface="Intel Clear" panose="020B0604020203020204" pitchFamily="34" charset="0"/>
            </a:endParaRPr>
          </a:p>
          <a:p>
            <a:pPr marL="117475" indent="-117475">
              <a:buFont typeface="Arial" panose="020B0604020202020204" pitchFamily="34" charset="0"/>
              <a:buChar char="•"/>
            </a:pPr>
            <a:r>
              <a:rPr lang="en-US" sz="1400" dirty="0" smtClean="0">
                <a:latin typeface="Intel Clear" panose="020B0604020203020204" pitchFamily="34" charset="0"/>
              </a:rPr>
              <a:t>Application-driven allocation </a:t>
            </a:r>
            <a:r>
              <a:rPr lang="en-US" sz="1400" dirty="0">
                <a:latin typeface="Intel Clear" panose="020B0604020203020204" pitchFamily="34" charset="0"/>
              </a:rPr>
              <a:t>of </a:t>
            </a:r>
            <a:r>
              <a:rPr lang="en-US" sz="1400" dirty="0" smtClean="0">
                <a:latin typeface="Intel Clear" panose="020B0604020203020204" pitchFamily="34" charset="0"/>
              </a:rPr>
              <a:t>resources that </a:t>
            </a:r>
            <a:r>
              <a:rPr lang="en-US" sz="1400" dirty="0">
                <a:latin typeface="Intel Clear" panose="020B0604020203020204" pitchFamily="34" charset="0"/>
              </a:rPr>
              <a:t>can be </a:t>
            </a:r>
            <a:r>
              <a:rPr lang="en-US" sz="1400" dirty="0" smtClean="0">
                <a:latin typeface="Intel Clear" panose="020B0604020203020204" pitchFamily="34" charset="0"/>
              </a:rPr>
              <a:t>orchestrated</a:t>
            </a:r>
            <a:endParaRPr lang="en-US" b="1" dirty="0">
              <a:solidFill>
                <a:srgbClr val="FFFF00"/>
              </a:solidFill>
              <a:latin typeface="Intel Clear" panose="020B0604020203020204" pitchFamily="34" charset="0"/>
            </a:endParaRPr>
          </a:p>
        </p:txBody>
      </p:sp>
      <p:sp>
        <p:nvSpPr>
          <p:cNvPr id="11" name="Rounded Rectangle 10"/>
          <p:cNvSpPr/>
          <p:nvPr/>
        </p:nvSpPr>
        <p:spPr>
          <a:xfrm>
            <a:off x="6235816" y="1227791"/>
            <a:ext cx="2575420" cy="4068661"/>
          </a:xfrm>
          <a:prstGeom prst="round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2400" b="1" dirty="0" smtClean="0">
              <a:solidFill>
                <a:srgbClr val="FFFF00"/>
              </a:solidFill>
              <a:latin typeface="Intel Clear" panose="020B0604020203020204" pitchFamily="34" charset="0"/>
            </a:endParaRPr>
          </a:p>
          <a:p>
            <a:pPr algn="ctr"/>
            <a:r>
              <a:rPr lang="en-US" sz="2400" b="1" dirty="0" smtClean="0">
                <a:solidFill>
                  <a:srgbClr val="FFFF00"/>
                </a:solidFill>
                <a:latin typeface="Intel Clear" panose="020B0604020203020204" pitchFamily="34" charset="0"/>
              </a:rPr>
              <a:t>NETWORK</a:t>
            </a:r>
          </a:p>
          <a:p>
            <a:pPr marL="117475" indent="-117475">
              <a:buFont typeface="Arial" panose="020B0604020202020204" pitchFamily="34" charset="0"/>
              <a:buChar char="•"/>
            </a:pPr>
            <a:endParaRPr lang="en-US" sz="1400" dirty="0" smtClean="0">
              <a:latin typeface="Intel Clear" panose="020B0604020203020204" pitchFamily="34" charset="0"/>
            </a:endParaRPr>
          </a:p>
          <a:p>
            <a:pPr marL="117475" indent="-117475">
              <a:buFont typeface="Arial" panose="020B0604020202020204" pitchFamily="34" charset="0"/>
              <a:buChar char="•"/>
            </a:pPr>
            <a:r>
              <a:rPr lang="en-US" sz="1400" dirty="0" smtClean="0">
                <a:latin typeface="Intel Clear" panose="020B0604020203020204" pitchFamily="34" charset="0"/>
              </a:rPr>
              <a:t>Orchestrated </a:t>
            </a:r>
            <a:r>
              <a:rPr lang="en-US" sz="1400" dirty="0">
                <a:latin typeface="Intel Clear" panose="020B0604020203020204" pitchFamily="34" charset="0"/>
              </a:rPr>
              <a:t>connectivity</a:t>
            </a:r>
          </a:p>
          <a:p>
            <a:pPr marL="117475" indent="-117475">
              <a:buFont typeface="Arial" panose="020B0604020202020204" pitchFamily="34" charset="0"/>
              <a:buChar char="•"/>
            </a:pPr>
            <a:r>
              <a:rPr lang="en-US" sz="1400" dirty="0">
                <a:latin typeface="Intel Clear" panose="020B0604020203020204" pitchFamily="34" charset="0"/>
              </a:rPr>
              <a:t>Automated provisioning</a:t>
            </a:r>
          </a:p>
          <a:p>
            <a:pPr marL="117475" indent="-117475">
              <a:buFont typeface="Arial" panose="020B0604020202020204" pitchFamily="34" charset="0"/>
              <a:buChar char="•"/>
            </a:pPr>
            <a:r>
              <a:rPr lang="en-US" sz="1400" dirty="0">
                <a:latin typeface="Intel Clear" panose="020B0604020203020204" pitchFamily="34" charset="0"/>
              </a:rPr>
              <a:t>Automated network </a:t>
            </a:r>
            <a:r>
              <a:rPr lang="en-US" sz="1400" dirty="0" smtClean="0">
                <a:latin typeface="Intel Clear" panose="020B0604020203020204" pitchFamily="34" charset="0"/>
              </a:rPr>
              <a:t>management</a:t>
            </a:r>
            <a:endParaRPr lang="en-US" sz="1400" b="1" dirty="0">
              <a:solidFill>
                <a:srgbClr val="FFFF00"/>
              </a:solidFill>
              <a:latin typeface="Intel Clear" panose="020B0604020203020204" pitchFamily="34" charset="0"/>
            </a:endParaRPr>
          </a:p>
        </p:txBody>
      </p:sp>
      <p:grpSp>
        <p:nvGrpSpPr>
          <p:cNvPr id="98" name="Group 97"/>
          <p:cNvGrpSpPr/>
          <p:nvPr/>
        </p:nvGrpSpPr>
        <p:grpSpPr>
          <a:xfrm>
            <a:off x="6316369" y="3790390"/>
            <a:ext cx="1548678" cy="448664"/>
            <a:chOff x="6503887" y="3563976"/>
            <a:chExt cx="1548678" cy="448664"/>
          </a:xfrm>
        </p:grpSpPr>
        <p:grpSp>
          <p:nvGrpSpPr>
            <p:cNvPr id="52" name="Group 12"/>
            <p:cNvGrpSpPr>
              <a:grpSpLocks/>
            </p:cNvGrpSpPr>
            <p:nvPr/>
          </p:nvGrpSpPr>
          <p:grpSpPr bwMode="auto">
            <a:xfrm>
              <a:off x="6503887" y="3563976"/>
              <a:ext cx="1548678" cy="448664"/>
              <a:chOff x="3367039" y="3506617"/>
              <a:chExt cx="2498517" cy="723462"/>
            </a:xfrm>
          </p:grpSpPr>
          <p:sp>
            <p:nvSpPr>
              <p:cNvPr id="53" name="Rounded Rectangle 52"/>
              <p:cNvSpPr/>
              <p:nvPr/>
            </p:nvSpPr>
            <p:spPr>
              <a:xfrm>
                <a:off x="3367039" y="3506617"/>
                <a:ext cx="2498517" cy="723462"/>
              </a:xfrm>
              <a:prstGeom prst="roundRect">
                <a:avLst/>
              </a:prstGeom>
              <a:solidFill>
                <a:srgbClr val="0071C5">
                  <a:alpha val="69804"/>
                </a:srgbClr>
              </a:solidFill>
              <a:ln w="57150">
                <a:solidFill>
                  <a:srgbClr val="0071C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latin typeface="Intel Clear" panose="020B0604020203020204" pitchFamily="34" charset="0"/>
                </a:endParaRPr>
              </a:p>
            </p:txBody>
          </p:sp>
          <p:grpSp>
            <p:nvGrpSpPr>
              <p:cNvPr id="54" name="Group 10"/>
              <p:cNvGrpSpPr>
                <a:grpSpLocks/>
              </p:cNvGrpSpPr>
              <p:nvPr/>
            </p:nvGrpSpPr>
            <p:grpSpPr bwMode="auto">
              <a:xfrm>
                <a:off x="3508581" y="3590862"/>
                <a:ext cx="2210377" cy="545879"/>
                <a:chOff x="3625867" y="3609133"/>
                <a:chExt cx="2210377" cy="545879"/>
              </a:xfrm>
            </p:grpSpPr>
            <p:sp>
              <p:nvSpPr>
                <p:cNvPr id="55" name="Rounded Rectangle 54"/>
                <p:cNvSpPr/>
                <p:nvPr/>
              </p:nvSpPr>
              <p:spPr>
                <a:xfrm>
                  <a:off x="3625600" y="3608974"/>
                  <a:ext cx="100005" cy="196731"/>
                </a:xfrm>
                <a:prstGeom prst="roundRect">
                  <a:avLst/>
                </a:prstGeom>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latin typeface="Intel Clear" panose="020B0604020203020204" pitchFamily="34" charset="0"/>
                  </a:endParaRPr>
                </a:p>
              </p:txBody>
            </p:sp>
            <p:sp>
              <p:nvSpPr>
                <p:cNvPr id="56" name="Rounded Rectangle 55"/>
                <p:cNvSpPr/>
                <p:nvPr/>
              </p:nvSpPr>
              <p:spPr>
                <a:xfrm>
                  <a:off x="3817672" y="3608974"/>
                  <a:ext cx="100004" cy="196731"/>
                </a:xfrm>
                <a:prstGeom prst="roundRect">
                  <a:avLst/>
                </a:prstGeom>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latin typeface="Intel Clear" panose="020B0604020203020204" pitchFamily="34" charset="0"/>
                  </a:endParaRPr>
                </a:p>
              </p:txBody>
            </p:sp>
            <p:sp>
              <p:nvSpPr>
                <p:cNvPr id="57" name="Rounded Rectangle 56"/>
                <p:cNvSpPr/>
                <p:nvPr/>
              </p:nvSpPr>
              <p:spPr>
                <a:xfrm>
                  <a:off x="4009743" y="3608974"/>
                  <a:ext cx="100005" cy="196731"/>
                </a:xfrm>
                <a:prstGeom prst="roundRect">
                  <a:avLst/>
                </a:prstGeom>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latin typeface="Intel Clear" panose="020B0604020203020204" pitchFamily="34" charset="0"/>
                  </a:endParaRPr>
                </a:p>
              </p:txBody>
            </p:sp>
            <p:sp>
              <p:nvSpPr>
                <p:cNvPr id="58" name="Rounded Rectangle 57"/>
                <p:cNvSpPr/>
                <p:nvPr/>
              </p:nvSpPr>
              <p:spPr>
                <a:xfrm>
                  <a:off x="4201815" y="3608974"/>
                  <a:ext cx="100004" cy="196731"/>
                </a:xfrm>
                <a:prstGeom prst="roundRect">
                  <a:avLst/>
                </a:prstGeom>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latin typeface="Intel Clear" panose="020B0604020203020204" pitchFamily="34" charset="0"/>
                  </a:endParaRPr>
                </a:p>
              </p:txBody>
            </p:sp>
            <p:sp>
              <p:nvSpPr>
                <p:cNvPr id="59" name="Rounded Rectangle 58"/>
                <p:cNvSpPr/>
                <p:nvPr/>
              </p:nvSpPr>
              <p:spPr>
                <a:xfrm>
                  <a:off x="4393886" y="3608974"/>
                  <a:ext cx="100005" cy="196731"/>
                </a:xfrm>
                <a:prstGeom prst="roundRect">
                  <a:avLst/>
                </a:prstGeom>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latin typeface="Intel Clear" panose="020B0604020203020204" pitchFamily="34" charset="0"/>
                  </a:endParaRPr>
                </a:p>
              </p:txBody>
            </p:sp>
            <p:sp>
              <p:nvSpPr>
                <p:cNvPr id="60" name="Rounded Rectangle 59"/>
                <p:cNvSpPr/>
                <p:nvPr/>
              </p:nvSpPr>
              <p:spPr>
                <a:xfrm>
                  <a:off x="4584370" y="3608974"/>
                  <a:ext cx="101592" cy="196731"/>
                </a:xfrm>
                <a:prstGeom prst="roundRect">
                  <a:avLst/>
                </a:prstGeom>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latin typeface="Intel Clear" panose="020B0604020203020204" pitchFamily="34" charset="0"/>
                  </a:endParaRPr>
                </a:p>
              </p:txBody>
            </p:sp>
            <p:sp>
              <p:nvSpPr>
                <p:cNvPr id="61" name="Rounded Rectangle 60"/>
                <p:cNvSpPr/>
                <p:nvPr/>
              </p:nvSpPr>
              <p:spPr>
                <a:xfrm>
                  <a:off x="4776442" y="3608974"/>
                  <a:ext cx="101592" cy="196731"/>
                </a:xfrm>
                <a:prstGeom prst="roundRect">
                  <a:avLst/>
                </a:prstGeom>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latin typeface="Intel Clear" panose="020B0604020203020204" pitchFamily="34" charset="0"/>
                  </a:endParaRPr>
                </a:p>
              </p:txBody>
            </p:sp>
            <p:sp>
              <p:nvSpPr>
                <p:cNvPr id="62" name="Rounded Rectangle 61"/>
                <p:cNvSpPr/>
                <p:nvPr/>
              </p:nvSpPr>
              <p:spPr>
                <a:xfrm>
                  <a:off x="4968513" y="3608974"/>
                  <a:ext cx="100005" cy="196731"/>
                </a:xfrm>
                <a:prstGeom prst="roundRect">
                  <a:avLst/>
                </a:prstGeom>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latin typeface="Intel Clear" panose="020B0604020203020204" pitchFamily="34" charset="0"/>
                  </a:endParaRPr>
                </a:p>
              </p:txBody>
            </p:sp>
            <p:sp>
              <p:nvSpPr>
                <p:cNvPr id="63" name="Rounded Rectangle 62"/>
                <p:cNvSpPr/>
                <p:nvPr/>
              </p:nvSpPr>
              <p:spPr>
                <a:xfrm>
                  <a:off x="5160585" y="3608974"/>
                  <a:ext cx="100004" cy="196731"/>
                </a:xfrm>
                <a:prstGeom prst="roundRect">
                  <a:avLst/>
                </a:prstGeom>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latin typeface="Intel Clear" panose="020B0604020203020204" pitchFamily="34" charset="0"/>
                  </a:endParaRPr>
                </a:p>
              </p:txBody>
            </p:sp>
            <p:sp>
              <p:nvSpPr>
                <p:cNvPr id="64" name="Rounded Rectangle 63"/>
                <p:cNvSpPr/>
                <p:nvPr/>
              </p:nvSpPr>
              <p:spPr>
                <a:xfrm>
                  <a:off x="5352656" y="3608974"/>
                  <a:ext cx="100005" cy="196731"/>
                </a:xfrm>
                <a:prstGeom prst="roundRect">
                  <a:avLst/>
                </a:prstGeom>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latin typeface="Intel Clear" panose="020B0604020203020204" pitchFamily="34" charset="0"/>
                  </a:endParaRPr>
                </a:p>
              </p:txBody>
            </p:sp>
            <p:sp>
              <p:nvSpPr>
                <p:cNvPr id="65" name="Rounded Rectangle 64"/>
                <p:cNvSpPr/>
                <p:nvPr/>
              </p:nvSpPr>
              <p:spPr>
                <a:xfrm>
                  <a:off x="5544728" y="3608974"/>
                  <a:ext cx="100004" cy="196731"/>
                </a:xfrm>
                <a:prstGeom prst="roundRect">
                  <a:avLst/>
                </a:prstGeom>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latin typeface="Intel Clear" panose="020B0604020203020204" pitchFamily="34" charset="0"/>
                  </a:endParaRPr>
                </a:p>
              </p:txBody>
            </p:sp>
            <p:sp>
              <p:nvSpPr>
                <p:cNvPr id="66" name="Rounded Rectangle 65"/>
                <p:cNvSpPr/>
                <p:nvPr/>
              </p:nvSpPr>
              <p:spPr>
                <a:xfrm>
                  <a:off x="5736799" y="3608974"/>
                  <a:ext cx="100005" cy="196731"/>
                </a:xfrm>
                <a:prstGeom prst="roundRect">
                  <a:avLst/>
                </a:prstGeom>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latin typeface="Intel Clear" panose="020B0604020203020204" pitchFamily="34" charset="0"/>
                  </a:endParaRPr>
                </a:p>
              </p:txBody>
            </p:sp>
            <p:sp>
              <p:nvSpPr>
                <p:cNvPr id="67" name="Rounded Rectangle 66"/>
                <p:cNvSpPr/>
                <p:nvPr/>
              </p:nvSpPr>
              <p:spPr>
                <a:xfrm>
                  <a:off x="3625600" y="3958013"/>
                  <a:ext cx="100005" cy="196731"/>
                </a:xfrm>
                <a:prstGeom prst="roundRect">
                  <a:avLst/>
                </a:prstGeom>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latin typeface="Intel Clear" panose="020B0604020203020204" pitchFamily="34" charset="0"/>
                  </a:endParaRPr>
                </a:p>
              </p:txBody>
            </p:sp>
            <p:sp>
              <p:nvSpPr>
                <p:cNvPr id="68" name="Rounded Rectangle 67"/>
                <p:cNvSpPr/>
                <p:nvPr/>
              </p:nvSpPr>
              <p:spPr>
                <a:xfrm>
                  <a:off x="3817672" y="3958013"/>
                  <a:ext cx="100004" cy="196731"/>
                </a:xfrm>
                <a:prstGeom prst="roundRect">
                  <a:avLst/>
                </a:prstGeom>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latin typeface="Intel Clear" panose="020B0604020203020204" pitchFamily="34" charset="0"/>
                  </a:endParaRPr>
                </a:p>
              </p:txBody>
            </p:sp>
            <p:sp>
              <p:nvSpPr>
                <p:cNvPr id="69" name="Rounded Rectangle 68"/>
                <p:cNvSpPr/>
                <p:nvPr/>
              </p:nvSpPr>
              <p:spPr>
                <a:xfrm>
                  <a:off x="4009743" y="3958013"/>
                  <a:ext cx="100005" cy="196731"/>
                </a:xfrm>
                <a:prstGeom prst="roundRect">
                  <a:avLst/>
                </a:prstGeom>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latin typeface="Intel Clear" panose="020B0604020203020204" pitchFamily="34" charset="0"/>
                  </a:endParaRPr>
                </a:p>
              </p:txBody>
            </p:sp>
            <p:sp>
              <p:nvSpPr>
                <p:cNvPr id="70" name="Rounded Rectangle 69"/>
                <p:cNvSpPr/>
                <p:nvPr/>
              </p:nvSpPr>
              <p:spPr>
                <a:xfrm>
                  <a:off x="4201815" y="3958013"/>
                  <a:ext cx="100004" cy="196731"/>
                </a:xfrm>
                <a:prstGeom prst="roundRect">
                  <a:avLst/>
                </a:prstGeom>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latin typeface="Intel Clear" panose="020B0604020203020204" pitchFamily="34" charset="0"/>
                  </a:endParaRPr>
                </a:p>
              </p:txBody>
            </p:sp>
            <p:sp>
              <p:nvSpPr>
                <p:cNvPr id="71" name="Rounded Rectangle 70"/>
                <p:cNvSpPr/>
                <p:nvPr/>
              </p:nvSpPr>
              <p:spPr>
                <a:xfrm>
                  <a:off x="4393886" y="3958013"/>
                  <a:ext cx="100005" cy="196731"/>
                </a:xfrm>
                <a:prstGeom prst="roundRect">
                  <a:avLst/>
                </a:prstGeom>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latin typeface="Intel Clear" panose="020B0604020203020204" pitchFamily="34" charset="0"/>
                  </a:endParaRPr>
                </a:p>
              </p:txBody>
            </p:sp>
            <p:sp>
              <p:nvSpPr>
                <p:cNvPr id="72" name="Rounded Rectangle 71"/>
                <p:cNvSpPr/>
                <p:nvPr/>
              </p:nvSpPr>
              <p:spPr>
                <a:xfrm>
                  <a:off x="4584370" y="3958013"/>
                  <a:ext cx="101592" cy="196731"/>
                </a:xfrm>
                <a:prstGeom prst="roundRect">
                  <a:avLst/>
                </a:prstGeom>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latin typeface="Intel Clear" panose="020B0604020203020204" pitchFamily="34" charset="0"/>
                  </a:endParaRPr>
                </a:p>
              </p:txBody>
            </p:sp>
            <p:sp>
              <p:nvSpPr>
                <p:cNvPr id="73" name="Rounded Rectangle 72"/>
                <p:cNvSpPr/>
                <p:nvPr/>
              </p:nvSpPr>
              <p:spPr>
                <a:xfrm>
                  <a:off x="4776442" y="3958013"/>
                  <a:ext cx="101592" cy="196731"/>
                </a:xfrm>
                <a:prstGeom prst="roundRect">
                  <a:avLst/>
                </a:prstGeom>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latin typeface="Intel Clear" panose="020B0604020203020204" pitchFamily="34" charset="0"/>
                  </a:endParaRPr>
                </a:p>
              </p:txBody>
            </p:sp>
            <p:sp>
              <p:nvSpPr>
                <p:cNvPr id="74" name="Rounded Rectangle 73"/>
                <p:cNvSpPr/>
                <p:nvPr/>
              </p:nvSpPr>
              <p:spPr>
                <a:xfrm>
                  <a:off x="4968513" y="3958013"/>
                  <a:ext cx="100005" cy="196731"/>
                </a:xfrm>
                <a:prstGeom prst="roundRect">
                  <a:avLst/>
                </a:prstGeom>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latin typeface="Intel Clear" panose="020B0604020203020204" pitchFamily="34" charset="0"/>
                  </a:endParaRPr>
                </a:p>
              </p:txBody>
            </p:sp>
            <p:sp>
              <p:nvSpPr>
                <p:cNvPr id="75" name="Rounded Rectangle 74"/>
                <p:cNvSpPr/>
                <p:nvPr/>
              </p:nvSpPr>
              <p:spPr>
                <a:xfrm>
                  <a:off x="5160585" y="3958013"/>
                  <a:ext cx="100004" cy="196731"/>
                </a:xfrm>
                <a:prstGeom prst="roundRect">
                  <a:avLst/>
                </a:prstGeom>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latin typeface="Intel Clear" panose="020B0604020203020204" pitchFamily="34" charset="0"/>
                  </a:endParaRPr>
                </a:p>
              </p:txBody>
            </p:sp>
            <p:sp>
              <p:nvSpPr>
                <p:cNvPr id="76" name="Rounded Rectangle 75"/>
                <p:cNvSpPr/>
                <p:nvPr/>
              </p:nvSpPr>
              <p:spPr>
                <a:xfrm>
                  <a:off x="5352656" y="3958013"/>
                  <a:ext cx="100005" cy="196731"/>
                </a:xfrm>
                <a:prstGeom prst="roundRect">
                  <a:avLst/>
                </a:prstGeom>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latin typeface="Intel Clear" panose="020B0604020203020204" pitchFamily="34" charset="0"/>
                  </a:endParaRPr>
                </a:p>
              </p:txBody>
            </p:sp>
            <p:sp>
              <p:nvSpPr>
                <p:cNvPr id="77" name="Rounded Rectangle 76"/>
                <p:cNvSpPr/>
                <p:nvPr/>
              </p:nvSpPr>
              <p:spPr>
                <a:xfrm>
                  <a:off x="5544728" y="3958013"/>
                  <a:ext cx="100004" cy="196731"/>
                </a:xfrm>
                <a:prstGeom prst="roundRect">
                  <a:avLst/>
                </a:prstGeom>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latin typeface="Intel Clear" panose="020B0604020203020204" pitchFamily="34" charset="0"/>
                  </a:endParaRPr>
                </a:p>
              </p:txBody>
            </p:sp>
            <p:sp>
              <p:nvSpPr>
                <p:cNvPr id="78" name="Rounded Rectangle 77"/>
                <p:cNvSpPr/>
                <p:nvPr/>
              </p:nvSpPr>
              <p:spPr>
                <a:xfrm>
                  <a:off x="5736799" y="3958013"/>
                  <a:ext cx="100005" cy="196731"/>
                </a:xfrm>
                <a:prstGeom prst="roundRect">
                  <a:avLst/>
                </a:prstGeom>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latin typeface="Intel Clear" panose="020B0604020203020204" pitchFamily="34" charset="0"/>
                  </a:endParaRPr>
                </a:p>
              </p:txBody>
            </p:sp>
          </p:grpSp>
        </p:grpSp>
        <p:grpSp>
          <p:nvGrpSpPr>
            <p:cNvPr id="79" name="Group 78"/>
            <p:cNvGrpSpPr/>
            <p:nvPr/>
          </p:nvGrpSpPr>
          <p:grpSpPr>
            <a:xfrm>
              <a:off x="6763285" y="3613184"/>
              <a:ext cx="1108662" cy="364374"/>
              <a:chOff x="1010462" y="3935270"/>
              <a:chExt cx="2083443" cy="684748"/>
            </a:xfrm>
          </p:grpSpPr>
          <p:grpSp>
            <p:nvGrpSpPr>
              <p:cNvPr id="80" name="Group 11"/>
              <p:cNvGrpSpPr>
                <a:grpSpLocks/>
              </p:cNvGrpSpPr>
              <p:nvPr/>
            </p:nvGrpSpPr>
            <p:grpSpPr bwMode="auto">
              <a:xfrm>
                <a:off x="1458414" y="4023805"/>
                <a:ext cx="1240970" cy="501225"/>
                <a:chOff x="1188508" y="3665435"/>
                <a:chExt cx="1108120" cy="390299"/>
              </a:xfrm>
            </p:grpSpPr>
            <p:cxnSp>
              <p:nvCxnSpPr>
                <p:cNvPr id="85" name="Straight Connector 84"/>
                <p:cNvCxnSpPr/>
                <p:nvPr/>
              </p:nvCxnSpPr>
              <p:spPr>
                <a:xfrm>
                  <a:off x="1549871" y="3665435"/>
                  <a:ext cx="349193" cy="0"/>
                </a:xfrm>
                <a:prstGeom prst="line">
                  <a:avLst/>
                </a:prstGeom>
                <a:ln w="19050" cap="rnd">
                  <a:solidFill>
                    <a:srgbClr val="FFFFFF"/>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05440" y="3711445"/>
                  <a:ext cx="1038057" cy="299865"/>
                </a:xfrm>
                <a:prstGeom prst="line">
                  <a:avLst/>
                </a:prstGeom>
                <a:ln w="19050" cap="rnd">
                  <a:solidFill>
                    <a:srgbClr val="FFFFF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V="1">
                  <a:off x="1205440" y="3711445"/>
                  <a:ext cx="1038057" cy="296692"/>
                </a:xfrm>
                <a:prstGeom prst="line">
                  <a:avLst/>
                </a:prstGeom>
                <a:ln w="19050" cap="rnd">
                  <a:solidFill>
                    <a:srgbClr val="FFFFFF"/>
                  </a:solidFill>
                  <a:prstDash val="solid"/>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188508" y="3711446"/>
                  <a:ext cx="0" cy="296691"/>
                </a:xfrm>
                <a:prstGeom prst="line">
                  <a:avLst/>
                </a:prstGeom>
                <a:ln w="19050" cap="rnd">
                  <a:solidFill>
                    <a:srgbClr val="FFFFFF"/>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2296628" y="3711446"/>
                  <a:ext cx="0" cy="299865"/>
                </a:xfrm>
                <a:prstGeom prst="line">
                  <a:avLst/>
                </a:prstGeom>
                <a:ln w="19050" cap="rnd">
                  <a:solidFill>
                    <a:srgbClr val="FFFFFF"/>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549871" y="4054147"/>
                  <a:ext cx="349193" cy="1587"/>
                </a:xfrm>
                <a:prstGeom prst="line">
                  <a:avLst/>
                </a:prstGeom>
                <a:ln w="19050" cap="rnd">
                  <a:solidFill>
                    <a:srgbClr val="FFFFFF"/>
                  </a:solidFill>
                  <a:prstDash val="solid"/>
                </a:ln>
              </p:spPr>
              <p:style>
                <a:lnRef idx="1">
                  <a:schemeClr val="accent1"/>
                </a:lnRef>
                <a:fillRef idx="0">
                  <a:schemeClr val="accent1"/>
                </a:fillRef>
                <a:effectRef idx="0">
                  <a:schemeClr val="accent1"/>
                </a:effectRef>
                <a:fontRef idx="minor">
                  <a:schemeClr val="tx1"/>
                </a:fontRef>
              </p:style>
            </p:cxnSp>
          </p:grpSp>
          <p:pic>
            <p:nvPicPr>
              <p:cNvPr id="81" name="Picture 80" descr="ethern.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0462" y="4433765"/>
                <a:ext cx="896469" cy="186253"/>
              </a:xfrm>
              <a:prstGeom prst="rect">
                <a:avLst/>
              </a:prstGeom>
            </p:spPr>
          </p:pic>
          <p:pic>
            <p:nvPicPr>
              <p:cNvPr id="82" name="Picture 81" descr="ethern.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91646" y="4429860"/>
                <a:ext cx="896469" cy="186253"/>
              </a:xfrm>
              <a:prstGeom prst="rect">
                <a:avLst/>
              </a:prstGeom>
            </p:spPr>
          </p:pic>
          <p:pic>
            <p:nvPicPr>
              <p:cNvPr id="83" name="Picture 82" descr="ethern.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97436" y="3935270"/>
                <a:ext cx="896469" cy="186253"/>
              </a:xfrm>
              <a:prstGeom prst="rect">
                <a:avLst/>
              </a:prstGeom>
            </p:spPr>
          </p:pic>
          <p:pic>
            <p:nvPicPr>
              <p:cNvPr id="84" name="Picture 83" descr="ethern.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0462" y="3935270"/>
                <a:ext cx="896469" cy="186253"/>
              </a:xfrm>
              <a:prstGeom prst="rect">
                <a:avLst/>
              </a:prstGeom>
            </p:spPr>
          </p:pic>
        </p:grpSp>
        <p:pic>
          <p:nvPicPr>
            <p:cNvPr id="91" name="Picture 90" descr="Power - Switch User.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11886" y="3591196"/>
              <a:ext cx="155448" cy="155448"/>
            </a:xfrm>
            <a:prstGeom prst="rect">
              <a:avLst/>
            </a:prstGeom>
          </p:spPr>
        </p:pic>
        <p:pic>
          <p:nvPicPr>
            <p:cNvPr id="92" name="Picture 91" descr="Power - Switch User.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74626" y="3593031"/>
              <a:ext cx="155448" cy="155448"/>
            </a:xfrm>
            <a:prstGeom prst="rect">
              <a:avLst/>
            </a:prstGeom>
          </p:spPr>
        </p:pic>
        <p:pic>
          <p:nvPicPr>
            <p:cNvPr id="93" name="Picture 92" descr="Power - Switch User_green.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32188" y="3832584"/>
              <a:ext cx="155448" cy="155448"/>
            </a:xfrm>
            <a:prstGeom prst="rect">
              <a:avLst/>
            </a:prstGeom>
          </p:spPr>
        </p:pic>
        <p:pic>
          <p:nvPicPr>
            <p:cNvPr id="94" name="Picture 93" descr="Power - Switch User_green.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78265" y="3841376"/>
              <a:ext cx="155448" cy="155448"/>
            </a:xfrm>
            <a:prstGeom prst="rect">
              <a:avLst/>
            </a:prstGeom>
          </p:spPr>
        </p:pic>
      </p:grpSp>
      <p:grpSp>
        <p:nvGrpSpPr>
          <p:cNvPr id="99" name="Group 98"/>
          <p:cNvGrpSpPr/>
          <p:nvPr/>
        </p:nvGrpSpPr>
        <p:grpSpPr>
          <a:xfrm>
            <a:off x="6704744" y="4040177"/>
            <a:ext cx="1548678" cy="448664"/>
            <a:chOff x="6503887" y="3563976"/>
            <a:chExt cx="1548678" cy="448664"/>
          </a:xfrm>
        </p:grpSpPr>
        <p:grpSp>
          <p:nvGrpSpPr>
            <p:cNvPr id="100" name="Group 12"/>
            <p:cNvGrpSpPr>
              <a:grpSpLocks/>
            </p:cNvGrpSpPr>
            <p:nvPr/>
          </p:nvGrpSpPr>
          <p:grpSpPr bwMode="auto">
            <a:xfrm>
              <a:off x="6503887" y="3563976"/>
              <a:ext cx="1548678" cy="448664"/>
              <a:chOff x="3367039" y="3506617"/>
              <a:chExt cx="2498517" cy="723462"/>
            </a:xfrm>
          </p:grpSpPr>
          <p:sp>
            <p:nvSpPr>
              <p:cNvPr id="117" name="Rounded Rectangle 116"/>
              <p:cNvSpPr/>
              <p:nvPr/>
            </p:nvSpPr>
            <p:spPr>
              <a:xfrm>
                <a:off x="3367039" y="3506617"/>
                <a:ext cx="2498517" cy="723462"/>
              </a:xfrm>
              <a:prstGeom prst="roundRect">
                <a:avLst/>
              </a:prstGeom>
              <a:solidFill>
                <a:srgbClr val="0071C5">
                  <a:alpha val="69804"/>
                </a:srgbClr>
              </a:solidFill>
              <a:ln w="57150">
                <a:solidFill>
                  <a:srgbClr val="0071C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latin typeface="Intel Clear" panose="020B0604020203020204" pitchFamily="34" charset="0"/>
                </a:endParaRPr>
              </a:p>
            </p:txBody>
          </p:sp>
          <p:grpSp>
            <p:nvGrpSpPr>
              <p:cNvPr id="118" name="Group 10"/>
              <p:cNvGrpSpPr>
                <a:grpSpLocks/>
              </p:cNvGrpSpPr>
              <p:nvPr/>
            </p:nvGrpSpPr>
            <p:grpSpPr bwMode="auto">
              <a:xfrm>
                <a:off x="3508581" y="3590862"/>
                <a:ext cx="2210377" cy="545879"/>
                <a:chOff x="3625867" y="3609133"/>
                <a:chExt cx="2210377" cy="545879"/>
              </a:xfrm>
            </p:grpSpPr>
            <p:sp>
              <p:nvSpPr>
                <p:cNvPr id="119" name="Rounded Rectangle 118"/>
                <p:cNvSpPr/>
                <p:nvPr/>
              </p:nvSpPr>
              <p:spPr>
                <a:xfrm>
                  <a:off x="3625600" y="3608974"/>
                  <a:ext cx="100005" cy="196731"/>
                </a:xfrm>
                <a:prstGeom prst="roundRect">
                  <a:avLst/>
                </a:prstGeom>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latin typeface="Intel Clear" panose="020B0604020203020204" pitchFamily="34" charset="0"/>
                  </a:endParaRPr>
                </a:p>
              </p:txBody>
            </p:sp>
            <p:sp>
              <p:nvSpPr>
                <p:cNvPr id="120" name="Rounded Rectangle 119"/>
                <p:cNvSpPr/>
                <p:nvPr/>
              </p:nvSpPr>
              <p:spPr>
                <a:xfrm>
                  <a:off x="3817672" y="3608974"/>
                  <a:ext cx="100004" cy="196731"/>
                </a:xfrm>
                <a:prstGeom prst="roundRect">
                  <a:avLst/>
                </a:prstGeom>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latin typeface="Intel Clear" panose="020B0604020203020204" pitchFamily="34" charset="0"/>
                  </a:endParaRPr>
                </a:p>
              </p:txBody>
            </p:sp>
            <p:sp>
              <p:nvSpPr>
                <p:cNvPr id="121" name="Rounded Rectangle 120"/>
                <p:cNvSpPr/>
                <p:nvPr/>
              </p:nvSpPr>
              <p:spPr>
                <a:xfrm>
                  <a:off x="4009743" y="3608974"/>
                  <a:ext cx="100005" cy="196731"/>
                </a:xfrm>
                <a:prstGeom prst="roundRect">
                  <a:avLst/>
                </a:prstGeom>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latin typeface="Intel Clear" panose="020B0604020203020204" pitchFamily="34" charset="0"/>
                  </a:endParaRPr>
                </a:p>
              </p:txBody>
            </p:sp>
            <p:sp>
              <p:nvSpPr>
                <p:cNvPr id="122" name="Rounded Rectangle 121"/>
                <p:cNvSpPr/>
                <p:nvPr/>
              </p:nvSpPr>
              <p:spPr>
                <a:xfrm>
                  <a:off x="4201815" y="3608974"/>
                  <a:ext cx="100004" cy="196731"/>
                </a:xfrm>
                <a:prstGeom prst="roundRect">
                  <a:avLst/>
                </a:prstGeom>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latin typeface="Intel Clear" panose="020B0604020203020204" pitchFamily="34" charset="0"/>
                  </a:endParaRPr>
                </a:p>
              </p:txBody>
            </p:sp>
            <p:sp>
              <p:nvSpPr>
                <p:cNvPr id="123" name="Rounded Rectangle 122"/>
                <p:cNvSpPr/>
                <p:nvPr/>
              </p:nvSpPr>
              <p:spPr>
                <a:xfrm>
                  <a:off x="4393886" y="3608974"/>
                  <a:ext cx="100005" cy="196731"/>
                </a:xfrm>
                <a:prstGeom prst="roundRect">
                  <a:avLst/>
                </a:prstGeom>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latin typeface="Intel Clear" panose="020B0604020203020204" pitchFamily="34" charset="0"/>
                  </a:endParaRPr>
                </a:p>
              </p:txBody>
            </p:sp>
            <p:sp>
              <p:nvSpPr>
                <p:cNvPr id="124" name="Rounded Rectangle 123"/>
                <p:cNvSpPr/>
                <p:nvPr/>
              </p:nvSpPr>
              <p:spPr>
                <a:xfrm>
                  <a:off x="4584370" y="3608974"/>
                  <a:ext cx="101592" cy="196731"/>
                </a:xfrm>
                <a:prstGeom prst="roundRect">
                  <a:avLst/>
                </a:prstGeom>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latin typeface="Intel Clear" panose="020B0604020203020204" pitchFamily="34" charset="0"/>
                  </a:endParaRPr>
                </a:p>
              </p:txBody>
            </p:sp>
            <p:sp>
              <p:nvSpPr>
                <p:cNvPr id="125" name="Rounded Rectangle 124"/>
                <p:cNvSpPr/>
                <p:nvPr/>
              </p:nvSpPr>
              <p:spPr>
                <a:xfrm>
                  <a:off x="4776442" y="3608974"/>
                  <a:ext cx="101592" cy="196731"/>
                </a:xfrm>
                <a:prstGeom prst="roundRect">
                  <a:avLst/>
                </a:prstGeom>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latin typeface="Intel Clear" panose="020B0604020203020204" pitchFamily="34" charset="0"/>
                  </a:endParaRPr>
                </a:p>
              </p:txBody>
            </p:sp>
            <p:sp>
              <p:nvSpPr>
                <p:cNvPr id="126" name="Rounded Rectangle 125"/>
                <p:cNvSpPr/>
                <p:nvPr/>
              </p:nvSpPr>
              <p:spPr>
                <a:xfrm>
                  <a:off x="4968513" y="3608974"/>
                  <a:ext cx="100005" cy="196731"/>
                </a:xfrm>
                <a:prstGeom prst="roundRect">
                  <a:avLst/>
                </a:prstGeom>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latin typeface="Intel Clear" panose="020B0604020203020204" pitchFamily="34" charset="0"/>
                  </a:endParaRPr>
                </a:p>
              </p:txBody>
            </p:sp>
            <p:sp>
              <p:nvSpPr>
                <p:cNvPr id="127" name="Rounded Rectangle 126"/>
                <p:cNvSpPr/>
                <p:nvPr/>
              </p:nvSpPr>
              <p:spPr>
                <a:xfrm>
                  <a:off x="5160585" y="3608974"/>
                  <a:ext cx="100004" cy="196731"/>
                </a:xfrm>
                <a:prstGeom prst="roundRect">
                  <a:avLst/>
                </a:prstGeom>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latin typeface="Intel Clear" panose="020B0604020203020204" pitchFamily="34" charset="0"/>
                  </a:endParaRPr>
                </a:p>
              </p:txBody>
            </p:sp>
            <p:sp>
              <p:nvSpPr>
                <p:cNvPr id="128" name="Rounded Rectangle 127"/>
                <p:cNvSpPr/>
                <p:nvPr/>
              </p:nvSpPr>
              <p:spPr>
                <a:xfrm>
                  <a:off x="5352656" y="3608974"/>
                  <a:ext cx="100005" cy="196731"/>
                </a:xfrm>
                <a:prstGeom prst="roundRect">
                  <a:avLst/>
                </a:prstGeom>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latin typeface="Intel Clear" panose="020B0604020203020204" pitchFamily="34" charset="0"/>
                  </a:endParaRPr>
                </a:p>
              </p:txBody>
            </p:sp>
            <p:sp>
              <p:nvSpPr>
                <p:cNvPr id="129" name="Rounded Rectangle 128"/>
                <p:cNvSpPr/>
                <p:nvPr/>
              </p:nvSpPr>
              <p:spPr>
                <a:xfrm>
                  <a:off x="5544728" y="3608974"/>
                  <a:ext cx="100004" cy="196731"/>
                </a:xfrm>
                <a:prstGeom prst="roundRect">
                  <a:avLst/>
                </a:prstGeom>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latin typeface="Intel Clear" panose="020B0604020203020204" pitchFamily="34" charset="0"/>
                  </a:endParaRPr>
                </a:p>
              </p:txBody>
            </p:sp>
            <p:sp>
              <p:nvSpPr>
                <p:cNvPr id="130" name="Rounded Rectangle 129"/>
                <p:cNvSpPr/>
                <p:nvPr/>
              </p:nvSpPr>
              <p:spPr>
                <a:xfrm>
                  <a:off x="5736799" y="3608974"/>
                  <a:ext cx="100005" cy="196731"/>
                </a:xfrm>
                <a:prstGeom prst="roundRect">
                  <a:avLst/>
                </a:prstGeom>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latin typeface="Intel Clear" panose="020B0604020203020204" pitchFamily="34" charset="0"/>
                  </a:endParaRPr>
                </a:p>
              </p:txBody>
            </p:sp>
            <p:sp>
              <p:nvSpPr>
                <p:cNvPr id="131" name="Rounded Rectangle 130"/>
                <p:cNvSpPr/>
                <p:nvPr/>
              </p:nvSpPr>
              <p:spPr>
                <a:xfrm>
                  <a:off x="3625600" y="3958013"/>
                  <a:ext cx="100005" cy="196731"/>
                </a:xfrm>
                <a:prstGeom prst="roundRect">
                  <a:avLst/>
                </a:prstGeom>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latin typeface="Intel Clear" panose="020B0604020203020204" pitchFamily="34" charset="0"/>
                  </a:endParaRPr>
                </a:p>
              </p:txBody>
            </p:sp>
            <p:sp>
              <p:nvSpPr>
                <p:cNvPr id="132" name="Rounded Rectangle 131"/>
                <p:cNvSpPr/>
                <p:nvPr/>
              </p:nvSpPr>
              <p:spPr>
                <a:xfrm>
                  <a:off x="3817672" y="3958013"/>
                  <a:ext cx="100004" cy="196731"/>
                </a:xfrm>
                <a:prstGeom prst="roundRect">
                  <a:avLst/>
                </a:prstGeom>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latin typeface="Intel Clear" panose="020B0604020203020204" pitchFamily="34" charset="0"/>
                  </a:endParaRPr>
                </a:p>
              </p:txBody>
            </p:sp>
            <p:sp>
              <p:nvSpPr>
                <p:cNvPr id="133" name="Rounded Rectangle 132"/>
                <p:cNvSpPr/>
                <p:nvPr/>
              </p:nvSpPr>
              <p:spPr>
                <a:xfrm>
                  <a:off x="4009743" y="3958013"/>
                  <a:ext cx="100005" cy="196731"/>
                </a:xfrm>
                <a:prstGeom prst="roundRect">
                  <a:avLst/>
                </a:prstGeom>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latin typeface="Intel Clear" panose="020B0604020203020204" pitchFamily="34" charset="0"/>
                  </a:endParaRPr>
                </a:p>
              </p:txBody>
            </p:sp>
            <p:sp>
              <p:nvSpPr>
                <p:cNvPr id="134" name="Rounded Rectangle 133"/>
                <p:cNvSpPr/>
                <p:nvPr/>
              </p:nvSpPr>
              <p:spPr>
                <a:xfrm>
                  <a:off x="4201815" y="3958013"/>
                  <a:ext cx="100004" cy="196731"/>
                </a:xfrm>
                <a:prstGeom prst="roundRect">
                  <a:avLst/>
                </a:prstGeom>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latin typeface="Intel Clear" panose="020B0604020203020204" pitchFamily="34" charset="0"/>
                  </a:endParaRPr>
                </a:p>
              </p:txBody>
            </p:sp>
            <p:sp>
              <p:nvSpPr>
                <p:cNvPr id="135" name="Rounded Rectangle 134"/>
                <p:cNvSpPr/>
                <p:nvPr/>
              </p:nvSpPr>
              <p:spPr>
                <a:xfrm>
                  <a:off x="4393886" y="3958013"/>
                  <a:ext cx="100005" cy="196731"/>
                </a:xfrm>
                <a:prstGeom prst="roundRect">
                  <a:avLst/>
                </a:prstGeom>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latin typeface="Intel Clear" panose="020B0604020203020204" pitchFamily="34" charset="0"/>
                  </a:endParaRPr>
                </a:p>
              </p:txBody>
            </p:sp>
            <p:sp>
              <p:nvSpPr>
                <p:cNvPr id="136" name="Rounded Rectangle 135"/>
                <p:cNvSpPr/>
                <p:nvPr/>
              </p:nvSpPr>
              <p:spPr>
                <a:xfrm>
                  <a:off x="4584370" y="3958013"/>
                  <a:ext cx="101592" cy="196731"/>
                </a:xfrm>
                <a:prstGeom prst="roundRect">
                  <a:avLst/>
                </a:prstGeom>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latin typeface="Intel Clear" panose="020B0604020203020204" pitchFamily="34" charset="0"/>
                  </a:endParaRPr>
                </a:p>
              </p:txBody>
            </p:sp>
            <p:sp>
              <p:nvSpPr>
                <p:cNvPr id="137" name="Rounded Rectangle 136"/>
                <p:cNvSpPr/>
                <p:nvPr/>
              </p:nvSpPr>
              <p:spPr>
                <a:xfrm>
                  <a:off x="4776442" y="3958013"/>
                  <a:ext cx="101592" cy="196731"/>
                </a:xfrm>
                <a:prstGeom prst="roundRect">
                  <a:avLst/>
                </a:prstGeom>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latin typeface="Intel Clear" panose="020B0604020203020204" pitchFamily="34" charset="0"/>
                  </a:endParaRPr>
                </a:p>
              </p:txBody>
            </p:sp>
            <p:sp>
              <p:nvSpPr>
                <p:cNvPr id="138" name="Rounded Rectangle 137"/>
                <p:cNvSpPr/>
                <p:nvPr/>
              </p:nvSpPr>
              <p:spPr>
                <a:xfrm>
                  <a:off x="4968513" y="3958013"/>
                  <a:ext cx="100005" cy="196731"/>
                </a:xfrm>
                <a:prstGeom prst="roundRect">
                  <a:avLst/>
                </a:prstGeom>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latin typeface="Intel Clear" panose="020B0604020203020204" pitchFamily="34" charset="0"/>
                  </a:endParaRPr>
                </a:p>
              </p:txBody>
            </p:sp>
            <p:sp>
              <p:nvSpPr>
                <p:cNvPr id="139" name="Rounded Rectangle 138"/>
                <p:cNvSpPr/>
                <p:nvPr/>
              </p:nvSpPr>
              <p:spPr>
                <a:xfrm>
                  <a:off x="5160585" y="3958013"/>
                  <a:ext cx="100004" cy="196731"/>
                </a:xfrm>
                <a:prstGeom prst="roundRect">
                  <a:avLst/>
                </a:prstGeom>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latin typeface="Intel Clear" panose="020B0604020203020204" pitchFamily="34" charset="0"/>
                  </a:endParaRPr>
                </a:p>
              </p:txBody>
            </p:sp>
            <p:sp>
              <p:nvSpPr>
                <p:cNvPr id="140" name="Rounded Rectangle 139"/>
                <p:cNvSpPr/>
                <p:nvPr/>
              </p:nvSpPr>
              <p:spPr>
                <a:xfrm>
                  <a:off x="5352656" y="3958013"/>
                  <a:ext cx="100005" cy="196731"/>
                </a:xfrm>
                <a:prstGeom prst="roundRect">
                  <a:avLst/>
                </a:prstGeom>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latin typeface="Intel Clear" panose="020B0604020203020204" pitchFamily="34" charset="0"/>
                  </a:endParaRPr>
                </a:p>
              </p:txBody>
            </p:sp>
            <p:sp>
              <p:nvSpPr>
                <p:cNvPr id="141" name="Rounded Rectangle 140"/>
                <p:cNvSpPr/>
                <p:nvPr/>
              </p:nvSpPr>
              <p:spPr>
                <a:xfrm>
                  <a:off x="5544728" y="3958013"/>
                  <a:ext cx="100004" cy="196731"/>
                </a:xfrm>
                <a:prstGeom prst="roundRect">
                  <a:avLst/>
                </a:prstGeom>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latin typeface="Intel Clear" panose="020B0604020203020204" pitchFamily="34" charset="0"/>
                  </a:endParaRPr>
                </a:p>
              </p:txBody>
            </p:sp>
            <p:sp>
              <p:nvSpPr>
                <p:cNvPr id="142" name="Rounded Rectangle 141"/>
                <p:cNvSpPr/>
                <p:nvPr/>
              </p:nvSpPr>
              <p:spPr>
                <a:xfrm>
                  <a:off x="5736799" y="3958013"/>
                  <a:ext cx="100005" cy="196731"/>
                </a:xfrm>
                <a:prstGeom prst="roundRect">
                  <a:avLst/>
                </a:prstGeom>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latin typeface="Intel Clear" panose="020B0604020203020204" pitchFamily="34" charset="0"/>
                  </a:endParaRPr>
                </a:p>
              </p:txBody>
            </p:sp>
          </p:grpSp>
        </p:grpSp>
        <p:grpSp>
          <p:nvGrpSpPr>
            <p:cNvPr id="101" name="Group 100"/>
            <p:cNvGrpSpPr/>
            <p:nvPr/>
          </p:nvGrpSpPr>
          <p:grpSpPr>
            <a:xfrm>
              <a:off x="6763285" y="3613184"/>
              <a:ext cx="1108662" cy="364374"/>
              <a:chOff x="1010462" y="3935270"/>
              <a:chExt cx="2083443" cy="684748"/>
            </a:xfrm>
          </p:grpSpPr>
          <p:grpSp>
            <p:nvGrpSpPr>
              <p:cNvPr id="106" name="Group 11"/>
              <p:cNvGrpSpPr>
                <a:grpSpLocks/>
              </p:cNvGrpSpPr>
              <p:nvPr/>
            </p:nvGrpSpPr>
            <p:grpSpPr bwMode="auto">
              <a:xfrm>
                <a:off x="1458414" y="4023805"/>
                <a:ext cx="1240970" cy="501225"/>
                <a:chOff x="1188508" y="3665435"/>
                <a:chExt cx="1108120" cy="390299"/>
              </a:xfrm>
            </p:grpSpPr>
            <p:cxnSp>
              <p:nvCxnSpPr>
                <p:cNvPr id="111" name="Straight Connector 110"/>
                <p:cNvCxnSpPr/>
                <p:nvPr/>
              </p:nvCxnSpPr>
              <p:spPr>
                <a:xfrm>
                  <a:off x="1549871" y="3665435"/>
                  <a:ext cx="349193" cy="0"/>
                </a:xfrm>
                <a:prstGeom prst="line">
                  <a:avLst/>
                </a:prstGeom>
                <a:ln w="19050" cap="rnd">
                  <a:solidFill>
                    <a:srgbClr val="FFFFFF"/>
                  </a:solidFill>
                  <a:prstDash val="solid"/>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1205440" y="3711445"/>
                  <a:ext cx="1038057" cy="299865"/>
                </a:xfrm>
                <a:prstGeom prst="line">
                  <a:avLst/>
                </a:prstGeom>
                <a:ln w="19050" cap="rnd">
                  <a:solidFill>
                    <a:srgbClr val="FFFFFF"/>
                  </a:solidFill>
                  <a:prstDash val="solid"/>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V="1">
                  <a:off x="1205440" y="3711445"/>
                  <a:ext cx="1038057" cy="296692"/>
                </a:xfrm>
                <a:prstGeom prst="line">
                  <a:avLst/>
                </a:prstGeom>
                <a:ln w="19050" cap="rnd">
                  <a:solidFill>
                    <a:srgbClr val="FFFFFF"/>
                  </a:solidFill>
                  <a:prstDash val="solid"/>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1188508" y="3711446"/>
                  <a:ext cx="0" cy="296691"/>
                </a:xfrm>
                <a:prstGeom prst="line">
                  <a:avLst/>
                </a:prstGeom>
                <a:ln w="19050" cap="rnd">
                  <a:solidFill>
                    <a:srgbClr val="FFFFFF"/>
                  </a:solidFill>
                  <a:prstDash val="solid"/>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2296628" y="3711446"/>
                  <a:ext cx="0" cy="299865"/>
                </a:xfrm>
                <a:prstGeom prst="line">
                  <a:avLst/>
                </a:prstGeom>
                <a:ln w="19050" cap="rnd">
                  <a:solidFill>
                    <a:srgbClr val="FFFFFF"/>
                  </a:solidFill>
                  <a:prstDash val="solid"/>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1549871" y="4054147"/>
                  <a:ext cx="349193" cy="1587"/>
                </a:xfrm>
                <a:prstGeom prst="line">
                  <a:avLst/>
                </a:prstGeom>
                <a:ln w="19050" cap="rnd">
                  <a:solidFill>
                    <a:srgbClr val="FFFFFF"/>
                  </a:solidFill>
                  <a:prstDash val="solid"/>
                </a:ln>
              </p:spPr>
              <p:style>
                <a:lnRef idx="1">
                  <a:schemeClr val="accent1"/>
                </a:lnRef>
                <a:fillRef idx="0">
                  <a:schemeClr val="accent1"/>
                </a:fillRef>
                <a:effectRef idx="0">
                  <a:schemeClr val="accent1"/>
                </a:effectRef>
                <a:fontRef idx="minor">
                  <a:schemeClr val="tx1"/>
                </a:fontRef>
              </p:style>
            </p:cxnSp>
          </p:grpSp>
          <p:pic>
            <p:nvPicPr>
              <p:cNvPr id="107" name="Picture 106" descr="ethern.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0462" y="4433765"/>
                <a:ext cx="896469" cy="186253"/>
              </a:xfrm>
              <a:prstGeom prst="rect">
                <a:avLst/>
              </a:prstGeom>
            </p:spPr>
          </p:pic>
          <p:pic>
            <p:nvPicPr>
              <p:cNvPr id="108" name="Picture 107" descr="ethern.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91646" y="4429860"/>
                <a:ext cx="896469" cy="186253"/>
              </a:xfrm>
              <a:prstGeom prst="rect">
                <a:avLst/>
              </a:prstGeom>
            </p:spPr>
          </p:pic>
          <p:pic>
            <p:nvPicPr>
              <p:cNvPr id="109" name="Picture 108" descr="ethern.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97436" y="3935270"/>
                <a:ext cx="896469" cy="186253"/>
              </a:xfrm>
              <a:prstGeom prst="rect">
                <a:avLst/>
              </a:prstGeom>
            </p:spPr>
          </p:pic>
          <p:pic>
            <p:nvPicPr>
              <p:cNvPr id="110" name="Picture 109" descr="ethern.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0462" y="3935270"/>
                <a:ext cx="896469" cy="186253"/>
              </a:xfrm>
              <a:prstGeom prst="rect">
                <a:avLst/>
              </a:prstGeom>
            </p:spPr>
          </p:pic>
        </p:grpSp>
        <p:pic>
          <p:nvPicPr>
            <p:cNvPr id="102" name="Picture 101" descr="Power - Switch User.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11886" y="3591196"/>
              <a:ext cx="155448" cy="155448"/>
            </a:xfrm>
            <a:prstGeom prst="rect">
              <a:avLst/>
            </a:prstGeom>
          </p:spPr>
        </p:pic>
        <p:pic>
          <p:nvPicPr>
            <p:cNvPr id="103" name="Picture 102" descr="Power - Switch User.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74626" y="3593031"/>
              <a:ext cx="155448" cy="155448"/>
            </a:xfrm>
            <a:prstGeom prst="rect">
              <a:avLst/>
            </a:prstGeom>
          </p:spPr>
        </p:pic>
        <p:pic>
          <p:nvPicPr>
            <p:cNvPr id="104" name="Picture 103" descr="Power - Switch User_green.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32188" y="3832584"/>
              <a:ext cx="155448" cy="155448"/>
            </a:xfrm>
            <a:prstGeom prst="rect">
              <a:avLst/>
            </a:prstGeom>
          </p:spPr>
        </p:pic>
        <p:pic>
          <p:nvPicPr>
            <p:cNvPr id="105" name="Picture 104" descr="Power - Switch User_green.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78265" y="3841376"/>
              <a:ext cx="155448" cy="155448"/>
            </a:xfrm>
            <a:prstGeom prst="rect">
              <a:avLst/>
            </a:prstGeom>
          </p:spPr>
        </p:pic>
      </p:grpSp>
      <p:grpSp>
        <p:nvGrpSpPr>
          <p:cNvPr id="143" name="Group 142"/>
          <p:cNvGrpSpPr/>
          <p:nvPr/>
        </p:nvGrpSpPr>
        <p:grpSpPr>
          <a:xfrm>
            <a:off x="7067835" y="4305130"/>
            <a:ext cx="1548678" cy="448664"/>
            <a:chOff x="6503887" y="3563976"/>
            <a:chExt cx="1548678" cy="448664"/>
          </a:xfrm>
        </p:grpSpPr>
        <p:grpSp>
          <p:nvGrpSpPr>
            <p:cNvPr id="144" name="Group 12"/>
            <p:cNvGrpSpPr>
              <a:grpSpLocks/>
            </p:cNvGrpSpPr>
            <p:nvPr/>
          </p:nvGrpSpPr>
          <p:grpSpPr bwMode="auto">
            <a:xfrm>
              <a:off x="6503887" y="3563976"/>
              <a:ext cx="1548678" cy="448664"/>
              <a:chOff x="3367039" y="3506617"/>
              <a:chExt cx="2498517" cy="723462"/>
            </a:xfrm>
          </p:grpSpPr>
          <p:sp>
            <p:nvSpPr>
              <p:cNvPr id="161" name="Rounded Rectangle 160"/>
              <p:cNvSpPr/>
              <p:nvPr/>
            </p:nvSpPr>
            <p:spPr>
              <a:xfrm>
                <a:off x="3367039" y="3506617"/>
                <a:ext cx="2498517" cy="723462"/>
              </a:xfrm>
              <a:prstGeom prst="roundRect">
                <a:avLst/>
              </a:prstGeom>
              <a:solidFill>
                <a:srgbClr val="0071C5">
                  <a:alpha val="69804"/>
                </a:srgbClr>
              </a:solidFill>
              <a:ln w="57150">
                <a:solidFill>
                  <a:srgbClr val="0071C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latin typeface="Intel Clear" panose="020B0604020203020204" pitchFamily="34" charset="0"/>
                </a:endParaRPr>
              </a:p>
            </p:txBody>
          </p:sp>
          <p:grpSp>
            <p:nvGrpSpPr>
              <p:cNvPr id="162" name="Group 10"/>
              <p:cNvGrpSpPr>
                <a:grpSpLocks/>
              </p:cNvGrpSpPr>
              <p:nvPr/>
            </p:nvGrpSpPr>
            <p:grpSpPr bwMode="auto">
              <a:xfrm>
                <a:off x="3508581" y="3590862"/>
                <a:ext cx="2210377" cy="545879"/>
                <a:chOff x="3625867" y="3609133"/>
                <a:chExt cx="2210377" cy="545879"/>
              </a:xfrm>
            </p:grpSpPr>
            <p:sp>
              <p:nvSpPr>
                <p:cNvPr id="163" name="Rounded Rectangle 162"/>
                <p:cNvSpPr/>
                <p:nvPr/>
              </p:nvSpPr>
              <p:spPr>
                <a:xfrm>
                  <a:off x="3625600" y="3608974"/>
                  <a:ext cx="100005" cy="196731"/>
                </a:xfrm>
                <a:prstGeom prst="roundRect">
                  <a:avLst/>
                </a:prstGeom>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latin typeface="Intel Clear" panose="020B0604020203020204" pitchFamily="34" charset="0"/>
                  </a:endParaRPr>
                </a:p>
              </p:txBody>
            </p:sp>
            <p:sp>
              <p:nvSpPr>
                <p:cNvPr id="164" name="Rounded Rectangle 163"/>
                <p:cNvSpPr/>
                <p:nvPr/>
              </p:nvSpPr>
              <p:spPr>
                <a:xfrm>
                  <a:off x="3817672" y="3608974"/>
                  <a:ext cx="100004" cy="196731"/>
                </a:xfrm>
                <a:prstGeom prst="roundRect">
                  <a:avLst/>
                </a:prstGeom>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latin typeface="Intel Clear" panose="020B0604020203020204" pitchFamily="34" charset="0"/>
                  </a:endParaRPr>
                </a:p>
              </p:txBody>
            </p:sp>
            <p:sp>
              <p:nvSpPr>
                <p:cNvPr id="165" name="Rounded Rectangle 164"/>
                <p:cNvSpPr/>
                <p:nvPr/>
              </p:nvSpPr>
              <p:spPr>
                <a:xfrm>
                  <a:off x="4009743" y="3608974"/>
                  <a:ext cx="100005" cy="196731"/>
                </a:xfrm>
                <a:prstGeom prst="roundRect">
                  <a:avLst/>
                </a:prstGeom>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latin typeface="Intel Clear" panose="020B0604020203020204" pitchFamily="34" charset="0"/>
                  </a:endParaRPr>
                </a:p>
              </p:txBody>
            </p:sp>
            <p:sp>
              <p:nvSpPr>
                <p:cNvPr id="166" name="Rounded Rectangle 165"/>
                <p:cNvSpPr/>
                <p:nvPr/>
              </p:nvSpPr>
              <p:spPr>
                <a:xfrm>
                  <a:off x="4201815" y="3608974"/>
                  <a:ext cx="100004" cy="196731"/>
                </a:xfrm>
                <a:prstGeom prst="roundRect">
                  <a:avLst/>
                </a:prstGeom>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latin typeface="Intel Clear" panose="020B0604020203020204" pitchFamily="34" charset="0"/>
                  </a:endParaRPr>
                </a:p>
              </p:txBody>
            </p:sp>
            <p:sp>
              <p:nvSpPr>
                <p:cNvPr id="167" name="Rounded Rectangle 166"/>
                <p:cNvSpPr/>
                <p:nvPr/>
              </p:nvSpPr>
              <p:spPr>
                <a:xfrm>
                  <a:off x="4393886" y="3608974"/>
                  <a:ext cx="100005" cy="196731"/>
                </a:xfrm>
                <a:prstGeom prst="roundRect">
                  <a:avLst/>
                </a:prstGeom>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latin typeface="Intel Clear" panose="020B0604020203020204" pitchFamily="34" charset="0"/>
                  </a:endParaRPr>
                </a:p>
              </p:txBody>
            </p:sp>
            <p:sp>
              <p:nvSpPr>
                <p:cNvPr id="168" name="Rounded Rectangle 167"/>
                <p:cNvSpPr/>
                <p:nvPr/>
              </p:nvSpPr>
              <p:spPr>
                <a:xfrm>
                  <a:off x="4584370" y="3608974"/>
                  <a:ext cx="101592" cy="196731"/>
                </a:xfrm>
                <a:prstGeom prst="roundRect">
                  <a:avLst/>
                </a:prstGeom>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latin typeface="Intel Clear" panose="020B0604020203020204" pitchFamily="34" charset="0"/>
                  </a:endParaRPr>
                </a:p>
              </p:txBody>
            </p:sp>
            <p:sp>
              <p:nvSpPr>
                <p:cNvPr id="169" name="Rounded Rectangle 168"/>
                <p:cNvSpPr/>
                <p:nvPr/>
              </p:nvSpPr>
              <p:spPr>
                <a:xfrm>
                  <a:off x="4776442" y="3608974"/>
                  <a:ext cx="101592" cy="196731"/>
                </a:xfrm>
                <a:prstGeom prst="roundRect">
                  <a:avLst/>
                </a:prstGeom>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latin typeface="Intel Clear" panose="020B0604020203020204" pitchFamily="34" charset="0"/>
                  </a:endParaRPr>
                </a:p>
              </p:txBody>
            </p:sp>
            <p:sp>
              <p:nvSpPr>
                <p:cNvPr id="170" name="Rounded Rectangle 169"/>
                <p:cNvSpPr/>
                <p:nvPr/>
              </p:nvSpPr>
              <p:spPr>
                <a:xfrm>
                  <a:off x="4968513" y="3608974"/>
                  <a:ext cx="100005" cy="196731"/>
                </a:xfrm>
                <a:prstGeom prst="roundRect">
                  <a:avLst/>
                </a:prstGeom>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latin typeface="Intel Clear" panose="020B0604020203020204" pitchFamily="34" charset="0"/>
                  </a:endParaRPr>
                </a:p>
              </p:txBody>
            </p:sp>
            <p:sp>
              <p:nvSpPr>
                <p:cNvPr id="171" name="Rounded Rectangle 170"/>
                <p:cNvSpPr/>
                <p:nvPr/>
              </p:nvSpPr>
              <p:spPr>
                <a:xfrm>
                  <a:off x="5160585" y="3608974"/>
                  <a:ext cx="100004" cy="196731"/>
                </a:xfrm>
                <a:prstGeom prst="roundRect">
                  <a:avLst/>
                </a:prstGeom>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latin typeface="Intel Clear" panose="020B0604020203020204" pitchFamily="34" charset="0"/>
                  </a:endParaRPr>
                </a:p>
              </p:txBody>
            </p:sp>
            <p:sp>
              <p:nvSpPr>
                <p:cNvPr id="172" name="Rounded Rectangle 171"/>
                <p:cNvSpPr/>
                <p:nvPr/>
              </p:nvSpPr>
              <p:spPr>
                <a:xfrm>
                  <a:off x="5352656" y="3608974"/>
                  <a:ext cx="100005" cy="196731"/>
                </a:xfrm>
                <a:prstGeom prst="roundRect">
                  <a:avLst/>
                </a:prstGeom>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latin typeface="Intel Clear" panose="020B0604020203020204" pitchFamily="34" charset="0"/>
                  </a:endParaRPr>
                </a:p>
              </p:txBody>
            </p:sp>
            <p:sp>
              <p:nvSpPr>
                <p:cNvPr id="173" name="Rounded Rectangle 172"/>
                <p:cNvSpPr/>
                <p:nvPr/>
              </p:nvSpPr>
              <p:spPr>
                <a:xfrm>
                  <a:off x="5544728" y="3608974"/>
                  <a:ext cx="100004" cy="196731"/>
                </a:xfrm>
                <a:prstGeom prst="roundRect">
                  <a:avLst/>
                </a:prstGeom>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latin typeface="Intel Clear" panose="020B0604020203020204" pitchFamily="34" charset="0"/>
                  </a:endParaRPr>
                </a:p>
              </p:txBody>
            </p:sp>
            <p:sp>
              <p:nvSpPr>
                <p:cNvPr id="174" name="Rounded Rectangle 173"/>
                <p:cNvSpPr/>
                <p:nvPr/>
              </p:nvSpPr>
              <p:spPr>
                <a:xfrm>
                  <a:off x="5736799" y="3608974"/>
                  <a:ext cx="100005" cy="196731"/>
                </a:xfrm>
                <a:prstGeom prst="roundRect">
                  <a:avLst/>
                </a:prstGeom>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latin typeface="Intel Clear" panose="020B0604020203020204" pitchFamily="34" charset="0"/>
                  </a:endParaRPr>
                </a:p>
              </p:txBody>
            </p:sp>
            <p:sp>
              <p:nvSpPr>
                <p:cNvPr id="175" name="Rounded Rectangle 174"/>
                <p:cNvSpPr/>
                <p:nvPr/>
              </p:nvSpPr>
              <p:spPr>
                <a:xfrm>
                  <a:off x="3625600" y="3958013"/>
                  <a:ext cx="100005" cy="196731"/>
                </a:xfrm>
                <a:prstGeom prst="roundRect">
                  <a:avLst/>
                </a:prstGeom>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latin typeface="Intel Clear" panose="020B0604020203020204" pitchFamily="34" charset="0"/>
                  </a:endParaRPr>
                </a:p>
              </p:txBody>
            </p:sp>
            <p:sp>
              <p:nvSpPr>
                <p:cNvPr id="176" name="Rounded Rectangle 175"/>
                <p:cNvSpPr/>
                <p:nvPr/>
              </p:nvSpPr>
              <p:spPr>
                <a:xfrm>
                  <a:off x="3817672" y="3958013"/>
                  <a:ext cx="100004" cy="196731"/>
                </a:xfrm>
                <a:prstGeom prst="roundRect">
                  <a:avLst/>
                </a:prstGeom>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latin typeface="Intel Clear" panose="020B0604020203020204" pitchFamily="34" charset="0"/>
                  </a:endParaRPr>
                </a:p>
              </p:txBody>
            </p:sp>
            <p:sp>
              <p:nvSpPr>
                <p:cNvPr id="177" name="Rounded Rectangle 176"/>
                <p:cNvSpPr/>
                <p:nvPr/>
              </p:nvSpPr>
              <p:spPr>
                <a:xfrm>
                  <a:off x="4009743" y="3958013"/>
                  <a:ext cx="100005" cy="196731"/>
                </a:xfrm>
                <a:prstGeom prst="roundRect">
                  <a:avLst/>
                </a:prstGeom>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latin typeface="Intel Clear" panose="020B0604020203020204" pitchFamily="34" charset="0"/>
                  </a:endParaRPr>
                </a:p>
              </p:txBody>
            </p:sp>
            <p:sp>
              <p:nvSpPr>
                <p:cNvPr id="178" name="Rounded Rectangle 177"/>
                <p:cNvSpPr/>
                <p:nvPr/>
              </p:nvSpPr>
              <p:spPr>
                <a:xfrm>
                  <a:off x="4201815" y="3958013"/>
                  <a:ext cx="100004" cy="196731"/>
                </a:xfrm>
                <a:prstGeom prst="roundRect">
                  <a:avLst/>
                </a:prstGeom>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latin typeface="Intel Clear" panose="020B0604020203020204" pitchFamily="34" charset="0"/>
                  </a:endParaRPr>
                </a:p>
              </p:txBody>
            </p:sp>
            <p:sp>
              <p:nvSpPr>
                <p:cNvPr id="179" name="Rounded Rectangle 178"/>
                <p:cNvSpPr/>
                <p:nvPr/>
              </p:nvSpPr>
              <p:spPr>
                <a:xfrm>
                  <a:off x="4393886" y="3958013"/>
                  <a:ext cx="100005" cy="196731"/>
                </a:xfrm>
                <a:prstGeom prst="roundRect">
                  <a:avLst/>
                </a:prstGeom>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latin typeface="Intel Clear" panose="020B0604020203020204" pitchFamily="34" charset="0"/>
                  </a:endParaRPr>
                </a:p>
              </p:txBody>
            </p:sp>
            <p:sp>
              <p:nvSpPr>
                <p:cNvPr id="180" name="Rounded Rectangle 179"/>
                <p:cNvSpPr/>
                <p:nvPr/>
              </p:nvSpPr>
              <p:spPr>
                <a:xfrm>
                  <a:off x="4584370" y="3958013"/>
                  <a:ext cx="101592" cy="196731"/>
                </a:xfrm>
                <a:prstGeom prst="roundRect">
                  <a:avLst/>
                </a:prstGeom>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latin typeface="Intel Clear" panose="020B0604020203020204" pitchFamily="34" charset="0"/>
                  </a:endParaRPr>
                </a:p>
              </p:txBody>
            </p:sp>
            <p:sp>
              <p:nvSpPr>
                <p:cNvPr id="181" name="Rounded Rectangle 180"/>
                <p:cNvSpPr/>
                <p:nvPr/>
              </p:nvSpPr>
              <p:spPr>
                <a:xfrm>
                  <a:off x="4776442" y="3958013"/>
                  <a:ext cx="101592" cy="196731"/>
                </a:xfrm>
                <a:prstGeom prst="roundRect">
                  <a:avLst/>
                </a:prstGeom>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latin typeface="Intel Clear" panose="020B0604020203020204" pitchFamily="34" charset="0"/>
                  </a:endParaRPr>
                </a:p>
              </p:txBody>
            </p:sp>
            <p:sp>
              <p:nvSpPr>
                <p:cNvPr id="182" name="Rounded Rectangle 181"/>
                <p:cNvSpPr/>
                <p:nvPr/>
              </p:nvSpPr>
              <p:spPr>
                <a:xfrm>
                  <a:off x="4968513" y="3958013"/>
                  <a:ext cx="100005" cy="196731"/>
                </a:xfrm>
                <a:prstGeom prst="roundRect">
                  <a:avLst/>
                </a:prstGeom>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latin typeface="Intel Clear" panose="020B0604020203020204" pitchFamily="34" charset="0"/>
                  </a:endParaRPr>
                </a:p>
              </p:txBody>
            </p:sp>
            <p:sp>
              <p:nvSpPr>
                <p:cNvPr id="183" name="Rounded Rectangle 182"/>
                <p:cNvSpPr/>
                <p:nvPr/>
              </p:nvSpPr>
              <p:spPr>
                <a:xfrm>
                  <a:off x="5160585" y="3958013"/>
                  <a:ext cx="100004" cy="196731"/>
                </a:xfrm>
                <a:prstGeom prst="roundRect">
                  <a:avLst/>
                </a:prstGeom>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latin typeface="Intel Clear" panose="020B0604020203020204" pitchFamily="34" charset="0"/>
                  </a:endParaRPr>
                </a:p>
              </p:txBody>
            </p:sp>
            <p:sp>
              <p:nvSpPr>
                <p:cNvPr id="184" name="Rounded Rectangle 183"/>
                <p:cNvSpPr/>
                <p:nvPr/>
              </p:nvSpPr>
              <p:spPr>
                <a:xfrm>
                  <a:off x="5352656" y="3958013"/>
                  <a:ext cx="100005" cy="196731"/>
                </a:xfrm>
                <a:prstGeom prst="roundRect">
                  <a:avLst/>
                </a:prstGeom>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latin typeface="Intel Clear" panose="020B0604020203020204" pitchFamily="34" charset="0"/>
                  </a:endParaRPr>
                </a:p>
              </p:txBody>
            </p:sp>
            <p:sp>
              <p:nvSpPr>
                <p:cNvPr id="185" name="Rounded Rectangle 184"/>
                <p:cNvSpPr/>
                <p:nvPr/>
              </p:nvSpPr>
              <p:spPr>
                <a:xfrm>
                  <a:off x="5544728" y="3958013"/>
                  <a:ext cx="100004" cy="196731"/>
                </a:xfrm>
                <a:prstGeom prst="roundRect">
                  <a:avLst/>
                </a:prstGeom>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latin typeface="Intel Clear" panose="020B0604020203020204" pitchFamily="34" charset="0"/>
                  </a:endParaRPr>
                </a:p>
              </p:txBody>
            </p:sp>
            <p:sp>
              <p:nvSpPr>
                <p:cNvPr id="186" name="Rounded Rectangle 185"/>
                <p:cNvSpPr/>
                <p:nvPr/>
              </p:nvSpPr>
              <p:spPr>
                <a:xfrm>
                  <a:off x="5736799" y="3958013"/>
                  <a:ext cx="100005" cy="196731"/>
                </a:xfrm>
                <a:prstGeom prst="roundRect">
                  <a:avLst/>
                </a:prstGeom>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latin typeface="Intel Clear" panose="020B0604020203020204" pitchFamily="34" charset="0"/>
                  </a:endParaRPr>
                </a:p>
              </p:txBody>
            </p:sp>
          </p:grpSp>
        </p:grpSp>
        <p:grpSp>
          <p:nvGrpSpPr>
            <p:cNvPr id="145" name="Group 144"/>
            <p:cNvGrpSpPr/>
            <p:nvPr/>
          </p:nvGrpSpPr>
          <p:grpSpPr>
            <a:xfrm>
              <a:off x="6763285" y="3613184"/>
              <a:ext cx="1108662" cy="364374"/>
              <a:chOff x="1010462" y="3935270"/>
              <a:chExt cx="2083443" cy="684748"/>
            </a:xfrm>
          </p:grpSpPr>
          <p:grpSp>
            <p:nvGrpSpPr>
              <p:cNvPr id="150" name="Group 11"/>
              <p:cNvGrpSpPr>
                <a:grpSpLocks/>
              </p:cNvGrpSpPr>
              <p:nvPr/>
            </p:nvGrpSpPr>
            <p:grpSpPr bwMode="auto">
              <a:xfrm>
                <a:off x="1458414" y="4023805"/>
                <a:ext cx="1240970" cy="501225"/>
                <a:chOff x="1188508" y="3665435"/>
                <a:chExt cx="1108120" cy="390299"/>
              </a:xfrm>
            </p:grpSpPr>
            <p:cxnSp>
              <p:nvCxnSpPr>
                <p:cNvPr id="155" name="Straight Connector 154"/>
                <p:cNvCxnSpPr/>
                <p:nvPr/>
              </p:nvCxnSpPr>
              <p:spPr>
                <a:xfrm>
                  <a:off x="1549871" y="3665435"/>
                  <a:ext cx="349193" cy="0"/>
                </a:xfrm>
                <a:prstGeom prst="line">
                  <a:avLst/>
                </a:prstGeom>
                <a:ln w="19050" cap="rnd">
                  <a:solidFill>
                    <a:srgbClr val="FFFFFF"/>
                  </a:solidFill>
                  <a:prstDash val="solid"/>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1205440" y="3711445"/>
                  <a:ext cx="1038057" cy="299865"/>
                </a:xfrm>
                <a:prstGeom prst="line">
                  <a:avLst/>
                </a:prstGeom>
                <a:ln w="19050" cap="rnd">
                  <a:solidFill>
                    <a:srgbClr val="FFFFFF"/>
                  </a:solidFill>
                  <a:prstDash val="solid"/>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flipV="1">
                  <a:off x="1205440" y="3711445"/>
                  <a:ext cx="1038057" cy="296692"/>
                </a:xfrm>
                <a:prstGeom prst="line">
                  <a:avLst/>
                </a:prstGeom>
                <a:ln w="19050" cap="rnd">
                  <a:solidFill>
                    <a:srgbClr val="FFFFFF"/>
                  </a:solidFill>
                  <a:prstDash val="solid"/>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1188508" y="3711446"/>
                  <a:ext cx="0" cy="296691"/>
                </a:xfrm>
                <a:prstGeom prst="line">
                  <a:avLst/>
                </a:prstGeom>
                <a:ln w="19050" cap="rnd">
                  <a:solidFill>
                    <a:srgbClr val="FFFFFF"/>
                  </a:solidFill>
                  <a:prstDash val="solid"/>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2296628" y="3711446"/>
                  <a:ext cx="0" cy="299865"/>
                </a:xfrm>
                <a:prstGeom prst="line">
                  <a:avLst/>
                </a:prstGeom>
                <a:ln w="19050" cap="rnd">
                  <a:solidFill>
                    <a:srgbClr val="FFFFFF"/>
                  </a:solidFill>
                  <a:prstDash val="solid"/>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1549871" y="4054147"/>
                  <a:ext cx="349193" cy="1587"/>
                </a:xfrm>
                <a:prstGeom prst="line">
                  <a:avLst/>
                </a:prstGeom>
                <a:ln w="19050" cap="rnd">
                  <a:solidFill>
                    <a:srgbClr val="FFFFFF"/>
                  </a:solidFill>
                  <a:prstDash val="solid"/>
                </a:ln>
              </p:spPr>
              <p:style>
                <a:lnRef idx="1">
                  <a:schemeClr val="accent1"/>
                </a:lnRef>
                <a:fillRef idx="0">
                  <a:schemeClr val="accent1"/>
                </a:fillRef>
                <a:effectRef idx="0">
                  <a:schemeClr val="accent1"/>
                </a:effectRef>
                <a:fontRef idx="minor">
                  <a:schemeClr val="tx1"/>
                </a:fontRef>
              </p:style>
            </p:cxnSp>
          </p:grpSp>
          <p:pic>
            <p:nvPicPr>
              <p:cNvPr id="151" name="Picture 150" descr="ethern.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0462" y="4433765"/>
                <a:ext cx="896469" cy="186253"/>
              </a:xfrm>
              <a:prstGeom prst="rect">
                <a:avLst/>
              </a:prstGeom>
            </p:spPr>
          </p:pic>
          <p:pic>
            <p:nvPicPr>
              <p:cNvPr id="152" name="Picture 151" descr="ethern.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91646" y="4429860"/>
                <a:ext cx="896469" cy="186253"/>
              </a:xfrm>
              <a:prstGeom prst="rect">
                <a:avLst/>
              </a:prstGeom>
            </p:spPr>
          </p:pic>
          <p:pic>
            <p:nvPicPr>
              <p:cNvPr id="153" name="Picture 152" descr="ethern.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97436" y="3935270"/>
                <a:ext cx="896469" cy="186253"/>
              </a:xfrm>
              <a:prstGeom prst="rect">
                <a:avLst/>
              </a:prstGeom>
            </p:spPr>
          </p:pic>
          <p:pic>
            <p:nvPicPr>
              <p:cNvPr id="154" name="Picture 153" descr="ethern.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0462" y="3935270"/>
                <a:ext cx="896469" cy="186253"/>
              </a:xfrm>
              <a:prstGeom prst="rect">
                <a:avLst/>
              </a:prstGeom>
            </p:spPr>
          </p:pic>
        </p:grpSp>
        <p:pic>
          <p:nvPicPr>
            <p:cNvPr id="146" name="Picture 145" descr="Power - Switch User.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11886" y="3591196"/>
              <a:ext cx="155448" cy="155448"/>
            </a:xfrm>
            <a:prstGeom prst="rect">
              <a:avLst/>
            </a:prstGeom>
          </p:spPr>
        </p:pic>
        <p:pic>
          <p:nvPicPr>
            <p:cNvPr id="147" name="Picture 146" descr="Power - Switch User.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74626" y="3593031"/>
              <a:ext cx="155448" cy="155448"/>
            </a:xfrm>
            <a:prstGeom prst="rect">
              <a:avLst/>
            </a:prstGeom>
          </p:spPr>
        </p:pic>
        <p:pic>
          <p:nvPicPr>
            <p:cNvPr id="148" name="Picture 147" descr="Power - Switch User_green.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32188" y="3832584"/>
              <a:ext cx="155448" cy="155448"/>
            </a:xfrm>
            <a:prstGeom prst="rect">
              <a:avLst/>
            </a:prstGeom>
          </p:spPr>
        </p:pic>
        <p:pic>
          <p:nvPicPr>
            <p:cNvPr id="149" name="Picture 148" descr="Power - Switch User_green.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78265" y="3841376"/>
              <a:ext cx="155448" cy="155448"/>
            </a:xfrm>
            <a:prstGeom prst="rect">
              <a:avLst/>
            </a:prstGeom>
          </p:spPr>
        </p:pic>
      </p:grpSp>
      <p:grpSp>
        <p:nvGrpSpPr>
          <p:cNvPr id="202" name="Group 201"/>
          <p:cNvGrpSpPr/>
          <p:nvPr/>
        </p:nvGrpSpPr>
        <p:grpSpPr>
          <a:xfrm>
            <a:off x="3533511" y="3947011"/>
            <a:ext cx="2515429" cy="1154879"/>
            <a:chOff x="5773615" y="819865"/>
            <a:chExt cx="2515429" cy="1154879"/>
          </a:xfrm>
        </p:grpSpPr>
        <p:grpSp>
          <p:nvGrpSpPr>
            <p:cNvPr id="203" name="Group 202"/>
            <p:cNvGrpSpPr/>
            <p:nvPr/>
          </p:nvGrpSpPr>
          <p:grpSpPr>
            <a:xfrm>
              <a:off x="5773615" y="819865"/>
              <a:ext cx="2515429" cy="1154879"/>
              <a:chOff x="8121638" y="-206487"/>
              <a:chExt cx="2515429" cy="1154879"/>
            </a:xfrm>
          </p:grpSpPr>
          <p:sp>
            <p:nvSpPr>
              <p:cNvPr id="218" name="Rectangle 355"/>
              <p:cNvSpPr/>
              <p:nvPr/>
            </p:nvSpPr>
            <p:spPr>
              <a:xfrm>
                <a:off x="8121638" y="-206487"/>
                <a:ext cx="1196219" cy="1154879"/>
              </a:xfrm>
              <a:custGeom>
                <a:avLst/>
                <a:gdLst/>
                <a:ahLst/>
                <a:cxnLst/>
                <a:rect l="l" t="t" r="r" b="b"/>
                <a:pathLst>
                  <a:path w="1028471" h="999648">
                    <a:moveTo>
                      <a:pt x="356605" y="913105"/>
                    </a:moveTo>
                    <a:cubicBezTo>
                      <a:pt x="347136" y="913105"/>
                      <a:pt x="339460" y="920781"/>
                      <a:pt x="339460" y="930250"/>
                    </a:cubicBezTo>
                    <a:cubicBezTo>
                      <a:pt x="339460" y="939719"/>
                      <a:pt x="347136" y="947395"/>
                      <a:pt x="356605" y="947395"/>
                    </a:cubicBezTo>
                    <a:cubicBezTo>
                      <a:pt x="366074" y="947395"/>
                      <a:pt x="373750" y="939719"/>
                      <a:pt x="373750" y="930250"/>
                    </a:cubicBezTo>
                    <a:cubicBezTo>
                      <a:pt x="373750" y="920781"/>
                      <a:pt x="366074" y="913105"/>
                      <a:pt x="356605" y="913105"/>
                    </a:cubicBezTo>
                    <a:close/>
                    <a:moveTo>
                      <a:pt x="298769" y="913105"/>
                    </a:moveTo>
                    <a:cubicBezTo>
                      <a:pt x="289300" y="913105"/>
                      <a:pt x="281624" y="920781"/>
                      <a:pt x="281624" y="930250"/>
                    </a:cubicBezTo>
                    <a:cubicBezTo>
                      <a:pt x="281624" y="939719"/>
                      <a:pt x="289300" y="947395"/>
                      <a:pt x="298769" y="947395"/>
                    </a:cubicBezTo>
                    <a:cubicBezTo>
                      <a:pt x="308238" y="947395"/>
                      <a:pt x="315914" y="939719"/>
                      <a:pt x="315914" y="930250"/>
                    </a:cubicBezTo>
                    <a:cubicBezTo>
                      <a:pt x="315914" y="920781"/>
                      <a:pt x="308238" y="913105"/>
                      <a:pt x="298769" y="913105"/>
                    </a:cubicBezTo>
                    <a:close/>
                    <a:moveTo>
                      <a:pt x="240933" y="913105"/>
                    </a:moveTo>
                    <a:cubicBezTo>
                      <a:pt x="231464" y="913105"/>
                      <a:pt x="223788" y="920781"/>
                      <a:pt x="223788" y="930250"/>
                    </a:cubicBezTo>
                    <a:cubicBezTo>
                      <a:pt x="223788" y="939719"/>
                      <a:pt x="231464" y="947395"/>
                      <a:pt x="240933" y="947395"/>
                    </a:cubicBezTo>
                    <a:cubicBezTo>
                      <a:pt x="250402" y="947395"/>
                      <a:pt x="258078" y="939719"/>
                      <a:pt x="258078" y="930250"/>
                    </a:cubicBezTo>
                    <a:cubicBezTo>
                      <a:pt x="258078" y="920781"/>
                      <a:pt x="250402" y="913105"/>
                      <a:pt x="240933" y="913105"/>
                    </a:cubicBezTo>
                    <a:close/>
                    <a:moveTo>
                      <a:pt x="183097" y="913105"/>
                    </a:moveTo>
                    <a:cubicBezTo>
                      <a:pt x="173628" y="913105"/>
                      <a:pt x="165952" y="920781"/>
                      <a:pt x="165952" y="930250"/>
                    </a:cubicBezTo>
                    <a:cubicBezTo>
                      <a:pt x="165952" y="939719"/>
                      <a:pt x="173628" y="947395"/>
                      <a:pt x="183097" y="947395"/>
                    </a:cubicBezTo>
                    <a:cubicBezTo>
                      <a:pt x="192566" y="947395"/>
                      <a:pt x="200242" y="939719"/>
                      <a:pt x="200242" y="930250"/>
                    </a:cubicBezTo>
                    <a:cubicBezTo>
                      <a:pt x="200242" y="920781"/>
                      <a:pt x="192566" y="913105"/>
                      <a:pt x="183097" y="913105"/>
                    </a:cubicBezTo>
                    <a:close/>
                    <a:moveTo>
                      <a:pt x="125261" y="913105"/>
                    </a:moveTo>
                    <a:cubicBezTo>
                      <a:pt x="115792" y="913105"/>
                      <a:pt x="108116" y="920781"/>
                      <a:pt x="108116" y="930250"/>
                    </a:cubicBezTo>
                    <a:cubicBezTo>
                      <a:pt x="108116" y="939719"/>
                      <a:pt x="115792" y="947395"/>
                      <a:pt x="125261" y="947395"/>
                    </a:cubicBezTo>
                    <a:cubicBezTo>
                      <a:pt x="134730" y="947395"/>
                      <a:pt x="142406" y="939719"/>
                      <a:pt x="142406" y="930250"/>
                    </a:cubicBezTo>
                    <a:cubicBezTo>
                      <a:pt x="142406" y="920781"/>
                      <a:pt x="134730" y="913105"/>
                      <a:pt x="125261" y="913105"/>
                    </a:cubicBezTo>
                    <a:close/>
                    <a:moveTo>
                      <a:pt x="67425" y="913105"/>
                    </a:moveTo>
                    <a:cubicBezTo>
                      <a:pt x="57956" y="913105"/>
                      <a:pt x="50280" y="920781"/>
                      <a:pt x="50280" y="930250"/>
                    </a:cubicBezTo>
                    <a:cubicBezTo>
                      <a:pt x="50280" y="939719"/>
                      <a:pt x="57956" y="947395"/>
                      <a:pt x="67425" y="947395"/>
                    </a:cubicBezTo>
                    <a:cubicBezTo>
                      <a:pt x="76894" y="947395"/>
                      <a:pt x="84570" y="939719"/>
                      <a:pt x="84570" y="930250"/>
                    </a:cubicBezTo>
                    <a:cubicBezTo>
                      <a:pt x="84570" y="920781"/>
                      <a:pt x="76894" y="913105"/>
                      <a:pt x="67425" y="913105"/>
                    </a:cubicBezTo>
                    <a:close/>
                    <a:moveTo>
                      <a:pt x="356605" y="850180"/>
                    </a:moveTo>
                    <a:cubicBezTo>
                      <a:pt x="347136" y="850180"/>
                      <a:pt x="339460" y="857856"/>
                      <a:pt x="339460" y="867325"/>
                    </a:cubicBezTo>
                    <a:cubicBezTo>
                      <a:pt x="339460" y="876794"/>
                      <a:pt x="347136" y="884470"/>
                      <a:pt x="356605" y="884470"/>
                    </a:cubicBezTo>
                    <a:cubicBezTo>
                      <a:pt x="366074" y="884470"/>
                      <a:pt x="373750" y="876794"/>
                      <a:pt x="373750" y="867325"/>
                    </a:cubicBezTo>
                    <a:cubicBezTo>
                      <a:pt x="373750" y="857856"/>
                      <a:pt x="366074" y="850180"/>
                      <a:pt x="356605" y="850180"/>
                    </a:cubicBezTo>
                    <a:close/>
                    <a:moveTo>
                      <a:pt x="298769" y="850180"/>
                    </a:moveTo>
                    <a:cubicBezTo>
                      <a:pt x="289300" y="850180"/>
                      <a:pt x="281624" y="857856"/>
                      <a:pt x="281624" y="867325"/>
                    </a:cubicBezTo>
                    <a:cubicBezTo>
                      <a:pt x="281624" y="876794"/>
                      <a:pt x="289300" y="884470"/>
                      <a:pt x="298769" y="884470"/>
                    </a:cubicBezTo>
                    <a:cubicBezTo>
                      <a:pt x="308238" y="884470"/>
                      <a:pt x="315914" y="876794"/>
                      <a:pt x="315914" y="867325"/>
                    </a:cubicBezTo>
                    <a:cubicBezTo>
                      <a:pt x="315914" y="857856"/>
                      <a:pt x="308238" y="850180"/>
                      <a:pt x="298769" y="850180"/>
                    </a:cubicBezTo>
                    <a:close/>
                    <a:moveTo>
                      <a:pt x="240933" y="850180"/>
                    </a:moveTo>
                    <a:cubicBezTo>
                      <a:pt x="231464" y="850180"/>
                      <a:pt x="223788" y="857856"/>
                      <a:pt x="223788" y="867325"/>
                    </a:cubicBezTo>
                    <a:cubicBezTo>
                      <a:pt x="223788" y="876794"/>
                      <a:pt x="231464" y="884470"/>
                      <a:pt x="240933" y="884470"/>
                    </a:cubicBezTo>
                    <a:cubicBezTo>
                      <a:pt x="250402" y="884470"/>
                      <a:pt x="258078" y="876794"/>
                      <a:pt x="258078" y="867325"/>
                    </a:cubicBezTo>
                    <a:cubicBezTo>
                      <a:pt x="258078" y="857856"/>
                      <a:pt x="250402" y="850180"/>
                      <a:pt x="240933" y="850180"/>
                    </a:cubicBezTo>
                    <a:close/>
                    <a:moveTo>
                      <a:pt x="183097" y="850180"/>
                    </a:moveTo>
                    <a:cubicBezTo>
                      <a:pt x="173628" y="850180"/>
                      <a:pt x="165952" y="857856"/>
                      <a:pt x="165952" y="867325"/>
                    </a:cubicBezTo>
                    <a:cubicBezTo>
                      <a:pt x="165952" y="876794"/>
                      <a:pt x="173628" y="884470"/>
                      <a:pt x="183097" y="884470"/>
                    </a:cubicBezTo>
                    <a:cubicBezTo>
                      <a:pt x="192566" y="884470"/>
                      <a:pt x="200242" y="876794"/>
                      <a:pt x="200242" y="867325"/>
                    </a:cubicBezTo>
                    <a:cubicBezTo>
                      <a:pt x="200242" y="857856"/>
                      <a:pt x="192566" y="850180"/>
                      <a:pt x="183097" y="850180"/>
                    </a:cubicBezTo>
                    <a:close/>
                    <a:moveTo>
                      <a:pt x="125261" y="850180"/>
                    </a:moveTo>
                    <a:cubicBezTo>
                      <a:pt x="115792" y="850180"/>
                      <a:pt x="108116" y="857856"/>
                      <a:pt x="108116" y="867325"/>
                    </a:cubicBezTo>
                    <a:cubicBezTo>
                      <a:pt x="108116" y="876794"/>
                      <a:pt x="115792" y="884470"/>
                      <a:pt x="125261" y="884470"/>
                    </a:cubicBezTo>
                    <a:cubicBezTo>
                      <a:pt x="134730" y="884470"/>
                      <a:pt x="142406" y="876794"/>
                      <a:pt x="142406" y="867325"/>
                    </a:cubicBezTo>
                    <a:cubicBezTo>
                      <a:pt x="142406" y="857856"/>
                      <a:pt x="134730" y="850180"/>
                      <a:pt x="125261" y="850180"/>
                    </a:cubicBezTo>
                    <a:close/>
                    <a:moveTo>
                      <a:pt x="67425" y="850180"/>
                    </a:moveTo>
                    <a:cubicBezTo>
                      <a:pt x="57956" y="850180"/>
                      <a:pt x="50280" y="857856"/>
                      <a:pt x="50280" y="867325"/>
                    </a:cubicBezTo>
                    <a:cubicBezTo>
                      <a:pt x="50280" y="876794"/>
                      <a:pt x="57956" y="884470"/>
                      <a:pt x="67425" y="884470"/>
                    </a:cubicBezTo>
                    <a:cubicBezTo>
                      <a:pt x="76894" y="884470"/>
                      <a:pt x="84570" y="876794"/>
                      <a:pt x="84570" y="867325"/>
                    </a:cubicBezTo>
                    <a:cubicBezTo>
                      <a:pt x="84570" y="857856"/>
                      <a:pt x="76894" y="850180"/>
                      <a:pt x="67425" y="850180"/>
                    </a:cubicBezTo>
                    <a:close/>
                    <a:moveTo>
                      <a:pt x="903656" y="792747"/>
                    </a:moveTo>
                    <a:cubicBezTo>
                      <a:pt x="877458" y="792747"/>
                      <a:pt x="856221" y="813984"/>
                      <a:pt x="856221" y="840182"/>
                    </a:cubicBezTo>
                    <a:cubicBezTo>
                      <a:pt x="856221" y="866380"/>
                      <a:pt x="877458" y="887617"/>
                      <a:pt x="903656" y="887617"/>
                    </a:cubicBezTo>
                    <a:cubicBezTo>
                      <a:pt x="929854" y="887617"/>
                      <a:pt x="951091" y="866380"/>
                      <a:pt x="951091" y="840182"/>
                    </a:cubicBezTo>
                    <a:cubicBezTo>
                      <a:pt x="951091" y="813984"/>
                      <a:pt x="929854" y="792747"/>
                      <a:pt x="903656" y="792747"/>
                    </a:cubicBezTo>
                    <a:close/>
                    <a:moveTo>
                      <a:pt x="751256" y="792747"/>
                    </a:moveTo>
                    <a:cubicBezTo>
                      <a:pt x="725058" y="792747"/>
                      <a:pt x="703821" y="813984"/>
                      <a:pt x="703821" y="840182"/>
                    </a:cubicBezTo>
                    <a:cubicBezTo>
                      <a:pt x="703821" y="866380"/>
                      <a:pt x="725058" y="887617"/>
                      <a:pt x="751256" y="887617"/>
                    </a:cubicBezTo>
                    <a:cubicBezTo>
                      <a:pt x="777454" y="887617"/>
                      <a:pt x="798691" y="866380"/>
                      <a:pt x="798691" y="840182"/>
                    </a:cubicBezTo>
                    <a:cubicBezTo>
                      <a:pt x="798691" y="813984"/>
                      <a:pt x="777454" y="792747"/>
                      <a:pt x="751256" y="792747"/>
                    </a:cubicBezTo>
                    <a:close/>
                    <a:moveTo>
                      <a:pt x="598856" y="792747"/>
                    </a:moveTo>
                    <a:cubicBezTo>
                      <a:pt x="572658" y="792747"/>
                      <a:pt x="551421" y="813984"/>
                      <a:pt x="551421" y="840182"/>
                    </a:cubicBezTo>
                    <a:cubicBezTo>
                      <a:pt x="551421" y="866380"/>
                      <a:pt x="572658" y="887617"/>
                      <a:pt x="598856" y="887617"/>
                    </a:cubicBezTo>
                    <a:cubicBezTo>
                      <a:pt x="625054" y="887617"/>
                      <a:pt x="646291" y="866380"/>
                      <a:pt x="646291" y="840182"/>
                    </a:cubicBezTo>
                    <a:cubicBezTo>
                      <a:pt x="646291" y="813984"/>
                      <a:pt x="625054" y="792747"/>
                      <a:pt x="598856" y="792747"/>
                    </a:cubicBezTo>
                    <a:close/>
                    <a:moveTo>
                      <a:pt x="356605" y="787255"/>
                    </a:moveTo>
                    <a:cubicBezTo>
                      <a:pt x="347136" y="787255"/>
                      <a:pt x="339460" y="794931"/>
                      <a:pt x="339460" y="804400"/>
                    </a:cubicBezTo>
                    <a:cubicBezTo>
                      <a:pt x="339460" y="813869"/>
                      <a:pt x="347136" y="821545"/>
                      <a:pt x="356605" y="821545"/>
                    </a:cubicBezTo>
                    <a:cubicBezTo>
                      <a:pt x="366074" y="821545"/>
                      <a:pt x="373750" y="813869"/>
                      <a:pt x="373750" y="804400"/>
                    </a:cubicBezTo>
                    <a:cubicBezTo>
                      <a:pt x="373750" y="794931"/>
                      <a:pt x="366074" y="787255"/>
                      <a:pt x="356605" y="787255"/>
                    </a:cubicBezTo>
                    <a:close/>
                    <a:moveTo>
                      <a:pt x="298769" y="787255"/>
                    </a:moveTo>
                    <a:cubicBezTo>
                      <a:pt x="289300" y="787255"/>
                      <a:pt x="281624" y="794931"/>
                      <a:pt x="281624" y="804400"/>
                    </a:cubicBezTo>
                    <a:cubicBezTo>
                      <a:pt x="281624" y="813869"/>
                      <a:pt x="289300" y="821545"/>
                      <a:pt x="298769" y="821545"/>
                    </a:cubicBezTo>
                    <a:cubicBezTo>
                      <a:pt x="308238" y="821545"/>
                      <a:pt x="315914" y="813869"/>
                      <a:pt x="315914" y="804400"/>
                    </a:cubicBezTo>
                    <a:cubicBezTo>
                      <a:pt x="315914" y="794931"/>
                      <a:pt x="308238" y="787255"/>
                      <a:pt x="298769" y="787255"/>
                    </a:cubicBezTo>
                    <a:close/>
                    <a:moveTo>
                      <a:pt x="240933" y="787255"/>
                    </a:moveTo>
                    <a:cubicBezTo>
                      <a:pt x="231464" y="787255"/>
                      <a:pt x="223788" y="794931"/>
                      <a:pt x="223788" y="804400"/>
                    </a:cubicBezTo>
                    <a:cubicBezTo>
                      <a:pt x="223788" y="813869"/>
                      <a:pt x="231464" y="821545"/>
                      <a:pt x="240933" y="821545"/>
                    </a:cubicBezTo>
                    <a:cubicBezTo>
                      <a:pt x="250402" y="821545"/>
                      <a:pt x="258078" y="813869"/>
                      <a:pt x="258078" y="804400"/>
                    </a:cubicBezTo>
                    <a:cubicBezTo>
                      <a:pt x="258078" y="794931"/>
                      <a:pt x="250402" y="787255"/>
                      <a:pt x="240933" y="787255"/>
                    </a:cubicBezTo>
                    <a:close/>
                    <a:moveTo>
                      <a:pt x="183097" y="787255"/>
                    </a:moveTo>
                    <a:cubicBezTo>
                      <a:pt x="173628" y="787255"/>
                      <a:pt x="165952" y="794931"/>
                      <a:pt x="165952" y="804400"/>
                    </a:cubicBezTo>
                    <a:cubicBezTo>
                      <a:pt x="165952" y="813869"/>
                      <a:pt x="173628" y="821545"/>
                      <a:pt x="183097" y="821545"/>
                    </a:cubicBezTo>
                    <a:cubicBezTo>
                      <a:pt x="192566" y="821545"/>
                      <a:pt x="200242" y="813869"/>
                      <a:pt x="200242" y="804400"/>
                    </a:cubicBezTo>
                    <a:cubicBezTo>
                      <a:pt x="200242" y="794931"/>
                      <a:pt x="192566" y="787255"/>
                      <a:pt x="183097" y="787255"/>
                    </a:cubicBezTo>
                    <a:close/>
                    <a:moveTo>
                      <a:pt x="125261" y="787255"/>
                    </a:moveTo>
                    <a:cubicBezTo>
                      <a:pt x="115792" y="787255"/>
                      <a:pt x="108116" y="794931"/>
                      <a:pt x="108116" y="804400"/>
                    </a:cubicBezTo>
                    <a:cubicBezTo>
                      <a:pt x="108116" y="813869"/>
                      <a:pt x="115792" y="821545"/>
                      <a:pt x="125261" y="821545"/>
                    </a:cubicBezTo>
                    <a:cubicBezTo>
                      <a:pt x="134730" y="821545"/>
                      <a:pt x="142406" y="813869"/>
                      <a:pt x="142406" y="804400"/>
                    </a:cubicBezTo>
                    <a:cubicBezTo>
                      <a:pt x="142406" y="794931"/>
                      <a:pt x="134730" y="787255"/>
                      <a:pt x="125261" y="787255"/>
                    </a:cubicBezTo>
                    <a:close/>
                    <a:moveTo>
                      <a:pt x="67425" y="787255"/>
                    </a:moveTo>
                    <a:cubicBezTo>
                      <a:pt x="57956" y="787255"/>
                      <a:pt x="50280" y="794931"/>
                      <a:pt x="50280" y="804400"/>
                    </a:cubicBezTo>
                    <a:cubicBezTo>
                      <a:pt x="50280" y="813869"/>
                      <a:pt x="57956" y="821545"/>
                      <a:pt x="67425" y="821545"/>
                    </a:cubicBezTo>
                    <a:cubicBezTo>
                      <a:pt x="76894" y="821545"/>
                      <a:pt x="84570" y="813869"/>
                      <a:pt x="84570" y="804400"/>
                    </a:cubicBezTo>
                    <a:cubicBezTo>
                      <a:pt x="84570" y="794931"/>
                      <a:pt x="76894" y="787255"/>
                      <a:pt x="67425" y="787255"/>
                    </a:cubicBezTo>
                    <a:close/>
                    <a:moveTo>
                      <a:pt x="356605" y="724330"/>
                    </a:moveTo>
                    <a:cubicBezTo>
                      <a:pt x="347136" y="724330"/>
                      <a:pt x="339460" y="732006"/>
                      <a:pt x="339460" y="741475"/>
                    </a:cubicBezTo>
                    <a:cubicBezTo>
                      <a:pt x="339460" y="750944"/>
                      <a:pt x="347136" y="758620"/>
                      <a:pt x="356605" y="758620"/>
                    </a:cubicBezTo>
                    <a:cubicBezTo>
                      <a:pt x="366074" y="758620"/>
                      <a:pt x="373750" y="750944"/>
                      <a:pt x="373750" y="741475"/>
                    </a:cubicBezTo>
                    <a:cubicBezTo>
                      <a:pt x="373750" y="732006"/>
                      <a:pt x="366074" y="724330"/>
                      <a:pt x="356605" y="724330"/>
                    </a:cubicBezTo>
                    <a:close/>
                    <a:moveTo>
                      <a:pt x="298769" y="724330"/>
                    </a:moveTo>
                    <a:cubicBezTo>
                      <a:pt x="289300" y="724330"/>
                      <a:pt x="281624" y="732006"/>
                      <a:pt x="281624" y="741475"/>
                    </a:cubicBezTo>
                    <a:cubicBezTo>
                      <a:pt x="281624" y="750944"/>
                      <a:pt x="289300" y="758620"/>
                      <a:pt x="298769" y="758620"/>
                    </a:cubicBezTo>
                    <a:cubicBezTo>
                      <a:pt x="308238" y="758620"/>
                      <a:pt x="315914" y="750944"/>
                      <a:pt x="315914" y="741475"/>
                    </a:cubicBezTo>
                    <a:cubicBezTo>
                      <a:pt x="315914" y="732006"/>
                      <a:pt x="308238" y="724330"/>
                      <a:pt x="298769" y="724330"/>
                    </a:cubicBezTo>
                    <a:close/>
                    <a:moveTo>
                      <a:pt x="240933" y="724330"/>
                    </a:moveTo>
                    <a:cubicBezTo>
                      <a:pt x="231464" y="724330"/>
                      <a:pt x="223788" y="732006"/>
                      <a:pt x="223788" y="741475"/>
                    </a:cubicBezTo>
                    <a:cubicBezTo>
                      <a:pt x="223788" y="750944"/>
                      <a:pt x="231464" y="758620"/>
                      <a:pt x="240933" y="758620"/>
                    </a:cubicBezTo>
                    <a:cubicBezTo>
                      <a:pt x="250402" y="758620"/>
                      <a:pt x="258078" y="750944"/>
                      <a:pt x="258078" y="741475"/>
                    </a:cubicBezTo>
                    <a:cubicBezTo>
                      <a:pt x="258078" y="732006"/>
                      <a:pt x="250402" y="724330"/>
                      <a:pt x="240933" y="724330"/>
                    </a:cubicBezTo>
                    <a:close/>
                    <a:moveTo>
                      <a:pt x="183097" y="724330"/>
                    </a:moveTo>
                    <a:cubicBezTo>
                      <a:pt x="173628" y="724330"/>
                      <a:pt x="165952" y="732006"/>
                      <a:pt x="165952" y="741475"/>
                    </a:cubicBezTo>
                    <a:cubicBezTo>
                      <a:pt x="165952" y="750944"/>
                      <a:pt x="173628" y="758620"/>
                      <a:pt x="183097" y="758620"/>
                    </a:cubicBezTo>
                    <a:cubicBezTo>
                      <a:pt x="192566" y="758620"/>
                      <a:pt x="200242" y="750944"/>
                      <a:pt x="200242" y="741475"/>
                    </a:cubicBezTo>
                    <a:cubicBezTo>
                      <a:pt x="200242" y="732006"/>
                      <a:pt x="192566" y="724330"/>
                      <a:pt x="183097" y="724330"/>
                    </a:cubicBezTo>
                    <a:close/>
                    <a:moveTo>
                      <a:pt x="125261" y="724330"/>
                    </a:moveTo>
                    <a:cubicBezTo>
                      <a:pt x="115792" y="724330"/>
                      <a:pt x="108116" y="732006"/>
                      <a:pt x="108116" y="741475"/>
                    </a:cubicBezTo>
                    <a:cubicBezTo>
                      <a:pt x="108116" y="750944"/>
                      <a:pt x="115792" y="758620"/>
                      <a:pt x="125261" y="758620"/>
                    </a:cubicBezTo>
                    <a:cubicBezTo>
                      <a:pt x="134730" y="758620"/>
                      <a:pt x="142406" y="750944"/>
                      <a:pt x="142406" y="741475"/>
                    </a:cubicBezTo>
                    <a:cubicBezTo>
                      <a:pt x="142406" y="732006"/>
                      <a:pt x="134730" y="724330"/>
                      <a:pt x="125261" y="724330"/>
                    </a:cubicBezTo>
                    <a:close/>
                    <a:moveTo>
                      <a:pt x="67425" y="724330"/>
                    </a:moveTo>
                    <a:cubicBezTo>
                      <a:pt x="57956" y="724330"/>
                      <a:pt x="50280" y="732006"/>
                      <a:pt x="50280" y="741475"/>
                    </a:cubicBezTo>
                    <a:cubicBezTo>
                      <a:pt x="50280" y="750944"/>
                      <a:pt x="57956" y="758620"/>
                      <a:pt x="67425" y="758620"/>
                    </a:cubicBezTo>
                    <a:cubicBezTo>
                      <a:pt x="76894" y="758620"/>
                      <a:pt x="84570" y="750944"/>
                      <a:pt x="84570" y="741475"/>
                    </a:cubicBezTo>
                    <a:cubicBezTo>
                      <a:pt x="84570" y="732006"/>
                      <a:pt x="76894" y="724330"/>
                      <a:pt x="67425" y="724330"/>
                    </a:cubicBezTo>
                    <a:close/>
                    <a:moveTo>
                      <a:pt x="356605" y="572748"/>
                    </a:moveTo>
                    <a:cubicBezTo>
                      <a:pt x="347136" y="572748"/>
                      <a:pt x="339460" y="580424"/>
                      <a:pt x="339460" y="589893"/>
                    </a:cubicBezTo>
                    <a:cubicBezTo>
                      <a:pt x="339460" y="599362"/>
                      <a:pt x="347136" y="607038"/>
                      <a:pt x="356605" y="607038"/>
                    </a:cubicBezTo>
                    <a:cubicBezTo>
                      <a:pt x="366074" y="607038"/>
                      <a:pt x="373750" y="599362"/>
                      <a:pt x="373750" y="589893"/>
                    </a:cubicBezTo>
                    <a:cubicBezTo>
                      <a:pt x="373750" y="580424"/>
                      <a:pt x="366074" y="572748"/>
                      <a:pt x="356605" y="572748"/>
                    </a:cubicBezTo>
                    <a:close/>
                    <a:moveTo>
                      <a:pt x="298769" y="572748"/>
                    </a:moveTo>
                    <a:cubicBezTo>
                      <a:pt x="289300" y="572748"/>
                      <a:pt x="281624" y="580424"/>
                      <a:pt x="281624" y="589893"/>
                    </a:cubicBezTo>
                    <a:cubicBezTo>
                      <a:pt x="281624" y="599362"/>
                      <a:pt x="289300" y="607038"/>
                      <a:pt x="298769" y="607038"/>
                    </a:cubicBezTo>
                    <a:cubicBezTo>
                      <a:pt x="308238" y="607038"/>
                      <a:pt x="315914" y="599362"/>
                      <a:pt x="315914" y="589893"/>
                    </a:cubicBezTo>
                    <a:cubicBezTo>
                      <a:pt x="315914" y="580424"/>
                      <a:pt x="308238" y="572748"/>
                      <a:pt x="298769" y="572748"/>
                    </a:cubicBezTo>
                    <a:close/>
                    <a:moveTo>
                      <a:pt x="240933" y="572748"/>
                    </a:moveTo>
                    <a:cubicBezTo>
                      <a:pt x="231464" y="572748"/>
                      <a:pt x="223788" y="580424"/>
                      <a:pt x="223788" y="589893"/>
                    </a:cubicBezTo>
                    <a:cubicBezTo>
                      <a:pt x="223788" y="599362"/>
                      <a:pt x="231464" y="607038"/>
                      <a:pt x="240933" y="607038"/>
                    </a:cubicBezTo>
                    <a:cubicBezTo>
                      <a:pt x="250402" y="607038"/>
                      <a:pt x="258078" y="599362"/>
                      <a:pt x="258078" y="589893"/>
                    </a:cubicBezTo>
                    <a:cubicBezTo>
                      <a:pt x="258078" y="580424"/>
                      <a:pt x="250402" y="572748"/>
                      <a:pt x="240933" y="572748"/>
                    </a:cubicBezTo>
                    <a:close/>
                    <a:moveTo>
                      <a:pt x="183097" y="572748"/>
                    </a:moveTo>
                    <a:cubicBezTo>
                      <a:pt x="173628" y="572748"/>
                      <a:pt x="165952" y="580424"/>
                      <a:pt x="165952" y="589893"/>
                    </a:cubicBezTo>
                    <a:cubicBezTo>
                      <a:pt x="165952" y="599362"/>
                      <a:pt x="173628" y="607038"/>
                      <a:pt x="183097" y="607038"/>
                    </a:cubicBezTo>
                    <a:cubicBezTo>
                      <a:pt x="192566" y="607038"/>
                      <a:pt x="200242" y="599362"/>
                      <a:pt x="200242" y="589893"/>
                    </a:cubicBezTo>
                    <a:cubicBezTo>
                      <a:pt x="200242" y="580424"/>
                      <a:pt x="192566" y="572748"/>
                      <a:pt x="183097" y="572748"/>
                    </a:cubicBezTo>
                    <a:close/>
                    <a:moveTo>
                      <a:pt x="125261" y="572748"/>
                    </a:moveTo>
                    <a:cubicBezTo>
                      <a:pt x="115792" y="572748"/>
                      <a:pt x="108116" y="580424"/>
                      <a:pt x="108116" y="589893"/>
                    </a:cubicBezTo>
                    <a:cubicBezTo>
                      <a:pt x="108116" y="599362"/>
                      <a:pt x="115792" y="607038"/>
                      <a:pt x="125261" y="607038"/>
                    </a:cubicBezTo>
                    <a:cubicBezTo>
                      <a:pt x="134730" y="607038"/>
                      <a:pt x="142406" y="599362"/>
                      <a:pt x="142406" y="589893"/>
                    </a:cubicBezTo>
                    <a:cubicBezTo>
                      <a:pt x="142406" y="580424"/>
                      <a:pt x="134730" y="572748"/>
                      <a:pt x="125261" y="572748"/>
                    </a:cubicBezTo>
                    <a:close/>
                    <a:moveTo>
                      <a:pt x="67425" y="572748"/>
                    </a:moveTo>
                    <a:cubicBezTo>
                      <a:pt x="57956" y="572748"/>
                      <a:pt x="50280" y="580424"/>
                      <a:pt x="50280" y="589893"/>
                    </a:cubicBezTo>
                    <a:cubicBezTo>
                      <a:pt x="50280" y="599362"/>
                      <a:pt x="57956" y="607038"/>
                      <a:pt x="67425" y="607038"/>
                    </a:cubicBezTo>
                    <a:cubicBezTo>
                      <a:pt x="76894" y="607038"/>
                      <a:pt x="84570" y="599362"/>
                      <a:pt x="84570" y="589893"/>
                    </a:cubicBezTo>
                    <a:cubicBezTo>
                      <a:pt x="84570" y="580424"/>
                      <a:pt x="76894" y="572748"/>
                      <a:pt x="67425" y="572748"/>
                    </a:cubicBezTo>
                    <a:close/>
                    <a:moveTo>
                      <a:pt x="356605" y="509823"/>
                    </a:moveTo>
                    <a:cubicBezTo>
                      <a:pt x="347136" y="509823"/>
                      <a:pt x="339460" y="517499"/>
                      <a:pt x="339460" y="526968"/>
                    </a:cubicBezTo>
                    <a:cubicBezTo>
                      <a:pt x="339460" y="536437"/>
                      <a:pt x="347136" y="544113"/>
                      <a:pt x="356605" y="544113"/>
                    </a:cubicBezTo>
                    <a:cubicBezTo>
                      <a:pt x="366074" y="544113"/>
                      <a:pt x="373750" y="536437"/>
                      <a:pt x="373750" y="526968"/>
                    </a:cubicBezTo>
                    <a:cubicBezTo>
                      <a:pt x="373750" y="517499"/>
                      <a:pt x="366074" y="509823"/>
                      <a:pt x="356605" y="509823"/>
                    </a:cubicBezTo>
                    <a:close/>
                    <a:moveTo>
                      <a:pt x="298769" y="509823"/>
                    </a:moveTo>
                    <a:cubicBezTo>
                      <a:pt x="289300" y="509823"/>
                      <a:pt x="281624" y="517499"/>
                      <a:pt x="281624" y="526968"/>
                    </a:cubicBezTo>
                    <a:cubicBezTo>
                      <a:pt x="281624" y="536437"/>
                      <a:pt x="289300" y="544113"/>
                      <a:pt x="298769" y="544113"/>
                    </a:cubicBezTo>
                    <a:cubicBezTo>
                      <a:pt x="308238" y="544113"/>
                      <a:pt x="315914" y="536437"/>
                      <a:pt x="315914" y="526968"/>
                    </a:cubicBezTo>
                    <a:cubicBezTo>
                      <a:pt x="315914" y="517499"/>
                      <a:pt x="308238" y="509823"/>
                      <a:pt x="298769" y="509823"/>
                    </a:cubicBezTo>
                    <a:close/>
                    <a:moveTo>
                      <a:pt x="240933" y="509823"/>
                    </a:moveTo>
                    <a:cubicBezTo>
                      <a:pt x="231464" y="509823"/>
                      <a:pt x="223788" y="517499"/>
                      <a:pt x="223788" y="526968"/>
                    </a:cubicBezTo>
                    <a:cubicBezTo>
                      <a:pt x="223788" y="536437"/>
                      <a:pt x="231464" y="544113"/>
                      <a:pt x="240933" y="544113"/>
                    </a:cubicBezTo>
                    <a:cubicBezTo>
                      <a:pt x="250402" y="544113"/>
                      <a:pt x="258078" y="536437"/>
                      <a:pt x="258078" y="526968"/>
                    </a:cubicBezTo>
                    <a:cubicBezTo>
                      <a:pt x="258078" y="517499"/>
                      <a:pt x="250402" y="509823"/>
                      <a:pt x="240933" y="509823"/>
                    </a:cubicBezTo>
                    <a:close/>
                    <a:moveTo>
                      <a:pt x="183097" y="509823"/>
                    </a:moveTo>
                    <a:cubicBezTo>
                      <a:pt x="173628" y="509823"/>
                      <a:pt x="165952" y="517499"/>
                      <a:pt x="165952" y="526968"/>
                    </a:cubicBezTo>
                    <a:cubicBezTo>
                      <a:pt x="165952" y="536437"/>
                      <a:pt x="173628" y="544113"/>
                      <a:pt x="183097" y="544113"/>
                    </a:cubicBezTo>
                    <a:cubicBezTo>
                      <a:pt x="192566" y="544113"/>
                      <a:pt x="200242" y="536437"/>
                      <a:pt x="200242" y="526968"/>
                    </a:cubicBezTo>
                    <a:cubicBezTo>
                      <a:pt x="200242" y="517499"/>
                      <a:pt x="192566" y="509823"/>
                      <a:pt x="183097" y="509823"/>
                    </a:cubicBezTo>
                    <a:close/>
                    <a:moveTo>
                      <a:pt x="125261" y="509823"/>
                    </a:moveTo>
                    <a:cubicBezTo>
                      <a:pt x="115792" y="509823"/>
                      <a:pt x="108116" y="517499"/>
                      <a:pt x="108116" y="526968"/>
                    </a:cubicBezTo>
                    <a:cubicBezTo>
                      <a:pt x="108116" y="536437"/>
                      <a:pt x="115792" y="544113"/>
                      <a:pt x="125261" y="544113"/>
                    </a:cubicBezTo>
                    <a:cubicBezTo>
                      <a:pt x="134730" y="544113"/>
                      <a:pt x="142406" y="536437"/>
                      <a:pt x="142406" y="526968"/>
                    </a:cubicBezTo>
                    <a:cubicBezTo>
                      <a:pt x="142406" y="517499"/>
                      <a:pt x="134730" y="509823"/>
                      <a:pt x="125261" y="509823"/>
                    </a:cubicBezTo>
                    <a:close/>
                    <a:moveTo>
                      <a:pt x="67425" y="509823"/>
                    </a:moveTo>
                    <a:cubicBezTo>
                      <a:pt x="57956" y="509823"/>
                      <a:pt x="50280" y="517499"/>
                      <a:pt x="50280" y="526968"/>
                    </a:cubicBezTo>
                    <a:cubicBezTo>
                      <a:pt x="50280" y="536437"/>
                      <a:pt x="57956" y="544113"/>
                      <a:pt x="67425" y="544113"/>
                    </a:cubicBezTo>
                    <a:cubicBezTo>
                      <a:pt x="76894" y="544113"/>
                      <a:pt x="84570" y="536437"/>
                      <a:pt x="84570" y="526968"/>
                    </a:cubicBezTo>
                    <a:cubicBezTo>
                      <a:pt x="84570" y="517499"/>
                      <a:pt x="76894" y="509823"/>
                      <a:pt x="67425" y="509823"/>
                    </a:cubicBezTo>
                    <a:close/>
                    <a:moveTo>
                      <a:pt x="903656" y="452390"/>
                    </a:moveTo>
                    <a:cubicBezTo>
                      <a:pt x="877458" y="452390"/>
                      <a:pt x="856221" y="473627"/>
                      <a:pt x="856221" y="499825"/>
                    </a:cubicBezTo>
                    <a:cubicBezTo>
                      <a:pt x="856221" y="526023"/>
                      <a:pt x="877458" y="547260"/>
                      <a:pt x="903656" y="547260"/>
                    </a:cubicBezTo>
                    <a:cubicBezTo>
                      <a:pt x="929854" y="547260"/>
                      <a:pt x="951091" y="526023"/>
                      <a:pt x="951091" y="499825"/>
                    </a:cubicBezTo>
                    <a:cubicBezTo>
                      <a:pt x="951091" y="473627"/>
                      <a:pt x="929854" y="452390"/>
                      <a:pt x="903656" y="452390"/>
                    </a:cubicBezTo>
                    <a:close/>
                    <a:moveTo>
                      <a:pt x="751256" y="452390"/>
                    </a:moveTo>
                    <a:cubicBezTo>
                      <a:pt x="725058" y="452390"/>
                      <a:pt x="703821" y="473627"/>
                      <a:pt x="703821" y="499825"/>
                    </a:cubicBezTo>
                    <a:cubicBezTo>
                      <a:pt x="703821" y="526023"/>
                      <a:pt x="725058" y="547260"/>
                      <a:pt x="751256" y="547260"/>
                    </a:cubicBezTo>
                    <a:cubicBezTo>
                      <a:pt x="777454" y="547260"/>
                      <a:pt x="798691" y="526023"/>
                      <a:pt x="798691" y="499825"/>
                    </a:cubicBezTo>
                    <a:cubicBezTo>
                      <a:pt x="798691" y="473627"/>
                      <a:pt x="777454" y="452390"/>
                      <a:pt x="751256" y="452390"/>
                    </a:cubicBezTo>
                    <a:close/>
                    <a:moveTo>
                      <a:pt x="598856" y="452390"/>
                    </a:moveTo>
                    <a:cubicBezTo>
                      <a:pt x="572658" y="452390"/>
                      <a:pt x="551421" y="473627"/>
                      <a:pt x="551421" y="499825"/>
                    </a:cubicBezTo>
                    <a:cubicBezTo>
                      <a:pt x="551421" y="526023"/>
                      <a:pt x="572658" y="547260"/>
                      <a:pt x="598856" y="547260"/>
                    </a:cubicBezTo>
                    <a:cubicBezTo>
                      <a:pt x="625054" y="547260"/>
                      <a:pt x="646291" y="526023"/>
                      <a:pt x="646291" y="499825"/>
                    </a:cubicBezTo>
                    <a:cubicBezTo>
                      <a:pt x="646291" y="473627"/>
                      <a:pt x="625054" y="452390"/>
                      <a:pt x="598856" y="452390"/>
                    </a:cubicBezTo>
                    <a:close/>
                    <a:moveTo>
                      <a:pt x="356605" y="446898"/>
                    </a:moveTo>
                    <a:cubicBezTo>
                      <a:pt x="347136" y="446898"/>
                      <a:pt x="339460" y="454574"/>
                      <a:pt x="339460" y="464043"/>
                    </a:cubicBezTo>
                    <a:cubicBezTo>
                      <a:pt x="339460" y="473512"/>
                      <a:pt x="347136" y="481188"/>
                      <a:pt x="356605" y="481188"/>
                    </a:cubicBezTo>
                    <a:cubicBezTo>
                      <a:pt x="366074" y="481188"/>
                      <a:pt x="373750" y="473512"/>
                      <a:pt x="373750" y="464043"/>
                    </a:cubicBezTo>
                    <a:cubicBezTo>
                      <a:pt x="373750" y="454574"/>
                      <a:pt x="366074" y="446898"/>
                      <a:pt x="356605" y="446898"/>
                    </a:cubicBezTo>
                    <a:close/>
                    <a:moveTo>
                      <a:pt x="298769" y="446898"/>
                    </a:moveTo>
                    <a:cubicBezTo>
                      <a:pt x="289300" y="446898"/>
                      <a:pt x="281624" y="454574"/>
                      <a:pt x="281624" y="464043"/>
                    </a:cubicBezTo>
                    <a:cubicBezTo>
                      <a:pt x="281624" y="473512"/>
                      <a:pt x="289300" y="481188"/>
                      <a:pt x="298769" y="481188"/>
                    </a:cubicBezTo>
                    <a:cubicBezTo>
                      <a:pt x="308238" y="481188"/>
                      <a:pt x="315914" y="473512"/>
                      <a:pt x="315914" y="464043"/>
                    </a:cubicBezTo>
                    <a:cubicBezTo>
                      <a:pt x="315914" y="454574"/>
                      <a:pt x="308238" y="446898"/>
                      <a:pt x="298769" y="446898"/>
                    </a:cubicBezTo>
                    <a:close/>
                    <a:moveTo>
                      <a:pt x="240933" y="446898"/>
                    </a:moveTo>
                    <a:cubicBezTo>
                      <a:pt x="231464" y="446898"/>
                      <a:pt x="223788" y="454574"/>
                      <a:pt x="223788" y="464043"/>
                    </a:cubicBezTo>
                    <a:cubicBezTo>
                      <a:pt x="223788" y="473512"/>
                      <a:pt x="231464" y="481188"/>
                      <a:pt x="240933" y="481188"/>
                    </a:cubicBezTo>
                    <a:cubicBezTo>
                      <a:pt x="250402" y="481188"/>
                      <a:pt x="258078" y="473512"/>
                      <a:pt x="258078" y="464043"/>
                    </a:cubicBezTo>
                    <a:cubicBezTo>
                      <a:pt x="258078" y="454574"/>
                      <a:pt x="250402" y="446898"/>
                      <a:pt x="240933" y="446898"/>
                    </a:cubicBezTo>
                    <a:close/>
                    <a:moveTo>
                      <a:pt x="183097" y="446898"/>
                    </a:moveTo>
                    <a:cubicBezTo>
                      <a:pt x="173628" y="446898"/>
                      <a:pt x="165952" y="454574"/>
                      <a:pt x="165952" y="464043"/>
                    </a:cubicBezTo>
                    <a:cubicBezTo>
                      <a:pt x="165952" y="473512"/>
                      <a:pt x="173628" y="481188"/>
                      <a:pt x="183097" y="481188"/>
                    </a:cubicBezTo>
                    <a:cubicBezTo>
                      <a:pt x="192566" y="481188"/>
                      <a:pt x="200242" y="473512"/>
                      <a:pt x="200242" y="464043"/>
                    </a:cubicBezTo>
                    <a:cubicBezTo>
                      <a:pt x="200242" y="454574"/>
                      <a:pt x="192566" y="446898"/>
                      <a:pt x="183097" y="446898"/>
                    </a:cubicBezTo>
                    <a:close/>
                    <a:moveTo>
                      <a:pt x="125261" y="446898"/>
                    </a:moveTo>
                    <a:cubicBezTo>
                      <a:pt x="115792" y="446898"/>
                      <a:pt x="108116" y="454574"/>
                      <a:pt x="108116" y="464043"/>
                    </a:cubicBezTo>
                    <a:cubicBezTo>
                      <a:pt x="108116" y="473512"/>
                      <a:pt x="115792" y="481188"/>
                      <a:pt x="125261" y="481188"/>
                    </a:cubicBezTo>
                    <a:cubicBezTo>
                      <a:pt x="134730" y="481188"/>
                      <a:pt x="142406" y="473512"/>
                      <a:pt x="142406" y="464043"/>
                    </a:cubicBezTo>
                    <a:cubicBezTo>
                      <a:pt x="142406" y="454574"/>
                      <a:pt x="134730" y="446898"/>
                      <a:pt x="125261" y="446898"/>
                    </a:cubicBezTo>
                    <a:close/>
                    <a:moveTo>
                      <a:pt x="67425" y="446898"/>
                    </a:moveTo>
                    <a:cubicBezTo>
                      <a:pt x="57956" y="446898"/>
                      <a:pt x="50280" y="454574"/>
                      <a:pt x="50280" y="464043"/>
                    </a:cubicBezTo>
                    <a:cubicBezTo>
                      <a:pt x="50280" y="473512"/>
                      <a:pt x="57956" y="481188"/>
                      <a:pt x="67425" y="481188"/>
                    </a:cubicBezTo>
                    <a:cubicBezTo>
                      <a:pt x="76894" y="481188"/>
                      <a:pt x="84570" y="473512"/>
                      <a:pt x="84570" y="464043"/>
                    </a:cubicBezTo>
                    <a:cubicBezTo>
                      <a:pt x="84570" y="454574"/>
                      <a:pt x="76894" y="446898"/>
                      <a:pt x="67425" y="446898"/>
                    </a:cubicBezTo>
                    <a:close/>
                    <a:moveTo>
                      <a:pt x="356605" y="383973"/>
                    </a:moveTo>
                    <a:cubicBezTo>
                      <a:pt x="347136" y="383973"/>
                      <a:pt x="339460" y="391649"/>
                      <a:pt x="339460" y="401118"/>
                    </a:cubicBezTo>
                    <a:cubicBezTo>
                      <a:pt x="339460" y="410587"/>
                      <a:pt x="347136" y="418263"/>
                      <a:pt x="356605" y="418263"/>
                    </a:cubicBezTo>
                    <a:cubicBezTo>
                      <a:pt x="366074" y="418263"/>
                      <a:pt x="373750" y="410587"/>
                      <a:pt x="373750" y="401118"/>
                    </a:cubicBezTo>
                    <a:cubicBezTo>
                      <a:pt x="373750" y="391649"/>
                      <a:pt x="366074" y="383973"/>
                      <a:pt x="356605" y="383973"/>
                    </a:cubicBezTo>
                    <a:close/>
                    <a:moveTo>
                      <a:pt x="298769" y="383973"/>
                    </a:moveTo>
                    <a:cubicBezTo>
                      <a:pt x="289300" y="383973"/>
                      <a:pt x="281624" y="391649"/>
                      <a:pt x="281624" y="401118"/>
                    </a:cubicBezTo>
                    <a:cubicBezTo>
                      <a:pt x="281624" y="410587"/>
                      <a:pt x="289300" y="418263"/>
                      <a:pt x="298769" y="418263"/>
                    </a:cubicBezTo>
                    <a:cubicBezTo>
                      <a:pt x="308238" y="418263"/>
                      <a:pt x="315914" y="410587"/>
                      <a:pt x="315914" y="401118"/>
                    </a:cubicBezTo>
                    <a:cubicBezTo>
                      <a:pt x="315914" y="391649"/>
                      <a:pt x="308238" y="383973"/>
                      <a:pt x="298769" y="383973"/>
                    </a:cubicBezTo>
                    <a:close/>
                    <a:moveTo>
                      <a:pt x="240933" y="383973"/>
                    </a:moveTo>
                    <a:cubicBezTo>
                      <a:pt x="231464" y="383973"/>
                      <a:pt x="223788" y="391649"/>
                      <a:pt x="223788" y="401118"/>
                    </a:cubicBezTo>
                    <a:cubicBezTo>
                      <a:pt x="223788" y="410587"/>
                      <a:pt x="231464" y="418263"/>
                      <a:pt x="240933" y="418263"/>
                    </a:cubicBezTo>
                    <a:cubicBezTo>
                      <a:pt x="250402" y="418263"/>
                      <a:pt x="258078" y="410587"/>
                      <a:pt x="258078" y="401118"/>
                    </a:cubicBezTo>
                    <a:cubicBezTo>
                      <a:pt x="258078" y="391649"/>
                      <a:pt x="250402" y="383973"/>
                      <a:pt x="240933" y="383973"/>
                    </a:cubicBezTo>
                    <a:close/>
                    <a:moveTo>
                      <a:pt x="183097" y="383973"/>
                    </a:moveTo>
                    <a:cubicBezTo>
                      <a:pt x="173628" y="383973"/>
                      <a:pt x="165952" y="391649"/>
                      <a:pt x="165952" y="401118"/>
                    </a:cubicBezTo>
                    <a:cubicBezTo>
                      <a:pt x="165952" y="410587"/>
                      <a:pt x="173628" y="418263"/>
                      <a:pt x="183097" y="418263"/>
                    </a:cubicBezTo>
                    <a:cubicBezTo>
                      <a:pt x="192566" y="418263"/>
                      <a:pt x="200242" y="410587"/>
                      <a:pt x="200242" y="401118"/>
                    </a:cubicBezTo>
                    <a:cubicBezTo>
                      <a:pt x="200242" y="391649"/>
                      <a:pt x="192566" y="383973"/>
                      <a:pt x="183097" y="383973"/>
                    </a:cubicBezTo>
                    <a:close/>
                    <a:moveTo>
                      <a:pt x="125261" y="383973"/>
                    </a:moveTo>
                    <a:cubicBezTo>
                      <a:pt x="115792" y="383973"/>
                      <a:pt x="108116" y="391649"/>
                      <a:pt x="108116" y="401118"/>
                    </a:cubicBezTo>
                    <a:cubicBezTo>
                      <a:pt x="108116" y="410587"/>
                      <a:pt x="115792" y="418263"/>
                      <a:pt x="125261" y="418263"/>
                    </a:cubicBezTo>
                    <a:cubicBezTo>
                      <a:pt x="134730" y="418263"/>
                      <a:pt x="142406" y="410587"/>
                      <a:pt x="142406" y="401118"/>
                    </a:cubicBezTo>
                    <a:cubicBezTo>
                      <a:pt x="142406" y="391649"/>
                      <a:pt x="134730" y="383973"/>
                      <a:pt x="125261" y="383973"/>
                    </a:cubicBezTo>
                    <a:close/>
                    <a:moveTo>
                      <a:pt x="67425" y="383973"/>
                    </a:moveTo>
                    <a:cubicBezTo>
                      <a:pt x="57956" y="383973"/>
                      <a:pt x="50280" y="391649"/>
                      <a:pt x="50280" y="401118"/>
                    </a:cubicBezTo>
                    <a:cubicBezTo>
                      <a:pt x="50280" y="410587"/>
                      <a:pt x="57956" y="418263"/>
                      <a:pt x="67425" y="418263"/>
                    </a:cubicBezTo>
                    <a:cubicBezTo>
                      <a:pt x="76894" y="418263"/>
                      <a:pt x="84570" y="410587"/>
                      <a:pt x="84570" y="401118"/>
                    </a:cubicBezTo>
                    <a:cubicBezTo>
                      <a:pt x="84570" y="391649"/>
                      <a:pt x="76894" y="383973"/>
                      <a:pt x="67425" y="383973"/>
                    </a:cubicBezTo>
                    <a:close/>
                    <a:moveTo>
                      <a:pt x="356605" y="232391"/>
                    </a:moveTo>
                    <a:cubicBezTo>
                      <a:pt x="347136" y="232391"/>
                      <a:pt x="339460" y="240067"/>
                      <a:pt x="339460" y="249536"/>
                    </a:cubicBezTo>
                    <a:cubicBezTo>
                      <a:pt x="339460" y="259005"/>
                      <a:pt x="347136" y="266681"/>
                      <a:pt x="356605" y="266681"/>
                    </a:cubicBezTo>
                    <a:cubicBezTo>
                      <a:pt x="366074" y="266681"/>
                      <a:pt x="373750" y="259005"/>
                      <a:pt x="373750" y="249536"/>
                    </a:cubicBezTo>
                    <a:cubicBezTo>
                      <a:pt x="373750" y="240067"/>
                      <a:pt x="366074" y="232391"/>
                      <a:pt x="356605" y="232391"/>
                    </a:cubicBezTo>
                    <a:close/>
                    <a:moveTo>
                      <a:pt x="298769" y="232391"/>
                    </a:moveTo>
                    <a:cubicBezTo>
                      <a:pt x="289300" y="232391"/>
                      <a:pt x="281624" y="240067"/>
                      <a:pt x="281624" y="249536"/>
                    </a:cubicBezTo>
                    <a:cubicBezTo>
                      <a:pt x="281624" y="259005"/>
                      <a:pt x="289300" y="266681"/>
                      <a:pt x="298769" y="266681"/>
                    </a:cubicBezTo>
                    <a:cubicBezTo>
                      <a:pt x="308238" y="266681"/>
                      <a:pt x="315914" y="259005"/>
                      <a:pt x="315914" y="249536"/>
                    </a:cubicBezTo>
                    <a:cubicBezTo>
                      <a:pt x="315914" y="240067"/>
                      <a:pt x="308238" y="232391"/>
                      <a:pt x="298769" y="232391"/>
                    </a:cubicBezTo>
                    <a:close/>
                    <a:moveTo>
                      <a:pt x="240933" y="232391"/>
                    </a:moveTo>
                    <a:cubicBezTo>
                      <a:pt x="231464" y="232391"/>
                      <a:pt x="223788" y="240067"/>
                      <a:pt x="223788" y="249536"/>
                    </a:cubicBezTo>
                    <a:cubicBezTo>
                      <a:pt x="223788" y="259005"/>
                      <a:pt x="231464" y="266681"/>
                      <a:pt x="240933" y="266681"/>
                    </a:cubicBezTo>
                    <a:cubicBezTo>
                      <a:pt x="250402" y="266681"/>
                      <a:pt x="258078" y="259005"/>
                      <a:pt x="258078" y="249536"/>
                    </a:cubicBezTo>
                    <a:cubicBezTo>
                      <a:pt x="258078" y="240067"/>
                      <a:pt x="250402" y="232391"/>
                      <a:pt x="240933" y="232391"/>
                    </a:cubicBezTo>
                    <a:close/>
                    <a:moveTo>
                      <a:pt x="183097" y="232391"/>
                    </a:moveTo>
                    <a:cubicBezTo>
                      <a:pt x="173628" y="232391"/>
                      <a:pt x="165952" y="240067"/>
                      <a:pt x="165952" y="249536"/>
                    </a:cubicBezTo>
                    <a:cubicBezTo>
                      <a:pt x="165952" y="259005"/>
                      <a:pt x="173628" y="266681"/>
                      <a:pt x="183097" y="266681"/>
                    </a:cubicBezTo>
                    <a:cubicBezTo>
                      <a:pt x="192566" y="266681"/>
                      <a:pt x="200242" y="259005"/>
                      <a:pt x="200242" y="249536"/>
                    </a:cubicBezTo>
                    <a:cubicBezTo>
                      <a:pt x="200242" y="240067"/>
                      <a:pt x="192566" y="232391"/>
                      <a:pt x="183097" y="232391"/>
                    </a:cubicBezTo>
                    <a:close/>
                    <a:moveTo>
                      <a:pt x="125261" y="232391"/>
                    </a:moveTo>
                    <a:cubicBezTo>
                      <a:pt x="115792" y="232391"/>
                      <a:pt x="108116" y="240067"/>
                      <a:pt x="108116" y="249536"/>
                    </a:cubicBezTo>
                    <a:cubicBezTo>
                      <a:pt x="108116" y="259005"/>
                      <a:pt x="115792" y="266681"/>
                      <a:pt x="125261" y="266681"/>
                    </a:cubicBezTo>
                    <a:cubicBezTo>
                      <a:pt x="134730" y="266681"/>
                      <a:pt x="142406" y="259005"/>
                      <a:pt x="142406" y="249536"/>
                    </a:cubicBezTo>
                    <a:cubicBezTo>
                      <a:pt x="142406" y="240067"/>
                      <a:pt x="134730" y="232391"/>
                      <a:pt x="125261" y="232391"/>
                    </a:cubicBezTo>
                    <a:close/>
                    <a:moveTo>
                      <a:pt x="67425" y="232391"/>
                    </a:moveTo>
                    <a:cubicBezTo>
                      <a:pt x="57956" y="232391"/>
                      <a:pt x="50280" y="240067"/>
                      <a:pt x="50280" y="249536"/>
                    </a:cubicBezTo>
                    <a:cubicBezTo>
                      <a:pt x="50280" y="259005"/>
                      <a:pt x="57956" y="266681"/>
                      <a:pt x="67425" y="266681"/>
                    </a:cubicBezTo>
                    <a:cubicBezTo>
                      <a:pt x="76894" y="266681"/>
                      <a:pt x="84570" y="259005"/>
                      <a:pt x="84570" y="249536"/>
                    </a:cubicBezTo>
                    <a:cubicBezTo>
                      <a:pt x="84570" y="240067"/>
                      <a:pt x="76894" y="232391"/>
                      <a:pt x="67425" y="232391"/>
                    </a:cubicBezTo>
                    <a:close/>
                    <a:moveTo>
                      <a:pt x="356605" y="169466"/>
                    </a:moveTo>
                    <a:cubicBezTo>
                      <a:pt x="347136" y="169466"/>
                      <a:pt x="339460" y="177142"/>
                      <a:pt x="339460" y="186611"/>
                    </a:cubicBezTo>
                    <a:cubicBezTo>
                      <a:pt x="339460" y="196080"/>
                      <a:pt x="347136" y="203756"/>
                      <a:pt x="356605" y="203756"/>
                    </a:cubicBezTo>
                    <a:cubicBezTo>
                      <a:pt x="366074" y="203756"/>
                      <a:pt x="373750" y="196080"/>
                      <a:pt x="373750" y="186611"/>
                    </a:cubicBezTo>
                    <a:cubicBezTo>
                      <a:pt x="373750" y="177142"/>
                      <a:pt x="366074" y="169466"/>
                      <a:pt x="356605" y="169466"/>
                    </a:cubicBezTo>
                    <a:close/>
                    <a:moveTo>
                      <a:pt x="298769" y="169466"/>
                    </a:moveTo>
                    <a:cubicBezTo>
                      <a:pt x="289300" y="169466"/>
                      <a:pt x="281624" y="177142"/>
                      <a:pt x="281624" y="186611"/>
                    </a:cubicBezTo>
                    <a:cubicBezTo>
                      <a:pt x="281624" y="196080"/>
                      <a:pt x="289300" y="203756"/>
                      <a:pt x="298769" y="203756"/>
                    </a:cubicBezTo>
                    <a:cubicBezTo>
                      <a:pt x="308238" y="203756"/>
                      <a:pt x="315914" y="196080"/>
                      <a:pt x="315914" y="186611"/>
                    </a:cubicBezTo>
                    <a:cubicBezTo>
                      <a:pt x="315914" y="177142"/>
                      <a:pt x="308238" y="169466"/>
                      <a:pt x="298769" y="169466"/>
                    </a:cubicBezTo>
                    <a:close/>
                    <a:moveTo>
                      <a:pt x="240933" y="169466"/>
                    </a:moveTo>
                    <a:cubicBezTo>
                      <a:pt x="231464" y="169466"/>
                      <a:pt x="223788" y="177142"/>
                      <a:pt x="223788" y="186611"/>
                    </a:cubicBezTo>
                    <a:cubicBezTo>
                      <a:pt x="223788" y="196080"/>
                      <a:pt x="231464" y="203756"/>
                      <a:pt x="240933" y="203756"/>
                    </a:cubicBezTo>
                    <a:cubicBezTo>
                      <a:pt x="250402" y="203756"/>
                      <a:pt x="258078" y="196080"/>
                      <a:pt x="258078" y="186611"/>
                    </a:cubicBezTo>
                    <a:cubicBezTo>
                      <a:pt x="258078" y="177142"/>
                      <a:pt x="250402" y="169466"/>
                      <a:pt x="240933" y="169466"/>
                    </a:cubicBezTo>
                    <a:close/>
                    <a:moveTo>
                      <a:pt x="183097" y="169466"/>
                    </a:moveTo>
                    <a:cubicBezTo>
                      <a:pt x="173628" y="169466"/>
                      <a:pt x="165952" y="177142"/>
                      <a:pt x="165952" y="186611"/>
                    </a:cubicBezTo>
                    <a:cubicBezTo>
                      <a:pt x="165952" y="196080"/>
                      <a:pt x="173628" y="203756"/>
                      <a:pt x="183097" y="203756"/>
                    </a:cubicBezTo>
                    <a:cubicBezTo>
                      <a:pt x="192566" y="203756"/>
                      <a:pt x="200242" y="196080"/>
                      <a:pt x="200242" y="186611"/>
                    </a:cubicBezTo>
                    <a:cubicBezTo>
                      <a:pt x="200242" y="177142"/>
                      <a:pt x="192566" y="169466"/>
                      <a:pt x="183097" y="169466"/>
                    </a:cubicBezTo>
                    <a:close/>
                    <a:moveTo>
                      <a:pt x="125261" y="169466"/>
                    </a:moveTo>
                    <a:cubicBezTo>
                      <a:pt x="115792" y="169466"/>
                      <a:pt x="108116" y="177142"/>
                      <a:pt x="108116" y="186611"/>
                    </a:cubicBezTo>
                    <a:cubicBezTo>
                      <a:pt x="108116" y="196080"/>
                      <a:pt x="115792" y="203756"/>
                      <a:pt x="125261" y="203756"/>
                    </a:cubicBezTo>
                    <a:cubicBezTo>
                      <a:pt x="134730" y="203756"/>
                      <a:pt x="142406" y="196080"/>
                      <a:pt x="142406" y="186611"/>
                    </a:cubicBezTo>
                    <a:cubicBezTo>
                      <a:pt x="142406" y="177142"/>
                      <a:pt x="134730" y="169466"/>
                      <a:pt x="125261" y="169466"/>
                    </a:cubicBezTo>
                    <a:close/>
                    <a:moveTo>
                      <a:pt x="67425" y="169466"/>
                    </a:moveTo>
                    <a:cubicBezTo>
                      <a:pt x="57956" y="169466"/>
                      <a:pt x="50280" y="177142"/>
                      <a:pt x="50280" y="186611"/>
                    </a:cubicBezTo>
                    <a:cubicBezTo>
                      <a:pt x="50280" y="196080"/>
                      <a:pt x="57956" y="203756"/>
                      <a:pt x="67425" y="203756"/>
                    </a:cubicBezTo>
                    <a:cubicBezTo>
                      <a:pt x="76894" y="203756"/>
                      <a:pt x="84570" y="196080"/>
                      <a:pt x="84570" y="186611"/>
                    </a:cubicBezTo>
                    <a:cubicBezTo>
                      <a:pt x="84570" y="177142"/>
                      <a:pt x="76894" y="169466"/>
                      <a:pt x="67425" y="169466"/>
                    </a:cubicBezTo>
                    <a:close/>
                    <a:moveTo>
                      <a:pt x="903656" y="112033"/>
                    </a:moveTo>
                    <a:cubicBezTo>
                      <a:pt x="877458" y="112033"/>
                      <a:pt x="856221" y="133270"/>
                      <a:pt x="856221" y="159468"/>
                    </a:cubicBezTo>
                    <a:cubicBezTo>
                      <a:pt x="856221" y="185666"/>
                      <a:pt x="877458" y="206903"/>
                      <a:pt x="903656" y="206903"/>
                    </a:cubicBezTo>
                    <a:cubicBezTo>
                      <a:pt x="929854" y="206903"/>
                      <a:pt x="951091" y="185666"/>
                      <a:pt x="951091" y="159468"/>
                    </a:cubicBezTo>
                    <a:cubicBezTo>
                      <a:pt x="951091" y="133270"/>
                      <a:pt x="929854" y="112033"/>
                      <a:pt x="903656" y="112033"/>
                    </a:cubicBezTo>
                    <a:close/>
                    <a:moveTo>
                      <a:pt x="751256" y="112033"/>
                    </a:moveTo>
                    <a:cubicBezTo>
                      <a:pt x="725058" y="112033"/>
                      <a:pt x="703821" y="133270"/>
                      <a:pt x="703821" y="159468"/>
                    </a:cubicBezTo>
                    <a:cubicBezTo>
                      <a:pt x="703821" y="185666"/>
                      <a:pt x="725058" y="206903"/>
                      <a:pt x="751256" y="206903"/>
                    </a:cubicBezTo>
                    <a:cubicBezTo>
                      <a:pt x="777454" y="206903"/>
                      <a:pt x="798691" y="185666"/>
                      <a:pt x="798691" y="159468"/>
                    </a:cubicBezTo>
                    <a:cubicBezTo>
                      <a:pt x="798691" y="133270"/>
                      <a:pt x="777454" y="112033"/>
                      <a:pt x="751256" y="112033"/>
                    </a:cubicBezTo>
                    <a:close/>
                    <a:moveTo>
                      <a:pt x="598856" y="112033"/>
                    </a:moveTo>
                    <a:cubicBezTo>
                      <a:pt x="572658" y="112033"/>
                      <a:pt x="551421" y="133270"/>
                      <a:pt x="551421" y="159468"/>
                    </a:cubicBezTo>
                    <a:cubicBezTo>
                      <a:pt x="551421" y="185666"/>
                      <a:pt x="572658" y="206903"/>
                      <a:pt x="598856" y="206903"/>
                    </a:cubicBezTo>
                    <a:cubicBezTo>
                      <a:pt x="625054" y="206903"/>
                      <a:pt x="646291" y="185666"/>
                      <a:pt x="646291" y="159468"/>
                    </a:cubicBezTo>
                    <a:cubicBezTo>
                      <a:pt x="646291" y="133270"/>
                      <a:pt x="625054" y="112033"/>
                      <a:pt x="598856" y="112033"/>
                    </a:cubicBezTo>
                    <a:close/>
                    <a:moveTo>
                      <a:pt x="356605" y="106541"/>
                    </a:moveTo>
                    <a:cubicBezTo>
                      <a:pt x="347136" y="106541"/>
                      <a:pt x="339460" y="114217"/>
                      <a:pt x="339460" y="123686"/>
                    </a:cubicBezTo>
                    <a:cubicBezTo>
                      <a:pt x="339460" y="133155"/>
                      <a:pt x="347136" y="140831"/>
                      <a:pt x="356605" y="140831"/>
                    </a:cubicBezTo>
                    <a:cubicBezTo>
                      <a:pt x="366074" y="140831"/>
                      <a:pt x="373750" y="133155"/>
                      <a:pt x="373750" y="123686"/>
                    </a:cubicBezTo>
                    <a:cubicBezTo>
                      <a:pt x="373750" y="114217"/>
                      <a:pt x="366074" y="106541"/>
                      <a:pt x="356605" y="106541"/>
                    </a:cubicBezTo>
                    <a:close/>
                    <a:moveTo>
                      <a:pt x="298769" y="106541"/>
                    </a:moveTo>
                    <a:cubicBezTo>
                      <a:pt x="289300" y="106541"/>
                      <a:pt x="281624" y="114217"/>
                      <a:pt x="281624" y="123686"/>
                    </a:cubicBezTo>
                    <a:cubicBezTo>
                      <a:pt x="281624" y="133155"/>
                      <a:pt x="289300" y="140831"/>
                      <a:pt x="298769" y="140831"/>
                    </a:cubicBezTo>
                    <a:cubicBezTo>
                      <a:pt x="308238" y="140831"/>
                      <a:pt x="315914" y="133155"/>
                      <a:pt x="315914" y="123686"/>
                    </a:cubicBezTo>
                    <a:cubicBezTo>
                      <a:pt x="315914" y="114217"/>
                      <a:pt x="308238" y="106541"/>
                      <a:pt x="298769" y="106541"/>
                    </a:cubicBezTo>
                    <a:close/>
                    <a:moveTo>
                      <a:pt x="240933" y="106541"/>
                    </a:moveTo>
                    <a:cubicBezTo>
                      <a:pt x="231464" y="106541"/>
                      <a:pt x="223788" y="114217"/>
                      <a:pt x="223788" y="123686"/>
                    </a:cubicBezTo>
                    <a:cubicBezTo>
                      <a:pt x="223788" y="133155"/>
                      <a:pt x="231464" y="140831"/>
                      <a:pt x="240933" y="140831"/>
                    </a:cubicBezTo>
                    <a:cubicBezTo>
                      <a:pt x="250402" y="140831"/>
                      <a:pt x="258078" y="133155"/>
                      <a:pt x="258078" y="123686"/>
                    </a:cubicBezTo>
                    <a:cubicBezTo>
                      <a:pt x="258078" y="114217"/>
                      <a:pt x="250402" y="106541"/>
                      <a:pt x="240933" y="106541"/>
                    </a:cubicBezTo>
                    <a:close/>
                    <a:moveTo>
                      <a:pt x="183097" y="106541"/>
                    </a:moveTo>
                    <a:cubicBezTo>
                      <a:pt x="173628" y="106541"/>
                      <a:pt x="165952" y="114217"/>
                      <a:pt x="165952" y="123686"/>
                    </a:cubicBezTo>
                    <a:cubicBezTo>
                      <a:pt x="165952" y="133155"/>
                      <a:pt x="173628" y="140831"/>
                      <a:pt x="183097" y="140831"/>
                    </a:cubicBezTo>
                    <a:cubicBezTo>
                      <a:pt x="192566" y="140831"/>
                      <a:pt x="200242" y="133155"/>
                      <a:pt x="200242" y="123686"/>
                    </a:cubicBezTo>
                    <a:cubicBezTo>
                      <a:pt x="200242" y="114217"/>
                      <a:pt x="192566" y="106541"/>
                      <a:pt x="183097" y="106541"/>
                    </a:cubicBezTo>
                    <a:close/>
                    <a:moveTo>
                      <a:pt x="125261" y="106541"/>
                    </a:moveTo>
                    <a:cubicBezTo>
                      <a:pt x="115792" y="106541"/>
                      <a:pt x="108116" y="114217"/>
                      <a:pt x="108116" y="123686"/>
                    </a:cubicBezTo>
                    <a:cubicBezTo>
                      <a:pt x="108116" y="133155"/>
                      <a:pt x="115792" y="140831"/>
                      <a:pt x="125261" y="140831"/>
                    </a:cubicBezTo>
                    <a:cubicBezTo>
                      <a:pt x="134730" y="140831"/>
                      <a:pt x="142406" y="133155"/>
                      <a:pt x="142406" y="123686"/>
                    </a:cubicBezTo>
                    <a:cubicBezTo>
                      <a:pt x="142406" y="114217"/>
                      <a:pt x="134730" y="106541"/>
                      <a:pt x="125261" y="106541"/>
                    </a:cubicBezTo>
                    <a:close/>
                    <a:moveTo>
                      <a:pt x="67425" y="106541"/>
                    </a:moveTo>
                    <a:cubicBezTo>
                      <a:pt x="57956" y="106541"/>
                      <a:pt x="50280" y="114217"/>
                      <a:pt x="50280" y="123686"/>
                    </a:cubicBezTo>
                    <a:cubicBezTo>
                      <a:pt x="50280" y="133155"/>
                      <a:pt x="57956" y="140831"/>
                      <a:pt x="67425" y="140831"/>
                    </a:cubicBezTo>
                    <a:cubicBezTo>
                      <a:pt x="76894" y="140831"/>
                      <a:pt x="84570" y="133155"/>
                      <a:pt x="84570" y="123686"/>
                    </a:cubicBezTo>
                    <a:cubicBezTo>
                      <a:pt x="84570" y="114217"/>
                      <a:pt x="76894" y="106541"/>
                      <a:pt x="67425" y="106541"/>
                    </a:cubicBezTo>
                    <a:close/>
                    <a:moveTo>
                      <a:pt x="356605" y="43616"/>
                    </a:moveTo>
                    <a:cubicBezTo>
                      <a:pt x="347136" y="43616"/>
                      <a:pt x="339460" y="51292"/>
                      <a:pt x="339460" y="60761"/>
                    </a:cubicBezTo>
                    <a:cubicBezTo>
                      <a:pt x="339460" y="70230"/>
                      <a:pt x="347136" y="77906"/>
                      <a:pt x="356605" y="77906"/>
                    </a:cubicBezTo>
                    <a:cubicBezTo>
                      <a:pt x="366074" y="77906"/>
                      <a:pt x="373750" y="70230"/>
                      <a:pt x="373750" y="60761"/>
                    </a:cubicBezTo>
                    <a:cubicBezTo>
                      <a:pt x="373750" y="51292"/>
                      <a:pt x="366074" y="43616"/>
                      <a:pt x="356605" y="43616"/>
                    </a:cubicBezTo>
                    <a:close/>
                    <a:moveTo>
                      <a:pt x="298769" y="43616"/>
                    </a:moveTo>
                    <a:cubicBezTo>
                      <a:pt x="289300" y="43616"/>
                      <a:pt x="281624" y="51292"/>
                      <a:pt x="281624" y="60761"/>
                    </a:cubicBezTo>
                    <a:cubicBezTo>
                      <a:pt x="281624" y="70230"/>
                      <a:pt x="289300" y="77906"/>
                      <a:pt x="298769" y="77906"/>
                    </a:cubicBezTo>
                    <a:cubicBezTo>
                      <a:pt x="308238" y="77906"/>
                      <a:pt x="315914" y="70230"/>
                      <a:pt x="315914" y="60761"/>
                    </a:cubicBezTo>
                    <a:cubicBezTo>
                      <a:pt x="315914" y="51292"/>
                      <a:pt x="308238" y="43616"/>
                      <a:pt x="298769" y="43616"/>
                    </a:cubicBezTo>
                    <a:close/>
                    <a:moveTo>
                      <a:pt x="240933" y="43616"/>
                    </a:moveTo>
                    <a:cubicBezTo>
                      <a:pt x="231464" y="43616"/>
                      <a:pt x="223788" y="51292"/>
                      <a:pt x="223788" y="60761"/>
                    </a:cubicBezTo>
                    <a:cubicBezTo>
                      <a:pt x="223788" y="70230"/>
                      <a:pt x="231464" y="77906"/>
                      <a:pt x="240933" y="77906"/>
                    </a:cubicBezTo>
                    <a:cubicBezTo>
                      <a:pt x="250402" y="77906"/>
                      <a:pt x="258078" y="70230"/>
                      <a:pt x="258078" y="60761"/>
                    </a:cubicBezTo>
                    <a:cubicBezTo>
                      <a:pt x="258078" y="51292"/>
                      <a:pt x="250402" y="43616"/>
                      <a:pt x="240933" y="43616"/>
                    </a:cubicBezTo>
                    <a:close/>
                    <a:moveTo>
                      <a:pt x="183097" y="43616"/>
                    </a:moveTo>
                    <a:cubicBezTo>
                      <a:pt x="173628" y="43616"/>
                      <a:pt x="165952" y="51292"/>
                      <a:pt x="165952" y="60761"/>
                    </a:cubicBezTo>
                    <a:cubicBezTo>
                      <a:pt x="165952" y="70230"/>
                      <a:pt x="173628" y="77906"/>
                      <a:pt x="183097" y="77906"/>
                    </a:cubicBezTo>
                    <a:cubicBezTo>
                      <a:pt x="192566" y="77906"/>
                      <a:pt x="200242" y="70230"/>
                      <a:pt x="200242" y="60761"/>
                    </a:cubicBezTo>
                    <a:cubicBezTo>
                      <a:pt x="200242" y="51292"/>
                      <a:pt x="192566" y="43616"/>
                      <a:pt x="183097" y="43616"/>
                    </a:cubicBezTo>
                    <a:close/>
                    <a:moveTo>
                      <a:pt x="125261" y="43616"/>
                    </a:moveTo>
                    <a:cubicBezTo>
                      <a:pt x="115792" y="43616"/>
                      <a:pt x="108116" y="51292"/>
                      <a:pt x="108116" y="60761"/>
                    </a:cubicBezTo>
                    <a:cubicBezTo>
                      <a:pt x="108116" y="70230"/>
                      <a:pt x="115792" y="77906"/>
                      <a:pt x="125261" y="77906"/>
                    </a:cubicBezTo>
                    <a:cubicBezTo>
                      <a:pt x="134730" y="77906"/>
                      <a:pt x="142406" y="70230"/>
                      <a:pt x="142406" y="60761"/>
                    </a:cubicBezTo>
                    <a:cubicBezTo>
                      <a:pt x="142406" y="51292"/>
                      <a:pt x="134730" y="43616"/>
                      <a:pt x="125261" y="43616"/>
                    </a:cubicBezTo>
                    <a:close/>
                    <a:moveTo>
                      <a:pt x="67425" y="43616"/>
                    </a:moveTo>
                    <a:cubicBezTo>
                      <a:pt x="57956" y="43616"/>
                      <a:pt x="50280" y="51292"/>
                      <a:pt x="50280" y="60761"/>
                    </a:cubicBezTo>
                    <a:cubicBezTo>
                      <a:pt x="50280" y="70230"/>
                      <a:pt x="57956" y="77906"/>
                      <a:pt x="67425" y="77906"/>
                    </a:cubicBezTo>
                    <a:cubicBezTo>
                      <a:pt x="76894" y="77906"/>
                      <a:pt x="84570" y="70230"/>
                      <a:pt x="84570" y="60761"/>
                    </a:cubicBezTo>
                    <a:cubicBezTo>
                      <a:pt x="84570" y="51292"/>
                      <a:pt x="76894" y="43616"/>
                      <a:pt x="67425" y="43616"/>
                    </a:cubicBezTo>
                    <a:close/>
                    <a:moveTo>
                      <a:pt x="53157" y="0"/>
                    </a:moveTo>
                    <a:lnTo>
                      <a:pt x="975314" y="0"/>
                    </a:lnTo>
                    <a:cubicBezTo>
                      <a:pt x="1004672" y="0"/>
                      <a:pt x="1028471" y="23799"/>
                      <a:pt x="1028471" y="53157"/>
                    </a:cubicBezTo>
                    <a:lnTo>
                      <a:pt x="1028471" y="265777"/>
                    </a:lnTo>
                    <a:cubicBezTo>
                      <a:pt x="1028471" y="295135"/>
                      <a:pt x="1004672" y="318934"/>
                      <a:pt x="975314" y="318934"/>
                    </a:cubicBezTo>
                    <a:lnTo>
                      <a:pt x="903656" y="318934"/>
                    </a:lnTo>
                    <a:lnTo>
                      <a:pt x="903656" y="340357"/>
                    </a:lnTo>
                    <a:lnTo>
                      <a:pt x="975314" y="340357"/>
                    </a:lnTo>
                    <a:cubicBezTo>
                      <a:pt x="1004672" y="340357"/>
                      <a:pt x="1028471" y="364156"/>
                      <a:pt x="1028471" y="393514"/>
                    </a:cubicBezTo>
                    <a:lnTo>
                      <a:pt x="1028471" y="606134"/>
                    </a:lnTo>
                    <a:cubicBezTo>
                      <a:pt x="1028471" y="635492"/>
                      <a:pt x="1004672" y="659291"/>
                      <a:pt x="975314" y="659291"/>
                    </a:cubicBezTo>
                    <a:lnTo>
                      <a:pt x="903656" y="659291"/>
                    </a:lnTo>
                    <a:lnTo>
                      <a:pt x="903656" y="680714"/>
                    </a:lnTo>
                    <a:lnTo>
                      <a:pt x="975314" y="680714"/>
                    </a:lnTo>
                    <a:cubicBezTo>
                      <a:pt x="1004672" y="680714"/>
                      <a:pt x="1028471" y="704513"/>
                      <a:pt x="1028471" y="733871"/>
                    </a:cubicBezTo>
                    <a:lnTo>
                      <a:pt x="1028471" y="946491"/>
                    </a:lnTo>
                    <a:cubicBezTo>
                      <a:pt x="1028471" y="975849"/>
                      <a:pt x="1004672" y="999648"/>
                      <a:pt x="975314" y="999648"/>
                    </a:cubicBezTo>
                    <a:lnTo>
                      <a:pt x="53157" y="999648"/>
                    </a:lnTo>
                    <a:cubicBezTo>
                      <a:pt x="23799" y="999648"/>
                      <a:pt x="0" y="975849"/>
                      <a:pt x="0" y="946491"/>
                    </a:cubicBezTo>
                    <a:lnTo>
                      <a:pt x="0" y="733871"/>
                    </a:lnTo>
                    <a:cubicBezTo>
                      <a:pt x="0" y="704513"/>
                      <a:pt x="23799" y="680714"/>
                      <a:pt x="53157" y="680714"/>
                    </a:cubicBezTo>
                    <a:lnTo>
                      <a:pt x="108116" y="680714"/>
                    </a:lnTo>
                    <a:lnTo>
                      <a:pt x="108116" y="659291"/>
                    </a:lnTo>
                    <a:lnTo>
                      <a:pt x="53157" y="659291"/>
                    </a:lnTo>
                    <a:cubicBezTo>
                      <a:pt x="23799" y="659291"/>
                      <a:pt x="0" y="635492"/>
                      <a:pt x="0" y="606134"/>
                    </a:cubicBezTo>
                    <a:lnTo>
                      <a:pt x="0" y="393514"/>
                    </a:lnTo>
                    <a:cubicBezTo>
                      <a:pt x="0" y="364156"/>
                      <a:pt x="23799" y="340357"/>
                      <a:pt x="53157" y="340357"/>
                    </a:cubicBezTo>
                    <a:lnTo>
                      <a:pt x="108116" y="340357"/>
                    </a:lnTo>
                    <a:lnTo>
                      <a:pt x="108116" y="318934"/>
                    </a:lnTo>
                    <a:lnTo>
                      <a:pt x="53157" y="318934"/>
                    </a:lnTo>
                    <a:cubicBezTo>
                      <a:pt x="23799" y="318934"/>
                      <a:pt x="0" y="295135"/>
                      <a:pt x="0" y="265777"/>
                    </a:cubicBezTo>
                    <a:lnTo>
                      <a:pt x="0" y="53157"/>
                    </a:lnTo>
                    <a:cubicBezTo>
                      <a:pt x="0" y="23799"/>
                      <a:pt x="23799" y="0"/>
                      <a:pt x="53157" y="0"/>
                    </a:cubicBezTo>
                    <a:close/>
                  </a:path>
                </a:pathLst>
              </a:custGeom>
              <a:gradFill flip="none" rotWithShape="1">
                <a:gsLst>
                  <a:gs pos="0">
                    <a:schemeClr val="bg1"/>
                  </a:gs>
                  <a:gs pos="46000">
                    <a:schemeClr val="bg1">
                      <a:lumMod val="65000"/>
                    </a:schemeClr>
                  </a:gs>
                  <a:gs pos="98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57150" tIns="28575" rIns="57150" bIns="28575"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Intel Clear" panose="020B0604020203020204" pitchFamily="34" charset="0"/>
                </a:endParaRPr>
              </a:p>
            </p:txBody>
          </p:sp>
          <p:sp>
            <p:nvSpPr>
              <p:cNvPr id="219" name="TextBox 368"/>
              <p:cNvSpPr txBox="1">
                <a:spLocks noChangeArrowheads="1"/>
              </p:cNvSpPr>
              <p:nvPr/>
            </p:nvSpPr>
            <p:spPr bwMode="auto">
              <a:xfrm>
                <a:off x="9662190" y="-41057"/>
                <a:ext cx="974877"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Neo Sans Intel" pitchFamily="34" charset="0"/>
                  </a:defRPr>
                </a:lvl1pPr>
                <a:lvl2pPr marL="742950" indent="-285750">
                  <a:defRPr>
                    <a:solidFill>
                      <a:schemeClr val="tx1"/>
                    </a:solidFill>
                    <a:latin typeface="Neo Sans Intel" pitchFamily="34" charset="0"/>
                  </a:defRPr>
                </a:lvl2pPr>
                <a:lvl3pPr marL="1143000" indent="-228600">
                  <a:defRPr>
                    <a:solidFill>
                      <a:schemeClr val="tx1"/>
                    </a:solidFill>
                    <a:latin typeface="Neo Sans Intel" pitchFamily="34" charset="0"/>
                  </a:defRPr>
                </a:lvl3pPr>
                <a:lvl4pPr marL="1600200" indent="-228600">
                  <a:defRPr>
                    <a:solidFill>
                      <a:schemeClr val="tx1"/>
                    </a:solidFill>
                    <a:latin typeface="Neo Sans Intel" pitchFamily="34" charset="0"/>
                  </a:defRPr>
                </a:lvl4pPr>
                <a:lvl5pPr marL="2057400" indent="-228600">
                  <a:defRPr>
                    <a:solidFill>
                      <a:schemeClr val="tx1"/>
                    </a:solidFill>
                    <a:latin typeface="Neo Sans Intel" pitchFamily="34" charset="0"/>
                  </a:defRPr>
                </a:lvl5pPr>
                <a:lvl6pPr marL="2514600" indent="-228600" fontAlgn="base">
                  <a:spcBef>
                    <a:spcPct val="0"/>
                  </a:spcBef>
                  <a:spcAft>
                    <a:spcPct val="0"/>
                  </a:spcAft>
                  <a:defRPr>
                    <a:solidFill>
                      <a:schemeClr val="tx1"/>
                    </a:solidFill>
                    <a:latin typeface="Neo Sans Intel" pitchFamily="34" charset="0"/>
                  </a:defRPr>
                </a:lvl6pPr>
                <a:lvl7pPr marL="2971800" indent="-228600" fontAlgn="base">
                  <a:spcBef>
                    <a:spcPct val="0"/>
                  </a:spcBef>
                  <a:spcAft>
                    <a:spcPct val="0"/>
                  </a:spcAft>
                  <a:defRPr>
                    <a:solidFill>
                      <a:schemeClr val="tx1"/>
                    </a:solidFill>
                    <a:latin typeface="Neo Sans Intel" pitchFamily="34" charset="0"/>
                  </a:defRPr>
                </a:lvl7pPr>
                <a:lvl8pPr marL="3429000" indent="-228600" fontAlgn="base">
                  <a:spcBef>
                    <a:spcPct val="0"/>
                  </a:spcBef>
                  <a:spcAft>
                    <a:spcPct val="0"/>
                  </a:spcAft>
                  <a:defRPr>
                    <a:solidFill>
                      <a:schemeClr val="tx1"/>
                    </a:solidFill>
                    <a:latin typeface="Neo Sans Intel" pitchFamily="34" charset="0"/>
                  </a:defRPr>
                </a:lvl8pPr>
                <a:lvl9pPr marL="3886200" indent="-228600" fontAlgn="base">
                  <a:spcBef>
                    <a:spcPct val="0"/>
                  </a:spcBef>
                  <a:spcAft>
                    <a:spcPct val="0"/>
                  </a:spcAft>
                  <a:defRPr>
                    <a:solidFill>
                      <a:schemeClr val="tx1"/>
                    </a:solidFill>
                    <a:latin typeface="Neo Sans Intel" pitchFamily="34" charset="0"/>
                  </a:defRPr>
                </a:lvl9pPr>
              </a:lstStyle>
              <a:p>
                <a:r>
                  <a:rPr lang="en-US" sz="1000" dirty="0" smtClean="0">
                    <a:solidFill>
                      <a:srgbClr val="FFFFFF"/>
                    </a:solidFill>
                    <a:latin typeface="Intel Clear" panose="020B0604020203020204" pitchFamily="34" charset="0"/>
                  </a:rPr>
                  <a:t>Data &amp; media mgmt. SW</a:t>
                </a:r>
                <a:endParaRPr lang="en-US" sz="1000" dirty="0">
                  <a:solidFill>
                    <a:srgbClr val="FFFFFF"/>
                  </a:solidFill>
                  <a:latin typeface="Intel Clear" panose="020B0604020203020204" pitchFamily="34" charset="0"/>
                </a:endParaRPr>
              </a:p>
            </p:txBody>
          </p:sp>
        </p:grpSp>
        <p:sp>
          <p:nvSpPr>
            <p:cNvPr id="204" name="Rounded Rectangle 203"/>
            <p:cNvSpPr/>
            <p:nvPr/>
          </p:nvSpPr>
          <p:spPr>
            <a:xfrm>
              <a:off x="5793934" y="850345"/>
              <a:ext cx="497483" cy="301631"/>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Intel Clear" panose="020B0604020203020204" pitchFamily="34" charset="0"/>
              </a:endParaRPr>
            </a:p>
          </p:txBody>
        </p:sp>
        <p:sp>
          <p:nvSpPr>
            <p:cNvPr id="205" name="Rounded Rectangle 92"/>
            <p:cNvSpPr>
              <a:spLocks noChangeAspect="1"/>
            </p:cNvSpPr>
            <p:nvPr/>
          </p:nvSpPr>
          <p:spPr>
            <a:xfrm>
              <a:off x="5793936" y="850344"/>
              <a:ext cx="248741" cy="319918"/>
            </a:xfrm>
            <a:custGeom>
              <a:avLst/>
              <a:gdLst/>
              <a:ahLst/>
              <a:cxnLst/>
              <a:rect l="l" t="t" r="r" b="b"/>
              <a:pathLst>
                <a:path w="514422" h="694850">
                  <a:moveTo>
                    <a:pt x="456534" y="613821"/>
                  </a:moveTo>
                  <a:cubicBezTo>
                    <a:pt x="443170" y="613821"/>
                    <a:pt x="432337" y="624654"/>
                    <a:pt x="432337" y="638018"/>
                  </a:cubicBezTo>
                  <a:cubicBezTo>
                    <a:pt x="432337" y="651382"/>
                    <a:pt x="443170" y="662215"/>
                    <a:pt x="456534" y="662215"/>
                  </a:cubicBezTo>
                  <a:cubicBezTo>
                    <a:pt x="469898" y="662215"/>
                    <a:pt x="480731" y="651382"/>
                    <a:pt x="480731" y="638018"/>
                  </a:cubicBezTo>
                  <a:cubicBezTo>
                    <a:pt x="480731" y="624654"/>
                    <a:pt x="469898" y="613821"/>
                    <a:pt x="456534" y="613821"/>
                  </a:cubicBezTo>
                  <a:close/>
                  <a:moveTo>
                    <a:pt x="57888" y="613821"/>
                  </a:moveTo>
                  <a:cubicBezTo>
                    <a:pt x="44524" y="613821"/>
                    <a:pt x="33691" y="624654"/>
                    <a:pt x="33691" y="638018"/>
                  </a:cubicBezTo>
                  <a:cubicBezTo>
                    <a:pt x="33691" y="651382"/>
                    <a:pt x="44524" y="662215"/>
                    <a:pt x="57888" y="662215"/>
                  </a:cubicBezTo>
                  <a:cubicBezTo>
                    <a:pt x="71252" y="662215"/>
                    <a:pt x="82085" y="651382"/>
                    <a:pt x="82085" y="638018"/>
                  </a:cubicBezTo>
                  <a:cubicBezTo>
                    <a:pt x="82085" y="624654"/>
                    <a:pt x="71252" y="613821"/>
                    <a:pt x="57888" y="613821"/>
                  </a:cubicBezTo>
                  <a:close/>
                  <a:moveTo>
                    <a:pt x="94474" y="442519"/>
                  </a:moveTo>
                  <a:cubicBezTo>
                    <a:pt x="85107" y="442519"/>
                    <a:pt x="77513" y="450113"/>
                    <a:pt x="77513" y="459480"/>
                  </a:cubicBezTo>
                  <a:lnTo>
                    <a:pt x="77513" y="560761"/>
                  </a:lnTo>
                  <a:lnTo>
                    <a:pt x="77513" y="596375"/>
                  </a:lnTo>
                  <a:cubicBezTo>
                    <a:pt x="77513" y="605742"/>
                    <a:pt x="85107" y="613336"/>
                    <a:pt x="94474" y="613336"/>
                  </a:cubicBezTo>
                  <a:lnTo>
                    <a:pt x="130088" y="613336"/>
                  </a:lnTo>
                  <a:lnTo>
                    <a:pt x="231369" y="613336"/>
                  </a:lnTo>
                  <a:cubicBezTo>
                    <a:pt x="240736" y="613336"/>
                    <a:pt x="248330" y="605742"/>
                    <a:pt x="248330" y="596375"/>
                  </a:cubicBezTo>
                  <a:lnTo>
                    <a:pt x="248330" y="560761"/>
                  </a:lnTo>
                  <a:cubicBezTo>
                    <a:pt x="248330" y="551394"/>
                    <a:pt x="240736" y="543800"/>
                    <a:pt x="231369" y="543800"/>
                  </a:cubicBezTo>
                  <a:lnTo>
                    <a:pt x="214669" y="543800"/>
                  </a:lnTo>
                  <a:cubicBezTo>
                    <a:pt x="177858" y="540353"/>
                    <a:pt x="149186" y="510409"/>
                    <a:pt x="147049" y="473093"/>
                  </a:cubicBezTo>
                  <a:lnTo>
                    <a:pt x="147049" y="459480"/>
                  </a:lnTo>
                  <a:cubicBezTo>
                    <a:pt x="147049" y="450113"/>
                    <a:pt x="139455" y="442519"/>
                    <a:pt x="130088" y="442519"/>
                  </a:cubicBezTo>
                  <a:close/>
                  <a:moveTo>
                    <a:pt x="456534" y="352832"/>
                  </a:moveTo>
                  <a:cubicBezTo>
                    <a:pt x="443170" y="352832"/>
                    <a:pt x="432337" y="363665"/>
                    <a:pt x="432337" y="377029"/>
                  </a:cubicBezTo>
                  <a:cubicBezTo>
                    <a:pt x="432337" y="390393"/>
                    <a:pt x="443170" y="401226"/>
                    <a:pt x="456534" y="401226"/>
                  </a:cubicBezTo>
                  <a:cubicBezTo>
                    <a:pt x="469898" y="401226"/>
                    <a:pt x="480731" y="390393"/>
                    <a:pt x="480731" y="377029"/>
                  </a:cubicBezTo>
                  <a:cubicBezTo>
                    <a:pt x="480731" y="363665"/>
                    <a:pt x="469898" y="352832"/>
                    <a:pt x="456534" y="352832"/>
                  </a:cubicBezTo>
                  <a:close/>
                  <a:moveTo>
                    <a:pt x="57888" y="352832"/>
                  </a:moveTo>
                  <a:cubicBezTo>
                    <a:pt x="44524" y="352832"/>
                    <a:pt x="33691" y="363665"/>
                    <a:pt x="33691" y="377029"/>
                  </a:cubicBezTo>
                  <a:cubicBezTo>
                    <a:pt x="33691" y="390393"/>
                    <a:pt x="44524" y="401226"/>
                    <a:pt x="57888" y="401226"/>
                  </a:cubicBezTo>
                  <a:cubicBezTo>
                    <a:pt x="71252" y="401226"/>
                    <a:pt x="82085" y="390393"/>
                    <a:pt x="82085" y="377029"/>
                  </a:cubicBezTo>
                  <a:cubicBezTo>
                    <a:pt x="82085" y="363665"/>
                    <a:pt x="71252" y="352832"/>
                    <a:pt x="57888" y="352832"/>
                  </a:cubicBezTo>
                  <a:close/>
                  <a:moveTo>
                    <a:pt x="349254" y="324880"/>
                  </a:moveTo>
                  <a:cubicBezTo>
                    <a:pt x="319840" y="335176"/>
                    <a:pt x="234923" y="413500"/>
                    <a:pt x="185650" y="455298"/>
                  </a:cubicBezTo>
                  <a:cubicBezTo>
                    <a:pt x="160888" y="476407"/>
                    <a:pt x="173247" y="494611"/>
                    <a:pt x="178777" y="500142"/>
                  </a:cubicBezTo>
                  <a:cubicBezTo>
                    <a:pt x="182678" y="504027"/>
                    <a:pt x="184199" y="505029"/>
                    <a:pt x="187846" y="509167"/>
                  </a:cubicBezTo>
                  <a:cubicBezTo>
                    <a:pt x="192258" y="513579"/>
                    <a:pt x="215312" y="521499"/>
                    <a:pt x="232138" y="501914"/>
                  </a:cubicBezTo>
                  <a:cubicBezTo>
                    <a:pt x="283349" y="439707"/>
                    <a:pt x="371563" y="337821"/>
                    <a:pt x="358196" y="324937"/>
                  </a:cubicBezTo>
                  <a:cubicBezTo>
                    <a:pt x="356525" y="323326"/>
                    <a:pt x="353456" y="323409"/>
                    <a:pt x="349254" y="324880"/>
                  </a:cubicBezTo>
                  <a:close/>
                  <a:moveTo>
                    <a:pt x="264724" y="205098"/>
                  </a:moveTo>
                  <a:cubicBezTo>
                    <a:pt x="285036" y="205098"/>
                    <a:pt x="301503" y="221565"/>
                    <a:pt x="301503" y="241878"/>
                  </a:cubicBezTo>
                  <a:cubicBezTo>
                    <a:pt x="301503" y="262190"/>
                    <a:pt x="285036" y="278657"/>
                    <a:pt x="264724" y="278657"/>
                  </a:cubicBezTo>
                  <a:cubicBezTo>
                    <a:pt x="244411" y="278657"/>
                    <a:pt x="227945" y="262190"/>
                    <a:pt x="227945" y="241878"/>
                  </a:cubicBezTo>
                  <a:cubicBezTo>
                    <a:pt x="227945" y="221565"/>
                    <a:pt x="244411" y="205098"/>
                    <a:pt x="264724" y="205098"/>
                  </a:cubicBezTo>
                  <a:close/>
                  <a:moveTo>
                    <a:pt x="264724" y="54667"/>
                  </a:moveTo>
                  <a:cubicBezTo>
                    <a:pt x="161330" y="54667"/>
                    <a:pt x="77513" y="138484"/>
                    <a:pt x="77513" y="241878"/>
                  </a:cubicBezTo>
                  <a:cubicBezTo>
                    <a:pt x="77513" y="320677"/>
                    <a:pt x="126198" y="388105"/>
                    <a:pt x="195247" y="415430"/>
                  </a:cubicBezTo>
                  <a:cubicBezTo>
                    <a:pt x="263954" y="360717"/>
                    <a:pt x="354504" y="286524"/>
                    <a:pt x="375657" y="307204"/>
                  </a:cubicBezTo>
                  <a:cubicBezTo>
                    <a:pt x="389801" y="321032"/>
                    <a:pt x="364772" y="366438"/>
                    <a:pt x="329994" y="416735"/>
                  </a:cubicBezTo>
                  <a:cubicBezTo>
                    <a:pt x="401308" y="390765"/>
                    <a:pt x="451934" y="322233"/>
                    <a:pt x="451934" y="241878"/>
                  </a:cubicBezTo>
                  <a:cubicBezTo>
                    <a:pt x="451934" y="138484"/>
                    <a:pt x="368117" y="54667"/>
                    <a:pt x="264724" y="54667"/>
                  </a:cubicBezTo>
                  <a:close/>
                  <a:moveTo>
                    <a:pt x="456534" y="32636"/>
                  </a:moveTo>
                  <a:cubicBezTo>
                    <a:pt x="443170" y="32636"/>
                    <a:pt x="432337" y="43469"/>
                    <a:pt x="432337" y="56833"/>
                  </a:cubicBezTo>
                  <a:cubicBezTo>
                    <a:pt x="432337" y="70197"/>
                    <a:pt x="443170" y="81030"/>
                    <a:pt x="456534" y="81030"/>
                  </a:cubicBezTo>
                  <a:cubicBezTo>
                    <a:pt x="469898" y="81030"/>
                    <a:pt x="480731" y="70197"/>
                    <a:pt x="480731" y="56833"/>
                  </a:cubicBezTo>
                  <a:cubicBezTo>
                    <a:pt x="480731" y="43469"/>
                    <a:pt x="469898" y="32636"/>
                    <a:pt x="456534" y="32636"/>
                  </a:cubicBezTo>
                  <a:close/>
                  <a:moveTo>
                    <a:pt x="57888" y="32636"/>
                  </a:moveTo>
                  <a:cubicBezTo>
                    <a:pt x="44524" y="32636"/>
                    <a:pt x="33691" y="43469"/>
                    <a:pt x="33691" y="56833"/>
                  </a:cubicBezTo>
                  <a:cubicBezTo>
                    <a:pt x="33691" y="70197"/>
                    <a:pt x="44524" y="81030"/>
                    <a:pt x="57888" y="81030"/>
                  </a:cubicBezTo>
                  <a:cubicBezTo>
                    <a:pt x="71252" y="81030"/>
                    <a:pt x="82085" y="70197"/>
                    <a:pt x="82085" y="56833"/>
                  </a:cubicBezTo>
                  <a:cubicBezTo>
                    <a:pt x="82085" y="43469"/>
                    <a:pt x="71252" y="32636"/>
                    <a:pt x="57888" y="32636"/>
                  </a:cubicBezTo>
                  <a:close/>
                  <a:moveTo>
                    <a:pt x="44101" y="0"/>
                  </a:moveTo>
                  <a:lnTo>
                    <a:pt x="470321" y="0"/>
                  </a:lnTo>
                  <a:cubicBezTo>
                    <a:pt x="494677" y="0"/>
                    <a:pt x="514422" y="19745"/>
                    <a:pt x="514422" y="44101"/>
                  </a:cubicBezTo>
                  <a:lnTo>
                    <a:pt x="514422" y="650749"/>
                  </a:lnTo>
                  <a:cubicBezTo>
                    <a:pt x="514422" y="675105"/>
                    <a:pt x="494677" y="694850"/>
                    <a:pt x="470321" y="694850"/>
                  </a:cubicBezTo>
                  <a:lnTo>
                    <a:pt x="44101" y="694850"/>
                  </a:lnTo>
                  <a:cubicBezTo>
                    <a:pt x="19745" y="694850"/>
                    <a:pt x="0" y="675105"/>
                    <a:pt x="0" y="650749"/>
                  </a:cubicBezTo>
                  <a:lnTo>
                    <a:pt x="0" y="44101"/>
                  </a:lnTo>
                  <a:cubicBezTo>
                    <a:pt x="0" y="19745"/>
                    <a:pt x="19745" y="0"/>
                    <a:pt x="441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7150" tIns="28575" rIns="57150" bIns="28575"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dirty="0">
                <a:solidFill>
                  <a:srgbClr val="FFFFFF"/>
                </a:solidFill>
                <a:latin typeface="Intel Clear" panose="020B0604020203020204" pitchFamily="34" charset="0"/>
              </a:endParaRPr>
            </a:p>
          </p:txBody>
        </p:sp>
        <p:sp>
          <p:nvSpPr>
            <p:cNvPr id="206" name="Rounded Rectangle 92"/>
            <p:cNvSpPr>
              <a:spLocks noChangeAspect="1"/>
            </p:cNvSpPr>
            <p:nvPr/>
          </p:nvSpPr>
          <p:spPr>
            <a:xfrm>
              <a:off x="6042677" y="848763"/>
              <a:ext cx="248741" cy="319918"/>
            </a:xfrm>
            <a:custGeom>
              <a:avLst/>
              <a:gdLst/>
              <a:ahLst/>
              <a:cxnLst/>
              <a:rect l="l" t="t" r="r" b="b"/>
              <a:pathLst>
                <a:path w="514422" h="694850">
                  <a:moveTo>
                    <a:pt x="456534" y="613821"/>
                  </a:moveTo>
                  <a:cubicBezTo>
                    <a:pt x="443170" y="613821"/>
                    <a:pt x="432337" y="624654"/>
                    <a:pt x="432337" y="638018"/>
                  </a:cubicBezTo>
                  <a:cubicBezTo>
                    <a:pt x="432337" y="651382"/>
                    <a:pt x="443170" y="662215"/>
                    <a:pt x="456534" y="662215"/>
                  </a:cubicBezTo>
                  <a:cubicBezTo>
                    <a:pt x="469898" y="662215"/>
                    <a:pt x="480731" y="651382"/>
                    <a:pt x="480731" y="638018"/>
                  </a:cubicBezTo>
                  <a:cubicBezTo>
                    <a:pt x="480731" y="624654"/>
                    <a:pt x="469898" y="613821"/>
                    <a:pt x="456534" y="613821"/>
                  </a:cubicBezTo>
                  <a:close/>
                  <a:moveTo>
                    <a:pt x="57888" y="613821"/>
                  </a:moveTo>
                  <a:cubicBezTo>
                    <a:pt x="44524" y="613821"/>
                    <a:pt x="33691" y="624654"/>
                    <a:pt x="33691" y="638018"/>
                  </a:cubicBezTo>
                  <a:cubicBezTo>
                    <a:pt x="33691" y="651382"/>
                    <a:pt x="44524" y="662215"/>
                    <a:pt x="57888" y="662215"/>
                  </a:cubicBezTo>
                  <a:cubicBezTo>
                    <a:pt x="71252" y="662215"/>
                    <a:pt x="82085" y="651382"/>
                    <a:pt x="82085" y="638018"/>
                  </a:cubicBezTo>
                  <a:cubicBezTo>
                    <a:pt x="82085" y="624654"/>
                    <a:pt x="71252" y="613821"/>
                    <a:pt x="57888" y="613821"/>
                  </a:cubicBezTo>
                  <a:close/>
                  <a:moveTo>
                    <a:pt x="94474" y="442519"/>
                  </a:moveTo>
                  <a:cubicBezTo>
                    <a:pt x="85107" y="442519"/>
                    <a:pt x="77513" y="450113"/>
                    <a:pt x="77513" y="459480"/>
                  </a:cubicBezTo>
                  <a:lnTo>
                    <a:pt x="77513" y="560761"/>
                  </a:lnTo>
                  <a:lnTo>
                    <a:pt x="77513" y="596375"/>
                  </a:lnTo>
                  <a:cubicBezTo>
                    <a:pt x="77513" y="605742"/>
                    <a:pt x="85107" y="613336"/>
                    <a:pt x="94474" y="613336"/>
                  </a:cubicBezTo>
                  <a:lnTo>
                    <a:pt x="130088" y="613336"/>
                  </a:lnTo>
                  <a:lnTo>
                    <a:pt x="231369" y="613336"/>
                  </a:lnTo>
                  <a:cubicBezTo>
                    <a:pt x="240736" y="613336"/>
                    <a:pt x="248330" y="605742"/>
                    <a:pt x="248330" y="596375"/>
                  </a:cubicBezTo>
                  <a:lnTo>
                    <a:pt x="248330" y="560761"/>
                  </a:lnTo>
                  <a:cubicBezTo>
                    <a:pt x="248330" y="551394"/>
                    <a:pt x="240736" y="543800"/>
                    <a:pt x="231369" y="543800"/>
                  </a:cubicBezTo>
                  <a:lnTo>
                    <a:pt x="214669" y="543800"/>
                  </a:lnTo>
                  <a:cubicBezTo>
                    <a:pt x="177858" y="540353"/>
                    <a:pt x="149186" y="510409"/>
                    <a:pt x="147049" y="473093"/>
                  </a:cubicBezTo>
                  <a:lnTo>
                    <a:pt x="147049" y="459480"/>
                  </a:lnTo>
                  <a:cubicBezTo>
                    <a:pt x="147049" y="450113"/>
                    <a:pt x="139455" y="442519"/>
                    <a:pt x="130088" y="442519"/>
                  </a:cubicBezTo>
                  <a:close/>
                  <a:moveTo>
                    <a:pt x="456534" y="352832"/>
                  </a:moveTo>
                  <a:cubicBezTo>
                    <a:pt x="443170" y="352832"/>
                    <a:pt x="432337" y="363665"/>
                    <a:pt x="432337" y="377029"/>
                  </a:cubicBezTo>
                  <a:cubicBezTo>
                    <a:pt x="432337" y="390393"/>
                    <a:pt x="443170" y="401226"/>
                    <a:pt x="456534" y="401226"/>
                  </a:cubicBezTo>
                  <a:cubicBezTo>
                    <a:pt x="469898" y="401226"/>
                    <a:pt x="480731" y="390393"/>
                    <a:pt x="480731" y="377029"/>
                  </a:cubicBezTo>
                  <a:cubicBezTo>
                    <a:pt x="480731" y="363665"/>
                    <a:pt x="469898" y="352832"/>
                    <a:pt x="456534" y="352832"/>
                  </a:cubicBezTo>
                  <a:close/>
                  <a:moveTo>
                    <a:pt x="57888" y="352832"/>
                  </a:moveTo>
                  <a:cubicBezTo>
                    <a:pt x="44524" y="352832"/>
                    <a:pt x="33691" y="363665"/>
                    <a:pt x="33691" y="377029"/>
                  </a:cubicBezTo>
                  <a:cubicBezTo>
                    <a:pt x="33691" y="390393"/>
                    <a:pt x="44524" y="401226"/>
                    <a:pt x="57888" y="401226"/>
                  </a:cubicBezTo>
                  <a:cubicBezTo>
                    <a:pt x="71252" y="401226"/>
                    <a:pt x="82085" y="390393"/>
                    <a:pt x="82085" y="377029"/>
                  </a:cubicBezTo>
                  <a:cubicBezTo>
                    <a:pt x="82085" y="363665"/>
                    <a:pt x="71252" y="352832"/>
                    <a:pt x="57888" y="352832"/>
                  </a:cubicBezTo>
                  <a:close/>
                  <a:moveTo>
                    <a:pt x="349254" y="324880"/>
                  </a:moveTo>
                  <a:cubicBezTo>
                    <a:pt x="319840" y="335176"/>
                    <a:pt x="234923" y="413500"/>
                    <a:pt x="185650" y="455298"/>
                  </a:cubicBezTo>
                  <a:cubicBezTo>
                    <a:pt x="160888" y="476407"/>
                    <a:pt x="173247" y="494611"/>
                    <a:pt x="178777" y="500142"/>
                  </a:cubicBezTo>
                  <a:cubicBezTo>
                    <a:pt x="182678" y="504027"/>
                    <a:pt x="184199" y="505029"/>
                    <a:pt x="187846" y="509167"/>
                  </a:cubicBezTo>
                  <a:cubicBezTo>
                    <a:pt x="192258" y="513579"/>
                    <a:pt x="215312" y="521499"/>
                    <a:pt x="232138" y="501914"/>
                  </a:cubicBezTo>
                  <a:cubicBezTo>
                    <a:pt x="283349" y="439707"/>
                    <a:pt x="371563" y="337821"/>
                    <a:pt x="358196" y="324937"/>
                  </a:cubicBezTo>
                  <a:cubicBezTo>
                    <a:pt x="356525" y="323326"/>
                    <a:pt x="353456" y="323409"/>
                    <a:pt x="349254" y="324880"/>
                  </a:cubicBezTo>
                  <a:close/>
                  <a:moveTo>
                    <a:pt x="264724" y="205098"/>
                  </a:moveTo>
                  <a:cubicBezTo>
                    <a:pt x="285036" y="205098"/>
                    <a:pt x="301503" y="221565"/>
                    <a:pt x="301503" y="241878"/>
                  </a:cubicBezTo>
                  <a:cubicBezTo>
                    <a:pt x="301503" y="262190"/>
                    <a:pt x="285036" y="278657"/>
                    <a:pt x="264724" y="278657"/>
                  </a:cubicBezTo>
                  <a:cubicBezTo>
                    <a:pt x="244411" y="278657"/>
                    <a:pt x="227945" y="262190"/>
                    <a:pt x="227945" y="241878"/>
                  </a:cubicBezTo>
                  <a:cubicBezTo>
                    <a:pt x="227945" y="221565"/>
                    <a:pt x="244411" y="205098"/>
                    <a:pt x="264724" y="205098"/>
                  </a:cubicBezTo>
                  <a:close/>
                  <a:moveTo>
                    <a:pt x="264724" y="54667"/>
                  </a:moveTo>
                  <a:cubicBezTo>
                    <a:pt x="161330" y="54667"/>
                    <a:pt x="77513" y="138484"/>
                    <a:pt x="77513" y="241878"/>
                  </a:cubicBezTo>
                  <a:cubicBezTo>
                    <a:pt x="77513" y="320677"/>
                    <a:pt x="126198" y="388105"/>
                    <a:pt x="195247" y="415430"/>
                  </a:cubicBezTo>
                  <a:cubicBezTo>
                    <a:pt x="263954" y="360717"/>
                    <a:pt x="354504" y="286524"/>
                    <a:pt x="375657" y="307204"/>
                  </a:cubicBezTo>
                  <a:cubicBezTo>
                    <a:pt x="389801" y="321032"/>
                    <a:pt x="364772" y="366438"/>
                    <a:pt x="329994" y="416735"/>
                  </a:cubicBezTo>
                  <a:cubicBezTo>
                    <a:pt x="401308" y="390765"/>
                    <a:pt x="451934" y="322233"/>
                    <a:pt x="451934" y="241878"/>
                  </a:cubicBezTo>
                  <a:cubicBezTo>
                    <a:pt x="451934" y="138484"/>
                    <a:pt x="368117" y="54667"/>
                    <a:pt x="264724" y="54667"/>
                  </a:cubicBezTo>
                  <a:close/>
                  <a:moveTo>
                    <a:pt x="456534" y="32636"/>
                  </a:moveTo>
                  <a:cubicBezTo>
                    <a:pt x="443170" y="32636"/>
                    <a:pt x="432337" y="43469"/>
                    <a:pt x="432337" y="56833"/>
                  </a:cubicBezTo>
                  <a:cubicBezTo>
                    <a:pt x="432337" y="70197"/>
                    <a:pt x="443170" y="81030"/>
                    <a:pt x="456534" y="81030"/>
                  </a:cubicBezTo>
                  <a:cubicBezTo>
                    <a:pt x="469898" y="81030"/>
                    <a:pt x="480731" y="70197"/>
                    <a:pt x="480731" y="56833"/>
                  </a:cubicBezTo>
                  <a:cubicBezTo>
                    <a:pt x="480731" y="43469"/>
                    <a:pt x="469898" y="32636"/>
                    <a:pt x="456534" y="32636"/>
                  </a:cubicBezTo>
                  <a:close/>
                  <a:moveTo>
                    <a:pt x="57888" y="32636"/>
                  </a:moveTo>
                  <a:cubicBezTo>
                    <a:pt x="44524" y="32636"/>
                    <a:pt x="33691" y="43469"/>
                    <a:pt x="33691" y="56833"/>
                  </a:cubicBezTo>
                  <a:cubicBezTo>
                    <a:pt x="33691" y="70197"/>
                    <a:pt x="44524" y="81030"/>
                    <a:pt x="57888" y="81030"/>
                  </a:cubicBezTo>
                  <a:cubicBezTo>
                    <a:pt x="71252" y="81030"/>
                    <a:pt x="82085" y="70197"/>
                    <a:pt x="82085" y="56833"/>
                  </a:cubicBezTo>
                  <a:cubicBezTo>
                    <a:pt x="82085" y="43469"/>
                    <a:pt x="71252" y="32636"/>
                    <a:pt x="57888" y="32636"/>
                  </a:cubicBezTo>
                  <a:close/>
                  <a:moveTo>
                    <a:pt x="44101" y="0"/>
                  </a:moveTo>
                  <a:lnTo>
                    <a:pt x="470321" y="0"/>
                  </a:lnTo>
                  <a:cubicBezTo>
                    <a:pt x="494677" y="0"/>
                    <a:pt x="514422" y="19745"/>
                    <a:pt x="514422" y="44101"/>
                  </a:cubicBezTo>
                  <a:lnTo>
                    <a:pt x="514422" y="650749"/>
                  </a:lnTo>
                  <a:cubicBezTo>
                    <a:pt x="514422" y="675105"/>
                    <a:pt x="494677" y="694850"/>
                    <a:pt x="470321" y="694850"/>
                  </a:cubicBezTo>
                  <a:lnTo>
                    <a:pt x="44101" y="694850"/>
                  </a:lnTo>
                  <a:cubicBezTo>
                    <a:pt x="19745" y="694850"/>
                    <a:pt x="0" y="675105"/>
                    <a:pt x="0" y="650749"/>
                  </a:cubicBezTo>
                  <a:lnTo>
                    <a:pt x="0" y="44101"/>
                  </a:lnTo>
                  <a:cubicBezTo>
                    <a:pt x="0" y="19745"/>
                    <a:pt x="19745" y="0"/>
                    <a:pt x="441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7150" tIns="28575" rIns="57150" bIns="28575"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dirty="0">
                <a:solidFill>
                  <a:srgbClr val="FFFFFF"/>
                </a:solidFill>
                <a:latin typeface="Intel Clear" panose="020B0604020203020204" pitchFamily="34" charset="0"/>
              </a:endParaRPr>
            </a:p>
          </p:txBody>
        </p:sp>
        <p:sp>
          <p:nvSpPr>
            <p:cNvPr id="207" name="Rounded Rectangle 206"/>
            <p:cNvSpPr/>
            <p:nvPr/>
          </p:nvSpPr>
          <p:spPr>
            <a:xfrm>
              <a:off x="5793934" y="1248302"/>
              <a:ext cx="497483" cy="301631"/>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Intel Clear" panose="020B0604020203020204" pitchFamily="34" charset="0"/>
              </a:endParaRPr>
            </a:p>
          </p:txBody>
        </p:sp>
        <p:sp>
          <p:nvSpPr>
            <p:cNvPr id="208" name="Rounded Rectangle 92"/>
            <p:cNvSpPr>
              <a:spLocks noChangeAspect="1"/>
            </p:cNvSpPr>
            <p:nvPr/>
          </p:nvSpPr>
          <p:spPr>
            <a:xfrm>
              <a:off x="5793936" y="1248301"/>
              <a:ext cx="248741" cy="319918"/>
            </a:xfrm>
            <a:custGeom>
              <a:avLst/>
              <a:gdLst/>
              <a:ahLst/>
              <a:cxnLst/>
              <a:rect l="l" t="t" r="r" b="b"/>
              <a:pathLst>
                <a:path w="514422" h="694850">
                  <a:moveTo>
                    <a:pt x="456534" y="613821"/>
                  </a:moveTo>
                  <a:cubicBezTo>
                    <a:pt x="443170" y="613821"/>
                    <a:pt x="432337" y="624654"/>
                    <a:pt x="432337" y="638018"/>
                  </a:cubicBezTo>
                  <a:cubicBezTo>
                    <a:pt x="432337" y="651382"/>
                    <a:pt x="443170" y="662215"/>
                    <a:pt x="456534" y="662215"/>
                  </a:cubicBezTo>
                  <a:cubicBezTo>
                    <a:pt x="469898" y="662215"/>
                    <a:pt x="480731" y="651382"/>
                    <a:pt x="480731" y="638018"/>
                  </a:cubicBezTo>
                  <a:cubicBezTo>
                    <a:pt x="480731" y="624654"/>
                    <a:pt x="469898" y="613821"/>
                    <a:pt x="456534" y="613821"/>
                  </a:cubicBezTo>
                  <a:close/>
                  <a:moveTo>
                    <a:pt x="57888" y="613821"/>
                  </a:moveTo>
                  <a:cubicBezTo>
                    <a:pt x="44524" y="613821"/>
                    <a:pt x="33691" y="624654"/>
                    <a:pt x="33691" y="638018"/>
                  </a:cubicBezTo>
                  <a:cubicBezTo>
                    <a:pt x="33691" y="651382"/>
                    <a:pt x="44524" y="662215"/>
                    <a:pt x="57888" y="662215"/>
                  </a:cubicBezTo>
                  <a:cubicBezTo>
                    <a:pt x="71252" y="662215"/>
                    <a:pt x="82085" y="651382"/>
                    <a:pt x="82085" y="638018"/>
                  </a:cubicBezTo>
                  <a:cubicBezTo>
                    <a:pt x="82085" y="624654"/>
                    <a:pt x="71252" y="613821"/>
                    <a:pt x="57888" y="613821"/>
                  </a:cubicBezTo>
                  <a:close/>
                  <a:moveTo>
                    <a:pt x="94474" y="442519"/>
                  </a:moveTo>
                  <a:cubicBezTo>
                    <a:pt x="85107" y="442519"/>
                    <a:pt x="77513" y="450113"/>
                    <a:pt x="77513" y="459480"/>
                  </a:cubicBezTo>
                  <a:lnTo>
                    <a:pt x="77513" y="560761"/>
                  </a:lnTo>
                  <a:lnTo>
                    <a:pt x="77513" y="596375"/>
                  </a:lnTo>
                  <a:cubicBezTo>
                    <a:pt x="77513" y="605742"/>
                    <a:pt x="85107" y="613336"/>
                    <a:pt x="94474" y="613336"/>
                  </a:cubicBezTo>
                  <a:lnTo>
                    <a:pt x="130088" y="613336"/>
                  </a:lnTo>
                  <a:lnTo>
                    <a:pt x="231369" y="613336"/>
                  </a:lnTo>
                  <a:cubicBezTo>
                    <a:pt x="240736" y="613336"/>
                    <a:pt x="248330" y="605742"/>
                    <a:pt x="248330" y="596375"/>
                  </a:cubicBezTo>
                  <a:lnTo>
                    <a:pt x="248330" y="560761"/>
                  </a:lnTo>
                  <a:cubicBezTo>
                    <a:pt x="248330" y="551394"/>
                    <a:pt x="240736" y="543800"/>
                    <a:pt x="231369" y="543800"/>
                  </a:cubicBezTo>
                  <a:lnTo>
                    <a:pt x="214669" y="543800"/>
                  </a:lnTo>
                  <a:cubicBezTo>
                    <a:pt x="177858" y="540353"/>
                    <a:pt x="149186" y="510409"/>
                    <a:pt x="147049" y="473093"/>
                  </a:cubicBezTo>
                  <a:lnTo>
                    <a:pt x="147049" y="459480"/>
                  </a:lnTo>
                  <a:cubicBezTo>
                    <a:pt x="147049" y="450113"/>
                    <a:pt x="139455" y="442519"/>
                    <a:pt x="130088" y="442519"/>
                  </a:cubicBezTo>
                  <a:close/>
                  <a:moveTo>
                    <a:pt x="456534" y="352832"/>
                  </a:moveTo>
                  <a:cubicBezTo>
                    <a:pt x="443170" y="352832"/>
                    <a:pt x="432337" y="363665"/>
                    <a:pt x="432337" y="377029"/>
                  </a:cubicBezTo>
                  <a:cubicBezTo>
                    <a:pt x="432337" y="390393"/>
                    <a:pt x="443170" y="401226"/>
                    <a:pt x="456534" y="401226"/>
                  </a:cubicBezTo>
                  <a:cubicBezTo>
                    <a:pt x="469898" y="401226"/>
                    <a:pt x="480731" y="390393"/>
                    <a:pt x="480731" y="377029"/>
                  </a:cubicBezTo>
                  <a:cubicBezTo>
                    <a:pt x="480731" y="363665"/>
                    <a:pt x="469898" y="352832"/>
                    <a:pt x="456534" y="352832"/>
                  </a:cubicBezTo>
                  <a:close/>
                  <a:moveTo>
                    <a:pt x="57888" y="352832"/>
                  </a:moveTo>
                  <a:cubicBezTo>
                    <a:pt x="44524" y="352832"/>
                    <a:pt x="33691" y="363665"/>
                    <a:pt x="33691" y="377029"/>
                  </a:cubicBezTo>
                  <a:cubicBezTo>
                    <a:pt x="33691" y="390393"/>
                    <a:pt x="44524" y="401226"/>
                    <a:pt x="57888" y="401226"/>
                  </a:cubicBezTo>
                  <a:cubicBezTo>
                    <a:pt x="71252" y="401226"/>
                    <a:pt x="82085" y="390393"/>
                    <a:pt x="82085" y="377029"/>
                  </a:cubicBezTo>
                  <a:cubicBezTo>
                    <a:pt x="82085" y="363665"/>
                    <a:pt x="71252" y="352832"/>
                    <a:pt x="57888" y="352832"/>
                  </a:cubicBezTo>
                  <a:close/>
                  <a:moveTo>
                    <a:pt x="349254" y="324880"/>
                  </a:moveTo>
                  <a:cubicBezTo>
                    <a:pt x="319840" y="335176"/>
                    <a:pt x="234923" y="413500"/>
                    <a:pt x="185650" y="455298"/>
                  </a:cubicBezTo>
                  <a:cubicBezTo>
                    <a:pt x="160888" y="476407"/>
                    <a:pt x="173247" y="494611"/>
                    <a:pt x="178777" y="500142"/>
                  </a:cubicBezTo>
                  <a:cubicBezTo>
                    <a:pt x="182678" y="504027"/>
                    <a:pt x="184199" y="505029"/>
                    <a:pt x="187846" y="509167"/>
                  </a:cubicBezTo>
                  <a:cubicBezTo>
                    <a:pt x="192258" y="513579"/>
                    <a:pt x="215312" y="521499"/>
                    <a:pt x="232138" y="501914"/>
                  </a:cubicBezTo>
                  <a:cubicBezTo>
                    <a:pt x="283349" y="439707"/>
                    <a:pt x="371563" y="337821"/>
                    <a:pt x="358196" y="324937"/>
                  </a:cubicBezTo>
                  <a:cubicBezTo>
                    <a:pt x="356525" y="323326"/>
                    <a:pt x="353456" y="323409"/>
                    <a:pt x="349254" y="324880"/>
                  </a:cubicBezTo>
                  <a:close/>
                  <a:moveTo>
                    <a:pt x="264724" y="205098"/>
                  </a:moveTo>
                  <a:cubicBezTo>
                    <a:pt x="285036" y="205098"/>
                    <a:pt x="301503" y="221565"/>
                    <a:pt x="301503" y="241878"/>
                  </a:cubicBezTo>
                  <a:cubicBezTo>
                    <a:pt x="301503" y="262190"/>
                    <a:pt x="285036" y="278657"/>
                    <a:pt x="264724" y="278657"/>
                  </a:cubicBezTo>
                  <a:cubicBezTo>
                    <a:pt x="244411" y="278657"/>
                    <a:pt x="227945" y="262190"/>
                    <a:pt x="227945" y="241878"/>
                  </a:cubicBezTo>
                  <a:cubicBezTo>
                    <a:pt x="227945" y="221565"/>
                    <a:pt x="244411" y="205098"/>
                    <a:pt x="264724" y="205098"/>
                  </a:cubicBezTo>
                  <a:close/>
                  <a:moveTo>
                    <a:pt x="264724" y="54667"/>
                  </a:moveTo>
                  <a:cubicBezTo>
                    <a:pt x="161330" y="54667"/>
                    <a:pt x="77513" y="138484"/>
                    <a:pt x="77513" y="241878"/>
                  </a:cubicBezTo>
                  <a:cubicBezTo>
                    <a:pt x="77513" y="320677"/>
                    <a:pt x="126198" y="388105"/>
                    <a:pt x="195247" y="415430"/>
                  </a:cubicBezTo>
                  <a:cubicBezTo>
                    <a:pt x="263954" y="360717"/>
                    <a:pt x="354504" y="286524"/>
                    <a:pt x="375657" y="307204"/>
                  </a:cubicBezTo>
                  <a:cubicBezTo>
                    <a:pt x="389801" y="321032"/>
                    <a:pt x="364772" y="366438"/>
                    <a:pt x="329994" y="416735"/>
                  </a:cubicBezTo>
                  <a:cubicBezTo>
                    <a:pt x="401308" y="390765"/>
                    <a:pt x="451934" y="322233"/>
                    <a:pt x="451934" y="241878"/>
                  </a:cubicBezTo>
                  <a:cubicBezTo>
                    <a:pt x="451934" y="138484"/>
                    <a:pt x="368117" y="54667"/>
                    <a:pt x="264724" y="54667"/>
                  </a:cubicBezTo>
                  <a:close/>
                  <a:moveTo>
                    <a:pt x="456534" y="32636"/>
                  </a:moveTo>
                  <a:cubicBezTo>
                    <a:pt x="443170" y="32636"/>
                    <a:pt x="432337" y="43469"/>
                    <a:pt x="432337" y="56833"/>
                  </a:cubicBezTo>
                  <a:cubicBezTo>
                    <a:pt x="432337" y="70197"/>
                    <a:pt x="443170" y="81030"/>
                    <a:pt x="456534" y="81030"/>
                  </a:cubicBezTo>
                  <a:cubicBezTo>
                    <a:pt x="469898" y="81030"/>
                    <a:pt x="480731" y="70197"/>
                    <a:pt x="480731" y="56833"/>
                  </a:cubicBezTo>
                  <a:cubicBezTo>
                    <a:pt x="480731" y="43469"/>
                    <a:pt x="469898" y="32636"/>
                    <a:pt x="456534" y="32636"/>
                  </a:cubicBezTo>
                  <a:close/>
                  <a:moveTo>
                    <a:pt x="57888" y="32636"/>
                  </a:moveTo>
                  <a:cubicBezTo>
                    <a:pt x="44524" y="32636"/>
                    <a:pt x="33691" y="43469"/>
                    <a:pt x="33691" y="56833"/>
                  </a:cubicBezTo>
                  <a:cubicBezTo>
                    <a:pt x="33691" y="70197"/>
                    <a:pt x="44524" y="81030"/>
                    <a:pt x="57888" y="81030"/>
                  </a:cubicBezTo>
                  <a:cubicBezTo>
                    <a:pt x="71252" y="81030"/>
                    <a:pt x="82085" y="70197"/>
                    <a:pt x="82085" y="56833"/>
                  </a:cubicBezTo>
                  <a:cubicBezTo>
                    <a:pt x="82085" y="43469"/>
                    <a:pt x="71252" y="32636"/>
                    <a:pt x="57888" y="32636"/>
                  </a:cubicBezTo>
                  <a:close/>
                  <a:moveTo>
                    <a:pt x="44101" y="0"/>
                  </a:moveTo>
                  <a:lnTo>
                    <a:pt x="470321" y="0"/>
                  </a:lnTo>
                  <a:cubicBezTo>
                    <a:pt x="494677" y="0"/>
                    <a:pt x="514422" y="19745"/>
                    <a:pt x="514422" y="44101"/>
                  </a:cubicBezTo>
                  <a:lnTo>
                    <a:pt x="514422" y="650749"/>
                  </a:lnTo>
                  <a:cubicBezTo>
                    <a:pt x="514422" y="675105"/>
                    <a:pt x="494677" y="694850"/>
                    <a:pt x="470321" y="694850"/>
                  </a:cubicBezTo>
                  <a:lnTo>
                    <a:pt x="44101" y="694850"/>
                  </a:lnTo>
                  <a:cubicBezTo>
                    <a:pt x="19745" y="694850"/>
                    <a:pt x="0" y="675105"/>
                    <a:pt x="0" y="650749"/>
                  </a:cubicBezTo>
                  <a:lnTo>
                    <a:pt x="0" y="44101"/>
                  </a:lnTo>
                  <a:cubicBezTo>
                    <a:pt x="0" y="19745"/>
                    <a:pt x="19745" y="0"/>
                    <a:pt x="441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7150" tIns="28575" rIns="57150" bIns="28575"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dirty="0">
                <a:solidFill>
                  <a:srgbClr val="FFFFFF"/>
                </a:solidFill>
                <a:latin typeface="Intel Clear" panose="020B0604020203020204" pitchFamily="34" charset="0"/>
              </a:endParaRPr>
            </a:p>
          </p:txBody>
        </p:sp>
        <p:sp>
          <p:nvSpPr>
            <p:cNvPr id="209" name="Rounded Rectangle 92"/>
            <p:cNvSpPr>
              <a:spLocks noChangeAspect="1"/>
            </p:cNvSpPr>
            <p:nvPr/>
          </p:nvSpPr>
          <p:spPr>
            <a:xfrm>
              <a:off x="6042677" y="1246720"/>
              <a:ext cx="248741" cy="319918"/>
            </a:xfrm>
            <a:custGeom>
              <a:avLst/>
              <a:gdLst/>
              <a:ahLst/>
              <a:cxnLst/>
              <a:rect l="l" t="t" r="r" b="b"/>
              <a:pathLst>
                <a:path w="514422" h="694850">
                  <a:moveTo>
                    <a:pt x="456534" y="613821"/>
                  </a:moveTo>
                  <a:cubicBezTo>
                    <a:pt x="443170" y="613821"/>
                    <a:pt x="432337" y="624654"/>
                    <a:pt x="432337" y="638018"/>
                  </a:cubicBezTo>
                  <a:cubicBezTo>
                    <a:pt x="432337" y="651382"/>
                    <a:pt x="443170" y="662215"/>
                    <a:pt x="456534" y="662215"/>
                  </a:cubicBezTo>
                  <a:cubicBezTo>
                    <a:pt x="469898" y="662215"/>
                    <a:pt x="480731" y="651382"/>
                    <a:pt x="480731" y="638018"/>
                  </a:cubicBezTo>
                  <a:cubicBezTo>
                    <a:pt x="480731" y="624654"/>
                    <a:pt x="469898" y="613821"/>
                    <a:pt x="456534" y="613821"/>
                  </a:cubicBezTo>
                  <a:close/>
                  <a:moveTo>
                    <a:pt x="57888" y="613821"/>
                  </a:moveTo>
                  <a:cubicBezTo>
                    <a:pt x="44524" y="613821"/>
                    <a:pt x="33691" y="624654"/>
                    <a:pt x="33691" y="638018"/>
                  </a:cubicBezTo>
                  <a:cubicBezTo>
                    <a:pt x="33691" y="651382"/>
                    <a:pt x="44524" y="662215"/>
                    <a:pt x="57888" y="662215"/>
                  </a:cubicBezTo>
                  <a:cubicBezTo>
                    <a:pt x="71252" y="662215"/>
                    <a:pt x="82085" y="651382"/>
                    <a:pt x="82085" y="638018"/>
                  </a:cubicBezTo>
                  <a:cubicBezTo>
                    <a:pt x="82085" y="624654"/>
                    <a:pt x="71252" y="613821"/>
                    <a:pt x="57888" y="613821"/>
                  </a:cubicBezTo>
                  <a:close/>
                  <a:moveTo>
                    <a:pt x="94474" y="442519"/>
                  </a:moveTo>
                  <a:cubicBezTo>
                    <a:pt x="85107" y="442519"/>
                    <a:pt x="77513" y="450113"/>
                    <a:pt x="77513" y="459480"/>
                  </a:cubicBezTo>
                  <a:lnTo>
                    <a:pt x="77513" y="560761"/>
                  </a:lnTo>
                  <a:lnTo>
                    <a:pt x="77513" y="596375"/>
                  </a:lnTo>
                  <a:cubicBezTo>
                    <a:pt x="77513" y="605742"/>
                    <a:pt x="85107" y="613336"/>
                    <a:pt x="94474" y="613336"/>
                  </a:cubicBezTo>
                  <a:lnTo>
                    <a:pt x="130088" y="613336"/>
                  </a:lnTo>
                  <a:lnTo>
                    <a:pt x="231369" y="613336"/>
                  </a:lnTo>
                  <a:cubicBezTo>
                    <a:pt x="240736" y="613336"/>
                    <a:pt x="248330" y="605742"/>
                    <a:pt x="248330" y="596375"/>
                  </a:cubicBezTo>
                  <a:lnTo>
                    <a:pt x="248330" y="560761"/>
                  </a:lnTo>
                  <a:cubicBezTo>
                    <a:pt x="248330" y="551394"/>
                    <a:pt x="240736" y="543800"/>
                    <a:pt x="231369" y="543800"/>
                  </a:cubicBezTo>
                  <a:lnTo>
                    <a:pt x="214669" y="543800"/>
                  </a:lnTo>
                  <a:cubicBezTo>
                    <a:pt x="177858" y="540353"/>
                    <a:pt x="149186" y="510409"/>
                    <a:pt x="147049" y="473093"/>
                  </a:cubicBezTo>
                  <a:lnTo>
                    <a:pt x="147049" y="459480"/>
                  </a:lnTo>
                  <a:cubicBezTo>
                    <a:pt x="147049" y="450113"/>
                    <a:pt x="139455" y="442519"/>
                    <a:pt x="130088" y="442519"/>
                  </a:cubicBezTo>
                  <a:close/>
                  <a:moveTo>
                    <a:pt x="456534" y="352832"/>
                  </a:moveTo>
                  <a:cubicBezTo>
                    <a:pt x="443170" y="352832"/>
                    <a:pt x="432337" y="363665"/>
                    <a:pt x="432337" y="377029"/>
                  </a:cubicBezTo>
                  <a:cubicBezTo>
                    <a:pt x="432337" y="390393"/>
                    <a:pt x="443170" y="401226"/>
                    <a:pt x="456534" y="401226"/>
                  </a:cubicBezTo>
                  <a:cubicBezTo>
                    <a:pt x="469898" y="401226"/>
                    <a:pt x="480731" y="390393"/>
                    <a:pt x="480731" y="377029"/>
                  </a:cubicBezTo>
                  <a:cubicBezTo>
                    <a:pt x="480731" y="363665"/>
                    <a:pt x="469898" y="352832"/>
                    <a:pt x="456534" y="352832"/>
                  </a:cubicBezTo>
                  <a:close/>
                  <a:moveTo>
                    <a:pt x="57888" y="352832"/>
                  </a:moveTo>
                  <a:cubicBezTo>
                    <a:pt x="44524" y="352832"/>
                    <a:pt x="33691" y="363665"/>
                    <a:pt x="33691" y="377029"/>
                  </a:cubicBezTo>
                  <a:cubicBezTo>
                    <a:pt x="33691" y="390393"/>
                    <a:pt x="44524" y="401226"/>
                    <a:pt x="57888" y="401226"/>
                  </a:cubicBezTo>
                  <a:cubicBezTo>
                    <a:pt x="71252" y="401226"/>
                    <a:pt x="82085" y="390393"/>
                    <a:pt x="82085" y="377029"/>
                  </a:cubicBezTo>
                  <a:cubicBezTo>
                    <a:pt x="82085" y="363665"/>
                    <a:pt x="71252" y="352832"/>
                    <a:pt x="57888" y="352832"/>
                  </a:cubicBezTo>
                  <a:close/>
                  <a:moveTo>
                    <a:pt x="349254" y="324880"/>
                  </a:moveTo>
                  <a:cubicBezTo>
                    <a:pt x="319840" y="335176"/>
                    <a:pt x="234923" y="413500"/>
                    <a:pt x="185650" y="455298"/>
                  </a:cubicBezTo>
                  <a:cubicBezTo>
                    <a:pt x="160888" y="476407"/>
                    <a:pt x="173247" y="494611"/>
                    <a:pt x="178777" y="500142"/>
                  </a:cubicBezTo>
                  <a:cubicBezTo>
                    <a:pt x="182678" y="504027"/>
                    <a:pt x="184199" y="505029"/>
                    <a:pt x="187846" y="509167"/>
                  </a:cubicBezTo>
                  <a:cubicBezTo>
                    <a:pt x="192258" y="513579"/>
                    <a:pt x="215312" y="521499"/>
                    <a:pt x="232138" y="501914"/>
                  </a:cubicBezTo>
                  <a:cubicBezTo>
                    <a:pt x="283349" y="439707"/>
                    <a:pt x="371563" y="337821"/>
                    <a:pt x="358196" y="324937"/>
                  </a:cubicBezTo>
                  <a:cubicBezTo>
                    <a:pt x="356525" y="323326"/>
                    <a:pt x="353456" y="323409"/>
                    <a:pt x="349254" y="324880"/>
                  </a:cubicBezTo>
                  <a:close/>
                  <a:moveTo>
                    <a:pt x="264724" y="205098"/>
                  </a:moveTo>
                  <a:cubicBezTo>
                    <a:pt x="285036" y="205098"/>
                    <a:pt x="301503" y="221565"/>
                    <a:pt x="301503" y="241878"/>
                  </a:cubicBezTo>
                  <a:cubicBezTo>
                    <a:pt x="301503" y="262190"/>
                    <a:pt x="285036" y="278657"/>
                    <a:pt x="264724" y="278657"/>
                  </a:cubicBezTo>
                  <a:cubicBezTo>
                    <a:pt x="244411" y="278657"/>
                    <a:pt x="227945" y="262190"/>
                    <a:pt x="227945" y="241878"/>
                  </a:cubicBezTo>
                  <a:cubicBezTo>
                    <a:pt x="227945" y="221565"/>
                    <a:pt x="244411" y="205098"/>
                    <a:pt x="264724" y="205098"/>
                  </a:cubicBezTo>
                  <a:close/>
                  <a:moveTo>
                    <a:pt x="264724" y="54667"/>
                  </a:moveTo>
                  <a:cubicBezTo>
                    <a:pt x="161330" y="54667"/>
                    <a:pt x="77513" y="138484"/>
                    <a:pt x="77513" y="241878"/>
                  </a:cubicBezTo>
                  <a:cubicBezTo>
                    <a:pt x="77513" y="320677"/>
                    <a:pt x="126198" y="388105"/>
                    <a:pt x="195247" y="415430"/>
                  </a:cubicBezTo>
                  <a:cubicBezTo>
                    <a:pt x="263954" y="360717"/>
                    <a:pt x="354504" y="286524"/>
                    <a:pt x="375657" y="307204"/>
                  </a:cubicBezTo>
                  <a:cubicBezTo>
                    <a:pt x="389801" y="321032"/>
                    <a:pt x="364772" y="366438"/>
                    <a:pt x="329994" y="416735"/>
                  </a:cubicBezTo>
                  <a:cubicBezTo>
                    <a:pt x="401308" y="390765"/>
                    <a:pt x="451934" y="322233"/>
                    <a:pt x="451934" y="241878"/>
                  </a:cubicBezTo>
                  <a:cubicBezTo>
                    <a:pt x="451934" y="138484"/>
                    <a:pt x="368117" y="54667"/>
                    <a:pt x="264724" y="54667"/>
                  </a:cubicBezTo>
                  <a:close/>
                  <a:moveTo>
                    <a:pt x="456534" y="32636"/>
                  </a:moveTo>
                  <a:cubicBezTo>
                    <a:pt x="443170" y="32636"/>
                    <a:pt x="432337" y="43469"/>
                    <a:pt x="432337" y="56833"/>
                  </a:cubicBezTo>
                  <a:cubicBezTo>
                    <a:pt x="432337" y="70197"/>
                    <a:pt x="443170" y="81030"/>
                    <a:pt x="456534" y="81030"/>
                  </a:cubicBezTo>
                  <a:cubicBezTo>
                    <a:pt x="469898" y="81030"/>
                    <a:pt x="480731" y="70197"/>
                    <a:pt x="480731" y="56833"/>
                  </a:cubicBezTo>
                  <a:cubicBezTo>
                    <a:pt x="480731" y="43469"/>
                    <a:pt x="469898" y="32636"/>
                    <a:pt x="456534" y="32636"/>
                  </a:cubicBezTo>
                  <a:close/>
                  <a:moveTo>
                    <a:pt x="57888" y="32636"/>
                  </a:moveTo>
                  <a:cubicBezTo>
                    <a:pt x="44524" y="32636"/>
                    <a:pt x="33691" y="43469"/>
                    <a:pt x="33691" y="56833"/>
                  </a:cubicBezTo>
                  <a:cubicBezTo>
                    <a:pt x="33691" y="70197"/>
                    <a:pt x="44524" y="81030"/>
                    <a:pt x="57888" y="81030"/>
                  </a:cubicBezTo>
                  <a:cubicBezTo>
                    <a:pt x="71252" y="81030"/>
                    <a:pt x="82085" y="70197"/>
                    <a:pt x="82085" y="56833"/>
                  </a:cubicBezTo>
                  <a:cubicBezTo>
                    <a:pt x="82085" y="43469"/>
                    <a:pt x="71252" y="32636"/>
                    <a:pt x="57888" y="32636"/>
                  </a:cubicBezTo>
                  <a:close/>
                  <a:moveTo>
                    <a:pt x="44101" y="0"/>
                  </a:moveTo>
                  <a:lnTo>
                    <a:pt x="470321" y="0"/>
                  </a:lnTo>
                  <a:cubicBezTo>
                    <a:pt x="494677" y="0"/>
                    <a:pt x="514422" y="19745"/>
                    <a:pt x="514422" y="44101"/>
                  </a:cubicBezTo>
                  <a:lnTo>
                    <a:pt x="514422" y="650749"/>
                  </a:lnTo>
                  <a:cubicBezTo>
                    <a:pt x="514422" y="675105"/>
                    <a:pt x="494677" y="694850"/>
                    <a:pt x="470321" y="694850"/>
                  </a:cubicBezTo>
                  <a:lnTo>
                    <a:pt x="44101" y="694850"/>
                  </a:lnTo>
                  <a:cubicBezTo>
                    <a:pt x="19745" y="694850"/>
                    <a:pt x="0" y="675105"/>
                    <a:pt x="0" y="650749"/>
                  </a:cubicBezTo>
                  <a:lnTo>
                    <a:pt x="0" y="44101"/>
                  </a:lnTo>
                  <a:cubicBezTo>
                    <a:pt x="0" y="19745"/>
                    <a:pt x="19745" y="0"/>
                    <a:pt x="441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7150" tIns="28575" rIns="57150" bIns="28575"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dirty="0">
                <a:solidFill>
                  <a:srgbClr val="FFFFFF"/>
                </a:solidFill>
                <a:latin typeface="Intel Clear" panose="020B0604020203020204" pitchFamily="34" charset="0"/>
              </a:endParaRPr>
            </a:p>
          </p:txBody>
        </p:sp>
        <p:sp>
          <p:nvSpPr>
            <p:cNvPr id="210" name="Rounded Rectangle 209"/>
            <p:cNvSpPr/>
            <p:nvPr/>
          </p:nvSpPr>
          <p:spPr>
            <a:xfrm>
              <a:off x="5806789" y="1633475"/>
              <a:ext cx="497483" cy="301631"/>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Intel Clear" panose="020B0604020203020204" pitchFamily="34" charset="0"/>
              </a:endParaRPr>
            </a:p>
          </p:txBody>
        </p:sp>
        <p:sp>
          <p:nvSpPr>
            <p:cNvPr id="211" name="TextBox 368"/>
            <p:cNvSpPr txBox="1">
              <a:spLocks noChangeArrowheads="1"/>
            </p:cNvSpPr>
            <p:nvPr/>
          </p:nvSpPr>
          <p:spPr bwMode="auto">
            <a:xfrm>
              <a:off x="7305463" y="1409861"/>
              <a:ext cx="974877"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Neo Sans Intel" pitchFamily="34" charset="0"/>
                </a:defRPr>
              </a:lvl1pPr>
              <a:lvl2pPr marL="742950" indent="-285750">
                <a:defRPr>
                  <a:solidFill>
                    <a:schemeClr val="tx1"/>
                  </a:solidFill>
                  <a:latin typeface="Neo Sans Intel" pitchFamily="34" charset="0"/>
                </a:defRPr>
              </a:lvl2pPr>
              <a:lvl3pPr marL="1143000" indent="-228600">
                <a:defRPr>
                  <a:solidFill>
                    <a:schemeClr val="tx1"/>
                  </a:solidFill>
                  <a:latin typeface="Neo Sans Intel" pitchFamily="34" charset="0"/>
                </a:defRPr>
              </a:lvl3pPr>
              <a:lvl4pPr marL="1600200" indent="-228600">
                <a:defRPr>
                  <a:solidFill>
                    <a:schemeClr val="tx1"/>
                  </a:solidFill>
                  <a:latin typeface="Neo Sans Intel" pitchFamily="34" charset="0"/>
                </a:defRPr>
              </a:lvl4pPr>
              <a:lvl5pPr marL="2057400" indent="-228600">
                <a:defRPr>
                  <a:solidFill>
                    <a:schemeClr val="tx1"/>
                  </a:solidFill>
                  <a:latin typeface="Neo Sans Intel" pitchFamily="34" charset="0"/>
                </a:defRPr>
              </a:lvl5pPr>
              <a:lvl6pPr marL="2514600" indent="-228600" fontAlgn="base">
                <a:spcBef>
                  <a:spcPct val="0"/>
                </a:spcBef>
                <a:spcAft>
                  <a:spcPct val="0"/>
                </a:spcAft>
                <a:defRPr>
                  <a:solidFill>
                    <a:schemeClr val="tx1"/>
                  </a:solidFill>
                  <a:latin typeface="Neo Sans Intel" pitchFamily="34" charset="0"/>
                </a:defRPr>
              </a:lvl6pPr>
              <a:lvl7pPr marL="2971800" indent="-228600" fontAlgn="base">
                <a:spcBef>
                  <a:spcPct val="0"/>
                </a:spcBef>
                <a:spcAft>
                  <a:spcPct val="0"/>
                </a:spcAft>
                <a:defRPr>
                  <a:solidFill>
                    <a:schemeClr val="tx1"/>
                  </a:solidFill>
                  <a:latin typeface="Neo Sans Intel" pitchFamily="34" charset="0"/>
                </a:defRPr>
              </a:lvl7pPr>
              <a:lvl8pPr marL="3429000" indent="-228600" fontAlgn="base">
                <a:spcBef>
                  <a:spcPct val="0"/>
                </a:spcBef>
                <a:spcAft>
                  <a:spcPct val="0"/>
                </a:spcAft>
                <a:defRPr>
                  <a:solidFill>
                    <a:schemeClr val="tx1"/>
                  </a:solidFill>
                  <a:latin typeface="Neo Sans Intel" pitchFamily="34" charset="0"/>
                </a:defRPr>
              </a:lvl8pPr>
              <a:lvl9pPr marL="3886200" indent="-228600" fontAlgn="base">
                <a:spcBef>
                  <a:spcPct val="0"/>
                </a:spcBef>
                <a:spcAft>
                  <a:spcPct val="0"/>
                </a:spcAft>
                <a:defRPr>
                  <a:solidFill>
                    <a:schemeClr val="tx1"/>
                  </a:solidFill>
                  <a:latin typeface="Neo Sans Intel" pitchFamily="34" charset="0"/>
                </a:defRPr>
              </a:lvl9pPr>
            </a:lstStyle>
            <a:p>
              <a:r>
                <a:rPr lang="en-US" sz="1000" dirty="0" smtClean="0">
                  <a:solidFill>
                    <a:srgbClr val="FFFFFF"/>
                  </a:solidFill>
                  <a:latin typeface="Intel Clear" panose="020B0604020203020204" pitchFamily="34" charset="0"/>
                </a:rPr>
                <a:t>Data &amp; media mgmt. SW</a:t>
              </a:r>
              <a:endParaRPr lang="en-US" sz="1000" dirty="0">
                <a:solidFill>
                  <a:srgbClr val="FFFFFF"/>
                </a:solidFill>
                <a:latin typeface="Intel Clear" panose="020B0604020203020204" pitchFamily="34" charset="0"/>
              </a:endParaRPr>
            </a:p>
          </p:txBody>
        </p:sp>
        <p:pic>
          <p:nvPicPr>
            <p:cNvPr id="212" name="Picture 211" descr="power.png"/>
            <p:cNvPicPr>
              <a:picLocks/>
            </p:cNvPicPr>
            <p:nvPr/>
          </p:nvPicPr>
          <p:blipFill>
            <a:blip r:embed="rId6" cstate="email">
              <a:extLst>
                <a:ext uri="{28A0092B-C50C-407E-A947-70E740481C1C}">
                  <a14:useLocalDpi xmlns:a14="http://schemas.microsoft.com/office/drawing/2010/main"/>
                </a:ext>
              </a:extLst>
            </a:blip>
            <a:stretch>
              <a:fillRect/>
            </a:stretch>
          </p:blipFill>
          <p:spPr>
            <a:xfrm>
              <a:off x="6031651" y="1609509"/>
              <a:ext cx="292607" cy="347472"/>
            </a:xfrm>
            <a:prstGeom prst="rect">
              <a:avLst/>
            </a:prstGeom>
          </p:spPr>
        </p:pic>
        <p:pic>
          <p:nvPicPr>
            <p:cNvPr id="213" name="Picture 212" descr="power.png"/>
            <p:cNvPicPr>
              <a:picLocks/>
            </p:cNvPicPr>
            <p:nvPr/>
          </p:nvPicPr>
          <p:blipFill>
            <a:blip r:embed="rId6" cstate="email">
              <a:extLst>
                <a:ext uri="{28A0092B-C50C-407E-A947-70E740481C1C}">
                  <a14:useLocalDpi xmlns:a14="http://schemas.microsoft.com/office/drawing/2010/main"/>
                </a:ext>
              </a:extLst>
            </a:blip>
            <a:stretch>
              <a:fillRect/>
            </a:stretch>
          </p:blipFill>
          <p:spPr>
            <a:xfrm>
              <a:off x="5783776" y="1608859"/>
              <a:ext cx="292607" cy="347472"/>
            </a:xfrm>
            <a:prstGeom prst="rect">
              <a:avLst/>
            </a:prstGeom>
          </p:spPr>
        </p:pic>
        <p:cxnSp>
          <p:nvCxnSpPr>
            <p:cNvPr id="214" name="Straight Connector 213"/>
            <p:cNvCxnSpPr/>
            <p:nvPr/>
          </p:nvCxnSpPr>
          <p:spPr>
            <a:xfrm flipH="1">
              <a:off x="6601522" y="1131993"/>
              <a:ext cx="694586" cy="0"/>
            </a:xfrm>
            <a:prstGeom prst="line">
              <a:avLst/>
            </a:prstGeom>
            <a:ln w="28575" cmpd="sng">
              <a:solidFill>
                <a:srgbClr val="FFDA00"/>
              </a:solidFill>
            </a:ln>
          </p:spPr>
          <p:style>
            <a:lnRef idx="1">
              <a:schemeClr val="accent1"/>
            </a:lnRef>
            <a:fillRef idx="0">
              <a:schemeClr val="accent1"/>
            </a:fillRef>
            <a:effectRef idx="0">
              <a:schemeClr val="accent1"/>
            </a:effectRef>
            <a:fontRef idx="minor">
              <a:schemeClr val="tx1"/>
            </a:fontRef>
          </p:style>
        </p:cxnSp>
        <p:sp>
          <p:nvSpPr>
            <p:cNvPr id="215" name="Oval 214"/>
            <p:cNvSpPr>
              <a:spLocks noChangeAspect="1"/>
            </p:cNvSpPr>
            <p:nvPr/>
          </p:nvSpPr>
          <p:spPr>
            <a:xfrm rot="10800000">
              <a:off x="6566636" y="1075624"/>
              <a:ext cx="110805" cy="109726"/>
            </a:xfrm>
            <a:prstGeom prst="ellipse">
              <a:avLst/>
            </a:prstGeom>
            <a:ln w="19050" cmpd="sng"/>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latin typeface="Intel Clear" panose="020B0604020203020204" pitchFamily="34" charset="0"/>
              </a:endParaRPr>
            </a:p>
          </p:txBody>
        </p:sp>
        <p:cxnSp>
          <p:nvCxnSpPr>
            <p:cNvPr id="216" name="Straight Connector 215"/>
            <p:cNvCxnSpPr/>
            <p:nvPr/>
          </p:nvCxnSpPr>
          <p:spPr>
            <a:xfrm flipH="1">
              <a:off x="6601522" y="1549933"/>
              <a:ext cx="694586" cy="0"/>
            </a:xfrm>
            <a:prstGeom prst="line">
              <a:avLst/>
            </a:prstGeom>
            <a:ln w="28575" cmpd="sng">
              <a:solidFill>
                <a:srgbClr val="FFDA00"/>
              </a:solidFill>
            </a:ln>
          </p:spPr>
          <p:style>
            <a:lnRef idx="1">
              <a:schemeClr val="accent1"/>
            </a:lnRef>
            <a:fillRef idx="0">
              <a:schemeClr val="accent1"/>
            </a:fillRef>
            <a:effectRef idx="0">
              <a:schemeClr val="accent1"/>
            </a:effectRef>
            <a:fontRef idx="minor">
              <a:schemeClr val="tx1"/>
            </a:fontRef>
          </p:style>
        </p:cxnSp>
        <p:sp>
          <p:nvSpPr>
            <p:cNvPr id="217" name="Oval 216"/>
            <p:cNvSpPr>
              <a:spLocks noChangeAspect="1"/>
            </p:cNvSpPr>
            <p:nvPr/>
          </p:nvSpPr>
          <p:spPr>
            <a:xfrm rot="10800000">
              <a:off x="6582601" y="1500946"/>
              <a:ext cx="110805" cy="109726"/>
            </a:xfrm>
            <a:prstGeom prst="ellipse">
              <a:avLst/>
            </a:prstGeom>
            <a:ln w="19050" cmpd="sng"/>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latin typeface="Intel Clear" panose="020B0604020203020204" pitchFamily="34" charset="0"/>
              </a:endParaRPr>
            </a:p>
          </p:txBody>
        </p:sp>
      </p:grpSp>
      <p:pic>
        <p:nvPicPr>
          <p:cNvPr id="221" name="Picture 22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54525" y="3785774"/>
            <a:ext cx="2250265" cy="1018108"/>
          </a:xfrm>
          <a:prstGeom prst="rect">
            <a:avLst/>
          </a:prstGeom>
        </p:spPr>
      </p:pic>
    </p:spTree>
    <p:extLst>
      <p:ext uri="{BB962C8B-B14F-4D97-AF65-F5344CB8AC3E}">
        <p14:creationId xmlns:p14="http://schemas.microsoft.com/office/powerpoint/2010/main" val="18027586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ounded Rectangle 95"/>
          <p:cNvSpPr/>
          <p:nvPr/>
        </p:nvSpPr>
        <p:spPr>
          <a:xfrm rot="16200000">
            <a:off x="5308457" y="2133163"/>
            <a:ext cx="4754880" cy="2387261"/>
          </a:xfrm>
          <a:prstGeom prst="roundRect">
            <a:avLst>
              <a:gd name="adj" fmla="val 4449"/>
            </a:avLst>
          </a:prstGeom>
          <a:gradFill>
            <a:gsLst>
              <a:gs pos="0">
                <a:srgbClr val="0860A8">
                  <a:lumMod val="50000"/>
                  <a:alpha val="85000"/>
                </a:srgbClr>
              </a:gs>
              <a:gs pos="50000">
                <a:srgbClr val="0860A8">
                  <a:alpha val="95000"/>
                </a:srgbClr>
              </a:gs>
              <a:gs pos="100000">
                <a:srgbClr val="2EA5D5">
                  <a:shade val="100000"/>
                  <a:satMod val="115000"/>
                  <a:alpha val="85000"/>
                </a:srgbClr>
              </a:gs>
            </a:gsLst>
            <a:lin ang="4200000" scaled="0"/>
          </a:gradFill>
          <a:ln w="25400" cap="flat" cmpd="sng" algn="ctr">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vert" lIns="91440" tIns="91440" bIns="91440" rtlCol="0" anchor="t" anchorCtr="0"/>
          <a:lstStyle/>
          <a:p>
            <a:pPr algn="ctr" eaLnBrk="0" hangingPunct="0">
              <a:lnSpc>
                <a:spcPct val="85000"/>
              </a:lnSpc>
              <a:spcBef>
                <a:spcPts val="600"/>
              </a:spcBef>
              <a:spcAft>
                <a:spcPts val="300"/>
              </a:spcAft>
            </a:pPr>
            <a:r>
              <a:rPr lang="en-US" sz="2000" dirty="0" smtClean="0">
                <a:solidFill>
                  <a:srgbClr val="FFFF00"/>
                </a:solidFill>
                <a:effectLst>
                  <a:outerShdw blurRad="38100" dist="38100" dir="2700000" algn="tl">
                    <a:srgbClr val="000000">
                      <a:alpha val="43137"/>
                    </a:srgbClr>
                  </a:outerShdw>
                </a:effectLst>
                <a:latin typeface="Verdana" pitchFamily="34" charset="0"/>
              </a:rPr>
              <a:t> </a:t>
            </a:r>
            <a:endParaRPr lang="en-US" sz="2000" dirty="0">
              <a:solidFill>
                <a:srgbClr val="FFFF00"/>
              </a:solidFill>
              <a:effectLst>
                <a:outerShdw blurRad="38100" dist="38100" dir="2700000" algn="tl">
                  <a:srgbClr val="000000">
                    <a:alpha val="43137"/>
                  </a:srgbClr>
                </a:outerShdw>
              </a:effectLst>
              <a:latin typeface="Verdana" pitchFamily="34" charset="0"/>
            </a:endParaRPr>
          </a:p>
        </p:txBody>
      </p:sp>
      <p:sp>
        <p:nvSpPr>
          <p:cNvPr id="95" name="Rounded Rectangle 94"/>
          <p:cNvSpPr/>
          <p:nvPr/>
        </p:nvSpPr>
        <p:spPr>
          <a:xfrm rot="16200000">
            <a:off x="2484121" y="1818033"/>
            <a:ext cx="4754880" cy="3017520"/>
          </a:xfrm>
          <a:prstGeom prst="roundRect">
            <a:avLst>
              <a:gd name="adj" fmla="val 4449"/>
            </a:avLst>
          </a:prstGeom>
          <a:gradFill>
            <a:gsLst>
              <a:gs pos="0">
                <a:srgbClr val="0860A8">
                  <a:lumMod val="50000"/>
                  <a:alpha val="85000"/>
                </a:srgbClr>
              </a:gs>
              <a:gs pos="50000">
                <a:srgbClr val="0860A8">
                  <a:alpha val="95000"/>
                </a:srgbClr>
              </a:gs>
              <a:gs pos="100000">
                <a:srgbClr val="2EA5D5">
                  <a:shade val="100000"/>
                  <a:satMod val="115000"/>
                  <a:alpha val="85000"/>
                </a:srgbClr>
              </a:gs>
            </a:gsLst>
            <a:lin ang="4200000" scaled="0"/>
          </a:gradFill>
          <a:ln w="25400" cap="flat" cmpd="sng" algn="ctr">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vert" lIns="91440" tIns="91440" bIns="91440" rtlCol="0" anchor="t" anchorCtr="0"/>
          <a:lstStyle/>
          <a:p>
            <a:pPr algn="ctr" eaLnBrk="0" hangingPunct="0">
              <a:lnSpc>
                <a:spcPct val="85000"/>
              </a:lnSpc>
              <a:spcBef>
                <a:spcPts val="600"/>
              </a:spcBef>
              <a:spcAft>
                <a:spcPts val="300"/>
              </a:spcAft>
            </a:pPr>
            <a:r>
              <a:rPr lang="en-US" sz="2000" dirty="0" smtClean="0">
                <a:solidFill>
                  <a:srgbClr val="FFFF00"/>
                </a:solidFill>
                <a:effectLst>
                  <a:outerShdw blurRad="38100" dist="38100" dir="2700000" algn="tl">
                    <a:srgbClr val="000000">
                      <a:alpha val="43137"/>
                    </a:srgbClr>
                  </a:outerShdw>
                </a:effectLst>
                <a:latin typeface="Verdana" pitchFamily="34" charset="0"/>
              </a:rPr>
              <a:t> </a:t>
            </a:r>
            <a:endParaRPr lang="en-US" sz="2000" dirty="0">
              <a:solidFill>
                <a:srgbClr val="FFFF00"/>
              </a:solidFill>
              <a:effectLst>
                <a:outerShdw blurRad="38100" dist="38100" dir="2700000" algn="tl">
                  <a:srgbClr val="000000">
                    <a:alpha val="43137"/>
                  </a:srgbClr>
                </a:outerShdw>
              </a:effectLst>
              <a:latin typeface="Verdana" pitchFamily="34" charset="0"/>
            </a:endParaRPr>
          </a:p>
        </p:txBody>
      </p:sp>
      <p:sp>
        <p:nvSpPr>
          <p:cNvPr id="98" name="Right Triangle 97"/>
          <p:cNvSpPr/>
          <p:nvPr/>
        </p:nvSpPr>
        <p:spPr bwMode="auto">
          <a:xfrm rot="13500000">
            <a:off x="-1697703" y="1490183"/>
            <a:ext cx="3881355" cy="3877745"/>
          </a:xfrm>
          <a:prstGeom prst="rtTriangle">
            <a:avLst/>
          </a:prstGeom>
          <a:solidFill>
            <a:schemeClr val="tx2">
              <a:lumMod val="40000"/>
              <a:lumOff val="60000"/>
              <a:alpha val="51000"/>
            </a:schemeClr>
          </a:solidFill>
          <a:ln w="222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lnSpc>
                <a:spcPct val="75000"/>
              </a:lnSpc>
              <a:spcBef>
                <a:spcPct val="50000"/>
              </a:spcBef>
            </a:pPr>
            <a:endParaRPr lang="en-US" sz="2000" dirty="0" smtClean="0">
              <a:solidFill>
                <a:srgbClr val="111111"/>
              </a:solidFill>
              <a:latin typeface="Verdana" pitchFamily="34" charset="0"/>
            </a:endParaRPr>
          </a:p>
        </p:txBody>
      </p:sp>
      <p:sp>
        <p:nvSpPr>
          <p:cNvPr id="2" name="Title 1"/>
          <p:cNvSpPr>
            <a:spLocks noGrp="1"/>
          </p:cNvSpPr>
          <p:nvPr>
            <p:ph type="title"/>
          </p:nvPr>
        </p:nvSpPr>
        <p:spPr/>
        <p:txBody>
          <a:bodyPr>
            <a:normAutofit/>
          </a:bodyPr>
          <a:lstStyle/>
          <a:p>
            <a:r>
              <a:rPr lang="en-US" dirty="0" smtClean="0"/>
              <a:t>Grantley Platform Overview</a:t>
            </a:r>
            <a:endParaRPr lang="en-US" sz="2800" b="1" dirty="0"/>
          </a:p>
        </p:txBody>
      </p:sp>
      <p:sp>
        <p:nvSpPr>
          <p:cNvPr id="3" name="Content Placeholder 2"/>
          <p:cNvSpPr>
            <a:spLocks noGrp="1"/>
          </p:cNvSpPr>
          <p:nvPr>
            <p:ph idx="4294967295"/>
          </p:nvPr>
        </p:nvSpPr>
        <p:spPr>
          <a:xfrm>
            <a:off x="241300" y="914400"/>
            <a:ext cx="2928938" cy="5372100"/>
          </a:xfrm>
        </p:spPr>
        <p:txBody>
          <a:bodyPr>
            <a:normAutofit lnSpcReduction="10000"/>
          </a:bodyPr>
          <a:lstStyle/>
          <a:p>
            <a:pPr marL="119063" indent="-119063">
              <a:spcBef>
                <a:spcPts val="600"/>
              </a:spcBef>
            </a:pPr>
            <a:r>
              <a:rPr lang="en-US" sz="1500" b="1" i="1" dirty="0" smtClean="0">
                <a:solidFill>
                  <a:schemeClr val="tx2"/>
                </a:solidFill>
              </a:rPr>
              <a:t>Processor</a:t>
            </a:r>
          </a:p>
          <a:p>
            <a:pPr marL="225425" lvl="1" indent="-106363">
              <a:spcBef>
                <a:spcPts val="600"/>
              </a:spcBef>
            </a:pPr>
            <a:r>
              <a:rPr lang="en-US" sz="1500" i="1" dirty="0" err="1" smtClean="0"/>
              <a:t>Haswell</a:t>
            </a:r>
            <a:r>
              <a:rPr lang="en-US" sz="1500" i="1" dirty="0" smtClean="0"/>
              <a:t>, 22nm process with </a:t>
            </a:r>
            <a:r>
              <a:rPr lang="en-US" sz="1500" i="1" dirty="0" err="1" smtClean="0"/>
              <a:t>Haswell</a:t>
            </a:r>
            <a:r>
              <a:rPr lang="en-US" sz="1500" i="1" dirty="0" smtClean="0"/>
              <a:t> New Instructions</a:t>
            </a:r>
          </a:p>
          <a:p>
            <a:pPr marL="225425" lvl="1" indent="-106363">
              <a:spcBef>
                <a:spcPts val="600"/>
              </a:spcBef>
            </a:pPr>
            <a:r>
              <a:rPr lang="en-US" sz="1500" i="1" dirty="0" smtClean="0"/>
              <a:t>DDR4  Memory Support</a:t>
            </a:r>
          </a:p>
          <a:p>
            <a:pPr marL="119063" indent="-119063">
              <a:spcBef>
                <a:spcPts val="600"/>
              </a:spcBef>
            </a:pPr>
            <a:r>
              <a:rPr lang="en-US" sz="1500" b="1" i="1" dirty="0" smtClean="0">
                <a:solidFill>
                  <a:schemeClr val="tx2"/>
                </a:solidFill>
              </a:rPr>
              <a:t>Wellsburg PCH</a:t>
            </a:r>
          </a:p>
          <a:p>
            <a:pPr marL="225425" lvl="1" indent="-106363">
              <a:spcBef>
                <a:spcPts val="600"/>
              </a:spcBef>
            </a:pPr>
            <a:r>
              <a:rPr lang="en-US" sz="1500" i="1" dirty="0" smtClean="0"/>
              <a:t>Enhanced SATA support</a:t>
            </a:r>
          </a:p>
          <a:p>
            <a:pPr marL="225425" lvl="1" indent="-106363">
              <a:spcBef>
                <a:spcPts val="600"/>
              </a:spcBef>
            </a:pPr>
            <a:r>
              <a:rPr lang="en-US" sz="1500" i="1" dirty="0" smtClean="0"/>
              <a:t>Enterprise </a:t>
            </a:r>
            <a:r>
              <a:rPr lang="en-US" sz="1500" i="1" dirty="0" err="1" smtClean="0"/>
              <a:t>SMbus</a:t>
            </a:r>
            <a:r>
              <a:rPr lang="en-US" sz="1500" i="1" dirty="0" smtClean="0"/>
              <a:t> and MCTP support</a:t>
            </a:r>
          </a:p>
          <a:p>
            <a:pPr marL="225425" lvl="1" indent="-106363">
              <a:spcBef>
                <a:spcPts val="600"/>
              </a:spcBef>
            </a:pPr>
            <a:r>
              <a:rPr lang="en-US" sz="1500" i="1" dirty="0" smtClean="0"/>
              <a:t>Intel</a:t>
            </a:r>
            <a:r>
              <a:rPr lang="en-US" sz="1500" i="1" baseline="30000" dirty="0" smtClean="0"/>
              <a:t>®</a:t>
            </a:r>
            <a:r>
              <a:rPr lang="en-US" sz="1500" i="1" dirty="0" smtClean="0"/>
              <a:t> SPS 3.0 Firmware  with BMC-assist modules</a:t>
            </a:r>
            <a:endParaRPr lang="en-US" sz="1500" b="1" i="1" dirty="0" smtClean="0"/>
          </a:p>
          <a:p>
            <a:pPr marL="119063" indent="-119063">
              <a:spcBef>
                <a:spcPts val="600"/>
              </a:spcBef>
            </a:pPr>
            <a:r>
              <a:rPr lang="en-US" sz="1500" b="1" i="1" dirty="0" smtClean="0">
                <a:solidFill>
                  <a:schemeClr val="tx2"/>
                </a:solidFill>
              </a:rPr>
              <a:t>Intel</a:t>
            </a:r>
            <a:r>
              <a:rPr lang="en-US" sz="1500" b="1" i="1" baseline="30000" dirty="0" smtClean="0">
                <a:solidFill>
                  <a:schemeClr val="tx2"/>
                </a:solidFill>
              </a:rPr>
              <a:t>®</a:t>
            </a:r>
            <a:r>
              <a:rPr lang="en-US" sz="1500" b="1" i="1" dirty="0" smtClean="0">
                <a:solidFill>
                  <a:schemeClr val="tx2"/>
                </a:solidFill>
              </a:rPr>
              <a:t> Xeon Phi™ coprocessor</a:t>
            </a:r>
          </a:p>
          <a:p>
            <a:pPr marL="225425" lvl="1" indent="-106363">
              <a:spcBef>
                <a:spcPts val="600"/>
              </a:spcBef>
            </a:pPr>
            <a:r>
              <a:rPr lang="en-US" sz="1500" i="1" dirty="0" smtClean="0">
                <a:cs typeface="Arial" pitchFamily="34" charset="0"/>
              </a:rPr>
              <a:t>Co-processor for highly parallel workloads (not supported on </a:t>
            </a:r>
            <a:r>
              <a:rPr lang="en-US" sz="1500" i="1" dirty="0" err="1" smtClean="0">
                <a:cs typeface="Arial" pitchFamily="34" charset="0"/>
              </a:rPr>
              <a:t>Comms</a:t>
            </a:r>
            <a:r>
              <a:rPr lang="en-US" sz="1500" i="1" dirty="0" smtClean="0">
                <a:cs typeface="Arial" pitchFamily="34" charset="0"/>
              </a:rPr>
              <a:t> and Storage platforms)</a:t>
            </a:r>
          </a:p>
          <a:p>
            <a:pPr marL="119063" indent="-119063">
              <a:spcBef>
                <a:spcPts val="600"/>
              </a:spcBef>
            </a:pPr>
            <a:r>
              <a:rPr lang="en-US" sz="1500" b="1" i="1" dirty="0" smtClean="0">
                <a:solidFill>
                  <a:schemeClr val="tx2"/>
                </a:solidFill>
              </a:rPr>
              <a:t>Fultondale SSD</a:t>
            </a:r>
          </a:p>
          <a:p>
            <a:pPr marL="225425" lvl="1" indent="-106363">
              <a:spcBef>
                <a:spcPts val="600"/>
              </a:spcBef>
            </a:pPr>
            <a:r>
              <a:rPr lang="en-US" sz="1500" i="1" dirty="0" smtClean="0">
                <a:cs typeface="Arial" pitchFamily="34" charset="0"/>
              </a:rPr>
              <a:t>Family of PCIe storage cards with up to 2TB capacity</a:t>
            </a:r>
            <a:endParaRPr lang="en-US" sz="1100" b="1" i="1" dirty="0" smtClean="0"/>
          </a:p>
          <a:p>
            <a:pPr marL="119063" indent="-119063">
              <a:spcBef>
                <a:spcPts val="600"/>
              </a:spcBef>
            </a:pPr>
            <a:r>
              <a:rPr lang="en-US" sz="1500" b="1" i="1" dirty="0" smtClean="0">
                <a:solidFill>
                  <a:schemeClr val="tx2"/>
                </a:solidFill>
              </a:rPr>
              <a:t>Fortville</a:t>
            </a:r>
          </a:p>
          <a:p>
            <a:pPr marL="225425" lvl="1" indent="-106363">
              <a:spcBef>
                <a:spcPts val="600"/>
              </a:spcBef>
            </a:pPr>
            <a:r>
              <a:rPr lang="en-US" sz="1500" i="1" dirty="0" smtClean="0"/>
              <a:t>Driving the industry transition to 40GbE networking</a:t>
            </a:r>
          </a:p>
        </p:txBody>
      </p:sp>
      <p:sp>
        <p:nvSpPr>
          <p:cNvPr id="128" name="Text Box 30"/>
          <p:cNvSpPr txBox="1">
            <a:spLocks noChangeArrowheads="1"/>
          </p:cNvSpPr>
          <p:nvPr/>
        </p:nvSpPr>
        <p:spPr bwMode="auto">
          <a:xfrm>
            <a:off x="4855604" y="3522725"/>
            <a:ext cx="1537600" cy="246221"/>
          </a:xfrm>
          <a:prstGeom prst="rect">
            <a:avLst/>
          </a:prstGeom>
          <a:noFill/>
          <a:ln w="50800" algn="ctr">
            <a:noFill/>
            <a:miter lim="800000"/>
            <a:headEnd type="none" w="sm" len="sm"/>
            <a:tailEnd type="none" w="sm" len="sm"/>
          </a:ln>
          <a:effectLst>
            <a:outerShdw blurRad="50800" dist="38100" dir="2700000" algn="tl" rotWithShape="0">
              <a:prstClr val="black">
                <a:alpha val="40000"/>
              </a:prstClr>
            </a:outerShdw>
          </a:effectLst>
        </p:spPr>
        <p:txBody>
          <a:bodyPr wrap="none">
            <a:spAutoFit/>
          </a:bodyPr>
          <a:lstStyle/>
          <a:p>
            <a:pPr eaLnBrk="0" hangingPunct="0"/>
            <a:r>
              <a:rPr lang="en-US" sz="1000" dirty="0" err="1" smtClean="0">
                <a:solidFill>
                  <a:srgbClr val="FFFFFF"/>
                </a:solidFill>
                <a:effectLst>
                  <a:outerShdw blurRad="38100" dist="38100" dir="2700000" algn="tl">
                    <a:srgbClr val="000000">
                      <a:alpha val="43137"/>
                    </a:srgbClr>
                  </a:outerShdw>
                </a:effectLst>
                <a:latin typeface="Verdana" pitchFamily="34" charset="0"/>
              </a:rPr>
              <a:t>PCIe</a:t>
            </a:r>
            <a:r>
              <a:rPr lang="en-US" sz="1000" dirty="0" smtClean="0">
                <a:solidFill>
                  <a:srgbClr val="FFFFFF"/>
                </a:solidFill>
                <a:effectLst>
                  <a:outerShdw blurRad="38100" dist="38100" dir="2700000" algn="tl">
                    <a:srgbClr val="000000">
                      <a:alpha val="43137"/>
                    </a:srgbClr>
                  </a:outerShdw>
                </a:effectLst>
                <a:latin typeface="Verdana" pitchFamily="34" charset="0"/>
              </a:rPr>
              <a:t>* 3.0 – 40 lanes</a:t>
            </a:r>
            <a:endParaRPr lang="en-US" sz="1000" dirty="0">
              <a:solidFill>
                <a:srgbClr val="FFFFFF"/>
              </a:solidFill>
              <a:effectLst>
                <a:outerShdw blurRad="38100" dist="38100" dir="2700000" algn="tl">
                  <a:srgbClr val="000000">
                    <a:alpha val="43137"/>
                  </a:srgbClr>
                </a:outerShdw>
              </a:effectLst>
              <a:latin typeface="Verdana" pitchFamily="34" charset="0"/>
            </a:endParaRPr>
          </a:p>
        </p:txBody>
      </p:sp>
      <p:sp>
        <p:nvSpPr>
          <p:cNvPr id="120" name="Rectangle 20"/>
          <p:cNvSpPr>
            <a:spLocks noChangeArrowheads="1"/>
          </p:cNvSpPr>
          <p:nvPr/>
        </p:nvSpPr>
        <p:spPr bwMode="auto">
          <a:xfrm>
            <a:off x="4232369" y="2586654"/>
            <a:ext cx="820846" cy="866113"/>
          </a:xfrm>
          <a:prstGeom prst="rect">
            <a:avLst/>
          </a:prstGeom>
          <a:solidFill>
            <a:schemeClr val="accent5">
              <a:lumMod val="50000"/>
            </a:schemeClr>
          </a:solidFill>
          <a:ln w="12700" algn="ctr">
            <a:solidFill>
              <a:srgbClr val="000000"/>
            </a:solidFill>
            <a:miter lim="800000"/>
            <a:headEnd type="none" w="sm" len="sm"/>
            <a:tailEnd type="none" w="sm" len="sm"/>
          </a:ln>
          <a:effectLst>
            <a:outerShdw blurRad="50800" dist="38100" dir="2700000" algn="tl" rotWithShape="0">
              <a:prstClr val="black">
                <a:alpha val="40000"/>
              </a:prstClr>
            </a:outerShdw>
          </a:effectLst>
        </p:spPr>
        <p:txBody>
          <a:bodyPr wrap="none" anchor="ctr"/>
          <a:lstStyle/>
          <a:p>
            <a:pPr algn="ctr" eaLnBrk="0" hangingPunct="0">
              <a:lnSpc>
                <a:spcPct val="85000"/>
              </a:lnSpc>
            </a:pPr>
            <a:r>
              <a:rPr lang="en-US" sz="700" b="1" dirty="0">
                <a:solidFill>
                  <a:srgbClr val="FFFFFF"/>
                </a:solidFill>
                <a:effectLst>
                  <a:outerShdw blurRad="38100" dist="38100" dir="2700000" algn="tl">
                    <a:srgbClr val="000000">
                      <a:alpha val="43137"/>
                    </a:srgbClr>
                  </a:outerShdw>
                </a:effectLst>
                <a:latin typeface="Verdana" pitchFamily="34" charset="0"/>
              </a:rPr>
              <a:t>Intel</a:t>
            </a:r>
            <a:r>
              <a:rPr lang="en-US" sz="700" b="1" baseline="30000" dirty="0">
                <a:solidFill>
                  <a:srgbClr val="FFFFFF"/>
                </a:solidFill>
                <a:effectLst>
                  <a:outerShdw blurRad="38100" dist="38100" dir="2700000" algn="tl">
                    <a:srgbClr val="000000">
                      <a:alpha val="43137"/>
                    </a:srgbClr>
                  </a:outerShdw>
                </a:effectLst>
                <a:latin typeface="Verdana" pitchFamily="34" charset="0"/>
              </a:rPr>
              <a:t>®</a:t>
            </a:r>
            <a:r>
              <a:rPr lang="en-US" sz="700" b="1" dirty="0">
                <a:solidFill>
                  <a:srgbClr val="FFFFFF"/>
                </a:solidFill>
                <a:effectLst>
                  <a:outerShdw blurRad="38100" dist="38100" dir="2700000" algn="tl">
                    <a:srgbClr val="000000">
                      <a:alpha val="43137"/>
                    </a:srgbClr>
                  </a:outerShdw>
                </a:effectLst>
                <a:latin typeface="Verdana" pitchFamily="34" charset="0"/>
              </a:rPr>
              <a:t> Xeon</a:t>
            </a:r>
            <a:r>
              <a:rPr lang="en-US" sz="700" b="1" baseline="30000" dirty="0">
                <a:solidFill>
                  <a:srgbClr val="FFFFFF"/>
                </a:solidFill>
                <a:effectLst>
                  <a:outerShdw blurRad="38100" dist="38100" dir="2700000" algn="tl">
                    <a:srgbClr val="000000">
                      <a:alpha val="43137"/>
                    </a:srgbClr>
                  </a:outerShdw>
                </a:effectLst>
                <a:latin typeface="Verdana" pitchFamily="34" charset="0"/>
              </a:rPr>
              <a:t>®</a:t>
            </a:r>
            <a:r>
              <a:rPr lang="en-US" sz="700" b="1" dirty="0">
                <a:solidFill>
                  <a:srgbClr val="FFFFFF"/>
                </a:solidFill>
                <a:effectLst>
                  <a:outerShdw blurRad="38100" dist="38100" dir="2700000" algn="tl">
                    <a:srgbClr val="000000">
                      <a:alpha val="43137"/>
                    </a:srgbClr>
                  </a:outerShdw>
                </a:effectLst>
                <a:latin typeface="Verdana" pitchFamily="34" charset="0"/>
              </a:rPr>
              <a:t/>
            </a:r>
            <a:br>
              <a:rPr lang="en-US" sz="700" b="1" dirty="0">
                <a:solidFill>
                  <a:srgbClr val="FFFFFF"/>
                </a:solidFill>
                <a:effectLst>
                  <a:outerShdw blurRad="38100" dist="38100" dir="2700000" algn="tl">
                    <a:srgbClr val="000000">
                      <a:alpha val="43137"/>
                    </a:srgbClr>
                  </a:outerShdw>
                </a:effectLst>
                <a:latin typeface="Verdana" pitchFamily="34" charset="0"/>
              </a:rPr>
            </a:br>
            <a:r>
              <a:rPr lang="en-US" sz="700" b="1" dirty="0">
                <a:solidFill>
                  <a:srgbClr val="FFFFFF"/>
                </a:solidFill>
                <a:effectLst>
                  <a:outerShdw blurRad="38100" dist="38100" dir="2700000" algn="tl">
                    <a:srgbClr val="000000">
                      <a:alpha val="43137"/>
                    </a:srgbClr>
                  </a:outerShdw>
                </a:effectLst>
                <a:latin typeface="Verdana" pitchFamily="34" charset="0"/>
              </a:rPr>
              <a:t>processor</a:t>
            </a:r>
            <a:br>
              <a:rPr lang="en-US" sz="700" b="1" dirty="0">
                <a:solidFill>
                  <a:srgbClr val="FFFFFF"/>
                </a:solidFill>
                <a:effectLst>
                  <a:outerShdw blurRad="38100" dist="38100" dir="2700000" algn="tl">
                    <a:srgbClr val="000000">
                      <a:alpha val="43137"/>
                    </a:srgbClr>
                  </a:outerShdw>
                </a:effectLst>
                <a:latin typeface="Verdana" pitchFamily="34" charset="0"/>
              </a:rPr>
            </a:br>
            <a:r>
              <a:rPr lang="en-US" sz="700" b="1" dirty="0">
                <a:solidFill>
                  <a:srgbClr val="FFFFFF"/>
                </a:solidFill>
                <a:effectLst>
                  <a:outerShdw blurRad="38100" dist="38100" dir="2700000" algn="tl">
                    <a:srgbClr val="000000">
                      <a:alpha val="43137"/>
                    </a:srgbClr>
                  </a:outerShdw>
                </a:effectLst>
                <a:latin typeface="Verdana" pitchFamily="34" charset="0"/>
              </a:rPr>
              <a:t>E5-2600 </a:t>
            </a:r>
            <a:r>
              <a:rPr lang="en-US" sz="700" b="1" dirty="0" smtClean="0">
                <a:solidFill>
                  <a:srgbClr val="FFFFFF"/>
                </a:solidFill>
                <a:effectLst>
                  <a:outerShdw blurRad="38100" dist="38100" dir="2700000" algn="tl">
                    <a:srgbClr val="000000">
                      <a:alpha val="43137"/>
                    </a:srgbClr>
                  </a:outerShdw>
                </a:effectLst>
                <a:latin typeface="Verdana" pitchFamily="34" charset="0"/>
              </a:rPr>
              <a:t>v3</a:t>
            </a:r>
            <a:endParaRPr lang="en-US" sz="1000" dirty="0" smtClean="0">
              <a:solidFill>
                <a:srgbClr val="FFFFFF"/>
              </a:solidFill>
              <a:effectLst>
                <a:outerShdw blurRad="38100" dist="38100" dir="2700000" algn="tl">
                  <a:srgbClr val="000000">
                    <a:alpha val="43137"/>
                  </a:srgbClr>
                </a:outerShdw>
              </a:effectLst>
              <a:latin typeface="Verdana" pitchFamily="34" charset="0"/>
            </a:endParaRPr>
          </a:p>
          <a:p>
            <a:pPr algn="ctr" eaLnBrk="0" hangingPunct="0"/>
            <a:endParaRPr lang="en-US" sz="1000" dirty="0" smtClean="0">
              <a:solidFill>
                <a:srgbClr val="FFFFFF"/>
              </a:solidFill>
              <a:effectLst>
                <a:outerShdw blurRad="38100" dist="38100" dir="2700000" algn="tl">
                  <a:srgbClr val="000000">
                    <a:alpha val="43137"/>
                  </a:srgbClr>
                </a:outerShdw>
              </a:effectLst>
              <a:latin typeface="Verdana" pitchFamily="34" charset="0"/>
            </a:endParaRPr>
          </a:p>
          <a:p>
            <a:pPr algn="ctr" eaLnBrk="0" hangingPunct="0"/>
            <a:endParaRPr lang="en-US" sz="1000" dirty="0" smtClean="0">
              <a:solidFill>
                <a:srgbClr val="FFFFFF"/>
              </a:solidFill>
              <a:effectLst>
                <a:outerShdw blurRad="38100" dist="38100" dir="2700000" algn="tl">
                  <a:srgbClr val="000000">
                    <a:alpha val="43137"/>
                  </a:srgbClr>
                </a:outerShdw>
              </a:effectLst>
              <a:latin typeface="Verdana" pitchFamily="34" charset="0"/>
            </a:endParaRPr>
          </a:p>
          <a:p>
            <a:pPr algn="ctr" eaLnBrk="0" hangingPunct="0"/>
            <a:endParaRPr lang="en-US" sz="1000" dirty="0">
              <a:solidFill>
                <a:srgbClr val="FFFFFF"/>
              </a:solidFill>
              <a:effectLst>
                <a:outerShdw blurRad="38100" dist="38100" dir="2700000" algn="tl">
                  <a:srgbClr val="000000">
                    <a:alpha val="43137"/>
                  </a:srgbClr>
                </a:outerShdw>
              </a:effectLst>
              <a:latin typeface="Verdana" pitchFamily="34" charset="0"/>
            </a:endParaRPr>
          </a:p>
        </p:txBody>
      </p:sp>
      <p:sp>
        <p:nvSpPr>
          <p:cNvPr id="121" name="Rectangle 21"/>
          <p:cNvSpPr>
            <a:spLocks noChangeArrowheads="1"/>
          </p:cNvSpPr>
          <p:nvPr/>
        </p:nvSpPr>
        <p:spPr bwMode="auto">
          <a:xfrm>
            <a:off x="4243926" y="1066373"/>
            <a:ext cx="820846" cy="866113"/>
          </a:xfrm>
          <a:prstGeom prst="rect">
            <a:avLst/>
          </a:prstGeom>
          <a:solidFill>
            <a:schemeClr val="accent5">
              <a:lumMod val="50000"/>
            </a:schemeClr>
          </a:solidFill>
          <a:ln w="12700" algn="ctr">
            <a:solidFill>
              <a:srgbClr val="000000"/>
            </a:solidFill>
            <a:miter lim="800000"/>
            <a:headEnd type="none" w="sm" len="sm"/>
            <a:tailEnd type="none" w="sm" len="sm"/>
          </a:ln>
          <a:effectLst>
            <a:outerShdw blurRad="50800" dist="38100" dir="2700000" algn="tl" rotWithShape="0">
              <a:prstClr val="black">
                <a:alpha val="40000"/>
              </a:prstClr>
            </a:outerShdw>
          </a:effectLst>
        </p:spPr>
        <p:txBody>
          <a:bodyPr wrap="none" anchor="ctr"/>
          <a:lstStyle/>
          <a:p>
            <a:pPr algn="ctr" eaLnBrk="0" hangingPunct="0"/>
            <a:endParaRPr lang="en-US" sz="1000" dirty="0" smtClean="0">
              <a:solidFill>
                <a:srgbClr val="FFFFFF"/>
              </a:solidFill>
              <a:effectLst>
                <a:outerShdw blurRad="38100" dist="38100" dir="2700000" algn="tl">
                  <a:srgbClr val="000000">
                    <a:alpha val="43137"/>
                  </a:srgbClr>
                </a:outerShdw>
              </a:effectLst>
              <a:latin typeface="Verdana" pitchFamily="34" charset="0"/>
            </a:endParaRPr>
          </a:p>
          <a:p>
            <a:pPr algn="ctr" eaLnBrk="0" hangingPunct="0"/>
            <a:endParaRPr lang="en-US" sz="1000" dirty="0" smtClean="0">
              <a:solidFill>
                <a:srgbClr val="FFFFFF"/>
              </a:solidFill>
              <a:effectLst>
                <a:outerShdw blurRad="38100" dist="38100" dir="2700000" algn="tl">
                  <a:srgbClr val="000000">
                    <a:alpha val="43137"/>
                  </a:srgbClr>
                </a:outerShdw>
              </a:effectLst>
              <a:latin typeface="Verdana" pitchFamily="34" charset="0"/>
            </a:endParaRPr>
          </a:p>
          <a:p>
            <a:pPr algn="ctr" eaLnBrk="0" hangingPunct="0"/>
            <a:endParaRPr lang="en-US" sz="1000" dirty="0">
              <a:solidFill>
                <a:srgbClr val="FFFFFF"/>
              </a:solidFill>
              <a:effectLst>
                <a:outerShdw blurRad="38100" dist="38100" dir="2700000" algn="tl">
                  <a:srgbClr val="000000">
                    <a:alpha val="43137"/>
                  </a:srgbClr>
                </a:outerShdw>
              </a:effectLst>
              <a:latin typeface="Verdana" pitchFamily="34" charset="0"/>
            </a:endParaRPr>
          </a:p>
          <a:p>
            <a:pPr algn="ctr" eaLnBrk="0" hangingPunct="0"/>
            <a:endParaRPr lang="en-US" sz="1400" dirty="0" smtClean="0">
              <a:solidFill>
                <a:srgbClr val="FFFFFF"/>
              </a:solidFill>
              <a:effectLst>
                <a:outerShdw blurRad="38100" dist="38100" dir="2700000" algn="tl">
                  <a:srgbClr val="000000">
                    <a:alpha val="43137"/>
                  </a:srgbClr>
                </a:outerShdw>
              </a:effectLst>
              <a:latin typeface="Verdana" pitchFamily="34" charset="0"/>
            </a:endParaRPr>
          </a:p>
          <a:p>
            <a:pPr algn="ctr" eaLnBrk="0" hangingPunct="0">
              <a:lnSpc>
                <a:spcPct val="85000"/>
              </a:lnSpc>
            </a:pPr>
            <a:r>
              <a:rPr lang="en-US" sz="700" b="1" dirty="0" smtClean="0">
                <a:solidFill>
                  <a:srgbClr val="FFFFFF"/>
                </a:solidFill>
                <a:effectLst>
                  <a:outerShdw blurRad="38100" dist="38100" dir="2700000" algn="tl">
                    <a:srgbClr val="000000">
                      <a:alpha val="43137"/>
                    </a:srgbClr>
                  </a:outerShdw>
                </a:effectLst>
                <a:latin typeface="Verdana" pitchFamily="34" charset="0"/>
              </a:rPr>
              <a:t>Intel</a:t>
            </a:r>
            <a:r>
              <a:rPr lang="en-US" sz="700" b="1" baseline="30000" dirty="0" smtClean="0">
                <a:solidFill>
                  <a:srgbClr val="FFFFFF"/>
                </a:solidFill>
                <a:effectLst>
                  <a:outerShdw blurRad="38100" dist="38100" dir="2700000" algn="tl">
                    <a:srgbClr val="000000">
                      <a:alpha val="43137"/>
                    </a:srgbClr>
                  </a:outerShdw>
                </a:effectLst>
                <a:latin typeface="Verdana" pitchFamily="34" charset="0"/>
              </a:rPr>
              <a:t>®</a:t>
            </a:r>
            <a:r>
              <a:rPr lang="en-US" sz="700" b="1" dirty="0" smtClean="0">
                <a:solidFill>
                  <a:srgbClr val="FFFFFF"/>
                </a:solidFill>
                <a:effectLst>
                  <a:outerShdw blurRad="38100" dist="38100" dir="2700000" algn="tl">
                    <a:srgbClr val="000000">
                      <a:alpha val="43137"/>
                    </a:srgbClr>
                  </a:outerShdw>
                </a:effectLst>
                <a:latin typeface="Verdana" pitchFamily="34" charset="0"/>
              </a:rPr>
              <a:t> Xeon</a:t>
            </a:r>
            <a:r>
              <a:rPr lang="en-US" sz="700" b="1" baseline="30000" dirty="0" smtClean="0">
                <a:solidFill>
                  <a:srgbClr val="FFFFFF"/>
                </a:solidFill>
                <a:effectLst>
                  <a:outerShdw blurRad="38100" dist="38100" dir="2700000" algn="tl">
                    <a:srgbClr val="000000">
                      <a:alpha val="43137"/>
                    </a:srgbClr>
                  </a:outerShdw>
                </a:effectLst>
                <a:latin typeface="Verdana" pitchFamily="34" charset="0"/>
              </a:rPr>
              <a:t>®</a:t>
            </a:r>
            <a:r>
              <a:rPr lang="en-US" sz="700" b="1" dirty="0" smtClean="0">
                <a:solidFill>
                  <a:srgbClr val="FFFFFF"/>
                </a:solidFill>
                <a:effectLst>
                  <a:outerShdw blurRad="38100" dist="38100" dir="2700000" algn="tl">
                    <a:srgbClr val="000000">
                      <a:alpha val="43137"/>
                    </a:srgbClr>
                  </a:outerShdw>
                </a:effectLst>
                <a:latin typeface="Verdana" pitchFamily="34" charset="0"/>
              </a:rPr>
              <a:t/>
            </a:r>
            <a:br>
              <a:rPr lang="en-US" sz="700" b="1" dirty="0" smtClean="0">
                <a:solidFill>
                  <a:srgbClr val="FFFFFF"/>
                </a:solidFill>
                <a:effectLst>
                  <a:outerShdw blurRad="38100" dist="38100" dir="2700000" algn="tl">
                    <a:srgbClr val="000000">
                      <a:alpha val="43137"/>
                    </a:srgbClr>
                  </a:outerShdw>
                </a:effectLst>
                <a:latin typeface="Verdana" pitchFamily="34" charset="0"/>
              </a:rPr>
            </a:br>
            <a:r>
              <a:rPr lang="en-US" sz="700" b="1" dirty="0" smtClean="0">
                <a:solidFill>
                  <a:srgbClr val="FFFFFF"/>
                </a:solidFill>
                <a:effectLst>
                  <a:outerShdw blurRad="38100" dist="38100" dir="2700000" algn="tl">
                    <a:srgbClr val="000000">
                      <a:alpha val="43137"/>
                    </a:srgbClr>
                  </a:outerShdw>
                </a:effectLst>
                <a:latin typeface="Verdana" pitchFamily="34" charset="0"/>
              </a:rPr>
              <a:t>processor</a:t>
            </a:r>
            <a:br>
              <a:rPr lang="en-US" sz="700" b="1" dirty="0" smtClean="0">
                <a:solidFill>
                  <a:srgbClr val="FFFFFF"/>
                </a:solidFill>
                <a:effectLst>
                  <a:outerShdw blurRad="38100" dist="38100" dir="2700000" algn="tl">
                    <a:srgbClr val="000000">
                      <a:alpha val="43137"/>
                    </a:srgbClr>
                  </a:outerShdw>
                </a:effectLst>
                <a:latin typeface="Verdana" pitchFamily="34" charset="0"/>
              </a:rPr>
            </a:br>
            <a:r>
              <a:rPr lang="en-US" sz="700" b="1" dirty="0" smtClean="0">
                <a:solidFill>
                  <a:srgbClr val="FFFFFF"/>
                </a:solidFill>
                <a:effectLst>
                  <a:outerShdw blurRad="38100" dist="38100" dir="2700000" algn="tl">
                    <a:srgbClr val="000000">
                      <a:alpha val="43137"/>
                    </a:srgbClr>
                  </a:outerShdw>
                </a:effectLst>
                <a:latin typeface="Verdana" pitchFamily="34" charset="0"/>
              </a:rPr>
              <a:t>E5-2600 v3</a:t>
            </a:r>
          </a:p>
          <a:p>
            <a:pPr algn="ctr" eaLnBrk="0" hangingPunct="0">
              <a:lnSpc>
                <a:spcPct val="85000"/>
              </a:lnSpc>
            </a:pPr>
            <a:endParaRPr lang="en-US" sz="700" b="1" dirty="0">
              <a:solidFill>
                <a:srgbClr val="FFFFFF"/>
              </a:solidFill>
              <a:effectLst>
                <a:outerShdw blurRad="38100" dist="38100" dir="2700000" algn="tl">
                  <a:srgbClr val="000000">
                    <a:alpha val="43137"/>
                  </a:srgbClr>
                </a:outerShdw>
              </a:effectLst>
              <a:latin typeface="Verdana" pitchFamily="34" charset="0"/>
            </a:endParaRPr>
          </a:p>
        </p:txBody>
      </p:sp>
      <p:sp>
        <p:nvSpPr>
          <p:cNvPr id="124" name="Line 24"/>
          <p:cNvSpPr>
            <a:spLocks noChangeShapeType="1"/>
          </p:cNvSpPr>
          <p:nvPr/>
        </p:nvSpPr>
        <p:spPr bwMode="auto">
          <a:xfrm>
            <a:off x="4739582" y="1932486"/>
            <a:ext cx="0" cy="680672"/>
          </a:xfrm>
          <a:prstGeom prst="line">
            <a:avLst/>
          </a:prstGeom>
          <a:noFill/>
          <a:ln w="38100">
            <a:solidFill>
              <a:schemeClr val="tx1"/>
            </a:solidFill>
            <a:round/>
            <a:headEnd type="triangle" w="med" len="med"/>
            <a:tailEnd type="triangle" w="med" len="med"/>
          </a:ln>
          <a:effectLst>
            <a:outerShdw blurRad="50800" dist="38100" dir="2700000" algn="tl" rotWithShape="0">
              <a:prstClr val="black">
                <a:alpha val="40000"/>
              </a:prstClr>
            </a:outerShdw>
          </a:effectLst>
        </p:spPr>
        <p:txBody>
          <a:bodyPr wrap="none" anchor="ctr"/>
          <a:lstStyle/>
          <a:p>
            <a:endParaRPr lang="en-US" sz="2000" dirty="0">
              <a:solidFill>
                <a:srgbClr val="FFFFFF"/>
              </a:solidFill>
              <a:effectLst>
                <a:outerShdw blurRad="38100" dist="38100" dir="2700000" algn="tl">
                  <a:srgbClr val="000000">
                    <a:alpha val="43137"/>
                  </a:srgbClr>
                </a:outerShdw>
              </a:effectLst>
              <a:latin typeface="Verdana" pitchFamily="34" charset="0"/>
            </a:endParaRPr>
          </a:p>
        </p:txBody>
      </p:sp>
      <p:sp>
        <p:nvSpPr>
          <p:cNvPr id="131" name="Text Box 38"/>
          <p:cNvSpPr txBox="1">
            <a:spLocks noChangeArrowheads="1"/>
          </p:cNvSpPr>
          <p:nvPr/>
        </p:nvSpPr>
        <p:spPr bwMode="auto">
          <a:xfrm>
            <a:off x="4713754" y="2069251"/>
            <a:ext cx="902811" cy="400110"/>
          </a:xfrm>
          <a:prstGeom prst="rect">
            <a:avLst/>
          </a:prstGeom>
          <a:noFill/>
          <a:ln w="50800" algn="ctr">
            <a:noFill/>
            <a:miter lim="800000"/>
            <a:headEnd type="none" w="sm" len="sm"/>
            <a:tailEnd type="none" w="sm" len="sm"/>
          </a:ln>
          <a:effectLst>
            <a:outerShdw blurRad="50800" dist="38100" dir="2700000" algn="tl" rotWithShape="0">
              <a:prstClr val="black">
                <a:alpha val="40000"/>
              </a:prstClr>
            </a:outerShdw>
          </a:effectLst>
        </p:spPr>
        <p:txBody>
          <a:bodyPr wrap="none">
            <a:spAutoFit/>
          </a:bodyPr>
          <a:lstStyle/>
          <a:p>
            <a:pPr eaLnBrk="0" hangingPunct="0"/>
            <a:r>
              <a:rPr lang="en-US" sz="1000" dirty="0">
                <a:solidFill>
                  <a:srgbClr val="FFFFFF"/>
                </a:solidFill>
                <a:effectLst>
                  <a:outerShdw blurRad="38100" dist="38100" dir="2700000" algn="tl">
                    <a:srgbClr val="000000">
                      <a:alpha val="43137"/>
                    </a:srgbClr>
                  </a:outerShdw>
                </a:effectLst>
                <a:latin typeface="Verdana" pitchFamily="34" charset="0"/>
              </a:rPr>
              <a:t>QPI</a:t>
            </a:r>
          </a:p>
          <a:p>
            <a:pPr eaLnBrk="0" hangingPunct="0"/>
            <a:r>
              <a:rPr lang="en-US" sz="1000" dirty="0">
                <a:solidFill>
                  <a:srgbClr val="FFFFFF"/>
                </a:solidFill>
                <a:effectLst>
                  <a:outerShdw blurRad="38100" dist="38100" dir="2700000" algn="tl">
                    <a:srgbClr val="000000">
                      <a:alpha val="43137"/>
                    </a:srgbClr>
                  </a:outerShdw>
                </a:effectLst>
                <a:latin typeface="Verdana" pitchFamily="34" charset="0"/>
              </a:rPr>
              <a:t>2 Channels</a:t>
            </a:r>
          </a:p>
        </p:txBody>
      </p:sp>
      <p:sp>
        <p:nvSpPr>
          <p:cNvPr id="133" name="Rectangle 49"/>
          <p:cNvSpPr>
            <a:spLocks noChangeArrowheads="1"/>
          </p:cNvSpPr>
          <p:nvPr/>
        </p:nvSpPr>
        <p:spPr bwMode="auto">
          <a:xfrm>
            <a:off x="4366604" y="4833429"/>
            <a:ext cx="640080" cy="640080"/>
          </a:xfrm>
          <a:prstGeom prst="rect">
            <a:avLst/>
          </a:prstGeom>
          <a:solidFill>
            <a:schemeClr val="accent5">
              <a:lumMod val="50000"/>
            </a:schemeClr>
          </a:solidFill>
          <a:ln w="3175" algn="ctr">
            <a:solidFill>
              <a:schemeClr val="accent5">
                <a:lumMod val="75000"/>
              </a:schemeClr>
            </a:solidFill>
            <a:miter lim="800000"/>
            <a:headEnd type="none" w="sm" len="sm"/>
            <a:tailEnd type="none" w="sm" len="sm"/>
          </a:ln>
          <a:effectLst>
            <a:outerShdw blurRad="50800" dist="38100" dir="2700000" algn="tl" rotWithShape="0">
              <a:prstClr val="black">
                <a:alpha val="40000"/>
              </a:prstClr>
            </a:outerShdw>
          </a:effectLst>
          <a:scene3d>
            <a:camera prst="orthographicFront"/>
            <a:lightRig rig="threePt" dir="t"/>
          </a:scene3d>
          <a:sp3d>
            <a:bevelT w="57150" prst="cross"/>
          </a:sp3d>
        </p:spPr>
        <p:txBody>
          <a:bodyPr wrap="none" anchor="ctr"/>
          <a:lstStyle/>
          <a:p>
            <a:pPr algn="ctr" eaLnBrk="0" hangingPunct="0">
              <a:defRPr/>
            </a:pPr>
            <a:r>
              <a:rPr lang="en-US" sz="700" b="1" dirty="0" smtClean="0">
                <a:solidFill>
                  <a:srgbClr val="FFFFFF"/>
                </a:solidFill>
                <a:effectLst>
                  <a:outerShdw blurRad="38100" dist="38100" dir="2700000" algn="tl">
                    <a:srgbClr val="000000">
                      <a:alpha val="43137"/>
                    </a:srgbClr>
                  </a:outerShdw>
                </a:effectLst>
                <a:latin typeface="Verdana" pitchFamily="34" charset="0"/>
              </a:rPr>
              <a:t>Intel</a:t>
            </a:r>
            <a:r>
              <a:rPr lang="en-US" sz="700" b="1" baseline="30000" dirty="0" smtClean="0">
                <a:solidFill>
                  <a:srgbClr val="FFFFFF"/>
                </a:solidFill>
                <a:effectLst>
                  <a:outerShdw blurRad="38100" dist="38100" dir="2700000" algn="tl">
                    <a:srgbClr val="000000">
                      <a:alpha val="43137"/>
                    </a:srgbClr>
                  </a:outerShdw>
                </a:effectLst>
                <a:latin typeface="Verdana" pitchFamily="34" charset="0"/>
              </a:rPr>
              <a:t>®</a:t>
            </a:r>
            <a:r>
              <a:rPr lang="en-US" sz="700" b="1" dirty="0" smtClean="0">
                <a:solidFill>
                  <a:srgbClr val="FFFFFF"/>
                </a:solidFill>
                <a:effectLst>
                  <a:outerShdw blurRad="38100" dist="38100" dir="2700000" algn="tl">
                    <a:srgbClr val="000000">
                      <a:alpha val="43137"/>
                    </a:srgbClr>
                  </a:outerShdw>
                </a:effectLst>
                <a:latin typeface="Verdana" pitchFamily="34" charset="0"/>
              </a:rPr>
              <a:t> C610</a:t>
            </a:r>
          </a:p>
          <a:p>
            <a:pPr algn="ctr" eaLnBrk="0" hangingPunct="0">
              <a:defRPr/>
            </a:pPr>
            <a:r>
              <a:rPr lang="en-US" sz="800" b="1" dirty="0" smtClean="0">
                <a:solidFill>
                  <a:srgbClr val="FFFFFF"/>
                </a:solidFill>
                <a:effectLst>
                  <a:outerShdw blurRad="38100" dist="38100" dir="2700000" algn="tl">
                    <a:srgbClr val="000000">
                      <a:alpha val="43137"/>
                    </a:srgbClr>
                  </a:outerShdw>
                </a:effectLst>
                <a:latin typeface="Verdana" pitchFamily="34" charset="0"/>
              </a:rPr>
              <a:t>series</a:t>
            </a:r>
            <a:br>
              <a:rPr lang="en-US" sz="800" b="1" dirty="0" smtClean="0">
                <a:solidFill>
                  <a:srgbClr val="FFFFFF"/>
                </a:solidFill>
                <a:effectLst>
                  <a:outerShdw blurRad="38100" dist="38100" dir="2700000" algn="tl">
                    <a:srgbClr val="000000">
                      <a:alpha val="43137"/>
                    </a:srgbClr>
                  </a:outerShdw>
                </a:effectLst>
                <a:latin typeface="Verdana" pitchFamily="34" charset="0"/>
              </a:rPr>
            </a:br>
            <a:r>
              <a:rPr lang="en-US" sz="800" b="1" dirty="0" smtClean="0">
                <a:solidFill>
                  <a:srgbClr val="FFFFFF"/>
                </a:solidFill>
                <a:effectLst>
                  <a:outerShdw blurRad="38100" dist="38100" dir="2700000" algn="tl">
                    <a:srgbClr val="000000">
                      <a:alpha val="43137"/>
                    </a:srgbClr>
                  </a:outerShdw>
                </a:effectLst>
                <a:latin typeface="Verdana" pitchFamily="34" charset="0"/>
              </a:rPr>
              <a:t>chipset</a:t>
            </a:r>
            <a:endParaRPr lang="en-US" sz="800" b="1" dirty="0">
              <a:solidFill>
                <a:srgbClr val="FFFFFF"/>
              </a:solidFill>
              <a:effectLst>
                <a:outerShdw blurRad="38100" dist="38100" dir="2700000" algn="tl">
                  <a:srgbClr val="000000">
                    <a:alpha val="43137"/>
                  </a:srgbClr>
                </a:outerShdw>
              </a:effectLst>
              <a:latin typeface="Verdana" pitchFamily="34" charset="0"/>
            </a:endParaRPr>
          </a:p>
          <a:p>
            <a:pPr algn="ctr" eaLnBrk="0" hangingPunct="0">
              <a:defRPr/>
            </a:pPr>
            <a:endParaRPr lang="en-US" sz="800" b="1" dirty="0" smtClean="0">
              <a:solidFill>
                <a:srgbClr val="FFFFFF"/>
              </a:solidFill>
              <a:effectLst>
                <a:outerShdw blurRad="38100" dist="38100" dir="2700000" algn="tl">
                  <a:srgbClr val="000000">
                    <a:alpha val="43137"/>
                  </a:srgbClr>
                </a:outerShdw>
              </a:effectLst>
              <a:latin typeface="Verdana" pitchFamily="34" charset="0"/>
            </a:endParaRPr>
          </a:p>
          <a:p>
            <a:pPr algn="ctr" eaLnBrk="0" hangingPunct="0">
              <a:defRPr/>
            </a:pPr>
            <a:endParaRPr lang="en-US" sz="1000" dirty="0">
              <a:solidFill>
                <a:srgbClr val="FFFFFF"/>
              </a:solidFill>
              <a:effectLst>
                <a:outerShdw blurRad="38100" dist="38100" dir="2700000" algn="tl">
                  <a:srgbClr val="000000">
                    <a:alpha val="43137"/>
                  </a:srgbClr>
                </a:outerShdw>
              </a:effectLst>
              <a:latin typeface="Verdana" pitchFamily="34" charset="0"/>
            </a:endParaRPr>
          </a:p>
        </p:txBody>
      </p:sp>
      <p:sp>
        <p:nvSpPr>
          <p:cNvPr id="134" name="Line 24"/>
          <p:cNvSpPr>
            <a:spLocks noChangeShapeType="1"/>
          </p:cNvSpPr>
          <p:nvPr/>
        </p:nvSpPr>
        <p:spPr bwMode="auto">
          <a:xfrm>
            <a:off x="4623964" y="1932486"/>
            <a:ext cx="0" cy="680671"/>
          </a:xfrm>
          <a:prstGeom prst="line">
            <a:avLst/>
          </a:prstGeom>
          <a:noFill/>
          <a:ln w="38100">
            <a:solidFill>
              <a:schemeClr val="tx1"/>
            </a:solidFill>
            <a:round/>
            <a:headEnd type="triangle" w="med" len="med"/>
            <a:tailEnd type="triangle" w="med" len="med"/>
          </a:ln>
          <a:effectLst>
            <a:outerShdw blurRad="50800" dist="38100" dir="2700000" algn="tl" rotWithShape="0">
              <a:prstClr val="black">
                <a:alpha val="40000"/>
              </a:prstClr>
            </a:outerShdw>
          </a:effectLst>
        </p:spPr>
        <p:txBody>
          <a:bodyPr wrap="none" anchor="ctr"/>
          <a:lstStyle/>
          <a:p>
            <a:endParaRPr lang="en-US" sz="2000" dirty="0">
              <a:solidFill>
                <a:srgbClr val="FFFFFF"/>
              </a:solidFill>
              <a:effectLst>
                <a:outerShdw blurRad="38100" dist="38100" dir="2700000" algn="tl">
                  <a:srgbClr val="000000">
                    <a:alpha val="43137"/>
                  </a:srgbClr>
                </a:outerShdw>
              </a:effectLst>
              <a:latin typeface="Verdana" pitchFamily="34" charset="0"/>
            </a:endParaRPr>
          </a:p>
        </p:txBody>
      </p:sp>
      <p:sp>
        <p:nvSpPr>
          <p:cNvPr id="163" name="Rectangle 22"/>
          <p:cNvSpPr>
            <a:spLocks noChangeArrowheads="1"/>
          </p:cNvSpPr>
          <p:nvPr/>
        </p:nvSpPr>
        <p:spPr bwMode="auto">
          <a:xfrm>
            <a:off x="4496144" y="5220036"/>
            <a:ext cx="381000" cy="228600"/>
          </a:xfrm>
          <a:prstGeom prst="rect">
            <a:avLst/>
          </a:prstGeom>
          <a:solidFill>
            <a:schemeClr val="accent5">
              <a:lumMod val="25000"/>
            </a:schemeClr>
          </a:solidFill>
          <a:ln w="3175" algn="ctr">
            <a:noFill/>
            <a:miter lim="800000"/>
            <a:headEnd type="none" w="sm" len="sm"/>
            <a:tailEnd type="none" w="sm" len="sm"/>
          </a:ln>
          <a:scene3d>
            <a:camera prst="orthographicFront"/>
            <a:lightRig rig="threePt" dir="t"/>
          </a:scene3d>
          <a:sp3d>
            <a:bevelT w="63500" prst="cross"/>
          </a:sp3d>
        </p:spPr>
        <p:txBody>
          <a:bodyPr wrap="none" anchor="ctr"/>
          <a:lstStyle/>
          <a:p>
            <a:pPr algn="ctr" eaLnBrk="0" hangingPunct="0"/>
            <a:endParaRPr lang="en-US" sz="1050" dirty="0">
              <a:solidFill>
                <a:srgbClr val="FFFFFF"/>
              </a:solidFill>
              <a:effectLst>
                <a:outerShdw blurRad="38100" dist="38100" dir="2700000" algn="tl">
                  <a:srgbClr val="000000">
                    <a:alpha val="43137"/>
                  </a:srgbClr>
                </a:outerShdw>
              </a:effectLst>
              <a:latin typeface="Verdana" pitchFamily="34" charset="0"/>
            </a:endParaRPr>
          </a:p>
        </p:txBody>
      </p:sp>
      <p:sp>
        <p:nvSpPr>
          <p:cNvPr id="164" name="Rectangle 49"/>
          <p:cNvSpPr>
            <a:spLocks noChangeArrowheads="1"/>
          </p:cNvSpPr>
          <p:nvPr/>
        </p:nvSpPr>
        <p:spPr bwMode="auto">
          <a:xfrm>
            <a:off x="4626741" y="4138046"/>
            <a:ext cx="650183" cy="416459"/>
          </a:xfrm>
          <a:prstGeom prst="rect">
            <a:avLst/>
          </a:prstGeom>
          <a:solidFill>
            <a:schemeClr val="accent5">
              <a:lumMod val="50000"/>
            </a:schemeClr>
          </a:solidFill>
          <a:ln w="3175" algn="ctr">
            <a:solidFill>
              <a:schemeClr val="accent5">
                <a:lumMod val="75000"/>
              </a:schemeClr>
            </a:solidFill>
            <a:miter lim="800000"/>
            <a:headEnd type="none" w="sm" len="sm"/>
            <a:tailEnd type="none" w="sm" len="sm"/>
          </a:ln>
          <a:effectLst>
            <a:outerShdw blurRad="50800" dist="38100" dir="2700000" algn="tl" rotWithShape="0">
              <a:prstClr val="black">
                <a:alpha val="40000"/>
              </a:prstClr>
            </a:outerShdw>
          </a:effectLst>
          <a:scene3d>
            <a:camera prst="orthographicFront"/>
            <a:lightRig rig="threePt" dir="t"/>
          </a:scene3d>
          <a:sp3d>
            <a:bevelT w="57150" prst="cross"/>
          </a:sp3d>
        </p:spPr>
        <p:txBody>
          <a:bodyPr wrap="none" anchor="ctr"/>
          <a:lstStyle/>
          <a:p>
            <a:pPr algn="ctr" eaLnBrk="0" hangingPunct="0">
              <a:defRPr/>
            </a:pPr>
            <a:endParaRPr lang="en-US" sz="1000" dirty="0">
              <a:solidFill>
                <a:srgbClr val="FFFFFF"/>
              </a:solidFill>
              <a:effectLst>
                <a:outerShdw blurRad="38100" dist="38100" dir="2700000" algn="tl">
                  <a:srgbClr val="000000">
                    <a:alpha val="43137"/>
                  </a:srgbClr>
                </a:outerShdw>
              </a:effectLst>
              <a:latin typeface="Verdana" pitchFamily="34" charset="0"/>
            </a:endParaRPr>
          </a:p>
        </p:txBody>
      </p:sp>
      <p:sp>
        <p:nvSpPr>
          <p:cNvPr id="165" name="Rectangle 22"/>
          <p:cNvSpPr>
            <a:spLocks noChangeArrowheads="1"/>
          </p:cNvSpPr>
          <p:nvPr/>
        </p:nvSpPr>
        <p:spPr bwMode="auto">
          <a:xfrm>
            <a:off x="4699614" y="4229589"/>
            <a:ext cx="492079" cy="236088"/>
          </a:xfrm>
          <a:prstGeom prst="rect">
            <a:avLst/>
          </a:prstGeom>
          <a:solidFill>
            <a:schemeClr val="accent1">
              <a:lumMod val="50000"/>
            </a:schemeClr>
          </a:solidFill>
          <a:ln w="3175" algn="ctr">
            <a:noFill/>
            <a:miter lim="800000"/>
            <a:headEnd type="none" w="sm" len="sm"/>
            <a:tailEnd type="none" w="sm" len="sm"/>
          </a:ln>
          <a:scene3d>
            <a:camera prst="orthographicFront"/>
            <a:lightRig rig="threePt" dir="t"/>
          </a:scene3d>
          <a:sp3d>
            <a:bevelT w="63500" prst="cross"/>
          </a:sp3d>
        </p:spPr>
        <p:txBody>
          <a:bodyPr wrap="none" anchor="ctr"/>
          <a:lstStyle/>
          <a:p>
            <a:pPr algn="ctr" eaLnBrk="0" hangingPunct="0"/>
            <a:r>
              <a:rPr lang="en-US" sz="1050" dirty="0" smtClean="0">
                <a:solidFill>
                  <a:srgbClr val="FFFFFF"/>
                </a:solidFill>
                <a:effectLst>
                  <a:outerShdw blurRad="38100" dist="38100" dir="2700000" algn="tl">
                    <a:srgbClr val="000000">
                      <a:alpha val="43137"/>
                    </a:srgbClr>
                  </a:outerShdw>
                </a:effectLst>
                <a:latin typeface="Verdana" pitchFamily="34" charset="0"/>
              </a:rPr>
              <a:t>LAN</a:t>
            </a:r>
            <a:endParaRPr lang="en-US" sz="1050" dirty="0">
              <a:solidFill>
                <a:srgbClr val="FFFFFF"/>
              </a:solidFill>
              <a:effectLst>
                <a:outerShdw blurRad="38100" dist="38100" dir="2700000" algn="tl">
                  <a:srgbClr val="000000">
                    <a:alpha val="43137"/>
                  </a:srgbClr>
                </a:outerShdw>
              </a:effectLst>
              <a:latin typeface="Verdana" pitchFamily="34" charset="0"/>
            </a:endParaRPr>
          </a:p>
        </p:txBody>
      </p:sp>
      <p:sp>
        <p:nvSpPr>
          <p:cNvPr id="166" name="Line 25"/>
          <p:cNvSpPr>
            <a:spLocks noChangeShapeType="1"/>
          </p:cNvSpPr>
          <p:nvPr/>
        </p:nvSpPr>
        <p:spPr bwMode="auto">
          <a:xfrm>
            <a:off x="5298280" y="4229589"/>
            <a:ext cx="290151" cy="0"/>
          </a:xfrm>
          <a:prstGeom prst="line">
            <a:avLst/>
          </a:prstGeom>
          <a:noFill/>
          <a:ln w="28575">
            <a:solidFill>
              <a:srgbClr val="00B0F0"/>
            </a:solidFill>
            <a:round/>
            <a:headEnd type="triangle" w="med" len="med"/>
            <a:tailEnd type="triangle" w="med" len="med"/>
          </a:ln>
          <a:effectLst>
            <a:outerShdw blurRad="50800" dist="38100" dir="2700000" algn="tl" rotWithShape="0">
              <a:prstClr val="black">
                <a:alpha val="40000"/>
              </a:prstClr>
            </a:outerShdw>
          </a:effectLst>
        </p:spPr>
        <p:txBody>
          <a:bodyPr wrap="none" anchor="ctr"/>
          <a:ls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a:lstStyle>
          <a:p>
            <a:endParaRPr lang="en-US" sz="2400" dirty="0">
              <a:solidFill>
                <a:srgbClr val="000000"/>
              </a:solidFill>
            </a:endParaRPr>
          </a:p>
        </p:txBody>
      </p:sp>
      <p:sp>
        <p:nvSpPr>
          <p:cNvPr id="167" name="Line 25"/>
          <p:cNvSpPr>
            <a:spLocks noChangeShapeType="1"/>
          </p:cNvSpPr>
          <p:nvPr/>
        </p:nvSpPr>
        <p:spPr bwMode="auto">
          <a:xfrm>
            <a:off x="5296671" y="4318616"/>
            <a:ext cx="290151" cy="0"/>
          </a:xfrm>
          <a:prstGeom prst="line">
            <a:avLst/>
          </a:prstGeom>
          <a:noFill/>
          <a:ln w="28575">
            <a:solidFill>
              <a:srgbClr val="00B0F0"/>
            </a:solidFill>
            <a:round/>
            <a:headEnd type="triangle" w="med" len="med"/>
            <a:tailEnd type="triangle" w="med" len="med"/>
          </a:ln>
          <a:effectLst>
            <a:outerShdw blurRad="50800" dist="38100" dir="2700000" algn="tl" rotWithShape="0">
              <a:prstClr val="black">
                <a:alpha val="40000"/>
              </a:prstClr>
            </a:outerShdw>
          </a:effectLst>
        </p:spPr>
        <p:txBody>
          <a:bodyPr wrap="none" anchor="ctr"/>
          <a:ls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a:lstStyle>
          <a:p>
            <a:endParaRPr lang="en-US" sz="2400" dirty="0">
              <a:solidFill>
                <a:srgbClr val="000000"/>
              </a:solidFill>
            </a:endParaRPr>
          </a:p>
        </p:txBody>
      </p:sp>
      <p:sp>
        <p:nvSpPr>
          <p:cNvPr id="168" name="Line 25"/>
          <p:cNvSpPr>
            <a:spLocks noChangeShapeType="1"/>
          </p:cNvSpPr>
          <p:nvPr/>
        </p:nvSpPr>
        <p:spPr bwMode="auto">
          <a:xfrm>
            <a:off x="5298160" y="4409148"/>
            <a:ext cx="290151" cy="0"/>
          </a:xfrm>
          <a:prstGeom prst="line">
            <a:avLst/>
          </a:prstGeom>
          <a:noFill/>
          <a:ln w="28575">
            <a:solidFill>
              <a:srgbClr val="00B0F0"/>
            </a:solidFill>
            <a:round/>
            <a:headEnd type="triangle" w="med" len="med"/>
            <a:tailEnd type="triangle" w="med" len="med"/>
          </a:ln>
          <a:effectLst>
            <a:outerShdw blurRad="50800" dist="38100" dir="2700000" algn="tl" rotWithShape="0">
              <a:prstClr val="black">
                <a:alpha val="40000"/>
              </a:prstClr>
            </a:outerShdw>
          </a:effectLst>
        </p:spPr>
        <p:txBody>
          <a:bodyPr wrap="none" anchor="ctr"/>
          <a:ls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a:lstStyle>
          <a:p>
            <a:endParaRPr lang="en-US" sz="2400" dirty="0">
              <a:solidFill>
                <a:srgbClr val="000000"/>
              </a:solidFill>
            </a:endParaRPr>
          </a:p>
        </p:txBody>
      </p:sp>
      <p:sp>
        <p:nvSpPr>
          <p:cNvPr id="169" name="Line 25"/>
          <p:cNvSpPr>
            <a:spLocks noChangeShapeType="1"/>
          </p:cNvSpPr>
          <p:nvPr/>
        </p:nvSpPr>
        <p:spPr bwMode="auto">
          <a:xfrm>
            <a:off x="5296551" y="4498175"/>
            <a:ext cx="290151" cy="0"/>
          </a:xfrm>
          <a:prstGeom prst="line">
            <a:avLst/>
          </a:prstGeom>
          <a:noFill/>
          <a:ln w="28575">
            <a:solidFill>
              <a:srgbClr val="00B0F0"/>
            </a:solidFill>
            <a:round/>
            <a:headEnd type="triangle" w="med" len="med"/>
            <a:tailEnd type="triangle" w="med" len="med"/>
          </a:ln>
          <a:effectLst>
            <a:outerShdw blurRad="50800" dist="38100" dir="2700000" algn="tl" rotWithShape="0">
              <a:prstClr val="black">
                <a:alpha val="40000"/>
              </a:prstClr>
            </a:outerShdw>
          </a:effectLst>
        </p:spPr>
        <p:txBody>
          <a:bodyPr wrap="none" anchor="ctr"/>
          <a:ls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a:lstStyle>
          <a:p>
            <a:endParaRPr lang="en-US" sz="2400" dirty="0">
              <a:solidFill>
                <a:srgbClr val="000000"/>
              </a:solidFill>
            </a:endParaRPr>
          </a:p>
        </p:txBody>
      </p:sp>
      <p:pic>
        <p:nvPicPr>
          <p:cNvPr id="174" name="Picture 13" descr="73195-72.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90671" y="1116069"/>
            <a:ext cx="515798" cy="502920"/>
          </a:xfrm>
          <a:prstGeom prst="rect">
            <a:avLst/>
          </a:prstGeom>
          <a:noFill/>
          <a:ln w="9525">
            <a:noFill/>
            <a:miter lim="800000"/>
            <a:headEnd/>
            <a:tailEnd/>
          </a:ln>
        </p:spPr>
      </p:pic>
      <p:pic>
        <p:nvPicPr>
          <p:cNvPr id="175" name="Picture 13" descr="73195-72.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90671" y="2947924"/>
            <a:ext cx="515799" cy="502920"/>
          </a:xfrm>
          <a:prstGeom prst="rect">
            <a:avLst/>
          </a:prstGeom>
          <a:noFill/>
          <a:ln w="9525">
            <a:noFill/>
            <a:miter lim="800000"/>
            <a:headEnd/>
            <a:tailEnd/>
          </a:ln>
        </p:spPr>
      </p:pic>
      <p:sp>
        <p:nvSpPr>
          <p:cNvPr id="125" name="Line 27"/>
          <p:cNvSpPr>
            <a:spLocks noChangeShapeType="1"/>
          </p:cNvSpPr>
          <p:nvPr/>
        </p:nvSpPr>
        <p:spPr bwMode="auto">
          <a:xfrm>
            <a:off x="4597190" y="3343446"/>
            <a:ext cx="0" cy="481174"/>
          </a:xfrm>
          <a:prstGeom prst="line">
            <a:avLst/>
          </a:prstGeom>
          <a:noFill/>
          <a:ln w="19050">
            <a:solidFill>
              <a:schemeClr val="accent1">
                <a:lumMod val="60000"/>
                <a:lumOff val="40000"/>
              </a:schemeClr>
            </a:solidFill>
            <a:round/>
            <a:headEnd type="triangle" w="med" len="med"/>
            <a:tailEnd type="triangle" w="med" len="med"/>
          </a:ln>
          <a:effectLst>
            <a:outerShdw blurRad="50800" dist="38100" dir="2700000" algn="tl" rotWithShape="0">
              <a:prstClr val="black">
                <a:alpha val="40000"/>
              </a:prstClr>
            </a:outerShdw>
          </a:effectLst>
        </p:spPr>
        <p:txBody>
          <a:bodyPr wrap="none" anchor="ctr"/>
          <a:lstStyle/>
          <a:p>
            <a:endParaRPr lang="en-US" sz="2000" dirty="0">
              <a:solidFill>
                <a:srgbClr val="FFFFFF"/>
              </a:solidFill>
              <a:effectLst>
                <a:outerShdw blurRad="38100" dist="38100" dir="2700000" algn="tl">
                  <a:srgbClr val="000000">
                    <a:alpha val="43137"/>
                  </a:srgbClr>
                </a:outerShdw>
              </a:effectLst>
              <a:latin typeface="Verdana" pitchFamily="34" charset="0"/>
            </a:endParaRPr>
          </a:p>
        </p:txBody>
      </p:sp>
      <p:sp>
        <p:nvSpPr>
          <p:cNvPr id="126" name="Line 28"/>
          <p:cNvSpPr>
            <a:spLocks noChangeShapeType="1"/>
          </p:cNvSpPr>
          <p:nvPr/>
        </p:nvSpPr>
        <p:spPr bwMode="auto">
          <a:xfrm>
            <a:off x="4688395" y="3343446"/>
            <a:ext cx="0" cy="481174"/>
          </a:xfrm>
          <a:prstGeom prst="line">
            <a:avLst/>
          </a:prstGeom>
          <a:noFill/>
          <a:ln w="19050">
            <a:solidFill>
              <a:schemeClr val="accent1">
                <a:lumMod val="60000"/>
                <a:lumOff val="40000"/>
              </a:schemeClr>
            </a:solidFill>
            <a:round/>
            <a:headEnd type="triangle" w="med" len="med"/>
            <a:tailEnd type="triangle" w="med" len="med"/>
          </a:ln>
          <a:effectLst>
            <a:outerShdw blurRad="50800" dist="38100" dir="2700000" algn="tl" rotWithShape="0">
              <a:prstClr val="black">
                <a:alpha val="40000"/>
              </a:prstClr>
            </a:outerShdw>
          </a:effectLst>
        </p:spPr>
        <p:txBody>
          <a:bodyPr wrap="none" anchor="ctr"/>
          <a:lstStyle/>
          <a:p>
            <a:endParaRPr lang="en-US" sz="2000" dirty="0">
              <a:solidFill>
                <a:srgbClr val="FFFFFF"/>
              </a:solidFill>
              <a:effectLst>
                <a:outerShdw blurRad="38100" dist="38100" dir="2700000" algn="tl">
                  <a:srgbClr val="000000">
                    <a:alpha val="43137"/>
                  </a:srgbClr>
                </a:outerShdw>
              </a:effectLst>
              <a:latin typeface="Verdana" pitchFamily="34" charset="0"/>
            </a:endParaRPr>
          </a:p>
        </p:txBody>
      </p:sp>
      <p:sp>
        <p:nvSpPr>
          <p:cNvPr id="127" name="Line 29"/>
          <p:cNvSpPr>
            <a:spLocks noChangeShapeType="1"/>
          </p:cNvSpPr>
          <p:nvPr/>
        </p:nvSpPr>
        <p:spPr bwMode="auto">
          <a:xfrm>
            <a:off x="4772895" y="3343446"/>
            <a:ext cx="6327" cy="794600"/>
          </a:xfrm>
          <a:prstGeom prst="line">
            <a:avLst/>
          </a:prstGeom>
          <a:noFill/>
          <a:ln w="19050">
            <a:solidFill>
              <a:schemeClr val="accent1">
                <a:lumMod val="60000"/>
                <a:lumOff val="40000"/>
              </a:schemeClr>
            </a:solidFill>
            <a:round/>
            <a:headEnd type="triangle" w="med" len="med"/>
            <a:tailEnd type="triangle" w="med" len="med"/>
          </a:ln>
          <a:effectLst>
            <a:outerShdw blurRad="50800" dist="38100" dir="2700000" algn="tl" rotWithShape="0">
              <a:prstClr val="black">
                <a:alpha val="40000"/>
              </a:prstClr>
            </a:outerShdw>
          </a:effectLst>
        </p:spPr>
        <p:txBody>
          <a:bodyPr wrap="none" anchor="ctr"/>
          <a:lstStyle/>
          <a:p>
            <a:endParaRPr lang="en-US" sz="2000" dirty="0">
              <a:solidFill>
                <a:srgbClr val="FFFFFF"/>
              </a:solidFill>
              <a:effectLst>
                <a:outerShdw blurRad="38100" dist="38100" dir="2700000" algn="tl">
                  <a:srgbClr val="000000">
                    <a:alpha val="43137"/>
                  </a:srgbClr>
                </a:outerShdw>
              </a:effectLst>
              <a:latin typeface="Verdana" pitchFamily="34" charset="0"/>
            </a:endParaRPr>
          </a:p>
        </p:txBody>
      </p:sp>
      <p:sp>
        <p:nvSpPr>
          <p:cNvPr id="129" name="Line 31"/>
          <p:cNvSpPr>
            <a:spLocks noChangeShapeType="1"/>
          </p:cNvSpPr>
          <p:nvPr/>
        </p:nvSpPr>
        <p:spPr bwMode="auto">
          <a:xfrm>
            <a:off x="4867005" y="3343446"/>
            <a:ext cx="0" cy="481174"/>
          </a:xfrm>
          <a:prstGeom prst="line">
            <a:avLst/>
          </a:prstGeom>
          <a:noFill/>
          <a:ln w="19050">
            <a:solidFill>
              <a:schemeClr val="accent1">
                <a:lumMod val="60000"/>
                <a:lumOff val="40000"/>
              </a:schemeClr>
            </a:solidFill>
            <a:round/>
            <a:headEnd type="triangle" w="med" len="med"/>
            <a:tailEnd type="triangle" w="med" len="med"/>
          </a:ln>
          <a:effectLst>
            <a:outerShdw blurRad="50800" dist="38100" dir="2700000" algn="tl" rotWithShape="0">
              <a:prstClr val="black">
                <a:alpha val="40000"/>
              </a:prstClr>
            </a:outerShdw>
          </a:effectLst>
        </p:spPr>
        <p:txBody>
          <a:bodyPr wrap="none" anchor="ctr"/>
          <a:lstStyle/>
          <a:p>
            <a:endParaRPr lang="en-US" sz="2000" dirty="0">
              <a:solidFill>
                <a:srgbClr val="FFFFFF"/>
              </a:solidFill>
              <a:effectLst>
                <a:outerShdw blurRad="38100" dist="38100" dir="2700000" algn="tl">
                  <a:srgbClr val="000000">
                    <a:alpha val="43137"/>
                  </a:srgbClr>
                </a:outerShdw>
              </a:effectLst>
              <a:latin typeface="Verdana" pitchFamily="34" charset="0"/>
            </a:endParaRPr>
          </a:p>
        </p:txBody>
      </p:sp>
      <p:sp>
        <p:nvSpPr>
          <p:cNvPr id="132" name="Line 50"/>
          <p:cNvSpPr>
            <a:spLocks noChangeShapeType="1"/>
          </p:cNvSpPr>
          <p:nvPr/>
        </p:nvSpPr>
        <p:spPr bwMode="auto">
          <a:xfrm>
            <a:off x="4414780" y="3286802"/>
            <a:ext cx="0" cy="1463040"/>
          </a:xfrm>
          <a:prstGeom prst="line">
            <a:avLst/>
          </a:prstGeom>
          <a:noFill/>
          <a:ln w="19050">
            <a:solidFill>
              <a:srgbClr val="FF9900"/>
            </a:solidFill>
            <a:round/>
            <a:headEnd type="triangle" w="med" len="med"/>
            <a:tailEnd type="triangle" w="med" len="med"/>
          </a:ln>
          <a:effectLst>
            <a:outerShdw blurRad="50800" dist="38100" dir="2700000" algn="tl" rotWithShape="0">
              <a:prstClr val="black">
                <a:alpha val="40000"/>
              </a:prstClr>
            </a:outerShdw>
          </a:effectLst>
        </p:spPr>
        <p:txBody>
          <a:bodyPr wrap="none" anchor="ctr"/>
          <a:lstStyle/>
          <a:p>
            <a:endParaRPr lang="en-US" sz="2000" dirty="0">
              <a:solidFill>
                <a:srgbClr val="FFFFFF"/>
              </a:solidFill>
              <a:effectLst>
                <a:outerShdw blurRad="38100" dist="38100" dir="2700000" algn="tl">
                  <a:srgbClr val="000000">
                    <a:alpha val="43137"/>
                  </a:srgbClr>
                </a:outerShdw>
              </a:effectLst>
              <a:latin typeface="Verdana" pitchFamily="34" charset="0"/>
            </a:endParaRPr>
          </a:p>
        </p:txBody>
      </p:sp>
      <p:grpSp>
        <p:nvGrpSpPr>
          <p:cNvPr id="6" name="Group 79"/>
          <p:cNvGrpSpPr/>
          <p:nvPr/>
        </p:nvGrpSpPr>
        <p:grpSpPr>
          <a:xfrm>
            <a:off x="6562283" y="2957039"/>
            <a:ext cx="2407013" cy="1099311"/>
            <a:chOff x="4055502" y="2314868"/>
            <a:chExt cx="2695565" cy="366636"/>
          </a:xfrm>
        </p:grpSpPr>
        <p:sp>
          <p:nvSpPr>
            <p:cNvPr id="64" name="Line 25"/>
            <p:cNvSpPr>
              <a:spLocks noChangeShapeType="1"/>
            </p:cNvSpPr>
            <p:nvPr/>
          </p:nvSpPr>
          <p:spPr bwMode="auto">
            <a:xfrm>
              <a:off x="5439896" y="2377366"/>
              <a:ext cx="290151" cy="0"/>
            </a:xfrm>
            <a:prstGeom prst="line">
              <a:avLst/>
            </a:prstGeom>
            <a:noFill/>
            <a:ln w="28575">
              <a:solidFill>
                <a:srgbClr val="00B0F0"/>
              </a:solidFill>
              <a:round/>
              <a:headEnd type="triangle" w="med" len="med"/>
              <a:tailEnd type="triangle" w="med" len="med"/>
            </a:ln>
            <a:effectLst>
              <a:outerShdw blurRad="50800" dist="38100" dir="2700000" algn="tl" rotWithShape="0">
                <a:prstClr val="black">
                  <a:alpha val="40000"/>
                </a:prstClr>
              </a:outerShdw>
            </a:effectLst>
          </p:spPr>
          <p:txBody>
            <a:bodyPr wrap="none" anchor="ctr"/>
            <a:ls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a:lstStyle>
            <a:p>
              <a:pPr>
                <a:buClr>
                  <a:srgbClr val="000000"/>
                </a:buClr>
              </a:pPr>
              <a:endParaRPr lang="en-US" sz="1200" b="1" dirty="0">
                <a:solidFill>
                  <a:srgbClr val="000000"/>
                </a:solidFill>
              </a:endParaRPr>
            </a:p>
          </p:txBody>
        </p:sp>
        <p:sp>
          <p:nvSpPr>
            <p:cNvPr id="65" name="Line 25"/>
            <p:cNvSpPr>
              <a:spLocks noChangeShapeType="1"/>
            </p:cNvSpPr>
            <p:nvPr/>
          </p:nvSpPr>
          <p:spPr bwMode="auto">
            <a:xfrm>
              <a:off x="5438287" y="2466393"/>
              <a:ext cx="290151" cy="0"/>
            </a:xfrm>
            <a:prstGeom prst="line">
              <a:avLst/>
            </a:prstGeom>
            <a:noFill/>
            <a:ln w="28575">
              <a:solidFill>
                <a:srgbClr val="00B0F0"/>
              </a:solidFill>
              <a:round/>
              <a:headEnd type="triangle" w="med" len="med"/>
              <a:tailEnd type="triangle" w="med" len="med"/>
            </a:ln>
            <a:effectLst>
              <a:outerShdw blurRad="50800" dist="38100" dir="2700000" algn="tl" rotWithShape="0">
                <a:prstClr val="black">
                  <a:alpha val="40000"/>
                </a:prstClr>
              </a:outerShdw>
            </a:effectLst>
          </p:spPr>
          <p:txBody>
            <a:bodyPr wrap="none" anchor="ctr"/>
            <a:ls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a:lstStyle>
            <a:p>
              <a:pPr>
                <a:buClr>
                  <a:srgbClr val="000000"/>
                </a:buClr>
              </a:pPr>
              <a:endParaRPr lang="en-US" sz="1200" b="1" dirty="0">
                <a:solidFill>
                  <a:srgbClr val="000000"/>
                </a:solidFill>
              </a:endParaRPr>
            </a:p>
          </p:txBody>
        </p:sp>
        <p:sp>
          <p:nvSpPr>
            <p:cNvPr id="66" name="Line 25"/>
            <p:cNvSpPr>
              <a:spLocks noChangeShapeType="1"/>
            </p:cNvSpPr>
            <p:nvPr/>
          </p:nvSpPr>
          <p:spPr bwMode="auto">
            <a:xfrm>
              <a:off x="5439776" y="2556925"/>
              <a:ext cx="290151" cy="0"/>
            </a:xfrm>
            <a:prstGeom prst="line">
              <a:avLst/>
            </a:prstGeom>
            <a:noFill/>
            <a:ln w="28575">
              <a:solidFill>
                <a:srgbClr val="00B0F0"/>
              </a:solidFill>
              <a:round/>
              <a:headEnd type="triangle" w="med" len="med"/>
              <a:tailEnd type="triangle" w="med" len="med"/>
            </a:ln>
            <a:effectLst>
              <a:outerShdw blurRad="50800" dist="38100" dir="2700000" algn="tl" rotWithShape="0">
                <a:prstClr val="black">
                  <a:alpha val="40000"/>
                </a:prstClr>
              </a:outerShdw>
            </a:effectLst>
          </p:spPr>
          <p:txBody>
            <a:bodyPr wrap="none" anchor="ctr"/>
            <a:ls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a:lstStyle>
            <a:p>
              <a:pPr>
                <a:buClr>
                  <a:srgbClr val="000000"/>
                </a:buClr>
              </a:pPr>
              <a:endParaRPr lang="en-US" sz="1200" b="1" dirty="0">
                <a:solidFill>
                  <a:srgbClr val="000000"/>
                </a:solidFill>
              </a:endParaRPr>
            </a:p>
          </p:txBody>
        </p:sp>
        <p:sp>
          <p:nvSpPr>
            <p:cNvPr id="67" name="Line 25"/>
            <p:cNvSpPr>
              <a:spLocks noChangeShapeType="1"/>
            </p:cNvSpPr>
            <p:nvPr/>
          </p:nvSpPr>
          <p:spPr bwMode="auto">
            <a:xfrm>
              <a:off x="5438167" y="2660582"/>
              <a:ext cx="290151" cy="0"/>
            </a:xfrm>
            <a:prstGeom prst="line">
              <a:avLst/>
            </a:prstGeom>
            <a:noFill/>
            <a:ln w="28575">
              <a:solidFill>
                <a:srgbClr val="00B0F0"/>
              </a:solidFill>
              <a:round/>
              <a:headEnd type="triangle" w="med" len="med"/>
              <a:tailEnd type="triangle" w="med" len="med"/>
            </a:ln>
            <a:effectLst>
              <a:outerShdw blurRad="50800" dist="38100" dir="2700000" algn="tl" rotWithShape="0">
                <a:prstClr val="black">
                  <a:alpha val="40000"/>
                </a:prstClr>
              </a:outerShdw>
            </a:effectLst>
          </p:spPr>
          <p:txBody>
            <a:bodyPr wrap="none" anchor="ctr"/>
            <a:ls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a:lstStyle>
            <a:p>
              <a:pPr>
                <a:buClr>
                  <a:srgbClr val="000000"/>
                </a:buClr>
              </a:pPr>
              <a:endParaRPr lang="en-US" sz="1200" b="1" dirty="0">
                <a:solidFill>
                  <a:srgbClr val="000000"/>
                </a:solidFill>
              </a:endParaRPr>
            </a:p>
          </p:txBody>
        </p:sp>
        <p:sp>
          <p:nvSpPr>
            <p:cNvPr id="68" name="Text Box 38"/>
            <p:cNvSpPr txBox="1">
              <a:spLocks noChangeArrowheads="1"/>
            </p:cNvSpPr>
            <p:nvPr/>
          </p:nvSpPr>
          <p:spPr bwMode="auto">
            <a:xfrm>
              <a:off x="5670015" y="2314868"/>
              <a:ext cx="1081052" cy="184766"/>
            </a:xfrm>
            <a:prstGeom prst="rect">
              <a:avLst/>
            </a:prstGeom>
            <a:noFill/>
            <a:ln w="50800" algn="ctr">
              <a:noFill/>
              <a:miter lim="800000"/>
              <a:headEnd type="none" w="sm" len="sm"/>
              <a:tailEnd type="none" w="sm" len="sm"/>
            </a:ln>
            <a:effectLst>
              <a:outerShdw blurRad="50800" dist="38100" dir="2700000" algn="tl" rotWithShape="0">
                <a:prstClr val="black">
                  <a:alpha val="40000"/>
                </a:prstClr>
              </a:outerShdw>
            </a:effectLst>
          </p:spPr>
          <p:txBody>
            <a:bodyPr wrap="none">
              <a:spAutoFit/>
            </a:bodyPr>
            <a:ls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a:lstStyle>
            <a:p>
              <a:pPr eaLnBrk="0" hangingPunct="0">
                <a:buClr>
                  <a:srgbClr val="000000"/>
                </a:buClr>
              </a:pPr>
              <a:r>
                <a:rPr lang="en-US" sz="1000" b="1" dirty="0" smtClean="0">
                  <a:solidFill>
                    <a:srgbClr val="FFFFFF"/>
                  </a:solidFill>
                </a:rPr>
                <a:t>4x10GbE/</a:t>
              </a:r>
            </a:p>
            <a:p>
              <a:pPr eaLnBrk="0" hangingPunct="0">
                <a:buClr>
                  <a:srgbClr val="000000"/>
                </a:buClr>
              </a:pPr>
              <a:r>
                <a:rPr lang="en-US" sz="1000" b="1" dirty="0" smtClean="0">
                  <a:solidFill>
                    <a:srgbClr val="FFFFFF"/>
                  </a:solidFill>
                </a:rPr>
                <a:t>1x40GbE</a:t>
              </a:r>
            </a:p>
            <a:p>
              <a:pPr eaLnBrk="0" hangingPunct="0">
                <a:buClr>
                  <a:srgbClr val="000000"/>
                </a:buClr>
              </a:pPr>
              <a:r>
                <a:rPr lang="en-US" sz="1000" b="1" dirty="0" smtClean="0">
                  <a:solidFill>
                    <a:srgbClr val="FFFFFF"/>
                  </a:solidFill>
                </a:rPr>
                <a:t>(2x10GbE)</a:t>
              </a:r>
              <a:endParaRPr lang="en-US" sz="1000" b="1" dirty="0">
                <a:solidFill>
                  <a:srgbClr val="FFFFFF"/>
                </a:solidFill>
              </a:endParaRPr>
            </a:p>
          </p:txBody>
        </p:sp>
        <p:sp>
          <p:nvSpPr>
            <p:cNvPr id="69" name="Line 31"/>
            <p:cNvSpPr>
              <a:spLocks noChangeShapeType="1"/>
            </p:cNvSpPr>
            <p:nvPr/>
          </p:nvSpPr>
          <p:spPr bwMode="auto">
            <a:xfrm>
              <a:off x="4055502" y="2498538"/>
              <a:ext cx="407265" cy="0"/>
            </a:xfrm>
            <a:prstGeom prst="line">
              <a:avLst/>
            </a:prstGeom>
            <a:noFill/>
            <a:ln w="19050">
              <a:solidFill>
                <a:schemeClr val="accent2">
                  <a:lumMod val="75000"/>
                </a:schemeClr>
              </a:solidFill>
              <a:round/>
              <a:headEnd type="triangle" w="med" len="med"/>
              <a:tailEnd type="triangle" w="med" len="med"/>
            </a:ln>
            <a:effectLst>
              <a:outerShdw blurRad="50800" dist="38100" dir="2700000" algn="tl" rotWithShape="0">
                <a:prstClr val="black">
                  <a:alpha val="40000"/>
                </a:prstClr>
              </a:outerShdw>
            </a:effectLst>
          </p:spPr>
          <p:txBody>
            <a:bodyPr wrap="none" anchor="ctr"/>
            <a:lstStyle/>
            <a:p>
              <a:pPr algn="ctr">
                <a:spcBef>
                  <a:spcPct val="30000"/>
                </a:spcBef>
                <a:buClr>
                  <a:srgbClr val="000000"/>
                </a:buClr>
              </a:pPr>
              <a:endParaRPr lang="en-US" sz="1200" b="1" dirty="0">
                <a:solidFill>
                  <a:srgbClr val="FFFFFF"/>
                </a:solidFill>
                <a:effectLst>
                  <a:outerShdw blurRad="38100" dist="38100" dir="2700000" algn="tl">
                    <a:srgbClr val="000000">
                      <a:alpha val="43137"/>
                    </a:srgbClr>
                  </a:outerShdw>
                </a:effectLst>
                <a:latin typeface="Verdana" pitchFamily="34" charset="0"/>
              </a:endParaRPr>
            </a:p>
          </p:txBody>
        </p:sp>
        <p:sp>
          <p:nvSpPr>
            <p:cNvPr id="70" name="Rectangle 22"/>
            <p:cNvSpPr>
              <a:spLocks noChangeArrowheads="1"/>
            </p:cNvSpPr>
            <p:nvPr/>
          </p:nvSpPr>
          <p:spPr bwMode="auto">
            <a:xfrm>
              <a:off x="4456548" y="2317097"/>
              <a:ext cx="987107" cy="364407"/>
            </a:xfrm>
            <a:prstGeom prst="rect">
              <a:avLst/>
            </a:prstGeom>
            <a:gradFill flip="none" rotWithShape="1">
              <a:gsLst>
                <a:gs pos="0">
                  <a:schemeClr val="tx2">
                    <a:lumMod val="50000"/>
                    <a:shade val="30000"/>
                    <a:satMod val="115000"/>
                  </a:schemeClr>
                </a:gs>
                <a:gs pos="50000">
                  <a:schemeClr val="tx2">
                    <a:lumMod val="50000"/>
                    <a:shade val="67500"/>
                    <a:satMod val="115000"/>
                  </a:schemeClr>
                </a:gs>
                <a:gs pos="100000">
                  <a:schemeClr val="tx2">
                    <a:lumMod val="50000"/>
                    <a:shade val="100000"/>
                    <a:satMod val="115000"/>
                  </a:schemeClr>
                </a:gs>
              </a:gsLst>
              <a:lin ang="13500000" scaled="1"/>
              <a:tileRect/>
            </a:gradFill>
            <a:ln w="3175" algn="ctr">
              <a:solidFill>
                <a:schemeClr val="accent3">
                  <a:lumMod val="75000"/>
                </a:schemeClr>
              </a:solidFill>
              <a:miter lim="800000"/>
              <a:headEnd type="none" w="sm" len="sm"/>
              <a:tailEnd type="none" w="sm" len="sm"/>
            </a:ln>
            <a:effectLst>
              <a:outerShdw blurRad="50800" dist="38100" dir="2700000" algn="tl" rotWithShape="0">
                <a:prstClr val="black">
                  <a:alpha val="40000"/>
                </a:prstClr>
              </a:outerShdw>
            </a:effectLst>
          </p:spPr>
          <p:txBody>
            <a:bodyPr wrap="none" anchor="ctr"/>
            <a:lstStyle/>
            <a:p>
              <a:pPr algn="ctr" eaLnBrk="0" hangingPunct="0">
                <a:spcBef>
                  <a:spcPct val="30000"/>
                </a:spcBef>
                <a:buClr>
                  <a:srgbClr val="000000"/>
                </a:buClr>
              </a:pPr>
              <a:r>
                <a:rPr lang="en-US" sz="1100" b="1" dirty="0" smtClean="0">
                  <a:solidFill>
                    <a:srgbClr val="FFFFFF"/>
                  </a:solidFill>
                  <a:effectLst>
                    <a:outerShdw blurRad="38100" dist="38100" dir="2700000" algn="tl">
                      <a:srgbClr val="000000">
                        <a:alpha val="43137"/>
                      </a:srgbClr>
                    </a:outerShdw>
                  </a:effectLst>
                  <a:latin typeface="Verdana" pitchFamily="34" charset="0"/>
                </a:rPr>
                <a:t>LOM: </a:t>
              </a:r>
            </a:p>
            <a:p>
              <a:pPr algn="ctr" eaLnBrk="0" hangingPunct="0">
                <a:spcBef>
                  <a:spcPct val="30000"/>
                </a:spcBef>
                <a:buClr>
                  <a:srgbClr val="000000"/>
                </a:buClr>
              </a:pPr>
              <a:r>
                <a:rPr lang="en-US" sz="1100" b="1" dirty="0" smtClean="0">
                  <a:solidFill>
                    <a:srgbClr val="FFFFFF"/>
                  </a:solidFill>
                  <a:effectLst>
                    <a:outerShdw blurRad="38100" dist="38100" dir="2700000" algn="tl">
                      <a:srgbClr val="000000">
                        <a:alpha val="43137"/>
                      </a:srgbClr>
                    </a:outerShdw>
                  </a:effectLst>
                  <a:latin typeface="Verdana" pitchFamily="34" charset="0"/>
                </a:rPr>
                <a:t>Fortville</a:t>
              </a:r>
            </a:p>
            <a:p>
              <a:pPr algn="ctr" eaLnBrk="0" hangingPunct="0">
                <a:spcBef>
                  <a:spcPct val="30000"/>
                </a:spcBef>
                <a:buClr>
                  <a:srgbClr val="000000"/>
                </a:buClr>
              </a:pPr>
              <a:r>
                <a:rPr lang="en-US" sz="1100" b="1" dirty="0" smtClean="0">
                  <a:solidFill>
                    <a:srgbClr val="FFFFFF"/>
                  </a:solidFill>
                  <a:effectLst>
                    <a:outerShdw blurRad="38100" dist="38100" dir="2700000" algn="tl">
                      <a:srgbClr val="000000">
                        <a:alpha val="43137"/>
                      </a:srgbClr>
                    </a:outerShdw>
                  </a:effectLst>
                  <a:latin typeface="Verdana" pitchFamily="34" charset="0"/>
                </a:rPr>
                <a:t>40GbE</a:t>
              </a:r>
              <a:endParaRPr lang="en-US" sz="1100" b="1" dirty="0">
                <a:solidFill>
                  <a:srgbClr val="FFFFFF"/>
                </a:solidFill>
                <a:effectLst>
                  <a:outerShdw blurRad="38100" dist="38100" dir="2700000" algn="tl">
                    <a:srgbClr val="000000">
                      <a:alpha val="43137"/>
                    </a:srgbClr>
                  </a:outerShdw>
                </a:effectLst>
                <a:latin typeface="Verdana" pitchFamily="34" charset="0"/>
              </a:endParaRPr>
            </a:p>
          </p:txBody>
        </p:sp>
      </p:grpSp>
      <p:grpSp>
        <p:nvGrpSpPr>
          <p:cNvPr id="7" name="Group 27"/>
          <p:cNvGrpSpPr/>
          <p:nvPr/>
        </p:nvGrpSpPr>
        <p:grpSpPr>
          <a:xfrm>
            <a:off x="6562284" y="4595184"/>
            <a:ext cx="2177785" cy="606477"/>
            <a:chOff x="4055502" y="3049538"/>
            <a:chExt cx="2438857" cy="341708"/>
          </a:xfrm>
        </p:grpSpPr>
        <p:sp>
          <p:nvSpPr>
            <p:cNvPr id="73" name="Text Box 38"/>
            <p:cNvSpPr txBox="1">
              <a:spLocks noChangeArrowheads="1"/>
            </p:cNvSpPr>
            <p:nvPr/>
          </p:nvSpPr>
          <p:spPr bwMode="auto">
            <a:xfrm>
              <a:off x="5670017" y="3094572"/>
              <a:ext cx="824342" cy="138729"/>
            </a:xfrm>
            <a:prstGeom prst="rect">
              <a:avLst/>
            </a:prstGeom>
            <a:noFill/>
            <a:ln w="50800" algn="ctr">
              <a:noFill/>
              <a:miter lim="800000"/>
              <a:headEnd type="none" w="sm" len="sm"/>
              <a:tailEnd type="none" w="sm" len="sm"/>
            </a:ln>
            <a:effectLst>
              <a:outerShdw blurRad="50800" dist="38100" dir="2700000" algn="tl" rotWithShape="0">
                <a:prstClr val="black">
                  <a:alpha val="40000"/>
                </a:prstClr>
              </a:outerShdw>
            </a:effectLst>
          </p:spPr>
          <p:txBody>
            <a:bodyPr wrap="none">
              <a:spAutoFit/>
            </a:bodyPr>
            <a:ls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a:lstStyle>
            <a:p>
              <a:pPr eaLnBrk="0" hangingPunct="0">
                <a:buClr>
                  <a:srgbClr val="000000"/>
                </a:buClr>
              </a:pPr>
              <a:r>
                <a:rPr lang="en-US" sz="1000" b="1" dirty="0" smtClean="0">
                  <a:solidFill>
                    <a:srgbClr val="FFFFFF"/>
                  </a:solidFill>
                </a:rPr>
                <a:t>1x1GbE</a:t>
              </a:r>
            </a:p>
          </p:txBody>
        </p:sp>
        <p:grpSp>
          <p:nvGrpSpPr>
            <p:cNvPr id="8" name="Group 73"/>
            <p:cNvGrpSpPr/>
            <p:nvPr/>
          </p:nvGrpSpPr>
          <p:grpSpPr>
            <a:xfrm>
              <a:off x="4055502" y="3049538"/>
              <a:ext cx="1674545" cy="341708"/>
              <a:chOff x="4055502" y="3049538"/>
              <a:chExt cx="1674545" cy="341708"/>
            </a:xfrm>
          </p:grpSpPr>
          <p:sp>
            <p:nvSpPr>
              <p:cNvPr id="75" name="Line 25"/>
              <p:cNvSpPr>
                <a:spLocks noChangeShapeType="1"/>
              </p:cNvSpPr>
              <p:nvPr/>
            </p:nvSpPr>
            <p:spPr bwMode="auto">
              <a:xfrm>
                <a:off x="5439896" y="3180181"/>
                <a:ext cx="290151" cy="0"/>
              </a:xfrm>
              <a:prstGeom prst="line">
                <a:avLst/>
              </a:prstGeom>
              <a:noFill/>
              <a:ln w="12700">
                <a:solidFill>
                  <a:srgbClr val="00B0F0"/>
                </a:solidFill>
                <a:round/>
                <a:headEnd type="triangle" w="med" len="med"/>
                <a:tailEnd type="triangle" w="med" len="med"/>
              </a:ln>
              <a:effectLst>
                <a:outerShdw blurRad="50800" dist="38100" dir="2700000" algn="tl" rotWithShape="0">
                  <a:prstClr val="black">
                    <a:alpha val="40000"/>
                  </a:prstClr>
                </a:outerShdw>
              </a:effectLst>
            </p:spPr>
            <p:txBody>
              <a:bodyPr wrap="none" anchor="ctr"/>
              <a:ls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a:lstStyle>
              <a:p>
                <a:pPr>
                  <a:buClr>
                    <a:srgbClr val="000000"/>
                  </a:buClr>
                </a:pPr>
                <a:endParaRPr lang="en-US" sz="1200" b="1" dirty="0">
                  <a:solidFill>
                    <a:srgbClr val="000000"/>
                  </a:solidFill>
                </a:endParaRPr>
              </a:p>
            </p:txBody>
          </p:sp>
          <p:sp>
            <p:nvSpPr>
              <p:cNvPr id="76" name="Line 31"/>
              <p:cNvSpPr>
                <a:spLocks noChangeShapeType="1"/>
              </p:cNvSpPr>
              <p:nvPr/>
            </p:nvSpPr>
            <p:spPr bwMode="auto">
              <a:xfrm>
                <a:off x="4055502" y="3181338"/>
                <a:ext cx="407265" cy="0"/>
              </a:xfrm>
              <a:prstGeom prst="line">
                <a:avLst/>
              </a:prstGeom>
              <a:noFill/>
              <a:ln w="19050">
                <a:solidFill>
                  <a:schemeClr val="accent2">
                    <a:lumMod val="75000"/>
                  </a:schemeClr>
                </a:solidFill>
                <a:round/>
                <a:headEnd type="triangle" w="med" len="med"/>
                <a:tailEnd type="triangle" w="med" len="med"/>
              </a:ln>
              <a:effectLst>
                <a:outerShdw blurRad="50800" dist="38100" dir="2700000" algn="tl" rotWithShape="0">
                  <a:prstClr val="black">
                    <a:alpha val="40000"/>
                  </a:prstClr>
                </a:outerShdw>
              </a:effectLst>
            </p:spPr>
            <p:txBody>
              <a:bodyPr wrap="none" anchor="ctr"/>
              <a:lstStyle/>
              <a:p>
                <a:pPr algn="ctr">
                  <a:spcBef>
                    <a:spcPct val="30000"/>
                  </a:spcBef>
                  <a:buClr>
                    <a:srgbClr val="000000"/>
                  </a:buClr>
                </a:pPr>
                <a:endParaRPr lang="en-US" sz="1200" b="1" dirty="0">
                  <a:solidFill>
                    <a:srgbClr val="FFFFFF"/>
                  </a:solidFill>
                  <a:effectLst>
                    <a:outerShdw blurRad="38100" dist="38100" dir="2700000" algn="tl">
                      <a:srgbClr val="000000">
                        <a:alpha val="43137"/>
                      </a:srgbClr>
                    </a:outerShdw>
                  </a:effectLst>
                  <a:latin typeface="Verdana" pitchFamily="34" charset="0"/>
                </a:endParaRPr>
              </a:p>
            </p:txBody>
          </p:sp>
          <p:sp>
            <p:nvSpPr>
              <p:cNvPr id="77" name="Rectangle 22"/>
              <p:cNvSpPr>
                <a:spLocks noChangeArrowheads="1"/>
              </p:cNvSpPr>
              <p:nvPr/>
            </p:nvSpPr>
            <p:spPr bwMode="auto">
              <a:xfrm>
                <a:off x="4456550" y="3049538"/>
                <a:ext cx="987108" cy="341708"/>
              </a:xfrm>
              <a:prstGeom prst="rect">
                <a:avLst/>
              </a:prstGeom>
              <a:gradFill flip="none" rotWithShape="1">
                <a:gsLst>
                  <a:gs pos="0">
                    <a:schemeClr val="tx2">
                      <a:lumMod val="50000"/>
                      <a:shade val="30000"/>
                      <a:satMod val="115000"/>
                    </a:schemeClr>
                  </a:gs>
                  <a:gs pos="50000">
                    <a:schemeClr val="tx2">
                      <a:lumMod val="50000"/>
                      <a:shade val="67500"/>
                      <a:satMod val="115000"/>
                    </a:schemeClr>
                  </a:gs>
                  <a:gs pos="100000">
                    <a:schemeClr val="tx2">
                      <a:lumMod val="50000"/>
                      <a:shade val="100000"/>
                      <a:satMod val="115000"/>
                    </a:schemeClr>
                  </a:gs>
                </a:gsLst>
                <a:lin ang="13500000" scaled="1"/>
                <a:tileRect/>
              </a:gradFill>
              <a:ln w="3175" algn="ctr">
                <a:solidFill>
                  <a:schemeClr val="accent3">
                    <a:lumMod val="75000"/>
                  </a:schemeClr>
                </a:solidFill>
                <a:miter lim="800000"/>
                <a:headEnd type="none" w="sm" len="sm"/>
                <a:tailEnd type="none" w="sm" len="sm"/>
              </a:ln>
              <a:effectLst>
                <a:outerShdw blurRad="50800" dist="38100" dir="2700000" algn="tl" rotWithShape="0">
                  <a:prstClr val="black">
                    <a:alpha val="40000"/>
                  </a:prstClr>
                </a:outerShdw>
              </a:effectLst>
            </p:spPr>
            <p:txBody>
              <a:bodyPr wrap="none" anchor="ctr"/>
              <a:lstStyle/>
              <a:p>
                <a:pPr algn="ctr" eaLnBrk="0" hangingPunct="0">
                  <a:spcBef>
                    <a:spcPct val="30000"/>
                  </a:spcBef>
                  <a:buClr>
                    <a:srgbClr val="000000"/>
                  </a:buClr>
                </a:pPr>
                <a:r>
                  <a:rPr lang="en-US" sz="1100" b="1" dirty="0" smtClean="0">
                    <a:solidFill>
                      <a:srgbClr val="FFFFFF"/>
                    </a:solidFill>
                    <a:effectLst>
                      <a:outerShdw blurRad="38100" dist="38100" dir="2700000" algn="tl">
                        <a:srgbClr val="000000">
                          <a:alpha val="43137"/>
                        </a:srgbClr>
                      </a:outerShdw>
                    </a:effectLst>
                    <a:latin typeface="Verdana" pitchFamily="34" charset="0"/>
                  </a:rPr>
                  <a:t>LOM: </a:t>
                </a:r>
              </a:p>
              <a:p>
                <a:pPr algn="ctr" eaLnBrk="0" hangingPunct="0">
                  <a:spcBef>
                    <a:spcPct val="30000"/>
                  </a:spcBef>
                  <a:buClr>
                    <a:srgbClr val="000000"/>
                  </a:buClr>
                </a:pPr>
                <a:r>
                  <a:rPr lang="en-US" sz="1100" b="1" dirty="0" smtClean="0">
                    <a:solidFill>
                      <a:srgbClr val="FFFFFF"/>
                    </a:solidFill>
                    <a:effectLst>
                      <a:outerShdw blurRad="38100" dist="38100" dir="2700000" algn="tl">
                        <a:srgbClr val="000000">
                          <a:alpha val="43137"/>
                        </a:srgbClr>
                      </a:outerShdw>
                    </a:effectLst>
                    <a:latin typeface="Verdana" pitchFamily="34" charset="0"/>
                  </a:rPr>
                  <a:t>Springville</a:t>
                </a:r>
                <a:endParaRPr lang="en-US" sz="1100" b="1" dirty="0">
                  <a:solidFill>
                    <a:srgbClr val="FFFFFF"/>
                  </a:solidFill>
                  <a:effectLst>
                    <a:outerShdw blurRad="38100" dist="38100" dir="2700000" algn="tl">
                      <a:srgbClr val="000000">
                        <a:alpha val="43137"/>
                      </a:srgbClr>
                    </a:outerShdw>
                  </a:effectLst>
                  <a:latin typeface="Verdana" pitchFamily="34" charset="0"/>
                </a:endParaRPr>
              </a:p>
            </p:txBody>
          </p:sp>
        </p:grpSp>
      </p:grpSp>
      <p:grpSp>
        <p:nvGrpSpPr>
          <p:cNvPr id="9" name="Group 26"/>
          <p:cNvGrpSpPr/>
          <p:nvPr/>
        </p:nvGrpSpPr>
        <p:grpSpPr>
          <a:xfrm>
            <a:off x="6556731" y="1723136"/>
            <a:ext cx="1737360" cy="501220"/>
            <a:chOff x="4049285" y="1329979"/>
            <a:chExt cx="1760543" cy="282403"/>
          </a:xfrm>
        </p:grpSpPr>
        <p:sp>
          <p:nvSpPr>
            <p:cNvPr id="79" name="Line 31"/>
            <p:cNvSpPr>
              <a:spLocks noChangeShapeType="1"/>
            </p:cNvSpPr>
            <p:nvPr/>
          </p:nvSpPr>
          <p:spPr bwMode="auto">
            <a:xfrm>
              <a:off x="4049285" y="1473547"/>
              <a:ext cx="407265" cy="0"/>
            </a:xfrm>
            <a:prstGeom prst="line">
              <a:avLst/>
            </a:prstGeom>
            <a:noFill/>
            <a:ln w="19050">
              <a:solidFill>
                <a:schemeClr val="accent2">
                  <a:lumMod val="75000"/>
                </a:schemeClr>
              </a:solidFill>
              <a:round/>
              <a:headEnd type="triangle" w="med" len="med"/>
              <a:tailEnd type="triangle" w="med" len="med"/>
            </a:ln>
            <a:effectLst>
              <a:outerShdw blurRad="50800" dist="38100" dir="2700000" algn="tl" rotWithShape="0">
                <a:prstClr val="black">
                  <a:alpha val="40000"/>
                </a:prstClr>
              </a:outerShdw>
            </a:effectLst>
          </p:spPr>
          <p:txBody>
            <a:bodyPr wrap="none" anchor="ctr"/>
            <a:lstStyle/>
            <a:p>
              <a:pPr algn="ctr">
                <a:spcBef>
                  <a:spcPct val="30000"/>
                </a:spcBef>
                <a:buClr>
                  <a:srgbClr val="000000"/>
                </a:buClr>
              </a:pPr>
              <a:endParaRPr lang="en-US" sz="1200" b="1" dirty="0">
                <a:solidFill>
                  <a:srgbClr val="FFFFFF"/>
                </a:solidFill>
                <a:effectLst>
                  <a:outerShdw blurRad="38100" dist="38100" dir="2700000" algn="tl">
                    <a:srgbClr val="000000">
                      <a:alpha val="43137"/>
                    </a:srgbClr>
                  </a:outerShdw>
                </a:effectLst>
                <a:latin typeface="Verdana" pitchFamily="34" charset="0"/>
              </a:endParaRPr>
            </a:p>
          </p:txBody>
        </p:sp>
        <p:sp>
          <p:nvSpPr>
            <p:cNvPr id="80" name="Rectangle 22"/>
            <p:cNvSpPr>
              <a:spLocks noChangeArrowheads="1"/>
            </p:cNvSpPr>
            <p:nvPr/>
          </p:nvSpPr>
          <p:spPr bwMode="auto">
            <a:xfrm>
              <a:off x="4456549" y="1329979"/>
              <a:ext cx="1353279" cy="282403"/>
            </a:xfrm>
            <a:prstGeom prst="rect">
              <a:avLst/>
            </a:prstGeom>
            <a:solidFill>
              <a:schemeClr val="accent3">
                <a:lumMod val="50000"/>
              </a:schemeClr>
            </a:solidFill>
            <a:ln w="3175" algn="ctr">
              <a:solidFill>
                <a:schemeClr val="accent3">
                  <a:lumMod val="75000"/>
                </a:schemeClr>
              </a:solidFill>
              <a:miter lim="800000"/>
              <a:headEnd type="none" w="sm" len="sm"/>
              <a:tailEnd type="none" w="sm" len="sm"/>
            </a:ln>
            <a:effectLst>
              <a:outerShdw blurRad="50800" dist="38100" dir="2700000" algn="tl" rotWithShape="0">
                <a:prstClr val="black">
                  <a:alpha val="40000"/>
                </a:prstClr>
              </a:outerShdw>
            </a:effectLst>
          </p:spPr>
          <p:txBody>
            <a:bodyPr wrap="none" anchor="ctr"/>
            <a:lstStyle/>
            <a:p>
              <a:r>
                <a:rPr lang="en-US" sz="1000" b="1" dirty="0">
                  <a:solidFill>
                    <a:srgbClr val="FFFFFF"/>
                  </a:solidFill>
                  <a:latin typeface="Verdana" pitchFamily="34" charset="0"/>
                </a:rPr>
                <a:t>Intel</a:t>
              </a:r>
              <a:r>
                <a:rPr lang="en-US" sz="1000" b="1" baseline="30000" dirty="0">
                  <a:solidFill>
                    <a:srgbClr val="FFFFFF"/>
                  </a:solidFill>
                  <a:latin typeface="Verdana" pitchFamily="34" charset="0"/>
                </a:rPr>
                <a:t>®</a:t>
              </a:r>
              <a:r>
                <a:rPr lang="en-US" sz="1000" b="1" dirty="0">
                  <a:solidFill>
                    <a:srgbClr val="FFFFFF"/>
                  </a:solidFill>
                  <a:latin typeface="Verdana" pitchFamily="34" charset="0"/>
                </a:rPr>
                <a:t> Xeon Phi</a:t>
              </a:r>
              <a:r>
                <a:rPr lang="en-US" sz="1000" b="1" dirty="0" smtClean="0">
                  <a:solidFill>
                    <a:srgbClr val="FFFFFF"/>
                  </a:solidFill>
                  <a:latin typeface="Verdana" pitchFamily="34" charset="0"/>
                </a:rPr>
                <a:t>™</a:t>
              </a:r>
              <a:endParaRPr lang="en-US" sz="1000" b="1" dirty="0">
                <a:solidFill>
                  <a:srgbClr val="FFFFFF"/>
                </a:solidFill>
                <a:latin typeface="Verdana" pitchFamily="34" charset="0"/>
              </a:endParaRPr>
            </a:p>
          </p:txBody>
        </p:sp>
      </p:grpSp>
      <p:grpSp>
        <p:nvGrpSpPr>
          <p:cNvPr id="10" name="Group 15"/>
          <p:cNvGrpSpPr/>
          <p:nvPr/>
        </p:nvGrpSpPr>
        <p:grpSpPr>
          <a:xfrm>
            <a:off x="6556729" y="2334293"/>
            <a:ext cx="1737360" cy="481822"/>
            <a:chOff x="4049283" y="1966846"/>
            <a:chExt cx="1757293" cy="271474"/>
          </a:xfrm>
        </p:grpSpPr>
        <p:sp>
          <p:nvSpPr>
            <p:cNvPr id="85" name="Rectangle 22"/>
            <p:cNvSpPr>
              <a:spLocks noChangeArrowheads="1"/>
            </p:cNvSpPr>
            <p:nvPr/>
          </p:nvSpPr>
          <p:spPr bwMode="auto">
            <a:xfrm>
              <a:off x="4449314" y="1966846"/>
              <a:ext cx="1357262" cy="271474"/>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3500000" scaled="1"/>
              <a:tileRect/>
            </a:gradFill>
            <a:ln w="3175" algn="ctr">
              <a:solidFill>
                <a:schemeClr val="accent3">
                  <a:lumMod val="75000"/>
                </a:schemeClr>
              </a:solidFill>
              <a:miter lim="800000"/>
              <a:headEnd type="none" w="sm" len="sm"/>
              <a:tailEnd type="none" w="sm" len="sm"/>
            </a:ln>
            <a:effectLst>
              <a:outerShdw blurRad="50800" dist="38100" dir="2700000" algn="tl" rotWithShape="0">
                <a:prstClr val="black">
                  <a:alpha val="40000"/>
                </a:prstClr>
              </a:outerShdw>
            </a:effectLst>
          </p:spPr>
          <p:txBody>
            <a:bodyPr wrap="none" anchor="ctr"/>
            <a:lstStyle/>
            <a:p>
              <a:pPr algn="ctr" eaLnBrk="0" hangingPunct="0">
                <a:spcBef>
                  <a:spcPct val="30000"/>
                </a:spcBef>
                <a:buClr>
                  <a:srgbClr val="000000"/>
                </a:buClr>
              </a:pPr>
              <a:r>
                <a:rPr lang="en-US" sz="1100" b="1" dirty="0" smtClean="0">
                  <a:solidFill>
                    <a:srgbClr val="FFFFFF"/>
                  </a:solidFill>
                  <a:effectLst>
                    <a:outerShdw blurRad="38100" dist="38100" dir="2700000" algn="tl">
                      <a:srgbClr val="000000">
                        <a:alpha val="43137"/>
                      </a:srgbClr>
                    </a:outerShdw>
                  </a:effectLst>
                  <a:latin typeface="Verdana" pitchFamily="34" charset="0"/>
                </a:rPr>
                <a:t>Fultondale SSD </a:t>
              </a:r>
              <a:endParaRPr lang="en-US" sz="1100" b="1" dirty="0">
                <a:solidFill>
                  <a:srgbClr val="FFFFFF"/>
                </a:solidFill>
                <a:effectLst>
                  <a:outerShdw blurRad="38100" dist="38100" dir="2700000" algn="tl">
                    <a:srgbClr val="000000">
                      <a:alpha val="43137"/>
                    </a:srgbClr>
                  </a:outerShdw>
                </a:effectLst>
                <a:latin typeface="Verdana" pitchFamily="34" charset="0"/>
              </a:endParaRPr>
            </a:p>
          </p:txBody>
        </p:sp>
        <p:sp>
          <p:nvSpPr>
            <p:cNvPr id="86" name="Line 31"/>
            <p:cNvSpPr>
              <a:spLocks noChangeShapeType="1"/>
            </p:cNvSpPr>
            <p:nvPr/>
          </p:nvSpPr>
          <p:spPr bwMode="auto">
            <a:xfrm>
              <a:off x="4049283" y="2095197"/>
              <a:ext cx="407265" cy="0"/>
            </a:xfrm>
            <a:prstGeom prst="line">
              <a:avLst/>
            </a:prstGeom>
            <a:noFill/>
            <a:ln w="19050">
              <a:solidFill>
                <a:schemeClr val="accent2">
                  <a:lumMod val="75000"/>
                </a:schemeClr>
              </a:solidFill>
              <a:round/>
              <a:headEnd type="triangle" w="med" len="med"/>
              <a:tailEnd type="triangle" w="med" len="med"/>
            </a:ln>
            <a:effectLst>
              <a:outerShdw blurRad="50800" dist="38100" dir="2700000" algn="tl" rotWithShape="0">
                <a:prstClr val="black">
                  <a:alpha val="40000"/>
                </a:prstClr>
              </a:outerShdw>
            </a:effectLst>
          </p:spPr>
          <p:txBody>
            <a:bodyPr wrap="none" anchor="ctr"/>
            <a:lstStyle/>
            <a:p>
              <a:pPr algn="ctr">
                <a:spcBef>
                  <a:spcPct val="30000"/>
                </a:spcBef>
                <a:buClr>
                  <a:srgbClr val="000000"/>
                </a:buClr>
              </a:pPr>
              <a:endParaRPr lang="en-US" sz="1200" b="1" dirty="0">
                <a:solidFill>
                  <a:srgbClr val="FFFFFF"/>
                </a:solidFill>
                <a:effectLst>
                  <a:outerShdw blurRad="38100" dist="38100" dir="2700000" algn="tl">
                    <a:srgbClr val="000000">
                      <a:alpha val="43137"/>
                    </a:srgbClr>
                  </a:outerShdw>
                </a:effectLst>
                <a:latin typeface="Verdana" pitchFamily="34" charset="0"/>
              </a:endParaRPr>
            </a:p>
          </p:txBody>
        </p:sp>
      </p:grpSp>
      <p:sp>
        <p:nvSpPr>
          <p:cNvPr id="87" name="Text Box 36"/>
          <p:cNvSpPr txBox="1">
            <a:spLocks noChangeArrowheads="1"/>
          </p:cNvSpPr>
          <p:nvPr/>
        </p:nvSpPr>
        <p:spPr bwMode="auto">
          <a:xfrm>
            <a:off x="6505832" y="1066373"/>
            <a:ext cx="2366352" cy="307777"/>
          </a:xfrm>
          <a:prstGeom prst="rect">
            <a:avLst/>
          </a:prstGeom>
          <a:noFill/>
          <a:ln w="50800" algn="ctr">
            <a:noFill/>
            <a:miter lim="800000"/>
            <a:headEnd type="none" w="sm" len="sm"/>
            <a:tailEnd type="none" w="sm" len="sm"/>
          </a:ln>
          <a:effectLst>
            <a:outerShdw blurRad="50800" dist="38100" dir="2700000" algn="tl" rotWithShape="0">
              <a:prstClr val="black">
                <a:alpha val="40000"/>
              </a:prstClr>
            </a:outerShdw>
          </a:effectLst>
        </p:spPr>
        <p:txBody>
          <a:bodyPr wrap="none">
            <a:spAutoFit/>
          </a:bodyPr>
          <a:lstStyle/>
          <a:p>
            <a:pPr algn="r" eaLnBrk="0" hangingPunct="0">
              <a:spcBef>
                <a:spcPct val="30000"/>
              </a:spcBef>
              <a:buClr>
                <a:srgbClr val="000000"/>
              </a:buClr>
            </a:pPr>
            <a:r>
              <a:rPr lang="en-US" sz="1400" b="1" dirty="0" smtClean="0">
                <a:solidFill>
                  <a:srgbClr val="FFFFFF"/>
                </a:solidFill>
                <a:effectLst>
                  <a:outerShdw blurRad="38100" dist="38100" dir="2700000" algn="tl">
                    <a:srgbClr val="000000">
                      <a:alpha val="43137"/>
                    </a:srgbClr>
                  </a:outerShdw>
                </a:effectLst>
                <a:latin typeface="Verdana" pitchFamily="34" charset="0"/>
              </a:rPr>
              <a:t>Extended Ingredients</a:t>
            </a:r>
            <a:endParaRPr lang="en-US" sz="1400" b="1" dirty="0">
              <a:solidFill>
                <a:srgbClr val="FFFFFF"/>
              </a:solidFill>
              <a:effectLst>
                <a:outerShdw blurRad="38100" dist="38100" dir="2700000" algn="tl">
                  <a:srgbClr val="000000">
                    <a:alpha val="43137"/>
                  </a:srgbClr>
                </a:outerShdw>
              </a:effectLst>
              <a:latin typeface="Verdana" pitchFamily="34" charset="0"/>
            </a:endParaRPr>
          </a:p>
        </p:txBody>
      </p:sp>
      <p:sp>
        <p:nvSpPr>
          <p:cNvPr id="84" name="Rectangle 22"/>
          <p:cNvSpPr>
            <a:spLocks noChangeArrowheads="1"/>
          </p:cNvSpPr>
          <p:nvPr/>
        </p:nvSpPr>
        <p:spPr bwMode="auto">
          <a:xfrm>
            <a:off x="6934200" y="5280984"/>
            <a:ext cx="881441" cy="301677"/>
          </a:xfrm>
          <a:prstGeom prst="rect">
            <a:avLst/>
          </a:prstGeom>
          <a:gradFill flip="none" rotWithShape="1">
            <a:gsLst>
              <a:gs pos="0">
                <a:schemeClr val="tx2">
                  <a:lumMod val="50000"/>
                  <a:shade val="30000"/>
                  <a:satMod val="115000"/>
                </a:schemeClr>
              </a:gs>
              <a:gs pos="50000">
                <a:schemeClr val="tx2">
                  <a:lumMod val="50000"/>
                  <a:shade val="67500"/>
                  <a:satMod val="115000"/>
                </a:schemeClr>
              </a:gs>
              <a:gs pos="100000">
                <a:schemeClr val="tx2">
                  <a:lumMod val="50000"/>
                  <a:shade val="100000"/>
                  <a:satMod val="115000"/>
                </a:schemeClr>
              </a:gs>
            </a:gsLst>
            <a:lin ang="13500000" scaled="1"/>
            <a:tileRect/>
          </a:gradFill>
          <a:ln w="3175" algn="ctr">
            <a:solidFill>
              <a:schemeClr val="accent3">
                <a:lumMod val="75000"/>
              </a:schemeClr>
            </a:solidFill>
            <a:miter lim="800000"/>
            <a:headEnd type="none" w="sm" len="sm"/>
            <a:tailEnd type="none" w="sm" len="sm"/>
          </a:ln>
          <a:effectLst>
            <a:outerShdw blurRad="50800" dist="38100" dir="2700000" algn="tl" rotWithShape="0">
              <a:prstClr val="black">
                <a:alpha val="40000"/>
              </a:prstClr>
            </a:outerShdw>
          </a:effectLst>
        </p:spPr>
        <p:txBody>
          <a:bodyPr wrap="none" anchor="ctr"/>
          <a:lstStyle/>
          <a:p>
            <a:pPr algn="ctr" eaLnBrk="0" hangingPunct="0">
              <a:spcBef>
                <a:spcPct val="30000"/>
              </a:spcBef>
              <a:buClr>
                <a:srgbClr val="000000"/>
              </a:buClr>
            </a:pPr>
            <a:r>
              <a:rPr lang="en-US" sz="900" dirty="0" err="1" smtClean="0">
                <a:solidFill>
                  <a:srgbClr val="FFFFFF"/>
                </a:solidFill>
                <a:latin typeface="Verdana" pitchFamily="34" charset="0"/>
              </a:rPr>
              <a:t>Phy</a:t>
            </a:r>
            <a:r>
              <a:rPr lang="en-US" sz="900" dirty="0" smtClean="0">
                <a:solidFill>
                  <a:srgbClr val="FFFFFF"/>
                </a:solidFill>
                <a:latin typeface="Verdana" pitchFamily="34" charset="0"/>
              </a:rPr>
              <a:t>: </a:t>
            </a:r>
            <a:r>
              <a:rPr lang="en-US" sz="900" dirty="0" err="1" smtClean="0">
                <a:solidFill>
                  <a:srgbClr val="FFFFFF"/>
                </a:solidFill>
                <a:latin typeface="Verdana" pitchFamily="34" charset="0"/>
              </a:rPr>
              <a:t>Clarkville</a:t>
            </a:r>
            <a:endParaRPr lang="en-US" sz="1000" dirty="0">
              <a:solidFill>
                <a:srgbClr val="FFFFFF"/>
              </a:solidFill>
              <a:latin typeface="Verdana" pitchFamily="34" charset="0"/>
            </a:endParaRPr>
          </a:p>
        </p:txBody>
      </p:sp>
      <p:sp>
        <p:nvSpPr>
          <p:cNvPr id="88" name="Line 31"/>
          <p:cNvSpPr>
            <a:spLocks noChangeShapeType="1"/>
          </p:cNvSpPr>
          <p:nvPr/>
        </p:nvSpPr>
        <p:spPr bwMode="auto">
          <a:xfrm>
            <a:off x="6570531" y="5409311"/>
            <a:ext cx="363669" cy="0"/>
          </a:xfrm>
          <a:prstGeom prst="line">
            <a:avLst/>
          </a:prstGeom>
          <a:noFill/>
          <a:ln w="19050">
            <a:solidFill>
              <a:schemeClr val="accent2">
                <a:lumMod val="75000"/>
              </a:schemeClr>
            </a:solidFill>
            <a:round/>
            <a:headEnd type="triangle" w="med" len="med"/>
            <a:tailEnd type="triangle" w="med" len="med"/>
          </a:ln>
          <a:effectLst>
            <a:outerShdw blurRad="50800" dist="38100" dir="2700000" algn="tl" rotWithShape="0">
              <a:prstClr val="black">
                <a:alpha val="40000"/>
              </a:prstClr>
            </a:outerShdw>
          </a:effectLst>
        </p:spPr>
        <p:txBody>
          <a:bodyPr wrap="none" anchor="ctr"/>
          <a:lstStyle/>
          <a:p>
            <a:pPr algn="ctr">
              <a:spcBef>
                <a:spcPct val="30000"/>
              </a:spcBef>
              <a:buClr>
                <a:srgbClr val="000000"/>
              </a:buClr>
            </a:pPr>
            <a:endParaRPr lang="en-US" sz="1200" b="1" dirty="0">
              <a:solidFill>
                <a:srgbClr val="FFFFFF"/>
              </a:solidFill>
              <a:effectLst>
                <a:outerShdw blurRad="38100" dist="38100" dir="2700000" algn="tl">
                  <a:srgbClr val="000000">
                    <a:alpha val="43137"/>
                  </a:srgbClr>
                </a:outerShdw>
              </a:effectLst>
              <a:latin typeface="Verdana" pitchFamily="34" charset="0"/>
            </a:endParaRPr>
          </a:p>
        </p:txBody>
      </p:sp>
      <p:sp>
        <p:nvSpPr>
          <p:cNvPr id="91" name="Line 25"/>
          <p:cNvSpPr>
            <a:spLocks noChangeShapeType="1"/>
          </p:cNvSpPr>
          <p:nvPr/>
        </p:nvSpPr>
        <p:spPr bwMode="auto">
          <a:xfrm>
            <a:off x="7818109" y="5409311"/>
            <a:ext cx="259091" cy="0"/>
          </a:xfrm>
          <a:prstGeom prst="line">
            <a:avLst/>
          </a:prstGeom>
          <a:noFill/>
          <a:ln w="12700">
            <a:solidFill>
              <a:srgbClr val="00B0F0"/>
            </a:solidFill>
            <a:round/>
            <a:headEnd type="triangle" w="med" len="med"/>
            <a:tailEnd type="triangle" w="med" len="med"/>
          </a:ln>
          <a:effectLst>
            <a:outerShdw blurRad="50800" dist="38100" dir="2700000" algn="tl" rotWithShape="0">
              <a:prstClr val="black">
                <a:alpha val="40000"/>
              </a:prstClr>
            </a:outerShdw>
          </a:effectLst>
        </p:spPr>
        <p:txBody>
          <a:bodyPr wrap="none" anchor="ctr"/>
          <a:ls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a:lstStyle>
          <a:p>
            <a:pPr>
              <a:buClr>
                <a:srgbClr val="000000"/>
              </a:buClr>
            </a:pPr>
            <a:endParaRPr lang="en-US" sz="1200" b="1" dirty="0">
              <a:solidFill>
                <a:srgbClr val="000000"/>
              </a:solidFill>
            </a:endParaRPr>
          </a:p>
        </p:txBody>
      </p:sp>
      <p:sp>
        <p:nvSpPr>
          <p:cNvPr id="92" name="Text Box 38"/>
          <p:cNvSpPr txBox="1">
            <a:spLocks noChangeArrowheads="1"/>
          </p:cNvSpPr>
          <p:nvPr/>
        </p:nvSpPr>
        <p:spPr bwMode="auto">
          <a:xfrm>
            <a:off x="8001000" y="5208512"/>
            <a:ext cx="755335" cy="400110"/>
          </a:xfrm>
          <a:prstGeom prst="rect">
            <a:avLst/>
          </a:prstGeom>
          <a:noFill/>
          <a:ln w="50800" algn="ctr">
            <a:noFill/>
            <a:miter lim="800000"/>
            <a:headEnd type="none" w="sm" len="sm"/>
            <a:tailEnd type="none" w="sm" len="sm"/>
          </a:ln>
          <a:effectLst>
            <a:outerShdw blurRad="50800" dist="38100" dir="2700000" algn="tl" rotWithShape="0">
              <a:prstClr val="black">
                <a:alpha val="40000"/>
              </a:prstClr>
            </a:outerShdw>
          </a:effectLst>
        </p:spPr>
        <p:txBody>
          <a:bodyPr wrap="none">
            <a:spAutoFit/>
          </a:bodyPr>
          <a:ls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a:lstStyle>
          <a:p>
            <a:pPr eaLnBrk="0" hangingPunct="0">
              <a:buClr>
                <a:srgbClr val="000000"/>
              </a:buClr>
            </a:pPr>
            <a:r>
              <a:rPr lang="en-US" sz="1000" b="1" dirty="0" smtClean="0">
                <a:solidFill>
                  <a:srgbClr val="FFFFFF"/>
                </a:solidFill>
              </a:rPr>
              <a:t>1x1GbE</a:t>
            </a:r>
          </a:p>
          <a:p>
            <a:pPr eaLnBrk="0" hangingPunct="0">
              <a:buClr>
                <a:srgbClr val="000000"/>
              </a:buClr>
            </a:pPr>
            <a:r>
              <a:rPr lang="en-US" sz="1000" b="1" dirty="0" smtClean="0">
                <a:solidFill>
                  <a:srgbClr val="FFFFFF"/>
                </a:solidFill>
              </a:rPr>
              <a:t>w/</a:t>
            </a:r>
            <a:r>
              <a:rPr lang="en-US" sz="1000" b="1" dirty="0" err="1" smtClean="0">
                <a:solidFill>
                  <a:srgbClr val="FFFFFF"/>
                </a:solidFill>
              </a:rPr>
              <a:t>iMAC</a:t>
            </a:r>
            <a:endParaRPr lang="en-US" sz="1000" b="1" dirty="0" smtClean="0">
              <a:solidFill>
                <a:srgbClr val="FFFFFF"/>
              </a:solidFill>
            </a:endParaRPr>
          </a:p>
        </p:txBody>
      </p:sp>
      <p:sp>
        <p:nvSpPr>
          <p:cNvPr id="82" name="Line 31"/>
          <p:cNvSpPr>
            <a:spLocks noChangeShapeType="1"/>
          </p:cNvSpPr>
          <p:nvPr/>
        </p:nvSpPr>
        <p:spPr bwMode="auto">
          <a:xfrm>
            <a:off x="6556729" y="4257966"/>
            <a:ext cx="363668" cy="0"/>
          </a:xfrm>
          <a:prstGeom prst="line">
            <a:avLst/>
          </a:prstGeom>
          <a:noFill/>
          <a:ln w="19050">
            <a:solidFill>
              <a:schemeClr val="accent2">
                <a:lumMod val="75000"/>
              </a:schemeClr>
            </a:solidFill>
            <a:round/>
            <a:headEnd type="triangle" w="med" len="med"/>
            <a:tailEnd type="triangle" w="med" len="med"/>
          </a:ln>
          <a:effectLst>
            <a:outerShdw blurRad="50800" dist="38100" dir="2700000" algn="tl" rotWithShape="0">
              <a:prstClr val="black">
                <a:alpha val="40000"/>
              </a:prstClr>
            </a:outerShdw>
          </a:effectLst>
        </p:spPr>
        <p:txBody>
          <a:bodyPr wrap="none" anchor="ctr"/>
          <a:lstStyle/>
          <a:p>
            <a:pPr algn="ctr">
              <a:spcBef>
                <a:spcPct val="30000"/>
              </a:spcBef>
              <a:buClr>
                <a:srgbClr val="000000"/>
              </a:buClr>
            </a:pPr>
            <a:endParaRPr lang="en-US" sz="1200" b="1" dirty="0">
              <a:solidFill>
                <a:srgbClr val="FFFFFF"/>
              </a:solidFill>
              <a:effectLst>
                <a:outerShdw blurRad="38100" dist="38100" dir="2700000" algn="tl">
                  <a:srgbClr val="000000">
                    <a:alpha val="43137"/>
                  </a:srgbClr>
                </a:outerShdw>
              </a:effectLst>
              <a:latin typeface="Verdana" pitchFamily="34" charset="0"/>
            </a:endParaRPr>
          </a:p>
        </p:txBody>
      </p:sp>
      <p:sp>
        <p:nvSpPr>
          <p:cNvPr id="83" name="Line 31"/>
          <p:cNvSpPr>
            <a:spLocks noChangeShapeType="1"/>
          </p:cNvSpPr>
          <p:nvPr/>
        </p:nvSpPr>
        <p:spPr bwMode="auto">
          <a:xfrm>
            <a:off x="6570532" y="4453526"/>
            <a:ext cx="363668" cy="0"/>
          </a:xfrm>
          <a:prstGeom prst="line">
            <a:avLst/>
          </a:prstGeom>
          <a:noFill/>
          <a:ln w="19050">
            <a:solidFill>
              <a:schemeClr val="accent2">
                <a:lumMod val="75000"/>
              </a:schemeClr>
            </a:solidFill>
            <a:round/>
            <a:headEnd type="triangle" w="med" len="med"/>
            <a:tailEnd type="triangle" w="med" len="med"/>
          </a:ln>
          <a:effectLst>
            <a:outerShdw blurRad="50800" dist="38100" dir="2700000" algn="tl" rotWithShape="0">
              <a:prstClr val="black">
                <a:alpha val="40000"/>
              </a:prstClr>
            </a:outerShdw>
          </a:effectLst>
        </p:spPr>
        <p:txBody>
          <a:bodyPr wrap="none" anchor="ctr"/>
          <a:lstStyle/>
          <a:p>
            <a:pPr algn="ctr">
              <a:spcBef>
                <a:spcPct val="30000"/>
              </a:spcBef>
              <a:buClr>
                <a:srgbClr val="000000"/>
              </a:buClr>
            </a:pPr>
            <a:endParaRPr lang="en-US" sz="1200" b="1" dirty="0">
              <a:solidFill>
                <a:srgbClr val="FFFFFF"/>
              </a:solidFill>
              <a:effectLst>
                <a:outerShdw blurRad="38100" dist="38100" dir="2700000" algn="tl">
                  <a:srgbClr val="000000">
                    <a:alpha val="43137"/>
                  </a:srgbClr>
                </a:outerShdw>
              </a:effectLst>
              <a:latin typeface="Verdana" pitchFamily="34" charset="0"/>
            </a:endParaRPr>
          </a:p>
        </p:txBody>
      </p:sp>
      <p:sp>
        <p:nvSpPr>
          <p:cNvPr id="89" name="Text Box 38"/>
          <p:cNvSpPr txBox="1">
            <a:spLocks noChangeArrowheads="1"/>
          </p:cNvSpPr>
          <p:nvPr/>
        </p:nvSpPr>
        <p:spPr bwMode="auto">
          <a:xfrm>
            <a:off x="6934200" y="4119466"/>
            <a:ext cx="2383986" cy="400110"/>
          </a:xfrm>
          <a:prstGeom prst="rect">
            <a:avLst/>
          </a:prstGeom>
          <a:noFill/>
          <a:ln w="50800" algn="ctr">
            <a:noFill/>
            <a:miter lim="800000"/>
            <a:headEnd type="none" w="sm" len="sm"/>
            <a:tailEnd type="none" w="sm" len="sm"/>
          </a:ln>
          <a:effectLst>
            <a:outerShdw blurRad="50800" dist="38100" dir="2700000" algn="tl" rotWithShape="0">
              <a:prstClr val="black">
                <a:alpha val="40000"/>
              </a:prstClr>
            </a:outerShdw>
          </a:effectLst>
        </p:spPr>
        <p:txBody>
          <a:bodyPr wrap="none">
            <a:spAutoFit/>
          </a:bodyPr>
          <a:ls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a:lstStyle>
          <a:p>
            <a:pPr eaLnBrk="0" hangingPunct="0">
              <a:buClr>
                <a:srgbClr val="000000"/>
              </a:buClr>
            </a:pPr>
            <a:r>
              <a:rPr lang="en-US" sz="1000" b="1" dirty="0" err="1" smtClean="0">
                <a:solidFill>
                  <a:srgbClr val="FFFFFF"/>
                </a:solidFill>
              </a:rPr>
              <a:t>Twinville</a:t>
            </a:r>
            <a:r>
              <a:rPr lang="en-US" sz="1000" b="1" dirty="0" smtClean="0">
                <a:solidFill>
                  <a:srgbClr val="FFFFFF"/>
                </a:solidFill>
              </a:rPr>
              <a:t>     2x10 GBASE-T       </a:t>
            </a:r>
          </a:p>
          <a:p>
            <a:pPr eaLnBrk="0" hangingPunct="0">
              <a:buClr>
                <a:srgbClr val="000000"/>
              </a:buClr>
            </a:pPr>
            <a:r>
              <a:rPr lang="en-US" sz="1000" b="1" dirty="0" err="1" smtClean="0">
                <a:solidFill>
                  <a:srgbClr val="FFFFFF"/>
                </a:solidFill>
              </a:rPr>
              <a:t>Powerville</a:t>
            </a:r>
            <a:r>
              <a:rPr lang="en-US" sz="1000" b="1" dirty="0" smtClean="0">
                <a:solidFill>
                  <a:srgbClr val="FFFFFF"/>
                </a:solidFill>
              </a:rPr>
              <a:t>         4 x1 </a:t>
            </a:r>
            <a:r>
              <a:rPr lang="en-US" sz="1000" b="1" dirty="0" err="1" smtClean="0">
                <a:solidFill>
                  <a:srgbClr val="FFFFFF"/>
                </a:solidFill>
              </a:rPr>
              <a:t>GbE</a:t>
            </a:r>
            <a:endParaRPr lang="en-US" sz="1000" b="1" dirty="0" smtClean="0">
              <a:solidFill>
                <a:srgbClr val="FFFFFF"/>
              </a:solidFill>
            </a:endParaRPr>
          </a:p>
        </p:txBody>
      </p:sp>
      <p:grpSp>
        <p:nvGrpSpPr>
          <p:cNvPr id="93" name="Group 92"/>
          <p:cNvGrpSpPr/>
          <p:nvPr/>
        </p:nvGrpSpPr>
        <p:grpSpPr>
          <a:xfrm>
            <a:off x="3529928" y="1235230"/>
            <a:ext cx="463788" cy="224893"/>
            <a:chOff x="6204505" y="921484"/>
            <a:chExt cx="463788" cy="224893"/>
          </a:xfrm>
        </p:grpSpPr>
        <p:sp>
          <p:nvSpPr>
            <p:cNvPr id="94" name="Rectangle 93"/>
            <p:cNvSpPr/>
            <p:nvPr/>
          </p:nvSpPr>
          <p:spPr bwMode="auto">
            <a:xfrm>
              <a:off x="6302533" y="921484"/>
              <a:ext cx="365760" cy="140741"/>
            </a:xfrm>
            <a:prstGeom prst="rect">
              <a:avLst/>
            </a:prstGeom>
            <a:solidFill>
              <a:srgbClr val="92D050"/>
            </a:solidFill>
            <a:ln w="9525" cap="flat" cmpd="sng" algn="ctr">
              <a:solidFill>
                <a:schemeClr val="accent5">
                  <a:lumMod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endParaRPr lang="en-US" sz="800" dirty="0" smtClean="0">
                <a:solidFill>
                  <a:srgbClr val="000000"/>
                </a:solidFill>
                <a:latin typeface="Verdana" pitchFamily="34" charset="0"/>
              </a:endParaRPr>
            </a:p>
          </p:txBody>
        </p:sp>
        <p:sp>
          <p:nvSpPr>
            <p:cNvPr id="97" name="Rectangle 96"/>
            <p:cNvSpPr/>
            <p:nvPr/>
          </p:nvSpPr>
          <p:spPr bwMode="auto">
            <a:xfrm>
              <a:off x="6253781" y="961106"/>
              <a:ext cx="365760" cy="140741"/>
            </a:xfrm>
            <a:prstGeom prst="rect">
              <a:avLst/>
            </a:prstGeom>
            <a:solidFill>
              <a:srgbClr val="92D050"/>
            </a:solidFill>
            <a:ln w="9525" cap="flat" cmpd="sng" algn="ctr">
              <a:solidFill>
                <a:schemeClr val="accent5">
                  <a:lumMod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endParaRPr lang="en-US" sz="800" dirty="0" smtClean="0">
                <a:solidFill>
                  <a:srgbClr val="000000"/>
                </a:solidFill>
                <a:latin typeface="Verdana" pitchFamily="34" charset="0"/>
              </a:endParaRPr>
            </a:p>
          </p:txBody>
        </p:sp>
        <p:sp>
          <p:nvSpPr>
            <p:cNvPr id="99" name="Rectangle 98"/>
            <p:cNvSpPr/>
            <p:nvPr/>
          </p:nvSpPr>
          <p:spPr bwMode="auto">
            <a:xfrm>
              <a:off x="6204505" y="1005636"/>
              <a:ext cx="365760" cy="140741"/>
            </a:xfrm>
            <a:prstGeom prst="rect">
              <a:avLst/>
            </a:prstGeom>
            <a:solidFill>
              <a:srgbClr val="92D050"/>
            </a:solidFill>
            <a:ln w="9525" cap="flat" cmpd="sng" algn="ctr">
              <a:solidFill>
                <a:schemeClr val="accent5">
                  <a:lumMod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r>
                <a:rPr lang="en-US" sz="800" dirty="0" smtClean="0">
                  <a:solidFill>
                    <a:srgbClr val="000000"/>
                  </a:solidFill>
                  <a:effectLst>
                    <a:outerShdw blurRad="38100" dist="38100" dir="2700000" algn="tl">
                      <a:srgbClr val="000000">
                        <a:alpha val="43137"/>
                      </a:srgbClr>
                    </a:outerShdw>
                  </a:effectLst>
                  <a:latin typeface="Verdana" pitchFamily="34" charset="0"/>
                </a:rPr>
                <a:t>DDR4</a:t>
              </a:r>
            </a:p>
          </p:txBody>
        </p:sp>
      </p:grpSp>
      <p:grpSp>
        <p:nvGrpSpPr>
          <p:cNvPr id="100" name="Group 99"/>
          <p:cNvGrpSpPr/>
          <p:nvPr/>
        </p:nvGrpSpPr>
        <p:grpSpPr>
          <a:xfrm>
            <a:off x="3529928" y="1612030"/>
            <a:ext cx="463788" cy="224893"/>
            <a:chOff x="6204505" y="921484"/>
            <a:chExt cx="463788" cy="224893"/>
          </a:xfrm>
        </p:grpSpPr>
        <p:sp>
          <p:nvSpPr>
            <p:cNvPr id="101" name="Rectangle 100"/>
            <p:cNvSpPr/>
            <p:nvPr/>
          </p:nvSpPr>
          <p:spPr bwMode="auto">
            <a:xfrm>
              <a:off x="6302533" y="921484"/>
              <a:ext cx="365760" cy="140741"/>
            </a:xfrm>
            <a:prstGeom prst="rect">
              <a:avLst/>
            </a:prstGeom>
            <a:solidFill>
              <a:srgbClr val="92D050"/>
            </a:solidFill>
            <a:ln w="9525" cap="flat" cmpd="sng" algn="ctr">
              <a:solidFill>
                <a:schemeClr val="accent5">
                  <a:lumMod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endParaRPr lang="en-US" sz="800" dirty="0" smtClean="0">
                <a:solidFill>
                  <a:srgbClr val="000000"/>
                </a:solidFill>
                <a:latin typeface="Verdana" pitchFamily="34" charset="0"/>
              </a:endParaRPr>
            </a:p>
          </p:txBody>
        </p:sp>
        <p:sp>
          <p:nvSpPr>
            <p:cNvPr id="102" name="Rectangle 101"/>
            <p:cNvSpPr/>
            <p:nvPr/>
          </p:nvSpPr>
          <p:spPr bwMode="auto">
            <a:xfrm>
              <a:off x="6253781" y="961106"/>
              <a:ext cx="365760" cy="140741"/>
            </a:xfrm>
            <a:prstGeom prst="rect">
              <a:avLst/>
            </a:prstGeom>
            <a:solidFill>
              <a:srgbClr val="92D050"/>
            </a:solidFill>
            <a:ln w="9525" cap="flat" cmpd="sng" algn="ctr">
              <a:solidFill>
                <a:schemeClr val="accent5">
                  <a:lumMod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endParaRPr lang="en-US" sz="800" dirty="0" smtClean="0">
                <a:solidFill>
                  <a:srgbClr val="000000"/>
                </a:solidFill>
                <a:latin typeface="Verdana" pitchFamily="34" charset="0"/>
              </a:endParaRPr>
            </a:p>
          </p:txBody>
        </p:sp>
        <p:sp>
          <p:nvSpPr>
            <p:cNvPr id="103" name="Rectangle 102"/>
            <p:cNvSpPr/>
            <p:nvPr/>
          </p:nvSpPr>
          <p:spPr bwMode="auto">
            <a:xfrm>
              <a:off x="6204505" y="1005636"/>
              <a:ext cx="365760" cy="140741"/>
            </a:xfrm>
            <a:prstGeom prst="rect">
              <a:avLst/>
            </a:prstGeom>
            <a:solidFill>
              <a:srgbClr val="92D050"/>
            </a:solidFill>
            <a:ln w="9525" cap="flat" cmpd="sng" algn="ctr">
              <a:solidFill>
                <a:schemeClr val="accent5">
                  <a:lumMod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r>
                <a:rPr lang="en-US" sz="800" dirty="0" smtClean="0">
                  <a:solidFill>
                    <a:srgbClr val="000000"/>
                  </a:solidFill>
                  <a:effectLst>
                    <a:outerShdw blurRad="38100" dist="38100" dir="2700000" algn="tl">
                      <a:srgbClr val="000000">
                        <a:alpha val="43137"/>
                      </a:srgbClr>
                    </a:outerShdw>
                  </a:effectLst>
                  <a:latin typeface="Verdana" pitchFamily="34" charset="0"/>
                </a:rPr>
                <a:t>DDR4</a:t>
              </a:r>
            </a:p>
          </p:txBody>
        </p:sp>
      </p:grpSp>
      <p:sp>
        <p:nvSpPr>
          <p:cNvPr id="104" name="Line 32"/>
          <p:cNvSpPr>
            <a:spLocks noChangeShapeType="1"/>
          </p:cNvSpPr>
          <p:nvPr/>
        </p:nvSpPr>
        <p:spPr bwMode="auto">
          <a:xfrm>
            <a:off x="3978843" y="1752439"/>
            <a:ext cx="264412" cy="0"/>
          </a:xfrm>
          <a:prstGeom prst="line">
            <a:avLst/>
          </a:prstGeom>
          <a:noFill/>
          <a:ln w="28575">
            <a:solidFill>
              <a:srgbClr val="92D050"/>
            </a:solidFill>
            <a:round/>
            <a:headEnd type="triangle" w="med" len="med"/>
            <a:tailEnd type="triangle" w="med" len="med"/>
          </a:ln>
          <a:effectLst>
            <a:outerShdw blurRad="50800" dist="38100" dir="2700000" algn="tl" rotWithShape="0">
              <a:prstClr val="black">
                <a:alpha val="40000"/>
              </a:prstClr>
            </a:outerShdw>
          </a:effectLst>
        </p:spPr>
        <p:txBody>
          <a:bodyPr wrap="none" anchor="ctr"/>
          <a:ls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a:lstStyle>
          <a:p>
            <a:endParaRPr lang="en-US" sz="2400" dirty="0">
              <a:solidFill>
                <a:srgbClr val="FFFFFF"/>
              </a:solidFill>
            </a:endParaRPr>
          </a:p>
        </p:txBody>
      </p:sp>
      <p:sp>
        <p:nvSpPr>
          <p:cNvPr id="105" name="Line 32"/>
          <p:cNvSpPr>
            <a:spLocks noChangeShapeType="1"/>
          </p:cNvSpPr>
          <p:nvPr/>
        </p:nvSpPr>
        <p:spPr bwMode="auto">
          <a:xfrm>
            <a:off x="3980496" y="1365343"/>
            <a:ext cx="264412" cy="0"/>
          </a:xfrm>
          <a:prstGeom prst="line">
            <a:avLst/>
          </a:prstGeom>
          <a:noFill/>
          <a:ln w="28575">
            <a:solidFill>
              <a:srgbClr val="92D050"/>
            </a:solidFill>
            <a:round/>
            <a:headEnd type="triangle" w="med" len="med"/>
            <a:tailEnd type="triangle" w="med" len="med"/>
          </a:ln>
          <a:effectLst>
            <a:outerShdw blurRad="50800" dist="38100" dir="2700000" algn="tl" rotWithShape="0">
              <a:prstClr val="black">
                <a:alpha val="40000"/>
              </a:prstClr>
            </a:outerShdw>
          </a:effectLst>
        </p:spPr>
        <p:txBody>
          <a:bodyPr wrap="none" anchor="ctr"/>
          <a:ls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a:lstStyle>
          <a:p>
            <a:endParaRPr lang="en-US" sz="2400" dirty="0">
              <a:solidFill>
                <a:srgbClr val="FFFFFF"/>
              </a:solidFill>
            </a:endParaRPr>
          </a:p>
        </p:txBody>
      </p:sp>
      <p:grpSp>
        <p:nvGrpSpPr>
          <p:cNvPr id="106" name="Group 105"/>
          <p:cNvGrpSpPr/>
          <p:nvPr/>
        </p:nvGrpSpPr>
        <p:grpSpPr>
          <a:xfrm>
            <a:off x="5331356" y="1236053"/>
            <a:ext cx="463788" cy="224893"/>
            <a:chOff x="6204505" y="921484"/>
            <a:chExt cx="463788" cy="224893"/>
          </a:xfrm>
        </p:grpSpPr>
        <p:sp>
          <p:nvSpPr>
            <p:cNvPr id="107" name="Rectangle 106"/>
            <p:cNvSpPr/>
            <p:nvPr/>
          </p:nvSpPr>
          <p:spPr bwMode="auto">
            <a:xfrm>
              <a:off x="6302533" y="921484"/>
              <a:ext cx="365760" cy="140741"/>
            </a:xfrm>
            <a:prstGeom prst="rect">
              <a:avLst/>
            </a:prstGeom>
            <a:solidFill>
              <a:srgbClr val="92D050"/>
            </a:solidFill>
            <a:ln w="9525" cap="flat" cmpd="sng" algn="ctr">
              <a:solidFill>
                <a:schemeClr val="accent5">
                  <a:lumMod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endParaRPr lang="en-US" sz="800" dirty="0" smtClean="0">
                <a:solidFill>
                  <a:srgbClr val="000000"/>
                </a:solidFill>
                <a:latin typeface="Verdana" pitchFamily="34" charset="0"/>
              </a:endParaRPr>
            </a:p>
          </p:txBody>
        </p:sp>
        <p:sp>
          <p:nvSpPr>
            <p:cNvPr id="108" name="Rectangle 107"/>
            <p:cNvSpPr/>
            <p:nvPr/>
          </p:nvSpPr>
          <p:spPr bwMode="auto">
            <a:xfrm>
              <a:off x="6253781" y="961106"/>
              <a:ext cx="365760" cy="140741"/>
            </a:xfrm>
            <a:prstGeom prst="rect">
              <a:avLst/>
            </a:prstGeom>
            <a:solidFill>
              <a:srgbClr val="92D050"/>
            </a:solidFill>
            <a:ln w="9525" cap="flat" cmpd="sng" algn="ctr">
              <a:solidFill>
                <a:schemeClr val="accent5">
                  <a:lumMod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endParaRPr lang="en-US" sz="800" dirty="0" smtClean="0">
                <a:solidFill>
                  <a:srgbClr val="000000"/>
                </a:solidFill>
                <a:latin typeface="Verdana" pitchFamily="34" charset="0"/>
              </a:endParaRPr>
            </a:p>
          </p:txBody>
        </p:sp>
        <p:sp>
          <p:nvSpPr>
            <p:cNvPr id="109" name="Rectangle 108"/>
            <p:cNvSpPr/>
            <p:nvPr/>
          </p:nvSpPr>
          <p:spPr bwMode="auto">
            <a:xfrm>
              <a:off x="6204505" y="1005636"/>
              <a:ext cx="365760" cy="140741"/>
            </a:xfrm>
            <a:prstGeom prst="rect">
              <a:avLst/>
            </a:prstGeom>
            <a:solidFill>
              <a:srgbClr val="92D050"/>
            </a:solidFill>
            <a:ln w="9525" cap="flat" cmpd="sng" algn="ctr">
              <a:solidFill>
                <a:schemeClr val="accent5">
                  <a:lumMod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r>
                <a:rPr lang="en-US" sz="800" dirty="0" smtClean="0">
                  <a:solidFill>
                    <a:srgbClr val="000000"/>
                  </a:solidFill>
                  <a:effectLst>
                    <a:outerShdw blurRad="38100" dist="38100" dir="2700000" algn="tl">
                      <a:srgbClr val="000000">
                        <a:alpha val="43137"/>
                      </a:srgbClr>
                    </a:outerShdw>
                  </a:effectLst>
                  <a:latin typeface="Verdana" pitchFamily="34" charset="0"/>
                </a:rPr>
                <a:t>DDR4</a:t>
              </a:r>
            </a:p>
          </p:txBody>
        </p:sp>
      </p:grpSp>
      <p:grpSp>
        <p:nvGrpSpPr>
          <p:cNvPr id="110" name="Group 109"/>
          <p:cNvGrpSpPr/>
          <p:nvPr/>
        </p:nvGrpSpPr>
        <p:grpSpPr>
          <a:xfrm>
            <a:off x="5331356" y="1612853"/>
            <a:ext cx="463788" cy="224893"/>
            <a:chOff x="6204505" y="921484"/>
            <a:chExt cx="463788" cy="224893"/>
          </a:xfrm>
        </p:grpSpPr>
        <p:sp>
          <p:nvSpPr>
            <p:cNvPr id="111" name="Rectangle 110"/>
            <p:cNvSpPr/>
            <p:nvPr/>
          </p:nvSpPr>
          <p:spPr bwMode="auto">
            <a:xfrm>
              <a:off x="6302533" y="921484"/>
              <a:ext cx="365760" cy="140741"/>
            </a:xfrm>
            <a:prstGeom prst="rect">
              <a:avLst/>
            </a:prstGeom>
            <a:solidFill>
              <a:srgbClr val="92D050"/>
            </a:solidFill>
            <a:ln w="9525" cap="flat" cmpd="sng" algn="ctr">
              <a:solidFill>
                <a:schemeClr val="accent5">
                  <a:lumMod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endParaRPr lang="en-US" sz="800" dirty="0" smtClean="0">
                <a:solidFill>
                  <a:srgbClr val="000000"/>
                </a:solidFill>
                <a:latin typeface="Verdana" pitchFamily="34" charset="0"/>
              </a:endParaRPr>
            </a:p>
          </p:txBody>
        </p:sp>
        <p:sp>
          <p:nvSpPr>
            <p:cNvPr id="112" name="Rectangle 111"/>
            <p:cNvSpPr/>
            <p:nvPr/>
          </p:nvSpPr>
          <p:spPr bwMode="auto">
            <a:xfrm>
              <a:off x="6253781" y="961106"/>
              <a:ext cx="365760" cy="140741"/>
            </a:xfrm>
            <a:prstGeom prst="rect">
              <a:avLst/>
            </a:prstGeom>
            <a:solidFill>
              <a:srgbClr val="92D050"/>
            </a:solidFill>
            <a:ln w="9525" cap="flat" cmpd="sng" algn="ctr">
              <a:solidFill>
                <a:schemeClr val="accent5">
                  <a:lumMod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endParaRPr lang="en-US" sz="800" dirty="0" smtClean="0">
                <a:solidFill>
                  <a:srgbClr val="000000"/>
                </a:solidFill>
                <a:latin typeface="Verdana" pitchFamily="34" charset="0"/>
              </a:endParaRPr>
            </a:p>
          </p:txBody>
        </p:sp>
        <p:sp>
          <p:nvSpPr>
            <p:cNvPr id="113" name="Rectangle 112"/>
            <p:cNvSpPr/>
            <p:nvPr/>
          </p:nvSpPr>
          <p:spPr bwMode="auto">
            <a:xfrm>
              <a:off x="6204505" y="1005636"/>
              <a:ext cx="365760" cy="140741"/>
            </a:xfrm>
            <a:prstGeom prst="rect">
              <a:avLst/>
            </a:prstGeom>
            <a:solidFill>
              <a:srgbClr val="92D050"/>
            </a:solidFill>
            <a:ln w="9525" cap="flat" cmpd="sng" algn="ctr">
              <a:solidFill>
                <a:schemeClr val="accent5">
                  <a:lumMod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r>
                <a:rPr lang="en-US" sz="800" dirty="0" smtClean="0">
                  <a:solidFill>
                    <a:srgbClr val="000000"/>
                  </a:solidFill>
                  <a:effectLst>
                    <a:outerShdw blurRad="38100" dist="38100" dir="2700000" algn="tl">
                      <a:srgbClr val="000000">
                        <a:alpha val="43137"/>
                      </a:srgbClr>
                    </a:outerShdw>
                  </a:effectLst>
                  <a:latin typeface="Verdana" pitchFamily="34" charset="0"/>
                </a:rPr>
                <a:t>DDR4</a:t>
              </a:r>
            </a:p>
          </p:txBody>
        </p:sp>
      </p:grpSp>
      <p:sp>
        <p:nvSpPr>
          <p:cNvPr id="114" name="Line 32"/>
          <p:cNvSpPr>
            <a:spLocks noChangeShapeType="1"/>
          </p:cNvSpPr>
          <p:nvPr/>
        </p:nvSpPr>
        <p:spPr bwMode="auto">
          <a:xfrm>
            <a:off x="5064733" y="1737431"/>
            <a:ext cx="264412" cy="0"/>
          </a:xfrm>
          <a:prstGeom prst="line">
            <a:avLst/>
          </a:prstGeom>
          <a:noFill/>
          <a:ln w="28575">
            <a:solidFill>
              <a:srgbClr val="92D050"/>
            </a:solidFill>
            <a:round/>
            <a:headEnd type="triangle" w="med" len="med"/>
            <a:tailEnd type="triangle" w="med" len="med"/>
          </a:ln>
          <a:effectLst>
            <a:outerShdw blurRad="50800" dist="38100" dir="2700000" algn="tl" rotWithShape="0">
              <a:prstClr val="black">
                <a:alpha val="40000"/>
              </a:prstClr>
            </a:outerShdw>
          </a:effectLst>
        </p:spPr>
        <p:txBody>
          <a:bodyPr wrap="none" anchor="ctr"/>
          <a:ls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a:lstStyle>
          <a:p>
            <a:endParaRPr lang="en-US" sz="2400" dirty="0">
              <a:solidFill>
                <a:srgbClr val="FFFFFF"/>
              </a:solidFill>
            </a:endParaRPr>
          </a:p>
        </p:txBody>
      </p:sp>
      <p:sp>
        <p:nvSpPr>
          <p:cNvPr id="115" name="Line 32"/>
          <p:cNvSpPr>
            <a:spLocks noChangeShapeType="1"/>
          </p:cNvSpPr>
          <p:nvPr/>
        </p:nvSpPr>
        <p:spPr bwMode="auto">
          <a:xfrm>
            <a:off x="5066386" y="1365343"/>
            <a:ext cx="264412" cy="0"/>
          </a:xfrm>
          <a:prstGeom prst="line">
            <a:avLst/>
          </a:prstGeom>
          <a:noFill/>
          <a:ln w="28575">
            <a:solidFill>
              <a:srgbClr val="92D050"/>
            </a:solidFill>
            <a:round/>
            <a:headEnd type="triangle" w="med" len="med"/>
            <a:tailEnd type="triangle" w="med" len="med"/>
          </a:ln>
          <a:effectLst>
            <a:outerShdw blurRad="50800" dist="38100" dir="2700000" algn="tl" rotWithShape="0">
              <a:prstClr val="black">
                <a:alpha val="40000"/>
              </a:prstClr>
            </a:outerShdw>
          </a:effectLst>
        </p:spPr>
        <p:txBody>
          <a:bodyPr wrap="none" anchor="ctr"/>
          <a:ls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a:lstStyle>
          <a:p>
            <a:endParaRPr lang="en-US" sz="2400" dirty="0">
              <a:solidFill>
                <a:srgbClr val="FFFFFF"/>
              </a:solidFill>
            </a:endParaRPr>
          </a:p>
        </p:txBody>
      </p:sp>
      <p:grpSp>
        <p:nvGrpSpPr>
          <p:cNvPr id="116" name="Group 115"/>
          <p:cNvGrpSpPr/>
          <p:nvPr/>
        </p:nvGrpSpPr>
        <p:grpSpPr>
          <a:xfrm>
            <a:off x="3528950" y="2688640"/>
            <a:ext cx="463788" cy="224893"/>
            <a:chOff x="6204505" y="921484"/>
            <a:chExt cx="463788" cy="224893"/>
          </a:xfrm>
        </p:grpSpPr>
        <p:sp>
          <p:nvSpPr>
            <p:cNvPr id="117" name="Rectangle 116"/>
            <p:cNvSpPr/>
            <p:nvPr/>
          </p:nvSpPr>
          <p:spPr bwMode="auto">
            <a:xfrm>
              <a:off x="6302533" y="921484"/>
              <a:ext cx="365760" cy="140741"/>
            </a:xfrm>
            <a:prstGeom prst="rect">
              <a:avLst/>
            </a:prstGeom>
            <a:solidFill>
              <a:srgbClr val="92D050"/>
            </a:solidFill>
            <a:ln w="9525" cap="flat" cmpd="sng" algn="ctr">
              <a:solidFill>
                <a:schemeClr val="accent5">
                  <a:lumMod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endParaRPr lang="en-US" sz="800" dirty="0" smtClean="0">
                <a:solidFill>
                  <a:srgbClr val="000000"/>
                </a:solidFill>
                <a:latin typeface="Verdana" pitchFamily="34" charset="0"/>
              </a:endParaRPr>
            </a:p>
          </p:txBody>
        </p:sp>
        <p:sp>
          <p:nvSpPr>
            <p:cNvPr id="118" name="Rectangle 117"/>
            <p:cNvSpPr/>
            <p:nvPr/>
          </p:nvSpPr>
          <p:spPr bwMode="auto">
            <a:xfrm>
              <a:off x="6253781" y="961106"/>
              <a:ext cx="365760" cy="140741"/>
            </a:xfrm>
            <a:prstGeom prst="rect">
              <a:avLst/>
            </a:prstGeom>
            <a:solidFill>
              <a:srgbClr val="92D050"/>
            </a:solidFill>
            <a:ln w="9525" cap="flat" cmpd="sng" algn="ctr">
              <a:solidFill>
                <a:schemeClr val="accent5">
                  <a:lumMod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endParaRPr lang="en-US" sz="800" dirty="0" smtClean="0">
                <a:solidFill>
                  <a:srgbClr val="000000"/>
                </a:solidFill>
                <a:latin typeface="Verdana" pitchFamily="34" charset="0"/>
              </a:endParaRPr>
            </a:p>
          </p:txBody>
        </p:sp>
        <p:sp>
          <p:nvSpPr>
            <p:cNvPr id="119" name="Rectangle 118"/>
            <p:cNvSpPr/>
            <p:nvPr/>
          </p:nvSpPr>
          <p:spPr bwMode="auto">
            <a:xfrm>
              <a:off x="6204505" y="1005636"/>
              <a:ext cx="365760" cy="140741"/>
            </a:xfrm>
            <a:prstGeom prst="rect">
              <a:avLst/>
            </a:prstGeom>
            <a:solidFill>
              <a:srgbClr val="92D050"/>
            </a:solidFill>
            <a:ln w="9525" cap="flat" cmpd="sng" algn="ctr">
              <a:solidFill>
                <a:schemeClr val="accent5">
                  <a:lumMod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r>
                <a:rPr lang="en-US" sz="800" dirty="0" smtClean="0">
                  <a:solidFill>
                    <a:srgbClr val="000000"/>
                  </a:solidFill>
                  <a:effectLst>
                    <a:outerShdw blurRad="38100" dist="38100" dir="2700000" algn="tl">
                      <a:srgbClr val="000000">
                        <a:alpha val="43137"/>
                      </a:srgbClr>
                    </a:outerShdw>
                  </a:effectLst>
                  <a:latin typeface="Verdana" pitchFamily="34" charset="0"/>
                </a:rPr>
                <a:t>DDR4</a:t>
              </a:r>
            </a:p>
          </p:txBody>
        </p:sp>
      </p:grpSp>
      <p:grpSp>
        <p:nvGrpSpPr>
          <p:cNvPr id="122" name="Group 121"/>
          <p:cNvGrpSpPr/>
          <p:nvPr/>
        </p:nvGrpSpPr>
        <p:grpSpPr>
          <a:xfrm>
            <a:off x="3528950" y="3065440"/>
            <a:ext cx="463788" cy="224893"/>
            <a:chOff x="6204505" y="921484"/>
            <a:chExt cx="463788" cy="224893"/>
          </a:xfrm>
        </p:grpSpPr>
        <p:sp>
          <p:nvSpPr>
            <p:cNvPr id="123" name="Rectangle 122"/>
            <p:cNvSpPr/>
            <p:nvPr/>
          </p:nvSpPr>
          <p:spPr bwMode="auto">
            <a:xfrm>
              <a:off x="6302533" y="921484"/>
              <a:ext cx="365760" cy="140741"/>
            </a:xfrm>
            <a:prstGeom prst="rect">
              <a:avLst/>
            </a:prstGeom>
            <a:solidFill>
              <a:srgbClr val="92D050"/>
            </a:solidFill>
            <a:ln w="9525" cap="flat" cmpd="sng" algn="ctr">
              <a:solidFill>
                <a:schemeClr val="accent5">
                  <a:lumMod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endParaRPr lang="en-US" sz="800" dirty="0" smtClean="0">
                <a:solidFill>
                  <a:srgbClr val="000000"/>
                </a:solidFill>
                <a:latin typeface="Verdana" pitchFamily="34" charset="0"/>
              </a:endParaRPr>
            </a:p>
          </p:txBody>
        </p:sp>
        <p:sp>
          <p:nvSpPr>
            <p:cNvPr id="130" name="Rectangle 129"/>
            <p:cNvSpPr/>
            <p:nvPr/>
          </p:nvSpPr>
          <p:spPr bwMode="auto">
            <a:xfrm>
              <a:off x="6253781" y="961106"/>
              <a:ext cx="365760" cy="140741"/>
            </a:xfrm>
            <a:prstGeom prst="rect">
              <a:avLst/>
            </a:prstGeom>
            <a:solidFill>
              <a:srgbClr val="92D050"/>
            </a:solidFill>
            <a:ln w="9525" cap="flat" cmpd="sng" algn="ctr">
              <a:solidFill>
                <a:schemeClr val="accent5">
                  <a:lumMod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endParaRPr lang="en-US" sz="800" dirty="0" smtClean="0">
                <a:solidFill>
                  <a:srgbClr val="000000"/>
                </a:solidFill>
                <a:latin typeface="Verdana" pitchFamily="34" charset="0"/>
              </a:endParaRPr>
            </a:p>
          </p:txBody>
        </p:sp>
        <p:sp>
          <p:nvSpPr>
            <p:cNvPr id="159" name="Rectangle 158"/>
            <p:cNvSpPr/>
            <p:nvPr/>
          </p:nvSpPr>
          <p:spPr bwMode="auto">
            <a:xfrm>
              <a:off x="6204505" y="1005636"/>
              <a:ext cx="365760" cy="140741"/>
            </a:xfrm>
            <a:prstGeom prst="rect">
              <a:avLst/>
            </a:prstGeom>
            <a:solidFill>
              <a:srgbClr val="92D050"/>
            </a:solidFill>
            <a:ln w="9525" cap="flat" cmpd="sng" algn="ctr">
              <a:solidFill>
                <a:schemeClr val="accent5">
                  <a:lumMod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r>
                <a:rPr lang="en-US" sz="800" dirty="0" smtClean="0">
                  <a:solidFill>
                    <a:srgbClr val="000000"/>
                  </a:solidFill>
                  <a:effectLst>
                    <a:outerShdw blurRad="38100" dist="38100" dir="2700000" algn="tl">
                      <a:srgbClr val="000000">
                        <a:alpha val="43137"/>
                      </a:srgbClr>
                    </a:outerShdw>
                  </a:effectLst>
                  <a:latin typeface="Verdana" pitchFamily="34" charset="0"/>
                </a:rPr>
                <a:t>DDR4</a:t>
              </a:r>
            </a:p>
          </p:txBody>
        </p:sp>
      </p:grpSp>
      <p:sp>
        <p:nvSpPr>
          <p:cNvPr id="160" name="Line 32"/>
          <p:cNvSpPr>
            <a:spLocks noChangeShapeType="1"/>
          </p:cNvSpPr>
          <p:nvPr/>
        </p:nvSpPr>
        <p:spPr bwMode="auto">
          <a:xfrm>
            <a:off x="3977865" y="3205849"/>
            <a:ext cx="264412" cy="0"/>
          </a:xfrm>
          <a:prstGeom prst="line">
            <a:avLst/>
          </a:prstGeom>
          <a:noFill/>
          <a:ln w="28575">
            <a:solidFill>
              <a:srgbClr val="92D050"/>
            </a:solidFill>
            <a:round/>
            <a:headEnd type="triangle" w="med" len="med"/>
            <a:tailEnd type="triangle" w="med" len="med"/>
          </a:ln>
          <a:effectLst>
            <a:outerShdw blurRad="50800" dist="38100" dir="2700000" algn="tl" rotWithShape="0">
              <a:prstClr val="black">
                <a:alpha val="40000"/>
              </a:prstClr>
            </a:outerShdw>
          </a:effectLst>
        </p:spPr>
        <p:txBody>
          <a:bodyPr wrap="none" anchor="ctr"/>
          <a:ls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a:lstStyle>
          <a:p>
            <a:endParaRPr lang="en-US" sz="2400" dirty="0">
              <a:solidFill>
                <a:srgbClr val="FFFFFF"/>
              </a:solidFill>
            </a:endParaRPr>
          </a:p>
        </p:txBody>
      </p:sp>
      <p:sp>
        <p:nvSpPr>
          <p:cNvPr id="161" name="Line 32"/>
          <p:cNvSpPr>
            <a:spLocks noChangeShapeType="1"/>
          </p:cNvSpPr>
          <p:nvPr/>
        </p:nvSpPr>
        <p:spPr bwMode="auto">
          <a:xfrm>
            <a:off x="3979518" y="2818753"/>
            <a:ext cx="264412" cy="0"/>
          </a:xfrm>
          <a:prstGeom prst="line">
            <a:avLst/>
          </a:prstGeom>
          <a:noFill/>
          <a:ln w="28575">
            <a:solidFill>
              <a:srgbClr val="92D050"/>
            </a:solidFill>
            <a:round/>
            <a:headEnd type="triangle" w="med" len="med"/>
            <a:tailEnd type="triangle" w="med" len="med"/>
          </a:ln>
          <a:effectLst>
            <a:outerShdw blurRad="50800" dist="38100" dir="2700000" algn="tl" rotWithShape="0">
              <a:prstClr val="black">
                <a:alpha val="40000"/>
              </a:prstClr>
            </a:outerShdw>
          </a:effectLst>
        </p:spPr>
        <p:txBody>
          <a:bodyPr wrap="none" anchor="ctr"/>
          <a:ls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a:lstStyle>
          <a:p>
            <a:endParaRPr lang="en-US" sz="2400" dirty="0">
              <a:solidFill>
                <a:srgbClr val="FFFFFF"/>
              </a:solidFill>
            </a:endParaRPr>
          </a:p>
        </p:txBody>
      </p:sp>
      <p:grpSp>
        <p:nvGrpSpPr>
          <p:cNvPr id="162" name="Group 161"/>
          <p:cNvGrpSpPr/>
          <p:nvPr/>
        </p:nvGrpSpPr>
        <p:grpSpPr>
          <a:xfrm>
            <a:off x="5330378" y="2689463"/>
            <a:ext cx="463788" cy="224893"/>
            <a:chOff x="6204505" y="921484"/>
            <a:chExt cx="463788" cy="224893"/>
          </a:xfrm>
        </p:grpSpPr>
        <p:sp>
          <p:nvSpPr>
            <p:cNvPr id="170" name="Rectangle 169"/>
            <p:cNvSpPr/>
            <p:nvPr/>
          </p:nvSpPr>
          <p:spPr bwMode="auto">
            <a:xfrm>
              <a:off x="6302533" y="921484"/>
              <a:ext cx="365760" cy="140741"/>
            </a:xfrm>
            <a:prstGeom prst="rect">
              <a:avLst/>
            </a:prstGeom>
            <a:solidFill>
              <a:srgbClr val="92D050"/>
            </a:solidFill>
            <a:ln w="9525" cap="flat" cmpd="sng" algn="ctr">
              <a:solidFill>
                <a:schemeClr val="accent5">
                  <a:lumMod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endParaRPr lang="en-US" sz="800" dirty="0" smtClean="0">
                <a:solidFill>
                  <a:srgbClr val="000000"/>
                </a:solidFill>
                <a:latin typeface="Verdana" pitchFamily="34" charset="0"/>
              </a:endParaRPr>
            </a:p>
          </p:txBody>
        </p:sp>
        <p:sp>
          <p:nvSpPr>
            <p:cNvPr id="171" name="Rectangle 170"/>
            <p:cNvSpPr/>
            <p:nvPr/>
          </p:nvSpPr>
          <p:spPr bwMode="auto">
            <a:xfrm>
              <a:off x="6253781" y="961106"/>
              <a:ext cx="365760" cy="140741"/>
            </a:xfrm>
            <a:prstGeom prst="rect">
              <a:avLst/>
            </a:prstGeom>
            <a:solidFill>
              <a:srgbClr val="92D050"/>
            </a:solidFill>
            <a:ln w="9525" cap="flat" cmpd="sng" algn="ctr">
              <a:solidFill>
                <a:schemeClr val="accent5">
                  <a:lumMod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endParaRPr lang="en-US" sz="800" dirty="0" smtClean="0">
                <a:solidFill>
                  <a:srgbClr val="000000"/>
                </a:solidFill>
                <a:latin typeface="Verdana" pitchFamily="34" charset="0"/>
              </a:endParaRPr>
            </a:p>
          </p:txBody>
        </p:sp>
        <p:sp>
          <p:nvSpPr>
            <p:cNvPr id="172" name="Rectangle 171"/>
            <p:cNvSpPr/>
            <p:nvPr/>
          </p:nvSpPr>
          <p:spPr bwMode="auto">
            <a:xfrm>
              <a:off x="6204505" y="1005636"/>
              <a:ext cx="365760" cy="140741"/>
            </a:xfrm>
            <a:prstGeom prst="rect">
              <a:avLst/>
            </a:prstGeom>
            <a:solidFill>
              <a:srgbClr val="92D050"/>
            </a:solidFill>
            <a:ln w="9525" cap="flat" cmpd="sng" algn="ctr">
              <a:solidFill>
                <a:schemeClr val="accent5">
                  <a:lumMod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r>
                <a:rPr lang="en-US" sz="800" dirty="0" smtClean="0">
                  <a:solidFill>
                    <a:srgbClr val="000000"/>
                  </a:solidFill>
                  <a:effectLst>
                    <a:outerShdw blurRad="38100" dist="38100" dir="2700000" algn="tl">
                      <a:srgbClr val="000000">
                        <a:alpha val="43137"/>
                      </a:srgbClr>
                    </a:outerShdw>
                  </a:effectLst>
                  <a:latin typeface="Verdana" pitchFamily="34" charset="0"/>
                </a:rPr>
                <a:t>DDR4</a:t>
              </a:r>
            </a:p>
          </p:txBody>
        </p:sp>
      </p:grpSp>
      <p:grpSp>
        <p:nvGrpSpPr>
          <p:cNvPr id="173" name="Group 172"/>
          <p:cNvGrpSpPr/>
          <p:nvPr/>
        </p:nvGrpSpPr>
        <p:grpSpPr>
          <a:xfrm>
            <a:off x="5330378" y="3066263"/>
            <a:ext cx="463788" cy="224893"/>
            <a:chOff x="6204505" y="921484"/>
            <a:chExt cx="463788" cy="224893"/>
          </a:xfrm>
        </p:grpSpPr>
        <p:sp>
          <p:nvSpPr>
            <p:cNvPr id="176" name="Rectangle 175"/>
            <p:cNvSpPr/>
            <p:nvPr/>
          </p:nvSpPr>
          <p:spPr bwMode="auto">
            <a:xfrm>
              <a:off x="6302533" y="921484"/>
              <a:ext cx="365760" cy="140741"/>
            </a:xfrm>
            <a:prstGeom prst="rect">
              <a:avLst/>
            </a:prstGeom>
            <a:solidFill>
              <a:srgbClr val="92D050"/>
            </a:solidFill>
            <a:ln w="9525" cap="flat" cmpd="sng" algn="ctr">
              <a:solidFill>
                <a:schemeClr val="accent5">
                  <a:lumMod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endParaRPr lang="en-US" sz="800" dirty="0" smtClean="0">
                <a:solidFill>
                  <a:srgbClr val="000000"/>
                </a:solidFill>
                <a:latin typeface="Verdana" pitchFamily="34" charset="0"/>
              </a:endParaRPr>
            </a:p>
          </p:txBody>
        </p:sp>
        <p:sp>
          <p:nvSpPr>
            <p:cNvPr id="177" name="Rectangle 176"/>
            <p:cNvSpPr/>
            <p:nvPr/>
          </p:nvSpPr>
          <p:spPr bwMode="auto">
            <a:xfrm>
              <a:off x="6253781" y="961106"/>
              <a:ext cx="365760" cy="140741"/>
            </a:xfrm>
            <a:prstGeom prst="rect">
              <a:avLst/>
            </a:prstGeom>
            <a:solidFill>
              <a:srgbClr val="92D050"/>
            </a:solidFill>
            <a:ln w="9525" cap="flat" cmpd="sng" algn="ctr">
              <a:solidFill>
                <a:schemeClr val="accent5">
                  <a:lumMod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endParaRPr lang="en-US" sz="800" dirty="0" smtClean="0">
                <a:solidFill>
                  <a:srgbClr val="000000"/>
                </a:solidFill>
                <a:latin typeface="Verdana" pitchFamily="34" charset="0"/>
              </a:endParaRPr>
            </a:p>
          </p:txBody>
        </p:sp>
        <p:sp>
          <p:nvSpPr>
            <p:cNvPr id="178" name="Rectangle 177"/>
            <p:cNvSpPr/>
            <p:nvPr/>
          </p:nvSpPr>
          <p:spPr bwMode="auto">
            <a:xfrm>
              <a:off x="6204505" y="1005636"/>
              <a:ext cx="365760" cy="140741"/>
            </a:xfrm>
            <a:prstGeom prst="rect">
              <a:avLst/>
            </a:prstGeom>
            <a:solidFill>
              <a:srgbClr val="92D050"/>
            </a:solidFill>
            <a:ln w="9525" cap="flat" cmpd="sng" algn="ctr">
              <a:solidFill>
                <a:schemeClr val="accent5">
                  <a:lumMod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r>
                <a:rPr lang="en-US" sz="800" dirty="0" smtClean="0">
                  <a:solidFill>
                    <a:srgbClr val="000000"/>
                  </a:solidFill>
                  <a:effectLst>
                    <a:outerShdw blurRad="38100" dist="38100" dir="2700000" algn="tl">
                      <a:srgbClr val="000000">
                        <a:alpha val="43137"/>
                      </a:srgbClr>
                    </a:outerShdw>
                  </a:effectLst>
                  <a:latin typeface="Verdana" pitchFamily="34" charset="0"/>
                </a:rPr>
                <a:t>DDR4</a:t>
              </a:r>
            </a:p>
          </p:txBody>
        </p:sp>
      </p:grpSp>
      <p:sp>
        <p:nvSpPr>
          <p:cNvPr id="179" name="Line 32"/>
          <p:cNvSpPr>
            <a:spLocks noChangeShapeType="1"/>
          </p:cNvSpPr>
          <p:nvPr/>
        </p:nvSpPr>
        <p:spPr bwMode="auto">
          <a:xfrm>
            <a:off x="5063755" y="3190841"/>
            <a:ext cx="264412" cy="0"/>
          </a:xfrm>
          <a:prstGeom prst="line">
            <a:avLst/>
          </a:prstGeom>
          <a:noFill/>
          <a:ln w="28575">
            <a:solidFill>
              <a:srgbClr val="92D050"/>
            </a:solidFill>
            <a:round/>
            <a:headEnd type="triangle" w="med" len="med"/>
            <a:tailEnd type="triangle" w="med" len="med"/>
          </a:ln>
          <a:effectLst>
            <a:outerShdw blurRad="50800" dist="38100" dir="2700000" algn="tl" rotWithShape="0">
              <a:prstClr val="black">
                <a:alpha val="40000"/>
              </a:prstClr>
            </a:outerShdw>
          </a:effectLst>
        </p:spPr>
        <p:txBody>
          <a:bodyPr wrap="none" anchor="ctr"/>
          <a:ls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a:lstStyle>
          <a:p>
            <a:endParaRPr lang="en-US" sz="2400" dirty="0">
              <a:solidFill>
                <a:srgbClr val="FFFFFF"/>
              </a:solidFill>
            </a:endParaRPr>
          </a:p>
        </p:txBody>
      </p:sp>
      <p:sp>
        <p:nvSpPr>
          <p:cNvPr id="180" name="Line 32"/>
          <p:cNvSpPr>
            <a:spLocks noChangeShapeType="1"/>
          </p:cNvSpPr>
          <p:nvPr/>
        </p:nvSpPr>
        <p:spPr bwMode="auto">
          <a:xfrm>
            <a:off x="5065408" y="2818753"/>
            <a:ext cx="264412" cy="0"/>
          </a:xfrm>
          <a:prstGeom prst="line">
            <a:avLst/>
          </a:prstGeom>
          <a:noFill/>
          <a:ln w="28575">
            <a:solidFill>
              <a:srgbClr val="92D050"/>
            </a:solidFill>
            <a:round/>
            <a:headEnd type="triangle" w="med" len="med"/>
            <a:tailEnd type="triangle" w="med" len="med"/>
          </a:ln>
          <a:effectLst>
            <a:outerShdw blurRad="50800" dist="38100" dir="2700000" algn="tl" rotWithShape="0">
              <a:prstClr val="black">
                <a:alpha val="40000"/>
              </a:prstClr>
            </a:outerShdw>
          </a:effectLst>
        </p:spPr>
        <p:txBody>
          <a:bodyPr wrap="none" anchor="ctr"/>
          <a:ls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a:lstStyle>
          <a:p>
            <a:endParaRPr lang="en-US" sz="2400" dirty="0">
              <a:solidFill>
                <a:srgbClr val="FFFFFF"/>
              </a:solidFill>
            </a:endParaRPr>
          </a:p>
        </p:txBody>
      </p:sp>
      <p:sp>
        <p:nvSpPr>
          <p:cNvPr id="135" name="Snip Diagonal Corner Rectangle 134"/>
          <p:cNvSpPr/>
          <p:nvPr/>
        </p:nvSpPr>
        <p:spPr>
          <a:xfrm>
            <a:off x="3352800" y="5780900"/>
            <a:ext cx="5657950" cy="523024"/>
          </a:xfrm>
          <a:prstGeom prst="snip2Diag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i="1" dirty="0">
                <a:solidFill>
                  <a:schemeClr val="tx1"/>
                </a:solidFill>
                <a:latin typeface="Intel Clear" panose="020B0604020203020204" pitchFamily="34" charset="0"/>
              </a:rPr>
              <a:t>Suite of ingredients that deliver value across </a:t>
            </a:r>
            <a:r>
              <a:rPr lang="en-US" sz="1600" i="1" dirty="0" smtClean="0">
                <a:solidFill>
                  <a:schemeClr val="tx1"/>
                </a:solidFill>
                <a:latin typeface="Intel Clear" panose="020B0604020203020204" pitchFamily="34" charset="0"/>
              </a:rPr>
              <a:t>segments</a:t>
            </a:r>
            <a:endParaRPr lang="en-US" sz="1600" i="1" dirty="0">
              <a:solidFill>
                <a:schemeClr val="tx1"/>
              </a:solidFill>
              <a:latin typeface="Intel Clear" panose="020B0604020203020204" pitchFamily="34" charset="0"/>
            </a:endParaRPr>
          </a:p>
        </p:txBody>
      </p:sp>
    </p:spTree>
    <p:extLst>
      <p:ext uri="{BB962C8B-B14F-4D97-AF65-F5344CB8AC3E}">
        <p14:creationId xmlns:p14="http://schemas.microsoft.com/office/powerpoint/2010/main" val="271063496"/>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nip Diagonal Corner Rectangle 39"/>
          <p:cNvSpPr/>
          <p:nvPr/>
        </p:nvSpPr>
        <p:spPr>
          <a:xfrm>
            <a:off x="424268" y="5793608"/>
            <a:ext cx="8453032" cy="523024"/>
          </a:xfrm>
          <a:prstGeom prst="snip2Diag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i="1" dirty="0" smtClean="0">
                <a:solidFill>
                  <a:schemeClr val="tx1"/>
                </a:solidFill>
                <a:latin typeface="Intel Clear" panose="020B0604020203020204" pitchFamily="34" charset="0"/>
              </a:rPr>
              <a:t>Intel® Xeon® E5 product family services an </a:t>
            </a:r>
            <a:r>
              <a:rPr lang="en-US" i="1" dirty="0">
                <a:solidFill>
                  <a:schemeClr val="tx1"/>
                </a:solidFill>
                <a:latin typeface="Intel Clear" panose="020B0604020203020204" pitchFamily="34" charset="0"/>
              </a:rPr>
              <a:t>array of </a:t>
            </a:r>
            <a:r>
              <a:rPr lang="en-US" i="1" dirty="0" smtClean="0">
                <a:solidFill>
                  <a:schemeClr val="tx1"/>
                </a:solidFill>
                <a:latin typeface="Intel Clear" panose="020B0604020203020204" pitchFamily="34" charset="0"/>
              </a:rPr>
              <a:t>segments, workloads</a:t>
            </a:r>
            <a:endParaRPr lang="en-US" i="1" dirty="0">
              <a:solidFill>
                <a:schemeClr val="tx1"/>
              </a:solidFill>
              <a:latin typeface="Intel Clear" panose="020B0604020203020204" pitchFamily="34" charset="0"/>
            </a:endParaRPr>
          </a:p>
        </p:txBody>
      </p:sp>
      <p:sp>
        <p:nvSpPr>
          <p:cNvPr id="59" name="AutoShape 5"/>
          <p:cNvSpPr>
            <a:spLocks noChangeArrowheads="1"/>
          </p:cNvSpPr>
          <p:nvPr/>
        </p:nvSpPr>
        <p:spPr bwMode="auto">
          <a:xfrm>
            <a:off x="419099" y="2718691"/>
            <a:ext cx="4728386" cy="1963800"/>
          </a:xfrm>
          <a:prstGeom prst="roundRect">
            <a:avLst>
              <a:gd name="adj" fmla="val 5132"/>
            </a:avLst>
          </a:prstGeom>
          <a:solidFill>
            <a:schemeClr val="accent5">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anchor="ctr"/>
          <a:lstStyle/>
          <a:p>
            <a:r>
              <a:rPr lang="en-US" sz="2400" b="1" kern="0" dirty="0">
                <a:solidFill>
                  <a:schemeClr val="tx1"/>
                </a:solidFill>
                <a:latin typeface="Intel Clear" panose="020B0604020203020204" pitchFamily="34" charset="0"/>
                <a:ea typeface="ＭＳ Ｐゴシック" pitchFamily="34" charset="-128"/>
              </a:rPr>
              <a:t>E5</a:t>
            </a:r>
          </a:p>
          <a:p>
            <a:r>
              <a:rPr lang="en-US" sz="1400" b="1" kern="0" dirty="0">
                <a:solidFill>
                  <a:schemeClr val="tx1"/>
                </a:solidFill>
                <a:latin typeface="Intel Clear" panose="020B0604020203020204" pitchFamily="34" charset="0"/>
                <a:ea typeface="ＭＳ Ｐゴシック" pitchFamily="34" charset="-128"/>
              </a:rPr>
              <a:t>Efficient</a:t>
            </a:r>
          </a:p>
          <a:p>
            <a:r>
              <a:rPr lang="en-US" sz="1400" b="1" kern="0" dirty="0">
                <a:solidFill>
                  <a:schemeClr val="tx1"/>
                </a:solidFill>
                <a:latin typeface="Intel Clear" panose="020B0604020203020204" pitchFamily="34" charset="0"/>
                <a:ea typeface="ＭＳ Ｐゴシック" pitchFamily="34" charset="-128"/>
              </a:rPr>
              <a:t>Performance</a:t>
            </a:r>
          </a:p>
        </p:txBody>
      </p:sp>
      <p:sp>
        <p:nvSpPr>
          <p:cNvPr id="2" name="Title 1"/>
          <p:cNvSpPr>
            <a:spLocks noGrp="1"/>
          </p:cNvSpPr>
          <p:nvPr>
            <p:ph type="title"/>
          </p:nvPr>
        </p:nvSpPr>
        <p:spPr/>
        <p:txBody>
          <a:bodyPr>
            <a:normAutofit/>
          </a:bodyPr>
          <a:lstStyle/>
          <a:p>
            <a:r>
              <a:rPr lang="en-US" dirty="0" smtClean="0"/>
              <a:t>Grantley Platform</a:t>
            </a:r>
            <a:br>
              <a:rPr lang="en-US" dirty="0" smtClean="0"/>
            </a:br>
            <a:r>
              <a:rPr lang="en-US" dirty="0" smtClean="0"/>
              <a:t>Product Family Positioning – E5 Focus</a:t>
            </a:r>
            <a:endParaRPr lang="en-US" dirty="0"/>
          </a:p>
        </p:txBody>
      </p:sp>
      <p:sp>
        <p:nvSpPr>
          <p:cNvPr id="6" name="AutoShape 5"/>
          <p:cNvSpPr>
            <a:spLocks noChangeArrowheads="1"/>
          </p:cNvSpPr>
          <p:nvPr/>
        </p:nvSpPr>
        <p:spPr bwMode="auto">
          <a:xfrm>
            <a:off x="414255" y="4806346"/>
            <a:ext cx="2493577" cy="517505"/>
          </a:xfrm>
          <a:prstGeom prst="roundRect">
            <a:avLst>
              <a:gd name="adj" fmla="val 5132"/>
            </a:avLst>
          </a:prstGeom>
          <a:solidFill>
            <a:schemeClr val="tx1">
              <a:lumMod val="50000"/>
              <a:lumOff val="50000"/>
            </a:schemeClr>
          </a:solidFill>
          <a:ln w="19050" algn="ctr">
            <a:noFill/>
            <a:round/>
            <a:headEnd/>
            <a:tailEnd/>
          </a:ln>
          <a:effectLst>
            <a:outerShdw blurRad="149987" dist="889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p>
            <a:pPr defTabSz="457200">
              <a:defRPr/>
            </a:pPr>
            <a:r>
              <a:rPr lang="en-US" sz="2400" kern="0" dirty="0" smtClean="0">
                <a:solidFill>
                  <a:schemeClr val="bg1">
                    <a:lumMod val="85000"/>
                  </a:schemeClr>
                </a:solidFill>
                <a:latin typeface="Intel Clear" panose="020B0604020203020204" pitchFamily="34" charset="0"/>
                <a:ea typeface="ＭＳ Ｐゴシック" pitchFamily="34" charset="-128"/>
              </a:rPr>
              <a:t>E3</a:t>
            </a:r>
            <a:endParaRPr lang="en-US" sz="2400" kern="0" dirty="0">
              <a:solidFill>
                <a:schemeClr val="bg1">
                  <a:lumMod val="85000"/>
                </a:schemeClr>
              </a:solidFill>
              <a:latin typeface="Intel Clear" panose="020B0604020203020204" pitchFamily="34" charset="0"/>
              <a:ea typeface="ＭＳ Ｐゴシック" pitchFamily="34" charset="-128"/>
            </a:endParaRPr>
          </a:p>
        </p:txBody>
      </p:sp>
      <p:sp>
        <p:nvSpPr>
          <p:cNvPr id="7" name="AutoShape 5"/>
          <p:cNvSpPr>
            <a:spLocks noChangeArrowheads="1"/>
          </p:cNvSpPr>
          <p:nvPr/>
        </p:nvSpPr>
        <p:spPr bwMode="auto">
          <a:xfrm>
            <a:off x="419099" y="1340739"/>
            <a:ext cx="2493577" cy="1285877"/>
          </a:xfrm>
          <a:prstGeom prst="roundRect">
            <a:avLst>
              <a:gd name="adj" fmla="val 5132"/>
            </a:avLst>
          </a:prstGeom>
          <a:solidFill>
            <a:schemeClr val="tx1">
              <a:lumMod val="50000"/>
              <a:lumOff val="50000"/>
            </a:schemeClr>
          </a:solidFill>
          <a:ln w="19050" algn="ctr">
            <a:noFill/>
            <a:round/>
            <a:headEnd/>
            <a:tailEnd/>
          </a:ln>
          <a:effectLst>
            <a:outerShdw blurRad="149987" dist="889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p>
            <a:pPr defTabSz="457200">
              <a:defRPr/>
            </a:pPr>
            <a:r>
              <a:rPr lang="en-US" sz="2400" kern="0" dirty="0" smtClean="0">
                <a:solidFill>
                  <a:schemeClr val="bg1">
                    <a:lumMod val="85000"/>
                  </a:schemeClr>
                </a:solidFill>
                <a:latin typeface="Intel Clear" panose="020B0604020203020204" pitchFamily="34" charset="0"/>
                <a:ea typeface="ＭＳ Ｐゴシック" pitchFamily="34" charset="-128"/>
              </a:rPr>
              <a:t>E7</a:t>
            </a:r>
            <a:endParaRPr lang="en-US" sz="2400" kern="0" dirty="0">
              <a:solidFill>
                <a:schemeClr val="bg1">
                  <a:lumMod val="85000"/>
                </a:schemeClr>
              </a:solidFill>
              <a:latin typeface="Intel Clear" panose="020B0604020203020204" pitchFamily="34" charset="0"/>
              <a:ea typeface="ＭＳ Ｐゴシック" pitchFamily="34" charset="-128"/>
            </a:endParaRPr>
          </a:p>
        </p:txBody>
      </p:sp>
      <p:sp>
        <p:nvSpPr>
          <p:cNvPr id="8" name="TextBox 49"/>
          <p:cNvSpPr>
            <a:spLocks noChangeArrowheads="1"/>
          </p:cNvSpPr>
          <p:nvPr/>
        </p:nvSpPr>
        <p:spPr bwMode="grayWhite">
          <a:xfrm>
            <a:off x="1945135" y="3382214"/>
            <a:ext cx="1787547" cy="706582"/>
          </a:xfrm>
          <a:prstGeom prst="roundRect">
            <a:avLst>
              <a:gd name="adj" fmla="val 14292"/>
            </a:avLst>
          </a:prstGeom>
          <a:solidFill>
            <a:srgbClr val="333333"/>
          </a:solidFill>
          <a:ln w="1270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14300" h="82550" prst="coolSlant"/>
          </a:sp3d>
        </p:spPr>
        <p:txBody>
          <a:bodyPr wrap="none" lIns="0" tIns="0" rIns="0" bIns="0" anchor="ctr"/>
          <a:lstStyle/>
          <a:p>
            <a:pPr algn="ctr" defTabSz="457200" eaLnBrk="0" hangingPunct="0">
              <a:lnSpc>
                <a:spcPct val="80000"/>
              </a:lnSpc>
              <a:defRPr/>
            </a:pPr>
            <a:r>
              <a:rPr lang="en-US" sz="1600" kern="0" dirty="0">
                <a:solidFill>
                  <a:schemeClr val="bg1"/>
                </a:solidFill>
                <a:latin typeface="Intel Clear" panose="020B0604020203020204" pitchFamily="34" charset="0"/>
                <a:ea typeface="ＭＳ Ｐゴシック" pitchFamily="34" charset="-128"/>
              </a:rPr>
              <a:t>E5-2600 </a:t>
            </a:r>
            <a:r>
              <a:rPr lang="en-US" sz="1600" kern="0" dirty="0" smtClean="0">
                <a:solidFill>
                  <a:schemeClr val="bg1"/>
                </a:solidFill>
                <a:latin typeface="Intel Clear" panose="020B0604020203020204" pitchFamily="34" charset="0"/>
                <a:ea typeface="ＭＳ Ｐゴシック" pitchFamily="34" charset="-128"/>
              </a:rPr>
              <a:t>v3</a:t>
            </a:r>
            <a:endParaRPr lang="en-US" sz="1400" kern="0" dirty="0">
              <a:solidFill>
                <a:schemeClr val="bg1">
                  <a:lumMod val="75000"/>
                </a:schemeClr>
              </a:solidFill>
              <a:latin typeface="Intel Clear" panose="020B0604020203020204" pitchFamily="34" charset="0"/>
              <a:ea typeface="ＭＳ Ｐゴシック" pitchFamily="34" charset="-128"/>
            </a:endParaRPr>
          </a:p>
        </p:txBody>
      </p:sp>
      <p:sp>
        <p:nvSpPr>
          <p:cNvPr id="9" name="TextBox 49"/>
          <p:cNvSpPr>
            <a:spLocks noChangeArrowheads="1"/>
          </p:cNvSpPr>
          <p:nvPr/>
        </p:nvSpPr>
        <p:spPr bwMode="grayWhite">
          <a:xfrm>
            <a:off x="1508908" y="4906338"/>
            <a:ext cx="1225550" cy="301625"/>
          </a:xfrm>
          <a:prstGeom prst="roundRect">
            <a:avLst>
              <a:gd name="adj" fmla="val 16667"/>
            </a:avLst>
          </a:prstGeom>
          <a:solidFill>
            <a:schemeClr val="bg2">
              <a:lumMod val="75000"/>
            </a:schemeClr>
          </a:solidFill>
          <a:ln w="12700" algn="ctr">
            <a:noFill/>
            <a:round/>
            <a:headEnd/>
            <a:tailEnd/>
          </a:ln>
          <a:scene3d>
            <a:camera prst="orthographicFront"/>
            <a:lightRig rig="threePt" dir="t"/>
          </a:scene3d>
          <a:sp3d>
            <a:bevelT w="165100" prst="coolSlant"/>
          </a:sp3d>
        </p:spPr>
        <p:txBody>
          <a:bodyPr wrap="none" lIns="0" tIns="0" rIns="0" bIns="0" anchor="ctr"/>
          <a:lstStyle/>
          <a:p>
            <a:pPr algn="ctr" defTabSz="457200" eaLnBrk="0" hangingPunct="0">
              <a:spcBef>
                <a:spcPct val="20000"/>
              </a:spcBef>
              <a:defRPr/>
            </a:pPr>
            <a:r>
              <a:rPr lang="en-US" sz="1400" kern="0" dirty="0">
                <a:solidFill>
                  <a:schemeClr val="bg1">
                    <a:lumMod val="95000"/>
                  </a:schemeClr>
                </a:solidFill>
                <a:latin typeface="Intel Clear" panose="020B0604020203020204" pitchFamily="34" charset="0"/>
                <a:ea typeface="ＭＳ Ｐゴシック" pitchFamily="34" charset="-128"/>
              </a:rPr>
              <a:t>E3-1200 v3</a:t>
            </a:r>
          </a:p>
        </p:txBody>
      </p:sp>
      <p:sp>
        <p:nvSpPr>
          <p:cNvPr id="10" name="TextBox 49"/>
          <p:cNvSpPr>
            <a:spLocks noChangeArrowheads="1"/>
          </p:cNvSpPr>
          <p:nvPr/>
        </p:nvSpPr>
        <p:spPr bwMode="grayWhite">
          <a:xfrm>
            <a:off x="1508908" y="1802673"/>
            <a:ext cx="1227137" cy="303213"/>
          </a:xfrm>
          <a:prstGeom prst="roundRect">
            <a:avLst>
              <a:gd name="adj" fmla="val 16667"/>
            </a:avLst>
          </a:prstGeom>
          <a:solidFill>
            <a:schemeClr val="bg2">
              <a:lumMod val="75000"/>
            </a:schemeClr>
          </a:solidFill>
          <a:ln w="12700" algn="ctr">
            <a:noFill/>
            <a:round/>
            <a:headEnd/>
            <a:tailEnd/>
          </a:ln>
          <a:scene3d>
            <a:camera prst="orthographicFront"/>
            <a:lightRig rig="threePt" dir="t"/>
          </a:scene3d>
          <a:sp3d>
            <a:bevelT w="165100" prst="coolSlant"/>
          </a:sp3d>
        </p:spPr>
        <p:txBody>
          <a:bodyPr wrap="none" lIns="0" tIns="0" rIns="0" bIns="0" anchor="ctr"/>
          <a:lstStyle/>
          <a:p>
            <a:pPr algn="ctr" defTabSz="457200" eaLnBrk="0" hangingPunct="0">
              <a:spcBef>
                <a:spcPct val="20000"/>
              </a:spcBef>
              <a:defRPr/>
            </a:pPr>
            <a:r>
              <a:rPr lang="en-US" sz="1400" kern="0" dirty="0">
                <a:solidFill>
                  <a:schemeClr val="bg1">
                    <a:lumMod val="95000"/>
                  </a:schemeClr>
                </a:solidFill>
                <a:latin typeface="Intel Clear" panose="020B0604020203020204" pitchFamily="34" charset="0"/>
                <a:ea typeface="ＭＳ Ｐゴシック" pitchFamily="34" charset="-128"/>
              </a:rPr>
              <a:t>E7-4800 v3</a:t>
            </a:r>
          </a:p>
        </p:txBody>
      </p:sp>
      <p:sp>
        <p:nvSpPr>
          <p:cNvPr id="11" name="TextBox 49"/>
          <p:cNvSpPr>
            <a:spLocks noChangeArrowheads="1"/>
          </p:cNvSpPr>
          <p:nvPr/>
        </p:nvSpPr>
        <p:spPr bwMode="grayWhite">
          <a:xfrm>
            <a:off x="1945135" y="2870362"/>
            <a:ext cx="1787547" cy="303212"/>
          </a:xfrm>
          <a:prstGeom prst="roundRect">
            <a:avLst>
              <a:gd name="adj" fmla="val 16667"/>
            </a:avLst>
          </a:prstGeom>
          <a:solidFill>
            <a:srgbClr val="333333"/>
          </a:solidFill>
          <a:ln w="1270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14300" h="82550" prst="coolSlant"/>
          </a:sp3d>
        </p:spPr>
        <p:txBody>
          <a:bodyPr wrap="none" lIns="0" tIns="0" rIns="0" bIns="0" anchor="ctr"/>
          <a:lstStyle/>
          <a:p>
            <a:pPr algn="ctr" defTabSz="457200" eaLnBrk="0" hangingPunct="0">
              <a:spcBef>
                <a:spcPct val="20000"/>
              </a:spcBef>
              <a:defRPr/>
            </a:pPr>
            <a:r>
              <a:rPr lang="en-US" sz="1600" kern="0" dirty="0">
                <a:solidFill>
                  <a:schemeClr val="bg1"/>
                </a:solidFill>
                <a:latin typeface="Intel Clear" panose="020B0604020203020204" pitchFamily="34" charset="0"/>
                <a:ea typeface="ＭＳ Ｐゴシック" pitchFamily="34" charset="-128"/>
              </a:rPr>
              <a:t>E5-4600 v3</a:t>
            </a:r>
          </a:p>
        </p:txBody>
      </p:sp>
      <p:sp>
        <p:nvSpPr>
          <p:cNvPr id="12" name="TextBox 49"/>
          <p:cNvSpPr>
            <a:spLocks noChangeArrowheads="1"/>
          </p:cNvSpPr>
          <p:nvPr/>
        </p:nvSpPr>
        <p:spPr bwMode="grayWhite">
          <a:xfrm>
            <a:off x="1508908" y="2199548"/>
            <a:ext cx="1231900" cy="303213"/>
          </a:xfrm>
          <a:prstGeom prst="roundRect">
            <a:avLst>
              <a:gd name="adj" fmla="val 16667"/>
            </a:avLst>
          </a:prstGeom>
          <a:solidFill>
            <a:schemeClr val="bg2">
              <a:lumMod val="75000"/>
            </a:schemeClr>
          </a:solidFill>
          <a:ln w="12700" algn="ctr">
            <a:noFill/>
            <a:round/>
            <a:headEnd/>
            <a:tailEnd/>
          </a:ln>
          <a:scene3d>
            <a:camera prst="orthographicFront"/>
            <a:lightRig rig="threePt" dir="t"/>
          </a:scene3d>
          <a:sp3d>
            <a:bevelT w="165100" prst="coolSlant"/>
          </a:sp3d>
        </p:spPr>
        <p:txBody>
          <a:bodyPr wrap="none" lIns="0" tIns="0" rIns="0" bIns="0" anchor="ctr"/>
          <a:lstStyle/>
          <a:p>
            <a:pPr algn="ctr" defTabSz="457200" eaLnBrk="0" hangingPunct="0">
              <a:spcBef>
                <a:spcPct val="20000"/>
              </a:spcBef>
              <a:defRPr/>
            </a:pPr>
            <a:r>
              <a:rPr lang="en-US" sz="1400" kern="0" dirty="0">
                <a:solidFill>
                  <a:schemeClr val="bg1">
                    <a:lumMod val="95000"/>
                  </a:schemeClr>
                </a:solidFill>
                <a:latin typeface="Intel Clear" panose="020B0604020203020204" pitchFamily="34" charset="0"/>
                <a:ea typeface="ＭＳ Ｐゴシック" pitchFamily="34" charset="-128"/>
              </a:rPr>
              <a:t>E7-2800 v3</a:t>
            </a:r>
          </a:p>
        </p:txBody>
      </p:sp>
      <p:sp>
        <p:nvSpPr>
          <p:cNvPr id="13" name="TextBox 49"/>
          <p:cNvSpPr>
            <a:spLocks noChangeArrowheads="1"/>
          </p:cNvSpPr>
          <p:nvPr/>
        </p:nvSpPr>
        <p:spPr bwMode="grayWhite">
          <a:xfrm>
            <a:off x="1508908" y="1407386"/>
            <a:ext cx="1225550" cy="303212"/>
          </a:xfrm>
          <a:prstGeom prst="roundRect">
            <a:avLst>
              <a:gd name="adj" fmla="val 16667"/>
            </a:avLst>
          </a:prstGeom>
          <a:solidFill>
            <a:schemeClr val="bg2">
              <a:lumMod val="75000"/>
            </a:schemeClr>
          </a:solidFill>
          <a:ln w="12700" algn="ctr">
            <a:noFill/>
            <a:round/>
            <a:headEnd/>
            <a:tailEnd/>
          </a:ln>
          <a:scene3d>
            <a:camera prst="orthographicFront"/>
            <a:lightRig rig="threePt" dir="t"/>
          </a:scene3d>
          <a:sp3d>
            <a:bevelT w="165100" prst="coolSlant"/>
          </a:sp3d>
        </p:spPr>
        <p:txBody>
          <a:bodyPr wrap="none" lIns="0" tIns="0" rIns="0" bIns="0" anchor="ctr"/>
          <a:lstStyle/>
          <a:p>
            <a:pPr algn="ctr" defTabSz="457200" eaLnBrk="0" hangingPunct="0">
              <a:spcBef>
                <a:spcPct val="20000"/>
              </a:spcBef>
              <a:defRPr/>
            </a:pPr>
            <a:r>
              <a:rPr lang="en-US" sz="1400" kern="0" dirty="0">
                <a:solidFill>
                  <a:schemeClr val="bg1">
                    <a:lumMod val="95000"/>
                  </a:schemeClr>
                </a:solidFill>
                <a:latin typeface="Intel Clear" panose="020B0604020203020204" pitchFamily="34" charset="0"/>
                <a:ea typeface="ＭＳ Ｐゴシック" pitchFamily="34" charset="-128"/>
              </a:rPr>
              <a:t>E7-8800 v3</a:t>
            </a:r>
          </a:p>
        </p:txBody>
      </p:sp>
      <p:sp>
        <p:nvSpPr>
          <p:cNvPr id="19" name="TextBox 49"/>
          <p:cNvSpPr>
            <a:spLocks noChangeArrowheads="1"/>
          </p:cNvSpPr>
          <p:nvPr/>
        </p:nvSpPr>
        <p:spPr bwMode="grayWhite">
          <a:xfrm>
            <a:off x="1945135" y="4255492"/>
            <a:ext cx="1787547" cy="303213"/>
          </a:xfrm>
          <a:prstGeom prst="roundRect">
            <a:avLst>
              <a:gd name="adj" fmla="val 16667"/>
            </a:avLst>
          </a:prstGeom>
          <a:solidFill>
            <a:srgbClr val="333333"/>
          </a:solidFill>
          <a:ln w="1270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14300" h="82550" prst="coolSlant"/>
          </a:sp3d>
        </p:spPr>
        <p:txBody>
          <a:bodyPr wrap="none" lIns="0" tIns="0" rIns="0" bIns="0" anchor="ctr"/>
          <a:lstStyle/>
          <a:p>
            <a:pPr algn="ctr" defTabSz="457200" eaLnBrk="0" hangingPunct="0">
              <a:spcBef>
                <a:spcPct val="20000"/>
              </a:spcBef>
              <a:defRPr/>
            </a:pPr>
            <a:r>
              <a:rPr lang="en-US" sz="1600" kern="0" dirty="0">
                <a:solidFill>
                  <a:schemeClr val="bg1"/>
                </a:solidFill>
                <a:latin typeface="Intel Clear" panose="020B0604020203020204" pitchFamily="34" charset="0"/>
                <a:ea typeface="ＭＳ Ｐゴシック" pitchFamily="34" charset="-128"/>
              </a:rPr>
              <a:t>E5-1600 v3</a:t>
            </a:r>
          </a:p>
        </p:txBody>
      </p:sp>
      <p:sp>
        <p:nvSpPr>
          <p:cNvPr id="38" name="Rectangle 37"/>
          <p:cNvSpPr/>
          <p:nvPr/>
        </p:nvSpPr>
        <p:spPr>
          <a:xfrm>
            <a:off x="337027" y="5472660"/>
            <a:ext cx="3807135" cy="342979"/>
          </a:xfrm>
          <a:prstGeom prst="rect">
            <a:avLst/>
          </a:prstGeom>
        </p:spPr>
        <p:txBody>
          <a:bodyPr wrap="square">
            <a:spAutoFit/>
          </a:bodyPr>
          <a:lstStyle/>
          <a:p>
            <a:pPr defTabSz="457200">
              <a:lnSpc>
                <a:spcPct val="80000"/>
              </a:lnSpc>
            </a:pPr>
            <a:r>
              <a:rPr lang="en-US" sz="1000" i="1" dirty="0" smtClean="0">
                <a:solidFill>
                  <a:srgbClr val="061922"/>
                </a:solidFill>
                <a:latin typeface="Intel Clear" panose="020B0604020203020204" pitchFamily="34" charset="0"/>
                <a:ea typeface="ＭＳ Ｐゴシック" pitchFamily="34" charset="-128"/>
              </a:rPr>
              <a:t>Note:  For  discussion purposes only (Not intended to be interpreted as portfolio recommendations or guidance)</a:t>
            </a:r>
            <a:endParaRPr lang="en-US" sz="1000" dirty="0" smtClean="0">
              <a:solidFill>
                <a:srgbClr val="061922"/>
              </a:solidFill>
              <a:latin typeface="Intel Clear" panose="020B0604020203020204" pitchFamily="34" charset="0"/>
              <a:ea typeface="ＭＳ Ｐゴシック" pitchFamily="34" charset="-128"/>
            </a:endParaRPr>
          </a:p>
        </p:txBody>
      </p:sp>
      <p:sp>
        <p:nvSpPr>
          <p:cNvPr id="39" name="Rectangle 12"/>
          <p:cNvSpPr>
            <a:spLocks noChangeArrowheads="1"/>
          </p:cNvSpPr>
          <p:nvPr/>
        </p:nvSpPr>
        <p:spPr bwMode="auto">
          <a:xfrm>
            <a:off x="4144162" y="1162250"/>
            <a:ext cx="4521856" cy="4572000"/>
          </a:xfrm>
          <a:prstGeom prst="roundRect">
            <a:avLst>
              <a:gd name="adj" fmla="val 2831"/>
            </a:avLst>
          </a:prstGeom>
          <a:solidFill>
            <a:schemeClr val="accent5">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anchor="t"/>
          <a:lstStyle/>
          <a:p>
            <a:endParaRPr lang="en-US" altLang="ja-JP" sz="2400" b="1" kern="0" dirty="0">
              <a:solidFill>
                <a:schemeClr val="tx1"/>
              </a:solidFill>
              <a:latin typeface="Intel Clear" panose="020B0604020203020204" pitchFamily="34" charset="0"/>
              <a:ea typeface="ＭＳ Ｐゴシック" pitchFamily="34" charset="-128"/>
            </a:endParaRPr>
          </a:p>
          <a:p>
            <a:endParaRPr lang="en-US" altLang="ja-JP" sz="2400" b="1" kern="0" dirty="0">
              <a:solidFill>
                <a:schemeClr val="tx1"/>
              </a:solidFill>
              <a:latin typeface="Intel Clear" panose="020B0604020203020204" pitchFamily="34" charset="0"/>
              <a:ea typeface="ＭＳ Ｐゴシック" pitchFamily="34" charset="-128"/>
            </a:endParaRPr>
          </a:p>
          <a:p>
            <a:endParaRPr lang="en-US" altLang="ja-JP" sz="2400" b="1" kern="0" dirty="0">
              <a:solidFill>
                <a:schemeClr val="tx1"/>
              </a:solidFill>
              <a:latin typeface="Intel Clear" panose="020B0604020203020204" pitchFamily="34" charset="0"/>
              <a:ea typeface="ＭＳ Ｐゴシック" pitchFamily="34" charset="-128"/>
            </a:endParaRPr>
          </a:p>
          <a:p>
            <a:endParaRPr lang="en-US" altLang="ja-JP" sz="2400" b="1" kern="0" dirty="0">
              <a:solidFill>
                <a:schemeClr val="tx1"/>
              </a:solidFill>
              <a:latin typeface="Intel Clear" panose="020B0604020203020204" pitchFamily="34" charset="0"/>
              <a:ea typeface="ＭＳ Ｐゴシック" pitchFamily="34" charset="-128"/>
            </a:endParaRPr>
          </a:p>
          <a:p>
            <a:endParaRPr lang="en-US" altLang="ja-JP" sz="2400" b="1" kern="0" dirty="0">
              <a:solidFill>
                <a:schemeClr val="tx1"/>
              </a:solidFill>
              <a:latin typeface="Intel Clear" panose="020B0604020203020204" pitchFamily="34" charset="0"/>
              <a:ea typeface="ＭＳ Ｐゴシック" pitchFamily="34" charset="-128"/>
            </a:endParaRPr>
          </a:p>
          <a:p>
            <a:endParaRPr lang="en-US" altLang="ja-JP" sz="2400" b="1" kern="0" dirty="0">
              <a:solidFill>
                <a:schemeClr val="tx1"/>
              </a:solidFill>
              <a:latin typeface="Intel Clear" panose="020B0604020203020204" pitchFamily="34" charset="0"/>
              <a:ea typeface="ＭＳ Ｐゴシック" pitchFamily="34" charset="-128"/>
            </a:endParaRPr>
          </a:p>
          <a:p>
            <a:endParaRPr lang="en-US" altLang="ja-JP" sz="2400" b="1" kern="0" dirty="0">
              <a:solidFill>
                <a:schemeClr val="tx1"/>
              </a:solidFill>
              <a:latin typeface="Intel Clear" panose="020B0604020203020204" pitchFamily="34" charset="0"/>
              <a:ea typeface="ＭＳ Ｐゴシック" pitchFamily="34" charset="-128"/>
            </a:endParaRPr>
          </a:p>
          <a:p>
            <a:endParaRPr lang="en-US" altLang="ja-JP" sz="2400" b="1" kern="0" dirty="0">
              <a:solidFill>
                <a:schemeClr val="tx1"/>
              </a:solidFill>
              <a:latin typeface="Intel Clear" panose="020B0604020203020204" pitchFamily="34" charset="0"/>
              <a:ea typeface="ＭＳ Ｐゴシック" pitchFamily="34" charset="-128"/>
            </a:endParaRPr>
          </a:p>
          <a:p>
            <a:endParaRPr lang="en-US" altLang="ja-JP" sz="2400" b="1" kern="0" dirty="0">
              <a:solidFill>
                <a:schemeClr val="tx1"/>
              </a:solidFill>
              <a:latin typeface="Intel Clear" panose="020B0604020203020204" pitchFamily="34" charset="0"/>
              <a:ea typeface="ＭＳ Ｐゴシック" pitchFamily="34" charset="-128"/>
            </a:endParaRPr>
          </a:p>
          <a:p>
            <a:endParaRPr lang="en-US" altLang="ja-JP" sz="2400" b="1" kern="0" dirty="0">
              <a:solidFill>
                <a:schemeClr val="tx1"/>
              </a:solidFill>
              <a:latin typeface="Intel Clear" panose="020B0604020203020204" pitchFamily="34" charset="0"/>
              <a:ea typeface="ＭＳ Ｐゴシック" pitchFamily="34" charset="-128"/>
            </a:endParaRPr>
          </a:p>
          <a:p>
            <a:endParaRPr lang="en-US" altLang="ja-JP" sz="2400" b="1" kern="0" dirty="0">
              <a:solidFill>
                <a:schemeClr val="tx1"/>
              </a:solidFill>
              <a:latin typeface="Intel Clear" panose="020B0604020203020204" pitchFamily="34" charset="0"/>
              <a:ea typeface="ＭＳ Ｐゴシック" pitchFamily="34" charset="-128"/>
            </a:endParaRPr>
          </a:p>
          <a:p>
            <a:endParaRPr lang="en-US" altLang="ja-JP" sz="2400" b="1" kern="0" dirty="0">
              <a:solidFill>
                <a:schemeClr val="tx1"/>
              </a:solidFill>
              <a:latin typeface="Intel Clear" panose="020B0604020203020204" pitchFamily="34" charset="0"/>
              <a:ea typeface="ＭＳ Ｐゴシック" pitchFamily="34" charset="-128"/>
            </a:endParaRPr>
          </a:p>
          <a:p>
            <a:endParaRPr lang="en-US" altLang="ja-JP" sz="2400" b="1" kern="0" dirty="0">
              <a:solidFill>
                <a:schemeClr val="tx1"/>
              </a:solidFill>
              <a:latin typeface="Intel Clear" panose="020B0604020203020204" pitchFamily="34" charset="0"/>
              <a:ea typeface="ＭＳ Ｐゴシック" pitchFamily="34" charset="-128"/>
            </a:endParaRPr>
          </a:p>
          <a:p>
            <a:endParaRPr lang="en-US" altLang="ja-JP" sz="2400" b="1" kern="0" dirty="0">
              <a:solidFill>
                <a:schemeClr val="tx1"/>
              </a:solidFill>
              <a:latin typeface="Intel Clear" panose="020B0604020203020204" pitchFamily="34" charset="0"/>
              <a:ea typeface="ＭＳ Ｐゴシック" pitchFamily="34" charset="-128"/>
            </a:endParaRPr>
          </a:p>
        </p:txBody>
      </p:sp>
      <p:sp>
        <p:nvSpPr>
          <p:cNvPr id="41" name="Text Box 17"/>
          <p:cNvSpPr txBox="1">
            <a:spLocks noChangeArrowheads="1"/>
          </p:cNvSpPr>
          <p:nvPr/>
        </p:nvSpPr>
        <p:spPr bwMode="auto">
          <a:xfrm>
            <a:off x="5835078" y="4673971"/>
            <a:ext cx="1384576" cy="199846"/>
          </a:xfrm>
          <a:prstGeom prst="rect">
            <a:avLst/>
          </a:prstGeom>
          <a:noFill/>
          <a:ln w="9525" algn="ctr">
            <a:noFill/>
            <a:miter lim="800000"/>
            <a:headEnd/>
            <a:tailEnd/>
          </a:ln>
        </p:spPr>
        <p:txBody>
          <a:bodyPr lIns="91340" tIns="45672" rIns="91340" bIns="45672" anchor="ctr"/>
          <a:lstStyle/>
          <a:p>
            <a:pPr algn="ctr" defTabSz="856489">
              <a:defRPr/>
            </a:pPr>
            <a:r>
              <a:rPr lang="en-US" sz="1400" dirty="0" smtClean="0">
                <a:latin typeface="Intel Clear" panose="020B0604020203020204" pitchFamily="34" charset="0"/>
                <a:ea typeface="ＭＳ Ｐゴシック" pitchFamily="34" charset="-128"/>
              </a:rPr>
              <a:t>SMB/ Channel</a:t>
            </a:r>
            <a:endParaRPr lang="en-US" sz="1400" dirty="0">
              <a:latin typeface="Intel Clear" panose="020B0604020203020204" pitchFamily="34" charset="0"/>
              <a:ea typeface="ＭＳ Ｐゴシック" pitchFamily="34" charset="-128"/>
            </a:endParaRPr>
          </a:p>
        </p:txBody>
      </p:sp>
      <p:pic>
        <p:nvPicPr>
          <p:cNvPr id="43" name="Picture 21" descr="servers large bankc copy"/>
          <p:cNvPicPr>
            <a:picLocks noChangeAspect="1" noChangeArrowheads="1"/>
          </p:cNvPicPr>
          <p:nvPr/>
        </p:nvPicPr>
        <p:blipFill>
          <a:blip r:embed="rId2" cstate="print"/>
          <a:srcRect/>
          <a:stretch>
            <a:fillRect/>
          </a:stretch>
        </p:blipFill>
        <p:spPr bwMode="auto">
          <a:xfrm>
            <a:off x="4971661" y="1784363"/>
            <a:ext cx="1084767" cy="755006"/>
          </a:xfrm>
          <a:prstGeom prst="rect">
            <a:avLst/>
          </a:prstGeom>
          <a:ln>
            <a:noFill/>
          </a:ln>
          <a:effectLst>
            <a:outerShdw blurRad="292100" dist="139700" dir="2700000" algn="tl" rotWithShape="0">
              <a:srgbClr val="333333">
                <a:alpha val="65000"/>
              </a:srgbClr>
            </a:outerShdw>
          </a:effectLst>
        </p:spPr>
      </p:pic>
      <p:sp>
        <p:nvSpPr>
          <p:cNvPr id="44" name="Text Box 19"/>
          <p:cNvSpPr txBox="1">
            <a:spLocks noChangeArrowheads="1"/>
          </p:cNvSpPr>
          <p:nvPr/>
        </p:nvSpPr>
        <p:spPr bwMode="auto">
          <a:xfrm>
            <a:off x="4780852" y="1556490"/>
            <a:ext cx="1071643" cy="238833"/>
          </a:xfrm>
          <a:prstGeom prst="rect">
            <a:avLst/>
          </a:prstGeom>
          <a:noFill/>
          <a:ln w="9525" algn="ctr">
            <a:noFill/>
            <a:miter lim="800000"/>
            <a:headEnd/>
            <a:tailEnd/>
          </a:ln>
        </p:spPr>
        <p:txBody>
          <a:bodyPr lIns="91340" tIns="45672" rIns="91340" bIns="45672" anchor="ctr"/>
          <a:lstStyle/>
          <a:p>
            <a:pPr algn="ctr" defTabSz="856489">
              <a:defRPr/>
            </a:pPr>
            <a:r>
              <a:rPr lang="en-US" sz="1400" dirty="0">
                <a:latin typeface="Intel Clear" panose="020B0604020203020204" pitchFamily="34" charset="0"/>
                <a:ea typeface="ＭＳ Ｐゴシック" pitchFamily="34" charset="-128"/>
              </a:rPr>
              <a:t>Enterprise</a:t>
            </a:r>
          </a:p>
        </p:txBody>
      </p:sp>
      <p:pic>
        <p:nvPicPr>
          <p:cNvPr id="45" name="Picture 86" descr="120px-BRIC">
            <a:hlinkClick r:id="rId3" tooltip="BRIC.svg"/>
          </p:cNvPr>
          <p:cNvPicPr>
            <a:picLocks noChangeAspect="1" noChangeArrowheads="1"/>
          </p:cNvPicPr>
          <p:nvPr/>
        </p:nvPicPr>
        <p:blipFill>
          <a:blip r:embed="rId4" cstate="print"/>
          <a:srcRect/>
          <a:stretch>
            <a:fillRect/>
          </a:stretch>
        </p:blipFill>
        <p:spPr bwMode="auto">
          <a:xfrm>
            <a:off x="6010338" y="4855528"/>
            <a:ext cx="1107843" cy="632715"/>
          </a:xfrm>
          <a:prstGeom prst="rect">
            <a:avLst/>
          </a:prstGeom>
          <a:ln>
            <a:noFill/>
          </a:ln>
          <a:effectLst>
            <a:outerShdw blurRad="292100" dist="139700" dir="2700000" algn="tl" rotWithShape="0">
              <a:srgbClr val="333333">
                <a:alpha val="65000"/>
              </a:srgbClr>
            </a:outerShdw>
          </a:effectLst>
        </p:spPr>
      </p:pic>
      <p:grpSp>
        <p:nvGrpSpPr>
          <p:cNvPr id="29" name="AutoShape 64"/>
          <p:cNvGrpSpPr>
            <a:grpSpLocks/>
          </p:cNvGrpSpPr>
          <p:nvPr/>
        </p:nvGrpSpPr>
        <p:grpSpPr bwMode="auto">
          <a:xfrm>
            <a:off x="4646006" y="4470929"/>
            <a:ext cx="1128143" cy="700957"/>
            <a:chOff x="2460" y="675"/>
            <a:chExt cx="393" cy="437"/>
          </a:xfrm>
          <a:noFill/>
        </p:grpSpPr>
        <p:pic>
          <p:nvPicPr>
            <p:cNvPr id="47" name="AutoShape 64"/>
            <p:cNvPicPr>
              <a:picLocks noChangeArrowheads="1"/>
            </p:cNvPicPr>
            <p:nvPr/>
          </p:nvPicPr>
          <p:blipFill>
            <a:blip r:embed="rId5" cstate="print"/>
            <a:srcRect/>
            <a:stretch>
              <a:fillRect/>
            </a:stretch>
          </p:blipFill>
          <p:spPr bwMode="auto">
            <a:xfrm>
              <a:off x="2460" y="675"/>
              <a:ext cx="376" cy="408"/>
            </a:xfrm>
            <a:prstGeom prst="rect">
              <a:avLst/>
            </a:prstGeom>
            <a:ln>
              <a:noFill/>
            </a:ln>
            <a:effectLst>
              <a:softEdge rad="112500"/>
            </a:effectLst>
          </p:spPr>
        </p:pic>
        <p:sp>
          <p:nvSpPr>
            <p:cNvPr id="48" name="Text Box 24"/>
            <p:cNvSpPr txBox="1">
              <a:spLocks noChangeArrowheads="1"/>
            </p:cNvSpPr>
            <p:nvPr/>
          </p:nvSpPr>
          <p:spPr bwMode="auto">
            <a:xfrm>
              <a:off x="2524" y="752"/>
              <a:ext cx="329" cy="360"/>
            </a:xfrm>
            <a:prstGeom prst="rect">
              <a:avLst/>
            </a:prstGeom>
            <a:grpFill/>
            <a:ln w="9525">
              <a:noFill/>
              <a:miter lim="800000"/>
              <a:headEnd/>
              <a:tailEnd/>
            </a:ln>
          </p:spPr>
          <p:txBody>
            <a:bodyPr wrap="none" lIns="91423" tIns="45712" rIns="91423" bIns="45712" anchor="ctr"/>
            <a:lstStyle/>
            <a:p>
              <a:pPr defTabSz="973846">
                <a:lnSpc>
                  <a:spcPct val="90000"/>
                </a:lnSpc>
                <a:defRPr/>
              </a:pPr>
              <a:endParaRPr lang="en-US" sz="1100" dirty="0">
                <a:solidFill>
                  <a:srgbClr val="FFFFFF"/>
                </a:solidFill>
                <a:effectLst>
                  <a:outerShdw blurRad="38100" dist="38100" dir="2700000" algn="tl">
                    <a:srgbClr val="000000"/>
                  </a:outerShdw>
                </a:effectLst>
                <a:latin typeface="Intel Clear" panose="020B0604020203020204" pitchFamily="34" charset="0"/>
                <a:ea typeface="ＭＳ Ｐゴシック" pitchFamily="34" charset="-128"/>
              </a:endParaRPr>
            </a:p>
            <a:p>
              <a:pPr defTabSz="973846">
                <a:lnSpc>
                  <a:spcPct val="90000"/>
                </a:lnSpc>
                <a:defRPr/>
              </a:pPr>
              <a:endParaRPr lang="en-US" sz="1100" dirty="0">
                <a:solidFill>
                  <a:srgbClr val="FFFFFF"/>
                </a:solidFill>
                <a:effectLst>
                  <a:outerShdw blurRad="38100" dist="38100" dir="2700000" algn="tl">
                    <a:srgbClr val="000000"/>
                  </a:outerShdw>
                </a:effectLst>
                <a:latin typeface="Intel Clear" panose="020B0604020203020204" pitchFamily="34" charset="0"/>
                <a:ea typeface="ＭＳ Ｐゴシック" pitchFamily="34" charset="-128"/>
              </a:endParaRPr>
            </a:p>
            <a:p>
              <a:pPr defTabSz="973846">
                <a:lnSpc>
                  <a:spcPct val="90000"/>
                </a:lnSpc>
                <a:defRPr/>
              </a:pPr>
              <a:endParaRPr lang="en-US" sz="1100" dirty="0">
                <a:solidFill>
                  <a:srgbClr val="FFFFFF"/>
                </a:solidFill>
                <a:effectLst>
                  <a:outerShdw blurRad="38100" dist="38100" dir="2700000" algn="tl">
                    <a:srgbClr val="000000"/>
                  </a:outerShdw>
                </a:effectLst>
                <a:latin typeface="Intel Clear" panose="020B0604020203020204" pitchFamily="34" charset="0"/>
                <a:ea typeface="ＭＳ Ｐゴシック" pitchFamily="34" charset="-128"/>
              </a:endParaRPr>
            </a:p>
            <a:p>
              <a:pPr defTabSz="973846">
                <a:lnSpc>
                  <a:spcPct val="90000"/>
                </a:lnSpc>
                <a:defRPr/>
              </a:pPr>
              <a:endParaRPr lang="en-US" sz="1100" dirty="0">
                <a:solidFill>
                  <a:srgbClr val="FFFFFF"/>
                </a:solidFill>
                <a:effectLst>
                  <a:outerShdw blurRad="38100" dist="38100" dir="2700000" algn="tl">
                    <a:srgbClr val="000000"/>
                  </a:outerShdw>
                </a:effectLst>
                <a:latin typeface="Intel Clear" panose="020B0604020203020204" pitchFamily="34" charset="0"/>
                <a:ea typeface="ＭＳ Ｐゴシック" pitchFamily="34" charset="-128"/>
              </a:endParaRPr>
            </a:p>
            <a:p>
              <a:pPr defTabSz="973846">
                <a:lnSpc>
                  <a:spcPct val="90000"/>
                </a:lnSpc>
                <a:defRPr/>
              </a:pPr>
              <a:endParaRPr lang="en-US" sz="1100" dirty="0">
                <a:solidFill>
                  <a:srgbClr val="FFFFFF"/>
                </a:solidFill>
                <a:effectLst>
                  <a:outerShdw blurRad="38100" dist="38100" dir="2700000" algn="tl">
                    <a:srgbClr val="000000"/>
                  </a:outerShdw>
                </a:effectLst>
                <a:latin typeface="Intel Clear" panose="020B0604020203020204" pitchFamily="34" charset="0"/>
                <a:ea typeface="ＭＳ Ｐゴシック" pitchFamily="34" charset="-128"/>
              </a:endParaRPr>
            </a:p>
            <a:p>
              <a:pPr defTabSz="973846">
                <a:lnSpc>
                  <a:spcPct val="90000"/>
                </a:lnSpc>
                <a:defRPr/>
              </a:pPr>
              <a:endParaRPr lang="en-US" sz="1100" dirty="0">
                <a:solidFill>
                  <a:srgbClr val="FFFFFF"/>
                </a:solidFill>
                <a:effectLst>
                  <a:outerShdw blurRad="38100" dist="38100" dir="2700000" algn="tl">
                    <a:srgbClr val="000000"/>
                  </a:outerShdw>
                </a:effectLst>
                <a:latin typeface="Intel Clear" panose="020B0604020203020204" pitchFamily="34" charset="0"/>
                <a:ea typeface="ＭＳ Ｐゴシック" pitchFamily="34" charset="-128"/>
              </a:endParaRPr>
            </a:p>
            <a:p>
              <a:pPr defTabSz="973846">
                <a:lnSpc>
                  <a:spcPct val="90000"/>
                </a:lnSpc>
                <a:defRPr/>
              </a:pPr>
              <a:endParaRPr lang="en-US" sz="1100" dirty="0">
                <a:solidFill>
                  <a:srgbClr val="FFFFFF"/>
                </a:solidFill>
                <a:effectLst>
                  <a:outerShdw blurRad="38100" dist="38100" dir="2700000" algn="tl">
                    <a:srgbClr val="000000"/>
                  </a:outerShdw>
                </a:effectLst>
                <a:latin typeface="Intel Clear" panose="020B0604020203020204" pitchFamily="34" charset="0"/>
                <a:ea typeface="ＭＳ Ｐゴシック" pitchFamily="34" charset="-128"/>
              </a:endParaRPr>
            </a:p>
            <a:p>
              <a:pPr defTabSz="973846">
                <a:lnSpc>
                  <a:spcPct val="90000"/>
                </a:lnSpc>
                <a:defRPr/>
              </a:pPr>
              <a:endParaRPr lang="en-US" sz="1100" dirty="0">
                <a:solidFill>
                  <a:srgbClr val="FFFFFF"/>
                </a:solidFill>
                <a:effectLst>
                  <a:outerShdw blurRad="38100" dist="38100" dir="2700000" algn="tl">
                    <a:srgbClr val="000000"/>
                  </a:outerShdw>
                </a:effectLst>
                <a:latin typeface="Intel Clear" panose="020B0604020203020204" pitchFamily="34" charset="0"/>
                <a:ea typeface="ＭＳ Ｐゴシック" pitchFamily="34" charset="-128"/>
              </a:endParaRPr>
            </a:p>
            <a:p>
              <a:pPr defTabSz="973846">
                <a:lnSpc>
                  <a:spcPct val="90000"/>
                </a:lnSpc>
                <a:defRPr/>
              </a:pPr>
              <a:endParaRPr lang="en-US" sz="1100" dirty="0">
                <a:solidFill>
                  <a:srgbClr val="FFFFFF"/>
                </a:solidFill>
                <a:effectLst>
                  <a:outerShdw blurRad="38100" dist="38100" dir="2700000" algn="tl">
                    <a:srgbClr val="000000"/>
                  </a:outerShdw>
                </a:effectLst>
                <a:latin typeface="Intel Clear" panose="020B0604020203020204" pitchFamily="34" charset="0"/>
                <a:ea typeface="ＭＳ Ｐゴシック" pitchFamily="34" charset="-128"/>
              </a:endParaRPr>
            </a:p>
            <a:p>
              <a:pPr defTabSz="973846">
                <a:lnSpc>
                  <a:spcPct val="90000"/>
                </a:lnSpc>
                <a:defRPr/>
              </a:pPr>
              <a:endParaRPr lang="en-US" sz="1100" dirty="0">
                <a:solidFill>
                  <a:srgbClr val="FFFFFF"/>
                </a:solidFill>
                <a:effectLst>
                  <a:outerShdw blurRad="38100" dist="38100" dir="2700000" algn="tl">
                    <a:srgbClr val="000000"/>
                  </a:outerShdw>
                </a:effectLst>
                <a:latin typeface="Intel Clear" panose="020B0604020203020204" pitchFamily="34" charset="0"/>
                <a:ea typeface="ＭＳ Ｐゴシック" pitchFamily="34" charset="-128"/>
              </a:endParaRPr>
            </a:p>
            <a:p>
              <a:pPr defTabSz="973846">
                <a:lnSpc>
                  <a:spcPct val="90000"/>
                </a:lnSpc>
                <a:defRPr/>
              </a:pPr>
              <a:endParaRPr lang="en-US" sz="1100" dirty="0">
                <a:solidFill>
                  <a:srgbClr val="FFFFFF"/>
                </a:solidFill>
                <a:effectLst>
                  <a:outerShdw blurRad="38100" dist="38100" dir="2700000" algn="tl">
                    <a:srgbClr val="000000"/>
                  </a:outerShdw>
                </a:effectLst>
                <a:latin typeface="Intel Clear" panose="020B0604020203020204" pitchFamily="34" charset="0"/>
                <a:ea typeface="ＭＳ Ｐゴシック" pitchFamily="34" charset="-128"/>
              </a:endParaRPr>
            </a:p>
            <a:p>
              <a:pPr defTabSz="973846">
                <a:lnSpc>
                  <a:spcPct val="90000"/>
                </a:lnSpc>
                <a:defRPr/>
              </a:pPr>
              <a:endParaRPr lang="en-US" sz="1100" dirty="0">
                <a:solidFill>
                  <a:srgbClr val="FFFFFF"/>
                </a:solidFill>
                <a:effectLst>
                  <a:outerShdw blurRad="38100" dist="38100" dir="2700000" algn="tl">
                    <a:srgbClr val="000000"/>
                  </a:outerShdw>
                </a:effectLst>
                <a:latin typeface="Intel Clear" panose="020B0604020203020204" pitchFamily="34" charset="0"/>
                <a:ea typeface="ＭＳ Ｐゴシック" pitchFamily="34" charset="-128"/>
              </a:endParaRPr>
            </a:p>
            <a:p>
              <a:pPr defTabSz="973846">
                <a:lnSpc>
                  <a:spcPct val="90000"/>
                </a:lnSpc>
                <a:defRPr/>
              </a:pPr>
              <a:endParaRPr lang="en-US" sz="1100" dirty="0">
                <a:solidFill>
                  <a:srgbClr val="FFFFFF"/>
                </a:solidFill>
                <a:effectLst>
                  <a:outerShdw blurRad="38100" dist="38100" dir="2700000" algn="tl">
                    <a:srgbClr val="000000"/>
                  </a:outerShdw>
                </a:effectLst>
                <a:latin typeface="Intel Clear" panose="020B0604020203020204" pitchFamily="34" charset="0"/>
                <a:ea typeface="ＭＳ Ｐゴシック" pitchFamily="34" charset="-128"/>
              </a:endParaRPr>
            </a:p>
            <a:p>
              <a:pPr defTabSz="973846">
                <a:lnSpc>
                  <a:spcPct val="90000"/>
                </a:lnSpc>
                <a:defRPr/>
              </a:pPr>
              <a:endParaRPr lang="en-US" sz="1100" dirty="0">
                <a:solidFill>
                  <a:srgbClr val="FFFFFF"/>
                </a:solidFill>
                <a:effectLst>
                  <a:outerShdw blurRad="38100" dist="38100" dir="2700000" algn="tl">
                    <a:srgbClr val="000000"/>
                  </a:outerShdw>
                </a:effectLst>
                <a:latin typeface="Intel Clear" panose="020B0604020203020204" pitchFamily="34" charset="0"/>
                <a:ea typeface="ＭＳ Ｐゴシック" pitchFamily="34" charset="-128"/>
              </a:endParaRPr>
            </a:p>
            <a:p>
              <a:pPr defTabSz="973846">
                <a:lnSpc>
                  <a:spcPct val="90000"/>
                </a:lnSpc>
                <a:defRPr/>
              </a:pPr>
              <a:endParaRPr lang="en-US" sz="1100" dirty="0">
                <a:solidFill>
                  <a:srgbClr val="FFFFFF"/>
                </a:solidFill>
                <a:effectLst>
                  <a:outerShdw blurRad="38100" dist="38100" dir="2700000" algn="tl">
                    <a:srgbClr val="000000"/>
                  </a:outerShdw>
                </a:effectLst>
                <a:latin typeface="Intel Clear" panose="020B0604020203020204" pitchFamily="34" charset="0"/>
                <a:ea typeface="ＭＳ Ｐゴシック" pitchFamily="34" charset="-128"/>
              </a:endParaRPr>
            </a:p>
            <a:p>
              <a:pPr defTabSz="973846">
                <a:lnSpc>
                  <a:spcPct val="90000"/>
                </a:lnSpc>
                <a:defRPr/>
              </a:pPr>
              <a:endParaRPr lang="en-US" sz="1100" dirty="0">
                <a:solidFill>
                  <a:srgbClr val="FFFFFF"/>
                </a:solidFill>
                <a:effectLst>
                  <a:outerShdw blurRad="38100" dist="38100" dir="2700000" algn="tl">
                    <a:srgbClr val="000000"/>
                  </a:outerShdw>
                </a:effectLst>
                <a:latin typeface="Intel Clear" panose="020B0604020203020204" pitchFamily="34" charset="0"/>
                <a:ea typeface="ＭＳ Ｐゴシック" pitchFamily="34" charset="-128"/>
              </a:endParaRPr>
            </a:p>
            <a:p>
              <a:pPr defTabSz="973846">
                <a:lnSpc>
                  <a:spcPct val="90000"/>
                </a:lnSpc>
                <a:defRPr/>
              </a:pPr>
              <a:endParaRPr lang="en-US" sz="1100" dirty="0">
                <a:solidFill>
                  <a:srgbClr val="FFFFFF"/>
                </a:solidFill>
                <a:effectLst>
                  <a:outerShdw blurRad="38100" dist="38100" dir="2700000" algn="tl">
                    <a:srgbClr val="000000"/>
                  </a:outerShdw>
                </a:effectLst>
                <a:latin typeface="Intel Clear" panose="020B0604020203020204" pitchFamily="34" charset="0"/>
                <a:ea typeface="ＭＳ Ｐゴシック" pitchFamily="34" charset="-128"/>
              </a:endParaRPr>
            </a:p>
            <a:p>
              <a:pPr defTabSz="973846">
                <a:lnSpc>
                  <a:spcPct val="90000"/>
                </a:lnSpc>
                <a:defRPr/>
              </a:pPr>
              <a:endParaRPr lang="en-US" sz="1100" dirty="0">
                <a:solidFill>
                  <a:srgbClr val="FFFFFF"/>
                </a:solidFill>
                <a:effectLst>
                  <a:outerShdw blurRad="38100" dist="38100" dir="2700000" algn="tl">
                    <a:srgbClr val="000000"/>
                  </a:outerShdw>
                </a:effectLst>
                <a:latin typeface="Intel Clear" panose="020B0604020203020204" pitchFamily="34" charset="0"/>
                <a:ea typeface="ＭＳ Ｐゴシック" pitchFamily="34" charset="-128"/>
              </a:endParaRPr>
            </a:p>
            <a:p>
              <a:pPr defTabSz="973846">
                <a:lnSpc>
                  <a:spcPct val="90000"/>
                </a:lnSpc>
                <a:defRPr/>
              </a:pPr>
              <a:endParaRPr lang="en-US" sz="1100" dirty="0">
                <a:solidFill>
                  <a:srgbClr val="FFFFFF"/>
                </a:solidFill>
                <a:effectLst>
                  <a:outerShdw blurRad="38100" dist="38100" dir="2700000" algn="tl">
                    <a:srgbClr val="000000"/>
                  </a:outerShdw>
                </a:effectLst>
                <a:latin typeface="Intel Clear" panose="020B0604020203020204" pitchFamily="34" charset="0"/>
                <a:ea typeface="ＭＳ Ｐゴシック" pitchFamily="34" charset="-128"/>
              </a:endParaRPr>
            </a:p>
            <a:p>
              <a:pPr defTabSz="973846">
                <a:lnSpc>
                  <a:spcPct val="90000"/>
                </a:lnSpc>
                <a:defRPr/>
              </a:pPr>
              <a:endParaRPr lang="en-US" sz="1100" dirty="0">
                <a:solidFill>
                  <a:srgbClr val="FFFFFF"/>
                </a:solidFill>
                <a:effectLst>
                  <a:outerShdw blurRad="38100" dist="38100" dir="2700000" algn="tl">
                    <a:srgbClr val="000000"/>
                  </a:outerShdw>
                </a:effectLst>
                <a:latin typeface="Intel Clear" panose="020B0604020203020204" pitchFamily="34" charset="0"/>
                <a:ea typeface="ＭＳ Ｐゴシック" pitchFamily="34" charset="-128"/>
              </a:endParaRPr>
            </a:p>
            <a:p>
              <a:pPr defTabSz="973846">
                <a:lnSpc>
                  <a:spcPct val="90000"/>
                </a:lnSpc>
                <a:defRPr/>
              </a:pPr>
              <a:endParaRPr lang="en-US" sz="1100" dirty="0">
                <a:solidFill>
                  <a:srgbClr val="FFFFFF"/>
                </a:solidFill>
                <a:effectLst>
                  <a:outerShdw blurRad="38100" dist="38100" dir="2700000" algn="tl">
                    <a:srgbClr val="000000"/>
                  </a:outerShdw>
                </a:effectLst>
                <a:latin typeface="Intel Clear" panose="020B0604020203020204" pitchFamily="34" charset="0"/>
                <a:ea typeface="ＭＳ Ｐゴシック" pitchFamily="34" charset="-128"/>
              </a:endParaRPr>
            </a:p>
            <a:p>
              <a:pPr defTabSz="973846">
                <a:lnSpc>
                  <a:spcPct val="90000"/>
                </a:lnSpc>
                <a:defRPr/>
              </a:pPr>
              <a:endParaRPr lang="en-US" sz="1100" dirty="0">
                <a:solidFill>
                  <a:srgbClr val="FFFFFF"/>
                </a:solidFill>
                <a:effectLst>
                  <a:outerShdw blurRad="38100" dist="38100" dir="2700000" algn="tl">
                    <a:srgbClr val="000000"/>
                  </a:outerShdw>
                </a:effectLst>
                <a:latin typeface="Intel Clear" panose="020B0604020203020204" pitchFamily="34" charset="0"/>
                <a:ea typeface="ＭＳ Ｐゴシック" pitchFamily="34" charset="-128"/>
              </a:endParaRPr>
            </a:p>
          </p:txBody>
        </p:sp>
      </p:grpSp>
      <p:sp>
        <p:nvSpPr>
          <p:cNvPr id="49" name="Text Box 18"/>
          <p:cNvSpPr txBox="1">
            <a:spLocks noChangeArrowheads="1"/>
          </p:cNvSpPr>
          <p:nvPr/>
        </p:nvSpPr>
        <p:spPr bwMode="auto">
          <a:xfrm>
            <a:off x="4829724" y="4302621"/>
            <a:ext cx="624419" cy="167964"/>
          </a:xfrm>
          <a:prstGeom prst="rect">
            <a:avLst/>
          </a:prstGeom>
          <a:noFill/>
          <a:ln w="9525" algn="ctr">
            <a:noFill/>
            <a:miter lim="800000"/>
            <a:headEnd/>
            <a:tailEnd/>
          </a:ln>
        </p:spPr>
        <p:txBody>
          <a:bodyPr lIns="91340" tIns="45672" rIns="91340" bIns="45672" anchor="ctr"/>
          <a:lstStyle/>
          <a:p>
            <a:pPr defTabSz="856489">
              <a:defRPr/>
            </a:pPr>
            <a:r>
              <a:rPr lang="en-US" sz="1400" dirty="0">
                <a:latin typeface="Intel Clear" panose="020B0604020203020204" pitchFamily="34" charset="0"/>
                <a:ea typeface="ＭＳ Ｐゴシック" pitchFamily="34" charset="-128"/>
              </a:rPr>
              <a:t>HPC</a:t>
            </a:r>
          </a:p>
        </p:txBody>
      </p:sp>
      <p:pic>
        <p:nvPicPr>
          <p:cNvPr id="50" name="Rectangle 1026"/>
          <p:cNvPicPr>
            <a:picLocks noChangeAspect="1" noChangeArrowheads="1"/>
          </p:cNvPicPr>
          <p:nvPr/>
        </p:nvPicPr>
        <p:blipFill>
          <a:blip r:embed="rId6" cstate="print"/>
          <a:srcRect/>
          <a:stretch>
            <a:fillRect/>
          </a:stretch>
        </p:blipFill>
        <p:spPr bwMode="auto">
          <a:xfrm>
            <a:off x="6932359" y="1828597"/>
            <a:ext cx="1070552" cy="691221"/>
          </a:xfrm>
          <a:prstGeom prst="rect">
            <a:avLst/>
          </a:prstGeom>
          <a:ln>
            <a:noFill/>
          </a:ln>
          <a:effectLst>
            <a:outerShdw blurRad="292100" dist="139700" dir="2700000" algn="tl" rotWithShape="0">
              <a:srgbClr val="333333">
                <a:alpha val="65000"/>
              </a:srgbClr>
            </a:outerShdw>
          </a:effectLst>
        </p:spPr>
      </p:pic>
      <p:sp>
        <p:nvSpPr>
          <p:cNvPr id="54" name="Text Box 19"/>
          <p:cNvSpPr txBox="1">
            <a:spLocks noChangeArrowheads="1"/>
          </p:cNvSpPr>
          <p:nvPr/>
        </p:nvSpPr>
        <p:spPr bwMode="auto">
          <a:xfrm>
            <a:off x="6964174" y="1628098"/>
            <a:ext cx="907373" cy="185217"/>
          </a:xfrm>
          <a:prstGeom prst="rect">
            <a:avLst/>
          </a:prstGeom>
          <a:noFill/>
          <a:ln w="9525" algn="ctr">
            <a:noFill/>
            <a:miter lim="800000"/>
            <a:headEnd/>
            <a:tailEnd/>
          </a:ln>
        </p:spPr>
        <p:txBody>
          <a:bodyPr lIns="91340" tIns="45672" rIns="91340" bIns="45672" anchor="ctr"/>
          <a:lstStyle/>
          <a:p>
            <a:pPr algn="ctr" defTabSz="856489">
              <a:defRPr/>
            </a:pPr>
            <a:r>
              <a:rPr lang="en-US" sz="1400" dirty="0" smtClean="0">
                <a:latin typeface="Intel Clear" panose="020B0604020203020204" pitchFamily="34" charset="0"/>
                <a:ea typeface="ＭＳ Ｐゴシック" pitchFamily="34" charset="-128"/>
              </a:rPr>
              <a:t>Big Data</a:t>
            </a:r>
            <a:endParaRPr lang="en-US" sz="1400" dirty="0">
              <a:latin typeface="Intel Clear" panose="020B0604020203020204" pitchFamily="34" charset="0"/>
              <a:ea typeface="ＭＳ Ｐゴシック" pitchFamily="34" charset="-128"/>
            </a:endParaRPr>
          </a:p>
        </p:txBody>
      </p:sp>
      <p:pic>
        <p:nvPicPr>
          <p:cNvPr id="55" name="Picture 9" descr="servercloud.pn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5847990" y="2923378"/>
            <a:ext cx="1381611" cy="1483864"/>
          </a:xfrm>
          <a:prstGeom prst="rect">
            <a:avLst/>
          </a:prstGeom>
          <a:noFill/>
          <a:ln w="9525">
            <a:noFill/>
            <a:miter lim="800000"/>
            <a:headEnd/>
            <a:tailEnd/>
          </a:ln>
        </p:spPr>
      </p:pic>
      <p:sp>
        <p:nvSpPr>
          <p:cNvPr id="58" name="Text Box 19"/>
          <p:cNvSpPr txBox="1">
            <a:spLocks noChangeArrowheads="1"/>
          </p:cNvSpPr>
          <p:nvPr/>
        </p:nvSpPr>
        <p:spPr bwMode="auto">
          <a:xfrm>
            <a:off x="5922833" y="2961147"/>
            <a:ext cx="1476652" cy="176625"/>
          </a:xfrm>
          <a:prstGeom prst="rect">
            <a:avLst/>
          </a:prstGeom>
          <a:noFill/>
          <a:ln w="9525" algn="ctr">
            <a:noFill/>
            <a:miter lim="800000"/>
            <a:headEnd/>
            <a:tailEnd/>
          </a:ln>
        </p:spPr>
        <p:txBody>
          <a:bodyPr lIns="91340" tIns="45672" rIns="91340" bIns="45672" anchor="ctr"/>
          <a:lstStyle/>
          <a:p>
            <a:pPr defTabSz="856489">
              <a:defRPr/>
            </a:pPr>
            <a:r>
              <a:rPr lang="en-US" sz="1400" dirty="0" smtClean="0">
                <a:latin typeface="Intel Clear" panose="020B0604020203020204" pitchFamily="34" charset="0"/>
                <a:ea typeface="ＭＳ Ｐゴシック" pitchFamily="34" charset="-128"/>
              </a:rPr>
              <a:t>Public Cloud</a:t>
            </a:r>
            <a:endParaRPr lang="en-US" sz="1400" dirty="0">
              <a:latin typeface="Intel Clear" panose="020B0604020203020204" pitchFamily="34" charset="0"/>
              <a:ea typeface="ＭＳ Ｐゴシック" pitchFamily="34" charset="-128"/>
            </a:endParaRPr>
          </a:p>
        </p:txBody>
      </p:sp>
      <p:pic>
        <p:nvPicPr>
          <p:cNvPr id="62" name="Picture 2" descr="C:\Users\BKITTNER\AppData\Local\Temp\wz715e\xeon_h_ww\English_xeon_h_ww\Digital_xeon_h_ww\xeon_h_ww_rgb_3000.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254538" y="88900"/>
            <a:ext cx="767457" cy="1023276"/>
          </a:xfrm>
          <a:prstGeom prst="rect">
            <a:avLst/>
          </a:prstGeom>
          <a:noFill/>
          <a:extLst>
            <a:ext uri="{909E8E84-426E-40DD-AFC4-6F175D3DCCD1}">
              <a14:hiddenFill xmlns:a14="http://schemas.microsoft.com/office/drawing/2010/main">
                <a:solidFill>
                  <a:srgbClr val="FFFFFF"/>
                </a:solidFill>
              </a14:hiddenFill>
            </a:ext>
          </a:extLst>
        </p:spPr>
      </p:pic>
      <p:sp>
        <p:nvSpPr>
          <p:cNvPr id="57" name="Text Box 19"/>
          <p:cNvSpPr txBox="1">
            <a:spLocks noChangeArrowheads="1"/>
          </p:cNvSpPr>
          <p:nvPr/>
        </p:nvSpPr>
        <p:spPr bwMode="auto">
          <a:xfrm>
            <a:off x="7658832" y="3050483"/>
            <a:ext cx="859337" cy="195482"/>
          </a:xfrm>
          <a:prstGeom prst="rect">
            <a:avLst/>
          </a:prstGeom>
          <a:noFill/>
          <a:ln w="9525" algn="ctr">
            <a:noFill/>
            <a:miter lim="800000"/>
            <a:headEnd/>
            <a:tailEnd/>
          </a:ln>
        </p:spPr>
        <p:txBody>
          <a:bodyPr lIns="91340" tIns="45672" rIns="91340" bIns="45672" anchor="ctr"/>
          <a:lstStyle/>
          <a:p>
            <a:pPr defTabSz="856489">
              <a:defRPr/>
            </a:pPr>
            <a:r>
              <a:rPr lang="en-US" sz="1400" dirty="0" smtClean="0">
                <a:latin typeface="Intel Clear" panose="020B0604020203020204" pitchFamily="34" charset="0"/>
                <a:ea typeface="ＭＳ Ｐゴシック" pitchFamily="34" charset="-128"/>
              </a:rPr>
              <a:t>Storage</a:t>
            </a:r>
            <a:endParaRPr lang="en-US" sz="1400" dirty="0">
              <a:latin typeface="Intel Clear" panose="020B0604020203020204" pitchFamily="34" charset="0"/>
              <a:ea typeface="ＭＳ Ｐゴシック" pitchFamily="34" charset="-128"/>
            </a:endParaRPr>
          </a:p>
        </p:txBody>
      </p:sp>
      <p:pic>
        <p:nvPicPr>
          <p:cNvPr id="2054" name="Picture 6" descr="http://t1.gstatic.com/images?q=tbn:ANd9GcQ_Q84ZEm9EnOO2mNcriy-ZhhIZ51biKJlhijafJ4EA3yZmkqvJ">
            <a:hlinkClick r:id="rId9"/>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7371292" y="4525350"/>
            <a:ext cx="1186484" cy="5438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61" name="Text Box 19"/>
          <p:cNvSpPr txBox="1">
            <a:spLocks noChangeArrowheads="1"/>
          </p:cNvSpPr>
          <p:nvPr/>
        </p:nvSpPr>
        <p:spPr bwMode="auto">
          <a:xfrm>
            <a:off x="7162142" y="4305943"/>
            <a:ext cx="1567408" cy="221230"/>
          </a:xfrm>
          <a:prstGeom prst="rect">
            <a:avLst/>
          </a:prstGeom>
          <a:noFill/>
          <a:ln w="9525" algn="ctr">
            <a:noFill/>
            <a:miter lim="800000"/>
            <a:headEnd/>
            <a:tailEnd/>
          </a:ln>
        </p:spPr>
        <p:txBody>
          <a:bodyPr lIns="91340" tIns="45672" rIns="91340" bIns="45672" anchor="ctr"/>
          <a:lstStyle/>
          <a:p>
            <a:pPr algn="ctr" defTabSz="856489">
              <a:defRPr/>
            </a:pPr>
            <a:r>
              <a:rPr lang="en-US" sz="1400" dirty="0" smtClean="0">
                <a:latin typeface="Intel Clear" panose="020B0604020203020204" pitchFamily="34" charset="0"/>
                <a:ea typeface="ＭＳ Ｐゴシック" pitchFamily="34" charset="-128"/>
              </a:rPr>
              <a:t>Networking/SDN</a:t>
            </a:r>
            <a:endParaRPr lang="en-US" sz="1400" dirty="0">
              <a:latin typeface="Intel Clear" panose="020B0604020203020204" pitchFamily="34" charset="0"/>
              <a:ea typeface="ＭＳ Ｐゴシック" pitchFamily="34" charset="-128"/>
            </a:endParaRPr>
          </a:p>
        </p:txBody>
      </p:sp>
      <p:sp>
        <p:nvSpPr>
          <p:cNvPr id="67" name="Text Box 18"/>
          <p:cNvSpPr txBox="1">
            <a:spLocks noChangeArrowheads="1"/>
          </p:cNvSpPr>
          <p:nvPr/>
        </p:nvSpPr>
        <p:spPr bwMode="auto">
          <a:xfrm>
            <a:off x="4358821" y="3060969"/>
            <a:ext cx="1200144" cy="184995"/>
          </a:xfrm>
          <a:prstGeom prst="rect">
            <a:avLst/>
          </a:prstGeom>
          <a:noFill/>
          <a:ln w="9525" algn="ctr">
            <a:noFill/>
            <a:miter lim="800000"/>
            <a:headEnd/>
            <a:tailEnd/>
          </a:ln>
        </p:spPr>
        <p:txBody>
          <a:bodyPr lIns="91340" tIns="45672" rIns="91340" bIns="45672" anchor="ctr"/>
          <a:lstStyle/>
          <a:p>
            <a:pPr algn="ctr" defTabSz="856489">
              <a:defRPr/>
            </a:pPr>
            <a:r>
              <a:rPr lang="en-US" sz="1400" dirty="0" smtClean="0">
                <a:latin typeface="Intel Clear" panose="020B0604020203020204" pitchFamily="34" charset="0"/>
                <a:ea typeface="ＭＳ Ｐゴシック" pitchFamily="34" charset="-128"/>
              </a:rPr>
              <a:t>Workstation</a:t>
            </a:r>
            <a:endParaRPr lang="en-US" sz="1400" dirty="0">
              <a:latin typeface="Intel Clear" panose="020B0604020203020204" pitchFamily="34" charset="0"/>
              <a:ea typeface="ＭＳ Ｐゴシック" pitchFamily="34" charset="-128"/>
            </a:endParaRPr>
          </a:p>
        </p:txBody>
      </p:sp>
      <p:pic>
        <p:nvPicPr>
          <p:cNvPr id="3074" name="Picture 2" descr="Intel® Solid-State Drive DC S3700 Series"/>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7598840" y="3296039"/>
            <a:ext cx="1030084" cy="51504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4435199" y="3184825"/>
            <a:ext cx="1085481" cy="814110"/>
          </a:xfrm>
          <a:prstGeom prst="ellipse">
            <a:avLst/>
          </a:prstGeom>
          <a:ln>
            <a:noFill/>
          </a:ln>
          <a:effectLst>
            <a:softEdge rad="112500"/>
          </a:effectLst>
        </p:spPr>
      </p:pic>
    </p:spTree>
    <p:extLst>
      <p:ext uri="{BB962C8B-B14F-4D97-AF65-F5344CB8AC3E}">
        <p14:creationId xmlns:p14="http://schemas.microsoft.com/office/powerpoint/2010/main" val="42465821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Grantley-EP Platform Feature Summary</a:t>
            </a:r>
            <a:endParaRPr lang="en-US" dirty="0"/>
          </a:p>
        </p:txBody>
      </p:sp>
      <p:graphicFrame>
        <p:nvGraphicFramePr>
          <p:cNvPr id="5" name="Content Placeholder 5"/>
          <p:cNvGraphicFramePr>
            <a:graphicFrameLocks/>
          </p:cNvGraphicFramePr>
          <p:nvPr>
            <p:extLst>
              <p:ext uri="{D42A27DB-BD31-4B8C-83A1-F6EECF244321}">
                <p14:modId xmlns:p14="http://schemas.microsoft.com/office/powerpoint/2010/main" val="3017971931"/>
              </p:ext>
            </p:extLst>
          </p:nvPr>
        </p:nvGraphicFramePr>
        <p:xfrm>
          <a:off x="3625702" y="817761"/>
          <a:ext cx="5325352" cy="4800323"/>
        </p:xfrm>
        <a:graphic>
          <a:graphicData uri="http://schemas.openxmlformats.org/drawingml/2006/table">
            <a:tbl>
              <a:tblPr bandRow="1">
                <a:tableStyleId>{5C22544A-7EE6-4342-B048-85BDC9FD1C3A}</a:tableStyleId>
              </a:tblPr>
              <a:tblGrid>
                <a:gridCol w="1454773"/>
                <a:gridCol w="3870579"/>
              </a:tblGrid>
              <a:tr h="536878">
                <a:tc>
                  <a:txBody>
                    <a:bodyPr/>
                    <a:lstStyle>
                      <a:defPPr>
                        <a:defRPr lang="en-US"/>
                      </a:defPPr>
                      <a:lvl1pPr marL="0" algn="l" defTabSz="457200" rtl="0" eaLnBrk="1" latinLnBrk="0" hangingPunct="1">
                        <a:defRPr sz="1800" kern="1200">
                          <a:solidFill>
                            <a:schemeClr val="dk1"/>
                          </a:solidFill>
                          <a:latin typeface="Verdana"/>
                        </a:defRPr>
                      </a:lvl1pPr>
                      <a:lvl2pPr marL="457200" algn="l" defTabSz="457200" rtl="0" eaLnBrk="1" latinLnBrk="0" hangingPunct="1">
                        <a:defRPr sz="1800" kern="1200">
                          <a:solidFill>
                            <a:schemeClr val="dk1"/>
                          </a:solidFill>
                          <a:latin typeface="Verdana"/>
                        </a:defRPr>
                      </a:lvl2pPr>
                      <a:lvl3pPr marL="914400" algn="l" defTabSz="457200" rtl="0" eaLnBrk="1" latinLnBrk="0" hangingPunct="1">
                        <a:defRPr sz="1800" kern="1200">
                          <a:solidFill>
                            <a:schemeClr val="dk1"/>
                          </a:solidFill>
                          <a:latin typeface="Verdana"/>
                        </a:defRPr>
                      </a:lvl3pPr>
                      <a:lvl4pPr marL="1371600" algn="l" defTabSz="457200" rtl="0" eaLnBrk="1" latinLnBrk="0" hangingPunct="1">
                        <a:defRPr sz="1800" kern="1200">
                          <a:solidFill>
                            <a:schemeClr val="dk1"/>
                          </a:solidFill>
                          <a:latin typeface="Verdana"/>
                        </a:defRPr>
                      </a:lvl4pPr>
                      <a:lvl5pPr marL="1828800" algn="l" defTabSz="457200" rtl="0" eaLnBrk="1" latinLnBrk="0" hangingPunct="1">
                        <a:defRPr sz="1800" kern="1200">
                          <a:solidFill>
                            <a:schemeClr val="dk1"/>
                          </a:solidFill>
                          <a:latin typeface="Verdana"/>
                        </a:defRPr>
                      </a:lvl5pPr>
                      <a:lvl6pPr marL="2286000" algn="l" defTabSz="457200" rtl="0" eaLnBrk="1" latinLnBrk="0" hangingPunct="1">
                        <a:defRPr sz="1800" kern="1200">
                          <a:solidFill>
                            <a:schemeClr val="dk1"/>
                          </a:solidFill>
                          <a:latin typeface="Verdana"/>
                        </a:defRPr>
                      </a:lvl6pPr>
                      <a:lvl7pPr marL="2743200" algn="l" defTabSz="457200" rtl="0" eaLnBrk="1" latinLnBrk="0" hangingPunct="1">
                        <a:defRPr sz="1800" kern="1200">
                          <a:solidFill>
                            <a:schemeClr val="dk1"/>
                          </a:solidFill>
                          <a:latin typeface="Verdana"/>
                        </a:defRPr>
                      </a:lvl7pPr>
                      <a:lvl8pPr marL="3200400" algn="l" defTabSz="457200" rtl="0" eaLnBrk="1" latinLnBrk="0" hangingPunct="1">
                        <a:defRPr sz="1800" kern="1200">
                          <a:solidFill>
                            <a:schemeClr val="dk1"/>
                          </a:solidFill>
                          <a:latin typeface="Verdana"/>
                        </a:defRPr>
                      </a:lvl8pPr>
                      <a:lvl9pPr marL="3657600" algn="l" defTabSz="457200" rtl="0" eaLnBrk="1" latinLnBrk="0" hangingPunct="1">
                        <a:defRPr sz="1800" kern="1200">
                          <a:solidFill>
                            <a:schemeClr val="dk1"/>
                          </a:solidFill>
                          <a:latin typeface="Verdana"/>
                        </a:defRPr>
                      </a:lvl9pPr>
                    </a:lstStyle>
                    <a:p>
                      <a:pPr algn="ctr">
                        <a:lnSpc>
                          <a:spcPts val="1100"/>
                        </a:lnSpc>
                      </a:pPr>
                      <a:r>
                        <a:rPr lang="en-US" sz="1400" b="1" kern="1200" dirty="0" smtClean="0">
                          <a:effectLst/>
                          <a:latin typeface="Intel Clear" panose="020B0604020203020204" pitchFamily="34" charset="0"/>
                        </a:rPr>
                        <a:t>Haswell CPU</a:t>
                      </a:r>
                      <a:endParaRPr lang="en-US" sz="1400" b="1" kern="1200" dirty="0" smtClean="0">
                        <a:solidFill>
                          <a:srgbClr val="FFC000"/>
                        </a:solidFill>
                        <a:effectLst/>
                        <a:latin typeface="Intel Clear" panose="020B0604020203020204" pitchFamily="34" charset="0"/>
                        <a:ea typeface="+mn-ea"/>
                        <a:cs typeface="+mn-cs"/>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effectLst/>
                          <a:latin typeface="Intel Clear" panose="020B0604020203020204" pitchFamily="34" charset="0"/>
                        </a:rPr>
                        <a:t>Up to 18 cores</a:t>
                      </a:r>
                      <a:endParaRPr lang="en-US" sz="1400" b="0" baseline="0" dirty="0" smtClean="0">
                        <a:effectLst/>
                        <a:latin typeface="Intel Clear" panose="020B0604020203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baseline="0" dirty="0" smtClean="0">
                          <a:effectLst/>
                          <a:latin typeface="Intel Clear" panose="020B0604020203020204" pitchFamily="34" charset="0"/>
                        </a:rPr>
                        <a:t>TDP: Up to 145 W (SVR); 160 W (WS)</a:t>
                      </a:r>
                      <a:endParaRPr lang="en-US" sz="1400" b="0" baseline="0" dirty="0" smtClean="0">
                        <a:solidFill>
                          <a:schemeClr val="bg1"/>
                        </a:solidFill>
                        <a:effectLst/>
                        <a:latin typeface="Intel Clear" panose="020B0604020203020204" pitchFamily="34" charset="0"/>
                      </a:endParaRPr>
                    </a:p>
                  </a:txBody>
                  <a:tcPr anchor="ctr"/>
                </a:tc>
              </a:tr>
              <a:tr h="315811">
                <a:tc>
                  <a:txBody>
                    <a:bodyPr/>
                    <a:lstStyle/>
                    <a:p>
                      <a:pPr algn="ctr"/>
                      <a:r>
                        <a:rPr lang="en-US" sz="1400" b="1" dirty="0" smtClean="0">
                          <a:effectLst/>
                          <a:latin typeface="Intel Clear" panose="020B0604020203020204" pitchFamily="34" charset="0"/>
                        </a:rPr>
                        <a:t>Socket</a:t>
                      </a:r>
                      <a:endParaRPr lang="en-US" sz="1400" b="1" dirty="0">
                        <a:solidFill>
                          <a:srgbClr val="FFC000"/>
                        </a:solidFill>
                        <a:effectLst/>
                        <a:latin typeface="Intel Clear" panose="020B060402020302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effectLst/>
                          <a:latin typeface="Intel Clear" panose="020B0604020203020204" pitchFamily="34" charset="0"/>
                        </a:rPr>
                        <a:t>Socket-R3</a:t>
                      </a:r>
                      <a:endParaRPr lang="en-US" sz="1400" b="0" dirty="0" smtClean="0">
                        <a:solidFill>
                          <a:schemeClr val="bg1"/>
                        </a:solidFill>
                        <a:effectLst/>
                        <a:latin typeface="Intel Clear" panose="020B0604020203020204" pitchFamily="34" charset="0"/>
                      </a:endParaRPr>
                    </a:p>
                  </a:txBody>
                  <a:tcPr anchor="ctr"/>
                </a:tc>
              </a:tr>
              <a:tr h="315811">
                <a:tc>
                  <a:txBody>
                    <a:bodyPr/>
                    <a:lstStyle/>
                    <a:p>
                      <a:pPr algn="ctr"/>
                      <a:r>
                        <a:rPr lang="en-US" sz="1400" b="1" dirty="0" smtClean="0">
                          <a:effectLst/>
                          <a:latin typeface="Intel Clear" panose="020B0604020203020204" pitchFamily="34" charset="0"/>
                        </a:rPr>
                        <a:t>Scalability</a:t>
                      </a:r>
                      <a:endParaRPr lang="en-US" sz="1400" b="1" dirty="0">
                        <a:solidFill>
                          <a:srgbClr val="FFC000"/>
                        </a:solidFill>
                        <a:effectLst/>
                        <a:latin typeface="Intel Clear" panose="020B060402020302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effectLst/>
                          <a:latin typeface="Intel Clear" panose="020B0604020203020204" pitchFamily="34" charset="0"/>
                        </a:rPr>
                        <a:t>2S</a:t>
                      </a:r>
                      <a:r>
                        <a:rPr lang="en-US" sz="1400" b="0" baseline="0" dirty="0" smtClean="0">
                          <a:effectLst/>
                          <a:latin typeface="Intel Clear" panose="020B0604020203020204" pitchFamily="34" charset="0"/>
                        </a:rPr>
                        <a:t>  capability</a:t>
                      </a:r>
                      <a:endParaRPr lang="en-US" sz="1400" b="0" baseline="0" dirty="0" smtClean="0">
                        <a:solidFill>
                          <a:schemeClr val="bg1"/>
                        </a:solidFill>
                        <a:effectLst/>
                        <a:latin typeface="Intel Clear" panose="020B0604020203020204" pitchFamily="34" charset="0"/>
                      </a:endParaRPr>
                    </a:p>
                  </a:txBody>
                  <a:tcPr anchor="ctr"/>
                </a:tc>
              </a:tr>
              <a:tr h="536878">
                <a:tc rowSpan="2">
                  <a:txBody>
                    <a:bodyPr/>
                    <a:lstStyle/>
                    <a:p>
                      <a:pPr algn="ctr"/>
                      <a:r>
                        <a:rPr lang="en-US" sz="1400" b="1" dirty="0" smtClean="0">
                          <a:effectLst/>
                          <a:latin typeface="Intel Clear" panose="020B0604020203020204" pitchFamily="34" charset="0"/>
                        </a:rPr>
                        <a:t>Memory</a:t>
                      </a:r>
                      <a:r>
                        <a:rPr lang="en-US" sz="1400" b="1" baseline="0" dirty="0" smtClean="0">
                          <a:effectLst/>
                          <a:latin typeface="Intel Clear" panose="020B0604020203020204" pitchFamily="34" charset="0"/>
                        </a:rPr>
                        <a:t> </a:t>
                      </a:r>
                      <a:endParaRPr lang="en-US" sz="1400" b="1" dirty="0">
                        <a:solidFill>
                          <a:srgbClr val="FFC000"/>
                        </a:solidFill>
                        <a:effectLst/>
                        <a:latin typeface="Intel Clear" panose="020B060402020302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effectLst/>
                          <a:latin typeface="Intel Clear" panose="020B0604020203020204" pitchFamily="34" charset="0"/>
                        </a:rPr>
                        <a:t>4xDDR4</a:t>
                      </a:r>
                      <a:r>
                        <a:rPr lang="en-US" sz="1400" b="0" baseline="0" dirty="0" smtClean="0">
                          <a:effectLst/>
                          <a:latin typeface="Intel Clear" panose="020B0604020203020204" pitchFamily="34" charset="0"/>
                        </a:rPr>
                        <a:t> channels</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baseline="0" dirty="0" smtClean="0">
                          <a:effectLst/>
                          <a:latin typeface="Intel Clear" panose="020B0604020203020204" pitchFamily="34" charset="0"/>
                        </a:rPr>
                        <a:t>1333, 1600, 1866 (2 DPC), 2133 (1 DPC)</a:t>
                      </a:r>
                      <a:endParaRPr lang="en-US" sz="1400" b="0" i="1" baseline="0" dirty="0" smtClean="0">
                        <a:solidFill>
                          <a:schemeClr val="bg1"/>
                        </a:solidFill>
                        <a:effectLst/>
                        <a:latin typeface="Intel Clear" panose="020B0604020203020204" pitchFamily="34" charset="0"/>
                      </a:endParaRPr>
                    </a:p>
                  </a:txBody>
                  <a:tcPr anchor="ctr"/>
                </a:tc>
              </a:tr>
              <a:tr h="315811">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860A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effectLst/>
                          <a:latin typeface="Intel Clear" panose="020B0604020203020204" pitchFamily="34" charset="0"/>
                        </a:rPr>
                        <a:t>RDIMM, LRDIMM</a:t>
                      </a:r>
                      <a:endParaRPr lang="en-US" sz="1400" b="0" dirty="0" smtClean="0">
                        <a:solidFill>
                          <a:schemeClr val="bg1"/>
                        </a:solidFill>
                        <a:effectLst/>
                        <a:latin typeface="Intel Clear" panose="020B0604020203020204" pitchFamily="34" charset="0"/>
                      </a:endParaRPr>
                    </a:p>
                  </a:txBody>
                  <a:tcPr anchor="ctr"/>
                </a:tc>
              </a:tr>
              <a:tr h="536878">
                <a:tc>
                  <a:txBody>
                    <a:bodyPr/>
                    <a:lstStyle/>
                    <a:p>
                      <a:pPr algn="ctr"/>
                      <a:r>
                        <a:rPr lang="en-US" sz="1400" b="1" dirty="0" smtClean="0">
                          <a:effectLst/>
                          <a:latin typeface="Intel Clear" panose="020B0604020203020204" pitchFamily="34" charset="0"/>
                        </a:rPr>
                        <a:t>QPI</a:t>
                      </a:r>
                      <a:endParaRPr lang="en-US" sz="1400" b="1" dirty="0">
                        <a:solidFill>
                          <a:srgbClr val="FFC000"/>
                        </a:solidFill>
                        <a:effectLst/>
                        <a:latin typeface="Intel Clear" panose="020B0604020203020204" pitchFamily="34" charset="0"/>
                      </a:endParaRPr>
                    </a:p>
                  </a:txBody>
                  <a:tcPr anchor="ctr"/>
                </a:tc>
                <a:tc>
                  <a:txBody>
                    <a:bodyPr/>
                    <a:lstStyle/>
                    <a:p>
                      <a:pPr algn="l"/>
                      <a:r>
                        <a:rPr lang="en-US" sz="1400" b="0" dirty="0" smtClean="0">
                          <a:effectLst/>
                          <a:latin typeface="Intel Clear" panose="020B0604020203020204" pitchFamily="34" charset="0"/>
                        </a:rPr>
                        <a:t>2</a:t>
                      </a:r>
                      <a:r>
                        <a:rPr lang="en-US" sz="1400" b="0" baseline="0" dirty="0" smtClean="0">
                          <a:effectLst/>
                          <a:latin typeface="Intel Clear" panose="020B0604020203020204" pitchFamily="34" charset="0"/>
                        </a:rPr>
                        <a:t>xQPI 1.1 channels</a:t>
                      </a:r>
                    </a:p>
                    <a:p>
                      <a:pPr algn="l"/>
                      <a:r>
                        <a:rPr lang="en-US" sz="1400" b="0" dirty="0" smtClean="0">
                          <a:effectLst/>
                          <a:latin typeface="Intel Clear" panose="020B0604020203020204" pitchFamily="34" charset="0"/>
                        </a:rPr>
                        <a:t>6.4, 8.0, </a:t>
                      </a:r>
                      <a:r>
                        <a:rPr lang="en-US" sz="1400" b="0" kern="1200" dirty="0" smtClean="0">
                          <a:effectLst/>
                          <a:latin typeface="Intel Clear" panose="020B0604020203020204" pitchFamily="34" charset="0"/>
                        </a:rPr>
                        <a:t>9.6</a:t>
                      </a:r>
                      <a:r>
                        <a:rPr lang="en-US" sz="1400" b="0" dirty="0" smtClean="0">
                          <a:effectLst/>
                          <a:latin typeface="Intel Clear" panose="020B0604020203020204" pitchFamily="34" charset="0"/>
                        </a:rPr>
                        <a:t> GT/s</a:t>
                      </a:r>
                      <a:endParaRPr lang="en-US" sz="1400" b="0" dirty="0" smtClean="0">
                        <a:solidFill>
                          <a:schemeClr val="bg1"/>
                        </a:solidFill>
                        <a:effectLst/>
                        <a:latin typeface="Intel Clear" panose="020B0604020203020204" pitchFamily="34" charset="0"/>
                      </a:endParaRPr>
                    </a:p>
                  </a:txBody>
                  <a:tcPr anchor="ctr"/>
                </a:tc>
              </a:tr>
              <a:tr h="536878">
                <a:tc rowSpan="2">
                  <a:txBody>
                    <a:bodyPr/>
                    <a:lstStyle/>
                    <a:p>
                      <a:pPr algn="ctr"/>
                      <a:r>
                        <a:rPr lang="en-US" sz="1400" b="1" dirty="0" err="1" smtClean="0">
                          <a:effectLst/>
                          <a:latin typeface="Intel Clear" panose="020B0604020203020204" pitchFamily="34" charset="0"/>
                        </a:rPr>
                        <a:t>PCIe</a:t>
                      </a:r>
                      <a:r>
                        <a:rPr lang="en-US" sz="1400" b="1" dirty="0" smtClean="0">
                          <a:effectLst/>
                          <a:latin typeface="Intel Clear" panose="020B0604020203020204" pitchFamily="34" charset="0"/>
                        </a:rPr>
                        <a:t>*</a:t>
                      </a:r>
                      <a:endParaRPr lang="en-US" sz="1400" b="1" dirty="0" smtClean="0">
                        <a:solidFill>
                          <a:srgbClr val="FFC000"/>
                        </a:solidFill>
                        <a:effectLst/>
                        <a:latin typeface="Intel Clear" panose="020B0604020203020204" pitchFamily="34" charset="0"/>
                      </a:endParaRPr>
                    </a:p>
                  </a:txBody>
                  <a:tcPr anchor="ctr"/>
                </a:tc>
                <a:tc>
                  <a:txBody>
                    <a:bodyPr/>
                    <a:lstStyle/>
                    <a:p>
                      <a:pPr algn="l"/>
                      <a:r>
                        <a:rPr lang="en-US" sz="1400" b="0" dirty="0" err="1" smtClean="0">
                          <a:effectLst/>
                          <a:latin typeface="Intel Clear" panose="020B0604020203020204" pitchFamily="34" charset="0"/>
                        </a:rPr>
                        <a:t>PCIe</a:t>
                      </a:r>
                      <a:r>
                        <a:rPr lang="en-US" sz="1400" b="0" dirty="0" smtClean="0">
                          <a:effectLst/>
                          <a:latin typeface="Intel Clear" panose="020B0604020203020204" pitchFamily="34" charset="0"/>
                        </a:rPr>
                        <a:t>* 3.0</a:t>
                      </a:r>
                      <a:r>
                        <a:rPr lang="en-US" sz="1400" b="0" baseline="0" dirty="0" smtClean="0">
                          <a:effectLst/>
                          <a:latin typeface="Intel Clear" panose="020B0604020203020204" pitchFamily="34" charset="0"/>
                        </a:rPr>
                        <a:t>  (</a:t>
                      </a:r>
                      <a:r>
                        <a:rPr lang="en-US" sz="1400" b="0" dirty="0" smtClean="0">
                          <a:effectLst/>
                          <a:latin typeface="Intel Clear" panose="020B0604020203020204" pitchFamily="34" charset="0"/>
                        </a:rPr>
                        <a:t>2.5, 5, 8 GT/s)</a:t>
                      </a:r>
                    </a:p>
                    <a:p>
                      <a:pPr algn="l"/>
                      <a:r>
                        <a:rPr lang="en-US" sz="1400" b="0" dirty="0" err="1" smtClean="0">
                          <a:effectLst/>
                          <a:latin typeface="Intel Clear" panose="020B0604020203020204" pitchFamily="34" charset="0"/>
                        </a:rPr>
                        <a:t>PCIe</a:t>
                      </a:r>
                      <a:r>
                        <a:rPr lang="en-US" sz="1400" b="0" dirty="0" smtClean="0">
                          <a:effectLst/>
                          <a:latin typeface="Intel Clear" panose="020B0604020203020204" pitchFamily="34" charset="0"/>
                        </a:rPr>
                        <a:t> Extensions</a:t>
                      </a:r>
                      <a:r>
                        <a:rPr lang="en-US" sz="1400" b="0" baseline="0" dirty="0" smtClean="0">
                          <a:effectLst/>
                          <a:latin typeface="Intel Clear" panose="020B0604020203020204" pitchFamily="34" charset="0"/>
                        </a:rPr>
                        <a:t>: Dual Cast, </a:t>
                      </a:r>
                      <a:r>
                        <a:rPr lang="en-US" sz="1400" b="0" dirty="0" smtClean="0">
                          <a:effectLst/>
                          <a:latin typeface="Intel Clear" panose="020B0604020203020204" pitchFamily="34" charset="0"/>
                        </a:rPr>
                        <a:t>Atomics</a:t>
                      </a:r>
                      <a:endParaRPr lang="en-US" sz="1400" b="0" dirty="0" smtClean="0">
                        <a:solidFill>
                          <a:srgbClr val="FF0000"/>
                        </a:solidFill>
                        <a:effectLst/>
                        <a:latin typeface="Intel Clear" panose="020B0604020203020204" pitchFamily="34" charset="0"/>
                      </a:endParaRPr>
                    </a:p>
                  </a:txBody>
                  <a:tcPr anchor="ctr"/>
                </a:tc>
              </a:tr>
              <a:tr h="315811">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860A8"/>
                    </a:solidFill>
                  </a:tcPr>
                </a:tc>
                <a:tc>
                  <a:txBody>
                    <a:bodyPr/>
                    <a:lstStyle/>
                    <a:p>
                      <a:pPr algn="l"/>
                      <a:r>
                        <a:rPr lang="en-US" sz="1400" b="0" dirty="0" smtClean="0">
                          <a:effectLst/>
                          <a:latin typeface="Intel Clear" panose="020B0604020203020204" pitchFamily="34" charset="0"/>
                        </a:rPr>
                        <a:t>40xPCIe* 3.0</a:t>
                      </a:r>
                      <a:endParaRPr lang="en-US" sz="1400" b="0" baseline="0" dirty="0" smtClean="0">
                        <a:solidFill>
                          <a:schemeClr val="bg1"/>
                        </a:solidFill>
                        <a:effectLst/>
                        <a:latin typeface="Intel Clear" panose="020B0604020203020204" pitchFamily="34" charset="0"/>
                      </a:endParaRPr>
                    </a:p>
                  </a:txBody>
                  <a:tcPr anchor="ctr"/>
                </a:tc>
              </a:tr>
              <a:tr h="536878">
                <a:tc>
                  <a:txBody>
                    <a:bodyPr/>
                    <a:lstStyle/>
                    <a:p>
                      <a:pPr algn="ctr"/>
                      <a:r>
                        <a:rPr lang="en-US" sz="1400" b="1" dirty="0" smtClean="0">
                          <a:effectLst/>
                          <a:latin typeface="Intel Clear" panose="020B0604020203020204" pitchFamily="34" charset="0"/>
                        </a:rPr>
                        <a:t>Wellsburg</a:t>
                      </a:r>
                      <a:r>
                        <a:rPr lang="en-US" sz="1400" b="1" baseline="0" dirty="0" smtClean="0">
                          <a:effectLst/>
                          <a:latin typeface="Intel Clear" panose="020B0604020203020204" pitchFamily="34" charset="0"/>
                        </a:rPr>
                        <a:t> PCH</a:t>
                      </a:r>
                      <a:endParaRPr lang="en-US" sz="1400" b="1" dirty="0">
                        <a:solidFill>
                          <a:srgbClr val="FFC000"/>
                        </a:solidFill>
                        <a:effectLst/>
                        <a:latin typeface="Intel Clear" panose="020B0604020203020204" pitchFamily="34" charset="0"/>
                      </a:endParaRPr>
                    </a:p>
                  </a:txBody>
                  <a:tcPr anchor="ctr"/>
                </a:tc>
                <a:tc>
                  <a:txBody>
                    <a:bodyPr/>
                    <a:lstStyle/>
                    <a:p>
                      <a:pPr algn="l"/>
                      <a:r>
                        <a:rPr lang="en-US" sz="1400" b="0" dirty="0" smtClean="0">
                          <a:effectLst/>
                          <a:latin typeface="Intel Clear" panose="020B0604020203020204" pitchFamily="34" charset="0"/>
                        </a:rPr>
                        <a:t>DMI2 –</a:t>
                      </a:r>
                      <a:r>
                        <a:rPr lang="en-US" sz="1400" b="0" baseline="0" dirty="0" smtClean="0">
                          <a:effectLst/>
                          <a:latin typeface="Intel Clear" panose="020B0604020203020204" pitchFamily="34" charset="0"/>
                        </a:rPr>
                        <a:t> 4 lanes; Up to 6xUSB3, 8x USB2 ports, </a:t>
                      </a:r>
                      <a:br>
                        <a:rPr lang="en-US" sz="1400" b="0" baseline="0" dirty="0" smtClean="0">
                          <a:effectLst/>
                          <a:latin typeface="Intel Clear" panose="020B0604020203020204" pitchFamily="34" charset="0"/>
                        </a:rPr>
                      </a:br>
                      <a:r>
                        <a:rPr lang="en-US" sz="1400" b="0" baseline="0" dirty="0" smtClean="0">
                          <a:effectLst/>
                          <a:latin typeface="Intel Clear" panose="020B0604020203020204" pitchFamily="34" charset="0"/>
                        </a:rPr>
                        <a:t>10xSATA3 ports; </a:t>
                      </a:r>
                      <a:r>
                        <a:rPr lang="en-US" sz="1400" b="0" baseline="0" dirty="0" err="1" smtClean="0">
                          <a:effectLst/>
                          <a:latin typeface="Intel Clear" panose="020B0604020203020204" pitchFamily="34" charset="0"/>
                        </a:rPr>
                        <a:t>GbE</a:t>
                      </a:r>
                      <a:r>
                        <a:rPr lang="en-US" sz="1400" b="0" baseline="0" dirty="0" smtClean="0">
                          <a:effectLst/>
                          <a:latin typeface="Intel Clear" panose="020B0604020203020204" pitchFamily="34" charset="0"/>
                        </a:rPr>
                        <a:t> MAC (+ External PHY)</a:t>
                      </a:r>
                      <a:endParaRPr lang="en-US" sz="1400" b="0" dirty="0" smtClean="0">
                        <a:solidFill>
                          <a:schemeClr val="bg1"/>
                        </a:solidFill>
                        <a:effectLst/>
                        <a:latin typeface="Intel Clear" panose="020B0604020203020204" pitchFamily="34" charset="0"/>
                      </a:endParaRPr>
                    </a:p>
                  </a:txBody>
                  <a:tcPr anchor="ctr"/>
                </a:tc>
              </a:tr>
              <a:tr h="315811">
                <a:tc>
                  <a:txBody>
                    <a:bodyPr/>
                    <a:lstStyle/>
                    <a:p>
                      <a:pPr algn="ctr"/>
                      <a:r>
                        <a:rPr lang="en-US" sz="1400" b="1" dirty="0" smtClean="0">
                          <a:effectLst/>
                          <a:latin typeface="Intel Clear" panose="020B0604020203020204" pitchFamily="34" charset="0"/>
                        </a:rPr>
                        <a:t>LAN</a:t>
                      </a:r>
                      <a:endParaRPr lang="en-US" sz="1400" b="1" dirty="0">
                        <a:solidFill>
                          <a:srgbClr val="FFC000"/>
                        </a:solidFill>
                        <a:effectLst/>
                        <a:latin typeface="Intel Clear" panose="020B060402020302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effectLst/>
                          <a:latin typeface="Intel Clear" panose="020B0604020203020204" pitchFamily="34" charset="0"/>
                        </a:rPr>
                        <a:t>Fortville (40GbE), </a:t>
                      </a:r>
                      <a:r>
                        <a:rPr lang="en-US" sz="1400" b="0" baseline="0" dirty="0" smtClean="0">
                          <a:effectLst/>
                          <a:latin typeface="Intel Clear" panose="020B0604020203020204" pitchFamily="34" charset="0"/>
                        </a:rPr>
                        <a:t>Springville (1GbE)  </a:t>
                      </a:r>
                      <a:endParaRPr lang="en-US" sz="1400" b="0" dirty="0" smtClean="0">
                        <a:solidFill>
                          <a:schemeClr val="bg1"/>
                        </a:solidFill>
                        <a:effectLst/>
                        <a:latin typeface="Intel Clear" panose="020B0604020203020204" pitchFamily="34" charset="0"/>
                      </a:endParaRPr>
                    </a:p>
                  </a:txBody>
                  <a:tcPr anchor="ctr"/>
                </a:tc>
              </a:tr>
              <a:tr h="536878">
                <a:tc>
                  <a:txBody>
                    <a:bodyPr/>
                    <a:lstStyle/>
                    <a:p>
                      <a:pPr algn="ctr"/>
                      <a:r>
                        <a:rPr lang="en-US" sz="1400" b="1" dirty="0" smtClean="0">
                          <a:effectLst/>
                          <a:latin typeface="Intel Clear" panose="020B0604020203020204" pitchFamily="34" charset="0"/>
                        </a:rPr>
                        <a:t>Firmware</a:t>
                      </a:r>
                      <a:endParaRPr lang="en-US" sz="1400" b="1" dirty="0">
                        <a:solidFill>
                          <a:srgbClr val="FFC000"/>
                        </a:solidFill>
                        <a:effectLst/>
                        <a:latin typeface="Intel Clear" panose="020B0604020203020204" pitchFamily="34" charset="0"/>
                      </a:endParaRPr>
                    </a:p>
                  </a:txBody>
                  <a:tcPr anchor="ctr"/>
                </a:tc>
                <a:tc>
                  <a:txBody>
                    <a:bodyPr/>
                    <a:lstStyle/>
                    <a:p>
                      <a:pPr algn="l"/>
                      <a:r>
                        <a:rPr lang="en-US" sz="1400" b="0" dirty="0" smtClean="0">
                          <a:effectLst/>
                          <a:latin typeface="Intel Clear" panose="020B0604020203020204" pitchFamily="34" charset="0"/>
                        </a:rPr>
                        <a:t>Servers: Intel</a:t>
                      </a:r>
                      <a:r>
                        <a:rPr lang="en-US" sz="1400" b="0" baseline="30000" dirty="0" smtClean="0">
                          <a:effectLst/>
                          <a:latin typeface="Intel Clear" panose="020B0604020203020204" pitchFamily="34" charset="0"/>
                        </a:rPr>
                        <a:t>®</a:t>
                      </a:r>
                      <a:r>
                        <a:rPr lang="en-US" sz="1400" b="0" dirty="0" smtClean="0">
                          <a:effectLst/>
                          <a:latin typeface="Intel Clear" panose="020B0604020203020204" pitchFamily="34" charset="0"/>
                        </a:rPr>
                        <a:t> Server Platform Services (SPS)</a:t>
                      </a:r>
                      <a:endParaRPr lang="en-US" sz="1400" b="0" kern="1200" dirty="0" smtClean="0">
                        <a:effectLst/>
                        <a:latin typeface="Intel Clear" panose="020B0604020203020204" pitchFamily="34" charset="0"/>
                      </a:endParaRPr>
                    </a:p>
                    <a:p>
                      <a:pPr algn="l"/>
                      <a:r>
                        <a:rPr lang="en-US" sz="1400" b="0" baseline="0" dirty="0" smtClean="0">
                          <a:effectLst/>
                          <a:latin typeface="Intel Clear" panose="020B0604020203020204" pitchFamily="34" charset="0"/>
                        </a:rPr>
                        <a:t>Workstations: ME 9.x</a:t>
                      </a:r>
                      <a:endParaRPr lang="en-US" sz="1400" b="0" i="0" dirty="0" smtClean="0">
                        <a:solidFill>
                          <a:schemeClr val="bg1"/>
                        </a:solidFill>
                        <a:effectLst/>
                        <a:latin typeface="Intel Clear" panose="020B0604020203020204" pitchFamily="34" charset="0"/>
                      </a:endParaRPr>
                    </a:p>
                  </a:txBody>
                  <a:tcPr anchor="ctr"/>
                </a:tc>
              </a:tr>
            </a:tbl>
          </a:graphicData>
        </a:graphic>
      </p:graphicFrame>
      <p:sp>
        <p:nvSpPr>
          <p:cNvPr id="7" name="AutoShape 19"/>
          <p:cNvSpPr>
            <a:spLocks noChangeArrowheads="1"/>
          </p:cNvSpPr>
          <p:nvPr/>
        </p:nvSpPr>
        <p:spPr bwMode="gray">
          <a:xfrm>
            <a:off x="419100" y="817763"/>
            <a:ext cx="2823306" cy="4819639"/>
          </a:xfrm>
          <a:prstGeom prst="roundRect">
            <a:avLst>
              <a:gd name="adj" fmla="val 4524"/>
            </a:avLst>
          </a:prstGeom>
          <a:gradFill>
            <a:gsLst>
              <a:gs pos="0">
                <a:srgbClr val="0860A8">
                  <a:lumMod val="50000"/>
                  <a:alpha val="85000"/>
                </a:srgbClr>
              </a:gs>
              <a:gs pos="50000">
                <a:srgbClr val="0860A8">
                  <a:alpha val="95000"/>
                </a:srgbClr>
              </a:gs>
              <a:gs pos="100000">
                <a:srgbClr val="2EA5D5">
                  <a:shade val="100000"/>
                  <a:satMod val="115000"/>
                  <a:alpha val="85000"/>
                </a:srgbClr>
              </a:gs>
            </a:gsLst>
            <a:lin ang="4200000" scaled="0"/>
          </a:gradFill>
          <a:ln w="25400" cap="flat" cmpd="sng" algn="ctr">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vert" lIns="91440" tIns="91440" bIns="91440" rtlCol="0" anchor="t" anchorCtr="0"/>
          <a:lstStyle/>
          <a:p>
            <a:pPr algn="ctr" eaLnBrk="0" hangingPunct="0">
              <a:lnSpc>
                <a:spcPct val="85000"/>
              </a:lnSpc>
              <a:spcBef>
                <a:spcPts val="600"/>
              </a:spcBef>
              <a:spcAft>
                <a:spcPts val="300"/>
              </a:spcAft>
            </a:pPr>
            <a:endParaRPr lang="en-US" sz="2000" dirty="0">
              <a:solidFill>
                <a:srgbClr val="FFFF00"/>
              </a:solidFill>
              <a:effectLst>
                <a:outerShdw blurRad="38100" dist="38100" dir="2700000" algn="tl">
                  <a:srgbClr val="000000">
                    <a:alpha val="43137"/>
                  </a:srgbClr>
                </a:outerShdw>
              </a:effectLst>
              <a:latin typeface="Verdana" pitchFamily="34" charset="0"/>
            </a:endParaRPr>
          </a:p>
        </p:txBody>
      </p:sp>
      <p:sp>
        <p:nvSpPr>
          <p:cNvPr id="8" name="Rectangle 20"/>
          <p:cNvSpPr>
            <a:spLocks noChangeArrowheads="1"/>
          </p:cNvSpPr>
          <p:nvPr/>
        </p:nvSpPr>
        <p:spPr bwMode="auto">
          <a:xfrm>
            <a:off x="1235255" y="2438698"/>
            <a:ext cx="820846" cy="866113"/>
          </a:xfrm>
          <a:prstGeom prst="rect">
            <a:avLst/>
          </a:prstGeom>
          <a:solidFill>
            <a:schemeClr val="accent5">
              <a:lumMod val="50000"/>
            </a:schemeClr>
          </a:solidFill>
          <a:ln w="12700" algn="ctr">
            <a:solidFill>
              <a:srgbClr val="000000"/>
            </a:solidFill>
            <a:miter lim="800000"/>
            <a:headEnd type="none" w="sm" len="sm"/>
            <a:tailEnd type="none" w="sm" len="sm"/>
          </a:ln>
          <a:effectLst>
            <a:outerShdw blurRad="50800" dist="38100" dir="2700000" algn="tl" rotWithShape="0">
              <a:prstClr val="black">
                <a:alpha val="40000"/>
              </a:prstClr>
            </a:outerShdw>
          </a:effectLst>
        </p:spPr>
        <p:txBody>
          <a:bodyPr wrap="none" lIns="0" tIns="0" rIns="0" bIns="0" anchor="b"/>
          <a:lstStyle/>
          <a:p>
            <a:pPr algn="ctr" eaLnBrk="0" hangingPunct="0">
              <a:lnSpc>
                <a:spcPct val="85000"/>
              </a:lnSpc>
            </a:pPr>
            <a:r>
              <a:rPr lang="en-US" sz="800" b="1" dirty="0" smtClean="0">
                <a:solidFill>
                  <a:srgbClr val="FFFFFF"/>
                </a:solidFill>
                <a:effectLst>
                  <a:outerShdw blurRad="38100" dist="38100" dir="2700000" algn="tl">
                    <a:srgbClr val="000000">
                      <a:alpha val="43137"/>
                    </a:srgbClr>
                  </a:outerShdw>
                </a:effectLst>
                <a:latin typeface="Intel Clear" panose="020B0604020203020204" pitchFamily="34" charset="0"/>
              </a:rPr>
              <a:t>Intel</a:t>
            </a:r>
            <a:r>
              <a:rPr lang="en-US" sz="800" b="1" baseline="30000" dirty="0">
                <a:solidFill>
                  <a:srgbClr val="FFFFFF"/>
                </a:solidFill>
                <a:effectLst>
                  <a:outerShdw blurRad="38100" dist="38100" dir="2700000" algn="tl">
                    <a:srgbClr val="000000">
                      <a:alpha val="43137"/>
                    </a:srgbClr>
                  </a:outerShdw>
                </a:effectLst>
                <a:latin typeface="Intel Clear" panose="020B0604020203020204" pitchFamily="34" charset="0"/>
              </a:rPr>
              <a:t>®</a:t>
            </a:r>
            <a:r>
              <a:rPr lang="en-US" sz="800" b="1" dirty="0">
                <a:solidFill>
                  <a:srgbClr val="FFFFFF"/>
                </a:solidFill>
                <a:effectLst>
                  <a:outerShdw blurRad="38100" dist="38100" dir="2700000" algn="tl">
                    <a:srgbClr val="000000">
                      <a:alpha val="43137"/>
                    </a:srgbClr>
                  </a:outerShdw>
                </a:effectLst>
                <a:latin typeface="Intel Clear" panose="020B0604020203020204" pitchFamily="34" charset="0"/>
              </a:rPr>
              <a:t> Xeon</a:t>
            </a:r>
            <a:r>
              <a:rPr lang="en-US" sz="800" b="1" baseline="30000" dirty="0">
                <a:solidFill>
                  <a:srgbClr val="FFFFFF"/>
                </a:solidFill>
                <a:effectLst>
                  <a:outerShdw blurRad="38100" dist="38100" dir="2700000" algn="tl">
                    <a:srgbClr val="000000">
                      <a:alpha val="43137"/>
                    </a:srgbClr>
                  </a:outerShdw>
                </a:effectLst>
                <a:latin typeface="Intel Clear" panose="020B0604020203020204" pitchFamily="34" charset="0"/>
              </a:rPr>
              <a:t>®</a:t>
            </a:r>
            <a:r>
              <a:rPr lang="en-US" sz="800" b="1" dirty="0">
                <a:solidFill>
                  <a:srgbClr val="FFFFFF"/>
                </a:solidFill>
                <a:effectLst>
                  <a:outerShdw blurRad="38100" dist="38100" dir="2700000" algn="tl">
                    <a:srgbClr val="000000">
                      <a:alpha val="43137"/>
                    </a:srgbClr>
                  </a:outerShdw>
                </a:effectLst>
                <a:latin typeface="Intel Clear" panose="020B0604020203020204" pitchFamily="34" charset="0"/>
              </a:rPr>
              <a:t/>
            </a:r>
            <a:br>
              <a:rPr lang="en-US" sz="800" b="1" dirty="0">
                <a:solidFill>
                  <a:srgbClr val="FFFFFF"/>
                </a:solidFill>
                <a:effectLst>
                  <a:outerShdw blurRad="38100" dist="38100" dir="2700000" algn="tl">
                    <a:srgbClr val="000000">
                      <a:alpha val="43137"/>
                    </a:srgbClr>
                  </a:outerShdw>
                </a:effectLst>
                <a:latin typeface="Intel Clear" panose="020B0604020203020204" pitchFamily="34" charset="0"/>
              </a:rPr>
            </a:br>
            <a:r>
              <a:rPr lang="en-US" sz="800" b="1" dirty="0" smtClean="0">
                <a:solidFill>
                  <a:srgbClr val="FFFFFF"/>
                </a:solidFill>
                <a:effectLst>
                  <a:outerShdw blurRad="38100" dist="38100" dir="2700000" algn="tl">
                    <a:srgbClr val="000000">
                      <a:alpha val="43137"/>
                    </a:srgbClr>
                  </a:outerShdw>
                </a:effectLst>
                <a:latin typeface="Intel Clear" panose="020B0604020203020204" pitchFamily="34" charset="0"/>
              </a:rPr>
              <a:t>processor</a:t>
            </a:r>
            <a:r>
              <a:rPr lang="en-US" sz="800" b="1" dirty="0">
                <a:solidFill>
                  <a:srgbClr val="FFFFFF"/>
                </a:solidFill>
                <a:effectLst>
                  <a:outerShdw blurRad="38100" dist="38100" dir="2700000" algn="tl">
                    <a:srgbClr val="000000">
                      <a:alpha val="43137"/>
                    </a:srgbClr>
                  </a:outerShdw>
                </a:effectLst>
                <a:latin typeface="Intel Clear" panose="020B0604020203020204" pitchFamily="34" charset="0"/>
              </a:rPr>
              <a:t/>
            </a:r>
            <a:br>
              <a:rPr lang="en-US" sz="800" b="1" dirty="0">
                <a:solidFill>
                  <a:srgbClr val="FFFFFF"/>
                </a:solidFill>
                <a:effectLst>
                  <a:outerShdw blurRad="38100" dist="38100" dir="2700000" algn="tl">
                    <a:srgbClr val="000000">
                      <a:alpha val="43137"/>
                    </a:srgbClr>
                  </a:outerShdw>
                </a:effectLst>
                <a:latin typeface="Intel Clear" panose="020B0604020203020204" pitchFamily="34" charset="0"/>
              </a:rPr>
            </a:br>
            <a:r>
              <a:rPr lang="en-US" sz="800" b="1" dirty="0">
                <a:solidFill>
                  <a:srgbClr val="FFFFFF"/>
                </a:solidFill>
                <a:effectLst>
                  <a:outerShdw blurRad="38100" dist="38100" dir="2700000" algn="tl">
                    <a:srgbClr val="000000">
                      <a:alpha val="43137"/>
                    </a:srgbClr>
                  </a:outerShdw>
                </a:effectLst>
                <a:latin typeface="Intel Clear" panose="020B0604020203020204" pitchFamily="34" charset="0"/>
              </a:rPr>
              <a:t>E5-2600 </a:t>
            </a:r>
            <a:r>
              <a:rPr lang="en-US" sz="800" b="1" dirty="0" smtClean="0">
                <a:solidFill>
                  <a:srgbClr val="FFFFFF"/>
                </a:solidFill>
                <a:effectLst>
                  <a:outerShdw blurRad="38100" dist="38100" dir="2700000" algn="tl">
                    <a:srgbClr val="000000">
                      <a:alpha val="43137"/>
                    </a:srgbClr>
                  </a:outerShdw>
                </a:effectLst>
                <a:latin typeface="Intel Clear" panose="020B0604020203020204" pitchFamily="34" charset="0"/>
              </a:rPr>
              <a:t>v3</a:t>
            </a:r>
            <a:endParaRPr lang="en-US" sz="800" b="1" dirty="0">
              <a:solidFill>
                <a:srgbClr val="FFFFFF"/>
              </a:solidFill>
              <a:effectLst>
                <a:outerShdw blurRad="38100" dist="38100" dir="2700000" algn="tl">
                  <a:srgbClr val="000000">
                    <a:alpha val="43137"/>
                  </a:srgbClr>
                </a:outerShdw>
              </a:effectLst>
              <a:latin typeface="Intel Clear" panose="020B0604020203020204" pitchFamily="34" charset="0"/>
            </a:endParaRPr>
          </a:p>
          <a:p>
            <a:pPr algn="ctr" eaLnBrk="0" hangingPunct="0"/>
            <a:endParaRPr lang="en-US" sz="800" dirty="0" smtClean="0">
              <a:solidFill>
                <a:srgbClr val="FFFFFF"/>
              </a:solidFill>
              <a:effectLst>
                <a:outerShdw blurRad="38100" dist="38100" dir="2700000" algn="tl">
                  <a:srgbClr val="000000">
                    <a:alpha val="43137"/>
                  </a:srgbClr>
                </a:outerShdw>
              </a:effectLst>
              <a:latin typeface="Intel Clear" panose="020B0604020203020204" pitchFamily="34" charset="0"/>
            </a:endParaRPr>
          </a:p>
          <a:p>
            <a:pPr algn="ctr" eaLnBrk="0" hangingPunct="0"/>
            <a:endParaRPr lang="en-US" sz="800" dirty="0" smtClean="0">
              <a:solidFill>
                <a:srgbClr val="FFFFFF"/>
              </a:solidFill>
              <a:effectLst>
                <a:outerShdw blurRad="38100" dist="38100" dir="2700000" algn="tl">
                  <a:srgbClr val="000000">
                    <a:alpha val="43137"/>
                  </a:srgbClr>
                </a:outerShdw>
              </a:effectLst>
              <a:latin typeface="Intel Clear" panose="020B0604020203020204" pitchFamily="34" charset="0"/>
            </a:endParaRPr>
          </a:p>
          <a:p>
            <a:pPr algn="ctr" eaLnBrk="0" hangingPunct="0"/>
            <a:endParaRPr lang="en-US" sz="800" dirty="0" smtClean="0">
              <a:solidFill>
                <a:srgbClr val="FFFFFF"/>
              </a:solidFill>
              <a:effectLst>
                <a:outerShdw blurRad="38100" dist="38100" dir="2700000" algn="tl">
                  <a:srgbClr val="000000">
                    <a:alpha val="43137"/>
                  </a:srgbClr>
                </a:outerShdw>
              </a:effectLst>
              <a:latin typeface="Intel Clear" panose="020B0604020203020204" pitchFamily="34" charset="0"/>
            </a:endParaRPr>
          </a:p>
          <a:p>
            <a:pPr algn="ctr" eaLnBrk="0" hangingPunct="0"/>
            <a:endParaRPr lang="en-US" sz="800" dirty="0">
              <a:solidFill>
                <a:srgbClr val="FFFFFF"/>
              </a:solidFill>
              <a:effectLst>
                <a:outerShdw blurRad="38100" dist="38100" dir="2700000" algn="tl">
                  <a:srgbClr val="000000">
                    <a:alpha val="43137"/>
                  </a:srgbClr>
                </a:outerShdw>
              </a:effectLst>
              <a:latin typeface="Intel Clear" panose="020B0604020203020204" pitchFamily="34" charset="0"/>
            </a:endParaRPr>
          </a:p>
        </p:txBody>
      </p:sp>
      <p:sp>
        <p:nvSpPr>
          <p:cNvPr id="9" name="Rectangle 21"/>
          <p:cNvSpPr>
            <a:spLocks noChangeArrowheads="1"/>
          </p:cNvSpPr>
          <p:nvPr/>
        </p:nvSpPr>
        <p:spPr bwMode="auto">
          <a:xfrm>
            <a:off x="1235255" y="896224"/>
            <a:ext cx="820846" cy="866113"/>
          </a:xfrm>
          <a:prstGeom prst="rect">
            <a:avLst/>
          </a:prstGeom>
          <a:solidFill>
            <a:schemeClr val="accent5">
              <a:lumMod val="50000"/>
            </a:schemeClr>
          </a:solidFill>
          <a:ln w="12700" algn="ctr">
            <a:solidFill>
              <a:srgbClr val="000000"/>
            </a:solidFill>
            <a:miter lim="800000"/>
            <a:headEnd type="none" w="sm" len="sm"/>
            <a:tailEnd type="none" w="sm" len="sm"/>
          </a:ln>
          <a:effectLst>
            <a:outerShdw blurRad="50800" dist="38100" dir="2700000" algn="tl" rotWithShape="0">
              <a:prstClr val="black">
                <a:alpha val="40000"/>
              </a:prstClr>
            </a:outerShdw>
          </a:effectLst>
        </p:spPr>
        <p:txBody>
          <a:bodyPr wrap="none" lIns="0" tIns="0" rIns="0" bIns="0" anchor="b"/>
          <a:lstStyle/>
          <a:p>
            <a:pPr algn="ctr" eaLnBrk="0" hangingPunct="0">
              <a:lnSpc>
                <a:spcPct val="85000"/>
              </a:lnSpc>
            </a:pPr>
            <a:r>
              <a:rPr lang="en-US" sz="800" b="1" dirty="0" smtClean="0">
                <a:solidFill>
                  <a:srgbClr val="FFFFFF"/>
                </a:solidFill>
                <a:effectLst>
                  <a:outerShdw blurRad="38100" dist="38100" dir="2700000" algn="tl">
                    <a:srgbClr val="000000">
                      <a:alpha val="43137"/>
                    </a:srgbClr>
                  </a:outerShdw>
                </a:effectLst>
                <a:latin typeface="Intel Clear" panose="020B0604020203020204" pitchFamily="34" charset="0"/>
              </a:rPr>
              <a:t>Intel</a:t>
            </a:r>
            <a:r>
              <a:rPr lang="en-US" sz="800" b="1" baseline="30000" dirty="0">
                <a:solidFill>
                  <a:srgbClr val="FFFFFF"/>
                </a:solidFill>
                <a:effectLst>
                  <a:outerShdw blurRad="38100" dist="38100" dir="2700000" algn="tl">
                    <a:srgbClr val="000000">
                      <a:alpha val="43137"/>
                    </a:srgbClr>
                  </a:outerShdw>
                </a:effectLst>
                <a:latin typeface="Intel Clear" panose="020B0604020203020204" pitchFamily="34" charset="0"/>
              </a:rPr>
              <a:t>®</a:t>
            </a:r>
            <a:r>
              <a:rPr lang="en-US" sz="800" b="1" dirty="0">
                <a:solidFill>
                  <a:srgbClr val="FFFFFF"/>
                </a:solidFill>
                <a:effectLst>
                  <a:outerShdw blurRad="38100" dist="38100" dir="2700000" algn="tl">
                    <a:srgbClr val="000000">
                      <a:alpha val="43137"/>
                    </a:srgbClr>
                  </a:outerShdw>
                </a:effectLst>
                <a:latin typeface="Intel Clear" panose="020B0604020203020204" pitchFamily="34" charset="0"/>
              </a:rPr>
              <a:t> </a:t>
            </a:r>
            <a:r>
              <a:rPr lang="en-US" sz="800" b="1" dirty="0" smtClean="0">
                <a:solidFill>
                  <a:srgbClr val="FFFFFF"/>
                </a:solidFill>
                <a:effectLst>
                  <a:outerShdw blurRad="38100" dist="38100" dir="2700000" algn="tl">
                    <a:srgbClr val="000000">
                      <a:alpha val="43137"/>
                    </a:srgbClr>
                  </a:outerShdw>
                </a:effectLst>
                <a:latin typeface="Intel Clear" panose="020B0604020203020204" pitchFamily="34" charset="0"/>
              </a:rPr>
              <a:t>Xeon</a:t>
            </a:r>
            <a:r>
              <a:rPr lang="en-US" sz="800" b="1" baseline="30000" dirty="0" smtClean="0">
                <a:solidFill>
                  <a:srgbClr val="FFFFFF"/>
                </a:solidFill>
                <a:effectLst>
                  <a:outerShdw blurRad="38100" dist="38100" dir="2700000" algn="tl">
                    <a:srgbClr val="000000">
                      <a:alpha val="43137"/>
                    </a:srgbClr>
                  </a:outerShdw>
                </a:effectLst>
                <a:latin typeface="Intel Clear" panose="020B0604020203020204" pitchFamily="34" charset="0"/>
              </a:rPr>
              <a:t>®</a:t>
            </a:r>
            <a:r>
              <a:rPr lang="en-US" sz="800" b="1" dirty="0" smtClean="0">
                <a:solidFill>
                  <a:srgbClr val="FFFFFF"/>
                </a:solidFill>
                <a:effectLst>
                  <a:outerShdw blurRad="38100" dist="38100" dir="2700000" algn="tl">
                    <a:srgbClr val="000000">
                      <a:alpha val="43137"/>
                    </a:srgbClr>
                  </a:outerShdw>
                </a:effectLst>
                <a:latin typeface="Intel Clear" panose="020B0604020203020204" pitchFamily="34" charset="0"/>
              </a:rPr>
              <a:t/>
            </a:r>
            <a:br>
              <a:rPr lang="en-US" sz="800" b="1" dirty="0" smtClean="0">
                <a:solidFill>
                  <a:srgbClr val="FFFFFF"/>
                </a:solidFill>
                <a:effectLst>
                  <a:outerShdw blurRad="38100" dist="38100" dir="2700000" algn="tl">
                    <a:srgbClr val="000000">
                      <a:alpha val="43137"/>
                    </a:srgbClr>
                  </a:outerShdw>
                </a:effectLst>
                <a:latin typeface="Intel Clear" panose="020B0604020203020204" pitchFamily="34" charset="0"/>
              </a:rPr>
            </a:br>
            <a:r>
              <a:rPr lang="en-US" sz="800" b="1" dirty="0" smtClean="0">
                <a:solidFill>
                  <a:srgbClr val="FFFFFF"/>
                </a:solidFill>
                <a:effectLst>
                  <a:outerShdw blurRad="38100" dist="38100" dir="2700000" algn="tl">
                    <a:srgbClr val="000000">
                      <a:alpha val="43137"/>
                    </a:srgbClr>
                  </a:outerShdw>
                </a:effectLst>
                <a:latin typeface="Intel Clear" panose="020B0604020203020204" pitchFamily="34" charset="0"/>
              </a:rPr>
              <a:t>processor</a:t>
            </a:r>
            <a:br>
              <a:rPr lang="en-US" sz="800" b="1" dirty="0" smtClean="0">
                <a:solidFill>
                  <a:srgbClr val="FFFFFF"/>
                </a:solidFill>
                <a:effectLst>
                  <a:outerShdw blurRad="38100" dist="38100" dir="2700000" algn="tl">
                    <a:srgbClr val="000000">
                      <a:alpha val="43137"/>
                    </a:srgbClr>
                  </a:outerShdw>
                </a:effectLst>
                <a:latin typeface="Intel Clear" panose="020B0604020203020204" pitchFamily="34" charset="0"/>
              </a:rPr>
            </a:br>
            <a:r>
              <a:rPr lang="en-US" sz="800" b="1" dirty="0" smtClean="0">
                <a:solidFill>
                  <a:srgbClr val="FFFFFF"/>
                </a:solidFill>
                <a:effectLst>
                  <a:outerShdw blurRad="38100" dist="38100" dir="2700000" algn="tl">
                    <a:srgbClr val="000000">
                      <a:alpha val="43137"/>
                    </a:srgbClr>
                  </a:outerShdw>
                </a:effectLst>
                <a:latin typeface="Intel Clear" panose="020B0604020203020204" pitchFamily="34" charset="0"/>
              </a:rPr>
              <a:t>E5-2600 v3</a:t>
            </a:r>
            <a:endParaRPr lang="en-US" sz="800" b="1" dirty="0">
              <a:solidFill>
                <a:srgbClr val="FFFFFF"/>
              </a:solidFill>
              <a:effectLst>
                <a:outerShdw blurRad="38100" dist="38100" dir="2700000" algn="tl">
                  <a:srgbClr val="000000">
                    <a:alpha val="43137"/>
                  </a:srgbClr>
                </a:outerShdw>
              </a:effectLst>
              <a:latin typeface="Intel Clear" panose="020B0604020203020204" pitchFamily="34" charset="0"/>
            </a:endParaRPr>
          </a:p>
        </p:txBody>
      </p:sp>
      <p:sp>
        <p:nvSpPr>
          <p:cNvPr id="10" name="Line 24"/>
          <p:cNvSpPr>
            <a:spLocks noChangeShapeType="1"/>
          </p:cNvSpPr>
          <p:nvPr/>
        </p:nvSpPr>
        <p:spPr bwMode="auto">
          <a:xfrm>
            <a:off x="1736690" y="1762337"/>
            <a:ext cx="0" cy="680672"/>
          </a:xfrm>
          <a:prstGeom prst="line">
            <a:avLst/>
          </a:prstGeom>
          <a:noFill/>
          <a:ln w="38100">
            <a:solidFill>
              <a:schemeClr val="tx1"/>
            </a:solidFill>
            <a:round/>
            <a:headEnd type="triangle" w="med" len="med"/>
            <a:tailEnd type="triangle" w="med" len="med"/>
          </a:ln>
          <a:effectLst>
            <a:outerShdw blurRad="50800" dist="38100" dir="2700000" algn="tl" rotWithShape="0">
              <a:prstClr val="black">
                <a:alpha val="40000"/>
              </a:prstClr>
            </a:outerShdw>
          </a:effectLst>
        </p:spPr>
        <p:txBody>
          <a:bodyPr wrap="none" anchor="ctr"/>
          <a:lstStyle/>
          <a:p>
            <a:endParaRPr lang="en-US" sz="2000" dirty="0">
              <a:solidFill>
                <a:srgbClr val="FFFFFF"/>
              </a:solidFill>
              <a:effectLst>
                <a:outerShdw blurRad="38100" dist="38100" dir="2700000" algn="tl">
                  <a:srgbClr val="000000">
                    <a:alpha val="43137"/>
                  </a:srgbClr>
                </a:outerShdw>
              </a:effectLst>
              <a:latin typeface="Intel Clear" panose="020B0604020203020204" pitchFamily="34" charset="0"/>
            </a:endParaRPr>
          </a:p>
        </p:txBody>
      </p:sp>
      <p:sp>
        <p:nvSpPr>
          <p:cNvPr id="11" name="Text Box 38"/>
          <p:cNvSpPr txBox="1">
            <a:spLocks noChangeArrowheads="1"/>
          </p:cNvSpPr>
          <p:nvPr/>
        </p:nvSpPr>
        <p:spPr bwMode="auto">
          <a:xfrm>
            <a:off x="1710862" y="1899102"/>
            <a:ext cx="832279" cy="400110"/>
          </a:xfrm>
          <a:prstGeom prst="rect">
            <a:avLst/>
          </a:prstGeom>
          <a:noFill/>
          <a:ln w="50800" algn="ctr">
            <a:noFill/>
            <a:miter lim="800000"/>
            <a:headEnd type="none" w="sm" len="sm"/>
            <a:tailEnd type="none" w="sm" len="sm"/>
          </a:ln>
          <a:effectLst>
            <a:outerShdw blurRad="50800" dist="38100" dir="2700000" algn="tl" rotWithShape="0">
              <a:prstClr val="black">
                <a:alpha val="40000"/>
              </a:prstClr>
            </a:outerShdw>
          </a:effectLst>
        </p:spPr>
        <p:txBody>
          <a:bodyPr wrap="none">
            <a:spAutoFit/>
          </a:bodyPr>
          <a:lstStyle/>
          <a:p>
            <a:pPr eaLnBrk="0" hangingPunct="0"/>
            <a:r>
              <a:rPr lang="en-US" sz="1000" dirty="0">
                <a:solidFill>
                  <a:srgbClr val="FFFFFF"/>
                </a:solidFill>
                <a:effectLst>
                  <a:outerShdw blurRad="38100" dist="38100" dir="2700000" algn="tl">
                    <a:srgbClr val="000000">
                      <a:alpha val="43137"/>
                    </a:srgbClr>
                  </a:outerShdw>
                </a:effectLst>
                <a:latin typeface="Intel Clear" panose="020B0604020203020204" pitchFamily="34" charset="0"/>
              </a:rPr>
              <a:t>QPI</a:t>
            </a:r>
          </a:p>
          <a:p>
            <a:pPr eaLnBrk="0" hangingPunct="0"/>
            <a:r>
              <a:rPr lang="en-US" sz="1000" dirty="0">
                <a:solidFill>
                  <a:srgbClr val="FFFFFF"/>
                </a:solidFill>
                <a:effectLst>
                  <a:outerShdw blurRad="38100" dist="38100" dir="2700000" algn="tl">
                    <a:srgbClr val="000000">
                      <a:alpha val="43137"/>
                    </a:srgbClr>
                  </a:outerShdw>
                </a:effectLst>
                <a:latin typeface="Intel Clear" panose="020B0604020203020204" pitchFamily="34" charset="0"/>
              </a:rPr>
              <a:t>2 Channels</a:t>
            </a:r>
          </a:p>
        </p:txBody>
      </p:sp>
      <p:sp>
        <p:nvSpPr>
          <p:cNvPr id="12" name="Line 24"/>
          <p:cNvSpPr>
            <a:spLocks noChangeShapeType="1"/>
          </p:cNvSpPr>
          <p:nvPr/>
        </p:nvSpPr>
        <p:spPr bwMode="auto">
          <a:xfrm>
            <a:off x="1621072" y="1762337"/>
            <a:ext cx="0" cy="680671"/>
          </a:xfrm>
          <a:prstGeom prst="line">
            <a:avLst/>
          </a:prstGeom>
          <a:noFill/>
          <a:ln w="38100">
            <a:solidFill>
              <a:schemeClr val="tx1"/>
            </a:solidFill>
            <a:round/>
            <a:headEnd type="triangle" w="med" len="med"/>
            <a:tailEnd type="triangle" w="med" len="med"/>
          </a:ln>
          <a:effectLst>
            <a:outerShdw blurRad="50800" dist="38100" dir="2700000" algn="tl" rotWithShape="0">
              <a:prstClr val="black">
                <a:alpha val="40000"/>
              </a:prstClr>
            </a:outerShdw>
          </a:effectLst>
        </p:spPr>
        <p:txBody>
          <a:bodyPr wrap="none" anchor="ctr"/>
          <a:lstStyle/>
          <a:p>
            <a:endParaRPr lang="en-US" sz="2000" dirty="0">
              <a:solidFill>
                <a:srgbClr val="FFFFFF"/>
              </a:solidFill>
              <a:effectLst>
                <a:outerShdw blurRad="38100" dist="38100" dir="2700000" algn="tl">
                  <a:srgbClr val="000000">
                    <a:alpha val="43137"/>
                  </a:srgbClr>
                </a:outerShdw>
              </a:effectLst>
              <a:latin typeface="Intel Clear" panose="020B0604020203020204" pitchFamily="34" charset="0"/>
            </a:endParaRPr>
          </a:p>
        </p:txBody>
      </p:sp>
      <p:grpSp>
        <p:nvGrpSpPr>
          <p:cNvPr id="13" name="Group 12"/>
          <p:cNvGrpSpPr/>
          <p:nvPr/>
        </p:nvGrpSpPr>
        <p:grpSpPr>
          <a:xfrm>
            <a:off x="535290" y="1055708"/>
            <a:ext cx="463788" cy="224893"/>
            <a:chOff x="6204505" y="921484"/>
            <a:chExt cx="463788" cy="224893"/>
          </a:xfrm>
        </p:grpSpPr>
        <p:sp>
          <p:nvSpPr>
            <p:cNvPr id="14" name="Rectangle 13"/>
            <p:cNvSpPr/>
            <p:nvPr/>
          </p:nvSpPr>
          <p:spPr bwMode="auto">
            <a:xfrm>
              <a:off x="6302533" y="921484"/>
              <a:ext cx="365760" cy="140741"/>
            </a:xfrm>
            <a:prstGeom prst="rect">
              <a:avLst/>
            </a:prstGeom>
            <a:solidFill>
              <a:srgbClr val="92D050"/>
            </a:solidFill>
            <a:ln w="9525" cap="flat" cmpd="sng" algn="ctr">
              <a:solidFill>
                <a:schemeClr val="accent5">
                  <a:lumMod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endParaRPr lang="en-US" sz="800" dirty="0" smtClean="0">
                <a:solidFill>
                  <a:srgbClr val="000000"/>
                </a:solidFill>
                <a:latin typeface="Intel Clear" panose="020B0604020203020204" pitchFamily="34" charset="0"/>
              </a:endParaRPr>
            </a:p>
          </p:txBody>
        </p:sp>
        <p:sp>
          <p:nvSpPr>
            <p:cNvPr id="15" name="Rectangle 14"/>
            <p:cNvSpPr/>
            <p:nvPr/>
          </p:nvSpPr>
          <p:spPr bwMode="auto">
            <a:xfrm>
              <a:off x="6253781" y="961106"/>
              <a:ext cx="365760" cy="140741"/>
            </a:xfrm>
            <a:prstGeom prst="rect">
              <a:avLst/>
            </a:prstGeom>
            <a:solidFill>
              <a:srgbClr val="92D050"/>
            </a:solidFill>
            <a:ln w="9525" cap="flat" cmpd="sng" algn="ctr">
              <a:solidFill>
                <a:schemeClr val="accent5">
                  <a:lumMod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endParaRPr lang="en-US" sz="800" dirty="0" smtClean="0">
                <a:solidFill>
                  <a:srgbClr val="000000"/>
                </a:solidFill>
                <a:latin typeface="Intel Clear" panose="020B0604020203020204" pitchFamily="34" charset="0"/>
              </a:endParaRPr>
            </a:p>
          </p:txBody>
        </p:sp>
        <p:sp>
          <p:nvSpPr>
            <p:cNvPr id="16" name="Rectangle 15"/>
            <p:cNvSpPr/>
            <p:nvPr/>
          </p:nvSpPr>
          <p:spPr bwMode="auto">
            <a:xfrm>
              <a:off x="6204505" y="1005636"/>
              <a:ext cx="365760" cy="140741"/>
            </a:xfrm>
            <a:prstGeom prst="rect">
              <a:avLst/>
            </a:prstGeom>
            <a:solidFill>
              <a:srgbClr val="92D050"/>
            </a:solidFill>
            <a:ln w="9525" cap="flat" cmpd="sng" algn="ctr">
              <a:solidFill>
                <a:schemeClr val="accent5">
                  <a:lumMod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r>
                <a:rPr lang="en-US" sz="800" dirty="0" smtClean="0">
                  <a:solidFill>
                    <a:srgbClr val="000000"/>
                  </a:solidFill>
                  <a:effectLst>
                    <a:outerShdw blurRad="38100" dist="38100" dir="2700000" algn="tl">
                      <a:srgbClr val="000000">
                        <a:alpha val="43137"/>
                      </a:srgbClr>
                    </a:outerShdw>
                  </a:effectLst>
                  <a:latin typeface="Intel Clear" panose="020B0604020203020204" pitchFamily="34" charset="0"/>
                </a:rPr>
                <a:t>DDR4</a:t>
              </a:r>
            </a:p>
          </p:txBody>
        </p:sp>
      </p:grpSp>
      <p:sp>
        <p:nvSpPr>
          <p:cNvPr id="17" name="Rectangle 49"/>
          <p:cNvSpPr>
            <a:spLocks noChangeArrowheads="1"/>
          </p:cNvSpPr>
          <p:nvPr/>
        </p:nvSpPr>
        <p:spPr bwMode="auto">
          <a:xfrm>
            <a:off x="1623849" y="3967897"/>
            <a:ext cx="650183" cy="416459"/>
          </a:xfrm>
          <a:prstGeom prst="rect">
            <a:avLst/>
          </a:prstGeom>
          <a:solidFill>
            <a:schemeClr val="accent5">
              <a:lumMod val="50000"/>
            </a:schemeClr>
          </a:solidFill>
          <a:ln w="3175" algn="ctr">
            <a:solidFill>
              <a:schemeClr val="accent5">
                <a:lumMod val="75000"/>
              </a:schemeClr>
            </a:solidFill>
            <a:miter lim="800000"/>
            <a:headEnd type="none" w="sm" len="sm"/>
            <a:tailEnd type="none" w="sm" len="sm"/>
          </a:ln>
          <a:effectLst>
            <a:outerShdw blurRad="50800" dist="38100" dir="2700000" algn="tl" rotWithShape="0">
              <a:prstClr val="black">
                <a:alpha val="40000"/>
              </a:prstClr>
            </a:outerShdw>
          </a:effectLst>
          <a:scene3d>
            <a:camera prst="orthographicFront"/>
            <a:lightRig rig="threePt" dir="t"/>
          </a:scene3d>
          <a:sp3d>
            <a:bevelT w="57150" prst="cross"/>
          </a:sp3d>
        </p:spPr>
        <p:txBody>
          <a:bodyPr wrap="none" anchor="ctr"/>
          <a:lstStyle/>
          <a:p>
            <a:pPr algn="ctr" eaLnBrk="0" hangingPunct="0">
              <a:defRPr/>
            </a:pPr>
            <a:endParaRPr lang="en-US" sz="1000" dirty="0">
              <a:solidFill>
                <a:srgbClr val="FFFFFF"/>
              </a:solidFill>
              <a:effectLst>
                <a:outerShdw blurRad="38100" dist="38100" dir="2700000" algn="tl">
                  <a:srgbClr val="000000">
                    <a:alpha val="43137"/>
                  </a:srgbClr>
                </a:outerShdw>
              </a:effectLst>
              <a:latin typeface="Intel Clear" panose="020B0604020203020204" pitchFamily="34" charset="0"/>
            </a:endParaRPr>
          </a:p>
        </p:txBody>
      </p:sp>
      <p:sp>
        <p:nvSpPr>
          <p:cNvPr id="18" name="Rectangle 22"/>
          <p:cNvSpPr>
            <a:spLocks noChangeArrowheads="1"/>
          </p:cNvSpPr>
          <p:nvPr/>
        </p:nvSpPr>
        <p:spPr bwMode="auto">
          <a:xfrm>
            <a:off x="1696722" y="4059440"/>
            <a:ext cx="492079" cy="236088"/>
          </a:xfrm>
          <a:prstGeom prst="rect">
            <a:avLst/>
          </a:prstGeom>
          <a:solidFill>
            <a:schemeClr val="accent1">
              <a:lumMod val="50000"/>
            </a:schemeClr>
          </a:solidFill>
          <a:ln w="3175" algn="ctr">
            <a:noFill/>
            <a:miter lim="800000"/>
            <a:headEnd type="none" w="sm" len="sm"/>
            <a:tailEnd type="none" w="sm" len="sm"/>
          </a:ln>
          <a:scene3d>
            <a:camera prst="orthographicFront"/>
            <a:lightRig rig="threePt" dir="t"/>
          </a:scene3d>
          <a:sp3d>
            <a:bevelT w="63500" prst="cross"/>
          </a:sp3d>
        </p:spPr>
        <p:txBody>
          <a:bodyPr wrap="none" anchor="ctr"/>
          <a:lstStyle/>
          <a:p>
            <a:pPr algn="ctr" eaLnBrk="0" hangingPunct="0"/>
            <a:r>
              <a:rPr lang="en-US" sz="1050" dirty="0" smtClean="0">
                <a:solidFill>
                  <a:srgbClr val="FFFFFF"/>
                </a:solidFill>
                <a:effectLst>
                  <a:outerShdw blurRad="38100" dist="38100" dir="2700000" algn="tl">
                    <a:srgbClr val="000000">
                      <a:alpha val="43137"/>
                    </a:srgbClr>
                  </a:outerShdw>
                </a:effectLst>
                <a:latin typeface="Intel Clear" panose="020B0604020203020204" pitchFamily="34" charset="0"/>
              </a:rPr>
              <a:t>LAN</a:t>
            </a:r>
            <a:endParaRPr lang="en-US" sz="1050" dirty="0">
              <a:solidFill>
                <a:srgbClr val="FFFFFF"/>
              </a:solidFill>
              <a:effectLst>
                <a:outerShdw blurRad="38100" dist="38100" dir="2700000" algn="tl">
                  <a:srgbClr val="000000">
                    <a:alpha val="43137"/>
                  </a:srgbClr>
                </a:outerShdw>
              </a:effectLst>
              <a:latin typeface="Intel Clear" panose="020B0604020203020204" pitchFamily="34" charset="0"/>
            </a:endParaRPr>
          </a:p>
        </p:txBody>
      </p:sp>
      <p:sp>
        <p:nvSpPr>
          <p:cNvPr id="19" name="Line 25"/>
          <p:cNvSpPr>
            <a:spLocks noChangeShapeType="1"/>
          </p:cNvSpPr>
          <p:nvPr/>
        </p:nvSpPr>
        <p:spPr bwMode="auto">
          <a:xfrm>
            <a:off x="2295388" y="4059440"/>
            <a:ext cx="290151" cy="0"/>
          </a:xfrm>
          <a:prstGeom prst="line">
            <a:avLst/>
          </a:prstGeom>
          <a:noFill/>
          <a:ln w="28575">
            <a:solidFill>
              <a:srgbClr val="00B0F0"/>
            </a:solidFill>
            <a:round/>
            <a:headEnd type="triangle" w="med" len="med"/>
            <a:tailEnd type="triangle" w="med" len="med"/>
          </a:ln>
          <a:effectLst>
            <a:outerShdw blurRad="50800" dist="38100" dir="2700000" algn="tl" rotWithShape="0">
              <a:prstClr val="black">
                <a:alpha val="40000"/>
              </a:prstClr>
            </a:outerShdw>
          </a:effectLst>
        </p:spPr>
        <p:txBody>
          <a:bodyPr wrap="none" anchor="ctr"/>
          <a:ls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a:lstStyle>
          <a:p>
            <a:endParaRPr lang="en-US" sz="2400" dirty="0">
              <a:solidFill>
                <a:srgbClr val="000000"/>
              </a:solidFill>
              <a:latin typeface="Intel Clear" panose="020B0604020203020204" pitchFamily="34" charset="0"/>
            </a:endParaRPr>
          </a:p>
        </p:txBody>
      </p:sp>
      <p:sp>
        <p:nvSpPr>
          <p:cNvPr id="20" name="Line 25"/>
          <p:cNvSpPr>
            <a:spLocks noChangeShapeType="1"/>
          </p:cNvSpPr>
          <p:nvPr/>
        </p:nvSpPr>
        <p:spPr bwMode="auto">
          <a:xfrm>
            <a:off x="2293779" y="4148467"/>
            <a:ext cx="290151" cy="0"/>
          </a:xfrm>
          <a:prstGeom prst="line">
            <a:avLst/>
          </a:prstGeom>
          <a:noFill/>
          <a:ln w="28575">
            <a:solidFill>
              <a:srgbClr val="00B0F0"/>
            </a:solidFill>
            <a:round/>
            <a:headEnd type="triangle" w="med" len="med"/>
            <a:tailEnd type="triangle" w="med" len="med"/>
          </a:ln>
          <a:effectLst>
            <a:outerShdw blurRad="50800" dist="38100" dir="2700000" algn="tl" rotWithShape="0">
              <a:prstClr val="black">
                <a:alpha val="40000"/>
              </a:prstClr>
            </a:outerShdw>
          </a:effectLst>
        </p:spPr>
        <p:txBody>
          <a:bodyPr wrap="none" anchor="ctr"/>
          <a:ls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a:lstStyle>
          <a:p>
            <a:endParaRPr lang="en-US" sz="2400" dirty="0">
              <a:solidFill>
                <a:srgbClr val="000000"/>
              </a:solidFill>
              <a:latin typeface="Intel Clear" panose="020B0604020203020204" pitchFamily="34" charset="0"/>
            </a:endParaRPr>
          </a:p>
        </p:txBody>
      </p:sp>
      <p:sp>
        <p:nvSpPr>
          <p:cNvPr id="21" name="Line 25"/>
          <p:cNvSpPr>
            <a:spLocks noChangeShapeType="1"/>
          </p:cNvSpPr>
          <p:nvPr/>
        </p:nvSpPr>
        <p:spPr bwMode="auto">
          <a:xfrm>
            <a:off x="2295268" y="4238999"/>
            <a:ext cx="290151" cy="0"/>
          </a:xfrm>
          <a:prstGeom prst="line">
            <a:avLst/>
          </a:prstGeom>
          <a:noFill/>
          <a:ln w="28575">
            <a:solidFill>
              <a:srgbClr val="00B0F0"/>
            </a:solidFill>
            <a:round/>
            <a:headEnd type="triangle" w="med" len="med"/>
            <a:tailEnd type="triangle" w="med" len="med"/>
          </a:ln>
          <a:effectLst>
            <a:outerShdw blurRad="50800" dist="38100" dir="2700000" algn="tl" rotWithShape="0">
              <a:prstClr val="black">
                <a:alpha val="40000"/>
              </a:prstClr>
            </a:outerShdw>
          </a:effectLst>
        </p:spPr>
        <p:txBody>
          <a:bodyPr wrap="none" anchor="ctr"/>
          <a:ls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a:lstStyle>
          <a:p>
            <a:endParaRPr lang="en-US" sz="2400" dirty="0">
              <a:solidFill>
                <a:srgbClr val="000000"/>
              </a:solidFill>
              <a:latin typeface="Intel Clear" panose="020B0604020203020204" pitchFamily="34" charset="0"/>
            </a:endParaRPr>
          </a:p>
        </p:txBody>
      </p:sp>
      <p:sp>
        <p:nvSpPr>
          <p:cNvPr id="22" name="Line 25"/>
          <p:cNvSpPr>
            <a:spLocks noChangeShapeType="1"/>
          </p:cNvSpPr>
          <p:nvPr/>
        </p:nvSpPr>
        <p:spPr bwMode="auto">
          <a:xfrm>
            <a:off x="2293659" y="4328026"/>
            <a:ext cx="290151" cy="0"/>
          </a:xfrm>
          <a:prstGeom prst="line">
            <a:avLst/>
          </a:prstGeom>
          <a:noFill/>
          <a:ln w="28575">
            <a:solidFill>
              <a:srgbClr val="00B0F0"/>
            </a:solidFill>
            <a:round/>
            <a:headEnd type="triangle" w="med" len="med"/>
            <a:tailEnd type="triangle" w="med" len="med"/>
          </a:ln>
          <a:effectLst>
            <a:outerShdw blurRad="50800" dist="38100" dir="2700000" algn="tl" rotWithShape="0">
              <a:prstClr val="black">
                <a:alpha val="40000"/>
              </a:prstClr>
            </a:outerShdw>
          </a:effectLst>
        </p:spPr>
        <p:txBody>
          <a:bodyPr wrap="none" anchor="ctr"/>
          <a:ls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a:lstStyle>
          <a:p>
            <a:endParaRPr lang="en-US" sz="2400" dirty="0">
              <a:solidFill>
                <a:srgbClr val="000000"/>
              </a:solidFill>
              <a:latin typeface="Intel Clear" panose="020B0604020203020204" pitchFamily="34" charset="0"/>
            </a:endParaRPr>
          </a:p>
        </p:txBody>
      </p:sp>
      <p:sp>
        <p:nvSpPr>
          <p:cNvPr id="23" name="Text Box 38"/>
          <p:cNvSpPr txBox="1">
            <a:spLocks noChangeArrowheads="1"/>
          </p:cNvSpPr>
          <p:nvPr/>
        </p:nvSpPr>
        <p:spPr bwMode="auto">
          <a:xfrm>
            <a:off x="2385791" y="4167279"/>
            <a:ext cx="716864" cy="400110"/>
          </a:xfrm>
          <a:prstGeom prst="rect">
            <a:avLst/>
          </a:prstGeom>
          <a:noFill/>
          <a:ln w="50800" algn="ctr">
            <a:noFill/>
            <a:miter lim="800000"/>
            <a:headEnd type="none" w="sm" len="sm"/>
            <a:tailEnd type="none" w="sm" len="sm"/>
          </a:ln>
          <a:effectLst>
            <a:outerShdw blurRad="50800" dist="38100" dir="2700000" algn="tl" rotWithShape="0">
              <a:prstClr val="black">
                <a:alpha val="40000"/>
              </a:prstClr>
            </a:outerShdw>
          </a:effectLst>
        </p:spPr>
        <p:txBody>
          <a:bodyPr wrap="none">
            <a:spAutoFit/>
          </a:bodyPr>
          <a:ls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a:lstStyle>
          <a:p>
            <a:pPr algn="ctr" eaLnBrk="0" hangingPunct="0"/>
            <a:r>
              <a:rPr lang="en-US" sz="1000" dirty="0" smtClean="0">
                <a:solidFill>
                  <a:srgbClr val="FFFFFF"/>
                </a:solidFill>
                <a:latin typeface="Intel Clear" panose="020B0604020203020204" pitchFamily="34" charset="0"/>
              </a:rPr>
              <a:t>Up to</a:t>
            </a:r>
          </a:p>
          <a:p>
            <a:pPr algn="ctr" eaLnBrk="0" hangingPunct="0"/>
            <a:r>
              <a:rPr lang="en-US" sz="1000" dirty="0" smtClean="0">
                <a:solidFill>
                  <a:srgbClr val="FFFFFF"/>
                </a:solidFill>
                <a:latin typeface="Intel Clear" panose="020B0604020203020204" pitchFamily="34" charset="0"/>
              </a:rPr>
              <a:t>4x10GbE</a:t>
            </a:r>
            <a:endParaRPr lang="en-US" sz="1000" dirty="0">
              <a:solidFill>
                <a:srgbClr val="FFFFFF"/>
              </a:solidFill>
              <a:latin typeface="Intel Clear" panose="020B0604020203020204" pitchFamily="34" charset="0"/>
            </a:endParaRPr>
          </a:p>
        </p:txBody>
      </p:sp>
      <p:pic>
        <p:nvPicPr>
          <p:cNvPr id="24" name="Picture 13" descr="73195-72.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11225" y="964035"/>
            <a:ext cx="468907" cy="457200"/>
          </a:xfrm>
          <a:prstGeom prst="rect">
            <a:avLst/>
          </a:prstGeom>
          <a:noFill/>
          <a:ln w="9525">
            <a:noFill/>
            <a:miter lim="800000"/>
            <a:headEnd/>
            <a:tailEnd/>
          </a:ln>
        </p:spPr>
      </p:pic>
      <p:pic>
        <p:nvPicPr>
          <p:cNvPr id="25" name="Picture 13" descr="73195-72.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11225" y="2818002"/>
            <a:ext cx="468907" cy="457200"/>
          </a:xfrm>
          <a:prstGeom prst="rect">
            <a:avLst/>
          </a:prstGeom>
          <a:noFill/>
          <a:ln w="9525">
            <a:noFill/>
            <a:miter lim="800000"/>
            <a:headEnd/>
            <a:tailEnd/>
          </a:ln>
        </p:spPr>
      </p:pic>
      <p:sp>
        <p:nvSpPr>
          <p:cNvPr id="26" name="Line 27"/>
          <p:cNvSpPr>
            <a:spLocks noChangeShapeType="1"/>
          </p:cNvSpPr>
          <p:nvPr/>
        </p:nvSpPr>
        <p:spPr bwMode="auto">
          <a:xfrm>
            <a:off x="1594298" y="3258423"/>
            <a:ext cx="0" cy="339404"/>
          </a:xfrm>
          <a:prstGeom prst="line">
            <a:avLst/>
          </a:prstGeom>
          <a:noFill/>
          <a:ln w="19050">
            <a:solidFill>
              <a:schemeClr val="tx2">
                <a:lumMod val="60000"/>
                <a:lumOff val="40000"/>
              </a:schemeClr>
            </a:solidFill>
            <a:round/>
            <a:headEnd type="triangle" w="med" len="med"/>
            <a:tailEnd type="triangle" w="med" len="med"/>
          </a:ln>
          <a:effectLst>
            <a:outerShdw blurRad="50800" dist="38100" dir="2700000" algn="tl" rotWithShape="0">
              <a:prstClr val="black">
                <a:alpha val="40000"/>
              </a:prstClr>
            </a:outerShdw>
          </a:effectLst>
        </p:spPr>
        <p:txBody>
          <a:bodyPr wrap="none" anchor="ctr"/>
          <a:lstStyle/>
          <a:p>
            <a:endParaRPr lang="en-US" sz="2000" dirty="0">
              <a:solidFill>
                <a:srgbClr val="FFFFFF"/>
              </a:solidFill>
              <a:effectLst>
                <a:outerShdw blurRad="38100" dist="38100" dir="2700000" algn="tl">
                  <a:srgbClr val="000000">
                    <a:alpha val="43137"/>
                  </a:srgbClr>
                </a:outerShdw>
              </a:effectLst>
              <a:latin typeface="Intel Clear" panose="020B0604020203020204" pitchFamily="34" charset="0"/>
            </a:endParaRPr>
          </a:p>
        </p:txBody>
      </p:sp>
      <p:sp>
        <p:nvSpPr>
          <p:cNvPr id="27" name="Line 28"/>
          <p:cNvSpPr>
            <a:spLocks noChangeShapeType="1"/>
          </p:cNvSpPr>
          <p:nvPr/>
        </p:nvSpPr>
        <p:spPr bwMode="auto">
          <a:xfrm>
            <a:off x="1685503" y="3258423"/>
            <a:ext cx="0" cy="339403"/>
          </a:xfrm>
          <a:prstGeom prst="line">
            <a:avLst/>
          </a:prstGeom>
          <a:noFill/>
          <a:ln w="19050">
            <a:solidFill>
              <a:schemeClr val="tx2">
                <a:lumMod val="60000"/>
                <a:lumOff val="40000"/>
              </a:schemeClr>
            </a:solidFill>
            <a:round/>
            <a:headEnd type="triangle" w="med" len="med"/>
            <a:tailEnd type="triangle" w="med" len="med"/>
          </a:ln>
          <a:effectLst>
            <a:outerShdw blurRad="50800" dist="38100" dir="2700000" algn="tl" rotWithShape="0">
              <a:prstClr val="black">
                <a:alpha val="40000"/>
              </a:prstClr>
            </a:outerShdw>
          </a:effectLst>
        </p:spPr>
        <p:txBody>
          <a:bodyPr wrap="none" anchor="ctr"/>
          <a:lstStyle/>
          <a:p>
            <a:endParaRPr lang="en-US" sz="2000" dirty="0">
              <a:solidFill>
                <a:srgbClr val="FFFFFF"/>
              </a:solidFill>
              <a:effectLst>
                <a:outerShdw blurRad="38100" dist="38100" dir="2700000" algn="tl">
                  <a:srgbClr val="000000">
                    <a:alpha val="43137"/>
                  </a:srgbClr>
                </a:outerShdw>
              </a:effectLst>
              <a:latin typeface="Intel Clear" panose="020B0604020203020204" pitchFamily="34" charset="0"/>
            </a:endParaRPr>
          </a:p>
        </p:txBody>
      </p:sp>
      <p:sp>
        <p:nvSpPr>
          <p:cNvPr id="28" name="Line 29"/>
          <p:cNvSpPr>
            <a:spLocks noChangeShapeType="1"/>
          </p:cNvSpPr>
          <p:nvPr/>
        </p:nvSpPr>
        <p:spPr bwMode="auto">
          <a:xfrm flipH="1">
            <a:off x="1776332" y="3258423"/>
            <a:ext cx="0" cy="709474"/>
          </a:xfrm>
          <a:prstGeom prst="line">
            <a:avLst/>
          </a:prstGeom>
          <a:noFill/>
          <a:ln w="19050">
            <a:solidFill>
              <a:schemeClr val="tx2">
                <a:lumMod val="60000"/>
                <a:lumOff val="40000"/>
              </a:schemeClr>
            </a:solidFill>
            <a:round/>
            <a:headEnd type="triangle" w="med" len="med"/>
            <a:tailEnd type="triangle" w="med" len="med"/>
          </a:ln>
          <a:effectLst>
            <a:outerShdw blurRad="50800" dist="38100" dir="2700000" algn="tl" rotWithShape="0">
              <a:prstClr val="black">
                <a:alpha val="40000"/>
              </a:prstClr>
            </a:outerShdw>
          </a:effectLst>
        </p:spPr>
        <p:txBody>
          <a:bodyPr wrap="none" anchor="ctr"/>
          <a:lstStyle/>
          <a:p>
            <a:endParaRPr lang="en-US" sz="2000" dirty="0">
              <a:solidFill>
                <a:srgbClr val="FFFFFF"/>
              </a:solidFill>
              <a:effectLst>
                <a:outerShdw blurRad="38100" dist="38100" dir="2700000" algn="tl">
                  <a:srgbClr val="000000">
                    <a:alpha val="43137"/>
                  </a:srgbClr>
                </a:outerShdw>
              </a:effectLst>
              <a:latin typeface="Intel Clear" panose="020B0604020203020204" pitchFamily="34" charset="0"/>
            </a:endParaRPr>
          </a:p>
        </p:txBody>
      </p:sp>
      <p:sp>
        <p:nvSpPr>
          <p:cNvPr id="29" name="Text Box 30"/>
          <p:cNvSpPr txBox="1">
            <a:spLocks noChangeArrowheads="1"/>
          </p:cNvSpPr>
          <p:nvPr/>
        </p:nvSpPr>
        <p:spPr bwMode="auto">
          <a:xfrm>
            <a:off x="1797708" y="3352576"/>
            <a:ext cx="1265090" cy="246221"/>
          </a:xfrm>
          <a:prstGeom prst="rect">
            <a:avLst/>
          </a:prstGeom>
          <a:noFill/>
          <a:ln w="50800" algn="ctr">
            <a:noFill/>
            <a:miter lim="800000"/>
            <a:headEnd type="none" w="sm" len="sm"/>
            <a:tailEnd type="none" w="sm" len="sm"/>
          </a:ln>
          <a:effectLst>
            <a:outerShdw blurRad="50800" dist="38100" dir="2700000" algn="tl" rotWithShape="0">
              <a:prstClr val="black">
                <a:alpha val="40000"/>
              </a:prstClr>
            </a:outerShdw>
          </a:effectLst>
        </p:spPr>
        <p:txBody>
          <a:bodyPr wrap="none">
            <a:spAutoFit/>
          </a:bodyPr>
          <a:lstStyle/>
          <a:p>
            <a:pPr eaLnBrk="0" hangingPunct="0"/>
            <a:r>
              <a:rPr lang="en-US" sz="1000" dirty="0" err="1" smtClean="0">
                <a:solidFill>
                  <a:schemeClr val="bg1"/>
                </a:solidFill>
                <a:effectLst>
                  <a:outerShdw blurRad="38100" dist="38100" dir="2700000" algn="tl">
                    <a:srgbClr val="000000">
                      <a:alpha val="43137"/>
                    </a:srgbClr>
                  </a:outerShdw>
                </a:effectLst>
                <a:latin typeface="Intel Clear" panose="020B0604020203020204" pitchFamily="34" charset="0"/>
              </a:rPr>
              <a:t>PCIe</a:t>
            </a:r>
            <a:r>
              <a:rPr lang="en-US" sz="1000" dirty="0" smtClean="0">
                <a:solidFill>
                  <a:schemeClr val="bg1"/>
                </a:solidFill>
                <a:effectLst>
                  <a:outerShdw blurRad="38100" dist="38100" dir="2700000" algn="tl">
                    <a:srgbClr val="000000">
                      <a:alpha val="43137"/>
                    </a:srgbClr>
                  </a:outerShdw>
                </a:effectLst>
                <a:latin typeface="Intel Clear" panose="020B0604020203020204" pitchFamily="34" charset="0"/>
              </a:rPr>
              <a:t>* 3.0, 40 lanes</a:t>
            </a:r>
            <a:endParaRPr lang="en-US" sz="1000" dirty="0">
              <a:solidFill>
                <a:schemeClr val="bg1"/>
              </a:solidFill>
              <a:effectLst>
                <a:outerShdw blurRad="38100" dist="38100" dir="2700000" algn="tl">
                  <a:srgbClr val="000000">
                    <a:alpha val="43137"/>
                  </a:srgbClr>
                </a:outerShdw>
              </a:effectLst>
              <a:latin typeface="Intel Clear" panose="020B0604020203020204" pitchFamily="34" charset="0"/>
            </a:endParaRPr>
          </a:p>
        </p:txBody>
      </p:sp>
      <p:sp>
        <p:nvSpPr>
          <p:cNvPr id="30" name="Line 31"/>
          <p:cNvSpPr>
            <a:spLocks noChangeShapeType="1"/>
          </p:cNvSpPr>
          <p:nvPr/>
        </p:nvSpPr>
        <p:spPr bwMode="auto">
          <a:xfrm>
            <a:off x="1864113" y="3258423"/>
            <a:ext cx="0" cy="339404"/>
          </a:xfrm>
          <a:prstGeom prst="line">
            <a:avLst/>
          </a:prstGeom>
          <a:noFill/>
          <a:ln w="19050">
            <a:solidFill>
              <a:schemeClr val="tx2">
                <a:lumMod val="60000"/>
                <a:lumOff val="40000"/>
              </a:schemeClr>
            </a:solidFill>
            <a:round/>
            <a:headEnd type="triangle" w="med" len="med"/>
            <a:tailEnd type="triangle" w="med" len="med"/>
          </a:ln>
          <a:effectLst>
            <a:outerShdw blurRad="50800" dist="38100" dir="2700000" algn="tl" rotWithShape="0">
              <a:prstClr val="black">
                <a:alpha val="40000"/>
              </a:prstClr>
            </a:outerShdw>
          </a:effectLst>
        </p:spPr>
        <p:txBody>
          <a:bodyPr wrap="none" anchor="ctr"/>
          <a:lstStyle/>
          <a:p>
            <a:endParaRPr lang="en-US" sz="2000" dirty="0">
              <a:solidFill>
                <a:srgbClr val="FFFFFF"/>
              </a:solidFill>
              <a:effectLst>
                <a:outerShdw blurRad="38100" dist="38100" dir="2700000" algn="tl">
                  <a:srgbClr val="000000">
                    <a:alpha val="43137"/>
                  </a:srgbClr>
                </a:outerShdw>
              </a:effectLst>
              <a:latin typeface="Intel Clear" panose="020B0604020203020204" pitchFamily="34" charset="0"/>
            </a:endParaRPr>
          </a:p>
        </p:txBody>
      </p:sp>
      <p:sp>
        <p:nvSpPr>
          <p:cNvPr id="31" name="Line 50"/>
          <p:cNvSpPr>
            <a:spLocks noChangeShapeType="1"/>
          </p:cNvSpPr>
          <p:nvPr/>
        </p:nvSpPr>
        <p:spPr bwMode="auto">
          <a:xfrm>
            <a:off x="1411888" y="3258423"/>
            <a:ext cx="0" cy="1429427"/>
          </a:xfrm>
          <a:prstGeom prst="line">
            <a:avLst/>
          </a:prstGeom>
          <a:noFill/>
          <a:ln w="19050">
            <a:solidFill>
              <a:srgbClr val="FF9900"/>
            </a:solidFill>
            <a:round/>
            <a:headEnd type="triangle" w="med" len="med"/>
            <a:tailEnd type="triangle" w="med" len="med"/>
          </a:ln>
          <a:effectLst>
            <a:outerShdw blurRad="50800" dist="38100" dir="2700000" algn="tl" rotWithShape="0">
              <a:prstClr val="black">
                <a:alpha val="40000"/>
              </a:prstClr>
            </a:outerShdw>
          </a:effectLst>
        </p:spPr>
        <p:txBody>
          <a:bodyPr wrap="none" anchor="ctr"/>
          <a:lstStyle/>
          <a:p>
            <a:endParaRPr lang="en-US" sz="2000" dirty="0">
              <a:solidFill>
                <a:srgbClr val="FFFFFF"/>
              </a:solidFill>
              <a:effectLst>
                <a:outerShdw blurRad="38100" dist="38100" dir="2700000" algn="tl">
                  <a:srgbClr val="000000">
                    <a:alpha val="43137"/>
                  </a:srgbClr>
                </a:outerShdw>
              </a:effectLst>
              <a:latin typeface="Intel Clear" panose="020B0604020203020204" pitchFamily="34" charset="0"/>
            </a:endParaRPr>
          </a:p>
        </p:txBody>
      </p:sp>
      <p:sp>
        <p:nvSpPr>
          <p:cNvPr id="32" name="Rectangle 49"/>
          <p:cNvSpPr>
            <a:spLocks noChangeArrowheads="1"/>
          </p:cNvSpPr>
          <p:nvPr/>
        </p:nvSpPr>
        <p:spPr bwMode="auto">
          <a:xfrm>
            <a:off x="1096182" y="4687850"/>
            <a:ext cx="640080" cy="640080"/>
          </a:xfrm>
          <a:prstGeom prst="rect">
            <a:avLst/>
          </a:prstGeom>
          <a:solidFill>
            <a:schemeClr val="accent5">
              <a:lumMod val="50000"/>
            </a:schemeClr>
          </a:solidFill>
          <a:ln w="3175" algn="ctr">
            <a:solidFill>
              <a:schemeClr val="accent5">
                <a:lumMod val="75000"/>
              </a:schemeClr>
            </a:solidFill>
            <a:miter lim="800000"/>
            <a:headEnd type="none" w="sm" len="sm"/>
            <a:tailEnd type="none" w="sm" len="sm"/>
          </a:ln>
          <a:effectLst>
            <a:outerShdw blurRad="50800" dist="38100" dir="2700000" algn="tl" rotWithShape="0">
              <a:prstClr val="black">
                <a:alpha val="40000"/>
              </a:prstClr>
            </a:outerShdw>
          </a:effectLst>
          <a:scene3d>
            <a:camera prst="orthographicFront"/>
            <a:lightRig rig="threePt" dir="t"/>
          </a:scene3d>
          <a:sp3d>
            <a:bevelT w="57150" prst="cross"/>
          </a:sp3d>
        </p:spPr>
        <p:txBody>
          <a:bodyPr wrap="none" anchor="ctr"/>
          <a:lstStyle/>
          <a:p>
            <a:pPr algn="ctr" eaLnBrk="0" hangingPunct="0">
              <a:defRPr/>
            </a:pPr>
            <a:r>
              <a:rPr lang="en-US" sz="700" b="1" dirty="0">
                <a:solidFill>
                  <a:srgbClr val="FFFFFF"/>
                </a:solidFill>
                <a:effectLst>
                  <a:outerShdw blurRad="38100" dist="38100" dir="2700000" algn="tl">
                    <a:srgbClr val="000000">
                      <a:alpha val="43137"/>
                    </a:srgbClr>
                  </a:outerShdw>
                </a:effectLst>
                <a:latin typeface="Intel Clear" panose="020B0604020203020204" pitchFamily="34" charset="0"/>
              </a:rPr>
              <a:t>Intel® C610</a:t>
            </a:r>
          </a:p>
          <a:p>
            <a:pPr algn="ctr" eaLnBrk="0" hangingPunct="0">
              <a:defRPr/>
            </a:pPr>
            <a:r>
              <a:rPr lang="en-US" sz="700" b="1" dirty="0">
                <a:solidFill>
                  <a:srgbClr val="FFFFFF"/>
                </a:solidFill>
                <a:effectLst>
                  <a:outerShdw blurRad="38100" dist="38100" dir="2700000" algn="tl">
                    <a:srgbClr val="000000">
                      <a:alpha val="43137"/>
                    </a:srgbClr>
                  </a:outerShdw>
                </a:effectLst>
                <a:latin typeface="Intel Clear" panose="020B0604020203020204" pitchFamily="34" charset="0"/>
              </a:rPr>
              <a:t>series</a:t>
            </a:r>
            <a:br>
              <a:rPr lang="en-US" sz="700" b="1" dirty="0">
                <a:solidFill>
                  <a:srgbClr val="FFFFFF"/>
                </a:solidFill>
                <a:effectLst>
                  <a:outerShdw blurRad="38100" dist="38100" dir="2700000" algn="tl">
                    <a:srgbClr val="000000">
                      <a:alpha val="43137"/>
                    </a:srgbClr>
                  </a:outerShdw>
                </a:effectLst>
                <a:latin typeface="Intel Clear" panose="020B0604020203020204" pitchFamily="34" charset="0"/>
              </a:rPr>
            </a:br>
            <a:r>
              <a:rPr lang="en-US" sz="800" b="1" dirty="0">
                <a:solidFill>
                  <a:srgbClr val="FFFFFF"/>
                </a:solidFill>
                <a:effectLst>
                  <a:outerShdw blurRad="38100" dist="38100" dir="2700000" algn="tl">
                    <a:srgbClr val="000000">
                      <a:alpha val="43137"/>
                    </a:srgbClr>
                  </a:outerShdw>
                </a:effectLst>
                <a:latin typeface="Intel Clear" panose="020B0604020203020204" pitchFamily="34" charset="0"/>
              </a:rPr>
              <a:t>chipset</a:t>
            </a:r>
            <a:br>
              <a:rPr lang="en-US" sz="800" b="1" dirty="0">
                <a:solidFill>
                  <a:srgbClr val="FFFFFF"/>
                </a:solidFill>
                <a:effectLst>
                  <a:outerShdw blurRad="38100" dist="38100" dir="2700000" algn="tl">
                    <a:srgbClr val="000000">
                      <a:alpha val="43137"/>
                    </a:srgbClr>
                  </a:outerShdw>
                </a:effectLst>
                <a:latin typeface="Intel Clear" panose="020B0604020203020204" pitchFamily="34" charset="0"/>
              </a:rPr>
            </a:br>
            <a:endParaRPr lang="en-US" sz="800" b="1" dirty="0">
              <a:solidFill>
                <a:srgbClr val="FFFFFF"/>
              </a:solidFill>
              <a:effectLst>
                <a:outerShdw blurRad="38100" dist="38100" dir="2700000" algn="tl">
                  <a:srgbClr val="000000">
                    <a:alpha val="43137"/>
                  </a:srgbClr>
                </a:outerShdw>
              </a:effectLst>
              <a:latin typeface="Intel Clear" panose="020B0604020203020204" pitchFamily="34" charset="0"/>
            </a:endParaRPr>
          </a:p>
          <a:p>
            <a:pPr algn="ctr" eaLnBrk="0" hangingPunct="0">
              <a:defRPr/>
            </a:pPr>
            <a:endParaRPr lang="en-US" sz="1000" dirty="0">
              <a:solidFill>
                <a:srgbClr val="FFFFFF"/>
              </a:solidFill>
              <a:effectLst>
                <a:outerShdw blurRad="38100" dist="38100" dir="2700000" algn="tl">
                  <a:srgbClr val="000000">
                    <a:alpha val="43137"/>
                  </a:srgbClr>
                </a:outerShdw>
              </a:effectLst>
              <a:latin typeface="Intel Clear" panose="020B0604020203020204" pitchFamily="34" charset="0"/>
            </a:endParaRPr>
          </a:p>
        </p:txBody>
      </p:sp>
      <p:sp>
        <p:nvSpPr>
          <p:cNvPr id="33" name="Rectangle 22"/>
          <p:cNvSpPr>
            <a:spLocks noChangeArrowheads="1"/>
          </p:cNvSpPr>
          <p:nvPr/>
        </p:nvSpPr>
        <p:spPr bwMode="auto">
          <a:xfrm>
            <a:off x="1225722" y="5060809"/>
            <a:ext cx="381000" cy="228600"/>
          </a:xfrm>
          <a:prstGeom prst="rect">
            <a:avLst/>
          </a:prstGeom>
          <a:solidFill>
            <a:schemeClr val="accent5">
              <a:lumMod val="25000"/>
            </a:schemeClr>
          </a:solidFill>
          <a:ln w="3175" algn="ctr">
            <a:noFill/>
            <a:miter lim="800000"/>
            <a:headEnd type="none" w="sm" len="sm"/>
            <a:tailEnd type="none" w="sm" len="sm"/>
          </a:ln>
          <a:scene3d>
            <a:camera prst="orthographicFront"/>
            <a:lightRig rig="threePt" dir="t"/>
          </a:scene3d>
          <a:sp3d>
            <a:bevelT w="63500" prst="cross"/>
          </a:sp3d>
        </p:spPr>
        <p:txBody>
          <a:bodyPr wrap="none" anchor="ctr"/>
          <a:lstStyle/>
          <a:p>
            <a:pPr algn="ctr" eaLnBrk="0" hangingPunct="0"/>
            <a:endParaRPr lang="en-US" sz="1050" dirty="0">
              <a:solidFill>
                <a:srgbClr val="FFFFFF"/>
              </a:solidFill>
              <a:effectLst>
                <a:outerShdw blurRad="38100" dist="38100" dir="2700000" algn="tl">
                  <a:srgbClr val="000000">
                    <a:alpha val="43137"/>
                  </a:srgbClr>
                </a:outerShdw>
              </a:effectLst>
              <a:latin typeface="Intel Clear" panose="020B0604020203020204" pitchFamily="34" charset="0"/>
            </a:endParaRPr>
          </a:p>
        </p:txBody>
      </p:sp>
      <p:sp>
        <p:nvSpPr>
          <p:cNvPr id="34" name="Rectangle 33"/>
          <p:cNvSpPr/>
          <p:nvPr/>
        </p:nvSpPr>
        <p:spPr bwMode="auto">
          <a:xfrm>
            <a:off x="1210482" y="5060809"/>
            <a:ext cx="411480" cy="228600"/>
          </a:xfrm>
          <a:prstGeom prst="rect">
            <a:avLst/>
          </a:prstGeom>
          <a:no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r>
              <a:rPr lang="en-US" sz="700" kern="0" dirty="0" smtClean="0">
                <a:solidFill>
                  <a:schemeClr val="bg1"/>
                </a:solidFill>
                <a:latin typeface="Intel Clear" panose="020B0604020203020204" pitchFamily="34" charset="0"/>
              </a:rPr>
              <a:t>WBG</a:t>
            </a:r>
          </a:p>
        </p:txBody>
      </p:sp>
      <p:grpSp>
        <p:nvGrpSpPr>
          <p:cNvPr id="35" name="Group 34"/>
          <p:cNvGrpSpPr/>
          <p:nvPr/>
        </p:nvGrpSpPr>
        <p:grpSpPr>
          <a:xfrm>
            <a:off x="535290" y="1432508"/>
            <a:ext cx="463788" cy="224893"/>
            <a:chOff x="6204505" y="921484"/>
            <a:chExt cx="463788" cy="224893"/>
          </a:xfrm>
        </p:grpSpPr>
        <p:sp>
          <p:nvSpPr>
            <p:cNvPr id="36" name="Rectangle 35"/>
            <p:cNvSpPr/>
            <p:nvPr/>
          </p:nvSpPr>
          <p:spPr bwMode="auto">
            <a:xfrm>
              <a:off x="6302533" y="921484"/>
              <a:ext cx="365760" cy="140741"/>
            </a:xfrm>
            <a:prstGeom prst="rect">
              <a:avLst/>
            </a:prstGeom>
            <a:solidFill>
              <a:srgbClr val="92D050"/>
            </a:solidFill>
            <a:ln w="9525" cap="flat" cmpd="sng" algn="ctr">
              <a:solidFill>
                <a:schemeClr val="accent5">
                  <a:lumMod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endParaRPr lang="en-US" sz="800" dirty="0" smtClean="0">
                <a:solidFill>
                  <a:srgbClr val="000000"/>
                </a:solidFill>
                <a:latin typeface="Intel Clear" panose="020B0604020203020204" pitchFamily="34" charset="0"/>
              </a:endParaRPr>
            </a:p>
          </p:txBody>
        </p:sp>
        <p:sp>
          <p:nvSpPr>
            <p:cNvPr id="37" name="Rectangle 36"/>
            <p:cNvSpPr/>
            <p:nvPr/>
          </p:nvSpPr>
          <p:spPr bwMode="auto">
            <a:xfrm>
              <a:off x="6253781" y="961106"/>
              <a:ext cx="365760" cy="140741"/>
            </a:xfrm>
            <a:prstGeom prst="rect">
              <a:avLst/>
            </a:prstGeom>
            <a:solidFill>
              <a:srgbClr val="92D050"/>
            </a:solidFill>
            <a:ln w="9525" cap="flat" cmpd="sng" algn="ctr">
              <a:solidFill>
                <a:schemeClr val="accent5">
                  <a:lumMod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endParaRPr lang="en-US" sz="800" dirty="0" smtClean="0">
                <a:solidFill>
                  <a:srgbClr val="000000"/>
                </a:solidFill>
                <a:latin typeface="Intel Clear" panose="020B0604020203020204" pitchFamily="34" charset="0"/>
              </a:endParaRPr>
            </a:p>
          </p:txBody>
        </p:sp>
        <p:sp>
          <p:nvSpPr>
            <p:cNvPr id="38" name="Rectangle 37"/>
            <p:cNvSpPr/>
            <p:nvPr/>
          </p:nvSpPr>
          <p:spPr bwMode="auto">
            <a:xfrm>
              <a:off x="6204505" y="1005636"/>
              <a:ext cx="365760" cy="140741"/>
            </a:xfrm>
            <a:prstGeom prst="rect">
              <a:avLst/>
            </a:prstGeom>
            <a:solidFill>
              <a:srgbClr val="92D050"/>
            </a:solidFill>
            <a:ln w="9525" cap="flat" cmpd="sng" algn="ctr">
              <a:solidFill>
                <a:schemeClr val="accent5">
                  <a:lumMod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r>
                <a:rPr lang="en-US" sz="800" dirty="0" smtClean="0">
                  <a:solidFill>
                    <a:srgbClr val="000000"/>
                  </a:solidFill>
                  <a:effectLst>
                    <a:outerShdw blurRad="38100" dist="38100" dir="2700000" algn="tl">
                      <a:srgbClr val="000000">
                        <a:alpha val="43137"/>
                      </a:srgbClr>
                    </a:outerShdw>
                  </a:effectLst>
                  <a:latin typeface="Intel Clear" panose="020B0604020203020204" pitchFamily="34" charset="0"/>
                </a:rPr>
                <a:t>DDR4</a:t>
              </a:r>
            </a:p>
          </p:txBody>
        </p:sp>
      </p:grpSp>
      <p:sp>
        <p:nvSpPr>
          <p:cNvPr id="39" name="Line 32"/>
          <p:cNvSpPr>
            <a:spLocks noChangeShapeType="1"/>
          </p:cNvSpPr>
          <p:nvPr/>
        </p:nvSpPr>
        <p:spPr bwMode="auto">
          <a:xfrm>
            <a:off x="984205" y="1572917"/>
            <a:ext cx="264412" cy="0"/>
          </a:xfrm>
          <a:prstGeom prst="line">
            <a:avLst/>
          </a:prstGeom>
          <a:noFill/>
          <a:ln w="28575">
            <a:solidFill>
              <a:srgbClr val="92D050"/>
            </a:solidFill>
            <a:round/>
            <a:headEnd type="triangle" w="med" len="med"/>
            <a:tailEnd type="triangle" w="med" len="med"/>
          </a:ln>
          <a:effectLst>
            <a:outerShdw blurRad="50800" dist="38100" dir="2700000" algn="tl" rotWithShape="0">
              <a:prstClr val="black">
                <a:alpha val="40000"/>
              </a:prstClr>
            </a:outerShdw>
          </a:effectLst>
        </p:spPr>
        <p:txBody>
          <a:bodyPr wrap="none" anchor="ctr"/>
          <a:ls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a:lstStyle>
          <a:p>
            <a:endParaRPr lang="en-US" sz="2400" dirty="0">
              <a:solidFill>
                <a:srgbClr val="FFFFFF"/>
              </a:solidFill>
              <a:latin typeface="Intel Clear" panose="020B0604020203020204" pitchFamily="34" charset="0"/>
            </a:endParaRPr>
          </a:p>
        </p:txBody>
      </p:sp>
      <p:sp>
        <p:nvSpPr>
          <p:cNvPr id="40" name="Line 32"/>
          <p:cNvSpPr>
            <a:spLocks noChangeShapeType="1"/>
          </p:cNvSpPr>
          <p:nvPr/>
        </p:nvSpPr>
        <p:spPr bwMode="auto">
          <a:xfrm>
            <a:off x="985858" y="1185821"/>
            <a:ext cx="264412" cy="0"/>
          </a:xfrm>
          <a:prstGeom prst="line">
            <a:avLst/>
          </a:prstGeom>
          <a:noFill/>
          <a:ln w="28575">
            <a:solidFill>
              <a:srgbClr val="92D050"/>
            </a:solidFill>
            <a:round/>
            <a:headEnd type="triangle" w="med" len="med"/>
            <a:tailEnd type="triangle" w="med" len="med"/>
          </a:ln>
          <a:effectLst>
            <a:outerShdw blurRad="50800" dist="38100" dir="2700000" algn="tl" rotWithShape="0">
              <a:prstClr val="black">
                <a:alpha val="40000"/>
              </a:prstClr>
            </a:outerShdw>
          </a:effectLst>
        </p:spPr>
        <p:txBody>
          <a:bodyPr wrap="none" anchor="ctr"/>
          <a:ls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a:lstStyle>
          <a:p>
            <a:endParaRPr lang="en-US" sz="2400" dirty="0">
              <a:solidFill>
                <a:srgbClr val="FFFFFF"/>
              </a:solidFill>
              <a:latin typeface="Intel Clear" panose="020B0604020203020204" pitchFamily="34" charset="0"/>
            </a:endParaRPr>
          </a:p>
        </p:txBody>
      </p:sp>
      <p:grpSp>
        <p:nvGrpSpPr>
          <p:cNvPr id="41" name="Group 40"/>
          <p:cNvGrpSpPr/>
          <p:nvPr/>
        </p:nvGrpSpPr>
        <p:grpSpPr>
          <a:xfrm>
            <a:off x="2336718" y="1056531"/>
            <a:ext cx="463788" cy="224893"/>
            <a:chOff x="6204505" y="921484"/>
            <a:chExt cx="463788" cy="224893"/>
          </a:xfrm>
        </p:grpSpPr>
        <p:sp>
          <p:nvSpPr>
            <p:cNvPr id="42" name="Rectangle 41"/>
            <p:cNvSpPr/>
            <p:nvPr/>
          </p:nvSpPr>
          <p:spPr bwMode="auto">
            <a:xfrm>
              <a:off x="6302533" y="921484"/>
              <a:ext cx="365760" cy="140741"/>
            </a:xfrm>
            <a:prstGeom prst="rect">
              <a:avLst/>
            </a:prstGeom>
            <a:solidFill>
              <a:srgbClr val="92D050"/>
            </a:solidFill>
            <a:ln w="9525" cap="flat" cmpd="sng" algn="ctr">
              <a:solidFill>
                <a:schemeClr val="accent5">
                  <a:lumMod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endParaRPr lang="en-US" sz="800" dirty="0" smtClean="0">
                <a:solidFill>
                  <a:srgbClr val="000000"/>
                </a:solidFill>
                <a:latin typeface="Intel Clear" panose="020B0604020203020204" pitchFamily="34" charset="0"/>
              </a:endParaRPr>
            </a:p>
          </p:txBody>
        </p:sp>
        <p:sp>
          <p:nvSpPr>
            <p:cNvPr id="43" name="Rectangle 42"/>
            <p:cNvSpPr/>
            <p:nvPr/>
          </p:nvSpPr>
          <p:spPr bwMode="auto">
            <a:xfrm>
              <a:off x="6253781" y="961106"/>
              <a:ext cx="365760" cy="140741"/>
            </a:xfrm>
            <a:prstGeom prst="rect">
              <a:avLst/>
            </a:prstGeom>
            <a:solidFill>
              <a:srgbClr val="92D050"/>
            </a:solidFill>
            <a:ln w="9525" cap="flat" cmpd="sng" algn="ctr">
              <a:solidFill>
                <a:schemeClr val="accent5">
                  <a:lumMod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endParaRPr lang="en-US" sz="800" dirty="0" smtClean="0">
                <a:solidFill>
                  <a:srgbClr val="000000"/>
                </a:solidFill>
                <a:latin typeface="Intel Clear" panose="020B0604020203020204" pitchFamily="34" charset="0"/>
              </a:endParaRPr>
            </a:p>
          </p:txBody>
        </p:sp>
        <p:sp>
          <p:nvSpPr>
            <p:cNvPr id="44" name="Rectangle 43"/>
            <p:cNvSpPr/>
            <p:nvPr/>
          </p:nvSpPr>
          <p:spPr bwMode="auto">
            <a:xfrm>
              <a:off x="6204505" y="1005636"/>
              <a:ext cx="365760" cy="140741"/>
            </a:xfrm>
            <a:prstGeom prst="rect">
              <a:avLst/>
            </a:prstGeom>
            <a:solidFill>
              <a:srgbClr val="92D050"/>
            </a:solidFill>
            <a:ln w="9525" cap="flat" cmpd="sng" algn="ctr">
              <a:solidFill>
                <a:schemeClr val="accent5">
                  <a:lumMod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r>
                <a:rPr lang="en-US" sz="800" dirty="0" smtClean="0">
                  <a:solidFill>
                    <a:srgbClr val="000000"/>
                  </a:solidFill>
                  <a:effectLst>
                    <a:outerShdw blurRad="38100" dist="38100" dir="2700000" algn="tl">
                      <a:srgbClr val="000000">
                        <a:alpha val="43137"/>
                      </a:srgbClr>
                    </a:outerShdw>
                  </a:effectLst>
                  <a:latin typeface="Intel Clear" panose="020B0604020203020204" pitchFamily="34" charset="0"/>
                </a:rPr>
                <a:t>DDR4</a:t>
              </a:r>
            </a:p>
          </p:txBody>
        </p:sp>
      </p:grpSp>
      <p:grpSp>
        <p:nvGrpSpPr>
          <p:cNvPr id="45" name="Group 44"/>
          <p:cNvGrpSpPr/>
          <p:nvPr/>
        </p:nvGrpSpPr>
        <p:grpSpPr>
          <a:xfrm>
            <a:off x="2336718" y="1433331"/>
            <a:ext cx="463788" cy="224893"/>
            <a:chOff x="6204505" y="921484"/>
            <a:chExt cx="463788" cy="224893"/>
          </a:xfrm>
        </p:grpSpPr>
        <p:sp>
          <p:nvSpPr>
            <p:cNvPr id="46" name="Rectangle 45"/>
            <p:cNvSpPr/>
            <p:nvPr/>
          </p:nvSpPr>
          <p:spPr bwMode="auto">
            <a:xfrm>
              <a:off x="6302533" y="921484"/>
              <a:ext cx="365760" cy="140741"/>
            </a:xfrm>
            <a:prstGeom prst="rect">
              <a:avLst/>
            </a:prstGeom>
            <a:solidFill>
              <a:srgbClr val="92D050"/>
            </a:solidFill>
            <a:ln w="9525" cap="flat" cmpd="sng" algn="ctr">
              <a:solidFill>
                <a:schemeClr val="accent5">
                  <a:lumMod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endParaRPr lang="en-US" sz="800" dirty="0" smtClean="0">
                <a:solidFill>
                  <a:srgbClr val="000000"/>
                </a:solidFill>
                <a:latin typeface="Intel Clear" panose="020B0604020203020204" pitchFamily="34" charset="0"/>
              </a:endParaRPr>
            </a:p>
          </p:txBody>
        </p:sp>
        <p:sp>
          <p:nvSpPr>
            <p:cNvPr id="47" name="Rectangle 46"/>
            <p:cNvSpPr/>
            <p:nvPr/>
          </p:nvSpPr>
          <p:spPr bwMode="auto">
            <a:xfrm>
              <a:off x="6253781" y="961106"/>
              <a:ext cx="365760" cy="140741"/>
            </a:xfrm>
            <a:prstGeom prst="rect">
              <a:avLst/>
            </a:prstGeom>
            <a:solidFill>
              <a:srgbClr val="92D050"/>
            </a:solidFill>
            <a:ln w="9525" cap="flat" cmpd="sng" algn="ctr">
              <a:solidFill>
                <a:schemeClr val="accent5">
                  <a:lumMod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endParaRPr lang="en-US" sz="800" dirty="0" smtClean="0">
                <a:solidFill>
                  <a:srgbClr val="000000"/>
                </a:solidFill>
                <a:latin typeface="Intel Clear" panose="020B0604020203020204" pitchFamily="34" charset="0"/>
              </a:endParaRPr>
            </a:p>
          </p:txBody>
        </p:sp>
        <p:sp>
          <p:nvSpPr>
            <p:cNvPr id="48" name="Rectangle 47"/>
            <p:cNvSpPr/>
            <p:nvPr/>
          </p:nvSpPr>
          <p:spPr bwMode="auto">
            <a:xfrm>
              <a:off x="6204505" y="1005636"/>
              <a:ext cx="365760" cy="140741"/>
            </a:xfrm>
            <a:prstGeom prst="rect">
              <a:avLst/>
            </a:prstGeom>
            <a:solidFill>
              <a:srgbClr val="92D050"/>
            </a:solidFill>
            <a:ln w="9525" cap="flat" cmpd="sng" algn="ctr">
              <a:solidFill>
                <a:schemeClr val="accent5">
                  <a:lumMod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r>
                <a:rPr lang="en-US" sz="800" dirty="0" smtClean="0">
                  <a:solidFill>
                    <a:srgbClr val="000000"/>
                  </a:solidFill>
                  <a:effectLst>
                    <a:outerShdw blurRad="38100" dist="38100" dir="2700000" algn="tl">
                      <a:srgbClr val="000000">
                        <a:alpha val="43137"/>
                      </a:srgbClr>
                    </a:outerShdw>
                  </a:effectLst>
                  <a:latin typeface="Intel Clear" panose="020B0604020203020204" pitchFamily="34" charset="0"/>
                </a:rPr>
                <a:t>DDR4</a:t>
              </a:r>
            </a:p>
          </p:txBody>
        </p:sp>
      </p:grpSp>
      <p:sp>
        <p:nvSpPr>
          <p:cNvPr id="49" name="Line 32"/>
          <p:cNvSpPr>
            <a:spLocks noChangeShapeType="1"/>
          </p:cNvSpPr>
          <p:nvPr/>
        </p:nvSpPr>
        <p:spPr bwMode="auto">
          <a:xfrm>
            <a:off x="2070095" y="1557909"/>
            <a:ext cx="264412" cy="0"/>
          </a:xfrm>
          <a:prstGeom prst="line">
            <a:avLst/>
          </a:prstGeom>
          <a:noFill/>
          <a:ln w="28575">
            <a:solidFill>
              <a:srgbClr val="92D050"/>
            </a:solidFill>
            <a:round/>
            <a:headEnd type="triangle" w="med" len="med"/>
            <a:tailEnd type="triangle" w="med" len="med"/>
          </a:ln>
          <a:effectLst>
            <a:outerShdw blurRad="50800" dist="38100" dir="2700000" algn="tl" rotWithShape="0">
              <a:prstClr val="black">
                <a:alpha val="40000"/>
              </a:prstClr>
            </a:outerShdw>
          </a:effectLst>
        </p:spPr>
        <p:txBody>
          <a:bodyPr wrap="none" anchor="ctr"/>
          <a:ls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a:lstStyle>
          <a:p>
            <a:endParaRPr lang="en-US" sz="2400" dirty="0">
              <a:solidFill>
                <a:srgbClr val="FFFFFF"/>
              </a:solidFill>
              <a:latin typeface="Intel Clear" panose="020B0604020203020204" pitchFamily="34" charset="0"/>
            </a:endParaRPr>
          </a:p>
        </p:txBody>
      </p:sp>
      <p:sp>
        <p:nvSpPr>
          <p:cNvPr id="50" name="Line 32"/>
          <p:cNvSpPr>
            <a:spLocks noChangeShapeType="1"/>
          </p:cNvSpPr>
          <p:nvPr/>
        </p:nvSpPr>
        <p:spPr bwMode="auto">
          <a:xfrm>
            <a:off x="2071748" y="1185821"/>
            <a:ext cx="264412" cy="0"/>
          </a:xfrm>
          <a:prstGeom prst="line">
            <a:avLst/>
          </a:prstGeom>
          <a:noFill/>
          <a:ln w="28575">
            <a:solidFill>
              <a:srgbClr val="92D050"/>
            </a:solidFill>
            <a:round/>
            <a:headEnd type="triangle" w="med" len="med"/>
            <a:tailEnd type="triangle" w="med" len="med"/>
          </a:ln>
          <a:effectLst>
            <a:outerShdw blurRad="50800" dist="38100" dir="2700000" algn="tl" rotWithShape="0">
              <a:prstClr val="black">
                <a:alpha val="40000"/>
              </a:prstClr>
            </a:outerShdw>
          </a:effectLst>
        </p:spPr>
        <p:txBody>
          <a:bodyPr wrap="none" anchor="ctr"/>
          <a:ls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a:lstStyle>
          <a:p>
            <a:endParaRPr lang="en-US" sz="2400" dirty="0">
              <a:solidFill>
                <a:srgbClr val="FFFFFF"/>
              </a:solidFill>
              <a:latin typeface="Intel Clear" panose="020B0604020203020204" pitchFamily="34" charset="0"/>
            </a:endParaRPr>
          </a:p>
        </p:txBody>
      </p:sp>
      <p:grpSp>
        <p:nvGrpSpPr>
          <p:cNvPr id="51" name="Group 50"/>
          <p:cNvGrpSpPr/>
          <p:nvPr/>
        </p:nvGrpSpPr>
        <p:grpSpPr>
          <a:xfrm>
            <a:off x="534312" y="2509118"/>
            <a:ext cx="463788" cy="224893"/>
            <a:chOff x="6204505" y="921484"/>
            <a:chExt cx="463788" cy="224893"/>
          </a:xfrm>
        </p:grpSpPr>
        <p:sp>
          <p:nvSpPr>
            <p:cNvPr id="52" name="Rectangle 51"/>
            <p:cNvSpPr/>
            <p:nvPr/>
          </p:nvSpPr>
          <p:spPr bwMode="auto">
            <a:xfrm>
              <a:off x="6302533" y="921484"/>
              <a:ext cx="365760" cy="140741"/>
            </a:xfrm>
            <a:prstGeom prst="rect">
              <a:avLst/>
            </a:prstGeom>
            <a:solidFill>
              <a:srgbClr val="92D050"/>
            </a:solidFill>
            <a:ln w="9525" cap="flat" cmpd="sng" algn="ctr">
              <a:solidFill>
                <a:schemeClr val="accent5">
                  <a:lumMod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endParaRPr lang="en-US" sz="800" dirty="0" smtClean="0">
                <a:solidFill>
                  <a:srgbClr val="000000"/>
                </a:solidFill>
                <a:latin typeface="Intel Clear" panose="020B0604020203020204" pitchFamily="34" charset="0"/>
              </a:endParaRPr>
            </a:p>
          </p:txBody>
        </p:sp>
        <p:sp>
          <p:nvSpPr>
            <p:cNvPr id="53" name="Rectangle 52"/>
            <p:cNvSpPr/>
            <p:nvPr/>
          </p:nvSpPr>
          <p:spPr bwMode="auto">
            <a:xfrm>
              <a:off x="6253781" y="961106"/>
              <a:ext cx="365760" cy="140741"/>
            </a:xfrm>
            <a:prstGeom prst="rect">
              <a:avLst/>
            </a:prstGeom>
            <a:solidFill>
              <a:srgbClr val="92D050"/>
            </a:solidFill>
            <a:ln w="9525" cap="flat" cmpd="sng" algn="ctr">
              <a:solidFill>
                <a:schemeClr val="accent5">
                  <a:lumMod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endParaRPr lang="en-US" sz="800" dirty="0" smtClean="0">
                <a:solidFill>
                  <a:srgbClr val="000000"/>
                </a:solidFill>
                <a:latin typeface="Intel Clear" panose="020B0604020203020204" pitchFamily="34" charset="0"/>
              </a:endParaRPr>
            </a:p>
          </p:txBody>
        </p:sp>
        <p:sp>
          <p:nvSpPr>
            <p:cNvPr id="54" name="Rectangle 53"/>
            <p:cNvSpPr/>
            <p:nvPr/>
          </p:nvSpPr>
          <p:spPr bwMode="auto">
            <a:xfrm>
              <a:off x="6204505" y="1005636"/>
              <a:ext cx="365760" cy="140741"/>
            </a:xfrm>
            <a:prstGeom prst="rect">
              <a:avLst/>
            </a:prstGeom>
            <a:solidFill>
              <a:srgbClr val="92D050"/>
            </a:solidFill>
            <a:ln w="9525" cap="flat" cmpd="sng" algn="ctr">
              <a:solidFill>
                <a:schemeClr val="accent5">
                  <a:lumMod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r>
                <a:rPr lang="en-US" sz="800" dirty="0" smtClean="0">
                  <a:solidFill>
                    <a:srgbClr val="000000"/>
                  </a:solidFill>
                  <a:effectLst>
                    <a:outerShdw blurRad="38100" dist="38100" dir="2700000" algn="tl">
                      <a:srgbClr val="000000">
                        <a:alpha val="43137"/>
                      </a:srgbClr>
                    </a:outerShdw>
                  </a:effectLst>
                  <a:latin typeface="Intel Clear" panose="020B0604020203020204" pitchFamily="34" charset="0"/>
                </a:rPr>
                <a:t>DDR4</a:t>
              </a:r>
            </a:p>
          </p:txBody>
        </p:sp>
      </p:grpSp>
      <p:grpSp>
        <p:nvGrpSpPr>
          <p:cNvPr id="55" name="Group 54"/>
          <p:cNvGrpSpPr/>
          <p:nvPr/>
        </p:nvGrpSpPr>
        <p:grpSpPr>
          <a:xfrm>
            <a:off x="534312" y="2885918"/>
            <a:ext cx="463788" cy="224893"/>
            <a:chOff x="6204505" y="921484"/>
            <a:chExt cx="463788" cy="224893"/>
          </a:xfrm>
        </p:grpSpPr>
        <p:sp>
          <p:nvSpPr>
            <p:cNvPr id="56" name="Rectangle 55"/>
            <p:cNvSpPr/>
            <p:nvPr/>
          </p:nvSpPr>
          <p:spPr bwMode="auto">
            <a:xfrm>
              <a:off x="6302533" y="921484"/>
              <a:ext cx="365760" cy="140741"/>
            </a:xfrm>
            <a:prstGeom prst="rect">
              <a:avLst/>
            </a:prstGeom>
            <a:solidFill>
              <a:srgbClr val="92D050"/>
            </a:solidFill>
            <a:ln w="9525" cap="flat" cmpd="sng" algn="ctr">
              <a:solidFill>
                <a:schemeClr val="accent5">
                  <a:lumMod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endParaRPr lang="en-US" sz="800" dirty="0" smtClean="0">
                <a:solidFill>
                  <a:srgbClr val="000000"/>
                </a:solidFill>
                <a:latin typeface="Intel Clear" panose="020B0604020203020204" pitchFamily="34" charset="0"/>
              </a:endParaRPr>
            </a:p>
          </p:txBody>
        </p:sp>
        <p:sp>
          <p:nvSpPr>
            <p:cNvPr id="57" name="Rectangle 56"/>
            <p:cNvSpPr/>
            <p:nvPr/>
          </p:nvSpPr>
          <p:spPr bwMode="auto">
            <a:xfrm>
              <a:off x="6253781" y="961106"/>
              <a:ext cx="365760" cy="140741"/>
            </a:xfrm>
            <a:prstGeom prst="rect">
              <a:avLst/>
            </a:prstGeom>
            <a:solidFill>
              <a:srgbClr val="92D050"/>
            </a:solidFill>
            <a:ln w="9525" cap="flat" cmpd="sng" algn="ctr">
              <a:solidFill>
                <a:schemeClr val="accent5">
                  <a:lumMod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endParaRPr lang="en-US" sz="800" dirty="0" smtClean="0">
                <a:solidFill>
                  <a:srgbClr val="000000"/>
                </a:solidFill>
                <a:latin typeface="Intel Clear" panose="020B0604020203020204" pitchFamily="34" charset="0"/>
              </a:endParaRPr>
            </a:p>
          </p:txBody>
        </p:sp>
        <p:sp>
          <p:nvSpPr>
            <p:cNvPr id="58" name="Rectangle 57"/>
            <p:cNvSpPr/>
            <p:nvPr/>
          </p:nvSpPr>
          <p:spPr bwMode="auto">
            <a:xfrm>
              <a:off x="6204505" y="1005636"/>
              <a:ext cx="365760" cy="140741"/>
            </a:xfrm>
            <a:prstGeom prst="rect">
              <a:avLst/>
            </a:prstGeom>
            <a:solidFill>
              <a:srgbClr val="92D050"/>
            </a:solidFill>
            <a:ln w="9525" cap="flat" cmpd="sng" algn="ctr">
              <a:solidFill>
                <a:schemeClr val="accent5">
                  <a:lumMod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r>
                <a:rPr lang="en-US" sz="800" dirty="0" smtClean="0">
                  <a:solidFill>
                    <a:srgbClr val="000000"/>
                  </a:solidFill>
                  <a:effectLst>
                    <a:outerShdw blurRad="38100" dist="38100" dir="2700000" algn="tl">
                      <a:srgbClr val="000000">
                        <a:alpha val="43137"/>
                      </a:srgbClr>
                    </a:outerShdw>
                  </a:effectLst>
                  <a:latin typeface="Intel Clear" panose="020B0604020203020204" pitchFamily="34" charset="0"/>
                </a:rPr>
                <a:t>DDR4</a:t>
              </a:r>
            </a:p>
          </p:txBody>
        </p:sp>
      </p:grpSp>
      <p:sp>
        <p:nvSpPr>
          <p:cNvPr id="59" name="Line 32"/>
          <p:cNvSpPr>
            <a:spLocks noChangeShapeType="1"/>
          </p:cNvSpPr>
          <p:nvPr/>
        </p:nvSpPr>
        <p:spPr bwMode="auto">
          <a:xfrm>
            <a:off x="983227" y="3026327"/>
            <a:ext cx="264412" cy="0"/>
          </a:xfrm>
          <a:prstGeom prst="line">
            <a:avLst/>
          </a:prstGeom>
          <a:noFill/>
          <a:ln w="28575">
            <a:solidFill>
              <a:srgbClr val="92D050"/>
            </a:solidFill>
            <a:round/>
            <a:headEnd type="triangle" w="med" len="med"/>
            <a:tailEnd type="triangle" w="med" len="med"/>
          </a:ln>
          <a:effectLst>
            <a:outerShdw blurRad="50800" dist="38100" dir="2700000" algn="tl" rotWithShape="0">
              <a:prstClr val="black">
                <a:alpha val="40000"/>
              </a:prstClr>
            </a:outerShdw>
          </a:effectLst>
        </p:spPr>
        <p:txBody>
          <a:bodyPr wrap="none" anchor="ctr"/>
          <a:ls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a:lstStyle>
          <a:p>
            <a:endParaRPr lang="en-US" sz="2400" dirty="0">
              <a:solidFill>
                <a:srgbClr val="FFFFFF"/>
              </a:solidFill>
              <a:latin typeface="Intel Clear" panose="020B0604020203020204" pitchFamily="34" charset="0"/>
            </a:endParaRPr>
          </a:p>
        </p:txBody>
      </p:sp>
      <p:sp>
        <p:nvSpPr>
          <p:cNvPr id="60" name="Line 32"/>
          <p:cNvSpPr>
            <a:spLocks noChangeShapeType="1"/>
          </p:cNvSpPr>
          <p:nvPr/>
        </p:nvSpPr>
        <p:spPr bwMode="auto">
          <a:xfrm>
            <a:off x="984880" y="2639231"/>
            <a:ext cx="264412" cy="0"/>
          </a:xfrm>
          <a:prstGeom prst="line">
            <a:avLst/>
          </a:prstGeom>
          <a:noFill/>
          <a:ln w="28575">
            <a:solidFill>
              <a:srgbClr val="92D050"/>
            </a:solidFill>
            <a:round/>
            <a:headEnd type="triangle" w="med" len="med"/>
            <a:tailEnd type="triangle" w="med" len="med"/>
          </a:ln>
          <a:effectLst>
            <a:outerShdw blurRad="50800" dist="38100" dir="2700000" algn="tl" rotWithShape="0">
              <a:prstClr val="black">
                <a:alpha val="40000"/>
              </a:prstClr>
            </a:outerShdw>
          </a:effectLst>
        </p:spPr>
        <p:txBody>
          <a:bodyPr wrap="none" anchor="ctr"/>
          <a:ls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a:lstStyle>
          <a:p>
            <a:endParaRPr lang="en-US" sz="2400" dirty="0">
              <a:solidFill>
                <a:srgbClr val="FFFFFF"/>
              </a:solidFill>
              <a:latin typeface="Intel Clear" panose="020B0604020203020204" pitchFamily="34" charset="0"/>
            </a:endParaRPr>
          </a:p>
        </p:txBody>
      </p:sp>
      <p:grpSp>
        <p:nvGrpSpPr>
          <p:cNvPr id="61" name="Group 60"/>
          <p:cNvGrpSpPr/>
          <p:nvPr/>
        </p:nvGrpSpPr>
        <p:grpSpPr>
          <a:xfrm>
            <a:off x="2335740" y="2509941"/>
            <a:ext cx="463788" cy="224893"/>
            <a:chOff x="6204505" y="921484"/>
            <a:chExt cx="463788" cy="224893"/>
          </a:xfrm>
        </p:grpSpPr>
        <p:sp>
          <p:nvSpPr>
            <p:cNvPr id="62" name="Rectangle 61"/>
            <p:cNvSpPr/>
            <p:nvPr/>
          </p:nvSpPr>
          <p:spPr bwMode="auto">
            <a:xfrm>
              <a:off x="6302533" y="921484"/>
              <a:ext cx="365760" cy="140741"/>
            </a:xfrm>
            <a:prstGeom prst="rect">
              <a:avLst/>
            </a:prstGeom>
            <a:solidFill>
              <a:srgbClr val="92D050"/>
            </a:solidFill>
            <a:ln w="9525" cap="flat" cmpd="sng" algn="ctr">
              <a:solidFill>
                <a:schemeClr val="accent5">
                  <a:lumMod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endParaRPr lang="en-US" sz="800" dirty="0" smtClean="0">
                <a:solidFill>
                  <a:srgbClr val="000000"/>
                </a:solidFill>
                <a:latin typeface="Intel Clear" panose="020B0604020203020204" pitchFamily="34" charset="0"/>
              </a:endParaRPr>
            </a:p>
          </p:txBody>
        </p:sp>
        <p:sp>
          <p:nvSpPr>
            <p:cNvPr id="63" name="Rectangle 62"/>
            <p:cNvSpPr/>
            <p:nvPr/>
          </p:nvSpPr>
          <p:spPr bwMode="auto">
            <a:xfrm>
              <a:off x="6253781" y="961106"/>
              <a:ext cx="365760" cy="140741"/>
            </a:xfrm>
            <a:prstGeom prst="rect">
              <a:avLst/>
            </a:prstGeom>
            <a:solidFill>
              <a:srgbClr val="92D050"/>
            </a:solidFill>
            <a:ln w="9525" cap="flat" cmpd="sng" algn="ctr">
              <a:solidFill>
                <a:schemeClr val="accent5">
                  <a:lumMod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endParaRPr lang="en-US" sz="800" dirty="0" smtClean="0">
                <a:solidFill>
                  <a:srgbClr val="000000"/>
                </a:solidFill>
                <a:latin typeface="Intel Clear" panose="020B0604020203020204" pitchFamily="34" charset="0"/>
              </a:endParaRPr>
            </a:p>
          </p:txBody>
        </p:sp>
        <p:sp>
          <p:nvSpPr>
            <p:cNvPr id="64" name="Rectangle 63"/>
            <p:cNvSpPr/>
            <p:nvPr/>
          </p:nvSpPr>
          <p:spPr bwMode="auto">
            <a:xfrm>
              <a:off x="6204505" y="1005636"/>
              <a:ext cx="365760" cy="140741"/>
            </a:xfrm>
            <a:prstGeom prst="rect">
              <a:avLst/>
            </a:prstGeom>
            <a:solidFill>
              <a:srgbClr val="92D050"/>
            </a:solidFill>
            <a:ln w="9525" cap="flat" cmpd="sng" algn="ctr">
              <a:solidFill>
                <a:schemeClr val="accent5">
                  <a:lumMod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r>
                <a:rPr lang="en-US" sz="800" dirty="0" smtClean="0">
                  <a:solidFill>
                    <a:srgbClr val="000000"/>
                  </a:solidFill>
                  <a:effectLst>
                    <a:outerShdw blurRad="38100" dist="38100" dir="2700000" algn="tl">
                      <a:srgbClr val="000000">
                        <a:alpha val="43137"/>
                      </a:srgbClr>
                    </a:outerShdw>
                  </a:effectLst>
                  <a:latin typeface="Intel Clear" panose="020B0604020203020204" pitchFamily="34" charset="0"/>
                </a:rPr>
                <a:t>DDR4</a:t>
              </a:r>
            </a:p>
          </p:txBody>
        </p:sp>
      </p:grpSp>
      <p:grpSp>
        <p:nvGrpSpPr>
          <p:cNvPr id="65" name="Group 64"/>
          <p:cNvGrpSpPr/>
          <p:nvPr/>
        </p:nvGrpSpPr>
        <p:grpSpPr>
          <a:xfrm>
            <a:off x="2335740" y="2886741"/>
            <a:ext cx="463788" cy="224893"/>
            <a:chOff x="6204505" y="921484"/>
            <a:chExt cx="463788" cy="224893"/>
          </a:xfrm>
        </p:grpSpPr>
        <p:sp>
          <p:nvSpPr>
            <p:cNvPr id="66" name="Rectangle 65"/>
            <p:cNvSpPr/>
            <p:nvPr/>
          </p:nvSpPr>
          <p:spPr bwMode="auto">
            <a:xfrm>
              <a:off x="6302533" y="921484"/>
              <a:ext cx="365760" cy="140741"/>
            </a:xfrm>
            <a:prstGeom prst="rect">
              <a:avLst/>
            </a:prstGeom>
            <a:solidFill>
              <a:srgbClr val="92D050"/>
            </a:solidFill>
            <a:ln w="9525" cap="flat" cmpd="sng" algn="ctr">
              <a:solidFill>
                <a:schemeClr val="accent5">
                  <a:lumMod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endParaRPr lang="en-US" sz="800" dirty="0" smtClean="0">
                <a:solidFill>
                  <a:srgbClr val="000000"/>
                </a:solidFill>
                <a:latin typeface="Intel Clear" panose="020B0604020203020204" pitchFamily="34" charset="0"/>
              </a:endParaRPr>
            </a:p>
          </p:txBody>
        </p:sp>
        <p:sp>
          <p:nvSpPr>
            <p:cNvPr id="67" name="Rectangle 66"/>
            <p:cNvSpPr/>
            <p:nvPr/>
          </p:nvSpPr>
          <p:spPr bwMode="auto">
            <a:xfrm>
              <a:off x="6253781" y="961106"/>
              <a:ext cx="365760" cy="140741"/>
            </a:xfrm>
            <a:prstGeom prst="rect">
              <a:avLst/>
            </a:prstGeom>
            <a:solidFill>
              <a:srgbClr val="92D050"/>
            </a:solidFill>
            <a:ln w="9525" cap="flat" cmpd="sng" algn="ctr">
              <a:solidFill>
                <a:schemeClr val="accent5">
                  <a:lumMod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endParaRPr lang="en-US" sz="800" dirty="0" smtClean="0">
                <a:solidFill>
                  <a:srgbClr val="000000"/>
                </a:solidFill>
                <a:latin typeface="Intel Clear" panose="020B0604020203020204" pitchFamily="34" charset="0"/>
              </a:endParaRPr>
            </a:p>
          </p:txBody>
        </p:sp>
        <p:sp>
          <p:nvSpPr>
            <p:cNvPr id="68" name="Rectangle 67"/>
            <p:cNvSpPr/>
            <p:nvPr/>
          </p:nvSpPr>
          <p:spPr bwMode="auto">
            <a:xfrm>
              <a:off x="6204505" y="1005636"/>
              <a:ext cx="365760" cy="140741"/>
            </a:xfrm>
            <a:prstGeom prst="rect">
              <a:avLst/>
            </a:prstGeom>
            <a:solidFill>
              <a:srgbClr val="92D050"/>
            </a:solidFill>
            <a:ln w="9525" cap="flat" cmpd="sng" algn="ctr">
              <a:solidFill>
                <a:schemeClr val="accent5">
                  <a:lumMod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r>
                <a:rPr lang="en-US" sz="800" dirty="0" smtClean="0">
                  <a:solidFill>
                    <a:srgbClr val="000000"/>
                  </a:solidFill>
                  <a:effectLst>
                    <a:outerShdw blurRad="38100" dist="38100" dir="2700000" algn="tl">
                      <a:srgbClr val="000000">
                        <a:alpha val="43137"/>
                      </a:srgbClr>
                    </a:outerShdw>
                  </a:effectLst>
                  <a:latin typeface="Intel Clear" panose="020B0604020203020204" pitchFamily="34" charset="0"/>
                </a:rPr>
                <a:t>DDR4</a:t>
              </a:r>
            </a:p>
          </p:txBody>
        </p:sp>
      </p:grpSp>
      <p:sp>
        <p:nvSpPr>
          <p:cNvPr id="69" name="Line 32"/>
          <p:cNvSpPr>
            <a:spLocks noChangeShapeType="1"/>
          </p:cNvSpPr>
          <p:nvPr/>
        </p:nvSpPr>
        <p:spPr bwMode="auto">
          <a:xfrm>
            <a:off x="2069117" y="3011319"/>
            <a:ext cx="264412" cy="0"/>
          </a:xfrm>
          <a:prstGeom prst="line">
            <a:avLst/>
          </a:prstGeom>
          <a:noFill/>
          <a:ln w="28575">
            <a:solidFill>
              <a:srgbClr val="92D050"/>
            </a:solidFill>
            <a:round/>
            <a:headEnd type="triangle" w="med" len="med"/>
            <a:tailEnd type="triangle" w="med" len="med"/>
          </a:ln>
          <a:effectLst>
            <a:outerShdw blurRad="50800" dist="38100" dir="2700000" algn="tl" rotWithShape="0">
              <a:prstClr val="black">
                <a:alpha val="40000"/>
              </a:prstClr>
            </a:outerShdw>
          </a:effectLst>
        </p:spPr>
        <p:txBody>
          <a:bodyPr wrap="none" anchor="ctr"/>
          <a:ls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a:lstStyle>
          <a:p>
            <a:endParaRPr lang="en-US" sz="2400" dirty="0">
              <a:solidFill>
                <a:srgbClr val="FFFFFF"/>
              </a:solidFill>
              <a:latin typeface="Intel Clear" panose="020B0604020203020204" pitchFamily="34" charset="0"/>
            </a:endParaRPr>
          </a:p>
        </p:txBody>
      </p:sp>
      <p:sp>
        <p:nvSpPr>
          <p:cNvPr id="70" name="Line 32"/>
          <p:cNvSpPr>
            <a:spLocks noChangeShapeType="1"/>
          </p:cNvSpPr>
          <p:nvPr/>
        </p:nvSpPr>
        <p:spPr bwMode="auto">
          <a:xfrm>
            <a:off x="2070770" y="2639231"/>
            <a:ext cx="264412" cy="0"/>
          </a:xfrm>
          <a:prstGeom prst="line">
            <a:avLst/>
          </a:prstGeom>
          <a:noFill/>
          <a:ln w="28575">
            <a:solidFill>
              <a:srgbClr val="92D050"/>
            </a:solidFill>
            <a:round/>
            <a:headEnd type="triangle" w="med" len="med"/>
            <a:tailEnd type="triangle" w="med" len="med"/>
          </a:ln>
          <a:effectLst>
            <a:outerShdw blurRad="50800" dist="38100" dir="2700000" algn="tl" rotWithShape="0">
              <a:prstClr val="black">
                <a:alpha val="40000"/>
              </a:prstClr>
            </a:outerShdw>
          </a:effectLst>
        </p:spPr>
        <p:txBody>
          <a:bodyPr wrap="none" anchor="ctr"/>
          <a:ls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a:lstStyle>
          <a:p>
            <a:endParaRPr lang="en-US" sz="2400" dirty="0">
              <a:solidFill>
                <a:srgbClr val="FFFFFF"/>
              </a:solidFill>
              <a:latin typeface="Intel Clear" panose="020B0604020203020204" pitchFamily="34" charset="0"/>
            </a:endParaRPr>
          </a:p>
        </p:txBody>
      </p:sp>
      <p:sp>
        <p:nvSpPr>
          <p:cNvPr id="71" name="Snip Diagonal Corner Rectangle 70"/>
          <p:cNvSpPr/>
          <p:nvPr/>
        </p:nvSpPr>
        <p:spPr>
          <a:xfrm>
            <a:off x="1710862" y="5741707"/>
            <a:ext cx="5826116" cy="523024"/>
          </a:xfrm>
          <a:prstGeom prst="snip2Diag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eaLnBrk="0" fontAlgn="base" hangingPunct="0">
              <a:spcAft>
                <a:spcPct val="0"/>
              </a:spcAft>
            </a:pPr>
            <a:r>
              <a:rPr lang="en-US" sz="1600" i="1" kern="0" dirty="0">
                <a:solidFill>
                  <a:schemeClr val="tx1"/>
                </a:solidFill>
                <a:latin typeface="Intel Clear" panose="020B0604020203020204" pitchFamily="34" charset="0"/>
              </a:rPr>
              <a:t>EP = Efficient Performance</a:t>
            </a:r>
            <a:br>
              <a:rPr lang="en-US" sz="1600" i="1" kern="0" dirty="0">
                <a:solidFill>
                  <a:schemeClr val="tx1"/>
                </a:solidFill>
                <a:latin typeface="Intel Clear" panose="020B0604020203020204" pitchFamily="34" charset="0"/>
              </a:rPr>
            </a:br>
            <a:r>
              <a:rPr lang="en-US" sz="1600" i="1" kern="0" dirty="0" smtClean="0">
                <a:solidFill>
                  <a:schemeClr val="tx1"/>
                </a:solidFill>
                <a:latin typeface="Intel Clear" panose="020B0604020203020204" pitchFamily="34" charset="0"/>
              </a:rPr>
              <a:t>Excellent balance </a:t>
            </a:r>
            <a:r>
              <a:rPr lang="en-US" sz="1600" i="1" kern="0" dirty="0">
                <a:solidFill>
                  <a:schemeClr val="tx1"/>
                </a:solidFill>
                <a:latin typeface="Intel Clear" panose="020B0604020203020204" pitchFamily="34" charset="0"/>
              </a:rPr>
              <a:t>of performance and power efficiency</a:t>
            </a:r>
            <a:endParaRPr lang="en-US" sz="1600" i="1" dirty="0">
              <a:solidFill>
                <a:schemeClr val="tx1"/>
              </a:solidFill>
              <a:latin typeface="Intel Clear" panose="020B0604020203020204" pitchFamily="34" charset="0"/>
            </a:endParaRPr>
          </a:p>
        </p:txBody>
      </p:sp>
    </p:spTree>
    <p:extLst>
      <p:ext uri="{BB962C8B-B14F-4D97-AF65-F5344CB8AC3E}">
        <p14:creationId xmlns:p14="http://schemas.microsoft.com/office/powerpoint/2010/main" val="30279542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Comparing Grantley EP vs. Romley EP</a:t>
            </a:r>
            <a:endParaRPr lang="en-US" dirty="0"/>
          </a:p>
        </p:txBody>
      </p:sp>
      <p:sp>
        <p:nvSpPr>
          <p:cNvPr id="4" name="Slide Number Placeholder 3"/>
          <p:cNvSpPr>
            <a:spLocks noGrp="1"/>
          </p:cNvSpPr>
          <p:nvPr>
            <p:ph type="sldNum" sz="quarter" idx="4294967295"/>
          </p:nvPr>
        </p:nvSpPr>
        <p:spPr>
          <a:xfrm>
            <a:off x="7010400" y="6456363"/>
            <a:ext cx="2133600" cy="365125"/>
          </a:xfrm>
          <a:prstGeom prst="rect">
            <a:avLst/>
          </a:prstGeom>
        </p:spPr>
        <p:txBody>
          <a:bodyPr/>
          <a:lstStyle/>
          <a:p>
            <a:fld id="{FD44707B-D922-47D5-BD24-D96E91B70543}" type="slidenum">
              <a:rPr lang="en-US" smtClean="0">
                <a:solidFill>
                  <a:srgbClr val="FFFFFF"/>
                </a:solidFill>
                <a:latin typeface="Intel Clear" panose="020B0604020203020204" pitchFamily="34" charset="0"/>
              </a:rPr>
              <a:pPr/>
              <a:t>7</a:t>
            </a:fld>
            <a:endParaRPr lang="en-US" dirty="0">
              <a:solidFill>
                <a:srgbClr val="FFFFFF"/>
              </a:solidFill>
              <a:latin typeface="Intel Clear" panose="020B0604020203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826359920"/>
              </p:ext>
            </p:extLst>
          </p:nvPr>
        </p:nvGraphicFramePr>
        <p:xfrm>
          <a:off x="169178" y="854318"/>
          <a:ext cx="8883257" cy="5159622"/>
        </p:xfrm>
        <a:graphic>
          <a:graphicData uri="http://schemas.openxmlformats.org/drawingml/2006/table">
            <a:tbl>
              <a:tblPr firstRow="1" firstCol="1" bandRow="1">
                <a:tableStyleId>{BC89EF96-8CEA-46FF-86C4-4CE0E7609802}</a:tableStyleId>
              </a:tblPr>
              <a:tblGrid>
                <a:gridCol w="2008291"/>
                <a:gridCol w="1883674"/>
                <a:gridCol w="2058303"/>
                <a:gridCol w="2932989"/>
              </a:tblGrid>
              <a:tr h="412180">
                <a:tc>
                  <a:txBody>
                    <a:bodyPr/>
                    <a:lstStyle>
                      <a:defPPr>
                        <a:defRPr lang="en-US"/>
                      </a:defPPr>
                      <a:lvl1pPr marL="0" algn="l" defTabSz="914400" rtl="0" eaLnBrk="1" latinLnBrk="0" hangingPunct="1">
                        <a:defRPr sz="1800" kern="1200">
                          <a:solidFill>
                            <a:schemeClr val="tx1"/>
                          </a:solidFill>
                          <a:latin typeface="Verdana"/>
                          <a:ea typeface="Arial"/>
                          <a:cs typeface="Arial"/>
                        </a:defRPr>
                      </a:lvl1pPr>
                      <a:lvl2pPr marL="457200" algn="l" defTabSz="914400" rtl="0" eaLnBrk="1" latinLnBrk="0" hangingPunct="1">
                        <a:defRPr sz="1800" kern="1200">
                          <a:solidFill>
                            <a:schemeClr val="tx1"/>
                          </a:solidFill>
                          <a:latin typeface="Verdana"/>
                          <a:ea typeface="Arial"/>
                          <a:cs typeface="Arial"/>
                        </a:defRPr>
                      </a:lvl2pPr>
                      <a:lvl3pPr marL="914400" algn="l" defTabSz="914400" rtl="0" eaLnBrk="1" latinLnBrk="0" hangingPunct="1">
                        <a:defRPr sz="1800" kern="1200">
                          <a:solidFill>
                            <a:schemeClr val="tx1"/>
                          </a:solidFill>
                          <a:latin typeface="Verdana"/>
                          <a:ea typeface="Arial"/>
                          <a:cs typeface="Arial"/>
                        </a:defRPr>
                      </a:lvl3pPr>
                      <a:lvl4pPr marL="1371600" algn="l" defTabSz="914400" rtl="0" eaLnBrk="1" latinLnBrk="0" hangingPunct="1">
                        <a:defRPr sz="1800" kern="1200">
                          <a:solidFill>
                            <a:schemeClr val="tx1"/>
                          </a:solidFill>
                          <a:latin typeface="Verdana"/>
                          <a:ea typeface="Arial"/>
                          <a:cs typeface="Arial"/>
                        </a:defRPr>
                      </a:lvl4pPr>
                      <a:lvl5pPr marL="1828800" algn="l" defTabSz="914400" rtl="0" eaLnBrk="1" latinLnBrk="0" hangingPunct="1">
                        <a:defRPr sz="1800" kern="1200">
                          <a:solidFill>
                            <a:schemeClr val="tx1"/>
                          </a:solidFill>
                          <a:latin typeface="Verdana"/>
                          <a:ea typeface="Arial"/>
                          <a:cs typeface="Arial"/>
                        </a:defRPr>
                      </a:lvl5pPr>
                      <a:lvl6pPr marL="2286000" algn="l" defTabSz="914400" rtl="0" eaLnBrk="1" latinLnBrk="0" hangingPunct="1">
                        <a:defRPr sz="1800" kern="1200">
                          <a:solidFill>
                            <a:schemeClr val="tx1"/>
                          </a:solidFill>
                          <a:latin typeface="Verdana"/>
                          <a:ea typeface="Arial"/>
                          <a:cs typeface="Arial"/>
                        </a:defRPr>
                      </a:lvl6pPr>
                      <a:lvl7pPr marL="2743200" algn="l" defTabSz="914400" rtl="0" eaLnBrk="1" latinLnBrk="0" hangingPunct="1">
                        <a:defRPr sz="1800" kern="1200">
                          <a:solidFill>
                            <a:schemeClr val="tx1"/>
                          </a:solidFill>
                          <a:latin typeface="Verdana"/>
                          <a:ea typeface="Arial"/>
                          <a:cs typeface="Arial"/>
                        </a:defRPr>
                      </a:lvl7pPr>
                      <a:lvl8pPr marL="3200400" algn="l" defTabSz="914400" rtl="0" eaLnBrk="1" latinLnBrk="0" hangingPunct="1">
                        <a:defRPr sz="1800" kern="1200">
                          <a:solidFill>
                            <a:schemeClr val="tx1"/>
                          </a:solidFill>
                          <a:latin typeface="Verdana"/>
                          <a:ea typeface="Arial"/>
                          <a:cs typeface="Arial"/>
                        </a:defRPr>
                      </a:lvl8pPr>
                      <a:lvl9pPr marL="3657600" algn="l" defTabSz="914400" rtl="0" eaLnBrk="1" latinLnBrk="0" hangingPunct="1">
                        <a:defRPr sz="1800" kern="1200">
                          <a:solidFill>
                            <a:schemeClr val="tx1"/>
                          </a:solidFill>
                          <a:latin typeface="Verdana"/>
                          <a:ea typeface="Arial"/>
                          <a:cs typeface="Arial"/>
                        </a:defRPr>
                      </a:lvl9pPr>
                    </a:lstStyle>
                    <a:p>
                      <a:pPr marL="0" marR="0" lvl="0" indent="0" algn="ctr" defTabSz="914400" rtl="0" eaLnBrk="0" fontAlgn="base" latinLnBrk="0" hangingPunct="0">
                        <a:lnSpc>
                          <a:spcPct val="90000"/>
                        </a:lnSpc>
                        <a:spcBef>
                          <a:spcPct val="15000"/>
                        </a:spcBef>
                        <a:spcAft>
                          <a:spcPct val="0"/>
                        </a:spcAft>
                        <a:buClrTx/>
                        <a:buSzTx/>
                        <a:buFontTx/>
                        <a:buNone/>
                        <a:tabLst>
                          <a:tab pos="2919413" algn="l"/>
                        </a:tabLst>
                      </a:pPr>
                      <a:r>
                        <a:rPr kumimoji="0" lang="en-US" sz="1200" u="none" strike="noStrike" cap="none" normalizeH="0" baseline="0" dirty="0" smtClean="0">
                          <a:ln>
                            <a:noFill/>
                          </a:ln>
                          <a:effectLst/>
                          <a:latin typeface="Intel Clear" panose="020B0604020203020204" pitchFamily="34" charset="0"/>
                        </a:rPr>
                        <a:t>Feature</a:t>
                      </a:r>
                      <a:endParaRPr kumimoji="0" lang="en-US" sz="1200" b="1" i="0" u="none" strike="noStrike" cap="none" normalizeH="0" baseline="0" dirty="0" smtClean="0">
                        <a:ln>
                          <a:noFill/>
                        </a:ln>
                        <a:solidFill>
                          <a:schemeClr val="bg1"/>
                        </a:solidFill>
                        <a:effectLst/>
                        <a:latin typeface="Intel Clear" panose="020B0604020203020204" pitchFamily="34" charset="0"/>
                        <a:ea typeface="Verdana" panose="020B0604030504040204" pitchFamily="34" charset="0"/>
                        <a:cs typeface="Verdana" panose="020B0604030504040204" pitchFamily="34" charset="0"/>
                      </a:endParaRPr>
                    </a:p>
                  </a:txBody>
                  <a:tcPr marL="45720" marR="45720" marT="18288" marB="18288" anchor="ctr" horzOverflow="overflow"/>
                </a:tc>
                <a:tc>
                  <a:txBody>
                    <a:bodyPr/>
                    <a:lstStyle>
                      <a:defPPr>
                        <a:defRPr lang="en-US"/>
                      </a:defPPr>
                      <a:lvl1pPr marL="0" algn="l" defTabSz="914400" rtl="0" eaLnBrk="1" latinLnBrk="0" hangingPunct="1">
                        <a:defRPr sz="1800" kern="1200">
                          <a:solidFill>
                            <a:schemeClr val="tx1"/>
                          </a:solidFill>
                          <a:latin typeface="Verdana"/>
                          <a:ea typeface="Arial"/>
                          <a:cs typeface="Arial"/>
                        </a:defRPr>
                      </a:lvl1pPr>
                      <a:lvl2pPr marL="457200" algn="l" defTabSz="914400" rtl="0" eaLnBrk="1" latinLnBrk="0" hangingPunct="1">
                        <a:defRPr sz="1800" kern="1200">
                          <a:solidFill>
                            <a:schemeClr val="tx1"/>
                          </a:solidFill>
                          <a:latin typeface="Verdana"/>
                          <a:ea typeface="Arial"/>
                          <a:cs typeface="Arial"/>
                        </a:defRPr>
                      </a:lvl2pPr>
                      <a:lvl3pPr marL="914400" algn="l" defTabSz="914400" rtl="0" eaLnBrk="1" latinLnBrk="0" hangingPunct="1">
                        <a:defRPr sz="1800" kern="1200">
                          <a:solidFill>
                            <a:schemeClr val="tx1"/>
                          </a:solidFill>
                          <a:latin typeface="Verdana"/>
                          <a:ea typeface="Arial"/>
                          <a:cs typeface="Arial"/>
                        </a:defRPr>
                      </a:lvl3pPr>
                      <a:lvl4pPr marL="1371600" algn="l" defTabSz="914400" rtl="0" eaLnBrk="1" latinLnBrk="0" hangingPunct="1">
                        <a:defRPr sz="1800" kern="1200">
                          <a:solidFill>
                            <a:schemeClr val="tx1"/>
                          </a:solidFill>
                          <a:latin typeface="Verdana"/>
                          <a:ea typeface="Arial"/>
                          <a:cs typeface="Arial"/>
                        </a:defRPr>
                      </a:lvl4pPr>
                      <a:lvl5pPr marL="1828800" algn="l" defTabSz="914400" rtl="0" eaLnBrk="1" latinLnBrk="0" hangingPunct="1">
                        <a:defRPr sz="1800" kern="1200">
                          <a:solidFill>
                            <a:schemeClr val="tx1"/>
                          </a:solidFill>
                          <a:latin typeface="Verdana"/>
                          <a:ea typeface="Arial"/>
                          <a:cs typeface="Arial"/>
                        </a:defRPr>
                      </a:lvl5pPr>
                      <a:lvl6pPr marL="2286000" algn="l" defTabSz="914400" rtl="0" eaLnBrk="1" latinLnBrk="0" hangingPunct="1">
                        <a:defRPr sz="1800" kern="1200">
                          <a:solidFill>
                            <a:schemeClr val="tx1"/>
                          </a:solidFill>
                          <a:latin typeface="Verdana"/>
                          <a:ea typeface="Arial"/>
                          <a:cs typeface="Arial"/>
                        </a:defRPr>
                      </a:lvl6pPr>
                      <a:lvl7pPr marL="2743200" algn="l" defTabSz="914400" rtl="0" eaLnBrk="1" latinLnBrk="0" hangingPunct="1">
                        <a:defRPr sz="1800" kern="1200">
                          <a:solidFill>
                            <a:schemeClr val="tx1"/>
                          </a:solidFill>
                          <a:latin typeface="Verdana"/>
                          <a:ea typeface="Arial"/>
                          <a:cs typeface="Arial"/>
                        </a:defRPr>
                      </a:lvl7pPr>
                      <a:lvl8pPr marL="3200400" algn="l" defTabSz="914400" rtl="0" eaLnBrk="1" latinLnBrk="0" hangingPunct="1">
                        <a:defRPr sz="1800" kern="1200">
                          <a:solidFill>
                            <a:schemeClr val="tx1"/>
                          </a:solidFill>
                          <a:latin typeface="Verdana"/>
                          <a:ea typeface="Arial"/>
                          <a:cs typeface="Arial"/>
                        </a:defRPr>
                      </a:lvl8pPr>
                      <a:lvl9pPr marL="3657600" algn="l" defTabSz="914400" rtl="0" eaLnBrk="1" latinLnBrk="0" hangingPunct="1">
                        <a:defRPr sz="1800" kern="1200">
                          <a:solidFill>
                            <a:schemeClr val="tx1"/>
                          </a:solidFill>
                          <a:latin typeface="Verdana"/>
                          <a:ea typeface="Arial"/>
                          <a:cs typeface="Arial"/>
                        </a:defRPr>
                      </a:lvl9pPr>
                    </a:lstStyle>
                    <a:p>
                      <a:pPr marL="0" marR="0" lvl="0" indent="0" algn="ctr" defTabSz="914400" rtl="0" eaLnBrk="0" fontAlgn="base" latinLnBrk="0" hangingPunct="0">
                        <a:lnSpc>
                          <a:spcPct val="90000"/>
                        </a:lnSpc>
                        <a:spcBef>
                          <a:spcPct val="15000"/>
                        </a:spcBef>
                        <a:spcAft>
                          <a:spcPct val="0"/>
                        </a:spcAft>
                        <a:buClrTx/>
                        <a:buSzTx/>
                        <a:buFontTx/>
                        <a:buNone/>
                        <a:tabLst>
                          <a:tab pos="2919413" algn="l"/>
                        </a:tabLst>
                      </a:pPr>
                      <a:r>
                        <a:rPr kumimoji="0" lang="en-US" sz="1200" u="none" strike="noStrike" cap="none" normalizeH="0" baseline="0" dirty="0" smtClean="0">
                          <a:ln>
                            <a:noFill/>
                          </a:ln>
                          <a:effectLst/>
                          <a:latin typeface="Intel Clear" panose="020B0604020203020204" pitchFamily="34" charset="0"/>
                        </a:rPr>
                        <a:t>Romley Platform</a:t>
                      </a:r>
                      <a:endParaRPr kumimoji="0" lang="en-US" sz="1200" b="1" i="0" u="none" strike="noStrike" cap="none" normalizeH="0" baseline="0" dirty="0" smtClean="0">
                        <a:ln>
                          <a:noFill/>
                        </a:ln>
                        <a:solidFill>
                          <a:schemeClr val="bg1"/>
                        </a:solidFill>
                        <a:effectLst/>
                        <a:latin typeface="Intel Clear" panose="020B0604020203020204" pitchFamily="34" charset="0"/>
                        <a:ea typeface="Verdana" panose="020B0604030504040204" pitchFamily="34" charset="0"/>
                        <a:cs typeface="Verdana" panose="020B0604030504040204" pitchFamily="34" charset="0"/>
                      </a:endParaRPr>
                    </a:p>
                  </a:txBody>
                  <a:tcPr marL="45720" marR="45720" marT="18288" marB="18288" anchor="ctr" horzOverflow="overflow"/>
                </a:tc>
                <a:tc>
                  <a:txBody>
                    <a:bodyPr/>
                    <a:lstStyle>
                      <a:defPPr>
                        <a:defRPr lang="en-US"/>
                      </a:defPPr>
                      <a:lvl1pPr marL="0" algn="l" defTabSz="914400" rtl="0" eaLnBrk="1" latinLnBrk="0" hangingPunct="1">
                        <a:defRPr sz="1800" kern="1200">
                          <a:solidFill>
                            <a:schemeClr val="tx1"/>
                          </a:solidFill>
                          <a:latin typeface="Verdana"/>
                          <a:ea typeface="Arial"/>
                          <a:cs typeface="Arial"/>
                        </a:defRPr>
                      </a:lvl1pPr>
                      <a:lvl2pPr marL="457200" algn="l" defTabSz="914400" rtl="0" eaLnBrk="1" latinLnBrk="0" hangingPunct="1">
                        <a:defRPr sz="1800" kern="1200">
                          <a:solidFill>
                            <a:schemeClr val="tx1"/>
                          </a:solidFill>
                          <a:latin typeface="Verdana"/>
                          <a:ea typeface="Arial"/>
                          <a:cs typeface="Arial"/>
                        </a:defRPr>
                      </a:lvl2pPr>
                      <a:lvl3pPr marL="914400" algn="l" defTabSz="914400" rtl="0" eaLnBrk="1" latinLnBrk="0" hangingPunct="1">
                        <a:defRPr sz="1800" kern="1200">
                          <a:solidFill>
                            <a:schemeClr val="tx1"/>
                          </a:solidFill>
                          <a:latin typeface="Verdana"/>
                          <a:ea typeface="Arial"/>
                          <a:cs typeface="Arial"/>
                        </a:defRPr>
                      </a:lvl3pPr>
                      <a:lvl4pPr marL="1371600" algn="l" defTabSz="914400" rtl="0" eaLnBrk="1" latinLnBrk="0" hangingPunct="1">
                        <a:defRPr sz="1800" kern="1200">
                          <a:solidFill>
                            <a:schemeClr val="tx1"/>
                          </a:solidFill>
                          <a:latin typeface="Verdana"/>
                          <a:ea typeface="Arial"/>
                          <a:cs typeface="Arial"/>
                        </a:defRPr>
                      </a:lvl4pPr>
                      <a:lvl5pPr marL="1828800" algn="l" defTabSz="914400" rtl="0" eaLnBrk="1" latinLnBrk="0" hangingPunct="1">
                        <a:defRPr sz="1800" kern="1200">
                          <a:solidFill>
                            <a:schemeClr val="tx1"/>
                          </a:solidFill>
                          <a:latin typeface="Verdana"/>
                          <a:ea typeface="Arial"/>
                          <a:cs typeface="Arial"/>
                        </a:defRPr>
                      </a:lvl5pPr>
                      <a:lvl6pPr marL="2286000" algn="l" defTabSz="914400" rtl="0" eaLnBrk="1" latinLnBrk="0" hangingPunct="1">
                        <a:defRPr sz="1800" kern="1200">
                          <a:solidFill>
                            <a:schemeClr val="tx1"/>
                          </a:solidFill>
                          <a:latin typeface="Verdana"/>
                          <a:ea typeface="Arial"/>
                          <a:cs typeface="Arial"/>
                        </a:defRPr>
                      </a:lvl6pPr>
                      <a:lvl7pPr marL="2743200" algn="l" defTabSz="914400" rtl="0" eaLnBrk="1" latinLnBrk="0" hangingPunct="1">
                        <a:defRPr sz="1800" kern="1200">
                          <a:solidFill>
                            <a:schemeClr val="tx1"/>
                          </a:solidFill>
                          <a:latin typeface="Verdana"/>
                          <a:ea typeface="Arial"/>
                          <a:cs typeface="Arial"/>
                        </a:defRPr>
                      </a:lvl7pPr>
                      <a:lvl8pPr marL="3200400" algn="l" defTabSz="914400" rtl="0" eaLnBrk="1" latinLnBrk="0" hangingPunct="1">
                        <a:defRPr sz="1800" kern="1200">
                          <a:solidFill>
                            <a:schemeClr val="tx1"/>
                          </a:solidFill>
                          <a:latin typeface="Verdana"/>
                          <a:ea typeface="Arial"/>
                          <a:cs typeface="Arial"/>
                        </a:defRPr>
                      </a:lvl8pPr>
                      <a:lvl9pPr marL="3657600" algn="l" defTabSz="914400" rtl="0" eaLnBrk="1" latinLnBrk="0" hangingPunct="1">
                        <a:defRPr sz="1800" kern="1200">
                          <a:solidFill>
                            <a:schemeClr val="tx1"/>
                          </a:solidFill>
                          <a:latin typeface="Verdana"/>
                          <a:ea typeface="Arial"/>
                          <a:cs typeface="Arial"/>
                        </a:defRPr>
                      </a:lvl9pPr>
                    </a:lstStyle>
                    <a:p>
                      <a:pPr marL="0" marR="0" lvl="0" indent="0" algn="ctr" defTabSz="914400" rtl="0" eaLnBrk="0" fontAlgn="base" latinLnBrk="0" hangingPunct="0">
                        <a:lnSpc>
                          <a:spcPct val="90000"/>
                        </a:lnSpc>
                        <a:spcBef>
                          <a:spcPct val="15000"/>
                        </a:spcBef>
                        <a:spcAft>
                          <a:spcPct val="0"/>
                        </a:spcAft>
                        <a:buClrTx/>
                        <a:buSzTx/>
                        <a:buFontTx/>
                        <a:buNone/>
                        <a:tabLst>
                          <a:tab pos="2919413" algn="l"/>
                        </a:tabLst>
                      </a:pPr>
                      <a:r>
                        <a:rPr kumimoji="0" lang="en-US" sz="1200" u="none" strike="noStrike" cap="none" normalizeH="0" baseline="0" dirty="0" smtClean="0">
                          <a:ln>
                            <a:noFill/>
                          </a:ln>
                          <a:effectLst/>
                          <a:latin typeface="Intel Clear" panose="020B0604020203020204" pitchFamily="34" charset="0"/>
                        </a:rPr>
                        <a:t>Grantley Platform</a:t>
                      </a:r>
                      <a:endParaRPr kumimoji="0" lang="en-US" sz="1200" b="1" i="0" u="none" strike="noStrike" cap="none" normalizeH="0" baseline="0" dirty="0" smtClean="0">
                        <a:ln>
                          <a:noFill/>
                        </a:ln>
                        <a:solidFill>
                          <a:schemeClr val="bg1"/>
                        </a:solidFill>
                        <a:effectLst/>
                        <a:latin typeface="Intel Clear" panose="020B0604020203020204" pitchFamily="34" charset="0"/>
                        <a:ea typeface="Verdana" panose="020B0604030504040204" pitchFamily="34" charset="0"/>
                        <a:cs typeface="Verdana" panose="020B0604030504040204" pitchFamily="34" charset="0"/>
                      </a:endParaRPr>
                    </a:p>
                  </a:txBody>
                  <a:tcPr marL="45720" marR="45720" marT="18288" marB="18288" anchor="ctr" horzOverflow="overflow"/>
                </a:tc>
                <a:tc>
                  <a:txBody>
                    <a:bodyPr/>
                    <a:lstStyle>
                      <a:defPPr>
                        <a:defRPr lang="en-US"/>
                      </a:defPPr>
                      <a:lvl1pPr marL="0" algn="l" defTabSz="914400" rtl="0" eaLnBrk="1" latinLnBrk="0" hangingPunct="1">
                        <a:defRPr sz="1800" kern="1200">
                          <a:solidFill>
                            <a:schemeClr val="tx1"/>
                          </a:solidFill>
                          <a:latin typeface="Verdana"/>
                          <a:ea typeface="Arial"/>
                          <a:cs typeface="Arial"/>
                        </a:defRPr>
                      </a:lvl1pPr>
                      <a:lvl2pPr marL="457200" algn="l" defTabSz="914400" rtl="0" eaLnBrk="1" latinLnBrk="0" hangingPunct="1">
                        <a:defRPr sz="1800" kern="1200">
                          <a:solidFill>
                            <a:schemeClr val="tx1"/>
                          </a:solidFill>
                          <a:latin typeface="Verdana"/>
                          <a:ea typeface="Arial"/>
                          <a:cs typeface="Arial"/>
                        </a:defRPr>
                      </a:lvl2pPr>
                      <a:lvl3pPr marL="914400" algn="l" defTabSz="914400" rtl="0" eaLnBrk="1" latinLnBrk="0" hangingPunct="1">
                        <a:defRPr sz="1800" kern="1200">
                          <a:solidFill>
                            <a:schemeClr val="tx1"/>
                          </a:solidFill>
                          <a:latin typeface="Verdana"/>
                          <a:ea typeface="Arial"/>
                          <a:cs typeface="Arial"/>
                        </a:defRPr>
                      </a:lvl3pPr>
                      <a:lvl4pPr marL="1371600" algn="l" defTabSz="914400" rtl="0" eaLnBrk="1" latinLnBrk="0" hangingPunct="1">
                        <a:defRPr sz="1800" kern="1200">
                          <a:solidFill>
                            <a:schemeClr val="tx1"/>
                          </a:solidFill>
                          <a:latin typeface="Verdana"/>
                          <a:ea typeface="Arial"/>
                          <a:cs typeface="Arial"/>
                        </a:defRPr>
                      </a:lvl4pPr>
                      <a:lvl5pPr marL="1828800" algn="l" defTabSz="914400" rtl="0" eaLnBrk="1" latinLnBrk="0" hangingPunct="1">
                        <a:defRPr sz="1800" kern="1200">
                          <a:solidFill>
                            <a:schemeClr val="tx1"/>
                          </a:solidFill>
                          <a:latin typeface="Verdana"/>
                          <a:ea typeface="Arial"/>
                          <a:cs typeface="Arial"/>
                        </a:defRPr>
                      </a:lvl5pPr>
                      <a:lvl6pPr marL="2286000" algn="l" defTabSz="914400" rtl="0" eaLnBrk="1" latinLnBrk="0" hangingPunct="1">
                        <a:defRPr sz="1800" kern="1200">
                          <a:solidFill>
                            <a:schemeClr val="tx1"/>
                          </a:solidFill>
                          <a:latin typeface="Verdana"/>
                          <a:ea typeface="Arial"/>
                          <a:cs typeface="Arial"/>
                        </a:defRPr>
                      </a:lvl6pPr>
                      <a:lvl7pPr marL="2743200" algn="l" defTabSz="914400" rtl="0" eaLnBrk="1" latinLnBrk="0" hangingPunct="1">
                        <a:defRPr sz="1800" kern="1200">
                          <a:solidFill>
                            <a:schemeClr val="tx1"/>
                          </a:solidFill>
                          <a:latin typeface="Verdana"/>
                          <a:ea typeface="Arial"/>
                          <a:cs typeface="Arial"/>
                        </a:defRPr>
                      </a:lvl7pPr>
                      <a:lvl8pPr marL="3200400" algn="l" defTabSz="914400" rtl="0" eaLnBrk="1" latinLnBrk="0" hangingPunct="1">
                        <a:defRPr sz="1800" kern="1200">
                          <a:solidFill>
                            <a:schemeClr val="tx1"/>
                          </a:solidFill>
                          <a:latin typeface="Verdana"/>
                          <a:ea typeface="Arial"/>
                          <a:cs typeface="Arial"/>
                        </a:defRPr>
                      </a:lvl8pPr>
                      <a:lvl9pPr marL="3657600" algn="l" defTabSz="914400" rtl="0" eaLnBrk="1" latinLnBrk="0" hangingPunct="1">
                        <a:defRPr sz="1800" kern="1200">
                          <a:solidFill>
                            <a:schemeClr val="tx1"/>
                          </a:solidFill>
                          <a:latin typeface="Verdana"/>
                          <a:ea typeface="Arial"/>
                          <a:cs typeface="Arial"/>
                        </a:defRPr>
                      </a:lvl9pPr>
                    </a:lstStyle>
                    <a:p>
                      <a:pPr marL="0" marR="0" lvl="0" indent="0" algn="ctr" defTabSz="914400" rtl="0" eaLnBrk="0" fontAlgn="base" latinLnBrk="0" hangingPunct="0">
                        <a:lnSpc>
                          <a:spcPct val="90000"/>
                        </a:lnSpc>
                        <a:spcBef>
                          <a:spcPct val="15000"/>
                        </a:spcBef>
                        <a:spcAft>
                          <a:spcPct val="0"/>
                        </a:spcAft>
                        <a:buClrTx/>
                        <a:buSzTx/>
                        <a:buFontTx/>
                        <a:buNone/>
                        <a:tabLst>
                          <a:tab pos="2919413" algn="l"/>
                        </a:tabLst>
                      </a:pPr>
                      <a:r>
                        <a:rPr kumimoji="0" lang="en-US" sz="1200" u="none" strike="noStrike" cap="none" normalizeH="0" baseline="0" dirty="0" smtClean="0">
                          <a:ln>
                            <a:noFill/>
                          </a:ln>
                          <a:effectLst/>
                          <a:latin typeface="Intel Clear" panose="020B0604020203020204" pitchFamily="34" charset="0"/>
                        </a:rPr>
                        <a:t>Grantley Benefits</a:t>
                      </a:r>
                      <a:endParaRPr kumimoji="0" lang="en-US" sz="1200" b="1" i="0" u="none" strike="noStrike" cap="none" normalizeH="0" baseline="0" dirty="0" smtClean="0">
                        <a:ln>
                          <a:noFill/>
                        </a:ln>
                        <a:solidFill>
                          <a:schemeClr val="bg1"/>
                        </a:solidFill>
                        <a:effectLst/>
                        <a:latin typeface="Intel Clear" panose="020B0604020203020204" pitchFamily="34" charset="0"/>
                        <a:ea typeface="Verdana" panose="020B0604030504040204" pitchFamily="34" charset="0"/>
                        <a:cs typeface="Verdana" panose="020B0604030504040204" pitchFamily="34" charset="0"/>
                      </a:endParaRPr>
                    </a:p>
                  </a:txBody>
                  <a:tcPr marL="45720" marR="45720" marT="18288" marB="18288" anchor="ctr" horzOverflow="overflow"/>
                </a:tc>
              </a:tr>
              <a:tr h="412180">
                <a:tc>
                  <a:txBody>
                    <a:bodyPr/>
                    <a:lstStyle>
                      <a:defPPr>
                        <a:defRPr lang="en-US"/>
                      </a:defPPr>
                      <a:lvl1pPr marL="0" algn="l" defTabSz="914400" rtl="0" eaLnBrk="1" latinLnBrk="0" hangingPunct="1">
                        <a:defRPr sz="1800" kern="1200">
                          <a:solidFill>
                            <a:schemeClr val="tx1"/>
                          </a:solidFill>
                          <a:latin typeface="Verdana"/>
                          <a:ea typeface="Arial"/>
                          <a:cs typeface="Arial"/>
                        </a:defRPr>
                      </a:lvl1pPr>
                      <a:lvl2pPr marL="457200" algn="l" defTabSz="914400" rtl="0" eaLnBrk="1" latinLnBrk="0" hangingPunct="1">
                        <a:defRPr sz="1800" kern="1200">
                          <a:solidFill>
                            <a:schemeClr val="tx1"/>
                          </a:solidFill>
                          <a:latin typeface="Verdana"/>
                          <a:ea typeface="Arial"/>
                          <a:cs typeface="Arial"/>
                        </a:defRPr>
                      </a:lvl2pPr>
                      <a:lvl3pPr marL="914400" algn="l" defTabSz="914400" rtl="0" eaLnBrk="1" latinLnBrk="0" hangingPunct="1">
                        <a:defRPr sz="1800" kern="1200">
                          <a:solidFill>
                            <a:schemeClr val="tx1"/>
                          </a:solidFill>
                          <a:latin typeface="Verdana"/>
                          <a:ea typeface="Arial"/>
                          <a:cs typeface="Arial"/>
                        </a:defRPr>
                      </a:lvl3pPr>
                      <a:lvl4pPr marL="1371600" algn="l" defTabSz="914400" rtl="0" eaLnBrk="1" latinLnBrk="0" hangingPunct="1">
                        <a:defRPr sz="1800" kern="1200">
                          <a:solidFill>
                            <a:schemeClr val="tx1"/>
                          </a:solidFill>
                          <a:latin typeface="Verdana"/>
                          <a:ea typeface="Arial"/>
                          <a:cs typeface="Arial"/>
                        </a:defRPr>
                      </a:lvl4pPr>
                      <a:lvl5pPr marL="1828800" algn="l" defTabSz="914400" rtl="0" eaLnBrk="1" latinLnBrk="0" hangingPunct="1">
                        <a:defRPr sz="1800" kern="1200">
                          <a:solidFill>
                            <a:schemeClr val="tx1"/>
                          </a:solidFill>
                          <a:latin typeface="Verdana"/>
                          <a:ea typeface="Arial"/>
                          <a:cs typeface="Arial"/>
                        </a:defRPr>
                      </a:lvl5pPr>
                      <a:lvl6pPr marL="2286000" algn="l" defTabSz="914400" rtl="0" eaLnBrk="1" latinLnBrk="0" hangingPunct="1">
                        <a:defRPr sz="1800" kern="1200">
                          <a:solidFill>
                            <a:schemeClr val="tx1"/>
                          </a:solidFill>
                          <a:latin typeface="Verdana"/>
                          <a:ea typeface="Arial"/>
                          <a:cs typeface="Arial"/>
                        </a:defRPr>
                      </a:lvl6pPr>
                      <a:lvl7pPr marL="2743200" algn="l" defTabSz="914400" rtl="0" eaLnBrk="1" latinLnBrk="0" hangingPunct="1">
                        <a:defRPr sz="1800" kern="1200">
                          <a:solidFill>
                            <a:schemeClr val="tx1"/>
                          </a:solidFill>
                          <a:latin typeface="Verdana"/>
                          <a:ea typeface="Arial"/>
                          <a:cs typeface="Arial"/>
                        </a:defRPr>
                      </a:lvl7pPr>
                      <a:lvl8pPr marL="3200400" algn="l" defTabSz="914400" rtl="0" eaLnBrk="1" latinLnBrk="0" hangingPunct="1">
                        <a:defRPr sz="1800" kern="1200">
                          <a:solidFill>
                            <a:schemeClr val="tx1"/>
                          </a:solidFill>
                          <a:latin typeface="Verdana"/>
                          <a:ea typeface="Arial"/>
                          <a:cs typeface="Arial"/>
                        </a:defRPr>
                      </a:lvl8pPr>
                      <a:lvl9pPr marL="3657600" algn="l" defTabSz="914400" rtl="0" eaLnBrk="1" latinLnBrk="0" hangingPunct="1">
                        <a:defRPr sz="1800" kern="1200">
                          <a:solidFill>
                            <a:schemeClr val="tx1"/>
                          </a:solidFill>
                          <a:latin typeface="Verdana"/>
                          <a:ea typeface="Arial"/>
                          <a:cs typeface="Arial"/>
                        </a:defRPr>
                      </a:lvl9pPr>
                    </a:lstStyle>
                    <a:p>
                      <a:pPr marL="0" marR="0" lvl="0" indent="0" algn="l" defTabSz="914400" rtl="0" eaLnBrk="0" fontAlgn="base" latinLnBrk="0" hangingPunct="0">
                        <a:lnSpc>
                          <a:spcPct val="90000"/>
                        </a:lnSpc>
                        <a:spcBef>
                          <a:spcPct val="15000"/>
                        </a:spcBef>
                        <a:spcAft>
                          <a:spcPct val="0"/>
                        </a:spcAft>
                        <a:buClrTx/>
                        <a:buSzTx/>
                        <a:buFontTx/>
                        <a:buNone/>
                        <a:tabLst>
                          <a:tab pos="2919413" algn="l"/>
                        </a:tabLst>
                      </a:pPr>
                      <a:r>
                        <a:rPr kumimoji="0" lang="en-US" sz="1200" u="none" strike="noStrike" cap="none" normalizeH="0" baseline="0" dirty="0" smtClean="0">
                          <a:ln>
                            <a:noFill/>
                          </a:ln>
                          <a:effectLst/>
                          <a:latin typeface="Intel Clear" panose="020B0604020203020204" pitchFamily="34" charset="0"/>
                        </a:rPr>
                        <a:t>Socket</a:t>
                      </a:r>
                      <a:endParaRPr kumimoji="0" lang="en-US" sz="1200" b="0" i="0" u="none" strike="noStrike" cap="none" normalizeH="0" baseline="0" dirty="0" smtClean="0">
                        <a:ln>
                          <a:noFill/>
                        </a:ln>
                        <a:solidFill>
                          <a:schemeClr val="bg1"/>
                        </a:solidFill>
                        <a:effectLst/>
                        <a:latin typeface="Intel Clear" panose="020B0604020203020204" pitchFamily="34" charset="0"/>
                        <a:ea typeface="Verdana" panose="020B0604030504040204" pitchFamily="34" charset="0"/>
                        <a:cs typeface="Verdana" panose="020B0604030504040204" pitchFamily="34" charset="0"/>
                      </a:endParaRPr>
                    </a:p>
                  </a:txBody>
                  <a:tcPr marL="45720" marR="45720" marT="18288" marB="18288" anchor="ctr" horzOverflow="overflow"/>
                </a:tc>
                <a:tc>
                  <a:txBody>
                    <a:bodyPr/>
                    <a:lstStyle>
                      <a:defPPr>
                        <a:defRPr lang="en-US"/>
                      </a:defPPr>
                      <a:lvl1pPr marL="0" algn="l" defTabSz="914400" rtl="0" eaLnBrk="1" latinLnBrk="0" hangingPunct="1">
                        <a:defRPr sz="1800" kern="1200">
                          <a:solidFill>
                            <a:schemeClr val="tx1"/>
                          </a:solidFill>
                          <a:latin typeface="Verdana"/>
                          <a:ea typeface="Arial"/>
                          <a:cs typeface="Arial"/>
                        </a:defRPr>
                      </a:lvl1pPr>
                      <a:lvl2pPr marL="457200" algn="l" defTabSz="914400" rtl="0" eaLnBrk="1" latinLnBrk="0" hangingPunct="1">
                        <a:defRPr sz="1800" kern="1200">
                          <a:solidFill>
                            <a:schemeClr val="tx1"/>
                          </a:solidFill>
                          <a:latin typeface="Verdana"/>
                          <a:ea typeface="Arial"/>
                          <a:cs typeface="Arial"/>
                        </a:defRPr>
                      </a:lvl2pPr>
                      <a:lvl3pPr marL="914400" algn="l" defTabSz="914400" rtl="0" eaLnBrk="1" latinLnBrk="0" hangingPunct="1">
                        <a:defRPr sz="1800" kern="1200">
                          <a:solidFill>
                            <a:schemeClr val="tx1"/>
                          </a:solidFill>
                          <a:latin typeface="Verdana"/>
                          <a:ea typeface="Arial"/>
                          <a:cs typeface="Arial"/>
                        </a:defRPr>
                      </a:lvl3pPr>
                      <a:lvl4pPr marL="1371600" algn="l" defTabSz="914400" rtl="0" eaLnBrk="1" latinLnBrk="0" hangingPunct="1">
                        <a:defRPr sz="1800" kern="1200">
                          <a:solidFill>
                            <a:schemeClr val="tx1"/>
                          </a:solidFill>
                          <a:latin typeface="Verdana"/>
                          <a:ea typeface="Arial"/>
                          <a:cs typeface="Arial"/>
                        </a:defRPr>
                      </a:lvl4pPr>
                      <a:lvl5pPr marL="1828800" algn="l" defTabSz="914400" rtl="0" eaLnBrk="1" latinLnBrk="0" hangingPunct="1">
                        <a:defRPr sz="1800" kern="1200">
                          <a:solidFill>
                            <a:schemeClr val="tx1"/>
                          </a:solidFill>
                          <a:latin typeface="Verdana"/>
                          <a:ea typeface="Arial"/>
                          <a:cs typeface="Arial"/>
                        </a:defRPr>
                      </a:lvl5pPr>
                      <a:lvl6pPr marL="2286000" algn="l" defTabSz="914400" rtl="0" eaLnBrk="1" latinLnBrk="0" hangingPunct="1">
                        <a:defRPr sz="1800" kern="1200">
                          <a:solidFill>
                            <a:schemeClr val="tx1"/>
                          </a:solidFill>
                          <a:latin typeface="Verdana"/>
                          <a:ea typeface="Arial"/>
                          <a:cs typeface="Arial"/>
                        </a:defRPr>
                      </a:lvl6pPr>
                      <a:lvl7pPr marL="2743200" algn="l" defTabSz="914400" rtl="0" eaLnBrk="1" latinLnBrk="0" hangingPunct="1">
                        <a:defRPr sz="1800" kern="1200">
                          <a:solidFill>
                            <a:schemeClr val="tx1"/>
                          </a:solidFill>
                          <a:latin typeface="Verdana"/>
                          <a:ea typeface="Arial"/>
                          <a:cs typeface="Arial"/>
                        </a:defRPr>
                      </a:lvl7pPr>
                      <a:lvl8pPr marL="3200400" algn="l" defTabSz="914400" rtl="0" eaLnBrk="1" latinLnBrk="0" hangingPunct="1">
                        <a:defRPr sz="1800" kern="1200">
                          <a:solidFill>
                            <a:schemeClr val="tx1"/>
                          </a:solidFill>
                          <a:latin typeface="Verdana"/>
                          <a:ea typeface="Arial"/>
                          <a:cs typeface="Arial"/>
                        </a:defRPr>
                      </a:lvl8pPr>
                      <a:lvl9pPr marL="3657600" algn="l" defTabSz="914400" rtl="0" eaLnBrk="1" latinLnBrk="0" hangingPunct="1">
                        <a:defRPr sz="1800" kern="1200">
                          <a:solidFill>
                            <a:schemeClr val="tx1"/>
                          </a:solidFill>
                          <a:latin typeface="Verdana"/>
                          <a:ea typeface="Arial"/>
                          <a:cs typeface="Arial"/>
                        </a:defRPr>
                      </a:lvl9pPr>
                    </a:lstStyle>
                    <a:p>
                      <a:pPr marL="0" marR="0" lvl="0" indent="0" algn="ctr" defTabSz="914400" rtl="0" eaLnBrk="0" fontAlgn="base" latinLnBrk="0" hangingPunct="0">
                        <a:lnSpc>
                          <a:spcPct val="90000"/>
                        </a:lnSpc>
                        <a:spcBef>
                          <a:spcPct val="15000"/>
                        </a:spcBef>
                        <a:spcAft>
                          <a:spcPct val="0"/>
                        </a:spcAft>
                        <a:buClrTx/>
                        <a:buSzTx/>
                        <a:buFontTx/>
                        <a:buNone/>
                        <a:tabLst>
                          <a:tab pos="2919413" algn="l"/>
                        </a:tabLst>
                      </a:pPr>
                      <a:r>
                        <a:rPr kumimoji="0" lang="en-US" sz="1100" u="none" strike="noStrike" cap="none" normalizeH="0" baseline="0" dirty="0" smtClean="0">
                          <a:ln>
                            <a:noFill/>
                          </a:ln>
                          <a:effectLst/>
                          <a:latin typeface="Intel Clear" panose="020B0604020203020204" pitchFamily="34" charset="0"/>
                        </a:rPr>
                        <a:t>Socket R</a:t>
                      </a:r>
                      <a:endParaRPr kumimoji="0" lang="en-US" sz="1100" b="0" i="0" u="none" strike="noStrike" cap="none" normalizeH="0" baseline="0" dirty="0" smtClean="0">
                        <a:ln>
                          <a:noFill/>
                        </a:ln>
                        <a:solidFill>
                          <a:sysClr val="windowText" lastClr="000000"/>
                        </a:solidFill>
                        <a:effectLst/>
                        <a:latin typeface="Intel Clear" panose="020B0604020203020204" pitchFamily="34" charset="0"/>
                        <a:ea typeface="Verdana" panose="020B0604030504040204" pitchFamily="34" charset="0"/>
                        <a:cs typeface="Verdana" panose="020B0604030504040204" pitchFamily="34" charset="0"/>
                      </a:endParaRPr>
                    </a:p>
                  </a:txBody>
                  <a:tcPr marL="45720" marR="45720" marT="18288" marB="18288" anchor="ctr" horzOverflow="overflow"/>
                </a:tc>
                <a:tc>
                  <a:txBody>
                    <a:bodyPr/>
                    <a:lstStyle>
                      <a:defPPr>
                        <a:defRPr lang="en-US"/>
                      </a:defPPr>
                      <a:lvl1pPr marL="0" algn="l" defTabSz="914400" rtl="0" eaLnBrk="1" latinLnBrk="0" hangingPunct="1">
                        <a:defRPr sz="1800" kern="1200">
                          <a:solidFill>
                            <a:schemeClr val="tx1"/>
                          </a:solidFill>
                          <a:latin typeface="Verdana"/>
                          <a:ea typeface="Arial"/>
                          <a:cs typeface="Arial"/>
                        </a:defRPr>
                      </a:lvl1pPr>
                      <a:lvl2pPr marL="457200" algn="l" defTabSz="914400" rtl="0" eaLnBrk="1" latinLnBrk="0" hangingPunct="1">
                        <a:defRPr sz="1800" kern="1200">
                          <a:solidFill>
                            <a:schemeClr val="tx1"/>
                          </a:solidFill>
                          <a:latin typeface="Verdana"/>
                          <a:ea typeface="Arial"/>
                          <a:cs typeface="Arial"/>
                        </a:defRPr>
                      </a:lvl2pPr>
                      <a:lvl3pPr marL="914400" algn="l" defTabSz="914400" rtl="0" eaLnBrk="1" latinLnBrk="0" hangingPunct="1">
                        <a:defRPr sz="1800" kern="1200">
                          <a:solidFill>
                            <a:schemeClr val="tx1"/>
                          </a:solidFill>
                          <a:latin typeface="Verdana"/>
                          <a:ea typeface="Arial"/>
                          <a:cs typeface="Arial"/>
                        </a:defRPr>
                      </a:lvl3pPr>
                      <a:lvl4pPr marL="1371600" algn="l" defTabSz="914400" rtl="0" eaLnBrk="1" latinLnBrk="0" hangingPunct="1">
                        <a:defRPr sz="1800" kern="1200">
                          <a:solidFill>
                            <a:schemeClr val="tx1"/>
                          </a:solidFill>
                          <a:latin typeface="Verdana"/>
                          <a:ea typeface="Arial"/>
                          <a:cs typeface="Arial"/>
                        </a:defRPr>
                      </a:lvl4pPr>
                      <a:lvl5pPr marL="1828800" algn="l" defTabSz="914400" rtl="0" eaLnBrk="1" latinLnBrk="0" hangingPunct="1">
                        <a:defRPr sz="1800" kern="1200">
                          <a:solidFill>
                            <a:schemeClr val="tx1"/>
                          </a:solidFill>
                          <a:latin typeface="Verdana"/>
                          <a:ea typeface="Arial"/>
                          <a:cs typeface="Arial"/>
                        </a:defRPr>
                      </a:lvl5pPr>
                      <a:lvl6pPr marL="2286000" algn="l" defTabSz="914400" rtl="0" eaLnBrk="1" latinLnBrk="0" hangingPunct="1">
                        <a:defRPr sz="1800" kern="1200">
                          <a:solidFill>
                            <a:schemeClr val="tx1"/>
                          </a:solidFill>
                          <a:latin typeface="Verdana"/>
                          <a:ea typeface="Arial"/>
                          <a:cs typeface="Arial"/>
                        </a:defRPr>
                      </a:lvl6pPr>
                      <a:lvl7pPr marL="2743200" algn="l" defTabSz="914400" rtl="0" eaLnBrk="1" latinLnBrk="0" hangingPunct="1">
                        <a:defRPr sz="1800" kern="1200">
                          <a:solidFill>
                            <a:schemeClr val="tx1"/>
                          </a:solidFill>
                          <a:latin typeface="Verdana"/>
                          <a:ea typeface="Arial"/>
                          <a:cs typeface="Arial"/>
                        </a:defRPr>
                      </a:lvl7pPr>
                      <a:lvl8pPr marL="3200400" algn="l" defTabSz="914400" rtl="0" eaLnBrk="1" latinLnBrk="0" hangingPunct="1">
                        <a:defRPr sz="1800" kern="1200">
                          <a:solidFill>
                            <a:schemeClr val="tx1"/>
                          </a:solidFill>
                          <a:latin typeface="Verdana"/>
                          <a:ea typeface="Arial"/>
                          <a:cs typeface="Arial"/>
                        </a:defRPr>
                      </a:lvl8pPr>
                      <a:lvl9pPr marL="3657600" algn="l" defTabSz="914400" rtl="0" eaLnBrk="1" latinLnBrk="0" hangingPunct="1">
                        <a:defRPr sz="1800" kern="1200">
                          <a:solidFill>
                            <a:schemeClr val="tx1"/>
                          </a:solidFill>
                          <a:latin typeface="Verdana"/>
                          <a:ea typeface="Arial"/>
                          <a:cs typeface="Arial"/>
                        </a:defRPr>
                      </a:lvl9pPr>
                    </a:lstStyle>
                    <a:p>
                      <a:pPr marL="0" marR="0" lvl="0" indent="0" algn="ctr" defTabSz="914400" rtl="0" eaLnBrk="0" fontAlgn="base" latinLnBrk="0" hangingPunct="0">
                        <a:lnSpc>
                          <a:spcPct val="90000"/>
                        </a:lnSpc>
                        <a:spcBef>
                          <a:spcPct val="15000"/>
                        </a:spcBef>
                        <a:spcAft>
                          <a:spcPct val="0"/>
                        </a:spcAft>
                        <a:buClrTx/>
                        <a:buSzTx/>
                        <a:buFontTx/>
                        <a:buNone/>
                        <a:tabLst>
                          <a:tab pos="2919413" algn="l"/>
                        </a:tabLst>
                      </a:pPr>
                      <a:r>
                        <a:rPr kumimoji="0" lang="en-US" sz="1100" u="none" strike="noStrike" cap="none" normalizeH="0" baseline="0" dirty="0" smtClean="0">
                          <a:ln>
                            <a:noFill/>
                          </a:ln>
                          <a:effectLst/>
                          <a:latin typeface="Intel Clear" panose="020B0604020203020204" pitchFamily="34" charset="0"/>
                        </a:rPr>
                        <a:t>Socket R3</a:t>
                      </a:r>
                      <a:endParaRPr kumimoji="0" lang="en-US" sz="1100" b="0" i="0" u="none" strike="noStrike" cap="none" normalizeH="0" baseline="0" dirty="0" smtClean="0">
                        <a:ln>
                          <a:noFill/>
                        </a:ln>
                        <a:solidFill>
                          <a:sysClr val="windowText" lastClr="000000"/>
                        </a:solidFill>
                        <a:effectLst/>
                        <a:latin typeface="Intel Clear" panose="020B0604020203020204" pitchFamily="34" charset="0"/>
                        <a:ea typeface="Verdana" panose="020B0604030504040204" pitchFamily="34" charset="0"/>
                        <a:cs typeface="Verdana" panose="020B0604030504040204" pitchFamily="34" charset="0"/>
                      </a:endParaRPr>
                    </a:p>
                  </a:txBody>
                  <a:tcPr marL="45720" marR="45720" marT="18288" marB="18288" anchor="ctr" horzOverflow="overflow"/>
                </a:tc>
                <a:tc>
                  <a:txBody>
                    <a:bodyPr/>
                    <a:lstStyle>
                      <a:defPPr>
                        <a:defRPr lang="en-US"/>
                      </a:defPPr>
                      <a:lvl1pPr marL="0" algn="l" defTabSz="914400" rtl="0" eaLnBrk="1" latinLnBrk="0" hangingPunct="1">
                        <a:defRPr sz="1800" kern="1200">
                          <a:solidFill>
                            <a:schemeClr val="tx1"/>
                          </a:solidFill>
                          <a:latin typeface="Verdana"/>
                          <a:ea typeface="Arial"/>
                          <a:cs typeface="Arial"/>
                        </a:defRPr>
                      </a:lvl1pPr>
                      <a:lvl2pPr marL="457200" algn="l" defTabSz="914400" rtl="0" eaLnBrk="1" latinLnBrk="0" hangingPunct="1">
                        <a:defRPr sz="1800" kern="1200">
                          <a:solidFill>
                            <a:schemeClr val="tx1"/>
                          </a:solidFill>
                          <a:latin typeface="Verdana"/>
                          <a:ea typeface="Arial"/>
                          <a:cs typeface="Arial"/>
                        </a:defRPr>
                      </a:lvl2pPr>
                      <a:lvl3pPr marL="914400" algn="l" defTabSz="914400" rtl="0" eaLnBrk="1" latinLnBrk="0" hangingPunct="1">
                        <a:defRPr sz="1800" kern="1200">
                          <a:solidFill>
                            <a:schemeClr val="tx1"/>
                          </a:solidFill>
                          <a:latin typeface="Verdana"/>
                          <a:ea typeface="Arial"/>
                          <a:cs typeface="Arial"/>
                        </a:defRPr>
                      </a:lvl3pPr>
                      <a:lvl4pPr marL="1371600" algn="l" defTabSz="914400" rtl="0" eaLnBrk="1" latinLnBrk="0" hangingPunct="1">
                        <a:defRPr sz="1800" kern="1200">
                          <a:solidFill>
                            <a:schemeClr val="tx1"/>
                          </a:solidFill>
                          <a:latin typeface="Verdana"/>
                          <a:ea typeface="Arial"/>
                          <a:cs typeface="Arial"/>
                        </a:defRPr>
                      </a:lvl4pPr>
                      <a:lvl5pPr marL="1828800" algn="l" defTabSz="914400" rtl="0" eaLnBrk="1" latinLnBrk="0" hangingPunct="1">
                        <a:defRPr sz="1800" kern="1200">
                          <a:solidFill>
                            <a:schemeClr val="tx1"/>
                          </a:solidFill>
                          <a:latin typeface="Verdana"/>
                          <a:ea typeface="Arial"/>
                          <a:cs typeface="Arial"/>
                        </a:defRPr>
                      </a:lvl5pPr>
                      <a:lvl6pPr marL="2286000" algn="l" defTabSz="914400" rtl="0" eaLnBrk="1" latinLnBrk="0" hangingPunct="1">
                        <a:defRPr sz="1800" kern="1200">
                          <a:solidFill>
                            <a:schemeClr val="tx1"/>
                          </a:solidFill>
                          <a:latin typeface="Verdana"/>
                          <a:ea typeface="Arial"/>
                          <a:cs typeface="Arial"/>
                        </a:defRPr>
                      </a:lvl6pPr>
                      <a:lvl7pPr marL="2743200" algn="l" defTabSz="914400" rtl="0" eaLnBrk="1" latinLnBrk="0" hangingPunct="1">
                        <a:defRPr sz="1800" kern="1200">
                          <a:solidFill>
                            <a:schemeClr val="tx1"/>
                          </a:solidFill>
                          <a:latin typeface="Verdana"/>
                          <a:ea typeface="Arial"/>
                          <a:cs typeface="Arial"/>
                        </a:defRPr>
                      </a:lvl7pPr>
                      <a:lvl8pPr marL="3200400" algn="l" defTabSz="914400" rtl="0" eaLnBrk="1" latinLnBrk="0" hangingPunct="1">
                        <a:defRPr sz="1800" kern="1200">
                          <a:solidFill>
                            <a:schemeClr val="tx1"/>
                          </a:solidFill>
                          <a:latin typeface="Verdana"/>
                          <a:ea typeface="Arial"/>
                          <a:cs typeface="Arial"/>
                        </a:defRPr>
                      </a:lvl8pPr>
                      <a:lvl9pPr marL="3657600" algn="l" defTabSz="914400" rtl="0" eaLnBrk="1" latinLnBrk="0" hangingPunct="1">
                        <a:defRPr sz="1800" kern="1200">
                          <a:solidFill>
                            <a:schemeClr val="tx1"/>
                          </a:solidFill>
                          <a:latin typeface="Verdana"/>
                          <a:ea typeface="Arial"/>
                          <a:cs typeface="Arial"/>
                        </a:defRPr>
                      </a:lvl9pPr>
                    </a:lstStyle>
                    <a:p>
                      <a:pPr marL="0" marR="0" lvl="0" indent="0" algn="l" defTabSz="914400" rtl="0" eaLnBrk="0" fontAlgn="base" latinLnBrk="0" hangingPunct="0">
                        <a:lnSpc>
                          <a:spcPct val="90000"/>
                        </a:lnSpc>
                        <a:spcBef>
                          <a:spcPct val="15000"/>
                        </a:spcBef>
                        <a:spcAft>
                          <a:spcPct val="0"/>
                        </a:spcAft>
                        <a:buClrTx/>
                        <a:buSzTx/>
                        <a:buFontTx/>
                        <a:buNone/>
                        <a:tabLst>
                          <a:tab pos="2919413" algn="l"/>
                        </a:tabLst>
                      </a:pPr>
                      <a:endParaRPr kumimoji="0" lang="en-US" sz="1100" b="0" i="0" u="none" strike="noStrike" cap="none" normalizeH="0" baseline="0" dirty="0" smtClean="0">
                        <a:ln>
                          <a:noFill/>
                        </a:ln>
                        <a:solidFill>
                          <a:sysClr val="windowText" lastClr="000000"/>
                        </a:solidFill>
                        <a:effectLst/>
                        <a:latin typeface="Intel Clear" panose="020B0604020203020204" pitchFamily="34" charset="0"/>
                        <a:ea typeface="Verdana" panose="020B0604030504040204" pitchFamily="34" charset="0"/>
                        <a:cs typeface="Verdana" panose="020B0604030504040204" pitchFamily="34" charset="0"/>
                      </a:endParaRPr>
                    </a:p>
                  </a:txBody>
                  <a:tcPr marL="45720" marR="45720" marT="18288" marB="18288" anchor="ctr" horzOverflow="overflow"/>
                </a:tc>
              </a:tr>
              <a:tr h="412180">
                <a:tc>
                  <a:txBody>
                    <a:bodyPr/>
                    <a:lstStyle>
                      <a:defPPr>
                        <a:defRPr lang="en-US"/>
                      </a:defPPr>
                      <a:lvl1pPr marL="0" algn="l" defTabSz="914400" rtl="0" eaLnBrk="1" latinLnBrk="0" hangingPunct="1">
                        <a:defRPr sz="1800" kern="1200">
                          <a:solidFill>
                            <a:schemeClr val="tx1"/>
                          </a:solidFill>
                          <a:latin typeface="Verdana"/>
                          <a:ea typeface="Arial"/>
                          <a:cs typeface="Arial"/>
                        </a:defRPr>
                      </a:lvl1pPr>
                      <a:lvl2pPr marL="457200" algn="l" defTabSz="914400" rtl="0" eaLnBrk="1" latinLnBrk="0" hangingPunct="1">
                        <a:defRPr sz="1800" kern="1200">
                          <a:solidFill>
                            <a:schemeClr val="tx1"/>
                          </a:solidFill>
                          <a:latin typeface="Verdana"/>
                          <a:ea typeface="Arial"/>
                          <a:cs typeface="Arial"/>
                        </a:defRPr>
                      </a:lvl2pPr>
                      <a:lvl3pPr marL="914400" algn="l" defTabSz="914400" rtl="0" eaLnBrk="1" latinLnBrk="0" hangingPunct="1">
                        <a:defRPr sz="1800" kern="1200">
                          <a:solidFill>
                            <a:schemeClr val="tx1"/>
                          </a:solidFill>
                          <a:latin typeface="Verdana"/>
                          <a:ea typeface="Arial"/>
                          <a:cs typeface="Arial"/>
                        </a:defRPr>
                      </a:lvl3pPr>
                      <a:lvl4pPr marL="1371600" algn="l" defTabSz="914400" rtl="0" eaLnBrk="1" latinLnBrk="0" hangingPunct="1">
                        <a:defRPr sz="1800" kern="1200">
                          <a:solidFill>
                            <a:schemeClr val="tx1"/>
                          </a:solidFill>
                          <a:latin typeface="Verdana"/>
                          <a:ea typeface="Arial"/>
                          <a:cs typeface="Arial"/>
                        </a:defRPr>
                      </a:lvl4pPr>
                      <a:lvl5pPr marL="1828800" algn="l" defTabSz="914400" rtl="0" eaLnBrk="1" latinLnBrk="0" hangingPunct="1">
                        <a:defRPr sz="1800" kern="1200">
                          <a:solidFill>
                            <a:schemeClr val="tx1"/>
                          </a:solidFill>
                          <a:latin typeface="Verdana"/>
                          <a:ea typeface="Arial"/>
                          <a:cs typeface="Arial"/>
                        </a:defRPr>
                      </a:lvl5pPr>
                      <a:lvl6pPr marL="2286000" algn="l" defTabSz="914400" rtl="0" eaLnBrk="1" latinLnBrk="0" hangingPunct="1">
                        <a:defRPr sz="1800" kern="1200">
                          <a:solidFill>
                            <a:schemeClr val="tx1"/>
                          </a:solidFill>
                          <a:latin typeface="Verdana"/>
                          <a:ea typeface="Arial"/>
                          <a:cs typeface="Arial"/>
                        </a:defRPr>
                      </a:lvl6pPr>
                      <a:lvl7pPr marL="2743200" algn="l" defTabSz="914400" rtl="0" eaLnBrk="1" latinLnBrk="0" hangingPunct="1">
                        <a:defRPr sz="1800" kern="1200">
                          <a:solidFill>
                            <a:schemeClr val="tx1"/>
                          </a:solidFill>
                          <a:latin typeface="Verdana"/>
                          <a:ea typeface="Arial"/>
                          <a:cs typeface="Arial"/>
                        </a:defRPr>
                      </a:lvl7pPr>
                      <a:lvl8pPr marL="3200400" algn="l" defTabSz="914400" rtl="0" eaLnBrk="1" latinLnBrk="0" hangingPunct="1">
                        <a:defRPr sz="1800" kern="1200">
                          <a:solidFill>
                            <a:schemeClr val="tx1"/>
                          </a:solidFill>
                          <a:latin typeface="Verdana"/>
                          <a:ea typeface="Arial"/>
                          <a:cs typeface="Arial"/>
                        </a:defRPr>
                      </a:lvl8pPr>
                      <a:lvl9pPr marL="3657600" algn="l" defTabSz="914400" rtl="0" eaLnBrk="1" latinLnBrk="0" hangingPunct="1">
                        <a:defRPr sz="1800" kern="1200">
                          <a:solidFill>
                            <a:schemeClr val="tx1"/>
                          </a:solidFill>
                          <a:latin typeface="Verdana"/>
                          <a:ea typeface="Arial"/>
                          <a:cs typeface="Arial"/>
                        </a:defRPr>
                      </a:lvl9pPr>
                    </a:lstStyle>
                    <a:p>
                      <a:pPr marL="0" marR="0" lvl="0" indent="0" algn="l" defTabSz="914400" rtl="0" eaLnBrk="0" fontAlgn="base" latinLnBrk="0" hangingPunct="0">
                        <a:lnSpc>
                          <a:spcPct val="90000"/>
                        </a:lnSpc>
                        <a:spcBef>
                          <a:spcPct val="15000"/>
                        </a:spcBef>
                        <a:spcAft>
                          <a:spcPct val="0"/>
                        </a:spcAft>
                        <a:buClrTx/>
                        <a:buSzTx/>
                        <a:buFontTx/>
                        <a:buNone/>
                        <a:tabLst>
                          <a:tab pos="2919413" algn="l"/>
                        </a:tabLst>
                      </a:pPr>
                      <a:r>
                        <a:rPr kumimoji="0" lang="en-US" sz="1200" u="none" strike="noStrike" cap="none" normalizeH="0" baseline="0" dirty="0" smtClean="0">
                          <a:ln>
                            <a:noFill/>
                          </a:ln>
                          <a:effectLst/>
                          <a:latin typeface="Intel Clear" panose="020B0604020203020204" pitchFamily="34" charset="0"/>
                        </a:rPr>
                        <a:t>Architecture</a:t>
                      </a:r>
                      <a:endParaRPr kumimoji="0" lang="en-US" sz="1200" b="0" i="0" u="none" strike="noStrike" cap="none" normalizeH="0" baseline="0" dirty="0" smtClean="0">
                        <a:ln>
                          <a:noFill/>
                        </a:ln>
                        <a:solidFill>
                          <a:schemeClr val="bg1"/>
                        </a:solidFill>
                        <a:effectLst/>
                        <a:latin typeface="Intel Clear" panose="020B0604020203020204" pitchFamily="34" charset="0"/>
                        <a:ea typeface="Verdana" panose="020B0604030504040204" pitchFamily="34" charset="0"/>
                        <a:cs typeface="Verdana" panose="020B0604030504040204" pitchFamily="34" charset="0"/>
                      </a:endParaRPr>
                    </a:p>
                  </a:txBody>
                  <a:tcPr marL="45720" marR="45720" marT="18288" marB="18288" anchor="ctr" horzOverflow="overflow"/>
                </a:tc>
                <a:tc>
                  <a:txBody>
                    <a:bodyPr/>
                    <a:lstStyle/>
                    <a:p>
                      <a:pPr marL="0" marR="0" indent="0" algn="ctr" rtl="0" eaLnBrk="0" fontAlgn="base" latinLnBrk="0" hangingPunct="0">
                        <a:lnSpc>
                          <a:spcPct val="90000"/>
                        </a:lnSpc>
                        <a:spcBef>
                          <a:spcPts val="216"/>
                        </a:spcBef>
                        <a:spcAft>
                          <a:spcPts val="0"/>
                        </a:spcAft>
                        <a:buClrTx/>
                        <a:buSzPts val="1200"/>
                        <a:buFont typeface="Arial" panose="020B0604020202020204" pitchFamily="34" charset="0"/>
                        <a:buNone/>
                        <a:tabLst>
                          <a:tab pos="2919476" algn="l"/>
                        </a:tabLst>
                      </a:pPr>
                      <a:r>
                        <a:rPr lang="en-US" sz="1100" u="none" strike="noStrike" dirty="0" smtClean="0">
                          <a:effectLst/>
                          <a:latin typeface="Intel Clear" panose="020B0604020203020204" pitchFamily="34" charset="0"/>
                        </a:rPr>
                        <a:t>Sandy Bridge </a:t>
                      </a:r>
                      <a:r>
                        <a:rPr kumimoji="0" lang="en-US" sz="1100" u="none" strike="noStrike" cap="none" normalizeH="0" baseline="0" dirty="0" smtClean="0">
                          <a:ln>
                            <a:noFill/>
                          </a:ln>
                          <a:effectLst/>
                          <a:latin typeface="Intel Clear" panose="020B0604020203020204" pitchFamily="34" charset="0"/>
                        </a:rPr>
                        <a:t>Microarchitecture</a:t>
                      </a:r>
                      <a:endParaRPr lang="en-US" sz="1100" b="0" i="0" u="none" strike="noStrike" dirty="0">
                        <a:solidFill>
                          <a:sysClr val="windowText" lastClr="000000"/>
                        </a:solidFill>
                        <a:effectLst/>
                        <a:latin typeface="Intel Clear" panose="020B0604020203020204" pitchFamily="34" charset="0"/>
                        <a:ea typeface="Verdana" panose="020B0604030504040204" pitchFamily="34" charset="0"/>
                        <a:cs typeface="Verdana" panose="020B0604030504040204" pitchFamily="34" charset="0"/>
                      </a:endParaRPr>
                    </a:p>
                  </a:txBody>
                  <a:tcPr marL="45720" marR="45720" marT="18288" marB="18288" anchor="ctr"/>
                </a:tc>
                <a:tc>
                  <a:txBody>
                    <a:bodyPr/>
                    <a:lstStyle>
                      <a:defPPr>
                        <a:defRPr lang="en-US"/>
                      </a:defPPr>
                      <a:lvl1pPr marL="0" algn="l" defTabSz="914400" rtl="0" eaLnBrk="1" latinLnBrk="0" hangingPunct="1">
                        <a:defRPr sz="1800" kern="1200">
                          <a:solidFill>
                            <a:schemeClr val="tx1"/>
                          </a:solidFill>
                          <a:latin typeface="Verdana"/>
                          <a:ea typeface="Arial"/>
                          <a:cs typeface="Arial"/>
                        </a:defRPr>
                      </a:lvl1pPr>
                      <a:lvl2pPr marL="457200" algn="l" defTabSz="914400" rtl="0" eaLnBrk="1" latinLnBrk="0" hangingPunct="1">
                        <a:defRPr sz="1800" kern="1200">
                          <a:solidFill>
                            <a:schemeClr val="tx1"/>
                          </a:solidFill>
                          <a:latin typeface="Verdana"/>
                          <a:ea typeface="Arial"/>
                          <a:cs typeface="Arial"/>
                        </a:defRPr>
                      </a:lvl2pPr>
                      <a:lvl3pPr marL="914400" algn="l" defTabSz="914400" rtl="0" eaLnBrk="1" latinLnBrk="0" hangingPunct="1">
                        <a:defRPr sz="1800" kern="1200">
                          <a:solidFill>
                            <a:schemeClr val="tx1"/>
                          </a:solidFill>
                          <a:latin typeface="Verdana"/>
                          <a:ea typeface="Arial"/>
                          <a:cs typeface="Arial"/>
                        </a:defRPr>
                      </a:lvl3pPr>
                      <a:lvl4pPr marL="1371600" algn="l" defTabSz="914400" rtl="0" eaLnBrk="1" latinLnBrk="0" hangingPunct="1">
                        <a:defRPr sz="1800" kern="1200">
                          <a:solidFill>
                            <a:schemeClr val="tx1"/>
                          </a:solidFill>
                          <a:latin typeface="Verdana"/>
                          <a:ea typeface="Arial"/>
                          <a:cs typeface="Arial"/>
                        </a:defRPr>
                      </a:lvl4pPr>
                      <a:lvl5pPr marL="1828800" algn="l" defTabSz="914400" rtl="0" eaLnBrk="1" latinLnBrk="0" hangingPunct="1">
                        <a:defRPr sz="1800" kern="1200">
                          <a:solidFill>
                            <a:schemeClr val="tx1"/>
                          </a:solidFill>
                          <a:latin typeface="Verdana"/>
                          <a:ea typeface="Arial"/>
                          <a:cs typeface="Arial"/>
                        </a:defRPr>
                      </a:lvl5pPr>
                      <a:lvl6pPr marL="2286000" algn="l" defTabSz="914400" rtl="0" eaLnBrk="1" latinLnBrk="0" hangingPunct="1">
                        <a:defRPr sz="1800" kern="1200">
                          <a:solidFill>
                            <a:schemeClr val="tx1"/>
                          </a:solidFill>
                          <a:latin typeface="Verdana"/>
                          <a:ea typeface="Arial"/>
                          <a:cs typeface="Arial"/>
                        </a:defRPr>
                      </a:lvl6pPr>
                      <a:lvl7pPr marL="2743200" algn="l" defTabSz="914400" rtl="0" eaLnBrk="1" latinLnBrk="0" hangingPunct="1">
                        <a:defRPr sz="1800" kern="1200">
                          <a:solidFill>
                            <a:schemeClr val="tx1"/>
                          </a:solidFill>
                          <a:latin typeface="Verdana"/>
                          <a:ea typeface="Arial"/>
                          <a:cs typeface="Arial"/>
                        </a:defRPr>
                      </a:lvl7pPr>
                      <a:lvl8pPr marL="3200400" algn="l" defTabSz="914400" rtl="0" eaLnBrk="1" latinLnBrk="0" hangingPunct="1">
                        <a:defRPr sz="1800" kern="1200">
                          <a:solidFill>
                            <a:schemeClr val="tx1"/>
                          </a:solidFill>
                          <a:latin typeface="Verdana"/>
                          <a:ea typeface="Arial"/>
                          <a:cs typeface="Arial"/>
                        </a:defRPr>
                      </a:lvl8pPr>
                      <a:lvl9pPr marL="3657600" algn="l" defTabSz="914400" rtl="0" eaLnBrk="1" latinLnBrk="0" hangingPunct="1">
                        <a:defRPr sz="1800" kern="1200">
                          <a:solidFill>
                            <a:schemeClr val="tx1"/>
                          </a:solidFill>
                          <a:latin typeface="Verdana"/>
                          <a:ea typeface="Arial"/>
                          <a:cs typeface="Arial"/>
                        </a:defRPr>
                      </a:lvl9pPr>
                    </a:lstStyle>
                    <a:p>
                      <a:pPr marL="0" marR="0" lvl="0" indent="0" algn="ctr" defTabSz="914400" rtl="0" eaLnBrk="0" fontAlgn="base" latinLnBrk="0" hangingPunct="0">
                        <a:lnSpc>
                          <a:spcPct val="90000"/>
                        </a:lnSpc>
                        <a:spcBef>
                          <a:spcPct val="15000"/>
                        </a:spcBef>
                        <a:spcAft>
                          <a:spcPct val="0"/>
                        </a:spcAft>
                        <a:buClrTx/>
                        <a:buSzTx/>
                        <a:buFontTx/>
                        <a:buNone/>
                        <a:tabLst>
                          <a:tab pos="2919413" algn="l"/>
                        </a:tabLst>
                      </a:pPr>
                      <a:r>
                        <a:rPr kumimoji="0" lang="en-US" sz="1100" u="none" strike="noStrike" cap="none" normalizeH="0" baseline="0" dirty="0" err="1" smtClean="0">
                          <a:ln>
                            <a:noFill/>
                          </a:ln>
                          <a:effectLst/>
                          <a:latin typeface="Intel Clear" panose="020B0604020203020204" pitchFamily="34" charset="0"/>
                        </a:rPr>
                        <a:t>Haswell</a:t>
                      </a:r>
                      <a:r>
                        <a:rPr kumimoji="0" lang="en-US" sz="1100" u="none" strike="noStrike" cap="none" normalizeH="0" baseline="0" dirty="0" smtClean="0">
                          <a:ln>
                            <a:noFill/>
                          </a:ln>
                          <a:effectLst/>
                          <a:latin typeface="Intel Clear" panose="020B0604020203020204" pitchFamily="34" charset="0"/>
                        </a:rPr>
                        <a:t> Microarchitecture</a:t>
                      </a:r>
                      <a:endParaRPr kumimoji="0" lang="en-US" sz="1100" b="1" i="0" u="none" strike="noStrike" cap="none" normalizeH="0" baseline="0" dirty="0" smtClean="0">
                        <a:ln>
                          <a:noFill/>
                        </a:ln>
                        <a:solidFill>
                          <a:sysClr val="windowText" lastClr="000000"/>
                        </a:solidFill>
                        <a:effectLst/>
                        <a:latin typeface="Intel Clear" panose="020B0604020203020204" pitchFamily="34" charset="0"/>
                        <a:ea typeface="Verdana" panose="020B0604030504040204" pitchFamily="34" charset="0"/>
                        <a:cs typeface="Verdana" panose="020B0604030504040204" pitchFamily="34" charset="0"/>
                      </a:endParaRPr>
                    </a:p>
                  </a:txBody>
                  <a:tcPr marL="45720" marR="45720" marT="18288" marB="18288" anchor="ctr" horzOverflow="overflow"/>
                </a:tc>
                <a:tc>
                  <a:txBody>
                    <a:bodyPr/>
                    <a:lstStyle>
                      <a:defPPr>
                        <a:defRPr lang="en-US"/>
                      </a:defPPr>
                      <a:lvl1pPr marL="0" algn="l" defTabSz="914400" rtl="0" eaLnBrk="1" latinLnBrk="0" hangingPunct="1">
                        <a:defRPr sz="1800" kern="1200">
                          <a:solidFill>
                            <a:schemeClr val="tx1"/>
                          </a:solidFill>
                          <a:latin typeface="Verdana"/>
                          <a:ea typeface="Arial"/>
                          <a:cs typeface="Arial"/>
                        </a:defRPr>
                      </a:lvl1pPr>
                      <a:lvl2pPr marL="457200" algn="l" defTabSz="914400" rtl="0" eaLnBrk="1" latinLnBrk="0" hangingPunct="1">
                        <a:defRPr sz="1800" kern="1200">
                          <a:solidFill>
                            <a:schemeClr val="tx1"/>
                          </a:solidFill>
                          <a:latin typeface="Verdana"/>
                          <a:ea typeface="Arial"/>
                          <a:cs typeface="Arial"/>
                        </a:defRPr>
                      </a:lvl2pPr>
                      <a:lvl3pPr marL="914400" algn="l" defTabSz="914400" rtl="0" eaLnBrk="1" latinLnBrk="0" hangingPunct="1">
                        <a:defRPr sz="1800" kern="1200">
                          <a:solidFill>
                            <a:schemeClr val="tx1"/>
                          </a:solidFill>
                          <a:latin typeface="Verdana"/>
                          <a:ea typeface="Arial"/>
                          <a:cs typeface="Arial"/>
                        </a:defRPr>
                      </a:lvl3pPr>
                      <a:lvl4pPr marL="1371600" algn="l" defTabSz="914400" rtl="0" eaLnBrk="1" latinLnBrk="0" hangingPunct="1">
                        <a:defRPr sz="1800" kern="1200">
                          <a:solidFill>
                            <a:schemeClr val="tx1"/>
                          </a:solidFill>
                          <a:latin typeface="Verdana"/>
                          <a:ea typeface="Arial"/>
                          <a:cs typeface="Arial"/>
                        </a:defRPr>
                      </a:lvl4pPr>
                      <a:lvl5pPr marL="1828800" algn="l" defTabSz="914400" rtl="0" eaLnBrk="1" latinLnBrk="0" hangingPunct="1">
                        <a:defRPr sz="1800" kern="1200">
                          <a:solidFill>
                            <a:schemeClr val="tx1"/>
                          </a:solidFill>
                          <a:latin typeface="Verdana"/>
                          <a:ea typeface="Arial"/>
                          <a:cs typeface="Arial"/>
                        </a:defRPr>
                      </a:lvl5pPr>
                      <a:lvl6pPr marL="2286000" algn="l" defTabSz="914400" rtl="0" eaLnBrk="1" latinLnBrk="0" hangingPunct="1">
                        <a:defRPr sz="1800" kern="1200">
                          <a:solidFill>
                            <a:schemeClr val="tx1"/>
                          </a:solidFill>
                          <a:latin typeface="Verdana"/>
                          <a:ea typeface="Arial"/>
                          <a:cs typeface="Arial"/>
                        </a:defRPr>
                      </a:lvl6pPr>
                      <a:lvl7pPr marL="2743200" algn="l" defTabSz="914400" rtl="0" eaLnBrk="1" latinLnBrk="0" hangingPunct="1">
                        <a:defRPr sz="1800" kern="1200">
                          <a:solidFill>
                            <a:schemeClr val="tx1"/>
                          </a:solidFill>
                          <a:latin typeface="Verdana"/>
                          <a:ea typeface="Arial"/>
                          <a:cs typeface="Arial"/>
                        </a:defRPr>
                      </a:lvl7pPr>
                      <a:lvl8pPr marL="3200400" algn="l" defTabSz="914400" rtl="0" eaLnBrk="1" latinLnBrk="0" hangingPunct="1">
                        <a:defRPr sz="1800" kern="1200">
                          <a:solidFill>
                            <a:schemeClr val="tx1"/>
                          </a:solidFill>
                          <a:latin typeface="Verdana"/>
                          <a:ea typeface="Arial"/>
                          <a:cs typeface="Arial"/>
                        </a:defRPr>
                      </a:lvl8pPr>
                      <a:lvl9pPr marL="3657600" algn="l" defTabSz="914400" rtl="0" eaLnBrk="1" latinLnBrk="0" hangingPunct="1">
                        <a:defRPr sz="1800" kern="1200">
                          <a:solidFill>
                            <a:schemeClr val="tx1"/>
                          </a:solidFill>
                          <a:latin typeface="Verdana"/>
                          <a:ea typeface="Arial"/>
                          <a:cs typeface="Arial"/>
                        </a:defRPr>
                      </a:lvl9pPr>
                    </a:lstStyle>
                    <a:p>
                      <a:pPr marL="0" marR="0" lvl="0" indent="0" algn="l" defTabSz="914400" rtl="0" eaLnBrk="0" fontAlgn="base" latinLnBrk="0" hangingPunct="0">
                        <a:lnSpc>
                          <a:spcPct val="90000"/>
                        </a:lnSpc>
                        <a:spcBef>
                          <a:spcPct val="15000"/>
                        </a:spcBef>
                        <a:spcAft>
                          <a:spcPct val="0"/>
                        </a:spcAft>
                        <a:buClrTx/>
                        <a:buSzTx/>
                        <a:buFontTx/>
                        <a:buNone/>
                        <a:tabLst>
                          <a:tab pos="2919413" algn="l"/>
                        </a:tabLst>
                      </a:pPr>
                      <a:r>
                        <a:rPr kumimoji="0" lang="en-US" sz="1100" u="none" strike="noStrike" cap="none" normalizeH="0" baseline="0" dirty="0" smtClean="0">
                          <a:ln>
                            <a:noFill/>
                          </a:ln>
                          <a:effectLst/>
                          <a:latin typeface="Intel Clear" panose="020B0604020203020204" pitchFamily="34" charset="0"/>
                        </a:rPr>
                        <a:t>More CPU capabilities</a:t>
                      </a:r>
                      <a:endParaRPr kumimoji="0" lang="en-US" sz="1100" b="0" i="0" u="none" strike="noStrike" cap="none" normalizeH="0" baseline="0" dirty="0" smtClean="0">
                        <a:ln>
                          <a:noFill/>
                        </a:ln>
                        <a:solidFill>
                          <a:sysClr val="windowText" lastClr="000000"/>
                        </a:solidFill>
                        <a:effectLst/>
                        <a:latin typeface="Intel Clear" panose="020B0604020203020204" pitchFamily="34" charset="0"/>
                        <a:ea typeface="Verdana" panose="020B0604030504040204" pitchFamily="34" charset="0"/>
                        <a:cs typeface="Verdana" panose="020B0604030504040204" pitchFamily="34" charset="0"/>
                      </a:endParaRPr>
                    </a:p>
                  </a:txBody>
                  <a:tcPr marL="45720" marR="45720" marT="18288" marB="18288" anchor="ctr" horzOverflow="overflow"/>
                </a:tc>
              </a:tr>
              <a:tr h="412180">
                <a:tc>
                  <a:txBody>
                    <a:bodyPr/>
                    <a:lstStyle/>
                    <a:p>
                      <a:pPr marL="0" marR="0" lvl="0" indent="0" algn="l" defTabSz="914400" rtl="0" eaLnBrk="0" fontAlgn="base" latinLnBrk="0" hangingPunct="0">
                        <a:lnSpc>
                          <a:spcPct val="90000"/>
                        </a:lnSpc>
                        <a:spcBef>
                          <a:spcPct val="15000"/>
                        </a:spcBef>
                        <a:spcAft>
                          <a:spcPct val="0"/>
                        </a:spcAft>
                        <a:buClrTx/>
                        <a:buSzTx/>
                        <a:buFontTx/>
                        <a:buNone/>
                        <a:tabLst>
                          <a:tab pos="2919413" algn="l"/>
                        </a:tabLst>
                      </a:pPr>
                      <a:r>
                        <a:rPr kumimoji="0" lang="en-US" sz="1200" u="none" strike="noStrike" cap="none" normalizeH="0" baseline="0" dirty="0" smtClean="0">
                          <a:ln>
                            <a:noFill/>
                          </a:ln>
                          <a:effectLst/>
                          <a:latin typeface="Intel Clear" panose="020B0604020203020204" pitchFamily="34" charset="0"/>
                        </a:rPr>
                        <a:t>Max Core Count</a:t>
                      </a:r>
                      <a:endParaRPr kumimoji="0" lang="en-US" sz="1200" b="0" i="0" u="none" strike="noStrike" cap="none" normalizeH="0" baseline="0" dirty="0" smtClean="0">
                        <a:ln>
                          <a:noFill/>
                        </a:ln>
                        <a:solidFill>
                          <a:schemeClr val="bg1"/>
                        </a:solidFill>
                        <a:effectLst/>
                        <a:latin typeface="Intel Clear" panose="020B0604020203020204" pitchFamily="34" charset="0"/>
                        <a:ea typeface="Verdana" panose="020B0604030504040204" pitchFamily="34" charset="0"/>
                        <a:cs typeface="Verdana" panose="020B0604030504040204" pitchFamily="34" charset="0"/>
                      </a:endParaRPr>
                    </a:p>
                  </a:txBody>
                  <a:tcPr marL="45720" marR="45720" marT="18288" marB="18288" anchor="ctr" horzOverflow="overflow"/>
                </a:tc>
                <a:tc>
                  <a:txBody>
                    <a:bodyPr/>
                    <a:lstStyle/>
                    <a:p>
                      <a:pPr marL="0" marR="0" indent="0" algn="ctr" rtl="0" eaLnBrk="0" fontAlgn="base" latinLnBrk="0" hangingPunct="0">
                        <a:lnSpc>
                          <a:spcPct val="90000"/>
                        </a:lnSpc>
                        <a:spcBef>
                          <a:spcPts val="216"/>
                        </a:spcBef>
                        <a:spcAft>
                          <a:spcPts val="0"/>
                        </a:spcAft>
                        <a:buClrTx/>
                        <a:buSzPts val="1200"/>
                        <a:buFont typeface="Arial" panose="020B0604020202020204" pitchFamily="34" charset="0"/>
                        <a:buNone/>
                        <a:tabLst>
                          <a:tab pos="2919476" algn="l"/>
                        </a:tabLst>
                      </a:pPr>
                      <a:r>
                        <a:rPr lang="en-US" sz="1100" u="none" strike="noStrike" dirty="0" smtClean="0">
                          <a:effectLst/>
                          <a:latin typeface="Intel Clear" panose="020B0604020203020204" pitchFamily="34" charset="0"/>
                        </a:rPr>
                        <a:t>Up to 12</a:t>
                      </a:r>
                      <a:endParaRPr lang="en-US" sz="1100" b="0" i="0" u="none" strike="noStrike" dirty="0">
                        <a:solidFill>
                          <a:sysClr val="windowText" lastClr="000000"/>
                        </a:solidFill>
                        <a:effectLst/>
                        <a:latin typeface="Intel Clear" panose="020B0604020203020204" pitchFamily="34" charset="0"/>
                        <a:ea typeface="Verdana" panose="020B0604030504040204" pitchFamily="34" charset="0"/>
                        <a:cs typeface="Verdana" panose="020B0604030504040204" pitchFamily="34" charset="0"/>
                      </a:endParaRPr>
                    </a:p>
                  </a:txBody>
                  <a:tcPr marL="45720" marR="45720" marT="18288" marB="18288" anchor="ctr"/>
                </a:tc>
                <a:tc>
                  <a:txBody>
                    <a:bodyPr/>
                    <a:lstStyle/>
                    <a:p>
                      <a:pPr marL="0" marR="0" lvl="0" indent="0" algn="ctr" defTabSz="914400" rtl="0" eaLnBrk="0" fontAlgn="base" latinLnBrk="0" hangingPunct="0">
                        <a:lnSpc>
                          <a:spcPct val="90000"/>
                        </a:lnSpc>
                        <a:spcBef>
                          <a:spcPct val="15000"/>
                        </a:spcBef>
                        <a:spcAft>
                          <a:spcPct val="0"/>
                        </a:spcAft>
                        <a:buClrTx/>
                        <a:buSzTx/>
                        <a:buFontTx/>
                        <a:buNone/>
                        <a:tabLst>
                          <a:tab pos="2919413" algn="l"/>
                        </a:tabLst>
                      </a:pPr>
                      <a:r>
                        <a:rPr kumimoji="0" lang="en-US" sz="1100" u="none" strike="noStrike" cap="none" normalizeH="0" baseline="0" dirty="0" smtClean="0">
                          <a:ln>
                            <a:noFill/>
                          </a:ln>
                          <a:effectLst/>
                          <a:latin typeface="Intel Clear" panose="020B0604020203020204" pitchFamily="34" charset="0"/>
                        </a:rPr>
                        <a:t>Up to </a:t>
                      </a:r>
                      <a:r>
                        <a:rPr kumimoji="0" lang="en-US" sz="1100" b="1" u="none" strike="noStrike" cap="none" normalizeH="0" baseline="0" dirty="0" smtClean="0">
                          <a:ln>
                            <a:noFill/>
                          </a:ln>
                          <a:effectLst/>
                          <a:latin typeface="Intel Clear" panose="020B0604020203020204" pitchFamily="34" charset="0"/>
                        </a:rPr>
                        <a:t>18</a:t>
                      </a:r>
                      <a:endParaRPr kumimoji="0" lang="en-US" sz="1100" b="1" i="0" u="none" strike="noStrike" cap="none" normalizeH="0" baseline="0" dirty="0" smtClean="0">
                        <a:ln>
                          <a:noFill/>
                        </a:ln>
                        <a:solidFill>
                          <a:sysClr val="windowText" lastClr="000000"/>
                        </a:solidFill>
                        <a:effectLst/>
                        <a:latin typeface="Intel Clear" panose="020B0604020203020204" pitchFamily="34" charset="0"/>
                        <a:ea typeface="Verdana" panose="020B0604030504040204" pitchFamily="34" charset="0"/>
                        <a:cs typeface="Verdana" panose="020B0604030504040204" pitchFamily="34" charset="0"/>
                      </a:endParaRPr>
                    </a:p>
                  </a:txBody>
                  <a:tcPr marL="45720" marR="45720" marT="18288" marB="18288" anchor="ctr" horzOverflow="overflow"/>
                </a:tc>
                <a:tc>
                  <a:txBody>
                    <a:bodyPr/>
                    <a:lstStyle/>
                    <a:p>
                      <a:pPr marL="0" marR="0" lvl="0" indent="0" algn="l" defTabSz="914400" rtl="0" eaLnBrk="0" fontAlgn="base" latinLnBrk="0" hangingPunct="0">
                        <a:lnSpc>
                          <a:spcPct val="90000"/>
                        </a:lnSpc>
                        <a:spcBef>
                          <a:spcPct val="15000"/>
                        </a:spcBef>
                        <a:spcAft>
                          <a:spcPct val="0"/>
                        </a:spcAft>
                        <a:buClrTx/>
                        <a:buSzTx/>
                        <a:buFontTx/>
                        <a:buNone/>
                        <a:tabLst>
                          <a:tab pos="2919413" algn="l"/>
                        </a:tabLst>
                      </a:pPr>
                      <a:endParaRPr kumimoji="0" lang="en-US" sz="1100" b="0" i="0" u="none" strike="noStrike" cap="none" normalizeH="0" baseline="0" dirty="0" smtClean="0">
                        <a:ln>
                          <a:noFill/>
                        </a:ln>
                        <a:solidFill>
                          <a:sysClr val="windowText" lastClr="000000"/>
                        </a:solidFill>
                        <a:effectLst/>
                        <a:latin typeface="Intel Clear" panose="020B0604020203020204" pitchFamily="34" charset="0"/>
                        <a:ea typeface="Verdana" panose="020B0604030504040204" pitchFamily="34" charset="0"/>
                        <a:cs typeface="Verdana" panose="020B0604030504040204" pitchFamily="34" charset="0"/>
                      </a:endParaRPr>
                    </a:p>
                  </a:txBody>
                  <a:tcPr marL="45720" marR="45720" marT="18288" marB="18288" anchor="ctr" horzOverflow="overflow"/>
                </a:tc>
              </a:tr>
              <a:tr h="412180">
                <a:tc>
                  <a:txBody>
                    <a:bodyPr/>
                    <a:lstStyle>
                      <a:defPPr>
                        <a:defRPr lang="en-US"/>
                      </a:defPPr>
                      <a:lvl1pPr marL="0" algn="l" defTabSz="914400" rtl="0" eaLnBrk="1" latinLnBrk="0" hangingPunct="1">
                        <a:defRPr sz="1800" kern="1200">
                          <a:solidFill>
                            <a:schemeClr val="tx1"/>
                          </a:solidFill>
                          <a:latin typeface="Verdana"/>
                          <a:ea typeface="Arial"/>
                          <a:cs typeface="Arial"/>
                        </a:defRPr>
                      </a:lvl1pPr>
                      <a:lvl2pPr marL="457200" algn="l" defTabSz="914400" rtl="0" eaLnBrk="1" latinLnBrk="0" hangingPunct="1">
                        <a:defRPr sz="1800" kern="1200">
                          <a:solidFill>
                            <a:schemeClr val="tx1"/>
                          </a:solidFill>
                          <a:latin typeface="Verdana"/>
                          <a:ea typeface="Arial"/>
                          <a:cs typeface="Arial"/>
                        </a:defRPr>
                      </a:lvl2pPr>
                      <a:lvl3pPr marL="914400" algn="l" defTabSz="914400" rtl="0" eaLnBrk="1" latinLnBrk="0" hangingPunct="1">
                        <a:defRPr sz="1800" kern="1200">
                          <a:solidFill>
                            <a:schemeClr val="tx1"/>
                          </a:solidFill>
                          <a:latin typeface="Verdana"/>
                          <a:ea typeface="Arial"/>
                          <a:cs typeface="Arial"/>
                        </a:defRPr>
                      </a:lvl3pPr>
                      <a:lvl4pPr marL="1371600" algn="l" defTabSz="914400" rtl="0" eaLnBrk="1" latinLnBrk="0" hangingPunct="1">
                        <a:defRPr sz="1800" kern="1200">
                          <a:solidFill>
                            <a:schemeClr val="tx1"/>
                          </a:solidFill>
                          <a:latin typeface="Verdana"/>
                          <a:ea typeface="Arial"/>
                          <a:cs typeface="Arial"/>
                        </a:defRPr>
                      </a:lvl4pPr>
                      <a:lvl5pPr marL="1828800" algn="l" defTabSz="914400" rtl="0" eaLnBrk="1" latinLnBrk="0" hangingPunct="1">
                        <a:defRPr sz="1800" kern="1200">
                          <a:solidFill>
                            <a:schemeClr val="tx1"/>
                          </a:solidFill>
                          <a:latin typeface="Verdana"/>
                          <a:ea typeface="Arial"/>
                          <a:cs typeface="Arial"/>
                        </a:defRPr>
                      </a:lvl5pPr>
                      <a:lvl6pPr marL="2286000" algn="l" defTabSz="914400" rtl="0" eaLnBrk="1" latinLnBrk="0" hangingPunct="1">
                        <a:defRPr sz="1800" kern="1200">
                          <a:solidFill>
                            <a:schemeClr val="tx1"/>
                          </a:solidFill>
                          <a:latin typeface="Verdana"/>
                          <a:ea typeface="Arial"/>
                          <a:cs typeface="Arial"/>
                        </a:defRPr>
                      </a:lvl6pPr>
                      <a:lvl7pPr marL="2743200" algn="l" defTabSz="914400" rtl="0" eaLnBrk="1" latinLnBrk="0" hangingPunct="1">
                        <a:defRPr sz="1800" kern="1200">
                          <a:solidFill>
                            <a:schemeClr val="tx1"/>
                          </a:solidFill>
                          <a:latin typeface="Verdana"/>
                          <a:ea typeface="Arial"/>
                          <a:cs typeface="Arial"/>
                        </a:defRPr>
                      </a:lvl7pPr>
                      <a:lvl8pPr marL="3200400" algn="l" defTabSz="914400" rtl="0" eaLnBrk="1" latinLnBrk="0" hangingPunct="1">
                        <a:defRPr sz="1800" kern="1200">
                          <a:solidFill>
                            <a:schemeClr val="tx1"/>
                          </a:solidFill>
                          <a:latin typeface="Verdana"/>
                          <a:ea typeface="Arial"/>
                          <a:cs typeface="Arial"/>
                        </a:defRPr>
                      </a:lvl8pPr>
                      <a:lvl9pPr marL="3657600" algn="l" defTabSz="914400" rtl="0" eaLnBrk="1" latinLnBrk="0" hangingPunct="1">
                        <a:defRPr sz="1800" kern="1200">
                          <a:solidFill>
                            <a:schemeClr val="tx1"/>
                          </a:solidFill>
                          <a:latin typeface="Verdana"/>
                          <a:ea typeface="Arial"/>
                          <a:cs typeface="Arial"/>
                        </a:defRPr>
                      </a:lvl9pPr>
                    </a:lstStyle>
                    <a:p>
                      <a:pPr marL="0" marR="0" lvl="0" indent="0" algn="l" defTabSz="914400" rtl="0" eaLnBrk="0" fontAlgn="base" latinLnBrk="0" hangingPunct="0">
                        <a:lnSpc>
                          <a:spcPct val="90000"/>
                        </a:lnSpc>
                        <a:spcBef>
                          <a:spcPct val="15000"/>
                        </a:spcBef>
                        <a:spcAft>
                          <a:spcPct val="0"/>
                        </a:spcAft>
                        <a:buClrTx/>
                        <a:buSzTx/>
                        <a:buFontTx/>
                        <a:buNone/>
                        <a:tabLst>
                          <a:tab pos="2919413" algn="l"/>
                        </a:tabLst>
                      </a:pPr>
                      <a:r>
                        <a:rPr kumimoji="0" lang="en-US" sz="1200" u="none" strike="noStrike" cap="none" normalizeH="0" baseline="0" dirty="0" smtClean="0">
                          <a:ln>
                            <a:noFill/>
                          </a:ln>
                          <a:effectLst/>
                          <a:latin typeface="Intel Clear" panose="020B0604020203020204" pitchFamily="34" charset="0"/>
                        </a:rPr>
                        <a:t>Memory Support</a:t>
                      </a:r>
                      <a:endParaRPr kumimoji="0" lang="en-US" sz="1200" b="0" i="0" u="none" strike="noStrike" cap="none" normalizeH="0" baseline="0" dirty="0" smtClean="0">
                        <a:ln>
                          <a:noFill/>
                        </a:ln>
                        <a:solidFill>
                          <a:schemeClr val="bg1"/>
                        </a:solidFill>
                        <a:effectLst/>
                        <a:latin typeface="Intel Clear" panose="020B0604020203020204" pitchFamily="34" charset="0"/>
                        <a:ea typeface="Verdana" panose="020B0604030504040204" pitchFamily="34" charset="0"/>
                        <a:cs typeface="Verdana" panose="020B0604030504040204" pitchFamily="34" charset="0"/>
                      </a:endParaRPr>
                    </a:p>
                  </a:txBody>
                  <a:tcPr marL="45720" marR="45720" marT="18288" marB="18288" anchor="ctr" horzOverflow="overflow"/>
                </a:tc>
                <a:tc>
                  <a:txBody>
                    <a:bodyPr/>
                    <a:lstStyle>
                      <a:defPPr>
                        <a:defRPr lang="en-US"/>
                      </a:defPPr>
                      <a:lvl1pPr marL="0" algn="l" defTabSz="914400" rtl="0" eaLnBrk="1" latinLnBrk="0" hangingPunct="1">
                        <a:defRPr sz="1800" kern="1200">
                          <a:solidFill>
                            <a:schemeClr val="tx1"/>
                          </a:solidFill>
                          <a:latin typeface="Verdana"/>
                          <a:ea typeface="Arial"/>
                          <a:cs typeface="Arial"/>
                        </a:defRPr>
                      </a:lvl1pPr>
                      <a:lvl2pPr marL="457200" algn="l" defTabSz="914400" rtl="0" eaLnBrk="1" latinLnBrk="0" hangingPunct="1">
                        <a:defRPr sz="1800" kern="1200">
                          <a:solidFill>
                            <a:schemeClr val="tx1"/>
                          </a:solidFill>
                          <a:latin typeface="Verdana"/>
                          <a:ea typeface="Arial"/>
                          <a:cs typeface="Arial"/>
                        </a:defRPr>
                      </a:lvl2pPr>
                      <a:lvl3pPr marL="914400" algn="l" defTabSz="914400" rtl="0" eaLnBrk="1" latinLnBrk="0" hangingPunct="1">
                        <a:defRPr sz="1800" kern="1200">
                          <a:solidFill>
                            <a:schemeClr val="tx1"/>
                          </a:solidFill>
                          <a:latin typeface="Verdana"/>
                          <a:ea typeface="Arial"/>
                          <a:cs typeface="Arial"/>
                        </a:defRPr>
                      </a:lvl3pPr>
                      <a:lvl4pPr marL="1371600" algn="l" defTabSz="914400" rtl="0" eaLnBrk="1" latinLnBrk="0" hangingPunct="1">
                        <a:defRPr sz="1800" kern="1200">
                          <a:solidFill>
                            <a:schemeClr val="tx1"/>
                          </a:solidFill>
                          <a:latin typeface="Verdana"/>
                          <a:ea typeface="Arial"/>
                          <a:cs typeface="Arial"/>
                        </a:defRPr>
                      </a:lvl4pPr>
                      <a:lvl5pPr marL="1828800" algn="l" defTabSz="914400" rtl="0" eaLnBrk="1" latinLnBrk="0" hangingPunct="1">
                        <a:defRPr sz="1800" kern="1200">
                          <a:solidFill>
                            <a:schemeClr val="tx1"/>
                          </a:solidFill>
                          <a:latin typeface="Verdana"/>
                          <a:ea typeface="Arial"/>
                          <a:cs typeface="Arial"/>
                        </a:defRPr>
                      </a:lvl5pPr>
                      <a:lvl6pPr marL="2286000" algn="l" defTabSz="914400" rtl="0" eaLnBrk="1" latinLnBrk="0" hangingPunct="1">
                        <a:defRPr sz="1800" kern="1200">
                          <a:solidFill>
                            <a:schemeClr val="tx1"/>
                          </a:solidFill>
                          <a:latin typeface="Verdana"/>
                          <a:ea typeface="Arial"/>
                          <a:cs typeface="Arial"/>
                        </a:defRPr>
                      </a:lvl6pPr>
                      <a:lvl7pPr marL="2743200" algn="l" defTabSz="914400" rtl="0" eaLnBrk="1" latinLnBrk="0" hangingPunct="1">
                        <a:defRPr sz="1800" kern="1200">
                          <a:solidFill>
                            <a:schemeClr val="tx1"/>
                          </a:solidFill>
                          <a:latin typeface="Verdana"/>
                          <a:ea typeface="Arial"/>
                          <a:cs typeface="Arial"/>
                        </a:defRPr>
                      </a:lvl7pPr>
                      <a:lvl8pPr marL="3200400" algn="l" defTabSz="914400" rtl="0" eaLnBrk="1" latinLnBrk="0" hangingPunct="1">
                        <a:defRPr sz="1800" kern="1200">
                          <a:solidFill>
                            <a:schemeClr val="tx1"/>
                          </a:solidFill>
                          <a:latin typeface="Verdana"/>
                          <a:ea typeface="Arial"/>
                          <a:cs typeface="Arial"/>
                        </a:defRPr>
                      </a:lvl8pPr>
                      <a:lvl9pPr marL="3657600" algn="l" defTabSz="914400" rtl="0" eaLnBrk="1" latinLnBrk="0" hangingPunct="1">
                        <a:defRPr sz="1800" kern="1200">
                          <a:solidFill>
                            <a:schemeClr val="tx1"/>
                          </a:solidFill>
                          <a:latin typeface="Verdana"/>
                          <a:ea typeface="Arial"/>
                          <a:cs typeface="Arial"/>
                        </a:defRPr>
                      </a:lvl9pPr>
                    </a:lstStyle>
                    <a:p>
                      <a:pPr algn="ctr"/>
                      <a:r>
                        <a:rPr lang="en-US" sz="1100" dirty="0" smtClean="0">
                          <a:latin typeface="Intel Clear" panose="020B0604020203020204" pitchFamily="34" charset="0"/>
                        </a:rPr>
                        <a:t>4xDDR3 channels</a:t>
                      </a:r>
                      <a:endParaRPr lang="en-US" sz="1100" dirty="0" smtClean="0">
                        <a:solidFill>
                          <a:sysClr val="windowText" lastClr="000000"/>
                        </a:solidFill>
                        <a:latin typeface="Intel Clear" panose="020B0604020203020204" pitchFamily="34" charset="0"/>
                        <a:ea typeface="Verdana" panose="020B0604030504040204" pitchFamily="34" charset="0"/>
                        <a:cs typeface="Verdana" panose="020B0604030504040204" pitchFamily="34" charset="0"/>
                      </a:endParaRPr>
                    </a:p>
                  </a:txBody>
                  <a:tcPr marL="45720" marR="45720" marT="18288" marB="18288" anchor="ctr" horzOverflow="overflow"/>
                </a:tc>
                <a:tc>
                  <a:txBody>
                    <a:bodyPr/>
                    <a:lstStyle>
                      <a:defPPr>
                        <a:defRPr lang="en-US"/>
                      </a:defPPr>
                      <a:lvl1pPr marL="0" algn="l" defTabSz="914400" rtl="0" eaLnBrk="1" latinLnBrk="0" hangingPunct="1">
                        <a:defRPr sz="1800" kern="1200">
                          <a:solidFill>
                            <a:schemeClr val="tx1"/>
                          </a:solidFill>
                          <a:latin typeface="Verdana"/>
                          <a:ea typeface="Arial"/>
                          <a:cs typeface="Arial"/>
                        </a:defRPr>
                      </a:lvl1pPr>
                      <a:lvl2pPr marL="457200" algn="l" defTabSz="914400" rtl="0" eaLnBrk="1" latinLnBrk="0" hangingPunct="1">
                        <a:defRPr sz="1800" kern="1200">
                          <a:solidFill>
                            <a:schemeClr val="tx1"/>
                          </a:solidFill>
                          <a:latin typeface="Verdana"/>
                          <a:ea typeface="Arial"/>
                          <a:cs typeface="Arial"/>
                        </a:defRPr>
                      </a:lvl2pPr>
                      <a:lvl3pPr marL="914400" algn="l" defTabSz="914400" rtl="0" eaLnBrk="1" latinLnBrk="0" hangingPunct="1">
                        <a:defRPr sz="1800" kern="1200">
                          <a:solidFill>
                            <a:schemeClr val="tx1"/>
                          </a:solidFill>
                          <a:latin typeface="Verdana"/>
                          <a:ea typeface="Arial"/>
                          <a:cs typeface="Arial"/>
                        </a:defRPr>
                      </a:lvl3pPr>
                      <a:lvl4pPr marL="1371600" algn="l" defTabSz="914400" rtl="0" eaLnBrk="1" latinLnBrk="0" hangingPunct="1">
                        <a:defRPr sz="1800" kern="1200">
                          <a:solidFill>
                            <a:schemeClr val="tx1"/>
                          </a:solidFill>
                          <a:latin typeface="Verdana"/>
                          <a:ea typeface="Arial"/>
                          <a:cs typeface="Arial"/>
                        </a:defRPr>
                      </a:lvl4pPr>
                      <a:lvl5pPr marL="1828800" algn="l" defTabSz="914400" rtl="0" eaLnBrk="1" latinLnBrk="0" hangingPunct="1">
                        <a:defRPr sz="1800" kern="1200">
                          <a:solidFill>
                            <a:schemeClr val="tx1"/>
                          </a:solidFill>
                          <a:latin typeface="Verdana"/>
                          <a:ea typeface="Arial"/>
                          <a:cs typeface="Arial"/>
                        </a:defRPr>
                      </a:lvl5pPr>
                      <a:lvl6pPr marL="2286000" algn="l" defTabSz="914400" rtl="0" eaLnBrk="1" latinLnBrk="0" hangingPunct="1">
                        <a:defRPr sz="1800" kern="1200">
                          <a:solidFill>
                            <a:schemeClr val="tx1"/>
                          </a:solidFill>
                          <a:latin typeface="Verdana"/>
                          <a:ea typeface="Arial"/>
                          <a:cs typeface="Arial"/>
                        </a:defRPr>
                      </a:lvl6pPr>
                      <a:lvl7pPr marL="2743200" algn="l" defTabSz="914400" rtl="0" eaLnBrk="1" latinLnBrk="0" hangingPunct="1">
                        <a:defRPr sz="1800" kern="1200">
                          <a:solidFill>
                            <a:schemeClr val="tx1"/>
                          </a:solidFill>
                          <a:latin typeface="Verdana"/>
                          <a:ea typeface="Arial"/>
                          <a:cs typeface="Arial"/>
                        </a:defRPr>
                      </a:lvl7pPr>
                      <a:lvl8pPr marL="3200400" algn="l" defTabSz="914400" rtl="0" eaLnBrk="1" latinLnBrk="0" hangingPunct="1">
                        <a:defRPr sz="1800" kern="1200">
                          <a:solidFill>
                            <a:schemeClr val="tx1"/>
                          </a:solidFill>
                          <a:latin typeface="Verdana"/>
                          <a:ea typeface="Arial"/>
                          <a:cs typeface="Arial"/>
                        </a:defRPr>
                      </a:lvl8pPr>
                      <a:lvl9pPr marL="3657600" algn="l" defTabSz="914400" rtl="0" eaLnBrk="1" latinLnBrk="0" hangingPunct="1">
                        <a:defRPr sz="1800" kern="1200">
                          <a:solidFill>
                            <a:schemeClr val="tx1"/>
                          </a:solidFill>
                          <a:latin typeface="Verdana"/>
                          <a:ea typeface="Arial"/>
                          <a:cs typeface="Arial"/>
                        </a:defRPr>
                      </a:lvl9pPr>
                    </a:lstStyle>
                    <a:p>
                      <a:pPr marL="0" marR="0" lvl="0" indent="0" algn="ctr" defTabSz="914400" rtl="0" eaLnBrk="0" fontAlgn="base" latinLnBrk="0" hangingPunct="0">
                        <a:lnSpc>
                          <a:spcPct val="90000"/>
                        </a:lnSpc>
                        <a:spcBef>
                          <a:spcPct val="15000"/>
                        </a:spcBef>
                        <a:spcAft>
                          <a:spcPct val="0"/>
                        </a:spcAft>
                        <a:buClrTx/>
                        <a:buSzTx/>
                        <a:buFontTx/>
                        <a:buNone/>
                        <a:tabLst>
                          <a:tab pos="2919413" algn="l"/>
                        </a:tabLst>
                      </a:pPr>
                      <a:r>
                        <a:rPr kumimoji="0" lang="fr-FR" sz="1100" u="none" strike="noStrike" cap="none" normalizeH="0" baseline="0" dirty="0" smtClean="0">
                          <a:ln>
                            <a:noFill/>
                          </a:ln>
                          <a:effectLst/>
                          <a:latin typeface="Intel Clear" panose="020B0604020203020204" pitchFamily="34" charset="0"/>
                        </a:rPr>
                        <a:t>4x</a:t>
                      </a:r>
                      <a:r>
                        <a:rPr kumimoji="0" lang="fr-FR" sz="1100" b="1" u="none" strike="noStrike" cap="none" normalizeH="0" baseline="0" dirty="0" smtClean="0">
                          <a:ln>
                            <a:noFill/>
                          </a:ln>
                          <a:effectLst/>
                          <a:latin typeface="Intel Clear" panose="020B0604020203020204" pitchFamily="34" charset="0"/>
                        </a:rPr>
                        <a:t>DDR4</a:t>
                      </a:r>
                      <a:r>
                        <a:rPr kumimoji="0" lang="fr-FR" sz="1100" u="none" strike="noStrike" cap="none" normalizeH="0" baseline="0" dirty="0" smtClean="0">
                          <a:ln>
                            <a:noFill/>
                          </a:ln>
                          <a:effectLst/>
                          <a:latin typeface="Intel Clear" panose="020B0604020203020204" pitchFamily="34" charset="0"/>
                        </a:rPr>
                        <a:t> </a:t>
                      </a:r>
                      <a:r>
                        <a:rPr kumimoji="0" lang="fr-FR" sz="1100" u="none" strike="noStrike" cap="none" normalizeH="0" baseline="0" dirty="0" err="1" smtClean="0">
                          <a:ln>
                            <a:noFill/>
                          </a:ln>
                          <a:effectLst/>
                          <a:latin typeface="Intel Clear" panose="020B0604020203020204" pitchFamily="34" charset="0"/>
                        </a:rPr>
                        <a:t>channels</a:t>
                      </a:r>
                      <a:endParaRPr kumimoji="0" lang="fr-FR" sz="1100" b="1" i="0" u="none" strike="noStrike" cap="none" normalizeH="0" baseline="0" dirty="0" smtClean="0">
                        <a:ln>
                          <a:noFill/>
                        </a:ln>
                        <a:solidFill>
                          <a:sysClr val="windowText" lastClr="000000"/>
                        </a:solidFill>
                        <a:effectLst/>
                        <a:latin typeface="Intel Clear" panose="020B0604020203020204" pitchFamily="34" charset="0"/>
                        <a:ea typeface="Verdana" panose="020B0604030504040204" pitchFamily="34" charset="0"/>
                        <a:cs typeface="Verdana" panose="020B0604030504040204" pitchFamily="34" charset="0"/>
                      </a:endParaRPr>
                    </a:p>
                  </a:txBody>
                  <a:tcPr marL="45720" marR="45720" marT="18288" marB="18288" anchor="ctr" horzOverflow="overflow"/>
                </a:tc>
                <a:tc>
                  <a:txBody>
                    <a:bodyPr/>
                    <a:lstStyle>
                      <a:defPPr>
                        <a:defRPr lang="en-US"/>
                      </a:defPPr>
                      <a:lvl1pPr marL="0" algn="l" defTabSz="914400" rtl="0" eaLnBrk="1" latinLnBrk="0" hangingPunct="1">
                        <a:defRPr sz="1800" kern="1200">
                          <a:solidFill>
                            <a:schemeClr val="tx1"/>
                          </a:solidFill>
                          <a:latin typeface="Verdana"/>
                          <a:ea typeface="Arial"/>
                          <a:cs typeface="Arial"/>
                        </a:defRPr>
                      </a:lvl1pPr>
                      <a:lvl2pPr marL="457200" algn="l" defTabSz="914400" rtl="0" eaLnBrk="1" latinLnBrk="0" hangingPunct="1">
                        <a:defRPr sz="1800" kern="1200">
                          <a:solidFill>
                            <a:schemeClr val="tx1"/>
                          </a:solidFill>
                          <a:latin typeface="Verdana"/>
                          <a:ea typeface="Arial"/>
                          <a:cs typeface="Arial"/>
                        </a:defRPr>
                      </a:lvl2pPr>
                      <a:lvl3pPr marL="914400" algn="l" defTabSz="914400" rtl="0" eaLnBrk="1" latinLnBrk="0" hangingPunct="1">
                        <a:defRPr sz="1800" kern="1200">
                          <a:solidFill>
                            <a:schemeClr val="tx1"/>
                          </a:solidFill>
                          <a:latin typeface="Verdana"/>
                          <a:ea typeface="Arial"/>
                          <a:cs typeface="Arial"/>
                        </a:defRPr>
                      </a:lvl3pPr>
                      <a:lvl4pPr marL="1371600" algn="l" defTabSz="914400" rtl="0" eaLnBrk="1" latinLnBrk="0" hangingPunct="1">
                        <a:defRPr sz="1800" kern="1200">
                          <a:solidFill>
                            <a:schemeClr val="tx1"/>
                          </a:solidFill>
                          <a:latin typeface="Verdana"/>
                          <a:ea typeface="Arial"/>
                          <a:cs typeface="Arial"/>
                        </a:defRPr>
                      </a:lvl4pPr>
                      <a:lvl5pPr marL="1828800" algn="l" defTabSz="914400" rtl="0" eaLnBrk="1" latinLnBrk="0" hangingPunct="1">
                        <a:defRPr sz="1800" kern="1200">
                          <a:solidFill>
                            <a:schemeClr val="tx1"/>
                          </a:solidFill>
                          <a:latin typeface="Verdana"/>
                          <a:ea typeface="Arial"/>
                          <a:cs typeface="Arial"/>
                        </a:defRPr>
                      </a:lvl5pPr>
                      <a:lvl6pPr marL="2286000" algn="l" defTabSz="914400" rtl="0" eaLnBrk="1" latinLnBrk="0" hangingPunct="1">
                        <a:defRPr sz="1800" kern="1200">
                          <a:solidFill>
                            <a:schemeClr val="tx1"/>
                          </a:solidFill>
                          <a:latin typeface="Verdana"/>
                          <a:ea typeface="Arial"/>
                          <a:cs typeface="Arial"/>
                        </a:defRPr>
                      </a:lvl6pPr>
                      <a:lvl7pPr marL="2743200" algn="l" defTabSz="914400" rtl="0" eaLnBrk="1" latinLnBrk="0" hangingPunct="1">
                        <a:defRPr sz="1800" kern="1200">
                          <a:solidFill>
                            <a:schemeClr val="tx1"/>
                          </a:solidFill>
                          <a:latin typeface="Verdana"/>
                          <a:ea typeface="Arial"/>
                          <a:cs typeface="Arial"/>
                        </a:defRPr>
                      </a:lvl7pPr>
                      <a:lvl8pPr marL="3200400" algn="l" defTabSz="914400" rtl="0" eaLnBrk="1" latinLnBrk="0" hangingPunct="1">
                        <a:defRPr sz="1800" kern="1200">
                          <a:solidFill>
                            <a:schemeClr val="tx1"/>
                          </a:solidFill>
                          <a:latin typeface="Verdana"/>
                          <a:ea typeface="Arial"/>
                          <a:cs typeface="Arial"/>
                        </a:defRPr>
                      </a:lvl8pPr>
                      <a:lvl9pPr marL="3657600" algn="l" defTabSz="914400" rtl="0" eaLnBrk="1" latinLnBrk="0" hangingPunct="1">
                        <a:defRPr sz="1800" kern="1200">
                          <a:solidFill>
                            <a:schemeClr val="tx1"/>
                          </a:solidFill>
                          <a:latin typeface="Verdana"/>
                          <a:ea typeface="Arial"/>
                          <a:cs typeface="Arial"/>
                        </a:defRPr>
                      </a:lvl9pPr>
                    </a:lstStyle>
                    <a:p>
                      <a:pPr marL="0" marR="0" lvl="0" indent="0" algn="l" defTabSz="914400" rtl="0" eaLnBrk="0" fontAlgn="base" latinLnBrk="0" hangingPunct="0">
                        <a:lnSpc>
                          <a:spcPct val="90000"/>
                        </a:lnSpc>
                        <a:spcBef>
                          <a:spcPct val="15000"/>
                        </a:spcBef>
                        <a:spcAft>
                          <a:spcPct val="0"/>
                        </a:spcAft>
                        <a:buClrTx/>
                        <a:buSzTx/>
                        <a:buFontTx/>
                        <a:buNone/>
                        <a:tabLst>
                          <a:tab pos="2919413" algn="l"/>
                        </a:tabLst>
                      </a:pPr>
                      <a:r>
                        <a:rPr kumimoji="0" lang="en-US" sz="1100" u="none" strike="noStrike" cap="none" normalizeH="0" baseline="0" dirty="0" smtClean="0">
                          <a:ln>
                            <a:noFill/>
                          </a:ln>
                          <a:effectLst/>
                          <a:latin typeface="Intel Clear" panose="020B0604020203020204" pitchFamily="34" charset="0"/>
                        </a:rPr>
                        <a:t>Latest DDR technology</a:t>
                      </a:r>
                      <a:endParaRPr kumimoji="0" lang="en-US" sz="1100" b="0" i="0" u="none" strike="noStrike" cap="none" normalizeH="0" baseline="0" dirty="0" smtClean="0">
                        <a:ln>
                          <a:noFill/>
                        </a:ln>
                        <a:solidFill>
                          <a:sysClr val="windowText" lastClr="000000"/>
                        </a:solidFill>
                        <a:effectLst/>
                        <a:latin typeface="Intel Clear" panose="020B0604020203020204" pitchFamily="34" charset="0"/>
                        <a:ea typeface="Verdana" panose="020B0604030504040204" pitchFamily="34" charset="0"/>
                        <a:cs typeface="Verdana" panose="020B0604030504040204" pitchFamily="34" charset="0"/>
                      </a:endParaRPr>
                    </a:p>
                  </a:txBody>
                  <a:tcPr marL="45720" marR="45720" marT="18288" marB="18288" anchor="ctr" horzOverflow="overflow"/>
                </a:tc>
              </a:tr>
              <a:tr h="412180">
                <a:tc>
                  <a:txBody>
                    <a:bodyPr/>
                    <a:lstStyle/>
                    <a:p>
                      <a:pPr marL="0" marR="0" lvl="0" indent="0" algn="l" defTabSz="914400" rtl="0" eaLnBrk="0" fontAlgn="base" latinLnBrk="0" hangingPunct="0">
                        <a:lnSpc>
                          <a:spcPct val="90000"/>
                        </a:lnSpc>
                        <a:spcBef>
                          <a:spcPct val="15000"/>
                        </a:spcBef>
                        <a:spcAft>
                          <a:spcPct val="0"/>
                        </a:spcAft>
                        <a:buClrTx/>
                        <a:buSzTx/>
                        <a:buFontTx/>
                        <a:buNone/>
                        <a:tabLst>
                          <a:tab pos="2919413" algn="l"/>
                        </a:tabLst>
                      </a:pPr>
                      <a:r>
                        <a:rPr kumimoji="0" lang="en-US" sz="1200" u="none" strike="noStrike" cap="none" normalizeH="0" baseline="0" dirty="0" smtClean="0">
                          <a:ln>
                            <a:noFill/>
                          </a:ln>
                          <a:effectLst/>
                          <a:latin typeface="Intel Clear" panose="020B0604020203020204" pitchFamily="34" charset="0"/>
                        </a:rPr>
                        <a:t>Memory Speed</a:t>
                      </a:r>
                      <a:endParaRPr kumimoji="0" lang="en-US" sz="1200" b="0" i="0" u="none" strike="noStrike" cap="none" normalizeH="0" baseline="0" dirty="0" smtClean="0">
                        <a:ln>
                          <a:noFill/>
                        </a:ln>
                        <a:solidFill>
                          <a:schemeClr val="bg1"/>
                        </a:solidFill>
                        <a:effectLst/>
                        <a:latin typeface="Intel Clear" panose="020B0604020203020204" pitchFamily="34" charset="0"/>
                        <a:ea typeface="Verdana" panose="020B0604030504040204" pitchFamily="34" charset="0"/>
                        <a:cs typeface="Verdana" panose="020B0604030504040204" pitchFamily="34" charset="0"/>
                      </a:endParaRPr>
                    </a:p>
                  </a:txBody>
                  <a:tcPr marL="45720" marR="45720" marT="18288" marB="18288" anchor="ctr" horzOverflow="overflow"/>
                </a:tc>
                <a:tc>
                  <a:txBody>
                    <a:bodyPr/>
                    <a:lstStyle/>
                    <a:p>
                      <a:pPr marL="0" marR="0" lvl="0" indent="0" algn="ctr" defTabSz="914400" rtl="0" eaLnBrk="0" fontAlgn="base" latinLnBrk="0" hangingPunct="0">
                        <a:lnSpc>
                          <a:spcPct val="90000"/>
                        </a:lnSpc>
                        <a:spcBef>
                          <a:spcPct val="15000"/>
                        </a:spcBef>
                        <a:spcAft>
                          <a:spcPct val="0"/>
                        </a:spcAft>
                        <a:buClrTx/>
                        <a:buSzTx/>
                        <a:buFontTx/>
                        <a:buNone/>
                        <a:tabLst>
                          <a:tab pos="2919413" algn="l"/>
                        </a:tabLst>
                      </a:pPr>
                      <a:r>
                        <a:rPr kumimoji="0" lang="en-US" sz="1100" u="none" strike="noStrike" cap="none" normalizeH="0" baseline="0" dirty="0" smtClean="0">
                          <a:ln>
                            <a:noFill/>
                          </a:ln>
                          <a:effectLst/>
                          <a:latin typeface="Intel Clear" panose="020B0604020203020204" pitchFamily="34" charset="0"/>
                        </a:rPr>
                        <a:t>Up </a:t>
                      </a:r>
                      <a:r>
                        <a:rPr kumimoji="0" lang="en-US" sz="1100" u="none" strike="noStrike" cap="none" normalizeH="0" baseline="0" dirty="0" err="1" smtClean="0">
                          <a:ln>
                            <a:noFill/>
                          </a:ln>
                          <a:effectLst/>
                          <a:latin typeface="Intel Clear" panose="020B0604020203020204" pitchFamily="34" charset="0"/>
                        </a:rPr>
                        <a:t>tp</a:t>
                      </a:r>
                      <a:r>
                        <a:rPr kumimoji="0" lang="en-US" sz="1100" u="none" strike="noStrike" cap="none" normalizeH="0" baseline="0" dirty="0" smtClean="0">
                          <a:ln>
                            <a:noFill/>
                          </a:ln>
                          <a:effectLst/>
                          <a:latin typeface="Intel Clear" panose="020B0604020203020204" pitchFamily="34" charset="0"/>
                        </a:rPr>
                        <a:t> 1866 MT/s</a:t>
                      </a:r>
                      <a:endParaRPr kumimoji="0" lang="en-US" sz="1100" b="0" i="0" u="none" strike="noStrike" cap="none" normalizeH="0" baseline="0" dirty="0" smtClean="0">
                        <a:ln>
                          <a:noFill/>
                        </a:ln>
                        <a:solidFill>
                          <a:sysClr val="windowText" lastClr="000000"/>
                        </a:solidFill>
                        <a:effectLst/>
                        <a:latin typeface="Intel Clear" panose="020B0604020203020204" pitchFamily="34" charset="0"/>
                        <a:ea typeface="Verdana" panose="020B0604030504040204" pitchFamily="34" charset="0"/>
                        <a:cs typeface="Verdana" panose="020B0604030504040204" pitchFamily="34" charset="0"/>
                      </a:endParaRPr>
                    </a:p>
                  </a:txBody>
                  <a:tcPr marL="45720" marR="45720" marT="18288" marB="18288" anchor="ctr" horzOverflow="overflow"/>
                </a:tc>
                <a:tc>
                  <a:txBody>
                    <a:bodyPr/>
                    <a:lstStyle/>
                    <a:p>
                      <a:pPr marL="0" marR="0" lvl="0" indent="0" algn="ctr" defTabSz="914400" rtl="0" eaLnBrk="0" fontAlgn="base" latinLnBrk="0" hangingPunct="0">
                        <a:lnSpc>
                          <a:spcPct val="90000"/>
                        </a:lnSpc>
                        <a:spcBef>
                          <a:spcPct val="15000"/>
                        </a:spcBef>
                        <a:spcAft>
                          <a:spcPct val="0"/>
                        </a:spcAft>
                        <a:buClrTx/>
                        <a:buSzTx/>
                        <a:buFontTx/>
                        <a:buNone/>
                        <a:tabLst>
                          <a:tab pos="2919413" algn="l"/>
                        </a:tabLst>
                      </a:pPr>
                      <a:r>
                        <a:rPr kumimoji="0" lang="en-US" sz="1100" u="none" strike="noStrike" cap="none" normalizeH="0" baseline="0" dirty="0" smtClean="0">
                          <a:ln>
                            <a:noFill/>
                          </a:ln>
                          <a:effectLst/>
                          <a:latin typeface="Intel Clear" panose="020B0604020203020204" pitchFamily="34" charset="0"/>
                        </a:rPr>
                        <a:t>Up to </a:t>
                      </a:r>
                      <a:r>
                        <a:rPr kumimoji="0" lang="en-US" sz="1100" b="1" u="none" strike="noStrike" cap="none" normalizeH="0" baseline="0" dirty="0" smtClean="0">
                          <a:ln>
                            <a:noFill/>
                          </a:ln>
                          <a:effectLst/>
                          <a:latin typeface="Intel Clear" panose="020B0604020203020204" pitchFamily="34" charset="0"/>
                        </a:rPr>
                        <a:t>2133</a:t>
                      </a:r>
                      <a:r>
                        <a:rPr kumimoji="0" lang="en-US" sz="1100" u="none" strike="noStrike" cap="none" normalizeH="0" baseline="0" dirty="0" smtClean="0">
                          <a:ln>
                            <a:noFill/>
                          </a:ln>
                          <a:effectLst/>
                          <a:latin typeface="Intel Clear" panose="020B0604020203020204" pitchFamily="34" charset="0"/>
                        </a:rPr>
                        <a:t> MT/s</a:t>
                      </a:r>
                      <a:endParaRPr kumimoji="0" lang="en-US" sz="1100" b="1" i="0" u="none" strike="noStrike" cap="none" normalizeH="0" baseline="0" dirty="0" smtClean="0">
                        <a:ln>
                          <a:noFill/>
                        </a:ln>
                        <a:solidFill>
                          <a:sysClr val="windowText" lastClr="000000"/>
                        </a:solidFill>
                        <a:effectLst/>
                        <a:latin typeface="Intel Clear" panose="020B0604020203020204" pitchFamily="34" charset="0"/>
                        <a:ea typeface="Verdana" panose="020B0604030504040204" pitchFamily="34" charset="0"/>
                        <a:cs typeface="Verdana" panose="020B0604030504040204" pitchFamily="34" charset="0"/>
                      </a:endParaRPr>
                    </a:p>
                  </a:txBody>
                  <a:tcPr marL="45720" marR="45720" marT="18288" marB="18288" anchor="ctr" horzOverflow="overflow"/>
                </a:tc>
                <a:tc>
                  <a:txBody>
                    <a:bodyPr/>
                    <a:lstStyle/>
                    <a:p>
                      <a:pPr marL="0" marR="0" lvl="0" indent="0" algn="l" defTabSz="914400" rtl="0" eaLnBrk="0" fontAlgn="base" latinLnBrk="0" hangingPunct="0">
                        <a:lnSpc>
                          <a:spcPct val="90000"/>
                        </a:lnSpc>
                        <a:spcBef>
                          <a:spcPct val="15000"/>
                        </a:spcBef>
                        <a:spcAft>
                          <a:spcPct val="0"/>
                        </a:spcAft>
                        <a:buClrTx/>
                        <a:buSzTx/>
                        <a:buFontTx/>
                        <a:buNone/>
                        <a:tabLst>
                          <a:tab pos="2919413" algn="l"/>
                        </a:tabLst>
                      </a:pPr>
                      <a:r>
                        <a:rPr kumimoji="0" lang="en-US" sz="1100" u="none" strike="noStrike" cap="none" normalizeH="0" baseline="0" dirty="0" smtClean="0">
                          <a:ln>
                            <a:noFill/>
                          </a:ln>
                          <a:effectLst/>
                          <a:latin typeface="Intel Clear" panose="020B0604020203020204" pitchFamily="34" charset="0"/>
                        </a:rPr>
                        <a:t>Increased responsiveness</a:t>
                      </a:r>
                      <a:endParaRPr kumimoji="0" lang="en-US" sz="1100" b="0" i="0" u="none" strike="noStrike" cap="none" normalizeH="0" baseline="0" dirty="0" smtClean="0">
                        <a:ln>
                          <a:noFill/>
                        </a:ln>
                        <a:solidFill>
                          <a:sysClr val="windowText" lastClr="000000"/>
                        </a:solidFill>
                        <a:effectLst/>
                        <a:latin typeface="Intel Clear" panose="020B0604020203020204" pitchFamily="34" charset="0"/>
                        <a:ea typeface="Verdana" panose="020B0604030504040204" pitchFamily="34" charset="0"/>
                        <a:cs typeface="Verdana" panose="020B0604030504040204" pitchFamily="34" charset="0"/>
                      </a:endParaRPr>
                    </a:p>
                  </a:txBody>
                  <a:tcPr marL="45720" marR="45720" marT="18288" marB="18288" anchor="ctr" horzOverflow="overflow"/>
                </a:tc>
              </a:tr>
              <a:tr h="448292">
                <a:tc>
                  <a:txBody>
                    <a:bodyPr/>
                    <a:lstStyle>
                      <a:defPPr>
                        <a:defRPr lang="en-US"/>
                      </a:defPPr>
                      <a:lvl1pPr marL="0" algn="l" defTabSz="914400" rtl="0" eaLnBrk="1" latinLnBrk="0" hangingPunct="1">
                        <a:defRPr sz="1800" kern="1200">
                          <a:solidFill>
                            <a:schemeClr val="tx1"/>
                          </a:solidFill>
                          <a:latin typeface="Verdana"/>
                          <a:ea typeface="Arial"/>
                          <a:cs typeface="Arial"/>
                        </a:defRPr>
                      </a:lvl1pPr>
                      <a:lvl2pPr marL="457200" algn="l" defTabSz="914400" rtl="0" eaLnBrk="1" latinLnBrk="0" hangingPunct="1">
                        <a:defRPr sz="1800" kern="1200">
                          <a:solidFill>
                            <a:schemeClr val="tx1"/>
                          </a:solidFill>
                          <a:latin typeface="Verdana"/>
                          <a:ea typeface="Arial"/>
                          <a:cs typeface="Arial"/>
                        </a:defRPr>
                      </a:lvl2pPr>
                      <a:lvl3pPr marL="914400" algn="l" defTabSz="914400" rtl="0" eaLnBrk="1" latinLnBrk="0" hangingPunct="1">
                        <a:defRPr sz="1800" kern="1200">
                          <a:solidFill>
                            <a:schemeClr val="tx1"/>
                          </a:solidFill>
                          <a:latin typeface="Verdana"/>
                          <a:ea typeface="Arial"/>
                          <a:cs typeface="Arial"/>
                        </a:defRPr>
                      </a:lvl3pPr>
                      <a:lvl4pPr marL="1371600" algn="l" defTabSz="914400" rtl="0" eaLnBrk="1" latinLnBrk="0" hangingPunct="1">
                        <a:defRPr sz="1800" kern="1200">
                          <a:solidFill>
                            <a:schemeClr val="tx1"/>
                          </a:solidFill>
                          <a:latin typeface="Verdana"/>
                          <a:ea typeface="Arial"/>
                          <a:cs typeface="Arial"/>
                        </a:defRPr>
                      </a:lvl4pPr>
                      <a:lvl5pPr marL="1828800" algn="l" defTabSz="914400" rtl="0" eaLnBrk="1" latinLnBrk="0" hangingPunct="1">
                        <a:defRPr sz="1800" kern="1200">
                          <a:solidFill>
                            <a:schemeClr val="tx1"/>
                          </a:solidFill>
                          <a:latin typeface="Verdana"/>
                          <a:ea typeface="Arial"/>
                          <a:cs typeface="Arial"/>
                        </a:defRPr>
                      </a:lvl5pPr>
                      <a:lvl6pPr marL="2286000" algn="l" defTabSz="914400" rtl="0" eaLnBrk="1" latinLnBrk="0" hangingPunct="1">
                        <a:defRPr sz="1800" kern="1200">
                          <a:solidFill>
                            <a:schemeClr val="tx1"/>
                          </a:solidFill>
                          <a:latin typeface="Verdana"/>
                          <a:ea typeface="Arial"/>
                          <a:cs typeface="Arial"/>
                        </a:defRPr>
                      </a:lvl6pPr>
                      <a:lvl7pPr marL="2743200" algn="l" defTabSz="914400" rtl="0" eaLnBrk="1" latinLnBrk="0" hangingPunct="1">
                        <a:defRPr sz="1800" kern="1200">
                          <a:solidFill>
                            <a:schemeClr val="tx1"/>
                          </a:solidFill>
                          <a:latin typeface="Verdana"/>
                          <a:ea typeface="Arial"/>
                          <a:cs typeface="Arial"/>
                        </a:defRPr>
                      </a:lvl7pPr>
                      <a:lvl8pPr marL="3200400" algn="l" defTabSz="914400" rtl="0" eaLnBrk="1" latinLnBrk="0" hangingPunct="1">
                        <a:defRPr sz="1800" kern="1200">
                          <a:solidFill>
                            <a:schemeClr val="tx1"/>
                          </a:solidFill>
                          <a:latin typeface="Verdana"/>
                          <a:ea typeface="Arial"/>
                          <a:cs typeface="Arial"/>
                        </a:defRPr>
                      </a:lvl8pPr>
                      <a:lvl9pPr marL="3657600" algn="l" defTabSz="914400" rtl="0" eaLnBrk="1" latinLnBrk="0" hangingPunct="1">
                        <a:defRPr sz="1800" kern="1200">
                          <a:solidFill>
                            <a:schemeClr val="tx1"/>
                          </a:solidFill>
                          <a:latin typeface="Verdana"/>
                          <a:ea typeface="Arial"/>
                          <a:cs typeface="Arial"/>
                        </a:defRPr>
                      </a:lvl9pPr>
                    </a:lstStyle>
                    <a:p>
                      <a:pPr marL="0" marR="0" lvl="0" indent="0" algn="l" defTabSz="914400" rtl="0" eaLnBrk="0" fontAlgn="base" latinLnBrk="0" hangingPunct="0">
                        <a:lnSpc>
                          <a:spcPct val="90000"/>
                        </a:lnSpc>
                        <a:spcBef>
                          <a:spcPct val="15000"/>
                        </a:spcBef>
                        <a:spcAft>
                          <a:spcPct val="0"/>
                        </a:spcAft>
                        <a:buClrTx/>
                        <a:buSzTx/>
                        <a:buFontTx/>
                        <a:buNone/>
                        <a:tabLst>
                          <a:tab pos="2919413" algn="l"/>
                        </a:tabLst>
                      </a:pPr>
                      <a:r>
                        <a:rPr kumimoji="0" lang="en-US" sz="1200" u="none" strike="noStrike" cap="none" normalizeH="0" baseline="0" dirty="0" smtClean="0">
                          <a:ln>
                            <a:noFill/>
                          </a:ln>
                          <a:effectLst/>
                          <a:latin typeface="Intel Clear" panose="020B0604020203020204" pitchFamily="34" charset="0"/>
                        </a:rPr>
                        <a:t>Max: Memory Channels / DIMM Slots / Capacity</a:t>
                      </a:r>
                      <a:endParaRPr kumimoji="0" lang="en-US" sz="1200" b="0" i="0" u="none" strike="noStrike" cap="none" normalizeH="0" baseline="0" dirty="0" smtClean="0">
                        <a:ln>
                          <a:noFill/>
                        </a:ln>
                        <a:solidFill>
                          <a:schemeClr val="bg1"/>
                        </a:solidFill>
                        <a:effectLst/>
                        <a:latin typeface="Intel Clear" panose="020B0604020203020204" pitchFamily="34" charset="0"/>
                        <a:ea typeface="Verdana" panose="020B0604030504040204" pitchFamily="34" charset="0"/>
                        <a:cs typeface="Verdana" panose="020B0604030504040204" pitchFamily="34" charset="0"/>
                      </a:endParaRPr>
                    </a:p>
                  </a:txBody>
                  <a:tcPr marL="45720" marR="45720" marT="18288" marB="18288" anchor="ctr" horzOverflow="overflow"/>
                </a:tc>
                <a:tc>
                  <a:txBody>
                    <a:bodyPr/>
                    <a:lstStyle>
                      <a:defPPr>
                        <a:defRPr lang="en-US"/>
                      </a:defPPr>
                      <a:lvl1pPr marL="0" algn="l" defTabSz="914400" rtl="0" eaLnBrk="1" latinLnBrk="0" hangingPunct="1">
                        <a:defRPr sz="1800" kern="1200">
                          <a:solidFill>
                            <a:schemeClr val="tx1"/>
                          </a:solidFill>
                          <a:latin typeface="Verdana"/>
                          <a:ea typeface="Arial"/>
                          <a:cs typeface="Arial"/>
                        </a:defRPr>
                      </a:lvl1pPr>
                      <a:lvl2pPr marL="457200" algn="l" defTabSz="914400" rtl="0" eaLnBrk="1" latinLnBrk="0" hangingPunct="1">
                        <a:defRPr sz="1800" kern="1200">
                          <a:solidFill>
                            <a:schemeClr val="tx1"/>
                          </a:solidFill>
                          <a:latin typeface="Verdana"/>
                          <a:ea typeface="Arial"/>
                          <a:cs typeface="Arial"/>
                        </a:defRPr>
                      </a:lvl2pPr>
                      <a:lvl3pPr marL="914400" algn="l" defTabSz="914400" rtl="0" eaLnBrk="1" latinLnBrk="0" hangingPunct="1">
                        <a:defRPr sz="1800" kern="1200">
                          <a:solidFill>
                            <a:schemeClr val="tx1"/>
                          </a:solidFill>
                          <a:latin typeface="Verdana"/>
                          <a:ea typeface="Arial"/>
                          <a:cs typeface="Arial"/>
                        </a:defRPr>
                      </a:lvl3pPr>
                      <a:lvl4pPr marL="1371600" algn="l" defTabSz="914400" rtl="0" eaLnBrk="1" latinLnBrk="0" hangingPunct="1">
                        <a:defRPr sz="1800" kern="1200">
                          <a:solidFill>
                            <a:schemeClr val="tx1"/>
                          </a:solidFill>
                          <a:latin typeface="Verdana"/>
                          <a:ea typeface="Arial"/>
                          <a:cs typeface="Arial"/>
                        </a:defRPr>
                      </a:lvl4pPr>
                      <a:lvl5pPr marL="1828800" algn="l" defTabSz="914400" rtl="0" eaLnBrk="1" latinLnBrk="0" hangingPunct="1">
                        <a:defRPr sz="1800" kern="1200">
                          <a:solidFill>
                            <a:schemeClr val="tx1"/>
                          </a:solidFill>
                          <a:latin typeface="Verdana"/>
                          <a:ea typeface="Arial"/>
                          <a:cs typeface="Arial"/>
                        </a:defRPr>
                      </a:lvl5pPr>
                      <a:lvl6pPr marL="2286000" algn="l" defTabSz="914400" rtl="0" eaLnBrk="1" latinLnBrk="0" hangingPunct="1">
                        <a:defRPr sz="1800" kern="1200">
                          <a:solidFill>
                            <a:schemeClr val="tx1"/>
                          </a:solidFill>
                          <a:latin typeface="Verdana"/>
                          <a:ea typeface="Arial"/>
                          <a:cs typeface="Arial"/>
                        </a:defRPr>
                      </a:lvl6pPr>
                      <a:lvl7pPr marL="2743200" algn="l" defTabSz="914400" rtl="0" eaLnBrk="1" latinLnBrk="0" hangingPunct="1">
                        <a:defRPr sz="1800" kern="1200">
                          <a:solidFill>
                            <a:schemeClr val="tx1"/>
                          </a:solidFill>
                          <a:latin typeface="Verdana"/>
                          <a:ea typeface="Arial"/>
                          <a:cs typeface="Arial"/>
                        </a:defRPr>
                      </a:lvl7pPr>
                      <a:lvl8pPr marL="3200400" algn="l" defTabSz="914400" rtl="0" eaLnBrk="1" latinLnBrk="0" hangingPunct="1">
                        <a:defRPr sz="1800" kern="1200">
                          <a:solidFill>
                            <a:schemeClr val="tx1"/>
                          </a:solidFill>
                          <a:latin typeface="Verdana"/>
                          <a:ea typeface="Arial"/>
                          <a:cs typeface="Arial"/>
                        </a:defRPr>
                      </a:lvl8pPr>
                      <a:lvl9pPr marL="3657600" algn="l" defTabSz="914400" rtl="0" eaLnBrk="1" latinLnBrk="0" hangingPunct="1">
                        <a:defRPr sz="1800" kern="1200">
                          <a:solidFill>
                            <a:schemeClr val="tx1"/>
                          </a:solidFill>
                          <a:latin typeface="Verdana"/>
                          <a:ea typeface="Arial"/>
                          <a:cs typeface="Arial"/>
                        </a:defRPr>
                      </a:lvl9pPr>
                    </a:lstStyle>
                    <a:p>
                      <a:pPr marL="0" marR="0" lvl="0" indent="0" algn="ctr" defTabSz="914400" rtl="0" eaLnBrk="0" fontAlgn="base" latinLnBrk="0" hangingPunct="0">
                        <a:lnSpc>
                          <a:spcPct val="90000"/>
                        </a:lnSpc>
                        <a:spcBef>
                          <a:spcPct val="15000"/>
                        </a:spcBef>
                        <a:spcAft>
                          <a:spcPct val="0"/>
                        </a:spcAft>
                        <a:buClrTx/>
                        <a:buSzTx/>
                        <a:buFontTx/>
                        <a:buNone/>
                        <a:tabLst>
                          <a:tab pos="2919413" algn="l"/>
                        </a:tabLst>
                      </a:pPr>
                      <a:r>
                        <a:rPr kumimoji="0" lang="en-US" sz="1100" u="none" strike="noStrike" cap="none" normalizeH="0" baseline="0" dirty="0" smtClean="0">
                          <a:ln>
                            <a:noFill/>
                          </a:ln>
                          <a:effectLst/>
                          <a:latin typeface="Intel Clear" panose="020B0604020203020204" pitchFamily="34" charset="0"/>
                        </a:rPr>
                        <a:t>8 / 24 / 768GB</a:t>
                      </a:r>
                      <a:endParaRPr kumimoji="0" lang="en-US" sz="1100" b="0" i="0" u="none" strike="noStrike" cap="none" normalizeH="0" baseline="0" dirty="0" smtClean="0">
                        <a:ln>
                          <a:noFill/>
                        </a:ln>
                        <a:solidFill>
                          <a:sysClr val="windowText" lastClr="000000"/>
                        </a:solidFill>
                        <a:effectLst/>
                        <a:latin typeface="Intel Clear" panose="020B0604020203020204" pitchFamily="34" charset="0"/>
                        <a:ea typeface="Verdana" panose="020B0604030504040204" pitchFamily="34" charset="0"/>
                        <a:cs typeface="Verdana" panose="020B0604030504040204" pitchFamily="34" charset="0"/>
                      </a:endParaRPr>
                    </a:p>
                  </a:txBody>
                  <a:tcPr marL="45720" marR="45720" marT="18288" marB="18288" anchor="ctr" horzOverflow="overflow"/>
                </a:tc>
                <a:tc>
                  <a:txBody>
                    <a:bodyPr/>
                    <a:lstStyle>
                      <a:defPPr>
                        <a:defRPr lang="en-US"/>
                      </a:defPPr>
                      <a:lvl1pPr marL="0" algn="l" defTabSz="914400" rtl="0" eaLnBrk="1" latinLnBrk="0" hangingPunct="1">
                        <a:defRPr sz="1800" kern="1200">
                          <a:solidFill>
                            <a:schemeClr val="tx1"/>
                          </a:solidFill>
                          <a:latin typeface="Verdana"/>
                          <a:ea typeface="Arial"/>
                          <a:cs typeface="Arial"/>
                        </a:defRPr>
                      </a:lvl1pPr>
                      <a:lvl2pPr marL="457200" algn="l" defTabSz="914400" rtl="0" eaLnBrk="1" latinLnBrk="0" hangingPunct="1">
                        <a:defRPr sz="1800" kern="1200">
                          <a:solidFill>
                            <a:schemeClr val="tx1"/>
                          </a:solidFill>
                          <a:latin typeface="Verdana"/>
                          <a:ea typeface="Arial"/>
                          <a:cs typeface="Arial"/>
                        </a:defRPr>
                      </a:lvl2pPr>
                      <a:lvl3pPr marL="914400" algn="l" defTabSz="914400" rtl="0" eaLnBrk="1" latinLnBrk="0" hangingPunct="1">
                        <a:defRPr sz="1800" kern="1200">
                          <a:solidFill>
                            <a:schemeClr val="tx1"/>
                          </a:solidFill>
                          <a:latin typeface="Verdana"/>
                          <a:ea typeface="Arial"/>
                          <a:cs typeface="Arial"/>
                        </a:defRPr>
                      </a:lvl3pPr>
                      <a:lvl4pPr marL="1371600" algn="l" defTabSz="914400" rtl="0" eaLnBrk="1" latinLnBrk="0" hangingPunct="1">
                        <a:defRPr sz="1800" kern="1200">
                          <a:solidFill>
                            <a:schemeClr val="tx1"/>
                          </a:solidFill>
                          <a:latin typeface="Verdana"/>
                          <a:ea typeface="Arial"/>
                          <a:cs typeface="Arial"/>
                        </a:defRPr>
                      </a:lvl4pPr>
                      <a:lvl5pPr marL="1828800" algn="l" defTabSz="914400" rtl="0" eaLnBrk="1" latinLnBrk="0" hangingPunct="1">
                        <a:defRPr sz="1800" kern="1200">
                          <a:solidFill>
                            <a:schemeClr val="tx1"/>
                          </a:solidFill>
                          <a:latin typeface="Verdana"/>
                          <a:ea typeface="Arial"/>
                          <a:cs typeface="Arial"/>
                        </a:defRPr>
                      </a:lvl5pPr>
                      <a:lvl6pPr marL="2286000" algn="l" defTabSz="914400" rtl="0" eaLnBrk="1" latinLnBrk="0" hangingPunct="1">
                        <a:defRPr sz="1800" kern="1200">
                          <a:solidFill>
                            <a:schemeClr val="tx1"/>
                          </a:solidFill>
                          <a:latin typeface="Verdana"/>
                          <a:ea typeface="Arial"/>
                          <a:cs typeface="Arial"/>
                        </a:defRPr>
                      </a:lvl6pPr>
                      <a:lvl7pPr marL="2743200" algn="l" defTabSz="914400" rtl="0" eaLnBrk="1" latinLnBrk="0" hangingPunct="1">
                        <a:defRPr sz="1800" kern="1200">
                          <a:solidFill>
                            <a:schemeClr val="tx1"/>
                          </a:solidFill>
                          <a:latin typeface="Verdana"/>
                          <a:ea typeface="Arial"/>
                          <a:cs typeface="Arial"/>
                        </a:defRPr>
                      </a:lvl7pPr>
                      <a:lvl8pPr marL="3200400" algn="l" defTabSz="914400" rtl="0" eaLnBrk="1" latinLnBrk="0" hangingPunct="1">
                        <a:defRPr sz="1800" kern="1200">
                          <a:solidFill>
                            <a:schemeClr val="tx1"/>
                          </a:solidFill>
                          <a:latin typeface="Verdana"/>
                          <a:ea typeface="Arial"/>
                          <a:cs typeface="Arial"/>
                        </a:defRPr>
                      </a:lvl8pPr>
                      <a:lvl9pPr marL="3657600" algn="l" defTabSz="914400" rtl="0" eaLnBrk="1" latinLnBrk="0" hangingPunct="1">
                        <a:defRPr sz="1800" kern="1200">
                          <a:solidFill>
                            <a:schemeClr val="tx1"/>
                          </a:solidFill>
                          <a:latin typeface="Verdana"/>
                          <a:ea typeface="Arial"/>
                          <a:cs typeface="Arial"/>
                        </a:defRPr>
                      </a:lvl9pPr>
                    </a:lstStyle>
                    <a:p>
                      <a:pPr marL="0" marR="0" lvl="0" indent="0" algn="ctr" defTabSz="914400" rtl="0" eaLnBrk="0" fontAlgn="base" latinLnBrk="0" hangingPunct="0">
                        <a:lnSpc>
                          <a:spcPct val="90000"/>
                        </a:lnSpc>
                        <a:spcBef>
                          <a:spcPct val="15000"/>
                        </a:spcBef>
                        <a:spcAft>
                          <a:spcPct val="0"/>
                        </a:spcAft>
                        <a:buClrTx/>
                        <a:buSzTx/>
                        <a:buFontTx/>
                        <a:buNone/>
                        <a:tabLst>
                          <a:tab pos="2919413" algn="l"/>
                        </a:tabLst>
                      </a:pPr>
                      <a:r>
                        <a:rPr kumimoji="0" lang="en-US" sz="1100" u="none" strike="noStrike" cap="none" normalizeH="0" baseline="0" dirty="0" smtClean="0">
                          <a:ln>
                            <a:noFill/>
                          </a:ln>
                          <a:effectLst/>
                          <a:latin typeface="Intel Clear" panose="020B0604020203020204" pitchFamily="34" charset="0"/>
                        </a:rPr>
                        <a:t>8 / 24 / </a:t>
                      </a:r>
                      <a:r>
                        <a:rPr kumimoji="0" lang="en-US" sz="1100" b="1" u="none" strike="noStrike" cap="none" normalizeH="0" baseline="0" dirty="0" smtClean="0">
                          <a:ln>
                            <a:noFill/>
                          </a:ln>
                          <a:effectLst/>
                          <a:latin typeface="Intel Clear" panose="020B0604020203020204" pitchFamily="34" charset="0"/>
                        </a:rPr>
                        <a:t>1536</a:t>
                      </a:r>
                      <a:r>
                        <a:rPr kumimoji="0" lang="en-US" sz="1100" u="none" strike="noStrike" cap="none" normalizeH="0" baseline="0" dirty="0" smtClean="0">
                          <a:ln>
                            <a:noFill/>
                          </a:ln>
                          <a:effectLst/>
                          <a:latin typeface="Intel Clear" panose="020B0604020203020204" pitchFamily="34" charset="0"/>
                        </a:rPr>
                        <a:t> GB</a:t>
                      </a:r>
                      <a:endParaRPr kumimoji="0" lang="en-US" sz="1100" b="0" i="0" u="none" strike="noStrike" cap="none" normalizeH="0" baseline="0" dirty="0" smtClean="0">
                        <a:ln>
                          <a:noFill/>
                        </a:ln>
                        <a:solidFill>
                          <a:sysClr val="windowText" lastClr="000000"/>
                        </a:solidFill>
                        <a:effectLst/>
                        <a:latin typeface="Intel Clear" panose="020B0604020203020204" pitchFamily="34" charset="0"/>
                        <a:ea typeface="Verdana" panose="020B0604030504040204" pitchFamily="34" charset="0"/>
                        <a:cs typeface="Verdana" panose="020B0604030504040204" pitchFamily="34" charset="0"/>
                      </a:endParaRPr>
                    </a:p>
                  </a:txBody>
                  <a:tcPr marL="45720" marR="45720" marT="18288" marB="18288" anchor="ctr" horzOverflow="overflow"/>
                </a:tc>
                <a:tc>
                  <a:txBody>
                    <a:bodyPr/>
                    <a:lstStyle>
                      <a:defPPr>
                        <a:defRPr lang="en-US"/>
                      </a:defPPr>
                      <a:lvl1pPr marL="0" algn="l" defTabSz="914400" rtl="0" eaLnBrk="1" latinLnBrk="0" hangingPunct="1">
                        <a:defRPr sz="1800" kern="1200">
                          <a:solidFill>
                            <a:schemeClr val="tx1"/>
                          </a:solidFill>
                          <a:latin typeface="Verdana"/>
                          <a:ea typeface="Arial"/>
                          <a:cs typeface="Arial"/>
                        </a:defRPr>
                      </a:lvl1pPr>
                      <a:lvl2pPr marL="457200" algn="l" defTabSz="914400" rtl="0" eaLnBrk="1" latinLnBrk="0" hangingPunct="1">
                        <a:defRPr sz="1800" kern="1200">
                          <a:solidFill>
                            <a:schemeClr val="tx1"/>
                          </a:solidFill>
                          <a:latin typeface="Verdana"/>
                          <a:ea typeface="Arial"/>
                          <a:cs typeface="Arial"/>
                        </a:defRPr>
                      </a:lvl2pPr>
                      <a:lvl3pPr marL="914400" algn="l" defTabSz="914400" rtl="0" eaLnBrk="1" latinLnBrk="0" hangingPunct="1">
                        <a:defRPr sz="1800" kern="1200">
                          <a:solidFill>
                            <a:schemeClr val="tx1"/>
                          </a:solidFill>
                          <a:latin typeface="Verdana"/>
                          <a:ea typeface="Arial"/>
                          <a:cs typeface="Arial"/>
                        </a:defRPr>
                      </a:lvl3pPr>
                      <a:lvl4pPr marL="1371600" algn="l" defTabSz="914400" rtl="0" eaLnBrk="1" latinLnBrk="0" hangingPunct="1">
                        <a:defRPr sz="1800" kern="1200">
                          <a:solidFill>
                            <a:schemeClr val="tx1"/>
                          </a:solidFill>
                          <a:latin typeface="Verdana"/>
                          <a:ea typeface="Arial"/>
                          <a:cs typeface="Arial"/>
                        </a:defRPr>
                      </a:lvl4pPr>
                      <a:lvl5pPr marL="1828800" algn="l" defTabSz="914400" rtl="0" eaLnBrk="1" latinLnBrk="0" hangingPunct="1">
                        <a:defRPr sz="1800" kern="1200">
                          <a:solidFill>
                            <a:schemeClr val="tx1"/>
                          </a:solidFill>
                          <a:latin typeface="Verdana"/>
                          <a:ea typeface="Arial"/>
                          <a:cs typeface="Arial"/>
                        </a:defRPr>
                      </a:lvl5pPr>
                      <a:lvl6pPr marL="2286000" algn="l" defTabSz="914400" rtl="0" eaLnBrk="1" latinLnBrk="0" hangingPunct="1">
                        <a:defRPr sz="1800" kern="1200">
                          <a:solidFill>
                            <a:schemeClr val="tx1"/>
                          </a:solidFill>
                          <a:latin typeface="Verdana"/>
                          <a:ea typeface="Arial"/>
                          <a:cs typeface="Arial"/>
                        </a:defRPr>
                      </a:lvl6pPr>
                      <a:lvl7pPr marL="2743200" algn="l" defTabSz="914400" rtl="0" eaLnBrk="1" latinLnBrk="0" hangingPunct="1">
                        <a:defRPr sz="1800" kern="1200">
                          <a:solidFill>
                            <a:schemeClr val="tx1"/>
                          </a:solidFill>
                          <a:latin typeface="Verdana"/>
                          <a:ea typeface="Arial"/>
                          <a:cs typeface="Arial"/>
                        </a:defRPr>
                      </a:lvl7pPr>
                      <a:lvl8pPr marL="3200400" algn="l" defTabSz="914400" rtl="0" eaLnBrk="1" latinLnBrk="0" hangingPunct="1">
                        <a:defRPr sz="1800" kern="1200">
                          <a:solidFill>
                            <a:schemeClr val="tx1"/>
                          </a:solidFill>
                          <a:latin typeface="Verdana"/>
                          <a:ea typeface="Arial"/>
                          <a:cs typeface="Arial"/>
                        </a:defRPr>
                      </a:lvl8pPr>
                      <a:lvl9pPr marL="3657600" algn="l" defTabSz="914400" rtl="0" eaLnBrk="1" latinLnBrk="0" hangingPunct="1">
                        <a:defRPr sz="1800" kern="1200">
                          <a:solidFill>
                            <a:schemeClr val="tx1"/>
                          </a:solidFill>
                          <a:latin typeface="Verdana"/>
                          <a:ea typeface="Arial"/>
                          <a:cs typeface="Arial"/>
                        </a:defRPr>
                      </a:lvl9pPr>
                    </a:lstStyle>
                    <a:p>
                      <a:pPr marL="0" marR="0" lvl="0" indent="0" algn="l" defTabSz="914400" rtl="0" eaLnBrk="0" fontAlgn="base" latinLnBrk="0" hangingPunct="0">
                        <a:lnSpc>
                          <a:spcPct val="90000"/>
                        </a:lnSpc>
                        <a:spcBef>
                          <a:spcPct val="15000"/>
                        </a:spcBef>
                        <a:spcAft>
                          <a:spcPct val="0"/>
                        </a:spcAft>
                        <a:buClrTx/>
                        <a:buSzTx/>
                        <a:buFontTx/>
                        <a:buNone/>
                        <a:tabLst>
                          <a:tab pos="2919413" algn="l"/>
                        </a:tabLst>
                        <a:defRPr/>
                      </a:pPr>
                      <a:r>
                        <a:rPr kumimoji="0" lang="en-US" sz="1100" u="none" strike="noStrike" kern="1200" cap="none" normalizeH="0" baseline="0" dirty="0" smtClean="0">
                          <a:ln>
                            <a:noFill/>
                          </a:ln>
                          <a:effectLst/>
                          <a:latin typeface="Intel Clear" panose="020B0604020203020204" pitchFamily="34" charset="0"/>
                        </a:rPr>
                        <a:t>Up to 2X more memory possible on EP</a:t>
                      </a:r>
                      <a:endParaRPr kumimoji="0" lang="en-US" sz="1100" b="0" i="0" u="none" strike="noStrike" kern="1200" cap="none" normalizeH="0" baseline="0" dirty="0" smtClean="0">
                        <a:ln>
                          <a:noFill/>
                        </a:ln>
                        <a:solidFill>
                          <a:sysClr val="windowText" lastClr="000000"/>
                        </a:solidFill>
                        <a:effectLst/>
                        <a:latin typeface="Intel Clear" panose="020B0604020203020204" pitchFamily="34" charset="0"/>
                        <a:ea typeface="Verdana" panose="020B0604030504040204" pitchFamily="34" charset="0"/>
                        <a:cs typeface="Verdana" panose="020B0604030504040204" pitchFamily="34" charset="0"/>
                      </a:endParaRPr>
                    </a:p>
                  </a:txBody>
                  <a:tcPr marL="45720" marR="45720" marT="18288" marB="18288" anchor="ctr" horzOverflow="overflow"/>
                </a:tc>
              </a:tr>
              <a:tr h="412180">
                <a:tc>
                  <a:txBody>
                    <a:bodyPr/>
                    <a:lstStyle>
                      <a:defPPr>
                        <a:defRPr lang="en-US"/>
                      </a:defPPr>
                      <a:lvl1pPr marL="0" algn="l" defTabSz="914400" rtl="0" eaLnBrk="1" latinLnBrk="0" hangingPunct="1">
                        <a:defRPr sz="1800" kern="1200">
                          <a:solidFill>
                            <a:schemeClr val="tx1"/>
                          </a:solidFill>
                          <a:latin typeface="Verdana"/>
                          <a:ea typeface="Arial"/>
                          <a:cs typeface="Arial"/>
                        </a:defRPr>
                      </a:lvl1pPr>
                      <a:lvl2pPr marL="457200" algn="l" defTabSz="914400" rtl="0" eaLnBrk="1" latinLnBrk="0" hangingPunct="1">
                        <a:defRPr sz="1800" kern="1200">
                          <a:solidFill>
                            <a:schemeClr val="tx1"/>
                          </a:solidFill>
                          <a:latin typeface="Verdana"/>
                          <a:ea typeface="Arial"/>
                          <a:cs typeface="Arial"/>
                        </a:defRPr>
                      </a:lvl2pPr>
                      <a:lvl3pPr marL="914400" algn="l" defTabSz="914400" rtl="0" eaLnBrk="1" latinLnBrk="0" hangingPunct="1">
                        <a:defRPr sz="1800" kern="1200">
                          <a:solidFill>
                            <a:schemeClr val="tx1"/>
                          </a:solidFill>
                          <a:latin typeface="Verdana"/>
                          <a:ea typeface="Arial"/>
                          <a:cs typeface="Arial"/>
                        </a:defRPr>
                      </a:lvl3pPr>
                      <a:lvl4pPr marL="1371600" algn="l" defTabSz="914400" rtl="0" eaLnBrk="1" latinLnBrk="0" hangingPunct="1">
                        <a:defRPr sz="1800" kern="1200">
                          <a:solidFill>
                            <a:schemeClr val="tx1"/>
                          </a:solidFill>
                          <a:latin typeface="Verdana"/>
                          <a:ea typeface="Arial"/>
                          <a:cs typeface="Arial"/>
                        </a:defRPr>
                      </a:lvl4pPr>
                      <a:lvl5pPr marL="1828800" algn="l" defTabSz="914400" rtl="0" eaLnBrk="1" latinLnBrk="0" hangingPunct="1">
                        <a:defRPr sz="1800" kern="1200">
                          <a:solidFill>
                            <a:schemeClr val="tx1"/>
                          </a:solidFill>
                          <a:latin typeface="Verdana"/>
                          <a:ea typeface="Arial"/>
                          <a:cs typeface="Arial"/>
                        </a:defRPr>
                      </a:lvl5pPr>
                      <a:lvl6pPr marL="2286000" algn="l" defTabSz="914400" rtl="0" eaLnBrk="1" latinLnBrk="0" hangingPunct="1">
                        <a:defRPr sz="1800" kern="1200">
                          <a:solidFill>
                            <a:schemeClr val="tx1"/>
                          </a:solidFill>
                          <a:latin typeface="Verdana"/>
                          <a:ea typeface="Arial"/>
                          <a:cs typeface="Arial"/>
                        </a:defRPr>
                      </a:lvl6pPr>
                      <a:lvl7pPr marL="2743200" algn="l" defTabSz="914400" rtl="0" eaLnBrk="1" latinLnBrk="0" hangingPunct="1">
                        <a:defRPr sz="1800" kern="1200">
                          <a:solidFill>
                            <a:schemeClr val="tx1"/>
                          </a:solidFill>
                          <a:latin typeface="Verdana"/>
                          <a:ea typeface="Arial"/>
                          <a:cs typeface="Arial"/>
                        </a:defRPr>
                      </a:lvl7pPr>
                      <a:lvl8pPr marL="3200400" algn="l" defTabSz="914400" rtl="0" eaLnBrk="1" latinLnBrk="0" hangingPunct="1">
                        <a:defRPr sz="1800" kern="1200">
                          <a:solidFill>
                            <a:schemeClr val="tx1"/>
                          </a:solidFill>
                          <a:latin typeface="Verdana"/>
                          <a:ea typeface="Arial"/>
                          <a:cs typeface="Arial"/>
                        </a:defRPr>
                      </a:lvl8pPr>
                      <a:lvl9pPr marL="3657600" algn="l" defTabSz="914400" rtl="0" eaLnBrk="1" latinLnBrk="0" hangingPunct="1">
                        <a:defRPr sz="1800" kern="1200">
                          <a:solidFill>
                            <a:schemeClr val="tx1"/>
                          </a:solidFill>
                          <a:latin typeface="Verdana"/>
                          <a:ea typeface="Arial"/>
                          <a:cs typeface="Arial"/>
                        </a:defRPr>
                      </a:lvl9pPr>
                    </a:lstStyle>
                    <a:p>
                      <a:pPr marL="0" marR="0" lvl="0" indent="0" algn="l" defTabSz="914400" rtl="0" eaLnBrk="0" fontAlgn="base" latinLnBrk="0" hangingPunct="0">
                        <a:lnSpc>
                          <a:spcPct val="90000"/>
                        </a:lnSpc>
                        <a:spcBef>
                          <a:spcPct val="15000"/>
                        </a:spcBef>
                        <a:spcAft>
                          <a:spcPct val="0"/>
                        </a:spcAft>
                        <a:buClrTx/>
                        <a:buSzTx/>
                        <a:buFontTx/>
                        <a:buNone/>
                        <a:tabLst>
                          <a:tab pos="2919413" algn="l"/>
                        </a:tabLst>
                      </a:pPr>
                      <a:r>
                        <a:rPr kumimoji="0" lang="en-US" sz="1200" u="none" strike="noStrike" cap="none" normalizeH="0" baseline="0" dirty="0" smtClean="0">
                          <a:ln>
                            <a:noFill/>
                          </a:ln>
                          <a:effectLst/>
                          <a:latin typeface="Intel Clear" panose="020B0604020203020204" pitchFamily="34" charset="0"/>
                        </a:rPr>
                        <a:t>QPI Ports</a:t>
                      </a:r>
                      <a:endParaRPr kumimoji="0" lang="en-US" sz="1200" b="0" i="0" u="none" strike="noStrike" cap="none" normalizeH="0" baseline="0" dirty="0" smtClean="0">
                        <a:ln>
                          <a:noFill/>
                        </a:ln>
                        <a:solidFill>
                          <a:schemeClr val="bg1"/>
                        </a:solidFill>
                        <a:effectLst/>
                        <a:latin typeface="Intel Clear" panose="020B0604020203020204" pitchFamily="34" charset="0"/>
                        <a:ea typeface="Verdana" panose="020B0604030504040204" pitchFamily="34" charset="0"/>
                        <a:cs typeface="Verdana" panose="020B0604030504040204" pitchFamily="34" charset="0"/>
                      </a:endParaRPr>
                    </a:p>
                  </a:txBody>
                  <a:tcPr marL="45720" marR="45720" marT="18288" marB="18288" anchor="ctr" horzOverflow="overflow"/>
                </a:tc>
                <a:tc>
                  <a:txBody>
                    <a:bodyPr/>
                    <a:lstStyle>
                      <a:defPPr>
                        <a:defRPr lang="en-US"/>
                      </a:defPPr>
                      <a:lvl1pPr marL="0" algn="l" defTabSz="914400" rtl="0" eaLnBrk="1" latinLnBrk="0" hangingPunct="1">
                        <a:defRPr sz="1800" kern="1200">
                          <a:solidFill>
                            <a:schemeClr val="tx1"/>
                          </a:solidFill>
                          <a:latin typeface="Verdana"/>
                          <a:ea typeface="Arial"/>
                          <a:cs typeface="Arial"/>
                        </a:defRPr>
                      </a:lvl1pPr>
                      <a:lvl2pPr marL="457200" algn="l" defTabSz="914400" rtl="0" eaLnBrk="1" latinLnBrk="0" hangingPunct="1">
                        <a:defRPr sz="1800" kern="1200">
                          <a:solidFill>
                            <a:schemeClr val="tx1"/>
                          </a:solidFill>
                          <a:latin typeface="Verdana"/>
                          <a:ea typeface="Arial"/>
                          <a:cs typeface="Arial"/>
                        </a:defRPr>
                      </a:lvl2pPr>
                      <a:lvl3pPr marL="914400" algn="l" defTabSz="914400" rtl="0" eaLnBrk="1" latinLnBrk="0" hangingPunct="1">
                        <a:defRPr sz="1800" kern="1200">
                          <a:solidFill>
                            <a:schemeClr val="tx1"/>
                          </a:solidFill>
                          <a:latin typeface="Verdana"/>
                          <a:ea typeface="Arial"/>
                          <a:cs typeface="Arial"/>
                        </a:defRPr>
                      </a:lvl3pPr>
                      <a:lvl4pPr marL="1371600" algn="l" defTabSz="914400" rtl="0" eaLnBrk="1" latinLnBrk="0" hangingPunct="1">
                        <a:defRPr sz="1800" kern="1200">
                          <a:solidFill>
                            <a:schemeClr val="tx1"/>
                          </a:solidFill>
                          <a:latin typeface="Verdana"/>
                          <a:ea typeface="Arial"/>
                          <a:cs typeface="Arial"/>
                        </a:defRPr>
                      </a:lvl4pPr>
                      <a:lvl5pPr marL="1828800" algn="l" defTabSz="914400" rtl="0" eaLnBrk="1" latinLnBrk="0" hangingPunct="1">
                        <a:defRPr sz="1800" kern="1200">
                          <a:solidFill>
                            <a:schemeClr val="tx1"/>
                          </a:solidFill>
                          <a:latin typeface="Verdana"/>
                          <a:ea typeface="Arial"/>
                          <a:cs typeface="Arial"/>
                        </a:defRPr>
                      </a:lvl5pPr>
                      <a:lvl6pPr marL="2286000" algn="l" defTabSz="914400" rtl="0" eaLnBrk="1" latinLnBrk="0" hangingPunct="1">
                        <a:defRPr sz="1800" kern="1200">
                          <a:solidFill>
                            <a:schemeClr val="tx1"/>
                          </a:solidFill>
                          <a:latin typeface="Verdana"/>
                          <a:ea typeface="Arial"/>
                          <a:cs typeface="Arial"/>
                        </a:defRPr>
                      </a:lvl6pPr>
                      <a:lvl7pPr marL="2743200" algn="l" defTabSz="914400" rtl="0" eaLnBrk="1" latinLnBrk="0" hangingPunct="1">
                        <a:defRPr sz="1800" kern="1200">
                          <a:solidFill>
                            <a:schemeClr val="tx1"/>
                          </a:solidFill>
                          <a:latin typeface="Verdana"/>
                          <a:ea typeface="Arial"/>
                          <a:cs typeface="Arial"/>
                        </a:defRPr>
                      </a:lvl7pPr>
                      <a:lvl8pPr marL="3200400" algn="l" defTabSz="914400" rtl="0" eaLnBrk="1" latinLnBrk="0" hangingPunct="1">
                        <a:defRPr sz="1800" kern="1200">
                          <a:solidFill>
                            <a:schemeClr val="tx1"/>
                          </a:solidFill>
                          <a:latin typeface="Verdana"/>
                          <a:ea typeface="Arial"/>
                          <a:cs typeface="Arial"/>
                        </a:defRPr>
                      </a:lvl8pPr>
                      <a:lvl9pPr marL="3657600" algn="l" defTabSz="914400" rtl="0" eaLnBrk="1" latinLnBrk="0" hangingPunct="1">
                        <a:defRPr sz="1800" kern="1200">
                          <a:solidFill>
                            <a:schemeClr val="tx1"/>
                          </a:solidFill>
                          <a:latin typeface="Verdana"/>
                          <a:ea typeface="Arial"/>
                          <a:cs typeface="Arial"/>
                        </a:defRPr>
                      </a:lvl9pPr>
                    </a:lstStyle>
                    <a:p>
                      <a:pPr marL="0" marR="0" lvl="0" indent="0" algn="ctr" defTabSz="914400" rtl="0" eaLnBrk="0" fontAlgn="base" latinLnBrk="0" hangingPunct="0">
                        <a:lnSpc>
                          <a:spcPct val="90000"/>
                        </a:lnSpc>
                        <a:spcBef>
                          <a:spcPct val="15000"/>
                        </a:spcBef>
                        <a:spcAft>
                          <a:spcPct val="0"/>
                        </a:spcAft>
                        <a:buClrTx/>
                        <a:buSzTx/>
                        <a:buFontTx/>
                        <a:buNone/>
                        <a:tabLst>
                          <a:tab pos="2919413" algn="l"/>
                        </a:tabLst>
                      </a:pPr>
                      <a:r>
                        <a:rPr kumimoji="0" lang="en-US" sz="1100" u="none" strike="noStrike" cap="none" normalizeH="0" baseline="0" dirty="0" smtClean="0">
                          <a:ln>
                            <a:noFill/>
                          </a:ln>
                          <a:effectLst/>
                          <a:latin typeface="Intel Clear" panose="020B0604020203020204" pitchFamily="34" charset="0"/>
                          <a:sym typeface="Wingdings" pitchFamily="2" charset="2"/>
                        </a:rPr>
                        <a:t>2x up to 8.0GT/s</a:t>
                      </a:r>
                      <a:endParaRPr kumimoji="0" lang="en-US" sz="1100" b="0" i="0" u="none" strike="noStrike" cap="none" normalizeH="0" baseline="0" dirty="0" smtClean="0">
                        <a:ln>
                          <a:noFill/>
                        </a:ln>
                        <a:solidFill>
                          <a:sysClr val="windowText" lastClr="000000"/>
                        </a:solidFill>
                        <a:effectLst/>
                        <a:latin typeface="Intel Clear" panose="020B0604020203020204" pitchFamily="34" charset="0"/>
                        <a:ea typeface="Verdana" panose="020B0604030504040204" pitchFamily="34" charset="0"/>
                        <a:cs typeface="Verdana" panose="020B0604030504040204" pitchFamily="34" charset="0"/>
                        <a:sym typeface="Wingdings" pitchFamily="2" charset="2"/>
                      </a:endParaRPr>
                    </a:p>
                  </a:txBody>
                  <a:tcPr marL="45720" marR="45720" marT="18288" marB="18288" anchor="ctr" horzOverflow="overflow"/>
                </a:tc>
                <a:tc>
                  <a:txBody>
                    <a:bodyPr/>
                    <a:lstStyle>
                      <a:defPPr>
                        <a:defRPr lang="en-US"/>
                      </a:defPPr>
                      <a:lvl1pPr marL="0" algn="l" defTabSz="914400" rtl="0" eaLnBrk="1" latinLnBrk="0" hangingPunct="1">
                        <a:defRPr sz="1800" kern="1200">
                          <a:solidFill>
                            <a:schemeClr val="tx1"/>
                          </a:solidFill>
                          <a:latin typeface="Verdana"/>
                          <a:ea typeface="Arial"/>
                          <a:cs typeface="Arial"/>
                        </a:defRPr>
                      </a:lvl1pPr>
                      <a:lvl2pPr marL="457200" algn="l" defTabSz="914400" rtl="0" eaLnBrk="1" latinLnBrk="0" hangingPunct="1">
                        <a:defRPr sz="1800" kern="1200">
                          <a:solidFill>
                            <a:schemeClr val="tx1"/>
                          </a:solidFill>
                          <a:latin typeface="Verdana"/>
                          <a:ea typeface="Arial"/>
                          <a:cs typeface="Arial"/>
                        </a:defRPr>
                      </a:lvl2pPr>
                      <a:lvl3pPr marL="914400" algn="l" defTabSz="914400" rtl="0" eaLnBrk="1" latinLnBrk="0" hangingPunct="1">
                        <a:defRPr sz="1800" kern="1200">
                          <a:solidFill>
                            <a:schemeClr val="tx1"/>
                          </a:solidFill>
                          <a:latin typeface="Verdana"/>
                          <a:ea typeface="Arial"/>
                          <a:cs typeface="Arial"/>
                        </a:defRPr>
                      </a:lvl3pPr>
                      <a:lvl4pPr marL="1371600" algn="l" defTabSz="914400" rtl="0" eaLnBrk="1" latinLnBrk="0" hangingPunct="1">
                        <a:defRPr sz="1800" kern="1200">
                          <a:solidFill>
                            <a:schemeClr val="tx1"/>
                          </a:solidFill>
                          <a:latin typeface="Verdana"/>
                          <a:ea typeface="Arial"/>
                          <a:cs typeface="Arial"/>
                        </a:defRPr>
                      </a:lvl4pPr>
                      <a:lvl5pPr marL="1828800" algn="l" defTabSz="914400" rtl="0" eaLnBrk="1" latinLnBrk="0" hangingPunct="1">
                        <a:defRPr sz="1800" kern="1200">
                          <a:solidFill>
                            <a:schemeClr val="tx1"/>
                          </a:solidFill>
                          <a:latin typeface="Verdana"/>
                          <a:ea typeface="Arial"/>
                          <a:cs typeface="Arial"/>
                        </a:defRPr>
                      </a:lvl5pPr>
                      <a:lvl6pPr marL="2286000" algn="l" defTabSz="914400" rtl="0" eaLnBrk="1" latinLnBrk="0" hangingPunct="1">
                        <a:defRPr sz="1800" kern="1200">
                          <a:solidFill>
                            <a:schemeClr val="tx1"/>
                          </a:solidFill>
                          <a:latin typeface="Verdana"/>
                          <a:ea typeface="Arial"/>
                          <a:cs typeface="Arial"/>
                        </a:defRPr>
                      </a:lvl6pPr>
                      <a:lvl7pPr marL="2743200" algn="l" defTabSz="914400" rtl="0" eaLnBrk="1" latinLnBrk="0" hangingPunct="1">
                        <a:defRPr sz="1800" kern="1200">
                          <a:solidFill>
                            <a:schemeClr val="tx1"/>
                          </a:solidFill>
                          <a:latin typeface="Verdana"/>
                          <a:ea typeface="Arial"/>
                          <a:cs typeface="Arial"/>
                        </a:defRPr>
                      </a:lvl7pPr>
                      <a:lvl8pPr marL="3200400" algn="l" defTabSz="914400" rtl="0" eaLnBrk="1" latinLnBrk="0" hangingPunct="1">
                        <a:defRPr sz="1800" kern="1200">
                          <a:solidFill>
                            <a:schemeClr val="tx1"/>
                          </a:solidFill>
                          <a:latin typeface="Verdana"/>
                          <a:ea typeface="Arial"/>
                          <a:cs typeface="Arial"/>
                        </a:defRPr>
                      </a:lvl8pPr>
                      <a:lvl9pPr marL="3657600" algn="l" defTabSz="914400" rtl="0" eaLnBrk="1" latinLnBrk="0" hangingPunct="1">
                        <a:defRPr sz="1800" kern="1200">
                          <a:solidFill>
                            <a:schemeClr val="tx1"/>
                          </a:solidFill>
                          <a:latin typeface="Verdana"/>
                          <a:ea typeface="Arial"/>
                          <a:cs typeface="Arial"/>
                        </a:defRPr>
                      </a:lvl9pPr>
                    </a:lstStyle>
                    <a:p>
                      <a:pPr marL="0" marR="0" lvl="0" indent="0" algn="ctr" defTabSz="914400" rtl="0" eaLnBrk="0" fontAlgn="base" latinLnBrk="0" hangingPunct="0">
                        <a:lnSpc>
                          <a:spcPct val="90000"/>
                        </a:lnSpc>
                        <a:spcBef>
                          <a:spcPct val="15000"/>
                        </a:spcBef>
                        <a:spcAft>
                          <a:spcPct val="0"/>
                        </a:spcAft>
                        <a:buClrTx/>
                        <a:buSzTx/>
                        <a:buFontTx/>
                        <a:buNone/>
                        <a:tabLst>
                          <a:tab pos="2919413" algn="l"/>
                        </a:tabLst>
                      </a:pPr>
                      <a:r>
                        <a:rPr kumimoji="0" lang="en-US" sz="1100" u="none" strike="noStrike" cap="none" normalizeH="0" baseline="0" dirty="0" smtClean="0">
                          <a:ln>
                            <a:noFill/>
                          </a:ln>
                          <a:effectLst/>
                          <a:latin typeface="Intel Clear" panose="020B0604020203020204" pitchFamily="34" charset="0"/>
                          <a:sym typeface="Wingdings" pitchFamily="2" charset="2"/>
                        </a:rPr>
                        <a:t>2x up to </a:t>
                      </a:r>
                      <a:r>
                        <a:rPr kumimoji="0" lang="en-US" sz="1100" b="1" u="none" strike="noStrike" cap="none" normalizeH="0" baseline="0" dirty="0" smtClean="0">
                          <a:ln>
                            <a:noFill/>
                          </a:ln>
                          <a:effectLst/>
                          <a:latin typeface="Intel Clear" panose="020B0604020203020204" pitchFamily="34" charset="0"/>
                          <a:sym typeface="Wingdings" pitchFamily="2" charset="2"/>
                        </a:rPr>
                        <a:t>9.6</a:t>
                      </a:r>
                      <a:r>
                        <a:rPr kumimoji="0" lang="en-US" sz="1100" u="none" strike="noStrike" cap="none" normalizeH="0" baseline="0" dirty="0" smtClean="0">
                          <a:ln>
                            <a:noFill/>
                          </a:ln>
                          <a:effectLst/>
                          <a:latin typeface="Intel Clear" panose="020B0604020203020204" pitchFamily="34" charset="0"/>
                          <a:sym typeface="Wingdings" pitchFamily="2" charset="2"/>
                        </a:rPr>
                        <a:t> GT/s</a:t>
                      </a:r>
                      <a:endParaRPr kumimoji="0" lang="en-US" sz="1100" b="1" i="0" u="none" strike="noStrike" cap="none" normalizeH="0" baseline="0" dirty="0" smtClean="0">
                        <a:ln>
                          <a:noFill/>
                        </a:ln>
                        <a:solidFill>
                          <a:sysClr val="windowText" lastClr="000000"/>
                        </a:solidFill>
                        <a:effectLst/>
                        <a:latin typeface="Intel Clear" panose="020B0604020203020204" pitchFamily="34" charset="0"/>
                        <a:ea typeface="Verdana" panose="020B0604030504040204" pitchFamily="34" charset="0"/>
                        <a:cs typeface="Verdana" panose="020B0604030504040204" pitchFamily="34" charset="0"/>
                        <a:sym typeface="Wingdings" pitchFamily="2" charset="2"/>
                      </a:endParaRPr>
                    </a:p>
                  </a:txBody>
                  <a:tcPr marL="45720" marR="45720" marT="18288" marB="18288" anchor="ctr" horzOverflow="overflow"/>
                </a:tc>
                <a:tc>
                  <a:txBody>
                    <a:bodyPr/>
                    <a:lstStyle>
                      <a:defPPr>
                        <a:defRPr lang="en-US"/>
                      </a:defPPr>
                      <a:lvl1pPr marL="0" algn="l" defTabSz="914400" rtl="0" eaLnBrk="1" latinLnBrk="0" hangingPunct="1">
                        <a:defRPr sz="1800" kern="1200">
                          <a:solidFill>
                            <a:schemeClr val="tx1"/>
                          </a:solidFill>
                          <a:latin typeface="Verdana"/>
                          <a:ea typeface="Arial"/>
                          <a:cs typeface="Arial"/>
                        </a:defRPr>
                      </a:lvl1pPr>
                      <a:lvl2pPr marL="457200" algn="l" defTabSz="914400" rtl="0" eaLnBrk="1" latinLnBrk="0" hangingPunct="1">
                        <a:defRPr sz="1800" kern="1200">
                          <a:solidFill>
                            <a:schemeClr val="tx1"/>
                          </a:solidFill>
                          <a:latin typeface="Verdana"/>
                          <a:ea typeface="Arial"/>
                          <a:cs typeface="Arial"/>
                        </a:defRPr>
                      </a:lvl2pPr>
                      <a:lvl3pPr marL="914400" algn="l" defTabSz="914400" rtl="0" eaLnBrk="1" latinLnBrk="0" hangingPunct="1">
                        <a:defRPr sz="1800" kern="1200">
                          <a:solidFill>
                            <a:schemeClr val="tx1"/>
                          </a:solidFill>
                          <a:latin typeface="Verdana"/>
                          <a:ea typeface="Arial"/>
                          <a:cs typeface="Arial"/>
                        </a:defRPr>
                      </a:lvl3pPr>
                      <a:lvl4pPr marL="1371600" algn="l" defTabSz="914400" rtl="0" eaLnBrk="1" latinLnBrk="0" hangingPunct="1">
                        <a:defRPr sz="1800" kern="1200">
                          <a:solidFill>
                            <a:schemeClr val="tx1"/>
                          </a:solidFill>
                          <a:latin typeface="Verdana"/>
                          <a:ea typeface="Arial"/>
                          <a:cs typeface="Arial"/>
                        </a:defRPr>
                      </a:lvl4pPr>
                      <a:lvl5pPr marL="1828800" algn="l" defTabSz="914400" rtl="0" eaLnBrk="1" latinLnBrk="0" hangingPunct="1">
                        <a:defRPr sz="1800" kern="1200">
                          <a:solidFill>
                            <a:schemeClr val="tx1"/>
                          </a:solidFill>
                          <a:latin typeface="Verdana"/>
                          <a:ea typeface="Arial"/>
                          <a:cs typeface="Arial"/>
                        </a:defRPr>
                      </a:lvl5pPr>
                      <a:lvl6pPr marL="2286000" algn="l" defTabSz="914400" rtl="0" eaLnBrk="1" latinLnBrk="0" hangingPunct="1">
                        <a:defRPr sz="1800" kern="1200">
                          <a:solidFill>
                            <a:schemeClr val="tx1"/>
                          </a:solidFill>
                          <a:latin typeface="Verdana"/>
                          <a:ea typeface="Arial"/>
                          <a:cs typeface="Arial"/>
                        </a:defRPr>
                      </a:lvl6pPr>
                      <a:lvl7pPr marL="2743200" algn="l" defTabSz="914400" rtl="0" eaLnBrk="1" latinLnBrk="0" hangingPunct="1">
                        <a:defRPr sz="1800" kern="1200">
                          <a:solidFill>
                            <a:schemeClr val="tx1"/>
                          </a:solidFill>
                          <a:latin typeface="Verdana"/>
                          <a:ea typeface="Arial"/>
                          <a:cs typeface="Arial"/>
                        </a:defRPr>
                      </a:lvl7pPr>
                      <a:lvl8pPr marL="3200400" algn="l" defTabSz="914400" rtl="0" eaLnBrk="1" latinLnBrk="0" hangingPunct="1">
                        <a:defRPr sz="1800" kern="1200">
                          <a:solidFill>
                            <a:schemeClr val="tx1"/>
                          </a:solidFill>
                          <a:latin typeface="Verdana"/>
                          <a:ea typeface="Arial"/>
                          <a:cs typeface="Arial"/>
                        </a:defRPr>
                      </a:lvl8pPr>
                      <a:lvl9pPr marL="3657600" algn="l" defTabSz="914400" rtl="0" eaLnBrk="1" latinLnBrk="0" hangingPunct="1">
                        <a:defRPr sz="1800" kern="1200">
                          <a:solidFill>
                            <a:schemeClr val="tx1"/>
                          </a:solidFill>
                          <a:latin typeface="Verdana"/>
                          <a:ea typeface="Arial"/>
                          <a:cs typeface="Arial"/>
                        </a:defRPr>
                      </a:lvl9pPr>
                    </a:lstStyle>
                    <a:p>
                      <a:pPr marL="0" marR="0" lvl="0" indent="0" algn="l" defTabSz="914400" rtl="0" eaLnBrk="0" fontAlgn="base" latinLnBrk="0" hangingPunct="0">
                        <a:lnSpc>
                          <a:spcPct val="90000"/>
                        </a:lnSpc>
                        <a:spcBef>
                          <a:spcPct val="15000"/>
                        </a:spcBef>
                        <a:spcAft>
                          <a:spcPct val="0"/>
                        </a:spcAft>
                        <a:buClrTx/>
                        <a:buSzTx/>
                        <a:buFontTx/>
                        <a:buNone/>
                        <a:tabLst>
                          <a:tab pos="2919413" algn="l"/>
                        </a:tabLst>
                      </a:pPr>
                      <a:r>
                        <a:rPr kumimoji="0" lang="en-US" sz="1100" u="none" strike="noStrike" cap="none" normalizeH="0" baseline="0" dirty="0" smtClean="0">
                          <a:ln>
                            <a:noFill/>
                          </a:ln>
                          <a:effectLst/>
                          <a:latin typeface="Intel Clear" panose="020B0604020203020204" pitchFamily="34" charset="0"/>
                          <a:sym typeface="Wingdings" pitchFamily="2" charset="2"/>
                        </a:rPr>
                        <a:t>Higher CPU-CPU bandwidth on EP</a:t>
                      </a:r>
                      <a:endParaRPr kumimoji="0" lang="en-US" sz="1100" b="0" i="0" u="none" strike="noStrike" cap="none" normalizeH="0" baseline="0" dirty="0" smtClean="0">
                        <a:ln>
                          <a:noFill/>
                        </a:ln>
                        <a:solidFill>
                          <a:sysClr val="windowText" lastClr="000000"/>
                        </a:solidFill>
                        <a:effectLst/>
                        <a:latin typeface="Intel Clear" panose="020B0604020203020204" pitchFamily="34" charset="0"/>
                        <a:ea typeface="Verdana" panose="020B0604030504040204" pitchFamily="34" charset="0"/>
                        <a:cs typeface="Verdana" panose="020B0604030504040204" pitchFamily="34" charset="0"/>
                        <a:sym typeface="Wingdings" pitchFamily="2" charset="2"/>
                      </a:endParaRPr>
                    </a:p>
                  </a:txBody>
                  <a:tcPr marL="45720" marR="45720" marT="18288" marB="18288" anchor="ctr" horzOverflow="overflow"/>
                </a:tc>
              </a:tr>
              <a:tr h="448292">
                <a:tc>
                  <a:txBody>
                    <a:bodyPr/>
                    <a:lstStyle>
                      <a:defPPr>
                        <a:defRPr lang="en-US"/>
                      </a:defPPr>
                      <a:lvl1pPr marL="0" algn="l" defTabSz="914400" rtl="0" eaLnBrk="1" latinLnBrk="0" hangingPunct="1">
                        <a:defRPr sz="1800" kern="1200">
                          <a:solidFill>
                            <a:schemeClr val="tx1"/>
                          </a:solidFill>
                          <a:latin typeface="Verdana"/>
                          <a:ea typeface="Arial"/>
                          <a:cs typeface="Arial"/>
                        </a:defRPr>
                      </a:lvl1pPr>
                      <a:lvl2pPr marL="457200" algn="l" defTabSz="914400" rtl="0" eaLnBrk="1" latinLnBrk="0" hangingPunct="1">
                        <a:defRPr sz="1800" kern="1200">
                          <a:solidFill>
                            <a:schemeClr val="tx1"/>
                          </a:solidFill>
                          <a:latin typeface="Verdana"/>
                          <a:ea typeface="Arial"/>
                          <a:cs typeface="Arial"/>
                        </a:defRPr>
                      </a:lvl2pPr>
                      <a:lvl3pPr marL="914400" algn="l" defTabSz="914400" rtl="0" eaLnBrk="1" latinLnBrk="0" hangingPunct="1">
                        <a:defRPr sz="1800" kern="1200">
                          <a:solidFill>
                            <a:schemeClr val="tx1"/>
                          </a:solidFill>
                          <a:latin typeface="Verdana"/>
                          <a:ea typeface="Arial"/>
                          <a:cs typeface="Arial"/>
                        </a:defRPr>
                      </a:lvl3pPr>
                      <a:lvl4pPr marL="1371600" algn="l" defTabSz="914400" rtl="0" eaLnBrk="1" latinLnBrk="0" hangingPunct="1">
                        <a:defRPr sz="1800" kern="1200">
                          <a:solidFill>
                            <a:schemeClr val="tx1"/>
                          </a:solidFill>
                          <a:latin typeface="Verdana"/>
                          <a:ea typeface="Arial"/>
                          <a:cs typeface="Arial"/>
                        </a:defRPr>
                      </a:lvl4pPr>
                      <a:lvl5pPr marL="1828800" algn="l" defTabSz="914400" rtl="0" eaLnBrk="1" latinLnBrk="0" hangingPunct="1">
                        <a:defRPr sz="1800" kern="1200">
                          <a:solidFill>
                            <a:schemeClr val="tx1"/>
                          </a:solidFill>
                          <a:latin typeface="Verdana"/>
                          <a:ea typeface="Arial"/>
                          <a:cs typeface="Arial"/>
                        </a:defRPr>
                      </a:lvl5pPr>
                      <a:lvl6pPr marL="2286000" algn="l" defTabSz="914400" rtl="0" eaLnBrk="1" latinLnBrk="0" hangingPunct="1">
                        <a:defRPr sz="1800" kern="1200">
                          <a:solidFill>
                            <a:schemeClr val="tx1"/>
                          </a:solidFill>
                          <a:latin typeface="Verdana"/>
                          <a:ea typeface="Arial"/>
                          <a:cs typeface="Arial"/>
                        </a:defRPr>
                      </a:lvl6pPr>
                      <a:lvl7pPr marL="2743200" algn="l" defTabSz="914400" rtl="0" eaLnBrk="1" latinLnBrk="0" hangingPunct="1">
                        <a:defRPr sz="1800" kern="1200">
                          <a:solidFill>
                            <a:schemeClr val="tx1"/>
                          </a:solidFill>
                          <a:latin typeface="Verdana"/>
                          <a:ea typeface="Arial"/>
                          <a:cs typeface="Arial"/>
                        </a:defRPr>
                      </a:lvl7pPr>
                      <a:lvl8pPr marL="3200400" algn="l" defTabSz="914400" rtl="0" eaLnBrk="1" latinLnBrk="0" hangingPunct="1">
                        <a:defRPr sz="1800" kern="1200">
                          <a:solidFill>
                            <a:schemeClr val="tx1"/>
                          </a:solidFill>
                          <a:latin typeface="Verdana"/>
                          <a:ea typeface="Arial"/>
                          <a:cs typeface="Arial"/>
                        </a:defRPr>
                      </a:lvl8pPr>
                      <a:lvl9pPr marL="3657600" algn="l" defTabSz="914400" rtl="0" eaLnBrk="1" latinLnBrk="0" hangingPunct="1">
                        <a:defRPr sz="1800" kern="1200">
                          <a:solidFill>
                            <a:schemeClr val="tx1"/>
                          </a:solidFill>
                          <a:latin typeface="Verdana"/>
                          <a:ea typeface="Arial"/>
                          <a:cs typeface="Arial"/>
                        </a:defRPr>
                      </a:lvl9pPr>
                    </a:lstStyle>
                    <a:p>
                      <a:pPr marL="0" marR="0" lvl="0" indent="0" algn="l" defTabSz="914400" rtl="0" eaLnBrk="0" fontAlgn="base" latinLnBrk="0" hangingPunct="0">
                        <a:lnSpc>
                          <a:spcPct val="90000"/>
                        </a:lnSpc>
                        <a:spcBef>
                          <a:spcPct val="15000"/>
                        </a:spcBef>
                        <a:spcAft>
                          <a:spcPct val="0"/>
                        </a:spcAft>
                        <a:buClrTx/>
                        <a:buSzTx/>
                        <a:buFontTx/>
                        <a:buNone/>
                        <a:tabLst>
                          <a:tab pos="2919413" algn="l"/>
                        </a:tabLst>
                      </a:pPr>
                      <a:r>
                        <a:rPr kumimoji="0" lang="en-US" sz="1200" u="none" strike="noStrike" cap="none" normalizeH="0" baseline="0" dirty="0" smtClean="0">
                          <a:ln>
                            <a:noFill/>
                          </a:ln>
                          <a:effectLst/>
                          <a:latin typeface="Intel Clear" panose="020B0604020203020204" pitchFamily="34" charset="0"/>
                        </a:rPr>
                        <a:t>PCIe* Lanes / Controllers</a:t>
                      </a:r>
                      <a:endParaRPr kumimoji="0" lang="en-US" sz="1200" b="0" i="0" u="none" strike="noStrike" cap="none" normalizeH="0" baseline="0" dirty="0" smtClean="0">
                        <a:ln>
                          <a:noFill/>
                        </a:ln>
                        <a:solidFill>
                          <a:schemeClr val="bg1"/>
                        </a:solidFill>
                        <a:effectLst/>
                        <a:latin typeface="Intel Clear" panose="020B0604020203020204" pitchFamily="34" charset="0"/>
                        <a:ea typeface="Verdana" panose="020B0604030504040204" pitchFamily="34" charset="0"/>
                        <a:cs typeface="Verdana" panose="020B0604030504040204" pitchFamily="34" charset="0"/>
                      </a:endParaRPr>
                    </a:p>
                  </a:txBody>
                  <a:tcPr marL="45720" marR="45720" marT="18288" marB="18288" anchor="ctr" horzOverflow="overflow"/>
                </a:tc>
                <a:tc>
                  <a:txBody>
                    <a:bodyPr/>
                    <a:lstStyle/>
                    <a:p>
                      <a:pPr marL="228600" marR="0" indent="-228600" algn="ctr" rtl="0" eaLnBrk="0" fontAlgn="base" latinLnBrk="0" hangingPunct="0">
                        <a:lnSpc>
                          <a:spcPct val="90000"/>
                        </a:lnSpc>
                        <a:spcBef>
                          <a:spcPts val="216"/>
                        </a:spcBef>
                        <a:spcAft>
                          <a:spcPts val="0"/>
                        </a:spcAft>
                        <a:tabLst>
                          <a:tab pos="2919476" algn="l"/>
                        </a:tabLst>
                      </a:pPr>
                      <a:r>
                        <a:rPr lang="en-US" sz="1100" u="none" strike="noStrike" kern="1200" baseline="0" dirty="0">
                          <a:ln>
                            <a:noFill/>
                          </a:ln>
                          <a:effectLst/>
                          <a:latin typeface="Intel Clear" panose="020B0604020203020204" pitchFamily="34" charset="0"/>
                        </a:rPr>
                        <a:t>80 / 20</a:t>
                      </a:r>
                      <a:endParaRPr lang="en-US" sz="1100" b="0" i="0" u="none" strike="noStrike" dirty="0">
                        <a:solidFill>
                          <a:sysClr val="windowText" lastClr="000000"/>
                        </a:solidFill>
                        <a:effectLst/>
                        <a:latin typeface="Intel Clear" panose="020B0604020203020204" pitchFamily="34" charset="0"/>
                        <a:ea typeface="Verdana" panose="020B0604030504040204" pitchFamily="34" charset="0"/>
                        <a:cs typeface="Verdana" panose="020B0604030504040204" pitchFamily="34" charset="0"/>
                      </a:endParaRPr>
                    </a:p>
                  </a:txBody>
                  <a:tcPr marL="45720" marR="45720" marT="18288" marB="18288" anchor="ctr"/>
                </a:tc>
                <a:tc>
                  <a:txBody>
                    <a:bodyPr/>
                    <a:lstStyle>
                      <a:defPPr>
                        <a:defRPr lang="en-US"/>
                      </a:defPPr>
                      <a:lvl1pPr marL="0" algn="l" defTabSz="914400" rtl="0" eaLnBrk="1" latinLnBrk="0" hangingPunct="1">
                        <a:defRPr sz="1800" kern="1200">
                          <a:solidFill>
                            <a:schemeClr val="tx1"/>
                          </a:solidFill>
                          <a:latin typeface="Verdana"/>
                          <a:ea typeface="Arial"/>
                          <a:cs typeface="Arial"/>
                        </a:defRPr>
                      </a:lvl1pPr>
                      <a:lvl2pPr marL="457200" algn="l" defTabSz="914400" rtl="0" eaLnBrk="1" latinLnBrk="0" hangingPunct="1">
                        <a:defRPr sz="1800" kern="1200">
                          <a:solidFill>
                            <a:schemeClr val="tx1"/>
                          </a:solidFill>
                          <a:latin typeface="Verdana"/>
                          <a:ea typeface="Arial"/>
                          <a:cs typeface="Arial"/>
                        </a:defRPr>
                      </a:lvl2pPr>
                      <a:lvl3pPr marL="914400" algn="l" defTabSz="914400" rtl="0" eaLnBrk="1" latinLnBrk="0" hangingPunct="1">
                        <a:defRPr sz="1800" kern="1200">
                          <a:solidFill>
                            <a:schemeClr val="tx1"/>
                          </a:solidFill>
                          <a:latin typeface="Verdana"/>
                          <a:ea typeface="Arial"/>
                          <a:cs typeface="Arial"/>
                        </a:defRPr>
                      </a:lvl3pPr>
                      <a:lvl4pPr marL="1371600" algn="l" defTabSz="914400" rtl="0" eaLnBrk="1" latinLnBrk="0" hangingPunct="1">
                        <a:defRPr sz="1800" kern="1200">
                          <a:solidFill>
                            <a:schemeClr val="tx1"/>
                          </a:solidFill>
                          <a:latin typeface="Verdana"/>
                          <a:ea typeface="Arial"/>
                          <a:cs typeface="Arial"/>
                        </a:defRPr>
                      </a:lvl4pPr>
                      <a:lvl5pPr marL="1828800" algn="l" defTabSz="914400" rtl="0" eaLnBrk="1" latinLnBrk="0" hangingPunct="1">
                        <a:defRPr sz="1800" kern="1200">
                          <a:solidFill>
                            <a:schemeClr val="tx1"/>
                          </a:solidFill>
                          <a:latin typeface="Verdana"/>
                          <a:ea typeface="Arial"/>
                          <a:cs typeface="Arial"/>
                        </a:defRPr>
                      </a:lvl5pPr>
                      <a:lvl6pPr marL="2286000" algn="l" defTabSz="914400" rtl="0" eaLnBrk="1" latinLnBrk="0" hangingPunct="1">
                        <a:defRPr sz="1800" kern="1200">
                          <a:solidFill>
                            <a:schemeClr val="tx1"/>
                          </a:solidFill>
                          <a:latin typeface="Verdana"/>
                          <a:ea typeface="Arial"/>
                          <a:cs typeface="Arial"/>
                        </a:defRPr>
                      </a:lvl6pPr>
                      <a:lvl7pPr marL="2743200" algn="l" defTabSz="914400" rtl="0" eaLnBrk="1" latinLnBrk="0" hangingPunct="1">
                        <a:defRPr sz="1800" kern="1200">
                          <a:solidFill>
                            <a:schemeClr val="tx1"/>
                          </a:solidFill>
                          <a:latin typeface="Verdana"/>
                          <a:ea typeface="Arial"/>
                          <a:cs typeface="Arial"/>
                        </a:defRPr>
                      </a:lvl7pPr>
                      <a:lvl8pPr marL="3200400" algn="l" defTabSz="914400" rtl="0" eaLnBrk="1" latinLnBrk="0" hangingPunct="1">
                        <a:defRPr sz="1800" kern="1200">
                          <a:solidFill>
                            <a:schemeClr val="tx1"/>
                          </a:solidFill>
                          <a:latin typeface="Verdana"/>
                          <a:ea typeface="Arial"/>
                          <a:cs typeface="Arial"/>
                        </a:defRPr>
                      </a:lvl8pPr>
                      <a:lvl9pPr marL="3657600" algn="l" defTabSz="914400" rtl="0" eaLnBrk="1" latinLnBrk="0" hangingPunct="1">
                        <a:defRPr sz="1800" kern="1200">
                          <a:solidFill>
                            <a:schemeClr val="tx1"/>
                          </a:solidFill>
                          <a:latin typeface="Verdana"/>
                          <a:ea typeface="Arial"/>
                          <a:cs typeface="Arial"/>
                        </a:defRPr>
                      </a:lvl9pPr>
                    </a:lstStyle>
                    <a:p>
                      <a:pPr marL="231775" marR="0" lvl="0" indent="-231775" algn="ctr" defTabSz="914400" rtl="0" eaLnBrk="0" fontAlgn="base" latinLnBrk="0" hangingPunct="0">
                        <a:lnSpc>
                          <a:spcPct val="90000"/>
                        </a:lnSpc>
                        <a:spcBef>
                          <a:spcPct val="15000"/>
                        </a:spcBef>
                        <a:spcAft>
                          <a:spcPct val="0"/>
                        </a:spcAft>
                        <a:buClrTx/>
                        <a:buSzTx/>
                        <a:buFontTx/>
                        <a:buNone/>
                        <a:tabLst>
                          <a:tab pos="2919413" algn="l"/>
                        </a:tabLst>
                      </a:pPr>
                      <a:r>
                        <a:rPr kumimoji="0" lang="en-US" sz="1100" u="none" strike="noStrike" cap="none" normalizeH="0" baseline="0" dirty="0" smtClean="0">
                          <a:ln>
                            <a:noFill/>
                          </a:ln>
                          <a:effectLst/>
                          <a:latin typeface="Intel Clear" panose="020B0604020203020204" pitchFamily="34" charset="0"/>
                        </a:rPr>
                        <a:t>80 / 20</a:t>
                      </a:r>
                      <a:endParaRPr kumimoji="0" lang="en-US" sz="1100" b="0" i="0" u="none" strike="noStrike" cap="none" normalizeH="0" baseline="0" dirty="0" smtClean="0">
                        <a:ln>
                          <a:noFill/>
                        </a:ln>
                        <a:solidFill>
                          <a:sysClr val="windowText" lastClr="000000"/>
                        </a:solidFill>
                        <a:effectLst/>
                        <a:latin typeface="Intel Clear" panose="020B0604020203020204" pitchFamily="34" charset="0"/>
                        <a:ea typeface="Verdana" panose="020B0604030504040204" pitchFamily="34" charset="0"/>
                        <a:cs typeface="Verdana" panose="020B0604030504040204" pitchFamily="34" charset="0"/>
                      </a:endParaRPr>
                    </a:p>
                  </a:txBody>
                  <a:tcPr marL="45720" marR="45720" marT="18288" marB="18288" anchor="ctr" horzOverflow="overflow"/>
                </a:tc>
                <a:tc>
                  <a:txBody>
                    <a:bodyPr/>
                    <a:lstStyle>
                      <a:defPPr>
                        <a:defRPr lang="en-US"/>
                      </a:defPPr>
                      <a:lvl1pPr marL="0" algn="l" defTabSz="914400" rtl="0" eaLnBrk="1" latinLnBrk="0" hangingPunct="1">
                        <a:defRPr sz="1800" kern="1200">
                          <a:solidFill>
                            <a:schemeClr val="tx1"/>
                          </a:solidFill>
                          <a:latin typeface="Verdana"/>
                          <a:ea typeface="Arial"/>
                          <a:cs typeface="Arial"/>
                        </a:defRPr>
                      </a:lvl1pPr>
                      <a:lvl2pPr marL="457200" algn="l" defTabSz="914400" rtl="0" eaLnBrk="1" latinLnBrk="0" hangingPunct="1">
                        <a:defRPr sz="1800" kern="1200">
                          <a:solidFill>
                            <a:schemeClr val="tx1"/>
                          </a:solidFill>
                          <a:latin typeface="Verdana"/>
                          <a:ea typeface="Arial"/>
                          <a:cs typeface="Arial"/>
                        </a:defRPr>
                      </a:lvl2pPr>
                      <a:lvl3pPr marL="914400" algn="l" defTabSz="914400" rtl="0" eaLnBrk="1" latinLnBrk="0" hangingPunct="1">
                        <a:defRPr sz="1800" kern="1200">
                          <a:solidFill>
                            <a:schemeClr val="tx1"/>
                          </a:solidFill>
                          <a:latin typeface="Verdana"/>
                          <a:ea typeface="Arial"/>
                          <a:cs typeface="Arial"/>
                        </a:defRPr>
                      </a:lvl3pPr>
                      <a:lvl4pPr marL="1371600" algn="l" defTabSz="914400" rtl="0" eaLnBrk="1" latinLnBrk="0" hangingPunct="1">
                        <a:defRPr sz="1800" kern="1200">
                          <a:solidFill>
                            <a:schemeClr val="tx1"/>
                          </a:solidFill>
                          <a:latin typeface="Verdana"/>
                          <a:ea typeface="Arial"/>
                          <a:cs typeface="Arial"/>
                        </a:defRPr>
                      </a:lvl4pPr>
                      <a:lvl5pPr marL="1828800" algn="l" defTabSz="914400" rtl="0" eaLnBrk="1" latinLnBrk="0" hangingPunct="1">
                        <a:defRPr sz="1800" kern="1200">
                          <a:solidFill>
                            <a:schemeClr val="tx1"/>
                          </a:solidFill>
                          <a:latin typeface="Verdana"/>
                          <a:ea typeface="Arial"/>
                          <a:cs typeface="Arial"/>
                        </a:defRPr>
                      </a:lvl5pPr>
                      <a:lvl6pPr marL="2286000" algn="l" defTabSz="914400" rtl="0" eaLnBrk="1" latinLnBrk="0" hangingPunct="1">
                        <a:defRPr sz="1800" kern="1200">
                          <a:solidFill>
                            <a:schemeClr val="tx1"/>
                          </a:solidFill>
                          <a:latin typeface="Verdana"/>
                          <a:ea typeface="Arial"/>
                          <a:cs typeface="Arial"/>
                        </a:defRPr>
                      </a:lvl6pPr>
                      <a:lvl7pPr marL="2743200" algn="l" defTabSz="914400" rtl="0" eaLnBrk="1" latinLnBrk="0" hangingPunct="1">
                        <a:defRPr sz="1800" kern="1200">
                          <a:solidFill>
                            <a:schemeClr val="tx1"/>
                          </a:solidFill>
                          <a:latin typeface="Verdana"/>
                          <a:ea typeface="Arial"/>
                          <a:cs typeface="Arial"/>
                        </a:defRPr>
                      </a:lvl7pPr>
                      <a:lvl8pPr marL="3200400" algn="l" defTabSz="914400" rtl="0" eaLnBrk="1" latinLnBrk="0" hangingPunct="1">
                        <a:defRPr sz="1800" kern="1200">
                          <a:solidFill>
                            <a:schemeClr val="tx1"/>
                          </a:solidFill>
                          <a:latin typeface="Verdana"/>
                          <a:ea typeface="Arial"/>
                          <a:cs typeface="Arial"/>
                        </a:defRPr>
                      </a:lvl8pPr>
                      <a:lvl9pPr marL="3657600" algn="l" defTabSz="914400" rtl="0" eaLnBrk="1" latinLnBrk="0" hangingPunct="1">
                        <a:defRPr sz="1800" kern="1200">
                          <a:solidFill>
                            <a:schemeClr val="tx1"/>
                          </a:solidFill>
                          <a:latin typeface="Verdana"/>
                          <a:ea typeface="Arial"/>
                          <a:cs typeface="Arial"/>
                        </a:defRPr>
                      </a:lvl9pPr>
                    </a:lstStyle>
                    <a:p>
                      <a:pPr marL="0" marR="0" lvl="0" indent="0" algn="l" defTabSz="914400" rtl="0" eaLnBrk="0" fontAlgn="base" latinLnBrk="0" hangingPunct="0">
                        <a:lnSpc>
                          <a:spcPct val="90000"/>
                        </a:lnSpc>
                        <a:spcBef>
                          <a:spcPct val="15000"/>
                        </a:spcBef>
                        <a:spcAft>
                          <a:spcPct val="0"/>
                        </a:spcAft>
                        <a:buClrTx/>
                        <a:buSzTx/>
                        <a:buFontTx/>
                        <a:buNone/>
                        <a:tabLst>
                          <a:tab pos="2919413" algn="l"/>
                        </a:tabLst>
                      </a:pPr>
                      <a:endParaRPr kumimoji="0" lang="en-US" sz="1100" b="0" i="0" u="none" strike="noStrike" cap="none" normalizeH="0" baseline="0" dirty="0" smtClean="0">
                        <a:ln>
                          <a:noFill/>
                        </a:ln>
                        <a:solidFill>
                          <a:sysClr val="windowText" lastClr="000000"/>
                        </a:solidFill>
                        <a:effectLst/>
                        <a:latin typeface="Intel Clear" panose="020B0604020203020204" pitchFamily="34" charset="0"/>
                        <a:ea typeface="Verdana" panose="020B0604030504040204" pitchFamily="34" charset="0"/>
                        <a:cs typeface="Verdana" panose="020B0604030504040204" pitchFamily="34" charset="0"/>
                      </a:endParaRPr>
                    </a:p>
                  </a:txBody>
                  <a:tcPr marL="45720" marR="45720" marT="18288" marB="18288" anchor="ctr" horzOverflow="overflow"/>
                </a:tc>
              </a:tr>
              <a:tr h="553418">
                <a:tc>
                  <a:txBody>
                    <a:bodyPr/>
                    <a:lstStyle>
                      <a:defPPr>
                        <a:defRPr lang="en-US"/>
                      </a:defPPr>
                      <a:lvl1pPr marL="0" algn="l" defTabSz="914400" rtl="0" eaLnBrk="1" latinLnBrk="0" hangingPunct="1">
                        <a:defRPr sz="1800" kern="1200">
                          <a:solidFill>
                            <a:schemeClr val="tx1"/>
                          </a:solidFill>
                          <a:latin typeface="Verdana"/>
                          <a:ea typeface="Arial"/>
                          <a:cs typeface="Arial"/>
                        </a:defRPr>
                      </a:lvl1pPr>
                      <a:lvl2pPr marL="457200" algn="l" defTabSz="914400" rtl="0" eaLnBrk="1" latinLnBrk="0" hangingPunct="1">
                        <a:defRPr sz="1800" kern="1200">
                          <a:solidFill>
                            <a:schemeClr val="tx1"/>
                          </a:solidFill>
                          <a:latin typeface="Verdana"/>
                          <a:ea typeface="Arial"/>
                          <a:cs typeface="Arial"/>
                        </a:defRPr>
                      </a:lvl2pPr>
                      <a:lvl3pPr marL="914400" algn="l" defTabSz="914400" rtl="0" eaLnBrk="1" latinLnBrk="0" hangingPunct="1">
                        <a:defRPr sz="1800" kern="1200">
                          <a:solidFill>
                            <a:schemeClr val="tx1"/>
                          </a:solidFill>
                          <a:latin typeface="Verdana"/>
                          <a:ea typeface="Arial"/>
                          <a:cs typeface="Arial"/>
                        </a:defRPr>
                      </a:lvl3pPr>
                      <a:lvl4pPr marL="1371600" algn="l" defTabSz="914400" rtl="0" eaLnBrk="1" latinLnBrk="0" hangingPunct="1">
                        <a:defRPr sz="1800" kern="1200">
                          <a:solidFill>
                            <a:schemeClr val="tx1"/>
                          </a:solidFill>
                          <a:latin typeface="Verdana"/>
                          <a:ea typeface="Arial"/>
                          <a:cs typeface="Arial"/>
                        </a:defRPr>
                      </a:lvl4pPr>
                      <a:lvl5pPr marL="1828800" algn="l" defTabSz="914400" rtl="0" eaLnBrk="1" latinLnBrk="0" hangingPunct="1">
                        <a:defRPr sz="1800" kern="1200">
                          <a:solidFill>
                            <a:schemeClr val="tx1"/>
                          </a:solidFill>
                          <a:latin typeface="Verdana"/>
                          <a:ea typeface="Arial"/>
                          <a:cs typeface="Arial"/>
                        </a:defRPr>
                      </a:lvl5pPr>
                      <a:lvl6pPr marL="2286000" algn="l" defTabSz="914400" rtl="0" eaLnBrk="1" latinLnBrk="0" hangingPunct="1">
                        <a:defRPr sz="1800" kern="1200">
                          <a:solidFill>
                            <a:schemeClr val="tx1"/>
                          </a:solidFill>
                          <a:latin typeface="Verdana"/>
                          <a:ea typeface="Arial"/>
                          <a:cs typeface="Arial"/>
                        </a:defRPr>
                      </a:lvl6pPr>
                      <a:lvl7pPr marL="2743200" algn="l" defTabSz="914400" rtl="0" eaLnBrk="1" latinLnBrk="0" hangingPunct="1">
                        <a:defRPr sz="1800" kern="1200">
                          <a:solidFill>
                            <a:schemeClr val="tx1"/>
                          </a:solidFill>
                          <a:latin typeface="Verdana"/>
                          <a:ea typeface="Arial"/>
                          <a:cs typeface="Arial"/>
                        </a:defRPr>
                      </a:lvl7pPr>
                      <a:lvl8pPr marL="3200400" algn="l" defTabSz="914400" rtl="0" eaLnBrk="1" latinLnBrk="0" hangingPunct="1">
                        <a:defRPr sz="1800" kern="1200">
                          <a:solidFill>
                            <a:schemeClr val="tx1"/>
                          </a:solidFill>
                          <a:latin typeface="Verdana"/>
                          <a:ea typeface="Arial"/>
                          <a:cs typeface="Arial"/>
                        </a:defRPr>
                      </a:lvl8pPr>
                      <a:lvl9pPr marL="3657600" algn="l" defTabSz="914400" rtl="0" eaLnBrk="1" latinLnBrk="0" hangingPunct="1">
                        <a:defRPr sz="1800" kern="1200">
                          <a:solidFill>
                            <a:schemeClr val="tx1"/>
                          </a:solidFill>
                          <a:latin typeface="Verdana"/>
                          <a:ea typeface="Arial"/>
                          <a:cs typeface="Arial"/>
                        </a:defRPr>
                      </a:lvl9pPr>
                    </a:lstStyle>
                    <a:p>
                      <a:pPr marL="0" marR="0" lvl="0" indent="0" algn="l" defTabSz="914400" rtl="0" eaLnBrk="0" fontAlgn="base" latinLnBrk="0" hangingPunct="0">
                        <a:lnSpc>
                          <a:spcPct val="90000"/>
                        </a:lnSpc>
                        <a:spcBef>
                          <a:spcPct val="15000"/>
                        </a:spcBef>
                        <a:spcAft>
                          <a:spcPct val="0"/>
                        </a:spcAft>
                        <a:buClrTx/>
                        <a:buSzTx/>
                        <a:buFontTx/>
                        <a:buNone/>
                        <a:tabLst>
                          <a:tab pos="2919413" algn="l"/>
                        </a:tabLst>
                      </a:pPr>
                      <a:r>
                        <a:rPr kumimoji="0" lang="en-US" sz="1200" u="none" strike="noStrike" cap="none" normalizeH="0" baseline="0" dirty="0" smtClean="0">
                          <a:ln>
                            <a:noFill/>
                          </a:ln>
                          <a:effectLst/>
                          <a:latin typeface="Intel Clear" panose="020B0604020203020204" pitchFamily="34" charset="0"/>
                        </a:rPr>
                        <a:t>TDP (W)</a:t>
                      </a:r>
                      <a:endParaRPr kumimoji="0" lang="en-US" sz="1200" b="0" i="0" u="none" strike="noStrike" cap="none" normalizeH="0" baseline="0" dirty="0" smtClean="0">
                        <a:ln>
                          <a:noFill/>
                        </a:ln>
                        <a:solidFill>
                          <a:schemeClr val="bg1"/>
                        </a:solidFill>
                        <a:effectLst/>
                        <a:latin typeface="Intel Clear" panose="020B0604020203020204" pitchFamily="34" charset="0"/>
                        <a:ea typeface="Verdana" panose="020B0604030504040204" pitchFamily="34" charset="0"/>
                        <a:cs typeface="Verdana" panose="020B0604030504040204" pitchFamily="34" charset="0"/>
                      </a:endParaRPr>
                    </a:p>
                  </a:txBody>
                  <a:tcPr marL="45720" marR="45720" marT="18288" marB="18288" anchor="ctr" horzOverflow="overflow"/>
                </a:tc>
                <a:tc>
                  <a:txBody>
                    <a:bodyPr/>
                    <a:lstStyle/>
                    <a:p>
                      <a:pPr marL="0" marR="0" indent="0" algn="ctr" rtl="0" eaLnBrk="0" fontAlgn="base" latinLnBrk="0" hangingPunct="0">
                        <a:lnSpc>
                          <a:spcPct val="90000"/>
                        </a:lnSpc>
                        <a:spcBef>
                          <a:spcPts val="216"/>
                        </a:spcBef>
                        <a:spcAft>
                          <a:spcPts val="0"/>
                        </a:spcAft>
                        <a:tabLst>
                          <a:tab pos="2919476" algn="l"/>
                        </a:tabLst>
                      </a:pPr>
                      <a:r>
                        <a:rPr lang="en-US" sz="1100" u="none" strike="noStrike" kern="1200" baseline="0" dirty="0" smtClean="0">
                          <a:ln>
                            <a:noFill/>
                          </a:ln>
                          <a:effectLst/>
                          <a:latin typeface="Intel Clear" panose="020B0604020203020204" pitchFamily="34" charset="0"/>
                        </a:rPr>
                        <a:t>Up to 130W Server; </a:t>
                      </a:r>
                    </a:p>
                    <a:p>
                      <a:pPr marL="0" marR="0" indent="0" algn="ctr" rtl="0" eaLnBrk="0" fontAlgn="base" latinLnBrk="0" hangingPunct="0">
                        <a:lnSpc>
                          <a:spcPct val="90000"/>
                        </a:lnSpc>
                        <a:spcBef>
                          <a:spcPts val="216"/>
                        </a:spcBef>
                        <a:spcAft>
                          <a:spcPts val="0"/>
                        </a:spcAft>
                        <a:tabLst>
                          <a:tab pos="2919476" algn="l"/>
                        </a:tabLst>
                      </a:pPr>
                      <a:r>
                        <a:rPr lang="en-US" sz="1100" u="none" strike="noStrike" kern="1200" baseline="0" dirty="0" smtClean="0">
                          <a:ln>
                            <a:noFill/>
                          </a:ln>
                          <a:effectLst/>
                          <a:latin typeface="Intel Clear" panose="020B0604020203020204" pitchFamily="34" charset="0"/>
                        </a:rPr>
                        <a:t>150W Workstation</a:t>
                      </a:r>
                      <a:endParaRPr lang="en-US" sz="1100" b="0" i="0" u="none" strike="noStrike" kern="1200" baseline="0" dirty="0" smtClean="0">
                        <a:ln>
                          <a:noFill/>
                        </a:ln>
                        <a:solidFill>
                          <a:sysClr val="windowText" lastClr="000000"/>
                        </a:solidFill>
                        <a:effectLst/>
                        <a:latin typeface="Intel Clear" panose="020B0604020203020204" pitchFamily="34" charset="0"/>
                        <a:ea typeface="Verdana" panose="020B0604030504040204" pitchFamily="34" charset="0"/>
                        <a:cs typeface="Verdana" panose="020B0604030504040204" pitchFamily="34" charset="0"/>
                      </a:endParaRPr>
                    </a:p>
                  </a:txBody>
                  <a:tcPr marL="45720" marR="45720" marT="18288" marB="18288" anchor="ctr"/>
                </a:tc>
                <a:tc>
                  <a:txBody>
                    <a:bodyPr/>
                    <a:lstStyle>
                      <a:defPPr>
                        <a:defRPr lang="en-US"/>
                      </a:defPPr>
                      <a:lvl1pPr marL="0" algn="l" defTabSz="914400" rtl="0" eaLnBrk="1" latinLnBrk="0" hangingPunct="1">
                        <a:defRPr sz="1800" kern="1200">
                          <a:solidFill>
                            <a:schemeClr val="tx1"/>
                          </a:solidFill>
                          <a:latin typeface="Verdana"/>
                          <a:ea typeface="Arial"/>
                          <a:cs typeface="Arial"/>
                        </a:defRPr>
                      </a:lvl1pPr>
                      <a:lvl2pPr marL="457200" algn="l" defTabSz="914400" rtl="0" eaLnBrk="1" latinLnBrk="0" hangingPunct="1">
                        <a:defRPr sz="1800" kern="1200">
                          <a:solidFill>
                            <a:schemeClr val="tx1"/>
                          </a:solidFill>
                          <a:latin typeface="Verdana"/>
                          <a:ea typeface="Arial"/>
                          <a:cs typeface="Arial"/>
                        </a:defRPr>
                      </a:lvl2pPr>
                      <a:lvl3pPr marL="914400" algn="l" defTabSz="914400" rtl="0" eaLnBrk="1" latinLnBrk="0" hangingPunct="1">
                        <a:defRPr sz="1800" kern="1200">
                          <a:solidFill>
                            <a:schemeClr val="tx1"/>
                          </a:solidFill>
                          <a:latin typeface="Verdana"/>
                          <a:ea typeface="Arial"/>
                          <a:cs typeface="Arial"/>
                        </a:defRPr>
                      </a:lvl3pPr>
                      <a:lvl4pPr marL="1371600" algn="l" defTabSz="914400" rtl="0" eaLnBrk="1" latinLnBrk="0" hangingPunct="1">
                        <a:defRPr sz="1800" kern="1200">
                          <a:solidFill>
                            <a:schemeClr val="tx1"/>
                          </a:solidFill>
                          <a:latin typeface="Verdana"/>
                          <a:ea typeface="Arial"/>
                          <a:cs typeface="Arial"/>
                        </a:defRPr>
                      </a:lvl4pPr>
                      <a:lvl5pPr marL="1828800" algn="l" defTabSz="914400" rtl="0" eaLnBrk="1" latinLnBrk="0" hangingPunct="1">
                        <a:defRPr sz="1800" kern="1200">
                          <a:solidFill>
                            <a:schemeClr val="tx1"/>
                          </a:solidFill>
                          <a:latin typeface="Verdana"/>
                          <a:ea typeface="Arial"/>
                          <a:cs typeface="Arial"/>
                        </a:defRPr>
                      </a:lvl5pPr>
                      <a:lvl6pPr marL="2286000" algn="l" defTabSz="914400" rtl="0" eaLnBrk="1" latinLnBrk="0" hangingPunct="1">
                        <a:defRPr sz="1800" kern="1200">
                          <a:solidFill>
                            <a:schemeClr val="tx1"/>
                          </a:solidFill>
                          <a:latin typeface="Verdana"/>
                          <a:ea typeface="Arial"/>
                          <a:cs typeface="Arial"/>
                        </a:defRPr>
                      </a:lvl6pPr>
                      <a:lvl7pPr marL="2743200" algn="l" defTabSz="914400" rtl="0" eaLnBrk="1" latinLnBrk="0" hangingPunct="1">
                        <a:defRPr sz="1800" kern="1200">
                          <a:solidFill>
                            <a:schemeClr val="tx1"/>
                          </a:solidFill>
                          <a:latin typeface="Verdana"/>
                          <a:ea typeface="Arial"/>
                          <a:cs typeface="Arial"/>
                        </a:defRPr>
                      </a:lvl7pPr>
                      <a:lvl8pPr marL="3200400" algn="l" defTabSz="914400" rtl="0" eaLnBrk="1" latinLnBrk="0" hangingPunct="1">
                        <a:defRPr sz="1800" kern="1200">
                          <a:solidFill>
                            <a:schemeClr val="tx1"/>
                          </a:solidFill>
                          <a:latin typeface="Verdana"/>
                          <a:ea typeface="Arial"/>
                          <a:cs typeface="Arial"/>
                        </a:defRPr>
                      </a:lvl8pPr>
                      <a:lvl9pPr marL="3657600" algn="l" defTabSz="914400" rtl="0" eaLnBrk="1" latinLnBrk="0" hangingPunct="1">
                        <a:defRPr sz="1800" kern="1200">
                          <a:solidFill>
                            <a:schemeClr val="tx1"/>
                          </a:solidFill>
                          <a:latin typeface="Verdana"/>
                          <a:ea typeface="Arial"/>
                          <a:cs typeface="Arial"/>
                        </a:defRPr>
                      </a:lvl9pPr>
                    </a:lstStyle>
                    <a:p>
                      <a:pPr marL="0" marR="0" lvl="0" indent="0" algn="ctr" defTabSz="914400" rtl="0" eaLnBrk="0" fontAlgn="base" latinLnBrk="0" hangingPunct="0">
                        <a:lnSpc>
                          <a:spcPct val="90000"/>
                        </a:lnSpc>
                        <a:spcBef>
                          <a:spcPct val="15000"/>
                        </a:spcBef>
                        <a:spcAft>
                          <a:spcPct val="0"/>
                        </a:spcAft>
                        <a:buClrTx/>
                        <a:buSzTx/>
                        <a:buFontTx/>
                        <a:buNone/>
                        <a:tabLst>
                          <a:tab pos="2919413" algn="l"/>
                        </a:tabLst>
                      </a:pPr>
                      <a:r>
                        <a:rPr kumimoji="0" lang="en-US" sz="1100" u="none" strike="noStrike" cap="none" normalizeH="0" baseline="0" dirty="0" smtClean="0">
                          <a:ln>
                            <a:noFill/>
                          </a:ln>
                          <a:effectLst/>
                          <a:latin typeface="Intel Clear" panose="020B0604020203020204" pitchFamily="34" charset="0"/>
                        </a:rPr>
                        <a:t>Up to 145W Server;</a:t>
                      </a:r>
                    </a:p>
                    <a:p>
                      <a:pPr marL="0" marR="0" lvl="0" indent="0" algn="ctr" defTabSz="914400" rtl="0" eaLnBrk="0" fontAlgn="base" latinLnBrk="0" hangingPunct="0">
                        <a:lnSpc>
                          <a:spcPct val="90000"/>
                        </a:lnSpc>
                        <a:spcBef>
                          <a:spcPct val="15000"/>
                        </a:spcBef>
                        <a:spcAft>
                          <a:spcPct val="0"/>
                        </a:spcAft>
                        <a:buClrTx/>
                        <a:buSzTx/>
                        <a:buFontTx/>
                        <a:buNone/>
                        <a:tabLst>
                          <a:tab pos="2919413" algn="l"/>
                        </a:tabLst>
                      </a:pPr>
                      <a:r>
                        <a:rPr kumimoji="0" lang="en-US" sz="1100" u="none" strike="noStrike" cap="none" normalizeH="0" baseline="0" dirty="0" smtClean="0">
                          <a:ln>
                            <a:noFill/>
                          </a:ln>
                          <a:effectLst/>
                          <a:latin typeface="Intel Clear" panose="020B0604020203020204" pitchFamily="34" charset="0"/>
                        </a:rPr>
                        <a:t>160W Workstation</a:t>
                      </a:r>
                      <a:endParaRPr kumimoji="0" lang="en-US" sz="1100" b="1" i="0" u="none" strike="noStrike" cap="none" normalizeH="0" baseline="0" dirty="0" smtClean="0">
                        <a:ln>
                          <a:noFill/>
                        </a:ln>
                        <a:solidFill>
                          <a:sysClr val="windowText" lastClr="000000"/>
                        </a:solidFill>
                        <a:effectLst/>
                        <a:latin typeface="Intel Clear" panose="020B0604020203020204" pitchFamily="34" charset="0"/>
                        <a:ea typeface="Verdana" panose="020B0604030504040204" pitchFamily="34" charset="0"/>
                        <a:cs typeface="Verdana" panose="020B0604030504040204" pitchFamily="34" charset="0"/>
                      </a:endParaRPr>
                    </a:p>
                  </a:txBody>
                  <a:tcPr marL="45720" marR="45720" marT="18288" marB="18288" anchor="ctr" horzOverflow="overflow"/>
                </a:tc>
                <a:tc>
                  <a:txBody>
                    <a:bodyPr/>
                    <a:lstStyle>
                      <a:defPPr>
                        <a:defRPr lang="en-US"/>
                      </a:defPPr>
                      <a:lvl1pPr marL="0" algn="l" defTabSz="914400" rtl="0" eaLnBrk="1" latinLnBrk="0" hangingPunct="1">
                        <a:defRPr sz="1800" kern="1200">
                          <a:solidFill>
                            <a:schemeClr val="tx1"/>
                          </a:solidFill>
                          <a:latin typeface="Verdana"/>
                          <a:ea typeface="Arial"/>
                          <a:cs typeface="Arial"/>
                        </a:defRPr>
                      </a:lvl1pPr>
                      <a:lvl2pPr marL="457200" algn="l" defTabSz="914400" rtl="0" eaLnBrk="1" latinLnBrk="0" hangingPunct="1">
                        <a:defRPr sz="1800" kern="1200">
                          <a:solidFill>
                            <a:schemeClr val="tx1"/>
                          </a:solidFill>
                          <a:latin typeface="Verdana"/>
                          <a:ea typeface="Arial"/>
                          <a:cs typeface="Arial"/>
                        </a:defRPr>
                      </a:lvl2pPr>
                      <a:lvl3pPr marL="914400" algn="l" defTabSz="914400" rtl="0" eaLnBrk="1" latinLnBrk="0" hangingPunct="1">
                        <a:defRPr sz="1800" kern="1200">
                          <a:solidFill>
                            <a:schemeClr val="tx1"/>
                          </a:solidFill>
                          <a:latin typeface="Verdana"/>
                          <a:ea typeface="Arial"/>
                          <a:cs typeface="Arial"/>
                        </a:defRPr>
                      </a:lvl3pPr>
                      <a:lvl4pPr marL="1371600" algn="l" defTabSz="914400" rtl="0" eaLnBrk="1" latinLnBrk="0" hangingPunct="1">
                        <a:defRPr sz="1800" kern="1200">
                          <a:solidFill>
                            <a:schemeClr val="tx1"/>
                          </a:solidFill>
                          <a:latin typeface="Verdana"/>
                          <a:ea typeface="Arial"/>
                          <a:cs typeface="Arial"/>
                        </a:defRPr>
                      </a:lvl4pPr>
                      <a:lvl5pPr marL="1828800" algn="l" defTabSz="914400" rtl="0" eaLnBrk="1" latinLnBrk="0" hangingPunct="1">
                        <a:defRPr sz="1800" kern="1200">
                          <a:solidFill>
                            <a:schemeClr val="tx1"/>
                          </a:solidFill>
                          <a:latin typeface="Verdana"/>
                          <a:ea typeface="Arial"/>
                          <a:cs typeface="Arial"/>
                        </a:defRPr>
                      </a:lvl5pPr>
                      <a:lvl6pPr marL="2286000" algn="l" defTabSz="914400" rtl="0" eaLnBrk="1" latinLnBrk="0" hangingPunct="1">
                        <a:defRPr sz="1800" kern="1200">
                          <a:solidFill>
                            <a:schemeClr val="tx1"/>
                          </a:solidFill>
                          <a:latin typeface="Verdana"/>
                          <a:ea typeface="Arial"/>
                          <a:cs typeface="Arial"/>
                        </a:defRPr>
                      </a:lvl6pPr>
                      <a:lvl7pPr marL="2743200" algn="l" defTabSz="914400" rtl="0" eaLnBrk="1" latinLnBrk="0" hangingPunct="1">
                        <a:defRPr sz="1800" kern="1200">
                          <a:solidFill>
                            <a:schemeClr val="tx1"/>
                          </a:solidFill>
                          <a:latin typeface="Verdana"/>
                          <a:ea typeface="Arial"/>
                          <a:cs typeface="Arial"/>
                        </a:defRPr>
                      </a:lvl7pPr>
                      <a:lvl8pPr marL="3200400" algn="l" defTabSz="914400" rtl="0" eaLnBrk="1" latinLnBrk="0" hangingPunct="1">
                        <a:defRPr sz="1800" kern="1200">
                          <a:solidFill>
                            <a:schemeClr val="tx1"/>
                          </a:solidFill>
                          <a:latin typeface="Verdana"/>
                          <a:ea typeface="Arial"/>
                          <a:cs typeface="Arial"/>
                        </a:defRPr>
                      </a:lvl8pPr>
                      <a:lvl9pPr marL="3657600" algn="l" defTabSz="914400" rtl="0" eaLnBrk="1" latinLnBrk="0" hangingPunct="1">
                        <a:defRPr sz="1800" kern="1200">
                          <a:solidFill>
                            <a:schemeClr val="tx1"/>
                          </a:solidFill>
                          <a:latin typeface="Verdana"/>
                          <a:ea typeface="Arial"/>
                          <a:cs typeface="Arial"/>
                        </a:defRPr>
                      </a:lvl9pPr>
                    </a:lstStyle>
                    <a:p>
                      <a:pPr marL="0" marR="0" lvl="0" indent="0" algn="l" defTabSz="914400" rtl="0" eaLnBrk="0" fontAlgn="base" latinLnBrk="0" hangingPunct="0">
                        <a:lnSpc>
                          <a:spcPct val="90000"/>
                        </a:lnSpc>
                        <a:spcBef>
                          <a:spcPct val="15000"/>
                        </a:spcBef>
                        <a:spcAft>
                          <a:spcPct val="0"/>
                        </a:spcAft>
                        <a:buClrTx/>
                        <a:buSzTx/>
                        <a:buFontTx/>
                        <a:buNone/>
                        <a:tabLst>
                          <a:tab pos="2919413" algn="l"/>
                        </a:tabLst>
                      </a:pPr>
                      <a:r>
                        <a:rPr kumimoji="0" lang="en-US" sz="1100" u="none" strike="noStrike" kern="1200" cap="none" normalizeH="0" baseline="0" dirty="0" smtClean="0">
                          <a:ln>
                            <a:noFill/>
                          </a:ln>
                          <a:effectLst/>
                          <a:latin typeface="Intel Clear" panose="020B0604020203020204" pitchFamily="34" charset="0"/>
                        </a:rPr>
                        <a:t>Higher TDP but relatively same system power with integration of </a:t>
                      </a:r>
                      <a:r>
                        <a:rPr kumimoji="0" lang="en-US" sz="1100" u="none" strike="noStrike" kern="1200" cap="none" normalizeH="0" baseline="0" dirty="0" err="1" smtClean="0">
                          <a:ln>
                            <a:noFill/>
                          </a:ln>
                          <a:effectLst/>
                          <a:latin typeface="Intel Clear" panose="020B0604020203020204" pitchFamily="34" charset="0"/>
                        </a:rPr>
                        <a:t>Volage</a:t>
                      </a:r>
                      <a:r>
                        <a:rPr kumimoji="0" lang="en-US" sz="1100" u="none" strike="noStrike" kern="1200" cap="none" normalizeH="0" baseline="0" dirty="0" smtClean="0">
                          <a:ln>
                            <a:noFill/>
                          </a:ln>
                          <a:effectLst/>
                          <a:latin typeface="Intel Clear" panose="020B0604020203020204" pitchFamily="34" charset="0"/>
                        </a:rPr>
                        <a:t> Regulator.</a:t>
                      </a:r>
                    </a:p>
                    <a:p>
                      <a:pPr marL="0" marR="0" lvl="0" indent="0" algn="l" defTabSz="914400" rtl="0" eaLnBrk="0" fontAlgn="base" latinLnBrk="0" hangingPunct="0">
                        <a:lnSpc>
                          <a:spcPct val="90000"/>
                        </a:lnSpc>
                        <a:spcBef>
                          <a:spcPct val="15000"/>
                        </a:spcBef>
                        <a:spcAft>
                          <a:spcPct val="0"/>
                        </a:spcAft>
                        <a:buClrTx/>
                        <a:buSzTx/>
                        <a:buFontTx/>
                        <a:buNone/>
                        <a:tabLst>
                          <a:tab pos="2919413" algn="l"/>
                        </a:tabLst>
                      </a:pPr>
                      <a:r>
                        <a:rPr kumimoji="0" lang="en-US" sz="1100" u="none" strike="noStrike" kern="1200" cap="none" normalizeH="0" baseline="0" dirty="0" smtClean="0">
                          <a:ln>
                            <a:noFill/>
                          </a:ln>
                          <a:effectLst/>
                          <a:latin typeface="Intel Clear" panose="020B0604020203020204" pitchFamily="34" charset="0"/>
                        </a:rPr>
                        <a:t>Platform flexibility for future SKUs</a:t>
                      </a:r>
                    </a:p>
                  </a:txBody>
                  <a:tcPr marL="45720" marR="45720" marT="18288" marB="18288" anchor="ctr" horzOverflow="overflow"/>
                </a:tc>
              </a:tr>
              <a:tr h="412180">
                <a:tc>
                  <a:txBody>
                    <a:bodyPr/>
                    <a:lstStyle/>
                    <a:p>
                      <a:pPr marL="0" marR="0" lvl="0" indent="0" algn="l" defTabSz="914400" rtl="0" eaLnBrk="0" fontAlgn="base" latinLnBrk="0" hangingPunct="0">
                        <a:lnSpc>
                          <a:spcPct val="90000"/>
                        </a:lnSpc>
                        <a:spcBef>
                          <a:spcPct val="15000"/>
                        </a:spcBef>
                        <a:spcAft>
                          <a:spcPct val="0"/>
                        </a:spcAft>
                        <a:buClrTx/>
                        <a:buSzTx/>
                        <a:buFontTx/>
                        <a:buNone/>
                        <a:tabLst>
                          <a:tab pos="2919413" algn="l"/>
                        </a:tabLst>
                      </a:pPr>
                      <a:r>
                        <a:rPr kumimoji="0" lang="en-US" sz="1200" u="none" strike="noStrike" cap="none" normalizeH="0" baseline="0" dirty="0" smtClean="0">
                          <a:ln>
                            <a:noFill/>
                          </a:ln>
                          <a:effectLst/>
                          <a:latin typeface="Intel Clear" panose="020B0604020203020204" pitchFamily="34" charset="0"/>
                        </a:rPr>
                        <a:t>Chipset</a:t>
                      </a:r>
                      <a:endParaRPr kumimoji="0" lang="en-US" sz="1200" b="0" i="0" u="none" strike="noStrike" cap="none" normalizeH="0" baseline="0" dirty="0" smtClean="0">
                        <a:ln>
                          <a:noFill/>
                        </a:ln>
                        <a:solidFill>
                          <a:schemeClr val="bg1"/>
                        </a:solidFill>
                        <a:effectLst/>
                        <a:latin typeface="Intel Clear" panose="020B0604020203020204" pitchFamily="34" charset="0"/>
                        <a:ea typeface="Verdana" panose="020B0604030504040204" pitchFamily="34" charset="0"/>
                        <a:cs typeface="Verdana" panose="020B0604030504040204" pitchFamily="34" charset="0"/>
                      </a:endParaRPr>
                    </a:p>
                  </a:txBody>
                  <a:tcPr marL="45720" marR="45720" marT="18288" marB="18288" anchor="ctr" horzOverflow="overflow"/>
                </a:tc>
                <a:tc>
                  <a:txBody>
                    <a:bodyPr/>
                    <a:lstStyle/>
                    <a:p>
                      <a:pPr marL="0" marR="0" indent="0" algn="ctr" rtl="0" eaLnBrk="0" fontAlgn="base" latinLnBrk="0" hangingPunct="0">
                        <a:lnSpc>
                          <a:spcPct val="90000"/>
                        </a:lnSpc>
                        <a:spcBef>
                          <a:spcPts val="216"/>
                        </a:spcBef>
                        <a:spcAft>
                          <a:spcPts val="0"/>
                        </a:spcAft>
                        <a:buClrTx/>
                        <a:buSzPts val="1200"/>
                        <a:buFont typeface="Arial" panose="020B0604020202020204" pitchFamily="34" charset="0"/>
                        <a:buNone/>
                        <a:tabLst>
                          <a:tab pos="2919476" algn="l"/>
                        </a:tabLst>
                      </a:pPr>
                      <a:r>
                        <a:rPr lang="en-US" sz="1100" u="none" strike="noStrike" dirty="0" smtClean="0">
                          <a:effectLst/>
                          <a:latin typeface="Intel Clear" panose="020B0604020203020204" pitchFamily="34" charset="0"/>
                        </a:rPr>
                        <a:t>Intel® C600 series chipset (</a:t>
                      </a:r>
                      <a:r>
                        <a:rPr lang="en-US" sz="1100" u="none" strike="noStrike" dirty="0" err="1" smtClean="0">
                          <a:effectLst/>
                          <a:latin typeface="Intel Clear" panose="020B0604020203020204" pitchFamily="34" charset="0"/>
                        </a:rPr>
                        <a:t>Patsburg</a:t>
                      </a:r>
                      <a:r>
                        <a:rPr lang="en-US" sz="1100" u="none" strike="noStrike" dirty="0" smtClean="0">
                          <a:effectLst/>
                          <a:latin typeface="Intel Clear" panose="020B0604020203020204" pitchFamily="34" charset="0"/>
                        </a:rPr>
                        <a:t> PCH)</a:t>
                      </a:r>
                      <a:endParaRPr lang="en-US" sz="1100" b="0" i="0" u="none" strike="noStrike" dirty="0" smtClean="0">
                        <a:solidFill>
                          <a:sysClr val="windowText" lastClr="000000"/>
                        </a:solidFill>
                        <a:effectLst/>
                        <a:latin typeface="Intel Clear" panose="020B0604020203020204" pitchFamily="34" charset="0"/>
                        <a:ea typeface="Verdana" panose="020B0604030504040204" pitchFamily="34" charset="0"/>
                        <a:cs typeface="Verdana" panose="020B0604030504040204" pitchFamily="34" charset="0"/>
                      </a:endParaRPr>
                    </a:p>
                  </a:txBody>
                  <a:tcPr marL="45720" marR="45720" marT="18288" marB="18288" anchor="ctr"/>
                </a:tc>
                <a:tc>
                  <a:txBody>
                    <a:bodyPr/>
                    <a:lstStyle/>
                    <a:p>
                      <a:pPr marL="0" marR="0" lvl="0" indent="0" algn="ctr" defTabSz="914400" rtl="0" eaLnBrk="0" fontAlgn="base" latinLnBrk="0" hangingPunct="0">
                        <a:lnSpc>
                          <a:spcPct val="90000"/>
                        </a:lnSpc>
                        <a:spcBef>
                          <a:spcPct val="15000"/>
                        </a:spcBef>
                        <a:spcAft>
                          <a:spcPct val="0"/>
                        </a:spcAft>
                        <a:buClrTx/>
                        <a:buSzTx/>
                        <a:buFontTx/>
                        <a:buNone/>
                        <a:tabLst>
                          <a:tab pos="2919413" algn="l"/>
                        </a:tabLst>
                      </a:pPr>
                      <a:r>
                        <a:rPr kumimoji="0" lang="en-US" sz="1100" u="none" strike="noStrike" cap="none" normalizeH="0" baseline="0" dirty="0" smtClean="0">
                          <a:ln>
                            <a:noFill/>
                          </a:ln>
                          <a:effectLst/>
                          <a:latin typeface="Intel Clear" panose="020B0604020203020204" pitchFamily="34" charset="0"/>
                        </a:rPr>
                        <a:t>Intel® C610 series chipset</a:t>
                      </a:r>
                    </a:p>
                    <a:p>
                      <a:pPr marL="0" marR="0" lvl="0" indent="0" algn="ctr" defTabSz="914400" rtl="0" eaLnBrk="0" fontAlgn="base" latinLnBrk="0" hangingPunct="0">
                        <a:lnSpc>
                          <a:spcPct val="90000"/>
                        </a:lnSpc>
                        <a:spcBef>
                          <a:spcPct val="15000"/>
                        </a:spcBef>
                        <a:spcAft>
                          <a:spcPct val="0"/>
                        </a:spcAft>
                        <a:buClrTx/>
                        <a:buSzTx/>
                        <a:buFontTx/>
                        <a:buNone/>
                        <a:tabLst>
                          <a:tab pos="2919413" algn="l"/>
                        </a:tabLst>
                      </a:pPr>
                      <a:r>
                        <a:rPr kumimoji="0" lang="en-US" sz="1100" u="none" strike="noStrike" cap="none" normalizeH="0" baseline="0" dirty="0" smtClean="0">
                          <a:ln>
                            <a:noFill/>
                          </a:ln>
                          <a:effectLst/>
                          <a:latin typeface="Intel Clear" panose="020B0604020203020204" pitchFamily="34" charset="0"/>
                        </a:rPr>
                        <a:t>(Wellsburg PCH)</a:t>
                      </a:r>
                      <a:endParaRPr kumimoji="0" lang="en-US" sz="1100" b="0" i="0" u="none" strike="noStrike" cap="none" normalizeH="0" baseline="0" dirty="0" smtClean="0">
                        <a:ln>
                          <a:noFill/>
                        </a:ln>
                        <a:solidFill>
                          <a:sysClr val="windowText" lastClr="000000"/>
                        </a:solidFill>
                        <a:effectLst/>
                        <a:latin typeface="Intel Clear" panose="020B0604020203020204" pitchFamily="34" charset="0"/>
                        <a:ea typeface="Verdana" panose="020B0604030504040204" pitchFamily="34" charset="0"/>
                        <a:cs typeface="Verdana" panose="020B0604030504040204" pitchFamily="34" charset="0"/>
                      </a:endParaRPr>
                    </a:p>
                  </a:txBody>
                  <a:tcPr marL="45720" marR="45720" marT="18288" marB="18288" anchor="ctr" horzOverflow="overflow"/>
                </a:tc>
                <a:tc>
                  <a:txBody>
                    <a:bodyPr/>
                    <a:lstStyle/>
                    <a:p>
                      <a:pPr marL="0" marR="0" lvl="0" indent="0" algn="l" defTabSz="914400" rtl="0" eaLnBrk="0" fontAlgn="base" latinLnBrk="0" hangingPunct="0">
                        <a:lnSpc>
                          <a:spcPct val="90000"/>
                        </a:lnSpc>
                        <a:spcBef>
                          <a:spcPct val="15000"/>
                        </a:spcBef>
                        <a:spcAft>
                          <a:spcPct val="0"/>
                        </a:spcAft>
                        <a:buClrTx/>
                        <a:buSzTx/>
                        <a:buFontTx/>
                        <a:buNone/>
                        <a:tabLst>
                          <a:tab pos="2919413" algn="l"/>
                        </a:tabLst>
                      </a:pPr>
                      <a:r>
                        <a:rPr kumimoji="0" lang="en-US" sz="1100" u="none" strike="noStrike" cap="none" normalizeH="0" baseline="0" dirty="0" smtClean="0">
                          <a:ln>
                            <a:noFill/>
                          </a:ln>
                          <a:effectLst/>
                          <a:latin typeface="Intel Clear" panose="020B0604020203020204" pitchFamily="34" charset="0"/>
                        </a:rPr>
                        <a:t>Significant IO enhancements</a:t>
                      </a:r>
                      <a:endParaRPr kumimoji="0" lang="en-US" sz="1100" b="0" i="0" u="none" strike="noStrike" cap="none" normalizeH="0" baseline="0" dirty="0" smtClean="0">
                        <a:ln>
                          <a:noFill/>
                        </a:ln>
                        <a:solidFill>
                          <a:sysClr val="windowText" lastClr="000000"/>
                        </a:solidFill>
                        <a:effectLst/>
                        <a:latin typeface="Intel Clear" panose="020B0604020203020204" pitchFamily="34" charset="0"/>
                        <a:ea typeface="Verdana" panose="020B0604030504040204" pitchFamily="34" charset="0"/>
                        <a:cs typeface="Verdana" panose="020B0604030504040204" pitchFamily="34" charset="0"/>
                      </a:endParaRPr>
                    </a:p>
                  </a:txBody>
                  <a:tcPr marL="45720" marR="45720" marT="18288" marB="18288" anchor="ctr" horzOverflow="overflow"/>
                </a:tc>
              </a:tr>
              <a:tr h="412180">
                <a:tc>
                  <a:txBody>
                    <a:bodyPr/>
                    <a:lstStyle/>
                    <a:p>
                      <a:pPr marL="0" marR="0" lvl="0" indent="0" algn="l" defTabSz="914400" rtl="0" eaLnBrk="0" fontAlgn="base" latinLnBrk="0" hangingPunct="0">
                        <a:lnSpc>
                          <a:spcPct val="90000"/>
                        </a:lnSpc>
                        <a:spcBef>
                          <a:spcPct val="15000"/>
                        </a:spcBef>
                        <a:spcAft>
                          <a:spcPct val="0"/>
                        </a:spcAft>
                        <a:buClrTx/>
                        <a:buSzTx/>
                        <a:buFontTx/>
                        <a:buNone/>
                        <a:tabLst>
                          <a:tab pos="2919413" algn="l"/>
                        </a:tabLst>
                      </a:pPr>
                      <a:r>
                        <a:rPr kumimoji="0" lang="en-US" sz="1200" u="none" strike="noStrike" cap="none" normalizeH="0" baseline="0" dirty="0" smtClean="0">
                          <a:ln>
                            <a:noFill/>
                          </a:ln>
                          <a:effectLst/>
                          <a:latin typeface="Intel Clear" panose="020B0604020203020204" pitchFamily="34" charset="0"/>
                        </a:rPr>
                        <a:t>Connectivity</a:t>
                      </a:r>
                      <a:endParaRPr kumimoji="0" lang="en-US" sz="1200" b="0" i="0" u="none" strike="noStrike" cap="none" normalizeH="0" baseline="0" dirty="0" smtClean="0">
                        <a:ln>
                          <a:noFill/>
                        </a:ln>
                        <a:solidFill>
                          <a:schemeClr val="bg1"/>
                        </a:solidFill>
                        <a:effectLst/>
                        <a:latin typeface="Intel Clear" panose="020B0604020203020204" pitchFamily="34" charset="0"/>
                        <a:ea typeface="Verdana" panose="020B0604030504040204" pitchFamily="34" charset="0"/>
                        <a:cs typeface="Verdana" panose="020B0604030504040204" pitchFamily="34" charset="0"/>
                      </a:endParaRPr>
                    </a:p>
                  </a:txBody>
                  <a:tcPr marL="45720" marR="45720" marT="18288" marB="18288" anchor="ctr" horzOverflow="overflow"/>
                </a:tc>
                <a:tc>
                  <a:txBody>
                    <a:bodyPr/>
                    <a:lstStyle/>
                    <a:p>
                      <a:pPr marL="0" marR="0" indent="0" algn="ctr" rtl="0" eaLnBrk="0" fontAlgn="base" latinLnBrk="0" hangingPunct="0">
                        <a:lnSpc>
                          <a:spcPct val="90000"/>
                        </a:lnSpc>
                        <a:spcBef>
                          <a:spcPts val="216"/>
                        </a:spcBef>
                        <a:spcAft>
                          <a:spcPts val="0"/>
                        </a:spcAft>
                        <a:buClrTx/>
                        <a:buSzPts val="1200"/>
                        <a:buFont typeface="Arial" panose="020B0604020202020204" pitchFamily="34" charset="0"/>
                        <a:buNone/>
                        <a:tabLst>
                          <a:tab pos="2919476" algn="l"/>
                        </a:tabLst>
                      </a:pPr>
                      <a:r>
                        <a:rPr lang="en-US" sz="1100" u="none" strike="noStrike" dirty="0" smtClean="0">
                          <a:effectLst/>
                          <a:latin typeface="Intel Clear" panose="020B0604020203020204" pitchFamily="34" charset="0"/>
                        </a:rPr>
                        <a:t>Up</a:t>
                      </a:r>
                      <a:r>
                        <a:rPr lang="en-US" sz="1100" u="none" strike="noStrike" baseline="0" dirty="0" smtClean="0">
                          <a:effectLst/>
                          <a:latin typeface="Intel Clear" panose="020B0604020203020204" pitchFamily="34" charset="0"/>
                        </a:rPr>
                        <a:t> to </a:t>
                      </a:r>
                      <a:r>
                        <a:rPr lang="en-US" sz="1100" u="none" strike="noStrike" dirty="0" smtClean="0">
                          <a:effectLst/>
                          <a:latin typeface="Intel Clear" panose="020B0604020203020204" pitchFamily="34" charset="0"/>
                        </a:rPr>
                        <a:t>10</a:t>
                      </a:r>
                      <a:r>
                        <a:rPr lang="en-US" sz="1100" u="none" strike="noStrike" baseline="0" dirty="0" smtClean="0">
                          <a:effectLst/>
                          <a:latin typeface="Intel Clear" panose="020B0604020203020204" pitchFamily="34" charset="0"/>
                        </a:rPr>
                        <a:t>GbE (Niantic)</a:t>
                      </a:r>
                      <a:endParaRPr lang="en-US" sz="1100" b="0" i="0" u="none" strike="noStrike" dirty="0" smtClean="0">
                        <a:solidFill>
                          <a:sysClr val="windowText" lastClr="000000"/>
                        </a:solidFill>
                        <a:effectLst/>
                        <a:latin typeface="Intel Clear" panose="020B0604020203020204" pitchFamily="34" charset="0"/>
                        <a:ea typeface="Verdana" panose="020B0604030504040204" pitchFamily="34" charset="0"/>
                        <a:cs typeface="Verdana" panose="020B0604030504040204" pitchFamily="34" charset="0"/>
                      </a:endParaRPr>
                    </a:p>
                  </a:txBody>
                  <a:tcPr marL="45720" marR="45720" marT="18288" marB="18288" anchor="ctr"/>
                </a:tc>
                <a:tc>
                  <a:txBody>
                    <a:bodyPr/>
                    <a:lstStyle/>
                    <a:p>
                      <a:pPr marL="0" marR="0" lvl="0" indent="0" algn="ctr" defTabSz="914400" rtl="0" eaLnBrk="0" fontAlgn="base" latinLnBrk="0" hangingPunct="0">
                        <a:lnSpc>
                          <a:spcPct val="90000"/>
                        </a:lnSpc>
                        <a:spcBef>
                          <a:spcPct val="15000"/>
                        </a:spcBef>
                        <a:spcAft>
                          <a:spcPct val="0"/>
                        </a:spcAft>
                        <a:buClrTx/>
                        <a:buSzTx/>
                        <a:buFontTx/>
                        <a:buNone/>
                        <a:tabLst>
                          <a:tab pos="2919413" algn="l"/>
                        </a:tabLst>
                      </a:pPr>
                      <a:r>
                        <a:rPr kumimoji="0" lang="en-US" sz="1100" u="none" strike="noStrike" cap="none" normalizeH="0" baseline="0" dirty="0" smtClean="0">
                          <a:ln>
                            <a:noFill/>
                          </a:ln>
                          <a:effectLst/>
                          <a:latin typeface="Intel Clear" panose="020B0604020203020204" pitchFamily="34" charset="0"/>
                        </a:rPr>
                        <a:t>Up to 40GbE (Fortville)</a:t>
                      </a:r>
                      <a:endParaRPr kumimoji="0" lang="en-US" sz="1100" b="0" i="0" u="none" strike="noStrike" cap="none" normalizeH="0" baseline="0" dirty="0" smtClean="0">
                        <a:ln>
                          <a:noFill/>
                        </a:ln>
                        <a:solidFill>
                          <a:sysClr val="windowText" lastClr="000000"/>
                        </a:solidFill>
                        <a:effectLst/>
                        <a:latin typeface="Intel Clear" panose="020B0604020203020204" pitchFamily="34" charset="0"/>
                        <a:ea typeface="Verdana" panose="020B0604030504040204" pitchFamily="34" charset="0"/>
                        <a:cs typeface="Verdana" panose="020B0604030504040204" pitchFamily="34" charset="0"/>
                      </a:endParaRPr>
                    </a:p>
                  </a:txBody>
                  <a:tcPr marL="45720" marR="45720" marT="18288" marB="18288" anchor="ctr" horzOverflow="overflow"/>
                </a:tc>
                <a:tc>
                  <a:txBody>
                    <a:bodyPr/>
                    <a:lstStyle/>
                    <a:p>
                      <a:pPr marL="0" marR="0" lvl="0" indent="0" algn="l" defTabSz="914400" rtl="0" eaLnBrk="0" fontAlgn="base" latinLnBrk="0" hangingPunct="0">
                        <a:lnSpc>
                          <a:spcPct val="90000"/>
                        </a:lnSpc>
                        <a:spcBef>
                          <a:spcPct val="15000"/>
                        </a:spcBef>
                        <a:spcAft>
                          <a:spcPct val="0"/>
                        </a:spcAft>
                        <a:buClrTx/>
                        <a:buSzTx/>
                        <a:buFontTx/>
                        <a:buNone/>
                        <a:tabLst>
                          <a:tab pos="2919413" algn="l"/>
                        </a:tabLst>
                      </a:pPr>
                      <a:r>
                        <a:rPr kumimoji="0" lang="en-US" sz="1100" u="none" strike="noStrike" cap="none" normalizeH="0" baseline="0" dirty="0" smtClean="0">
                          <a:ln>
                            <a:noFill/>
                          </a:ln>
                          <a:effectLst/>
                          <a:latin typeface="Intel Clear" panose="020B0604020203020204" pitchFamily="34" charset="0"/>
                        </a:rPr>
                        <a:t>More bandwidth</a:t>
                      </a:r>
                      <a:endParaRPr kumimoji="0" lang="en-US" sz="1100" b="0" i="0" u="none" strike="noStrike" cap="none" normalizeH="0" baseline="0" dirty="0" smtClean="0">
                        <a:ln>
                          <a:noFill/>
                        </a:ln>
                        <a:solidFill>
                          <a:sysClr val="windowText" lastClr="000000"/>
                        </a:solidFill>
                        <a:effectLst/>
                        <a:latin typeface="Intel Clear" panose="020B0604020203020204" pitchFamily="34" charset="0"/>
                        <a:ea typeface="Verdana" panose="020B0604030504040204" pitchFamily="34" charset="0"/>
                        <a:cs typeface="Verdana" panose="020B0604030504040204" pitchFamily="34" charset="0"/>
                      </a:endParaRPr>
                    </a:p>
                  </a:txBody>
                  <a:tcPr marL="45720" marR="45720" marT="18288" marB="18288" anchor="ctr" horzOverflow="overflow"/>
                </a:tc>
              </a:tr>
            </a:tbl>
          </a:graphicData>
        </a:graphic>
      </p:graphicFrame>
    </p:spTree>
    <p:extLst>
      <p:ext uri="{BB962C8B-B14F-4D97-AF65-F5344CB8AC3E}">
        <p14:creationId xmlns:p14="http://schemas.microsoft.com/office/powerpoint/2010/main" val="9131280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dirty="0"/>
              <a:t>Intel</a:t>
            </a:r>
            <a:r>
              <a:rPr lang="en-US" baseline="30000" dirty="0"/>
              <a:t>®</a:t>
            </a:r>
            <a:r>
              <a:rPr lang="en-US" dirty="0"/>
              <a:t> Xeon</a:t>
            </a:r>
            <a:r>
              <a:rPr lang="en-US" baseline="30000" dirty="0"/>
              <a:t>®</a:t>
            </a:r>
            <a:r>
              <a:rPr lang="en-US" dirty="0"/>
              <a:t> Processor E5-2600 v3 product family (</a:t>
            </a:r>
            <a:r>
              <a:rPr lang="en-US" dirty="0" err="1"/>
              <a:t>Haswell</a:t>
            </a:r>
            <a:r>
              <a:rPr lang="en-US" dirty="0"/>
              <a:t>)</a:t>
            </a:r>
          </a:p>
        </p:txBody>
      </p:sp>
      <p:sp>
        <p:nvSpPr>
          <p:cNvPr id="3" name="TextBox 2"/>
          <p:cNvSpPr txBox="1"/>
          <p:nvPr/>
        </p:nvSpPr>
        <p:spPr>
          <a:xfrm>
            <a:off x="3150824" y="4836406"/>
            <a:ext cx="2823395" cy="1200329"/>
          </a:xfrm>
          <a:prstGeom prst="rect">
            <a:avLst/>
          </a:prstGeom>
          <a:noFill/>
        </p:spPr>
        <p:txBody>
          <a:bodyPr wrap="square" rtlCol="0">
            <a:spAutoFit/>
          </a:bodyPr>
          <a:lstStyle/>
          <a:p>
            <a:r>
              <a:rPr lang="en-US" i="1" dirty="0" smtClean="0">
                <a:solidFill>
                  <a:schemeClr val="bg2"/>
                </a:solidFill>
                <a:latin typeface="Intel Clear" panose="020B0604020203020204" pitchFamily="34" charset="0"/>
                <a:cs typeface="Neo Sans Intel"/>
              </a:rPr>
              <a:t>Overview</a:t>
            </a:r>
          </a:p>
          <a:p>
            <a:r>
              <a:rPr lang="en-US" i="1" dirty="0" smtClean="0">
                <a:solidFill>
                  <a:schemeClr val="bg2"/>
                </a:solidFill>
                <a:latin typeface="Intel Clear" panose="020B0604020203020204" pitchFamily="34" charset="0"/>
                <a:cs typeface="Neo Sans Intel"/>
              </a:rPr>
              <a:t>New Features</a:t>
            </a:r>
          </a:p>
          <a:p>
            <a:r>
              <a:rPr lang="en-US" i="1" dirty="0" smtClean="0">
                <a:solidFill>
                  <a:schemeClr val="bg2"/>
                </a:solidFill>
                <a:latin typeface="Intel Clear" panose="020B0604020203020204" pitchFamily="34" charset="0"/>
                <a:cs typeface="Neo Sans Intel"/>
              </a:rPr>
              <a:t>SKU Stacks</a:t>
            </a:r>
          </a:p>
          <a:p>
            <a:r>
              <a:rPr lang="en-US" i="1" dirty="0" smtClean="0">
                <a:solidFill>
                  <a:schemeClr val="bg2"/>
                </a:solidFill>
                <a:latin typeface="Intel Clear" panose="020B0604020203020204" pitchFamily="34" charset="0"/>
                <a:cs typeface="Neo Sans Intel"/>
              </a:rPr>
              <a:t>Performance Expectation</a:t>
            </a:r>
          </a:p>
        </p:txBody>
      </p:sp>
    </p:spTree>
    <p:extLst>
      <p:ext uri="{BB962C8B-B14F-4D97-AF65-F5344CB8AC3E}">
        <p14:creationId xmlns:p14="http://schemas.microsoft.com/office/powerpoint/2010/main" val="18577815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Grantley Platform with Intel® Xeon® Processor </a:t>
            </a:r>
            <a:br>
              <a:rPr lang="en-US" dirty="0" smtClean="0"/>
            </a:br>
            <a:r>
              <a:rPr lang="en-US" dirty="0" smtClean="0"/>
              <a:t>E5-2600 v3 product family (</a:t>
            </a:r>
            <a:r>
              <a:rPr lang="en-US" dirty="0" err="1" smtClean="0"/>
              <a:t>Haswell</a:t>
            </a:r>
            <a:r>
              <a:rPr lang="en-US" dirty="0" smtClean="0"/>
              <a:t>)</a:t>
            </a:r>
            <a:endParaRPr lang="en-US" dirty="0"/>
          </a:p>
        </p:txBody>
      </p:sp>
      <p:sp>
        <p:nvSpPr>
          <p:cNvPr id="4" name="Rectangle 3"/>
          <p:cNvSpPr/>
          <p:nvPr/>
        </p:nvSpPr>
        <p:spPr bwMode="auto">
          <a:xfrm>
            <a:off x="407963" y="1933516"/>
            <a:ext cx="1638300" cy="1291698"/>
          </a:xfrm>
          <a:prstGeom prst="rect">
            <a:avLst/>
          </a:prstGeom>
          <a:ln w="38100" cap="flat" cmpd="sng" algn="ctr">
            <a:solidFill>
              <a:schemeClr val="tx1"/>
            </a:solidFill>
            <a:prstDash val="solid"/>
            <a:round/>
            <a:headEnd type="none" w="med" len="med"/>
            <a:tailEnd type="none" w="med" len="med"/>
          </a:ln>
          <a:effectLst>
            <a:reflection blurRad="6350" stA="50000" endA="300" endPos="55000" dir="5400000" sy="-100000" algn="bl" rotWithShape="0"/>
          </a:effectLst>
        </p:spPr>
        <p:style>
          <a:lnRef idx="0">
            <a:scrgbClr r="0" g="0" b="0"/>
          </a:lnRef>
          <a:fillRef idx="1002">
            <a:schemeClr val="dk1"/>
          </a:fillRef>
          <a:effectRef idx="0">
            <a:scrgbClr r="0" g="0" b="0"/>
          </a:effectRef>
          <a:fontRef idx="major"/>
        </p:style>
        <p:txBody>
          <a:bodyPr vert="horz" wrap="square" lIns="91440" tIns="45720" rIns="91440" bIns="45720" numCol="1" rtlCol="0" anchor="t" anchorCtr="0" compatLnSpc="1">
            <a:prstTxWarp prst="textNoShape">
              <a:avLst/>
            </a:prstTxWarp>
            <a:noAutofit/>
          </a:bodyPr>
          <a:lstStyle/>
          <a:p>
            <a:pPr algn="ctr" defTabSz="457200" eaLnBrk="0" fontAlgn="base" hangingPunct="0">
              <a:lnSpc>
                <a:spcPct val="80000"/>
              </a:lnSpc>
              <a:spcBef>
                <a:spcPct val="50000"/>
              </a:spcBef>
              <a:spcAft>
                <a:spcPct val="0"/>
              </a:spcAft>
            </a:pPr>
            <a:endParaRPr lang="en-US" sz="2000" dirty="0">
              <a:solidFill>
                <a:srgbClr val="000000"/>
              </a:solidFill>
              <a:latin typeface="Intel Clear" panose="020B0604020203020204" pitchFamily="34" charset="0"/>
            </a:endParaRPr>
          </a:p>
        </p:txBody>
      </p:sp>
      <p:sp>
        <p:nvSpPr>
          <p:cNvPr id="5" name="Rectangle 4"/>
          <p:cNvSpPr/>
          <p:nvPr/>
        </p:nvSpPr>
        <p:spPr bwMode="auto">
          <a:xfrm>
            <a:off x="2046263" y="1933516"/>
            <a:ext cx="1638300" cy="1291698"/>
          </a:xfrm>
          <a:prstGeom prst="rect">
            <a:avLst/>
          </a:prstGeom>
          <a:gradFill flip="none" rotWithShape="1">
            <a:gsLst>
              <a:gs pos="0">
                <a:schemeClr val="tx2">
                  <a:lumMod val="75000"/>
                </a:schemeClr>
              </a:gs>
              <a:gs pos="39999">
                <a:srgbClr val="85C2FF"/>
              </a:gs>
              <a:gs pos="70000">
                <a:srgbClr val="C4D6EB"/>
              </a:gs>
              <a:gs pos="100000">
                <a:srgbClr val="FFEBFA"/>
              </a:gs>
            </a:gsLst>
            <a:lin ang="2700000" scaled="0"/>
            <a:tileRect/>
          </a:gradFill>
          <a:ln w="38100" cap="flat" cmpd="sng" algn="ctr">
            <a:solidFill>
              <a:schemeClr val="tx1"/>
            </a:solidFill>
            <a:prstDash val="solid"/>
            <a:round/>
            <a:headEnd type="none" w="med" len="med"/>
            <a:tailEnd type="none" w="med" len="med"/>
          </a:ln>
          <a:effectLst>
            <a:reflection blurRad="6350" stA="50000" endA="300" endPos="55000" dir="5400000" sy="-100000" algn="bl" rotWithShape="0"/>
          </a:effectLst>
        </p:spPr>
        <p:style>
          <a:lnRef idx="0">
            <a:scrgbClr r="0" g="0" b="0"/>
          </a:lnRef>
          <a:fillRef idx="1002">
            <a:schemeClr val="lt2"/>
          </a:fillRef>
          <a:effectRef idx="0">
            <a:scrgbClr r="0" g="0" b="0"/>
          </a:effectRef>
          <a:fontRef idx="major"/>
        </p:style>
        <p:txBody>
          <a:bodyPr vert="horz" wrap="square" lIns="91440" tIns="45720" rIns="91440" bIns="45720" numCol="1" rtlCol="0" anchor="t" anchorCtr="0" compatLnSpc="1">
            <a:prstTxWarp prst="textNoShape">
              <a:avLst/>
            </a:prstTxWarp>
            <a:noAutofit/>
          </a:bodyPr>
          <a:lstStyle/>
          <a:p>
            <a:pPr algn="ctr" defTabSz="457200" eaLnBrk="0" fontAlgn="base" hangingPunct="0">
              <a:lnSpc>
                <a:spcPct val="80000"/>
              </a:lnSpc>
              <a:spcBef>
                <a:spcPct val="50000"/>
              </a:spcBef>
              <a:spcAft>
                <a:spcPct val="0"/>
              </a:spcAft>
            </a:pPr>
            <a:endParaRPr lang="en-US" sz="2000" dirty="0">
              <a:solidFill>
                <a:srgbClr val="000000"/>
              </a:solidFill>
              <a:latin typeface="Intel Clear" panose="020B0604020203020204" pitchFamily="34" charset="0"/>
            </a:endParaRPr>
          </a:p>
        </p:txBody>
      </p:sp>
      <p:sp>
        <p:nvSpPr>
          <p:cNvPr id="6" name="Rectangle 5"/>
          <p:cNvSpPr/>
          <p:nvPr/>
        </p:nvSpPr>
        <p:spPr bwMode="auto">
          <a:xfrm>
            <a:off x="3710940" y="1933516"/>
            <a:ext cx="1638300" cy="1291698"/>
          </a:xfrm>
          <a:prstGeom prst="rect">
            <a:avLst/>
          </a:prstGeom>
          <a:ln w="38100" cap="flat" cmpd="sng" algn="ctr">
            <a:solidFill>
              <a:schemeClr val="tx1"/>
            </a:solidFill>
            <a:prstDash val="solid"/>
            <a:round/>
            <a:headEnd type="none" w="med" len="med"/>
            <a:tailEnd type="none" w="med" len="med"/>
          </a:ln>
          <a:effectLst>
            <a:reflection blurRad="6350" stA="50000" endA="300" endPos="55000" dir="5400000" sy="-100000" algn="bl" rotWithShape="0"/>
          </a:effectLst>
        </p:spPr>
        <p:style>
          <a:lnRef idx="0">
            <a:scrgbClr r="0" g="0" b="0"/>
          </a:lnRef>
          <a:fillRef idx="1002">
            <a:schemeClr val="dk1"/>
          </a:fillRef>
          <a:effectRef idx="0">
            <a:scrgbClr r="0" g="0" b="0"/>
          </a:effectRef>
          <a:fontRef idx="major"/>
        </p:style>
        <p:txBody>
          <a:bodyPr vert="horz" wrap="square" lIns="91440" tIns="45720" rIns="91440" bIns="45720" numCol="1" rtlCol="0" anchor="t" anchorCtr="0" compatLnSpc="1">
            <a:prstTxWarp prst="textNoShape">
              <a:avLst/>
            </a:prstTxWarp>
            <a:noAutofit/>
          </a:bodyPr>
          <a:lstStyle/>
          <a:p>
            <a:pPr algn="ctr" defTabSz="457200" eaLnBrk="0" fontAlgn="base" hangingPunct="0">
              <a:lnSpc>
                <a:spcPct val="80000"/>
              </a:lnSpc>
              <a:spcBef>
                <a:spcPct val="50000"/>
              </a:spcBef>
              <a:spcAft>
                <a:spcPct val="0"/>
              </a:spcAft>
            </a:pPr>
            <a:endParaRPr lang="en-US" sz="2000" dirty="0">
              <a:solidFill>
                <a:srgbClr val="000000"/>
              </a:solidFill>
              <a:latin typeface="Intel Clear" panose="020B0604020203020204" pitchFamily="34" charset="0"/>
            </a:endParaRPr>
          </a:p>
        </p:txBody>
      </p:sp>
      <p:sp>
        <p:nvSpPr>
          <p:cNvPr id="7" name="Rectangle 6"/>
          <p:cNvSpPr/>
          <p:nvPr/>
        </p:nvSpPr>
        <p:spPr bwMode="auto">
          <a:xfrm>
            <a:off x="5349240" y="1933516"/>
            <a:ext cx="1638300" cy="1291698"/>
          </a:xfrm>
          <a:prstGeom prst="rect">
            <a:avLst/>
          </a:prstGeom>
          <a:gradFill flip="none" rotWithShape="1">
            <a:gsLst>
              <a:gs pos="0">
                <a:schemeClr val="tx2">
                  <a:lumMod val="75000"/>
                </a:schemeClr>
              </a:gs>
              <a:gs pos="39999">
                <a:srgbClr val="85C2FF"/>
              </a:gs>
              <a:gs pos="70000">
                <a:srgbClr val="C4D6EB"/>
              </a:gs>
              <a:gs pos="100000">
                <a:srgbClr val="FFEBFA"/>
              </a:gs>
            </a:gsLst>
            <a:lin ang="2700000" scaled="0"/>
            <a:tileRect/>
          </a:gradFill>
          <a:ln w="38100" cap="flat" cmpd="sng" algn="ctr">
            <a:solidFill>
              <a:schemeClr val="tx1"/>
            </a:solidFill>
            <a:prstDash val="solid"/>
            <a:round/>
            <a:headEnd type="none" w="med" len="med"/>
            <a:tailEnd type="none" w="med" len="med"/>
          </a:ln>
          <a:effectLst>
            <a:reflection blurRad="6350" stA="50000" endA="300" endPos="55000" dir="5400000" sy="-100000" algn="bl" rotWithShape="0"/>
          </a:effectLst>
        </p:spPr>
        <p:style>
          <a:lnRef idx="0">
            <a:scrgbClr r="0" g="0" b="0"/>
          </a:lnRef>
          <a:fillRef idx="1002">
            <a:schemeClr val="lt2"/>
          </a:fillRef>
          <a:effectRef idx="0">
            <a:scrgbClr r="0" g="0" b="0"/>
          </a:effectRef>
          <a:fontRef idx="major"/>
        </p:style>
        <p:txBody>
          <a:bodyPr vert="horz" wrap="square" lIns="91440" tIns="45720" rIns="91440" bIns="45720" numCol="1" rtlCol="0" anchor="t" anchorCtr="0" compatLnSpc="1">
            <a:prstTxWarp prst="textNoShape">
              <a:avLst/>
            </a:prstTxWarp>
            <a:noAutofit/>
          </a:bodyPr>
          <a:lstStyle/>
          <a:p>
            <a:pPr algn="ctr" defTabSz="457200" eaLnBrk="0" fontAlgn="base" hangingPunct="0">
              <a:lnSpc>
                <a:spcPct val="80000"/>
              </a:lnSpc>
              <a:spcBef>
                <a:spcPct val="50000"/>
              </a:spcBef>
              <a:spcAft>
                <a:spcPct val="0"/>
              </a:spcAft>
            </a:pPr>
            <a:endParaRPr lang="en-US" sz="2000" dirty="0">
              <a:solidFill>
                <a:srgbClr val="000000"/>
              </a:solidFill>
              <a:latin typeface="Intel Clear" panose="020B0604020203020204" pitchFamily="34" charset="0"/>
            </a:endParaRPr>
          </a:p>
        </p:txBody>
      </p:sp>
      <p:sp>
        <p:nvSpPr>
          <p:cNvPr id="8" name="Rectangle 7"/>
          <p:cNvSpPr/>
          <p:nvPr/>
        </p:nvSpPr>
        <p:spPr bwMode="auto">
          <a:xfrm>
            <a:off x="7010400" y="1933516"/>
            <a:ext cx="1638300" cy="3499381"/>
          </a:xfrm>
          <a:prstGeom prst="rect">
            <a:avLst/>
          </a:prstGeom>
          <a:ln w="38100" cap="flat" cmpd="sng" algn="ctr">
            <a:solidFill>
              <a:schemeClr val="tx1"/>
            </a:solidFill>
            <a:prstDash val="solid"/>
            <a:round/>
            <a:headEnd type="none" w="med" len="med"/>
            <a:tailEnd type="none" w="med" len="med"/>
          </a:ln>
          <a:effectLst/>
        </p:spPr>
        <p:style>
          <a:lnRef idx="0">
            <a:scrgbClr r="0" g="0" b="0"/>
          </a:lnRef>
          <a:fillRef idx="1002">
            <a:schemeClr val="dk1"/>
          </a:fillRef>
          <a:effectRef idx="0">
            <a:scrgbClr r="0" g="0" b="0"/>
          </a:effectRef>
          <a:fontRef idx="major"/>
        </p:style>
        <p:txBody>
          <a:bodyPr vert="horz" wrap="square" lIns="91440" tIns="45720" rIns="91440" bIns="45720" numCol="1" rtlCol="0" anchor="t" anchorCtr="0" compatLnSpc="1">
            <a:prstTxWarp prst="textNoShape">
              <a:avLst/>
            </a:prstTxWarp>
            <a:noAutofit/>
          </a:bodyPr>
          <a:lstStyle/>
          <a:p>
            <a:pPr algn="ctr" defTabSz="457200" eaLnBrk="0" fontAlgn="base" hangingPunct="0">
              <a:lnSpc>
                <a:spcPct val="80000"/>
              </a:lnSpc>
              <a:spcBef>
                <a:spcPct val="50000"/>
              </a:spcBef>
              <a:spcAft>
                <a:spcPct val="0"/>
              </a:spcAft>
            </a:pPr>
            <a:endParaRPr lang="en-US" sz="2000" dirty="0">
              <a:solidFill>
                <a:srgbClr val="000000"/>
              </a:solidFill>
              <a:latin typeface="Intel Clear" panose="020B0604020203020204" pitchFamily="34" charset="0"/>
            </a:endParaRPr>
          </a:p>
        </p:txBody>
      </p:sp>
      <p:sp>
        <p:nvSpPr>
          <p:cNvPr id="9" name="Text Box 9"/>
          <p:cNvSpPr txBox="1">
            <a:spLocks noChangeArrowheads="1"/>
          </p:cNvSpPr>
          <p:nvPr/>
        </p:nvSpPr>
        <p:spPr bwMode="auto">
          <a:xfrm>
            <a:off x="2133600" y="2035903"/>
            <a:ext cx="1495425" cy="299957"/>
          </a:xfrm>
          <a:prstGeom prst="rect">
            <a:avLst/>
          </a:prstGeom>
          <a:noFill/>
          <a:ln w="9525" algn="ctr">
            <a:noFill/>
            <a:miter lim="800000"/>
            <a:headEnd/>
            <a:tailEnd/>
          </a:ln>
        </p:spPr>
        <p:txBody>
          <a:bodyPr lIns="53212" tIns="26608" rIns="53212" bIns="26608">
            <a:spAutoFit/>
          </a:bodyPr>
          <a:lstStyle/>
          <a:p>
            <a:pPr defTabSz="568325" fontAlgn="base">
              <a:spcBef>
                <a:spcPct val="50000"/>
              </a:spcBef>
              <a:spcAft>
                <a:spcPct val="0"/>
              </a:spcAft>
              <a:defRPr/>
            </a:pPr>
            <a:r>
              <a:rPr lang="en-US" sz="1600" dirty="0" err="1" smtClean="0">
                <a:solidFill>
                  <a:srgbClr val="FFC000"/>
                </a:solidFill>
                <a:effectLst>
                  <a:outerShdw blurRad="38100" dist="38100" dir="2700000" algn="tl">
                    <a:srgbClr val="000000"/>
                  </a:outerShdw>
                </a:effectLst>
                <a:latin typeface="Intel Clear" panose="020B0604020203020204" pitchFamily="34" charset="0"/>
              </a:rPr>
              <a:t>Westmere</a:t>
            </a:r>
            <a:endParaRPr lang="en-US" sz="1600" dirty="0">
              <a:solidFill>
                <a:srgbClr val="FFC000"/>
              </a:solidFill>
              <a:effectLst>
                <a:outerShdw blurRad="38100" dist="38100" dir="2700000" algn="tl">
                  <a:srgbClr val="000000"/>
                </a:outerShdw>
              </a:effectLst>
              <a:latin typeface="Intel Clear" panose="020B0604020203020204" pitchFamily="34" charset="0"/>
            </a:endParaRPr>
          </a:p>
        </p:txBody>
      </p:sp>
      <p:sp>
        <p:nvSpPr>
          <p:cNvPr id="10" name="Text Box 11"/>
          <p:cNvSpPr txBox="1">
            <a:spLocks noChangeArrowheads="1"/>
          </p:cNvSpPr>
          <p:nvPr/>
        </p:nvSpPr>
        <p:spPr bwMode="auto">
          <a:xfrm>
            <a:off x="3733800" y="2035903"/>
            <a:ext cx="1870075" cy="299957"/>
          </a:xfrm>
          <a:prstGeom prst="rect">
            <a:avLst/>
          </a:prstGeom>
          <a:noFill/>
          <a:ln w="9525" algn="ctr">
            <a:noFill/>
            <a:miter lim="800000"/>
            <a:headEnd/>
            <a:tailEnd/>
          </a:ln>
        </p:spPr>
        <p:txBody>
          <a:bodyPr lIns="53212" tIns="26608" rIns="53212" bIns="26608">
            <a:spAutoFit/>
          </a:bodyPr>
          <a:lstStyle/>
          <a:p>
            <a:pPr defTabSz="568325" fontAlgn="base">
              <a:spcBef>
                <a:spcPct val="50000"/>
              </a:spcBef>
              <a:spcAft>
                <a:spcPct val="0"/>
              </a:spcAft>
              <a:defRPr/>
            </a:pPr>
            <a:r>
              <a:rPr lang="en-US" sz="1600" dirty="0" smtClean="0">
                <a:solidFill>
                  <a:srgbClr val="FFC000"/>
                </a:solidFill>
                <a:effectLst>
                  <a:outerShdw blurRad="38100" dist="38100" dir="2700000" algn="tl">
                    <a:srgbClr val="000000"/>
                  </a:outerShdw>
                </a:effectLst>
                <a:latin typeface="Intel Clear" panose="020B0604020203020204" pitchFamily="34" charset="0"/>
              </a:rPr>
              <a:t>Sandy Bridge</a:t>
            </a:r>
            <a:endParaRPr lang="en-US" sz="1600" dirty="0">
              <a:solidFill>
                <a:srgbClr val="FFC000"/>
              </a:solidFill>
              <a:effectLst>
                <a:outerShdw blurRad="38100" dist="38100" dir="2700000" algn="tl">
                  <a:srgbClr val="000000"/>
                </a:outerShdw>
              </a:effectLst>
              <a:latin typeface="Intel Clear" panose="020B0604020203020204" pitchFamily="34" charset="0"/>
            </a:endParaRPr>
          </a:p>
        </p:txBody>
      </p:sp>
      <p:sp>
        <p:nvSpPr>
          <p:cNvPr id="11" name="Text Box 12"/>
          <p:cNvSpPr txBox="1">
            <a:spLocks noChangeArrowheads="1"/>
          </p:cNvSpPr>
          <p:nvPr/>
        </p:nvSpPr>
        <p:spPr bwMode="auto">
          <a:xfrm>
            <a:off x="2057400" y="2478771"/>
            <a:ext cx="1674812" cy="700066"/>
          </a:xfrm>
          <a:prstGeom prst="rect">
            <a:avLst/>
          </a:prstGeom>
          <a:noFill/>
          <a:ln w="9525" algn="ctr">
            <a:noFill/>
            <a:miter lim="800000"/>
            <a:headEnd/>
            <a:tailEnd/>
          </a:ln>
        </p:spPr>
        <p:txBody>
          <a:bodyPr lIns="53212" tIns="26608" rIns="53212" bIns="26608">
            <a:spAutoFit/>
          </a:bodyPr>
          <a:lstStyle/>
          <a:p>
            <a:pPr defTabSz="568325" fontAlgn="base">
              <a:spcBef>
                <a:spcPct val="0"/>
              </a:spcBef>
              <a:spcAft>
                <a:spcPct val="0"/>
              </a:spcAft>
              <a:defRPr/>
            </a:pPr>
            <a:r>
              <a:rPr lang="en-US" sz="1400" dirty="0" smtClean="0">
                <a:solidFill>
                  <a:srgbClr val="FFFFFF"/>
                </a:solidFill>
                <a:effectLst>
                  <a:outerShdw blurRad="38100" dist="38100" dir="2700000" algn="tl">
                    <a:srgbClr val="000000"/>
                  </a:outerShdw>
                </a:effectLst>
                <a:latin typeface="Intel Clear" panose="020B0604020203020204" pitchFamily="34" charset="0"/>
              </a:rPr>
              <a:t>Intel</a:t>
            </a:r>
            <a:endParaRPr lang="en-US" sz="1400" dirty="0">
              <a:solidFill>
                <a:srgbClr val="FFFFFF"/>
              </a:solidFill>
              <a:effectLst>
                <a:outerShdw blurRad="38100" dist="38100" dir="2700000" algn="tl">
                  <a:srgbClr val="000000"/>
                </a:outerShdw>
              </a:effectLst>
              <a:latin typeface="Intel Clear" panose="020B0604020203020204" pitchFamily="34" charset="0"/>
            </a:endParaRPr>
          </a:p>
          <a:p>
            <a:pPr defTabSz="568325" fontAlgn="base">
              <a:spcBef>
                <a:spcPct val="0"/>
              </a:spcBef>
              <a:spcAft>
                <a:spcPct val="0"/>
              </a:spcAft>
              <a:defRPr/>
            </a:pPr>
            <a:r>
              <a:rPr lang="en-US" sz="1400" dirty="0" smtClean="0">
                <a:solidFill>
                  <a:srgbClr val="FFFFFF"/>
                </a:solidFill>
                <a:effectLst>
                  <a:outerShdw blurRad="38100" dist="38100" dir="2700000" algn="tl">
                    <a:srgbClr val="000000"/>
                  </a:outerShdw>
                </a:effectLst>
                <a:latin typeface="Intel Clear" panose="020B0604020203020204" pitchFamily="34" charset="0"/>
              </a:rPr>
              <a:t>Microarchitecture</a:t>
            </a:r>
          </a:p>
          <a:p>
            <a:pPr defTabSz="568325" fontAlgn="base">
              <a:spcBef>
                <a:spcPct val="0"/>
              </a:spcBef>
              <a:spcAft>
                <a:spcPct val="0"/>
              </a:spcAft>
              <a:defRPr/>
            </a:pPr>
            <a:r>
              <a:rPr lang="en-US" sz="1400" dirty="0" smtClean="0">
                <a:solidFill>
                  <a:srgbClr val="FFFFFF"/>
                </a:solidFill>
                <a:effectLst>
                  <a:outerShdw blurRad="38100" dist="38100" dir="2700000" algn="tl">
                    <a:srgbClr val="000000"/>
                  </a:outerShdw>
                </a:effectLst>
                <a:latin typeface="Intel Clear" panose="020B0604020203020204" pitchFamily="34" charset="0"/>
              </a:rPr>
              <a:t>(Nehalem)</a:t>
            </a:r>
            <a:endParaRPr lang="en-US" sz="1400" dirty="0">
              <a:solidFill>
                <a:srgbClr val="FFFFFF"/>
              </a:solidFill>
              <a:effectLst>
                <a:outerShdw blurRad="38100" dist="38100" dir="2700000" algn="tl">
                  <a:srgbClr val="000000"/>
                </a:outerShdw>
              </a:effectLst>
              <a:latin typeface="Intel Clear" panose="020B0604020203020204" pitchFamily="34" charset="0"/>
            </a:endParaRPr>
          </a:p>
        </p:txBody>
      </p:sp>
      <p:sp>
        <p:nvSpPr>
          <p:cNvPr id="12" name="Text Box 13"/>
          <p:cNvSpPr txBox="1">
            <a:spLocks noChangeArrowheads="1"/>
          </p:cNvSpPr>
          <p:nvPr/>
        </p:nvSpPr>
        <p:spPr bwMode="auto">
          <a:xfrm>
            <a:off x="5410200" y="2478771"/>
            <a:ext cx="1677988" cy="700066"/>
          </a:xfrm>
          <a:prstGeom prst="rect">
            <a:avLst/>
          </a:prstGeom>
          <a:noFill/>
          <a:ln w="9525" algn="ctr">
            <a:noFill/>
            <a:miter lim="800000"/>
            <a:headEnd/>
            <a:tailEnd/>
          </a:ln>
        </p:spPr>
        <p:txBody>
          <a:bodyPr lIns="53212" tIns="26608" rIns="53212" bIns="26608">
            <a:spAutoFit/>
          </a:bodyPr>
          <a:lstStyle/>
          <a:p>
            <a:pPr defTabSz="568325" fontAlgn="base">
              <a:spcBef>
                <a:spcPct val="0"/>
              </a:spcBef>
              <a:spcAft>
                <a:spcPct val="0"/>
              </a:spcAft>
              <a:defRPr/>
            </a:pPr>
            <a:r>
              <a:rPr lang="en-US" sz="1400" dirty="0" smtClean="0">
                <a:solidFill>
                  <a:srgbClr val="FFFFFF"/>
                </a:solidFill>
                <a:effectLst>
                  <a:outerShdw blurRad="38100" dist="38100" dir="2700000" algn="tl">
                    <a:srgbClr val="000000"/>
                  </a:outerShdw>
                </a:effectLst>
                <a:latin typeface="Intel Clear" panose="020B0604020203020204" pitchFamily="34" charset="0"/>
              </a:rPr>
              <a:t>Intel</a:t>
            </a:r>
            <a:endParaRPr lang="en-US" sz="1400" dirty="0">
              <a:solidFill>
                <a:srgbClr val="FFFFFF"/>
              </a:solidFill>
              <a:effectLst>
                <a:outerShdw blurRad="38100" dist="38100" dir="2700000" algn="tl">
                  <a:srgbClr val="000000"/>
                </a:outerShdw>
              </a:effectLst>
              <a:latin typeface="Intel Clear" panose="020B0604020203020204" pitchFamily="34" charset="0"/>
            </a:endParaRPr>
          </a:p>
          <a:p>
            <a:pPr defTabSz="568325" fontAlgn="base">
              <a:spcBef>
                <a:spcPct val="0"/>
              </a:spcBef>
              <a:spcAft>
                <a:spcPct val="0"/>
              </a:spcAft>
              <a:defRPr/>
            </a:pPr>
            <a:r>
              <a:rPr lang="en-US" sz="1400" dirty="0" smtClean="0">
                <a:solidFill>
                  <a:srgbClr val="FFFFFF"/>
                </a:solidFill>
                <a:effectLst>
                  <a:outerShdw blurRad="38100" dist="38100" dir="2700000" algn="tl">
                    <a:srgbClr val="000000"/>
                  </a:outerShdw>
                </a:effectLst>
                <a:latin typeface="Intel Clear" panose="020B0604020203020204" pitchFamily="34" charset="0"/>
              </a:rPr>
              <a:t>Microarchitecture (Sandy Bridge)</a:t>
            </a:r>
            <a:endParaRPr lang="en-US" sz="1400" dirty="0">
              <a:solidFill>
                <a:srgbClr val="FFFFFF"/>
              </a:solidFill>
              <a:effectLst>
                <a:outerShdw blurRad="38100" dist="38100" dir="2700000" algn="tl">
                  <a:srgbClr val="000000"/>
                </a:outerShdw>
              </a:effectLst>
              <a:latin typeface="Intel Clear" panose="020B0604020203020204" pitchFamily="34" charset="0"/>
            </a:endParaRPr>
          </a:p>
        </p:txBody>
      </p:sp>
      <p:sp>
        <p:nvSpPr>
          <p:cNvPr id="13" name="Text Box 15"/>
          <p:cNvSpPr txBox="1">
            <a:spLocks noChangeArrowheads="1"/>
          </p:cNvSpPr>
          <p:nvPr/>
        </p:nvSpPr>
        <p:spPr bwMode="auto">
          <a:xfrm>
            <a:off x="3733800" y="2478771"/>
            <a:ext cx="1674813" cy="700066"/>
          </a:xfrm>
          <a:prstGeom prst="rect">
            <a:avLst/>
          </a:prstGeom>
          <a:noFill/>
          <a:ln w="9525" algn="ctr">
            <a:noFill/>
            <a:miter lim="800000"/>
            <a:headEnd/>
            <a:tailEnd/>
          </a:ln>
        </p:spPr>
        <p:txBody>
          <a:bodyPr lIns="53212" tIns="26608" rIns="53212" bIns="26608">
            <a:spAutoFit/>
          </a:bodyPr>
          <a:lstStyle/>
          <a:p>
            <a:pPr defTabSz="568325" fontAlgn="base">
              <a:spcBef>
                <a:spcPct val="0"/>
              </a:spcBef>
              <a:spcAft>
                <a:spcPct val="0"/>
              </a:spcAft>
              <a:defRPr/>
            </a:pPr>
            <a:r>
              <a:rPr lang="en-US" sz="1400" dirty="0">
                <a:solidFill>
                  <a:srgbClr val="FFFFFF"/>
                </a:solidFill>
                <a:effectLst>
                  <a:outerShdw blurRad="38100" dist="38100" dir="2700000" algn="tl">
                    <a:srgbClr val="000000"/>
                  </a:outerShdw>
                </a:effectLst>
                <a:latin typeface="Intel Clear" panose="020B0604020203020204" pitchFamily="34" charset="0"/>
              </a:rPr>
              <a:t>NEW </a:t>
            </a:r>
            <a:r>
              <a:rPr lang="en-US" sz="1400" dirty="0" smtClean="0">
                <a:solidFill>
                  <a:srgbClr val="FFFFFF"/>
                </a:solidFill>
                <a:effectLst>
                  <a:outerShdw blurRad="38100" dist="38100" dir="2700000" algn="tl">
                    <a:srgbClr val="000000"/>
                  </a:outerShdw>
                </a:effectLst>
                <a:latin typeface="Intel Clear" panose="020B0604020203020204" pitchFamily="34" charset="0"/>
              </a:rPr>
              <a:t> Intel</a:t>
            </a:r>
            <a:endParaRPr lang="en-US" sz="1400" dirty="0">
              <a:solidFill>
                <a:srgbClr val="FFFFFF"/>
              </a:solidFill>
              <a:effectLst>
                <a:outerShdw blurRad="38100" dist="38100" dir="2700000" algn="tl">
                  <a:srgbClr val="000000"/>
                </a:outerShdw>
              </a:effectLst>
              <a:latin typeface="Intel Clear" panose="020B0604020203020204" pitchFamily="34" charset="0"/>
            </a:endParaRPr>
          </a:p>
          <a:p>
            <a:pPr defTabSz="568325" fontAlgn="base">
              <a:spcBef>
                <a:spcPct val="0"/>
              </a:spcBef>
              <a:spcAft>
                <a:spcPct val="0"/>
              </a:spcAft>
              <a:defRPr/>
            </a:pPr>
            <a:r>
              <a:rPr lang="en-US" sz="1400" dirty="0" smtClean="0">
                <a:solidFill>
                  <a:srgbClr val="FFFFFF"/>
                </a:solidFill>
                <a:effectLst>
                  <a:outerShdw blurRad="38100" dist="38100" dir="2700000" algn="tl">
                    <a:srgbClr val="000000"/>
                  </a:outerShdw>
                </a:effectLst>
                <a:latin typeface="Intel Clear" panose="020B0604020203020204" pitchFamily="34" charset="0"/>
              </a:rPr>
              <a:t>Microarchitecture (Sandy Bridge)</a:t>
            </a:r>
            <a:endParaRPr lang="en-US" sz="1400" dirty="0">
              <a:solidFill>
                <a:srgbClr val="FFFFFF"/>
              </a:solidFill>
              <a:effectLst>
                <a:outerShdw blurRad="38100" dist="38100" dir="2700000" algn="tl">
                  <a:srgbClr val="000000"/>
                </a:outerShdw>
              </a:effectLst>
              <a:latin typeface="Intel Clear" panose="020B0604020203020204" pitchFamily="34" charset="0"/>
            </a:endParaRPr>
          </a:p>
        </p:txBody>
      </p:sp>
      <p:sp>
        <p:nvSpPr>
          <p:cNvPr id="14" name="Text Box 17"/>
          <p:cNvSpPr txBox="1">
            <a:spLocks noChangeArrowheads="1"/>
          </p:cNvSpPr>
          <p:nvPr/>
        </p:nvSpPr>
        <p:spPr bwMode="auto">
          <a:xfrm>
            <a:off x="495300" y="2036766"/>
            <a:ext cx="1493837" cy="299957"/>
          </a:xfrm>
          <a:prstGeom prst="rect">
            <a:avLst/>
          </a:prstGeom>
          <a:noFill/>
          <a:ln w="9525" algn="ctr">
            <a:noFill/>
            <a:miter lim="800000"/>
            <a:headEnd/>
            <a:tailEnd/>
          </a:ln>
        </p:spPr>
        <p:txBody>
          <a:bodyPr lIns="53212" tIns="26608" rIns="53212" bIns="26608">
            <a:spAutoFit/>
          </a:bodyPr>
          <a:lstStyle/>
          <a:p>
            <a:pPr defTabSz="568325" fontAlgn="base">
              <a:spcBef>
                <a:spcPct val="50000"/>
              </a:spcBef>
              <a:spcAft>
                <a:spcPct val="0"/>
              </a:spcAft>
              <a:defRPr/>
            </a:pPr>
            <a:r>
              <a:rPr lang="en-US" sz="1600" dirty="0" smtClean="0">
                <a:solidFill>
                  <a:srgbClr val="FFC000"/>
                </a:solidFill>
                <a:effectLst>
                  <a:outerShdw blurRad="38100" dist="38100" dir="2700000" algn="tl">
                    <a:srgbClr val="000000"/>
                  </a:outerShdw>
                </a:effectLst>
                <a:latin typeface="Intel Clear" panose="020B0604020203020204" pitchFamily="34" charset="0"/>
              </a:rPr>
              <a:t>Nehalem</a:t>
            </a:r>
            <a:endParaRPr lang="en-US" sz="1600" dirty="0">
              <a:solidFill>
                <a:srgbClr val="FFC000"/>
              </a:solidFill>
              <a:effectLst>
                <a:outerShdw blurRad="38100" dist="38100" dir="2700000" algn="tl">
                  <a:srgbClr val="000000"/>
                </a:outerShdw>
              </a:effectLst>
              <a:latin typeface="Intel Clear" panose="020B0604020203020204" pitchFamily="34" charset="0"/>
            </a:endParaRPr>
          </a:p>
        </p:txBody>
      </p:sp>
      <p:sp>
        <p:nvSpPr>
          <p:cNvPr id="15" name="Text Box 10"/>
          <p:cNvSpPr txBox="1">
            <a:spLocks noChangeArrowheads="1"/>
          </p:cNvSpPr>
          <p:nvPr/>
        </p:nvSpPr>
        <p:spPr bwMode="auto">
          <a:xfrm>
            <a:off x="5410200" y="2035903"/>
            <a:ext cx="2411412" cy="299957"/>
          </a:xfrm>
          <a:prstGeom prst="rect">
            <a:avLst/>
          </a:prstGeom>
          <a:noFill/>
          <a:ln w="9525" algn="ctr">
            <a:noFill/>
            <a:miter lim="800000"/>
            <a:headEnd/>
            <a:tailEnd/>
          </a:ln>
        </p:spPr>
        <p:txBody>
          <a:bodyPr wrap="square" lIns="53212" tIns="26608" rIns="53212" bIns="26608">
            <a:spAutoFit/>
          </a:bodyPr>
          <a:lstStyle/>
          <a:p>
            <a:pPr defTabSz="568325" fontAlgn="base">
              <a:spcBef>
                <a:spcPct val="50000"/>
              </a:spcBef>
              <a:spcAft>
                <a:spcPct val="0"/>
              </a:spcAft>
              <a:defRPr/>
            </a:pPr>
            <a:r>
              <a:rPr lang="en-US" sz="1600" dirty="0" smtClean="0">
                <a:solidFill>
                  <a:srgbClr val="FFC000"/>
                </a:solidFill>
                <a:effectLst>
                  <a:outerShdw blurRad="38100" dist="38100" dir="2700000" algn="tl">
                    <a:srgbClr val="000000"/>
                  </a:outerShdw>
                </a:effectLst>
                <a:latin typeface="Intel Clear" panose="020B0604020203020204" pitchFamily="34" charset="0"/>
              </a:rPr>
              <a:t>Ivy Bridge</a:t>
            </a:r>
            <a:endParaRPr lang="en-US" sz="1600" dirty="0">
              <a:solidFill>
                <a:srgbClr val="FFC000"/>
              </a:solidFill>
              <a:effectLst>
                <a:outerShdw blurRad="38100" dist="38100" dir="2700000" algn="tl">
                  <a:srgbClr val="000000"/>
                </a:outerShdw>
              </a:effectLst>
              <a:latin typeface="Intel Clear" panose="020B0604020203020204" pitchFamily="34" charset="0"/>
            </a:endParaRPr>
          </a:p>
        </p:txBody>
      </p:sp>
      <p:sp>
        <p:nvSpPr>
          <p:cNvPr id="16" name="Text Box 29"/>
          <p:cNvSpPr>
            <a:spLocks noChangeArrowheads="1"/>
          </p:cNvSpPr>
          <p:nvPr/>
        </p:nvSpPr>
        <p:spPr bwMode="auto">
          <a:xfrm>
            <a:off x="381000" y="1371601"/>
            <a:ext cx="1676400" cy="542820"/>
          </a:xfrm>
          <a:prstGeom prst="roundRect">
            <a:avLst>
              <a:gd name="adj" fmla="val 16667"/>
            </a:avLst>
          </a:prstGeom>
          <a:solidFill>
            <a:schemeClr val="tx2">
              <a:lumMod val="40000"/>
              <a:lumOff val="60000"/>
            </a:schemeClr>
          </a:solidFill>
          <a:ln>
            <a:headEnd/>
            <a:tailEnd/>
          </a:ln>
        </p:spPr>
        <p:style>
          <a:lnRef idx="0">
            <a:schemeClr val="dk1"/>
          </a:lnRef>
          <a:fillRef idx="3">
            <a:schemeClr val="dk1"/>
          </a:fillRef>
          <a:effectRef idx="3">
            <a:schemeClr val="dk1"/>
          </a:effectRef>
          <a:fontRef idx="minor">
            <a:schemeClr val="lt1"/>
          </a:fontRef>
        </p:style>
        <p:txBody>
          <a:bodyPr lIns="51537" tIns="25769" rIns="51537" bIns="25769" anchor="ctr"/>
          <a:lstStyle/>
          <a:p>
            <a:pPr defTabSz="731838" fontAlgn="base">
              <a:lnSpc>
                <a:spcPct val="75000"/>
              </a:lnSpc>
              <a:spcBef>
                <a:spcPct val="50000"/>
              </a:spcBef>
              <a:spcAft>
                <a:spcPct val="0"/>
              </a:spcAft>
              <a:defRPr/>
            </a:pPr>
            <a:r>
              <a:rPr lang="en-US" sz="1400" dirty="0" smtClean="0">
                <a:solidFill>
                  <a:prstClr val="white"/>
                </a:solidFill>
                <a:latin typeface="Intel Clear" panose="020B0604020203020204" pitchFamily="34" charset="0"/>
              </a:rPr>
              <a:t>45nm Process Technology</a:t>
            </a:r>
            <a:endParaRPr lang="en-US" sz="1400" dirty="0">
              <a:solidFill>
                <a:prstClr val="white"/>
              </a:solidFill>
              <a:latin typeface="Intel Clear" panose="020B0604020203020204" pitchFamily="34" charset="0"/>
            </a:endParaRPr>
          </a:p>
        </p:txBody>
      </p:sp>
      <p:sp>
        <p:nvSpPr>
          <p:cNvPr id="17" name="Text Box 30"/>
          <p:cNvSpPr>
            <a:spLocks noChangeArrowheads="1"/>
          </p:cNvSpPr>
          <p:nvPr/>
        </p:nvSpPr>
        <p:spPr bwMode="auto">
          <a:xfrm>
            <a:off x="2057399" y="1371601"/>
            <a:ext cx="3319463" cy="541283"/>
          </a:xfrm>
          <a:prstGeom prst="roundRect">
            <a:avLst>
              <a:gd name="adj" fmla="val 16667"/>
            </a:avLst>
          </a:prstGeom>
          <a:solidFill>
            <a:schemeClr val="tx2">
              <a:lumMod val="60000"/>
              <a:lumOff val="40000"/>
            </a:schemeClr>
          </a:solidFill>
          <a:ln>
            <a:headEnd/>
            <a:tailEnd/>
          </a:ln>
        </p:spPr>
        <p:style>
          <a:lnRef idx="0">
            <a:schemeClr val="dk1"/>
          </a:lnRef>
          <a:fillRef idx="3">
            <a:schemeClr val="dk1"/>
          </a:fillRef>
          <a:effectRef idx="3">
            <a:schemeClr val="dk1"/>
          </a:effectRef>
          <a:fontRef idx="minor">
            <a:schemeClr val="lt1"/>
          </a:fontRef>
        </p:style>
        <p:txBody>
          <a:bodyPr lIns="51537" tIns="25769" rIns="51537" bIns="25769" anchor="ctr"/>
          <a:lstStyle/>
          <a:p>
            <a:pPr defTabSz="731838" fontAlgn="base">
              <a:lnSpc>
                <a:spcPct val="75000"/>
              </a:lnSpc>
              <a:spcBef>
                <a:spcPct val="50000"/>
              </a:spcBef>
              <a:spcAft>
                <a:spcPct val="0"/>
              </a:spcAft>
              <a:defRPr/>
            </a:pPr>
            <a:r>
              <a:rPr lang="en-US" sz="1400" dirty="0" smtClean="0">
                <a:solidFill>
                  <a:prstClr val="white"/>
                </a:solidFill>
                <a:latin typeface="Intel Clear" panose="020B0604020203020204" pitchFamily="34" charset="0"/>
              </a:rPr>
              <a:t>32nm Process Technology</a:t>
            </a:r>
            <a:endParaRPr lang="en-US" sz="1400" dirty="0">
              <a:solidFill>
                <a:prstClr val="white"/>
              </a:solidFill>
              <a:latin typeface="Intel Clear" panose="020B0604020203020204" pitchFamily="34" charset="0"/>
            </a:endParaRPr>
          </a:p>
        </p:txBody>
      </p:sp>
      <p:sp>
        <p:nvSpPr>
          <p:cNvPr id="18" name="Text Box 31"/>
          <p:cNvSpPr>
            <a:spLocks noChangeArrowheads="1"/>
          </p:cNvSpPr>
          <p:nvPr/>
        </p:nvSpPr>
        <p:spPr bwMode="auto">
          <a:xfrm>
            <a:off x="5349240" y="1371601"/>
            <a:ext cx="3319463" cy="542820"/>
          </a:xfrm>
          <a:prstGeom prst="roundRect">
            <a:avLst>
              <a:gd name="adj" fmla="val 16667"/>
            </a:avLst>
          </a:prstGeom>
          <a:solidFill>
            <a:schemeClr val="accent1"/>
          </a:solidFill>
          <a:ln>
            <a:headEnd/>
            <a:tailEnd/>
          </a:ln>
        </p:spPr>
        <p:style>
          <a:lnRef idx="0">
            <a:schemeClr val="dk1"/>
          </a:lnRef>
          <a:fillRef idx="3">
            <a:schemeClr val="dk1"/>
          </a:fillRef>
          <a:effectRef idx="3">
            <a:schemeClr val="dk1"/>
          </a:effectRef>
          <a:fontRef idx="minor">
            <a:schemeClr val="lt1"/>
          </a:fontRef>
        </p:style>
        <p:txBody>
          <a:bodyPr lIns="51537" tIns="25769" rIns="51537" bIns="25769" anchor="ctr"/>
          <a:lstStyle/>
          <a:p>
            <a:pPr defTabSz="731838" fontAlgn="base">
              <a:lnSpc>
                <a:spcPct val="75000"/>
              </a:lnSpc>
              <a:spcBef>
                <a:spcPct val="50000"/>
              </a:spcBef>
              <a:spcAft>
                <a:spcPct val="0"/>
              </a:spcAft>
              <a:defRPr/>
            </a:pPr>
            <a:r>
              <a:rPr lang="en-US" sz="1400" dirty="0" smtClean="0">
                <a:solidFill>
                  <a:prstClr val="white"/>
                </a:solidFill>
                <a:latin typeface="Intel Clear" panose="020B0604020203020204" pitchFamily="34" charset="0"/>
              </a:rPr>
              <a:t>22nm Process Technology</a:t>
            </a:r>
            <a:endParaRPr lang="en-US" sz="1400" dirty="0">
              <a:solidFill>
                <a:prstClr val="white"/>
              </a:solidFill>
              <a:latin typeface="Intel Clear" panose="020B0604020203020204" pitchFamily="34" charset="0"/>
            </a:endParaRPr>
          </a:p>
        </p:txBody>
      </p:sp>
      <p:sp>
        <p:nvSpPr>
          <p:cNvPr id="20" name="Text Box 21"/>
          <p:cNvSpPr txBox="1">
            <a:spLocks noChangeArrowheads="1"/>
          </p:cNvSpPr>
          <p:nvPr/>
        </p:nvSpPr>
        <p:spPr bwMode="auto">
          <a:xfrm>
            <a:off x="836613" y="3233543"/>
            <a:ext cx="659705" cy="310778"/>
          </a:xfrm>
          <a:prstGeom prst="rect">
            <a:avLst/>
          </a:prstGeom>
          <a:noFill/>
          <a:ln w="127000" algn="ctr">
            <a:noFill/>
            <a:miter lim="800000"/>
            <a:headEnd/>
            <a:tailEnd/>
          </a:ln>
          <a:effectLst>
            <a:prstShdw prst="shdw17" dist="17961" dir="2700000">
              <a:srgbClr val="999999"/>
            </a:prstShdw>
          </a:effectLst>
        </p:spPr>
        <p:txBody>
          <a:bodyPr wrap="none" lIns="63931" tIns="31966" rIns="63931" bIns="31966">
            <a:spAutoFit/>
          </a:bodyPr>
          <a:lstStyle/>
          <a:p>
            <a:pPr defTabSz="682625" eaLnBrk="0" fontAlgn="base" hangingPunct="0">
              <a:spcBef>
                <a:spcPct val="50000"/>
              </a:spcBef>
              <a:spcAft>
                <a:spcPct val="0"/>
              </a:spcAft>
              <a:defRPr/>
            </a:pPr>
            <a:r>
              <a:rPr lang="en-US" sz="1600" i="1" dirty="0" smtClean="0">
                <a:solidFill>
                  <a:srgbClr val="000000"/>
                </a:solidFill>
                <a:effectLst>
                  <a:outerShdw blurRad="38100" dist="38100" dir="2700000" algn="tl">
                    <a:srgbClr val="000000"/>
                  </a:outerShdw>
                </a:effectLst>
                <a:latin typeface="Intel Clear" panose="020B0604020203020204" pitchFamily="34" charset="0"/>
              </a:rPr>
              <a:t>TOCK</a:t>
            </a:r>
            <a:endParaRPr lang="en-US" sz="1600" i="1" dirty="0">
              <a:solidFill>
                <a:srgbClr val="000000"/>
              </a:solidFill>
              <a:effectLst>
                <a:outerShdw blurRad="38100" dist="38100" dir="2700000" algn="tl">
                  <a:srgbClr val="000000"/>
                </a:outerShdw>
              </a:effectLst>
              <a:latin typeface="Intel Clear" panose="020B0604020203020204" pitchFamily="34" charset="0"/>
            </a:endParaRPr>
          </a:p>
        </p:txBody>
      </p:sp>
      <p:sp>
        <p:nvSpPr>
          <p:cNvPr id="21" name="Text Box 22"/>
          <p:cNvSpPr txBox="1">
            <a:spLocks noChangeArrowheads="1"/>
          </p:cNvSpPr>
          <p:nvPr/>
        </p:nvSpPr>
        <p:spPr bwMode="auto">
          <a:xfrm>
            <a:off x="2543175" y="3233543"/>
            <a:ext cx="560319" cy="310778"/>
          </a:xfrm>
          <a:prstGeom prst="rect">
            <a:avLst/>
          </a:prstGeom>
          <a:noFill/>
          <a:ln w="127000" algn="ctr">
            <a:noFill/>
            <a:miter lim="800000"/>
            <a:headEnd/>
            <a:tailEnd/>
          </a:ln>
          <a:effectLst>
            <a:prstShdw prst="shdw17" dist="17961" dir="2700000">
              <a:srgbClr val="999999"/>
            </a:prstShdw>
          </a:effectLst>
        </p:spPr>
        <p:txBody>
          <a:bodyPr wrap="none" lIns="63931" tIns="31966" rIns="63931" bIns="31966">
            <a:spAutoFit/>
          </a:bodyPr>
          <a:lstStyle/>
          <a:p>
            <a:pPr defTabSz="682625" eaLnBrk="0" fontAlgn="base" hangingPunct="0">
              <a:spcBef>
                <a:spcPct val="50000"/>
              </a:spcBef>
              <a:spcAft>
                <a:spcPct val="0"/>
              </a:spcAft>
              <a:defRPr/>
            </a:pPr>
            <a:r>
              <a:rPr lang="en-US" sz="1600" i="1" dirty="0" smtClean="0">
                <a:solidFill>
                  <a:srgbClr val="000000"/>
                </a:solidFill>
                <a:effectLst>
                  <a:outerShdw blurRad="38100" dist="38100" dir="2700000" algn="tl">
                    <a:srgbClr val="000000"/>
                  </a:outerShdw>
                </a:effectLst>
                <a:latin typeface="Intel Clear" panose="020B0604020203020204" pitchFamily="34" charset="0"/>
              </a:rPr>
              <a:t>TICK</a:t>
            </a:r>
            <a:endParaRPr lang="en-US" sz="1600" i="1" dirty="0">
              <a:solidFill>
                <a:srgbClr val="000000"/>
              </a:solidFill>
              <a:effectLst>
                <a:outerShdw blurRad="38100" dist="38100" dir="2700000" algn="tl">
                  <a:srgbClr val="000000"/>
                </a:outerShdw>
              </a:effectLst>
              <a:latin typeface="Intel Clear" panose="020B0604020203020204" pitchFamily="34" charset="0"/>
            </a:endParaRPr>
          </a:p>
        </p:txBody>
      </p:sp>
      <p:sp>
        <p:nvSpPr>
          <p:cNvPr id="22" name="Text Box 23"/>
          <p:cNvSpPr txBox="1">
            <a:spLocks noChangeArrowheads="1"/>
          </p:cNvSpPr>
          <p:nvPr/>
        </p:nvSpPr>
        <p:spPr bwMode="auto">
          <a:xfrm>
            <a:off x="4178300" y="3233543"/>
            <a:ext cx="659705" cy="310778"/>
          </a:xfrm>
          <a:prstGeom prst="rect">
            <a:avLst/>
          </a:prstGeom>
          <a:noFill/>
          <a:ln w="127000" algn="ctr">
            <a:noFill/>
            <a:miter lim="800000"/>
            <a:headEnd/>
            <a:tailEnd/>
          </a:ln>
          <a:effectLst>
            <a:prstShdw prst="shdw17" dist="17961" dir="2700000">
              <a:srgbClr val="999999"/>
            </a:prstShdw>
          </a:effectLst>
        </p:spPr>
        <p:txBody>
          <a:bodyPr wrap="none" lIns="63931" tIns="31966" rIns="63931" bIns="31966">
            <a:spAutoFit/>
          </a:bodyPr>
          <a:lstStyle/>
          <a:p>
            <a:pPr defTabSz="682625" eaLnBrk="0" fontAlgn="base" hangingPunct="0">
              <a:spcBef>
                <a:spcPct val="50000"/>
              </a:spcBef>
              <a:spcAft>
                <a:spcPct val="0"/>
              </a:spcAft>
              <a:defRPr/>
            </a:pPr>
            <a:r>
              <a:rPr lang="en-US" sz="1600" i="1" dirty="0" smtClean="0">
                <a:solidFill>
                  <a:srgbClr val="000000"/>
                </a:solidFill>
                <a:effectLst>
                  <a:outerShdw blurRad="38100" dist="38100" dir="2700000" algn="tl">
                    <a:srgbClr val="000000"/>
                  </a:outerShdw>
                </a:effectLst>
                <a:latin typeface="Intel Clear" panose="020B0604020203020204" pitchFamily="34" charset="0"/>
              </a:rPr>
              <a:t>TOCK</a:t>
            </a:r>
            <a:endParaRPr lang="en-US" sz="1600" i="1" dirty="0">
              <a:solidFill>
                <a:srgbClr val="000000"/>
              </a:solidFill>
              <a:effectLst>
                <a:outerShdw blurRad="38100" dist="38100" dir="2700000" algn="tl">
                  <a:srgbClr val="000000"/>
                </a:outerShdw>
              </a:effectLst>
              <a:latin typeface="Intel Clear" panose="020B0604020203020204" pitchFamily="34" charset="0"/>
            </a:endParaRPr>
          </a:p>
        </p:txBody>
      </p:sp>
      <p:sp>
        <p:nvSpPr>
          <p:cNvPr id="23" name="Text Box 24"/>
          <p:cNvSpPr txBox="1">
            <a:spLocks noChangeArrowheads="1"/>
          </p:cNvSpPr>
          <p:nvPr/>
        </p:nvSpPr>
        <p:spPr bwMode="auto">
          <a:xfrm>
            <a:off x="5878513" y="3233543"/>
            <a:ext cx="560319" cy="310778"/>
          </a:xfrm>
          <a:prstGeom prst="rect">
            <a:avLst/>
          </a:prstGeom>
          <a:noFill/>
          <a:ln w="127000" algn="ctr">
            <a:noFill/>
            <a:miter lim="800000"/>
            <a:headEnd/>
            <a:tailEnd/>
          </a:ln>
          <a:effectLst>
            <a:prstShdw prst="shdw17" dist="17961" dir="2700000">
              <a:srgbClr val="999999"/>
            </a:prstShdw>
          </a:effectLst>
        </p:spPr>
        <p:txBody>
          <a:bodyPr wrap="none" lIns="63931" tIns="31966" rIns="63931" bIns="31966">
            <a:spAutoFit/>
          </a:bodyPr>
          <a:lstStyle/>
          <a:p>
            <a:pPr defTabSz="682625" eaLnBrk="0" fontAlgn="base" hangingPunct="0">
              <a:spcBef>
                <a:spcPct val="50000"/>
              </a:spcBef>
              <a:spcAft>
                <a:spcPct val="0"/>
              </a:spcAft>
              <a:defRPr/>
            </a:pPr>
            <a:r>
              <a:rPr lang="en-US" sz="1600" i="1" dirty="0" smtClean="0">
                <a:solidFill>
                  <a:srgbClr val="000000"/>
                </a:solidFill>
                <a:effectLst>
                  <a:outerShdw blurRad="38100" dist="38100" dir="2700000" algn="tl">
                    <a:srgbClr val="000000"/>
                  </a:outerShdw>
                </a:effectLst>
                <a:latin typeface="Intel Clear" panose="020B0604020203020204" pitchFamily="34" charset="0"/>
              </a:rPr>
              <a:t>TICK</a:t>
            </a:r>
            <a:endParaRPr lang="en-US" sz="1600" i="1" dirty="0">
              <a:solidFill>
                <a:srgbClr val="000000"/>
              </a:solidFill>
              <a:effectLst>
                <a:outerShdw blurRad="38100" dist="38100" dir="2700000" algn="tl">
                  <a:srgbClr val="000000"/>
                </a:outerShdw>
              </a:effectLst>
              <a:latin typeface="Intel Clear" panose="020B0604020203020204" pitchFamily="34" charset="0"/>
            </a:endParaRPr>
          </a:p>
        </p:txBody>
      </p:sp>
      <p:sp>
        <p:nvSpPr>
          <p:cNvPr id="24" name="Text Box 25"/>
          <p:cNvSpPr txBox="1">
            <a:spLocks noChangeArrowheads="1"/>
          </p:cNvSpPr>
          <p:nvPr/>
        </p:nvSpPr>
        <p:spPr bwMode="auto">
          <a:xfrm>
            <a:off x="7451725" y="3233543"/>
            <a:ext cx="659705" cy="310778"/>
          </a:xfrm>
          <a:prstGeom prst="rect">
            <a:avLst/>
          </a:prstGeom>
          <a:noFill/>
          <a:ln w="127000" algn="ctr">
            <a:noFill/>
            <a:miter lim="800000"/>
            <a:headEnd/>
            <a:tailEnd/>
          </a:ln>
          <a:effectLst>
            <a:prstShdw prst="shdw17" dist="17961" dir="2700000">
              <a:srgbClr val="999999"/>
            </a:prstShdw>
          </a:effectLst>
        </p:spPr>
        <p:txBody>
          <a:bodyPr wrap="none" lIns="63931" tIns="31966" rIns="63931" bIns="31966">
            <a:spAutoFit/>
          </a:bodyPr>
          <a:lstStyle/>
          <a:p>
            <a:pPr defTabSz="682625" eaLnBrk="0" fontAlgn="base" hangingPunct="0">
              <a:spcBef>
                <a:spcPct val="50000"/>
              </a:spcBef>
              <a:spcAft>
                <a:spcPct val="0"/>
              </a:spcAft>
              <a:defRPr/>
            </a:pPr>
            <a:r>
              <a:rPr lang="en-US" sz="1600" i="1" dirty="0" smtClean="0">
                <a:solidFill>
                  <a:srgbClr val="FFFFFF"/>
                </a:solidFill>
                <a:effectLst>
                  <a:outerShdw blurRad="38100" dist="38100" dir="2700000" algn="tl">
                    <a:srgbClr val="000000"/>
                  </a:outerShdw>
                </a:effectLst>
                <a:latin typeface="Intel Clear" panose="020B0604020203020204" pitchFamily="34" charset="0"/>
              </a:rPr>
              <a:t>TOCK</a:t>
            </a:r>
            <a:endParaRPr lang="en-US" sz="1600" i="1" dirty="0">
              <a:solidFill>
                <a:srgbClr val="FFFFFF"/>
              </a:solidFill>
              <a:effectLst>
                <a:outerShdw blurRad="38100" dist="38100" dir="2700000" algn="tl">
                  <a:srgbClr val="000000"/>
                </a:outerShdw>
              </a:effectLst>
              <a:latin typeface="Intel Clear" panose="020B0604020203020204" pitchFamily="34" charset="0"/>
            </a:endParaRPr>
          </a:p>
        </p:txBody>
      </p:sp>
      <p:pic>
        <p:nvPicPr>
          <p:cNvPr id="26" name="Picture 9" descr="GenericCore-reflec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206517" y="3585651"/>
            <a:ext cx="1222153" cy="2205260"/>
          </a:xfrm>
          <a:prstGeom prst="rect">
            <a:avLst/>
          </a:prstGeom>
          <a:noFill/>
          <a:ln w="9525">
            <a:noFill/>
            <a:miter lim="800000"/>
            <a:headEnd/>
            <a:tailEnd/>
          </a:ln>
          <a:effectLst>
            <a:reflection blurRad="6350" stA="52000" endA="300" endPos="35000" dir="5400000" sy="-100000" algn="bl" rotWithShape="0"/>
          </a:effectLst>
        </p:spPr>
      </p:pic>
      <p:sp>
        <p:nvSpPr>
          <p:cNvPr id="27" name="Text Box 14"/>
          <p:cNvSpPr txBox="1">
            <a:spLocks noChangeArrowheads="1"/>
          </p:cNvSpPr>
          <p:nvPr/>
        </p:nvSpPr>
        <p:spPr bwMode="auto">
          <a:xfrm>
            <a:off x="457200" y="2478771"/>
            <a:ext cx="1677988" cy="700066"/>
          </a:xfrm>
          <a:prstGeom prst="rect">
            <a:avLst/>
          </a:prstGeom>
          <a:noFill/>
          <a:ln w="9525" algn="ctr">
            <a:noFill/>
            <a:miter lim="800000"/>
            <a:headEnd/>
            <a:tailEnd/>
          </a:ln>
        </p:spPr>
        <p:txBody>
          <a:bodyPr lIns="53212" tIns="26608" rIns="53212" bIns="26608">
            <a:spAutoFit/>
          </a:bodyPr>
          <a:lstStyle/>
          <a:p>
            <a:pPr defTabSz="568325" fontAlgn="base">
              <a:spcBef>
                <a:spcPct val="0"/>
              </a:spcBef>
              <a:spcAft>
                <a:spcPct val="0"/>
              </a:spcAft>
              <a:defRPr/>
            </a:pPr>
            <a:r>
              <a:rPr lang="en-US" sz="1400" dirty="0" smtClean="0">
                <a:solidFill>
                  <a:srgbClr val="FFFFFF"/>
                </a:solidFill>
                <a:effectLst>
                  <a:outerShdw blurRad="38100" dist="38100" dir="2700000" algn="tl">
                    <a:srgbClr val="000000"/>
                  </a:outerShdw>
                </a:effectLst>
                <a:latin typeface="Intel Clear" panose="020B0604020203020204" pitchFamily="34" charset="0"/>
              </a:rPr>
              <a:t>NEW Intel</a:t>
            </a:r>
            <a:endParaRPr lang="en-US" sz="1400" dirty="0">
              <a:solidFill>
                <a:srgbClr val="FFFFFF"/>
              </a:solidFill>
              <a:effectLst>
                <a:outerShdw blurRad="38100" dist="38100" dir="2700000" algn="tl">
                  <a:srgbClr val="000000"/>
                </a:outerShdw>
              </a:effectLst>
              <a:latin typeface="Intel Clear" panose="020B0604020203020204" pitchFamily="34" charset="0"/>
            </a:endParaRPr>
          </a:p>
          <a:p>
            <a:pPr defTabSz="568325" fontAlgn="base">
              <a:spcBef>
                <a:spcPct val="0"/>
              </a:spcBef>
              <a:spcAft>
                <a:spcPct val="0"/>
              </a:spcAft>
              <a:defRPr/>
            </a:pPr>
            <a:r>
              <a:rPr lang="en-US" sz="1400" dirty="0" smtClean="0">
                <a:solidFill>
                  <a:srgbClr val="FFFFFF"/>
                </a:solidFill>
                <a:effectLst>
                  <a:outerShdw blurRad="38100" dist="38100" dir="2700000" algn="tl">
                    <a:srgbClr val="000000"/>
                  </a:outerShdw>
                </a:effectLst>
                <a:latin typeface="Intel Clear" panose="020B0604020203020204" pitchFamily="34" charset="0"/>
              </a:rPr>
              <a:t>Microarchitecture (Nehalem)</a:t>
            </a:r>
            <a:endParaRPr lang="en-US" sz="1400" dirty="0">
              <a:solidFill>
                <a:srgbClr val="FFFFFF"/>
              </a:solidFill>
              <a:effectLst>
                <a:outerShdw blurRad="38100" dist="38100" dir="2700000" algn="tl">
                  <a:srgbClr val="000000"/>
                </a:outerShdw>
              </a:effectLst>
              <a:latin typeface="Intel Clear" panose="020B0604020203020204" pitchFamily="34" charset="0"/>
            </a:endParaRPr>
          </a:p>
        </p:txBody>
      </p:sp>
      <p:sp>
        <p:nvSpPr>
          <p:cNvPr id="29" name="Text Box 15"/>
          <p:cNvSpPr txBox="1">
            <a:spLocks noChangeArrowheads="1"/>
          </p:cNvSpPr>
          <p:nvPr/>
        </p:nvSpPr>
        <p:spPr bwMode="auto">
          <a:xfrm>
            <a:off x="7038976" y="2478771"/>
            <a:ext cx="1691640" cy="700066"/>
          </a:xfrm>
          <a:prstGeom prst="rect">
            <a:avLst/>
          </a:prstGeom>
          <a:noFill/>
          <a:ln w="9525" algn="ctr">
            <a:noFill/>
            <a:miter lim="800000"/>
            <a:headEnd/>
            <a:tailEnd/>
          </a:ln>
        </p:spPr>
        <p:txBody>
          <a:bodyPr wrap="square" lIns="53212" tIns="26608" rIns="53212" bIns="26608">
            <a:spAutoFit/>
          </a:bodyPr>
          <a:lstStyle/>
          <a:p>
            <a:pPr defTabSz="568325" fontAlgn="base">
              <a:spcBef>
                <a:spcPct val="0"/>
              </a:spcBef>
              <a:spcAft>
                <a:spcPct val="0"/>
              </a:spcAft>
              <a:defRPr/>
            </a:pPr>
            <a:r>
              <a:rPr lang="en-US" sz="1400" dirty="0">
                <a:solidFill>
                  <a:srgbClr val="FFFFFF"/>
                </a:solidFill>
                <a:effectLst>
                  <a:outerShdw blurRad="38100" dist="38100" dir="2700000" algn="tl">
                    <a:srgbClr val="000000"/>
                  </a:outerShdw>
                </a:effectLst>
                <a:latin typeface="Intel Clear" panose="020B0604020203020204" pitchFamily="34" charset="0"/>
              </a:rPr>
              <a:t>NEW </a:t>
            </a:r>
            <a:r>
              <a:rPr lang="en-US" sz="1400" dirty="0" smtClean="0">
                <a:solidFill>
                  <a:srgbClr val="FFFFFF"/>
                </a:solidFill>
                <a:effectLst>
                  <a:outerShdw blurRad="38100" dist="38100" dir="2700000" algn="tl">
                    <a:srgbClr val="000000"/>
                  </a:outerShdw>
                </a:effectLst>
                <a:latin typeface="Intel Clear" panose="020B0604020203020204" pitchFamily="34" charset="0"/>
              </a:rPr>
              <a:t> Intel</a:t>
            </a:r>
            <a:endParaRPr lang="en-US" sz="1400" dirty="0">
              <a:solidFill>
                <a:srgbClr val="FFFFFF"/>
              </a:solidFill>
              <a:effectLst>
                <a:outerShdw blurRad="38100" dist="38100" dir="2700000" algn="tl">
                  <a:srgbClr val="000000"/>
                </a:outerShdw>
              </a:effectLst>
              <a:latin typeface="Intel Clear" panose="020B0604020203020204" pitchFamily="34" charset="0"/>
            </a:endParaRPr>
          </a:p>
          <a:p>
            <a:pPr defTabSz="568325" fontAlgn="base">
              <a:spcBef>
                <a:spcPct val="0"/>
              </a:spcBef>
              <a:spcAft>
                <a:spcPct val="0"/>
              </a:spcAft>
              <a:defRPr/>
            </a:pPr>
            <a:r>
              <a:rPr lang="en-US" sz="1400" dirty="0" smtClean="0">
                <a:solidFill>
                  <a:srgbClr val="FFFFFF"/>
                </a:solidFill>
                <a:effectLst>
                  <a:outerShdw blurRad="38100" dist="38100" dir="2700000" algn="tl">
                    <a:srgbClr val="000000"/>
                  </a:outerShdw>
                </a:effectLst>
                <a:latin typeface="Intel Clear" panose="020B0604020203020204" pitchFamily="34" charset="0"/>
              </a:rPr>
              <a:t>Microarchitecture (Haswell)</a:t>
            </a:r>
            <a:endParaRPr lang="en-US" sz="1400" dirty="0">
              <a:solidFill>
                <a:srgbClr val="FFFFFF"/>
              </a:solidFill>
              <a:effectLst>
                <a:outerShdw blurRad="38100" dist="38100" dir="2700000" algn="tl">
                  <a:srgbClr val="000000"/>
                </a:outerShdw>
              </a:effectLst>
              <a:latin typeface="Intel Clear" panose="020B0604020203020204" pitchFamily="34" charset="0"/>
            </a:endParaRPr>
          </a:p>
        </p:txBody>
      </p:sp>
      <p:sp>
        <p:nvSpPr>
          <p:cNvPr id="25" name="Explosion 1 24"/>
          <p:cNvSpPr/>
          <p:nvPr/>
        </p:nvSpPr>
        <p:spPr>
          <a:xfrm>
            <a:off x="6962981" y="1925127"/>
            <a:ext cx="1743076" cy="633515"/>
          </a:xfrm>
          <a:prstGeom prst="irregularSeal1">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Intel Clear" panose="020B0604020203020204" pitchFamily="34" charset="0"/>
            </a:endParaRPr>
          </a:p>
        </p:txBody>
      </p:sp>
      <p:sp>
        <p:nvSpPr>
          <p:cNvPr id="28" name="Text Box 10"/>
          <p:cNvSpPr txBox="1">
            <a:spLocks noChangeArrowheads="1"/>
          </p:cNvSpPr>
          <p:nvPr/>
        </p:nvSpPr>
        <p:spPr bwMode="auto">
          <a:xfrm>
            <a:off x="7351008" y="2024381"/>
            <a:ext cx="1516063" cy="361512"/>
          </a:xfrm>
          <a:prstGeom prst="rect">
            <a:avLst/>
          </a:prstGeom>
          <a:noFill/>
          <a:ln w="9525" algn="ctr">
            <a:noFill/>
            <a:miter lim="800000"/>
            <a:headEnd/>
            <a:tailEnd/>
          </a:ln>
        </p:spPr>
        <p:txBody>
          <a:bodyPr wrap="square" lIns="53212" tIns="26608" rIns="53212" bIns="26608">
            <a:spAutoFit/>
          </a:bodyPr>
          <a:lstStyle/>
          <a:p>
            <a:pPr defTabSz="568325" fontAlgn="base">
              <a:spcBef>
                <a:spcPct val="50000"/>
              </a:spcBef>
              <a:spcAft>
                <a:spcPct val="0"/>
              </a:spcAft>
              <a:defRPr/>
            </a:pPr>
            <a:r>
              <a:rPr lang="en-US" sz="2000" dirty="0" smtClean="0">
                <a:solidFill>
                  <a:srgbClr val="FF0000"/>
                </a:solidFill>
                <a:effectLst>
                  <a:outerShdw blurRad="38100" dist="38100" dir="2700000" algn="tl">
                    <a:srgbClr val="000000"/>
                  </a:outerShdw>
                </a:effectLst>
                <a:latin typeface="Intel Clear" panose="020B0604020203020204" pitchFamily="34" charset="0"/>
              </a:rPr>
              <a:t>Haswell</a:t>
            </a:r>
            <a:endParaRPr lang="en-US" sz="2000" dirty="0">
              <a:solidFill>
                <a:srgbClr val="FF0000"/>
              </a:solidFill>
              <a:effectLst>
                <a:outerShdw blurRad="38100" dist="38100" dir="2700000" algn="tl">
                  <a:srgbClr val="000000"/>
                </a:outerShdw>
              </a:effectLst>
              <a:latin typeface="Intel Clear" panose="020B0604020203020204" pitchFamily="34" charset="0"/>
            </a:endParaRPr>
          </a:p>
        </p:txBody>
      </p:sp>
      <p:sp>
        <p:nvSpPr>
          <p:cNvPr id="30" name="Snip Diagonal Corner Rectangle 29"/>
          <p:cNvSpPr/>
          <p:nvPr/>
        </p:nvSpPr>
        <p:spPr>
          <a:xfrm>
            <a:off x="1070694" y="5677127"/>
            <a:ext cx="7035185" cy="523024"/>
          </a:xfrm>
          <a:prstGeom prst="snip2Diag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eaLnBrk="0" fontAlgn="base" hangingPunct="0">
              <a:spcAft>
                <a:spcPct val="0"/>
              </a:spcAft>
            </a:pPr>
            <a:r>
              <a:rPr lang="en-US" sz="1600" i="1" kern="0" dirty="0">
                <a:solidFill>
                  <a:schemeClr val="tx1"/>
                </a:solidFill>
                <a:latin typeface="Intel Clear" panose="020B0604020203020204" pitchFamily="34" charset="0"/>
              </a:rPr>
              <a:t>Cadence of Innovation delivers </a:t>
            </a:r>
          </a:p>
          <a:p>
            <a:pPr algn="ctr" eaLnBrk="0" fontAlgn="base" hangingPunct="0">
              <a:spcAft>
                <a:spcPct val="0"/>
              </a:spcAft>
            </a:pPr>
            <a:r>
              <a:rPr lang="en-US" sz="1600" i="1" kern="0" dirty="0" smtClean="0">
                <a:solidFill>
                  <a:schemeClr val="tx1"/>
                </a:solidFill>
                <a:latin typeface="Intel Clear" panose="020B0604020203020204" pitchFamily="34" charset="0"/>
              </a:rPr>
              <a:t>a new </a:t>
            </a:r>
            <a:r>
              <a:rPr lang="en-US" sz="1600" i="1" kern="0" dirty="0">
                <a:solidFill>
                  <a:schemeClr val="tx1"/>
                </a:solidFill>
                <a:latin typeface="Intel Clear" panose="020B0604020203020204" pitchFamily="34" charset="0"/>
              </a:rPr>
              <a:t>Microarchitecture on 22nm Process Technology</a:t>
            </a:r>
            <a:endParaRPr lang="en-US" sz="1600" i="1" dirty="0">
              <a:solidFill>
                <a:schemeClr val="tx1"/>
              </a:solidFill>
              <a:latin typeface="Intel Clear" panose="020B0604020203020204" pitchFamily="34" charset="0"/>
            </a:endParaRPr>
          </a:p>
        </p:txBody>
      </p:sp>
    </p:spTree>
    <p:extLst>
      <p:ext uri="{BB962C8B-B14F-4D97-AF65-F5344CB8AC3E}">
        <p14:creationId xmlns:p14="http://schemas.microsoft.com/office/powerpoint/2010/main" val="14335262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intel_PPT_LgtTmplt_Stndrd_v13">
  <a:themeElements>
    <a:clrScheme name="Custom 2">
      <a:dk1>
        <a:sysClr val="windowText" lastClr="000000"/>
      </a:dk1>
      <a:lt1>
        <a:sysClr val="window" lastClr="FFFFFF"/>
      </a:lt1>
      <a:dk2>
        <a:srgbClr val="004280"/>
      </a:dk2>
      <a:lt2>
        <a:srgbClr val="B1BABF"/>
      </a:lt2>
      <a:accent1>
        <a:srgbClr val="0071C5"/>
      </a:accent1>
      <a:accent2>
        <a:srgbClr val="00AEEF"/>
      </a:accent2>
      <a:accent3>
        <a:srgbClr val="8DC8E8"/>
      </a:accent3>
      <a:accent4>
        <a:srgbClr val="FFDA00"/>
      </a:accent4>
      <a:accent5>
        <a:srgbClr val="FDB813"/>
      </a:accent5>
      <a:accent6>
        <a:srgbClr val="A6CE39"/>
      </a:accent6>
      <a:hlink>
        <a:srgbClr val="004280"/>
      </a:hlink>
      <a:folHlink>
        <a:srgbClr val="0071C5"/>
      </a:folHlink>
    </a:clrScheme>
    <a:fontScheme name="Custom 1">
      <a:majorFont>
        <a:latin typeface="Neo Sans Intel Light"/>
        <a:ea typeface=""/>
        <a:cs typeface="Arial"/>
      </a:majorFont>
      <a:minorFont>
        <a:latin typeface="Neo Sans Inte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000" dirty="0" smtClean="0">
            <a:solidFill>
              <a:schemeClr val="tx2"/>
            </a:solidFill>
            <a:latin typeface="Neo Sans Intel"/>
            <a:cs typeface="Neo Sans Intel"/>
          </a:defRPr>
        </a:defPPr>
      </a:lstStyle>
    </a:txDef>
  </a:objectDefaults>
  <a:extraClrSchemeLst/>
  <a:extLst>
    <a:ext uri="{05A4C25C-085E-4340-85A3-A5531E510DB2}">
      <thm15:themeFamily xmlns:thm15="http://schemas.microsoft.com/office/thememl/2012/main" name="Presentation1" id="{339C23F3-3CC3-477E-9BA5-D48E34CD46CB}" vid="{4B83DDC1-D992-4842-9EAC-F413097F9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8065</TotalTime>
  <Words>4385</Words>
  <Application>Microsoft Office PowerPoint</Application>
  <PresentationFormat>On-screen Show (4:3)</PresentationFormat>
  <Paragraphs>918</Paragraphs>
  <Slides>28</Slides>
  <Notes>15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28</vt:i4>
      </vt:variant>
    </vt:vector>
  </HeadingPairs>
  <TitlesOfParts>
    <vt:vector size="40" baseType="lpstr">
      <vt:lpstr>MS PGothic</vt:lpstr>
      <vt:lpstr>MS PGothic</vt:lpstr>
      <vt:lpstr>SimSun</vt:lpstr>
      <vt:lpstr>SimSun</vt:lpstr>
      <vt:lpstr>Arial</vt:lpstr>
      <vt:lpstr>Calibri</vt:lpstr>
      <vt:lpstr>Intel Clear</vt:lpstr>
      <vt:lpstr>Intel Clear Light</vt:lpstr>
      <vt:lpstr>Neo Sans Intel</vt:lpstr>
      <vt:lpstr>Verdana</vt:lpstr>
      <vt:lpstr>Wingdings</vt:lpstr>
      <vt:lpstr>intel_PPT_LgtTmplt_Stndrd_v13</vt:lpstr>
      <vt:lpstr>Delivering Top class performance with new Grantley Platform</vt:lpstr>
      <vt:lpstr>Diverse Markets…</vt:lpstr>
      <vt:lpstr>Need for Common Platform as Data Centers Transition to Being Software Defined </vt:lpstr>
      <vt:lpstr>Grantley Platform Overview</vt:lpstr>
      <vt:lpstr>Grantley Platform Product Family Positioning – E5 Focus</vt:lpstr>
      <vt:lpstr>Grantley-EP Platform Feature Summary</vt:lpstr>
      <vt:lpstr>Comparing Grantley EP vs. Romley EP</vt:lpstr>
      <vt:lpstr>Intel® Xeon® Processor E5-2600 v3 product family (Haswell)</vt:lpstr>
      <vt:lpstr>Grantley Platform with Intel® Xeon® Processor  E5-2600 v3 product family (Haswell)</vt:lpstr>
      <vt:lpstr>Intel® Xeon® processor E5-2600 v3 Product Family</vt:lpstr>
      <vt:lpstr>Intel® Advanced Vector Extensions (AVX) 2.0</vt:lpstr>
      <vt:lpstr>PowerPoint Presentation</vt:lpstr>
      <vt:lpstr>Intel® Xeon® Processor E5-2600 v3 Product Family Performance Estimates </vt:lpstr>
      <vt:lpstr>Intel® C610 Series Chipset (Wellsburg)</vt:lpstr>
      <vt:lpstr>Intel® C610 Series Chipset Overview</vt:lpstr>
      <vt:lpstr>Extended Ingredients</vt:lpstr>
      <vt:lpstr>Fortville 40GbE / 10GbE  Designed for Grantley</vt:lpstr>
      <vt:lpstr>Intel® SSDs for the Data Center </vt:lpstr>
      <vt:lpstr>Intel® Solid-State Drive Data Center P3700 Series (Fultondale)  Consistently Amazing</vt:lpstr>
      <vt:lpstr>Intel® Xeon Phi™ Coprocessors</vt:lpstr>
      <vt:lpstr>Intel® Data Center Manager</vt:lpstr>
      <vt:lpstr>Gateway to Grantley Intel® Xeon® Processor E5v3 Product Family Bonus</vt:lpstr>
      <vt:lpstr>Intel® Server Product Line Overview</vt:lpstr>
      <vt:lpstr>Intel® Server Product Family Key Messages </vt:lpstr>
      <vt:lpstr>Intel Server Use-Case Product Recommendations</vt:lpstr>
      <vt:lpstr>Intel® Server Boards and Systems  Supporting the Intel® Xeon® Processor E5-2600 v3 and E3-1200 v3</vt:lpstr>
      <vt:lpstr>Thank You .. Questions ?</vt:lpstr>
      <vt:lpstr>Summary</vt:lpstr>
    </vt:vector>
  </TitlesOfParts>
  <Company>Intel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Ramakrishnan, Ram</dc:creator>
  <cp:lastModifiedBy>Costel Mazilu</cp:lastModifiedBy>
  <cp:revision>606</cp:revision>
  <cp:lastPrinted>2014-04-03T18:51:49Z</cp:lastPrinted>
  <dcterms:created xsi:type="dcterms:W3CDTF">2014-02-21T00:36:50Z</dcterms:created>
  <dcterms:modified xsi:type="dcterms:W3CDTF">2014-10-08T10:49:32Z</dcterms:modified>
</cp:coreProperties>
</file>