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8"/>
  </p:notesMasterIdLst>
  <p:handoutMasterIdLst>
    <p:handoutMasterId r:id="rId19"/>
  </p:handoutMasterIdLst>
  <p:sldIdLst>
    <p:sldId id="257" r:id="rId3"/>
    <p:sldId id="262" r:id="rId4"/>
    <p:sldId id="272" r:id="rId5"/>
    <p:sldId id="273" r:id="rId6"/>
    <p:sldId id="276" r:id="rId7"/>
    <p:sldId id="275" r:id="rId8"/>
    <p:sldId id="277" r:id="rId9"/>
    <p:sldId id="278" r:id="rId10"/>
    <p:sldId id="271" r:id="rId11"/>
    <p:sldId id="279" r:id="rId12"/>
    <p:sldId id="280" r:id="rId13"/>
    <p:sldId id="281" r:id="rId14"/>
    <p:sldId id="274" r:id="rId15"/>
    <p:sldId id="26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BFCC-0E31-48A0-A880-072F6899D1D6}" type="datetimeFigureOut">
              <a:rPr lang="en-US"/>
              <a:t>10/2/2014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13EE-9412-42AB-AD24-C3CFF95C4A2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5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6D1E-3C8D-4917-BE0E-512A8CBFBE38}" type="datetimeFigureOut">
              <a:rPr lang="en-US"/>
              <a:t>10/2/2014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5C6B-3CDA-41FA-BD55-5A736EEBCF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23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10/2/2014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10/2/2014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10/2/2014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10/2/2014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10/2/2014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10/2/2014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10/2/2014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10/2/2014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10/2/2014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10/2/2014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10/2/2014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10/2/2014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027" y="1058511"/>
            <a:ext cx="10047074" cy="976351"/>
          </a:xfrm>
        </p:spPr>
        <p:txBody>
          <a:bodyPr anchor="t">
            <a:noAutofit/>
          </a:bodyPr>
          <a:lstStyle/>
          <a:p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Consolidare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datacenter </a:t>
            </a:r>
            <a:b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cluster Maguay =&gt;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de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servere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virtuale</a:t>
            </a:r>
            <a: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6" y="2387946"/>
            <a:ext cx="10841693" cy="25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026" y="3824125"/>
            <a:ext cx="8578303" cy="533807"/>
          </a:xfrm>
        </p:spPr>
        <p:txBody>
          <a:bodyPr anchor="t">
            <a:noAutofit/>
          </a:bodyPr>
          <a:lstStyle/>
          <a:p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e-Learning,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tehnologie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Microsoft</a:t>
            </a:r>
            <a: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6" y="1308983"/>
            <a:ext cx="10678139" cy="241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25" y="4357932"/>
            <a:ext cx="8810705" cy="1904131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1025" y="729477"/>
            <a:ext cx="8578303" cy="533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e-Learning, tehnologie SAP</a:t>
            </a:r>
            <a:r>
              <a:rPr lang="ro-RO" sz="280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81027" y="1058511"/>
            <a:ext cx="9822216" cy="1014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medical –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monitorizarea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pacientilor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afectiuni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</a:t>
            </a:r>
            <a: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7" y="2222480"/>
            <a:ext cx="11078694" cy="19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9" y="803143"/>
            <a:ext cx="7621283" cy="529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571" y="169157"/>
            <a:ext cx="4194057" cy="1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51824" y="812800"/>
            <a:ext cx="11013583" cy="542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Profilul Maguay </a:t>
            </a:r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28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Intensificarea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orientarii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catre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personalizarea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solutiilor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echipamentelor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aplicatiilor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software, conform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necesitatilor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beneficiarilor</a:t>
            </a:r>
            <a:endParaRPr lang="ro-RO" sz="2400" b="1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Consolidarea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competentelor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tehnologiile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abordate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Maguay –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excelenta</a:t>
            </a:r>
            <a:r>
              <a:rPr lang="en-US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profesionala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Abordare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constructiva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rolului</a:t>
            </a:r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ntegrator </a:t>
            </a:r>
            <a:r>
              <a:rPr lang="ro-RO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sisteme informatice</a:t>
            </a:r>
            <a:r>
              <a:rPr lang="ro-RO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beneficiarii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solutii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cheie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eficientizeze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performeze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Beneficiarul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implementarii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solutiei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informatice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clientul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furnizor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relatia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fireasca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parteneriat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18018" y="1403835"/>
            <a:ext cx="10739120" cy="4230845"/>
          </a:xfrm>
          <a:prstGeom prst="rect">
            <a:avLst/>
          </a:prstGeom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No Time for Downtime – </a:t>
            </a:r>
            <a:r>
              <a:rPr lang="en-US" b="1" dirty="0" err="1" smtClean="0"/>
              <a:t>editia</a:t>
            </a:r>
            <a:r>
              <a:rPr lang="en-US" b="1" dirty="0" smtClean="0"/>
              <a:t> a </a:t>
            </a:r>
            <a:r>
              <a:rPr lang="en-US" sz="3400" b="1" dirty="0" smtClean="0"/>
              <a:t>12</a:t>
            </a:r>
            <a:r>
              <a:rPr lang="en-US" b="1" dirty="0" smtClean="0"/>
              <a:t>-a</a:t>
            </a:r>
            <a:endParaRPr lang="ro-RO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Reflectarea</a:t>
            </a:r>
            <a:r>
              <a:rPr lang="en-US" dirty="0" smtClean="0"/>
              <a:t> </a:t>
            </a:r>
            <a:r>
              <a:rPr lang="en-US" dirty="0" err="1" smtClean="0"/>
              <a:t>activitatii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preocuparilor</a:t>
            </a:r>
            <a:r>
              <a:rPr lang="en-US" dirty="0" smtClean="0"/>
              <a:t> Maguay 2014 – 2015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Tehnologii</a:t>
            </a:r>
            <a:r>
              <a:rPr lang="en-US" dirty="0" smtClean="0"/>
              <a:t> / </a:t>
            </a:r>
            <a:r>
              <a:rPr lang="en-US" dirty="0" err="1" smtClean="0"/>
              <a:t>solutii</a:t>
            </a:r>
            <a:r>
              <a:rPr lang="en-US" dirty="0" smtClean="0"/>
              <a:t> </a:t>
            </a:r>
            <a:r>
              <a:rPr lang="en-US" dirty="0" err="1" smtClean="0"/>
              <a:t>prezentate</a:t>
            </a:r>
            <a:r>
              <a:rPr lang="en-US" dirty="0" smtClean="0"/>
              <a:t> de </a:t>
            </a:r>
            <a:r>
              <a:rPr lang="en-US" dirty="0" err="1" smtClean="0"/>
              <a:t>parteneri</a:t>
            </a:r>
            <a:r>
              <a:rPr lang="en-US" dirty="0" smtClean="0"/>
              <a:t> – </a:t>
            </a:r>
            <a:r>
              <a:rPr lang="en-US" dirty="0" err="1" smtClean="0"/>
              <a:t>lideri</a:t>
            </a:r>
            <a:r>
              <a:rPr lang="en-US" dirty="0" smtClean="0"/>
              <a:t> / </a:t>
            </a:r>
            <a:r>
              <a:rPr lang="en-US" dirty="0" err="1" smtClean="0"/>
              <a:t>generatori</a:t>
            </a: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/>
              <a:t>I</a:t>
            </a:r>
            <a:r>
              <a:rPr lang="ro-RO" dirty="0" smtClean="0"/>
              <a:t>ntegrarea</a:t>
            </a:r>
            <a:r>
              <a:rPr lang="en-US" dirty="0" smtClean="0"/>
              <a:t> </a:t>
            </a:r>
            <a:r>
              <a:rPr lang="en-US" dirty="0" err="1" smtClean="0"/>
              <a:t>acestor</a:t>
            </a:r>
            <a:r>
              <a:rPr lang="ro-RO" dirty="0" smtClean="0"/>
              <a:t> </a:t>
            </a:r>
            <a:r>
              <a:rPr lang="en-US" dirty="0" err="1" smtClean="0"/>
              <a:t>tehnologii</a:t>
            </a:r>
            <a:r>
              <a:rPr lang="en-US" dirty="0" smtClean="0"/>
              <a:t> </a:t>
            </a:r>
            <a:r>
              <a:rPr lang="ro-RO" dirty="0" smtClean="0"/>
              <a:t>în </a:t>
            </a:r>
            <a:r>
              <a:rPr lang="ro-RO" dirty="0"/>
              <a:t>soluțiile construite sub marca </a:t>
            </a:r>
            <a:r>
              <a:rPr lang="ro-RO" dirty="0" smtClean="0"/>
              <a:t>Maguay</a:t>
            </a:r>
            <a:r>
              <a:rPr lang="en-US" dirty="0" smtClean="0"/>
              <a:t> =&gt; </a:t>
            </a:r>
            <a:r>
              <a:rPr lang="en-US" b="1" dirty="0" err="1" smtClean="0"/>
              <a:t>transferul</a:t>
            </a:r>
            <a:r>
              <a:rPr lang="en-US" b="1" dirty="0" smtClean="0"/>
              <a:t> </a:t>
            </a:r>
            <a:r>
              <a:rPr lang="en-US" b="1" dirty="0" err="1" smtClean="0"/>
              <a:t>beneficiilor</a:t>
            </a:r>
            <a:r>
              <a:rPr lang="en-US" b="1" dirty="0" smtClean="0"/>
              <a:t> </a:t>
            </a:r>
            <a:r>
              <a:rPr lang="en-US" b="1" dirty="0" err="1" smtClean="0"/>
              <a:t>catre</a:t>
            </a:r>
            <a:r>
              <a:rPr lang="en-US" b="1" dirty="0" smtClean="0"/>
              <a:t> </a:t>
            </a:r>
            <a:r>
              <a:rPr lang="en-US" b="1" dirty="0" err="1" smtClean="0"/>
              <a:t>utilizatorul</a:t>
            </a:r>
            <a:r>
              <a:rPr lang="en-US" b="1" dirty="0" smtClean="0"/>
              <a:t> final</a:t>
            </a:r>
            <a:r>
              <a:rPr lang="en-U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52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6644" y="1069572"/>
            <a:ext cx="10739120" cy="4695057"/>
          </a:xfrm>
          <a:prstGeom prst="rect">
            <a:avLst/>
          </a:prstGeom>
          <a:ln>
            <a:solidFill>
              <a:srgbClr val="C00000"/>
            </a:solidFill>
          </a:ln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/>
              <a:t>Fideli</a:t>
            </a:r>
            <a:r>
              <a:rPr lang="en-US" b="1" dirty="0" smtClean="0"/>
              <a:t> </a:t>
            </a:r>
            <a:r>
              <a:rPr lang="en-US" b="1" dirty="0" err="1" smtClean="0"/>
              <a:t>principiilor</a:t>
            </a:r>
            <a:r>
              <a:rPr lang="en-US" b="1" dirty="0" smtClean="0"/>
              <a:t> de business de la </a:t>
            </a:r>
            <a:r>
              <a:rPr lang="en-US" b="1" dirty="0" err="1" smtClean="0"/>
              <a:t>inceput</a:t>
            </a:r>
            <a:r>
              <a:rPr lang="en-US" b="1" dirty="0" smtClean="0"/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 smtClean="0"/>
              <a:t>Alaturi</a:t>
            </a:r>
            <a:r>
              <a:rPr lang="en-US" dirty="0" smtClean="0"/>
              <a:t> de </a:t>
            </a:r>
            <a:r>
              <a:rPr lang="en-US" strike="sngStrike" dirty="0" smtClean="0"/>
              <a:t>client</a:t>
            </a:r>
            <a:r>
              <a:rPr lang="en-US" dirty="0" smtClean="0"/>
              <a:t> </a:t>
            </a:r>
            <a:r>
              <a:rPr lang="en-US" sz="3400" b="1" dirty="0" err="1"/>
              <a:t>partener</a:t>
            </a:r>
            <a:endParaRPr lang="ro-RO" sz="3400" b="1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dirty="0" err="1" smtClean="0"/>
              <a:t>Filozofia</a:t>
            </a:r>
            <a:r>
              <a:rPr lang="en-US" dirty="0" smtClean="0"/>
              <a:t> </a:t>
            </a:r>
            <a:r>
              <a:rPr lang="en-US" dirty="0" err="1" smtClean="0"/>
              <a:t>lucrului</a:t>
            </a:r>
            <a:r>
              <a:rPr lang="en-US" dirty="0" smtClean="0"/>
              <a:t> bine </a:t>
            </a:r>
            <a:r>
              <a:rPr lang="en-US" dirty="0" err="1" smtClean="0"/>
              <a:t>facut</a:t>
            </a:r>
            <a:r>
              <a:rPr lang="en-US" dirty="0" smtClean="0"/>
              <a:t> – </a:t>
            </a:r>
            <a:r>
              <a:rPr lang="en-US" dirty="0" err="1" smtClean="0"/>
              <a:t>performanta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calitate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pretul</a:t>
            </a:r>
            <a:r>
              <a:rPr lang="en-US" dirty="0" smtClean="0"/>
              <a:t> </a:t>
            </a:r>
            <a:r>
              <a:rPr lang="en-US" sz="3400" b="1" dirty="0" err="1" smtClean="0"/>
              <a:t>corect</a:t>
            </a:r>
            <a:r>
              <a:rPr lang="en-US" sz="3400" b="1" dirty="0" smtClean="0"/>
              <a:t>!</a:t>
            </a:r>
            <a:endParaRPr lang="en-US" b="1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/>
              <a:t>5 </a:t>
            </a:r>
            <a:r>
              <a:rPr lang="en-US" dirty="0" err="1" smtClean="0"/>
              <a:t>caracteristici</a:t>
            </a:r>
            <a:r>
              <a:rPr lang="en-US" dirty="0" smtClean="0"/>
              <a:t> </a:t>
            </a:r>
            <a:r>
              <a:rPr lang="en-US" dirty="0" err="1" smtClean="0"/>
              <a:t>definitorii</a:t>
            </a:r>
            <a:r>
              <a:rPr lang="en-US" dirty="0" smtClean="0"/>
              <a:t> ale </a:t>
            </a:r>
            <a:r>
              <a:rPr lang="en-US" dirty="0" err="1" smtClean="0"/>
              <a:t>solutiilor</a:t>
            </a:r>
            <a:r>
              <a:rPr lang="en-US" dirty="0" smtClean="0"/>
              <a:t> / </a:t>
            </a:r>
            <a:r>
              <a:rPr lang="en-US" dirty="0" err="1" smtClean="0"/>
              <a:t>echipamentelor</a:t>
            </a:r>
            <a:r>
              <a:rPr lang="en-US" dirty="0" smtClean="0"/>
              <a:t> Maguay: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600" b="1" dirty="0" err="1" smtClean="0">
                <a:solidFill>
                  <a:srgbClr val="C00000"/>
                </a:solidFill>
              </a:rPr>
              <a:t>Cea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mai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noua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tehnologie</a:t>
            </a:r>
            <a:r>
              <a:rPr lang="en-US" sz="2600" b="1" dirty="0" smtClean="0">
                <a:solidFill>
                  <a:srgbClr val="C00000"/>
                </a:solidFill>
              </a:rPr>
              <a:t>                    </a:t>
            </a:r>
            <a:r>
              <a:rPr lang="en-US" sz="2600" b="1" dirty="0" err="1" smtClean="0">
                <a:solidFill>
                  <a:srgbClr val="C00000"/>
                </a:solidFill>
              </a:rPr>
              <a:t>Configurabilitate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standardizare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600" b="1" dirty="0" err="1" smtClean="0">
                <a:solidFill>
                  <a:srgbClr val="C00000"/>
                </a:solidFill>
              </a:rPr>
              <a:t>Certificare</a:t>
            </a:r>
            <a:r>
              <a:rPr lang="en-US" sz="2600" b="1" dirty="0" smtClean="0">
                <a:solidFill>
                  <a:srgbClr val="C00000"/>
                </a:solidFill>
              </a:rPr>
              <a:t> / </a:t>
            </a:r>
            <a:r>
              <a:rPr lang="en-US" sz="2600" b="1" dirty="0" err="1" smtClean="0">
                <a:solidFill>
                  <a:srgbClr val="C00000"/>
                </a:solidFill>
              </a:rPr>
              <a:t>validare</a:t>
            </a:r>
            <a:r>
              <a:rPr lang="en-US" sz="2600" b="1" dirty="0" smtClean="0">
                <a:solidFill>
                  <a:srgbClr val="C00000"/>
                </a:solidFill>
              </a:rPr>
              <a:t>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Cost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strike="sngStrike" dirty="0" err="1" smtClean="0">
                <a:solidFill>
                  <a:srgbClr val="C00000"/>
                </a:solidFill>
              </a:rPr>
              <a:t>pret</a:t>
            </a:r>
            <a:r>
              <a:rPr lang="en-US" sz="2600" b="1" dirty="0" smtClean="0">
                <a:solidFill>
                  <a:srgbClr val="C00000"/>
                </a:solidFill>
              </a:rPr>
              <a:t> minim               </a:t>
            </a:r>
            <a:r>
              <a:rPr lang="en-US" sz="2600" b="1" dirty="0" err="1" smtClean="0">
                <a:solidFill>
                  <a:srgbClr val="C00000"/>
                </a:solidFill>
              </a:rPr>
              <a:t>Suport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profesionist</a:t>
            </a:r>
            <a:endParaRPr lang="ro-RO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79" y="829852"/>
            <a:ext cx="8271840" cy="2383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94" y="3457879"/>
            <a:ext cx="3076650" cy="238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543" y="3773510"/>
            <a:ext cx="7942456" cy="20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41" y="1746597"/>
            <a:ext cx="7821243" cy="32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441" y="1906850"/>
            <a:ext cx="1896445" cy="473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036" y="2039959"/>
            <a:ext cx="1636067" cy="3404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78400" y="2806262"/>
            <a:ext cx="6461452" cy="2349938"/>
          </a:xfrm>
          <a:prstGeom prst="rect">
            <a:avLst/>
          </a:prstGeom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Platforme</a:t>
            </a:r>
            <a:r>
              <a:rPr lang="en-US" b="1" dirty="0" smtClean="0">
                <a:solidFill>
                  <a:srgbClr val="002060"/>
                </a:solidFill>
              </a:rPr>
              <a:t> storage </a:t>
            </a:r>
            <a:r>
              <a:rPr lang="en-US" b="1" dirty="0" err="1" smtClean="0">
                <a:solidFill>
                  <a:srgbClr val="002060"/>
                </a:solidFill>
              </a:rPr>
              <a:t>unificat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functionalitati</a:t>
            </a:r>
            <a:r>
              <a:rPr lang="en-US" b="1" dirty="0" smtClean="0">
                <a:solidFill>
                  <a:srgbClr val="002060"/>
                </a:solidFill>
              </a:rPr>
              <a:t> enterprise, hardware </a:t>
            </a:r>
            <a:r>
              <a:rPr lang="en-US" b="1" dirty="0" err="1" smtClean="0">
                <a:solidFill>
                  <a:srgbClr val="002060"/>
                </a:solidFill>
              </a:rPr>
              <a:t>standardizat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sz="2600" b="1" dirty="0" err="1" smtClean="0">
                <a:solidFill>
                  <a:srgbClr val="002060"/>
                </a:solidFill>
              </a:rPr>
              <a:t>NexentaStor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r>
              <a:rPr lang="en-US" sz="2600" b="1" dirty="0" smtClean="0">
                <a:solidFill>
                  <a:srgbClr val="002060"/>
                </a:solidFill>
              </a:rPr>
              <a:t>Windows Storage Server / Storage Space</a:t>
            </a:r>
            <a:endParaRPr lang="en-US" sz="2600" b="1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o-RO" sz="2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618" y="1743194"/>
            <a:ext cx="2988624" cy="32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921922" y="3589755"/>
            <a:ext cx="10739120" cy="1229710"/>
          </a:xfrm>
          <a:prstGeom prst="rect">
            <a:avLst/>
          </a:prstGeom>
          <a:effectLst>
            <a:softEdge rad="1016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Intel® Core™ i7-5960X </a:t>
            </a:r>
            <a:r>
              <a:rPr lang="en-US" sz="2400" b="1" dirty="0" smtClean="0">
                <a:solidFill>
                  <a:srgbClr val="0070C0"/>
                </a:solidFill>
              </a:rPr>
              <a:t>Extreme Edition, </a:t>
            </a:r>
            <a:r>
              <a:rPr lang="en-US" sz="2400" b="1" dirty="0" err="1" smtClean="0">
                <a:solidFill>
                  <a:srgbClr val="0070C0"/>
                </a:solidFill>
              </a:rPr>
              <a:t>primul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procesor</a:t>
            </a:r>
            <a:r>
              <a:rPr lang="en-US" sz="2400" b="1" dirty="0" smtClean="0">
                <a:solidFill>
                  <a:srgbClr val="0070C0"/>
                </a:solidFill>
              </a:rPr>
              <a:t> desktop cu 8 </a:t>
            </a:r>
            <a:r>
              <a:rPr lang="en-US" sz="2400" b="1" dirty="0" err="1" smtClean="0">
                <a:solidFill>
                  <a:srgbClr val="0070C0"/>
                </a:solidFill>
              </a:rPr>
              <a:t>nuclee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8 core, 16 threads, 20M cache, 3 … 3.5GHz</a:t>
            </a:r>
            <a:endParaRPr lang="ro-RO" sz="26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092" y="965200"/>
            <a:ext cx="7799870" cy="262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027" y="1200179"/>
            <a:ext cx="7509936" cy="533807"/>
          </a:xfrm>
        </p:spPr>
        <p:txBody>
          <a:bodyPr anchor="t">
            <a:noAutofit/>
          </a:bodyPr>
          <a:lstStyle/>
          <a:p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Furnizare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 –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Maguay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OfficePower</a:t>
            </a: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software </a:t>
            </a:r>
            <a:r>
              <a:rPr lang="en-US" sz="28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personalizata</a:t>
            </a:r>
            <a: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27" y="2316523"/>
            <a:ext cx="10957422" cy="18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DBDFAA-5DAE-4B25-8F84-56997B5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Circle Arrow Process Chart SmartArt Slide (blue-green on black, widescreen)</Template>
  <TotalTime>0</TotalTime>
  <Words>165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Process 03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Furnizare PC –uri Maguay OfficePower imagine software personalizata  </vt:lpstr>
      <vt:lpstr>Consolidare datacenter  1x cluster Maguay =&gt; peste 200 de servere virtuale  </vt:lpstr>
      <vt:lpstr>e-Learning, tehnologie Microsoft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2013-09-30T07:56:37Z</dcterms:created>
  <dcterms:modified xsi:type="dcterms:W3CDTF">2014-10-02T05:28:25Z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TC028889129991</vt:lpwstr>
  </property>
</Properties>
</file>