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70" r:id="rId2"/>
    <p:sldId id="372" r:id="rId3"/>
    <p:sldId id="373" r:id="rId4"/>
    <p:sldId id="374" r:id="rId5"/>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412" r:id="rId22"/>
    <p:sldId id="391" r:id="rId23"/>
    <p:sldId id="413" r:id="rId24"/>
    <p:sldId id="414" r:id="rId25"/>
    <p:sldId id="415" r:id="rId26"/>
    <p:sldId id="411" r:id="rId27"/>
    <p:sldId id="396" r:id="rId28"/>
    <p:sldId id="397" r:id="rId29"/>
    <p:sldId id="399" r:id="rId30"/>
    <p:sldId id="400" r:id="rId31"/>
    <p:sldId id="401" r:id="rId32"/>
    <p:sldId id="407" r:id="rId33"/>
    <p:sldId id="409" r:id="rId34"/>
    <p:sldId id="410" r:id="rId35"/>
  </p:sldIdLst>
  <p:sldSz cx="12188825"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7"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6347" autoAdjust="0"/>
  </p:normalViewPr>
  <p:slideViewPr>
    <p:cSldViewPr>
      <p:cViewPr varScale="1">
        <p:scale>
          <a:sx n="74" d="100"/>
          <a:sy n="74" d="100"/>
        </p:scale>
        <p:origin x="582" y="78"/>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31" d="100"/>
        <a:sy n="31" d="100"/>
      </p:scale>
      <p:origin x="0" y="0"/>
    </p:cViewPr>
  </p:sorterViewPr>
  <p:notesViewPr>
    <p:cSldViewPr>
      <p:cViewPr varScale="1">
        <p:scale>
          <a:sx n="83" d="100"/>
          <a:sy n="83"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10/2/2014</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xfrm>
            <a:off x="382588" y="381000"/>
            <a:ext cx="4572000" cy="2573338"/>
          </a:xfrm>
          <a:ln/>
        </p:spPr>
      </p:sp>
      <p:sp>
        <p:nvSpPr>
          <p:cNvPr id="2488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cs typeface="Arial" charset="0"/>
              </a:rPr>
              <a:t>Call comes in from a user that is having an issue.  Application performance has dropped, and they need it back to where it was.  Many applications are relying on the database, and the first call is to the DBA.  How would a DBA use EM to help identify if there is a storage problem that is causing the issue?  We will start by identifying the associated share, and walk through some EM and ZFSSA views.</a:t>
            </a:r>
          </a:p>
        </p:txBody>
      </p:sp>
    </p:spTree>
    <p:extLst>
      <p:ext uri="{BB962C8B-B14F-4D97-AF65-F5344CB8AC3E}">
        <p14:creationId xmlns:p14="http://schemas.microsoft.com/office/powerpoint/2010/main" val="45810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xfrm>
            <a:off x="382588" y="381000"/>
            <a:ext cx="4572000" cy="2573338"/>
          </a:xfrm>
          <a:ln/>
        </p:spPr>
      </p:sp>
      <p:sp>
        <p:nvSpPr>
          <p:cNvPr id="2580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cs typeface="ＭＳ Ｐゴシック" charset="0"/>
              </a:rPr>
              <a:t>Oracle Sun ZFS Storage Appliance provides many features that help a database administrator address the main challenges in managing Oracle data warehouses.</a:t>
            </a:r>
          </a:p>
          <a:p>
            <a:pPr eaLnBrk="1" hangingPunct="1"/>
            <a:endParaRPr lang="en-US">
              <a:latin typeface="Arial" charset="0"/>
              <a:cs typeface="ＭＳ Ｐゴシック" charset="0"/>
            </a:endParaRPr>
          </a:p>
          <a:p>
            <a:pPr eaLnBrk="1" hangingPunct="1"/>
            <a:r>
              <a:rPr lang="en-US">
                <a:latin typeface="Arial" charset="0"/>
                <a:cs typeface="ＭＳ Ｐゴシック" charset="0"/>
              </a:rPr>
              <a:t>One of the main features of the ZFS Storage Appliance is the support for Oracle Database Hybrid Columnar Compression (HCC). Depending on the nature of the data, compression ratios can be up to 50x, helping maximize space efficiency, while at the same time delivering faster query performance since queries run on compressed data and the size of the data transferred is less than with non-compressed format.</a:t>
            </a:r>
          </a:p>
          <a:p>
            <a:pPr eaLnBrk="1" hangingPunct="1"/>
            <a:endParaRPr lang="en-US">
              <a:latin typeface="Arial" charset="0"/>
              <a:cs typeface="ＭＳ Ｐゴシック" charset="0"/>
            </a:endParaRPr>
          </a:p>
          <a:p>
            <a:pPr eaLnBrk="1" hangingPunct="1"/>
            <a:r>
              <a:rPr lang="en-US">
                <a:latin typeface="Arial" charset="0"/>
                <a:cs typeface="ＭＳ Ｐゴシック" charset="0"/>
              </a:rPr>
              <a:t>The ZFS Storage appliance supports snapshots to maintain copies of the different data warehouse revisions as data is changed. Recovery at different points in time can be done within seconds, and queries can be run on any of those revisions. To support the ETL process, which sometimes may take hours, snapshots offer an efficient way to ensure that different revisions are maintained during the ETL process, to easily revert to an older version and continue the ETL process should a failure occur. In addition, the appliance also offers Cloning capabilities, allowing DBAs to easily provision data warehouse copies to support other business decision analysis.</a:t>
            </a:r>
          </a:p>
          <a:p>
            <a:pPr eaLnBrk="1" hangingPunct="1"/>
            <a:endParaRPr lang="en-US">
              <a:latin typeface="Arial" charset="0"/>
              <a:cs typeface="ＭＳ Ｐゴシック" charset="0"/>
            </a:endParaRPr>
          </a:p>
          <a:p>
            <a:pPr eaLnBrk="1" hangingPunct="1"/>
            <a:r>
              <a:rPr lang="en-US">
                <a:latin typeface="Arial" charset="0"/>
                <a:cs typeface="ＭＳ Ｐゴシック" charset="0"/>
              </a:rPr>
              <a:t>Having a data warehouse storage that is optimized  for high performance will ensure faster completion of business analysis.  The ZFS Storage appliance is engineered for performance, implementing an architecture that offers up to 80-cpu-cores with 2TB of Memory and specialized read- and write-SSDs as cache, helping to deliver industry leading performance as demonstrated with several industry benchmarks such as SPC-1, SPC2, and SPECsfs. </a:t>
            </a:r>
          </a:p>
          <a:p>
            <a:pPr eaLnBrk="1" hangingPunct="1"/>
            <a:endParaRPr lang="en-US">
              <a:latin typeface="Arial" charset="0"/>
              <a:cs typeface="ＭＳ Ｐゴシック" charset="0"/>
            </a:endParaRPr>
          </a:p>
          <a:p>
            <a:pPr eaLnBrk="1" hangingPunct="1"/>
            <a:r>
              <a:rPr lang="en-US">
                <a:latin typeface="Arial" charset="0"/>
                <a:cs typeface="ＭＳ Ｐゴシック" charset="0"/>
              </a:rPr>
              <a:t>Database administrators also need a storage system that is easy to use and manage, with tools to easily optimize for performance and troubleshoot when needed. In a third-party study, the ZFS Storage appliance performed 33% faster to provision and administer and 44% faster to troubleshoot than an equivalent NetApp system. </a:t>
            </a:r>
          </a:p>
          <a:p>
            <a:pPr eaLnBrk="1" hangingPunct="1"/>
            <a:endParaRPr lang="en-US">
              <a:latin typeface="Arial" charset="0"/>
              <a:cs typeface="ＭＳ Ｐゴシック" charset="0"/>
            </a:endParaRPr>
          </a:p>
          <a:p>
            <a:pPr eaLnBrk="1" hangingPunct="1"/>
            <a:r>
              <a:rPr lang="en-US">
                <a:latin typeface="Arial" charset="0"/>
                <a:cs typeface="ＭＳ Ｐゴシック" charset="0"/>
              </a:rPr>
              <a:t>With all these features, combined with modular scalability of up to 1.7PB capacity to address data growth and no single point of failure architecture, and at a lower TCO than other leading vendors, the ZFS Storage Appliance is the ideal platform to consolidate storage for Oracle Data warehouse requirements.</a:t>
            </a:r>
          </a:p>
          <a:p>
            <a:pPr eaLnBrk="1" hangingPunct="1"/>
            <a:endParaRPr lang="en-US">
              <a:latin typeface="Arial" charset="0"/>
              <a:cs typeface="ＭＳ Ｐゴシック" charset="0"/>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r">
              <a:lnSpc>
                <a:spcPct val="100000"/>
              </a:lnSpc>
              <a:spcBef>
                <a:spcPct val="0"/>
              </a:spcBef>
              <a:buClrTx/>
            </a:pPr>
            <a:fld id="{B16057D8-ECD2-D84E-9E15-ABA7D57BFD20}" type="slidenum">
              <a:rPr lang="en-US" sz="1200" b="0">
                <a:solidFill>
                  <a:srgbClr val="000000"/>
                </a:solidFill>
              </a:rPr>
              <a:pPr algn="r">
                <a:lnSpc>
                  <a:spcPct val="100000"/>
                </a:lnSpc>
                <a:spcBef>
                  <a:spcPct val="0"/>
                </a:spcBef>
                <a:buClrTx/>
              </a:pPr>
              <a:t>20</a:t>
            </a:fld>
            <a:endParaRPr lang="en-US" sz="1200" b="0">
              <a:solidFill>
                <a:srgbClr val="000000"/>
              </a:solidFill>
            </a:endParaRPr>
          </a:p>
        </p:txBody>
      </p:sp>
    </p:spTree>
    <p:extLst>
      <p:ext uri="{BB962C8B-B14F-4D97-AF65-F5344CB8AC3E}">
        <p14:creationId xmlns:p14="http://schemas.microsoft.com/office/powerpoint/2010/main" val="201813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latin typeface="Calibri"/>
              </a:rPr>
              <a:pPr/>
              <a:t>21</a:t>
            </a:fld>
            <a:endParaRPr lang="en-US" dirty="0">
              <a:solidFill>
                <a:prstClr val="black"/>
              </a:solidFill>
              <a:latin typeface="Calibri"/>
            </a:endParaRPr>
          </a:p>
        </p:txBody>
      </p:sp>
      <p:sp>
        <p:nvSpPr>
          <p:cNvPr id="5" name="Notes Placeholder 4"/>
          <p:cNvSpPr>
            <a:spLocks noGrp="1"/>
          </p:cNvSpPr>
          <p:nvPr>
            <p:ph type="body" sz="quarter" idx="11"/>
          </p:nvPr>
        </p:nvSpPr>
        <p:spPr/>
        <p:txBody>
          <a:bodyPr>
            <a:normAutofit/>
          </a:bodyPr>
          <a:lstStyle/>
          <a:p>
            <a:r>
              <a:rPr lang="en-US" dirty="0" smtClean="0"/>
              <a:t>Average of 56 Days per year spent tuning database and storage for optimal performance—now 19 days. </a:t>
            </a:r>
            <a:r>
              <a:rPr lang="en-US" b="1" i="1" dirty="0" smtClean="0"/>
              <a:t>Reclaim a month of productivity</a:t>
            </a:r>
            <a:r>
              <a:rPr lang="en-US" dirty="0" smtClean="0"/>
              <a:t>.</a:t>
            </a:r>
          </a:p>
          <a:p>
            <a:endParaRPr lang="en-US" dirty="0" smtClean="0"/>
          </a:p>
          <a:p>
            <a:r>
              <a:rPr lang="en-US" dirty="0" smtClean="0"/>
              <a:t>10 Storage Admins tuning NAS filers—now 3 admins. </a:t>
            </a:r>
            <a:r>
              <a:rPr lang="en-US" b="1" i="1" dirty="0" smtClean="0"/>
              <a:t>7 admins can be strategically positioned for more business-critical projects</a:t>
            </a:r>
            <a:r>
              <a:rPr lang="en-US" dirty="0" smtClean="0"/>
              <a:t>.</a:t>
            </a:r>
          </a:p>
          <a:p>
            <a:endParaRPr lang="en-US" dirty="0" smtClean="0"/>
          </a:p>
          <a:p>
            <a:r>
              <a:rPr lang="en-US" b="1" dirty="0" smtClean="0">
                <a:solidFill>
                  <a:srgbClr val="FF0000"/>
                </a:solidFill>
              </a:rPr>
              <a:t>Bottom Line</a:t>
            </a:r>
            <a:r>
              <a:rPr lang="en-US" dirty="0" smtClean="0"/>
              <a:t>: </a:t>
            </a:r>
            <a:r>
              <a:rPr lang="en-US" b="1" dirty="0" smtClean="0"/>
              <a:t>Do 3x more work with the same amount of people.</a:t>
            </a:r>
          </a:p>
          <a:p>
            <a:endParaRPr lang="en-US" dirty="0"/>
          </a:p>
        </p:txBody>
      </p:sp>
    </p:spTree>
    <p:extLst>
      <p:ext uri="{BB962C8B-B14F-4D97-AF65-F5344CB8AC3E}">
        <p14:creationId xmlns:p14="http://schemas.microsoft.com/office/powerpoint/2010/main" val="806329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1">
              <a:buNone/>
            </a:pPr>
            <a:r>
              <a:rPr lang="en-US" sz="2000" u="sng" dirty="0" smtClean="0">
                <a:ea typeface="ＭＳ Ｐゴシック" pitchFamily="34" charset="-128"/>
              </a:rPr>
              <a:t>Heat Map </a:t>
            </a:r>
            <a:r>
              <a:rPr lang="en-US" sz="2000" dirty="0" smtClean="0">
                <a:ea typeface="ＭＳ Ｐゴシック" pitchFamily="34" charset="-128"/>
              </a:rPr>
              <a:t>- </a:t>
            </a:r>
            <a:r>
              <a:rPr lang="en-US" sz="1900" dirty="0" smtClean="0">
                <a:ea typeface="ＭＳ Ｐゴシック" pitchFamily="34" charset="-128"/>
              </a:rPr>
              <a:t>collects data usage information at block and segment levels – when used with Automatic Data Optimization Oracle Database can automate compression and storage policies based on the usage of the data -- reducing storage costs, improving performance and optimizing storage. </a:t>
            </a:r>
          </a:p>
          <a:p>
            <a:endParaRPr lang="en-US" dirty="0"/>
          </a:p>
        </p:txBody>
      </p:sp>
      <p:sp>
        <p:nvSpPr>
          <p:cNvPr id="4" name="Slide Number Placeholder 3"/>
          <p:cNvSpPr>
            <a:spLocks noGrp="1"/>
          </p:cNvSpPr>
          <p:nvPr>
            <p:ph type="sldNum" sz="quarter" idx="10"/>
          </p:nvPr>
        </p:nvSpPr>
        <p:spPr/>
        <p:txBody>
          <a:bodyPr/>
          <a:lstStyle/>
          <a:p>
            <a:pPr>
              <a:defRPr/>
            </a:pPr>
            <a:fld id="{CB582ABE-5DE3-4CE6-AB2B-1A87602939A6}" type="slidenum">
              <a:rPr lang="en-US" smtClean="0"/>
              <a:pPr>
                <a:defRPr/>
              </a:pPr>
              <a:t>23</a:t>
            </a:fld>
            <a:endParaRPr lang="en-US"/>
          </a:p>
        </p:txBody>
      </p:sp>
    </p:spTree>
    <p:extLst>
      <p:ext uri="{BB962C8B-B14F-4D97-AF65-F5344CB8AC3E}">
        <p14:creationId xmlns:p14="http://schemas.microsoft.com/office/powerpoint/2010/main" val="1171925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u="sng" dirty="0" smtClean="0">
                <a:ea typeface="ＭＳ Ｐゴシック" pitchFamily="34" charset="-128"/>
              </a:rPr>
              <a:t>Automatic Data Optimization </a:t>
            </a:r>
            <a:r>
              <a:rPr lang="en-US" sz="1100" dirty="0" smtClean="0">
                <a:ea typeface="ＭＳ Ｐゴシック" pitchFamily="34" charset="-128"/>
              </a:rPr>
              <a:t>- enables organizations to create policies that implement compression and storage </a:t>
            </a:r>
            <a:r>
              <a:rPr lang="en-US" sz="1100" dirty="0" err="1" smtClean="0">
                <a:ea typeface="ＭＳ Ｐゴシック" pitchFamily="34" charset="-128"/>
              </a:rPr>
              <a:t>tiering</a:t>
            </a:r>
            <a:r>
              <a:rPr lang="en-US" sz="1100" dirty="0" smtClean="0">
                <a:ea typeface="ＭＳ Ｐゴシック" pitchFamily="34" charset="-128"/>
              </a:rPr>
              <a:t> automatically. ADO policies define conditions and corresponding actions to be applied to specific objects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dirty="0"/>
          </a:p>
        </p:txBody>
      </p:sp>
    </p:spTree>
    <p:extLst>
      <p:ext uri="{BB962C8B-B14F-4D97-AF65-F5344CB8AC3E}">
        <p14:creationId xmlns:p14="http://schemas.microsoft.com/office/powerpoint/2010/main" val="4138866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dirty="0"/>
          </a:p>
        </p:txBody>
      </p:sp>
    </p:spTree>
    <p:extLst>
      <p:ext uri="{BB962C8B-B14F-4D97-AF65-F5344CB8AC3E}">
        <p14:creationId xmlns:p14="http://schemas.microsoft.com/office/powerpoint/2010/main" val="162585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xfrm>
            <a:off x="382588" y="381000"/>
            <a:ext cx="4572000" cy="2573338"/>
          </a:xfrm>
          <a:ln/>
        </p:spPr>
      </p:sp>
      <p:sp>
        <p:nvSpPr>
          <p:cNvPr id="2662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r">
              <a:lnSpc>
                <a:spcPct val="100000"/>
              </a:lnSpc>
              <a:spcBef>
                <a:spcPct val="0"/>
              </a:spcBef>
              <a:buClrTx/>
            </a:pPr>
            <a:fld id="{B303142F-6E61-2F4F-9D87-20B77E192586}" type="slidenum">
              <a:rPr lang="en-US" sz="1200" b="0">
                <a:solidFill>
                  <a:srgbClr val="000000"/>
                </a:solidFill>
                <a:latin typeface="Calibri" charset="0"/>
              </a:rPr>
              <a:pPr algn="r">
                <a:lnSpc>
                  <a:spcPct val="100000"/>
                </a:lnSpc>
                <a:spcBef>
                  <a:spcPct val="0"/>
                </a:spcBef>
                <a:buClrTx/>
              </a:pPr>
              <a:t>26</a:t>
            </a:fld>
            <a:endParaRPr lang="en-US" sz="1200" b="0">
              <a:solidFill>
                <a:srgbClr val="000000"/>
              </a:solidFill>
              <a:latin typeface="Calibri" charset="0"/>
            </a:endParaRPr>
          </a:p>
        </p:txBody>
      </p:sp>
      <p:sp>
        <p:nvSpPr>
          <p:cNvPr id="266244" name="Notes Placeholder 5"/>
          <p:cNvSpPr>
            <a:spLocks noGrp="1"/>
          </p:cNvSpPr>
          <p:nvPr>
            <p:ph type="body"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100" kern="1200" baseline="0" dirty="0" smtClean="0">
                <a:solidFill>
                  <a:schemeClr val="tx1"/>
                </a:solidFill>
                <a:latin typeface="+mn-lt"/>
                <a:ea typeface="+mn-ea"/>
                <a:cs typeface="+mn-cs"/>
              </a:rPr>
              <a:t> Oracle Intelligent Storage Protocol is a unique file storage protocol for Oracle Database 12</a:t>
            </a:r>
            <a:r>
              <a:rPr lang="en-US" sz="1100" i="1" kern="1200" baseline="0" dirty="0" smtClean="0">
                <a:solidFill>
                  <a:schemeClr val="tx1"/>
                </a:solidFill>
                <a:latin typeface="+mn-lt"/>
                <a:ea typeface="+mn-ea"/>
                <a:cs typeface="+mn-cs"/>
              </a:rPr>
              <a:t>c and Oracle ZFS Storage Appliance that, for the first time, allows storage to have database awareness 	</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 Oracle Database can send over 70 different cues, which Oracle ZFS Storage Appliance categorizes into 5 different groups 	</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Oracle Intelligent Storage Protocol enables continuous communication between database and storage, automatically and dynamically optimizing critical tuning parameters in real time. 	</a:t>
            </a:r>
          </a:p>
          <a:p>
            <a:endParaRPr lang="en-US" dirty="0" smtClean="0"/>
          </a:p>
          <a:p>
            <a:pPr eaLnBrk="1" hangingPunct="1"/>
            <a:endParaRPr lang="en-US" dirty="0">
              <a:latin typeface="Arial" charset="0"/>
              <a:cs typeface="Arial" charset="0"/>
            </a:endParaRPr>
          </a:p>
        </p:txBody>
      </p:sp>
    </p:spTree>
    <p:extLst>
      <p:ext uri="{BB962C8B-B14F-4D97-AF65-F5344CB8AC3E}">
        <p14:creationId xmlns:p14="http://schemas.microsoft.com/office/powerpoint/2010/main" val="1293752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1122" name="Rectangle 12"/>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r">
              <a:lnSpc>
                <a:spcPct val="100000"/>
              </a:lnSpc>
              <a:spcBef>
                <a:spcPct val="0"/>
              </a:spcBef>
              <a:buClrTx/>
            </a:pPr>
            <a:fld id="{8B26120A-518F-DC4D-8151-8DB551F7484F}" type="slidenum">
              <a:rPr lang="en-US" sz="1200" b="0"/>
              <a:pPr algn="r">
                <a:lnSpc>
                  <a:spcPct val="100000"/>
                </a:lnSpc>
                <a:spcBef>
                  <a:spcPct val="0"/>
                </a:spcBef>
                <a:buClrTx/>
              </a:pPr>
              <a:t>29</a:t>
            </a:fld>
            <a:endParaRPr lang="en-US" sz="1200" b="0"/>
          </a:p>
        </p:txBody>
      </p:sp>
      <p:sp>
        <p:nvSpPr>
          <p:cNvPr id="261123" name="Text Box 1"/>
          <p:cNvSpPr txBox="1">
            <a:spLocks noChangeArrowheads="1"/>
          </p:cNvSpPr>
          <p:nvPr/>
        </p:nvSpPr>
        <p:spPr bwMode="auto">
          <a:xfrm>
            <a:off x="3881755" y="8687007"/>
            <a:ext cx="2969226" cy="446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algn="ctr" eaLnBrk="0" hangingPunct="0">
              <a:lnSpc>
                <a:spcPct val="90000"/>
              </a:lnSpc>
              <a:spcBef>
                <a:spcPct val="50000"/>
              </a:spcBef>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9pPr>
          </a:lstStyle>
          <a:p>
            <a:pPr algn="r" eaLnBrk="1" hangingPunct="1">
              <a:buClrTx/>
            </a:pPr>
            <a:fld id="{70101440-59B1-DF40-90C8-AC9191363B0B}" type="slidenum">
              <a:rPr lang="en-US" sz="1400">
                <a:solidFill>
                  <a:srgbClr val="000000"/>
                </a:solidFill>
                <a:latin typeface="Times New Roman" charset="0"/>
                <a:cs typeface="Arial Unicode MS" charset="0"/>
              </a:rPr>
              <a:pPr algn="r" eaLnBrk="1" hangingPunct="1">
                <a:buClrTx/>
              </a:pPr>
              <a:t>29</a:t>
            </a:fld>
            <a:endParaRPr lang="en-US" sz="1400">
              <a:solidFill>
                <a:srgbClr val="000000"/>
              </a:solidFill>
              <a:latin typeface="Times New Roman" charset="0"/>
              <a:cs typeface="Arial Unicode MS" charset="0"/>
            </a:endParaRPr>
          </a:p>
        </p:txBody>
      </p:sp>
      <p:sp>
        <p:nvSpPr>
          <p:cNvPr id="261124" name="Text Box 2"/>
          <p:cNvSpPr txBox="1">
            <a:spLocks noGrp="1" noRot="1" noChangeAspect="1" noChangeArrowheads="1" noTextEdit="1"/>
          </p:cNvSpPr>
          <p:nvPr>
            <p:ph type="sldImg"/>
          </p:nvPr>
        </p:nvSpPr>
        <p:spPr>
          <a:xfrm>
            <a:off x="0" y="0"/>
            <a:ext cx="1588" cy="1588"/>
          </a:xfrm>
          <a:solidFill>
            <a:srgbClr val="FFFFFF"/>
          </a:solidFill>
          <a:ln/>
        </p:spPr>
      </p:sp>
      <p:sp>
        <p:nvSpPr>
          <p:cNvPr id="261125" name="Text Box 3"/>
          <p:cNvSpPr txBox="1">
            <a:spLocks noGrp="1" noChangeArrowheads="1"/>
          </p:cNvSpPr>
          <p:nvPr>
            <p:ph type="body" idx="1"/>
          </p:nvPr>
        </p:nvSpPr>
        <p:spPr>
          <a:xfrm>
            <a:off x="0" y="-264684"/>
            <a:ext cx="1170" cy="53143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lvl1pP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1200" b="1">
                <a:solidFill>
                  <a:schemeClr val="tx1"/>
                </a:solidFill>
                <a:latin typeface="Arial" charset="0"/>
                <a:ea typeface="ＭＳ Ｐゴシック" charset="0"/>
                <a:cs typeface="Arial" charset="0"/>
              </a:defRPr>
            </a:lvl1pPr>
            <a:lvl2pPr marL="742950" indent="-285750">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1200">
                <a:solidFill>
                  <a:schemeClr val="tx1"/>
                </a:solidFill>
                <a:latin typeface="Arial" charset="0"/>
                <a:ea typeface="Arial" charset="0"/>
                <a:cs typeface="Arial" charset="0"/>
              </a:defRPr>
            </a:lvl2pPr>
            <a:lvl3pPr marL="1143000" indent="-228600">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1100">
                <a:solidFill>
                  <a:schemeClr val="tx1"/>
                </a:solidFill>
                <a:latin typeface="Arial" charset="0"/>
                <a:ea typeface="Arial" charset="0"/>
                <a:cs typeface="Arial" charset="0"/>
              </a:defRPr>
            </a:lvl3pPr>
            <a:lvl4pPr marL="1600200" indent="-228600">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1100">
                <a:solidFill>
                  <a:schemeClr val="tx1"/>
                </a:solidFill>
                <a:latin typeface="Arial" charset="0"/>
                <a:ea typeface="Arial" charset="0"/>
                <a:cs typeface="Arial" charset="0"/>
              </a:defRPr>
            </a:lvl4pPr>
            <a:lvl5pPr marL="2057400" indent="-228600">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900">
                <a:solidFill>
                  <a:schemeClr val="tx1"/>
                </a:solidFill>
                <a:latin typeface="Arial" charset="0"/>
                <a:ea typeface="Arial" charset="0"/>
                <a:cs typeface="Arial" charset="0"/>
              </a:defRPr>
            </a:lvl5pPr>
            <a:lvl6pPr marL="2514600" indent="-228600" eaLnBrk="0" fontAlgn="base" hangingPunct="0">
              <a:spcBef>
                <a:spcPct val="30000"/>
              </a:spcBef>
              <a:spcAft>
                <a:spcPct val="0"/>
              </a:spcAft>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900">
                <a:solidFill>
                  <a:schemeClr val="tx1"/>
                </a:solidFill>
                <a:latin typeface="Arial" charset="0"/>
                <a:ea typeface="Arial" charset="0"/>
                <a:cs typeface="Arial" charset="0"/>
              </a:defRPr>
            </a:lvl6pPr>
            <a:lvl7pPr marL="2971800" indent="-228600" eaLnBrk="0" fontAlgn="base" hangingPunct="0">
              <a:spcBef>
                <a:spcPct val="30000"/>
              </a:spcBef>
              <a:spcAft>
                <a:spcPct val="0"/>
              </a:spcAft>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900">
                <a:solidFill>
                  <a:schemeClr val="tx1"/>
                </a:solidFill>
                <a:latin typeface="Arial" charset="0"/>
                <a:ea typeface="Arial" charset="0"/>
                <a:cs typeface="Arial" charset="0"/>
              </a:defRPr>
            </a:lvl7pPr>
            <a:lvl8pPr marL="3429000" indent="-228600" eaLnBrk="0" fontAlgn="base" hangingPunct="0">
              <a:spcBef>
                <a:spcPct val="30000"/>
              </a:spcBef>
              <a:spcAft>
                <a:spcPct val="0"/>
              </a:spcAft>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900">
                <a:solidFill>
                  <a:schemeClr val="tx1"/>
                </a:solidFill>
                <a:latin typeface="Arial" charset="0"/>
                <a:ea typeface="Arial" charset="0"/>
                <a:cs typeface="Arial" charset="0"/>
              </a:defRPr>
            </a:lvl8pPr>
            <a:lvl9pPr marL="3886200" indent="-228600" eaLnBrk="0" fontAlgn="base" hangingPunct="0">
              <a:spcBef>
                <a:spcPct val="30000"/>
              </a:spcBef>
              <a:spcAft>
                <a:spcPct val="0"/>
              </a:spcAft>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900">
                <a:solidFill>
                  <a:schemeClr val="tx1"/>
                </a:solidFill>
                <a:latin typeface="Arial" charset="0"/>
                <a:ea typeface="Arial" charset="0"/>
                <a:cs typeface="Arial" charset="0"/>
              </a:defRPr>
            </a:lvl9pPr>
          </a:lstStyle>
          <a:p>
            <a:pPr eaLnBrk="1" hangingPunct="1">
              <a:spcBef>
                <a:spcPct val="0"/>
              </a:spcBef>
            </a:pPr>
            <a:endParaRPr lang="en-US" sz="2000">
              <a:ea typeface="宋体" charset="0"/>
              <a:cs typeface="宋体" charset="0"/>
            </a:endParaRPr>
          </a:p>
        </p:txBody>
      </p:sp>
      <p:sp>
        <p:nvSpPr>
          <p:cNvPr id="261126" name="Text Box 4"/>
          <p:cNvSpPr txBox="1">
            <a:spLocks noChangeArrowheads="1"/>
          </p:cNvSpPr>
          <p:nvPr/>
        </p:nvSpPr>
        <p:spPr bwMode="auto">
          <a:xfrm>
            <a:off x="0" y="0"/>
            <a:ext cx="1170" cy="2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818" tIns="45909" rIns="91818" bIns="45909"/>
          <a:lstStyle>
            <a:lvl1pPr algn="ctr" eaLnBrk="0" hangingPunct="0">
              <a:lnSpc>
                <a:spcPct val="90000"/>
              </a:lnSpc>
              <a:spcBef>
                <a:spcPct val="50000"/>
              </a:spcBef>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tabLst>
                <a:tab pos="0" algn="l"/>
                <a:tab pos="465138" algn="l"/>
                <a:tab pos="931863" algn="l"/>
                <a:tab pos="1398588" algn="l"/>
                <a:tab pos="1865313" algn="l"/>
                <a:tab pos="2332038" algn="l"/>
                <a:tab pos="2797175" algn="l"/>
                <a:tab pos="3263900" algn="l"/>
                <a:tab pos="3730625" algn="l"/>
                <a:tab pos="4197350" algn="l"/>
                <a:tab pos="4664075" algn="l"/>
                <a:tab pos="5129213" algn="l"/>
                <a:tab pos="5595938" algn="l"/>
                <a:tab pos="6062663" algn="l"/>
                <a:tab pos="6529388" algn="l"/>
                <a:tab pos="6996113" algn="l"/>
                <a:tab pos="7462838" algn="l"/>
                <a:tab pos="7927975" algn="l"/>
                <a:tab pos="8394700" algn="l"/>
                <a:tab pos="8861425" algn="l"/>
                <a:tab pos="9328150" algn="l"/>
              </a:tabLst>
              <a:defRPr sz="2000" b="1">
                <a:solidFill>
                  <a:schemeClr val="tx1"/>
                </a:solidFill>
                <a:latin typeface="Arial" charset="0"/>
                <a:ea typeface="ＭＳ Ｐゴシック" charset="0"/>
              </a:defRPr>
            </a:lvl9pPr>
          </a:lstStyle>
          <a:p>
            <a:pPr eaLnBrk="1" hangingPunct="1">
              <a:lnSpc>
                <a:spcPct val="100000"/>
              </a:lnSpc>
              <a:buClrTx/>
            </a:pPr>
            <a:fld id="{68C4DC4D-0DD1-E34F-8201-8FF1D93FB480}" type="slidenum">
              <a:rPr lang="en-US">
                <a:solidFill>
                  <a:srgbClr val="000000"/>
                </a:solidFill>
                <a:latin typeface="Calibri" charset="0"/>
                <a:ea typeface="宋体" charset="0"/>
                <a:cs typeface="宋体" charset="0"/>
              </a:rPr>
              <a:pPr eaLnBrk="1" hangingPunct="1">
                <a:lnSpc>
                  <a:spcPct val="100000"/>
                </a:lnSpc>
                <a:buClrTx/>
              </a:pPr>
              <a:t>29</a:t>
            </a:fld>
            <a:endParaRPr lang="en-US">
              <a:solidFill>
                <a:srgbClr val="000000"/>
              </a:solidFill>
              <a:latin typeface="Calibri" charset="0"/>
              <a:ea typeface="宋体" charset="0"/>
              <a:cs typeface="宋体" charset="0"/>
            </a:endParaRPr>
          </a:p>
        </p:txBody>
      </p:sp>
    </p:spTree>
    <p:extLst>
      <p:ext uri="{BB962C8B-B14F-4D97-AF65-F5344CB8AC3E}">
        <p14:creationId xmlns:p14="http://schemas.microsoft.com/office/powerpoint/2010/main" val="2959056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Arial" charset="0"/>
              <a:cs typeface="ＭＳ Ｐゴシック" charset="0"/>
            </a:endParaRPr>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r">
              <a:lnSpc>
                <a:spcPct val="100000"/>
              </a:lnSpc>
              <a:spcBef>
                <a:spcPct val="0"/>
              </a:spcBef>
              <a:buClrTx/>
            </a:pPr>
            <a:fld id="{5284BC0F-6C8C-0C44-A39E-BD1D8ADEAD78}" type="slidenum">
              <a:rPr lang="en-US" sz="1200" b="0">
                <a:latin typeface="Times" charset="0"/>
              </a:rPr>
              <a:pPr algn="r">
                <a:lnSpc>
                  <a:spcPct val="100000"/>
                </a:lnSpc>
                <a:spcBef>
                  <a:spcPct val="0"/>
                </a:spcBef>
                <a:buClrTx/>
              </a:pPr>
              <a:t>30</a:t>
            </a:fld>
            <a:endParaRPr lang="en-US" sz="1200" b="0">
              <a:latin typeface="Times" charset="0"/>
            </a:endParaRPr>
          </a:p>
        </p:txBody>
      </p:sp>
    </p:spTree>
    <p:extLst>
      <p:ext uri="{BB962C8B-B14F-4D97-AF65-F5344CB8AC3E}">
        <p14:creationId xmlns:p14="http://schemas.microsoft.com/office/powerpoint/2010/main" val="987695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xfrm>
            <a:off x="382588" y="381000"/>
            <a:ext cx="4572000" cy="2573338"/>
          </a:xfrm>
          <a:ln/>
        </p:spPr>
      </p:sp>
      <p:sp>
        <p:nvSpPr>
          <p:cNvPr id="2672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233507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33</a:t>
            </a:fld>
            <a:endParaRPr lang="en-US" dirty="0"/>
          </a:p>
        </p:txBody>
      </p:sp>
    </p:spTree>
    <p:extLst>
      <p:ext uri="{BB962C8B-B14F-4D97-AF65-F5344CB8AC3E}">
        <p14:creationId xmlns:p14="http://schemas.microsoft.com/office/powerpoint/2010/main" val="399129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xfrm>
            <a:off x="382588" y="381000"/>
            <a:ext cx="4572000" cy="2573338"/>
          </a:xfrm>
          <a:ln/>
        </p:spPr>
      </p:sp>
      <p:sp>
        <p:nvSpPr>
          <p:cNvPr id="2498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cs typeface="Arial" charset="0"/>
              </a:rPr>
              <a:t>With the target appliance identified, our first view will be the summary screen.  In this screen we can see a collection of graphs and an alert log.  We first take a look and see if there are any alerts that would immediately indicate an error with the storage platform.  Next, we can take a quick peek at the charts to see if there are any spikes that could be related to the reported problem.  From here, we can dive into more of the specific metrics that are gathered with the plug-in.</a:t>
            </a:r>
          </a:p>
        </p:txBody>
      </p:sp>
    </p:spTree>
    <p:extLst>
      <p:ext uri="{BB962C8B-B14F-4D97-AF65-F5344CB8AC3E}">
        <p14:creationId xmlns:p14="http://schemas.microsoft.com/office/powerpoint/2010/main" val="387850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34</a:t>
            </a:fld>
            <a:endParaRPr lang="en-US" dirty="0"/>
          </a:p>
        </p:txBody>
      </p:sp>
    </p:spTree>
    <p:extLst>
      <p:ext uri="{BB962C8B-B14F-4D97-AF65-F5344CB8AC3E}">
        <p14:creationId xmlns:p14="http://schemas.microsoft.com/office/powerpoint/2010/main"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xfrm>
            <a:off x="382588" y="381000"/>
            <a:ext cx="4572000" cy="2573338"/>
          </a:xfrm>
          <a:ln/>
        </p:spPr>
      </p:sp>
      <p:sp>
        <p:nvSpPr>
          <p:cNvPr id="2508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cs typeface="Arial" charset="0"/>
              </a:rPr>
              <a:t>It may be that we can</a:t>
            </a:r>
            <a:r>
              <a:rPr lang="ja-JP" altLang="en-US">
                <a:latin typeface="Arial" charset="0"/>
                <a:cs typeface="Arial" charset="0"/>
              </a:rPr>
              <a:t>’</a:t>
            </a:r>
            <a:r>
              <a:rPr lang="en-US">
                <a:latin typeface="Arial" charset="0"/>
                <a:cs typeface="Arial" charset="0"/>
              </a:rPr>
              <a:t>t see enough detail to make an intelligent decision just using EM.  We find that EM can help identify some of the key indicators, but may not always be enough to properly diagnose what is happening at a more granular level.  From the storage summary screen, there is a link to launch the ZFSSA management interface.  From here, we can utilize Dtrace Analytics to dig deeper into the system.  Since it is possible to save different views using the save worksheet function, it may be helpful to store the most useful metrics together in a custom worksheet.  Using Analytics, we can get more data past simple share throughput information.  We can see which clients are active, and we can look into the individual files that are being accessed within the share.  This could be used to identify if a specific database file is responding optimally.  The path to finding the problem may follow these general steps, or may take a different path.  But knowing that EM delivers a wide set of storage metrics for monitoring, and that more granular analysis can be easily performed at the ZFS appliance is key to helping reduce any blind spots you have in the enterprise architecture.</a:t>
            </a:r>
          </a:p>
        </p:txBody>
      </p:sp>
    </p:spTree>
    <p:extLst>
      <p:ext uri="{BB962C8B-B14F-4D97-AF65-F5344CB8AC3E}">
        <p14:creationId xmlns:p14="http://schemas.microsoft.com/office/powerpoint/2010/main" val="30523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382588" y="381000"/>
            <a:ext cx="4572000" cy="2573338"/>
          </a:xfrm>
          <a:ln/>
        </p:spPr>
      </p:sp>
      <p:sp>
        <p:nvSpPr>
          <p:cNvPr id="2519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cs typeface="ＭＳ Ｐゴシック" charset="0"/>
              </a:rPr>
              <a:t>Database administrators face the challenge of efficiently duplicating their large mission- critical databases to support continuous demands for application development and subsequent testing of the code. This challenge is compounded by the fact that multiple clones are often required for each production database in order to support the many development and test activities associated with large production systems. </a:t>
            </a:r>
          </a:p>
          <a:p>
            <a:pPr eaLnBrk="1" hangingPunct="1"/>
            <a:endParaRPr lang="en-US">
              <a:latin typeface="Arial" charset="0"/>
              <a:cs typeface="ＭＳ Ｐゴシック" charset="0"/>
            </a:endParaRPr>
          </a:p>
          <a:p>
            <a:pPr eaLnBrk="1" hangingPunct="1"/>
            <a:r>
              <a:rPr lang="en-US">
                <a:latin typeface="Arial" charset="0"/>
                <a:cs typeface="ＭＳ Ｐゴシック" charset="0"/>
              </a:rPr>
              <a:t>It is also important that the cloning process have zero impact to the production database.  While the basic method of creating a clone is to restore a database from a recent backup on to a different database server, it is quickly obvious how such an approach is inefficient and highly time-consuming. </a:t>
            </a:r>
          </a:p>
          <a:p>
            <a:pPr eaLnBrk="1" hangingPunct="1"/>
            <a:endParaRPr lang="en-US">
              <a:latin typeface="Arial" charset="0"/>
              <a:cs typeface="ＭＳ Ｐゴシック" charset="0"/>
            </a:endParaRPr>
          </a:p>
          <a:p>
            <a:pPr eaLnBrk="1" hangingPunct="1"/>
            <a:r>
              <a:rPr lang="en-US">
                <a:latin typeface="Arial" charset="0"/>
                <a:cs typeface="ＭＳ Ｐゴシック" charset="0"/>
              </a:rPr>
              <a:t>Without an efficient solution for cloning production databases,  enterprises are saddled with substantial administrative burden that diverts attention away from more time-critical support functions along with increased storage consumption and high cost.</a:t>
            </a:r>
          </a:p>
        </p:txBody>
      </p:sp>
    </p:spTree>
    <p:extLst>
      <p:ext uri="{BB962C8B-B14F-4D97-AF65-F5344CB8AC3E}">
        <p14:creationId xmlns:p14="http://schemas.microsoft.com/office/powerpoint/2010/main" val="396232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xfrm>
            <a:off x="382588" y="381000"/>
            <a:ext cx="4572000" cy="2573338"/>
          </a:xfrm>
          <a:ln/>
        </p:spPr>
      </p:sp>
      <p:sp>
        <p:nvSpPr>
          <p:cNvPr id="2529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0">
                <a:latin typeface="Arial" charset="0"/>
                <a:cs typeface="Arial" charset="0"/>
              </a:rPr>
              <a:t>Using Snap Management Utility for Oracle Database as a business differentiator looks a bit like this…</a:t>
            </a:r>
          </a:p>
          <a:p>
            <a:pPr eaLnBrk="1" hangingPunct="1"/>
            <a:endParaRPr lang="en-US" b="0">
              <a:latin typeface="Arial" charset="0"/>
              <a:cs typeface="Arial" charset="0"/>
            </a:endParaRPr>
          </a:p>
          <a:p>
            <a:pPr eaLnBrk="1" hangingPunct="1"/>
            <a:r>
              <a:rPr lang="en-US" b="0">
                <a:latin typeface="Arial" charset="0"/>
                <a:cs typeface="Arial" charset="0"/>
              </a:rPr>
              <a:t>Let</a:t>
            </a:r>
            <a:r>
              <a:rPr lang="ja-JP" altLang="en-US" b="0">
                <a:latin typeface="Arial" charset="0"/>
                <a:cs typeface="Arial" charset="0"/>
              </a:rPr>
              <a:t>’</a:t>
            </a:r>
            <a:r>
              <a:rPr lang="en-US" b="0">
                <a:latin typeface="Arial" charset="0"/>
                <a:cs typeface="Arial" charset="0"/>
              </a:rPr>
              <a:t>s look at a typical product development cycle today, at a high level.</a:t>
            </a:r>
          </a:p>
          <a:p>
            <a:pPr eaLnBrk="1" hangingPunct="1"/>
            <a:endParaRPr lang="en-US" b="0">
              <a:latin typeface="Arial" charset="0"/>
              <a:cs typeface="Arial" charset="0"/>
            </a:endParaRPr>
          </a:p>
          <a:p>
            <a:pPr eaLnBrk="1" hangingPunct="1"/>
            <a:r>
              <a:rPr lang="en-US" b="0">
                <a:latin typeface="Arial" charset="0"/>
                <a:cs typeface="Arial" charset="0"/>
              </a:rPr>
              <a:t>Step 1.  The first step is the development team places a request to the database administrator for a new test environment - for a new employee, for example.</a:t>
            </a:r>
          </a:p>
          <a:p>
            <a:pPr eaLnBrk="1" hangingPunct="1"/>
            <a:r>
              <a:rPr lang="en-US" b="0">
                <a:latin typeface="Arial" charset="0"/>
                <a:cs typeface="Arial" charset="0"/>
              </a:rPr>
              <a:t>&lt;click&gt;</a:t>
            </a:r>
          </a:p>
          <a:p>
            <a:pPr eaLnBrk="1" hangingPunct="1"/>
            <a:r>
              <a:rPr lang="en-US" b="0">
                <a:latin typeface="Arial" charset="0"/>
                <a:cs typeface="Arial" charset="0"/>
              </a:rPr>
              <a:t>Step 2.  The DBA collects the information about the s/w environment needed </a:t>
            </a:r>
          </a:p>
          <a:p>
            <a:r>
              <a:rPr lang="en-US" b="0">
                <a:latin typeface="Arial" charset="0"/>
                <a:cs typeface="Arial" charset="0"/>
              </a:rPr>
              <a:t>&lt;click&gt;</a:t>
            </a:r>
          </a:p>
          <a:p>
            <a:pPr eaLnBrk="1" hangingPunct="1"/>
            <a:r>
              <a:rPr lang="en-US" b="0">
                <a:latin typeface="Arial" charset="0"/>
                <a:cs typeface="Arial" charset="0"/>
              </a:rPr>
              <a:t>Step 3.  DBA contacts the storage admin for space.    Some storage admins then require an approval process before provisioning a DB but let</a:t>
            </a:r>
            <a:r>
              <a:rPr lang="ja-JP" altLang="en-US" b="0">
                <a:latin typeface="Arial" charset="0"/>
                <a:cs typeface="Arial" charset="0"/>
              </a:rPr>
              <a:t>’</a:t>
            </a:r>
            <a:r>
              <a:rPr lang="en-US" b="0">
                <a:latin typeface="Arial" charset="0"/>
                <a:cs typeface="Arial" charset="0"/>
              </a:rPr>
              <a:t>s assume for this they don</a:t>
            </a:r>
            <a:r>
              <a:rPr lang="ja-JP" altLang="en-US" b="0">
                <a:latin typeface="Arial" charset="0"/>
                <a:cs typeface="Arial" charset="0"/>
              </a:rPr>
              <a:t>’</a:t>
            </a:r>
            <a:r>
              <a:rPr lang="en-US" b="0">
                <a:latin typeface="Arial" charset="0"/>
                <a:cs typeface="Arial" charset="0"/>
              </a:rPr>
              <a:t>t.   </a:t>
            </a:r>
          </a:p>
          <a:p>
            <a:r>
              <a:rPr lang="en-US" b="0">
                <a:latin typeface="Arial" charset="0"/>
                <a:cs typeface="Arial" charset="0"/>
              </a:rPr>
              <a:t>&lt;click&gt;</a:t>
            </a:r>
          </a:p>
          <a:p>
            <a:pPr eaLnBrk="1" hangingPunct="1"/>
            <a:r>
              <a:rPr lang="en-US" b="0">
                <a:latin typeface="Arial" charset="0"/>
                <a:cs typeface="Arial" charset="0"/>
              </a:rPr>
              <a:t>They go through the approximately  9 steps to make a snapshot and 12 steps to make a clone and then</a:t>
            </a:r>
          </a:p>
          <a:p>
            <a:pPr eaLnBrk="1" hangingPunct="1"/>
            <a:r>
              <a:rPr lang="en-US" b="0">
                <a:latin typeface="Arial" charset="0"/>
                <a:cs typeface="Arial" charset="0"/>
              </a:rPr>
              <a:t>Step 23 The Storage Admin gets back to the DBA and </a:t>
            </a:r>
          </a:p>
          <a:p>
            <a:r>
              <a:rPr lang="en-US" b="0">
                <a:latin typeface="Arial" charset="0"/>
                <a:cs typeface="Arial" charset="0"/>
              </a:rPr>
              <a:t>&lt;click&gt;</a:t>
            </a:r>
          </a:p>
          <a:p>
            <a:pPr eaLnBrk="1" hangingPunct="1"/>
            <a:r>
              <a:rPr lang="en-US" b="0">
                <a:latin typeface="Arial" charset="0"/>
                <a:cs typeface="Arial" charset="0"/>
              </a:rPr>
              <a:t>Step 24 closes us out with the development team getting their test environment confirmation….</a:t>
            </a:r>
          </a:p>
          <a:p>
            <a:pPr eaLnBrk="1" hangingPunct="1"/>
            <a:endParaRPr lang="en-US" b="0">
              <a:latin typeface="Arial" charset="0"/>
              <a:cs typeface="Arial" charset="0"/>
            </a:endParaRPr>
          </a:p>
          <a:p>
            <a:pPr eaLnBrk="1" hangingPunct="1"/>
            <a:r>
              <a:rPr lang="en-US" b="0">
                <a:latin typeface="Arial" charset="0"/>
                <a:cs typeface="Arial" charset="0"/>
              </a:rPr>
              <a:t>In a large organization this can take days, weeks, I</a:t>
            </a:r>
            <a:r>
              <a:rPr lang="ja-JP" altLang="en-US" b="0">
                <a:latin typeface="Arial" charset="0"/>
                <a:cs typeface="Arial" charset="0"/>
              </a:rPr>
              <a:t>’</a:t>
            </a:r>
            <a:r>
              <a:rPr lang="en-US" b="0">
                <a:latin typeface="Arial" charset="0"/>
                <a:cs typeface="Arial" charset="0"/>
              </a:rPr>
              <a:t>ve even heard of a month of approvals and back and forth negotiations for storage allocation and justification.   Which means that your development team is working off of outdated data or didn</a:t>
            </a:r>
            <a:r>
              <a:rPr lang="ja-JP" altLang="en-US" b="0">
                <a:latin typeface="Arial" charset="0"/>
                <a:cs typeface="Arial" charset="0"/>
              </a:rPr>
              <a:t>’</a:t>
            </a:r>
            <a:r>
              <a:rPr lang="en-US" b="0">
                <a:latin typeface="Arial" charset="0"/>
                <a:cs typeface="Arial" charset="0"/>
              </a:rPr>
              <a:t>t get to start their work for a significant amount of time.</a:t>
            </a:r>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r">
              <a:lnSpc>
                <a:spcPct val="100000"/>
              </a:lnSpc>
              <a:spcBef>
                <a:spcPct val="0"/>
              </a:spcBef>
              <a:buClrTx/>
            </a:pPr>
            <a:fld id="{9D1D912A-29FC-2848-8604-AF50915052F8}" type="slidenum">
              <a:rPr lang="en-US" sz="1200" b="0"/>
              <a:pPr algn="r">
                <a:lnSpc>
                  <a:spcPct val="100000"/>
                </a:lnSpc>
                <a:spcBef>
                  <a:spcPct val="0"/>
                </a:spcBef>
                <a:buClrTx/>
              </a:pPr>
              <a:t>13</a:t>
            </a:fld>
            <a:endParaRPr lang="en-US" sz="1200" b="0"/>
          </a:p>
        </p:txBody>
      </p:sp>
    </p:spTree>
    <p:extLst>
      <p:ext uri="{BB962C8B-B14F-4D97-AF65-F5344CB8AC3E}">
        <p14:creationId xmlns:p14="http://schemas.microsoft.com/office/powerpoint/2010/main" val="24939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cs typeface="Arial" charset="0"/>
              </a:rPr>
              <a:t>The point of this slide is the operational expense reduction for Oracle customers when those customers make and use storage snapshot copies of their databases.</a:t>
            </a:r>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r">
              <a:lnSpc>
                <a:spcPct val="100000"/>
              </a:lnSpc>
              <a:spcBef>
                <a:spcPct val="0"/>
              </a:spcBef>
              <a:buClrTx/>
            </a:pPr>
            <a:fld id="{049A459E-BE81-FC43-B81B-94CA3B5D3A79}" type="slidenum">
              <a:rPr lang="en-US" sz="1200" b="0">
                <a:solidFill>
                  <a:srgbClr val="000000"/>
                </a:solidFill>
              </a:rPr>
              <a:pPr algn="r">
                <a:lnSpc>
                  <a:spcPct val="100000"/>
                </a:lnSpc>
                <a:spcBef>
                  <a:spcPct val="0"/>
                </a:spcBef>
                <a:buClrTx/>
              </a:pPr>
              <a:t>14</a:t>
            </a:fld>
            <a:endParaRPr lang="en-US" sz="1200" b="0">
              <a:solidFill>
                <a:srgbClr val="000000"/>
              </a:solidFill>
            </a:endParaRPr>
          </a:p>
        </p:txBody>
      </p:sp>
    </p:spTree>
    <p:extLst>
      <p:ext uri="{BB962C8B-B14F-4D97-AF65-F5344CB8AC3E}">
        <p14:creationId xmlns:p14="http://schemas.microsoft.com/office/powerpoint/2010/main" val="2801761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4978" name="Rectangle 1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r">
              <a:lnSpc>
                <a:spcPct val="100000"/>
              </a:lnSpc>
              <a:spcBef>
                <a:spcPct val="0"/>
              </a:spcBef>
              <a:buClrTx/>
            </a:pPr>
            <a:fld id="{5A844320-EE60-0148-A8C4-D3E26758C3F8}" type="slidenum">
              <a:rPr lang="en-US" sz="1200" b="0"/>
              <a:pPr algn="r">
                <a:lnSpc>
                  <a:spcPct val="100000"/>
                </a:lnSpc>
                <a:spcBef>
                  <a:spcPct val="0"/>
                </a:spcBef>
                <a:buClrTx/>
              </a:pPr>
              <a:t>15</a:t>
            </a:fld>
            <a:endParaRPr lang="en-US" sz="1200" b="0"/>
          </a:p>
        </p:txBody>
      </p:sp>
      <p:sp>
        <p:nvSpPr>
          <p:cNvPr id="254979" name="Text Box 1"/>
          <p:cNvSpPr txBox="1">
            <a:spLocks noGrp="1" noRot="1" noChangeAspect="1" noChangeArrowheads="1" noTextEdit="1"/>
          </p:cNvSpPr>
          <p:nvPr>
            <p:ph type="sldImg"/>
          </p:nvPr>
        </p:nvSpPr>
        <p:spPr>
          <a:xfrm>
            <a:off x="382588" y="685800"/>
            <a:ext cx="6092825" cy="3429000"/>
          </a:xfrm>
          <a:solidFill>
            <a:srgbClr val="FFFFFF"/>
          </a:solidFill>
          <a:ln/>
        </p:spPr>
      </p:sp>
      <p:sp>
        <p:nvSpPr>
          <p:cNvPr id="254980" name="Text Box 2"/>
          <p:cNvSpPr txBox="1">
            <a:spLocks noGrp="1" noChangeArrowheads="1"/>
          </p:cNvSpPr>
          <p:nvPr>
            <p:ph type="body" idx="1"/>
          </p:nvPr>
        </p:nvSpPr>
        <p:spPr>
          <a:xfrm>
            <a:off x="914868" y="4342470"/>
            <a:ext cx="5028264" cy="411500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lvl1pPr>
              <a:defRPr sz="1200" b="1">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100">
                <a:solidFill>
                  <a:schemeClr val="tx1"/>
                </a:solidFill>
                <a:latin typeface="Arial" charset="0"/>
                <a:ea typeface="Arial" charset="0"/>
                <a:cs typeface="Arial" charset="0"/>
              </a:defRPr>
            </a:lvl3pPr>
            <a:lvl4pPr marL="1600200" indent="-228600">
              <a:defRPr sz="1100">
                <a:solidFill>
                  <a:schemeClr val="tx1"/>
                </a:solidFill>
                <a:latin typeface="Arial" charset="0"/>
                <a:ea typeface="Arial" charset="0"/>
                <a:cs typeface="Arial" charset="0"/>
              </a:defRPr>
            </a:lvl4pPr>
            <a:lvl5pPr marL="2057400" indent="-228600">
              <a:defRPr sz="9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9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9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9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900">
                <a:solidFill>
                  <a:schemeClr val="tx1"/>
                </a:solidFill>
                <a:latin typeface="Arial" charset="0"/>
                <a:ea typeface="Arial" charset="0"/>
                <a:cs typeface="Arial" charset="0"/>
              </a:defRPr>
            </a:lvl9pPr>
          </a:lstStyle>
          <a:p>
            <a:pPr eaLnBrk="1" hangingPunct="1"/>
            <a:endParaRPr lang="en-US"/>
          </a:p>
        </p:txBody>
      </p:sp>
    </p:spTree>
    <p:extLst>
      <p:ext uri="{BB962C8B-B14F-4D97-AF65-F5344CB8AC3E}">
        <p14:creationId xmlns:p14="http://schemas.microsoft.com/office/powerpoint/2010/main" val="93317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xfrm>
            <a:off x="382588" y="381000"/>
            <a:ext cx="4572000" cy="2573338"/>
          </a:xfrm>
          <a:ln/>
        </p:spPr>
      </p:sp>
      <p:sp>
        <p:nvSpPr>
          <p:cNvPr id="2560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0">
                <a:latin typeface="Arial" charset="0"/>
                <a:cs typeface="Arial" charset="0"/>
              </a:rPr>
              <a:t>This is contrasted to the processes with Snap Management Utility….</a:t>
            </a:r>
          </a:p>
          <a:p>
            <a:pPr eaLnBrk="1" hangingPunct="1"/>
            <a:endParaRPr lang="en-US" b="0">
              <a:latin typeface="Arial" charset="0"/>
              <a:cs typeface="Arial" charset="0"/>
            </a:endParaRPr>
          </a:p>
          <a:p>
            <a:pPr eaLnBrk="1" hangingPunct="1"/>
            <a:r>
              <a:rPr lang="en-US" b="0">
                <a:latin typeface="Arial" charset="0"/>
                <a:cs typeface="Arial" charset="0"/>
              </a:rPr>
              <a:t>Step 1.  Is the same - the development team places a request to the database administrator for a new environment.</a:t>
            </a:r>
          </a:p>
          <a:p>
            <a:r>
              <a:rPr lang="en-US" b="0">
                <a:latin typeface="Arial" charset="0"/>
                <a:cs typeface="Arial" charset="0"/>
              </a:rPr>
              <a:t>&lt;click&gt;</a:t>
            </a:r>
          </a:p>
          <a:p>
            <a:pPr eaLnBrk="1" hangingPunct="1"/>
            <a:r>
              <a:rPr lang="en-US" b="0">
                <a:latin typeface="Arial" charset="0"/>
                <a:cs typeface="Arial" charset="0"/>
              </a:rPr>
              <a:t>Step 2.  The DBA launches the Snap Management Utility browser,</a:t>
            </a:r>
          </a:p>
          <a:p>
            <a:r>
              <a:rPr lang="en-US" b="0">
                <a:latin typeface="Arial" charset="0"/>
                <a:cs typeface="Arial" charset="0"/>
              </a:rPr>
              <a:t>&lt;click&gt;</a:t>
            </a:r>
          </a:p>
          <a:p>
            <a:pPr eaLnBrk="1" hangingPunct="1"/>
            <a:r>
              <a:rPr lang="en-US" b="0">
                <a:latin typeface="Arial" charset="0"/>
                <a:cs typeface="Arial" charset="0"/>
              </a:rPr>
              <a:t> in one step creates a snapshot and in a 2</a:t>
            </a:r>
            <a:r>
              <a:rPr lang="en-US" b="0" baseline="30000">
                <a:latin typeface="Arial" charset="0"/>
                <a:cs typeface="Arial" charset="0"/>
              </a:rPr>
              <a:t>nd</a:t>
            </a:r>
            <a:r>
              <a:rPr lang="en-US" b="0">
                <a:latin typeface="Arial" charset="0"/>
                <a:cs typeface="Arial" charset="0"/>
              </a:rPr>
              <a:t> step creates a clone.</a:t>
            </a:r>
          </a:p>
          <a:p>
            <a:r>
              <a:rPr lang="en-US" b="0">
                <a:latin typeface="Arial" charset="0"/>
                <a:cs typeface="Arial" charset="0"/>
              </a:rPr>
              <a:t>&lt;click&gt;</a:t>
            </a:r>
          </a:p>
          <a:p>
            <a:pPr eaLnBrk="1" hangingPunct="1"/>
            <a:r>
              <a:rPr lang="en-US" b="0">
                <a:latin typeface="Arial" charset="0"/>
                <a:cs typeface="Arial" charset="0"/>
              </a:rPr>
              <a:t>Step 4.   The DBA provides the test environment back to the development team and revenue generating activities commence!</a:t>
            </a:r>
          </a:p>
          <a:p>
            <a:pPr eaLnBrk="1" hangingPunct="1"/>
            <a:endParaRPr lang="en-US" b="0">
              <a:latin typeface="Arial" charset="0"/>
              <a:cs typeface="Arial" charset="0"/>
            </a:endParaRPr>
          </a:p>
          <a:p>
            <a:pPr eaLnBrk="1" hangingPunct="1"/>
            <a:r>
              <a:rPr lang="en-US" b="0">
                <a:latin typeface="Arial" charset="0"/>
                <a:cs typeface="Arial" charset="0"/>
              </a:rPr>
              <a:t>Your developers are now working off of current copies and you</a:t>
            </a:r>
            <a:r>
              <a:rPr lang="ja-JP" altLang="en-US" b="0">
                <a:latin typeface="Arial" charset="0"/>
                <a:cs typeface="Arial" charset="0"/>
              </a:rPr>
              <a:t>’</a:t>
            </a:r>
            <a:r>
              <a:rPr lang="en-US" b="0">
                <a:latin typeface="Arial" charset="0"/>
                <a:cs typeface="Arial" charset="0"/>
              </a:rPr>
              <a:t>ve stripped significant time off of your development process.    And, you can achieve the same ease when using snapshots for Data Protection – rapidly create database copies for backup and recovery.   </a:t>
            </a:r>
          </a:p>
          <a:p>
            <a:pPr eaLnBrk="1" hangingPunct="1"/>
            <a:endParaRPr lang="en-US" b="0">
              <a:latin typeface="Arial" charset="0"/>
              <a:cs typeface="Arial" charset="0"/>
            </a:endParaRPr>
          </a:p>
          <a:p>
            <a:pPr eaLnBrk="1" hangingPunct="1"/>
            <a:r>
              <a:rPr lang="en-US" b="0">
                <a:latin typeface="Arial" charset="0"/>
                <a:cs typeface="Arial" charset="0"/>
              </a:rPr>
              <a:t>Simplified, streamlined, efficient and fast – Oracle Snap Management Utility for Oracle Database.</a:t>
            </a:r>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r">
              <a:lnSpc>
                <a:spcPct val="100000"/>
              </a:lnSpc>
              <a:spcBef>
                <a:spcPct val="0"/>
              </a:spcBef>
              <a:buClrTx/>
            </a:pPr>
            <a:fld id="{8E4F7858-70BF-684C-AA27-FAADB16191F5}" type="slidenum">
              <a:rPr lang="en-US" sz="1200" b="0"/>
              <a:pPr algn="r">
                <a:lnSpc>
                  <a:spcPct val="100000"/>
                </a:lnSpc>
                <a:spcBef>
                  <a:spcPct val="0"/>
                </a:spcBef>
                <a:buClrTx/>
              </a:pPr>
              <a:t>17</a:t>
            </a:fld>
            <a:endParaRPr lang="en-US" sz="1200" b="0"/>
          </a:p>
        </p:txBody>
      </p:sp>
    </p:spTree>
    <p:extLst>
      <p:ext uri="{BB962C8B-B14F-4D97-AF65-F5344CB8AC3E}">
        <p14:creationId xmlns:p14="http://schemas.microsoft.com/office/powerpoint/2010/main" val="1342309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xfrm>
            <a:off x="382588" y="381000"/>
            <a:ext cx="4572000" cy="2573338"/>
          </a:xfrm>
          <a:ln/>
        </p:spPr>
      </p:sp>
      <p:sp>
        <p:nvSpPr>
          <p:cNvPr id="2570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cs typeface="ＭＳ Ｐゴシック" charset="0"/>
              </a:rPr>
              <a:t>Data is the lifeline of most business organization, and as business grow, so does the volume of business data that needs to be stored and analyzed. </a:t>
            </a:r>
          </a:p>
          <a:p>
            <a:pPr eaLnBrk="1" hangingPunct="1"/>
            <a:r>
              <a:rPr lang="en-US">
                <a:latin typeface="Arial" charset="0"/>
                <a:cs typeface="ＭＳ Ｐゴシック" charset="0"/>
              </a:rPr>
              <a:t>Oracle offers data warehousing capabilities and business intelligence tools with the Oracle Database, that meet the scale and complex reporting and analytics needs of the most demanding organizations.</a:t>
            </a:r>
          </a:p>
          <a:p>
            <a:pPr eaLnBrk="1" hangingPunct="1"/>
            <a:r>
              <a:rPr lang="en-US">
                <a:latin typeface="Arial" charset="0"/>
                <a:cs typeface="ＭＳ Ｐゴシック" charset="0"/>
              </a:rPr>
              <a:t>Database administrators face multiple and significant challenges in managing their Data Warehouses, and among those challenges are:</a:t>
            </a:r>
          </a:p>
          <a:p>
            <a:pPr eaLnBrk="1" hangingPunct="1"/>
            <a:endParaRPr lang="en-US">
              <a:latin typeface="Arial" charset="0"/>
              <a:cs typeface="ＭＳ Ｐゴシック" charset="0"/>
            </a:endParaRPr>
          </a:p>
          <a:p>
            <a:pPr eaLnBrk="1" hangingPunct="1"/>
            <a:r>
              <a:rPr lang="en-US">
                <a:latin typeface="Arial" charset="0"/>
                <a:cs typeface="ＭＳ Ｐゴシック" charset="0"/>
              </a:rPr>
              <a:t>Uninterrupted data availability. Most corporations rely on business intelligence analysis to drive their operations, and uninterrupted access to data is becoming more critical.</a:t>
            </a:r>
          </a:p>
          <a:p>
            <a:pPr eaLnBrk="1" hangingPunct="1"/>
            <a:r>
              <a:rPr lang="en-US">
                <a:latin typeface="Arial" charset="0"/>
                <a:cs typeface="ＭＳ Ｐゴシック" charset="0"/>
              </a:rPr>
              <a:t>Ensure fast ETL (Extract, Transform, and Load) process completion</a:t>
            </a:r>
          </a:p>
          <a:p>
            <a:pPr eaLnBrk="1" hangingPunct="1"/>
            <a:r>
              <a:rPr lang="en-US">
                <a:latin typeface="Arial" charset="0"/>
                <a:cs typeface="ＭＳ Ｐゴシック" charset="0"/>
              </a:rPr>
              <a:t>Fast-response to queries on new and old data</a:t>
            </a:r>
          </a:p>
          <a:p>
            <a:pPr eaLnBrk="1" hangingPunct="1"/>
            <a:r>
              <a:rPr lang="en-US">
                <a:latin typeface="Arial" charset="0"/>
                <a:cs typeface="ＭＳ Ｐゴシック" charset="0"/>
              </a:rPr>
              <a:t>Data doubling every year in many corporations, need an easy way to scale with the business</a:t>
            </a:r>
          </a:p>
          <a:p>
            <a:pPr eaLnBrk="1" hangingPunct="1"/>
            <a:r>
              <a:rPr lang="en-US">
                <a:latin typeface="Arial" charset="0"/>
                <a:cs typeface="ＭＳ Ｐゴシック" charset="0"/>
              </a:rPr>
              <a:t>Backup and restores take too long. Must have efficient way of performing quick and easy database backups and restores.</a:t>
            </a:r>
          </a:p>
          <a:p>
            <a:pPr eaLnBrk="1" hangingPunct="1"/>
            <a:r>
              <a:rPr lang="en-US">
                <a:latin typeface="Arial" charset="0"/>
                <a:cs typeface="ＭＳ Ｐゴシック" charset="0"/>
              </a:rPr>
              <a:t>Management complexity. Needs simplified management with facilities to easily tune and troubleshoot, and provide fast datawarehouse copies to developers.</a:t>
            </a:r>
          </a:p>
          <a:p>
            <a:pPr eaLnBrk="1" hangingPunct="1"/>
            <a:endParaRPr lang="en-US">
              <a:latin typeface="Arial" charset="0"/>
              <a:cs typeface="ＭＳ Ｐゴシック" charset="0"/>
            </a:endParaRPr>
          </a:p>
          <a:p>
            <a:pPr eaLnBrk="1" hangingPunct="1"/>
            <a:r>
              <a:rPr lang="en-US">
                <a:latin typeface="Arial" charset="0"/>
                <a:cs typeface="ＭＳ Ｐゴシック" charset="0"/>
              </a:rPr>
              <a:t>An ideal storage platform, needs to provide the facilities to address these database administrator</a:t>
            </a:r>
            <a:r>
              <a:rPr lang="ja-JP" altLang="en-US">
                <a:latin typeface="Arial" charset="0"/>
                <a:cs typeface="ＭＳ Ｐゴシック" charset="0"/>
              </a:rPr>
              <a:t>’</a:t>
            </a:r>
            <a:r>
              <a:rPr lang="en-US">
                <a:latin typeface="Arial" charset="0"/>
                <a:cs typeface="ＭＳ Ｐゴシック" charset="0"/>
              </a:rPr>
              <a:t>s challenges. </a:t>
            </a:r>
          </a:p>
          <a:p>
            <a:pPr eaLnBrk="1" hangingPunct="1"/>
            <a:endParaRPr lang="en-US">
              <a:latin typeface="Arial" charset="0"/>
              <a:cs typeface="ＭＳ Ｐゴシック" charset="0"/>
            </a:endParaRPr>
          </a:p>
          <a:p>
            <a:pPr eaLnBrk="1" hangingPunct="1"/>
            <a:endParaRPr lang="en-US">
              <a:latin typeface="Arial" charset="0"/>
              <a:cs typeface="ＭＳ Ｐゴシック" charset="0"/>
            </a:endParaRPr>
          </a:p>
          <a:p>
            <a:pPr eaLnBrk="1" hangingPunct="1"/>
            <a:endParaRPr lang="en-US">
              <a:latin typeface="Arial" charset="0"/>
              <a:cs typeface="ＭＳ Ｐゴシック" charset="0"/>
            </a:endParaRPr>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r">
              <a:lnSpc>
                <a:spcPct val="100000"/>
              </a:lnSpc>
              <a:spcBef>
                <a:spcPct val="0"/>
              </a:spcBef>
              <a:buClrTx/>
            </a:pPr>
            <a:fld id="{E790AB55-0B5D-964F-86CC-AF8F55438837}" type="slidenum">
              <a:rPr lang="en-US" sz="1200" b="0">
                <a:solidFill>
                  <a:srgbClr val="000000"/>
                </a:solidFill>
              </a:rPr>
              <a:pPr algn="r">
                <a:lnSpc>
                  <a:spcPct val="100000"/>
                </a:lnSpc>
                <a:spcBef>
                  <a:spcPct val="0"/>
                </a:spcBef>
                <a:buClrTx/>
              </a:pPr>
              <a:t>19</a:t>
            </a:fld>
            <a:endParaRPr lang="en-US" sz="1200" b="0">
              <a:solidFill>
                <a:srgbClr val="000000"/>
              </a:solidFill>
            </a:endParaRPr>
          </a:p>
        </p:txBody>
      </p:sp>
    </p:spTree>
    <p:extLst>
      <p:ext uri="{BB962C8B-B14F-4D97-AF65-F5344CB8AC3E}">
        <p14:creationId xmlns:p14="http://schemas.microsoft.com/office/powerpoint/2010/main" val="713013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11C4413E-3BCF-C147-9A28-8C31E3254B0B}" type="datetime1">
              <a:rPr lang="en-US" smtClean="0"/>
              <a:pPr/>
              <a:t>10/2/2014</a:t>
            </a:fld>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pPr/>
              <a:t>‹#›</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704CA26A-94C6-E441-B8FC-58A4032B2259}" type="datetime1">
              <a:rPr lang="en-US" smtClean="0"/>
              <a:pPr/>
              <a:t>10/2/2014</a:t>
            </a:fld>
            <a:endParaRPr dirty="0"/>
          </a:p>
        </p:txBody>
      </p:sp>
      <p:sp>
        <p:nvSpPr>
          <p:cNvPr id="14" name="TextBox 13"/>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bg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noAutofit/>
          </a:bodyPr>
          <a:lstStyle>
            <a:lvl1pPr>
              <a:defRPr>
                <a:solidFill>
                  <a:schemeClr val="bg1">
                    <a:lumMod val="60000"/>
                    <a:lumOff val="40000"/>
                  </a:schemeClr>
                </a:solidFill>
              </a:defRPr>
            </a:lvl1pPr>
          </a:lstStyle>
          <a:p>
            <a:r>
              <a:rPr dirty="0"/>
              <a:t>Oracle Confidential – Internal/Restricted/Highly Restricted</a:t>
            </a:r>
          </a:p>
        </p:txBody>
      </p:sp>
      <p:sp>
        <p:nvSpPr>
          <p:cNvPr id="6" name="Slide Number Placeholder 5"/>
          <p:cNvSpPr>
            <a:spLocks noGrp="1"/>
          </p:cNvSpPr>
          <p:nvPr>
            <p:ph type="sldNum" sz="quarter" idx="12"/>
          </p:nvPr>
        </p:nvSpPr>
        <p:spPr/>
        <p:txBody>
          <a:bodyPr>
            <a:noAutofit/>
          </a:bodyPr>
          <a:lstStyle>
            <a:lvl1pPr>
              <a:defRPr>
                <a:solidFill>
                  <a:schemeClr val="bg1">
                    <a:lumMod val="60000"/>
                    <a:lumOff val="40000"/>
                  </a:schemeClr>
                </a:solidFill>
              </a:defRPr>
            </a:lvl1pPr>
          </a:lstStyle>
          <a:p>
            <a:fld id="{C51EAA63-D034-42AE-91FA-B13B9518C7BE}" type="slidenum">
              <a:rPr/>
              <a:pPr/>
              <a:t>‹#›</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5" name="Date Placeholder 4"/>
          <p:cNvSpPr>
            <a:spLocks noGrp="1"/>
          </p:cNvSpPr>
          <p:nvPr>
            <p:ph type="dt" sz="half" idx="10"/>
          </p:nvPr>
        </p:nvSpPr>
        <p:spPr/>
        <p:txBody>
          <a:bodyPr/>
          <a:lstStyle/>
          <a:p>
            <a:fld id="{F6F4D2E3-8620-F546-972D-04D24B5D74FC}"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45817C-779A-5144-8E21-8E5CBB1AC557}" type="datetime1">
              <a:rPr lang="en-US" smtClean="0"/>
              <a:pPr/>
              <a:t>10/2/2014</a:t>
            </a:fld>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9625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A2750980-AE87-6245-8A0B-BF5727CA8F77}"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D994A577-4364-B041-9DB5-C60EBE5AE741}"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0BBB290-3BB8-1D48-9D6C-4826EA82A182}"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890AB6E-9498-4445-8034-8F4E441766C0}"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4CFEF9C-BB1D-BA42-88C3-954D1CE5F814}"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52D0D8-03E2-3C42-8F3D-F6B58D7E28AE}"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726CE-16AF-2148-9669-EE58875B2119}"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65CE8CB-DD5D-1140-BE90-9CE865037AA8}" type="datetime1">
              <a:rPr lang="en-US" smtClean="0"/>
              <a:pPr/>
              <a:t>10/2/2014</a:t>
            </a:fld>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pPr/>
              <a:t>‹#›</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2A196C39-3E11-0244-8909-72F5DBCCB231}" type="datetime1">
              <a:rPr lang="en-US" smtClean="0"/>
              <a:pPr/>
              <a:t>10/2/2014</a:t>
            </a:fld>
            <a:endParaRPr dirty="0"/>
          </a:p>
        </p:txBody>
      </p:sp>
      <p:sp>
        <p:nvSpPr>
          <p:cNvPr id="8" name="Footer Placeholder 7"/>
          <p:cNvSpPr>
            <a:spLocks noGrp="1"/>
          </p:cNvSpPr>
          <p:nvPr>
            <p:ph type="ftr" sz="quarter" idx="11"/>
          </p:nvPr>
        </p:nvSpPr>
        <p:spPr/>
        <p:txBody>
          <a:bodyPr>
            <a:noAutofit/>
          </a:bodyPr>
          <a:lstStyle/>
          <a:p>
            <a:r>
              <a:rPr dirty="0"/>
              <a:t>Oracle Confidential – Internal/Restricted/Highly Restricted</a:t>
            </a:r>
          </a:p>
        </p:txBody>
      </p:sp>
      <p:sp>
        <p:nvSpPr>
          <p:cNvPr id="9" name="Slide Number Placeholder 8"/>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90AA95-728C-5742-BD6A-20426F4A465E}" type="datetime1">
              <a:rPr lang="en-US" smtClean="0"/>
              <a:pPr/>
              <a:t>10/2/2014</a:t>
            </a:fld>
            <a:endParaRPr dirty="0"/>
          </a:p>
        </p:txBody>
      </p:sp>
      <p:sp>
        <p:nvSpPr>
          <p:cNvPr id="4" name="Footer Placeholder 3"/>
          <p:cNvSpPr>
            <a:spLocks noGrp="1"/>
          </p:cNvSpPr>
          <p:nvPr>
            <p:ph type="ftr" sz="quarter" idx="11"/>
          </p:nvPr>
        </p:nvSpPr>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5542C23E-3C7D-1348-9EE3-9AB3B1D1E348}" type="datetime1">
              <a:rPr lang="en-US" smtClean="0"/>
              <a:pPr/>
              <a:t>10/2/2014</a:t>
            </a:fld>
            <a:endParaRPr dirty="0"/>
          </a:p>
        </p:txBody>
      </p:sp>
      <p:sp>
        <p:nvSpPr>
          <p:cNvPr id="4" name="Footer Placeholder 3"/>
          <p:cNvSpPr>
            <a:spLocks noGrp="1"/>
          </p:cNvSpPr>
          <p:nvPr>
            <p:ph type="ftr" sz="quarter" idx="11"/>
          </p:nvPr>
        </p:nvSpPr>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25FAE-6508-B448-9456-BE98AC409B38}" type="datetime1">
              <a:rPr lang="en-US" smtClean="0"/>
              <a:pPr/>
              <a:t>10/2/2014</a:t>
            </a:fld>
            <a:endParaRPr dirty="0"/>
          </a:p>
        </p:txBody>
      </p:sp>
      <p:sp>
        <p:nvSpPr>
          <p:cNvPr id="3" name="Footer Placeholder 2"/>
          <p:cNvSpPr>
            <a:spLocks noGrp="1"/>
          </p:cNvSpPr>
          <p:nvPr>
            <p:ph type="ftr" sz="quarter" idx="11"/>
          </p:nvPr>
        </p:nvSpPr>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BD6C7-6910-5D49-AAF3-E589719138FF}"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BB02E-E244-B945-8653-B3E84B09F59B}"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79D6DF-15B8-5F49-9336-70D0C0F7675B}"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0E2842-7AE1-2944-9DB7-0D92F2B9BCB6}"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5" name="Date Placeholder 4"/>
          <p:cNvSpPr>
            <a:spLocks noGrp="1"/>
          </p:cNvSpPr>
          <p:nvPr>
            <p:ph type="dt" sz="half" idx="10"/>
          </p:nvPr>
        </p:nvSpPr>
        <p:spPr/>
        <p:txBody>
          <a:bodyPr/>
          <a:lstStyle/>
          <a:p>
            <a:fld id="{720FBD21-8DB9-CA44-8080-53FBDC221F90}"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5" name="Date Placeholder 4"/>
          <p:cNvSpPr>
            <a:spLocks noGrp="1"/>
          </p:cNvSpPr>
          <p:nvPr>
            <p:ph type="dt" sz="half" idx="10"/>
          </p:nvPr>
        </p:nvSpPr>
        <p:spPr/>
        <p:txBody>
          <a:bodyPr/>
          <a:lstStyle/>
          <a:p>
            <a:fld id="{9B7E9F4B-89FF-7A4E-841E-DEAC2FD2130C}"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8E6953AA-7E86-7244-BD33-BF4DAFED68B7}" type="datetime1">
              <a:rPr lang="en-US" smtClean="0"/>
              <a:pPr/>
              <a:t>10/2/2014</a:t>
            </a:fld>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DC1C5"/>
                </a:solidFill>
              </a:defRPr>
            </a:lvl1pPr>
          </a:lstStyle>
          <a:p>
            <a:fld id="{C51EAA63-D034-42AE-91FA-B13B9518C7BE}" type="slidenum">
              <a:rPr/>
              <a:pPr/>
              <a:t>‹#›</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AB5A8B7E-0A7E-CE40-9076-0EAA462393F8}"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Tree>
    <p:extLst>
      <p:ext uri="{BB962C8B-B14F-4D97-AF65-F5344CB8AC3E}">
        <p14:creationId xmlns:p14="http://schemas.microsoft.com/office/powerpoint/2010/main" val="86081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06E955AB-E5DB-0842-B855-5BB06AB3086F}" type="datetime1">
              <a:rPr lang="en-US" smtClean="0"/>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Tree>
    <p:extLst>
      <p:ext uri="{BB962C8B-B14F-4D97-AF65-F5344CB8AC3E}">
        <p14:creationId xmlns:p14="http://schemas.microsoft.com/office/powerpoint/2010/main" val="18766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667C5EBC-526D-4B46-A844-10DD318EF409}" type="datetime1">
              <a:rPr lang="en-US" smtClean="0"/>
              <a:pPr/>
              <a:t>10/2/2014</a:t>
            </a:fld>
            <a:endParaRPr dirty="0"/>
          </a:p>
        </p:txBody>
      </p:sp>
      <p:sp>
        <p:nvSpPr>
          <p:cNvPr id="14" name="TextBox 13"/>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bg1">
                    <a:lumMod val="60000"/>
                    <a:lumOff val="40000"/>
                  </a:schemeClr>
                </a:solidFill>
              </a:rPr>
              <a:t>Copyright © 2014 Oracle and/or its affiliates. All rights reserved.  |</a:t>
            </a:r>
          </a:p>
        </p:txBody>
      </p:sp>
      <p:sp>
        <p:nvSpPr>
          <p:cNvPr id="6" name="Footer Placeholder 5"/>
          <p:cNvSpPr>
            <a:spLocks noGrp="1"/>
          </p:cNvSpPr>
          <p:nvPr>
            <p:ph type="ftr" sz="quarter" idx="11"/>
          </p:nvPr>
        </p:nvSpPr>
        <p:spPr/>
        <p:txBody>
          <a:bodyPr/>
          <a:lstStyle>
            <a:lvl1pPr>
              <a:defRPr>
                <a:solidFill>
                  <a:schemeClr val="bg1">
                    <a:lumMod val="60000"/>
                    <a:lumOff val="40000"/>
                  </a:schemeClr>
                </a:solidFill>
              </a:defRPr>
            </a:lvl1p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lvl1pPr>
              <a:defRPr>
                <a:solidFill>
                  <a:schemeClr val="bg1">
                    <a:lumMod val="60000"/>
                    <a:lumOff val="40000"/>
                  </a:schemeClr>
                </a:solidFill>
              </a:defRPr>
            </a:lvl1pPr>
          </a:lstStyle>
          <a:p>
            <a:fld id="{C51EAA63-D034-42AE-91FA-B13B9518C7BE}" type="slidenum">
              <a:rPr/>
              <a:pPr/>
              <a:t>‹#›</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096E69D-2B43-5143-A9F0-2192E2C21EDF}" type="datetime1">
              <a:rPr lang="en-US" smtClean="0"/>
              <a:pPr/>
              <a:t>10/2/2014</a:t>
            </a:fld>
            <a:endParaRPr dirty="0"/>
          </a:p>
        </p:txBody>
      </p:sp>
      <p:sp>
        <p:nvSpPr>
          <p:cNvPr id="3" name="Footer Placeholder 2"/>
          <p:cNvSpPr>
            <a:spLocks noGrp="1"/>
          </p:cNvSpPr>
          <p:nvPr>
            <p:ph type="ftr" sz="quarter" idx="11"/>
          </p:nvPr>
        </p:nvSpPr>
        <p:spPr/>
        <p:txBody>
          <a:bodyPr>
            <a:noAutofit/>
          </a:bodyPr>
          <a:lstStyle/>
          <a:p>
            <a:r>
              <a:rPr dirty="0"/>
              <a:t>Oracle Confidential – Internal/Restricted/Highly Restricted</a:t>
            </a:r>
          </a:p>
        </p:txBody>
      </p:sp>
      <p:sp>
        <p:nvSpPr>
          <p:cNvPr id="4" name="Slide Number Placeholder 3"/>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8D603314-2ED2-414B-900A-33019548667B}" type="datetime1">
              <a:rPr lang="en-US" smtClean="0"/>
              <a:pPr/>
              <a:t>10/2/2014</a:t>
            </a:fld>
            <a:endParaRPr dirty="0"/>
          </a:p>
        </p:txBody>
      </p:sp>
      <p:sp>
        <p:nvSpPr>
          <p:cNvPr id="3" name="Footer Placeholder 2"/>
          <p:cNvSpPr>
            <a:spLocks noGrp="1"/>
          </p:cNvSpPr>
          <p:nvPr>
            <p:ph type="ftr" sz="quarter" idx="11"/>
          </p:nvPr>
        </p:nvSpPr>
        <p:spPr/>
        <p:txBody>
          <a:bodyPr>
            <a:noAutofit/>
          </a:bodyPr>
          <a:lstStyle/>
          <a:p>
            <a:r>
              <a:rPr dirty="0"/>
              <a:t>Oracle Confidential – Internal/Restricted/Highly Restricted</a:t>
            </a:r>
          </a:p>
        </p:txBody>
      </p:sp>
      <p:sp>
        <p:nvSpPr>
          <p:cNvPr id="4" name="Slide Number Placeholder 3"/>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98462-4CC9-C441-824B-C12F9A6D5F79}" type="datetime1">
              <a:rPr lang="en-US" smtClean="0"/>
              <a:pPr/>
              <a:t>10/2/2014</a:t>
            </a:fld>
            <a:endParaRPr dirty="0"/>
          </a:p>
        </p:txBody>
      </p:sp>
      <p:sp>
        <p:nvSpPr>
          <p:cNvPr id="3" name="Footer Placeholder 2"/>
          <p:cNvSpPr>
            <a:spLocks noGrp="1"/>
          </p:cNvSpPr>
          <p:nvPr>
            <p:ph type="ftr" sz="quarter" idx="11"/>
          </p:nvPr>
        </p:nvSpPr>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0860" y="2313432"/>
            <a:ext cx="6547104" cy="1832339"/>
          </a:xfrm>
          <a:prstGeom prst="rect">
            <a:avLst/>
          </a:prstGeom>
        </p:spPr>
      </p:pic>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BDE8289-D875-4E46-BD49-AD9129A22C91}" type="datetime1">
              <a:rPr lang="en-US" smtClean="0"/>
              <a:pPr/>
              <a:t>10/2/2014</a:t>
            </a:fld>
            <a:endParaRPr lang="en-US"/>
          </a:p>
        </p:txBody>
      </p:sp>
      <p:sp>
        <p:nvSpPr>
          <p:cNvPr id="5" name="Footer Placeholder 4"/>
          <p:cNvSpPr>
            <a:spLocks noGrp="1"/>
          </p:cNvSpPr>
          <p:nvPr>
            <p:ph type="ftr" sz="quarter" idx="11"/>
          </p:nvPr>
        </p:nvSpPr>
        <p:spPr/>
        <p:txBody>
          <a:bodyPr>
            <a:noAutofit/>
          </a:bodyPr>
          <a:lstStyle/>
          <a:p>
            <a:r>
              <a:rPr lang="en-US" smtClean="0"/>
              <a:t>Oracle Confidential – Internal/Restricted/Highly Restricted</a:t>
            </a:r>
            <a:endParaRPr lang="en-US"/>
          </a:p>
        </p:txBody>
      </p:sp>
      <p:sp>
        <p:nvSpPr>
          <p:cNvPr id="6" name="Slide Number Placeholder 5"/>
          <p:cNvSpPr>
            <a:spLocks noGrp="1"/>
          </p:cNvSpPr>
          <p:nvPr>
            <p:ph type="sldNum" sz="quarter" idx="12"/>
          </p:nvPr>
        </p:nvSpPr>
        <p:spPr/>
        <p:txBody>
          <a:bodyPr>
            <a:noAutofit/>
          </a:bodyPr>
          <a:lstStyle/>
          <a:p>
            <a:fld id="{D4EAF17A-378C-49D5-A479-C71FF9D7F1E7}"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0D0D1EF-3118-BE4F-9632-E3C2664267C9}" type="datetime1">
              <a:rPr lang="en-US" smtClean="0"/>
              <a:pPr/>
              <a:t>10/2/2014</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without logo and Image">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0" y="0"/>
            <a:ext cx="12188825" cy="6858000"/>
          </a:xfrm>
          <a:prstGeom prst="rect">
            <a:avLst/>
          </a:prstGeom>
          <a:gradFill rotWithShape="1">
            <a:gsLst>
              <a:gs pos="0">
                <a:srgbClr val="AA0000"/>
              </a:gs>
              <a:gs pos="20000">
                <a:srgbClr val="AA0000"/>
              </a:gs>
              <a:gs pos="100000">
                <a:srgbClr val="FF1414"/>
              </a:gs>
            </a:gsLst>
            <a:lin ang="16200000"/>
          </a:gradFill>
          <a:ln>
            <a:noFill/>
          </a:ln>
          <a:effectLst>
            <a:outerShdw blurRad="63500" dist="63500" dir="2700000" algn="tl" rotWithShape="0">
              <a:srgbClr val="000000">
                <a:alpha val="39999"/>
              </a:srgbClr>
            </a:outerShdw>
          </a:effectLst>
          <a:extLst>
            <a:ext uri="{91240B29-F687-4f45-9708-019B960494DF}">
              <a14:hiddenLine xmlns:a14="http://schemas.microsoft.com/office/drawing/2010/main" xmlns="" w="25400">
                <a:solidFill>
                  <a:srgbClr val="000000"/>
                </a:solidFill>
                <a:miter lim="800000"/>
                <a:headEnd/>
                <a:tailEnd/>
              </a14:hiddenLine>
            </a:ext>
          </a:extLst>
        </p:spPr>
        <p:txBody>
          <a:bodyPr lIns="121872" tIns="60936" rIns="121872" bIns="60936" anchor="ctr"/>
          <a:lstStyle/>
          <a:p>
            <a:pPr algn="ctr">
              <a:lnSpc>
                <a:spcPct val="90000"/>
              </a:lnSpc>
              <a:spcBef>
                <a:spcPct val="50000"/>
              </a:spcBef>
              <a:buClr>
                <a:schemeClr val="accent1"/>
              </a:buClr>
              <a:defRPr/>
            </a:pPr>
            <a:endParaRPr lang="en-US">
              <a:solidFill>
                <a:schemeClr val="lt1"/>
              </a:solidFill>
              <a:latin typeface="+mn-lt"/>
              <a:ea typeface="+mn-ea"/>
              <a:cs typeface="+mn-cs"/>
            </a:endParaRPr>
          </a:p>
        </p:txBody>
      </p:sp>
      <p:sp>
        <p:nvSpPr>
          <p:cNvPr id="7" name="Rectangle 6"/>
          <p:cNvSpPr>
            <a:spLocks noChangeArrowheads="1"/>
          </p:cNvSpPr>
          <p:nvPr userDrawn="1"/>
        </p:nvSpPr>
        <p:spPr bwMode="auto">
          <a:xfrm>
            <a:off x="7923213" y="0"/>
            <a:ext cx="4265612" cy="6858000"/>
          </a:xfrm>
          <a:prstGeom prst="rect">
            <a:avLst/>
          </a:prstGeom>
          <a:gradFill rotWithShape="1">
            <a:gsLst>
              <a:gs pos="0">
                <a:srgbClr val="AA0000"/>
              </a:gs>
              <a:gs pos="20000">
                <a:srgbClr val="AA0000"/>
              </a:gs>
              <a:gs pos="100000">
                <a:srgbClr val="FF1414"/>
              </a:gs>
            </a:gsLst>
            <a:lin ang="16200000"/>
          </a:gradFill>
          <a:ln>
            <a:noFill/>
          </a:ln>
          <a:effectLst>
            <a:outerShdw blurRad="63500" algn="tl" rotWithShape="0">
              <a:srgbClr val="000000">
                <a:alpha val="54999"/>
              </a:srgbClr>
            </a:outerShdw>
          </a:effectLst>
          <a:extLst>
            <a:ext uri="{91240B29-F687-4f45-9708-019B960494DF}">
              <a14:hiddenLine xmlns:a14="http://schemas.microsoft.com/office/drawing/2010/main" xmlns="" w="25400">
                <a:solidFill>
                  <a:srgbClr val="000000"/>
                </a:solidFill>
                <a:miter lim="800000"/>
                <a:headEnd/>
                <a:tailEnd/>
              </a14:hiddenLine>
            </a:ext>
          </a:extLst>
        </p:spPr>
        <p:txBody>
          <a:bodyPr lIns="121872" tIns="60936" rIns="121872" bIns="60936" anchor="ctr"/>
          <a:lstStyle/>
          <a:p>
            <a:pPr algn="ctr">
              <a:lnSpc>
                <a:spcPct val="90000"/>
              </a:lnSpc>
              <a:spcBef>
                <a:spcPct val="50000"/>
              </a:spcBef>
              <a:buClr>
                <a:schemeClr val="accent1"/>
              </a:buClr>
              <a:defRPr/>
            </a:pPr>
            <a:endParaRPr lang="en-US">
              <a:solidFill>
                <a:schemeClr val="lt1"/>
              </a:solidFill>
              <a:latin typeface="+mn-lt"/>
              <a:ea typeface="+mn-ea"/>
              <a:cs typeface="+mn-cs"/>
            </a:endParaRPr>
          </a:p>
        </p:txBody>
      </p:sp>
      <p:pic>
        <p:nvPicPr>
          <p:cNvPr id="8" name="Picture 12"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50" y="338138"/>
            <a:ext cx="2863850" cy="884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itle 1"/>
          <p:cNvSpPr>
            <a:spLocks noGrp="1"/>
          </p:cNvSpPr>
          <p:nvPr>
            <p:ph type="title"/>
          </p:nvPr>
        </p:nvSpPr>
        <p:spPr>
          <a:xfrm>
            <a:off x="601823" y="2738121"/>
            <a:ext cx="6181033" cy="1013779"/>
          </a:xfrm>
        </p:spPr>
        <p:txBody>
          <a:bodyPr/>
          <a:lstStyle>
            <a:lvl1pPr>
              <a:defRPr sz="37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600978" y="3885701"/>
            <a:ext cx="6181033" cy="1397499"/>
          </a:xfrm>
        </p:spPr>
        <p:txBody>
          <a:bodyPr/>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p:nvPr>
        </p:nvSpPr>
        <p:spPr>
          <a:xfrm>
            <a:off x="7922736" y="0"/>
            <a:ext cx="4266089" cy="6858000"/>
          </a:xfrm>
          <a:effectLst>
            <a:innerShdw blurRad="63500" dist="50800" dir="10800000">
              <a:prstClr val="black">
                <a:alpha val="50000"/>
              </a:prstClr>
            </a:innerShdw>
          </a:effectLst>
        </p:spPr>
        <p:txBody>
          <a:bodyPr anchor="ctr" anchorCtr="1"/>
          <a:lstStyle>
            <a:lvl1pPr marL="80399" indent="0">
              <a:buFontTx/>
              <a:buNone/>
              <a:defRPr baseline="0">
                <a:solidFill>
                  <a:schemeClr val="bg1"/>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2028316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E2CBFE9F-097D-1F4A-BA0B-C7CDB1D8F3CB}" type="datetime1">
              <a:rPr lang="en-US" smtClean="0"/>
              <a:pPr/>
              <a:t>10/2/2014</a:t>
            </a:fld>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CC0C4"/>
                </a:solidFill>
              </a:defRPr>
            </a:lvl1pPr>
          </a:lstStyle>
          <a:p>
            <a:fld id="{C51EAA63-D034-42AE-91FA-B13B9518C7BE}" type="slidenum">
              <a:rPr/>
              <a:pPr/>
              <a:t>‹#›</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077103" y="1552222"/>
            <a:ext cx="10544603" cy="4396316"/>
          </a:xfrm>
        </p:spPr>
        <p:txBody>
          <a:bodyPr/>
          <a:lstStyle>
            <a:lvl1pPr>
              <a:defRPr sz="3200"/>
            </a:lvl1pPr>
            <a:lvl2pPr>
              <a:defRPr sz="27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1077105" y="878156"/>
            <a:ext cx="10849323" cy="424921"/>
          </a:xfrm>
        </p:spPr>
        <p:txBody>
          <a:bodyPr/>
          <a:lstStyle>
            <a:lvl1pPr marL="0" indent="0">
              <a:buNone/>
              <a:defRPr sz="2400">
                <a:solidFill>
                  <a:schemeClr val="tx2"/>
                </a:solidFill>
              </a:defRPr>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p:txBody>
      </p:sp>
    </p:spTree>
    <p:extLst>
      <p:ext uri="{BB962C8B-B14F-4D97-AF65-F5344CB8AC3E}">
        <p14:creationId xmlns:p14="http://schemas.microsoft.com/office/powerpoint/2010/main" val="3975766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New Template_Graphic Section Divi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7618413" y="0"/>
            <a:ext cx="4570412" cy="6175375"/>
          </a:xfrm>
          <a:prstGeom prst="rect">
            <a:avLst/>
          </a:prstGeom>
          <a:gradFill rotWithShape="1">
            <a:gsLst>
              <a:gs pos="0">
                <a:srgbClr val="AA0000"/>
              </a:gs>
              <a:gs pos="100000">
                <a:srgbClr val="FF1414"/>
              </a:gs>
            </a:gsLst>
            <a:lin ang="16200000"/>
          </a:gradFill>
          <a:ln>
            <a:noFill/>
          </a:ln>
          <a:effectLst>
            <a:outerShdw blurRad="63500" dist="63500" dir="10500019" algn="tl" rotWithShape="0">
              <a:srgbClr val="000000">
                <a:alpha val="39999"/>
              </a:srgbClr>
            </a:outerShdw>
          </a:effectLst>
          <a:extLst>
            <a:ext uri="{91240B29-F687-4f45-9708-019B960494DF}">
              <a14:hiddenLine xmlns:a14="http://schemas.microsoft.com/office/drawing/2010/main" xmlns="" w="25400">
                <a:solidFill>
                  <a:srgbClr val="000000"/>
                </a:solidFill>
                <a:miter lim="800000"/>
                <a:headEnd/>
                <a:tailEnd/>
              </a14:hiddenLine>
            </a:ext>
          </a:extLst>
        </p:spPr>
        <p:txBody>
          <a:bodyPr lIns="121685" tIns="60843" rIns="121685" bIns="60843" anchor="ctr"/>
          <a:lstStyle/>
          <a:p>
            <a:pPr algn="ctr" fontAlgn="auto">
              <a:spcBef>
                <a:spcPts val="0"/>
              </a:spcBef>
              <a:spcAft>
                <a:spcPts val="0"/>
              </a:spcAft>
              <a:defRPr/>
            </a:pPr>
            <a:endParaRPr lang="en-US" sz="2400" b="0" dirty="0">
              <a:solidFill>
                <a:prstClr val="white"/>
              </a:solidFill>
              <a:latin typeface="+mn-lt"/>
              <a:ea typeface="+mn-ea"/>
              <a:cs typeface="+mn-cs"/>
            </a:endParaRPr>
          </a:p>
        </p:txBody>
      </p:sp>
      <p:grpSp>
        <p:nvGrpSpPr>
          <p:cNvPr id="4" name="Group 5"/>
          <p:cNvGrpSpPr>
            <a:grpSpLocks/>
          </p:cNvGrpSpPr>
          <p:nvPr userDrawn="1"/>
        </p:nvGrpSpPr>
        <p:grpSpPr bwMode="auto">
          <a:xfrm>
            <a:off x="0" y="6172200"/>
            <a:ext cx="12188825" cy="223838"/>
            <a:chOff x="0" y="4629150"/>
            <a:chExt cx="9144000" cy="168275"/>
          </a:xfrm>
        </p:grpSpPr>
        <p:pic>
          <p:nvPicPr>
            <p:cNvPr id="5"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6" name="Picture 20" descr="Oracle WHITE"/>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15479" y="4668926"/>
              <a:ext cx="704056" cy="8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Rectangle 6"/>
          <p:cNvSpPr/>
          <p:nvPr userDrawn="1"/>
        </p:nvSpPr>
        <p:spPr>
          <a:xfrm>
            <a:off x="0" y="0"/>
            <a:ext cx="768350" cy="742950"/>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685" tIns="60843" rIns="121685" bIns="60843" anchor="ctr"/>
          <a:lstStyle/>
          <a:p>
            <a:pPr algn="ctr" fontAlgn="auto">
              <a:spcBef>
                <a:spcPts val="0"/>
              </a:spcBef>
              <a:spcAft>
                <a:spcPts val="0"/>
              </a:spcAft>
              <a:defRPr/>
            </a:pPr>
            <a:endParaRPr lang="en-US" sz="2400" b="0" dirty="0">
              <a:solidFill>
                <a:prstClr val="white"/>
              </a:solidFill>
            </a:endParaRPr>
          </a:p>
        </p:txBody>
      </p:sp>
      <p:sp>
        <p:nvSpPr>
          <p:cNvPr id="11" name="Title 1"/>
          <p:cNvSpPr>
            <a:spLocks noGrp="1"/>
          </p:cNvSpPr>
          <p:nvPr>
            <p:ph type="title"/>
          </p:nvPr>
        </p:nvSpPr>
        <p:spPr>
          <a:xfrm>
            <a:off x="1070070" y="2095845"/>
            <a:ext cx="6277102" cy="1467631"/>
          </a:xfrm>
        </p:spPr>
        <p:txBody>
          <a:bodyPr/>
          <a:lstStyle>
            <a:lvl1pPr>
              <a:defRPr sz="3700" b="1">
                <a:ln w="0">
                  <a:noFill/>
                </a:ln>
                <a:solidFill>
                  <a:schemeClr val="tx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38383880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8_New Template_Case Study">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2289175"/>
            <a:ext cx="5729288" cy="3227388"/>
          </a:xfrm>
          <a:prstGeom prst="rect">
            <a:avLst/>
          </a:prstGeom>
          <a:gradFill rotWithShape="1">
            <a:gsLst>
              <a:gs pos="0">
                <a:srgbClr val="B3B3B3"/>
              </a:gs>
              <a:gs pos="100000">
                <a:srgbClr val="F3F3F3"/>
              </a:gs>
            </a:gsLst>
            <a:lin ang="16200000"/>
          </a:gradFill>
          <a:ln>
            <a:noFill/>
          </a:ln>
          <a:effectLst>
            <a:outerShdw blurRad="63500" dist="63500" dir="7799993" algn="tl" rotWithShape="0">
              <a:srgbClr val="000000">
                <a:alpha val="39999"/>
              </a:srgbClr>
            </a:outerShdw>
          </a:effectLst>
          <a:extLst>
            <a:ext uri="{91240B29-F687-4f45-9708-019B960494DF}">
              <a14:hiddenLine xmlns:a14="http://schemas.microsoft.com/office/drawing/2010/main" xmlns="" w="25400">
                <a:solidFill>
                  <a:srgbClr val="000000"/>
                </a:solidFill>
                <a:miter lim="800000"/>
                <a:headEnd/>
                <a:tailEnd/>
              </a14:hiddenLine>
            </a:ext>
          </a:extLst>
        </p:spPr>
        <p:txBody>
          <a:bodyPr lIns="121856" tIns="60928" rIns="121856" bIns="60928" anchor="ctr"/>
          <a:lstStyle/>
          <a:p>
            <a:pPr algn="ctr" fontAlgn="auto">
              <a:lnSpc>
                <a:spcPct val="90000"/>
              </a:lnSpc>
              <a:spcBef>
                <a:spcPts val="0"/>
              </a:spcBef>
              <a:spcAft>
                <a:spcPts val="0"/>
              </a:spcAft>
              <a:buClr>
                <a:schemeClr val="accent1"/>
              </a:buClr>
              <a:defRPr/>
            </a:pPr>
            <a:endParaRPr lang="en-US" sz="2400" dirty="0">
              <a:solidFill>
                <a:prstClr val="white"/>
              </a:solidFill>
              <a:latin typeface="+mn-lt"/>
              <a:ea typeface="+mn-ea"/>
              <a:cs typeface="+mn-cs"/>
            </a:endParaRPr>
          </a:p>
        </p:txBody>
      </p:sp>
      <p:sp>
        <p:nvSpPr>
          <p:cNvPr id="8" name="Rectangle 7"/>
          <p:cNvSpPr/>
          <p:nvPr userDrawn="1"/>
        </p:nvSpPr>
        <p:spPr bwMode="auto">
          <a:xfrm>
            <a:off x="1588" y="1541463"/>
            <a:ext cx="5781675" cy="736600"/>
          </a:xfrm>
          <a:prstGeom prst="rect">
            <a:avLst/>
          </a:prstGeom>
          <a:solidFill>
            <a:schemeClr val="tx2"/>
          </a:solidFill>
          <a:ln w="9525" cap="flat" cmpd="sng" algn="ctr">
            <a:noFill/>
            <a:prstDash val="solid"/>
            <a:round/>
            <a:headEnd type="none" w="med" len="med"/>
            <a:tailEnd type="none" w="med" len="med"/>
          </a:ln>
          <a:effectLst/>
        </p:spPr>
        <p:txBody>
          <a:bodyPr lIns="122711" tIns="61352" rIns="122711" bIns="61352" anchor="ctr"/>
          <a:lstStyle/>
          <a:p>
            <a:pPr marL="158670" indent="-158670" algn="ctr" fontAlgn="auto">
              <a:lnSpc>
                <a:spcPct val="90000"/>
              </a:lnSpc>
              <a:spcBef>
                <a:spcPts val="0"/>
              </a:spcBef>
              <a:spcAft>
                <a:spcPts val="0"/>
              </a:spcAft>
              <a:buClr>
                <a:schemeClr val="accent1"/>
              </a:buClr>
              <a:defRPr/>
            </a:pPr>
            <a:endParaRPr lang="en-US" sz="5300" dirty="0">
              <a:solidFill>
                <a:srgbClr val="FFFFFF"/>
              </a:solidFill>
              <a:latin typeface="Arial" pitchFamily="-106" charset="0"/>
              <a:ea typeface="+mn-ea"/>
              <a:cs typeface="+mn-cs"/>
            </a:endParaRPr>
          </a:p>
        </p:txBody>
      </p:sp>
      <p:sp>
        <p:nvSpPr>
          <p:cNvPr id="9" name="Rectangle 8"/>
          <p:cNvSpPr/>
          <p:nvPr userDrawn="1"/>
        </p:nvSpPr>
        <p:spPr>
          <a:xfrm>
            <a:off x="0" y="0"/>
            <a:ext cx="768350" cy="742950"/>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56" tIns="60928" rIns="121856" bIns="60928" anchor="ctr"/>
          <a:lstStyle/>
          <a:p>
            <a:pPr algn="ctr" fontAlgn="auto">
              <a:lnSpc>
                <a:spcPct val="90000"/>
              </a:lnSpc>
              <a:spcBef>
                <a:spcPts val="0"/>
              </a:spcBef>
              <a:spcAft>
                <a:spcPts val="0"/>
              </a:spcAft>
              <a:buClr>
                <a:schemeClr val="accent1"/>
              </a:buClr>
              <a:defRPr/>
            </a:pPr>
            <a:endParaRPr lang="en-US" sz="2400" dirty="0">
              <a:solidFill>
                <a:prstClr val="white"/>
              </a:solidFill>
            </a:endParaRPr>
          </a:p>
        </p:txBody>
      </p:sp>
      <p:sp>
        <p:nvSpPr>
          <p:cNvPr id="26" name="Picture Placeholder 25"/>
          <p:cNvSpPr>
            <a:spLocks noGrp="1"/>
          </p:cNvSpPr>
          <p:nvPr>
            <p:ph type="pic" sz="quarter" idx="15"/>
          </p:nvPr>
        </p:nvSpPr>
        <p:spPr>
          <a:xfrm>
            <a:off x="5755834" y="1542197"/>
            <a:ext cx="6432988" cy="3962400"/>
          </a:xfrm>
          <a:effectLst>
            <a:reflection blurRad="63500" stA="50000" endPos="7000" dir="5400000" sy="-100000" algn="bl" rotWithShape="0"/>
          </a:effectLst>
        </p:spPr>
        <p:txBody>
          <a:bodyPr anchor="ctr" anchorCtr="1"/>
          <a:lstStyle>
            <a:lvl1pPr marL="0" indent="0" algn="ctr">
              <a:buNone/>
              <a:defRPr/>
            </a:lvl1pPr>
          </a:lstStyle>
          <a:p>
            <a:pPr lvl="0"/>
            <a:r>
              <a:rPr lang="en-US" noProof="0" smtClean="0"/>
              <a:t>Click icon to add picture</a:t>
            </a:r>
            <a:endParaRPr lang="en-US" noProof="0" dirty="0"/>
          </a:p>
        </p:txBody>
      </p:sp>
      <p:sp>
        <p:nvSpPr>
          <p:cNvPr id="23" name="Text Placeholder 22"/>
          <p:cNvSpPr>
            <a:spLocks noGrp="1"/>
          </p:cNvSpPr>
          <p:nvPr>
            <p:ph type="body" sz="quarter" idx="13"/>
          </p:nvPr>
        </p:nvSpPr>
        <p:spPr>
          <a:xfrm>
            <a:off x="1004463" y="2479525"/>
            <a:ext cx="4174673" cy="2849880"/>
          </a:xfrm>
        </p:spPr>
        <p:txBody>
          <a:bodyPr>
            <a:normAutofit/>
          </a:bodyPr>
          <a:lstStyle>
            <a:lvl1pPr>
              <a:defRPr sz="2100"/>
            </a:lvl1pPr>
          </a:lstStyle>
          <a:p>
            <a:pPr lvl="0"/>
            <a:r>
              <a:rPr lang="en-US" smtClean="0"/>
              <a:t>Click to edit Master text styles</a:t>
            </a:r>
          </a:p>
        </p:txBody>
      </p:sp>
      <p:sp>
        <p:nvSpPr>
          <p:cNvPr id="24" name="Text Placeholder 22"/>
          <p:cNvSpPr>
            <a:spLocks noGrp="1"/>
          </p:cNvSpPr>
          <p:nvPr>
            <p:ph type="body" sz="quarter" idx="14"/>
          </p:nvPr>
        </p:nvSpPr>
        <p:spPr bwMode="white">
          <a:xfrm>
            <a:off x="1072182" y="1551499"/>
            <a:ext cx="4548239" cy="725801"/>
          </a:xfrm>
          <a:noFill/>
        </p:spPr>
        <p:txBody>
          <a:bodyPr anchor="ctr">
            <a:noAutofit/>
          </a:bodyPr>
          <a:lstStyle>
            <a:lvl1pPr marL="0" indent="0">
              <a:buNone/>
              <a:defRPr sz="2700" b="1" cap="none" baseline="0">
                <a:solidFill>
                  <a:schemeClr val="bg1"/>
                </a:solidFill>
              </a:defRPr>
            </a:lvl1pPr>
          </a:lstStyle>
          <a:p>
            <a:pPr lvl="0"/>
            <a:r>
              <a:rPr lang="en-US" smtClean="0"/>
              <a:t>Click to edit Master text styles</a:t>
            </a:r>
          </a:p>
        </p:txBody>
      </p:sp>
      <p:sp>
        <p:nvSpPr>
          <p:cNvPr id="10" name="Title 1"/>
          <p:cNvSpPr>
            <a:spLocks noGrp="1"/>
          </p:cNvSpPr>
          <p:nvPr>
            <p:ph type="title"/>
          </p:nvPr>
        </p:nvSpPr>
        <p:spPr>
          <a:xfrm>
            <a:off x="1077103" y="268117"/>
            <a:ext cx="10840859" cy="576345"/>
          </a:xfrm>
        </p:spPr>
        <p:txBody>
          <a:bodyPr/>
          <a:lstStyle/>
          <a:p>
            <a:r>
              <a:rPr lang="en-US" dirty="0" smtClean="0"/>
              <a:t>Click to edit Master title style</a:t>
            </a:r>
            <a:endParaRPr lang="en-US" dirty="0"/>
          </a:p>
        </p:txBody>
      </p:sp>
      <p:sp>
        <p:nvSpPr>
          <p:cNvPr id="12" name="Content Placeholder 3"/>
          <p:cNvSpPr>
            <a:spLocks noGrp="1"/>
          </p:cNvSpPr>
          <p:nvPr>
            <p:ph sz="half" idx="2"/>
          </p:nvPr>
        </p:nvSpPr>
        <p:spPr>
          <a:xfrm>
            <a:off x="1077105" y="878113"/>
            <a:ext cx="10849323" cy="424921"/>
          </a:xfrm>
        </p:spPr>
        <p:txBody>
          <a:bodyPr/>
          <a:lstStyle>
            <a:lvl1pPr marL="0" indent="0">
              <a:buNone/>
              <a:defRPr sz="3200">
                <a:solidFill>
                  <a:schemeClr val="accent2"/>
                </a:solidFill>
              </a:defRPr>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p:txBody>
      </p:sp>
    </p:spTree>
    <p:extLst>
      <p:ext uri="{BB962C8B-B14F-4D97-AF65-F5344CB8AC3E}">
        <p14:creationId xmlns:p14="http://schemas.microsoft.com/office/powerpoint/2010/main" val="315086280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706" y="1600729"/>
            <a:ext cx="5421223" cy="4525699"/>
          </a:xfrm>
        </p:spPr>
        <p:txBody>
          <a:bodyPr/>
          <a:lstStyle>
            <a:lvl1pPr>
              <a:defRPr sz="24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7899" y="1600729"/>
            <a:ext cx="5421224" cy="4525699"/>
          </a:xfrm>
        </p:spPr>
        <p:txBody>
          <a:bodyPr/>
          <a:lstStyle>
            <a:lvl1pPr>
              <a:defRPr sz="24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11"/>
          </p:nvPr>
        </p:nvSpPr>
        <p:spPr>
          <a:xfrm>
            <a:off x="1077105" y="878156"/>
            <a:ext cx="10849323" cy="424921"/>
          </a:xfrm>
        </p:spPr>
        <p:txBody>
          <a:bodyPr/>
          <a:lstStyle>
            <a:lvl1pPr marL="0" indent="0">
              <a:buNone/>
              <a:defRPr sz="3200">
                <a:solidFill>
                  <a:schemeClr val="accent2"/>
                </a:solidFill>
              </a:defRPr>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p:txBody>
      </p:sp>
      <p:sp>
        <p:nvSpPr>
          <p:cNvPr id="6" name="Footer Placeholder 4"/>
          <p:cNvSpPr>
            <a:spLocks noGrp="1"/>
          </p:cNvSpPr>
          <p:nvPr>
            <p:ph type="ftr" sz="quarter" idx="12"/>
          </p:nvPr>
        </p:nvSpPr>
        <p:spPr>
          <a:xfrm>
            <a:off x="8048625" y="6389688"/>
            <a:ext cx="3859213" cy="365125"/>
          </a:xfrm>
          <a:prstGeom prst="rect">
            <a:avLst/>
          </a:prstGeom>
        </p:spPr>
        <p:txBody>
          <a:bodyPr vert="horz" wrap="square" lIns="121685" tIns="60843" rIns="121685" bIns="60843" numCol="1" anchor="t" anchorCtr="0" compatLnSpc="1">
            <a:prstTxWarp prst="textNoShape">
              <a:avLst/>
            </a:prstTxWarp>
          </a:bodyPr>
          <a:lstStyle>
            <a:lvl1pPr>
              <a:defRPr sz="900" b="0">
                <a:solidFill>
                  <a:srgbClr val="000000"/>
                </a:solidFill>
              </a:defRPr>
            </a:lvl1pPr>
          </a:lstStyle>
          <a:p>
            <a:r>
              <a:rPr lang="en-US"/>
              <a:t>‹#›</a:t>
            </a:r>
          </a:p>
        </p:txBody>
      </p:sp>
    </p:spTree>
    <p:extLst>
      <p:ext uri="{BB962C8B-B14F-4D97-AF65-F5344CB8AC3E}">
        <p14:creationId xmlns:p14="http://schemas.microsoft.com/office/powerpoint/2010/main" val="333356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p:nvPr>
        </p:nvSpPr>
        <p:spPr>
          <a:xfrm>
            <a:off x="1072183" y="327387"/>
            <a:ext cx="10969924" cy="541860"/>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1072183" y="2029469"/>
            <a:ext cx="10969943" cy="408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1072183" y="864288"/>
            <a:ext cx="10969943" cy="406400"/>
          </a:xfrm>
        </p:spPr>
        <p:txBody>
          <a:bodyPr>
            <a:noAutofit/>
          </a:bodyPr>
          <a:lstStyle>
            <a:lvl1pPr marL="0" indent="0">
              <a:spcAft>
                <a:spcPts val="0"/>
              </a:spcAft>
              <a:buFontTx/>
              <a:buNone/>
              <a:defRPr sz="2700">
                <a:solidFill>
                  <a:schemeClr val="accent1"/>
                </a:solidFill>
              </a:defRPr>
            </a:lvl1pPr>
            <a:lvl2pPr marL="608885" indent="0">
              <a:buFontTx/>
              <a:buNone/>
              <a:defRPr/>
            </a:lvl2pPr>
            <a:lvl3pPr marL="1217771" indent="0">
              <a:buFontTx/>
              <a:buNone/>
              <a:defRPr/>
            </a:lvl3pPr>
            <a:lvl4pPr marL="1826656" indent="0">
              <a:buFontTx/>
              <a:buNone/>
              <a:defRPr/>
            </a:lvl4pPr>
            <a:lvl5pPr marL="2435536"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25706800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379DEA30-CB19-AF47-A80F-089235AE30C1}" type="datetime1">
              <a:rPr lang="en-US" smtClean="0"/>
              <a:pPr/>
              <a:t>10/2/2014</a:t>
            </a:fld>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CC0C4"/>
                </a:solidFill>
              </a:defRPr>
            </a:lvl1pPr>
          </a:lstStyle>
          <a:p>
            <a:fld id="{C51EAA63-D034-42AE-91FA-B13B9518C7BE}" type="slidenum">
              <a:rPr/>
              <a:pPr/>
              <a:t>‹#›</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BFC67A8-2428-AD4F-9E90-98D5BF307629}" type="datetime1">
              <a:rPr lang="en-US" smtClean="0"/>
              <a:pPr/>
              <a:t>10/2/2014</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1BD2BC0-F1E8-6041-8F42-C04D7525FEBD}" type="datetime1">
              <a:rPr lang="en-US" smtClean="0"/>
              <a:pPr/>
              <a:t>10/2/2014</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E531C600-94F6-F64C-9FB4-E2D9787B0414}" type="datetime1">
              <a:rPr lang="en-US" smtClean="0"/>
              <a:pPr/>
              <a:t>10/2/2014</a:t>
            </a:fld>
            <a:endParaRPr dirty="0"/>
          </a:p>
        </p:txBody>
      </p:sp>
      <p:sp>
        <p:nvSpPr>
          <p:cNvPr id="5" name="Footer Placeholder 4"/>
          <p:cNvSpPr>
            <a:spLocks noGrp="1"/>
          </p:cNvSpPr>
          <p:nvPr>
            <p:ph type="ftr" sz="quarter" idx="11"/>
          </p:nvPr>
        </p:nvSpPr>
        <p:spPr/>
        <p:txBody>
          <a:bodyPr>
            <a:noAutofit/>
          </a:bodyPr>
          <a:lstStyle/>
          <a:p>
            <a:r>
              <a:rPr dirty="0"/>
              <a:t>Oracle Confidential – Internal/Restricted/Highly Restricted</a:t>
            </a:r>
          </a:p>
        </p:txBody>
      </p:sp>
      <p:sp>
        <p:nvSpPr>
          <p:cNvPr id="6" name="Slide Number Placeholder 5"/>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A82FA-137B-0E4B-8842-3E2FA0566BB7}" type="datetime1">
              <a:rPr lang="en-US" smtClean="0"/>
              <a:pPr/>
              <a:t>10/2/2014</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63214" y="6556248"/>
            <a:ext cx="1226398"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10884AAB-5C7D-C442-9BDE-C043DC8A24D4}" type="datetime1">
              <a:rPr lang="en-US" smtClean="0"/>
              <a:pPr/>
              <a:t>10/2/2014</a:t>
            </a:fld>
            <a:endParaRPr dirty="0"/>
          </a:p>
        </p:txBody>
      </p:sp>
      <p:sp>
        <p:nvSpPr>
          <p:cNvPr id="15" name="TextBox 14"/>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3"/>
          </p:nvPr>
        </p:nvSpPr>
        <p:spPr>
          <a:xfrm>
            <a:off x="8777289" y="6556248"/>
            <a:ext cx="2498723" cy="182880"/>
          </a:xfrm>
          <a:prstGeom prst="rect">
            <a:avLst/>
          </a:prstGeom>
        </p:spPr>
        <p:txBody>
          <a:bodyPr vert="horz" wrap="none" lIns="0" tIns="0" rIns="0" bIns="0" rtlCol="0" anchor="ctr"/>
          <a:lstStyle>
            <a:lvl1pPr algn="l">
              <a:defRPr sz="800">
                <a:solidFill>
                  <a:schemeClr val="tx1">
                    <a:lumMod val="60000"/>
                    <a:lumOff val="40000"/>
                  </a:schemeClr>
                </a:solidFill>
              </a:defRPr>
            </a:lvl1pPr>
          </a:lstStyle>
          <a:p>
            <a:r>
              <a:rPr dirty="0"/>
              <a:t>Oracle Confidential – Internal/Restricted/Highly Restricted</a:t>
            </a: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51EAA63-D034-42AE-91FA-B13B9518C7BE}" type="slidenum">
              <a:rPr/>
              <a:pPr/>
              <a:t>‹#›</a:t>
            </a:fld>
            <a:endParaRPr dirty="0"/>
          </a:p>
        </p:txBody>
      </p:sp>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4" r:id="rId39"/>
    <p:sldLayoutId id="2147483695" r:id="rId40"/>
    <p:sldLayoutId id="2147483696" r:id="rId41"/>
    <p:sldLayoutId id="2147483697" r:id="rId42"/>
    <p:sldLayoutId id="2147483698" r:id="rId43"/>
    <p:sldLayoutId id="2147483699"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4.pn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emf"/><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3.xml"/><Relationship Id="rId16" Type="http://schemas.openxmlformats.org/officeDocument/2006/relationships/image" Target="../media/image59.png"/><Relationship Id="rId1" Type="http://schemas.openxmlformats.org/officeDocument/2006/relationships/slideLayout" Target="../slideLayouts/slideLayout2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emf"/><Relationship Id="rId9" Type="http://schemas.openxmlformats.org/officeDocument/2006/relationships/image" Target="../media/image52.png"/><Relationship Id="rId14"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61.png"/><Relationship Id="rId11" Type="http://schemas.openxmlformats.org/officeDocument/2006/relationships/image" Target="../media/image66.emf"/><Relationship Id="rId5" Type="http://schemas.openxmlformats.org/officeDocument/2006/relationships/image" Target="../media/image47.emf"/><Relationship Id="rId10" Type="http://schemas.openxmlformats.org/officeDocument/2006/relationships/image" Target="../media/image65.png"/><Relationship Id="rId4" Type="http://schemas.openxmlformats.org/officeDocument/2006/relationships/image" Target="../media/image46.emf"/><Relationship Id="rId9"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40.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jpeg"/></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40.xml"/><Relationship Id="rId5" Type="http://schemas.openxmlformats.org/officeDocument/2006/relationships/image" Target="../media/image35.pn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4.pn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hyperlink" Target="http://www.oracle.com/us/products/servers-storage/storage/nas/overview/index.html" TargetMode="External"/><Relationship Id="rId7" Type="http://schemas.openxmlformats.org/officeDocument/2006/relationships/hyperlink" Target="http://docs.oracle.com/cd/E27998_01/html/E48433/integration__oracle_intelligent_storage_protocol.html" TargetMode="External"/><Relationship Id="rId2" Type="http://schemas.openxmlformats.org/officeDocument/2006/relationships/notesSlide" Target="../notesSlides/notesSlide18.xml"/><Relationship Id="rId1" Type="http://schemas.openxmlformats.org/officeDocument/2006/relationships/slideLayout" Target="../slideLayouts/slideLayout40.xml"/><Relationship Id="rId6" Type="http://schemas.openxmlformats.org/officeDocument/2006/relationships/hyperlink" Target="http://www.oracle.com/technetwork/issue-archive/2010/10-jan/o10compression-082302.html" TargetMode="External"/><Relationship Id="rId5" Type="http://schemas.openxmlformats.org/officeDocument/2006/relationships/hyperlink" Target="http://www.oracle.com/us/products/servers-storage/storage/nas/snap/overview/index.html" TargetMode="External"/><Relationship Id="rId4" Type="http://schemas.openxmlformats.org/officeDocument/2006/relationships/hyperlink" Target="http://www.oracle.com/technetwork/oem/grid-control/downloads/zfs-storage-plugin-487867.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4"/>
          <p:cNvSpPr>
            <a:spLocks noGrp="1"/>
          </p:cNvSpPr>
          <p:nvPr>
            <p:ph type="title"/>
          </p:nvPr>
        </p:nvSpPr>
        <p:spPr>
          <a:xfrm>
            <a:off x="601663" y="2738438"/>
            <a:ext cx="6181725" cy="1012825"/>
          </a:xfrm>
        </p:spPr>
        <p:txBody>
          <a:bodyPr/>
          <a:lstStyle/>
          <a:p>
            <a:r>
              <a:rPr lang="en-US">
                <a:latin typeface="Arial" charset="0"/>
                <a:ea typeface="ＭＳ Ｐゴシック" charset="0"/>
                <a:cs typeface="ＭＳ Ｐゴシック" charset="0"/>
              </a:rPr>
              <a:t>Why a DBA Cares About Storage</a:t>
            </a:r>
          </a:p>
        </p:txBody>
      </p:sp>
      <p:sp>
        <p:nvSpPr>
          <p:cNvPr id="204803" name="Text Placeholder 7"/>
          <p:cNvSpPr>
            <a:spLocks noGrp="1"/>
          </p:cNvSpPr>
          <p:nvPr>
            <p:ph type="body" sz="quarter" idx="13"/>
          </p:nvPr>
        </p:nvSpPr>
        <p:spPr>
          <a:xfrm>
            <a:off x="601663" y="3886200"/>
            <a:ext cx="6180137" cy="1397000"/>
          </a:xfrm>
        </p:spPr>
        <p:txBody>
          <a:bodyPr/>
          <a:lstStyle/>
          <a:p>
            <a:pPr>
              <a:spcAft>
                <a:spcPct val="0"/>
              </a:spcAft>
            </a:pPr>
            <a:r>
              <a:rPr lang="en-US" dirty="0">
                <a:latin typeface="Arial" charset="0"/>
                <a:ea typeface="ＭＳ Ｐゴシック" charset="0"/>
                <a:cs typeface="ＭＳ Ｐゴシック" charset="0"/>
              </a:rPr>
              <a:t>Oracle ZFS Storage ZS3 systems will make a difference in daily </a:t>
            </a:r>
            <a:r>
              <a:rPr lang="en-US" dirty="0" smtClean="0">
                <a:latin typeface="Arial" charset="0"/>
                <a:ea typeface="ＭＳ Ｐゴシック" charset="0"/>
                <a:cs typeface="ＭＳ Ｐゴシック" charset="0"/>
              </a:rPr>
              <a:t>operations</a:t>
            </a:r>
          </a:p>
          <a:p>
            <a:pPr>
              <a:spcAft>
                <a:spcPct val="0"/>
              </a:spcAft>
            </a:pPr>
            <a:endParaRPr lang="en-US" dirty="0" smtClean="0">
              <a:latin typeface="Arial" charset="0"/>
              <a:ea typeface="ＭＳ Ｐゴシック" charset="0"/>
              <a:cs typeface="ＭＳ Ｐゴシック" charset="0"/>
            </a:endParaRPr>
          </a:p>
          <a:p>
            <a:pPr>
              <a:spcAft>
                <a:spcPct val="0"/>
              </a:spcAft>
            </a:pPr>
            <a:r>
              <a:rPr lang="en-US" dirty="0" smtClean="0">
                <a:latin typeface="Arial" charset="0"/>
                <a:ea typeface="ＭＳ Ｐゴシック" charset="0"/>
                <a:cs typeface="ＭＳ Ｐゴシック" charset="0"/>
              </a:rPr>
              <a:t>Cristian Termure</a:t>
            </a:r>
          </a:p>
          <a:p>
            <a:pPr>
              <a:spcAft>
                <a:spcPct val="0"/>
              </a:spcAft>
            </a:pPr>
            <a:r>
              <a:rPr lang="en-US" dirty="0" err="1" smtClean="0">
                <a:latin typeface="Arial" charset="0"/>
                <a:ea typeface="ＭＳ Ｐゴシック" charset="0"/>
                <a:cs typeface="ＭＳ Ｐゴシック" charset="0"/>
              </a:rPr>
              <a:t>Ciprian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Pustianu</a:t>
            </a:r>
            <a:endParaRPr lang="en-US" dirty="0">
              <a:latin typeface="Arial" charset="0"/>
              <a:ea typeface="ＭＳ Ｐゴシック" charset="0"/>
              <a:cs typeface="ＭＳ Ｐゴシック" charset="0"/>
            </a:endParaRPr>
          </a:p>
        </p:txBody>
      </p:sp>
      <p:sp>
        <p:nvSpPr>
          <p:cNvPr id="204804" name="TextBox 3"/>
          <p:cNvSpPr txBox="1">
            <a:spLocks noChangeArrowheads="1"/>
          </p:cNvSpPr>
          <p:nvPr/>
        </p:nvSpPr>
        <p:spPr bwMode="auto">
          <a:xfrm>
            <a:off x="488949" y="6394450"/>
            <a:ext cx="7053263"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872" tIns="60936" rIns="121872" bIns="60936">
            <a:spAutoFit/>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1900" b="0" dirty="0" smtClean="0">
                <a:solidFill>
                  <a:schemeClr val="bg1"/>
                </a:solidFill>
              </a:rPr>
              <a:t>No time for Downtime, </a:t>
            </a:r>
            <a:r>
              <a:rPr lang="en-US" sz="1900" b="0" dirty="0">
                <a:solidFill>
                  <a:schemeClr val="bg1"/>
                </a:solidFill>
              </a:rPr>
              <a:t>2014</a:t>
            </a:r>
          </a:p>
        </p:txBody>
      </p:sp>
      <p:grpSp>
        <p:nvGrpSpPr>
          <p:cNvPr id="204805" name="Group 18"/>
          <p:cNvGrpSpPr>
            <a:grpSpLocks noGrp="1"/>
          </p:cNvGrpSpPr>
          <p:nvPr/>
        </p:nvGrpSpPr>
        <p:grpSpPr bwMode="auto">
          <a:xfrm>
            <a:off x="8867775" y="395288"/>
            <a:ext cx="2439988" cy="6073775"/>
            <a:chOff x="7231470" y="1924532"/>
            <a:chExt cx="1705097" cy="4171468"/>
          </a:xfrm>
        </p:grpSpPr>
        <p:pic>
          <p:nvPicPr>
            <p:cNvPr id="204806" name="Picture 45" descr="Exadata_1up_0114.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881" y="1925959"/>
              <a:ext cx="1017686" cy="4170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07" name="Picture 11" descr="ZFS Storage.ps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1470" y="1924532"/>
              <a:ext cx="1420344" cy="4166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866601947"/>
      </p:ext>
    </p:extLst>
  </p:cSld>
  <p:clrMapOvr>
    <a:masterClrMapping/>
  </p:clrMapOvr>
  <p:transition advClick="0"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4"/>
          <p:cNvSpPr>
            <a:spLocks noGrp="1"/>
          </p:cNvSpPr>
          <p:nvPr>
            <p:ph type="title"/>
          </p:nvPr>
        </p:nvSpPr>
        <p:spPr>
          <a:xfrm>
            <a:off x="989012" y="838200"/>
            <a:ext cx="6276975" cy="1466850"/>
          </a:xfrm>
        </p:spPr>
        <p:txBody>
          <a:bodyPr/>
          <a:lstStyle/>
          <a:p>
            <a:r>
              <a:rPr lang="en-US" dirty="0">
                <a:ln>
                  <a:noFill/>
                </a:ln>
                <a:latin typeface="Arial" charset="0"/>
                <a:ea typeface="ＭＳ Ｐゴシック" charset="0"/>
                <a:cs typeface="ＭＳ Ｐゴシック" charset="0"/>
              </a:rPr>
              <a:t>Noon – Lunch Out</a:t>
            </a:r>
          </a:p>
        </p:txBody>
      </p:sp>
      <p:pic>
        <p:nvPicPr>
          <p:cNvPr id="21504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6150" y="2874963"/>
            <a:ext cx="2540000"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 name="Straight Arrow Connector 3"/>
          <p:cNvCxnSpPr>
            <a:cxnSpLocks noChangeShapeType="1"/>
          </p:cNvCxnSpPr>
          <p:nvPr/>
        </p:nvCxnSpPr>
        <p:spPr bwMode="auto">
          <a:xfrm rot="5400000" flipH="1" flipV="1">
            <a:off x="3350419" y="3620294"/>
            <a:ext cx="622300" cy="379412"/>
          </a:xfrm>
          <a:prstGeom prst="straightConnector1">
            <a:avLst/>
          </a:prstGeom>
          <a:noFill/>
          <a:ln w="4445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 name="Straight Arrow Connector 5"/>
          <p:cNvCxnSpPr>
            <a:cxnSpLocks noChangeShapeType="1"/>
          </p:cNvCxnSpPr>
          <p:nvPr/>
        </p:nvCxnSpPr>
        <p:spPr bwMode="auto">
          <a:xfrm rot="5400000" flipH="1" flipV="1">
            <a:off x="3051969" y="3706019"/>
            <a:ext cx="938213" cy="9525"/>
          </a:xfrm>
          <a:prstGeom prst="straightConnector1">
            <a:avLst/>
          </a:prstGeom>
          <a:noFill/>
          <a:ln w="4445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7" name="Pie 6"/>
          <p:cNvSpPr/>
          <p:nvPr/>
        </p:nvSpPr>
        <p:spPr>
          <a:xfrm flipH="1">
            <a:off x="2500313" y="3052763"/>
            <a:ext cx="2093912" cy="2120900"/>
          </a:xfrm>
          <a:prstGeom prst="pie">
            <a:avLst>
              <a:gd name="adj1" fmla="val 14598360"/>
              <a:gd name="adj2" fmla="val 16200000"/>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nSpc>
                <a:spcPct val="90000"/>
              </a:lnSpc>
              <a:spcBef>
                <a:spcPct val="50000"/>
              </a:spcBef>
              <a:buClr>
                <a:schemeClr val="accent1"/>
              </a:buClr>
              <a:defRPr/>
            </a:pPr>
            <a:endParaRPr lang="en-US" sz="1600" dirty="0" err="1">
              <a:solidFill>
                <a:schemeClr val="tx1"/>
              </a:solidFill>
              <a:latin typeface="Arial" pitchFamily="34" charset="0"/>
              <a:cs typeface="Arial" pitchFamily="34" charset="0"/>
            </a:endParaRPr>
          </a:p>
        </p:txBody>
      </p:sp>
      <p:sp>
        <p:nvSpPr>
          <p:cNvPr id="215047" name="TextBox 8"/>
          <p:cNvSpPr txBox="1">
            <a:spLocks noChangeArrowheads="1"/>
          </p:cNvSpPr>
          <p:nvPr/>
        </p:nvSpPr>
        <p:spPr bwMode="auto">
          <a:xfrm>
            <a:off x="8161338" y="946150"/>
            <a:ext cx="3525837" cy="437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dirty="0">
                <a:solidFill>
                  <a:schemeClr val="bg1"/>
                </a:solidFill>
              </a:rPr>
              <a:t>Easy troubleshooting of the performance issues and so the morning went smoothly.  Operations running normal.</a:t>
            </a:r>
          </a:p>
          <a:p>
            <a:pPr algn="l" eaLnBrk="1" hangingPunct="1"/>
            <a:endParaRPr lang="en-US" dirty="0">
              <a:solidFill>
                <a:schemeClr val="bg1"/>
              </a:solidFill>
            </a:endParaRPr>
          </a:p>
          <a:p>
            <a:pPr algn="l" eaLnBrk="1" hangingPunct="1"/>
            <a:r>
              <a:rPr lang="en-US" dirty="0">
                <a:solidFill>
                  <a:schemeClr val="bg1"/>
                </a:solidFill>
              </a:rPr>
              <a:t>Time for lunch at the new sushi place down the street …</a:t>
            </a:r>
            <a:endParaRPr lang="en-US" dirty="0"/>
          </a:p>
          <a:p>
            <a:pPr algn="l" eaLnBrk="1" hangingPunct="1"/>
            <a:endParaRPr lang="en-US" sz="1900" dirty="0"/>
          </a:p>
        </p:txBody>
      </p:sp>
      <p:pic>
        <p:nvPicPr>
          <p:cNvPr id="21504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4713" y="3297238"/>
            <a:ext cx="28575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0676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4"/>
          <p:cNvSpPr>
            <a:spLocks noGrp="1"/>
          </p:cNvSpPr>
          <p:nvPr>
            <p:ph type="title"/>
          </p:nvPr>
        </p:nvSpPr>
        <p:spPr>
          <a:xfrm>
            <a:off x="1065212" y="914400"/>
            <a:ext cx="6276975" cy="1468438"/>
          </a:xfrm>
        </p:spPr>
        <p:txBody>
          <a:bodyPr/>
          <a:lstStyle/>
          <a:p>
            <a:r>
              <a:rPr lang="en-US" dirty="0">
                <a:ln>
                  <a:noFill/>
                </a:ln>
                <a:latin typeface="Arial" charset="0"/>
                <a:ea typeface="ＭＳ Ｐゴシック" charset="0"/>
                <a:cs typeface="ＭＳ Ｐゴシック" charset="0"/>
              </a:rPr>
              <a:t>1:00pm – Innovation </a:t>
            </a:r>
          </a:p>
        </p:txBody>
      </p:sp>
      <p:pic>
        <p:nvPicPr>
          <p:cNvPr id="21606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3075" y="2862263"/>
            <a:ext cx="2540000"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Arrow Connector 5"/>
          <p:cNvCxnSpPr>
            <a:cxnSpLocks noChangeShapeType="1"/>
          </p:cNvCxnSpPr>
          <p:nvPr/>
        </p:nvCxnSpPr>
        <p:spPr bwMode="auto">
          <a:xfrm rot="5400000" flipH="1" flipV="1">
            <a:off x="2878137" y="3606801"/>
            <a:ext cx="620713" cy="379412"/>
          </a:xfrm>
          <a:prstGeom prst="straightConnector1">
            <a:avLst/>
          </a:prstGeom>
          <a:noFill/>
          <a:ln w="4445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 name="Straight Arrow Connector 6"/>
          <p:cNvCxnSpPr>
            <a:cxnSpLocks noChangeShapeType="1"/>
          </p:cNvCxnSpPr>
          <p:nvPr/>
        </p:nvCxnSpPr>
        <p:spPr bwMode="auto">
          <a:xfrm>
            <a:off x="3043238" y="4167188"/>
            <a:ext cx="577850" cy="385762"/>
          </a:xfrm>
          <a:prstGeom prst="straightConnector1">
            <a:avLst/>
          </a:prstGeom>
          <a:noFill/>
          <a:ln w="4445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8" name="Pie 7"/>
          <p:cNvSpPr/>
          <p:nvPr/>
        </p:nvSpPr>
        <p:spPr>
          <a:xfrm rot="4771740" flipH="1">
            <a:off x="1932781" y="3107532"/>
            <a:ext cx="2093913" cy="2120900"/>
          </a:xfrm>
          <a:prstGeom prst="pie">
            <a:avLst>
              <a:gd name="adj1" fmla="val 13847946"/>
              <a:gd name="adj2" fmla="val 19155064"/>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nSpc>
                <a:spcPct val="90000"/>
              </a:lnSpc>
              <a:spcBef>
                <a:spcPct val="50000"/>
              </a:spcBef>
              <a:buClr>
                <a:schemeClr val="accent1"/>
              </a:buClr>
              <a:defRPr/>
            </a:pPr>
            <a:endParaRPr lang="en-US" sz="1600" dirty="0" err="1">
              <a:solidFill>
                <a:schemeClr val="tx1"/>
              </a:solidFill>
              <a:latin typeface="Arial" pitchFamily="34" charset="0"/>
              <a:cs typeface="Arial" pitchFamily="34" charset="0"/>
            </a:endParaRPr>
          </a:p>
        </p:txBody>
      </p:sp>
      <p:sp>
        <p:nvSpPr>
          <p:cNvPr id="216071" name="TextBox 10"/>
          <p:cNvSpPr txBox="1">
            <a:spLocks noChangeArrowheads="1"/>
          </p:cNvSpPr>
          <p:nvPr/>
        </p:nvSpPr>
        <p:spPr bwMode="auto">
          <a:xfrm>
            <a:off x="8161338" y="946150"/>
            <a:ext cx="3525837" cy="437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a:solidFill>
                  <a:schemeClr val="bg1"/>
                </a:solidFill>
              </a:rPr>
              <a:t>There is a big project underway with executive visibility.  New solutions are in development but testers are constantly demanding new environments.</a:t>
            </a:r>
          </a:p>
          <a:p>
            <a:pPr algn="l" eaLnBrk="1" hangingPunct="1"/>
            <a:endParaRPr lang="en-US">
              <a:solidFill>
                <a:schemeClr val="bg1"/>
              </a:solidFill>
            </a:endParaRPr>
          </a:p>
          <a:p>
            <a:pPr algn="l" eaLnBrk="1" hangingPunct="1"/>
            <a:r>
              <a:rPr lang="en-US">
                <a:solidFill>
                  <a:schemeClr val="bg1"/>
                </a:solidFill>
              </a:rPr>
              <a:t>Time to figure out a way to help the apps developers get these new solutions to market sooner…</a:t>
            </a:r>
            <a:endParaRPr lang="en-US"/>
          </a:p>
          <a:p>
            <a:pPr algn="l" eaLnBrk="1" hangingPunct="1"/>
            <a:endParaRPr lang="en-US" sz="1900"/>
          </a:p>
        </p:txBody>
      </p:sp>
    </p:spTree>
    <p:extLst>
      <p:ext uri="{BB962C8B-B14F-4D97-AF65-F5344CB8AC3E}">
        <p14:creationId xmlns:p14="http://schemas.microsoft.com/office/powerpoint/2010/main" val="29894651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2"/>
          <p:cNvSpPr>
            <a:spLocks noGrp="1"/>
          </p:cNvSpPr>
          <p:nvPr>
            <p:ph type="title"/>
          </p:nvPr>
        </p:nvSpPr>
        <p:spPr/>
        <p:txBody>
          <a:bodyPr/>
          <a:lstStyle/>
          <a:p>
            <a:r>
              <a:rPr lang="en-US">
                <a:latin typeface="Arial" charset="0"/>
                <a:ea typeface="ＭＳ Ｐゴシック" charset="0"/>
                <a:cs typeface="ＭＳ Ｐゴシック" charset="0"/>
              </a:rPr>
              <a:t>Hurdles to Rapid Development and Deployment</a:t>
            </a:r>
          </a:p>
        </p:txBody>
      </p:sp>
      <p:sp>
        <p:nvSpPr>
          <p:cNvPr id="217091" name="Content Placeholder 2"/>
          <p:cNvSpPr>
            <a:spLocks noGrp="1"/>
          </p:cNvSpPr>
          <p:nvPr>
            <p:ph sz="half" idx="1"/>
          </p:nvPr>
        </p:nvSpPr>
        <p:spPr>
          <a:xfrm>
            <a:off x="1076325" y="1552575"/>
            <a:ext cx="10545763" cy="4395788"/>
          </a:xfrm>
        </p:spPr>
        <p:txBody>
          <a:bodyPr/>
          <a:lstStyle/>
          <a:p>
            <a:r>
              <a:rPr lang="en-US" sz="2400">
                <a:latin typeface="Arial" charset="0"/>
                <a:ea typeface="ＭＳ Ｐゴシック" charset="0"/>
                <a:cs typeface="ＭＳ Ｐゴシック" charset="0"/>
              </a:rPr>
              <a:t>Increasing the speed of application development</a:t>
            </a:r>
          </a:p>
          <a:p>
            <a:pPr lvl="1"/>
            <a:r>
              <a:rPr lang="en-US" sz="2000">
                <a:latin typeface="Arial" charset="0"/>
                <a:ea typeface="ＭＳ Ｐゴシック" charset="0"/>
              </a:rPr>
              <a:t>Fast moving application/database requirements require systematic approach to dev/test</a:t>
            </a:r>
          </a:p>
          <a:p>
            <a:pPr lvl="1"/>
            <a:r>
              <a:rPr lang="en-US" sz="2000">
                <a:latin typeface="Arial" charset="0"/>
                <a:ea typeface="ＭＳ Ｐゴシック" charset="0"/>
              </a:rPr>
              <a:t>System/application patch/upgrades can introduce risk to dev/test</a:t>
            </a:r>
          </a:p>
          <a:p>
            <a:pPr lvl="1"/>
            <a:r>
              <a:rPr lang="en-US" sz="2000">
                <a:latin typeface="Arial" charset="0"/>
                <a:ea typeface="ＭＳ Ｐゴシック" charset="0"/>
              </a:rPr>
              <a:t>Custom application/development require deployment in less time</a:t>
            </a:r>
          </a:p>
          <a:p>
            <a:r>
              <a:rPr lang="en-US" sz="2400">
                <a:latin typeface="Arial" charset="0"/>
                <a:ea typeface="ＭＳ Ｐゴシック" charset="0"/>
                <a:cs typeface="ＭＳ Ｐゴシック" charset="0"/>
              </a:rPr>
              <a:t>Efficient duplicate of mission-critical databases for application development, test, and performance trouble-shooting</a:t>
            </a:r>
          </a:p>
          <a:p>
            <a:pPr lvl="1"/>
            <a:r>
              <a:rPr lang="en-US" sz="2000">
                <a:latin typeface="Arial" charset="0"/>
                <a:ea typeface="ＭＳ Ｐゴシック" charset="0"/>
              </a:rPr>
              <a:t>Multiple clones of production databases/systems often required to support dev/test activities</a:t>
            </a:r>
          </a:p>
          <a:p>
            <a:pPr lvl="1"/>
            <a:r>
              <a:rPr lang="en-US" sz="2000">
                <a:latin typeface="Arial" charset="0"/>
                <a:ea typeface="ＭＳ Ｐゴシック" charset="0"/>
              </a:rPr>
              <a:t>Dev/test and cloning of application and databases must be non-disruptive to production database</a:t>
            </a:r>
          </a:p>
        </p:txBody>
      </p:sp>
      <p:sp>
        <p:nvSpPr>
          <p:cNvPr id="217093" name="TextBox 4"/>
          <p:cNvSpPr txBox="1">
            <a:spLocks noChangeArrowheads="1"/>
          </p:cNvSpPr>
          <p:nvPr/>
        </p:nvSpPr>
        <p:spPr bwMode="auto">
          <a:xfrm>
            <a:off x="10687050" y="107950"/>
            <a:ext cx="1217613"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eaLnBrk="1" hangingPunct="1"/>
            <a:endParaRPr lang="en-US" sz="2400">
              <a:solidFill>
                <a:srgbClr val="000000"/>
              </a:solidFill>
            </a:endParaRPr>
          </a:p>
        </p:txBody>
      </p:sp>
      <p:grpSp>
        <p:nvGrpSpPr>
          <p:cNvPr id="217094" name="Group 21"/>
          <p:cNvGrpSpPr>
            <a:grpSpLocks/>
          </p:cNvGrpSpPr>
          <p:nvPr/>
        </p:nvGrpSpPr>
        <p:grpSpPr bwMode="auto">
          <a:xfrm>
            <a:off x="0" y="5599113"/>
            <a:ext cx="12188825" cy="533400"/>
            <a:chOff x="493159" y="4185275"/>
            <a:chExt cx="8507003" cy="400205"/>
          </a:xfrm>
        </p:grpSpPr>
        <p:pic>
          <p:nvPicPr>
            <p:cNvPr id="217095" name="Text Box 10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159" y="4185275"/>
              <a:ext cx="8507003" cy="400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7096" name="Text Box 87"/>
            <p:cNvSpPr txBox="1">
              <a:spLocks noChangeArrowheads="1"/>
            </p:cNvSpPr>
            <p:nvPr/>
          </p:nvSpPr>
          <p:spPr bwMode="auto">
            <a:xfrm>
              <a:off x="650463" y="4203312"/>
              <a:ext cx="8314660" cy="374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eaLnBrk="1" hangingPunct="1"/>
              <a:r>
                <a:rPr lang="en-US">
                  <a:solidFill>
                    <a:schemeClr val="bg1"/>
                  </a:solidFill>
                </a:rPr>
                <a:t>Typically see 3-8 dev/test databases for each production environment</a:t>
              </a:r>
            </a:p>
          </p:txBody>
        </p:sp>
      </p:grpSp>
    </p:spTree>
    <p:extLst>
      <p:ext uri="{BB962C8B-B14F-4D97-AF65-F5344CB8AC3E}">
        <p14:creationId xmlns:p14="http://schemas.microsoft.com/office/powerpoint/2010/main" val="117549506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0" y="4448175"/>
            <a:ext cx="12007850" cy="126365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nSpc>
                <a:spcPct val="90000"/>
              </a:lnSpc>
              <a:spcBef>
                <a:spcPct val="50000"/>
              </a:spcBef>
              <a:buClr>
                <a:schemeClr val="accent1"/>
              </a:buClr>
              <a:defRPr/>
            </a:pPr>
            <a:endParaRPr lang="en-US" sz="2100" dirty="0" err="1">
              <a:solidFill>
                <a:schemeClr val="tx1"/>
              </a:solidFill>
              <a:latin typeface="Arial" pitchFamily="34" charset="0"/>
              <a:cs typeface="Arial" pitchFamily="34" charset="0"/>
            </a:endParaRPr>
          </a:p>
        </p:txBody>
      </p:sp>
      <p:sp>
        <p:nvSpPr>
          <p:cNvPr id="218115" name="Title 1"/>
          <p:cNvSpPr>
            <a:spLocks noGrp="1"/>
          </p:cNvSpPr>
          <p:nvPr>
            <p:ph type="title"/>
          </p:nvPr>
        </p:nvSpPr>
        <p:spPr/>
        <p:txBody>
          <a:bodyPr/>
          <a:lstStyle/>
          <a:p>
            <a:r>
              <a:rPr lang="en-US">
                <a:latin typeface="Arial" charset="0"/>
                <a:ea typeface="ＭＳ Ｐゴシック" charset="0"/>
                <a:cs typeface="ＭＳ Ｐゴシック" charset="0"/>
              </a:rPr>
              <a:t>Challenges to Development Agility Today</a:t>
            </a:r>
            <a:endParaRPr lang="en-US" sz="3200" b="0">
              <a:solidFill>
                <a:schemeClr val="tx2"/>
              </a:solidFill>
              <a:latin typeface="Arial" charset="0"/>
              <a:ea typeface="ＭＳ Ｐゴシック" charset="0"/>
              <a:cs typeface="ＭＳ Ｐゴシック" charset="0"/>
            </a:endParaRPr>
          </a:p>
        </p:txBody>
      </p:sp>
      <p:sp>
        <p:nvSpPr>
          <p:cNvPr id="218117" name="TextBox 38"/>
          <p:cNvSpPr txBox="1">
            <a:spLocks noChangeArrowheads="1"/>
          </p:cNvSpPr>
          <p:nvPr/>
        </p:nvSpPr>
        <p:spPr bwMode="auto">
          <a:xfrm>
            <a:off x="9469438" y="2641600"/>
            <a:ext cx="1804987"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1900">
                <a:solidFill>
                  <a:schemeClr val="bg1"/>
                </a:solidFill>
              </a:rPr>
              <a:t>Data Protection</a:t>
            </a:r>
          </a:p>
        </p:txBody>
      </p:sp>
      <p:grpSp>
        <p:nvGrpSpPr>
          <p:cNvPr id="218118" name="Group 3"/>
          <p:cNvGrpSpPr>
            <a:grpSpLocks/>
          </p:cNvGrpSpPr>
          <p:nvPr/>
        </p:nvGrpSpPr>
        <p:grpSpPr bwMode="auto">
          <a:xfrm>
            <a:off x="0" y="2065338"/>
            <a:ext cx="2438400" cy="3240087"/>
            <a:chOff x="-2" y="1549418"/>
            <a:chExt cx="1828801" cy="2429916"/>
          </a:xfrm>
        </p:grpSpPr>
        <p:grpSp>
          <p:nvGrpSpPr>
            <p:cNvPr id="218146" name="Group 7"/>
            <p:cNvGrpSpPr>
              <a:grpSpLocks/>
            </p:cNvGrpSpPr>
            <p:nvPr/>
          </p:nvGrpSpPr>
          <p:grpSpPr bwMode="auto">
            <a:xfrm>
              <a:off x="-2" y="1549418"/>
              <a:ext cx="1828801" cy="2209790"/>
              <a:chOff x="-2" y="1549418"/>
              <a:chExt cx="1828801" cy="2209790"/>
            </a:xfrm>
          </p:grpSpPr>
          <p:sp>
            <p:nvSpPr>
              <p:cNvPr id="33" name="Freeform 32"/>
              <p:cNvSpPr>
                <a:spLocks/>
              </p:cNvSpPr>
              <p:nvPr/>
            </p:nvSpPr>
            <p:spPr bwMode="auto">
              <a:xfrm flipH="1">
                <a:off x="-2" y="2341082"/>
                <a:ext cx="1828801" cy="1418126"/>
              </a:xfrm>
              <a:custGeom>
                <a:avLst/>
                <a:gdLst>
                  <a:gd name="T0" fmla="*/ 1166705 w 2455042"/>
                  <a:gd name="T1" fmla="*/ 883037 h 927253"/>
                  <a:gd name="T2" fmla="*/ 1338198 w 2455042"/>
                  <a:gd name="T3" fmla="*/ 764141 h 927253"/>
                  <a:gd name="T4" fmla="*/ 1449600 w 2455042"/>
                  <a:gd name="T5" fmla="*/ 548030 h 927253"/>
                  <a:gd name="T6" fmla="*/ 1406324 w 2455042"/>
                  <a:gd name="T7" fmla="*/ 330506 h 927253"/>
                  <a:gd name="T8" fmla="*/ 1275064 w 2455042"/>
                  <a:gd name="T9" fmla="*/ 169307 h 927253"/>
                  <a:gd name="T10" fmla="*/ 1091346 w 2455042"/>
                  <a:gd name="T11" fmla="*/ 57954 h 927253"/>
                  <a:gd name="T12" fmla="*/ 869346 w 2455042"/>
                  <a:gd name="T13" fmla="*/ 6107 h 927253"/>
                  <a:gd name="T14" fmla="*/ 488135 w 2455042"/>
                  <a:gd name="T15" fmla="*/ 21309 h 927253"/>
                  <a:gd name="T16" fmla="*/ 233421 w 2455042"/>
                  <a:gd name="T17" fmla="*/ 123704 h 927253"/>
                  <a:gd name="T18" fmla="*/ 45054 w 2455042"/>
                  <a:gd name="T19" fmla="*/ 335220 h 927253"/>
                  <a:gd name="T20" fmla="*/ 37249 w 2455042"/>
                  <a:gd name="T21" fmla="*/ 643241 h 927253"/>
                  <a:gd name="T22" fmla="*/ 268547 w 2455042"/>
                  <a:gd name="T23" fmla="*/ 876909 h 927253"/>
                  <a:gd name="T24" fmla="*/ 638106 w 2455042"/>
                  <a:gd name="T25" fmla="*/ 984492 h 927253"/>
                  <a:gd name="T26" fmla="*/ 964448 w 2455042"/>
                  <a:gd name="T27" fmla="*/ 956683 h 927253"/>
                  <a:gd name="T28" fmla="*/ 1115968 w 2455042"/>
                  <a:gd name="T29" fmla="*/ 1120003 h 927253"/>
                  <a:gd name="T30" fmla="*/ 1343019 w 2455042"/>
                  <a:gd name="T31" fmla="*/ 1288037 h 927253"/>
                  <a:gd name="T32" fmla="*/ 1567429 w 2455042"/>
                  <a:gd name="T33" fmla="*/ 1353081 h 927253"/>
                  <a:gd name="T34" fmla="*/ 1746957 w 2455042"/>
                  <a:gd name="T35" fmla="*/ 1353081 h 927253"/>
                  <a:gd name="T36" fmla="*/ 1746957 w 2455042"/>
                  <a:gd name="T37" fmla="*/ 1418126 h 927253"/>
                  <a:gd name="T38" fmla="*/ 1828801 w 2455042"/>
                  <a:gd name="T39" fmla="*/ 1304297 h 927253"/>
                  <a:gd name="T40" fmla="*/ 1744317 w 2455042"/>
                  <a:gd name="T41" fmla="*/ 1195890 h 927253"/>
                  <a:gd name="T42" fmla="*/ 1746957 w 2455042"/>
                  <a:gd name="T43" fmla="*/ 1260933 h 927253"/>
                  <a:gd name="T44" fmla="*/ 1599111 w 2455042"/>
                  <a:gd name="T45" fmla="*/ 1233832 h 927253"/>
                  <a:gd name="T46" fmla="*/ 1414302 w 2455042"/>
                  <a:gd name="T47" fmla="*/ 1125423 h 927253"/>
                  <a:gd name="T48" fmla="*/ 1263815 w 2455042"/>
                  <a:gd name="T49" fmla="*/ 1006174 h 927253"/>
                  <a:gd name="T50" fmla="*/ 1166705 w 2455042"/>
                  <a:gd name="T51" fmla="*/ 883037 h 9272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5042" h="927253">
                    <a:moveTo>
                      <a:pt x="1566223" y="577381"/>
                    </a:moveTo>
                    <a:cubicBezTo>
                      <a:pt x="1653646" y="556117"/>
                      <a:pt x="1733147" y="536148"/>
                      <a:pt x="1796441" y="499640"/>
                    </a:cubicBezTo>
                    <a:cubicBezTo>
                      <a:pt x="1859736" y="463132"/>
                      <a:pt x="1930748" y="405590"/>
                      <a:pt x="1945990" y="358334"/>
                    </a:cubicBezTo>
                    <a:cubicBezTo>
                      <a:pt x="1961232" y="311078"/>
                      <a:pt x="1926945" y="257376"/>
                      <a:pt x="1887895" y="216104"/>
                    </a:cubicBezTo>
                    <a:cubicBezTo>
                      <a:pt x="1848845" y="174832"/>
                      <a:pt x="1782161" y="140405"/>
                      <a:pt x="1711688" y="110703"/>
                    </a:cubicBezTo>
                    <a:cubicBezTo>
                      <a:pt x="1641215" y="81001"/>
                      <a:pt x="1555833" y="55679"/>
                      <a:pt x="1465058" y="37894"/>
                    </a:cubicBezTo>
                    <a:cubicBezTo>
                      <a:pt x="1374283" y="20109"/>
                      <a:pt x="1301999" y="7986"/>
                      <a:pt x="1167038" y="3993"/>
                    </a:cubicBezTo>
                    <a:cubicBezTo>
                      <a:pt x="1032077" y="0"/>
                      <a:pt x="797570" y="1118"/>
                      <a:pt x="655289" y="13933"/>
                    </a:cubicBezTo>
                    <a:cubicBezTo>
                      <a:pt x="513008" y="26748"/>
                      <a:pt x="412487" y="46676"/>
                      <a:pt x="313352" y="80885"/>
                    </a:cubicBezTo>
                    <a:cubicBezTo>
                      <a:pt x="214217" y="115094"/>
                      <a:pt x="104373" y="162569"/>
                      <a:pt x="60482" y="219186"/>
                    </a:cubicBezTo>
                    <a:cubicBezTo>
                      <a:pt x="16591" y="275803"/>
                      <a:pt x="0" y="361557"/>
                      <a:pt x="50004" y="420588"/>
                    </a:cubicBezTo>
                    <a:cubicBezTo>
                      <a:pt x="100008" y="479619"/>
                      <a:pt x="226071" y="536186"/>
                      <a:pt x="360506" y="573374"/>
                    </a:cubicBezTo>
                    <a:cubicBezTo>
                      <a:pt x="494941" y="610562"/>
                      <a:pt x="700914" y="635025"/>
                      <a:pt x="856614" y="643718"/>
                    </a:cubicBezTo>
                    <a:cubicBezTo>
                      <a:pt x="1012314" y="652412"/>
                      <a:pt x="1194878" y="642666"/>
                      <a:pt x="1294706" y="625535"/>
                    </a:cubicBezTo>
                    <a:cubicBezTo>
                      <a:pt x="1380357" y="679288"/>
                      <a:pt x="1413411" y="696213"/>
                      <a:pt x="1498112" y="732323"/>
                    </a:cubicBezTo>
                    <a:cubicBezTo>
                      <a:pt x="1582813" y="768433"/>
                      <a:pt x="1701903" y="816793"/>
                      <a:pt x="1802912" y="842193"/>
                    </a:cubicBezTo>
                    <a:cubicBezTo>
                      <a:pt x="1903921" y="867593"/>
                      <a:pt x="2013791" y="877635"/>
                      <a:pt x="2104168" y="884723"/>
                    </a:cubicBezTo>
                    <a:cubicBezTo>
                      <a:pt x="2194545" y="891811"/>
                      <a:pt x="2297327" y="890040"/>
                      <a:pt x="2345173" y="884723"/>
                    </a:cubicBezTo>
                    <a:lnTo>
                      <a:pt x="2345173" y="927253"/>
                    </a:lnTo>
                    <a:lnTo>
                      <a:pt x="2455042" y="852825"/>
                    </a:lnTo>
                    <a:lnTo>
                      <a:pt x="2341628" y="781942"/>
                    </a:lnTo>
                    <a:lnTo>
                      <a:pt x="2345172" y="824471"/>
                    </a:lnTo>
                    <a:cubicBezTo>
                      <a:pt x="2312684" y="828606"/>
                      <a:pt x="2221126" y="821518"/>
                      <a:pt x="2146698" y="806751"/>
                    </a:cubicBezTo>
                    <a:cubicBezTo>
                      <a:pt x="2072270" y="791984"/>
                      <a:pt x="1973624" y="760676"/>
                      <a:pt x="1898605" y="735867"/>
                    </a:cubicBezTo>
                    <a:cubicBezTo>
                      <a:pt x="1823586" y="711058"/>
                      <a:pt x="1751983" y="684309"/>
                      <a:pt x="1696586" y="657895"/>
                    </a:cubicBezTo>
                    <a:cubicBezTo>
                      <a:pt x="1641189" y="631481"/>
                      <a:pt x="1604028" y="616367"/>
                      <a:pt x="1566223" y="577381"/>
                    </a:cubicBezTo>
                    <a:close/>
                  </a:path>
                </a:pathLst>
              </a:custGeom>
              <a:gradFill rotWithShape="0">
                <a:gsLst>
                  <a:gs pos="0">
                    <a:srgbClr val="BF0000"/>
                  </a:gs>
                  <a:gs pos="67000">
                    <a:srgbClr val="FF0000"/>
                  </a:gs>
                  <a:gs pos="100000">
                    <a:srgbClr val="FF0000"/>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3175" cap="flat" cmpd="sng">
                    <a:solidFill>
                      <a:srgbClr val="000000"/>
                    </a:solidFill>
                    <a:prstDash val="solid"/>
                    <a:round/>
                    <a:headEnd/>
                    <a:tailEnd/>
                  </a14:hiddenLine>
                </a:ext>
              </a:extLst>
            </p:spPr>
            <p:txBody>
              <a:bodyPr lIns="0" tIns="0" rIns="0" bIns="0" anchor="ctr"/>
              <a:lstStyle/>
              <a:p>
                <a:endParaRPr lang="en-US"/>
              </a:p>
            </p:txBody>
          </p:sp>
          <p:sp>
            <p:nvSpPr>
              <p:cNvPr id="218149" name="TextBox 37"/>
              <p:cNvSpPr txBox="1">
                <a:spLocks noChangeArrowheads="1"/>
              </p:cNvSpPr>
              <p:nvPr/>
            </p:nvSpPr>
            <p:spPr bwMode="auto">
              <a:xfrm>
                <a:off x="537945" y="2768611"/>
                <a:ext cx="1150855" cy="19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1900">
                    <a:solidFill>
                      <a:schemeClr val="bg1"/>
                    </a:solidFill>
                  </a:rPr>
                  <a:t>Development</a:t>
                </a:r>
              </a:p>
            </p:txBody>
          </p:sp>
          <p:grpSp>
            <p:nvGrpSpPr>
              <p:cNvPr id="218150" name="Group 25"/>
              <p:cNvGrpSpPr>
                <a:grpSpLocks/>
              </p:cNvGrpSpPr>
              <p:nvPr/>
            </p:nvGrpSpPr>
            <p:grpSpPr bwMode="auto">
              <a:xfrm>
                <a:off x="580275" y="1549418"/>
                <a:ext cx="974343" cy="1308608"/>
                <a:chOff x="7001942" y="939810"/>
                <a:chExt cx="974343" cy="1308608"/>
              </a:xfrm>
            </p:grpSpPr>
            <p:pic>
              <p:nvPicPr>
                <p:cNvPr id="21815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1942" y="939810"/>
                  <a:ext cx="822628" cy="1079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Freeform 24"/>
                <p:cNvSpPr/>
                <p:nvPr/>
              </p:nvSpPr>
              <p:spPr>
                <a:xfrm>
                  <a:off x="7594432" y="1521989"/>
                  <a:ext cx="219075" cy="328592"/>
                </a:xfrm>
                <a:custGeom>
                  <a:avLst/>
                  <a:gdLst>
                    <a:gd name="connsiteX0" fmla="*/ 88107 w 219075"/>
                    <a:gd name="connsiteY0" fmla="*/ 2381 h 328612"/>
                    <a:gd name="connsiteX1" fmla="*/ 35719 w 219075"/>
                    <a:gd name="connsiteY1" fmla="*/ 90487 h 328612"/>
                    <a:gd name="connsiteX2" fmla="*/ 0 w 219075"/>
                    <a:gd name="connsiteY2" fmla="*/ 169069 h 328612"/>
                    <a:gd name="connsiteX3" fmla="*/ 0 w 219075"/>
                    <a:gd name="connsiteY3" fmla="*/ 304800 h 328612"/>
                    <a:gd name="connsiteX4" fmla="*/ 138113 w 219075"/>
                    <a:gd name="connsiteY4" fmla="*/ 328612 h 328612"/>
                    <a:gd name="connsiteX5" fmla="*/ 216694 w 219075"/>
                    <a:gd name="connsiteY5" fmla="*/ 190500 h 328612"/>
                    <a:gd name="connsiteX6" fmla="*/ 219075 w 219075"/>
                    <a:gd name="connsiteY6" fmla="*/ 83344 h 328612"/>
                    <a:gd name="connsiteX7" fmla="*/ 202407 w 219075"/>
                    <a:gd name="connsiteY7" fmla="*/ 19050 h 328612"/>
                    <a:gd name="connsiteX8" fmla="*/ 161925 w 219075"/>
                    <a:gd name="connsiteY8" fmla="*/ 0 h 328612"/>
                    <a:gd name="connsiteX9" fmla="*/ 88107 w 219075"/>
                    <a:gd name="connsiteY9" fmla="*/ 2381 h 328612"/>
                    <a:gd name="connsiteX0" fmla="*/ 90488 w 219075"/>
                    <a:gd name="connsiteY0" fmla="*/ 9525 h 328612"/>
                    <a:gd name="connsiteX1" fmla="*/ 35719 w 219075"/>
                    <a:gd name="connsiteY1" fmla="*/ 90487 h 328612"/>
                    <a:gd name="connsiteX2" fmla="*/ 0 w 219075"/>
                    <a:gd name="connsiteY2" fmla="*/ 169069 h 328612"/>
                    <a:gd name="connsiteX3" fmla="*/ 0 w 219075"/>
                    <a:gd name="connsiteY3" fmla="*/ 304800 h 328612"/>
                    <a:gd name="connsiteX4" fmla="*/ 138113 w 219075"/>
                    <a:gd name="connsiteY4" fmla="*/ 328612 h 328612"/>
                    <a:gd name="connsiteX5" fmla="*/ 216694 w 219075"/>
                    <a:gd name="connsiteY5" fmla="*/ 190500 h 328612"/>
                    <a:gd name="connsiteX6" fmla="*/ 219075 w 219075"/>
                    <a:gd name="connsiteY6" fmla="*/ 83344 h 328612"/>
                    <a:gd name="connsiteX7" fmla="*/ 202407 w 219075"/>
                    <a:gd name="connsiteY7" fmla="*/ 19050 h 328612"/>
                    <a:gd name="connsiteX8" fmla="*/ 161925 w 219075"/>
                    <a:gd name="connsiteY8" fmla="*/ 0 h 328612"/>
                    <a:gd name="connsiteX9" fmla="*/ 90488 w 219075"/>
                    <a:gd name="connsiteY9" fmla="*/ 9525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328612">
                      <a:moveTo>
                        <a:pt x="90488" y="9525"/>
                      </a:moveTo>
                      <a:lnTo>
                        <a:pt x="35719" y="90487"/>
                      </a:lnTo>
                      <a:lnTo>
                        <a:pt x="0" y="169069"/>
                      </a:lnTo>
                      <a:lnTo>
                        <a:pt x="0" y="304800"/>
                      </a:lnTo>
                      <a:lnTo>
                        <a:pt x="138113" y="328612"/>
                      </a:lnTo>
                      <a:lnTo>
                        <a:pt x="216694" y="190500"/>
                      </a:lnTo>
                      <a:cubicBezTo>
                        <a:pt x="217488" y="154781"/>
                        <a:pt x="218281" y="119063"/>
                        <a:pt x="219075" y="83344"/>
                      </a:cubicBezTo>
                      <a:lnTo>
                        <a:pt x="202407" y="19050"/>
                      </a:lnTo>
                      <a:lnTo>
                        <a:pt x="161925" y="0"/>
                      </a:lnTo>
                      <a:lnTo>
                        <a:pt x="90488" y="952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50000"/>
                    </a:spcBef>
                    <a:buClr>
                      <a:schemeClr val="accent1"/>
                    </a:buClr>
                    <a:defRPr/>
                  </a:pPr>
                  <a:endParaRPr lang="en-US" sz="1900" dirty="0" err="1">
                    <a:solidFill>
                      <a:schemeClr val="tx1"/>
                    </a:solidFill>
                    <a:latin typeface="Arial" pitchFamily="34" charset="0"/>
                    <a:cs typeface="Arial" pitchFamily="34" charset="0"/>
                  </a:endParaRPr>
                </a:p>
              </p:txBody>
            </p:sp>
            <p:pic>
              <p:nvPicPr>
                <p:cNvPr id="23" name="Picture 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330658" y="1318656"/>
                  <a:ext cx="645627" cy="929762"/>
                </a:xfrm>
                <a:prstGeom prst="ellipse">
                  <a:avLst/>
                </a:prstGeom>
                <a:noFill/>
                <a:ln w="9525">
                  <a:noFill/>
                  <a:miter lim="800000"/>
                  <a:headEnd/>
                  <a:tailEnd/>
                </a:ln>
              </p:spPr>
            </p:pic>
          </p:grpSp>
        </p:grpSp>
        <p:sp>
          <p:nvSpPr>
            <p:cNvPr id="218147" name="TextBox 8"/>
            <p:cNvSpPr txBox="1">
              <a:spLocks noChangeArrowheads="1"/>
            </p:cNvSpPr>
            <p:nvPr/>
          </p:nvSpPr>
          <p:spPr bwMode="auto">
            <a:xfrm>
              <a:off x="50797" y="3784603"/>
              <a:ext cx="829735" cy="194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2400"/>
                <a:t>Step 1</a:t>
              </a:r>
            </a:p>
          </p:txBody>
        </p:sp>
      </p:grpSp>
      <p:grpSp>
        <p:nvGrpSpPr>
          <p:cNvPr id="8" name="Group 6"/>
          <p:cNvGrpSpPr>
            <a:grpSpLocks/>
          </p:cNvGrpSpPr>
          <p:nvPr/>
        </p:nvGrpSpPr>
        <p:grpSpPr bwMode="auto">
          <a:xfrm>
            <a:off x="1873250" y="2247900"/>
            <a:ext cx="3430588" cy="3057525"/>
            <a:chOff x="1405465" y="1686488"/>
            <a:chExt cx="2573866" cy="2292850"/>
          </a:xfrm>
        </p:grpSpPr>
        <p:grpSp>
          <p:nvGrpSpPr>
            <p:cNvPr id="218141" name="Group 4"/>
            <p:cNvGrpSpPr>
              <a:grpSpLocks/>
            </p:cNvGrpSpPr>
            <p:nvPr/>
          </p:nvGrpSpPr>
          <p:grpSpPr bwMode="auto">
            <a:xfrm>
              <a:off x="1557865" y="1686488"/>
              <a:ext cx="2421466" cy="2106589"/>
              <a:chOff x="1557865" y="1686488"/>
              <a:chExt cx="2421466" cy="2106589"/>
            </a:xfrm>
          </p:grpSpPr>
          <p:sp>
            <p:nvSpPr>
              <p:cNvPr id="41" name="Freeform 40"/>
              <p:cNvSpPr>
                <a:spLocks/>
              </p:cNvSpPr>
              <p:nvPr/>
            </p:nvSpPr>
            <p:spPr bwMode="auto">
              <a:xfrm flipH="1">
                <a:off x="1557865" y="2374951"/>
                <a:ext cx="1828801" cy="1418126"/>
              </a:xfrm>
              <a:custGeom>
                <a:avLst/>
                <a:gdLst>
                  <a:gd name="T0" fmla="*/ 1166705 w 2455042"/>
                  <a:gd name="T1" fmla="*/ 883037 h 927253"/>
                  <a:gd name="T2" fmla="*/ 1338198 w 2455042"/>
                  <a:gd name="T3" fmla="*/ 764141 h 927253"/>
                  <a:gd name="T4" fmla="*/ 1449600 w 2455042"/>
                  <a:gd name="T5" fmla="*/ 548030 h 927253"/>
                  <a:gd name="T6" fmla="*/ 1406324 w 2455042"/>
                  <a:gd name="T7" fmla="*/ 330506 h 927253"/>
                  <a:gd name="T8" fmla="*/ 1275064 w 2455042"/>
                  <a:gd name="T9" fmla="*/ 169307 h 927253"/>
                  <a:gd name="T10" fmla="*/ 1091346 w 2455042"/>
                  <a:gd name="T11" fmla="*/ 57954 h 927253"/>
                  <a:gd name="T12" fmla="*/ 869346 w 2455042"/>
                  <a:gd name="T13" fmla="*/ 6107 h 927253"/>
                  <a:gd name="T14" fmla="*/ 488135 w 2455042"/>
                  <a:gd name="T15" fmla="*/ 21309 h 927253"/>
                  <a:gd name="T16" fmla="*/ 233421 w 2455042"/>
                  <a:gd name="T17" fmla="*/ 123704 h 927253"/>
                  <a:gd name="T18" fmla="*/ 45054 w 2455042"/>
                  <a:gd name="T19" fmla="*/ 335220 h 927253"/>
                  <a:gd name="T20" fmla="*/ 37249 w 2455042"/>
                  <a:gd name="T21" fmla="*/ 643241 h 927253"/>
                  <a:gd name="T22" fmla="*/ 268547 w 2455042"/>
                  <a:gd name="T23" fmla="*/ 876909 h 927253"/>
                  <a:gd name="T24" fmla="*/ 638106 w 2455042"/>
                  <a:gd name="T25" fmla="*/ 984492 h 927253"/>
                  <a:gd name="T26" fmla="*/ 964448 w 2455042"/>
                  <a:gd name="T27" fmla="*/ 956683 h 927253"/>
                  <a:gd name="T28" fmla="*/ 1115968 w 2455042"/>
                  <a:gd name="T29" fmla="*/ 1120003 h 927253"/>
                  <a:gd name="T30" fmla="*/ 1343019 w 2455042"/>
                  <a:gd name="T31" fmla="*/ 1288037 h 927253"/>
                  <a:gd name="T32" fmla="*/ 1567429 w 2455042"/>
                  <a:gd name="T33" fmla="*/ 1353081 h 927253"/>
                  <a:gd name="T34" fmla="*/ 1746957 w 2455042"/>
                  <a:gd name="T35" fmla="*/ 1353081 h 927253"/>
                  <a:gd name="T36" fmla="*/ 1746957 w 2455042"/>
                  <a:gd name="T37" fmla="*/ 1418126 h 927253"/>
                  <a:gd name="T38" fmla="*/ 1828801 w 2455042"/>
                  <a:gd name="T39" fmla="*/ 1304297 h 927253"/>
                  <a:gd name="T40" fmla="*/ 1744317 w 2455042"/>
                  <a:gd name="T41" fmla="*/ 1195890 h 927253"/>
                  <a:gd name="T42" fmla="*/ 1746957 w 2455042"/>
                  <a:gd name="T43" fmla="*/ 1260933 h 927253"/>
                  <a:gd name="T44" fmla="*/ 1599111 w 2455042"/>
                  <a:gd name="T45" fmla="*/ 1233832 h 927253"/>
                  <a:gd name="T46" fmla="*/ 1414302 w 2455042"/>
                  <a:gd name="T47" fmla="*/ 1125423 h 927253"/>
                  <a:gd name="T48" fmla="*/ 1263815 w 2455042"/>
                  <a:gd name="T49" fmla="*/ 1006174 h 927253"/>
                  <a:gd name="T50" fmla="*/ 1166705 w 2455042"/>
                  <a:gd name="T51" fmla="*/ 883037 h 9272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5042" h="927253">
                    <a:moveTo>
                      <a:pt x="1566223" y="577381"/>
                    </a:moveTo>
                    <a:cubicBezTo>
                      <a:pt x="1653646" y="556117"/>
                      <a:pt x="1733147" y="536148"/>
                      <a:pt x="1796441" y="499640"/>
                    </a:cubicBezTo>
                    <a:cubicBezTo>
                      <a:pt x="1859736" y="463132"/>
                      <a:pt x="1930748" y="405590"/>
                      <a:pt x="1945990" y="358334"/>
                    </a:cubicBezTo>
                    <a:cubicBezTo>
                      <a:pt x="1961232" y="311078"/>
                      <a:pt x="1926945" y="257376"/>
                      <a:pt x="1887895" y="216104"/>
                    </a:cubicBezTo>
                    <a:cubicBezTo>
                      <a:pt x="1848845" y="174832"/>
                      <a:pt x="1782161" y="140405"/>
                      <a:pt x="1711688" y="110703"/>
                    </a:cubicBezTo>
                    <a:cubicBezTo>
                      <a:pt x="1641215" y="81001"/>
                      <a:pt x="1555833" y="55679"/>
                      <a:pt x="1465058" y="37894"/>
                    </a:cubicBezTo>
                    <a:cubicBezTo>
                      <a:pt x="1374283" y="20109"/>
                      <a:pt x="1301999" y="7986"/>
                      <a:pt x="1167038" y="3993"/>
                    </a:cubicBezTo>
                    <a:cubicBezTo>
                      <a:pt x="1032077" y="0"/>
                      <a:pt x="797570" y="1118"/>
                      <a:pt x="655289" y="13933"/>
                    </a:cubicBezTo>
                    <a:cubicBezTo>
                      <a:pt x="513008" y="26748"/>
                      <a:pt x="412487" y="46676"/>
                      <a:pt x="313352" y="80885"/>
                    </a:cubicBezTo>
                    <a:cubicBezTo>
                      <a:pt x="214217" y="115094"/>
                      <a:pt x="104373" y="162569"/>
                      <a:pt x="60482" y="219186"/>
                    </a:cubicBezTo>
                    <a:cubicBezTo>
                      <a:pt x="16591" y="275803"/>
                      <a:pt x="0" y="361557"/>
                      <a:pt x="50004" y="420588"/>
                    </a:cubicBezTo>
                    <a:cubicBezTo>
                      <a:pt x="100008" y="479619"/>
                      <a:pt x="226071" y="536186"/>
                      <a:pt x="360506" y="573374"/>
                    </a:cubicBezTo>
                    <a:cubicBezTo>
                      <a:pt x="494941" y="610562"/>
                      <a:pt x="700914" y="635025"/>
                      <a:pt x="856614" y="643718"/>
                    </a:cubicBezTo>
                    <a:cubicBezTo>
                      <a:pt x="1012314" y="652412"/>
                      <a:pt x="1194878" y="642666"/>
                      <a:pt x="1294706" y="625535"/>
                    </a:cubicBezTo>
                    <a:cubicBezTo>
                      <a:pt x="1380357" y="679288"/>
                      <a:pt x="1413411" y="696213"/>
                      <a:pt x="1498112" y="732323"/>
                    </a:cubicBezTo>
                    <a:cubicBezTo>
                      <a:pt x="1582813" y="768433"/>
                      <a:pt x="1701903" y="816793"/>
                      <a:pt x="1802912" y="842193"/>
                    </a:cubicBezTo>
                    <a:cubicBezTo>
                      <a:pt x="1903921" y="867593"/>
                      <a:pt x="2013791" y="877635"/>
                      <a:pt x="2104168" y="884723"/>
                    </a:cubicBezTo>
                    <a:cubicBezTo>
                      <a:pt x="2194545" y="891811"/>
                      <a:pt x="2297327" y="890040"/>
                      <a:pt x="2345173" y="884723"/>
                    </a:cubicBezTo>
                    <a:lnTo>
                      <a:pt x="2345173" y="927253"/>
                    </a:lnTo>
                    <a:lnTo>
                      <a:pt x="2455042" y="852825"/>
                    </a:lnTo>
                    <a:lnTo>
                      <a:pt x="2341628" y="781942"/>
                    </a:lnTo>
                    <a:lnTo>
                      <a:pt x="2345172" y="824471"/>
                    </a:lnTo>
                    <a:cubicBezTo>
                      <a:pt x="2312684" y="828606"/>
                      <a:pt x="2221126" y="821518"/>
                      <a:pt x="2146698" y="806751"/>
                    </a:cubicBezTo>
                    <a:cubicBezTo>
                      <a:pt x="2072270" y="791984"/>
                      <a:pt x="1973624" y="760676"/>
                      <a:pt x="1898605" y="735867"/>
                    </a:cubicBezTo>
                    <a:cubicBezTo>
                      <a:pt x="1823586" y="711058"/>
                      <a:pt x="1751983" y="684309"/>
                      <a:pt x="1696586" y="657895"/>
                    </a:cubicBezTo>
                    <a:cubicBezTo>
                      <a:pt x="1641189" y="631481"/>
                      <a:pt x="1604028" y="616367"/>
                      <a:pt x="1566223" y="577381"/>
                    </a:cubicBezTo>
                    <a:close/>
                  </a:path>
                </a:pathLst>
              </a:custGeom>
              <a:gradFill rotWithShape="0">
                <a:gsLst>
                  <a:gs pos="0">
                    <a:srgbClr val="BF0000"/>
                  </a:gs>
                  <a:gs pos="67000">
                    <a:srgbClr val="FF0000"/>
                  </a:gs>
                  <a:gs pos="100000">
                    <a:srgbClr val="FF0000"/>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3175" cap="flat" cmpd="sng">
                    <a:solidFill>
                      <a:srgbClr val="000000"/>
                    </a:solidFill>
                    <a:prstDash val="solid"/>
                    <a:round/>
                    <a:headEnd/>
                    <a:tailEnd/>
                  </a14:hiddenLine>
                </a:ext>
              </a:extLst>
            </p:spPr>
            <p:txBody>
              <a:bodyPr lIns="0" tIns="0" rIns="0" bIns="0" anchor="ctr"/>
              <a:lstStyle/>
              <a:p>
                <a:endParaRPr lang="en-US"/>
              </a:p>
            </p:txBody>
          </p:sp>
          <p:pic>
            <p:nvPicPr>
              <p:cNvPr id="218144" name="Picture 5" descr="OTLP.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2333" y="1686488"/>
                <a:ext cx="766634" cy="1186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145" name="TextBox 35"/>
              <p:cNvSpPr txBox="1">
                <a:spLocks noChangeArrowheads="1"/>
              </p:cNvSpPr>
              <p:nvPr/>
            </p:nvSpPr>
            <p:spPr bwMode="auto">
              <a:xfrm>
                <a:off x="2472264" y="2904080"/>
                <a:ext cx="1507067" cy="19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1900">
                    <a:solidFill>
                      <a:schemeClr val="bg1"/>
                    </a:solidFill>
                  </a:rPr>
                  <a:t>DBA</a:t>
                </a:r>
              </a:p>
            </p:txBody>
          </p:sp>
        </p:grpSp>
        <p:sp>
          <p:nvSpPr>
            <p:cNvPr id="218142" name="TextBox 52"/>
            <p:cNvSpPr txBox="1">
              <a:spLocks noChangeArrowheads="1"/>
            </p:cNvSpPr>
            <p:nvPr/>
          </p:nvSpPr>
          <p:spPr bwMode="auto">
            <a:xfrm>
              <a:off x="1405465" y="3776138"/>
              <a:ext cx="64346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2400"/>
                <a:t>2</a:t>
              </a:r>
            </a:p>
          </p:txBody>
        </p:sp>
      </p:grpSp>
      <p:grpSp>
        <p:nvGrpSpPr>
          <p:cNvPr id="11" name="Group 9"/>
          <p:cNvGrpSpPr>
            <a:grpSpLocks/>
          </p:cNvGrpSpPr>
          <p:nvPr/>
        </p:nvGrpSpPr>
        <p:grpSpPr bwMode="auto">
          <a:xfrm>
            <a:off x="4051300" y="2181225"/>
            <a:ext cx="2652713" cy="3236913"/>
            <a:chOff x="3039537" y="1636221"/>
            <a:chExt cx="1989660" cy="2427778"/>
          </a:xfrm>
        </p:grpSpPr>
        <p:sp>
          <p:nvSpPr>
            <p:cNvPr id="27" name="Freeform 26"/>
            <p:cNvSpPr>
              <a:spLocks/>
            </p:cNvSpPr>
            <p:nvPr/>
          </p:nvSpPr>
          <p:spPr bwMode="auto">
            <a:xfrm flipH="1">
              <a:off x="3200396" y="2391883"/>
              <a:ext cx="1828801" cy="1418126"/>
            </a:xfrm>
            <a:custGeom>
              <a:avLst/>
              <a:gdLst>
                <a:gd name="T0" fmla="*/ 1166705 w 2455042"/>
                <a:gd name="T1" fmla="*/ 883037 h 927253"/>
                <a:gd name="T2" fmla="*/ 1338198 w 2455042"/>
                <a:gd name="T3" fmla="*/ 764141 h 927253"/>
                <a:gd name="T4" fmla="*/ 1449600 w 2455042"/>
                <a:gd name="T5" fmla="*/ 548030 h 927253"/>
                <a:gd name="T6" fmla="*/ 1406324 w 2455042"/>
                <a:gd name="T7" fmla="*/ 330506 h 927253"/>
                <a:gd name="T8" fmla="*/ 1275064 w 2455042"/>
                <a:gd name="T9" fmla="*/ 169307 h 927253"/>
                <a:gd name="T10" fmla="*/ 1091346 w 2455042"/>
                <a:gd name="T11" fmla="*/ 57954 h 927253"/>
                <a:gd name="T12" fmla="*/ 869346 w 2455042"/>
                <a:gd name="T13" fmla="*/ 6107 h 927253"/>
                <a:gd name="T14" fmla="*/ 488135 w 2455042"/>
                <a:gd name="T15" fmla="*/ 21309 h 927253"/>
                <a:gd name="T16" fmla="*/ 233421 w 2455042"/>
                <a:gd name="T17" fmla="*/ 123704 h 927253"/>
                <a:gd name="T18" fmla="*/ 45054 w 2455042"/>
                <a:gd name="T19" fmla="*/ 335220 h 927253"/>
                <a:gd name="T20" fmla="*/ 37249 w 2455042"/>
                <a:gd name="T21" fmla="*/ 643241 h 927253"/>
                <a:gd name="T22" fmla="*/ 268547 w 2455042"/>
                <a:gd name="T23" fmla="*/ 876909 h 927253"/>
                <a:gd name="T24" fmla="*/ 638106 w 2455042"/>
                <a:gd name="T25" fmla="*/ 984492 h 927253"/>
                <a:gd name="T26" fmla="*/ 964448 w 2455042"/>
                <a:gd name="T27" fmla="*/ 956683 h 927253"/>
                <a:gd name="T28" fmla="*/ 1115968 w 2455042"/>
                <a:gd name="T29" fmla="*/ 1120003 h 927253"/>
                <a:gd name="T30" fmla="*/ 1343019 w 2455042"/>
                <a:gd name="T31" fmla="*/ 1288037 h 927253"/>
                <a:gd name="T32" fmla="*/ 1567429 w 2455042"/>
                <a:gd name="T33" fmla="*/ 1353081 h 927253"/>
                <a:gd name="T34" fmla="*/ 1746957 w 2455042"/>
                <a:gd name="T35" fmla="*/ 1353081 h 927253"/>
                <a:gd name="T36" fmla="*/ 1746957 w 2455042"/>
                <a:gd name="T37" fmla="*/ 1418126 h 927253"/>
                <a:gd name="T38" fmla="*/ 1828801 w 2455042"/>
                <a:gd name="T39" fmla="*/ 1304297 h 927253"/>
                <a:gd name="T40" fmla="*/ 1744317 w 2455042"/>
                <a:gd name="T41" fmla="*/ 1195890 h 927253"/>
                <a:gd name="T42" fmla="*/ 1746957 w 2455042"/>
                <a:gd name="T43" fmla="*/ 1260933 h 927253"/>
                <a:gd name="T44" fmla="*/ 1599111 w 2455042"/>
                <a:gd name="T45" fmla="*/ 1233832 h 927253"/>
                <a:gd name="T46" fmla="*/ 1414302 w 2455042"/>
                <a:gd name="T47" fmla="*/ 1125423 h 927253"/>
                <a:gd name="T48" fmla="*/ 1263815 w 2455042"/>
                <a:gd name="T49" fmla="*/ 1006174 h 927253"/>
                <a:gd name="T50" fmla="*/ 1166705 w 2455042"/>
                <a:gd name="T51" fmla="*/ 883037 h 9272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5042" h="927253">
                  <a:moveTo>
                    <a:pt x="1566223" y="577381"/>
                  </a:moveTo>
                  <a:cubicBezTo>
                    <a:pt x="1653646" y="556117"/>
                    <a:pt x="1733147" y="536148"/>
                    <a:pt x="1796441" y="499640"/>
                  </a:cubicBezTo>
                  <a:cubicBezTo>
                    <a:pt x="1859736" y="463132"/>
                    <a:pt x="1930748" y="405590"/>
                    <a:pt x="1945990" y="358334"/>
                  </a:cubicBezTo>
                  <a:cubicBezTo>
                    <a:pt x="1961232" y="311078"/>
                    <a:pt x="1926945" y="257376"/>
                    <a:pt x="1887895" y="216104"/>
                  </a:cubicBezTo>
                  <a:cubicBezTo>
                    <a:pt x="1848845" y="174832"/>
                    <a:pt x="1782161" y="140405"/>
                    <a:pt x="1711688" y="110703"/>
                  </a:cubicBezTo>
                  <a:cubicBezTo>
                    <a:pt x="1641215" y="81001"/>
                    <a:pt x="1555833" y="55679"/>
                    <a:pt x="1465058" y="37894"/>
                  </a:cubicBezTo>
                  <a:cubicBezTo>
                    <a:pt x="1374283" y="20109"/>
                    <a:pt x="1301999" y="7986"/>
                    <a:pt x="1167038" y="3993"/>
                  </a:cubicBezTo>
                  <a:cubicBezTo>
                    <a:pt x="1032077" y="0"/>
                    <a:pt x="797570" y="1118"/>
                    <a:pt x="655289" y="13933"/>
                  </a:cubicBezTo>
                  <a:cubicBezTo>
                    <a:pt x="513008" y="26748"/>
                    <a:pt x="412487" y="46676"/>
                    <a:pt x="313352" y="80885"/>
                  </a:cubicBezTo>
                  <a:cubicBezTo>
                    <a:pt x="214217" y="115094"/>
                    <a:pt x="104373" y="162569"/>
                    <a:pt x="60482" y="219186"/>
                  </a:cubicBezTo>
                  <a:cubicBezTo>
                    <a:pt x="16591" y="275803"/>
                    <a:pt x="0" y="361557"/>
                    <a:pt x="50004" y="420588"/>
                  </a:cubicBezTo>
                  <a:cubicBezTo>
                    <a:pt x="100008" y="479619"/>
                    <a:pt x="226071" y="536186"/>
                    <a:pt x="360506" y="573374"/>
                  </a:cubicBezTo>
                  <a:cubicBezTo>
                    <a:pt x="494941" y="610562"/>
                    <a:pt x="700914" y="635025"/>
                    <a:pt x="856614" y="643718"/>
                  </a:cubicBezTo>
                  <a:cubicBezTo>
                    <a:pt x="1012314" y="652412"/>
                    <a:pt x="1194878" y="642666"/>
                    <a:pt x="1294706" y="625535"/>
                  </a:cubicBezTo>
                  <a:cubicBezTo>
                    <a:pt x="1380357" y="679288"/>
                    <a:pt x="1413411" y="696213"/>
                    <a:pt x="1498112" y="732323"/>
                  </a:cubicBezTo>
                  <a:cubicBezTo>
                    <a:pt x="1582813" y="768433"/>
                    <a:pt x="1701903" y="816793"/>
                    <a:pt x="1802912" y="842193"/>
                  </a:cubicBezTo>
                  <a:cubicBezTo>
                    <a:pt x="1903921" y="867593"/>
                    <a:pt x="2013791" y="877635"/>
                    <a:pt x="2104168" y="884723"/>
                  </a:cubicBezTo>
                  <a:cubicBezTo>
                    <a:pt x="2194545" y="891811"/>
                    <a:pt x="2297327" y="890040"/>
                    <a:pt x="2345173" y="884723"/>
                  </a:cubicBezTo>
                  <a:lnTo>
                    <a:pt x="2345173" y="927253"/>
                  </a:lnTo>
                  <a:lnTo>
                    <a:pt x="2455042" y="852825"/>
                  </a:lnTo>
                  <a:lnTo>
                    <a:pt x="2341628" y="781942"/>
                  </a:lnTo>
                  <a:lnTo>
                    <a:pt x="2345172" y="824471"/>
                  </a:lnTo>
                  <a:cubicBezTo>
                    <a:pt x="2312684" y="828606"/>
                    <a:pt x="2221126" y="821518"/>
                    <a:pt x="2146698" y="806751"/>
                  </a:cubicBezTo>
                  <a:cubicBezTo>
                    <a:pt x="2072270" y="791984"/>
                    <a:pt x="1973624" y="760676"/>
                    <a:pt x="1898605" y="735867"/>
                  </a:cubicBezTo>
                  <a:cubicBezTo>
                    <a:pt x="1823586" y="711058"/>
                    <a:pt x="1751983" y="684309"/>
                    <a:pt x="1696586" y="657895"/>
                  </a:cubicBezTo>
                  <a:cubicBezTo>
                    <a:pt x="1641189" y="631481"/>
                    <a:pt x="1604028" y="616367"/>
                    <a:pt x="1566223" y="577381"/>
                  </a:cubicBezTo>
                  <a:close/>
                </a:path>
              </a:pathLst>
            </a:custGeom>
            <a:gradFill rotWithShape="0">
              <a:gsLst>
                <a:gs pos="0">
                  <a:srgbClr val="BF0000"/>
                </a:gs>
                <a:gs pos="67000">
                  <a:srgbClr val="FF0000"/>
                </a:gs>
                <a:gs pos="100000">
                  <a:srgbClr val="FF0000"/>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3175" cap="flat" cmpd="sng">
                  <a:solidFill>
                    <a:srgbClr val="000000"/>
                  </a:solidFill>
                  <a:prstDash val="solid"/>
                  <a:round/>
                  <a:headEnd/>
                  <a:tailEnd/>
                </a14:hiddenLine>
              </a:ext>
            </a:extLst>
          </p:spPr>
          <p:txBody>
            <a:bodyPr lIns="0" tIns="0" rIns="0" bIns="0" anchor="ctr"/>
            <a:lstStyle/>
            <a:p>
              <a:endParaRPr lang="en-US"/>
            </a:p>
          </p:txBody>
        </p:sp>
        <p:sp>
          <p:nvSpPr>
            <p:cNvPr id="218138" name="TextBox 34"/>
            <p:cNvSpPr txBox="1">
              <a:spLocks noChangeArrowheads="1"/>
            </p:cNvSpPr>
            <p:nvPr/>
          </p:nvSpPr>
          <p:spPr bwMode="auto">
            <a:xfrm>
              <a:off x="3721411" y="2751682"/>
              <a:ext cx="1200160" cy="504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1900">
                  <a:solidFill>
                    <a:schemeClr val="bg1"/>
                  </a:solidFill>
                </a:rPr>
                <a:t>Storage </a:t>
              </a:r>
            </a:p>
            <a:p>
              <a:pPr algn="l" eaLnBrk="1" hangingPunct="1"/>
              <a:r>
                <a:rPr lang="en-US" sz="1900">
                  <a:solidFill>
                    <a:schemeClr val="bg1"/>
                  </a:solidFill>
                </a:rPr>
                <a:t>Administrator</a:t>
              </a:r>
            </a:p>
          </p:txBody>
        </p:sp>
        <p:pic>
          <p:nvPicPr>
            <p:cNvPr id="218139" name="Picture 39" descr="Vaulting.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2998" y="1636221"/>
              <a:ext cx="1148082" cy="1124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140" name="TextBox 53"/>
            <p:cNvSpPr txBox="1">
              <a:spLocks noChangeArrowheads="1"/>
            </p:cNvSpPr>
            <p:nvPr/>
          </p:nvSpPr>
          <p:spPr bwMode="auto">
            <a:xfrm>
              <a:off x="3039537" y="3784600"/>
              <a:ext cx="296330" cy="279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2400"/>
                <a:t>3</a:t>
              </a:r>
            </a:p>
          </p:txBody>
        </p:sp>
      </p:grpSp>
      <p:grpSp>
        <p:nvGrpSpPr>
          <p:cNvPr id="12" name="Group 10"/>
          <p:cNvGrpSpPr>
            <a:grpSpLocks/>
          </p:cNvGrpSpPr>
          <p:nvPr/>
        </p:nvGrpSpPr>
        <p:grpSpPr bwMode="auto">
          <a:xfrm>
            <a:off x="6207125" y="2247900"/>
            <a:ext cx="3476625" cy="3068638"/>
            <a:chOff x="4656671" y="1686488"/>
            <a:chExt cx="2607727" cy="2301311"/>
          </a:xfrm>
        </p:grpSpPr>
        <p:grpSp>
          <p:nvGrpSpPr>
            <p:cNvPr id="218132" name="Group 41"/>
            <p:cNvGrpSpPr>
              <a:grpSpLocks/>
            </p:cNvGrpSpPr>
            <p:nvPr/>
          </p:nvGrpSpPr>
          <p:grpSpPr bwMode="auto">
            <a:xfrm>
              <a:off x="4842932" y="1686488"/>
              <a:ext cx="2421466" cy="2106589"/>
              <a:chOff x="1557865" y="1686488"/>
              <a:chExt cx="2421466" cy="2106589"/>
            </a:xfrm>
          </p:grpSpPr>
          <p:sp>
            <p:nvSpPr>
              <p:cNvPr id="43" name="Freeform 42"/>
              <p:cNvSpPr>
                <a:spLocks/>
              </p:cNvSpPr>
              <p:nvPr/>
            </p:nvSpPr>
            <p:spPr bwMode="auto">
              <a:xfrm flipH="1">
                <a:off x="1557865" y="2374951"/>
                <a:ext cx="1828801" cy="1418126"/>
              </a:xfrm>
              <a:custGeom>
                <a:avLst/>
                <a:gdLst>
                  <a:gd name="T0" fmla="*/ 1166705 w 2455042"/>
                  <a:gd name="T1" fmla="*/ 883037 h 927253"/>
                  <a:gd name="T2" fmla="*/ 1338198 w 2455042"/>
                  <a:gd name="T3" fmla="*/ 764141 h 927253"/>
                  <a:gd name="T4" fmla="*/ 1449600 w 2455042"/>
                  <a:gd name="T5" fmla="*/ 548030 h 927253"/>
                  <a:gd name="T6" fmla="*/ 1406324 w 2455042"/>
                  <a:gd name="T7" fmla="*/ 330506 h 927253"/>
                  <a:gd name="T8" fmla="*/ 1275064 w 2455042"/>
                  <a:gd name="T9" fmla="*/ 169307 h 927253"/>
                  <a:gd name="T10" fmla="*/ 1091346 w 2455042"/>
                  <a:gd name="T11" fmla="*/ 57954 h 927253"/>
                  <a:gd name="T12" fmla="*/ 869346 w 2455042"/>
                  <a:gd name="T13" fmla="*/ 6107 h 927253"/>
                  <a:gd name="T14" fmla="*/ 488135 w 2455042"/>
                  <a:gd name="T15" fmla="*/ 21309 h 927253"/>
                  <a:gd name="T16" fmla="*/ 233421 w 2455042"/>
                  <a:gd name="T17" fmla="*/ 123704 h 927253"/>
                  <a:gd name="T18" fmla="*/ 45054 w 2455042"/>
                  <a:gd name="T19" fmla="*/ 335220 h 927253"/>
                  <a:gd name="T20" fmla="*/ 37249 w 2455042"/>
                  <a:gd name="T21" fmla="*/ 643241 h 927253"/>
                  <a:gd name="T22" fmla="*/ 268547 w 2455042"/>
                  <a:gd name="T23" fmla="*/ 876909 h 927253"/>
                  <a:gd name="T24" fmla="*/ 638106 w 2455042"/>
                  <a:gd name="T25" fmla="*/ 984492 h 927253"/>
                  <a:gd name="T26" fmla="*/ 964448 w 2455042"/>
                  <a:gd name="T27" fmla="*/ 956683 h 927253"/>
                  <a:gd name="T28" fmla="*/ 1115968 w 2455042"/>
                  <a:gd name="T29" fmla="*/ 1120003 h 927253"/>
                  <a:gd name="T30" fmla="*/ 1343019 w 2455042"/>
                  <a:gd name="T31" fmla="*/ 1288037 h 927253"/>
                  <a:gd name="T32" fmla="*/ 1567429 w 2455042"/>
                  <a:gd name="T33" fmla="*/ 1353081 h 927253"/>
                  <a:gd name="T34" fmla="*/ 1746957 w 2455042"/>
                  <a:gd name="T35" fmla="*/ 1353081 h 927253"/>
                  <a:gd name="T36" fmla="*/ 1746957 w 2455042"/>
                  <a:gd name="T37" fmla="*/ 1418126 h 927253"/>
                  <a:gd name="T38" fmla="*/ 1828801 w 2455042"/>
                  <a:gd name="T39" fmla="*/ 1304297 h 927253"/>
                  <a:gd name="T40" fmla="*/ 1744317 w 2455042"/>
                  <a:gd name="T41" fmla="*/ 1195890 h 927253"/>
                  <a:gd name="T42" fmla="*/ 1746957 w 2455042"/>
                  <a:gd name="T43" fmla="*/ 1260933 h 927253"/>
                  <a:gd name="T44" fmla="*/ 1599111 w 2455042"/>
                  <a:gd name="T45" fmla="*/ 1233832 h 927253"/>
                  <a:gd name="T46" fmla="*/ 1414302 w 2455042"/>
                  <a:gd name="T47" fmla="*/ 1125423 h 927253"/>
                  <a:gd name="T48" fmla="*/ 1263815 w 2455042"/>
                  <a:gd name="T49" fmla="*/ 1006174 h 927253"/>
                  <a:gd name="T50" fmla="*/ 1166705 w 2455042"/>
                  <a:gd name="T51" fmla="*/ 883037 h 9272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5042" h="927253">
                    <a:moveTo>
                      <a:pt x="1566223" y="577381"/>
                    </a:moveTo>
                    <a:cubicBezTo>
                      <a:pt x="1653646" y="556117"/>
                      <a:pt x="1733147" y="536148"/>
                      <a:pt x="1796441" y="499640"/>
                    </a:cubicBezTo>
                    <a:cubicBezTo>
                      <a:pt x="1859736" y="463132"/>
                      <a:pt x="1930748" y="405590"/>
                      <a:pt x="1945990" y="358334"/>
                    </a:cubicBezTo>
                    <a:cubicBezTo>
                      <a:pt x="1961232" y="311078"/>
                      <a:pt x="1926945" y="257376"/>
                      <a:pt x="1887895" y="216104"/>
                    </a:cubicBezTo>
                    <a:cubicBezTo>
                      <a:pt x="1848845" y="174832"/>
                      <a:pt x="1782161" y="140405"/>
                      <a:pt x="1711688" y="110703"/>
                    </a:cubicBezTo>
                    <a:cubicBezTo>
                      <a:pt x="1641215" y="81001"/>
                      <a:pt x="1555833" y="55679"/>
                      <a:pt x="1465058" y="37894"/>
                    </a:cubicBezTo>
                    <a:cubicBezTo>
                      <a:pt x="1374283" y="20109"/>
                      <a:pt x="1301999" y="7986"/>
                      <a:pt x="1167038" y="3993"/>
                    </a:cubicBezTo>
                    <a:cubicBezTo>
                      <a:pt x="1032077" y="0"/>
                      <a:pt x="797570" y="1118"/>
                      <a:pt x="655289" y="13933"/>
                    </a:cubicBezTo>
                    <a:cubicBezTo>
                      <a:pt x="513008" y="26748"/>
                      <a:pt x="412487" y="46676"/>
                      <a:pt x="313352" y="80885"/>
                    </a:cubicBezTo>
                    <a:cubicBezTo>
                      <a:pt x="214217" y="115094"/>
                      <a:pt x="104373" y="162569"/>
                      <a:pt x="60482" y="219186"/>
                    </a:cubicBezTo>
                    <a:cubicBezTo>
                      <a:pt x="16591" y="275803"/>
                      <a:pt x="0" y="361557"/>
                      <a:pt x="50004" y="420588"/>
                    </a:cubicBezTo>
                    <a:cubicBezTo>
                      <a:pt x="100008" y="479619"/>
                      <a:pt x="226071" y="536186"/>
                      <a:pt x="360506" y="573374"/>
                    </a:cubicBezTo>
                    <a:cubicBezTo>
                      <a:pt x="494941" y="610562"/>
                      <a:pt x="700914" y="635025"/>
                      <a:pt x="856614" y="643718"/>
                    </a:cubicBezTo>
                    <a:cubicBezTo>
                      <a:pt x="1012314" y="652412"/>
                      <a:pt x="1194878" y="642666"/>
                      <a:pt x="1294706" y="625535"/>
                    </a:cubicBezTo>
                    <a:cubicBezTo>
                      <a:pt x="1380357" y="679288"/>
                      <a:pt x="1413411" y="696213"/>
                      <a:pt x="1498112" y="732323"/>
                    </a:cubicBezTo>
                    <a:cubicBezTo>
                      <a:pt x="1582813" y="768433"/>
                      <a:pt x="1701903" y="816793"/>
                      <a:pt x="1802912" y="842193"/>
                    </a:cubicBezTo>
                    <a:cubicBezTo>
                      <a:pt x="1903921" y="867593"/>
                      <a:pt x="2013791" y="877635"/>
                      <a:pt x="2104168" y="884723"/>
                    </a:cubicBezTo>
                    <a:cubicBezTo>
                      <a:pt x="2194545" y="891811"/>
                      <a:pt x="2297327" y="890040"/>
                      <a:pt x="2345173" y="884723"/>
                    </a:cubicBezTo>
                    <a:lnTo>
                      <a:pt x="2345173" y="927253"/>
                    </a:lnTo>
                    <a:lnTo>
                      <a:pt x="2455042" y="852825"/>
                    </a:lnTo>
                    <a:lnTo>
                      <a:pt x="2341628" y="781942"/>
                    </a:lnTo>
                    <a:lnTo>
                      <a:pt x="2345172" y="824471"/>
                    </a:lnTo>
                    <a:cubicBezTo>
                      <a:pt x="2312684" y="828606"/>
                      <a:pt x="2221126" y="821518"/>
                      <a:pt x="2146698" y="806751"/>
                    </a:cubicBezTo>
                    <a:cubicBezTo>
                      <a:pt x="2072270" y="791984"/>
                      <a:pt x="1973624" y="760676"/>
                      <a:pt x="1898605" y="735867"/>
                    </a:cubicBezTo>
                    <a:cubicBezTo>
                      <a:pt x="1823586" y="711058"/>
                      <a:pt x="1751983" y="684309"/>
                      <a:pt x="1696586" y="657895"/>
                    </a:cubicBezTo>
                    <a:cubicBezTo>
                      <a:pt x="1641189" y="631481"/>
                      <a:pt x="1604028" y="616367"/>
                      <a:pt x="1566223" y="577381"/>
                    </a:cubicBezTo>
                    <a:close/>
                  </a:path>
                </a:pathLst>
              </a:custGeom>
              <a:gradFill rotWithShape="0">
                <a:gsLst>
                  <a:gs pos="0">
                    <a:srgbClr val="BF0000"/>
                  </a:gs>
                  <a:gs pos="67000">
                    <a:srgbClr val="FF0000"/>
                  </a:gs>
                  <a:gs pos="100000">
                    <a:srgbClr val="FF0000"/>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3175" cap="flat" cmpd="sng">
                    <a:solidFill>
                      <a:srgbClr val="000000"/>
                    </a:solidFill>
                    <a:prstDash val="solid"/>
                    <a:round/>
                    <a:headEnd/>
                    <a:tailEnd/>
                  </a14:hiddenLine>
                </a:ext>
              </a:extLst>
            </p:spPr>
            <p:txBody>
              <a:bodyPr lIns="0" tIns="0" rIns="0" bIns="0" anchor="ctr"/>
              <a:lstStyle/>
              <a:p>
                <a:endParaRPr lang="en-US"/>
              </a:p>
            </p:txBody>
          </p:sp>
          <p:pic>
            <p:nvPicPr>
              <p:cNvPr id="218135" name="Picture 43" descr="OTLP.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2333" y="1686488"/>
                <a:ext cx="766634" cy="1186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136" name="TextBox 44"/>
              <p:cNvSpPr txBox="1">
                <a:spLocks noChangeArrowheads="1"/>
              </p:cNvSpPr>
              <p:nvPr/>
            </p:nvSpPr>
            <p:spPr bwMode="auto">
              <a:xfrm>
                <a:off x="2472264" y="2904080"/>
                <a:ext cx="1507067" cy="19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1900">
                    <a:solidFill>
                      <a:schemeClr val="bg1"/>
                    </a:solidFill>
                  </a:rPr>
                  <a:t>DBA</a:t>
                </a:r>
              </a:p>
            </p:txBody>
          </p:sp>
        </p:grpSp>
        <p:sp>
          <p:nvSpPr>
            <p:cNvPr id="218133" name="TextBox 54"/>
            <p:cNvSpPr txBox="1">
              <a:spLocks noChangeArrowheads="1"/>
            </p:cNvSpPr>
            <p:nvPr/>
          </p:nvSpPr>
          <p:spPr bwMode="auto">
            <a:xfrm>
              <a:off x="4656671" y="3793067"/>
              <a:ext cx="1515530" cy="19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2400"/>
                <a:t>23</a:t>
              </a:r>
            </a:p>
          </p:txBody>
        </p:sp>
      </p:grpSp>
      <p:grpSp>
        <p:nvGrpSpPr>
          <p:cNvPr id="15" name="Group 11"/>
          <p:cNvGrpSpPr>
            <a:grpSpLocks/>
          </p:cNvGrpSpPr>
          <p:nvPr/>
        </p:nvGrpSpPr>
        <p:grpSpPr bwMode="auto">
          <a:xfrm>
            <a:off x="8442325" y="2133600"/>
            <a:ext cx="2776538" cy="3160713"/>
            <a:chOff x="6333072" y="1600218"/>
            <a:chExt cx="2082794" cy="2370646"/>
          </a:xfrm>
        </p:grpSpPr>
        <p:grpSp>
          <p:nvGrpSpPr>
            <p:cNvPr id="218124" name="Group 45"/>
            <p:cNvGrpSpPr>
              <a:grpSpLocks/>
            </p:cNvGrpSpPr>
            <p:nvPr/>
          </p:nvGrpSpPr>
          <p:grpSpPr bwMode="auto">
            <a:xfrm>
              <a:off x="6587065" y="1600218"/>
              <a:ext cx="1828801" cy="2209790"/>
              <a:chOff x="-2" y="1549418"/>
              <a:chExt cx="1828801" cy="2209790"/>
            </a:xfrm>
          </p:grpSpPr>
          <p:sp>
            <p:nvSpPr>
              <p:cNvPr id="47" name="Freeform 46"/>
              <p:cNvSpPr>
                <a:spLocks/>
              </p:cNvSpPr>
              <p:nvPr/>
            </p:nvSpPr>
            <p:spPr bwMode="auto">
              <a:xfrm flipH="1">
                <a:off x="-2" y="2341082"/>
                <a:ext cx="1828801" cy="1418126"/>
              </a:xfrm>
              <a:custGeom>
                <a:avLst/>
                <a:gdLst>
                  <a:gd name="T0" fmla="*/ 1166705 w 2455042"/>
                  <a:gd name="T1" fmla="*/ 883037 h 927253"/>
                  <a:gd name="T2" fmla="*/ 1338198 w 2455042"/>
                  <a:gd name="T3" fmla="*/ 764141 h 927253"/>
                  <a:gd name="T4" fmla="*/ 1449600 w 2455042"/>
                  <a:gd name="T5" fmla="*/ 548030 h 927253"/>
                  <a:gd name="T6" fmla="*/ 1406324 w 2455042"/>
                  <a:gd name="T7" fmla="*/ 330506 h 927253"/>
                  <a:gd name="T8" fmla="*/ 1275064 w 2455042"/>
                  <a:gd name="T9" fmla="*/ 169307 h 927253"/>
                  <a:gd name="T10" fmla="*/ 1091346 w 2455042"/>
                  <a:gd name="T11" fmla="*/ 57954 h 927253"/>
                  <a:gd name="T12" fmla="*/ 869346 w 2455042"/>
                  <a:gd name="T13" fmla="*/ 6107 h 927253"/>
                  <a:gd name="T14" fmla="*/ 488135 w 2455042"/>
                  <a:gd name="T15" fmla="*/ 21309 h 927253"/>
                  <a:gd name="T16" fmla="*/ 233421 w 2455042"/>
                  <a:gd name="T17" fmla="*/ 123704 h 927253"/>
                  <a:gd name="T18" fmla="*/ 45054 w 2455042"/>
                  <a:gd name="T19" fmla="*/ 335220 h 927253"/>
                  <a:gd name="T20" fmla="*/ 37249 w 2455042"/>
                  <a:gd name="T21" fmla="*/ 643241 h 927253"/>
                  <a:gd name="T22" fmla="*/ 268547 w 2455042"/>
                  <a:gd name="T23" fmla="*/ 876909 h 927253"/>
                  <a:gd name="T24" fmla="*/ 638106 w 2455042"/>
                  <a:gd name="T25" fmla="*/ 984492 h 927253"/>
                  <a:gd name="T26" fmla="*/ 964448 w 2455042"/>
                  <a:gd name="T27" fmla="*/ 956683 h 927253"/>
                  <a:gd name="T28" fmla="*/ 1115968 w 2455042"/>
                  <a:gd name="T29" fmla="*/ 1120003 h 927253"/>
                  <a:gd name="T30" fmla="*/ 1343019 w 2455042"/>
                  <a:gd name="T31" fmla="*/ 1288037 h 927253"/>
                  <a:gd name="T32" fmla="*/ 1567429 w 2455042"/>
                  <a:gd name="T33" fmla="*/ 1353081 h 927253"/>
                  <a:gd name="T34" fmla="*/ 1746957 w 2455042"/>
                  <a:gd name="T35" fmla="*/ 1353081 h 927253"/>
                  <a:gd name="T36" fmla="*/ 1746957 w 2455042"/>
                  <a:gd name="T37" fmla="*/ 1418126 h 927253"/>
                  <a:gd name="T38" fmla="*/ 1828801 w 2455042"/>
                  <a:gd name="T39" fmla="*/ 1304297 h 927253"/>
                  <a:gd name="T40" fmla="*/ 1744317 w 2455042"/>
                  <a:gd name="T41" fmla="*/ 1195890 h 927253"/>
                  <a:gd name="T42" fmla="*/ 1746957 w 2455042"/>
                  <a:gd name="T43" fmla="*/ 1260933 h 927253"/>
                  <a:gd name="T44" fmla="*/ 1599111 w 2455042"/>
                  <a:gd name="T45" fmla="*/ 1233832 h 927253"/>
                  <a:gd name="T46" fmla="*/ 1414302 w 2455042"/>
                  <a:gd name="T47" fmla="*/ 1125423 h 927253"/>
                  <a:gd name="T48" fmla="*/ 1263815 w 2455042"/>
                  <a:gd name="T49" fmla="*/ 1006174 h 927253"/>
                  <a:gd name="T50" fmla="*/ 1166705 w 2455042"/>
                  <a:gd name="T51" fmla="*/ 883037 h 9272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5042" h="927253">
                    <a:moveTo>
                      <a:pt x="1566223" y="577381"/>
                    </a:moveTo>
                    <a:cubicBezTo>
                      <a:pt x="1653646" y="556117"/>
                      <a:pt x="1733147" y="536148"/>
                      <a:pt x="1796441" y="499640"/>
                    </a:cubicBezTo>
                    <a:cubicBezTo>
                      <a:pt x="1859736" y="463132"/>
                      <a:pt x="1930748" y="405590"/>
                      <a:pt x="1945990" y="358334"/>
                    </a:cubicBezTo>
                    <a:cubicBezTo>
                      <a:pt x="1961232" y="311078"/>
                      <a:pt x="1926945" y="257376"/>
                      <a:pt x="1887895" y="216104"/>
                    </a:cubicBezTo>
                    <a:cubicBezTo>
                      <a:pt x="1848845" y="174832"/>
                      <a:pt x="1782161" y="140405"/>
                      <a:pt x="1711688" y="110703"/>
                    </a:cubicBezTo>
                    <a:cubicBezTo>
                      <a:pt x="1641215" y="81001"/>
                      <a:pt x="1555833" y="55679"/>
                      <a:pt x="1465058" y="37894"/>
                    </a:cubicBezTo>
                    <a:cubicBezTo>
                      <a:pt x="1374283" y="20109"/>
                      <a:pt x="1301999" y="7986"/>
                      <a:pt x="1167038" y="3993"/>
                    </a:cubicBezTo>
                    <a:cubicBezTo>
                      <a:pt x="1032077" y="0"/>
                      <a:pt x="797570" y="1118"/>
                      <a:pt x="655289" y="13933"/>
                    </a:cubicBezTo>
                    <a:cubicBezTo>
                      <a:pt x="513008" y="26748"/>
                      <a:pt x="412487" y="46676"/>
                      <a:pt x="313352" y="80885"/>
                    </a:cubicBezTo>
                    <a:cubicBezTo>
                      <a:pt x="214217" y="115094"/>
                      <a:pt x="104373" y="162569"/>
                      <a:pt x="60482" y="219186"/>
                    </a:cubicBezTo>
                    <a:cubicBezTo>
                      <a:pt x="16591" y="275803"/>
                      <a:pt x="0" y="361557"/>
                      <a:pt x="50004" y="420588"/>
                    </a:cubicBezTo>
                    <a:cubicBezTo>
                      <a:pt x="100008" y="479619"/>
                      <a:pt x="226071" y="536186"/>
                      <a:pt x="360506" y="573374"/>
                    </a:cubicBezTo>
                    <a:cubicBezTo>
                      <a:pt x="494941" y="610562"/>
                      <a:pt x="700914" y="635025"/>
                      <a:pt x="856614" y="643718"/>
                    </a:cubicBezTo>
                    <a:cubicBezTo>
                      <a:pt x="1012314" y="652412"/>
                      <a:pt x="1194878" y="642666"/>
                      <a:pt x="1294706" y="625535"/>
                    </a:cubicBezTo>
                    <a:cubicBezTo>
                      <a:pt x="1380357" y="679288"/>
                      <a:pt x="1413411" y="696213"/>
                      <a:pt x="1498112" y="732323"/>
                    </a:cubicBezTo>
                    <a:cubicBezTo>
                      <a:pt x="1582813" y="768433"/>
                      <a:pt x="1701903" y="816793"/>
                      <a:pt x="1802912" y="842193"/>
                    </a:cubicBezTo>
                    <a:cubicBezTo>
                      <a:pt x="1903921" y="867593"/>
                      <a:pt x="2013791" y="877635"/>
                      <a:pt x="2104168" y="884723"/>
                    </a:cubicBezTo>
                    <a:cubicBezTo>
                      <a:pt x="2194545" y="891811"/>
                      <a:pt x="2297327" y="890040"/>
                      <a:pt x="2345173" y="884723"/>
                    </a:cubicBezTo>
                    <a:lnTo>
                      <a:pt x="2345173" y="927253"/>
                    </a:lnTo>
                    <a:lnTo>
                      <a:pt x="2455042" y="852825"/>
                    </a:lnTo>
                    <a:lnTo>
                      <a:pt x="2341628" y="781942"/>
                    </a:lnTo>
                    <a:lnTo>
                      <a:pt x="2345172" y="824471"/>
                    </a:lnTo>
                    <a:cubicBezTo>
                      <a:pt x="2312684" y="828606"/>
                      <a:pt x="2221126" y="821518"/>
                      <a:pt x="2146698" y="806751"/>
                    </a:cubicBezTo>
                    <a:cubicBezTo>
                      <a:pt x="2072270" y="791984"/>
                      <a:pt x="1973624" y="760676"/>
                      <a:pt x="1898605" y="735867"/>
                    </a:cubicBezTo>
                    <a:cubicBezTo>
                      <a:pt x="1823586" y="711058"/>
                      <a:pt x="1751983" y="684309"/>
                      <a:pt x="1696586" y="657895"/>
                    </a:cubicBezTo>
                    <a:cubicBezTo>
                      <a:pt x="1641189" y="631481"/>
                      <a:pt x="1604028" y="616367"/>
                      <a:pt x="1566223" y="577381"/>
                    </a:cubicBezTo>
                    <a:close/>
                  </a:path>
                </a:pathLst>
              </a:custGeom>
              <a:gradFill rotWithShape="0">
                <a:gsLst>
                  <a:gs pos="0">
                    <a:srgbClr val="BF0000"/>
                  </a:gs>
                  <a:gs pos="67000">
                    <a:srgbClr val="FF0000"/>
                  </a:gs>
                  <a:gs pos="100000">
                    <a:srgbClr val="FF0000"/>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3175" cap="flat" cmpd="sng">
                    <a:solidFill>
                      <a:srgbClr val="000000"/>
                    </a:solidFill>
                    <a:prstDash val="solid"/>
                    <a:round/>
                    <a:headEnd/>
                    <a:tailEnd/>
                  </a14:hiddenLine>
                </a:ext>
              </a:extLst>
            </p:spPr>
            <p:txBody>
              <a:bodyPr lIns="0" tIns="0" rIns="0" bIns="0" anchor="ctr"/>
              <a:lstStyle/>
              <a:p>
                <a:endParaRPr lang="en-US"/>
              </a:p>
            </p:txBody>
          </p:sp>
          <p:sp>
            <p:nvSpPr>
              <p:cNvPr id="218127" name="TextBox 47"/>
              <p:cNvSpPr txBox="1">
                <a:spLocks noChangeArrowheads="1"/>
              </p:cNvSpPr>
              <p:nvPr/>
            </p:nvSpPr>
            <p:spPr bwMode="auto">
              <a:xfrm>
                <a:off x="537945" y="2768611"/>
                <a:ext cx="1150855" cy="19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1900">
                    <a:solidFill>
                      <a:schemeClr val="bg1"/>
                    </a:solidFill>
                  </a:rPr>
                  <a:t>Development</a:t>
                </a:r>
              </a:p>
            </p:txBody>
          </p:sp>
          <p:grpSp>
            <p:nvGrpSpPr>
              <p:cNvPr id="218128" name="Group 48"/>
              <p:cNvGrpSpPr>
                <a:grpSpLocks/>
              </p:cNvGrpSpPr>
              <p:nvPr/>
            </p:nvGrpSpPr>
            <p:grpSpPr bwMode="auto">
              <a:xfrm>
                <a:off x="580275" y="1549418"/>
                <a:ext cx="974343" cy="1308608"/>
                <a:chOff x="7001942" y="939810"/>
                <a:chExt cx="974343" cy="1308608"/>
              </a:xfrm>
            </p:grpSpPr>
            <p:pic>
              <p:nvPicPr>
                <p:cNvPr id="21812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1942" y="939810"/>
                  <a:ext cx="822628" cy="1079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 name="Freeform 50"/>
                <p:cNvSpPr/>
                <p:nvPr/>
              </p:nvSpPr>
              <p:spPr>
                <a:xfrm>
                  <a:off x="7594308" y="1522053"/>
                  <a:ext cx="219116" cy="328628"/>
                </a:xfrm>
                <a:custGeom>
                  <a:avLst/>
                  <a:gdLst>
                    <a:gd name="connsiteX0" fmla="*/ 88107 w 219075"/>
                    <a:gd name="connsiteY0" fmla="*/ 2381 h 328612"/>
                    <a:gd name="connsiteX1" fmla="*/ 35719 w 219075"/>
                    <a:gd name="connsiteY1" fmla="*/ 90487 h 328612"/>
                    <a:gd name="connsiteX2" fmla="*/ 0 w 219075"/>
                    <a:gd name="connsiteY2" fmla="*/ 169069 h 328612"/>
                    <a:gd name="connsiteX3" fmla="*/ 0 w 219075"/>
                    <a:gd name="connsiteY3" fmla="*/ 304800 h 328612"/>
                    <a:gd name="connsiteX4" fmla="*/ 138113 w 219075"/>
                    <a:gd name="connsiteY4" fmla="*/ 328612 h 328612"/>
                    <a:gd name="connsiteX5" fmla="*/ 216694 w 219075"/>
                    <a:gd name="connsiteY5" fmla="*/ 190500 h 328612"/>
                    <a:gd name="connsiteX6" fmla="*/ 219075 w 219075"/>
                    <a:gd name="connsiteY6" fmla="*/ 83344 h 328612"/>
                    <a:gd name="connsiteX7" fmla="*/ 202407 w 219075"/>
                    <a:gd name="connsiteY7" fmla="*/ 19050 h 328612"/>
                    <a:gd name="connsiteX8" fmla="*/ 161925 w 219075"/>
                    <a:gd name="connsiteY8" fmla="*/ 0 h 328612"/>
                    <a:gd name="connsiteX9" fmla="*/ 88107 w 219075"/>
                    <a:gd name="connsiteY9" fmla="*/ 2381 h 328612"/>
                    <a:gd name="connsiteX0" fmla="*/ 90488 w 219075"/>
                    <a:gd name="connsiteY0" fmla="*/ 9525 h 328612"/>
                    <a:gd name="connsiteX1" fmla="*/ 35719 w 219075"/>
                    <a:gd name="connsiteY1" fmla="*/ 90487 h 328612"/>
                    <a:gd name="connsiteX2" fmla="*/ 0 w 219075"/>
                    <a:gd name="connsiteY2" fmla="*/ 169069 h 328612"/>
                    <a:gd name="connsiteX3" fmla="*/ 0 w 219075"/>
                    <a:gd name="connsiteY3" fmla="*/ 304800 h 328612"/>
                    <a:gd name="connsiteX4" fmla="*/ 138113 w 219075"/>
                    <a:gd name="connsiteY4" fmla="*/ 328612 h 328612"/>
                    <a:gd name="connsiteX5" fmla="*/ 216694 w 219075"/>
                    <a:gd name="connsiteY5" fmla="*/ 190500 h 328612"/>
                    <a:gd name="connsiteX6" fmla="*/ 219075 w 219075"/>
                    <a:gd name="connsiteY6" fmla="*/ 83344 h 328612"/>
                    <a:gd name="connsiteX7" fmla="*/ 202407 w 219075"/>
                    <a:gd name="connsiteY7" fmla="*/ 19050 h 328612"/>
                    <a:gd name="connsiteX8" fmla="*/ 161925 w 219075"/>
                    <a:gd name="connsiteY8" fmla="*/ 0 h 328612"/>
                    <a:gd name="connsiteX9" fmla="*/ 90488 w 219075"/>
                    <a:gd name="connsiteY9" fmla="*/ 9525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328612">
                      <a:moveTo>
                        <a:pt x="90488" y="9525"/>
                      </a:moveTo>
                      <a:lnTo>
                        <a:pt x="35719" y="90487"/>
                      </a:lnTo>
                      <a:lnTo>
                        <a:pt x="0" y="169069"/>
                      </a:lnTo>
                      <a:lnTo>
                        <a:pt x="0" y="304800"/>
                      </a:lnTo>
                      <a:lnTo>
                        <a:pt x="138113" y="328612"/>
                      </a:lnTo>
                      <a:lnTo>
                        <a:pt x="216694" y="190500"/>
                      </a:lnTo>
                      <a:cubicBezTo>
                        <a:pt x="217488" y="154781"/>
                        <a:pt x="218281" y="119063"/>
                        <a:pt x="219075" y="83344"/>
                      </a:cubicBezTo>
                      <a:lnTo>
                        <a:pt x="202407" y="19050"/>
                      </a:lnTo>
                      <a:lnTo>
                        <a:pt x="161925" y="0"/>
                      </a:lnTo>
                      <a:lnTo>
                        <a:pt x="90488" y="952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50000"/>
                    </a:spcBef>
                    <a:buClr>
                      <a:schemeClr val="accent1"/>
                    </a:buClr>
                    <a:defRPr/>
                  </a:pPr>
                  <a:endParaRPr lang="en-US" sz="1900" dirty="0" err="1">
                    <a:solidFill>
                      <a:schemeClr val="tx1"/>
                    </a:solidFill>
                    <a:latin typeface="Arial" pitchFamily="34" charset="0"/>
                    <a:cs typeface="Arial" pitchFamily="34" charset="0"/>
                  </a:endParaRPr>
                </a:p>
              </p:txBody>
            </p:sp>
            <p:pic>
              <p:nvPicPr>
                <p:cNvPr id="52" name="Picture 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330658" y="1318656"/>
                  <a:ext cx="645627" cy="929762"/>
                </a:xfrm>
                <a:prstGeom prst="ellipse">
                  <a:avLst/>
                </a:prstGeom>
                <a:noFill/>
                <a:ln w="9525">
                  <a:noFill/>
                  <a:miter lim="800000"/>
                  <a:headEnd/>
                  <a:tailEnd/>
                </a:ln>
              </p:spPr>
            </p:pic>
          </p:grpSp>
        </p:grpSp>
        <p:sp>
          <p:nvSpPr>
            <p:cNvPr id="218125" name="TextBox 55"/>
            <p:cNvSpPr txBox="1">
              <a:spLocks noChangeArrowheads="1"/>
            </p:cNvSpPr>
            <p:nvPr/>
          </p:nvSpPr>
          <p:spPr bwMode="auto">
            <a:xfrm>
              <a:off x="6333072" y="3776132"/>
              <a:ext cx="1515530" cy="19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2400"/>
                <a:t>24</a:t>
              </a:r>
            </a:p>
          </p:txBody>
        </p:sp>
      </p:grpSp>
      <p:sp>
        <p:nvSpPr>
          <p:cNvPr id="13" name="TextBox 12"/>
          <p:cNvSpPr txBox="1">
            <a:spLocks noChangeArrowheads="1"/>
          </p:cNvSpPr>
          <p:nvPr/>
        </p:nvSpPr>
        <p:spPr bwMode="auto">
          <a:xfrm>
            <a:off x="4243388" y="5057775"/>
            <a:ext cx="1941512"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eaLnBrk="1" hangingPunct="1"/>
            <a:r>
              <a:rPr lang="en-US" sz="2400"/>
              <a:t>………22</a:t>
            </a:r>
          </a:p>
          <a:p>
            <a:pPr algn="l" eaLnBrk="1" hangingPunct="1"/>
            <a:endParaRPr lang="en-US" sz="2400"/>
          </a:p>
        </p:txBody>
      </p:sp>
    </p:spTree>
    <p:extLst>
      <p:ext uri="{BB962C8B-B14F-4D97-AF65-F5344CB8AC3E}">
        <p14:creationId xmlns:p14="http://schemas.microsoft.com/office/powerpoint/2010/main" val="25021611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Placeholder 4"/>
          <p:cNvSpPr>
            <a:spLocks noGrp="1"/>
          </p:cNvSpPr>
          <p:nvPr>
            <p:ph type="body" sz="quarter" idx="13"/>
          </p:nvPr>
        </p:nvSpPr>
        <p:spPr>
          <a:xfrm>
            <a:off x="304800" y="2357438"/>
            <a:ext cx="5394325" cy="2849562"/>
          </a:xfrm>
        </p:spPr>
        <p:txBody>
          <a:bodyPr>
            <a:normAutofit lnSpcReduction="10000"/>
          </a:bodyPr>
          <a:lstStyle/>
          <a:p>
            <a:r>
              <a:rPr lang="en-US" sz="1900">
                <a:latin typeface="Arial" charset="0"/>
                <a:ea typeface="ＭＳ Ｐゴシック" charset="0"/>
                <a:cs typeface="ＭＳ Ｐゴシック" charset="0"/>
              </a:rPr>
              <a:t>Enables snapshot &amp; clone control from DBA –facing console</a:t>
            </a:r>
          </a:p>
          <a:p>
            <a:r>
              <a:rPr lang="en-US" sz="1900">
                <a:latin typeface="Arial" charset="0"/>
                <a:ea typeface="ＭＳ Ｐゴシック" charset="0"/>
                <a:cs typeface="ＭＳ Ｐゴシック" charset="0"/>
              </a:rPr>
              <a:t>Simple and intuitive BUI or CLI</a:t>
            </a:r>
          </a:p>
          <a:p>
            <a:r>
              <a:rPr lang="en-US" sz="1900">
                <a:latin typeface="Arial" charset="0"/>
                <a:ea typeface="ＭＳ Ｐゴシック" charset="0"/>
                <a:cs typeface="ＭＳ Ｐゴシック" charset="0"/>
              </a:rPr>
              <a:t>Takes advantage of ZS3 system capabilities without additional storage admin inputs</a:t>
            </a:r>
          </a:p>
          <a:p>
            <a:r>
              <a:rPr lang="en-US" sz="1900">
                <a:latin typeface="Arial" charset="0"/>
                <a:ea typeface="ＭＳ Ｐゴシック" charset="0"/>
                <a:cs typeface="ＭＳ Ｐゴシック" charset="0"/>
              </a:rPr>
              <a:t>Virtually unlimited snapshots and clones (capacity limited)</a:t>
            </a:r>
          </a:p>
          <a:p>
            <a:r>
              <a:rPr lang="en-US" sz="1900">
                <a:latin typeface="Arial" charset="0"/>
                <a:ea typeface="ＭＳ Ｐゴシック" charset="0"/>
                <a:cs typeface="ＭＳ Ｐゴシック" charset="0"/>
              </a:rPr>
              <a:t>Supports Oracle DB environments as well as Engineered systems</a:t>
            </a:r>
          </a:p>
        </p:txBody>
      </p:sp>
      <p:sp>
        <p:nvSpPr>
          <p:cNvPr id="219139" name="Text Placeholder 5"/>
          <p:cNvSpPr>
            <a:spLocks noGrp="1"/>
          </p:cNvSpPr>
          <p:nvPr>
            <p:ph type="body" sz="quarter" idx="14"/>
          </p:nvPr>
        </p:nvSpPr>
        <p:spPr>
          <a:xfrm>
            <a:off x="1071563" y="1550988"/>
            <a:ext cx="4548187" cy="727075"/>
          </a:xfrm>
        </p:spPr>
        <p:txBody>
          <a:bodyPr/>
          <a:lstStyle/>
          <a:p>
            <a:r>
              <a:rPr lang="en-US" sz="2100">
                <a:latin typeface="Arial" charset="0"/>
                <a:ea typeface="ＭＳ Ｐゴシック" charset="0"/>
                <a:cs typeface="ＭＳ Ｐゴシック" charset="0"/>
              </a:rPr>
              <a:t>Storage control for the DBA</a:t>
            </a:r>
          </a:p>
        </p:txBody>
      </p:sp>
      <p:sp>
        <p:nvSpPr>
          <p:cNvPr id="219140" name="Title 3"/>
          <p:cNvSpPr>
            <a:spLocks noGrp="1"/>
          </p:cNvSpPr>
          <p:nvPr>
            <p:ph type="title"/>
          </p:nvPr>
        </p:nvSpPr>
        <p:spPr>
          <a:xfrm>
            <a:off x="1076325" y="268288"/>
            <a:ext cx="10841038" cy="576262"/>
          </a:xfrm>
        </p:spPr>
        <p:txBody>
          <a:bodyPr/>
          <a:lstStyle/>
          <a:p>
            <a:r>
              <a:rPr lang="en-US">
                <a:latin typeface="Arial" charset="0"/>
                <a:ea typeface="ＭＳ Ｐゴシック" charset="0"/>
                <a:cs typeface="ＭＳ Ｐゴシック" charset="0"/>
              </a:rPr>
              <a:t>Snap Management Utility for Oracle DB</a:t>
            </a:r>
            <a:endParaRPr lang="en-US" sz="2400" b="0">
              <a:solidFill>
                <a:srgbClr val="FF0000"/>
              </a:solidFill>
              <a:latin typeface="Arial" charset="0"/>
              <a:ea typeface="ＭＳ Ｐゴシック" charset="0"/>
              <a:cs typeface="ＭＳ Ｐゴシック" charset="0"/>
            </a:endParaRPr>
          </a:p>
        </p:txBody>
      </p:sp>
      <p:sp>
        <p:nvSpPr>
          <p:cNvPr id="219141" name="Content Placeholder 10"/>
          <p:cNvSpPr>
            <a:spLocks noGrp="1"/>
          </p:cNvSpPr>
          <p:nvPr>
            <p:ph sz="half" idx="2"/>
          </p:nvPr>
        </p:nvSpPr>
        <p:spPr>
          <a:xfrm>
            <a:off x="1076325" y="877888"/>
            <a:ext cx="10850563" cy="425450"/>
          </a:xfrm>
        </p:spPr>
        <p:txBody>
          <a:bodyPr/>
          <a:lstStyle/>
          <a:p>
            <a:r>
              <a:rPr lang="en-US" sz="2900">
                <a:latin typeface="Arial" charset="0"/>
                <a:ea typeface="ＭＳ Ｐゴシック" charset="0"/>
                <a:cs typeface="ＭＳ Ｐゴシック" charset="0"/>
              </a:rPr>
              <a:t>Eliminate 88% of steps for database snaps</a:t>
            </a:r>
          </a:p>
        </p:txBody>
      </p:sp>
      <p:pic>
        <p:nvPicPr>
          <p:cNvPr id="8" name="Picture 7" descr="accoun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3500" y="1852613"/>
            <a:ext cx="3624263" cy="2359025"/>
          </a:xfrm>
          <a:prstGeom prst="rect">
            <a:avLst/>
          </a:prstGeom>
          <a:noFill/>
          <a:ln w="317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Lst>
        </p:spPr>
      </p:pic>
      <p:pic>
        <p:nvPicPr>
          <p:cNvPr id="9" name="Picture 8" descr="activity_log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250" y="2792413"/>
            <a:ext cx="3808413" cy="2482850"/>
          </a:xfrm>
          <a:prstGeom prst="rect">
            <a:avLst/>
          </a:prstGeom>
          <a:noFill/>
          <a:ln w="317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9519004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4388" y="2743200"/>
            <a:ext cx="11430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0163" name="Picture 3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4388" y="4437063"/>
            <a:ext cx="1143000"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0164" name="Picture 8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663" y="1795463"/>
            <a:ext cx="8475662" cy="420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0165" name="Title 6"/>
          <p:cNvSpPr>
            <a:spLocks noGrp="1"/>
          </p:cNvSpPr>
          <p:nvPr>
            <p:ph type="title"/>
          </p:nvPr>
        </p:nvSpPr>
        <p:spPr/>
        <p:txBody>
          <a:bodyPr/>
          <a:lstStyle/>
          <a:p>
            <a:r>
              <a:rPr lang="en-US">
                <a:latin typeface="Arial" charset="0"/>
                <a:ea typeface="ＭＳ Ｐゴシック" charset="0"/>
                <a:cs typeface="ＭＳ Ｐゴシック" charset="0"/>
              </a:rPr>
              <a:t>Oracle Snap Management Utility</a:t>
            </a:r>
          </a:p>
        </p:txBody>
      </p:sp>
    </p:spTree>
    <p:extLst>
      <p:ext uri="{BB962C8B-B14F-4D97-AF65-F5344CB8AC3E}">
        <p14:creationId xmlns:p14="http://schemas.microsoft.com/office/powerpoint/2010/main" val="113660225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p:txBody>
          <a:bodyPr/>
          <a:lstStyle/>
          <a:p>
            <a:r>
              <a:rPr lang="en-US">
                <a:latin typeface="Arial" charset="0"/>
                <a:ea typeface="ＭＳ Ｐゴシック" charset="0"/>
                <a:cs typeface="ＭＳ Ｐゴシック" charset="0"/>
              </a:rPr>
              <a:t>Creating a Database Clone from a Snapshot</a:t>
            </a:r>
          </a:p>
        </p:txBody>
      </p:sp>
      <p:sp>
        <p:nvSpPr>
          <p:cNvPr id="221187" name="Content Placeholder 2"/>
          <p:cNvSpPr>
            <a:spLocks noGrp="1"/>
          </p:cNvSpPr>
          <p:nvPr>
            <p:ph sz="half" idx="1"/>
          </p:nvPr>
        </p:nvSpPr>
        <p:spPr>
          <a:xfrm>
            <a:off x="1076325" y="1552575"/>
            <a:ext cx="6119813" cy="4395788"/>
          </a:xfrm>
        </p:spPr>
        <p:txBody>
          <a:bodyPr/>
          <a:lstStyle/>
          <a:p>
            <a:r>
              <a:rPr lang="en-US">
                <a:latin typeface="Arial" charset="0"/>
                <a:ea typeface="ＭＳ Ｐゴシック" charset="0"/>
                <a:cs typeface="ＭＳ Ｐゴシック" charset="0"/>
              </a:rPr>
              <a:t>Easily create a clone from a standard database snapshot</a:t>
            </a:r>
          </a:p>
          <a:p>
            <a:pPr lvl="1"/>
            <a:r>
              <a:rPr lang="en-US">
                <a:latin typeface="Arial" charset="0"/>
                <a:ea typeface="ＭＳ Ｐゴシック" charset="0"/>
              </a:rPr>
              <a:t>Define target clone name, profiles</a:t>
            </a:r>
          </a:p>
          <a:p>
            <a:pPr lvl="1"/>
            <a:r>
              <a:rPr lang="en-US">
                <a:latin typeface="Arial" charset="0"/>
                <a:ea typeface="ＭＳ Ｐゴシック" charset="0"/>
              </a:rPr>
              <a:t>Enter system passwords</a:t>
            </a:r>
          </a:p>
          <a:p>
            <a:r>
              <a:rPr lang="en-US">
                <a:latin typeface="Arial" charset="0"/>
                <a:ea typeface="ＭＳ Ｐゴシック" charset="0"/>
                <a:cs typeface="ＭＳ Ｐゴシック" charset="0"/>
              </a:rPr>
              <a:t>Snap Management Utility directs all relevant processes without additional intervention</a:t>
            </a:r>
          </a:p>
          <a:p>
            <a:pPr lvl="1"/>
            <a:r>
              <a:rPr lang="en-US">
                <a:latin typeface="Arial" charset="0"/>
                <a:ea typeface="ＭＳ Ｐゴシック" charset="0"/>
              </a:rPr>
              <a:t>Quickly deploy clones for development efforts</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35362" t="30247" r="37202" b="30632"/>
          <a:stretch>
            <a:fillRect/>
          </a:stretch>
        </p:blipFill>
        <p:spPr bwMode="auto">
          <a:xfrm>
            <a:off x="7270750" y="1592263"/>
            <a:ext cx="4748213" cy="36576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19611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0" y="4448175"/>
            <a:ext cx="8148638" cy="126365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nSpc>
                <a:spcPct val="90000"/>
              </a:lnSpc>
              <a:spcBef>
                <a:spcPct val="50000"/>
              </a:spcBef>
              <a:buClr>
                <a:schemeClr val="accent1"/>
              </a:buClr>
              <a:defRPr/>
            </a:pPr>
            <a:endParaRPr lang="en-US" sz="2100" dirty="0" err="1">
              <a:solidFill>
                <a:schemeClr val="tx1"/>
              </a:solidFill>
              <a:latin typeface="Arial" pitchFamily="34" charset="0"/>
              <a:cs typeface="Arial" pitchFamily="34" charset="0"/>
            </a:endParaRPr>
          </a:p>
        </p:txBody>
      </p:sp>
      <p:sp>
        <p:nvSpPr>
          <p:cNvPr id="222211" name="Title 1"/>
          <p:cNvSpPr>
            <a:spLocks noGrp="1"/>
          </p:cNvSpPr>
          <p:nvPr>
            <p:ph type="title"/>
          </p:nvPr>
        </p:nvSpPr>
        <p:spPr/>
        <p:txBody>
          <a:bodyPr/>
          <a:lstStyle/>
          <a:p>
            <a:r>
              <a:rPr lang="en-US">
                <a:latin typeface="Arial" charset="0"/>
                <a:ea typeface="ＭＳ Ｐゴシック" charset="0"/>
                <a:cs typeface="ＭＳ Ｐゴシック" charset="0"/>
              </a:rPr>
              <a:t>Provision Oracle Database Efficiently, Faster</a:t>
            </a:r>
          </a:p>
        </p:txBody>
      </p:sp>
      <p:sp>
        <p:nvSpPr>
          <p:cNvPr id="222212" name="Content Placeholder 43"/>
          <p:cNvSpPr>
            <a:spLocks noGrp="1"/>
          </p:cNvSpPr>
          <p:nvPr>
            <p:ph sz="half" idx="1"/>
          </p:nvPr>
        </p:nvSpPr>
        <p:spPr>
          <a:xfrm>
            <a:off x="8178800" y="1552575"/>
            <a:ext cx="3690938" cy="4395788"/>
          </a:xfrm>
        </p:spPr>
        <p:txBody>
          <a:bodyPr/>
          <a:lstStyle/>
          <a:p>
            <a:r>
              <a:rPr lang="en-US" sz="2800">
                <a:latin typeface="Arial" charset="0"/>
                <a:ea typeface="ＭＳ Ｐゴシック" charset="0"/>
                <a:cs typeface="ＭＳ Ｐゴシック" charset="0"/>
              </a:rPr>
              <a:t>Improved productivity</a:t>
            </a:r>
          </a:p>
          <a:p>
            <a:pPr lvl="1"/>
            <a:r>
              <a:rPr lang="en-US" sz="2400">
                <a:latin typeface="Arial" charset="0"/>
                <a:ea typeface="ＭＳ Ｐゴシック" charset="0"/>
              </a:rPr>
              <a:t>Gain control of the process</a:t>
            </a:r>
          </a:p>
          <a:p>
            <a:pPr lvl="1"/>
            <a:r>
              <a:rPr lang="en-US" sz="2400">
                <a:latin typeface="Arial" charset="0"/>
                <a:ea typeface="ＭＳ Ｐゴシック" charset="0"/>
              </a:rPr>
              <a:t>DBA's get more done, faster</a:t>
            </a:r>
          </a:p>
          <a:p>
            <a:r>
              <a:rPr lang="en-US" sz="2800">
                <a:latin typeface="Arial" charset="0"/>
                <a:ea typeface="ＭＳ Ｐゴシック" charset="0"/>
                <a:cs typeface="ＭＳ Ｐゴシック" charset="0"/>
              </a:rPr>
              <a:t>Simplified management</a:t>
            </a:r>
          </a:p>
          <a:p>
            <a:pPr lvl="1"/>
            <a:r>
              <a:rPr lang="en-US" sz="2400">
                <a:latin typeface="Arial" charset="0"/>
                <a:ea typeface="ＭＳ Ｐゴシック" charset="0"/>
              </a:rPr>
              <a:t>Rapid familiarity</a:t>
            </a:r>
          </a:p>
          <a:p>
            <a:pPr lvl="1"/>
            <a:r>
              <a:rPr lang="en-US" sz="2400">
                <a:latin typeface="Arial" charset="0"/>
                <a:ea typeface="ＭＳ Ｐゴシック" charset="0"/>
              </a:rPr>
              <a:t>Eliminates complexity</a:t>
            </a:r>
          </a:p>
          <a:p>
            <a:endParaRPr lang="en-US">
              <a:latin typeface="Arial" charset="0"/>
              <a:ea typeface="ＭＳ Ｐゴシック" charset="0"/>
              <a:cs typeface="ＭＳ Ｐゴシック" charset="0"/>
            </a:endParaRPr>
          </a:p>
        </p:txBody>
      </p:sp>
      <p:grpSp>
        <p:nvGrpSpPr>
          <p:cNvPr id="222214" name="Group 10"/>
          <p:cNvGrpSpPr>
            <a:grpSpLocks/>
          </p:cNvGrpSpPr>
          <p:nvPr/>
        </p:nvGrpSpPr>
        <p:grpSpPr bwMode="auto">
          <a:xfrm>
            <a:off x="0" y="2065338"/>
            <a:ext cx="2438400" cy="3240087"/>
            <a:chOff x="-2" y="1549418"/>
            <a:chExt cx="1828801" cy="2429916"/>
          </a:xfrm>
        </p:grpSpPr>
        <p:grpSp>
          <p:nvGrpSpPr>
            <p:cNvPr id="222239" name="Group 7"/>
            <p:cNvGrpSpPr>
              <a:grpSpLocks/>
            </p:cNvGrpSpPr>
            <p:nvPr/>
          </p:nvGrpSpPr>
          <p:grpSpPr bwMode="auto">
            <a:xfrm>
              <a:off x="-2" y="1549418"/>
              <a:ext cx="1828801" cy="2209790"/>
              <a:chOff x="-2" y="1549418"/>
              <a:chExt cx="1828801" cy="2209790"/>
            </a:xfrm>
          </p:grpSpPr>
          <p:sp>
            <p:nvSpPr>
              <p:cNvPr id="33" name="Freeform 32"/>
              <p:cNvSpPr>
                <a:spLocks/>
              </p:cNvSpPr>
              <p:nvPr/>
            </p:nvSpPr>
            <p:spPr bwMode="auto">
              <a:xfrm flipH="1">
                <a:off x="-2" y="2341082"/>
                <a:ext cx="1828801" cy="1418126"/>
              </a:xfrm>
              <a:custGeom>
                <a:avLst/>
                <a:gdLst>
                  <a:gd name="T0" fmla="*/ 1166705 w 2455042"/>
                  <a:gd name="T1" fmla="*/ 883037 h 927253"/>
                  <a:gd name="T2" fmla="*/ 1338198 w 2455042"/>
                  <a:gd name="T3" fmla="*/ 764141 h 927253"/>
                  <a:gd name="T4" fmla="*/ 1449600 w 2455042"/>
                  <a:gd name="T5" fmla="*/ 548030 h 927253"/>
                  <a:gd name="T6" fmla="*/ 1406324 w 2455042"/>
                  <a:gd name="T7" fmla="*/ 330506 h 927253"/>
                  <a:gd name="T8" fmla="*/ 1275064 w 2455042"/>
                  <a:gd name="T9" fmla="*/ 169307 h 927253"/>
                  <a:gd name="T10" fmla="*/ 1091346 w 2455042"/>
                  <a:gd name="T11" fmla="*/ 57954 h 927253"/>
                  <a:gd name="T12" fmla="*/ 869346 w 2455042"/>
                  <a:gd name="T13" fmla="*/ 6107 h 927253"/>
                  <a:gd name="T14" fmla="*/ 488135 w 2455042"/>
                  <a:gd name="T15" fmla="*/ 21309 h 927253"/>
                  <a:gd name="T16" fmla="*/ 233421 w 2455042"/>
                  <a:gd name="T17" fmla="*/ 123704 h 927253"/>
                  <a:gd name="T18" fmla="*/ 45054 w 2455042"/>
                  <a:gd name="T19" fmla="*/ 335220 h 927253"/>
                  <a:gd name="T20" fmla="*/ 37249 w 2455042"/>
                  <a:gd name="T21" fmla="*/ 643241 h 927253"/>
                  <a:gd name="T22" fmla="*/ 268547 w 2455042"/>
                  <a:gd name="T23" fmla="*/ 876909 h 927253"/>
                  <a:gd name="T24" fmla="*/ 638106 w 2455042"/>
                  <a:gd name="T25" fmla="*/ 984492 h 927253"/>
                  <a:gd name="T26" fmla="*/ 964448 w 2455042"/>
                  <a:gd name="T27" fmla="*/ 956683 h 927253"/>
                  <a:gd name="T28" fmla="*/ 1115968 w 2455042"/>
                  <a:gd name="T29" fmla="*/ 1120003 h 927253"/>
                  <a:gd name="T30" fmla="*/ 1343019 w 2455042"/>
                  <a:gd name="T31" fmla="*/ 1288037 h 927253"/>
                  <a:gd name="T32" fmla="*/ 1567429 w 2455042"/>
                  <a:gd name="T33" fmla="*/ 1353081 h 927253"/>
                  <a:gd name="T34" fmla="*/ 1746957 w 2455042"/>
                  <a:gd name="T35" fmla="*/ 1353081 h 927253"/>
                  <a:gd name="T36" fmla="*/ 1746957 w 2455042"/>
                  <a:gd name="T37" fmla="*/ 1418126 h 927253"/>
                  <a:gd name="T38" fmla="*/ 1828801 w 2455042"/>
                  <a:gd name="T39" fmla="*/ 1304297 h 927253"/>
                  <a:gd name="T40" fmla="*/ 1744317 w 2455042"/>
                  <a:gd name="T41" fmla="*/ 1195890 h 927253"/>
                  <a:gd name="T42" fmla="*/ 1746957 w 2455042"/>
                  <a:gd name="T43" fmla="*/ 1260933 h 927253"/>
                  <a:gd name="T44" fmla="*/ 1599111 w 2455042"/>
                  <a:gd name="T45" fmla="*/ 1233832 h 927253"/>
                  <a:gd name="T46" fmla="*/ 1414302 w 2455042"/>
                  <a:gd name="T47" fmla="*/ 1125423 h 927253"/>
                  <a:gd name="T48" fmla="*/ 1263815 w 2455042"/>
                  <a:gd name="T49" fmla="*/ 1006174 h 927253"/>
                  <a:gd name="T50" fmla="*/ 1166705 w 2455042"/>
                  <a:gd name="T51" fmla="*/ 883037 h 9272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5042" h="927253">
                    <a:moveTo>
                      <a:pt x="1566223" y="577381"/>
                    </a:moveTo>
                    <a:cubicBezTo>
                      <a:pt x="1653646" y="556117"/>
                      <a:pt x="1733147" y="536148"/>
                      <a:pt x="1796441" y="499640"/>
                    </a:cubicBezTo>
                    <a:cubicBezTo>
                      <a:pt x="1859736" y="463132"/>
                      <a:pt x="1930748" y="405590"/>
                      <a:pt x="1945990" y="358334"/>
                    </a:cubicBezTo>
                    <a:cubicBezTo>
                      <a:pt x="1961232" y="311078"/>
                      <a:pt x="1926945" y="257376"/>
                      <a:pt x="1887895" y="216104"/>
                    </a:cubicBezTo>
                    <a:cubicBezTo>
                      <a:pt x="1848845" y="174832"/>
                      <a:pt x="1782161" y="140405"/>
                      <a:pt x="1711688" y="110703"/>
                    </a:cubicBezTo>
                    <a:cubicBezTo>
                      <a:pt x="1641215" y="81001"/>
                      <a:pt x="1555833" y="55679"/>
                      <a:pt x="1465058" y="37894"/>
                    </a:cubicBezTo>
                    <a:cubicBezTo>
                      <a:pt x="1374283" y="20109"/>
                      <a:pt x="1301999" y="7986"/>
                      <a:pt x="1167038" y="3993"/>
                    </a:cubicBezTo>
                    <a:cubicBezTo>
                      <a:pt x="1032077" y="0"/>
                      <a:pt x="797570" y="1118"/>
                      <a:pt x="655289" y="13933"/>
                    </a:cubicBezTo>
                    <a:cubicBezTo>
                      <a:pt x="513008" y="26748"/>
                      <a:pt x="412487" y="46676"/>
                      <a:pt x="313352" y="80885"/>
                    </a:cubicBezTo>
                    <a:cubicBezTo>
                      <a:pt x="214217" y="115094"/>
                      <a:pt x="104373" y="162569"/>
                      <a:pt x="60482" y="219186"/>
                    </a:cubicBezTo>
                    <a:cubicBezTo>
                      <a:pt x="16591" y="275803"/>
                      <a:pt x="0" y="361557"/>
                      <a:pt x="50004" y="420588"/>
                    </a:cubicBezTo>
                    <a:cubicBezTo>
                      <a:pt x="100008" y="479619"/>
                      <a:pt x="226071" y="536186"/>
                      <a:pt x="360506" y="573374"/>
                    </a:cubicBezTo>
                    <a:cubicBezTo>
                      <a:pt x="494941" y="610562"/>
                      <a:pt x="700914" y="635025"/>
                      <a:pt x="856614" y="643718"/>
                    </a:cubicBezTo>
                    <a:cubicBezTo>
                      <a:pt x="1012314" y="652412"/>
                      <a:pt x="1194878" y="642666"/>
                      <a:pt x="1294706" y="625535"/>
                    </a:cubicBezTo>
                    <a:cubicBezTo>
                      <a:pt x="1380357" y="679288"/>
                      <a:pt x="1413411" y="696213"/>
                      <a:pt x="1498112" y="732323"/>
                    </a:cubicBezTo>
                    <a:cubicBezTo>
                      <a:pt x="1582813" y="768433"/>
                      <a:pt x="1701903" y="816793"/>
                      <a:pt x="1802912" y="842193"/>
                    </a:cubicBezTo>
                    <a:cubicBezTo>
                      <a:pt x="1903921" y="867593"/>
                      <a:pt x="2013791" y="877635"/>
                      <a:pt x="2104168" y="884723"/>
                    </a:cubicBezTo>
                    <a:cubicBezTo>
                      <a:pt x="2194545" y="891811"/>
                      <a:pt x="2297327" y="890040"/>
                      <a:pt x="2345173" y="884723"/>
                    </a:cubicBezTo>
                    <a:lnTo>
                      <a:pt x="2345173" y="927253"/>
                    </a:lnTo>
                    <a:lnTo>
                      <a:pt x="2455042" y="852825"/>
                    </a:lnTo>
                    <a:lnTo>
                      <a:pt x="2341628" y="781942"/>
                    </a:lnTo>
                    <a:lnTo>
                      <a:pt x="2345172" y="824471"/>
                    </a:lnTo>
                    <a:cubicBezTo>
                      <a:pt x="2312684" y="828606"/>
                      <a:pt x="2221126" y="821518"/>
                      <a:pt x="2146698" y="806751"/>
                    </a:cubicBezTo>
                    <a:cubicBezTo>
                      <a:pt x="2072270" y="791984"/>
                      <a:pt x="1973624" y="760676"/>
                      <a:pt x="1898605" y="735867"/>
                    </a:cubicBezTo>
                    <a:cubicBezTo>
                      <a:pt x="1823586" y="711058"/>
                      <a:pt x="1751983" y="684309"/>
                      <a:pt x="1696586" y="657895"/>
                    </a:cubicBezTo>
                    <a:cubicBezTo>
                      <a:pt x="1641189" y="631481"/>
                      <a:pt x="1604028" y="616367"/>
                      <a:pt x="1566223" y="577381"/>
                    </a:cubicBezTo>
                    <a:close/>
                  </a:path>
                </a:pathLst>
              </a:custGeom>
              <a:gradFill rotWithShape="0">
                <a:gsLst>
                  <a:gs pos="0">
                    <a:srgbClr val="BF0000"/>
                  </a:gs>
                  <a:gs pos="67000">
                    <a:srgbClr val="FF0000"/>
                  </a:gs>
                  <a:gs pos="100000">
                    <a:srgbClr val="FF0000"/>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3175" cap="flat" cmpd="sng">
                    <a:solidFill>
                      <a:srgbClr val="000000"/>
                    </a:solidFill>
                    <a:prstDash val="solid"/>
                    <a:round/>
                    <a:headEnd/>
                    <a:tailEnd/>
                  </a14:hiddenLine>
                </a:ext>
              </a:extLst>
            </p:spPr>
            <p:txBody>
              <a:bodyPr lIns="0" tIns="0" rIns="0" bIns="0" anchor="ctr"/>
              <a:lstStyle/>
              <a:p>
                <a:endParaRPr lang="en-US"/>
              </a:p>
            </p:txBody>
          </p:sp>
          <p:sp>
            <p:nvSpPr>
              <p:cNvPr id="222242" name="TextBox 37"/>
              <p:cNvSpPr txBox="1">
                <a:spLocks noChangeArrowheads="1"/>
              </p:cNvSpPr>
              <p:nvPr/>
            </p:nvSpPr>
            <p:spPr bwMode="auto">
              <a:xfrm>
                <a:off x="537945" y="2768611"/>
                <a:ext cx="1150855" cy="19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1900">
                    <a:solidFill>
                      <a:schemeClr val="bg1"/>
                    </a:solidFill>
                  </a:rPr>
                  <a:t>Development</a:t>
                </a:r>
              </a:p>
            </p:txBody>
          </p:sp>
          <p:grpSp>
            <p:nvGrpSpPr>
              <p:cNvPr id="222243" name="Group 25"/>
              <p:cNvGrpSpPr>
                <a:grpSpLocks/>
              </p:cNvGrpSpPr>
              <p:nvPr/>
            </p:nvGrpSpPr>
            <p:grpSpPr bwMode="auto">
              <a:xfrm>
                <a:off x="580275" y="1549418"/>
                <a:ext cx="974343" cy="1308608"/>
                <a:chOff x="7001942" y="939810"/>
                <a:chExt cx="974343" cy="1308608"/>
              </a:xfrm>
            </p:grpSpPr>
            <p:pic>
              <p:nvPicPr>
                <p:cNvPr id="22224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1942" y="939810"/>
                  <a:ext cx="822628" cy="1079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Freeform 24"/>
                <p:cNvSpPr/>
                <p:nvPr/>
              </p:nvSpPr>
              <p:spPr>
                <a:xfrm>
                  <a:off x="7594432" y="1521989"/>
                  <a:ext cx="219075" cy="328592"/>
                </a:xfrm>
                <a:custGeom>
                  <a:avLst/>
                  <a:gdLst>
                    <a:gd name="connsiteX0" fmla="*/ 88107 w 219075"/>
                    <a:gd name="connsiteY0" fmla="*/ 2381 h 328612"/>
                    <a:gd name="connsiteX1" fmla="*/ 35719 w 219075"/>
                    <a:gd name="connsiteY1" fmla="*/ 90487 h 328612"/>
                    <a:gd name="connsiteX2" fmla="*/ 0 w 219075"/>
                    <a:gd name="connsiteY2" fmla="*/ 169069 h 328612"/>
                    <a:gd name="connsiteX3" fmla="*/ 0 w 219075"/>
                    <a:gd name="connsiteY3" fmla="*/ 304800 h 328612"/>
                    <a:gd name="connsiteX4" fmla="*/ 138113 w 219075"/>
                    <a:gd name="connsiteY4" fmla="*/ 328612 h 328612"/>
                    <a:gd name="connsiteX5" fmla="*/ 216694 w 219075"/>
                    <a:gd name="connsiteY5" fmla="*/ 190500 h 328612"/>
                    <a:gd name="connsiteX6" fmla="*/ 219075 w 219075"/>
                    <a:gd name="connsiteY6" fmla="*/ 83344 h 328612"/>
                    <a:gd name="connsiteX7" fmla="*/ 202407 w 219075"/>
                    <a:gd name="connsiteY7" fmla="*/ 19050 h 328612"/>
                    <a:gd name="connsiteX8" fmla="*/ 161925 w 219075"/>
                    <a:gd name="connsiteY8" fmla="*/ 0 h 328612"/>
                    <a:gd name="connsiteX9" fmla="*/ 88107 w 219075"/>
                    <a:gd name="connsiteY9" fmla="*/ 2381 h 328612"/>
                    <a:gd name="connsiteX0" fmla="*/ 90488 w 219075"/>
                    <a:gd name="connsiteY0" fmla="*/ 9525 h 328612"/>
                    <a:gd name="connsiteX1" fmla="*/ 35719 w 219075"/>
                    <a:gd name="connsiteY1" fmla="*/ 90487 h 328612"/>
                    <a:gd name="connsiteX2" fmla="*/ 0 w 219075"/>
                    <a:gd name="connsiteY2" fmla="*/ 169069 h 328612"/>
                    <a:gd name="connsiteX3" fmla="*/ 0 w 219075"/>
                    <a:gd name="connsiteY3" fmla="*/ 304800 h 328612"/>
                    <a:gd name="connsiteX4" fmla="*/ 138113 w 219075"/>
                    <a:gd name="connsiteY4" fmla="*/ 328612 h 328612"/>
                    <a:gd name="connsiteX5" fmla="*/ 216694 w 219075"/>
                    <a:gd name="connsiteY5" fmla="*/ 190500 h 328612"/>
                    <a:gd name="connsiteX6" fmla="*/ 219075 w 219075"/>
                    <a:gd name="connsiteY6" fmla="*/ 83344 h 328612"/>
                    <a:gd name="connsiteX7" fmla="*/ 202407 w 219075"/>
                    <a:gd name="connsiteY7" fmla="*/ 19050 h 328612"/>
                    <a:gd name="connsiteX8" fmla="*/ 161925 w 219075"/>
                    <a:gd name="connsiteY8" fmla="*/ 0 h 328612"/>
                    <a:gd name="connsiteX9" fmla="*/ 90488 w 219075"/>
                    <a:gd name="connsiteY9" fmla="*/ 9525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328612">
                      <a:moveTo>
                        <a:pt x="90488" y="9525"/>
                      </a:moveTo>
                      <a:lnTo>
                        <a:pt x="35719" y="90487"/>
                      </a:lnTo>
                      <a:lnTo>
                        <a:pt x="0" y="169069"/>
                      </a:lnTo>
                      <a:lnTo>
                        <a:pt x="0" y="304800"/>
                      </a:lnTo>
                      <a:lnTo>
                        <a:pt x="138113" y="328612"/>
                      </a:lnTo>
                      <a:lnTo>
                        <a:pt x="216694" y="190500"/>
                      </a:lnTo>
                      <a:cubicBezTo>
                        <a:pt x="217488" y="154781"/>
                        <a:pt x="218281" y="119063"/>
                        <a:pt x="219075" y="83344"/>
                      </a:cubicBezTo>
                      <a:lnTo>
                        <a:pt x="202407" y="19050"/>
                      </a:lnTo>
                      <a:lnTo>
                        <a:pt x="161925" y="0"/>
                      </a:lnTo>
                      <a:lnTo>
                        <a:pt x="90488" y="952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50000"/>
                    </a:spcBef>
                    <a:buClr>
                      <a:schemeClr val="accent1"/>
                    </a:buClr>
                    <a:defRPr/>
                  </a:pPr>
                  <a:endParaRPr lang="en-US" sz="1900" dirty="0" err="1">
                    <a:solidFill>
                      <a:schemeClr val="tx1"/>
                    </a:solidFill>
                    <a:latin typeface="Arial" pitchFamily="34" charset="0"/>
                    <a:cs typeface="Arial" pitchFamily="34" charset="0"/>
                  </a:endParaRPr>
                </a:p>
              </p:txBody>
            </p:sp>
            <p:pic>
              <p:nvPicPr>
                <p:cNvPr id="23" name="Picture 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330658" y="1318656"/>
                  <a:ext cx="645627" cy="929762"/>
                </a:xfrm>
                <a:prstGeom prst="ellipse">
                  <a:avLst/>
                </a:prstGeom>
                <a:noFill/>
                <a:ln w="9525">
                  <a:noFill/>
                  <a:miter lim="800000"/>
                  <a:headEnd/>
                  <a:tailEnd/>
                </a:ln>
              </p:spPr>
            </p:pic>
          </p:grpSp>
        </p:grpSp>
        <p:sp>
          <p:nvSpPr>
            <p:cNvPr id="222240" name="TextBox 8"/>
            <p:cNvSpPr txBox="1">
              <a:spLocks noChangeArrowheads="1"/>
            </p:cNvSpPr>
            <p:nvPr/>
          </p:nvSpPr>
          <p:spPr bwMode="auto">
            <a:xfrm>
              <a:off x="50797" y="3784603"/>
              <a:ext cx="829735" cy="194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2400"/>
                <a:t>Step 1</a:t>
              </a:r>
            </a:p>
          </p:txBody>
        </p:sp>
      </p:grpSp>
      <p:grpSp>
        <p:nvGrpSpPr>
          <p:cNvPr id="8" name="Group 9"/>
          <p:cNvGrpSpPr>
            <a:grpSpLocks/>
          </p:cNvGrpSpPr>
          <p:nvPr/>
        </p:nvGrpSpPr>
        <p:grpSpPr bwMode="auto">
          <a:xfrm>
            <a:off x="4830763" y="2155825"/>
            <a:ext cx="2776537" cy="3160713"/>
            <a:chOff x="6333072" y="1600218"/>
            <a:chExt cx="2082794" cy="2370646"/>
          </a:xfrm>
        </p:grpSpPr>
        <p:grpSp>
          <p:nvGrpSpPr>
            <p:cNvPr id="222231" name="Group 45"/>
            <p:cNvGrpSpPr>
              <a:grpSpLocks/>
            </p:cNvGrpSpPr>
            <p:nvPr/>
          </p:nvGrpSpPr>
          <p:grpSpPr bwMode="auto">
            <a:xfrm>
              <a:off x="6587065" y="1600218"/>
              <a:ext cx="1828801" cy="2209790"/>
              <a:chOff x="-2" y="1549418"/>
              <a:chExt cx="1828801" cy="2209790"/>
            </a:xfrm>
          </p:grpSpPr>
          <p:sp>
            <p:nvSpPr>
              <p:cNvPr id="47" name="Freeform 46"/>
              <p:cNvSpPr>
                <a:spLocks/>
              </p:cNvSpPr>
              <p:nvPr/>
            </p:nvSpPr>
            <p:spPr bwMode="auto">
              <a:xfrm flipH="1">
                <a:off x="-2" y="2341082"/>
                <a:ext cx="1828801" cy="1418126"/>
              </a:xfrm>
              <a:custGeom>
                <a:avLst/>
                <a:gdLst>
                  <a:gd name="T0" fmla="*/ 1166705 w 2455042"/>
                  <a:gd name="T1" fmla="*/ 883037 h 927253"/>
                  <a:gd name="T2" fmla="*/ 1338198 w 2455042"/>
                  <a:gd name="T3" fmla="*/ 764141 h 927253"/>
                  <a:gd name="T4" fmla="*/ 1449600 w 2455042"/>
                  <a:gd name="T5" fmla="*/ 548030 h 927253"/>
                  <a:gd name="T6" fmla="*/ 1406324 w 2455042"/>
                  <a:gd name="T7" fmla="*/ 330506 h 927253"/>
                  <a:gd name="T8" fmla="*/ 1275064 w 2455042"/>
                  <a:gd name="T9" fmla="*/ 169307 h 927253"/>
                  <a:gd name="T10" fmla="*/ 1091346 w 2455042"/>
                  <a:gd name="T11" fmla="*/ 57954 h 927253"/>
                  <a:gd name="T12" fmla="*/ 869346 w 2455042"/>
                  <a:gd name="T13" fmla="*/ 6107 h 927253"/>
                  <a:gd name="T14" fmla="*/ 488135 w 2455042"/>
                  <a:gd name="T15" fmla="*/ 21309 h 927253"/>
                  <a:gd name="T16" fmla="*/ 233421 w 2455042"/>
                  <a:gd name="T17" fmla="*/ 123704 h 927253"/>
                  <a:gd name="T18" fmla="*/ 45054 w 2455042"/>
                  <a:gd name="T19" fmla="*/ 335220 h 927253"/>
                  <a:gd name="T20" fmla="*/ 37249 w 2455042"/>
                  <a:gd name="T21" fmla="*/ 643241 h 927253"/>
                  <a:gd name="T22" fmla="*/ 268547 w 2455042"/>
                  <a:gd name="T23" fmla="*/ 876909 h 927253"/>
                  <a:gd name="T24" fmla="*/ 638106 w 2455042"/>
                  <a:gd name="T25" fmla="*/ 984492 h 927253"/>
                  <a:gd name="T26" fmla="*/ 964448 w 2455042"/>
                  <a:gd name="T27" fmla="*/ 956683 h 927253"/>
                  <a:gd name="T28" fmla="*/ 1115968 w 2455042"/>
                  <a:gd name="T29" fmla="*/ 1120003 h 927253"/>
                  <a:gd name="T30" fmla="*/ 1343019 w 2455042"/>
                  <a:gd name="T31" fmla="*/ 1288037 h 927253"/>
                  <a:gd name="T32" fmla="*/ 1567429 w 2455042"/>
                  <a:gd name="T33" fmla="*/ 1353081 h 927253"/>
                  <a:gd name="T34" fmla="*/ 1746957 w 2455042"/>
                  <a:gd name="T35" fmla="*/ 1353081 h 927253"/>
                  <a:gd name="T36" fmla="*/ 1746957 w 2455042"/>
                  <a:gd name="T37" fmla="*/ 1418126 h 927253"/>
                  <a:gd name="T38" fmla="*/ 1828801 w 2455042"/>
                  <a:gd name="T39" fmla="*/ 1304297 h 927253"/>
                  <a:gd name="T40" fmla="*/ 1744317 w 2455042"/>
                  <a:gd name="T41" fmla="*/ 1195890 h 927253"/>
                  <a:gd name="T42" fmla="*/ 1746957 w 2455042"/>
                  <a:gd name="T43" fmla="*/ 1260933 h 927253"/>
                  <a:gd name="T44" fmla="*/ 1599111 w 2455042"/>
                  <a:gd name="T45" fmla="*/ 1233832 h 927253"/>
                  <a:gd name="T46" fmla="*/ 1414302 w 2455042"/>
                  <a:gd name="T47" fmla="*/ 1125423 h 927253"/>
                  <a:gd name="T48" fmla="*/ 1263815 w 2455042"/>
                  <a:gd name="T49" fmla="*/ 1006174 h 927253"/>
                  <a:gd name="T50" fmla="*/ 1166705 w 2455042"/>
                  <a:gd name="T51" fmla="*/ 883037 h 9272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5042" h="927253">
                    <a:moveTo>
                      <a:pt x="1566223" y="577381"/>
                    </a:moveTo>
                    <a:cubicBezTo>
                      <a:pt x="1653646" y="556117"/>
                      <a:pt x="1733147" y="536148"/>
                      <a:pt x="1796441" y="499640"/>
                    </a:cubicBezTo>
                    <a:cubicBezTo>
                      <a:pt x="1859736" y="463132"/>
                      <a:pt x="1930748" y="405590"/>
                      <a:pt x="1945990" y="358334"/>
                    </a:cubicBezTo>
                    <a:cubicBezTo>
                      <a:pt x="1961232" y="311078"/>
                      <a:pt x="1926945" y="257376"/>
                      <a:pt x="1887895" y="216104"/>
                    </a:cubicBezTo>
                    <a:cubicBezTo>
                      <a:pt x="1848845" y="174832"/>
                      <a:pt x="1782161" y="140405"/>
                      <a:pt x="1711688" y="110703"/>
                    </a:cubicBezTo>
                    <a:cubicBezTo>
                      <a:pt x="1641215" y="81001"/>
                      <a:pt x="1555833" y="55679"/>
                      <a:pt x="1465058" y="37894"/>
                    </a:cubicBezTo>
                    <a:cubicBezTo>
                      <a:pt x="1374283" y="20109"/>
                      <a:pt x="1301999" y="7986"/>
                      <a:pt x="1167038" y="3993"/>
                    </a:cubicBezTo>
                    <a:cubicBezTo>
                      <a:pt x="1032077" y="0"/>
                      <a:pt x="797570" y="1118"/>
                      <a:pt x="655289" y="13933"/>
                    </a:cubicBezTo>
                    <a:cubicBezTo>
                      <a:pt x="513008" y="26748"/>
                      <a:pt x="412487" y="46676"/>
                      <a:pt x="313352" y="80885"/>
                    </a:cubicBezTo>
                    <a:cubicBezTo>
                      <a:pt x="214217" y="115094"/>
                      <a:pt x="104373" y="162569"/>
                      <a:pt x="60482" y="219186"/>
                    </a:cubicBezTo>
                    <a:cubicBezTo>
                      <a:pt x="16591" y="275803"/>
                      <a:pt x="0" y="361557"/>
                      <a:pt x="50004" y="420588"/>
                    </a:cubicBezTo>
                    <a:cubicBezTo>
                      <a:pt x="100008" y="479619"/>
                      <a:pt x="226071" y="536186"/>
                      <a:pt x="360506" y="573374"/>
                    </a:cubicBezTo>
                    <a:cubicBezTo>
                      <a:pt x="494941" y="610562"/>
                      <a:pt x="700914" y="635025"/>
                      <a:pt x="856614" y="643718"/>
                    </a:cubicBezTo>
                    <a:cubicBezTo>
                      <a:pt x="1012314" y="652412"/>
                      <a:pt x="1194878" y="642666"/>
                      <a:pt x="1294706" y="625535"/>
                    </a:cubicBezTo>
                    <a:cubicBezTo>
                      <a:pt x="1380357" y="679288"/>
                      <a:pt x="1413411" y="696213"/>
                      <a:pt x="1498112" y="732323"/>
                    </a:cubicBezTo>
                    <a:cubicBezTo>
                      <a:pt x="1582813" y="768433"/>
                      <a:pt x="1701903" y="816793"/>
                      <a:pt x="1802912" y="842193"/>
                    </a:cubicBezTo>
                    <a:cubicBezTo>
                      <a:pt x="1903921" y="867593"/>
                      <a:pt x="2013791" y="877635"/>
                      <a:pt x="2104168" y="884723"/>
                    </a:cubicBezTo>
                    <a:cubicBezTo>
                      <a:pt x="2194545" y="891811"/>
                      <a:pt x="2297327" y="890040"/>
                      <a:pt x="2345173" y="884723"/>
                    </a:cubicBezTo>
                    <a:lnTo>
                      <a:pt x="2345173" y="927253"/>
                    </a:lnTo>
                    <a:lnTo>
                      <a:pt x="2455042" y="852825"/>
                    </a:lnTo>
                    <a:lnTo>
                      <a:pt x="2341628" y="781942"/>
                    </a:lnTo>
                    <a:lnTo>
                      <a:pt x="2345172" y="824471"/>
                    </a:lnTo>
                    <a:cubicBezTo>
                      <a:pt x="2312684" y="828606"/>
                      <a:pt x="2221126" y="821518"/>
                      <a:pt x="2146698" y="806751"/>
                    </a:cubicBezTo>
                    <a:cubicBezTo>
                      <a:pt x="2072270" y="791984"/>
                      <a:pt x="1973624" y="760676"/>
                      <a:pt x="1898605" y="735867"/>
                    </a:cubicBezTo>
                    <a:cubicBezTo>
                      <a:pt x="1823586" y="711058"/>
                      <a:pt x="1751983" y="684309"/>
                      <a:pt x="1696586" y="657895"/>
                    </a:cubicBezTo>
                    <a:cubicBezTo>
                      <a:pt x="1641189" y="631481"/>
                      <a:pt x="1604028" y="616367"/>
                      <a:pt x="1566223" y="577381"/>
                    </a:cubicBezTo>
                    <a:close/>
                  </a:path>
                </a:pathLst>
              </a:custGeom>
              <a:gradFill rotWithShape="0">
                <a:gsLst>
                  <a:gs pos="0">
                    <a:srgbClr val="BF0000"/>
                  </a:gs>
                  <a:gs pos="67000">
                    <a:srgbClr val="FF0000"/>
                  </a:gs>
                  <a:gs pos="100000">
                    <a:srgbClr val="FF0000"/>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3175" cap="flat" cmpd="sng">
                    <a:solidFill>
                      <a:srgbClr val="000000"/>
                    </a:solidFill>
                    <a:prstDash val="solid"/>
                    <a:round/>
                    <a:headEnd/>
                    <a:tailEnd/>
                  </a14:hiddenLine>
                </a:ext>
              </a:extLst>
            </p:spPr>
            <p:txBody>
              <a:bodyPr lIns="0" tIns="0" rIns="0" bIns="0" anchor="ctr"/>
              <a:lstStyle/>
              <a:p>
                <a:endParaRPr lang="en-US"/>
              </a:p>
            </p:txBody>
          </p:sp>
          <p:sp>
            <p:nvSpPr>
              <p:cNvPr id="222234" name="TextBox 47"/>
              <p:cNvSpPr txBox="1">
                <a:spLocks noChangeArrowheads="1"/>
              </p:cNvSpPr>
              <p:nvPr/>
            </p:nvSpPr>
            <p:spPr bwMode="auto">
              <a:xfrm>
                <a:off x="537945" y="2768611"/>
                <a:ext cx="1150855" cy="19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1900">
                    <a:solidFill>
                      <a:schemeClr val="bg1"/>
                    </a:solidFill>
                  </a:rPr>
                  <a:t>Development</a:t>
                </a:r>
              </a:p>
            </p:txBody>
          </p:sp>
          <p:grpSp>
            <p:nvGrpSpPr>
              <p:cNvPr id="222235" name="Group 48"/>
              <p:cNvGrpSpPr>
                <a:grpSpLocks/>
              </p:cNvGrpSpPr>
              <p:nvPr/>
            </p:nvGrpSpPr>
            <p:grpSpPr bwMode="auto">
              <a:xfrm>
                <a:off x="580275" y="1549418"/>
                <a:ext cx="974343" cy="1308608"/>
                <a:chOff x="7001942" y="939810"/>
                <a:chExt cx="974343" cy="1308608"/>
              </a:xfrm>
            </p:grpSpPr>
            <p:pic>
              <p:nvPicPr>
                <p:cNvPr id="22223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1942" y="939810"/>
                  <a:ext cx="822628" cy="1079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 name="Freeform 50"/>
                <p:cNvSpPr/>
                <p:nvPr/>
              </p:nvSpPr>
              <p:spPr>
                <a:xfrm>
                  <a:off x="7594309" y="1522053"/>
                  <a:ext cx="219116" cy="328628"/>
                </a:xfrm>
                <a:custGeom>
                  <a:avLst/>
                  <a:gdLst>
                    <a:gd name="connsiteX0" fmla="*/ 88107 w 219075"/>
                    <a:gd name="connsiteY0" fmla="*/ 2381 h 328612"/>
                    <a:gd name="connsiteX1" fmla="*/ 35719 w 219075"/>
                    <a:gd name="connsiteY1" fmla="*/ 90487 h 328612"/>
                    <a:gd name="connsiteX2" fmla="*/ 0 w 219075"/>
                    <a:gd name="connsiteY2" fmla="*/ 169069 h 328612"/>
                    <a:gd name="connsiteX3" fmla="*/ 0 w 219075"/>
                    <a:gd name="connsiteY3" fmla="*/ 304800 h 328612"/>
                    <a:gd name="connsiteX4" fmla="*/ 138113 w 219075"/>
                    <a:gd name="connsiteY4" fmla="*/ 328612 h 328612"/>
                    <a:gd name="connsiteX5" fmla="*/ 216694 w 219075"/>
                    <a:gd name="connsiteY5" fmla="*/ 190500 h 328612"/>
                    <a:gd name="connsiteX6" fmla="*/ 219075 w 219075"/>
                    <a:gd name="connsiteY6" fmla="*/ 83344 h 328612"/>
                    <a:gd name="connsiteX7" fmla="*/ 202407 w 219075"/>
                    <a:gd name="connsiteY7" fmla="*/ 19050 h 328612"/>
                    <a:gd name="connsiteX8" fmla="*/ 161925 w 219075"/>
                    <a:gd name="connsiteY8" fmla="*/ 0 h 328612"/>
                    <a:gd name="connsiteX9" fmla="*/ 88107 w 219075"/>
                    <a:gd name="connsiteY9" fmla="*/ 2381 h 328612"/>
                    <a:gd name="connsiteX0" fmla="*/ 90488 w 219075"/>
                    <a:gd name="connsiteY0" fmla="*/ 9525 h 328612"/>
                    <a:gd name="connsiteX1" fmla="*/ 35719 w 219075"/>
                    <a:gd name="connsiteY1" fmla="*/ 90487 h 328612"/>
                    <a:gd name="connsiteX2" fmla="*/ 0 w 219075"/>
                    <a:gd name="connsiteY2" fmla="*/ 169069 h 328612"/>
                    <a:gd name="connsiteX3" fmla="*/ 0 w 219075"/>
                    <a:gd name="connsiteY3" fmla="*/ 304800 h 328612"/>
                    <a:gd name="connsiteX4" fmla="*/ 138113 w 219075"/>
                    <a:gd name="connsiteY4" fmla="*/ 328612 h 328612"/>
                    <a:gd name="connsiteX5" fmla="*/ 216694 w 219075"/>
                    <a:gd name="connsiteY5" fmla="*/ 190500 h 328612"/>
                    <a:gd name="connsiteX6" fmla="*/ 219075 w 219075"/>
                    <a:gd name="connsiteY6" fmla="*/ 83344 h 328612"/>
                    <a:gd name="connsiteX7" fmla="*/ 202407 w 219075"/>
                    <a:gd name="connsiteY7" fmla="*/ 19050 h 328612"/>
                    <a:gd name="connsiteX8" fmla="*/ 161925 w 219075"/>
                    <a:gd name="connsiteY8" fmla="*/ 0 h 328612"/>
                    <a:gd name="connsiteX9" fmla="*/ 90488 w 219075"/>
                    <a:gd name="connsiteY9" fmla="*/ 9525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328612">
                      <a:moveTo>
                        <a:pt x="90488" y="9525"/>
                      </a:moveTo>
                      <a:lnTo>
                        <a:pt x="35719" y="90487"/>
                      </a:lnTo>
                      <a:lnTo>
                        <a:pt x="0" y="169069"/>
                      </a:lnTo>
                      <a:lnTo>
                        <a:pt x="0" y="304800"/>
                      </a:lnTo>
                      <a:lnTo>
                        <a:pt x="138113" y="328612"/>
                      </a:lnTo>
                      <a:lnTo>
                        <a:pt x="216694" y="190500"/>
                      </a:lnTo>
                      <a:cubicBezTo>
                        <a:pt x="217488" y="154781"/>
                        <a:pt x="218281" y="119063"/>
                        <a:pt x="219075" y="83344"/>
                      </a:cubicBezTo>
                      <a:lnTo>
                        <a:pt x="202407" y="19050"/>
                      </a:lnTo>
                      <a:lnTo>
                        <a:pt x="161925" y="0"/>
                      </a:lnTo>
                      <a:lnTo>
                        <a:pt x="90488" y="952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50000"/>
                    </a:spcBef>
                    <a:buClr>
                      <a:schemeClr val="accent1"/>
                    </a:buClr>
                    <a:defRPr/>
                  </a:pPr>
                  <a:endParaRPr lang="en-US" sz="1900" dirty="0" err="1">
                    <a:solidFill>
                      <a:schemeClr val="tx1"/>
                    </a:solidFill>
                    <a:latin typeface="Arial" pitchFamily="34" charset="0"/>
                    <a:cs typeface="Arial" pitchFamily="34" charset="0"/>
                  </a:endParaRPr>
                </a:p>
              </p:txBody>
            </p:sp>
            <p:pic>
              <p:nvPicPr>
                <p:cNvPr id="52" name="Picture 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330658" y="1318656"/>
                  <a:ext cx="645627" cy="929762"/>
                </a:xfrm>
                <a:prstGeom prst="ellipse">
                  <a:avLst/>
                </a:prstGeom>
                <a:noFill/>
                <a:ln w="9525">
                  <a:noFill/>
                  <a:miter lim="800000"/>
                  <a:headEnd/>
                  <a:tailEnd/>
                </a:ln>
              </p:spPr>
            </p:pic>
          </p:grpSp>
        </p:grpSp>
        <p:sp>
          <p:nvSpPr>
            <p:cNvPr id="222232" name="TextBox 55"/>
            <p:cNvSpPr txBox="1">
              <a:spLocks noChangeArrowheads="1"/>
            </p:cNvSpPr>
            <p:nvPr/>
          </p:nvSpPr>
          <p:spPr bwMode="auto">
            <a:xfrm>
              <a:off x="6333072" y="3776132"/>
              <a:ext cx="1515530" cy="19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2400"/>
                <a:t>4</a:t>
              </a:r>
            </a:p>
          </p:txBody>
        </p:sp>
      </p:grpSp>
      <p:grpSp>
        <p:nvGrpSpPr>
          <p:cNvPr id="12" name="Group 13"/>
          <p:cNvGrpSpPr>
            <a:grpSpLocks/>
          </p:cNvGrpSpPr>
          <p:nvPr/>
        </p:nvGrpSpPr>
        <p:grpSpPr bwMode="auto">
          <a:xfrm>
            <a:off x="2325688" y="1635125"/>
            <a:ext cx="3609975" cy="3670300"/>
            <a:chOff x="1744152" y="1225755"/>
            <a:chExt cx="2709315" cy="2753580"/>
          </a:xfrm>
        </p:grpSpPr>
        <p:grpSp>
          <p:nvGrpSpPr>
            <p:cNvPr id="222219" name="Group 12"/>
            <p:cNvGrpSpPr>
              <a:grpSpLocks/>
            </p:cNvGrpSpPr>
            <p:nvPr/>
          </p:nvGrpSpPr>
          <p:grpSpPr bwMode="auto">
            <a:xfrm>
              <a:off x="1744152" y="1225755"/>
              <a:ext cx="2709315" cy="2753579"/>
              <a:chOff x="1744152" y="1225755"/>
              <a:chExt cx="2709315" cy="2753579"/>
            </a:xfrm>
          </p:grpSpPr>
          <p:grpSp>
            <p:nvGrpSpPr>
              <p:cNvPr id="222221" name="Group 3"/>
              <p:cNvGrpSpPr>
                <a:grpSpLocks/>
              </p:cNvGrpSpPr>
              <p:nvPr/>
            </p:nvGrpSpPr>
            <p:grpSpPr bwMode="auto">
              <a:xfrm>
                <a:off x="1862667" y="1225755"/>
                <a:ext cx="2590800" cy="1506170"/>
                <a:chOff x="2421467" y="1018733"/>
                <a:chExt cx="4008360" cy="2330273"/>
              </a:xfrm>
            </p:grpSpPr>
            <p:pic>
              <p:nvPicPr>
                <p:cNvPr id="222228" name="Picture 36" descr="account.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773" y="1018733"/>
                  <a:ext cx="2038054" cy="132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2229" name="Picture 56" descr="activity_logs.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8285" y="1520437"/>
                  <a:ext cx="2036497" cy="132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2230" name="Picture 57" descr="Login.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1467" y="2022481"/>
                  <a:ext cx="2087540" cy="132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22222" name="Group 6"/>
              <p:cNvGrpSpPr>
                <a:grpSpLocks/>
              </p:cNvGrpSpPr>
              <p:nvPr/>
            </p:nvGrpSpPr>
            <p:grpSpPr bwMode="auto">
              <a:xfrm>
                <a:off x="1744152" y="1703424"/>
                <a:ext cx="2582331" cy="2275910"/>
                <a:chOff x="3225800" y="1703423"/>
                <a:chExt cx="2582331" cy="2275910"/>
              </a:xfrm>
            </p:grpSpPr>
            <p:grpSp>
              <p:nvGrpSpPr>
                <p:cNvPr id="222223" name="Group 4"/>
                <p:cNvGrpSpPr>
                  <a:grpSpLocks/>
                </p:cNvGrpSpPr>
                <p:nvPr/>
              </p:nvGrpSpPr>
              <p:grpSpPr bwMode="auto">
                <a:xfrm>
                  <a:off x="3386665" y="1703423"/>
                  <a:ext cx="2421466" cy="2106589"/>
                  <a:chOff x="1557865" y="1686488"/>
                  <a:chExt cx="2421466" cy="2106589"/>
                </a:xfrm>
              </p:grpSpPr>
              <p:sp>
                <p:nvSpPr>
                  <p:cNvPr id="41" name="Freeform 40"/>
                  <p:cNvSpPr>
                    <a:spLocks/>
                  </p:cNvSpPr>
                  <p:nvPr/>
                </p:nvSpPr>
                <p:spPr bwMode="auto">
                  <a:xfrm flipH="1">
                    <a:off x="1557865" y="2374951"/>
                    <a:ext cx="1828801" cy="1418126"/>
                  </a:xfrm>
                  <a:custGeom>
                    <a:avLst/>
                    <a:gdLst>
                      <a:gd name="T0" fmla="*/ 1166705 w 2455042"/>
                      <a:gd name="T1" fmla="*/ 883037 h 927253"/>
                      <a:gd name="T2" fmla="*/ 1338198 w 2455042"/>
                      <a:gd name="T3" fmla="*/ 764141 h 927253"/>
                      <a:gd name="T4" fmla="*/ 1449600 w 2455042"/>
                      <a:gd name="T5" fmla="*/ 548030 h 927253"/>
                      <a:gd name="T6" fmla="*/ 1406324 w 2455042"/>
                      <a:gd name="T7" fmla="*/ 330506 h 927253"/>
                      <a:gd name="T8" fmla="*/ 1275064 w 2455042"/>
                      <a:gd name="T9" fmla="*/ 169307 h 927253"/>
                      <a:gd name="T10" fmla="*/ 1091346 w 2455042"/>
                      <a:gd name="T11" fmla="*/ 57954 h 927253"/>
                      <a:gd name="T12" fmla="*/ 869346 w 2455042"/>
                      <a:gd name="T13" fmla="*/ 6107 h 927253"/>
                      <a:gd name="T14" fmla="*/ 488135 w 2455042"/>
                      <a:gd name="T15" fmla="*/ 21309 h 927253"/>
                      <a:gd name="T16" fmla="*/ 233421 w 2455042"/>
                      <a:gd name="T17" fmla="*/ 123704 h 927253"/>
                      <a:gd name="T18" fmla="*/ 45054 w 2455042"/>
                      <a:gd name="T19" fmla="*/ 335220 h 927253"/>
                      <a:gd name="T20" fmla="*/ 37249 w 2455042"/>
                      <a:gd name="T21" fmla="*/ 643241 h 927253"/>
                      <a:gd name="T22" fmla="*/ 268547 w 2455042"/>
                      <a:gd name="T23" fmla="*/ 876909 h 927253"/>
                      <a:gd name="T24" fmla="*/ 638106 w 2455042"/>
                      <a:gd name="T25" fmla="*/ 984492 h 927253"/>
                      <a:gd name="T26" fmla="*/ 964448 w 2455042"/>
                      <a:gd name="T27" fmla="*/ 956683 h 927253"/>
                      <a:gd name="T28" fmla="*/ 1115968 w 2455042"/>
                      <a:gd name="T29" fmla="*/ 1120003 h 927253"/>
                      <a:gd name="T30" fmla="*/ 1343019 w 2455042"/>
                      <a:gd name="T31" fmla="*/ 1288037 h 927253"/>
                      <a:gd name="T32" fmla="*/ 1567429 w 2455042"/>
                      <a:gd name="T33" fmla="*/ 1353081 h 927253"/>
                      <a:gd name="T34" fmla="*/ 1746957 w 2455042"/>
                      <a:gd name="T35" fmla="*/ 1353081 h 927253"/>
                      <a:gd name="T36" fmla="*/ 1746957 w 2455042"/>
                      <a:gd name="T37" fmla="*/ 1418126 h 927253"/>
                      <a:gd name="T38" fmla="*/ 1828801 w 2455042"/>
                      <a:gd name="T39" fmla="*/ 1304297 h 927253"/>
                      <a:gd name="T40" fmla="*/ 1744317 w 2455042"/>
                      <a:gd name="T41" fmla="*/ 1195890 h 927253"/>
                      <a:gd name="T42" fmla="*/ 1746957 w 2455042"/>
                      <a:gd name="T43" fmla="*/ 1260933 h 927253"/>
                      <a:gd name="T44" fmla="*/ 1599111 w 2455042"/>
                      <a:gd name="T45" fmla="*/ 1233832 h 927253"/>
                      <a:gd name="T46" fmla="*/ 1414302 w 2455042"/>
                      <a:gd name="T47" fmla="*/ 1125423 h 927253"/>
                      <a:gd name="T48" fmla="*/ 1263815 w 2455042"/>
                      <a:gd name="T49" fmla="*/ 1006174 h 927253"/>
                      <a:gd name="T50" fmla="*/ 1166705 w 2455042"/>
                      <a:gd name="T51" fmla="*/ 883037 h 9272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5042" h="927253">
                        <a:moveTo>
                          <a:pt x="1566223" y="577381"/>
                        </a:moveTo>
                        <a:cubicBezTo>
                          <a:pt x="1653646" y="556117"/>
                          <a:pt x="1733147" y="536148"/>
                          <a:pt x="1796441" y="499640"/>
                        </a:cubicBezTo>
                        <a:cubicBezTo>
                          <a:pt x="1859736" y="463132"/>
                          <a:pt x="1930748" y="405590"/>
                          <a:pt x="1945990" y="358334"/>
                        </a:cubicBezTo>
                        <a:cubicBezTo>
                          <a:pt x="1961232" y="311078"/>
                          <a:pt x="1926945" y="257376"/>
                          <a:pt x="1887895" y="216104"/>
                        </a:cubicBezTo>
                        <a:cubicBezTo>
                          <a:pt x="1848845" y="174832"/>
                          <a:pt x="1782161" y="140405"/>
                          <a:pt x="1711688" y="110703"/>
                        </a:cubicBezTo>
                        <a:cubicBezTo>
                          <a:pt x="1641215" y="81001"/>
                          <a:pt x="1555833" y="55679"/>
                          <a:pt x="1465058" y="37894"/>
                        </a:cubicBezTo>
                        <a:cubicBezTo>
                          <a:pt x="1374283" y="20109"/>
                          <a:pt x="1301999" y="7986"/>
                          <a:pt x="1167038" y="3993"/>
                        </a:cubicBezTo>
                        <a:cubicBezTo>
                          <a:pt x="1032077" y="0"/>
                          <a:pt x="797570" y="1118"/>
                          <a:pt x="655289" y="13933"/>
                        </a:cubicBezTo>
                        <a:cubicBezTo>
                          <a:pt x="513008" y="26748"/>
                          <a:pt x="412487" y="46676"/>
                          <a:pt x="313352" y="80885"/>
                        </a:cubicBezTo>
                        <a:cubicBezTo>
                          <a:pt x="214217" y="115094"/>
                          <a:pt x="104373" y="162569"/>
                          <a:pt x="60482" y="219186"/>
                        </a:cubicBezTo>
                        <a:cubicBezTo>
                          <a:pt x="16591" y="275803"/>
                          <a:pt x="0" y="361557"/>
                          <a:pt x="50004" y="420588"/>
                        </a:cubicBezTo>
                        <a:cubicBezTo>
                          <a:pt x="100008" y="479619"/>
                          <a:pt x="226071" y="536186"/>
                          <a:pt x="360506" y="573374"/>
                        </a:cubicBezTo>
                        <a:cubicBezTo>
                          <a:pt x="494941" y="610562"/>
                          <a:pt x="700914" y="635025"/>
                          <a:pt x="856614" y="643718"/>
                        </a:cubicBezTo>
                        <a:cubicBezTo>
                          <a:pt x="1012314" y="652412"/>
                          <a:pt x="1194878" y="642666"/>
                          <a:pt x="1294706" y="625535"/>
                        </a:cubicBezTo>
                        <a:cubicBezTo>
                          <a:pt x="1380357" y="679288"/>
                          <a:pt x="1413411" y="696213"/>
                          <a:pt x="1498112" y="732323"/>
                        </a:cubicBezTo>
                        <a:cubicBezTo>
                          <a:pt x="1582813" y="768433"/>
                          <a:pt x="1701903" y="816793"/>
                          <a:pt x="1802912" y="842193"/>
                        </a:cubicBezTo>
                        <a:cubicBezTo>
                          <a:pt x="1903921" y="867593"/>
                          <a:pt x="2013791" y="877635"/>
                          <a:pt x="2104168" y="884723"/>
                        </a:cubicBezTo>
                        <a:cubicBezTo>
                          <a:pt x="2194545" y="891811"/>
                          <a:pt x="2297327" y="890040"/>
                          <a:pt x="2345173" y="884723"/>
                        </a:cubicBezTo>
                        <a:lnTo>
                          <a:pt x="2345173" y="927253"/>
                        </a:lnTo>
                        <a:lnTo>
                          <a:pt x="2455042" y="852825"/>
                        </a:lnTo>
                        <a:lnTo>
                          <a:pt x="2341628" y="781942"/>
                        </a:lnTo>
                        <a:lnTo>
                          <a:pt x="2345172" y="824471"/>
                        </a:lnTo>
                        <a:cubicBezTo>
                          <a:pt x="2312684" y="828606"/>
                          <a:pt x="2221126" y="821518"/>
                          <a:pt x="2146698" y="806751"/>
                        </a:cubicBezTo>
                        <a:cubicBezTo>
                          <a:pt x="2072270" y="791984"/>
                          <a:pt x="1973624" y="760676"/>
                          <a:pt x="1898605" y="735867"/>
                        </a:cubicBezTo>
                        <a:cubicBezTo>
                          <a:pt x="1823586" y="711058"/>
                          <a:pt x="1751983" y="684309"/>
                          <a:pt x="1696586" y="657895"/>
                        </a:cubicBezTo>
                        <a:cubicBezTo>
                          <a:pt x="1641189" y="631481"/>
                          <a:pt x="1604028" y="616367"/>
                          <a:pt x="1566223" y="577381"/>
                        </a:cubicBezTo>
                        <a:close/>
                      </a:path>
                    </a:pathLst>
                  </a:custGeom>
                  <a:gradFill rotWithShape="0">
                    <a:gsLst>
                      <a:gs pos="0">
                        <a:srgbClr val="BF0000"/>
                      </a:gs>
                      <a:gs pos="67000">
                        <a:srgbClr val="FF0000"/>
                      </a:gs>
                      <a:gs pos="100000">
                        <a:srgbClr val="FF0000"/>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3175" cap="flat" cmpd="sng">
                        <a:solidFill>
                          <a:srgbClr val="000000"/>
                        </a:solidFill>
                        <a:prstDash val="solid"/>
                        <a:round/>
                        <a:headEnd/>
                        <a:tailEnd/>
                      </a14:hiddenLine>
                    </a:ext>
                  </a:extLst>
                </p:spPr>
                <p:txBody>
                  <a:bodyPr lIns="0" tIns="0" rIns="0" bIns="0" anchor="ctr"/>
                  <a:lstStyle/>
                  <a:p>
                    <a:endParaRPr lang="en-US"/>
                  </a:p>
                </p:txBody>
              </p:sp>
              <p:pic>
                <p:nvPicPr>
                  <p:cNvPr id="222226" name="Picture 5" descr="OTLP.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2333" y="1686488"/>
                    <a:ext cx="766634" cy="1186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2227" name="TextBox 35"/>
                  <p:cNvSpPr txBox="1">
                    <a:spLocks noChangeArrowheads="1"/>
                  </p:cNvSpPr>
                  <p:nvPr/>
                </p:nvSpPr>
                <p:spPr bwMode="auto">
                  <a:xfrm>
                    <a:off x="2472264" y="2904080"/>
                    <a:ext cx="1507067" cy="19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1900">
                        <a:solidFill>
                          <a:schemeClr val="bg1"/>
                        </a:solidFill>
                      </a:rPr>
                      <a:t>DBA</a:t>
                    </a:r>
                  </a:p>
                </p:txBody>
              </p:sp>
            </p:grpSp>
            <p:sp>
              <p:nvSpPr>
                <p:cNvPr id="222224" name="TextBox 53"/>
                <p:cNvSpPr txBox="1">
                  <a:spLocks noChangeArrowheads="1"/>
                </p:cNvSpPr>
                <p:nvPr/>
              </p:nvSpPr>
              <p:spPr bwMode="auto">
                <a:xfrm>
                  <a:off x="3225800" y="3784601"/>
                  <a:ext cx="1515530" cy="19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2400"/>
                    <a:t>2</a:t>
                  </a:r>
                </a:p>
              </p:txBody>
            </p:sp>
          </p:grpSp>
        </p:grpSp>
        <p:sp>
          <p:nvSpPr>
            <p:cNvPr id="222220" name="TextBox 58"/>
            <p:cNvSpPr txBox="1">
              <a:spLocks noChangeArrowheads="1"/>
            </p:cNvSpPr>
            <p:nvPr/>
          </p:nvSpPr>
          <p:spPr bwMode="auto">
            <a:xfrm>
              <a:off x="2167484" y="3784603"/>
              <a:ext cx="1515530" cy="19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sz="2400"/>
                <a:t>3</a:t>
              </a:r>
            </a:p>
          </p:txBody>
        </p:sp>
      </p:grpSp>
      <p:sp>
        <p:nvSpPr>
          <p:cNvPr id="222217" name="TextBox 14"/>
          <p:cNvSpPr txBox="1">
            <a:spLocks noChangeArrowheads="1"/>
          </p:cNvSpPr>
          <p:nvPr/>
        </p:nvSpPr>
        <p:spPr bwMode="auto">
          <a:xfrm>
            <a:off x="-631825" y="3702050"/>
            <a:ext cx="1219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endParaRPr lang="en-US" sz="2400"/>
          </a:p>
        </p:txBody>
      </p:sp>
      <p:sp>
        <p:nvSpPr>
          <p:cNvPr id="222218" name="Rectangle 45"/>
          <p:cNvSpPr>
            <a:spLocks noChangeArrowheads="1"/>
          </p:cNvSpPr>
          <p:nvPr/>
        </p:nvSpPr>
        <p:spPr bwMode="auto">
          <a:xfrm>
            <a:off x="0" y="5486400"/>
            <a:ext cx="7518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0" tIns="45711" rIns="91420" bIns="45711">
            <a:spAutoFit/>
          </a:bodyPr>
          <a:lstStyle/>
          <a:p>
            <a:pPr lvl="1" indent="0">
              <a:lnSpc>
                <a:spcPct val="90000"/>
              </a:lnSpc>
              <a:spcBef>
                <a:spcPct val="50000"/>
              </a:spcBef>
              <a:buClr>
                <a:schemeClr val="accent1"/>
              </a:buClr>
            </a:pPr>
            <a:r>
              <a:rPr lang="en-US"/>
              <a:t>Leverage RMAN backups already on ZFS Storage to facilitate low-footprint dev/test environment</a:t>
            </a:r>
          </a:p>
        </p:txBody>
      </p:sp>
    </p:spTree>
    <p:extLst>
      <p:ext uri="{BB962C8B-B14F-4D97-AF65-F5344CB8AC3E}">
        <p14:creationId xmlns:p14="http://schemas.microsoft.com/office/powerpoint/2010/main" val="4308895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4"/>
          <p:cNvSpPr>
            <a:spLocks noGrp="1"/>
          </p:cNvSpPr>
          <p:nvPr>
            <p:ph type="title"/>
          </p:nvPr>
        </p:nvSpPr>
        <p:spPr>
          <a:xfrm>
            <a:off x="1069975" y="762000"/>
            <a:ext cx="6276975" cy="1468438"/>
          </a:xfrm>
        </p:spPr>
        <p:txBody>
          <a:bodyPr/>
          <a:lstStyle/>
          <a:p>
            <a:r>
              <a:rPr lang="en-US" dirty="0">
                <a:ln>
                  <a:noFill/>
                </a:ln>
                <a:latin typeface="Arial" charset="0"/>
                <a:ea typeface="ＭＳ Ｐゴシック" charset="0"/>
                <a:cs typeface="ＭＳ Ｐゴシック" charset="0"/>
              </a:rPr>
              <a:t>4:00pm – Business Reports </a:t>
            </a:r>
          </a:p>
        </p:txBody>
      </p:sp>
      <p:pic>
        <p:nvPicPr>
          <p:cNvPr id="224259"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3075" y="2862263"/>
            <a:ext cx="2540000"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 name="Straight Arrow Connector 3"/>
          <p:cNvCxnSpPr>
            <a:cxnSpLocks noChangeShapeType="1"/>
          </p:cNvCxnSpPr>
          <p:nvPr/>
        </p:nvCxnSpPr>
        <p:spPr bwMode="auto">
          <a:xfrm>
            <a:off x="2998788" y="4106863"/>
            <a:ext cx="404812" cy="820737"/>
          </a:xfrm>
          <a:prstGeom prst="straightConnector1">
            <a:avLst/>
          </a:prstGeom>
          <a:noFill/>
          <a:ln w="4445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 name="Straight Arrow Connector 5"/>
          <p:cNvCxnSpPr>
            <a:cxnSpLocks noChangeShapeType="1"/>
          </p:cNvCxnSpPr>
          <p:nvPr/>
        </p:nvCxnSpPr>
        <p:spPr bwMode="auto">
          <a:xfrm>
            <a:off x="3043238" y="4167188"/>
            <a:ext cx="577850" cy="385762"/>
          </a:xfrm>
          <a:prstGeom prst="straightConnector1">
            <a:avLst/>
          </a:prstGeom>
          <a:noFill/>
          <a:ln w="4445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7" name="Pie 6"/>
          <p:cNvSpPr/>
          <p:nvPr/>
        </p:nvSpPr>
        <p:spPr>
          <a:xfrm rot="10126073" flipH="1">
            <a:off x="1931988" y="3106738"/>
            <a:ext cx="2093912" cy="2120900"/>
          </a:xfrm>
          <a:prstGeom prst="pie">
            <a:avLst>
              <a:gd name="adj1" fmla="val 17390366"/>
              <a:gd name="adj2" fmla="val 19155064"/>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nSpc>
                <a:spcPct val="90000"/>
              </a:lnSpc>
              <a:spcBef>
                <a:spcPct val="50000"/>
              </a:spcBef>
              <a:buClr>
                <a:schemeClr val="accent1"/>
              </a:buClr>
              <a:defRPr/>
            </a:pPr>
            <a:endParaRPr lang="en-US" sz="1600" dirty="0" err="1">
              <a:solidFill>
                <a:schemeClr val="tx1"/>
              </a:solidFill>
              <a:latin typeface="Arial" pitchFamily="34" charset="0"/>
              <a:cs typeface="Arial" pitchFamily="34" charset="0"/>
            </a:endParaRPr>
          </a:p>
        </p:txBody>
      </p:sp>
      <p:sp>
        <p:nvSpPr>
          <p:cNvPr id="224263" name="TextBox 7"/>
          <p:cNvSpPr txBox="1">
            <a:spLocks noChangeArrowheads="1"/>
          </p:cNvSpPr>
          <p:nvPr/>
        </p:nvSpPr>
        <p:spPr bwMode="auto">
          <a:xfrm>
            <a:off x="8161338" y="946150"/>
            <a:ext cx="3525837" cy="437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a:solidFill>
                  <a:schemeClr val="bg1"/>
                </a:solidFill>
              </a:rPr>
              <a:t>Those new snaps &amp; clones will give the testers all they need and the automation makes it so easy.  </a:t>
            </a:r>
          </a:p>
          <a:p>
            <a:pPr algn="l" eaLnBrk="1" hangingPunct="1"/>
            <a:r>
              <a:rPr lang="en-US">
                <a:solidFill>
                  <a:schemeClr val="bg1"/>
                </a:solidFill>
              </a:rPr>
              <a:t>Time to check on the daily reporting activities …</a:t>
            </a:r>
            <a:endParaRPr lang="en-US"/>
          </a:p>
          <a:p>
            <a:pPr algn="l" eaLnBrk="1" hangingPunct="1"/>
            <a:endParaRPr lang="en-US" sz="1900"/>
          </a:p>
        </p:txBody>
      </p:sp>
    </p:spTree>
    <p:extLst>
      <p:ext uri="{BB962C8B-B14F-4D97-AF65-F5344CB8AC3E}">
        <p14:creationId xmlns:p14="http://schemas.microsoft.com/office/powerpoint/2010/main" val="2532893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2"/>
          <p:cNvSpPr>
            <a:spLocks noGrp="1"/>
          </p:cNvSpPr>
          <p:nvPr>
            <p:ph type="title"/>
          </p:nvPr>
        </p:nvSpPr>
        <p:spPr/>
        <p:txBody>
          <a:bodyPr/>
          <a:lstStyle/>
          <a:p>
            <a:r>
              <a:rPr lang="en-US">
                <a:latin typeface="Arial" charset="0"/>
                <a:ea typeface="ＭＳ Ｐゴシック" charset="0"/>
                <a:cs typeface="ＭＳ Ｐゴシック" charset="0"/>
              </a:rPr>
              <a:t>Top Reporting and Data Warehouse Concerns</a:t>
            </a:r>
          </a:p>
        </p:txBody>
      </p:sp>
      <p:sp>
        <p:nvSpPr>
          <p:cNvPr id="225283" name="Content Placeholder 7"/>
          <p:cNvSpPr>
            <a:spLocks noGrp="1"/>
          </p:cNvSpPr>
          <p:nvPr>
            <p:ph sz="half" idx="1"/>
          </p:nvPr>
        </p:nvSpPr>
        <p:spPr>
          <a:xfrm>
            <a:off x="1076325" y="1552575"/>
            <a:ext cx="6340475" cy="4395788"/>
          </a:xfrm>
        </p:spPr>
        <p:txBody>
          <a:bodyPr/>
          <a:lstStyle/>
          <a:p>
            <a:r>
              <a:rPr lang="en-US" sz="2800">
                <a:latin typeface="Arial" charset="0"/>
                <a:ea typeface="ＭＳ Ｐゴシック" charset="0"/>
                <a:cs typeface="ＭＳ Ｐゴシック" charset="0"/>
              </a:rPr>
              <a:t>Report/Dashboard availability</a:t>
            </a:r>
          </a:p>
          <a:p>
            <a:pPr lvl="1"/>
            <a:r>
              <a:rPr lang="en-US" sz="2400">
                <a:latin typeface="Arial" charset="0"/>
                <a:ea typeface="ＭＳ Ｐゴシック" charset="0"/>
              </a:rPr>
              <a:t>Uninterrupted access to data</a:t>
            </a:r>
          </a:p>
          <a:p>
            <a:r>
              <a:rPr lang="en-US" sz="2800">
                <a:latin typeface="Arial" charset="0"/>
                <a:ea typeface="ＭＳ Ｐゴシック" charset="0"/>
                <a:cs typeface="ＭＳ Ｐゴシック" charset="0"/>
              </a:rPr>
              <a:t>Fast queries against new and older data</a:t>
            </a:r>
          </a:p>
          <a:p>
            <a:pPr lvl="1"/>
            <a:r>
              <a:rPr lang="en-US" sz="2400">
                <a:latin typeface="Arial" charset="0"/>
                <a:ea typeface="ＭＳ Ｐゴシック" charset="0"/>
              </a:rPr>
              <a:t>Run queries on multiple table types</a:t>
            </a:r>
          </a:p>
          <a:p>
            <a:r>
              <a:rPr lang="en-US" sz="2800">
                <a:latin typeface="Arial" charset="0"/>
                <a:ea typeface="ＭＳ Ｐゴシック" charset="0"/>
                <a:cs typeface="ＭＳ Ｐゴシック" charset="0"/>
              </a:rPr>
              <a:t>Backup and restore take too long</a:t>
            </a:r>
          </a:p>
          <a:p>
            <a:pPr lvl="1"/>
            <a:r>
              <a:rPr lang="en-US" sz="2400">
                <a:latin typeface="Arial" charset="0"/>
                <a:ea typeface="ＭＳ Ｐゴシック" charset="0"/>
              </a:rPr>
              <a:t>Quick/easy backup/restore databases</a:t>
            </a:r>
          </a:p>
          <a:p>
            <a:endParaRPr lang="en-US" sz="2900">
              <a:latin typeface="Arial" charset="0"/>
              <a:ea typeface="ＭＳ Ｐゴシック" charset="0"/>
              <a:cs typeface="ＭＳ Ｐゴシック" charset="0"/>
            </a:endParaRPr>
          </a:p>
        </p:txBody>
      </p:sp>
      <p:pic>
        <p:nvPicPr>
          <p:cNvPr id="49157" name="Picture 5" descr="Management issue.jpg"/>
          <p:cNvPicPr>
            <a:picLocks noChangeAspect="1"/>
          </p:cNvPicPr>
          <p:nvPr/>
        </p:nvPicPr>
        <p:blipFill>
          <a:blip r:embed="rId3" cstate="print"/>
          <a:srcRect/>
          <a:stretch>
            <a:fillRect/>
          </a:stretch>
        </p:blipFill>
        <p:spPr bwMode="auto">
          <a:xfrm>
            <a:off x="7275513" y="1676400"/>
            <a:ext cx="4271962" cy="2849563"/>
          </a:xfrm>
          <a:prstGeom prst="rect">
            <a:avLst/>
          </a:prstGeom>
          <a:ln>
            <a:noFill/>
          </a:ln>
          <a:effectLst>
            <a:outerShdw blurRad="292100" dist="139700" dir="2700000" algn="tl" rotWithShape="0">
              <a:srgbClr val="333333">
                <a:alpha val="65000"/>
              </a:srgbClr>
            </a:outerShdw>
          </a:effectLst>
        </p:spPr>
      </p:pic>
      <p:grpSp>
        <p:nvGrpSpPr>
          <p:cNvPr id="225286" name="Group 21"/>
          <p:cNvGrpSpPr>
            <a:grpSpLocks/>
          </p:cNvGrpSpPr>
          <p:nvPr/>
        </p:nvGrpSpPr>
        <p:grpSpPr bwMode="auto">
          <a:xfrm>
            <a:off x="0" y="5599113"/>
            <a:ext cx="12188825" cy="533400"/>
            <a:chOff x="493159" y="4185275"/>
            <a:chExt cx="8507003" cy="400205"/>
          </a:xfrm>
        </p:grpSpPr>
        <p:pic>
          <p:nvPicPr>
            <p:cNvPr id="225287" name="Text Box 103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159" y="4185275"/>
              <a:ext cx="8507003" cy="400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288" name="Text Box 87"/>
            <p:cNvSpPr txBox="1">
              <a:spLocks noChangeArrowheads="1"/>
            </p:cNvSpPr>
            <p:nvPr/>
          </p:nvSpPr>
          <p:spPr bwMode="auto">
            <a:xfrm>
              <a:off x="650463" y="4203312"/>
              <a:ext cx="8314660" cy="374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eaLnBrk="1" hangingPunct="1"/>
              <a:r>
                <a:rPr lang="en-US">
                  <a:solidFill>
                    <a:schemeClr val="bg1"/>
                  </a:solidFill>
                </a:rPr>
                <a:t>ZS3 Storage improves reporting performance</a:t>
              </a:r>
            </a:p>
          </p:txBody>
        </p:sp>
      </p:grpSp>
    </p:spTree>
    <p:extLst>
      <p:ext uri="{BB962C8B-B14F-4D97-AF65-F5344CB8AC3E}">
        <p14:creationId xmlns:p14="http://schemas.microsoft.com/office/powerpoint/2010/main" val="15862561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US">
                <a:latin typeface="Arial" charset="0"/>
                <a:ea typeface="ＭＳ Ｐゴシック" charset="0"/>
                <a:cs typeface="ＭＳ Ｐゴシック" charset="0"/>
              </a:rPr>
              <a:t>Why Should a DBA Care About Storage?</a:t>
            </a:r>
          </a:p>
        </p:txBody>
      </p:sp>
      <p:sp>
        <p:nvSpPr>
          <p:cNvPr id="205827" name="Content Placeholder 2"/>
          <p:cNvSpPr>
            <a:spLocks noGrp="1"/>
          </p:cNvSpPr>
          <p:nvPr>
            <p:ph sz="half" idx="1"/>
          </p:nvPr>
        </p:nvSpPr>
        <p:spPr>
          <a:xfrm>
            <a:off x="3794125" y="1552575"/>
            <a:ext cx="7827963" cy="4395788"/>
          </a:xfrm>
        </p:spPr>
        <p:txBody>
          <a:bodyPr/>
          <a:lstStyle/>
          <a:p>
            <a:r>
              <a:rPr lang="en-US" sz="2400">
                <a:latin typeface="Arial" charset="0"/>
                <a:ea typeface="ＭＳ Ｐゴシック" charset="0"/>
                <a:cs typeface="ＭＳ Ｐゴシック" charset="0"/>
              </a:rPr>
              <a:t>Oracle has engineered features in the database that uniquely work with the Oracle ZFS Storage ZS3 </a:t>
            </a:r>
          </a:p>
          <a:p>
            <a:pPr lvl="1"/>
            <a:r>
              <a:rPr lang="en-US" sz="2000">
                <a:latin typeface="Arial" charset="0"/>
                <a:ea typeface="ＭＳ Ｐゴシック" charset="0"/>
              </a:rPr>
              <a:t>These features make Oracle ZFS Storage ZS3 an appealing platform for database storage</a:t>
            </a:r>
          </a:p>
          <a:p>
            <a:r>
              <a:rPr lang="en-US" sz="2400">
                <a:latin typeface="Arial" charset="0"/>
                <a:ea typeface="ＭＳ Ｐゴシック" charset="0"/>
                <a:cs typeface="ＭＳ Ｐゴシック" charset="0"/>
              </a:rPr>
              <a:t>Little storage knowledge required to exploit the benefits of the Oracle ZFS Storage ZS3 for database storage</a:t>
            </a:r>
          </a:p>
          <a:p>
            <a:pPr lvl="1"/>
            <a:r>
              <a:rPr lang="en-US" sz="2000">
                <a:latin typeface="Arial" charset="0"/>
                <a:ea typeface="ＭＳ Ｐゴシック" charset="0"/>
              </a:rPr>
              <a:t>The touch points with the Oracle ZFS Storage ZS3 are user friendly and don't require deep storage experience. </a:t>
            </a:r>
          </a:p>
          <a:p>
            <a:r>
              <a:rPr lang="en-US" sz="2400">
                <a:latin typeface="Arial" charset="0"/>
                <a:ea typeface="ＭＳ Ｐゴシック" charset="0"/>
                <a:cs typeface="ＭＳ Ｐゴシック" charset="0"/>
              </a:rPr>
              <a:t>Benefits of using the Oracle ZFS Storage ZS3 can be described along typical daily use cases.</a:t>
            </a:r>
          </a:p>
          <a:p>
            <a:endParaRPr lang="en-US" sz="2400">
              <a:latin typeface="Arial" charset="0"/>
              <a:ea typeface="ＭＳ Ｐゴシック" charset="0"/>
              <a:cs typeface="ＭＳ Ｐゴシック" charset="0"/>
            </a:endParaRPr>
          </a:p>
        </p:txBody>
      </p:sp>
      <p:pic>
        <p:nvPicPr>
          <p:cNvPr id="5" name="Picture 4" descr="3-photo-A.png"/>
          <p:cNvPicPr>
            <a:picLocks noChangeAspect="1"/>
          </p:cNvPicPr>
          <p:nvPr/>
        </p:nvPicPr>
        <p:blipFill>
          <a:blip r:embed="rId2" cstate="print">
            <a:extLst>
              <a:ext uri="{28A0092B-C50C-407E-A947-70E740481C1C}">
                <a14:useLocalDpi xmlns:a14="http://schemas.microsoft.com/office/drawing/2010/main" val="0"/>
              </a:ext>
            </a:extLst>
          </a:blip>
          <a:srcRect t="18857"/>
          <a:stretch>
            <a:fillRect/>
          </a:stretch>
        </p:blipFill>
        <p:spPr bwMode="auto">
          <a:xfrm>
            <a:off x="549275" y="1852613"/>
            <a:ext cx="2671763" cy="28257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72297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5" descr="Screen Shot 2012-05-24 at 11.50.10 A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0013" y="1544638"/>
            <a:ext cx="5514975" cy="398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6307" name="Title 11"/>
          <p:cNvSpPr>
            <a:spLocks noGrp="1"/>
          </p:cNvSpPr>
          <p:nvPr>
            <p:ph type="title"/>
          </p:nvPr>
        </p:nvSpPr>
        <p:spPr/>
        <p:txBody>
          <a:bodyPr/>
          <a:lstStyle/>
          <a:p>
            <a:r>
              <a:rPr lang="en-US" sz="3500">
                <a:latin typeface="Arial" charset="0"/>
                <a:ea typeface="ＭＳ Ｐゴシック" charset="0"/>
                <a:cs typeface="ＭＳ Ｐゴシック" charset="0"/>
              </a:rPr>
              <a:t>Oracle ZFS Storage ZS3 Advantages</a:t>
            </a:r>
          </a:p>
        </p:txBody>
      </p:sp>
      <p:sp>
        <p:nvSpPr>
          <p:cNvPr id="226308" name="Rectangle 44"/>
          <p:cNvSpPr>
            <a:spLocks noGrp="1" noChangeArrowheads="1"/>
          </p:cNvSpPr>
          <p:nvPr>
            <p:ph sz="half" idx="1"/>
          </p:nvPr>
        </p:nvSpPr>
        <p:spPr>
          <a:xfrm>
            <a:off x="754063" y="1712913"/>
            <a:ext cx="5595937" cy="4756150"/>
          </a:xfrm>
        </p:spPr>
        <p:txBody>
          <a:bodyPr/>
          <a:lstStyle/>
          <a:p>
            <a:pPr>
              <a:lnSpc>
                <a:spcPct val="90000"/>
              </a:lnSpc>
            </a:pPr>
            <a:r>
              <a:rPr lang="en-US" sz="2000" b="1">
                <a:latin typeface="Arial" charset="0"/>
                <a:ea typeface="ＭＳ Ｐゴシック" charset="0"/>
                <a:cs typeface="ＭＳ Ｐゴシック" charset="0"/>
              </a:rPr>
              <a:t>Unlimited Snapshots/Clones</a:t>
            </a:r>
          </a:p>
          <a:p>
            <a:pPr lvl="1">
              <a:lnSpc>
                <a:spcPct val="90000"/>
              </a:lnSpc>
            </a:pPr>
            <a:r>
              <a:rPr lang="en-US" sz="1600">
                <a:latin typeface="Arial" charset="0"/>
                <a:ea typeface="ＭＳ Ｐゴシック" charset="0"/>
              </a:rPr>
              <a:t>Maintain instantaneous access to backups</a:t>
            </a:r>
          </a:p>
          <a:p>
            <a:pPr lvl="1">
              <a:lnSpc>
                <a:spcPct val="90000"/>
              </a:lnSpc>
            </a:pPr>
            <a:r>
              <a:rPr lang="en-US" sz="1600">
                <a:latin typeface="Arial" charset="0"/>
                <a:ea typeface="ＭＳ Ｐゴシック" charset="0"/>
              </a:rPr>
              <a:t>Run queries on latest data and multiple points-in-time</a:t>
            </a:r>
          </a:p>
          <a:p>
            <a:pPr>
              <a:lnSpc>
                <a:spcPct val="90000"/>
              </a:lnSpc>
            </a:pPr>
            <a:r>
              <a:rPr lang="en-US" sz="2000" b="1">
                <a:latin typeface="Arial" charset="0"/>
                <a:ea typeface="ＭＳ Ｐゴシック" charset="0"/>
                <a:cs typeface="ＭＳ Ｐゴシック" charset="0"/>
              </a:rPr>
              <a:t>Optimized for performance</a:t>
            </a:r>
          </a:p>
          <a:p>
            <a:pPr lvl="1">
              <a:lnSpc>
                <a:spcPct val="90000"/>
              </a:lnSpc>
              <a:spcBef>
                <a:spcPts val="138"/>
              </a:spcBef>
            </a:pPr>
            <a:r>
              <a:rPr lang="en-US" sz="1600">
                <a:latin typeface="Arial" charset="0"/>
                <a:ea typeface="ＭＳ Ｐゴシック" charset="0"/>
              </a:rPr>
              <a:t>Proven performance leadership on SPC-1, SPC-2, SPECsfs</a:t>
            </a:r>
          </a:p>
          <a:p>
            <a:pPr>
              <a:lnSpc>
                <a:spcPct val="90000"/>
              </a:lnSpc>
            </a:pPr>
            <a:r>
              <a:rPr lang="en-US" sz="2000" b="1">
                <a:latin typeface="Arial" charset="0"/>
                <a:ea typeface="ＭＳ Ｐゴシック" charset="0"/>
                <a:cs typeface="ＭＳ Ｐゴシック" charset="0"/>
              </a:rPr>
              <a:t>Highly-efficient storage</a:t>
            </a:r>
          </a:p>
          <a:p>
            <a:pPr lvl="1">
              <a:lnSpc>
                <a:spcPct val="90000"/>
              </a:lnSpc>
              <a:spcBef>
                <a:spcPts val="138"/>
              </a:spcBef>
            </a:pPr>
            <a:r>
              <a:rPr lang="en-US" sz="1600">
                <a:latin typeface="Arial" charset="0"/>
                <a:ea typeface="ＭＳ Ｐゴシック" charset="0"/>
              </a:rPr>
              <a:t>Leading analytics, easy to use and manage</a:t>
            </a:r>
          </a:p>
          <a:p>
            <a:pPr lvl="1">
              <a:lnSpc>
                <a:spcPct val="90000"/>
              </a:lnSpc>
              <a:spcBef>
                <a:spcPts val="138"/>
              </a:spcBef>
            </a:pPr>
            <a:r>
              <a:rPr lang="en-US" sz="1600">
                <a:latin typeface="Arial" charset="0"/>
                <a:ea typeface="ＭＳ Ｐゴシック" charset="0"/>
              </a:rPr>
              <a:t>End-to-end checksum. Snapshot, clone, local and </a:t>
            </a:r>
            <a:br>
              <a:rPr lang="en-US" sz="1600">
                <a:latin typeface="Arial" charset="0"/>
                <a:ea typeface="ＭＳ Ｐゴシック" charset="0"/>
              </a:rPr>
            </a:br>
            <a:r>
              <a:rPr lang="en-US" sz="1600">
                <a:latin typeface="Arial" charset="0"/>
                <a:ea typeface="ＭＳ Ｐゴシック" charset="0"/>
              </a:rPr>
              <a:t>remote replication, mirroring</a:t>
            </a:r>
          </a:p>
          <a:p>
            <a:pPr>
              <a:lnSpc>
                <a:spcPct val="90000"/>
              </a:lnSpc>
              <a:spcBef>
                <a:spcPts val="138"/>
              </a:spcBef>
            </a:pPr>
            <a:r>
              <a:rPr lang="en-US" sz="2000" b="1">
                <a:latin typeface="Arial" charset="0"/>
                <a:ea typeface="ＭＳ Ｐゴシック" charset="0"/>
                <a:cs typeface="ＭＳ Ｐゴシック" charset="0"/>
              </a:rPr>
              <a:t>Hybrid Columnar Compression (HCC) support for Oracle DB</a:t>
            </a:r>
          </a:p>
          <a:p>
            <a:pPr lvl="1">
              <a:lnSpc>
                <a:spcPct val="90000"/>
              </a:lnSpc>
              <a:spcBef>
                <a:spcPts val="138"/>
              </a:spcBef>
            </a:pPr>
            <a:r>
              <a:rPr lang="en-US" sz="1600">
                <a:latin typeface="Arial" charset="0"/>
                <a:ea typeface="ＭＳ Ｐゴシック" charset="0"/>
              </a:rPr>
              <a:t>Up to 50x data compression</a:t>
            </a:r>
          </a:p>
          <a:p>
            <a:pPr lvl="1">
              <a:lnSpc>
                <a:spcPct val="90000"/>
              </a:lnSpc>
              <a:spcBef>
                <a:spcPts val="138"/>
              </a:spcBef>
            </a:pPr>
            <a:r>
              <a:rPr lang="en-US" sz="1600">
                <a:latin typeface="Arial" charset="0"/>
                <a:ea typeface="ＭＳ Ｐゴシック" charset="0"/>
              </a:rPr>
              <a:t>Average 5x faster queries, runs on compressed data</a:t>
            </a:r>
          </a:p>
          <a:p>
            <a:pPr>
              <a:lnSpc>
                <a:spcPct val="90000"/>
              </a:lnSpc>
              <a:spcBef>
                <a:spcPts val="138"/>
              </a:spcBef>
              <a:buFont typeface="Arial" charset="0"/>
              <a:buNone/>
            </a:pPr>
            <a:endParaRPr lang="en-US" sz="2800">
              <a:latin typeface="Arial" charset="0"/>
              <a:ea typeface="ＭＳ Ｐゴシック" charset="0"/>
              <a:cs typeface="ＭＳ Ｐゴシック" charset="0"/>
            </a:endParaRPr>
          </a:p>
          <a:p>
            <a:pPr>
              <a:lnSpc>
                <a:spcPct val="90000"/>
              </a:lnSpc>
              <a:spcBef>
                <a:spcPts val="138"/>
              </a:spcBef>
            </a:pPr>
            <a:endParaRPr lang="en-US" sz="2800">
              <a:latin typeface="Arial" charset="0"/>
              <a:ea typeface="ＭＳ Ｐゴシック" charset="0"/>
              <a:cs typeface="ＭＳ Ｐゴシック" charset="0"/>
            </a:endParaRPr>
          </a:p>
          <a:p>
            <a:pPr lvl="1">
              <a:lnSpc>
                <a:spcPct val="90000"/>
              </a:lnSpc>
              <a:spcBef>
                <a:spcPts val="138"/>
              </a:spcBef>
            </a:pPr>
            <a:endParaRPr lang="en-US" sz="2800">
              <a:latin typeface="Arial" charset="0"/>
              <a:ea typeface="ＭＳ Ｐゴシック" charset="0"/>
            </a:endParaRPr>
          </a:p>
        </p:txBody>
      </p:sp>
    </p:spTree>
    <p:extLst>
      <p:ext uri="{BB962C8B-B14F-4D97-AF65-F5344CB8AC3E}">
        <p14:creationId xmlns:p14="http://schemas.microsoft.com/office/powerpoint/2010/main" val="169261042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790" y="327385"/>
            <a:ext cx="10969924" cy="541860"/>
          </a:xfrm>
        </p:spPr>
        <p:txBody>
          <a:bodyPr/>
          <a:lstStyle/>
          <a:p>
            <a:r>
              <a:rPr lang="en-US" dirty="0" smtClean="0"/>
              <a:t>Oracle 12c Optimized for Oracle Storage </a:t>
            </a:r>
            <a:endParaRPr lang="en-US" dirty="0"/>
          </a:p>
        </p:txBody>
      </p:sp>
      <p:pic>
        <p:nvPicPr>
          <p:cNvPr id="5" name="Picture Placeholder 13" descr="DB12c_title.jpg"/>
          <p:cNvPicPr>
            <a:picLocks noChangeAspect="1"/>
          </p:cNvPicPr>
          <p:nvPr/>
        </p:nvPicPr>
        <p:blipFill>
          <a:blip r:embed="rId3" cstate="print">
            <a:extLst>
              <a:ext uri="{28A0092B-C50C-407E-A947-70E740481C1C}">
                <a14:useLocalDpi xmlns:a14="http://schemas.microsoft.com/office/drawing/2010/main" val="0"/>
              </a:ext>
            </a:extLst>
          </a:blip>
          <a:srcRect t="3552" b="18650"/>
          <a:stretch>
            <a:fillRect/>
          </a:stretch>
        </p:blipFill>
        <p:spPr bwMode="gray">
          <a:xfrm>
            <a:off x="1180906" y="1124744"/>
            <a:ext cx="3977402" cy="4978652"/>
          </a:xfrm>
          <a:prstGeom prst="rect">
            <a:avLst/>
          </a:prstGeom>
        </p:spPr>
      </p:pic>
      <p:sp>
        <p:nvSpPr>
          <p:cNvPr id="4" name="Rectangle 3"/>
          <p:cNvSpPr/>
          <p:nvPr/>
        </p:nvSpPr>
        <p:spPr bwMode="gray">
          <a:xfrm>
            <a:off x="6375075" y="1322581"/>
            <a:ext cx="4183833" cy="1036320"/>
          </a:xfrm>
          <a:prstGeom prst="rect">
            <a:avLst/>
          </a:prstGeom>
          <a:solidFill>
            <a:schemeClr val="accent1"/>
          </a:solidFill>
          <a:ln w="9525" cap="flat" cmpd="sng" algn="ctr">
            <a:noFill/>
            <a:prstDash val="solid"/>
            <a:round/>
            <a:headEnd type="none" w="med" len="med"/>
            <a:tailEnd type="none" w="med" len="med"/>
          </a:ln>
          <a:effectLst/>
        </p:spPr>
        <p:txBody>
          <a:bodyPr vert="horz" wrap="square" lIns="122745" tIns="61373" rIns="122745" bIns="61373" numCol="1" rtlCol="0" anchor="ctr" anchorCtr="0" compatLnSpc="1">
            <a:prstTxWarp prst="textNoShape">
              <a:avLst/>
            </a:prstTxWarp>
            <a:noAutofit/>
          </a:bodyPr>
          <a:lstStyle/>
          <a:p>
            <a:pPr algn="ctr">
              <a:lnSpc>
                <a:spcPct val="90000"/>
              </a:lnSpc>
              <a:spcBef>
                <a:spcPct val="50000"/>
              </a:spcBef>
              <a:buClr>
                <a:srgbClr val="829E7E"/>
              </a:buClr>
            </a:pPr>
            <a:r>
              <a:rPr lang="en-US" b="1" dirty="0" smtClean="0">
                <a:solidFill>
                  <a:prstClr val="white"/>
                </a:solidFill>
              </a:rPr>
              <a:t>HYBRID COLUMNAR COMPRESSION</a:t>
            </a:r>
            <a:endParaRPr lang="en-US" b="1" dirty="0">
              <a:solidFill>
                <a:prstClr val="white"/>
              </a:solidFill>
            </a:endParaRPr>
          </a:p>
        </p:txBody>
      </p:sp>
      <p:sp>
        <p:nvSpPr>
          <p:cNvPr id="6" name="Rectangle 5"/>
          <p:cNvSpPr/>
          <p:nvPr/>
        </p:nvSpPr>
        <p:spPr bwMode="gray">
          <a:xfrm>
            <a:off x="6375075" y="2418961"/>
            <a:ext cx="4183833" cy="1036320"/>
          </a:xfrm>
          <a:prstGeom prst="rect">
            <a:avLst/>
          </a:prstGeom>
          <a:solidFill>
            <a:schemeClr val="accent1"/>
          </a:solidFill>
          <a:ln w="9525" cap="flat" cmpd="sng" algn="ctr">
            <a:noFill/>
            <a:prstDash val="solid"/>
            <a:round/>
            <a:headEnd type="none" w="med" len="med"/>
            <a:tailEnd type="none" w="med" len="med"/>
          </a:ln>
          <a:effectLst/>
        </p:spPr>
        <p:txBody>
          <a:bodyPr vert="horz" wrap="square" lIns="122745" tIns="61373" rIns="122745" bIns="61373" numCol="1" rtlCol="0" anchor="ctr" anchorCtr="0" compatLnSpc="1">
            <a:prstTxWarp prst="textNoShape">
              <a:avLst/>
            </a:prstTxWarp>
            <a:noAutofit/>
          </a:bodyPr>
          <a:lstStyle/>
          <a:p>
            <a:pPr algn="ctr">
              <a:lnSpc>
                <a:spcPct val="90000"/>
              </a:lnSpc>
              <a:spcBef>
                <a:spcPct val="50000"/>
              </a:spcBef>
              <a:buClr>
                <a:srgbClr val="829E7E"/>
              </a:buClr>
            </a:pPr>
            <a:r>
              <a:rPr lang="en-US" b="1" dirty="0" smtClean="0">
                <a:solidFill>
                  <a:prstClr val="white"/>
                </a:solidFill>
              </a:rPr>
              <a:t>AUTOMATIC DATA OPTIMIZATION WITH HCC</a:t>
            </a:r>
            <a:endParaRPr lang="en-US" b="1" dirty="0">
              <a:solidFill>
                <a:prstClr val="white"/>
              </a:solidFill>
            </a:endParaRPr>
          </a:p>
        </p:txBody>
      </p:sp>
      <p:sp>
        <p:nvSpPr>
          <p:cNvPr id="7" name="Rectangle 6"/>
          <p:cNvSpPr/>
          <p:nvPr/>
        </p:nvSpPr>
        <p:spPr bwMode="gray">
          <a:xfrm>
            <a:off x="6375075" y="3515341"/>
            <a:ext cx="4183833" cy="1036320"/>
          </a:xfrm>
          <a:prstGeom prst="rect">
            <a:avLst/>
          </a:prstGeom>
          <a:solidFill>
            <a:schemeClr val="accent1"/>
          </a:solidFill>
          <a:ln w="9525" cap="flat" cmpd="sng" algn="ctr">
            <a:noFill/>
            <a:prstDash val="solid"/>
            <a:round/>
            <a:headEnd type="none" w="med" len="med"/>
            <a:tailEnd type="none" w="med" len="med"/>
          </a:ln>
          <a:effectLst/>
        </p:spPr>
        <p:txBody>
          <a:bodyPr vert="horz" wrap="square" lIns="122745" tIns="61373" rIns="122745" bIns="61373" numCol="1" rtlCol="0" anchor="ctr" anchorCtr="0" compatLnSpc="1">
            <a:prstTxWarp prst="textNoShape">
              <a:avLst/>
            </a:prstTxWarp>
            <a:noAutofit/>
          </a:bodyPr>
          <a:lstStyle/>
          <a:p>
            <a:pPr algn="ctr">
              <a:lnSpc>
                <a:spcPct val="90000"/>
              </a:lnSpc>
              <a:spcBef>
                <a:spcPct val="50000"/>
              </a:spcBef>
              <a:buClr>
                <a:srgbClr val="829E7E"/>
              </a:buClr>
            </a:pPr>
            <a:r>
              <a:rPr lang="en-US" b="1" dirty="0" smtClean="0">
                <a:solidFill>
                  <a:prstClr val="white"/>
                </a:solidFill>
              </a:rPr>
              <a:t>ORACLE INTELLIGENT STORAGE PROTOCOL</a:t>
            </a:r>
            <a:endParaRPr lang="en-US" b="1" dirty="0">
              <a:solidFill>
                <a:prstClr val="white"/>
              </a:solidFill>
            </a:endParaRPr>
          </a:p>
        </p:txBody>
      </p:sp>
      <p:sp>
        <p:nvSpPr>
          <p:cNvPr id="8" name="Rectangle 7"/>
          <p:cNvSpPr/>
          <p:nvPr/>
        </p:nvSpPr>
        <p:spPr bwMode="gray">
          <a:xfrm>
            <a:off x="6375075" y="4611721"/>
            <a:ext cx="4183833" cy="1036320"/>
          </a:xfrm>
          <a:prstGeom prst="rect">
            <a:avLst/>
          </a:prstGeom>
          <a:solidFill>
            <a:schemeClr val="accent1"/>
          </a:solidFill>
          <a:ln w="9525" cap="flat" cmpd="sng" algn="ctr">
            <a:noFill/>
            <a:prstDash val="solid"/>
            <a:round/>
            <a:headEnd type="none" w="med" len="med"/>
            <a:tailEnd type="none" w="med" len="med"/>
          </a:ln>
          <a:effectLst/>
        </p:spPr>
        <p:txBody>
          <a:bodyPr vert="horz" wrap="square" lIns="122745" tIns="61373" rIns="122745" bIns="61373" numCol="1" rtlCol="0" anchor="ctr" anchorCtr="0" compatLnSpc="1">
            <a:prstTxWarp prst="textNoShape">
              <a:avLst/>
            </a:prstTxWarp>
            <a:noAutofit/>
          </a:bodyPr>
          <a:lstStyle/>
          <a:p>
            <a:pPr algn="ctr">
              <a:lnSpc>
                <a:spcPct val="90000"/>
              </a:lnSpc>
              <a:spcBef>
                <a:spcPct val="50000"/>
              </a:spcBef>
              <a:buClr>
                <a:srgbClr val="829E7E"/>
              </a:buClr>
            </a:pPr>
            <a:r>
              <a:rPr lang="en-US" b="1" dirty="0" smtClean="0">
                <a:solidFill>
                  <a:prstClr val="white"/>
                </a:solidFill>
              </a:rPr>
              <a:t>ORACLE ENGINEERED SYSTEMS INTEGRATION</a:t>
            </a:r>
            <a:endParaRPr lang="en-US" b="1" dirty="0">
              <a:solidFill>
                <a:prstClr val="white"/>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r>
              <a:rPr lang="en-US" sz="3600">
                <a:latin typeface="Arial" charset="0"/>
                <a:ea typeface="ＭＳ Ｐゴシック" charset="0"/>
                <a:cs typeface="ＭＳ Ｐゴシック" charset="0"/>
              </a:rPr>
              <a:t>Two </a:t>
            </a:r>
            <a:r>
              <a:rPr lang="ja-JP" altLang="en-US" sz="3600">
                <a:latin typeface="Arial" charset="0"/>
                <a:ea typeface="ＭＳ Ｐゴシック" charset="0"/>
                <a:cs typeface="ＭＳ Ｐゴシック" charset="0"/>
              </a:rPr>
              <a:t>“</a:t>
            </a:r>
            <a:r>
              <a:rPr lang="en-US" sz="3600">
                <a:latin typeface="Arial" charset="0"/>
                <a:ea typeface="ＭＳ Ｐゴシック" charset="0"/>
                <a:cs typeface="ＭＳ Ｐゴシック" charset="0"/>
              </a:rPr>
              <a:t>Flavors</a:t>
            </a:r>
            <a:r>
              <a:rPr lang="ja-JP" altLang="en-US" sz="3600">
                <a:latin typeface="Arial" charset="0"/>
                <a:ea typeface="ＭＳ Ｐゴシック" charset="0"/>
                <a:cs typeface="ＭＳ Ｐゴシック" charset="0"/>
              </a:rPr>
              <a:t>”</a:t>
            </a:r>
            <a:r>
              <a:rPr lang="en-US" sz="3600">
                <a:latin typeface="Arial" charset="0"/>
                <a:ea typeface="ＭＳ Ｐゴシック" charset="0"/>
                <a:cs typeface="ＭＳ Ｐゴシック" charset="0"/>
              </a:rPr>
              <a:t> of Hybrid Columnar Compression</a:t>
            </a:r>
          </a:p>
        </p:txBody>
      </p:sp>
      <p:sp>
        <p:nvSpPr>
          <p:cNvPr id="227331" name="Content Placeholder 2"/>
          <p:cNvSpPr>
            <a:spLocks noGrp="1"/>
          </p:cNvSpPr>
          <p:nvPr>
            <p:ph sz="half" idx="1"/>
          </p:nvPr>
        </p:nvSpPr>
        <p:spPr>
          <a:xfrm>
            <a:off x="609600" y="1516063"/>
            <a:ext cx="5421313" cy="4525962"/>
          </a:xfrm>
        </p:spPr>
        <p:txBody>
          <a:bodyPr/>
          <a:lstStyle/>
          <a:p>
            <a:r>
              <a:rPr lang="en-US">
                <a:latin typeface="Arial" charset="0"/>
                <a:ea typeface="ＭＳ Ｐゴシック" charset="0"/>
                <a:cs typeface="ＭＳ Ｐゴシック" charset="0"/>
              </a:rPr>
              <a:t>Warehouse compression</a:t>
            </a:r>
          </a:p>
          <a:p>
            <a:pPr lvl="1"/>
            <a:r>
              <a:rPr lang="en-US">
                <a:latin typeface="Arial" charset="0"/>
                <a:ea typeface="ＭＳ Ｐゴシック" charset="0"/>
              </a:rPr>
              <a:t>Compression algorithm has been optimized for query performance</a:t>
            </a:r>
          </a:p>
          <a:p>
            <a:pPr lvl="1"/>
            <a:r>
              <a:rPr lang="en-US">
                <a:latin typeface="Arial" charset="0"/>
                <a:ea typeface="ＭＳ Ｐゴシック" charset="0"/>
              </a:rPr>
              <a:t>Specifically designed for scan-oriented queries used heavily in data warehouses</a:t>
            </a:r>
          </a:p>
          <a:p>
            <a:pPr>
              <a:buFont typeface="Arial" charset="0"/>
              <a:buNone/>
            </a:pPr>
            <a:endParaRPr lang="en-US">
              <a:latin typeface="Arial" charset="0"/>
              <a:ea typeface="ＭＳ Ｐゴシック" charset="0"/>
              <a:cs typeface="ＭＳ Ｐゴシック" charset="0"/>
            </a:endParaRPr>
          </a:p>
        </p:txBody>
      </p:sp>
      <p:sp>
        <p:nvSpPr>
          <p:cNvPr id="227332" name="Content Placeholder 3"/>
          <p:cNvSpPr>
            <a:spLocks noGrp="1"/>
          </p:cNvSpPr>
          <p:nvPr>
            <p:ph sz="half" idx="2"/>
          </p:nvPr>
        </p:nvSpPr>
        <p:spPr>
          <a:xfrm>
            <a:off x="6157913" y="1516063"/>
            <a:ext cx="5421312" cy="4525962"/>
          </a:xfrm>
        </p:spPr>
        <p:txBody>
          <a:bodyPr/>
          <a:lstStyle/>
          <a:p>
            <a:r>
              <a:rPr lang="en-US">
                <a:latin typeface="Arial" charset="0"/>
                <a:ea typeface="ＭＳ Ｐゴシック" charset="0"/>
                <a:cs typeface="ＭＳ Ｐゴシック" charset="0"/>
              </a:rPr>
              <a:t>Archive compression</a:t>
            </a:r>
          </a:p>
          <a:p>
            <a:pPr lvl="1"/>
            <a:r>
              <a:rPr lang="en-US">
                <a:latin typeface="Arial" charset="0"/>
                <a:ea typeface="ＭＳ Ｐゴシック" charset="0"/>
              </a:rPr>
              <a:t>Compression algorithm has been optimized for maximum storage savings</a:t>
            </a:r>
          </a:p>
          <a:p>
            <a:pPr lvl="1"/>
            <a:r>
              <a:rPr lang="en-US">
                <a:latin typeface="Arial" charset="0"/>
                <a:ea typeface="ＭＳ Ｐゴシック" charset="0"/>
              </a:rPr>
              <a:t>Ideal for tables that are infrequently accessed</a:t>
            </a:r>
          </a:p>
          <a:p>
            <a:endParaRPr lang="en-US">
              <a:solidFill>
                <a:schemeClr val="tx2"/>
              </a:solidFill>
              <a:latin typeface="Arial" charset="0"/>
              <a:ea typeface="ＭＳ Ｐゴシック" charset="0"/>
              <a:cs typeface="ＭＳ Ｐゴシック" charset="0"/>
            </a:endParaRPr>
          </a:p>
        </p:txBody>
      </p:sp>
      <p:sp>
        <p:nvSpPr>
          <p:cNvPr id="8" name="Rectangle 30"/>
          <p:cNvSpPr>
            <a:spLocks noChangeArrowheads="1"/>
          </p:cNvSpPr>
          <p:nvPr/>
        </p:nvSpPr>
        <p:spPr bwMode="auto">
          <a:xfrm>
            <a:off x="787400" y="4735513"/>
            <a:ext cx="10777538" cy="641350"/>
          </a:xfrm>
          <a:prstGeom prst="rect">
            <a:avLst/>
          </a:prstGeom>
          <a:noFill/>
          <a:ln w="9525">
            <a:noFill/>
            <a:miter lim="800000"/>
            <a:headEnd/>
            <a:tailEnd/>
          </a:ln>
        </p:spPr>
        <p:txBody>
          <a:bodyPr lIns="0" tIns="0" rIns="0" bIns="0"/>
          <a:lstStyle/>
          <a:p>
            <a:pPr marL="226966" indent="-226966" defTabSz="914209" fontAlgn="auto">
              <a:spcBef>
                <a:spcPts val="0"/>
              </a:spcBef>
              <a:spcAft>
                <a:spcPts val="0"/>
              </a:spcAft>
              <a:buFont typeface="Arial" pitchFamily="34" charset="0"/>
              <a:buChar char="•"/>
              <a:defRPr/>
            </a:pPr>
            <a:r>
              <a:rPr lang="en-US" sz="2400" b="0" kern="0" dirty="0">
                <a:solidFill>
                  <a:srgbClr val="000000"/>
                </a:solidFill>
                <a:ea typeface="+mn-ea"/>
                <a:cs typeface="+mn-cs"/>
              </a:rPr>
              <a:t>Can mix OLTP and Hybrid Columnar Compression by partition for Oracle ILM</a:t>
            </a:r>
          </a:p>
          <a:p>
            <a:pPr marL="226966" indent="-226966" defTabSz="914209" fontAlgn="auto">
              <a:spcBef>
                <a:spcPts val="0"/>
              </a:spcBef>
              <a:spcAft>
                <a:spcPts val="0"/>
              </a:spcAft>
              <a:buFont typeface="Arial" pitchFamily="34" charset="0"/>
              <a:buChar char="•"/>
              <a:defRPr/>
            </a:pPr>
            <a:r>
              <a:rPr lang="en-US" sz="2400" b="0" kern="0" dirty="0">
                <a:solidFill>
                  <a:srgbClr val="FF1414"/>
                </a:solidFill>
                <a:ea typeface="+mn-ea"/>
                <a:cs typeface="+mn-cs"/>
              </a:rPr>
              <a:t>Compression Advisor </a:t>
            </a:r>
            <a:r>
              <a:rPr lang="en-US" sz="2400" b="0" kern="0" dirty="0">
                <a:solidFill>
                  <a:srgbClr val="000000"/>
                </a:solidFill>
                <a:ea typeface="+mn-ea"/>
                <a:cs typeface="+mn-cs"/>
              </a:rPr>
              <a:t>estimates savings for 11g or 12c databases</a:t>
            </a:r>
          </a:p>
        </p:txBody>
      </p:sp>
      <p:sp>
        <p:nvSpPr>
          <p:cNvPr id="15" name="Text Box 18"/>
          <p:cNvSpPr txBox="1">
            <a:spLocks noChangeArrowheads="1"/>
          </p:cNvSpPr>
          <p:nvPr/>
        </p:nvSpPr>
        <p:spPr bwMode="gray">
          <a:xfrm>
            <a:off x="1365250" y="3378200"/>
            <a:ext cx="3048000" cy="384175"/>
          </a:xfrm>
          <a:prstGeom prst="rect">
            <a:avLst/>
          </a:prstGeom>
          <a:gradFill rotWithShape="0">
            <a:gsLst>
              <a:gs pos="0">
                <a:srgbClr val="FF1414"/>
              </a:gs>
              <a:gs pos="100000">
                <a:srgbClr val="750000"/>
              </a:gs>
            </a:gsLst>
            <a:lin ang="5400000" scaled="1"/>
          </a:gradFill>
          <a:ln w="9525">
            <a:noFill/>
            <a:miter lim="800000"/>
            <a:headEnd/>
            <a:tailEnd/>
          </a:ln>
          <a:effectLst>
            <a:outerShdw dist="35921" dir="2700000" algn="ctr" rotWithShape="0">
              <a:srgbClr val="A3A3A3"/>
            </a:outerShdw>
          </a:effectLst>
        </p:spPr>
        <p:txBody>
          <a:bodyPr lIns="92055" tIns="46029" rIns="92055" bIns="46029">
            <a:spAutoFit/>
          </a:bodyPr>
          <a:lstStyle/>
          <a:p>
            <a:pPr algn="ctr" defTabSz="914209" fontAlgn="auto">
              <a:spcBef>
                <a:spcPts val="0"/>
              </a:spcBef>
              <a:spcAft>
                <a:spcPts val="0"/>
              </a:spcAft>
              <a:defRPr/>
            </a:pPr>
            <a:r>
              <a:rPr lang="en-US" sz="1900" b="0" kern="0" dirty="0">
                <a:solidFill>
                  <a:sysClr val="window" lastClr="FFFFFF"/>
                </a:solidFill>
                <a:ea typeface="+mn-ea"/>
                <a:cs typeface="+mn-cs"/>
              </a:rPr>
              <a:t>Optimized for Speed</a:t>
            </a:r>
            <a:endParaRPr lang="en-US" sz="3200" b="0" kern="0" dirty="0">
              <a:solidFill>
                <a:sysClr val="window" lastClr="FFFFFF"/>
              </a:solidFill>
              <a:ea typeface="+mn-ea"/>
              <a:cs typeface="+mn-cs"/>
            </a:endParaRPr>
          </a:p>
        </p:txBody>
      </p:sp>
      <p:pic>
        <p:nvPicPr>
          <p:cNvPr id="227336" name="Picture 33" descr="C:\Documents and Settings\jloaiza\Desktop\dis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325" y="3849688"/>
            <a:ext cx="26638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19"/>
          <p:cNvSpPr txBox="1">
            <a:spLocks noChangeArrowheads="1"/>
          </p:cNvSpPr>
          <p:nvPr/>
        </p:nvSpPr>
        <p:spPr bwMode="gray">
          <a:xfrm>
            <a:off x="6870700" y="3325813"/>
            <a:ext cx="3200400" cy="385762"/>
          </a:xfrm>
          <a:prstGeom prst="rect">
            <a:avLst/>
          </a:prstGeom>
          <a:gradFill rotWithShape="0">
            <a:gsLst>
              <a:gs pos="0">
                <a:srgbClr val="FF1414"/>
              </a:gs>
              <a:gs pos="100000">
                <a:srgbClr val="750000"/>
              </a:gs>
            </a:gsLst>
            <a:lin ang="5400000" scaled="1"/>
          </a:gradFill>
          <a:ln w="9525">
            <a:noFill/>
            <a:miter lim="800000"/>
            <a:headEnd/>
            <a:tailEnd/>
          </a:ln>
          <a:effectLst>
            <a:outerShdw dist="35921" dir="2700000" algn="ctr" rotWithShape="0">
              <a:srgbClr val="A3A3A3"/>
            </a:outerShdw>
          </a:effectLst>
        </p:spPr>
        <p:txBody>
          <a:bodyPr lIns="92055" tIns="46029" rIns="92055" bIns="46029">
            <a:spAutoFit/>
          </a:bodyPr>
          <a:lstStyle/>
          <a:p>
            <a:pPr algn="ctr" defTabSz="914209" fontAlgn="auto">
              <a:spcBef>
                <a:spcPts val="0"/>
              </a:spcBef>
              <a:spcAft>
                <a:spcPts val="0"/>
              </a:spcAft>
              <a:defRPr/>
            </a:pPr>
            <a:r>
              <a:rPr lang="en-US" sz="1900" b="0" kern="0" dirty="0">
                <a:solidFill>
                  <a:sysClr val="window" lastClr="FFFFFF"/>
                </a:solidFill>
                <a:ea typeface="+mn-ea"/>
                <a:cs typeface="+mn-cs"/>
              </a:rPr>
              <a:t>Optimized for Space</a:t>
            </a:r>
          </a:p>
        </p:txBody>
      </p:sp>
      <p:sp>
        <p:nvSpPr>
          <p:cNvPr id="18" name="Text Box 24"/>
          <p:cNvSpPr txBox="1">
            <a:spLocks noChangeArrowheads="1"/>
          </p:cNvSpPr>
          <p:nvPr/>
        </p:nvSpPr>
        <p:spPr bwMode="gray">
          <a:xfrm>
            <a:off x="1843088" y="4086225"/>
            <a:ext cx="2036762" cy="585788"/>
          </a:xfrm>
          <a:prstGeom prst="rect">
            <a:avLst/>
          </a:prstGeom>
          <a:noFill/>
          <a:ln w="9525">
            <a:noFill/>
            <a:miter lim="800000"/>
            <a:headEnd/>
            <a:tailEnd/>
          </a:ln>
        </p:spPr>
        <p:txBody>
          <a:bodyPr lIns="92055" tIns="46029" rIns="92055" bIns="46029">
            <a:spAutoFit/>
          </a:bodyPr>
          <a:lstStyle/>
          <a:p>
            <a:pPr algn="ctr" defTabSz="914209" fontAlgn="auto">
              <a:spcBef>
                <a:spcPts val="0"/>
              </a:spcBef>
              <a:spcAft>
                <a:spcPts val="0"/>
              </a:spcAft>
              <a:defRPr/>
            </a:pPr>
            <a:r>
              <a:rPr lang="en-US" sz="1600" b="0" kern="0" dirty="0">
                <a:solidFill>
                  <a:sysClr val="window" lastClr="FFFFFF"/>
                </a:solidFill>
                <a:ea typeface="+mn-ea"/>
                <a:cs typeface="+mn-cs"/>
              </a:rPr>
              <a:t>Smaller Warehouse</a:t>
            </a:r>
          </a:p>
          <a:p>
            <a:pPr algn="ctr" defTabSz="914209" fontAlgn="auto">
              <a:spcBef>
                <a:spcPts val="0"/>
              </a:spcBef>
              <a:spcAft>
                <a:spcPts val="0"/>
              </a:spcAft>
              <a:defRPr/>
            </a:pPr>
            <a:r>
              <a:rPr lang="en-US" sz="1600" b="0" kern="0" dirty="0">
                <a:solidFill>
                  <a:sysClr val="window" lastClr="FFFFFF"/>
                </a:solidFill>
                <a:ea typeface="+mn-ea"/>
                <a:cs typeface="+mn-cs"/>
              </a:rPr>
              <a:t>Faster Performance</a:t>
            </a:r>
          </a:p>
        </p:txBody>
      </p:sp>
      <p:pic>
        <p:nvPicPr>
          <p:cNvPr id="227339" name="Picture 33" descr="C:\Documents and Settings\jloaiza\Desktop\dis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3792538"/>
            <a:ext cx="2665412"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 Box 29"/>
          <p:cNvSpPr txBox="1">
            <a:spLocks noChangeArrowheads="1"/>
          </p:cNvSpPr>
          <p:nvPr/>
        </p:nvSpPr>
        <p:spPr bwMode="gray">
          <a:xfrm>
            <a:off x="7567613" y="4005263"/>
            <a:ext cx="2266950" cy="584200"/>
          </a:xfrm>
          <a:prstGeom prst="rect">
            <a:avLst/>
          </a:prstGeom>
          <a:noFill/>
          <a:ln w="9525">
            <a:noFill/>
            <a:miter lim="800000"/>
            <a:headEnd/>
            <a:tailEnd/>
          </a:ln>
        </p:spPr>
        <p:txBody>
          <a:bodyPr lIns="92055" tIns="46029" rIns="92055" bIns="46029">
            <a:spAutoFit/>
          </a:bodyPr>
          <a:lstStyle/>
          <a:p>
            <a:pPr algn="ctr" defTabSz="914209" fontAlgn="auto">
              <a:spcBef>
                <a:spcPts val="0"/>
              </a:spcBef>
              <a:spcAft>
                <a:spcPts val="0"/>
              </a:spcAft>
              <a:defRPr/>
            </a:pPr>
            <a:r>
              <a:rPr lang="en-US" sz="1600" b="0" kern="0" dirty="0">
                <a:solidFill>
                  <a:sysClr val="window" lastClr="FFFFFF"/>
                </a:solidFill>
                <a:ea typeface="+mn-ea"/>
                <a:cs typeface="+mn-cs"/>
              </a:rPr>
              <a:t>Reclaim 93% of Disks</a:t>
            </a:r>
          </a:p>
          <a:p>
            <a:pPr algn="ctr" defTabSz="914209" fontAlgn="auto">
              <a:spcBef>
                <a:spcPts val="0"/>
              </a:spcBef>
              <a:spcAft>
                <a:spcPts val="0"/>
              </a:spcAft>
              <a:defRPr/>
            </a:pPr>
            <a:r>
              <a:rPr lang="en-US" sz="1600" b="0" kern="0" dirty="0">
                <a:solidFill>
                  <a:sysClr val="window" lastClr="FFFFFF"/>
                </a:solidFill>
                <a:ea typeface="+mn-ea"/>
                <a:cs typeface="+mn-cs"/>
              </a:rPr>
              <a:t>Keep Data Online</a:t>
            </a:r>
          </a:p>
        </p:txBody>
      </p:sp>
      <p:grpSp>
        <p:nvGrpSpPr>
          <p:cNvPr id="227341" name="Group 21"/>
          <p:cNvGrpSpPr>
            <a:grpSpLocks/>
          </p:cNvGrpSpPr>
          <p:nvPr/>
        </p:nvGrpSpPr>
        <p:grpSpPr bwMode="auto">
          <a:xfrm>
            <a:off x="0" y="5599113"/>
            <a:ext cx="12188825" cy="533400"/>
            <a:chOff x="493159" y="4185275"/>
            <a:chExt cx="8507003" cy="400205"/>
          </a:xfrm>
        </p:grpSpPr>
        <p:pic>
          <p:nvPicPr>
            <p:cNvPr id="227342" name="Text Box 10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159" y="4185275"/>
              <a:ext cx="8507003" cy="400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7343" name="Text Box 87"/>
            <p:cNvSpPr txBox="1">
              <a:spLocks noChangeArrowheads="1"/>
            </p:cNvSpPr>
            <p:nvPr/>
          </p:nvSpPr>
          <p:spPr bwMode="auto">
            <a:xfrm>
              <a:off x="650463" y="4203312"/>
              <a:ext cx="8314660" cy="374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eaLnBrk="1" hangingPunct="1"/>
              <a:r>
                <a:rPr lang="en-US">
                  <a:solidFill>
                    <a:schemeClr val="bg1"/>
                  </a:solidFill>
                </a:rPr>
                <a:t>HCC is fully supported using ZS3 storage and IS NOT available from other vendors</a:t>
              </a:r>
            </a:p>
          </p:txBody>
        </p:sp>
      </p:grpSp>
    </p:spTree>
    <p:extLst>
      <p:ext uri="{BB962C8B-B14F-4D97-AF65-F5344CB8AC3E}">
        <p14:creationId xmlns:p14="http://schemas.microsoft.com/office/powerpoint/2010/main" val="3257380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p:txBody>
          <a:bodyPr/>
          <a:lstStyle/>
          <a:p>
            <a:endParaRPr lang="en-US" dirty="0"/>
          </a:p>
        </p:txBody>
      </p:sp>
      <p:pic>
        <p:nvPicPr>
          <p:cNvPr id="1027" name="Picture 3" descr="D:\powerpoint\12g\12c_roadshow_slides\ILM_EM_screen.bmp"/>
          <p:cNvPicPr>
            <a:picLocks noChangeAspect="1" noChangeArrowheads="1"/>
          </p:cNvPicPr>
          <p:nvPr/>
        </p:nvPicPr>
        <p:blipFill>
          <a:blip r:embed="rId3" cstate="print"/>
          <a:srcRect/>
          <a:stretch>
            <a:fillRect/>
          </a:stretch>
        </p:blipFill>
        <p:spPr bwMode="auto">
          <a:xfrm>
            <a:off x="693812" y="1257907"/>
            <a:ext cx="10945215" cy="4759173"/>
          </a:xfrm>
          <a:prstGeom prst="rect">
            <a:avLst/>
          </a:prstGeom>
          <a:noFill/>
        </p:spPr>
      </p:pic>
      <p:sp>
        <p:nvSpPr>
          <p:cNvPr id="7" name="Title 1"/>
          <p:cNvSpPr>
            <a:spLocks noGrp="1"/>
          </p:cNvSpPr>
          <p:nvPr>
            <p:ph type="title"/>
          </p:nvPr>
        </p:nvSpPr>
        <p:spPr>
          <a:xfrm>
            <a:off x="549796" y="116632"/>
            <a:ext cx="11125200" cy="700360"/>
          </a:xfrm>
        </p:spPr>
        <p:txBody>
          <a:bodyPr/>
          <a:lstStyle/>
          <a:p>
            <a:r>
              <a:rPr lang="en-US" dirty="0" smtClean="0"/>
              <a:t>Automatic Data </a:t>
            </a:r>
            <a:r>
              <a:rPr lang="en-US" dirty="0"/>
              <a:t>Optimization</a:t>
            </a:r>
          </a:p>
        </p:txBody>
      </p:sp>
      <p:sp>
        <p:nvSpPr>
          <p:cNvPr id="9" name="Text Placeholder 3"/>
          <p:cNvSpPr>
            <a:spLocks noGrp="1"/>
          </p:cNvSpPr>
          <p:nvPr>
            <p:ph type="body" sz="quarter" idx="13"/>
          </p:nvPr>
        </p:nvSpPr>
        <p:spPr>
          <a:xfrm>
            <a:off x="549796" y="836712"/>
            <a:ext cx="11125198" cy="343299"/>
          </a:xfrm>
        </p:spPr>
        <p:txBody>
          <a:bodyPr/>
          <a:lstStyle/>
          <a:p>
            <a:r>
              <a:rPr lang="en-US" sz="2400" b="1" dirty="0" smtClean="0">
                <a:solidFill>
                  <a:srgbClr val="FF0000"/>
                </a:solidFill>
              </a:rPr>
              <a:t>Heat Map</a:t>
            </a:r>
            <a:endParaRPr lang="en-US" sz="2400"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p:cNvPicPr>
            <a:picLocks noChangeAspect="1"/>
          </p:cNvPicPr>
          <p:nvPr/>
        </p:nvPicPr>
        <p:blipFill>
          <a:blip r:embed="rId3" cstate="print"/>
          <a:stretch>
            <a:fillRect/>
          </a:stretch>
        </p:blipFill>
        <p:spPr>
          <a:xfrm>
            <a:off x="549796" y="3429000"/>
            <a:ext cx="507196" cy="618437"/>
          </a:xfrm>
          <a:prstGeom prst="rect">
            <a:avLst/>
          </a:prstGeom>
          <a:effectLst>
            <a:outerShdw blurRad="50800" dist="38100" dir="8100000" algn="tr" rotWithShape="0">
              <a:prstClr val="black">
                <a:alpha val="40000"/>
              </a:prstClr>
            </a:outerShdw>
          </a:effectLst>
        </p:spPr>
      </p:pic>
      <p:pic>
        <p:nvPicPr>
          <p:cNvPr id="92" name="Picture 91"/>
          <p:cNvPicPr>
            <a:picLocks noChangeAspect="1"/>
          </p:cNvPicPr>
          <p:nvPr/>
        </p:nvPicPr>
        <p:blipFill>
          <a:blip r:embed="rId4" cstate="print"/>
          <a:stretch>
            <a:fillRect/>
          </a:stretch>
        </p:blipFill>
        <p:spPr>
          <a:xfrm>
            <a:off x="1052783" y="3143626"/>
            <a:ext cx="507196" cy="618437"/>
          </a:xfrm>
          <a:prstGeom prst="rect">
            <a:avLst/>
          </a:prstGeom>
          <a:effectLst>
            <a:outerShdw blurRad="50800" dist="38100" dir="8100000" algn="tr" rotWithShape="0">
              <a:prstClr val="black">
                <a:alpha val="40000"/>
              </a:prstClr>
            </a:outerShdw>
          </a:effectLst>
        </p:spPr>
      </p:pic>
      <p:sp>
        <p:nvSpPr>
          <p:cNvPr id="2" name="Title 1"/>
          <p:cNvSpPr>
            <a:spLocks noGrp="1"/>
          </p:cNvSpPr>
          <p:nvPr>
            <p:ph type="title"/>
          </p:nvPr>
        </p:nvSpPr>
        <p:spPr>
          <a:xfrm>
            <a:off x="549796" y="188640"/>
            <a:ext cx="11125200" cy="700360"/>
          </a:xfrm>
        </p:spPr>
        <p:txBody>
          <a:bodyPr/>
          <a:lstStyle/>
          <a:p>
            <a:r>
              <a:rPr lang="en-US" dirty="0" smtClean="0"/>
              <a:t>Automatic Data </a:t>
            </a:r>
            <a:r>
              <a:rPr lang="en-US" dirty="0"/>
              <a:t>Optimization</a:t>
            </a:r>
          </a:p>
        </p:txBody>
      </p:sp>
      <p:sp>
        <p:nvSpPr>
          <p:cNvPr id="4" name="Text Placeholder 3"/>
          <p:cNvSpPr>
            <a:spLocks noGrp="1"/>
          </p:cNvSpPr>
          <p:nvPr>
            <p:ph type="body" sz="quarter" idx="13"/>
          </p:nvPr>
        </p:nvSpPr>
        <p:spPr>
          <a:xfrm>
            <a:off x="549796" y="908720"/>
            <a:ext cx="11125198" cy="343299"/>
          </a:xfrm>
        </p:spPr>
        <p:txBody>
          <a:bodyPr/>
          <a:lstStyle/>
          <a:p>
            <a:r>
              <a:rPr lang="en-US" dirty="0" smtClean="0">
                <a:solidFill>
                  <a:srgbClr val="FF0000"/>
                </a:solidFill>
              </a:rPr>
              <a:t>Compress data over it’s lifecycle</a:t>
            </a:r>
            <a:endParaRPr lang="en-US" dirty="0">
              <a:solidFill>
                <a:srgbClr val="FF0000"/>
              </a:solidFill>
            </a:endParaRPr>
          </a:p>
        </p:txBody>
      </p:sp>
      <p:sp>
        <p:nvSpPr>
          <p:cNvPr id="85" name="Rectangle 84"/>
          <p:cNvSpPr/>
          <p:nvPr/>
        </p:nvSpPr>
        <p:spPr>
          <a:xfrm>
            <a:off x="8433232" y="4856955"/>
            <a:ext cx="3468862" cy="219909"/>
          </a:xfrm>
          <a:prstGeom prst="rect">
            <a:avLst/>
          </a:prstGeom>
          <a:gradFill flip="none" rotWithShape="1">
            <a:gsLst>
              <a:gs pos="0">
                <a:srgbClr val="D4CAB2"/>
              </a:gs>
              <a:gs pos="100000">
                <a:srgbClr val="B5AD99"/>
              </a:gs>
            </a:gsLst>
            <a:lin ang="0" scaled="1"/>
            <a:tileRect/>
          </a:gradFill>
          <a:ln w="6350" cmpd="sng">
            <a:solidFill>
              <a:srgbClr val="B5AD99"/>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3" name="Rectangle 22"/>
          <p:cNvSpPr/>
          <p:nvPr/>
        </p:nvSpPr>
        <p:spPr>
          <a:xfrm>
            <a:off x="670639" y="4379659"/>
            <a:ext cx="10268692" cy="968044"/>
          </a:xfrm>
          <a:custGeom>
            <a:avLst/>
            <a:gdLst>
              <a:gd name="connsiteX0" fmla="*/ 0 w 6615728"/>
              <a:gd name="connsiteY0" fmla="*/ 0 h 711512"/>
              <a:gd name="connsiteX1" fmla="*/ 6615728 w 6615728"/>
              <a:gd name="connsiteY1" fmla="*/ 0 h 711512"/>
              <a:gd name="connsiteX2" fmla="*/ 6615728 w 6615728"/>
              <a:gd name="connsiteY2" fmla="*/ 711512 h 711512"/>
              <a:gd name="connsiteX3" fmla="*/ 0 w 6615728"/>
              <a:gd name="connsiteY3" fmla="*/ 711512 h 711512"/>
              <a:gd name="connsiteX4" fmla="*/ 0 w 6615728"/>
              <a:gd name="connsiteY4" fmla="*/ 0 h 711512"/>
              <a:gd name="connsiteX0" fmla="*/ 811175 w 6615728"/>
              <a:gd name="connsiteY0" fmla="*/ 0 h 1376476"/>
              <a:gd name="connsiteX1" fmla="*/ 6615728 w 6615728"/>
              <a:gd name="connsiteY1" fmla="*/ 664964 h 1376476"/>
              <a:gd name="connsiteX2" fmla="*/ 6615728 w 6615728"/>
              <a:gd name="connsiteY2" fmla="*/ 1376476 h 1376476"/>
              <a:gd name="connsiteX3" fmla="*/ 0 w 6615728"/>
              <a:gd name="connsiteY3" fmla="*/ 1376476 h 1376476"/>
              <a:gd name="connsiteX4" fmla="*/ 811175 w 6615728"/>
              <a:gd name="connsiteY4" fmla="*/ 0 h 1376476"/>
              <a:gd name="connsiteX0" fmla="*/ 1283252 w 7087805"/>
              <a:gd name="connsiteY0" fmla="*/ 0 h 1376476"/>
              <a:gd name="connsiteX1" fmla="*/ 7087805 w 7087805"/>
              <a:gd name="connsiteY1" fmla="*/ 664964 h 1376476"/>
              <a:gd name="connsiteX2" fmla="*/ 7087805 w 7087805"/>
              <a:gd name="connsiteY2" fmla="*/ 1376476 h 1376476"/>
              <a:gd name="connsiteX3" fmla="*/ 0 w 7087805"/>
              <a:gd name="connsiteY3" fmla="*/ 658315 h 1376476"/>
              <a:gd name="connsiteX4" fmla="*/ 1283252 w 7087805"/>
              <a:gd name="connsiteY4" fmla="*/ 0 h 1376476"/>
              <a:gd name="connsiteX0" fmla="*/ 1198586 w 7087805"/>
              <a:gd name="connsiteY0" fmla="*/ 0 h 1493707"/>
              <a:gd name="connsiteX1" fmla="*/ 7087805 w 7087805"/>
              <a:gd name="connsiteY1" fmla="*/ 782195 h 1493707"/>
              <a:gd name="connsiteX2" fmla="*/ 7087805 w 7087805"/>
              <a:gd name="connsiteY2" fmla="*/ 1493707 h 1493707"/>
              <a:gd name="connsiteX3" fmla="*/ 0 w 7087805"/>
              <a:gd name="connsiteY3" fmla="*/ 775546 h 1493707"/>
              <a:gd name="connsiteX4" fmla="*/ 1198586 w 7087805"/>
              <a:gd name="connsiteY4" fmla="*/ 0 h 1493707"/>
              <a:gd name="connsiteX0" fmla="*/ 1211612 w 7100831"/>
              <a:gd name="connsiteY0" fmla="*/ 0 h 1493707"/>
              <a:gd name="connsiteX1" fmla="*/ 7100831 w 7100831"/>
              <a:gd name="connsiteY1" fmla="*/ 782195 h 1493707"/>
              <a:gd name="connsiteX2" fmla="*/ 7100831 w 7100831"/>
              <a:gd name="connsiteY2" fmla="*/ 1493707 h 1493707"/>
              <a:gd name="connsiteX3" fmla="*/ 0 w 7100831"/>
              <a:gd name="connsiteY3" fmla="*/ 762520 h 1493707"/>
              <a:gd name="connsiteX4" fmla="*/ 1211612 w 7100831"/>
              <a:gd name="connsiteY4" fmla="*/ 0 h 1493707"/>
              <a:gd name="connsiteX0" fmla="*/ 1192073 w 7081292"/>
              <a:gd name="connsiteY0" fmla="*/ 0 h 1493707"/>
              <a:gd name="connsiteX1" fmla="*/ 7081292 w 7081292"/>
              <a:gd name="connsiteY1" fmla="*/ 782195 h 1493707"/>
              <a:gd name="connsiteX2" fmla="*/ 7081292 w 7081292"/>
              <a:gd name="connsiteY2" fmla="*/ 1493707 h 1493707"/>
              <a:gd name="connsiteX3" fmla="*/ 0 w 7081292"/>
              <a:gd name="connsiteY3" fmla="*/ 756007 h 1493707"/>
              <a:gd name="connsiteX4" fmla="*/ 1192073 w 7081292"/>
              <a:gd name="connsiteY4" fmla="*/ 0 h 1493707"/>
              <a:gd name="connsiteX0" fmla="*/ 1192073 w 8012148"/>
              <a:gd name="connsiteY0" fmla="*/ 2463 h 1496170"/>
              <a:gd name="connsiteX1" fmla="*/ 8012148 w 8012148"/>
              <a:gd name="connsiteY1" fmla="*/ 0 h 1496170"/>
              <a:gd name="connsiteX2" fmla="*/ 7081292 w 8012148"/>
              <a:gd name="connsiteY2" fmla="*/ 1496170 h 1496170"/>
              <a:gd name="connsiteX3" fmla="*/ 0 w 8012148"/>
              <a:gd name="connsiteY3" fmla="*/ 758470 h 1496170"/>
              <a:gd name="connsiteX4" fmla="*/ 1192073 w 8012148"/>
              <a:gd name="connsiteY4" fmla="*/ 2463 h 1496170"/>
              <a:gd name="connsiteX0" fmla="*/ 1192073 w 8012148"/>
              <a:gd name="connsiteY0" fmla="*/ 2463 h 758470"/>
              <a:gd name="connsiteX1" fmla="*/ 8012148 w 8012148"/>
              <a:gd name="connsiteY1" fmla="*/ 0 h 758470"/>
              <a:gd name="connsiteX2" fmla="*/ 6848578 w 8012148"/>
              <a:gd name="connsiteY2" fmla="*/ 744760 h 758470"/>
              <a:gd name="connsiteX3" fmla="*/ 0 w 8012148"/>
              <a:gd name="connsiteY3" fmla="*/ 758470 h 758470"/>
              <a:gd name="connsiteX4" fmla="*/ 1192073 w 8012148"/>
              <a:gd name="connsiteY4" fmla="*/ 2463 h 758470"/>
              <a:gd name="connsiteX0" fmla="*/ 1192073 w 8012148"/>
              <a:gd name="connsiteY0" fmla="*/ 2463 h 758470"/>
              <a:gd name="connsiteX1" fmla="*/ 8012148 w 8012148"/>
              <a:gd name="connsiteY1" fmla="*/ 0 h 758470"/>
              <a:gd name="connsiteX2" fmla="*/ 6832947 w 8012148"/>
              <a:gd name="connsiteY2" fmla="*/ 744760 h 758470"/>
              <a:gd name="connsiteX3" fmla="*/ 0 w 8012148"/>
              <a:gd name="connsiteY3" fmla="*/ 758470 h 758470"/>
              <a:gd name="connsiteX4" fmla="*/ 1192073 w 8012148"/>
              <a:gd name="connsiteY4" fmla="*/ 2463 h 758470"/>
              <a:gd name="connsiteX0" fmla="*/ 1192073 w 8027779"/>
              <a:gd name="connsiteY0" fmla="*/ 6371 h 762378"/>
              <a:gd name="connsiteX1" fmla="*/ 8027779 w 8027779"/>
              <a:gd name="connsiteY1" fmla="*/ 0 h 762378"/>
              <a:gd name="connsiteX2" fmla="*/ 6832947 w 8027779"/>
              <a:gd name="connsiteY2" fmla="*/ 748668 h 762378"/>
              <a:gd name="connsiteX3" fmla="*/ 0 w 8027779"/>
              <a:gd name="connsiteY3" fmla="*/ 762378 h 762378"/>
              <a:gd name="connsiteX4" fmla="*/ 1192073 w 8027779"/>
              <a:gd name="connsiteY4" fmla="*/ 6371 h 762378"/>
              <a:gd name="connsiteX0" fmla="*/ 1192073 w 8027779"/>
              <a:gd name="connsiteY0" fmla="*/ 18095 h 774102"/>
              <a:gd name="connsiteX1" fmla="*/ 8027779 w 8027779"/>
              <a:gd name="connsiteY1" fmla="*/ 0 h 774102"/>
              <a:gd name="connsiteX2" fmla="*/ 6832947 w 8027779"/>
              <a:gd name="connsiteY2" fmla="*/ 760392 h 774102"/>
              <a:gd name="connsiteX3" fmla="*/ 0 w 8027779"/>
              <a:gd name="connsiteY3" fmla="*/ 774102 h 774102"/>
              <a:gd name="connsiteX4" fmla="*/ 1192073 w 8027779"/>
              <a:gd name="connsiteY4" fmla="*/ 18095 h 774102"/>
              <a:gd name="connsiteX0" fmla="*/ 1203796 w 8039502"/>
              <a:gd name="connsiteY0" fmla="*/ 18095 h 766287"/>
              <a:gd name="connsiteX1" fmla="*/ 8039502 w 8039502"/>
              <a:gd name="connsiteY1" fmla="*/ 0 h 766287"/>
              <a:gd name="connsiteX2" fmla="*/ 6844670 w 8039502"/>
              <a:gd name="connsiteY2" fmla="*/ 760392 h 766287"/>
              <a:gd name="connsiteX3" fmla="*/ 0 w 8039502"/>
              <a:gd name="connsiteY3" fmla="*/ 766287 h 766287"/>
              <a:gd name="connsiteX4" fmla="*/ 1203796 w 8039502"/>
              <a:gd name="connsiteY4" fmla="*/ 18095 h 766287"/>
              <a:gd name="connsiteX0" fmla="*/ 1219427 w 8039502"/>
              <a:gd name="connsiteY0" fmla="*/ 10279 h 766287"/>
              <a:gd name="connsiteX1" fmla="*/ 8039502 w 8039502"/>
              <a:gd name="connsiteY1" fmla="*/ 0 h 766287"/>
              <a:gd name="connsiteX2" fmla="*/ 6844670 w 8039502"/>
              <a:gd name="connsiteY2" fmla="*/ 760392 h 766287"/>
              <a:gd name="connsiteX3" fmla="*/ 0 w 8039502"/>
              <a:gd name="connsiteY3" fmla="*/ 766287 h 766287"/>
              <a:gd name="connsiteX4" fmla="*/ 1219427 w 8039502"/>
              <a:gd name="connsiteY4" fmla="*/ 10279 h 766287"/>
              <a:gd name="connsiteX0" fmla="*/ 1200750 w 8039502"/>
              <a:gd name="connsiteY0" fmla="*/ 4053 h 766287"/>
              <a:gd name="connsiteX1" fmla="*/ 8039502 w 8039502"/>
              <a:gd name="connsiteY1" fmla="*/ 0 h 766287"/>
              <a:gd name="connsiteX2" fmla="*/ 6844670 w 8039502"/>
              <a:gd name="connsiteY2" fmla="*/ 760392 h 766287"/>
              <a:gd name="connsiteX3" fmla="*/ 0 w 8039502"/>
              <a:gd name="connsiteY3" fmla="*/ 766287 h 766287"/>
              <a:gd name="connsiteX4" fmla="*/ 1200750 w 8039502"/>
              <a:gd name="connsiteY4" fmla="*/ 4053 h 766287"/>
              <a:gd name="connsiteX0" fmla="*/ 1200750 w 8039502"/>
              <a:gd name="connsiteY0" fmla="*/ 4053 h 766287"/>
              <a:gd name="connsiteX1" fmla="*/ 8039502 w 8039502"/>
              <a:gd name="connsiteY1" fmla="*/ 0 h 766287"/>
              <a:gd name="connsiteX2" fmla="*/ 6451689 w 8039502"/>
              <a:gd name="connsiteY2" fmla="*/ 765400 h 766287"/>
              <a:gd name="connsiteX3" fmla="*/ 0 w 8039502"/>
              <a:gd name="connsiteY3" fmla="*/ 766287 h 766287"/>
              <a:gd name="connsiteX4" fmla="*/ 1200750 w 8039502"/>
              <a:gd name="connsiteY4" fmla="*/ 4053 h 766287"/>
              <a:gd name="connsiteX0" fmla="*/ 1200750 w 7936723"/>
              <a:gd name="connsiteY0" fmla="*/ 9061 h 771295"/>
              <a:gd name="connsiteX1" fmla="*/ 7936723 w 7936723"/>
              <a:gd name="connsiteY1" fmla="*/ 0 h 771295"/>
              <a:gd name="connsiteX2" fmla="*/ 6451689 w 7936723"/>
              <a:gd name="connsiteY2" fmla="*/ 770408 h 771295"/>
              <a:gd name="connsiteX3" fmla="*/ 0 w 7936723"/>
              <a:gd name="connsiteY3" fmla="*/ 771295 h 771295"/>
              <a:gd name="connsiteX4" fmla="*/ 1200750 w 7936723"/>
              <a:gd name="connsiteY4" fmla="*/ 9061 h 771295"/>
              <a:gd name="connsiteX0" fmla="*/ 1200750 w 7936723"/>
              <a:gd name="connsiteY0" fmla="*/ 9061 h 771295"/>
              <a:gd name="connsiteX1" fmla="*/ 7936723 w 7936723"/>
              <a:gd name="connsiteY1" fmla="*/ 0 h 771295"/>
              <a:gd name="connsiteX2" fmla="*/ 6468412 w 7936723"/>
              <a:gd name="connsiteY2" fmla="*/ 770408 h 771295"/>
              <a:gd name="connsiteX3" fmla="*/ 0 w 7936723"/>
              <a:gd name="connsiteY3" fmla="*/ 771295 h 771295"/>
              <a:gd name="connsiteX4" fmla="*/ 1200750 w 7936723"/>
              <a:gd name="connsiteY4" fmla="*/ 9061 h 771295"/>
              <a:gd name="connsiteX0" fmla="*/ 1200750 w 7630582"/>
              <a:gd name="connsiteY0" fmla="*/ 19292 h 781526"/>
              <a:gd name="connsiteX1" fmla="*/ 7630582 w 7630582"/>
              <a:gd name="connsiteY1" fmla="*/ 0 h 781526"/>
              <a:gd name="connsiteX2" fmla="*/ 6468412 w 7630582"/>
              <a:gd name="connsiteY2" fmla="*/ 780639 h 781526"/>
              <a:gd name="connsiteX3" fmla="*/ 0 w 7630582"/>
              <a:gd name="connsiteY3" fmla="*/ 781526 h 781526"/>
              <a:gd name="connsiteX4" fmla="*/ 1200750 w 7630582"/>
              <a:gd name="connsiteY4" fmla="*/ 19292 h 781526"/>
              <a:gd name="connsiteX0" fmla="*/ 1200750 w 7601882"/>
              <a:gd name="connsiteY0" fmla="*/ 19292 h 781526"/>
              <a:gd name="connsiteX1" fmla="*/ 7601882 w 7601882"/>
              <a:gd name="connsiteY1" fmla="*/ 0 h 781526"/>
              <a:gd name="connsiteX2" fmla="*/ 6468412 w 7601882"/>
              <a:gd name="connsiteY2" fmla="*/ 780639 h 781526"/>
              <a:gd name="connsiteX3" fmla="*/ 0 w 7601882"/>
              <a:gd name="connsiteY3" fmla="*/ 781526 h 781526"/>
              <a:gd name="connsiteX4" fmla="*/ 1200750 w 7601882"/>
              <a:gd name="connsiteY4" fmla="*/ 19292 h 781526"/>
              <a:gd name="connsiteX0" fmla="*/ 1200750 w 7601882"/>
              <a:gd name="connsiteY0" fmla="*/ 3946 h 766180"/>
              <a:gd name="connsiteX1" fmla="*/ 7601882 w 7601882"/>
              <a:gd name="connsiteY1" fmla="*/ 0 h 766180"/>
              <a:gd name="connsiteX2" fmla="*/ 6468412 w 7601882"/>
              <a:gd name="connsiteY2" fmla="*/ 765293 h 766180"/>
              <a:gd name="connsiteX3" fmla="*/ 0 w 7601882"/>
              <a:gd name="connsiteY3" fmla="*/ 766180 h 766180"/>
              <a:gd name="connsiteX4" fmla="*/ 1200750 w 7601882"/>
              <a:gd name="connsiteY4" fmla="*/ 3946 h 766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1882" h="766180">
                <a:moveTo>
                  <a:pt x="1200750" y="3946"/>
                </a:moveTo>
                <a:lnTo>
                  <a:pt x="7601882" y="0"/>
                </a:lnTo>
                <a:lnTo>
                  <a:pt x="6468412" y="765293"/>
                </a:lnTo>
                <a:lnTo>
                  <a:pt x="0" y="766180"/>
                </a:lnTo>
                <a:lnTo>
                  <a:pt x="1200750" y="3946"/>
                </a:lnTo>
                <a:close/>
              </a:path>
            </a:pathLst>
          </a:custGeom>
          <a:gradFill flip="none" rotWithShape="1">
            <a:gsLst>
              <a:gs pos="0">
                <a:srgbClr val="D4CAB2"/>
              </a:gs>
              <a:gs pos="100000">
                <a:srgbClr val="B5AD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37" name="Picture 36" descr="Orders Tab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529" y="2978796"/>
            <a:ext cx="1801552" cy="2394329"/>
          </a:xfrm>
          <a:prstGeom prst="rect">
            <a:avLst/>
          </a:prstGeom>
        </p:spPr>
      </p:pic>
      <p:sp>
        <p:nvSpPr>
          <p:cNvPr id="259" name="Right Arrow 258"/>
          <p:cNvSpPr/>
          <p:nvPr/>
        </p:nvSpPr>
        <p:spPr>
          <a:xfrm>
            <a:off x="664313" y="5588160"/>
            <a:ext cx="8743641" cy="2910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100" b="1" spc="67"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Partitioned By Time</a:t>
            </a:r>
          </a:p>
        </p:txBody>
      </p:sp>
      <p:sp>
        <p:nvSpPr>
          <p:cNvPr id="83" name="Rectangle 82"/>
          <p:cNvSpPr/>
          <p:nvPr/>
        </p:nvSpPr>
        <p:spPr>
          <a:xfrm>
            <a:off x="671930" y="5348544"/>
            <a:ext cx="8736024" cy="204193"/>
          </a:xfrm>
          <a:prstGeom prst="rect">
            <a:avLst/>
          </a:prstGeom>
          <a:solidFill>
            <a:srgbClr val="F5ECD1"/>
          </a:solidFill>
          <a:ln w="6350" cmpd="sng">
            <a:solidFill>
              <a:srgbClr val="B5AD99"/>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62" name="TextBox 261"/>
          <p:cNvSpPr txBox="1"/>
          <p:nvPr/>
        </p:nvSpPr>
        <p:spPr>
          <a:xfrm>
            <a:off x="142166" y="5853924"/>
            <a:ext cx="989972" cy="307754"/>
          </a:xfrm>
          <a:prstGeom prst="rect">
            <a:avLst/>
          </a:prstGeom>
          <a:noFill/>
        </p:spPr>
        <p:txBody>
          <a:bodyPr wrap="none" lIns="121899" tIns="60949" rIns="121899" bIns="60949" rtlCol="0">
            <a:spAutoFit/>
          </a:bodyPr>
          <a:lstStyle/>
          <a:p>
            <a:r>
              <a:rPr lang="en-US" sz="1200" dirty="0">
                <a:solidFill>
                  <a:schemeClr val="tx2"/>
                </a:solidFill>
              </a:rPr>
              <a:t>Oldest Data</a:t>
            </a:r>
          </a:p>
        </p:txBody>
      </p:sp>
      <p:sp>
        <p:nvSpPr>
          <p:cNvPr id="86" name="TextBox 85"/>
          <p:cNvSpPr txBox="1"/>
          <p:nvPr/>
        </p:nvSpPr>
        <p:spPr>
          <a:xfrm>
            <a:off x="8636069" y="5853387"/>
            <a:ext cx="1374693" cy="307754"/>
          </a:xfrm>
          <a:prstGeom prst="rect">
            <a:avLst/>
          </a:prstGeom>
          <a:noFill/>
        </p:spPr>
        <p:txBody>
          <a:bodyPr wrap="none" lIns="121899" tIns="60949" rIns="121899" bIns="60949" rtlCol="0">
            <a:spAutoFit/>
          </a:bodyPr>
          <a:lstStyle/>
          <a:p>
            <a:r>
              <a:rPr lang="en-US" sz="1200" dirty="0">
                <a:solidFill>
                  <a:schemeClr val="tx2"/>
                </a:solidFill>
              </a:rPr>
              <a:t>Most Recent Data</a:t>
            </a:r>
          </a:p>
        </p:txBody>
      </p:sp>
      <p:grpSp>
        <p:nvGrpSpPr>
          <p:cNvPr id="3" name="Group 8"/>
          <p:cNvGrpSpPr/>
          <p:nvPr/>
        </p:nvGrpSpPr>
        <p:grpSpPr>
          <a:xfrm>
            <a:off x="1280582" y="4488511"/>
            <a:ext cx="1836856" cy="736887"/>
            <a:chOff x="921910" y="3366383"/>
            <a:chExt cx="1378001" cy="552665"/>
          </a:xfrm>
        </p:grpSpPr>
        <p:pic>
          <p:nvPicPr>
            <p:cNvPr id="60" name="Picture 59" descr="Cold Archive HCC Parti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910" y="3366383"/>
              <a:ext cx="425402" cy="552665"/>
            </a:xfrm>
            <a:prstGeom prst="rect">
              <a:avLst/>
            </a:prstGeom>
          </p:spPr>
        </p:pic>
        <p:pic>
          <p:nvPicPr>
            <p:cNvPr id="63" name="Picture 62" descr="Cold Archive HCC Parti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676" y="3366383"/>
              <a:ext cx="425402" cy="552665"/>
            </a:xfrm>
            <a:prstGeom prst="rect">
              <a:avLst/>
            </a:prstGeom>
          </p:spPr>
        </p:pic>
        <p:pic>
          <p:nvPicPr>
            <p:cNvPr id="66" name="Picture 65" descr="Cold Archive HCC Parti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9442" y="3366383"/>
              <a:ext cx="425402" cy="552665"/>
            </a:xfrm>
            <a:prstGeom prst="rect">
              <a:avLst/>
            </a:prstGeom>
          </p:spPr>
        </p:pic>
        <p:pic>
          <p:nvPicPr>
            <p:cNvPr id="73" name="Picture 72" descr="Cold Archive HCC Parti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8208" y="3366383"/>
              <a:ext cx="425402" cy="552665"/>
            </a:xfrm>
            <a:prstGeom prst="rect">
              <a:avLst/>
            </a:prstGeom>
          </p:spPr>
        </p:pic>
        <p:pic>
          <p:nvPicPr>
            <p:cNvPr id="81" name="Picture 80" descr="Cold Archive HCC Parti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6974" y="3366383"/>
              <a:ext cx="425402" cy="552665"/>
            </a:xfrm>
            <a:prstGeom prst="rect">
              <a:avLst/>
            </a:prstGeom>
          </p:spPr>
        </p:pic>
        <p:pic>
          <p:nvPicPr>
            <p:cNvPr id="82" name="Picture 81" descr="Cold Archive HCC Parti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740" y="3366383"/>
              <a:ext cx="425402" cy="552665"/>
            </a:xfrm>
            <a:prstGeom prst="rect">
              <a:avLst/>
            </a:prstGeom>
          </p:spPr>
        </p:pic>
        <p:pic>
          <p:nvPicPr>
            <p:cNvPr id="84" name="Picture 83" descr="Cold Archive HCC Parti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4509" y="3366383"/>
              <a:ext cx="425402" cy="552665"/>
            </a:xfrm>
            <a:prstGeom prst="rect">
              <a:avLst/>
            </a:prstGeom>
          </p:spPr>
        </p:pic>
      </p:grpSp>
      <p:pic>
        <p:nvPicPr>
          <p:cNvPr id="87" name="Picture 86" descr="Selec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3847" y="3986802"/>
            <a:ext cx="492868" cy="785713"/>
          </a:xfrm>
          <a:prstGeom prst="rect">
            <a:avLst/>
          </a:prstGeom>
        </p:spPr>
      </p:pic>
      <p:grpSp>
        <p:nvGrpSpPr>
          <p:cNvPr id="5" name="Group 10"/>
          <p:cNvGrpSpPr/>
          <p:nvPr/>
        </p:nvGrpSpPr>
        <p:grpSpPr>
          <a:xfrm>
            <a:off x="689447" y="2322042"/>
            <a:ext cx="3517290" cy="3026711"/>
            <a:chOff x="498364" y="1744028"/>
            <a:chExt cx="2638655" cy="2270033"/>
          </a:xfrm>
          <a:solidFill>
            <a:schemeClr val="accent3">
              <a:lumMod val="20000"/>
              <a:lumOff val="80000"/>
            </a:schemeClr>
          </a:solidFill>
        </p:grpSpPr>
        <p:sp>
          <p:nvSpPr>
            <p:cNvPr id="89" name="Rectangle 87"/>
            <p:cNvSpPr/>
            <p:nvPr/>
          </p:nvSpPr>
          <p:spPr>
            <a:xfrm>
              <a:off x="1900884" y="1747330"/>
              <a:ext cx="1236135" cy="2266731"/>
            </a:xfrm>
            <a:custGeom>
              <a:avLst/>
              <a:gdLst>
                <a:gd name="connsiteX0" fmla="*/ 0 w 1720875"/>
                <a:gd name="connsiteY0" fmla="*/ 0 h 1592967"/>
                <a:gd name="connsiteX1" fmla="*/ 1720875 w 1720875"/>
                <a:gd name="connsiteY1" fmla="*/ 0 h 1592967"/>
                <a:gd name="connsiteX2" fmla="*/ 1720875 w 1720875"/>
                <a:gd name="connsiteY2" fmla="*/ 1592967 h 1592967"/>
                <a:gd name="connsiteX3" fmla="*/ 0 w 1720875"/>
                <a:gd name="connsiteY3" fmla="*/ 1592967 h 1592967"/>
                <a:gd name="connsiteX4" fmla="*/ 0 w 1720875"/>
                <a:gd name="connsiteY4" fmla="*/ 0 h 1592967"/>
                <a:gd name="connsiteX0" fmla="*/ 0 w 1720875"/>
                <a:gd name="connsiteY0" fmla="*/ 0 h 1592967"/>
                <a:gd name="connsiteX1" fmla="*/ 1720875 w 1720875"/>
                <a:gd name="connsiteY1" fmla="*/ 0 h 1592967"/>
                <a:gd name="connsiteX2" fmla="*/ 1047088 w 1720875"/>
                <a:gd name="connsiteY2" fmla="*/ 914357 h 1592967"/>
                <a:gd name="connsiteX3" fmla="*/ 0 w 1720875"/>
                <a:gd name="connsiteY3" fmla="*/ 1592967 h 1592967"/>
                <a:gd name="connsiteX4" fmla="*/ 0 w 1720875"/>
                <a:gd name="connsiteY4" fmla="*/ 0 h 1592967"/>
                <a:gd name="connsiteX0" fmla="*/ 0 w 1047088"/>
                <a:gd name="connsiteY0" fmla="*/ 523499 h 2116466"/>
                <a:gd name="connsiteX1" fmla="*/ 1047087 w 1047088"/>
                <a:gd name="connsiteY1" fmla="*/ 0 h 2116466"/>
                <a:gd name="connsiteX2" fmla="*/ 1047088 w 1047088"/>
                <a:gd name="connsiteY2" fmla="*/ 1437856 h 2116466"/>
                <a:gd name="connsiteX3" fmla="*/ 0 w 1047088"/>
                <a:gd name="connsiteY3" fmla="*/ 2116466 h 2116466"/>
                <a:gd name="connsiteX4" fmla="*/ 0 w 1047088"/>
                <a:gd name="connsiteY4" fmla="*/ 523499 h 2116466"/>
                <a:gd name="connsiteX0" fmla="*/ 0 w 1139189"/>
                <a:gd name="connsiteY0" fmla="*/ 523499 h 2116466"/>
                <a:gd name="connsiteX1" fmla="*/ 1047087 w 1139189"/>
                <a:gd name="connsiteY1" fmla="*/ 0 h 2116466"/>
                <a:gd name="connsiteX2" fmla="*/ 1139189 w 1139189"/>
                <a:gd name="connsiteY2" fmla="*/ 1437856 h 2116466"/>
                <a:gd name="connsiteX3" fmla="*/ 0 w 1139189"/>
                <a:gd name="connsiteY3" fmla="*/ 2116466 h 2116466"/>
                <a:gd name="connsiteX4" fmla="*/ 0 w 1139189"/>
                <a:gd name="connsiteY4" fmla="*/ 523499 h 2116466"/>
                <a:gd name="connsiteX0" fmla="*/ 0 w 1139189"/>
                <a:gd name="connsiteY0" fmla="*/ 538041 h 2131008"/>
                <a:gd name="connsiteX1" fmla="*/ 1139187 w 1139189"/>
                <a:gd name="connsiteY1" fmla="*/ 0 h 2131008"/>
                <a:gd name="connsiteX2" fmla="*/ 1139189 w 1139189"/>
                <a:gd name="connsiteY2" fmla="*/ 1452398 h 2131008"/>
                <a:gd name="connsiteX3" fmla="*/ 0 w 1139189"/>
                <a:gd name="connsiteY3" fmla="*/ 2131008 h 2131008"/>
                <a:gd name="connsiteX4" fmla="*/ 0 w 1139189"/>
                <a:gd name="connsiteY4" fmla="*/ 538041 h 2131008"/>
                <a:gd name="connsiteX0" fmla="*/ 0 w 1139189"/>
                <a:gd name="connsiteY0" fmla="*/ 625291 h 2218258"/>
                <a:gd name="connsiteX1" fmla="*/ 1085866 w 1139189"/>
                <a:gd name="connsiteY1" fmla="*/ 0 h 2218258"/>
                <a:gd name="connsiteX2" fmla="*/ 1139189 w 1139189"/>
                <a:gd name="connsiteY2" fmla="*/ 1539648 h 2218258"/>
                <a:gd name="connsiteX3" fmla="*/ 0 w 1139189"/>
                <a:gd name="connsiteY3" fmla="*/ 2218258 h 2218258"/>
                <a:gd name="connsiteX4" fmla="*/ 0 w 1139189"/>
                <a:gd name="connsiteY4" fmla="*/ 625291 h 2218258"/>
                <a:gd name="connsiteX0" fmla="*/ 0 w 1085866"/>
                <a:gd name="connsiteY0" fmla="*/ 625291 h 2218258"/>
                <a:gd name="connsiteX1" fmla="*/ 1085866 w 1085866"/>
                <a:gd name="connsiteY1" fmla="*/ 0 h 2218258"/>
                <a:gd name="connsiteX2" fmla="*/ 1066478 w 1085866"/>
                <a:gd name="connsiteY2" fmla="*/ 1578426 h 2218258"/>
                <a:gd name="connsiteX3" fmla="*/ 0 w 1085866"/>
                <a:gd name="connsiteY3" fmla="*/ 2218258 h 2218258"/>
                <a:gd name="connsiteX4" fmla="*/ 0 w 1085866"/>
                <a:gd name="connsiteY4" fmla="*/ 625291 h 2218258"/>
                <a:gd name="connsiteX0" fmla="*/ 0 w 1095562"/>
                <a:gd name="connsiteY0" fmla="*/ 625291 h 2218258"/>
                <a:gd name="connsiteX1" fmla="*/ 1085866 w 1095562"/>
                <a:gd name="connsiteY1" fmla="*/ 0 h 2218258"/>
                <a:gd name="connsiteX2" fmla="*/ 1095562 w 1095562"/>
                <a:gd name="connsiteY2" fmla="*/ 1568732 h 2218258"/>
                <a:gd name="connsiteX3" fmla="*/ 0 w 1095562"/>
                <a:gd name="connsiteY3" fmla="*/ 2218258 h 2218258"/>
                <a:gd name="connsiteX4" fmla="*/ 0 w 1095562"/>
                <a:gd name="connsiteY4" fmla="*/ 625291 h 2218258"/>
                <a:gd name="connsiteX0" fmla="*/ 0 w 1231289"/>
                <a:gd name="connsiteY0" fmla="*/ 625291 h 2218258"/>
                <a:gd name="connsiteX1" fmla="*/ 1085866 w 1231289"/>
                <a:gd name="connsiteY1" fmla="*/ 0 h 2218258"/>
                <a:gd name="connsiteX2" fmla="*/ 1231289 w 1231289"/>
                <a:gd name="connsiteY2" fmla="*/ 1505718 h 2218258"/>
                <a:gd name="connsiteX3" fmla="*/ 0 w 1231289"/>
                <a:gd name="connsiteY3" fmla="*/ 2218258 h 2218258"/>
                <a:gd name="connsiteX4" fmla="*/ 0 w 1231289"/>
                <a:gd name="connsiteY4" fmla="*/ 625291 h 2218258"/>
                <a:gd name="connsiteX0" fmla="*/ 0 w 1236135"/>
                <a:gd name="connsiteY0" fmla="*/ 673764 h 2266731"/>
                <a:gd name="connsiteX1" fmla="*/ 1236135 w 1236135"/>
                <a:gd name="connsiteY1" fmla="*/ 0 h 2266731"/>
                <a:gd name="connsiteX2" fmla="*/ 1231289 w 1236135"/>
                <a:gd name="connsiteY2" fmla="*/ 1554191 h 2266731"/>
                <a:gd name="connsiteX3" fmla="*/ 0 w 1236135"/>
                <a:gd name="connsiteY3" fmla="*/ 2266731 h 2266731"/>
                <a:gd name="connsiteX4" fmla="*/ 0 w 1236135"/>
                <a:gd name="connsiteY4" fmla="*/ 673764 h 226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135" h="2266731">
                  <a:moveTo>
                    <a:pt x="0" y="673764"/>
                  </a:moveTo>
                  <a:lnTo>
                    <a:pt x="1236135" y="0"/>
                  </a:lnTo>
                  <a:cubicBezTo>
                    <a:pt x="1236135" y="479285"/>
                    <a:pt x="1231289" y="1074906"/>
                    <a:pt x="1231289" y="1554191"/>
                  </a:cubicBezTo>
                  <a:lnTo>
                    <a:pt x="0" y="2266731"/>
                  </a:lnTo>
                  <a:lnTo>
                    <a:pt x="0" y="673764"/>
                  </a:lnTo>
                  <a:close/>
                </a:path>
              </a:pathLst>
            </a:custGeom>
            <a:solidFill>
              <a:schemeClr val="accent3">
                <a:lumMod val="60000"/>
                <a:lumOff val="40000"/>
                <a:alpha val="66000"/>
              </a:schemeClr>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LeftDown"/>
                <a:lightRig rig="threePt" dir="t"/>
              </a:scene3d>
            </a:bodyPr>
            <a:lstStyle/>
            <a:p>
              <a:pPr algn="ctr"/>
              <a:endParaRPr lang="en-US"/>
            </a:p>
          </p:txBody>
        </p:sp>
        <p:sp>
          <p:nvSpPr>
            <p:cNvPr id="10" name="Rectangle 9"/>
            <p:cNvSpPr/>
            <p:nvPr/>
          </p:nvSpPr>
          <p:spPr>
            <a:xfrm>
              <a:off x="498364" y="2418440"/>
              <a:ext cx="1402520" cy="1592967"/>
            </a:xfrm>
            <a:prstGeom prst="rect">
              <a:avLst/>
            </a:prstGeom>
            <a:solidFill>
              <a:schemeClr val="accent3">
                <a:lumMod val="60000"/>
                <a:lumOff val="40000"/>
                <a:alpha val="66000"/>
              </a:schemeClr>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isometricLeftDown"/>
                <a:lightRig rig="threePt" dir="t"/>
              </a:scene3d>
            </a:bodyPr>
            <a:lstStyle/>
            <a:p>
              <a:pPr algn="ctr"/>
              <a:endParaRPr lang="en-US"/>
            </a:p>
          </p:txBody>
        </p:sp>
        <p:sp>
          <p:nvSpPr>
            <p:cNvPr id="90" name="Rectangle 87"/>
            <p:cNvSpPr/>
            <p:nvPr/>
          </p:nvSpPr>
          <p:spPr>
            <a:xfrm>
              <a:off x="504079" y="1744028"/>
              <a:ext cx="2632940" cy="673782"/>
            </a:xfrm>
            <a:custGeom>
              <a:avLst/>
              <a:gdLst>
                <a:gd name="connsiteX0" fmla="*/ 0 w 1720875"/>
                <a:gd name="connsiteY0" fmla="*/ 0 h 1592967"/>
                <a:gd name="connsiteX1" fmla="*/ 1720875 w 1720875"/>
                <a:gd name="connsiteY1" fmla="*/ 0 h 1592967"/>
                <a:gd name="connsiteX2" fmla="*/ 1720875 w 1720875"/>
                <a:gd name="connsiteY2" fmla="*/ 1592967 h 1592967"/>
                <a:gd name="connsiteX3" fmla="*/ 0 w 1720875"/>
                <a:gd name="connsiteY3" fmla="*/ 1592967 h 1592967"/>
                <a:gd name="connsiteX4" fmla="*/ 0 w 1720875"/>
                <a:gd name="connsiteY4" fmla="*/ 0 h 1592967"/>
                <a:gd name="connsiteX0" fmla="*/ 0 w 1720875"/>
                <a:gd name="connsiteY0" fmla="*/ 0 h 1592967"/>
                <a:gd name="connsiteX1" fmla="*/ 1720875 w 1720875"/>
                <a:gd name="connsiteY1" fmla="*/ 0 h 1592967"/>
                <a:gd name="connsiteX2" fmla="*/ 1047088 w 1720875"/>
                <a:gd name="connsiteY2" fmla="*/ 914357 h 1592967"/>
                <a:gd name="connsiteX3" fmla="*/ 0 w 1720875"/>
                <a:gd name="connsiteY3" fmla="*/ 1592967 h 1592967"/>
                <a:gd name="connsiteX4" fmla="*/ 0 w 1720875"/>
                <a:gd name="connsiteY4" fmla="*/ 0 h 1592967"/>
                <a:gd name="connsiteX0" fmla="*/ 0 w 1047088"/>
                <a:gd name="connsiteY0" fmla="*/ 523499 h 2116466"/>
                <a:gd name="connsiteX1" fmla="*/ 1047087 w 1047088"/>
                <a:gd name="connsiteY1" fmla="*/ 0 h 2116466"/>
                <a:gd name="connsiteX2" fmla="*/ 1047088 w 1047088"/>
                <a:gd name="connsiteY2" fmla="*/ 1437856 h 2116466"/>
                <a:gd name="connsiteX3" fmla="*/ 0 w 1047088"/>
                <a:gd name="connsiteY3" fmla="*/ 2116466 h 2116466"/>
                <a:gd name="connsiteX4" fmla="*/ 0 w 1047088"/>
                <a:gd name="connsiteY4" fmla="*/ 523499 h 2116466"/>
                <a:gd name="connsiteX0" fmla="*/ 0 w 1139189"/>
                <a:gd name="connsiteY0" fmla="*/ 523499 h 2116466"/>
                <a:gd name="connsiteX1" fmla="*/ 1047087 w 1139189"/>
                <a:gd name="connsiteY1" fmla="*/ 0 h 2116466"/>
                <a:gd name="connsiteX2" fmla="*/ 1139189 w 1139189"/>
                <a:gd name="connsiteY2" fmla="*/ 1437856 h 2116466"/>
                <a:gd name="connsiteX3" fmla="*/ 0 w 1139189"/>
                <a:gd name="connsiteY3" fmla="*/ 2116466 h 2116466"/>
                <a:gd name="connsiteX4" fmla="*/ 0 w 1139189"/>
                <a:gd name="connsiteY4" fmla="*/ 523499 h 2116466"/>
                <a:gd name="connsiteX0" fmla="*/ 0 w 1139189"/>
                <a:gd name="connsiteY0" fmla="*/ 538041 h 2131008"/>
                <a:gd name="connsiteX1" fmla="*/ 1139187 w 1139189"/>
                <a:gd name="connsiteY1" fmla="*/ 0 h 2131008"/>
                <a:gd name="connsiteX2" fmla="*/ 1139189 w 1139189"/>
                <a:gd name="connsiteY2" fmla="*/ 1452398 h 2131008"/>
                <a:gd name="connsiteX3" fmla="*/ 0 w 1139189"/>
                <a:gd name="connsiteY3" fmla="*/ 2131008 h 2131008"/>
                <a:gd name="connsiteX4" fmla="*/ 0 w 1139189"/>
                <a:gd name="connsiteY4" fmla="*/ 538041 h 2131008"/>
                <a:gd name="connsiteX0" fmla="*/ 0 w 1139189"/>
                <a:gd name="connsiteY0" fmla="*/ 625291 h 2218258"/>
                <a:gd name="connsiteX1" fmla="*/ 1085866 w 1139189"/>
                <a:gd name="connsiteY1" fmla="*/ 0 h 2218258"/>
                <a:gd name="connsiteX2" fmla="*/ 1139189 w 1139189"/>
                <a:gd name="connsiteY2" fmla="*/ 1539648 h 2218258"/>
                <a:gd name="connsiteX3" fmla="*/ 0 w 1139189"/>
                <a:gd name="connsiteY3" fmla="*/ 2218258 h 2218258"/>
                <a:gd name="connsiteX4" fmla="*/ 0 w 1139189"/>
                <a:gd name="connsiteY4" fmla="*/ 625291 h 2218258"/>
                <a:gd name="connsiteX0" fmla="*/ 0 w 1085866"/>
                <a:gd name="connsiteY0" fmla="*/ 625291 h 2218258"/>
                <a:gd name="connsiteX1" fmla="*/ 1085866 w 1085866"/>
                <a:gd name="connsiteY1" fmla="*/ 0 h 2218258"/>
                <a:gd name="connsiteX2" fmla="*/ 1066478 w 1085866"/>
                <a:gd name="connsiteY2" fmla="*/ 1578426 h 2218258"/>
                <a:gd name="connsiteX3" fmla="*/ 0 w 1085866"/>
                <a:gd name="connsiteY3" fmla="*/ 2218258 h 2218258"/>
                <a:gd name="connsiteX4" fmla="*/ 0 w 1085866"/>
                <a:gd name="connsiteY4" fmla="*/ 625291 h 2218258"/>
                <a:gd name="connsiteX0" fmla="*/ 0 w 1095562"/>
                <a:gd name="connsiteY0" fmla="*/ 625291 h 2218258"/>
                <a:gd name="connsiteX1" fmla="*/ 1085866 w 1095562"/>
                <a:gd name="connsiteY1" fmla="*/ 0 h 2218258"/>
                <a:gd name="connsiteX2" fmla="*/ 1095562 w 1095562"/>
                <a:gd name="connsiteY2" fmla="*/ 1568732 h 2218258"/>
                <a:gd name="connsiteX3" fmla="*/ 0 w 1095562"/>
                <a:gd name="connsiteY3" fmla="*/ 2218258 h 2218258"/>
                <a:gd name="connsiteX4" fmla="*/ 0 w 1095562"/>
                <a:gd name="connsiteY4" fmla="*/ 625291 h 2218258"/>
                <a:gd name="connsiteX0" fmla="*/ 0 w 1231289"/>
                <a:gd name="connsiteY0" fmla="*/ 625291 h 2218258"/>
                <a:gd name="connsiteX1" fmla="*/ 1085866 w 1231289"/>
                <a:gd name="connsiteY1" fmla="*/ 0 h 2218258"/>
                <a:gd name="connsiteX2" fmla="*/ 1231289 w 1231289"/>
                <a:gd name="connsiteY2" fmla="*/ 1505718 h 2218258"/>
                <a:gd name="connsiteX3" fmla="*/ 0 w 1231289"/>
                <a:gd name="connsiteY3" fmla="*/ 2218258 h 2218258"/>
                <a:gd name="connsiteX4" fmla="*/ 0 w 1231289"/>
                <a:gd name="connsiteY4" fmla="*/ 625291 h 2218258"/>
                <a:gd name="connsiteX0" fmla="*/ 0 w 1236135"/>
                <a:gd name="connsiteY0" fmla="*/ 673764 h 2266731"/>
                <a:gd name="connsiteX1" fmla="*/ 1236135 w 1236135"/>
                <a:gd name="connsiteY1" fmla="*/ 0 h 2266731"/>
                <a:gd name="connsiteX2" fmla="*/ 1231289 w 1236135"/>
                <a:gd name="connsiteY2" fmla="*/ 1554191 h 2266731"/>
                <a:gd name="connsiteX3" fmla="*/ 0 w 1236135"/>
                <a:gd name="connsiteY3" fmla="*/ 2266731 h 2266731"/>
                <a:gd name="connsiteX4" fmla="*/ 0 w 1236135"/>
                <a:gd name="connsiteY4" fmla="*/ 673764 h 2266731"/>
                <a:gd name="connsiteX0" fmla="*/ 0 w 1396049"/>
                <a:gd name="connsiteY0" fmla="*/ 673764 h 1554191"/>
                <a:gd name="connsiteX1" fmla="*/ 1236135 w 1396049"/>
                <a:gd name="connsiteY1" fmla="*/ 0 h 1554191"/>
                <a:gd name="connsiteX2" fmla="*/ 1231289 w 1396049"/>
                <a:gd name="connsiteY2" fmla="*/ 1554191 h 1554191"/>
                <a:gd name="connsiteX3" fmla="*/ 1396049 w 1396049"/>
                <a:gd name="connsiteY3" fmla="*/ 671998 h 1554191"/>
                <a:gd name="connsiteX4" fmla="*/ 0 w 1396049"/>
                <a:gd name="connsiteY4" fmla="*/ 673764 h 1554191"/>
                <a:gd name="connsiteX0" fmla="*/ 0 w 2612796"/>
                <a:gd name="connsiteY0" fmla="*/ 796557 h 796557"/>
                <a:gd name="connsiteX1" fmla="*/ 1236135 w 2612796"/>
                <a:gd name="connsiteY1" fmla="*/ 122793 h 796557"/>
                <a:gd name="connsiteX2" fmla="*/ 2612796 w 2612796"/>
                <a:gd name="connsiteY2" fmla="*/ 140417 h 796557"/>
                <a:gd name="connsiteX3" fmla="*/ 1396049 w 2612796"/>
                <a:gd name="connsiteY3" fmla="*/ 794791 h 796557"/>
                <a:gd name="connsiteX4" fmla="*/ 0 w 2612796"/>
                <a:gd name="connsiteY4" fmla="*/ 796557 h 796557"/>
                <a:gd name="connsiteX0" fmla="*/ 0 w 2612909"/>
                <a:gd name="connsiteY0" fmla="*/ 673764 h 673764"/>
                <a:gd name="connsiteX1" fmla="*/ 1236135 w 2612909"/>
                <a:gd name="connsiteY1" fmla="*/ 0 h 673764"/>
                <a:gd name="connsiteX2" fmla="*/ 2612796 w 2612909"/>
                <a:gd name="connsiteY2" fmla="*/ 17624 h 673764"/>
                <a:gd name="connsiteX3" fmla="*/ 1396049 w 2612909"/>
                <a:gd name="connsiteY3" fmla="*/ 671998 h 673764"/>
                <a:gd name="connsiteX4" fmla="*/ 0 w 2612909"/>
                <a:gd name="connsiteY4" fmla="*/ 673764 h 673764"/>
                <a:gd name="connsiteX0" fmla="*/ 0 w 2612908"/>
                <a:gd name="connsiteY0" fmla="*/ 673774 h 673774"/>
                <a:gd name="connsiteX1" fmla="*/ 1236135 w 2612908"/>
                <a:gd name="connsiteY1" fmla="*/ 10 h 673774"/>
                <a:gd name="connsiteX2" fmla="*/ 2612796 w 2612908"/>
                <a:gd name="connsiteY2" fmla="*/ 17634 h 673774"/>
                <a:gd name="connsiteX3" fmla="*/ 1396049 w 2612908"/>
                <a:gd name="connsiteY3" fmla="*/ 672008 h 673774"/>
                <a:gd name="connsiteX4" fmla="*/ 0 w 2612908"/>
                <a:gd name="connsiteY4" fmla="*/ 673774 h 673774"/>
                <a:gd name="connsiteX0" fmla="*/ 0 w 2617756"/>
                <a:gd name="connsiteY0" fmla="*/ 673782 h 673782"/>
                <a:gd name="connsiteX1" fmla="*/ 1236135 w 2617756"/>
                <a:gd name="connsiteY1" fmla="*/ 18 h 673782"/>
                <a:gd name="connsiteX2" fmla="*/ 2617644 w 2617756"/>
                <a:gd name="connsiteY2" fmla="*/ 7947 h 673782"/>
                <a:gd name="connsiteX3" fmla="*/ 1396049 w 2617756"/>
                <a:gd name="connsiteY3" fmla="*/ 672016 h 673782"/>
                <a:gd name="connsiteX4" fmla="*/ 0 w 2617756"/>
                <a:gd name="connsiteY4" fmla="*/ 673782 h 673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7756" h="673782">
                  <a:moveTo>
                    <a:pt x="0" y="673782"/>
                  </a:moveTo>
                  <a:lnTo>
                    <a:pt x="1236135" y="18"/>
                  </a:lnTo>
                  <a:cubicBezTo>
                    <a:pt x="1226440" y="-571"/>
                    <a:pt x="2632186" y="13384"/>
                    <a:pt x="2617644" y="7947"/>
                  </a:cubicBezTo>
                  <a:lnTo>
                    <a:pt x="1396049" y="672016"/>
                  </a:lnTo>
                  <a:lnTo>
                    <a:pt x="0" y="673782"/>
                  </a:lnTo>
                  <a:close/>
                </a:path>
              </a:pathLst>
            </a:custGeom>
            <a:solidFill>
              <a:schemeClr val="accent3">
                <a:lumMod val="60000"/>
                <a:lumOff val="40000"/>
                <a:alpha val="66000"/>
              </a:schemeClr>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LeftDown"/>
                <a:lightRig rig="threePt" dir="t"/>
              </a:scene3d>
            </a:bodyPr>
            <a:lstStyle/>
            <a:p>
              <a:pPr algn="ctr"/>
              <a:endParaRPr lang="en-US"/>
            </a:p>
          </p:txBody>
        </p:sp>
      </p:grpSp>
      <p:pic>
        <p:nvPicPr>
          <p:cNvPr id="109" name="Picture 108" descr="Cold HCC Partitio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18432" y="4212554"/>
            <a:ext cx="774361" cy="1006281"/>
          </a:xfrm>
          <a:prstGeom prst="rect">
            <a:avLst/>
          </a:prstGeom>
        </p:spPr>
      </p:pic>
      <p:pic>
        <p:nvPicPr>
          <p:cNvPr id="55" name="Picture 54" descr="Cold HCC Partitio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9130" y="4229616"/>
            <a:ext cx="774361" cy="1006281"/>
          </a:xfrm>
          <a:prstGeom prst="rect">
            <a:avLst/>
          </a:prstGeom>
        </p:spPr>
      </p:pic>
      <p:pic>
        <p:nvPicPr>
          <p:cNvPr id="56" name="Picture 55" descr="Cold HCC Partitio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9827" y="4212554"/>
            <a:ext cx="774361" cy="1006281"/>
          </a:xfrm>
          <a:prstGeom prst="rect">
            <a:avLst/>
          </a:prstGeom>
        </p:spPr>
      </p:pic>
      <p:pic>
        <p:nvPicPr>
          <p:cNvPr id="62" name="Picture 61" descr="Cold HCC Partitio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0525" y="4212554"/>
            <a:ext cx="774361" cy="1006281"/>
          </a:xfrm>
          <a:prstGeom prst="rect">
            <a:avLst/>
          </a:prstGeom>
        </p:spPr>
      </p:pic>
      <p:pic>
        <p:nvPicPr>
          <p:cNvPr id="65" name="Picture 64" descr="Cold HCC Partitio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1222" y="4212554"/>
            <a:ext cx="774361" cy="1006281"/>
          </a:xfrm>
          <a:prstGeom prst="rect">
            <a:avLst/>
          </a:prstGeom>
        </p:spPr>
      </p:pic>
      <p:pic>
        <p:nvPicPr>
          <p:cNvPr id="69" name="Picture 68" descr="Cold HCC Partitio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1920" y="4229616"/>
            <a:ext cx="774361" cy="1006281"/>
          </a:xfrm>
          <a:prstGeom prst="rect">
            <a:avLst/>
          </a:prstGeom>
        </p:spPr>
      </p:pic>
      <p:pic>
        <p:nvPicPr>
          <p:cNvPr id="40" name="Picture 39" descr="Selec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9401" y="3792768"/>
            <a:ext cx="492868" cy="785713"/>
          </a:xfrm>
          <a:prstGeom prst="rect">
            <a:avLst/>
          </a:prstGeom>
        </p:spPr>
      </p:pic>
      <p:pic>
        <p:nvPicPr>
          <p:cNvPr id="41" name="Picture 40" descr="Selec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78282" y="3812156"/>
            <a:ext cx="492868" cy="785713"/>
          </a:xfrm>
          <a:prstGeom prst="rect">
            <a:avLst/>
          </a:prstGeom>
        </p:spPr>
      </p:pic>
      <p:pic>
        <p:nvPicPr>
          <p:cNvPr id="54" name="Picture 53" descr="Selec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96000" y="3792768"/>
            <a:ext cx="492868" cy="785713"/>
          </a:xfrm>
          <a:prstGeom prst="rect">
            <a:avLst/>
          </a:prstGeom>
        </p:spPr>
      </p:pic>
      <p:grpSp>
        <p:nvGrpSpPr>
          <p:cNvPr id="6" name="Group 91"/>
          <p:cNvGrpSpPr/>
          <p:nvPr/>
        </p:nvGrpSpPr>
        <p:grpSpPr>
          <a:xfrm>
            <a:off x="2566298" y="2322042"/>
            <a:ext cx="3517290" cy="3026711"/>
            <a:chOff x="498364" y="1744028"/>
            <a:chExt cx="2638655" cy="2270033"/>
          </a:xfrm>
          <a:solidFill>
            <a:schemeClr val="accent3">
              <a:lumMod val="20000"/>
              <a:lumOff val="80000"/>
            </a:schemeClr>
          </a:solidFill>
        </p:grpSpPr>
        <p:sp>
          <p:nvSpPr>
            <p:cNvPr id="93" name="Rectangle 87"/>
            <p:cNvSpPr/>
            <p:nvPr/>
          </p:nvSpPr>
          <p:spPr>
            <a:xfrm>
              <a:off x="1900884" y="1747330"/>
              <a:ext cx="1236135" cy="2266731"/>
            </a:xfrm>
            <a:custGeom>
              <a:avLst/>
              <a:gdLst>
                <a:gd name="connsiteX0" fmla="*/ 0 w 1720875"/>
                <a:gd name="connsiteY0" fmla="*/ 0 h 1592967"/>
                <a:gd name="connsiteX1" fmla="*/ 1720875 w 1720875"/>
                <a:gd name="connsiteY1" fmla="*/ 0 h 1592967"/>
                <a:gd name="connsiteX2" fmla="*/ 1720875 w 1720875"/>
                <a:gd name="connsiteY2" fmla="*/ 1592967 h 1592967"/>
                <a:gd name="connsiteX3" fmla="*/ 0 w 1720875"/>
                <a:gd name="connsiteY3" fmla="*/ 1592967 h 1592967"/>
                <a:gd name="connsiteX4" fmla="*/ 0 w 1720875"/>
                <a:gd name="connsiteY4" fmla="*/ 0 h 1592967"/>
                <a:gd name="connsiteX0" fmla="*/ 0 w 1720875"/>
                <a:gd name="connsiteY0" fmla="*/ 0 h 1592967"/>
                <a:gd name="connsiteX1" fmla="*/ 1720875 w 1720875"/>
                <a:gd name="connsiteY1" fmla="*/ 0 h 1592967"/>
                <a:gd name="connsiteX2" fmla="*/ 1047088 w 1720875"/>
                <a:gd name="connsiteY2" fmla="*/ 914357 h 1592967"/>
                <a:gd name="connsiteX3" fmla="*/ 0 w 1720875"/>
                <a:gd name="connsiteY3" fmla="*/ 1592967 h 1592967"/>
                <a:gd name="connsiteX4" fmla="*/ 0 w 1720875"/>
                <a:gd name="connsiteY4" fmla="*/ 0 h 1592967"/>
                <a:gd name="connsiteX0" fmla="*/ 0 w 1047088"/>
                <a:gd name="connsiteY0" fmla="*/ 523499 h 2116466"/>
                <a:gd name="connsiteX1" fmla="*/ 1047087 w 1047088"/>
                <a:gd name="connsiteY1" fmla="*/ 0 h 2116466"/>
                <a:gd name="connsiteX2" fmla="*/ 1047088 w 1047088"/>
                <a:gd name="connsiteY2" fmla="*/ 1437856 h 2116466"/>
                <a:gd name="connsiteX3" fmla="*/ 0 w 1047088"/>
                <a:gd name="connsiteY3" fmla="*/ 2116466 h 2116466"/>
                <a:gd name="connsiteX4" fmla="*/ 0 w 1047088"/>
                <a:gd name="connsiteY4" fmla="*/ 523499 h 2116466"/>
                <a:gd name="connsiteX0" fmla="*/ 0 w 1139189"/>
                <a:gd name="connsiteY0" fmla="*/ 523499 h 2116466"/>
                <a:gd name="connsiteX1" fmla="*/ 1047087 w 1139189"/>
                <a:gd name="connsiteY1" fmla="*/ 0 h 2116466"/>
                <a:gd name="connsiteX2" fmla="*/ 1139189 w 1139189"/>
                <a:gd name="connsiteY2" fmla="*/ 1437856 h 2116466"/>
                <a:gd name="connsiteX3" fmla="*/ 0 w 1139189"/>
                <a:gd name="connsiteY3" fmla="*/ 2116466 h 2116466"/>
                <a:gd name="connsiteX4" fmla="*/ 0 w 1139189"/>
                <a:gd name="connsiteY4" fmla="*/ 523499 h 2116466"/>
                <a:gd name="connsiteX0" fmla="*/ 0 w 1139189"/>
                <a:gd name="connsiteY0" fmla="*/ 538041 h 2131008"/>
                <a:gd name="connsiteX1" fmla="*/ 1139187 w 1139189"/>
                <a:gd name="connsiteY1" fmla="*/ 0 h 2131008"/>
                <a:gd name="connsiteX2" fmla="*/ 1139189 w 1139189"/>
                <a:gd name="connsiteY2" fmla="*/ 1452398 h 2131008"/>
                <a:gd name="connsiteX3" fmla="*/ 0 w 1139189"/>
                <a:gd name="connsiteY3" fmla="*/ 2131008 h 2131008"/>
                <a:gd name="connsiteX4" fmla="*/ 0 w 1139189"/>
                <a:gd name="connsiteY4" fmla="*/ 538041 h 2131008"/>
                <a:gd name="connsiteX0" fmla="*/ 0 w 1139189"/>
                <a:gd name="connsiteY0" fmla="*/ 625291 h 2218258"/>
                <a:gd name="connsiteX1" fmla="*/ 1085866 w 1139189"/>
                <a:gd name="connsiteY1" fmla="*/ 0 h 2218258"/>
                <a:gd name="connsiteX2" fmla="*/ 1139189 w 1139189"/>
                <a:gd name="connsiteY2" fmla="*/ 1539648 h 2218258"/>
                <a:gd name="connsiteX3" fmla="*/ 0 w 1139189"/>
                <a:gd name="connsiteY3" fmla="*/ 2218258 h 2218258"/>
                <a:gd name="connsiteX4" fmla="*/ 0 w 1139189"/>
                <a:gd name="connsiteY4" fmla="*/ 625291 h 2218258"/>
                <a:gd name="connsiteX0" fmla="*/ 0 w 1085866"/>
                <a:gd name="connsiteY0" fmla="*/ 625291 h 2218258"/>
                <a:gd name="connsiteX1" fmla="*/ 1085866 w 1085866"/>
                <a:gd name="connsiteY1" fmla="*/ 0 h 2218258"/>
                <a:gd name="connsiteX2" fmla="*/ 1066478 w 1085866"/>
                <a:gd name="connsiteY2" fmla="*/ 1578426 h 2218258"/>
                <a:gd name="connsiteX3" fmla="*/ 0 w 1085866"/>
                <a:gd name="connsiteY3" fmla="*/ 2218258 h 2218258"/>
                <a:gd name="connsiteX4" fmla="*/ 0 w 1085866"/>
                <a:gd name="connsiteY4" fmla="*/ 625291 h 2218258"/>
                <a:gd name="connsiteX0" fmla="*/ 0 w 1095562"/>
                <a:gd name="connsiteY0" fmla="*/ 625291 h 2218258"/>
                <a:gd name="connsiteX1" fmla="*/ 1085866 w 1095562"/>
                <a:gd name="connsiteY1" fmla="*/ 0 h 2218258"/>
                <a:gd name="connsiteX2" fmla="*/ 1095562 w 1095562"/>
                <a:gd name="connsiteY2" fmla="*/ 1568732 h 2218258"/>
                <a:gd name="connsiteX3" fmla="*/ 0 w 1095562"/>
                <a:gd name="connsiteY3" fmla="*/ 2218258 h 2218258"/>
                <a:gd name="connsiteX4" fmla="*/ 0 w 1095562"/>
                <a:gd name="connsiteY4" fmla="*/ 625291 h 2218258"/>
                <a:gd name="connsiteX0" fmla="*/ 0 w 1231289"/>
                <a:gd name="connsiteY0" fmla="*/ 625291 h 2218258"/>
                <a:gd name="connsiteX1" fmla="*/ 1085866 w 1231289"/>
                <a:gd name="connsiteY1" fmla="*/ 0 h 2218258"/>
                <a:gd name="connsiteX2" fmla="*/ 1231289 w 1231289"/>
                <a:gd name="connsiteY2" fmla="*/ 1505718 h 2218258"/>
                <a:gd name="connsiteX3" fmla="*/ 0 w 1231289"/>
                <a:gd name="connsiteY3" fmla="*/ 2218258 h 2218258"/>
                <a:gd name="connsiteX4" fmla="*/ 0 w 1231289"/>
                <a:gd name="connsiteY4" fmla="*/ 625291 h 2218258"/>
                <a:gd name="connsiteX0" fmla="*/ 0 w 1236135"/>
                <a:gd name="connsiteY0" fmla="*/ 673764 h 2266731"/>
                <a:gd name="connsiteX1" fmla="*/ 1236135 w 1236135"/>
                <a:gd name="connsiteY1" fmla="*/ 0 h 2266731"/>
                <a:gd name="connsiteX2" fmla="*/ 1231289 w 1236135"/>
                <a:gd name="connsiteY2" fmla="*/ 1554191 h 2266731"/>
                <a:gd name="connsiteX3" fmla="*/ 0 w 1236135"/>
                <a:gd name="connsiteY3" fmla="*/ 2266731 h 2266731"/>
                <a:gd name="connsiteX4" fmla="*/ 0 w 1236135"/>
                <a:gd name="connsiteY4" fmla="*/ 673764 h 226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135" h="2266731">
                  <a:moveTo>
                    <a:pt x="0" y="673764"/>
                  </a:moveTo>
                  <a:lnTo>
                    <a:pt x="1236135" y="0"/>
                  </a:lnTo>
                  <a:cubicBezTo>
                    <a:pt x="1236135" y="479285"/>
                    <a:pt x="1231289" y="1074906"/>
                    <a:pt x="1231289" y="1554191"/>
                  </a:cubicBezTo>
                  <a:lnTo>
                    <a:pt x="0" y="2266731"/>
                  </a:lnTo>
                  <a:lnTo>
                    <a:pt x="0" y="673764"/>
                  </a:lnTo>
                  <a:close/>
                </a:path>
              </a:pathLst>
            </a:custGeom>
            <a:solidFill>
              <a:schemeClr val="accent3">
                <a:lumMod val="60000"/>
                <a:lumOff val="40000"/>
                <a:alpha val="66000"/>
              </a:schemeClr>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LeftDown"/>
                <a:lightRig rig="threePt" dir="t"/>
              </a:scene3d>
            </a:bodyPr>
            <a:lstStyle/>
            <a:p>
              <a:pPr algn="ctr"/>
              <a:endParaRPr lang="en-US"/>
            </a:p>
          </p:txBody>
        </p:sp>
        <p:sp>
          <p:nvSpPr>
            <p:cNvPr id="94" name="Rectangle 93"/>
            <p:cNvSpPr/>
            <p:nvPr/>
          </p:nvSpPr>
          <p:spPr>
            <a:xfrm>
              <a:off x="498364" y="2418440"/>
              <a:ext cx="1402520" cy="1592967"/>
            </a:xfrm>
            <a:prstGeom prst="rect">
              <a:avLst/>
            </a:prstGeom>
            <a:solidFill>
              <a:schemeClr val="accent3">
                <a:lumMod val="60000"/>
                <a:lumOff val="40000"/>
                <a:alpha val="66000"/>
              </a:schemeClr>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isometricLeftDown"/>
                <a:lightRig rig="threePt" dir="t"/>
              </a:scene3d>
            </a:bodyPr>
            <a:lstStyle/>
            <a:p>
              <a:pPr algn="ctr"/>
              <a:endParaRPr lang="en-US"/>
            </a:p>
          </p:txBody>
        </p:sp>
        <p:sp>
          <p:nvSpPr>
            <p:cNvPr id="95" name="Rectangle 87"/>
            <p:cNvSpPr/>
            <p:nvPr/>
          </p:nvSpPr>
          <p:spPr>
            <a:xfrm>
              <a:off x="504079" y="1744028"/>
              <a:ext cx="2632940" cy="673782"/>
            </a:xfrm>
            <a:custGeom>
              <a:avLst/>
              <a:gdLst>
                <a:gd name="connsiteX0" fmla="*/ 0 w 1720875"/>
                <a:gd name="connsiteY0" fmla="*/ 0 h 1592967"/>
                <a:gd name="connsiteX1" fmla="*/ 1720875 w 1720875"/>
                <a:gd name="connsiteY1" fmla="*/ 0 h 1592967"/>
                <a:gd name="connsiteX2" fmla="*/ 1720875 w 1720875"/>
                <a:gd name="connsiteY2" fmla="*/ 1592967 h 1592967"/>
                <a:gd name="connsiteX3" fmla="*/ 0 w 1720875"/>
                <a:gd name="connsiteY3" fmla="*/ 1592967 h 1592967"/>
                <a:gd name="connsiteX4" fmla="*/ 0 w 1720875"/>
                <a:gd name="connsiteY4" fmla="*/ 0 h 1592967"/>
                <a:gd name="connsiteX0" fmla="*/ 0 w 1720875"/>
                <a:gd name="connsiteY0" fmla="*/ 0 h 1592967"/>
                <a:gd name="connsiteX1" fmla="*/ 1720875 w 1720875"/>
                <a:gd name="connsiteY1" fmla="*/ 0 h 1592967"/>
                <a:gd name="connsiteX2" fmla="*/ 1047088 w 1720875"/>
                <a:gd name="connsiteY2" fmla="*/ 914357 h 1592967"/>
                <a:gd name="connsiteX3" fmla="*/ 0 w 1720875"/>
                <a:gd name="connsiteY3" fmla="*/ 1592967 h 1592967"/>
                <a:gd name="connsiteX4" fmla="*/ 0 w 1720875"/>
                <a:gd name="connsiteY4" fmla="*/ 0 h 1592967"/>
                <a:gd name="connsiteX0" fmla="*/ 0 w 1047088"/>
                <a:gd name="connsiteY0" fmla="*/ 523499 h 2116466"/>
                <a:gd name="connsiteX1" fmla="*/ 1047087 w 1047088"/>
                <a:gd name="connsiteY1" fmla="*/ 0 h 2116466"/>
                <a:gd name="connsiteX2" fmla="*/ 1047088 w 1047088"/>
                <a:gd name="connsiteY2" fmla="*/ 1437856 h 2116466"/>
                <a:gd name="connsiteX3" fmla="*/ 0 w 1047088"/>
                <a:gd name="connsiteY3" fmla="*/ 2116466 h 2116466"/>
                <a:gd name="connsiteX4" fmla="*/ 0 w 1047088"/>
                <a:gd name="connsiteY4" fmla="*/ 523499 h 2116466"/>
                <a:gd name="connsiteX0" fmla="*/ 0 w 1139189"/>
                <a:gd name="connsiteY0" fmla="*/ 523499 h 2116466"/>
                <a:gd name="connsiteX1" fmla="*/ 1047087 w 1139189"/>
                <a:gd name="connsiteY1" fmla="*/ 0 h 2116466"/>
                <a:gd name="connsiteX2" fmla="*/ 1139189 w 1139189"/>
                <a:gd name="connsiteY2" fmla="*/ 1437856 h 2116466"/>
                <a:gd name="connsiteX3" fmla="*/ 0 w 1139189"/>
                <a:gd name="connsiteY3" fmla="*/ 2116466 h 2116466"/>
                <a:gd name="connsiteX4" fmla="*/ 0 w 1139189"/>
                <a:gd name="connsiteY4" fmla="*/ 523499 h 2116466"/>
                <a:gd name="connsiteX0" fmla="*/ 0 w 1139189"/>
                <a:gd name="connsiteY0" fmla="*/ 538041 h 2131008"/>
                <a:gd name="connsiteX1" fmla="*/ 1139187 w 1139189"/>
                <a:gd name="connsiteY1" fmla="*/ 0 h 2131008"/>
                <a:gd name="connsiteX2" fmla="*/ 1139189 w 1139189"/>
                <a:gd name="connsiteY2" fmla="*/ 1452398 h 2131008"/>
                <a:gd name="connsiteX3" fmla="*/ 0 w 1139189"/>
                <a:gd name="connsiteY3" fmla="*/ 2131008 h 2131008"/>
                <a:gd name="connsiteX4" fmla="*/ 0 w 1139189"/>
                <a:gd name="connsiteY4" fmla="*/ 538041 h 2131008"/>
                <a:gd name="connsiteX0" fmla="*/ 0 w 1139189"/>
                <a:gd name="connsiteY0" fmla="*/ 625291 h 2218258"/>
                <a:gd name="connsiteX1" fmla="*/ 1085866 w 1139189"/>
                <a:gd name="connsiteY1" fmla="*/ 0 h 2218258"/>
                <a:gd name="connsiteX2" fmla="*/ 1139189 w 1139189"/>
                <a:gd name="connsiteY2" fmla="*/ 1539648 h 2218258"/>
                <a:gd name="connsiteX3" fmla="*/ 0 w 1139189"/>
                <a:gd name="connsiteY3" fmla="*/ 2218258 h 2218258"/>
                <a:gd name="connsiteX4" fmla="*/ 0 w 1139189"/>
                <a:gd name="connsiteY4" fmla="*/ 625291 h 2218258"/>
                <a:gd name="connsiteX0" fmla="*/ 0 w 1085866"/>
                <a:gd name="connsiteY0" fmla="*/ 625291 h 2218258"/>
                <a:gd name="connsiteX1" fmla="*/ 1085866 w 1085866"/>
                <a:gd name="connsiteY1" fmla="*/ 0 h 2218258"/>
                <a:gd name="connsiteX2" fmla="*/ 1066478 w 1085866"/>
                <a:gd name="connsiteY2" fmla="*/ 1578426 h 2218258"/>
                <a:gd name="connsiteX3" fmla="*/ 0 w 1085866"/>
                <a:gd name="connsiteY3" fmla="*/ 2218258 h 2218258"/>
                <a:gd name="connsiteX4" fmla="*/ 0 w 1085866"/>
                <a:gd name="connsiteY4" fmla="*/ 625291 h 2218258"/>
                <a:gd name="connsiteX0" fmla="*/ 0 w 1095562"/>
                <a:gd name="connsiteY0" fmla="*/ 625291 h 2218258"/>
                <a:gd name="connsiteX1" fmla="*/ 1085866 w 1095562"/>
                <a:gd name="connsiteY1" fmla="*/ 0 h 2218258"/>
                <a:gd name="connsiteX2" fmla="*/ 1095562 w 1095562"/>
                <a:gd name="connsiteY2" fmla="*/ 1568732 h 2218258"/>
                <a:gd name="connsiteX3" fmla="*/ 0 w 1095562"/>
                <a:gd name="connsiteY3" fmla="*/ 2218258 h 2218258"/>
                <a:gd name="connsiteX4" fmla="*/ 0 w 1095562"/>
                <a:gd name="connsiteY4" fmla="*/ 625291 h 2218258"/>
                <a:gd name="connsiteX0" fmla="*/ 0 w 1231289"/>
                <a:gd name="connsiteY0" fmla="*/ 625291 h 2218258"/>
                <a:gd name="connsiteX1" fmla="*/ 1085866 w 1231289"/>
                <a:gd name="connsiteY1" fmla="*/ 0 h 2218258"/>
                <a:gd name="connsiteX2" fmla="*/ 1231289 w 1231289"/>
                <a:gd name="connsiteY2" fmla="*/ 1505718 h 2218258"/>
                <a:gd name="connsiteX3" fmla="*/ 0 w 1231289"/>
                <a:gd name="connsiteY3" fmla="*/ 2218258 h 2218258"/>
                <a:gd name="connsiteX4" fmla="*/ 0 w 1231289"/>
                <a:gd name="connsiteY4" fmla="*/ 625291 h 2218258"/>
                <a:gd name="connsiteX0" fmla="*/ 0 w 1236135"/>
                <a:gd name="connsiteY0" fmla="*/ 673764 h 2266731"/>
                <a:gd name="connsiteX1" fmla="*/ 1236135 w 1236135"/>
                <a:gd name="connsiteY1" fmla="*/ 0 h 2266731"/>
                <a:gd name="connsiteX2" fmla="*/ 1231289 w 1236135"/>
                <a:gd name="connsiteY2" fmla="*/ 1554191 h 2266731"/>
                <a:gd name="connsiteX3" fmla="*/ 0 w 1236135"/>
                <a:gd name="connsiteY3" fmla="*/ 2266731 h 2266731"/>
                <a:gd name="connsiteX4" fmla="*/ 0 w 1236135"/>
                <a:gd name="connsiteY4" fmla="*/ 673764 h 2266731"/>
                <a:gd name="connsiteX0" fmla="*/ 0 w 1396049"/>
                <a:gd name="connsiteY0" fmla="*/ 673764 h 1554191"/>
                <a:gd name="connsiteX1" fmla="*/ 1236135 w 1396049"/>
                <a:gd name="connsiteY1" fmla="*/ 0 h 1554191"/>
                <a:gd name="connsiteX2" fmla="*/ 1231289 w 1396049"/>
                <a:gd name="connsiteY2" fmla="*/ 1554191 h 1554191"/>
                <a:gd name="connsiteX3" fmla="*/ 1396049 w 1396049"/>
                <a:gd name="connsiteY3" fmla="*/ 671998 h 1554191"/>
                <a:gd name="connsiteX4" fmla="*/ 0 w 1396049"/>
                <a:gd name="connsiteY4" fmla="*/ 673764 h 1554191"/>
                <a:gd name="connsiteX0" fmla="*/ 0 w 2612796"/>
                <a:gd name="connsiteY0" fmla="*/ 796557 h 796557"/>
                <a:gd name="connsiteX1" fmla="*/ 1236135 w 2612796"/>
                <a:gd name="connsiteY1" fmla="*/ 122793 h 796557"/>
                <a:gd name="connsiteX2" fmla="*/ 2612796 w 2612796"/>
                <a:gd name="connsiteY2" fmla="*/ 140417 h 796557"/>
                <a:gd name="connsiteX3" fmla="*/ 1396049 w 2612796"/>
                <a:gd name="connsiteY3" fmla="*/ 794791 h 796557"/>
                <a:gd name="connsiteX4" fmla="*/ 0 w 2612796"/>
                <a:gd name="connsiteY4" fmla="*/ 796557 h 796557"/>
                <a:gd name="connsiteX0" fmla="*/ 0 w 2612909"/>
                <a:gd name="connsiteY0" fmla="*/ 673764 h 673764"/>
                <a:gd name="connsiteX1" fmla="*/ 1236135 w 2612909"/>
                <a:gd name="connsiteY1" fmla="*/ 0 h 673764"/>
                <a:gd name="connsiteX2" fmla="*/ 2612796 w 2612909"/>
                <a:gd name="connsiteY2" fmla="*/ 17624 h 673764"/>
                <a:gd name="connsiteX3" fmla="*/ 1396049 w 2612909"/>
                <a:gd name="connsiteY3" fmla="*/ 671998 h 673764"/>
                <a:gd name="connsiteX4" fmla="*/ 0 w 2612909"/>
                <a:gd name="connsiteY4" fmla="*/ 673764 h 673764"/>
                <a:gd name="connsiteX0" fmla="*/ 0 w 2612908"/>
                <a:gd name="connsiteY0" fmla="*/ 673774 h 673774"/>
                <a:gd name="connsiteX1" fmla="*/ 1236135 w 2612908"/>
                <a:gd name="connsiteY1" fmla="*/ 10 h 673774"/>
                <a:gd name="connsiteX2" fmla="*/ 2612796 w 2612908"/>
                <a:gd name="connsiteY2" fmla="*/ 17634 h 673774"/>
                <a:gd name="connsiteX3" fmla="*/ 1396049 w 2612908"/>
                <a:gd name="connsiteY3" fmla="*/ 672008 h 673774"/>
                <a:gd name="connsiteX4" fmla="*/ 0 w 2612908"/>
                <a:gd name="connsiteY4" fmla="*/ 673774 h 673774"/>
                <a:gd name="connsiteX0" fmla="*/ 0 w 2617756"/>
                <a:gd name="connsiteY0" fmla="*/ 673782 h 673782"/>
                <a:gd name="connsiteX1" fmla="*/ 1236135 w 2617756"/>
                <a:gd name="connsiteY1" fmla="*/ 18 h 673782"/>
                <a:gd name="connsiteX2" fmla="*/ 2617644 w 2617756"/>
                <a:gd name="connsiteY2" fmla="*/ 7947 h 673782"/>
                <a:gd name="connsiteX3" fmla="*/ 1396049 w 2617756"/>
                <a:gd name="connsiteY3" fmla="*/ 672016 h 673782"/>
                <a:gd name="connsiteX4" fmla="*/ 0 w 2617756"/>
                <a:gd name="connsiteY4" fmla="*/ 673782 h 673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7756" h="673782">
                  <a:moveTo>
                    <a:pt x="0" y="673782"/>
                  </a:moveTo>
                  <a:lnTo>
                    <a:pt x="1236135" y="18"/>
                  </a:lnTo>
                  <a:cubicBezTo>
                    <a:pt x="1226440" y="-571"/>
                    <a:pt x="2632186" y="13384"/>
                    <a:pt x="2617644" y="7947"/>
                  </a:cubicBezTo>
                  <a:lnTo>
                    <a:pt x="1396049" y="672016"/>
                  </a:lnTo>
                  <a:lnTo>
                    <a:pt x="0" y="673782"/>
                  </a:lnTo>
                  <a:close/>
                </a:path>
              </a:pathLst>
            </a:custGeom>
            <a:solidFill>
              <a:schemeClr val="accent3">
                <a:lumMod val="60000"/>
                <a:lumOff val="40000"/>
                <a:alpha val="66000"/>
              </a:schemeClr>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LeftDown"/>
                <a:lightRig rig="threePt" dir="t"/>
              </a:scene3d>
            </a:bodyPr>
            <a:lstStyle/>
            <a:p>
              <a:pPr algn="ctr"/>
              <a:endParaRPr lang="en-US"/>
            </a:p>
          </p:txBody>
        </p:sp>
      </p:grpSp>
      <p:pic>
        <p:nvPicPr>
          <p:cNvPr id="70" name="Picture 69" descr="Active Compressed Partition.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40095" y="3558760"/>
            <a:ext cx="1290602" cy="1677136"/>
          </a:xfrm>
          <a:prstGeom prst="rect">
            <a:avLst/>
          </a:prstGeom>
        </p:spPr>
      </p:pic>
      <p:pic>
        <p:nvPicPr>
          <p:cNvPr id="71" name="Picture 70" descr="Active Compressed Partition.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7960" y="3558760"/>
            <a:ext cx="1290602" cy="1677136"/>
          </a:xfrm>
          <a:prstGeom prst="rect">
            <a:avLst/>
          </a:prstGeom>
        </p:spPr>
      </p:pic>
      <p:pic>
        <p:nvPicPr>
          <p:cNvPr id="72" name="Picture 71" descr="Active Compressed Partition.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5826" y="3558760"/>
            <a:ext cx="1290602" cy="1677136"/>
          </a:xfrm>
          <a:prstGeom prst="rect">
            <a:avLst/>
          </a:prstGeom>
        </p:spPr>
      </p:pic>
      <p:pic>
        <p:nvPicPr>
          <p:cNvPr id="74" name="Picture 73" descr="Active Compressed Partition.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33692" y="3558760"/>
            <a:ext cx="1290602" cy="1677136"/>
          </a:xfrm>
          <a:prstGeom prst="rect">
            <a:avLst/>
          </a:prstGeom>
        </p:spPr>
      </p:pic>
      <p:pic>
        <p:nvPicPr>
          <p:cNvPr id="57" name="Picture 56" descr="Selec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7258" y="3399911"/>
            <a:ext cx="492868" cy="785713"/>
          </a:xfrm>
          <a:prstGeom prst="rect">
            <a:avLst/>
          </a:prstGeom>
        </p:spPr>
      </p:pic>
      <p:pic>
        <p:nvPicPr>
          <p:cNvPr id="50" name="Picture 49" descr="Selec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7308" y="3438974"/>
            <a:ext cx="492868" cy="785713"/>
          </a:xfrm>
          <a:prstGeom prst="rect">
            <a:avLst/>
          </a:prstGeom>
        </p:spPr>
      </p:pic>
      <p:pic>
        <p:nvPicPr>
          <p:cNvPr id="53" name="Picture 52" descr="Active Compressed Partition.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1556" y="3558760"/>
            <a:ext cx="1290602" cy="1677136"/>
          </a:xfrm>
          <a:prstGeom prst="rect">
            <a:avLst/>
          </a:prstGeom>
        </p:spPr>
      </p:pic>
      <p:pic>
        <p:nvPicPr>
          <p:cNvPr id="42" name="Picture 41" descr="Updat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36990" y="3321208"/>
            <a:ext cx="467689" cy="847355"/>
          </a:xfrm>
          <a:prstGeom prst="rect">
            <a:avLst/>
          </a:prstGeom>
        </p:spPr>
      </p:pic>
      <p:grpSp>
        <p:nvGrpSpPr>
          <p:cNvPr id="7" name="Group 95"/>
          <p:cNvGrpSpPr/>
          <p:nvPr/>
        </p:nvGrpSpPr>
        <p:grpSpPr>
          <a:xfrm>
            <a:off x="4440757" y="2310595"/>
            <a:ext cx="4323923" cy="3031695"/>
            <a:chOff x="-106768" y="1747330"/>
            <a:chExt cx="3243787" cy="2273771"/>
          </a:xfrm>
          <a:solidFill>
            <a:schemeClr val="accent3">
              <a:lumMod val="20000"/>
              <a:lumOff val="80000"/>
            </a:schemeClr>
          </a:solidFill>
        </p:grpSpPr>
        <p:sp>
          <p:nvSpPr>
            <p:cNvPr id="97" name="Rectangle 87"/>
            <p:cNvSpPr/>
            <p:nvPr/>
          </p:nvSpPr>
          <p:spPr>
            <a:xfrm>
              <a:off x="1900884" y="1747330"/>
              <a:ext cx="1236135" cy="2266731"/>
            </a:xfrm>
            <a:custGeom>
              <a:avLst/>
              <a:gdLst>
                <a:gd name="connsiteX0" fmla="*/ 0 w 1720875"/>
                <a:gd name="connsiteY0" fmla="*/ 0 h 1592967"/>
                <a:gd name="connsiteX1" fmla="*/ 1720875 w 1720875"/>
                <a:gd name="connsiteY1" fmla="*/ 0 h 1592967"/>
                <a:gd name="connsiteX2" fmla="*/ 1720875 w 1720875"/>
                <a:gd name="connsiteY2" fmla="*/ 1592967 h 1592967"/>
                <a:gd name="connsiteX3" fmla="*/ 0 w 1720875"/>
                <a:gd name="connsiteY3" fmla="*/ 1592967 h 1592967"/>
                <a:gd name="connsiteX4" fmla="*/ 0 w 1720875"/>
                <a:gd name="connsiteY4" fmla="*/ 0 h 1592967"/>
                <a:gd name="connsiteX0" fmla="*/ 0 w 1720875"/>
                <a:gd name="connsiteY0" fmla="*/ 0 h 1592967"/>
                <a:gd name="connsiteX1" fmla="*/ 1720875 w 1720875"/>
                <a:gd name="connsiteY1" fmla="*/ 0 h 1592967"/>
                <a:gd name="connsiteX2" fmla="*/ 1047088 w 1720875"/>
                <a:gd name="connsiteY2" fmla="*/ 914357 h 1592967"/>
                <a:gd name="connsiteX3" fmla="*/ 0 w 1720875"/>
                <a:gd name="connsiteY3" fmla="*/ 1592967 h 1592967"/>
                <a:gd name="connsiteX4" fmla="*/ 0 w 1720875"/>
                <a:gd name="connsiteY4" fmla="*/ 0 h 1592967"/>
                <a:gd name="connsiteX0" fmla="*/ 0 w 1047088"/>
                <a:gd name="connsiteY0" fmla="*/ 523499 h 2116466"/>
                <a:gd name="connsiteX1" fmla="*/ 1047087 w 1047088"/>
                <a:gd name="connsiteY1" fmla="*/ 0 h 2116466"/>
                <a:gd name="connsiteX2" fmla="*/ 1047088 w 1047088"/>
                <a:gd name="connsiteY2" fmla="*/ 1437856 h 2116466"/>
                <a:gd name="connsiteX3" fmla="*/ 0 w 1047088"/>
                <a:gd name="connsiteY3" fmla="*/ 2116466 h 2116466"/>
                <a:gd name="connsiteX4" fmla="*/ 0 w 1047088"/>
                <a:gd name="connsiteY4" fmla="*/ 523499 h 2116466"/>
                <a:gd name="connsiteX0" fmla="*/ 0 w 1139189"/>
                <a:gd name="connsiteY0" fmla="*/ 523499 h 2116466"/>
                <a:gd name="connsiteX1" fmla="*/ 1047087 w 1139189"/>
                <a:gd name="connsiteY1" fmla="*/ 0 h 2116466"/>
                <a:gd name="connsiteX2" fmla="*/ 1139189 w 1139189"/>
                <a:gd name="connsiteY2" fmla="*/ 1437856 h 2116466"/>
                <a:gd name="connsiteX3" fmla="*/ 0 w 1139189"/>
                <a:gd name="connsiteY3" fmla="*/ 2116466 h 2116466"/>
                <a:gd name="connsiteX4" fmla="*/ 0 w 1139189"/>
                <a:gd name="connsiteY4" fmla="*/ 523499 h 2116466"/>
                <a:gd name="connsiteX0" fmla="*/ 0 w 1139189"/>
                <a:gd name="connsiteY0" fmla="*/ 538041 h 2131008"/>
                <a:gd name="connsiteX1" fmla="*/ 1139187 w 1139189"/>
                <a:gd name="connsiteY1" fmla="*/ 0 h 2131008"/>
                <a:gd name="connsiteX2" fmla="*/ 1139189 w 1139189"/>
                <a:gd name="connsiteY2" fmla="*/ 1452398 h 2131008"/>
                <a:gd name="connsiteX3" fmla="*/ 0 w 1139189"/>
                <a:gd name="connsiteY3" fmla="*/ 2131008 h 2131008"/>
                <a:gd name="connsiteX4" fmla="*/ 0 w 1139189"/>
                <a:gd name="connsiteY4" fmla="*/ 538041 h 2131008"/>
                <a:gd name="connsiteX0" fmla="*/ 0 w 1139189"/>
                <a:gd name="connsiteY0" fmla="*/ 625291 h 2218258"/>
                <a:gd name="connsiteX1" fmla="*/ 1085866 w 1139189"/>
                <a:gd name="connsiteY1" fmla="*/ 0 h 2218258"/>
                <a:gd name="connsiteX2" fmla="*/ 1139189 w 1139189"/>
                <a:gd name="connsiteY2" fmla="*/ 1539648 h 2218258"/>
                <a:gd name="connsiteX3" fmla="*/ 0 w 1139189"/>
                <a:gd name="connsiteY3" fmla="*/ 2218258 h 2218258"/>
                <a:gd name="connsiteX4" fmla="*/ 0 w 1139189"/>
                <a:gd name="connsiteY4" fmla="*/ 625291 h 2218258"/>
                <a:gd name="connsiteX0" fmla="*/ 0 w 1085866"/>
                <a:gd name="connsiteY0" fmla="*/ 625291 h 2218258"/>
                <a:gd name="connsiteX1" fmla="*/ 1085866 w 1085866"/>
                <a:gd name="connsiteY1" fmla="*/ 0 h 2218258"/>
                <a:gd name="connsiteX2" fmla="*/ 1066478 w 1085866"/>
                <a:gd name="connsiteY2" fmla="*/ 1578426 h 2218258"/>
                <a:gd name="connsiteX3" fmla="*/ 0 w 1085866"/>
                <a:gd name="connsiteY3" fmla="*/ 2218258 h 2218258"/>
                <a:gd name="connsiteX4" fmla="*/ 0 w 1085866"/>
                <a:gd name="connsiteY4" fmla="*/ 625291 h 2218258"/>
                <a:gd name="connsiteX0" fmla="*/ 0 w 1095562"/>
                <a:gd name="connsiteY0" fmla="*/ 625291 h 2218258"/>
                <a:gd name="connsiteX1" fmla="*/ 1085866 w 1095562"/>
                <a:gd name="connsiteY1" fmla="*/ 0 h 2218258"/>
                <a:gd name="connsiteX2" fmla="*/ 1095562 w 1095562"/>
                <a:gd name="connsiteY2" fmla="*/ 1568732 h 2218258"/>
                <a:gd name="connsiteX3" fmla="*/ 0 w 1095562"/>
                <a:gd name="connsiteY3" fmla="*/ 2218258 h 2218258"/>
                <a:gd name="connsiteX4" fmla="*/ 0 w 1095562"/>
                <a:gd name="connsiteY4" fmla="*/ 625291 h 2218258"/>
                <a:gd name="connsiteX0" fmla="*/ 0 w 1231289"/>
                <a:gd name="connsiteY0" fmla="*/ 625291 h 2218258"/>
                <a:gd name="connsiteX1" fmla="*/ 1085866 w 1231289"/>
                <a:gd name="connsiteY1" fmla="*/ 0 h 2218258"/>
                <a:gd name="connsiteX2" fmla="*/ 1231289 w 1231289"/>
                <a:gd name="connsiteY2" fmla="*/ 1505718 h 2218258"/>
                <a:gd name="connsiteX3" fmla="*/ 0 w 1231289"/>
                <a:gd name="connsiteY3" fmla="*/ 2218258 h 2218258"/>
                <a:gd name="connsiteX4" fmla="*/ 0 w 1231289"/>
                <a:gd name="connsiteY4" fmla="*/ 625291 h 2218258"/>
                <a:gd name="connsiteX0" fmla="*/ 0 w 1236135"/>
                <a:gd name="connsiteY0" fmla="*/ 673764 h 2266731"/>
                <a:gd name="connsiteX1" fmla="*/ 1236135 w 1236135"/>
                <a:gd name="connsiteY1" fmla="*/ 0 h 2266731"/>
                <a:gd name="connsiteX2" fmla="*/ 1231289 w 1236135"/>
                <a:gd name="connsiteY2" fmla="*/ 1554191 h 2266731"/>
                <a:gd name="connsiteX3" fmla="*/ 0 w 1236135"/>
                <a:gd name="connsiteY3" fmla="*/ 2266731 h 2266731"/>
                <a:gd name="connsiteX4" fmla="*/ 0 w 1236135"/>
                <a:gd name="connsiteY4" fmla="*/ 673764 h 226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135" h="2266731">
                  <a:moveTo>
                    <a:pt x="0" y="673764"/>
                  </a:moveTo>
                  <a:lnTo>
                    <a:pt x="1236135" y="0"/>
                  </a:lnTo>
                  <a:cubicBezTo>
                    <a:pt x="1236135" y="479285"/>
                    <a:pt x="1231289" y="1074906"/>
                    <a:pt x="1231289" y="1554191"/>
                  </a:cubicBezTo>
                  <a:lnTo>
                    <a:pt x="0" y="2266731"/>
                  </a:lnTo>
                  <a:lnTo>
                    <a:pt x="0" y="673764"/>
                  </a:lnTo>
                  <a:close/>
                </a:path>
              </a:pathLst>
            </a:custGeom>
            <a:solidFill>
              <a:schemeClr val="accent3">
                <a:lumMod val="60000"/>
                <a:lumOff val="40000"/>
                <a:alpha val="66000"/>
              </a:schemeClr>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LeftDown"/>
                <a:lightRig rig="threePt" dir="t"/>
              </a:scene3d>
            </a:bodyPr>
            <a:lstStyle/>
            <a:p>
              <a:pPr algn="ctr"/>
              <a:endParaRPr lang="en-US"/>
            </a:p>
          </p:txBody>
        </p:sp>
        <p:sp>
          <p:nvSpPr>
            <p:cNvPr id="98" name="Rectangle 97"/>
            <p:cNvSpPr/>
            <p:nvPr/>
          </p:nvSpPr>
          <p:spPr>
            <a:xfrm>
              <a:off x="-106768" y="2428134"/>
              <a:ext cx="2007652" cy="1592967"/>
            </a:xfrm>
            <a:prstGeom prst="rect">
              <a:avLst/>
            </a:prstGeom>
            <a:solidFill>
              <a:schemeClr val="accent3">
                <a:lumMod val="60000"/>
                <a:lumOff val="40000"/>
                <a:alpha val="66000"/>
              </a:schemeClr>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isometricLeftDown"/>
                <a:lightRig rig="threePt" dir="t"/>
              </a:scene3d>
            </a:bodyPr>
            <a:lstStyle/>
            <a:p>
              <a:pPr algn="ctr"/>
              <a:endParaRPr lang="en-US" dirty="0"/>
            </a:p>
          </p:txBody>
        </p:sp>
        <p:sp>
          <p:nvSpPr>
            <p:cNvPr id="99" name="Rectangle 87"/>
            <p:cNvSpPr/>
            <p:nvPr/>
          </p:nvSpPr>
          <p:spPr>
            <a:xfrm>
              <a:off x="-101845" y="1751976"/>
              <a:ext cx="3238830" cy="675530"/>
            </a:xfrm>
            <a:custGeom>
              <a:avLst/>
              <a:gdLst>
                <a:gd name="connsiteX0" fmla="*/ 0 w 1720875"/>
                <a:gd name="connsiteY0" fmla="*/ 0 h 1592967"/>
                <a:gd name="connsiteX1" fmla="*/ 1720875 w 1720875"/>
                <a:gd name="connsiteY1" fmla="*/ 0 h 1592967"/>
                <a:gd name="connsiteX2" fmla="*/ 1720875 w 1720875"/>
                <a:gd name="connsiteY2" fmla="*/ 1592967 h 1592967"/>
                <a:gd name="connsiteX3" fmla="*/ 0 w 1720875"/>
                <a:gd name="connsiteY3" fmla="*/ 1592967 h 1592967"/>
                <a:gd name="connsiteX4" fmla="*/ 0 w 1720875"/>
                <a:gd name="connsiteY4" fmla="*/ 0 h 1592967"/>
                <a:gd name="connsiteX0" fmla="*/ 0 w 1720875"/>
                <a:gd name="connsiteY0" fmla="*/ 0 h 1592967"/>
                <a:gd name="connsiteX1" fmla="*/ 1720875 w 1720875"/>
                <a:gd name="connsiteY1" fmla="*/ 0 h 1592967"/>
                <a:gd name="connsiteX2" fmla="*/ 1047088 w 1720875"/>
                <a:gd name="connsiteY2" fmla="*/ 914357 h 1592967"/>
                <a:gd name="connsiteX3" fmla="*/ 0 w 1720875"/>
                <a:gd name="connsiteY3" fmla="*/ 1592967 h 1592967"/>
                <a:gd name="connsiteX4" fmla="*/ 0 w 1720875"/>
                <a:gd name="connsiteY4" fmla="*/ 0 h 1592967"/>
                <a:gd name="connsiteX0" fmla="*/ 0 w 1047088"/>
                <a:gd name="connsiteY0" fmla="*/ 523499 h 2116466"/>
                <a:gd name="connsiteX1" fmla="*/ 1047087 w 1047088"/>
                <a:gd name="connsiteY1" fmla="*/ 0 h 2116466"/>
                <a:gd name="connsiteX2" fmla="*/ 1047088 w 1047088"/>
                <a:gd name="connsiteY2" fmla="*/ 1437856 h 2116466"/>
                <a:gd name="connsiteX3" fmla="*/ 0 w 1047088"/>
                <a:gd name="connsiteY3" fmla="*/ 2116466 h 2116466"/>
                <a:gd name="connsiteX4" fmla="*/ 0 w 1047088"/>
                <a:gd name="connsiteY4" fmla="*/ 523499 h 2116466"/>
                <a:gd name="connsiteX0" fmla="*/ 0 w 1139189"/>
                <a:gd name="connsiteY0" fmla="*/ 523499 h 2116466"/>
                <a:gd name="connsiteX1" fmla="*/ 1047087 w 1139189"/>
                <a:gd name="connsiteY1" fmla="*/ 0 h 2116466"/>
                <a:gd name="connsiteX2" fmla="*/ 1139189 w 1139189"/>
                <a:gd name="connsiteY2" fmla="*/ 1437856 h 2116466"/>
                <a:gd name="connsiteX3" fmla="*/ 0 w 1139189"/>
                <a:gd name="connsiteY3" fmla="*/ 2116466 h 2116466"/>
                <a:gd name="connsiteX4" fmla="*/ 0 w 1139189"/>
                <a:gd name="connsiteY4" fmla="*/ 523499 h 2116466"/>
                <a:gd name="connsiteX0" fmla="*/ 0 w 1139189"/>
                <a:gd name="connsiteY0" fmla="*/ 538041 h 2131008"/>
                <a:gd name="connsiteX1" fmla="*/ 1139187 w 1139189"/>
                <a:gd name="connsiteY1" fmla="*/ 0 h 2131008"/>
                <a:gd name="connsiteX2" fmla="*/ 1139189 w 1139189"/>
                <a:gd name="connsiteY2" fmla="*/ 1452398 h 2131008"/>
                <a:gd name="connsiteX3" fmla="*/ 0 w 1139189"/>
                <a:gd name="connsiteY3" fmla="*/ 2131008 h 2131008"/>
                <a:gd name="connsiteX4" fmla="*/ 0 w 1139189"/>
                <a:gd name="connsiteY4" fmla="*/ 538041 h 2131008"/>
                <a:gd name="connsiteX0" fmla="*/ 0 w 1139189"/>
                <a:gd name="connsiteY0" fmla="*/ 625291 h 2218258"/>
                <a:gd name="connsiteX1" fmla="*/ 1085866 w 1139189"/>
                <a:gd name="connsiteY1" fmla="*/ 0 h 2218258"/>
                <a:gd name="connsiteX2" fmla="*/ 1139189 w 1139189"/>
                <a:gd name="connsiteY2" fmla="*/ 1539648 h 2218258"/>
                <a:gd name="connsiteX3" fmla="*/ 0 w 1139189"/>
                <a:gd name="connsiteY3" fmla="*/ 2218258 h 2218258"/>
                <a:gd name="connsiteX4" fmla="*/ 0 w 1139189"/>
                <a:gd name="connsiteY4" fmla="*/ 625291 h 2218258"/>
                <a:gd name="connsiteX0" fmla="*/ 0 w 1085866"/>
                <a:gd name="connsiteY0" fmla="*/ 625291 h 2218258"/>
                <a:gd name="connsiteX1" fmla="*/ 1085866 w 1085866"/>
                <a:gd name="connsiteY1" fmla="*/ 0 h 2218258"/>
                <a:gd name="connsiteX2" fmla="*/ 1066478 w 1085866"/>
                <a:gd name="connsiteY2" fmla="*/ 1578426 h 2218258"/>
                <a:gd name="connsiteX3" fmla="*/ 0 w 1085866"/>
                <a:gd name="connsiteY3" fmla="*/ 2218258 h 2218258"/>
                <a:gd name="connsiteX4" fmla="*/ 0 w 1085866"/>
                <a:gd name="connsiteY4" fmla="*/ 625291 h 2218258"/>
                <a:gd name="connsiteX0" fmla="*/ 0 w 1095562"/>
                <a:gd name="connsiteY0" fmla="*/ 625291 h 2218258"/>
                <a:gd name="connsiteX1" fmla="*/ 1085866 w 1095562"/>
                <a:gd name="connsiteY1" fmla="*/ 0 h 2218258"/>
                <a:gd name="connsiteX2" fmla="*/ 1095562 w 1095562"/>
                <a:gd name="connsiteY2" fmla="*/ 1568732 h 2218258"/>
                <a:gd name="connsiteX3" fmla="*/ 0 w 1095562"/>
                <a:gd name="connsiteY3" fmla="*/ 2218258 h 2218258"/>
                <a:gd name="connsiteX4" fmla="*/ 0 w 1095562"/>
                <a:gd name="connsiteY4" fmla="*/ 625291 h 2218258"/>
                <a:gd name="connsiteX0" fmla="*/ 0 w 1231289"/>
                <a:gd name="connsiteY0" fmla="*/ 625291 h 2218258"/>
                <a:gd name="connsiteX1" fmla="*/ 1085866 w 1231289"/>
                <a:gd name="connsiteY1" fmla="*/ 0 h 2218258"/>
                <a:gd name="connsiteX2" fmla="*/ 1231289 w 1231289"/>
                <a:gd name="connsiteY2" fmla="*/ 1505718 h 2218258"/>
                <a:gd name="connsiteX3" fmla="*/ 0 w 1231289"/>
                <a:gd name="connsiteY3" fmla="*/ 2218258 h 2218258"/>
                <a:gd name="connsiteX4" fmla="*/ 0 w 1231289"/>
                <a:gd name="connsiteY4" fmla="*/ 625291 h 2218258"/>
                <a:gd name="connsiteX0" fmla="*/ 0 w 1236135"/>
                <a:gd name="connsiteY0" fmla="*/ 673764 h 2266731"/>
                <a:gd name="connsiteX1" fmla="*/ 1236135 w 1236135"/>
                <a:gd name="connsiteY1" fmla="*/ 0 h 2266731"/>
                <a:gd name="connsiteX2" fmla="*/ 1231289 w 1236135"/>
                <a:gd name="connsiteY2" fmla="*/ 1554191 h 2266731"/>
                <a:gd name="connsiteX3" fmla="*/ 0 w 1236135"/>
                <a:gd name="connsiteY3" fmla="*/ 2266731 h 2266731"/>
                <a:gd name="connsiteX4" fmla="*/ 0 w 1236135"/>
                <a:gd name="connsiteY4" fmla="*/ 673764 h 2266731"/>
                <a:gd name="connsiteX0" fmla="*/ 0 w 1396049"/>
                <a:gd name="connsiteY0" fmla="*/ 673764 h 1554191"/>
                <a:gd name="connsiteX1" fmla="*/ 1236135 w 1396049"/>
                <a:gd name="connsiteY1" fmla="*/ 0 h 1554191"/>
                <a:gd name="connsiteX2" fmla="*/ 1231289 w 1396049"/>
                <a:gd name="connsiteY2" fmla="*/ 1554191 h 1554191"/>
                <a:gd name="connsiteX3" fmla="*/ 1396049 w 1396049"/>
                <a:gd name="connsiteY3" fmla="*/ 671998 h 1554191"/>
                <a:gd name="connsiteX4" fmla="*/ 0 w 1396049"/>
                <a:gd name="connsiteY4" fmla="*/ 673764 h 1554191"/>
                <a:gd name="connsiteX0" fmla="*/ 0 w 2612796"/>
                <a:gd name="connsiteY0" fmla="*/ 796557 h 796557"/>
                <a:gd name="connsiteX1" fmla="*/ 1236135 w 2612796"/>
                <a:gd name="connsiteY1" fmla="*/ 122793 h 796557"/>
                <a:gd name="connsiteX2" fmla="*/ 2612796 w 2612796"/>
                <a:gd name="connsiteY2" fmla="*/ 140417 h 796557"/>
                <a:gd name="connsiteX3" fmla="*/ 1396049 w 2612796"/>
                <a:gd name="connsiteY3" fmla="*/ 794791 h 796557"/>
                <a:gd name="connsiteX4" fmla="*/ 0 w 2612796"/>
                <a:gd name="connsiteY4" fmla="*/ 796557 h 796557"/>
                <a:gd name="connsiteX0" fmla="*/ 0 w 2612909"/>
                <a:gd name="connsiteY0" fmla="*/ 673764 h 673764"/>
                <a:gd name="connsiteX1" fmla="*/ 1236135 w 2612909"/>
                <a:gd name="connsiteY1" fmla="*/ 0 h 673764"/>
                <a:gd name="connsiteX2" fmla="*/ 2612796 w 2612909"/>
                <a:gd name="connsiteY2" fmla="*/ 17624 h 673764"/>
                <a:gd name="connsiteX3" fmla="*/ 1396049 w 2612909"/>
                <a:gd name="connsiteY3" fmla="*/ 671998 h 673764"/>
                <a:gd name="connsiteX4" fmla="*/ 0 w 2612909"/>
                <a:gd name="connsiteY4" fmla="*/ 673764 h 673764"/>
                <a:gd name="connsiteX0" fmla="*/ 0 w 2612908"/>
                <a:gd name="connsiteY0" fmla="*/ 673774 h 673774"/>
                <a:gd name="connsiteX1" fmla="*/ 1236135 w 2612908"/>
                <a:gd name="connsiteY1" fmla="*/ 10 h 673774"/>
                <a:gd name="connsiteX2" fmla="*/ 2612796 w 2612908"/>
                <a:gd name="connsiteY2" fmla="*/ 17634 h 673774"/>
                <a:gd name="connsiteX3" fmla="*/ 1396049 w 2612908"/>
                <a:gd name="connsiteY3" fmla="*/ 672008 h 673774"/>
                <a:gd name="connsiteX4" fmla="*/ 0 w 2612908"/>
                <a:gd name="connsiteY4" fmla="*/ 673774 h 673774"/>
                <a:gd name="connsiteX0" fmla="*/ 0 w 2617756"/>
                <a:gd name="connsiteY0" fmla="*/ 673782 h 673782"/>
                <a:gd name="connsiteX1" fmla="*/ 1236135 w 2617756"/>
                <a:gd name="connsiteY1" fmla="*/ 18 h 673782"/>
                <a:gd name="connsiteX2" fmla="*/ 2617644 w 2617756"/>
                <a:gd name="connsiteY2" fmla="*/ 7947 h 673782"/>
                <a:gd name="connsiteX3" fmla="*/ 1396049 w 2617756"/>
                <a:gd name="connsiteY3" fmla="*/ 672016 h 673782"/>
                <a:gd name="connsiteX4" fmla="*/ 0 w 2617756"/>
                <a:gd name="connsiteY4" fmla="*/ 673782 h 673782"/>
                <a:gd name="connsiteX0" fmla="*/ 0 w 3220186"/>
                <a:gd name="connsiteY0" fmla="*/ 683477 h 683477"/>
                <a:gd name="connsiteX1" fmla="*/ 1838565 w 3220186"/>
                <a:gd name="connsiteY1" fmla="*/ 18 h 683477"/>
                <a:gd name="connsiteX2" fmla="*/ 3220074 w 3220186"/>
                <a:gd name="connsiteY2" fmla="*/ 7947 h 683477"/>
                <a:gd name="connsiteX3" fmla="*/ 1998479 w 3220186"/>
                <a:gd name="connsiteY3" fmla="*/ 672016 h 683477"/>
                <a:gd name="connsiteX4" fmla="*/ 0 w 3220186"/>
                <a:gd name="connsiteY4" fmla="*/ 683477 h 683477"/>
                <a:gd name="connsiteX0" fmla="*/ 0 w 3220152"/>
                <a:gd name="connsiteY0" fmla="*/ 675530 h 675530"/>
                <a:gd name="connsiteX1" fmla="*/ 1221677 w 3220152"/>
                <a:gd name="connsiteY1" fmla="*/ 16307 h 675530"/>
                <a:gd name="connsiteX2" fmla="*/ 3220074 w 3220152"/>
                <a:gd name="connsiteY2" fmla="*/ 0 h 675530"/>
                <a:gd name="connsiteX3" fmla="*/ 1998479 w 3220152"/>
                <a:gd name="connsiteY3" fmla="*/ 664069 h 675530"/>
                <a:gd name="connsiteX4" fmla="*/ 0 w 3220152"/>
                <a:gd name="connsiteY4" fmla="*/ 675530 h 67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152" h="675530">
                  <a:moveTo>
                    <a:pt x="0" y="675530"/>
                  </a:moveTo>
                  <a:lnTo>
                    <a:pt x="1221677" y="16307"/>
                  </a:lnTo>
                  <a:cubicBezTo>
                    <a:pt x="1211982" y="15718"/>
                    <a:pt x="3234616" y="5437"/>
                    <a:pt x="3220074" y="0"/>
                  </a:cubicBezTo>
                  <a:lnTo>
                    <a:pt x="1998479" y="664069"/>
                  </a:lnTo>
                  <a:lnTo>
                    <a:pt x="0" y="675530"/>
                  </a:lnTo>
                  <a:close/>
                </a:path>
              </a:pathLst>
            </a:custGeom>
            <a:solidFill>
              <a:schemeClr val="accent3">
                <a:lumMod val="60000"/>
                <a:lumOff val="40000"/>
                <a:alpha val="66000"/>
              </a:schemeClr>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LeftDown"/>
                <a:lightRig rig="threePt" dir="t"/>
              </a:scene3d>
            </a:bodyPr>
            <a:lstStyle/>
            <a:p>
              <a:pPr algn="ctr"/>
              <a:endParaRPr lang="en-US"/>
            </a:p>
          </p:txBody>
        </p:sp>
      </p:grpSp>
      <p:grpSp>
        <p:nvGrpSpPr>
          <p:cNvPr id="8" name="Group 7"/>
          <p:cNvGrpSpPr/>
          <p:nvPr/>
        </p:nvGrpSpPr>
        <p:grpSpPr>
          <a:xfrm>
            <a:off x="7487984" y="2635061"/>
            <a:ext cx="3133009" cy="2600836"/>
            <a:chOff x="4347503" y="1943302"/>
            <a:chExt cx="2350369" cy="1950627"/>
          </a:xfrm>
        </p:grpSpPr>
        <p:pic>
          <p:nvPicPr>
            <p:cNvPr id="64" name="Picture 63" descr="Active Partition.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47503" y="2384817"/>
              <a:ext cx="1161844" cy="1509112"/>
            </a:xfrm>
            <a:prstGeom prst="rect">
              <a:avLst/>
            </a:prstGeom>
          </p:spPr>
        </p:pic>
        <p:pic>
          <p:nvPicPr>
            <p:cNvPr id="43" name="Picture 42" descr="Selec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5299" y="2384817"/>
              <a:ext cx="369747" cy="589285"/>
            </a:xfrm>
            <a:prstGeom prst="rect">
              <a:avLst/>
            </a:prstGeom>
          </p:spPr>
        </p:pic>
        <p:pic>
          <p:nvPicPr>
            <p:cNvPr id="44" name="Picture 43" descr="Active Partition.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44634" y="2384817"/>
              <a:ext cx="1161844" cy="1509112"/>
            </a:xfrm>
            <a:prstGeom prst="rect">
              <a:avLst/>
            </a:prstGeom>
          </p:spPr>
        </p:pic>
        <p:pic>
          <p:nvPicPr>
            <p:cNvPr id="46" name="Picture 45" descr="Active Partition.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41765" y="2384817"/>
              <a:ext cx="1161844" cy="1509112"/>
            </a:xfrm>
            <a:prstGeom prst="rect">
              <a:avLst/>
            </a:prstGeom>
          </p:spPr>
        </p:pic>
        <p:pic>
          <p:nvPicPr>
            <p:cNvPr id="68" name="Picture 67" descr="Hot Partition.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38896" y="2384817"/>
              <a:ext cx="1161844" cy="1509112"/>
            </a:xfrm>
            <a:prstGeom prst="rect">
              <a:avLst/>
            </a:prstGeom>
          </p:spPr>
        </p:pic>
        <p:pic>
          <p:nvPicPr>
            <p:cNvPr id="47" name="Picture 46" descr="Hot Partition.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36028" y="2384817"/>
              <a:ext cx="1161844" cy="1509112"/>
            </a:xfrm>
            <a:prstGeom prst="rect">
              <a:avLst/>
            </a:prstGeom>
          </p:spPr>
        </p:pic>
        <p:pic>
          <p:nvPicPr>
            <p:cNvPr id="38" name="Picture 37" descr="Updat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8180" y="1943302"/>
              <a:ext cx="350858" cy="635516"/>
            </a:xfrm>
            <a:prstGeom prst="rect">
              <a:avLst/>
            </a:prstGeom>
          </p:spPr>
        </p:pic>
        <p:pic>
          <p:nvPicPr>
            <p:cNvPr id="39" name="Picture 38" descr="Updat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17450" y="2305368"/>
              <a:ext cx="350858" cy="635516"/>
            </a:xfrm>
            <a:prstGeom prst="rect">
              <a:avLst/>
            </a:prstGeom>
          </p:spPr>
        </p:pic>
        <p:pic>
          <p:nvPicPr>
            <p:cNvPr id="49" name="Picture 48" descr="Selec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3587" y="2033997"/>
              <a:ext cx="369747" cy="589285"/>
            </a:xfrm>
            <a:prstGeom prst="rect">
              <a:avLst/>
            </a:prstGeom>
          </p:spPr>
        </p:pic>
        <p:pic>
          <p:nvPicPr>
            <p:cNvPr id="48" name="Picture 47" descr="Selec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5982" y="2417677"/>
              <a:ext cx="369747" cy="589285"/>
            </a:xfrm>
            <a:prstGeom prst="rect">
              <a:avLst/>
            </a:prstGeom>
          </p:spPr>
        </p:pic>
      </p:grpSp>
      <p:grpSp>
        <p:nvGrpSpPr>
          <p:cNvPr id="9" name="Group 99"/>
          <p:cNvGrpSpPr/>
          <p:nvPr/>
        </p:nvGrpSpPr>
        <p:grpSpPr>
          <a:xfrm>
            <a:off x="7115573" y="2303863"/>
            <a:ext cx="3897614" cy="3041968"/>
            <a:chOff x="227588" y="1732587"/>
            <a:chExt cx="2923972" cy="2281476"/>
          </a:xfrm>
          <a:solidFill>
            <a:schemeClr val="accent3">
              <a:lumMod val="20000"/>
              <a:lumOff val="80000"/>
            </a:schemeClr>
          </a:solidFill>
        </p:grpSpPr>
        <p:sp>
          <p:nvSpPr>
            <p:cNvPr id="101" name="Rectangle 87"/>
            <p:cNvSpPr/>
            <p:nvPr/>
          </p:nvSpPr>
          <p:spPr>
            <a:xfrm>
              <a:off x="1891188" y="1737637"/>
              <a:ext cx="1260372" cy="2276426"/>
            </a:xfrm>
            <a:custGeom>
              <a:avLst/>
              <a:gdLst>
                <a:gd name="connsiteX0" fmla="*/ 0 w 1720875"/>
                <a:gd name="connsiteY0" fmla="*/ 0 h 1592967"/>
                <a:gd name="connsiteX1" fmla="*/ 1720875 w 1720875"/>
                <a:gd name="connsiteY1" fmla="*/ 0 h 1592967"/>
                <a:gd name="connsiteX2" fmla="*/ 1720875 w 1720875"/>
                <a:gd name="connsiteY2" fmla="*/ 1592967 h 1592967"/>
                <a:gd name="connsiteX3" fmla="*/ 0 w 1720875"/>
                <a:gd name="connsiteY3" fmla="*/ 1592967 h 1592967"/>
                <a:gd name="connsiteX4" fmla="*/ 0 w 1720875"/>
                <a:gd name="connsiteY4" fmla="*/ 0 h 1592967"/>
                <a:gd name="connsiteX0" fmla="*/ 0 w 1720875"/>
                <a:gd name="connsiteY0" fmla="*/ 0 h 1592967"/>
                <a:gd name="connsiteX1" fmla="*/ 1720875 w 1720875"/>
                <a:gd name="connsiteY1" fmla="*/ 0 h 1592967"/>
                <a:gd name="connsiteX2" fmla="*/ 1047088 w 1720875"/>
                <a:gd name="connsiteY2" fmla="*/ 914357 h 1592967"/>
                <a:gd name="connsiteX3" fmla="*/ 0 w 1720875"/>
                <a:gd name="connsiteY3" fmla="*/ 1592967 h 1592967"/>
                <a:gd name="connsiteX4" fmla="*/ 0 w 1720875"/>
                <a:gd name="connsiteY4" fmla="*/ 0 h 1592967"/>
                <a:gd name="connsiteX0" fmla="*/ 0 w 1047088"/>
                <a:gd name="connsiteY0" fmla="*/ 523499 h 2116466"/>
                <a:gd name="connsiteX1" fmla="*/ 1047087 w 1047088"/>
                <a:gd name="connsiteY1" fmla="*/ 0 h 2116466"/>
                <a:gd name="connsiteX2" fmla="*/ 1047088 w 1047088"/>
                <a:gd name="connsiteY2" fmla="*/ 1437856 h 2116466"/>
                <a:gd name="connsiteX3" fmla="*/ 0 w 1047088"/>
                <a:gd name="connsiteY3" fmla="*/ 2116466 h 2116466"/>
                <a:gd name="connsiteX4" fmla="*/ 0 w 1047088"/>
                <a:gd name="connsiteY4" fmla="*/ 523499 h 2116466"/>
                <a:gd name="connsiteX0" fmla="*/ 0 w 1139189"/>
                <a:gd name="connsiteY0" fmla="*/ 523499 h 2116466"/>
                <a:gd name="connsiteX1" fmla="*/ 1047087 w 1139189"/>
                <a:gd name="connsiteY1" fmla="*/ 0 h 2116466"/>
                <a:gd name="connsiteX2" fmla="*/ 1139189 w 1139189"/>
                <a:gd name="connsiteY2" fmla="*/ 1437856 h 2116466"/>
                <a:gd name="connsiteX3" fmla="*/ 0 w 1139189"/>
                <a:gd name="connsiteY3" fmla="*/ 2116466 h 2116466"/>
                <a:gd name="connsiteX4" fmla="*/ 0 w 1139189"/>
                <a:gd name="connsiteY4" fmla="*/ 523499 h 2116466"/>
                <a:gd name="connsiteX0" fmla="*/ 0 w 1139189"/>
                <a:gd name="connsiteY0" fmla="*/ 538041 h 2131008"/>
                <a:gd name="connsiteX1" fmla="*/ 1139187 w 1139189"/>
                <a:gd name="connsiteY1" fmla="*/ 0 h 2131008"/>
                <a:gd name="connsiteX2" fmla="*/ 1139189 w 1139189"/>
                <a:gd name="connsiteY2" fmla="*/ 1452398 h 2131008"/>
                <a:gd name="connsiteX3" fmla="*/ 0 w 1139189"/>
                <a:gd name="connsiteY3" fmla="*/ 2131008 h 2131008"/>
                <a:gd name="connsiteX4" fmla="*/ 0 w 1139189"/>
                <a:gd name="connsiteY4" fmla="*/ 538041 h 2131008"/>
                <a:gd name="connsiteX0" fmla="*/ 0 w 1139189"/>
                <a:gd name="connsiteY0" fmla="*/ 625291 h 2218258"/>
                <a:gd name="connsiteX1" fmla="*/ 1085866 w 1139189"/>
                <a:gd name="connsiteY1" fmla="*/ 0 h 2218258"/>
                <a:gd name="connsiteX2" fmla="*/ 1139189 w 1139189"/>
                <a:gd name="connsiteY2" fmla="*/ 1539648 h 2218258"/>
                <a:gd name="connsiteX3" fmla="*/ 0 w 1139189"/>
                <a:gd name="connsiteY3" fmla="*/ 2218258 h 2218258"/>
                <a:gd name="connsiteX4" fmla="*/ 0 w 1139189"/>
                <a:gd name="connsiteY4" fmla="*/ 625291 h 2218258"/>
                <a:gd name="connsiteX0" fmla="*/ 0 w 1085866"/>
                <a:gd name="connsiteY0" fmla="*/ 625291 h 2218258"/>
                <a:gd name="connsiteX1" fmla="*/ 1085866 w 1085866"/>
                <a:gd name="connsiteY1" fmla="*/ 0 h 2218258"/>
                <a:gd name="connsiteX2" fmla="*/ 1066478 w 1085866"/>
                <a:gd name="connsiteY2" fmla="*/ 1578426 h 2218258"/>
                <a:gd name="connsiteX3" fmla="*/ 0 w 1085866"/>
                <a:gd name="connsiteY3" fmla="*/ 2218258 h 2218258"/>
                <a:gd name="connsiteX4" fmla="*/ 0 w 1085866"/>
                <a:gd name="connsiteY4" fmla="*/ 625291 h 2218258"/>
                <a:gd name="connsiteX0" fmla="*/ 0 w 1095562"/>
                <a:gd name="connsiteY0" fmla="*/ 625291 h 2218258"/>
                <a:gd name="connsiteX1" fmla="*/ 1085866 w 1095562"/>
                <a:gd name="connsiteY1" fmla="*/ 0 h 2218258"/>
                <a:gd name="connsiteX2" fmla="*/ 1095562 w 1095562"/>
                <a:gd name="connsiteY2" fmla="*/ 1568732 h 2218258"/>
                <a:gd name="connsiteX3" fmla="*/ 0 w 1095562"/>
                <a:gd name="connsiteY3" fmla="*/ 2218258 h 2218258"/>
                <a:gd name="connsiteX4" fmla="*/ 0 w 1095562"/>
                <a:gd name="connsiteY4" fmla="*/ 625291 h 2218258"/>
                <a:gd name="connsiteX0" fmla="*/ 0 w 1231289"/>
                <a:gd name="connsiteY0" fmla="*/ 625291 h 2218258"/>
                <a:gd name="connsiteX1" fmla="*/ 1085866 w 1231289"/>
                <a:gd name="connsiteY1" fmla="*/ 0 h 2218258"/>
                <a:gd name="connsiteX2" fmla="*/ 1231289 w 1231289"/>
                <a:gd name="connsiteY2" fmla="*/ 1505718 h 2218258"/>
                <a:gd name="connsiteX3" fmla="*/ 0 w 1231289"/>
                <a:gd name="connsiteY3" fmla="*/ 2218258 h 2218258"/>
                <a:gd name="connsiteX4" fmla="*/ 0 w 1231289"/>
                <a:gd name="connsiteY4" fmla="*/ 625291 h 2218258"/>
                <a:gd name="connsiteX0" fmla="*/ 0 w 1236135"/>
                <a:gd name="connsiteY0" fmla="*/ 673764 h 2266731"/>
                <a:gd name="connsiteX1" fmla="*/ 1236135 w 1236135"/>
                <a:gd name="connsiteY1" fmla="*/ 0 h 2266731"/>
                <a:gd name="connsiteX2" fmla="*/ 1231289 w 1236135"/>
                <a:gd name="connsiteY2" fmla="*/ 1554191 h 2266731"/>
                <a:gd name="connsiteX3" fmla="*/ 0 w 1236135"/>
                <a:gd name="connsiteY3" fmla="*/ 2266731 h 2266731"/>
                <a:gd name="connsiteX4" fmla="*/ 0 w 1236135"/>
                <a:gd name="connsiteY4" fmla="*/ 673764 h 2266731"/>
                <a:gd name="connsiteX0" fmla="*/ 14542 w 1250677"/>
                <a:gd name="connsiteY0" fmla="*/ 673764 h 2266731"/>
                <a:gd name="connsiteX1" fmla="*/ 1250677 w 1250677"/>
                <a:gd name="connsiteY1" fmla="*/ 0 h 2266731"/>
                <a:gd name="connsiteX2" fmla="*/ 1245831 w 1250677"/>
                <a:gd name="connsiteY2" fmla="*/ 1554191 h 2266731"/>
                <a:gd name="connsiteX3" fmla="*/ 0 w 1250677"/>
                <a:gd name="connsiteY3" fmla="*/ 2266731 h 2266731"/>
                <a:gd name="connsiteX4" fmla="*/ 14542 w 1250677"/>
                <a:gd name="connsiteY4" fmla="*/ 673764 h 2266731"/>
                <a:gd name="connsiteX0" fmla="*/ 14542 w 1250677"/>
                <a:gd name="connsiteY0" fmla="*/ 673764 h 2276426"/>
                <a:gd name="connsiteX1" fmla="*/ 1250677 w 1250677"/>
                <a:gd name="connsiteY1" fmla="*/ 0 h 2276426"/>
                <a:gd name="connsiteX2" fmla="*/ 1245831 w 1250677"/>
                <a:gd name="connsiteY2" fmla="*/ 1554191 h 2276426"/>
                <a:gd name="connsiteX3" fmla="*/ 0 w 1250677"/>
                <a:gd name="connsiteY3" fmla="*/ 2276426 h 2276426"/>
                <a:gd name="connsiteX4" fmla="*/ 14542 w 1250677"/>
                <a:gd name="connsiteY4" fmla="*/ 673764 h 2276426"/>
                <a:gd name="connsiteX0" fmla="*/ 0 w 1260372"/>
                <a:gd name="connsiteY0" fmla="*/ 678611 h 2276426"/>
                <a:gd name="connsiteX1" fmla="*/ 1260372 w 1260372"/>
                <a:gd name="connsiteY1" fmla="*/ 0 h 2276426"/>
                <a:gd name="connsiteX2" fmla="*/ 1255526 w 1260372"/>
                <a:gd name="connsiteY2" fmla="*/ 1554191 h 2276426"/>
                <a:gd name="connsiteX3" fmla="*/ 9695 w 1260372"/>
                <a:gd name="connsiteY3" fmla="*/ 2276426 h 2276426"/>
                <a:gd name="connsiteX4" fmla="*/ 0 w 1260372"/>
                <a:gd name="connsiteY4" fmla="*/ 678611 h 227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372" h="2276426">
                  <a:moveTo>
                    <a:pt x="0" y="678611"/>
                  </a:moveTo>
                  <a:lnTo>
                    <a:pt x="1260372" y="0"/>
                  </a:lnTo>
                  <a:cubicBezTo>
                    <a:pt x="1260372" y="479285"/>
                    <a:pt x="1255526" y="1074906"/>
                    <a:pt x="1255526" y="1554191"/>
                  </a:cubicBezTo>
                  <a:lnTo>
                    <a:pt x="9695" y="2276426"/>
                  </a:lnTo>
                  <a:cubicBezTo>
                    <a:pt x="6463" y="1743821"/>
                    <a:pt x="3232" y="1211216"/>
                    <a:pt x="0" y="678611"/>
                  </a:cubicBezTo>
                  <a:close/>
                </a:path>
              </a:pathLst>
            </a:custGeom>
            <a:solidFill>
              <a:schemeClr val="accent3">
                <a:lumMod val="60000"/>
                <a:lumOff val="40000"/>
                <a:alpha val="66000"/>
              </a:schemeClr>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LeftDown"/>
                <a:lightRig rig="threePt" dir="t"/>
              </a:scene3d>
            </a:bodyPr>
            <a:lstStyle/>
            <a:p>
              <a:pPr algn="ctr"/>
              <a:endParaRPr lang="en-US"/>
            </a:p>
          </p:txBody>
        </p:sp>
        <p:sp>
          <p:nvSpPr>
            <p:cNvPr id="102" name="Rectangle 101"/>
            <p:cNvSpPr/>
            <p:nvPr/>
          </p:nvSpPr>
          <p:spPr>
            <a:xfrm>
              <a:off x="227588" y="2418440"/>
              <a:ext cx="1673296" cy="1592967"/>
            </a:xfrm>
            <a:prstGeom prst="rect">
              <a:avLst/>
            </a:prstGeom>
            <a:solidFill>
              <a:schemeClr val="accent3">
                <a:lumMod val="60000"/>
                <a:lumOff val="40000"/>
                <a:alpha val="66000"/>
              </a:schemeClr>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isometricLeftDown"/>
                <a:lightRig rig="threePt" dir="t"/>
              </a:scene3d>
            </a:bodyPr>
            <a:lstStyle/>
            <a:p>
              <a:pPr algn="ctr"/>
              <a:endParaRPr lang="en-US" dirty="0"/>
            </a:p>
          </p:txBody>
        </p:sp>
        <p:sp>
          <p:nvSpPr>
            <p:cNvPr id="103" name="Rectangle 87"/>
            <p:cNvSpPr/>
            <p:nvPr/>
          </p:nvSpPr>
          <p:spPr>
            <a:xfrm>
              <a:off x="227588" y="1732587"/>
              <a:ext cx="2923962" cy="697999"/>
            </a:xfrm>
            <a:custGeom>
              <a:avLst/>
              <a:gdLst>
                <a:gd name="connsiteX0" fmla="*/ 0 w 1720875"/>
                <a:gd name="connsiteY0" fmla="*/ 0 h 1592967"/>
                <a:gd name="connsiteX1" fmla="*/ 1720875 w 1720875"/>
                <a:gd name="connsiteY1" fmla="*/ 0 h 1592967"/>
                <a:gd name="connsiteX2" fmla="*/ 1720875 w 1720875"/>
                <a:gd name="connsiteY2" fmla="*/ 1592967 h 1592967"/>
                <a:gd name="connsiteX3" fmla="*/ 0 w 1720875"/>
                <a:gd name="connsiteY3" fmla="*/ 1592967 h 1592967"/>
                <a:gd name="connsiteX4" fmla="*/ 0 w 1720875"/>
                <a:gd name="connsiteY4" fmla="*/ 0 h 1592967"/>
                <a:gd name="connsiteX0" fmla="*/ 0 w 1720875"/>
                <a:gd name="connsiteY0" fmla="*/ 0 h 1592967"/>
                <a:gd name="connsiteX1" fmla="*/ 1720875 w 1720875"/>
                <a:gd name="connsiteY1" fmla="*/ 0 h 1592967"/>
                <a:gd name="connsiteX2" fmla="*/ 1047088 w 1720875"/>
                <a:gd name="connsiteY2" fmla="*/ 914357 h 1592967"/>
                <a:gd name="connsiteX3" fmla="*/ 0 w 1720875"/>
                <a:gd name="connsiteY3" fmla="*/ 1592967 h 1592967"/>
                <a:gd name="connsiteX4" fmla="*/ 0 w 1720875"/>
                <a:gd name="connsiteY4" fmla="*/ 0 h 1592967"/>
                <a:gd name="connsiteX0" fmla="*/ 0 w 1047088"/>
                <a:gd name="connsiteY0" fmla="*/ 523499 h 2116466"/>
                <a:gd name="connsiteX1" fmla="*/ 1047087 w 1047088"/>
                <a:gd name="connsiteY1" fmla="*/ 0 h 2116466"/>
                <a:gd name="connsiteX2" fmla="*/ 1047088 w 1047088"/>
                <a:gd name="connsiteY2" fmla="*/ 1437856 h 2116466"/>
                <a:gd name="connsiteX3" fmla="*/ 0 w 1047088"/>
                <a:gd name="connsiteY3" fmla="*/ 2116466 h 2116466"/>
                <a:gd name="connsiteX4" fmla="*/ 0 w 1047088"/>
                <a:gd name="connsiteY4" fmla="*/ 523499 h 2116466"/>
                <a:gd name="connsiteX0" fmla="*/ 0 w 1139189"/>
                <a:gd name="connsiteY0" fmla="*/ 523499 h 2116466"/>
                <a:gd name="connsiteX1" fmla="*/ 1047087 w 1139189"/>
                <a:gd name="connsiteY1" fmla="*/ 0 h 2116466"/>
                <a:gd name="connsiteX2" fmla="*/ 1139189 w 1139189"/>
                <a:gd name="connsiteY2" fmla="*/ 1437856 h 2116466"/>
                <a:gd name="connsiteX3" fmla="*/ 0 w 1139189"/>
                <a:gd name="connsiteY3" fmla="*/ 2116466 h 2116466"/>
                <a:gd name="connsiteX4" fmla="*/ 0 w 1139189"/>
                <a:gd name="connsiteY4" fmla="*/ 523499 h 2116466"/>
                <a:gd name="connsiteX0" fmla="*/ 0 w 1139189"/>
                <a:gd name="connsiteY0" fmla="*/ 538041 h 2131008"/>
                <a:gd name="connsiteX1" fmla="*/ 1139187 w 1139189"/>
                <a:gd name="connsiteY1" fmla="*/ 0 h 2131008"/>
                <a:gd name="connsiteX2" fmla="*/ 1139189 w 1139189"/>
                <a:gd name="connsiteY2" fmla="*/ 1452398 h 2131008"/>
                <a:gd name="connsiteX3" fmla="*/ 0 w 1139189"/>
                <a:gd name="connsiteY3" fmla="*/ 2131008 h 2131008"/>
                <a:gd name="connsiteX4" fmla="*/ 0 w 1139189"/>
                <a:gd name="connsiteY4" fmla="*/ 538041 h 2131008"/>
                <a:gd name="connsiteX0" fmla="*/ 0 w 1139189"/>
                <a:gd name="connsiteY0" fmla="*/ 625291 h 2218258"/>
                <a:gd name="connsiteX1" fmla="*/ 1085866 w 1139189"/>
                <a:gd name="connsiteY1" fmla="*/ 0 h 2218258"/>
                <a:gd name="connsiteX2" fmla="*/ 1139189 w 1139189"/>
                <a:gd name="connsiteY2" fmla="*/ 1539648 h 2218258"/>
                <a:gd name="connsiteX3" fmla="*/ 0 w 1139189"/>
                <a:gd name="connsiteY3" fmla="*/ 2218258 h 2218258"/>
                <a:gd name="connsiteX4" fmla="*/ 0 w 1139189"/>
                <a:gd name="connsiteY4" fmla="*/ 625291 h 2218258"/>
                <a:gd name="connsiteX0" fmla="*/ 0 w 1085866"/>
                <a:gd name="connsiteY0" fmla="*/ 625291 h 2218258"/>
                <a:gd name="connsiteX1" fmla="*/ 1085866 w 1085866"/>
                <a:gd name="connsiteY1" fmla="*/ 0 h 2218258"/>
                <a:gd name="connsiteX2" fmla="*/ 1066478 w 1085866"/>
                <a:gd name="connsiteY2" fmla="*/ 1578426 h 2218258"/>
                <a:gd name="connsiteX3" fmla="*/ 0 w 1085866"/>
                <a:gd name="connsiteY3" fmla="*/ 2218258 h 2218258"/>
                <a:gd name="connsiteX4" fmla="*/ 0 w 1085866"/>
                <a:gd name="connsiteY4" fmla="*/ 625291 h 2218258"/>
                <a:gd name="connsiteX0" fmla="*/ 0 w 1095562"/>
                <a:gd name="connsiteY0" fmla="*/ 625291 h 2218258"/>
                <a:gd name="connsiteX1" fmla="*/ 1085866 w 1095562"/>
                <a:gd name="connsiteY1" fmla="*/ 0 h 2218258"/>
                <a:gd name="connsiteX2" fmla="*/ 1095562 w 1095562"/>
                <a:gd name="connsiteY2" fmla="*/ 1568732 h 2218258"/>
                <a:gd name="connsiteX3" fmla="*/ 0 w 1095562"/>
                <a:gd name="connsiteY3" fmla="*/ 2218258 h 2218258"/>
                <a:gd name="connsiteX4" fmla="*/ 0 w 1095562"/>
                <a:gd name="connsiteY4" fmla="*/ 625291 h 2218258"/>
                <a:gd name="connsiteX0" fmla="*/ 0 w 1231289"/>
                <a:gd name="connsiteY0" fmla="*/ 625291 h 2218258"/>
                <a:gd name="connsiteX1" fmla="*/ 1085866 w 1231289"/>
                <a:gd name="connsiteY1" fmla="*/ 0 h 2218258"/>
                <a:gd name="connsiteX2" fmla="*/ 1231289 w 1231289"/>
                <a:gd name="connsiteY2" fmla="*/ 1505718 h 2218258"/>
                <a:gd name="connsiteX3" fmla="*/ 0 w 1231289"/>
                <a:gd name="connsiteY3" fmla="*/ 2218258 h 2218258"/>
                <a:gd name="connsiteX4" fmla="*/ 0 w 1231289"/>
                <a:gd name="connsiteY4" fmla="*/ 625291 h 2218258"/>
                <a:gd name="connsiteX0" fmla="*/ 0 w 1236135"/>
                <a:gd name="connsiteY0" fmla="*/ 673764 h 2266731"/>
                <a:gd name="connsiteX1" fmla="*/ 1236135 w 1236135"/>
                <a:gd name="connsiteY1" fmla="*/ 0 h 2266731"/>
                <a:gd name="connsiteX2" fmla="*/ 1231289 w 1236135"/>
                <a:gd name="connsiteY2" fmla="*/ 1554191 h 2266731"/>
                <a:gd name="connsiteX3" fmla="*/ 0 w 1236135"/>
                <a:gd name="connsiteY3" fmla="*/ 2266731 h 2266731"/>
                <a:gd name="connsiteX4" fmla="*/ 0 w 1236135"/>
                <a:gd name="connsiteY4" fmla="*/ 673764 h 2266731"/>
                <a:gd name="connsiteX0" fmla="*/ 0 w 1396049"/>
                <a:gd name="connsiteY0" fmla="*/ 673764 h 1554191"/>
                <a:gd name="connsiteX1" fmla="*/ 1236135 w 1396049"/>
                <a:gd name="connsiteY1" fmla="*/ 0 h 1554191"/>
                <a:gd name="connsiteX2" fmla="*/ 1231289 w 1396049"/>
                <a:gd name="connsiteY2" fmla="*/ 1554191 h 1554191"/>
                <a:gd name="connsiteX3" fmla="*/ 1396049 w 1396049"/>
                <a:gd name="connsiteY3" fmla="*/ 671998 h 1554191"/>
                <a:gd name="connsiteX4" fmla="*/ 0 w 1396049"/>
                <a:gd name="connsiteY4" fmla="*/ 673764 h 1554191"/>
                <a:gd name="connsiteX0" fmla="*/ 0 w 2612796"/>
                <a:gd name="connsiteY0" fmla="*/ 796557 h 796557"/>
                <a:gd name="connsiteX1" fmla="*/ 1236135 w 2612796"/>
                <a:gd name="connsiteY1" fmla="*/ 122793 h 796557"/>
                <a:gd name="connsiteX2" fmla="*/ 2612796 w 2612796"/>
                <a:gd name="connsiteY2" fmla="*/ 140417 h 796557"/>
                <a:gd name="connsiteX3" fmla="*/ 1396049 w 2612796"/>
                <a:gd name="connsiteY3" fmla="*/ 794791 h 796557"/>
                <a:gd name="connsiteX4" fmla="*/ 0 w 2612796"/>
                <a:gd name="connsiteY4" fmla="*/ 796557 h 796557"/>
                <a:gd name="connsiteX0" fmla="*/ 0 w 2612909"/>
                <a:gd name="connsiteY0" fmla="*/ 673764 h 673764"/>
                <a:gd name="connsiteX1" fmla="*/ 1236135 w 2612909"/>
                <a:gd name="connsiteY1" fmla="*/ 0 h 673764"/>
                <a:gd name="connsiteX2" fmla="*/ 2612796 w 2612909"/>
                <a:gd name="connsiteY2" fmla="*/ 17624 h 673764"/>
                <a:gd name="connsiteX3" fmla="*/ 1396049 w 2612909"/>
                <a:gd name="connsiteY3" fmla="*/ 671998 h 673764"/>
                <a:gd name="connsiteX4" fmla="*/ 0 w 2612909"/>
                <a:gd name="connsiteY4" fmla="*/ 673764 h 673764"/>
                <a:gd name="connsiteX0" fmla="*/ 0 w 2612908"/>
                <a:gd name="connsiteY0" fmla="*/ 673774 h 673774"/>
                <a:gd name="connsiteX1" fmla="*/ 1236135 w 2612908"/>
                <a:gd name="connsiteY1" fmla="*/ 10 h 673774"/>
                <a:gd name="connsiteX2" fmla="*/ 2612796 w 2612908"/>
                <a:gd name="connsiteY2" fmla="*/ 17634 h 673774"/>
                <a:gd name="connsiteX3" fmla="*/ 1396049 w 2612908"/>
                <a:gd name="connsiteY3" fmla="*/ 672008 h 673774"/>
                <a:gd name="connsiteX4" fmla="*/ 0 w 2612908"/>
                <a:gd name="connsiteY4" fmla="*/ 673774 h 673774"/>
                <a:gd name="connsiteX0" fmla="*/ 0 w 2617756"/>
                <a:gd name="connsiteY0" fmla="*/ 673782 h 673782"/>
                <a:gd name="connsiteX1" fmla="*/ 1236135 w 2617756"/>
                <a:gd name="connsiteY1" fmla="*/ 18 h 673782"/>
                <a:gd name="connsiteX2" fmla="*/ 2617644 w 2617756"/>
                <a:gd name="connsiteY2" fmla="*/ 7947 h 673782"/>
                <a:gd name="connsiteX3" fmla="*/ 1396049 w 2617756"/>
                <a:gd name="connsiteY3" fmla="*/ 672016 h 673782"/>
                <a:gd name="connsiteX4" fmla="*/ 0 w 2617756"/>
                <a:gd name="connsiteY4" fmla="*/ 673782 h 673782"/>
                <a:gd name="connsiteX0" fmla="*/ 0 w 2617756"/>
                <a:gd name="connsiteY0" fmla="*/ 673782 h 676863"/>
                <a:gd name="connsiteX1" fmla="*/ 1236135 w 2617756"/>
                <a:gd name="connsiteY1" fmla="*/ 18 h 676863"/>
                <a:gd name="connsiteX2" fmla="*/ 2617644 w 2617756"/>
                <a:gd name="connsiteY2" fmla="*/ 7947 h 676863"/>
                <a:gd name="connsiteX3" fmla="*/ 1513808 w 2617756"/>
                <a:gd name="connsiteY3" fmla="*/ 676863 h 676863"/>
                <a:gd name="connsiteX4" fmla="*/ 0 w 2617756"/>
                <a:gd name="connsiteY4" fmla="*/ 673782 h 676863"/>
                <a:gd name="connsiteX0" fmla="*/ 0 w 2630840"/>
                <a:gd name="connsiteY0" fmla="*/ 685223 h 688304"/>
                <a:gd name="connsiteX1" fmla="*/ 1236135 w 2630840"/>
                <a:gd name="connsiteY1" fmla="*/ 11459 h 688304"/>
                <a:gd name="connsiteX2" fmla="*/ 2630729 w 2630840"/>
                <a:gd name="connsiteY2" fmla="*/ 0 h 688304"/>
                <a:gd name="connsiteX3" fmla="*/ 1513808 w 2630840"/>
                <a:gd name="connsiteY3" fmla="*/ 688304 h 688304"/>
                <a:gd name="connsiteX4" fmla="*/ 0 w 2630840"/>
                <a:gd name="connsiteY4" fmla="*/ 685223 h 688304"/>
                <a:gd name="connsiteX0" fmla="*/ 0 w 2630832"/>
                <a:gd name="connsiteY0" fmla="*/ 688333 h 691414"/>
                <a:gd name="connsiteX1" fmla="*/ 1127099 w 2630832"/>
                <a:gd name="connsiteY1" fmla="*/ 27 h 691414"/>
                <a:gd name="connsiteX2" fmla="*/ 2630729 w 2630832"/>
                <a:gd name="connsiteY2" fmla="*/ 3110 h 691414"/>
                <a:gd name="connsiteX3" fmla="*/ 1513808 w 2630832"/>
                <a:gd name="connsiteY3" fmla="*/ 691414 h 691414"/>
                <a:gd name="connsiteX4" fmla="*/ 0 w 2630832"/>
                <a:gd name="connsiteY4" fmla="*/ 688333 h 691414"/>
                <a:gd name="connsiteX0" fmla="*/ 0 w 2630830"/>
                <a:gd name="connsiteY0" fmla="*/ 685223 h 688304"/>
                <a:gd name="connsiteX1" fmla="*/ 1100930 w 2630830"/>
                <a:gd name="connsiteY1" fmla="*/ 6612 h 688304"/>
                <a:gd name="connsiteX2" fmla="*/ 2630729 w 2630830"/>
                <a:gd name="connsiteY2" fmla="*/ 0 h 688304"/>
                <a:gd name="connsiteX3" fmla="*/ 1513808 w 2630830"/>
                <a:gd name="connsiteY3" fmla="*/ 688304 h 688304"/>
                <a:gd name="connsiteX4" fmla="*/ 0 w 2630830"/>
                <a:gd name="connsiteY4" fmla="*/ 685223 h 688304"/>
                <a:gd name="connsiteX0" fmla="*/ 0 w 2630830"/>
                <a:gd name="connsiteY0" fmla="*/ 685223 h 697999"/>
                <a:gd name="connsiteX1" fmla="*/ 1100930 w 2630830"/>
                <a:gd name="connsiteY1" fmla="*/ 6612 h 697999"/>
                <a:gd name="connsiteX2" fmla="*/ 2630729 w 2630830"/>
                <a:gd name="connsiteY2" fmla="*/ 0 h 697999"/>
                <a:gd name="connsiteX3" fmla="*/ 1496362 w 2630830"/>
                <a:gd name="connsiteY3" fmla="*/ 697999 h 697999"/>
                <a:gd name="connsiteX4" fmla="*/ 0 w 2630830"/>
                <a:gd name="connsiteY4" fmla="*/ 685223 h 69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830" h="697999">
                  <a:moveTo>
                    <a:pt x="0" y="685223"/>
                  </a:moveTo>
                  <a:lnTo>
                    <a:pt x="1100930" y="6612"/>
                  </a:lnTo>
                  <a:cubicBezTo>
                    <a:pt x="1091235" y="6023"/>
                    <a:pt x="2645271" y="5437"/>
                    <a:pt x="2630729" y="0"/>
                  </a:cubicBezTo>
                  <a:lnTo>
                    <a:pt x="1496362" y="697999"/>
                  </a:lnTo>
                  <a:lnTo>
                    <a:pt x="0" y="685223"/>
                  </a:lnTo>
                  <a:close/>
                </a:path>
              </a:pathLst>
            </a:custGeom>
            <a:solidFill>
              <a:schemeClr val="accent3">
                <a:lumMod val="60000"/>
                <a:lumOff val="40000"/>
                <a:alpha val="66000"/>
              </a:schemeClr>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LeftDown"/>
                <a:lightRig rig="threePt" dir="t"/>
              </a:scene3d>
            </a:bodyPr>
            <a:lstStyle/>
            <a:p>
              <a:pPr algn="ctr"/>
              <a:endParaRPr lang="en-US"/>
            </a:p>
          </p:txBody>
        </p:sp>
      </p:grpSp>
      <p:grpSp>
        <p:nvGrpSpPr>
          <p:cNvPr id="11" name="Group 17"/>
          <p:cNvGrpSpPr/>
          <p:nvPr/>
        </p:nvGrpSpPr>
        <p:grpSpPr>
          <a:xfrm>
            <a:off x="1793685" y="1664978"/>
            <a:ext cx="8319737" cy="1412852"/>
            <a:chOff x="1345614" y="1248733"/>
            <a:chExt cx="6241428" cy="1059639"/>
          </a:xfrm>
        </p:grpSpPr>
        <p:grpSp>
          <p:nvGrpSpPr>
            <p:cNvPr id="14" name="Group 14"/>
            <p:cNvGrpSpPr/>
            <p:nvPr/>
          </p:nvGrpSpPr>
          <p:grpSpPr>
            <a:xfrm>
              <a:off x="6007920" y="1248733"/>
              <a:ext cx="1579122" cy="1059639"/>
              <a:chOff x="6003073" y="1292356"/>
              <a:chExt cx="1579122" cy="1059639"/>
            </a:xfrm>
          </p:grpSpPr>
          <p:pic>
            <p:nvPicPr>
              <p:cNvPr id="12" name="Picture 11" descr="Group.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271010" y="1292356"/>
                <a:ext cx="475666" cy="871081"/>
              </a:xfrm>
              <a:prstGeom prst="rect">
                <a:avLst/>
              </a:prstGeom>
            </p:spPr>
          </p:pic>
          <p:pic>
            <p:nvPicPr>
              <p:cNvPr id="104" name="Picture 103" descr="Group.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003073" y="1467280"/>
                <a:ext cx="475666" cy="871081"/>
              </a:xfrm>
              <a:prstGeom prst="rect">
                <a:avLst/>
              </a:prstGeom>
            </p:spPr>
          </p:pic>
          <p:pic>
            <p:nvPicPr>
              <p:cNvPr id="105" name="Picture 104" descr="Group.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722461" y="1305990"/>
                <a:ext cx="475666" cy="871081"/>
              </a:xfrm>
              <a:prstGeom prst="rect">
                <a:avLst/>
              </a:prstGeom>
            </p:spPr>
          </p:pic>
          <p:pic>
            <p:nvPicPr>
              <p:cNvPr id="106" name="Picture 105" descr="Group.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454524" y="1480914"/>
                <a:ext cx="475666" cy="871081"/>
              </a:xfrm>
              <a:prstGeom prst="rect">
                <a:avLst/>
              </a:prstGeom>
            </p:spPr>
          </p:pic>
          <p:pic>
            <p:nvPicPr>
              <p:cNvPr id="107" name="Picture 106" descr="Group.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106529" y="1305990"/>
                <a:ext cx="475666" cy="871081"/>
              </a:xfrm>
              <a:prstGeom prst="rect">
                <a:avLst/>
              </a:prstGeom>
            </p:spPr>
          </p:pic>
          <p:pic>
            <p:nvPicPr>
              <p:cNvPr id="108" name="Picture 107" descr="Group.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838592" y="1480914"/>
                <a:ext cx="475666" cy="871081"/>
              </a:xfrm>
              <a:prstGeom prst="rect">
                <a:avLst/>
              </a:prstGeom>
            </p:spPr>
          </p:pic>
        </p:grpSp>
        <p:grpSp>
          <p:nvGrpSpPr>
            <p:cNvPr id="15" name="Group 13"/>
            <p:cNvGrpSpPr/>
            <p:nvPr/>
          </p:nvGrpSpPr>
          <p:grpSpPr>
            <a:xfrm>
              <a:off x="4316456" y="1480914"/>
              <a:ext cx="1132341" cy="821530"/>
              <a:chOff x="4601467" y="1467280"/>
              <a:chExt cx="1132341" cy="821530"/>
            </a:xfrm>
          </p:grpSpPr>
          <p:pic>
            <p:nvPicPr>
              <p:cNvPr id="13" name="Picture 12" descr="EndUs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4996188" y="1467280"/>
                <a:ext cx="428899" cy="596900"/>
              </a:xfrm>
              <a:prstGeom prst="rect">
                <a:avLst/>
              </a:prstGeom>
            </p:spPr>
          </p:pic>
          <p:pic>
            <p:nvPicPr>
              <p:cNvPr id="111" name="Picture 110" descr="EndUs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4804751" y="1578326"/>
                <a:ext cx="428899" cy="596900"/>
              </a:xfrm>
              <a:prstGeom prst="rect">
                <a:avLst/>
              </a:prstGeom>
            </p:spPr>
          </p:pic>
          <p:pic>
            <p:nvPicPr>
              <p:cNvPr id="112" name="Picture 111" descr="EndUs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4601467" y="1691910"/>
                <a:ext cx="428899" cy="596900"/>
              </a:xfrm>
              <a:prstGeom prst="rect">
                <a:avLst/>
              </a:prstGeom>
            </p:spPr>
          </p:pic>
          <p:pic>
            <p:nvPicPr>
              <p:cNvPr id="113" name="Picture 112" descr="EndUs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5304909" y="1467280"/>
                <a:ext cx="428899" cy="596900"/>
              </a:xfrm>
              <a:prstGeom prst="rect">
                <a:avLst/>
              </a:prstGeom>
            </p:spPr>
          </p:pic>
          <p:pic>
            <p:nvPicPr>
              <p:cNvPr id="114" name="Picture 113" descr="EndUs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5113472" y="1578326"/>
                <a:ext cx="428899" cy="596900"/>
              </a:xfrm>
              <a:prstGeom prst="rect">
                <a:avLst/>
              </a:prstGeom>
            </p:spPr>
          </p:pic>
          <p:pic>
            <p:nvPicPr>
              <p:cNvPr id="115" name="Picture 114" descr="EndUs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4910188" y="1691910"/>
                <a:ext cx="428899" cy="596900"/>
              </a:xfrm>
              <a:prstGeom prst="rect">
                <a:avLst/>
              </a:prstGeom>
            </p:spPr>
          </p:pic>
        </p:grpSp>
        <p:pic>
          <p:nvPicPr>
            <p:cNvPr id="16" name="Picture 15" descr="BizIntelligence.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35993" y="1423657"/>
              <a:ext cx="513030" cy="762000"/>
            </a:xfrm>
            <a:prstGeom prst="rect">
              <a:avLst/>
            </a:prstGeom>
          </p:spPr>
        </p:pic>
        <p:pic>
          <p:nvPicPr>
            <p:cNvPr id="17" name="Picture 16" descr="CustomerTracker.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45614" y="1384229"/>
              <a:ext cx="753019" cy="871084"/>
            </a:xfrm>
            <a:prstGeom prst="rect">
              <a:avLst/>
            </a:prstGeom>
          </p:spPr>
        </p:pic>
      </p:grpSp>
      <p:sp>
        <p:nvSpPr>
          <p:cNvPr id="19" name="TextBox 18"/>
          <p:cNvSpPr txBox="1"/>
          <p:nvPr/>
        </p:nvSpPr>
        <p:spPr>
          <a:xfrm>
            <a:off x="7287442" y="4952217"/>
            <a:ext cx="1877297" cy="415476"/>
          </a:xfrm>
          <a:prstGeom prst="rect">
            <a:avLst/>
          </a:prstGeom>
          <a:noFill/>
        </p:spPr>
        <p:txBody>
          <a:bodyPr wrap="none" lIns="121899" tIns="60949" rIns="121899" bIns="60949" rtlCol="0">
            <a:spAutoFit/>
          </a:bodyPr>
          <a:lstStyle/>
          <a:p>
            <a:r>
              <a:rPr lang="en-US" sz="1900" dirty="0">
                <a:solidFill>
                  <a:schemeClr val="tx2"/>
                </a:solidFill>
                <a:effectLst>
                  <a:glow rad="63500">
                    <a:schemeClr val="bg1">
                      <a:alpha val="75000"/>
                    </a:schemeClr>
                  </a:glow>
                </a:effectLst>
              </a:rPr>
              <a:t>No Compression</a:t>
            </a:r>
          </a:p>
        </p:txBody>
      </p:sp>
      <p:sp>
        <p:nvSpPr>
          <p:cNvPr id="150" name="TextBox 149"/>
          <p:cNvSpPr txBox="1"/>
          <p:nvPr/>
        </p:nvSpPr>
        <p:spPr>
          <a:xfrm>
            <a:off x="4890666" y="4664959"/>
            <a:ext cx="1720942" cy="707864"/>
          </a:xfrm>
          <a:prstGeom prst="rect">
            <a:avLst/>
          </a:prstGeom>
          <a:noFill/>
        </p:spPr>
        <p:txBody>
          <a:bodyPr wrap="none" lIns="121899" tIns="60949" rIns="121899" bIns="60949" rtlCol="0">
            <a:spAutoFit/>
          </a:bodyPr>
          <a:lstStyle/>
          <a:p>
            <a:pPr algn="ctr"/>
            <a:r>
              <a:rPr lang="en-US" sz="1900" dirty="0">
                <a:solidFill>
                  <a:schemeClr val="tx2"/>
                </a:solidFill>
                <a:effectLst>
                  <a:glow rad="63500">
                    <a:schemeClr val="bg1">
                      <a:alpha val="75000"/>
                    </a:schemeClr>
                  </a:glow>
                </a:effectLst>
              </a:rPr>
              <a:t>Advanced Row</a:t>
            </a:r>
          </a:p>
          <a:p>
            <a:pPr algn="ctr"/>
            <a:r>
              <a:rPr lang="en-US" sz="1900" dirty="0">
                <a:solidFill>
                  <a:schemeClr val="tx2"/>
                </a:solidFill>
                <a:effectLst>
                  <a:glow rad="63500">
                    <a:schemeClr val="bg1">
                      <a:alpha val="75000"/>
                    </a:schemeClr>
                  </a:glow>
                </a:effectLst>
              </a:rPr>
              <a:t>Compression</a:t>
            </a:r>
          </a:p>
        </p:txBody>
      </p:sp>
      <p:sp>
        <p:nvSpPr>
          <p:cNvPr id="151" name="TextBox 150"/>
          <p:cNvSpPr txBox="1"/>
          <p:nvPr/>
        </p:nvSpPr>
        <p:spPr>
          <a:xfrm>
            <a:off x="2508753" y="4377700"/>
            <a:ext cx="1926909" cy="1000252"/>
          </a:xfrm>
          <a:prstGeom prst="rect">
            <a:avLst/>
          </a:prstGeom>
          <a:noFill/>
        </p:spPr>
        <p:txBody>
          <a:bodyPr wrap="none" lIns="121899" tIns="60949" rIns="121899" bIns="60949" rtlCol="0">
            <a:spAutoFit/>
          </a:bodyPr>
          <a:lstStyle/>
          <a:p>
            <a:pPr algn="ctr"/>
            <a:r>
              <a:rPr lang="en-US" sz="1900" dirty="0">
                <a:solidFill>
                  <a:schemeClr val="tx2"/>
                </a:solidFill>
                <a:effectLst>
                  <a:glow rad="63500">
                    <a:schemeClr val="bg1">
                      <a:alpha val="75000"/>
                    </a:schemeClr>
                  </a:glow>
                </a:effectLst>
              </a:rPr>
              <a:t>Hybrid Columnar </a:t>
            </a:r>
          </a:p>
          <a:p>
            <a:pPr algn="ctr"/>
            <a:r>
              <a:rPr lang="en-US" sz="1900" dirty="0">
                <a:solidFill>
                  <a:schemeClr val="tx2"/>
                </a:solidFill>
                <a:effectLst>
                  <a:glow rad="63500">
                    <a:schemeClr val="bg1">
                      <a:alpha val="75000"/>
                    </a:schemeClr>
                  </a:glow>
                </a:effectLst>
              </a:rPr>
              <a:t>Query</a:t>
            </a:r>
          </a:p>
          <a:p>
            <a:pPr algn="ctr"/>
            <a:r>
              <a:rPr lang="en-US" sz="1900" dirty="0">
                <a:solidFill>
                  <a:schemeClr val="tx2"/>
                </a:solidFill>
                <a:effectLst>
                  <a:glow rad="63500">
                    <a:schemeClr val="bg1">
                      <a:alpha val="75000"/>
                    </a:schemeClr>
                  </a:glow>
                </a:effectLst>
              </a:rPr>
              <a:t>Compression</a:t>
            </a:r>
          </a:p>
        </p:txBody>
      </p:sp>
      <p:sp>
        <p:nvSpPr>
          <p:cNvPr id="152" name="TextBox 151"/>
          <p:cNvSpPr txBox="1"/>
          <p:nvPr/>
        </p:nvSpPr>
        <p:spPr>
          <a:xfrm>
            <a:off x="635611" y="4377700"/>
            <a:ext cx="1926909" cy="1000252"/>
          </a:xfrm>
          <a:prstGeom prst="rect">
            <a:avLst/>
          </a:prstGeom>
          <a:noFill/>
        </p:spPr>
        <p:txBody>
          <a:bodyPr wrap="none" lIns="121899" tIns="60949" rIns="121899" bIns="60949" rtlCol="0">
            <a:spAutoFit/>
          </a:bodyPr>
          <a:lstStyle/>
          <a:p>
            <a:pPr algn="ctr"/>
            <a:r>
              <a:rPr lang="en-US" sz="1900" dirty="0">
                <a:solidFill>
                  <a:schemeClr val="tx2"/>
                </a:solidFill>
                <a:effectLst>
                  <a:glow rad="63500">
                    <a:schemeClr val="bg1">
                      <a:alpha val="75000"/>
                    </a:schemeClr>
                  </a:glow>
                </a:effectLst>
              </a:rPr>
              <a:t>Hybrid Columnar </a:t>
            </a:r>
          </a:p>
          <a:p>
            <a:pPr algn="ctr"/>
            <a:r>
              <a:rPr lang="en-US" sz="1900" dirty="0">
                <a:solidFill>
                  <a:schemeClr val="tx2"/>
                </a:solidFill>
                <a:effectLst>
                  <a:glow rad="63500">
                    <a:schemeClr val="bg1">
                      <a:alpha val="75000"/>
                    </a:schemeClr>
                  </a:glow>
                </a:effectLst>
              </a:rPr>
              <a:t>Archive</a:t>
            </a:r>
          </a:p>
          <a:p>
            <a:pPr algn="ctr"/>
            <a:r>
              <a:rPr lang="en-US" sz="1900" dirty="0">
                <a:solidFill>
                  <a:schemeClr val="tx2"/>
                </a:solidFill>
                <a:effectLst>
                  <a:glow rad="63500">
                    <a:schemeClr val="bg1">
                      <a:alpha val="75000"/>
                    </a:schemeClr>
                  </a:glow>
                </a:effectLst>
              </a:rPr>
              <a:t>Compression</a:t>
            </a:r>
          </a:p>
        </p:txBody>
      </p:sp>
      <p:sp>
        <p:nvSpPr>
          <p:cNvPr id="153" name="TextBox 152"/>
          <p:cNvSpPr txBox="1"/>
          <p:nvPr/>
        </p:nvSpPr>
        <p:spPr>
          <a:xfrm>
            <a:off x="5032335" y="3276341"/>
            <a:ext cx="1536440" cy="1061807"/>
          </a:xfrm>
          <a:prstGeom prst="rect">
            <a:avLst/>
          </a:prstGeom>
          <a:noFill/>
        </p:spPr>
        <p:txBody>
          <a:bodyPr wrap="none" lIns="121899" tIns="60949" rIns="121899" bIns="60949" rtlCol="0">
            <a:spAutoFit/>
          </a:bodyPr>
          <a:lstStyle/>
          <a:p>
            <a:pPr algn="ctr"/>
            <a:r>
              <a:rPr lang="en-US" sz="2700" b="1" dirty="0">
                <a:solidFill>
                  <a:schemeClr val="tx2"/>
                </a:solidFill>
                <a:effectLst>
                  <a:glow rad="63500">
                    <a:schemeClr val="bg1">
                      <a:alpha val="75000"/>
                    </a:schemeClr>
                  </a:glow>
                </a:effectLst>
              </a:rPr>
              <a:t>3X</a:t>
            </a:r>
          </a:p>
          <a:p>
            <a:pPr algn="ctr"/>
            <a:r>
              <a:rPr lang="en-US" sz="1900" dirty="0">
                <a:solidFill>
                  <a:schemeClr val="tx2"/>
                </a:solidFill>
                <a:effectLst>
                  <a:glow rad="63500">
                    <a:schemeClr val="bg1">
                      <a:alpha val="75000"/>
                    </a:schemeClr>
                  </a:glow>
                </a:effectLst>
              </a:rPr>
              <a:t>Compression</a:t>
            </a:r>
          </a:p>
          <a:p>
            <a:pPr algn="ctr"/>
            <a:r>
              <a:rPr lang="en-US" sz="1500" dirty="0">
                <a:solidFill>
                  <a:schemeClr val="tx2"/>
                </a:solidFill>
                <a:effectLst>
                  <a:glow rad="63500">
                    <a:schemeClr val="bg1">
                      <a:alpha val="75000"/>
                    </a:schemeClr>
                  </a:glow>
                </a:effectLst>
              </a:rPr>
              <a:t>OLTP</a:t>
            </a:r>
          </a:p>
        </p:txBody>
      </p:sp>
      <p:sp>
        <p:nvSpPr>
          <p:cNvPr id="154" name="TextBox 153"/>
          <p:cNvSpPr txBox="1"/>
          <p:nvPr/>
        </p:nvSpPr>
        <p:spPr>
          <a:xfrm>
            <a:off x="2638781" y="3276341"/>
            <a:ext cx="1536440" cy="1061807"/>
          </a:xfrm>
          <a:prstGeom prst="rect">
            <a:avLst/>
          </a:prstGeom>
          <a:noFill/>
        </p:spPr>
        <p:txBody>
          <a:bodyPr wrap="none" lIns="121899" tIns="60949" rIns="121899" bIns="60949" rtlCol="0">
            <a:spAutoFit/>
          </a:bodyPr>
          <a:lstStyle/>
          <a:p>
            <a:pPr algn="ctr"/>
            <a:r>
              <a:rPr lang="en-US" sz="2700" b="1" dirty="0">
                <a:solidFill>
                  <a:schemeClr val="tx2"/>
                </a:solidFill>
                <a:effectLst>
                  <a:glow rad="63500">
                    <a:schemeClr val="bg1">
                      <a:alpha val="75000"/>
                    </a:schemeClr>
                  </a:glow>
                </a:effectLst>
              </a:rPr>
              <a:t>10X</a:t>
            </a:r>
          </a:p>
          <a:p>
            <a:pPr algn="ctr"/>
            <a:r>
              <a:rPr lang="en-US" sz="1900" dirty="0">
                <a:solidFill>
                  <a:schemeClr val="tx2"/>
                </a:solidFill>
                <a:effectLst>
                  <a:glow rad="63500">
                    <a:schemeClr val="bg1">
                      <a:alpha val="75000"/>
                    </a:schemeClr>
                  </a:glow>
                </a:effectLst>
              </a:rPr>
              <a:t>Compression</a:t>
            </a:r>
          </a:p>
          <a:p>
            <a:pPr algn="ctr"/>
            <a:r>
              <a:rPr lang="en-US" sz="1500" dirty="0">
                <a:solidFill>
                  <a:schemeClr val="tx2"/>
                </a:solidFill>
                <a:effectLst>
                  <a:glow rad="63500">
                    <a:schemeClr val="bg1">
                      <a:alpha val="75000"/>
                    </a:schemeClr>
                  </a:glow>
                </a:effectLst>
              </a:rPr>
              <a:t>Reporting</a:t>
            </a:r>
          </a:p>
        </p:txBody>
      </p:sp>
      <p:sp>
        <p:nvSpPr>
          <p:cNvPr id="155" name="TextBox 154"/>
          <p:cNvSpPr txBox="1"/>
          <p:nvPr/>
        </p:nvSpPr>
        <p:spPr>
          <a:xfrm>
            <a:off x="804931" y="3276341"/>
            <a:ext cx="1536440" cy="1061807"/>
          </a:xfrm>
          <a:prstGeom prst="rect">
            <a:avLst/>
          </a:prstGeom>
          <a:noFill/>
        </p:spPr>
        <p:txBody>
          <a:bodyPr wrap="none" lIns="121899" tIns="60949" rIns="121899" bIns="60949" rtlCol="0">
            <a:spAutoFit/>
          </a:bodyPr>
          <a:lstStyle/>
          <a:p>
            <a:pPr algn="ctr"/>
            <a:r>
              <a:rPr lang="en-US" sz="2700" b="1" dirty="0">
                <a:solidFill>
                  <a:schemeClr val="tx2"/>
                </a:solidFill>
                <a:effectLst>
                  <a:glow rad="63500">
                    <a:schemeClr val="bg1">
                      <a:alpha val="75000"/>
                    </a:schemeClr>
                  </a:glow>
                </a:effectLst>
              </a:rPr>
              <a:t>15X</a:t>
            </a:r>
          </a:p>
          <a:p>
            <a:pPr algn="ctr"/>
            <a:r>
              <a:rPr lang="en-US" sz="1900" dirty="0">
                <a:solidFill>
                  <a:schemeClr val="tx2"/>
                </a:solidFill>
                <a:effectLst>
                  <a:glow rad="63500">
                    <a:schemeClr val="bg1">
                      <a:alpha val="75000"/>
                    </a:schemeClr>
                  </a:glow>
                </a:effectLst>
              </a:rPr>
              <a:t>Compression</a:t>
            </a:r>
          </a:p>
          <a:p>
            <a:pPr algn="ctr"/>
            <a:r>
              <a:rPr lang="en-US" sz="1500" dirty="0">
                <a:solidFill>
                  <a:schemeClr val="tx2"/>
                </a:solidFill>
                <a:effectLst>
                  <a:glow rad="63500">
                    <a:schemeClr val="bg1">
                      <a:alpha val="75000"/>
                    </a:schemeClr>
                  </a:glow>
                </a:effectLst>
              </a:rPr>
              <a:t>Compliance</a:t>
            </a:r>
          </a:p>
        </p:txBody>
      </p:sp>
      <p:sp>
        <p:nvSpPr>
          <p:cNvPr id="22" name="Footer Placeholder 21"/>
          <p:cNvSpPr>
            <a:spLocks noGrp="1"/>
          </p:cNvSpPr>
          <p:nvPr>
            <p:ph type="ftr" sz="quarter" idx="11"/>
          </p:nvPr>
        </p:nvSpPr>
        <p:spPr/>
        <p:txBody>
          <a:bodyPr/>
          <a:lstStyle/>
          <a:p>
            <a:r>
              <a:rPr lang="en-US" smtClean="0"/>
              <a:t>Public</a:t>
            </a:r>
            <a:endParaRPr lang="en-US" dirty="0"/>
          </a:p>
        </p:txBody>
      </p:sp>
      <p:sp>
        <p:nvSpPr>
          <p:cNvPr id="24" name="Slide Number Placeholder 23"/>
          <p:cNvSpPr>
            <a:spLocks noGrp="1"/>
          </p:cNvSpPr>
          <p:nvPr>
            <p:ph type="sldNum" sz="quarter" idx="12"/>
          </p:nvPr>
        </p:nvSpPr>
        <p:spPr/>
        <p:txBody>
          <a:bodyPr/>
          <a:lstStyle/>
          <a:p>
            <a:fld id="{C51EAA63-D034-42AE-91FA-B13B9518C7BE}" type="slidenum">
              <a:rPr lang="en-US" smtClean="0"/>
              <a:pPr/>
              <a:t>24</a:t>
            </a:fld>
            <a:endParaRPr lang="en-US" dirty="0"/>
          </a:p>
        </p:txBody>
      </p:sp>
    </p:spTree>
    <p:extLst>
      <p:ext uri="{BB962C8B-B14F-4D97-AF65-F5344CB8AC3E}">
        <p14:creationId xmlns:p14="http://schemas.microsoft.com/office/powerpoint/2010/main" val="22473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55"/>
                                        </p:tgtEl>
                                        <p:attrNameLst>
                                          <p:attrName>style.visibility</p:attrName>
                                        </p:attrNameLst>
                                      </p:cBhvr>
                                      <p:to>
                                        <p:strVal val="visible"/>
                                      </p:to>
                                    </p:set>
                                    <p:animEffect transition="in" filter="fade">
                                      <p:cBhvr>
                                        <p:cTn id="28" dur="500"/>
                                        <p:tgtEl>
                                          <p:spTgt spid="1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fade">
                                      <p:cBhvr>
                                        <p:cTn id="34" dur="500"/>
                                        <p:tgtEl>
                                          <p:spTgt spid="1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fade">
                                      <p:cBhvr>
                                        <p:cTn id="37" dur="500"/>
                                        <p:tgtEl>
                                          <p:spTgt spid="15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3"/>
                                        </p:tgtEl>
                                        <p:attrNameLst>
                                          <p:attrName>style.visibility</p:attrName>
                                        </p:attrNameLst>
                                      </p:cBhvr>
                                      <p:to>
                                        <p:strVal val="visible"/>
                                      </p:to>
                                    </p:set>
                                    <p:animEffect transition="in" filter="fade">
                                      <p:cBhvr>
                                        <p:cTn id="40" dur="500"/>
                                        <p:tgtEl>
                                          <p:spTgt spid="1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0"/>
                                        </p:tgtEl>
                                        <p:attrNameLst>
                                          <p:attrName>style.visibility</p:attrName>
                                        </p:attrNameLst>
                                      </p:cBhvr>
                                      <p:to>
                                        <p:strVal val="visible"/>
                                      </p:to>
                                    </p:set>
                                    <p:animEffect transition="in" filter="fade">
                                      <p:cBhvr>
                                        <p:cTn id="43" dur="500"/>
                                        <p:tgtEl>
                                          <p:spTgt spid="1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0" grpId="0"/>
      <p:bldP spid="151" grpId="0"/>
      <p:bldP spid="152" grpId="0"/>
      <p:bldP spid="153" grpId="0"/>
      <p:bldP spid="154" grpId="0"/>
      <p:bldP spid="1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3361135" y="2972709"/>
            <a:ext cx="9102983" cy="1113681"/>
            <a:chOff x="1368133" y="2571812"/>
            <a:chExt cx="6829016" cy="835261"/>
          </a:xfrm>
        </p:grpSpPr>
        <p:sp>
          <p:nvSpPr>
            <p:cNvPr id="44" name="Rectangle 43"/>
            <p:cNvSpPr/>
            <p:nvPr/>
          </p:nvSpPr>
          <p:spPr>
            <a:xfrm>
              <a:off x="5648014" y="2927120"/>
              <a:ext cx="2549135" cy="123535"/>
            </a:xfrm>
            <a:prstGeom prst="rect">
              <a:avLst/>
            </a:prstGeom>
            <a:gradFill flip="none" rotWithShape="1">
              <a:gsLst>
                <a:gs pos="0">
                  <a:srgbClr val="D4CAB2"/>
                </a:gs>
                <a:gs pos="100000">
                  <a:srgbClr val="B5AD99"/>
                </a:gs>
              </a:gsLst>
              <a:lin ang="0" scaled="1"/>
              <a:tileRect/>
            </a:gradFill>
            <a:ln w="6350" cmpd="sng">
              <a:solidFill>
                <a:srgbClr val="B5AD99"/>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2"/>
            <p:cNvSpPr/>
            <p:nvPr/>
          </p:nvSpPr>
          <p:spPr>
            <a:xfrm>
              <a:off x="1368133" y="2571812"/>
              <a:ext cx="6121489" cy="718075"/>
            </a:xfrm>
            <a:custGeom>
              <a:avLst/>
              <a:gdLst>
                <a:gd name="connsiteX0" fmla="*/ 0 w 6615728"/>
                <a:gd name="connsiteY0" fmla="*/ 0 h 711512"/>
                <a:gd name="connsiteX1" fmla="*/ 6615728 w 6615728"/>
                <a:gd name="connsiteY1" fmla="*/ 0 h 711512"/>
                <a:gd name="connsiteX2" fmla="*/ 6615728 w 6615728"/>
                <a:gd name="connsiteY2" fmla="*/ 711512 h 711512"/>
                <a:gd name="connsiteX3" fmla="*/ 0 w 6615728"/>
                <a:gd name="connsiteY3" fmla="*/ 711512 h 711512"/>
                <a:gd name="connsiteX4" fmla="*/ 0 w 6615728"/>
                <a:gd name="connsiteY4" fmla="*/ 0 h 711512"/>
                <a:gd name="connsiteX0" fmla="*/ 811175 w 6615728"/>
                <a:gd name="connsiteY0" fmla="*/ 0 h 1376476"/>
                <a:gd name="connsiteX1" fmla="*/ 6615728 w 6615728"/>
                <a:gd name="connsiteY1" fmla="*/ 664964 h 1376476"/>
                <a:gd name="connsiteX2" fmla="*/ 6615728 w 6615728"/>
                <a:gd name="connsiteY2" fmla="*/ 1376476 h 1376476"/>
                <a:gd name="connsiteX3" fmla="*/ 0 w 6615728"/>
                <a:gd name="connsiteY3" fmla="*/ 1376476 h 1376476"/>
                <a:gd name="connsiteX4" fmla="*/ 811175 w 6615728"/>
                <a:gd name="connsiteY4" fmla="*/ 0 h 1376476"/>
                <a:gd name="connsiteX0" fmla="*/ 1283252 w 7087805"/>
                <a:gd name="connsiteY0" fmla="*/ 0 h 1376476"/>
                <a:gd name="connsiteX1" fmla="*/ 7087805 w 7087805"/>
                <a:gd name="connsiteY1" fmla="*/ 664964 h 1376476"/>
                <a:gd name="connsiteX2" fmla="*/ 7087805 w 7087805"/>
                <a:gd name="connsiteY2" fmla="*/ 1376476 h 1376476"/>
                <a:gd name="connsiteX3" fmla="*/ 0 w 7087805"/>
                <a:gd name="connsiteY3" fmla="*/ 658315 h 1376476"/>
                <a:gd name="connsiteX4" fmla="*/ 1283252 w 7087805"/>
                <a:gd name="connsiteY4" fmla="*/ 0 h 1376476"/>
                <a:gd name="connsiteX0" fmla="*/ 1198586 w 7087805"/>
                <a:gd name="connsiteY0" fmla="*/ 0 h 1493707"/>
                <a:gd name="connsiteX1" fmla="*/ 7087805 w 7087805"/>
                <a:gd name="connsiteY1" fmla="*/ 782195 h 1493707"/>
                <a:gd name="connsiteX2" fmla="*/ 7087805 w 7087805"/>
                <a:gd name="connsiteY2" fmla="*/ 1493707 h 1493707"/>
                <a:gd name="connsiteX3" fmla="*/ 0 w 7087805"/>
                <a:gd name="connsiteY3" fmla="*/ 775546 h 1493707"/>
                <a:gd name="connsiteX4" fmla="*/ 1198586 w 7087805"/>
                <a:gd name="connsiteY4" fmla="*/ 0 h 1493707"/>
                <a:gd name="connsiteX0" fmla="*/ 1211612 w 7100831"/>
                <a:gd name="connsiteY0" fmla="*/ 0 h 1493707"/>
                <a:gd name="connsiteX1" fmla="*/ 7100831 w 7100831"/>
                <a:gd name="connsiteY1" fmla="*/ 782195 h 1493707"/>
                <a:gd name="connsiteX2" fmla="*/ 7100831 w 7100831"/>
                <a:gd name="connsiteY2" fmla="*/ 1493707 h 1493707"/>
                <a:gd name="connsiteX3" fmla="*/ 0 w 7100831"/>
                <a:gd name="connsiteY3" fmla="*/ 762520 h 1493707"/>
                <a:gd name="connsiteX4" fmla="*/ 1211612 w 7100831"/>
                <a:gd name="connsiteY4" fmla="*/ 0 h 1493707"/>
                <a:gd name="connsiteX0" fmla="*/ 1192073 w 7081292"/>
                <a:gd name="connsiteY0" fmla="*/ 0 h 1493707"/>
                <a:gd name="connsiteX1" fmla="*/ 7081292 w 7081292"/>
                <a:gd name="connsiteY1" fmla="*/ 782195 h 1493707"/>
                <a:gd name="connsiteX2" fmla="*/ 7081292 w 7081292"/>
                <a:gd name="connsiteY2" fmla="*/ 1493707 h 1493707"/>
                <a:gd name="connsiteX3" fmla="*/ 0 w 7081292"/>
                <a:gd name="connsiteY3" fmla="*/ 756007 h 1493707"/>
                <a:gd name="connsiteX4" fmla="*/ 1192073 w 7081292"/>
                <a:gd name="connsiteY4" fmla="*/ 0 h 1493707"/>
                <a:gd name="connsiteX0" fmla="*/ 1192073 w 8012148"/>
                <a:gd name="connsiteY0" fmla="*/ 2463 h 1496170"/>
                <a:gd name="connsiteX1" fmla="*/ 8012148 w 8012148"/>
                <a:gd name="connsiteY1" fmla="*/ 0 h 1496170"/>
                <a:gd name="connsiteX2" fmla="*/ 7081292 w 8012148"/>
                <a:gd name="connsiteY2" fmla="*/ 1496170 h 1496170"/>
                <a:gd name="connsiteX3" fmla="*/ 0 w 8012148"/>
                <a:gd name="connsiteY3" fmla="*/ 758470 h 1496170"/>
                <a:gd name="connsiteX4" fmla="*/ 1192073 w 8012148"/>
                <a:gd name="connsiteY4" fmla="*/ 2463 h 1496170"/>
                <a:gd name="connsiteX0" fmla="*/ 1192073 w 8012148"/>
                <a:gd name="connsiteY0" fmla="*/ 2463 h 758470"/>
                <a:gd name="connsiteX1" fmla="*/ 8012148 w 8012148"/>
                <a:gd name="connsiteY1" fmla="*/ 0 h 758470"/>
                <a:gd name="connsiteX2" fmla="*/ 6848578 w 8012148"/>
                <a:gd name="connsiteY2" fmla="*/ 744760 h 758470"/>
                <a:gd name="connsiteX3" fmla="*/ 0 w 8012148"/>
                <a:gd name="connsiteY3" fmla="*/ 758470 h 758470"/>
                <a:gd name="connsiteX4" fmla="*/ 1192073 w 8012148"/>
                <a:gd name="connsiteY4" fmla="*/ 2463 h 758470"/>
                <a:gd name="connsiteX0" fmla="*/ 1192073 w 8012148"/>
                <a:gd name="connsiteY0" fmla="*/ 2463 h 758470"/>
                <a:gd name="connsiteX1" fmla="*/ 8012148 w 8012148"/>
                <a:gd name="connsiteY1" fmla="*/ 0 h 758470"/>
                <a:gd name="connsiteX2" fmla="*/ 6832947 w 8012148"/>
                <a:gd name="connsiteY2" fmla="*/ 744760 h 758470"/>
                <a:gd name="connsiteX3" fmla="*/ 0 w 8012148"/>
                <a:gd name="connsiteY3" fmla="*/ 758470 h 758470"/>
                <a:gd name="connsiteX4" fmla="*/ 1192073 w 8012148"/>
                <a:gd name="connsiteY4" fmla="*/ 2463 h 758470"/>
                <a:gd name="connsiteX0" fmla="*/ 1192073 w 8027779"/>
                <a:gd name="connsiteY0" fmla="*/ 6371 h 762378"/>
                <a:gd name="connsiteX1" fmla="*/ 8027779 w 8027779"/>
                <a:gd name="connsiteY1" fmla="*/ 0 h 762378"/>
                <a:gd name="connsiteX2" fmla="*/ 6832947 w 8027779"/>
                <a:gd name="connsiteY2" fmla="*/ 748668 h 762378"/>
                <a:gd name="connsiteX3" fmla="*/ 0 w 8027779"/>
                <a:gd name="connsiteY3" fmla="*/ 762378 h 762378"/>
                <a:gd name="connsiteX4" fmla="*/ 1192073 w 8027779"/>
                <a:gd name="connsiteY4" fmla="*/ 6371 h 762378"/>
                <a:gd name="connsiteX0" fmla="*/ 1192073 w 8027779"/>
                <a:gd name="connsiteY0" fmla="*/ 18095 h 774102"/>
                <a:gd name="connsiteX1" fmla="*/ 8027779 w 8027779"/>
                <a:gd name="connsiteY1" fmla="*/ 0 h 774102"/>
                <a:gd name="connsiteX2" fmla="*/ 6832947 w 8027779"/>
                <a:gd name="connsiteY2" fmla="*/ 760392 h 774102"/>
                <a:gd name="connsiteX3" fmla="*/ 0 w 8027779"/>
                <a:gd name="connsiteY3" fmla="*/ 774102 h 774102"/>
                <a:gd name="connsiteX4" fmla="*/ 1192073 w 8027779"/>
                <a:gd name="connsiteY4" fmla="*/ 18095 h 774102"/>
                <a:gd name="connsiteX0" fmla="*/ 1203796 w 8039502"/>
                <a:gd name="connsiteY0" fmla="*/ 18095 h 766287"/>
                <a:gd name="connsiteX1" fmla="*/ 8039502 w 8039502"/>
                <a:gd name="connsiteY1" fmla="*/ 0 h 766287"/>
                <a:gd name="connsiteX2" fmla="*/ 6844670 w 8039502"/>
                <a:gd name="connsiteY2" fmla="*/ 760392 h 766287"/>
                <a:gd name="connsiteX3" fmla="*/ 0 w 8039502"/>
                <a:gd name="connsiteY3" fmla="*/ 766287 h 766287"/>
                <a:gd name="connsiteX4" fmla="*/ 1203796 w 8039502"/>
                <a:gd name="connsiteY4" fmla="*/ 18095 h 766287"/>
                <a:gd name="connsiteX0" fmla="*/ 1219427 w 8039502"/>
                <a:gd name="connsiteY0" fmla="*/ 10279 h 766287"/>
                <a:gd name="connsiteX1" fmla="*/ 8039502 w 8039502"/>
                <a:gd name="connsiteY1" fmla="*/ 0 h 766287"/>
                <a:gd name="connsiteX2" fmla="*/ 6844670 w 8039502"/>
                <a:gd name="connsiteY2" fmla="*/ 760392 h 766287"/>
                <a:gd name="connsiteX3" fmla="*/ 0 w 8039502"/>
                <a:gd name="connsiteY3" fmla="*/ 766287 h 766287"/>
                <a:gd name="connsiteX4" fmla="*/ 1219427 w 8039502"/>
                <a:gd name="connsiteY4" fmla="*/ 10279 h 766287"/>
                <a:gd name="connsiteX0" fmla="*/ 1200750 w 8039502"/>
                <a:gd name="connsiteY0" fmla="*/ 4053 h 766287"/>
                <a:gd name="connsiteX1" fmla="*/ 8039502 w 8039502"/>
                <a:gd name="connsiteY1" fmla="*/ 0 h 766287"/>
                <a:gd name="connsiteX2" fmla="*/ 6844670 w 8039502"/>
                <a:gd name="connsiteY2" fmla="*/ 760392 h 766287"/>
                <a:gd name="connsiteX3" fmla="*/ 0 w 8039502"/>
                <a:gd name="connsiteY3" fmla="*/ 766287 h 766287"/>
                <a:gd name="connsiteX4" fmla="*/ 1200750 w 8039502"/>
                <a:gd name="connsiteY4" fmla="*/ 4053 h 766287"/>
                <a:gd name="connsiteX0" fmla="*/ 1200750 w 8039502"/>
                <a:gd name="connsiteY0" fmla="*/ 4053 h 766287"/>
                <a:gd name="connsiteX1" fmla="*/ 8039502 w 8039502"/>
                <a:gd name="connsiteY1" fmla="*/ 0 h 766287"/>
                <a:gd name="connsiteX2" fmla="*/ 6451689 w 8039502"/>
                <a:gd name="connsiteY2" fmla="*/ 765400 h 766287"/>
                <a:gd name="connsiteX3" fmla="*/ 0 w 8039502"/>
                <a:gd name="connsiteY3" fmla="*/ 766287 h 766287"/>
                <a:gd name="connsiteX4" fmla="*/ 1200750 w 8039502"/>
                <a:gd name="connsiteY4" fmla="*/ 4053 h 766287"/>
                <a:gd name="connsiteX0" fmla="*/ 1200750 w 7936723"/>
                <a:gd name="connsiteY0" fmla="*/ 9061 h 771295"/>
                <a:gd name="connsiteX1" fmla="*/ 7936723 w 7936723"/>
                <a:gd name="connsiteY1" fmla="*/ 0 h 771295"/>
                <a:gd name="connsiteX2" fmla="*/ 6451689 w 7936723"/>
                <a:gd name="connsiteY2" fmla="*/ 770408 h 771295"/>
                <a:gd name="connsiteX3" fmla="*/ 0 w 7936723"/>
                <a:gd name="connsiteY3" fmla="*/ 771295 h 771295"/>
                <a:gd name="connsiteX4" fmla="*/ 1200750 w 7936723"/>
                <a:gd name="connsiteY4" fmla="*/ 9061 h 771295"/>
                <a:gd name="connsiteX0" fmla="*/ 1200750 w 7936723"/>
                <a:gd name="connsiteY0" fmla="*/ 9061 h 771295"/>
                <a:gd name="connsiteX1" fmla="*/ 7936723 w 7936723"/>
                <a:gd name="connsiteY1" fmla="*/ 0 h 771295"/>
                <a:gd name="connsiteX2" fmla="*/ 6468412 w 7936723"/>
                <a:gd name="connsiteY2" fmla="*/ 770408 h 771295"/>
                <a:gd name="connsiteX3" fmla="*/ 0 w 7936723"/>
                <a:gd name="connsiteY3" fmla="*/ 771295 h 771295"/>
                <a:gd name="connsiteX4" fmla="*/ 1200750 w 7936723"/>
                <a:gd name="connsiteY4" fmla="*/ 9061 h 77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6723" h="771295">
                  <a:moveTo>
                    <a:pt x="1200750" y="9061"/>
                  </a:moveTo>
                  <a:lnTo>
                    <a:pt x="7936723" y="0"/>
                  </a:lnTo>
                  <a:lnTo>
                    <a:pt x="6468412" y="770408"/>
                  </a:lnTo>
                  <a:lnTo>
                    <a:pt x="0" y="771295"/>
                  </a:lnTo>
                  <a:lnTo>
                    <a:pt x="1200750" y="9061"/>
                  </a:lnTo>
                  <a:close/>
                </a:path>
              </a:pathLst>
            </a:custGeom>
            <a:gradFill flip="none" rotWithShape="1">
              <a:gsLst>
                <a:gs pos="0">
                  <a:srgbClr val="D4CAB2"/>
                </a:gs>
                <a:gs pos="100000">
                  <a:srgbClr val="B5AD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369084" y="3290506"/>
              <a:ext cx="4988369" cy="116567"/>
            </a:xfrm>
            <a:prstGeom prst="rect">
              <a:avLst/>
            </a:prstGeom>
            <a:solidFill>
              <a:srgbClr val="F5ECD1"/>
            </a:solidFill>
            <a:ln w="6350" cmpd="sng">
              <a:solidFill>
                <a:srgbClr val="B5AD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2" name="Title 1"/>
          <p:cNvSpPr>
            <a:spLocks noGrp="1"/>
          </p:cNvSpPr>
          <p:nvPr>
            <p:ph type="title"/>
          </p:nvPr>
        </p:nvSpPr>
        <p:spPr>
          <a:xfrm>
            <a:off x="531812" y="188640"/>
            <a:ext cx="11125200" cy="648072"/>
          </a:xfrm>
        </p:spPr>
        <p:txBody>
          <a:bodyPr/>
          <a:lstStyle/>
          <a:p>
            <a:r>
              <a:rPr lang="en-US" dirty="0" smtClean="0"/>
              <a:t>Automatic Data </a:t>
            </a:r>
            <a:r>
              <a:rPr lang="en-US" dirty="0"/>
              <a:t>Optimization</a:t>
            </a:r>
          </a:p>
        </p:txBody>
      </p:sp>
      <p:sp>
        <p:nvSpPr>
          <p:cNvPr id="4" name="Text Placeholder 3"/>
          <p:cNvSpPr>
            <a:spLocks noGrp="1"/>
          </p:cNvSpPr>
          <p:nvPr>
            <p:ph type="body" sz="quarter" idx="13"/>
          </p:nvPr>
        </p:nvSpPr>
        <p:spPr>
          <a:xfrm>
            <a:off x="549796" y="908720"/>
            <a:ext cx="11125198" cy="343299"/>
          </a:xfrm>
        </p:spPr>
        <p:txBody>
          <a:bodyPr/>
          <a:lstStyle/>
          <a:p>
            <a:r>
              <a:rPr lang="en-US" dirty="0" smtClean="0">
                <a:solidFill>
                  <a:srgbClr val="FF0000"/>
                </a:solidFill>
              </a:rPr>
              <a:t>Automatically tier data to lower cost storage</a:t>
            </a:r>
            <a:endParaRPr lang="en-US" dirty="0">
              <a:solidFill>
                <a:srgbClr val="FF0000"/>
              </a:solidFill>
            </a:endParaRPr>
          </a:p>
        </p:txBody>
      </p:sp>
      <p:sp>
        <p:nvSpPr>
          <p:cNvPr id="85" name="Rectangle 84"/>
          <p:cNvSpPr/>
          <p:nvPr/>
        </p:nvSpPr>
        <p:spPr>
          <a:xfrm>
            <a:off x="6966955" y="4678581"/>
            <a:ext cx="3397962" cy="164713"/>
          </a:xfrm>
          <a:prstGeom prst="rect">
            <a:avLst/>
          </a:prstGeom>
          <a:gradFill flip="none" rotWithShape="1">
            <a:gsLst>
              <a:gs pos="0">
                <a:srgbClr val="D4CAB2"/>
              </a:gs>
              <a:gs pos="100000">
                <a:srgbClr val="B5AD99"/>
              </a:gs>
            </a:gsLst>
            <a:lin ang="0" scaled="1"/>
            <a:tileRect/>
          </a:gradFill>
          <a:ln w="6350" cmpd="sng">
            <a:solidFill>
              <a:srgbClr val="B5AD99"/>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3" name="Rectangle 22"/>
          <p:cNvSpPr/>
          <p:nvPr/>
        </p:nvSpPr>
        <p:spPr>
          <a:xfrm>
            <a:off x="1261933" y="4204837"/>
            <a:ext cx="8159860" cy="957433"/>
          </a:xfrm>
          <a:custGeom>
            <a:avLst/>
            <a:gdLst>
              <a:gd name="connsiteX0" fmla="*/ 0 w 6615728"/>
              <a:gd name="connsiteY0" fmla="*/ 0 h 711512"/>
              <a:gd name="connsiteX1" fmla="*/ 6615728 w 6615728"/>
              <a:gd name="connsiteY1" fmla="*/ 0 h 711512"/>
              <a:gd name="connsiteX2" fmla="*/ 6615728 w 6615728"/>
              <a:gd name="connsiteY2" fmla="*/ 711512 h 711512"/>
              <a:gd name="connsiteX3" fmla="*/ 0 w 6615728"/>
              <a:gd name="connsiteY3" fmla="*/ 711512 h 711512"/>
              <a:gd name="connsiteX4" fmla="*/ 0 w 6615728"/>
              <a:gd name="connsiteY4" fmla="*/ 0 h 711512"/>
              <a:gd name="connsiteX0" fmla="*/ 811175 w 6615728"/>
              <a:gd name="connsiteY0" fmla="*/ 0 h 1376476"/>
              <a:gd name="connsiteX1" fmla="*/ 6615728 w 6615728"/>
              <a:gd name="connsiteY1" fmla="*/ 664964 h 1376476"/>
              <a:gd name="connsiteX2" fmla="*/ 6615728 w 6615728"/>
              <a:gd name="connsiteY2" fmla="*/ 1376476 h 1376476"/>
              <a:gd name="connsiteX3" fmla="*/ 0 w 6615728"/>
              <a:gd name="connsiteY3" fmla="*/ 1376476 h 1376476"/>
              <a:gd name="connsiteX4" fmla="*/ 811175 w 6615728"/>
              <a:gd name="connsiteY4" fmla="*/ 0 h 1376476"/>
              <a:gd name="connsiteX0" fmla="*/ 1283252 w 7087805"/>
              <a:gd name="connsiteY0" fmla="*/ 0 h 1376476"/>
              <a:gd name="connsiteX1" fmla="*/ 7087805 w 7087805"/>
              <a:gd name="connsiteY1" fmla="*/ 664964 h 1376476"/>
              <a:gd name="connsiteX2" fmla="*/ 7087805 w 7087805"/>
              <a:gd name="connsiteY2" fmla="*/ 1376476 h 1376476"/>
              <a:gd name="connsiteX3" fmla="*/ 0 w 7087805"/>
              <a:gd name="connsiteY3" fmla="*/ 658315 h 1376476"/>
              <a:gd name="connsiteX4" fmla="*/ 1283252 w 7087805"/>
              <a:gd name="connsiteY4" fmla="*/ 0 h 1376476"/>
              <a:gd name="connsiteX0" fmla="*/ 1198586 w 7087805"/>
              <a:gd name="connsiteY0" fmla="*/ 0 h 1493707"/>
              <a:gd name="connsiteX1" fmla="*/ 7087805 w 7087805"/>
              <a:gd name="connsiteY1" fmla="*/ 782195 h 1493707"/>
              <a:gd name="connsiteX2" fmla="*/ 7087805 w 7087805"/>
              <a:gd name="connsiteY2" fmla="*/ 1493707 h 1493707"/>
              <a:gd name="connsiteX3" fmla="*/ 0 w 7087805"/>
              <a:gd name="connsiteY3" fmla="*/ 775546 h 1493707"/>
              <a:gd name="connsiteX4" fmla="*/ 1198586 w 7087805"/>
              <a:gd name="connsiteY4" fmla="*/ 0 h 1493707"/>
              <a:gd name="connsiteX0" fmla="*/ 1211612 w 7100831"/>
              <a:gd name="connsiteY0" fmla="*/ 0 h 1493707"/>
              <a:gd name="connsiteX1" fmla="*/ 7100831 w 7100831"/>
              <a:gd name="connsiteY1" fmla="*/ 782195 h 1493707"/>
              <a:gd name="connsiteX2" fmla="*/ 7100831 w 7100831"/>
              <a:gd name="connsiteY2" fmla="*/ 1493707 h 1493707"/>
              <a:gd name="connsiteX3" fmla="*/ 0 w 7100831"/>
              <a:gd name="connsiteY3" fmla="*/ 762520 h 1493707"/>
              <a:gd name="connsiteX4" fmla="*/ 1211612 w 7100831"/>
              <a:gd name="connsiteY4" fmla="*/ 0 h 1493707"/>
              <a:gd name="connsiteX0" fmla="*/ 1192073 w 7081292"/>
              <a:gd name="connsiteY0" fmla="*/ 0 h 1493707"/>
              <a:gd name="connsiteX1" fmla="*/ 7081292 w 7081292"/>
              <a:gd name="connsiteY1" fmla="*/ 782195 h 1493707"/>
              <a:gd name="connsiteX2" fmla="*/ 7081292 w 7081292"/>
              <a:gd name="connsiteY2" fmla="*/ 1493707 h 1493707"/>
              <a:gd name="connsiteX3" fmla="*/ 0 w 7081292"/>
              <a:gd name="connsiteY3" fmla="*/ 756007 h 1493707"/>
              <a:gd name="connsiteX4" fmla="*/ 1192073 w 7081292"/>
              <a:gd name="connsiteY4" fmla="*/ 0 h 1493707"/>
              <a:gd name="connsiteX0" fmla="*/ 1192073 w 8012148"/>
              <a:gd name="connsiteY0" fmla="*/ 2463 h 1496170"/>
              <a:gd name="connsiteX1" fmla="*/ 8012148 w 8012148"/>
              <a:gd name="connsiteY1" fmla="*/ 0 h 1496170"/>
              <a:gd name="connsiteX2" fmla="*/ 7081292 w 8012148"/>
              <a:gd name="connsiteY2" fmla="*/ 1496170 h 1496170"/>
              <a:gd name="connsiteX3" fmla="*/ 0 w 8012148"/>
              <a:gd name="connsiteY3" fmla="*/ 758470 h 1496170"/>
              <a:gd name="connsiteX4" fmla="*/ 1192073 w 8012148"/>
              <a:gd name="connsiteY4" fmla="*/ 2463 h 1496170"/>
              <a:gd name="connsiteX0" fmla="*/ 1192073 w 8012148"/>
              <a:gd name="connsiteY0" fmla="*/ 2463 h 758470"/>
              <a:gd name="connsiteX1" fmla="*/ 8012148 w 8012148"/>
              <a:gd name="connsiteY1" fmla="*/ 0 h 758470"/>
              <a:gd name="connsiteX2" fmla="*/ 6848578 w 8012148"/>
              <a:gd name="connsiteY2" fmla="*/ 744760 h 758470"/>
              <a:gd name="connsiteX3" fmla="*/ 0 w 8012148"/>
              <a:gd name="connsiteY3" fmla="*/ 758470 h 758470"/>
              <a:gd name="connsiteX4" fmla="*/ 1192073 w 8012148"/>
              <a:gd name="connsiteY4" fmla="*/ 2463 h 758470"/>
              <a:gd name="connsiteX0" fmla="*/ 1192073 w 8012148"/>
              <a:gd name="connsiteY0" fmla="*/ 2463 h 758470"/>
              <a:gd name="connsiteX1" fmla="*/ 8012148 w 8012148"/>
              <a:gd name="connsiteY1" fmla="*/ 0 h 758470"/>
              <a:gd name="connsiteX2" fmla="*/ 6832947 w 8012148"/>
              <a:gd name="connsiteY2" fmla="*/ 744760 h 758470"/>
              <a:gd name="connsiteX3" fmla="*/ 0 w 8012148"/>
              <a:gd name="connsiteY3" fmla="*/ 758470 h 758470"/>
              <a:gd name="connsiteX4" fmla="*/ 1192073 w 8012148"/>
              <a:gd name="connsiteY4" fmla="*/ 2463 h 758470"/>
              <a:gd name="connsiteX0" fmla="*/ 1192073 w 8027779"/>
              <a:gd name="connsiteY0" fmla="*/ 6371 h 762378"/>
              <a:gd name="connsiteX1" fmla="*/ 8027779 w 8027779"/>
              <a:gd name="connsiteY1" fmla="*/ 0 h 762378"/>
              <a:gd name="connsiteX2" fmla="*/ 6832947 w 8027779"/>
              <a:gd name="connsiteY2" fmla="*/ 748668 h 762378"/>
              <a:gd name="connsiteX3" fmla="*/ 0 w 8027779"/>
              <a:gd name="connsiteY3" fmla="*/ 762378 h 762378"/>
              <a:gd name="connsiteX4" fmla="*/ 1192073 w 8027779"/>
              <a:gd name="connsiteY4" fmla="*/ 6371 h 762378"/>
              <a:gd name="connsiteX0" fmla="*/ 1192073 w 8027779"/>
              <a:gd name="connsiteY0" fmla="*/ 18095 h 774102"/>
              <a:gd name="connsiteX1" fmla="*/ 8027779 w 8027779"/>
              <a:gd name="connsiteY1" fmla="*/ 0 h 774102"/>
              <a:gd name="connsiteX2" fmla="*/ 6832947 w 8027779"/>
              <a:gd name="connsiteY2" fmla="*/ 760392 h 774102"/>
              <a:gd name="connsiteX3" fmla="*/ 0 w 8027779"/>
              <a:gd name="connsiteY3" fmla="*/ 774102 h 774102"/>
              <a:gd name="connsiteX4" fmla="*/ 1192073 w 8027779"/>
              <a:gd name="connsiteY4" fmla="*/ 18095 h 774102"/>
              <a:gd name="connsiteX0" fmla="*/ 1203796 w 8039502"/>
              <a:gd name="connsiteY0" fmla="*/ 18095 h 766287"/>
              <a:gd name="connsiteX1" fmla="*/ 8039502 w 8039502"/>
              <a:gd name="connsiteY1" fmla="*/ 0 h 766287"/>
              <a:gd name="connsiteX2" fmla="*/ 6844670 w 8039502"/>
              <a:gd name="connsiteY2" fmla="*/ 760392 h 766287"/>
              <a:gd name="connsiteX3" fmla="*/ 0 w 8039502"/>
              <a:gd name="connsiteY3" fmla="*/ 766287 h 766287"/>
              <a:gd name="connsiteX4" fmla="*/ 1203796 w 8039502"/>
              <a:gd name="connsiteY4" fmla="*/ 18095 h 766287"/>
              <a:gd name="connsiteX0" fmla="*/ 1219427 w 8039502"/>
              <a:gd name="connsiteY0" fmla="*/ 10279 h 766287"/>
              <a:gd name="connsiteX1" fmla="*/ 8039502 w 8039502"/>
              <a:gd name="connsiteY1" fmla="*/ 0 h 766287"/>
              <a:gd name="connsiteX2" fmla="*/ 6844670 w 8039502"/>
              <a:gd name="connsiteY2" fmla="*/ 760392 h 766287"/>
              <a:gd name="connsiteX3" fmla="*/ 0 w 8039502"/>
              <a:gd name="connsiteY3" fmla="*/ 766287 h 766287"/>
              <a:gd name="connsiteX4" fmla="*/ 1219427 w 8039502"/>
              <a:gd name="connsiteY4" fmla="*/ 10279 h 766287"/>
              <a:gd name="connsiteX0" fmla="*/ 1200750 w 8039502"/>
              <a:gd name="connsiteY0" fmla="*/ 4053 h 766287"/>
              <a:gd name="connsiteX1" fmla="*/ 8039502 w 8039502"/>
              <a:gd name="connsiteY1" fmla="*/ 0 h 766287"/>
              <a:gd name="connsiteX2" fmla="*/ 6844670 w 8039502"/>
              <a:gd name="connsiteY2" fmla="*/ 760392 h 766287"/>
              <a:gd name="connsiteX3" fmla="*/ 0 w 8039502"/>
              <a:gd name="connsiteY3" fmla="*/ 766287 h 766287"/>
              <a:gd name="connsiteX4" fmla="*/ 1200750 w 8039502"/>
              <a:gd name="connsiteY4" fmla="*/ 4053 h 766287"/>
              <a:gd name="connsiteX0" fmla="*/ 1200750 w 8039502"/>
              <a:gd name="connsiteY0" fmla="*/ 4053 h 766287"/>
              <a:gd name="connsiteX1" fmla="*/ 8039502 w 8039502"/>
              <a:gd name="connsiteY1" fmla="*/ 0 h 766287"/>
              <a:gd name="connsiteX2" fmla="*/ 6451689 w 8039502"/>
              <a:gd name="connsiteY2" fmla="*/ 765400 h 766287"/>
              <a:gd name="connsiteX3" fmla="*/ 0 w 8039502"/>
              <a:gd name="connsiteY3" fmla="*/ 766287 h 766287"/>
              <a:gd name="connsiteX4" fmla="*/ 1200750 w 8039502"/>
              <a:gd name="connsiteY4" fmla="*/ 4053 h 766287"/>
              <a:gd name="connsiteX0" fmla="*/ 1200750 w 7936723"/>
              <a:gd name="connsiteY0" fmla="*/ 9061 h 771295"/>
              <a:gd name="connsiteX1" fmla="*/ 7936723 w 7936723"/>
              <a:gd name="connsiteY1" fmla="*/ 0 h 771295"/>
              <a:gd name="connsiteX2" fmla="*/ 6451689 w 7936723"/>
              <a:gd name="connsiteY2" fmla="*/ 770408 h 771295"/>
              <a:gd name="connsiteX3" fmla="*/ 0 w 7936723"/>
              <a:gd name="connsiteY3" fmla="*/ 771295 h 771295"/>
              <a:gd name="connsiteX4" fmla="*/ 1200750 w 7936723"/>
              <a:gd name="connsiteY4" fmla="*/ 9061 h 771295"/>
              <a:gd name="connsiteX0" fmla="*/ 1200750 w 7936723"/>
              <a:gd name="connsiteY0" fmla="*/ 9061 h 771295"/>
              <a:gd name="connsiteX1" fmla="*/ 7936723 w 7936723"/>
              <a:gd name="connsiteY1" fmla="*/ 0 h 771295"/>
              <a:gd name="connsiteX2" fmla="*/ 6468412 w 7936723"/>
              <a:gd name="connsiteY2" fmla="*/ 770408 h 771295"/>
              <a:gd name="connsiteX3" fmla="*/ 0 w 7936723"/>
              <a:gd name="connsiteY3" fmla="*/ 771295 h 771295"/>
              <a:gd name="connsiteX4" fmla="*/ 1200750 w 7936723"/>
              <a:gd name="connsiteY4" fmla="*/ 9061 h 77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6723" h="771295">
                <a:moveTo>
                  <a:pt x="1200750" y="9061"/>
                </a:moveTo>
                <a:lnTo>
                  <a:pt x="7936723" y="0"/>
                </a:lnTo>
                <a:lnTo>
                  <a:pt x="6468412" y="770408"/>
                </a:lnTo>
                <a:lnTo>
                  <a:pt x="0" y="771295"/>
                </a:lnTo>
                <a:lnTo>
                  <a:pt x="1200750" y="9061"/>
                </a:lnTo>
                <a:close/>
              </a:path>
            </a:pathLst>
          </a:custGeom>
          <a:gradFill flip="none" rotWithShape="1">
            <a:gsLst>
              <a:gs pos="0">
                <a:srgbClr val="D4CAB2"/>
              </a:gs>
              <a:gs pos="100000">
                <a:srgbClr val="B5AD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59" name="Right Arrow 258"/>
          <p:cNvSpPr/>
          <p:nvPr/>
        </p:nvSpPr>
        <p:spPr>
          <a:xfrm>
            <a:off x="1255719" y="5398514"/>
            <a:ext cx="6626097" cy="2859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100" b="1" spc="67"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Partitioned By Time</a:t>
            </a:r>
          </a:p>
        </p:txBody>
      </p:sp>
      <p:pic>
        <p:nvPicPr>
          <p:cNvPr id="13" name="Picture 12" descr="Wide Orders tab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328" y="1652449"/>
            <a:ext cx="3850842" cy="3530452"/>
          </a:xfrm>
          <a:prstGeom prst="rect">
            <a:avLst/>
          </a:prstGeom>
        </p:spPr>
      </p:pic>
      <p:sp>
        <p:nvSpPr>
          <p:cNvPr id="83" name="Rectangle 82"/>
          <p:cNvSpPr/>
          <p:nvPr/>
        </p:nvSpPr>
        <p:spPr>
          <a:xfrm>
            <a:off x="1263201" y="5163095"/>
            <a:ext cx="6649427" cy="155423"/>
          </a:xfrm>
          <a:prstGeom prst="rect">
            <a:avLst/>
          </a:prstGeom>
          <a:solidFill>
            <a:srgbClr val="F5ECD1"/>
          </a:solidFill>
          <a:ln w="6350" cmpd="sng">
            <a:solidFill>
              <a:srgbClr val="B5AD99"/>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62" name="TextBox 261"/>
          <p:cNvSpPr txBox="1"/>
          <p:nvPr/>
        </p:nvSpPr>
        <p:spPr>
          <a:xfrm>
            <a:off x="901413" y="5522326"/>
            <a:ext cx="989972" cy="307754"/>
          </a:xfrm>
          <a:prstGeom prst="rect">
            <a:avLst/>
          </a:prstGeom>
          <a:noFill/>
        </p:spPr>
        <p:txBody>
          <a:bodyPr wrap="none" lIns="121899" tIns="60949" rIns="121899" bIns="60949" rtlCol="0">
            <a:spAutoFit/>
          </a:bodyPr>
          <a:lstStyle/>
          <a:p>
            <a:r>
              <a:rPr lang="en-US" sz="1200" dirty="0">
                <a:solidFill>
                  <a:schemeClr val="tx2"/>
                </a:solidFill>
              </a:rPr>
              <a:t>Oldest Data</a:t>
            </a:r>
          </a:p>
        </p:txBody>
      </p:sp>
      <p:sp>
        <p:nvSpPr>
          <p:cNvPr id="86" name="TextBox 85"/>
          <p:cNvSpPr txBox="1"/>
          <p:nvPr/>
        </p:nvSpPr>
        <p:spPr>
          <a:xfrm>
            <a:off x="7322388" y="5659622"/>
            <a:ext cx="1374693" cy="307754"/>
          </a:xfrm>
          <a:prstGeom prst="rect">
            <a:avLst/>
          </a:prstGeom>
          <a:noFill/>
        </p:spPr>
        <p:txBody>
          <a:bodyPr wrap="none" lIns="121899" tIns="60949" rIns="121899" bIns="60949" rtlCol="0">
            <a:spAutoFit/>
          </a:bodyPr>
          <a:lstStyle/>
          <a:p>
            <a:r>
              <a:rPr lang="en-US" sz="1200" dirty="0">
                <a:solidFill>
                  <a:schemeClr val="tx2"/>
                </a:solidFill>
              </a:rPr>
              <a:t>Most Recent Data</a:t>
            </a:r>
          </a:p>
        </p:txBody>
      </p:sp>
      <p:pic>
        <p:nvPicPr>
          <p:cNvPr id="75" name="Picture 74"/>
          <p:cNvPicPr>
            <a:picLocks noChangeAspect="1"/>
          </p:cNvPicPr>
          <p:nvPr/>
        </p:nvPicPr>
        <p:blipFill>
          <a:blip r:embed="rId4" cstate="print"/>
          <a:stretch>
            <a:fillRect/>
          </a:stretch>
        </p:blipFill>
        <p:spPr>
          <a:xfrm>
            <a:off x="1244396" y="3196486"/>
            <a:ext cx="507196" cy="618437"/>
          </a:xfrm>
          <a:prstGeom prst="rect">
            <a:avLst/>
          </a:prstGeom>
          <a:effectLst>
            <a:outerShdw blurRad="50800" dist="38100" dir="8100000" algn="tr" rotWithShape="0">
              <a:prstClr val="black">
                <a:alpha val="40000"/>
              </a:prstClr>
            </a:outerShdw>
          </a:effectLst>
        </p:spPr>
      </p:pic>
      <p:pic>
        <p:nvPicPr>
          <p:cNvPr id="80" name="Picture 79"/>
          <p:cNvPicPr>
            <a:picLocks noChangeAspect="1"/>
          </p:cNvPicPr>
          <p:nvPr/>
        </p:nvPicPr>
        <p:blipFill>
          <a:blip r:embed="rId5" cstate="print"/>
          <a:stretch>
            <a:fillRect/>
          </a:stretch>
        </p:blipFill>
        <p:spPr>
          <a:xfrm>
            <a:off x="1747383" y="2911112"/>
            <a:ext cx="507196" cy="618437"/>
          </a:xfrm>
          <a:prstGeom prst="rect">
            <a:avLst/>
          </a:prstGeom>
          <a:effectLst>
            <a:outerShdw blurRad="50800" dist="38100" dir="8100000" algn="tr" rotWithShape="0">
              <a:prstClr val="black">
                <a:alpha val="40000"/>
              </a:prstClr>
            </a:outerShdw>
          </a:effectLst>
        </p:spPr>
      </p:pic>
      <p:pic>
        <p:nvPicPr>
          <p:cNvPr id="109" name="Picture 108" descr="Cold HCC Parti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3702" y="4003789"/>
            <a:ext cx="760794" cy="988652"/>
          </a:xfrm>
          <a:prstGeom prst="rect">
            <a:avLst/>
          </a:prstGeom>
        </p:spPr>
      </p:pic>
      <p:pic>
        <p:nvPicPr>
          <p:cNvPr id="73" name="Picture 72" descr="Cold Archive HCC Partitio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3702" y="4002408"/>
            <a:ext cx="760786" cy="988640"/>
          </a:xfrm>
          <a:prstGeom prst="rect">
            <a:avLst/>
          </a:prstGeom>
        </p:spPr>
      </p:pic>
      <p:pic>
        <p:nvPicPr>
          <p:cNvPr id="55" name="Picture 54" descr="Cold HCC Parti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0637" y="4003789"/>
            <a:ext cx="760794" cy="988652"/>
          </a:xfrm>
          <a:prstGeom prst="rect">
            <a:avLst/>
          </a:prstGeom>
        </p:spPr>
      </p:pic>
      <p:pic>
        <p:nvPicPr>
          <p:cNvPr id="56" name="Picture 55" descr="Cold HCC Parti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4646" y="4003789"/>
            <a:ext cx="760794" cy="988652"/>
          </a:xfrm>
          <a:prstGeom prst="rect">
            <a:avLst/>
          </a:prstGeom>
        </p:spPr>
      </p:pic>
      <p:pic>
        <p:nvPicPr>
          <p:cNvPr id="62" name="Picture 61" descr="Cold HCC Parti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1651" y="4003789"/>
            <a:ext cx="760794" cy="988652"/>
          </a:xfrm>
          <a:prstGeom prst="rect">
            <a:avLst/>
          </a:prstGeom>
        </p:spPr>
      </p:pic>
      <p:pic>
        <p:nvPicPr>
          <p:cNvPr id="65" name="Picture 64" descr="Cold HCC Parti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4575" y="4003585"/>
            <a:ext cx="760794" cy="988652"/>
          </a:xfrm>
          <a:prstGeom prst="rect">
            <a:avLst/>
          </a:prstGeom>
        </p:spPr>
      </p:pic>
      <p:pic>
        <p:nvPicPr>
          <p:cNvPr id="69" name="Picture 68" descr="Cold HCC Parti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6653" y="4003789"/>
            <a:ext cx="760794" cy="988652"/>
          </a:xfrm>
          <a:prstGeom prst="rect">
            <a:avLst/>
          </a:prstGeom>
        </p:spPr>
      </p:pic>
      <p:pic>
        <p:nvPicPr>
          <p:cNvPr id="70" name="Picture 69" descr="Active Compressed Partitio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5991" y="3344483"/>
            <a:ext cx="1267991" cy="1647752"/>
          </a:xfrm>
          <a:prstGeom prst="rect">
            <a:avLst/>
          </a:prstGeom>
        </p:spPr>
      </p:pic>
      <p:pic>
        <p:nvPicPr>
          <p:cNvPr id="71" name="Picture 70" descr="Active Compressed Partitio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7729" y="3344483"/>
            <a:ext cx="1267991" cy="1647752"/>
          </a:xfrm>
          <a:prstGeom prst="rect">
            <a:avLst/>
          </a:prstGeom>
        </p:spPr>
      </p:pic>
      <p:pic>
        <p:nvPicPr>
          <p:cNvPr id="72" name="Picture 71" descr="Active Compressed Partitio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4445" y="3344483"/>
            <a:ext cx="1267991" cy="1647752"/>
          </a:xfrm>
          <a:prstGeom prst="rect">
            <a:avLst/>
          </a:prstGeom>
        </p:spPr>
      </p:pic>
      <p:pic>
        <p:nvPicPr>
          <p:cNvPr id="74" name="Picture 73" descr="Active Compressed Partitio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716" y="3344483"/>
            <a:ext cx="1267991" cy="1647752"/>
          </a:xfrm>
          <a:prstGeom prst="rect">
            <a:avLst/>
          </a:prstGeom>
        </p:spPr>
      </p:pic>
      <p:pic>
        <p:nvPicPr>
          <p:cNvPr id="64" name="Picture 63" descr="Active Partition.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05281" y="3015135"/>
            <a:ext cx="1521589" cy="1976896"/>
          </a:xfrm>
          <a:prstGeom prst="rect">
            <a:avLst/>
          </a:prstGeom>
        </p:spPr>
      </p:pic>
      <p:pic>
        <p:nvPicPr>
          <p:cNvPr id="68" name="Picture 67" descr="Hot Partition.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9107" y="3015543"/>
            <a:ext cx="1521589" cy="1976896"/>
          </a:xfrm>
          <a:prstGeom prst="rect">
            <a:avLst/>
          </a:prstGeom>
        </p:spPr>
      </p:pic>
      <p:pic>
        <p:nvPicPr>
          <p:cNvPr id="14" name="Picture 13"/>
          <p:cNvPicPr>
            <a:picLocks noChangeAspect="1"/>
          </p:cNvPicPr>
          <p:nvPr/>
        </p:nvPicPr>
        <p:blipFill>
          <a:blip r:embed="rId11" cstate="print"/>
          <a:stretch>
            <a:fillRect/>
          </a:stretch>
        </p:blipFill>
        <p:spPr>
          <a:xfrm>
            <a:off x="2254579" y="2626259"/>
            <a:ext cx="507191" cy="618431"/>
          </a:xfrm>
          <a:prstGeom prst="rect">
            <a:avLst/>
          </a:prstGeom>
          <a:effectLst>
            <a:outerShdw blurRad="50800" dist="38100" dir="8100000" algn="tr" rotWithShape="0">
              <a:prstClr val="black">
                <a:alpha val="40000"/>
              </a:prstClr>
            </a:outerShdw>
          </a:effectLst>
        </p:spPr>
      </p:pic>
      <p:sp>
        <p:nvSpPr>
          <p:cNvPr id="15" name="TextBox 14"/>
          <p:cNvSpPr txBox="1"/>
          <p:nvPr/>
        </p:nvSpPr>
        <p:spPr>
          <a:xfrm>
            <a:off x="7777745" y="4705831"/>
            <a:ext cx="1764962" cy="446254"/>
          </a:xfrm>
          <a:prstGeom prst="rect">
            <a:avLst/>
          </a:prstGeom>
          <a:noFill/>
          <a:scene3d>
            <a:camera prst="isometricRightUp">
              <a:rot lat="2100000" lon="18720000" rev="0"/>
            </a:camera>
            <a:lightRig rig="threePt" dir="t"/>
          </a:scene3d>
        </p:spPr>
        <p:txBody>
          <a:bodyPr wrap="none" lIns="121899" tIns="60949" rIns="121899" bIns="60949" rtlCol="0">
            <a:spAutoFit/>
          </a:bodyPr>
          <a:lstStyle/>
          <a:p>
            <a:r>
              <a:rPr lang="en-US" sz="2100" dirty="0">
                <a:solidFill>
                  <a:schemeClr val="tx2"/>
                </a:solidFill>
              </a:rPr>
              <a:t>Tier 1 Storage</a:t>
            </a:r>
          </a:p>
        </p:txBody>
      </p:sp>
      <p:sp>
        <p:nvSpPr>
          <p:cNvPr id="54" name="TextBox 53"/>
          <p:cNvSpPr txBox="1"/>
          <p:nvPr/>
        </p:nvSpPr>
        <p:spPr>
          <a:xfrm>
            <a:off x="9897012" y="3446452"/>
            <a:ext cx="1764962" cy="446254"/>
          </a:xfrm>
          <a:prstGeom prst="rect">
            <a:avLst/>
          </a:prstGeom>
          <a:noFill/>
          <a:scene3d>
            <a:camera prst="isometricRightUp">
              <a:rot lat="2100000" lon="18720000" rev="0"/>
            </a:camera>
            <a:lightRig rig="threePt" dir="t"/>
          </a:scene3d>
        </p:spPr>
        <p:txBody>
          <a:bodyPr wrap="none" lIns="121899" tIns="60949" rIns="121899" bIns="60949" rtlCol="0">
            <a:spAutoFit/>
          </a:bodyPr>
          <a:lstStyle/>
          <a:p>
            <a:r>
              <a:rPr lang="en-US" sz="2100" dirty="0">
                <a:solidFill>
                  <a:schemeClr val="tx2"/>
                </a:solidFill>
              </a:rPr>
              <a:t>Tier 2 Storage</a:t>
            </a:r>
          </a:p>
        </p:txBody>
      </p:sp>
      <p:grpSp>
        <p:nvGrpSpPr>
          <p:cNvPr id="5" name="Group 56"/>
          <p:cNvGrpSpPr/>
          <p:nvPr/>
        </p:nvGrpSpPr>
        <p:grpSpPr>
          <a:xfrm>
            <a:off x="2584497" y="2972721"/>
            <a:ext cx="7707491" cy="3295689"/>
            <a:chOff x="1268105" y="1911215"/>
            <a:chExt cx="5782124" cy="2471767"/>
          </a:xfrm>
        </p:grpSpPr>
        <p:sp>
          <p:nvSpPr>
            <p:cNvPr id="60" name="Rounded Rectangle 59"/>
            <p:cNvSpPr/>
            <p:nvPr/>
          </p:nvSpPr>
          <p:spPr>
            <a:xfrm>
              <a:off x="3951055" y="3054221"/>
              <a:ext cx="3099174" cy="13287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948111" y="3054221"/>
              <a:ext cx="3088721" cy="1077218"/>
            </a:xfrm>
            <a:prstGeom prst="rect">
              <a:avLst/>
            </a:prstGeom>
            <a:noFill/>
          </p:spPr>
          <p:txBody>
            <a:bodyPr wrap="square" rtlCol="0">
              <a:spAutoFit/>
            </a:bodyPr>
            <a:lstStyle/>
            <a:p>
              <a:r>
                <a:rPr lang="en-US" sz="2100" dirty="0">
                  <a:solidFill>
                    <a:schemeClr val="tx2"/>
                  </a:solidFill>
                </a:rPr>
                <a:t>If the </a:t>
              </a:r>
              <a:r>
                <a:rPr lang="en-US" sz="2100" dirty="0" err="1">
                  <a:solidFill>
                    <a:schemeClr val="tx2"/>
                  </a:solidFill>
                </a:rPr>
                <a:t>tablespace</a:t>
              </a:r>
              <a:r>
                <a:rPr lang="en-US" sz="2100" dirty="0">
                  <a:solidFill>
                    <a:schemeClr val="tx2"/>
                  </a:solidFill>
                </a:rPr>
                <a:t> is nearly full compress the oldest partition with archive compression and </a:t>
              </a:r>
            </a:p>
            <a:p>
              <a:r>
                <a:rPr lang="en-US" sz="2100" dirty="0">
                  <a:solidFill>
                    <a:schemeClr val="tx2"/>
                  </a:solidFill>
                </a:rPr>
                <a:t>move it to Tier 2 Storage</a:t>
              </a:r>
            </a:p>
          </p:txBody>
        </p:sp>
        <p:cxnSp>
          <p:nvCxnSpPr>
            <p:cNvPr id="66" name="Straight Connector 65"/>
            <p:cNvCxnSpPr>
              <a:stCxn id="63" idx="1"/>
            </p:cNvCxnSpPr>
            <p:nvPr/>
          </p:nvCxnSpPr>
          <p:spPr>
            <a:xfrm flipH="1" flipV="1">
              <a:off x="1268105" y="1911215"/>
              <a:ext cx="2680006" cy="1681615"/>
            </a:xfrm>
            <a:prstGeom prst="line">
              <a:avLst/>
            </a:prstGeom>
            <a:ln w="38100" cmpd="sng">
              <a:solidFill>
                <a:schemeClr val="tx1"/>
              </a:solidFill>
              <a:headEnd type="oval"/>
              <a:tailEnd type="oval"/>
            </a:ln>
          </p:spPr>
          <p:style>
            <a:lnRef idx="2">
              <a:schemeClr val="accent1"/>
            </a:lnRef>
            <a:fillRef idx="0">
              <a:schemeClr val="accent1"/>
            </a:fillRef>
            <a:effectRef idx="1">
              <a:schemeClr val="accent1"/>
            </a:effectRef>
            <a:fontRef idx="minor">
              <a:schemeClr val="tx1"/>
            </a:fontRef>
          </p:style>
        </p:cxnSp>
      </p:grpSp>
      <p:sp>
        <p:nvSpPr>
          <p:cNvPr id="9" name="Footer Placeholder 8"/>
          <p:cNvSpPr>
            <a:spLocks noGrp="1"/>
          </p:cNvSpPr>
          <p:nvPr>
            <p:ph type="ftr" sz="quarter" idx="11"/>
          </p:nvPr>
        </p:nvSpPr>
        <p:spPr/>
        <p:txBody>
          <a:bodyPr/>
          <a:lstStyle/>
          <a:p>
            <a:r>
              <a:rPr lang="en-US" smtClean="0"/>
              <a:t>Public</a:t>
            </a:r>
            <a:endParaRPr lang="en-US" dirty="0"/>
          </a:p>
        </p:txBody>
      </p:sp>
      <p:sp>
        <p:nvSpPr>
          <p:cNvPr id="10" name="Slide Number Placeholder 9"/>
          <p:cNvSpPr>
            <a:spLocks noGrp="1"/>
          </p:cNvSpPr>
          <p:nvPr>
            <p:ph type="sldNum" sz="quarter" idx="12"/>
          </p:nvPr>
        </p:nvSpPr>
        <p:spPr/>
        <p:txBody>
          <a:bodyPr/>
          <a:lstStyle/>
          <a:p>
            <a:fld id="{C51EAA63-D034-42AE-91FA-B13B9518C7BE}" type="slidenum">
              <a:rPr lang="en-US" smtClean="0"/>
              <a:pPr/>
              <a:t>25</a:t>
            </a:fld>
            <a:endParaRPr lang="en-US" dirty="0"/>
          </a:p>
        </p:txBody>
      </p:sp>
    </p:spTree>
    <p:extLst>
      <p:ext uri="{BB962C8B-B14F-4D97-AF65-F5344CB8AC3E}">
        <p14:creationId xmlns:p14="http://schemas.microsoft.com/office/powerpoint/2010/main" val="29766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109"/>
                                        </p:tgtEl>
                                      </p:cBhvr>
                                    </p:animEffect>
                                    <p:set>
                                      <p:cBhvr>
                                        <p:cTn id="21" dur="1" fill="hold">
                                          <p:stCondLst>
                                            <p:cond delay="499"/>
                                          </p:stCondLst>
                                        </p:cTn>
                                        <p:tgtEl>
                                          <p:spTgt spid="109"/>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childTnLst>
                          </p:cTn>
                        </p:par>
                        <p:par>
                          <p:cTn id="25" fill="hold">
                            <p:stCondLst>
                              <p:cond delay="1000"/>
                            </p:stCondLst>
                            <p:childTnLst>
                              <p:par>
                                <p:cTn id="26" presetID="0" presetClass="path" presetSubtype="0" accel="50000" decel="50000" fill="hold" nodeType="afterEffect">
                                  <p:stCondLst>
                                    <p:cond delay="0"/>
                                  </p:stCondLst>
                                  <p:childTnLst>
                                    <p:animMotion origin="layout" path="M -2.77778E-7 4.21735E-6 L 0.17743 -0.18031 " pathEditMode="relative" ptsTypes="AA">
                                      <p:cBhvr>
                                        <p:cTn id="27" dur="2000" fill="hold"/>
                                        <p:tgtEl>
                                          <p:spTgt spid="7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ChangeArrowheads="1"/>
          </p:cNvSpPr>
          <p:nvPr/>
        </p:nvSpPr>
        <p:spPr bwMode="gray">
          <a:xfrm flipH="1">
            <a:off x="0" y="2987675"/>
            <a:ext cx="12188825" cy="341312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121899" tIns="60949" rIns="121899" bIns="60949" anchor="ctr"/>
          <a:lstStyle/>
          <a:p>
            <a:pPr algn="ctr" fontAlgn="auto">
              <a:lnSpc>
                <a:spcPct val="90000"/>
              </a:lnSpc>
              <a:spcBef>
                <a:spcPts val="0"/>
              </a:spcBef>
              <a:spcAft>
                <a:spcPts val="0"/>
              </a:spcAft>
              <a:buClr>
                <a:schemeClr val="accent1"/>
              </a:buClr>
              <a:defRPr/>
            </a:pPr>
            <a:endParaRPr lang="en-US" dirty="0">
              <a:solidFill>
                <a:prstClr val="white"/>
              </a:solidFill>
              <a:latin typeface="+mn-lt"/>
              <a:ea typeface="+mn-ea"/>
              <a:cs typeface="+mn-cs"/>
            </a:endParaRPr>
          </a:p>
        </p:txBody>
      </p:sp>
      <p:sp>
        <p:nvSpPr>
          <p:cNvPr id="243715" name="Rectangle 14"/>
          <p:cNvSpPr>
            <a:spLocks noChangeArrowheads="1"/>
          </p:cNvSpPr>
          <p:nvPr/>
        </p:nvSpPr>
        <p:spPr bwMode="gray">
          <a:xfrm>
            <a:off x="2538413" y="3262313"/>
            <a:ext cx="1824037"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lnSpc>
                <a:spcPct val="90000"/>
              </a:lnSpc>
              <a:buClr>
                <a:schemeClr val="accent1"/>
              </a:buClr>
            </a:pPr>
            <a:r>
              <a:rPr lang="en-US" sz="1300" dirty="0">
                <a:solidFill>
                  <a:srgbClr val="000000"/>
                </a:solidFill>
              </a:rPr>
              <a:t>IO metadata details</a:t>
            </a:r>
          </a:p>
          <a:p>
            <a:pPr algn="r">
              <a:lnSpc>
                <a:spcPct val="90000"/>
              </a:lnSpc>
              <a:buClr>
                <a:schemeClr val="accent1"/>
              </a:buClr>
            </a:pPr>
            <a:r>
              <a:rPr lang="en-US" sz="1300" dirty="0">
                <a:solidFill>
                  <a:srgbClr val="000000"/>
                </a:solidFill>
              </a:rPr>
              <a:t>exchanged with </a:t>
            </a:r>
            <a:br>
              <a:rPr lang="en-US" sz="1300" dirty="0">
                <a:solidFill>
                  <a:srgbClr val="000000"/>
                </a:solidFill>
              </a:rPr>
            </a:br>
            <a:r>
              <a:rPr lang="en-US" sz="1300" dirty="0">
                <a:solidFill>
                  <a:srgbClr val="000000"/>
                </a:solidFill>
              </a:rPr>
              <a:t>ZFS Storage Appliance</a:t>
            </a:r>
          </a:p>
        </p:txBody>
      </p:sp>
      <p:pic>
        <p:nvPicPr>
          <p:cNvPr id="243716" name="Picture 25" descr="sstor_zfs_7420_tb3d.png"/>
          <p:cNvPicPr>
            <a:picLocks noChangeAspect="1"/>
          </p:cNvPicPr>
          <p:nvPr/>
        </p:nvPicPr>
        <p:blipFill>
          <a:blip r:embed="rId4" cstate="print">
            <a:extLst>
              <a:ext uri="{28A0092B-C50C-407E-A947-70E740481C1C}">
                <a14:useLocalDpi xmlns:a14="http://schemas.microsoft.com/office/drawing/2010/main" val="0"/>
              </a:ext>
            </a:extLst>
          </a:blip>
          <a:srcRect b="40353"/>
          <a:stretch>
            <a:fillRect/>
          </a:stretch>
        </p:blipFill>
        <p:spPr bwMode="gray">
          <a:xfrm>
            <a:off x="3600450" y="4160838"/>
            <a:ext cx="2435225" cy="223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3717"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919538" y="1828800"/>
            <a:ext cx="2738437" cy="386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Down Arrow 26"/>
          <p:cNvSpPr/>
          <p:nvPr/>
        </p:nvSpPr>
        <p:spPr bwMode="gray">
          <a:xfrm>
            <a:off x="8007350" y="2987675"/>
            <a:ext cx="1044575" cy="1141413"/>
          </a:xfrm>
          <a:prstGeom prst="downArrow">
            <a:avLst>
              <a:gd name="adj1" fmla="val 62973"/>
              <a:gd name="adj2" fmla="val 50000"/>
            </a:avLst>
          </a:prstGeom>
          <a:gradFill flip="none" rotWithShape="1">
            <a:gsLst>
              <a:gs pos="0">
                <a:schemeClr val="bg1">
                  <a:shade val="30000"/>
                  <a:satMod val="115000"/>
                  <a:alpha val="0"/>
                </a:schemeClr>
              </a:gs>
              <a:gs pos="50000">
                <a:schemeClr val="accent4">
                  <a:lumMod val="60000"/>
                  <a:lumOff val="40000"/>
                </a:schemeClr>
              </a:gs>
              <a:gs pos="100000">
                <a:schemeClr val="accent4"/>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lnSpc>
                <a:spcPct val="90000"/>
              </a:lnSpc>
              <a:spcBef>
                <a:spcPts val="0"/>
              </a:spcBef>
              <a:spcAft>
                <a:spcPts val="0"/>
              </a:spcAft>
              <a:buClr>
                <a:schemeClr val="accent1"/>
              </a:buClr>
              <a:defRPr/>
            </a:pPr>
            <a:endParaRPr lang="en-US" sz="2800" dirty="0">
              <a:solidFill>
                <a:srgbClr val="000000"/>
              </a:solidFill>
              <a:cs typeface="Arial" pitchFamily="34" charset="0"/>
            </a:endParaRPr>
          </a:p>
        </p:txBody>
      </p:sp>
      <p:sp>
        <p:nvSpPr>
          <p:cNvPr id="10" name="Up-Down Arrow 9"/>
          <p:cNvSpPr/>
          <p:nvPr/>
        </p:nvSpPr>
        <p:spPr bwMode="gray">
          <a:xfrm>
            <a:off x="4625008" y="2913059"/>
            <a:ext cx="965952" cy="1291195"/>
          </a:xfrm>
          <a:prstGeom prst="upDownArrow">
            <a:avLst/>
          </a:prstGeom>
          <a:gradFill flip="none" rotWithShape="1">
            <a:gsLst>
              <a:gs pos="77000">
                <a:srgbClr val="FFFFFF"/>
              </a:gs>
              <a:gs pos="0">
                <a:schemeClr val="bg1">
                  <a:shade val="30000"/>
                  <a:satMod val="115000"/>
                  <a:alpha val="0"/>
                </a:schemeClr>
              </a:gs>
              <a:gs pos="45000">
                <a:schemeClr val="bg1">
                  <a:alpha val="50000"/>
                </a:schemeClr>
              </a:gs>
              <a:gs pos="100000">
                <a:schemeClr val="bg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lnSpc>
                <a:spcPct val="90000"/>
              </a:lnSpc>
              <a:spcBef>
                <a:spcPts val="0"/>
              </a:spcBef>
              <a:spcAft>
                <a:spcPts val="0"/>
              </a:spcAft>
              <a:buClr>
                <a:schemeClr val="accent1"/>
              </a:buClr>
              <a:defRPr/>
            </a:pPr>
            <a:endParaRPr lang="en-US" sz="2800" dirty="0">
              <a:solidFill>
                <a:srgbClr val="000000"/>
              </a:solidFill>
              <a:cs typeface="Arial" pitchFamily="34" charset="0"/>
            </a:endParaRPr>
          </a:p>
        </p:txBody>
      </p:sp>
      <p:pic>
        <p:nvPicPr>
          <p:cNvPr id="243722"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4362450" y="1524000"/>
            <a:ext cx="4908550" cy="160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3723" name="TextBox 36"/>
          <p:cNvSpPr txBox="1">
            <a:spLocks noChangeArrowheads="1"/>
          </p:cNvSpPr>
          <p:nvPr/>
        </p:nvSpPr>
        <p:spPr bwMode="gray">
          <a:xfrm>
            <a:off x="1719263" y="4602163"/>
            <a:ext cx="1844675"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ctr" eaLnBrk="0" hangingPunct="0">
              <a:lnSpc>
                <a:spcPct val="90000"/>
              </a:lnSpc>
              <a:spcBef>
                <a:spcPct val="50000"/>
              </a:spcBef>
              <a:buClr>
                <a:schemeClr val="accent1"/>
              </a:buClr>
              <a:tabLst>
                <a:tab pos="1293813" algn="l"/>
              </a:tabLst>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tabLst>
                <a:tab pos="1293813" algn="l"/>
              </a:tabLst>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tabLst>
                <a:tab pos="1293813" algn="l"/>
              </a:tabLst>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tabLst>
                <a:tab pos="1293813" algn="l"/>
              </a:tabLst>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tabLst>
                <a:tab pos="1293813" algn="l"/>
              </a:tabLst>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tabLst>
                <a:tab pos="1293813" algn="l"/>
              </a:tabLst>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tabLst>
                <a:tab pos="1293813" algn="l"/>
              </a:tabLst>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tabLst>
                <a:tab pos="1293813" algn="l"/>
              </a:tabLst>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tabLst>
                <a:tab pos="1293813" algn="l"/>
              </a:tabLst>
              <a:defRPr sz="2000" b="1">
                <a:solidFill>
                  <a:schemeClr val="tx1"/>
                </a:solidFill>
                <a:latin typeface="Arial" charset="0"/>
                <a:ea typeface="ＭＳ Ｐゴシック" charset="0"/>
              </a:defRPr>
            </a:lvl9pPr>
          </a:lstStyle>
          <a:p>
            <a:pPr eaLnBrk="1" hangingPunct="1">
              <a:spcBef>
                <a:spcPct val="0"/>
              </a:spcBef>
            </a:pPr>
            <a:r>
              <a:rPr lang="en-US" sz="2100">
                <a:solidFill>
                  <a:srgbClr val="FF1414"/>
                </a:solidFill>
              </a:rPr>
              <a:t>Oracle ZS3</a:t>
            </a:r>
            <a:r>
              <a:rPr lang="en-US" sz="1900">
                <a:solidFill>
                  <a:srgbClr val="000000"/>
                </a:solidFill>
              </a:rPr>
              <a:t/>
            </a:r>
            <a:br>
              <a:rPr lang="en-US" sz="1900">
                <a:solidFill>
                  <a:srgbClr val="000000"/>
                </a:solidFill>
              </a:rPr>
            </a:br>
            <a:r>
              <a:rPr lang="en-US" sz="1900">
                <a:solidFill>
                  <a:srgbClr val="000000"/>
                </a:solidFill>
              </a:rPr>
              <a:t>Storage System</a:t>
            </a:r>
          </a:p>
        </p:txBody>
      </p:sp>
      <p:sp>
        <p:nvSpPr>
          <p:cNvPr id="243724" name="Title 1"/>
          <p:cNvSpPr>
            <a:spLocks noGrp="1"/>
          </p:cNvSpPr>
          <p:nvPr>
            <p:ph type="title"/>
          </p:nvPr>
        </p:nvSpPr>
        <p:spPr bwMode="gray">
          <a:xfrm>
            <a:off x="609600" y="676275"/>
            <a:ext cx="10971212" cy="542925"/>
          </a:xfrm>
        </p:spPr>
        <p:txBody>
          <a:bodyPr/>
          <a:lstStyle/>
          <a:p>
            <a:r>
              <a:rPr lang="en-US" dirty="0">
                <a:latin typeface="Arial" charset="0"/>
                <a:ea typeface="ＭＳ Ｐゴシック" charset="0"/>
                <a:cs typeface="ＭＳ Ｐゴシック" charset="0"/>
              </a:rPr>
              <a:t>Oracle Intelligent Storage Protocol (OISP)</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243725" name="Text Placeholder 7"/>
          <p:cNvSpPr>
            <a:spLocks noGrp="1"/>
          </p:cNvSpPr>
          <p:nvPr>
            <p:ph type="body" sz="quarter" idx="13"/>
          </p:nvPr>
        </p:nvSpPr>
        <p:spPr bwMode="gray">
          <a:xfrm>
            <a:off x="609600" y="863600"/>
            <a:ext cx="10971212" cy="406400"/>
          </a:xfrm>
        </p:spPr>
        <p:txBody>
          <a:bodyPr/>
          <a:lstStyle/>
          <a:p>
            <a:pPr>
              <a:spcAft>
                <a:spcPct val="0"/>
              </a:spcAft>
            </a:pPr>
            <a:r>
              <a:rPr lang="en-US" sz="2400" b="1">
                <a:latin typeface="Arial" charset="0"/>
                <a:ea typeface="ＭＳ Ｐゴシック" charset="0"/>
                <a:cs typeface="ＭＳ Ｐゴシック" charset="0"/>
              </a:rPr>
              <a:t>ONLY ON ORACLE ZFS: </a:t>
            </a:r>
            <a:r>
              <a:rPr lang="en-US" sz="2400">
                <a:latin typeface="Arial" charset="0"/>
                <a:ea typeface="ＭＳ Ｐゴシック" charset="0"/>
                <a:cs typeface="ＭＳ Ｐゴシック" charset="0"/>
              </a:rPr>
              <a:t>Virtually Eliminate Manual Tuning for Oracle Database</a:t>
            </a:r>
          </a:p>
        </p:txBody>
      </p:sp>
      <p:sp>
        <p:nvSpPr>
          <p:cNvPr id="243726" name="TextBox 21"/>
          <p:cNvSpPr txBox="1">
            <a:spLocks noChangeArrowheads="1"/>
          </p:cNvSpPr>
          <p:nvPr/>
        </p:nvSpPr>
        <p:spPr bwMode="gray">
          <a:xfrm>
            <a:off x="6100763" y="2295525"/>
            <a:ext cx="16398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eaLnBrk="1" hangingPunct="1">
              <a:lnSpc>
                <a:spcPct val="85000"/>
              </a:lnSpc>
              <a:spcBef>
                <a:spcPct val="0"/>
              </a:spcBef>
            </a:pPr>
            <a:r>
              <a:rPr lang="en-US" dirty="0">
                <a:solidFill>
                  <a:srgbClr val="FFFFFF"/>
                </a:solidFill>
              </a:rPr>
              <a:t>Oracle</a:t>
            </a:r>
            <a:br>
              <a:rPr lang="en-US" dirty="0">
                <a:solidFill>
                  <a:srgbClr val="FFFFFF"/>
                </a:solidFill>
              </a:rPr>
            </a:br>
            <a:r>
              <a:rPr lang="en-US" dirty="0">
                <a:solidFill>
                  <a:srgbClr val="FFFFFF"/>
                </a:solidFill>
              </a:rPr>
              <a:t>Database 12c</a:t>
            </a:r>
          </a:p>
        </p:txBody>
      </p:sp>
      <p:sp>
        <p:nvSpPr>
          <p:cNvPr id="243727" name="TextBox 49"/>
          <p:cNvSpPr txBox="1">
            <a:spLocks noChangeArrowheads="1"/>
          </p:cNvSpPr>
          <p:nvPr/>
        </p:nvSpPr>
        <p:spPr bwMode="gray">
          <a:xfrm>
            <a:off x="8137525" y="4981575"/>
            <a:ext cx="61913" cy="6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eaLnBrk="1" hangingPunct="1">
              <a:spcBef>
                <a:spcPct val="0"/>
              </a:spcBef>
            </a:pPr>
            <a:endParaRPr lang="en-US">
              <a:solidFill>
                <a:srgbClr val="000000"/>
              </a:solidFill>
            </a:endParaRPr>
          </a:p>
        </p:txBody>
      </p:sp>
      <p:pic>
        <p:nvPicPr>
          <p:cNvPr id="128064" name="Picture 41" descr="CPU.tif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5684837" y="5889625"/>
            <a:ext cx="1857375" cy="358775"/>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3729" name="Rectangle 14"/>
          <p:cNvSpPr>
            <a:spLocks noChangeArrowheads="1"/>
          </p:cNvSpPr>
          <p:nvPr/>
        </p:nvSpPr>
        <p:spPr bwMode="gray">
          <a:xfrm>
            <a:off x="6142038" y="4232275"/>
            <a:ext cx="1271587"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lnSpc>
                <a:spcPct val="90000"/>
              </a:lnSpc>
              <a:buClr>
                <a:schemeClr val="accent1"/>
              </a:buClr>
            </a:pPr>
            <a:r>
              <a:rPr lang="en-US" sz="1300">
                <a:solidFill>
                  <a:srgbClr val="000000"/>
                </a:solidFill>
              </a:rPr>
              <a:t>ZFS Storage</a:t>
            </a:r>
            <a:br>
              <a:rPr lang="en-US" sz="1300">
                <a:solidFill>
                  <a:srgbClr val="000000"/>
                </a:solidFill>
              </a:rPr>
            </a:br>
            <a:r>
              <a:rPr lang="en-US" sz="1300">
                <a:solidFill>
                  <a:srgbClr val="000000"/>
                </a:solidFill>
              </a:rPr>
              <a:t>Appliance Dynamically</a:t>
            </a:r>
            <a:br>
              <a:rPr lang="en-US" sz="1300">
                <a:solidFill>
                  <a:srgbClr val="000000"/>
                </a:solidFill>
              </a:rPr>
            </a:br>
            <a:r>
              <a:rPr lang="en-US" sz="1300">
                <a:solidFill>
                  <a:srgbClr val="000000"/>
                </a:solidFill>
              </a:rPr>
              <a:t>Tunes Critical</a:t>
            </a:r>
            <a:br>
              <a:rPr lang="en-US" sz="1300">
                <a:solidFill>
                  <a:srgbClr val="000000"/>
                </a:solidFill>
              </a:rPr>
            </a:br>
            <a:r>
              <a:rPr lang="en-US" sz="1300">
                <a:solidFill>
                  <a:srgbClr val="000000"/>
                </a:solidFill>
              </a:rPr>
              <a:t>Storage Parameters</a:t>
            </a:r>
          </a:p>
        </p:txBody>
      </p:sp>
      <p:pic>
        <p:nvPicPr>
          <p:cNvPr id="243730" name="Picture 2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gray">
          <a:xfrm>
            <a:off x="7600950" y="4151313"/>
            <a:ext cx="2365375" cy="224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99227278"/>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4"/>
          <p:cNvSpPr>
            <a:spLocks noGrp="1"/>
          </p:cNvSpPr>
          <p:nvPr>
            <p:ph type="title"/>
          </p:nvPr>
        </p:nvSpPr>
        <p:spPr>
          <a:xfrm>
            <a:off x="1069975" y="838200"/>
            <a:ext cx="6276975" cy="1468438"/>
          </a:xfrm>
        </p:spPr>
        <p:txBody>
          <a:bodyPr/>
          <a:lstStyle/>
          <a:p>
            <a:r>
              <a:rPr lang="en-US" dirty="0">
                <a:ln>
                  <a:noFill/>
                </a:ln>
                <a:latin typeface="Arial" charset="0"/>
                <a:ea typeface="ＭＳ Ｐゴシック" charset="0"/>
                <a:cs typeface="ＭＳ Ｐゴシック" charset="0"/>
              </a:rPr>
              <a:t>5:00pm – Backup </a:t>
            </a:r>
          </a:p>
        </p:txBody>
      </p:sp>
      <p:pic>
        <p:nvPicPr>
          <p:cNvPr id="23347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3075" y="2862263"/>
            <a:ext cx="2540000"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Arrow Connector 5"/>
          <p:cNvCxnSpPr>
            <a:cxnSpLocks noChangeShapeType="1"/>
          </p:cNvCxnSpPr>
          <p:nvPr/>
        </p:nvCxnSpPr>
        <p:spPr bwMode="auto">
          <a:xfrm>
            <a:off x="3008313" y="4114800"/>
            <a:ext cx="530225" cy="947738"/>
          </a:xfrm>
          <a:prstGeom prst="straightConnector1">
            <a:avLst/>
          </a:prstGeom>
          <a:noFill/>
          <a:ln w="4445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33477" name="TextBox 7"/>
          <p:cNvSpPr txBox="1">
            <a:spLocks noChangeArrowheads="1"/>
          </p:cNvSpPr>
          <p:nvPr/>
        </p:nvSpPr>
        <p:spPr bwMode="auto">
          <a:xfrm>
            <a:off x="8161338" y="946150"/>
            <a:ext cx="3525837" cy="437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a:solidFill>
                  <a:schemeClr val="bg1"/>
                </a:solidFill>
              </a:rPr>
              <a:t>Analysis of the performance of the business is complete.  Another productive day is winding down. </a:t>
            </a:r>
          </a:p>
          <a:p>
            <a:pPr algn="l" eaLnBrk="1" hangingPunct="1"/>
            <a:endParaRPr lang="en-US">
              <a:solidFill>
                <a:schemeClr val="bg1"/>
              </a:solidFill>
            </a:endParaRPr>
          </a:p>
          <a:p>
            <a:pPr algn="l" eaLnBrk="1" hangingPunct="1"/>
            <a:r>
              <a:rPr lang="en-US">
                <a:solidFill>
                  <a:schemeClr val="bg1"/>
                </a:solidFill>
              </a:rPr>
              <a:t>Time to check on the backup plans before heading home…</a:t>
            </a:r>
            <a:endParaRPr lang="en-US"/>
          </a:p>
          <a:p>
            <a:pPr algn="l" eaLnBrk="1" hangingPunct="1"/>
            <a:endParaRPr lang="en-US" sz="1900"/>
          </a:p>
        </p:txBody>
      </p:sp>
    </p:spTree>
    <p:extLst>
      <p:ext uri="{BB962C8B-B14F-4D97-AF65-F5344CB8AC3E}">
        <p14:creationId xmlns:p14="http://schemas.microsoft.com/office/powerpoint/2010/main" val="3961925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2"/>
          <p:cNvSpPr>
            <a:spLocks noGrp="1"/>
          </p:cNvSpPr>
          <p:nvPr>
            <p:ph type="title"/>
          </p:nvPr>
        </p:nvSpPr>
        <p:spPr/>
        <p:txBody>
          <a:bodyPr/>
          <a:lstStyle/>
          <a:p>
            <a:r>
              <a:rPr lang="en-US" sz="4000">
                <a:latin typeface="Arial" charset="0"/>
                <a:ea typeface="ＭＳ Ｐゴシック" charset="0"/>
                <a:cs typeface="ＭＳ Ｐゴシック" charset="0"/>
              </a:rPr>
              <a:t>Challenges with Data Protection</a:t>
            </a:r>
          </a:p>
        </p:txBody>
      </p:sp>
      <p:sp>
        <p:nvSpPr>
          <p:cNvPr id="234499" name="Content Placeholder 7"/>
          <p:cNvSpPr>
            <a:spLocks noGrp="1"/>
          </p:cNvSpPr>
          <p:nvPr>
            <p:ph sz="half" idx="1"/>
          </p:nvPr>
        </p:nvSpPr>
        <p:spPr>
          <a:xfrm>
            <a:off x="1076325" y="1484313"/>
            <a:ext cx="6307138" cy="4962525"/>
          </a:xfrm>
        </p:spPr>
        <p:txBody>
          <a:bodyPr/>
          <a:lstStyle/>
          <a:p>
            <a:pPr>
              <a:spcBef>
                <a:spcPts val="263"/>
              </a:spcBef>
              <a:spcAft>
                <a:spcPct val="0"/>
              </a:spcAft>
            </a:pPr>
            <a:r>
              <a:rPr lang="en-US" sz="2100" b="1">
                <a:latin typeface="Arial" charset="0"/>
                <a:ea typeface="ＭＳ Ｐゴシック" charset="0"/>
                <a:cs typeface="ＭＳ Ｐゴシック" charset="0"/>
              </a:rPr>
              <a:t>Data loss</a:t>
            </a:r>
          </a:p>
          <a:p>
            <a:pPr lvl="1">
              <a:spcAft>
                <a:spcPct val="0"/>
              </a:spcAft>
            </a:pPr>
            <a:r>
              <a:rPr lang="en-US" sz="1900">
                <a:latin typeface="Arial" charset="0"/>
                <a:ea typeface="ＭＳ Ｐゴシック" charset="0"/>
              </a:rPr>
              <a:t>ESG 2008 estimates that 1 in 7 (14%) backups and </a:t>
            </a:r>
            <a:br>
              <a:rPr lang="en-US" sz="1900">
                <a:latin typeface="Arial" charset="0"/>
                <a:ea typeface="ＭＳ Ｐゴシック" charset="0"/>
              </a:rPr>
            </a:br>
            <a:r>
              <a:rPr lang="en-US" sz="1900">
                <a:latin typeface="Arial" charset="0"/>
                <a:ea typeface="ＭＳ Ｐゴシック" charset="0"/>
              </a:rPr>
              <a:t>1 in 6 (17%) restores fail.</a:t>
            </a:r>
          </a:p>
          <a:p>
            <a:pPr>
              <a:spcBef>
                <a:spcPts val="1063"/>
              </a:spcBef>
              <a:spcAft>
                <a:spcPct val="0"/>
              </a:spcAft>
            </a:pPr>
            <a:r>
              <a:rPr lang="en-US" sz="2100" b="1">
                <a:latin typeface="Arial" charset="0"/>
                <a:ea typeface="ＭＳ Ｐゴシック" charset="0"/>
                <a:cs typeface="ＭＳ Ｐゴシック" charset="0"/>
              </a:rPr>
              <a:t>Meeting SLA</a:t>
            </a:r>
            <a:r>
              <a:rPr lang="ja-JP" altLang="en-US" sz="2100" b="1">
                <a:latin typeface="Arial" charset="0"/>
                <a:ea typeface="ＭＳ Ｐゴシック" charset="0"/>
                <a:cs typeface="ＭＳ Ｐゴシック" charset="0"/>
              </a:rPr>
              <a:t>’</a:t>
            </a:r>
            <a:r>
              <a:rPr lang="en-US" sz="2100" b="1">
                <a:latin typeface="Arial" charset="0"/>
                <a:ea typeface="ＭＳ Ｐゴシック" charset="0"/>
                <a:cs typeface="ＭＳ Ｐゴシック" charset="0"/>
              </a:rPr>
              <a:t>s</a:t>
            </a:r>
          </a:p>
          <a:p>
            <a:pPr lvl="1">
              <a:spcAft>
                <a:spcPct val="0"/>
              </a:spcAft>
            </a:pPr>
            <a:r>
              <a:rPr lang="en-US" sz="1900">
                <a:latin typeface="Arial" charset="0"/>
                <a:ea typeface="ＭＳ Ｐゴシック" charset="0"/>
              </a:rPr>
              <a:t>Slow backup and restore performance</a:t>
            </a:r>
          </a:p>
          <a:p>
            <a:pPr>
              <a:spcBef>
                <a:spcPts val="1063"/>
              </a:spcBef>
              <a:spcAft>
                <a:spcPct val="0"/>
              </a:spcAft>
            </a:pPr>
            <a:r>
              <a:rPr lang="en-US" sz="2100" b="1">
                <a:latin typeface="Arial" charset="0"/>
                <a:ea typeface="ＭＳ Ｐゴシック" charset="0"/>
                <a:cs typeface="ＭＳ Ｐゴシック" charset="0"/>
              </a:rPr>
              <a:t>Reducing costs</a:t>
            </a:r>
          </a:p>
          <a:p>
            <a:pPr lvl="1">
              <a:spcAft>
                <a:spcPct val="0"/>
              </a:spcAft>
            </a:pPr>
            <a:r>
              <a:rPr lang="en-US" sz="1900">
                <a:latin typeface="Arial" charset="0"/>
                <a:ea typeface="ＭＳ Ｐゴシック" charset="0"/>
              </a:rPr>
              <a:t>Reducing CAPEX &amp; OPEX while improving staff efficiency</a:t>
            </a:r>
          </a:p>
          <a:p>
            <a:pPr>
              <a:spcBef>
                <a:spcPts val="1063"/>
              </a:spcBef>
              <a:spcAft>
                <a:spcPct val="0"/>
              </a:spcAft>
            </a:pPr>
            <a:r>
              <a:rPr lang="en-US" sz="2100" b="1">
                <a:latin typeface="Arial" charset="0"/>
                <a:ea typeface="ＭＳ Ｐゴシック" charset="0"/>
                <a:cs typeface="ＭＳ Ｐゴシック" charset="0"/>
              </a:rPr>
              <a:t>Reducing complexity</a:t>
            </a:r>
          </a:p>
          <a:p>
            <a:pPr lvl="1">
              <a:spcAft>
                <a:spcPct val="0"/>
              </a:spcAft>
            </a:pPr>
            <a:r>
              <a:rPr lang="en-US" sz="1900">
                <a:latin typeface="Arial" charset="0"/>
                <a:ea typeface="ＭＳ Ｐゴシック" charset="0"/>
              </a:rPr>
              <a:t>Complexity of backup &amp; recovery processes</a:t>
            </a:r>
          </a:p>
          <a:p>
            <a:pPr>
              <a:spcBef>
                <a:spcPts val="1063"/>
              </a:spcBef>
              <a:spcAft>
                <a:spcPct val="0"/>
              </a:spcAft>
            </a:pPr>
            <a:r>
              <a:rPr lang="en-US" sz="2100" b="1">
                <a:latin typeface="Arial" charset="0"/>
                <a:ea typeface="ＭＳ Ｐゴシック" charset="0"/>
                <a:cs typeface="ＭＳ Ｐゴシック" charset="0"/>
              </a:rPr>
              <a:t>Managing data growth</a:t>
            </a:r>
          </a:p>
          <a:p>
            <a:pPr lvl="1">
              <a:spcAft>
                <a:spcPct val="0"/>
              </a:spcAft>
            </a:pPr>
            <a:r>
              <a:rPr lang="en-US" sz="1900">
                <a:latin typeface="Arial" charset="0"/>
                <a:ea typeface="ＭＳ Ｐゴシック" charset="0"/>
              </a:rPr>
              <a:t>Compounding year over year</a:t>
            </a:r>
          </a:p>
          <a:p>
            <a:pPr>
              <a:spcBef>
                <a:spcPct val="0"/>
              </a:spcBef>
            </a:pPr>
            <a:endParaRPr lang="en-US" sz="2100">
              <a:latin typeface="Arial" charset="0"/>
              <a:ea typeface="ＭＳ Ｐゴシック" charset="0"/>
              <a:cs typeface="ＭＳ Ｐゴシック" charset="0"/>
            </a:endParaRPr>
          </a:p>
          <a:p>
            <a:pPr>
              <a:spcBef>
                <a:spcPct val="0"/>
              </a:spcBef>
            </a:pPr>
            <a:endParaRPr lang="en-US" sz="2100">
              <a:latin typeface="Arial" charset="0"/>
              <a:ea typeface="ＭＳ Ｐゴシック" charset="0"/>
              <a:cs typeface="ＭＳ Ｐゴシック" charset="0"/>
            </a:endParaRPr>
          </a:p>
        </p:txBody>
      </p:sp>
      <p:sp>
        <p:nvSpPr>
          <p:cNvPr id="234501" name="TextBox 4"/>
          <p:cNvSpPr txBox="1">
            <a:spLocks noChangeArrowheads="1"/>
          </p:cNvSpPr>
          <p:nvPr/>
        </p:nvSpPr>
        <p:spPr bwMode="auto">
          <a:xfrm>
            <a:off x="8674100" y="5956300"/>
            <a:ext cx="3351213" cy="147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r" eaLnBrk="1" hangingPunct="1">
              <a:lnSpc>
                <a:spcPct val="88000"/>
              </a:lnSpc>
              <a:buClr>
                <a:srgbClr val="000000"/>
              </a:buClr>
              <a:buSzPct val="100000"/>
              <a:buFont typeface="Times New Roman" charset="0"/>
              <a:buNone/>
            </a:pPr>
            <a:r>
              <a:rPr lang="en-US" sz="1100" i="1">
                <a:solidFill>
                  <a:srgbClr val="FFFFFF"/>
                </a:solidFill>
              </a:rPr>
              <a:t>*Enterprise Strategy Group 2008</a:t>
            </a:r>
          </a:p>
        </p:txBody>
      </p:sp>
      <p:sp>
        <p:nvSpPr>
          <p:cNvPr id="234502" name="Text Box 19"/>
          <p:cNvSpPr txBox="1">
            <a:spLocks noChangeArrowheads="1"/>
          </p:cNvSpPr>
          <p:nvPr/>
        </p:nvSpPr>
        <p:spPr bwMode="auto">
          <a:xfrm>
            <a:off x="10277475" y="1676400"/>
            <a:ext cx="129698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lgn="ctr" eaLnBrk="0" hangingPunct="0">
              <a:lnSpc>
                <a:spcPct val="90000"/>
              </a:lnSpc>
              <a:spcBef>
                <a:spcPct val="50000"/>
              </a:spcBef>
              <a:buClr>
                <a:schemeClr val="accent1"/>
              </a:buClr>
              <a:tabLst>
                <a:tab pos="0" algn="l"/>
                <a:tab pos="608013" algn="l"/>
                <a:tab pos="1217613" algn="l"/>
                <a:tab pos="1827213" algn="l"/>
                <a:tab pos="2436813" algn="l"/>
                <a:tab pos="3046413" algn="l"/>
                <a:tab pos="3654425" algn="l"/>
                <a:tab pos="4264025" algn="l"/>
                <a:tab pos="4873625" algn="l"/>
                <a:tab pos="5483225" algn="l"/>
                <a:tab pos="6092825" algn="l"/>
                <a:tab pos="6700838" algn="l"/>
                <a:tab pos="7310438" algn="l"/>
                <a:tab pos="7920038" algn="l"/>
                <a:tab pos="8529638" algn="l"/>
                <a:tab pos="9139238" algn="l"/>
                <a:tab pos="9747250" algn="l"/>
                <a:tab pos="10356850" algn="l"/>
                <a:tab pos="10966450" algn="l"/>
                <a:tab pos="11576050" algn="l"/>
                <a:tab pos="12185650" algn="l"/>
              </a:tabLst>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tabLst>
                <a:tab pos="0" algn="l"/>
                <a:tab pos="608013" algn="l"/>
                <a:tab pos="1217613" algn="l"/>
                <a:tab pos="1827213" algn="l"/>
                <a:tab pos="2436813" algn="l"/>
                <a:tab pos="3046413" algn="l"/>
                <a:tab pos="3654425" algn="l"/>
                <a:tab pos="4264025" algn="l"/>
                <a:tab pos="4873625" algn="l"/>
                <a:tab pos="5483225" algn="l"/>
                <a:tab pos="6092825" algn="l"/>
                <a:tab pos="6700838" algn="l"/>
                <a:tab pos="7310438" algn="l"/>
                <a:tab pos="7920038" algn="l"/>
                <a:tab pos="8529638" algn="l"/>
                <a:tab pos="9139238" algn="l"/>
                <a:tab pos="9747250" algn="l"/>
                <a:tab pos="10356850" algn="l"/>
                <a:tab pos="10966450" algn="l"/>
                <a:tab pos="11576050" algn="l"/>
                <a:tab pos="12185650" algn="l"/>
              </a:tabLst>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tabLst>
                <a:tab pos="0" algn="l"/>
                <a:tab pos="608013" algn="l"/>
                <a:tab pos="1217613" algn="l"/>
                <a:tab pos="1827213" algn="l"/>
                <a:tab pos="2436813" algn="l"/>
                <a:tab pos="3046413" algn="l"/>
                <a:tab pos="3654425" algn="l"/>
                <a:tab pos="4264025" algn="l"/>
                <a:tab pos="4873625" algn="l"/>
                <a:tab pos="5483225" algn="l"/>
                <a:tab pos="6092825" algn="l"/>
                <a:tab pos="6700838" algn="l"/>
                <a:tab pos="7310438" algn="l"/>
                <a:tab pos="7920038" algn="l"/>
                <a:tab pos="8529638" algn="l"/>
                <a:tab pos="9139238" algn="l"/>
                <a:tab pos="9747250" algn="l"/>
                <a:tab pos="10356850" algn="l"/>
                <a:tab pos="10966450" algn="l"/>
                <a:tab pos="11576050" algn="l"/>
                <a:tab pos="12185650" algn="l"/>
              </a:tabLst>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tabLst>
                <a:tab pos="0" algn="l"/>
                <a:tab pos="608013" algn="l"/>
                <a:tab pos="1217613" algn="l"/>
                <a:tab pos="1827213" algn="l"/>
                <a:tab pos="2436813" algn="l"/>
                <a:tab pos="3046413" algn="l"/>
                <a:tab pos="3654425" algn="l"/>
                <a:tab pos="4264025" algn="l"/>
                <a:tab pos="4873625" algn="l"/>
                <a:tab pos="5483225" algn="l"/>
                <a:tab pos="6092825" algn="l"/>
                <a:tab pos="6700838" algn="l"/>
                <a:tab pos="7310438" algn="l"/>
                <a:tab pos="7920038" algn="l"/>
                <a:tab pos="8529638" algn="l"/>
                <a:tab pos="9139238" algn="l"/>
                <a:tab pos="9747250" algn="l"/>
                <a:tab pos="10356850" algn="l"/>
                <a:tab pos="10966450" algn="l"/>
                <a:tab pos="11576050" algn="l"/>
                <a:tab pos="12185650" algn="l"/>
              </a:tabLst>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tabLst>
                <a:tab pos="0" algn="l"/>
                <a:tab pos="608013" algn="l"/>
                <a:tab pos="1217613" algn="l"/>
                <a:tab pos="1827213" algn="l"/>
                <a:tab pos="2436813" algn="l"/>
                <a:tab pos="3046413" algn="l"/>
                <a:tab pos="3654425" algn="l"/>
                <a:tab pos="4264025" algn="l"/>
                <a:tab pos="4873625" algn="l"/>
                <a:tab pos="5483225" algn="l"/>
                <a:tab pos="6092825" algn="l"/>
                <a:tab pos="6700838" algn="l"/>
                <a:tab pos="7310438" algn="l"/>
                <a:tab pos="7920038" algn="l"/>
                <a:tab pos="8529638" algn="l"/>
                <a:tab pos="9139238" algn="l"/>
                <a:tab pos="9747250" algn="l"/>
                <a:tab pos="10356850" algn="l"/>
                <a:tab pos="10966450" algn="l"/>
                <a:tab pos="11576050" algn="l"/>
                <a:tab pos="12185650" algn="l"/>
              </a:tabLst>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tabLst>
                <a:tab pos="0" algn="l"/>
                <a:tab pos="608013" algn="l"/>
                <a:tab pos="1217613" algn="l"/>
                <a:tab pos="1827213" algn="l"/>
                <a:tab pos="2436813" algn="l"/>
                <a:tab pos="3046413" algn="l"/>
                <a:tab pos="3654425" algn="l"/>
                <a:tab pos="4264025" algn="l"/>
                <a:tab pos="4873625" algn="l"/>
                <a:tab pos="5483225" algn="l"/>
                <a:tab pos="6092825" algn="l"/>
                <a:tab pos="6700838" algn="l"/>
                <a:tab pos="7310438" algn="l"/>
                <a:tab pos="7920038" algn="l"/>
                <a:tab pos="8529638" algn="l"/>
                <a:tab pos="9139238" algn="l"/>
                <a:tab pos="9747250" algn="l"/>
                <a:tab pos="10356850" algn="l"/>
                <a:tab pos="10966450" algn="l"/>
                <a:tab pos="11576050" algn="l"/>
                <a:tab pos="12185650" algn="l"/>
              </a:tabLst>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tabLst>
                <a:tab pos="0" algn="l"/>
                <a:tab pos="608013" algn="l"/>
                <a:tab pos="1217613" algn="l"/>
                <a:tab pos="1827213" algn="l"/>
                <a:tab pos="2436813" algn="l"/>
                <a:tab pos="3046413" algn="l"/>
                <a:tab pos="3654425" algn="l"/>
                <a:tab pos="4264025" algn="l"/>
                <a:tab pos="4873625" algn="l"/>
                <a:tab pos="5483225" algn="l"/>
                <a:tab pos="6092825" algn="l"/>
                <a:tab pos="6700838" algn="l"/>
                <a:tab pos="7310438" algn="l"/>
                <a:tab pos="7920038" algn="l"/>
                <a:tab pos="8529638" algn="l"/>
                <a:tab pos="9139238" algn="l"/>
                <a:tab pos="9747250" algn="l"/>
                <a:tab pos="10356850" algn="l"/>
                <a:tab pos="10966450" algn="l"/>
                <a:tab pos="11576050" algn="l"/>
                <a:tab pos="12185650" algn="l"/>
              </a:tabLst>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tabLst>
                <a:tab pos="0" algn="l"/>
                <a:tab pos="608013" algn="l"/>
                <a:tab pos="1217613" algn="l"/>
                <a:tab pos="1827213" algn="l"/>
                <a:tab pos="2436813" algn="l"/>
                <a:tab pos="3046413" algn="l"/>
                <a:tab pos="3654425" algn="l"/>
                <a:tab pos="4264025" algn="l"/>
                <a:tab pos="4873625" algn="l"/>
                <a:tab pos="5483225" algn="l"/>
                <a:tab pos="6092825" algn="l"/>
                <a:tab pos="6700838" algn="l"/>
                <a:tab pos="7310438" algn="l"/>
                <a:tab pos="7920038" algn="l"/>
                <a:tab pos="8529638" algn="l"/>
                <a:tab pos="9139238" algn="l"/>
                <a:tab pos="9747250" algn="l"/>
                <a:tab pos="10356850" algn="l"/>
                <a:tab pos="10966450" algn="l"/>
                <a:tab pos="11576050" algn="l"/>
                <a:tab pos="12185650" algn="l"/>
              </a:tabLst>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tabLst>
                <a:tab pos="0" algn="l"/>
                <a:tab pos="608013" algn="l"/>
                <a:tab pos="1217613" algn="l"/>
                <a:tab pos="1827213" algn="l"/>
                <a:tab pos="2436813" algn="l"/>
                <a:tab pos="3046413" algn="l"/>
                <a:tab pos="3654425" algn="l"/>
                <a:tab pos="4264025" algn="l"/>
                <a:tab pos="4873625" algn="l"/>
                <a:tab pos="5483225" algn="l"/>
                <a:tab pos="6092825" algn="l"/>
                <a:tab pos="6700838" algn="l"/>
                <a:tab pos="7310438" algn="l"/>
                <a:tab pos="7920038" algn="l"/>
                <a:tab pos="8529638" algn="l"/>
                <a:tab pos="9139238" algn="l"/>
                <a:tab pos="9747250" algn="l"/>
                <a:tab pos="10356850" algn="l"/>
                <a:tab pos="10966450" algn="l"/>
                <a:tab pos="11576050" algn="l"/>
                <a:tab pos="12185650" algn="l"/>
              </a:tabLst>
              <a:defRPr sz="2000" b="1">
                <a:solidFill>
                  <a:schemeClr val="tx1"/>
                </a:solidFill>
                <a:latin typeface="Arial" charset="0"/>
                <a:ea typeface="ＭＳ Ｐゴシック" charset="0"/>
              </a:defRPr>
            </a:lvl9pPr>
          </a:lstStyle>
          <a:p>
            <a:pPr eaLnBrk="1" hangingPunct="1">
              <a:spcBef>
                <a:spcPts val="963"/>
              </a:spcBef>
            </a:pPr>
            <a:r>
              <a:rPr lang="en-GB" sz="1900">
                <a:solidFill>
                  <a:srgbClr val="FF0000"/>
                </a:solidFill>
              </a:rPr>
              <a:t>ZS3</a:t>
            </a:r>
          </a:p>
        </p:txBody>
      </p:sp>
      <p:pic>
        <p:nvPicPr>
          <p:cNvPr id="234503" name="Picture 72" descr="Superclusterlighte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0613" y="1847850"/>
            <a:ext cx="739775" cy="1417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4504" name="Picture 4" descr="Exalogic_1up_0074.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638" y="1074738"/>
            <a:ext cx="739775" cy="139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Shape 15"/>
          <p:cNvSpPr/>
          <p:nvPr/>
        </p:nvSpPr>
        <p:spPr>
          <a:xfrm>
            <a:off x="8987705" y="3402513"/>
            <a:ext cx="1196455" cy="911915"/>
          </a:xfrm>
          <a:prstGeom prst="swooshArrow">
            <a:avLst>
              <a:gd name="adj1" fmla="val 25000"/>
              <a:gd name="adj2" fmla="val 25000"/>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121856" tIns="60928" rIns="121856" bIns="60928"/>
          <a:lstStyle/>
          <a:p>
            <a:pPr algn="ctr">
              <a:lnSpc>
                <a:spcPct val="90000"/>
              </a:lnSpc>
              <a:spcBef>
                <a:spcPct val="50000"/>
              </a:spcBef>
              <a:buClr>
                <a:schemeClr val="accent1"/>
              </a:buClr>
              <a:defRPr/>
            </a:pPr>
            <a:endParaRPr lang="en-US" dirty="0">
              <a:solidFill>
                <a:srgbClr val="000000"/>
              </a:solidFill>
              <a:ea typeface="Arial" charset="0"/>
              <a:cs typeface="Arial" charset="0"/>
            </a:endParaRPr>
          </a:p>
        </p:txBody>
      </p:sp>
      <p:sp>
        <p:nvSpPr>
          <p:cNvPr id="17" name="Shape 16"/>
          <p:cNvSpPr/>
          <p:nvPr/>
        </p:nvSpPr>
        <p:spPr>
          <a:xfrm flipV="1">
            <a:off x="8892564" y="2523005"/>
            <a:ext cx="1292939" cy="823584"/>
          </a:xfrm>
          <a:prstGeom prst="swooshArrow">
            <a:avLst>
              <a:gd name="adj1" fmla="val 25000"/>
              <a:gd name="adj2" fmla="val 25000"/>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121856" tIns="60928" rIns="121856" bIns="60928"/>
          <a:lstStyle/>
          <a:p>
            <a:pPr algn="ctr">
              <a:lnSpc>
                <a:spcPct val="90000"/>
              </a:lnSpc>
              <a:spcBef>
                <a:spcPct val="50000"/>
              </a:spcBef>
              <a:buClr>
                <a:schemeClr val="accent1"/>
              </a:buClr>
              <a:defRPr/>
            </a:pPr>
            <a:endParaRPr lang="en-US" dirty="0">
              <a:solidFill>
                <a:srgbClr val="000000"/>
              </a:solidFill>
              <a:ea typeface="Arial" charset="0"/>
              <a:cs typeface="Arial" charset="0"/>
            </a:endParaRPr>
          </a:p>
        </p:txBody>
      </p:sp>
      <p:sp>
        <p:nvSpPr>
          <p:cNvPr id="18" name="Right Arrow 17"/>
          <p:cNvSpPr/>
          <p:nvPr/>
        </p:nvSpPr>
        <p:spPr>
          <a:xfrm>
            <a:off x="8218430" y="3188837"/>
            <a:ext cx="1967064" cy="401913"/>
          </a:xfrm>
          <a:prstGeom prst="righ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0" tIns="0" rIns="0" bIns="0"/>
          <a:lstStyle/>
          <a:p>
            <a:pPr algn="ctr" defTabSz="609291">
              <a:lnSpc>
                <a:spcPct val="90000"/>
              </a:lnSpc>
              <a:spcBef>
                <a:spcPct val="50000"/>
              </a:spcBef>
              <a:buClr>
                <a:schemeClr val="accent1"/>
              </a:buClr>
              <a:defRPr/>
            </a:pPr>
            <a:endParaRPr lang="en-US" sz="2100" dirty="0">
              <a:solidFill>
                <a:srgbClr val="000000"/>
              </a:solidFill>
              <a:latin typeface="Arial" charset="0"/>
              <a:ea typeface="Arial" charset="0"/>
              <a:cs typeface="Arial" charset="0"/>
            </a:endParaRPr>
          </a:p>
        </p:txBody>
      </p:sp>
      <p:grpSp>
        <p:nvGrpSpPr>
          <p:cNvPr id="234514" name="Group 69"/>
          <p:cNvGrpSpPr>
            <a:grpSpLocks/>
          </p:cNvGrpSpPr>
          <p:nvPr/>
        </p:nvGrpSpPr>
        <p:grpSpPr bwMode="auto">
          <a:xfrm>
            <a:off x="9369425" y="1782763"/>
            <a:ext cx="660400" cy="1100137"/>
            <a:chOff x="6158798" y="1438466"/>
            <a:chExt cx="495957" cy="825023"/>
          </a:xfrm>
        </p:grpSpPr>
        <p:pic>
          <p:nvPicPr>
            <p:cNvPr id="20" name="Picture 28"/>
            <p:cNvPicPr>
              <a:picLocks noChangeAspect="1" noChangeArrowheads="1"/>
            </p:cNvPicPr>
            <p:nvPr/>
          </p:nvPicPr>
          <p:blipFill>
            <a:blip r:embed="rId4" cstate="print"/>
            <a:srcRect/>
            <a:stretch>
              <a:fillRect/>
            </a:stretch>
          </p:blipFill>
          <p:spPr bwMode="auto">
            <a:xfrm>
              <a:off x="6162375" y="1643234"/>
              <a:ext cx="488804" cy="620255"/>
            </a:xfrm>
            <a:prstGeom prst="rect">
              <a:avLst/>
            </a:prstGeom>
            <a:noFill/>
            <a:ln w="9525">
              <a:noFill/>
              <a:miter lim="800000"/>
              <a:headEnd/>
              <a:tailEnd/>
            </a:ln>
            <a:effectLst>
              <a:outerShdw dist="38100" dir="2700000" algn="tl" rotWithShape="0">
                <a:srgbClr val="808080">
                  <a:alpha val="39999"/>
                </a:srgbClr>
              </a:outerShdw>
            </a:effectLst>
          </p:spPr>
        </p:pic>
        <p:sp>
          <p:nvSpPr>
            <p:cNvPr id="21" name="TextBox 20"/>
            <p:cNvSpPr txBox="1"/>
            <p:nvPr/>
          </p:nvSpPr>
          <p:spPr>
            <a:xfrm>
              <a:off x="6158798" y="1438466"/>
              <a:ext cx="495957" cy="155956"/>
            </a:xfrm>
            <a:prstGeom prst="rect">
              <a:avLst/>
            </a:prstGeom>
            <a:noFill/>
          </p:spPr>
          <p:txBody>
            <a:bodyPr lIns="0" tIns="0" rIns="0" bIns="0">
              <a:spAutoFit/>
            </a:bodyPr>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eaLnBrk="1" hangingPunct="1"/>
              <a:r>
                <a:rPr lang="en-US" sz="1500">
                  <a:solidFill>
                    <a:srgbClr val="000000"/>
                  </a:solidFill>
                  <a:effectLst>
                    <a:outerShdw blurRad="38100" dist="38100" dir="2700000" algn="tl">
                      <a:srgbClr val="DDDDDD"/>
                    </a:outerShdw>
                  </a:effectLst>
                </a:rPr>
                <a:t>RMAN</a:t>
              </a:r>
            </a:p>
          </p:txBody>
        </p:sp>
      </p:grpSp>
      <p:pic>
        <p:nvPicPr>
          <p:cNvPr id="234515" name="Picture 6" descr="http://www.oracle.com/ocom/groups/public/@ocom/documents/digitalasset/5056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9763" y="4249738"/>
            <a:ext cx="998537" cy="17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4" descr="Exalogic_1up_0074.png"/>
          <p:cNvPicPr>
            <a:picLocks/>
          </p:cNvPicPr>
          <p:nvPr/>
        </p:nvPicPr>
        <p:blipFill>
          <a:blip r:embed="rId6" cstate="print"/>
          <a:srcRect/>
          <a:stretch>
            <a:fillRect/>
          </a:stretch>
        </p:blipFill>
        <p:spPr bwMode="auto">
          <a:xfrm>
            <a:off x="7453313" y="3354388"/>
            <a:ext cx="661987" cy="1460500"/>
          </a:xfrm>
          <a:prstGeom prst="rect">
            <a:avLst/>
          </a:prstGeom>
          <a:noFill/>
          <a:ln w="9525">
            <a:noFill/>
            <a:miter lim="800000"/>
            <a:headEnd/>
            <a:tailEnd/>
          </a:ln>
          <a:effectLst>
            <a:outerShdw dist="139700" dir="2700000" algn="tl" rotWithShape="0">
              <a:srgbClr val="333333">
                <a:alpha val="64999"/>
              </a:srgbClr>
            </a:outerShdw>
          </a:effectLst>
        </p:spPr>
      </p:pic>
      <p:pic>
        <p:nvPicPr>
          <p:cNvPr id="25" name="Picture 119" descr="6119_exalytics_right_cmyk_110929-02.png"/>
          <p:cNvPicPr>
            <a:picLocks noChangeAspect="1"/>
          </p:cNvPicPr>
          <p:nvPr/>
        </p:nvPicPr>
        <p:blipFill>
          <a:blip r:embed="rId7" cstate="print"/>
          <a:srcRect/>
          <a:stretch>
            <a:fillRect/>
          </a:stretch>
        </p:blipFill>
        <p:spPr bwMode="auto">
          <a:xfrm>
            <a:off x="8878888" y="4237038"/>
            <a:ext cx="1392237" cy="498475"/>
          </a:xfrm>
          <a:prstGeom prst="rect">
            <a:avLst/>
          </a:prstGeom>
          <a:noFill/>
          <a:ln w="9525">
            <a:noFill/>
            <a:miter lim="800000"/>
            <a:headEnd/>
            <a:tailEnd/>
          </a:ln>
          <a:effectLst>
            <a:outerShdw dist="139700" dir="2700000" algn="tl" rotWithShape="0">
              <a:srgbClr val="333333">
                <a:alpha val="64999"/>
              </a:srgbClr>
            </a:outerShdw>
          </a:effectLst>
        </p:spPr>
      </p:pic>
      <p:pic>
        <p:nvPicPr>
          <p:cNvPr id="23" name="Picture 22" descr="sstor_zfs_bckup_app_z1-P_ta4d.png"/>
          <p:cNvPicPr>
            <a:picLocks noChangeAspect="1"/>
          </p:cNvPicPr>
          <p:nvPr/>
        </p:nvPicPr>
        <p:blipFill>
          <a:blip r:embed="rId8" cstate="print"/>
          <a:stretch>
            <a:fillRect/>
          </a:stretch>
        </p:blipFill>
        <p:spPr>
          <a:xfrm>
            <a:off x="10348743" y="2109222"/>
            <a:ext cx="1218717" cy="2824428"/>
          </a:xfrm>
          <a:prstGeom prst="rect">
            <a:avLst/>
          </a:prstGeom>
          <a:effectLst>
            <a:reflection blurRad="6350" stA="52000" endA="300" endPos="35000" dir="5400000" sy="-100000" algn="bl" rotWithShape="0"/>
          </a:effectLst>
        </p:spPr>
      </p:pic>
      <p:pic>
        <p:nvPicPr>
          <p:cNvPr id="234519" name="Picture 2" descr="Oracle Database Appliance 3-D Demo and FAQ"/>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80488" y="4838700"/>
            <a:ext cx="1443037" cy="722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513381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2" descr="Oracle 7-ProductStack_all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213" y="2370138"/>
            <a:ext cx="2379662"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6547" name="Picture 26" descr="O_SunZFS_clr.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5663" y="1296988"/>
            <a:ext cx="1581150" cy="97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6548" name="Picture 2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463" y="1373188"/>
            <a:ext cx="1731962"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6549" name="Title 10"/>
          <p:cNvSpPr>
            <a:spLocks noGrp="1"/>
          </p:cNvSpPr>
          <p:nvPr>
            <p:ph type="title"/>
          </p:nvPr>
        </p:nvSpPr>
        <p:spPr/>
        <p:txBody>
          <a:bodyPr/>
          <a:lstStyle/>
          <a:p>
            <a:r>
              <a:rPr lang="en-US">
                <a:latin typeface="Arial" charset="0"/>
                <a:ea typeface="ＭＳ Ｐゴシック" charset="0"/>
                <a:cs typeface="ＭＳ Ｐゴシック" charset="0"/>
              </a:rPr>
              <a:t>Snap Management Utility</a:t>
            </a:r>
          </a:p>
        </p:txBody>
      </p:sp>
      <p:sp>
        <p:nvSpPr>
          <p:cNvPr id="236550" name="Content Placeholder 7"/>
          <p:cNvSpPr>
            <a:spLocks noGrp="1"/>
          </p:cNvSpPr>
          <p:nvPr>
            <p:ph sz="half" idx="1"/>
          </p:nvPr>
        </p:nvSpPr>
        <p:spPr>
          <a:xfrm>
            <a:off x="3894138" y="1552575"/>
            <a:ext cx="7727950" cy="4395788"/>
          </a:xfrm>
        </p:spPr>
        <p:txBody>
          <a:bodyPr/>
          <a:lstStyle/>
          <a:p>
            <a:r>
              <a:rPr lang="en-US" sz="2400">
                <a:latin typeface="Arial" charset="0"/>
                <a:ea typeface="ＭＳ Ｐゴシック" charset="0"/>
                <a:cs typeface="ＭＳ Ｐゴシック" charset="0"/>
              </a:rPr>
              <a:t>Database Storage Efficiency</a:t>
            </a:r>
          </a:p>
          <a:p>
            <a:pPr lvl="1"/>
            <a:r>
              <a:rPr lang="en-US" sz="2000">
                <a:latin typeface="Arial" charset="0"/>
                <a:ea typeface="ＭＳ Ｐゴシック" charset="0"/>
              </a:rPr>
              <a:t>ZFS Storage unlimited snapshot, clone, rollback capabilities</a:t>
            </a:r>
          </a:p>
          <a:p>
            <a:pPr lvl="1"/>
            <a:r>
              <a:rPr lang="en-US" sz="2000">
                <a:latin typeface="Arial" charset="0"/>
                <a:ea typeface="ＭＳ Ｐゴシック" charset="0"/>
              </a:rPr>
              <a:t>Rapid and efficient backups, restores and provisioning</a:t>
            </a:r>
          </a:p>
          <a:p>
            <a:r>
              <a:rPr lang="en-US" sz="2400">
                <a:latin typeface="Arial" charset="0"/>
                <a:ea typeface="ＭＳ Ｐゴシック" charset="0"/>
                <a:cs typeface="ＭＳ Ｐゴシック" charset="0"/>
              </a:rPr>
              <a:t>Simplifies Database Storage Management</a:t>
            </a:r>
          </a:p>
          <a:p>
            <a:pPr lvl="1"/>
            <a:r>
              <a:rPr lang="en-US" sz="2000">
                <a:latin typeface="Arial" charset="0"/>
                <a:ea typeface="ＭＳ Ｐゴシック" charset="0"/>
              </a:rPr>
              <a:t>Browser User Interface and CLI affords rapid familiarity</a:t>
            </a:r>
          </a:p>
          <a:p>
            <a:pPr lvl="1"/>
            <a:r>
              <a:rPr lang="en-US" sz="2000">
                <a:latin typeface="Arial" charset="0"/>
                <a:ea typeface="ＭＳ Ｐゴシック" charset="0"/>
              </a:rPr>
              <a:t>Setup DR environment with optional Remote Replication</a:t>
            </a:r>
          </a:p>
          <a:p>
            <a:r>
              <a:rPr lang="en-US" sz="2400">
                <a:latin typeface="Arial" charset="0"/>
                <a:ea typeface="ＭＳ Ｐゴシック" charset="0"/>
                <a:cs typeface="ＭＳ Ｐゴシック" charset="0"/>
              </a:rPr>
              <a:t>Engineered to work together</a:t>
            </a:r>
          </a:p>
          <a:p>
            <a:pPr lvl="1"/>
            <a:r>
              <a:rPr lang="en-US" sz="2000">
                <a:latin typeface="Arial" charset="0"/>
                <a:ea typeface="ＭＳ Ｐゴシック" charset="0"/>
              </a:rPr>
              <a:t>Oracle ZFS Storage ZS3 - Oracle Database integration</a:t>
            </a:r>
          </a:p>
          <a:p>
            <a:pPr lvl="1"/>
            <a:r>
              <a:rPr lang="en-US" sz="2000">
                <a:latin typeface="Arial" charset="0"/>
                <a:ea typeface="ＭＳ Ｐゴシック" charset="0"/>
              </a:rPr>
              <a:t>Empowers secondary processing such as Dev/Test, Reporting</a:t>
            </a:r>
          </a:p>
          <a:p>
            <a:pPr lvl="1"/>
            <a:endParaRPr lang="en-US" sz="2000">
              <a:latin typeface="Arial" charset="0"/>
              <a:ea typeface="ＭＳ Ｐゴシック" charset="0"/>
            </a:endParaRPr>
          </a:p>
          <a:p>
            <a:endParaRPr lang="en-US" sz="2400">
              <a:latin typeface="Arial" charset="0"/>
              <a:ea typeface="ＭＳ Ｐゴシック" charset="0"/>
              <a:cs typeface="ＭＳ Ｐゴシック" charset="0"/>
            </a:endParaRPr>
          </a:p>
        </p:txBody>
      </p:sp>
    </p:spTree>
    <p:extLst>
      <p:ext uri="{BB962C8B-B14F-4D97-AF65-F5344CB8AC3E}">
        <p14:creationId xmlns:p14="http://schemas.microsoft.com/office/powerpoint/2010/main" val="22972665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a:xfrm>
            <a:off x="3797300" y="2173288"/>
            <a:ext cx="5688013" cy="1757362"/>
          </a:xfrm>
        </p:spPr>
        <p:txBody>
          <a:bodyPr/>
          <a:lstStyle/>
          <a:p>
            <a:r>
              <a:rPr lang="en-US">
                <a:latin typeface="Arial" charset="0"/>
                <a:ea typeface="ＭＳ Ｐゴシック" charset="0"/>
                <a:cs typeface="ＭＳ Ｐゴシック" charset="0"/>
              </a:rPr>
              <a:t>Day in the life of a DBA with ZS3 series storage…</a:t>
            </a:r>
          </a:p>
        </p:txBody>
      </p:sp>
      <p:pic>
        <p:nvPicPr>
          <p:cNvPr id="206851"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663" y="1776413"/>
            <a:ext cx="2857500" cy="284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57720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p:nvPr>
        </p:nvSpPr>
        <p:spPr>
          <a:xfrm>
            <a:off x="1073150" y="328613"/>
            <a:ext cx="10969625" cy="541337"/>
          </a:xfrm>
        </p:spPr>
        <p:txBody>
          <a:bodyPr/>
          <a:lstStyle/>
          <a:p>
            <a:pPr eaLnBrk="1" hangingPunct="1"/>
            <a:r>
              <a:rPr lang="en-US" sz="3600">
                <a:latin typeface="Arial" charset="0"/>
                <a:ea typeface="ＭＳ Ｐゴシック" charset="0"/>
                <a:cs typeface="Arial" charset="0"/>
              </a:rPr>
              <a:t>ZS3 for Backup</a:t>
            </a:r>
          </a:p>
        </p:txBody>
      </p:sp>
      <p:sp>
        <p:nvSpPr>
          <p:cNvPr id="238595" name="Content Placeholder 2"/>
          <p:cNvSpPr>
            <a:spLocks noGrp="1"/>
          </p:cNvSpPr>
          <p:nvPr>
            <p:ph sz="quarter" idx="12"/>
          </p:nvPr>
        </p:nvSpPr>
        <p:spPr>
          <a:xfrm>
            <a:off x="981075" y="1481138"/>
            <a:ext cx="7950200" cy="4708525"/>
          </a:xfrm>
        </p:spPr>
        <p:txBody>
          <a:bodyPr/>
          <a:lstStyle/>
          <a:p>
            <a:pPr>
              <a:spcBef>
                <a:spcPts val="263"/>
              </a:spcBef>
              <a:spcAft>
                <a:spcPct val="0"/>
              </a:spcAft>
            </a:pPr>
            <a:r>
              <a:rPr lang="en-US" sz="2400" b="1">
                <a:latin typeface="Arial" charset="0"/>
                <a:ea typeface="ＭＳ Ｐゴシック" charset="0"/>
                <a:cs typeface="ＭＳ Ｐゴシック" charset="0"/>
              </a:rPr>
              <a:t>Reduce data loss risk</a:t>
            </a:r>
          </a:p>
          <a:p>
            <a:pPr lvl="1">
              <a:spcAft>
                <a:spcPct val="0"/>
              </a:spcAft>
            </a:pPr>
            <a:r>
              <a:rPr lang="en-US" sz="2000">
                <a:latin typeface="Arial" charset="0"/>
                <a:ea typeface="ＭＳ Ｐゴシック" charset="0"/>
              </a:rPr>
              <a:t>Replication of Oracle RMAN disk backup to remote destination</a:t>
            </a:r>
          </a:p>
          <a:p>
            <a:pPr lvl="1">
              <a:spcAft>
                <a:spcPct val="0"/>
              </a:spcAft>
            </a:pPr>
            <a:r>
              <a:rPr lang="en-US" altLang="zh-CN" sz="2000">
                <a:latin typeface="Arial" charset="0"/>
                <a:ea typeface="宋体" charset="0"/>
                <a:cs typeface="Arial" charset="0"/>
              </a:rPr>
              <a:t>Image copy backups are EXACT byte-for-byte copies </a:t>
            </a:r>
            <a:br>
              <a:rPr lang="en-US" altLang="zh-CN" sz="2000">
                <a:latin typeface="Arial" charset="0"/>
                <a:ea typeface="宋体" charset="0"/>
                <a:cs typeface="Arial" charset="0"/>
              </a:rPr>
            </a:br>
            <a:r>
              <a:rPr lang="en-US" altLang="zh-CN" sz="2000">
                <a:latin typeface="Arial" charset="0"/>
                <a:ea typeface="宋体" charset="0"/>
                <a:cs typeface="Arial" charset="0"/>
              </a:rPr>
              <a:t>of database files</a:t>
            </a:r>
          </a:p>
          <a:p>
            <a:pPr>
              <a:spcBef>
                <a:spcPts val="1063"/>
              </a:spcBef>
              <a:spcAft>
                <a:spcPct val="0"/>
              </a:spcAft>
            </a:pPr>
            <a:r>
              <a:rPr lang="en-US" sz="2400" b="1">
                <a:latin typeface="Arial" charset="0"/>
                <a:ea typeface="ＭＳ Ｐゴシック" charset="0"/>
                <a:cs typeface="ＭＳ Ｐゴシック" charset="0"/>
              </a:rPr>
              <a:t>Meet tight SLA</a:t>
            </a:r>
            <a:r>
              <a:rPr lang="ja-JP" altLang="en-US" sz="2400" b="1">
                <a:latin typeface="Arial" charset="0"/>
                <a:ea typeface="ＭＳ Ｐゴシック" charset="0"/>
                <a:cs typeface="ＭＳ Ｐゴシック" charset="0"/>
              </a:rPr>
              <a:t>’</a:t>
            </a:r>
            <a:r>
              <a:rPr lang="en-US" sz="2400" b="1">
                <a:latin typeface="Arial" charset="0"/>
                <a:ea typeface="ＭＳ Ｐゴシック" charset="0"/>
                <a:cs typeface="ＭＳ Ｐゴシック" charset="0"/>
              </a:rPr>
              <a:t>s</a:t>
            </a:r>
          </a:p>
          <a:p>
            <a:pPr lvl="1">
              <a:spcAft>
                <a:spcPct val="0"/>
              </a:spcAft>
            </a:pPr>
            <a:r>
              <a:rPr lang="en-US" sz="2000">
                <a:latin typeface="Arial" charset="0"/>
                <a:ea typeface="ＭＳ Ｐゴシック" charset="0"/>
              </a:rPr>
              <a:t>Backup: up to 25 TB/hr</a:t>
            </a:r>
          </a:p>
          <a:p>
            <a:pPr lvl="1">
              <a:spcAft>
                <a:spcPct val="0"/>
              </a:spcAft>
            </a:pPr>
            <a:r>
              <a:rPr lang="en-US" sz="2000">
                <a:latin typeface="Arial" charset="0"/>
                <a:ea typeface="ＭＳ Ｐゴシック" charset="0"/>
              </a:rPr>
              <a:t>Restore: up to 14 TB/hr</a:t>
            </a:r>
          </a:p>
          <a:p>
            <a:pPr>
              <a:spcBef>
                <a:spcPts val="1063"/>
              </a:spcBef>
              <a:spcAft>
                <a:spcPct val="0"/>
              </a:spcAft>
            </a:pPr>
            <a:r>
              <a:rPr lang="en-US" sz="2400" b="1">
                <a:latin typeface="Arial" charset="0"/>
                <a:ea typeface="ＭＳ Ｐゴシック" charset="0"/>
                <a:cs typeface="ＭＳ Ｐゴシック" charset="0"/>
              </a:rPr>
              <a:t>Shrink storage costs</a:t>
            </a:r>
          </a:p>
          <a:p>
            <a:pPr lvl="1">
              <a:spcAft>
                <a:spcPct val="0"/>
              </a:spcAft>
            </a:pPr>
            <a:r>
              <a:rPr lang="en-US" sz="2000">
                <a:latin typeface="Arial" charset="0"/>
                <a:ea typeface="ＭＳ Ｐゴシック" charset="0"/>
              </a:rPr>
              <a:t>Provides compression for Oracle RMAN image backups for optimal resource utilization</a:t>
            </a:r>
          </a:p>
          <a:p>
            <a:pPr>
              <a:spcBef>
                <a:spcPts val="1063"/>
              </a:spcBef>
              <a:spcAft>
                <a:spcPct val="0"/>
              </a:spcAft>
            </a:pPr>
            <a:r>
              <a:rPr lang="en-US" sz="2400" b="1">
                <a:latin typeface="Arial" charset="0"/>
                <a:ea typeface="ＭＳ Ｐゴシック" charset="0"/>
                <a:cs typeface="ＭＳ Ｐゴシック" charset="0"/>
              </a:rPr>
              <a:t>Minimize operational complexity</a:t>
            </a:r>
          </a:p>
          <a:p>
            <a:pPr lvl="1">
              <a:spcAft>
                <a:spcPct val="0"/>
              </a:spcAft>
            </a:pPr>
            <a:r>
              <a:rPr lang="en-US" altLang="zh-CN" sz="2000">
                <a:latin typeface="Arial" charset="0"/>
                <a:ea typeface="宋体" charset="0"/>
                <a:cs typeface="宋体" charset="0"/>
              </a:rPr>
              <a:t>Managed and tracked by Oracle RMAN</a:t>
            </a:r>
            <a:endParaRPr lang="en-US" sz="2400">
              <a:latin typeface="Arial" charset="0"/>
              <a:ea typeface="ＭＳ Ｐゴシック" charset="0"/>
              <a:cs typeface="Arial" charset="0"/>
            </a:endParaRPr>
          </a:p>
        </p:txBody>
      </p:sp>
      <p:sp>
        <p:nvSpPr>
          <p:cNvPr id="238596" name="Text Placeholder 2"/>
          <p:cNvSpPr>
            <a:spLocks noGrp="1"/>
          </p:cNvSpPr>
          <p:nvPr>
            <p:ph type="body" sz="quarter" idx="13"/>
          </p:nvPr>
        </p:nvSpPr>
        <p:spPr>
          <a:xfrm>
            <a:off x="1073150" y="863600"/>
            <a:ext cx="10969625" cy="406400"/>
          </a:xfrm>
        </p:spPr>
        <p:txBody>
          <a:bodyPr/>
          <a:lstStyle/>
          <a:p>
            <a:pPr eaLnBrk="1" hangingPunct="1">
              <a:spcAft>
                <a:spcPct val="0"/>
              </a:spcAft>
            </a:pPr>
            <a:r>
              <a:rPr lang="en-US" sz="2400">
                <a:solidFill>
                  <a:schemeClr val="tx2"/>
                </a:solidFill>
                <a:latin typeface="Arial" charset="0"/>
                <a:ea typeface="ＭＳ Ｐゴシック" charset="0"/>
                <a:cs typeface="Arial" charset="0"/>
              </a:rPr>
              <a:t>Clear benefits can be found using the right storage platform</a:t>
            </a:r>
          </a:p>
        </p:txBody>
      </p:sp>
      <p:pic>
        <p:nvPicPr>
          <p:cNvPr id="238597" name="Picture 2" descr="C:\Users\mwojnar\Desktop\zfs_zs3-ba-hc_ta4d_nb-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2925" y="1374775"/>
            <a:ext cx="2255838" cy="409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53781268"/>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4"/>
          <p:cNvSpPr>
            <a:spLocks noGrp="1"/>
          </p:cNvSpPr>
          <p:nvPr>
            <p:ph type="title"/>
          </p:nvPr>
        </p:nvSpPr>
        <p:spPr>
          <a:xfrm>
            <a:off x="1069975" y="914400"/>
            <a:ext cx="6392863" cy="1468438"/>
          </a:xfrm>
        </p:spPr>
        <p:txBody>
          <a:bodyPr/>
          <a:lstStyle/>
          <a:p>
            <a:r>
              <a:rPr lang="en-US" dirty="0">
                <a:ln>
                  <a:noFill/>
                </a:ln>
                <a:latin typeface="Arial" charset="0"/>
                <a:ea typeface="ＭＳ Ｐゴシック" charset="0"/>
                <a:cs typeface="ＭＳ Ｐゴシック" charset="0"/>
              </a:rPr>
              <a:t>6:00pm – Dinner with Family</a:t>
            </a:r>
          </a:p>
        </p:txBody>
      </p:sp>
      <p:pic>
        <p:nvPicPr>
          <p:cNvPr id="240643" name="Picture 2"/>
          <p:cNvPicPr>
            <a:picLocks noChangeAspect="1"/>
          </p:cNvPicPr>
          <p:nvPr/>
        </p:nvPicPr>
        <p:blipFill>
          <a:blip r:embed="rId2" cstate="print">
            <a:lum bright="36000" contrast="-64000"/>
            <a:extLst>
              <a:ext uri="{28A0092B-C50C-407E-A947-70E740481C1C}">
                <a14:useLocalDpi xmlns:a14="http://schemas.microsoft.com/office/drawing/2010/main" val="0"/>
              </a:ext>
            </a:extLst>
          </a:blip>
          <a:srcRect/>
          <a:stretch>
            <a:fillRect/>
          </a:stretch>
        </p:blipFill>
        <p:spPr bwMode="auto">
          <a:xfrm>
            <a:off x="7623175" y="0"/>
            <a:ext cx="456565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064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3075" y="2862263"/>
            <a:ext cx="2540000"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Arrow Connector 5"/>
          <p:cNvCxnSpPr>
            <a:cxnSpLocks noChangeShapeType="1"/>
          </p:cNvCxnSpPr>
          <p:nvPr/>
        </p:nvCxnSpPr>
        <p:spPr bwMode="auto">
          <a:xfrm rot="5400000" flipH="1" flipV="1">
            <a:off x="2593182" y="3674269"/>
            <a:ext cx="838200" cy="26987"/>
          </a:xfrm>
          <a:prstGeom prst="straightConnector1">
            <a:avLst/>
          </a:prstGeom>
          <a:noFill/>
          <a:ln w="4445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 name="Straight Arrow Connector 6"/>
          <p:cNvCxnSpPr>
            <a:cxnSpLocks noChangeShapeType="1"/>
          </p:cNvCxnSpPr>
          <p:nvPr/>
        </p:nvCxnSpPr>
        <p:spPr bwMode="auto">
          <a:xfrm flipH="1">
            <a:off x="2979738" y="4140200"/>
            <a:ext cx="23812" cy="820738"/>
          </a:xfrm>
          <a:prstGeom prst="straightConnector1">
            <a:avLst/>
          </a:prstGeom>
          <a:noFill/>
          <a:ln w="4445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40647" name="TextBox 7"/>
          <p:cNvSpPr txBox="1">
            <a:spLocks noChangeArrowheads="1"/>
          </p:cNvSpPr>
          <p:nvPr/>
        </p:nvSpPr>
        <p:spPr bwMode="auto">
          <a:xfrm>
            <a:off x="8161338" y="454025"/>
            <a:ext cx="3525837" cy="437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a:t>Another productive day is over.  Troubleshooting took less time, so new projects could be started.  Reports were delivered on time, and the backup is securely stored on ZS3.</a:t>
            </a:r>
          </a:p>
          <a:p>
            <a:pPr algn="l" eaLnBrk="1" hangingPunct="1"/>
            <a:endParaRPr lang="en-US"/>
          </a:p>
          <a:p>
            <a:pPr algn="l" eaLnBrk="1" hangingPunct="1"/>
            <a:r>
              <a:rPr lang="en-US"/>
              <a:t>Time to head home…</a:t>
            </a:r>
          </a:p>
          <a:p>
            <a:pPr algn="l" eaLnBrk="1" hangingPunct="1"/>
            <a:endParaRPr lang="en-US" sz="1900"/>
          </a:p>
        </p:txBody>
      </p:sp>
    </p:spTree>
    <p:extLst>
      <p:ext uri="{BB962C8B-B14F-4D97-AF65-F5344CB8AC3E}">
        <p14:creationId xmlns:p14="http://schemas.microsoft.com/office/powerpoint/2010/main" val="3553205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p:txBody>
          <a:bodyPr/>
          <a:lstStyle/>
          <a:p>
            <a:r>
              <a:rPr lang="en-US" dirty="0">
                <a:latin typeface="Arial" charset="0"/>
                <a:ea typeface="ＭＳ Ｐゴシック" charset="0"/>
                <a:cs typeface="ＭＳ Ｐゴシック" charset="0"/>
              </a:rPr>
              <a:t>Additional Information</a:t>
            </a:r>
          </a:p>
        </p:txBody>
      </p:sp>
      <p:sp>
        <p:nvSpPr>
          <p:cNvPr id="246787" name="Content Placeholder 2"/>
          <p:cNvSpPr>
            <a:spLocks noGrp="1"/>
          </p:cNvSpPr>
          <p:nvPr>
            <p:ph sz="half" idx="1"/>
          </p:nvPr>
        </p:nvSpPr>
        <p:spPr>
          <a:xfrm>
            <a:off x="1076325" y="1552575"/>
            <a:ext cx="10545763" cy="4395788"/>
          </a:xfrm>
        </p:spPr>
        <p:txBody>
          <a:bodyPr/>
          <a:lstStyle/>
          <a:p>
            <a:r>
              <a:rPr lang="en-US" sz="2000">
                <a:latin typeface="Arial" charset="0"/>
                <a:ea typeface="ＭＳ Ｐゴシック" charset="0"/>
                <a:cs typeface="ＭＳ Ｐゴシック" charset="0"/>
              </a:rPr>
              <a:t>Oracle ZFS Storage ZS3</a:t>
            </a:r>
          </a:p>
          <a:p>
            <a:pPr lvl="1"/>
            <a:r>
              <a:rPr lang="en-US" sz="1900">
                <a:latin typeface="Arial" charset="0"/>
                <a:ea typeface="ＭＳ Ｐゴシック" charset="0"/>
                <a:hlinkClick r:id="rId3"/>
              </a:rPr>
              <a:t>http://www.oracle.com/us/products/servers-storage/storage/nas/overview/index.html</a:t>
            </a:r>
            <a:endParaRPr lang="en-US" sz="1900">
              <a:latin typeface="Arial" charset="0"/>
              <a:ea typeface="ＭＳ Ｐゴシック" charset="0"/>
            </a:endParaRPr>
          </a:p>
          <a:p>
            <a:r>
              <a:rPr lang="en-US" sz="2000">
                <a:latin typeface="Arial" charset="0"/>
                <a:ea typeface="ＭＳ Ｐゴシック" charset="0"/>
                <a:cs typeface="ＭＳ Ｐゴシック" charset="0"/>
              </a:rPr>
              <a:t>Enterprise Manager Plug-in</a:t>
            </a:r>
          </a:p>
          <a:p>
            <a:pPr lvl="1"/>
            <a:r>
              <a:rPr lang="en-US" sz="1900">
                <a:latin typeface="Arial" charset="0"/>
                <a:ea typeface="ＭＳ Ｐゴシック" charset="0"/>
                <a:hlinkClick r:id="rId4"/>
              </a:rPr>
              <a:t>http://www.oracle.com/technetwork/oem/grid-control/downloads/zfs-storage-plugin-487867.html</a:t>
            </a:r>
            <a:endParaRPr lang="en-US" sz="1900">
              <a:latin typeface="Arial" charset="0"/>
              <a:ea typeface="ＭＳ Ｐゴシック" charset="0"/>
            </a:endParaRPr>
          </a:p>
          <a:p>
            <a:r>
              <a:rPr lang="en-US" sz="2000">
                <a:latin typeface="Arial" charset="0"/>
                <a:ea typeface="ＭＳ Ｐゴシック" charset="0"/>
                <a:cs typeface="ＭＳ Ｐゴシック" charset="0"/>
              </a:rPr>
              <a:t>Snap Management Utility</a:t>
            </a:r>
          </a:p>
          <a:p>
            <a:pPr lvl="1"/>
            <a:r>
              <a:rPr lang="en-US" sz="1900">
                <a:latin typeface="Arial" charset="0"/>
                <a:ea typeface="ＭＳ Ｐゴシック" charset="0"/>
                <a:hlinkClick r:id="rId5"/>
              </a:rPr>
              <a:t>http://www.oracle.com/us/products/servers-storage/storage/nas/snap/overview/index.html</a:t>
            </a:r>
            <a:endParaRPr lang="en-US" sz="1900">
              <a:latin typeface="Arial" charset="0"/>
              <a:ea typeface="ＭＳ Ｐゴシック" charset="0"/>
            </a:endParaRPr>
          </a:p>
          <a:p>
            <a:r>
              <a:rPr lang="en-US" sz="2000">
                <a:latin typeface="Arial" charset="0"/>
                <a:ea typeface="ＭＳ Ｐゴシック" charset="0"/>
                <a:cs typeface="ＭＳ Ｐゴシック" charset="0"/>
              </a:rPr>
              <a:t>Hybrid Columnar Compression</a:t>
            </a:r>
          </a:p>
          <a:p>
            <a:pPr lvl="1"/>
            <a:r>
              <a:rPr lang="en-US" sz="1900">
                <a:latin typeface="Arial" charset="0"/>
                <a:ea typeface="ＭＳ Ｐゴシック" charset="0"/>
                <a:hlinkClick r:id="rId6"/>
              </a:rPr>
              <a:t>http://www.oracle.com/technetwork/issue-archive/2010/10-jan/o10compression-082302.html</a:t>
            </a:r>
            <a:endParaRPr lang="en-US" sz="1900">
              <a:latin typeface="Arial" charset="0"/>
              <a:ea typeface="ＭＳ Ｐゴシック" charset="0"/>
            </a:endParaRPr>
          </a:p>
          <a:p>
            <a:r>
              <a:rPr lang="en-US" sz="2000">
                <a:latin typeface="Arial" charset="0"/>
                <a:ea typeface="ＭＳ Ｐゴシック" charset="0"/>
                <a:cs typeface="ＭＳ Ｐゴシック" charset="0"/>
              </a:rPr>
              <a:t>Oracle Intelligent Storage Protocol (OISP)</a:t>
            </a:r>
          </a:p>
          <a:p>
            <a:pPr lvl="1"/>
            <a:r>
              <a:rPr lang="en-US" sz="1900">
                <a:latin typeface="Arial" charset="0"/>
                <a:ea typeface="ＭＳ Ｐゴシック" charset="0"/>
                <a:hlinkClick r:id="rId7"/>
              </a:rPr>
              <a:t>http://docs.oracle.com/cd/E27998_01/html/E48433/integration__oracle_intelligent_storage_protocol.html</a:t>
            </a:r>
            <a:endParaRPr lang="en-US" sz="1900">
              <a:latin typeface="Arial" charset="0"/>
              <a:ea typeface="ＭＳ Ｐゴシック" charset="0"/>
            </a:endParaRPr>
          </a:p>
          <a:p>
            <a:pPr lvl="1">
              <a:buFont typeface="Arial" charset="0"/>
              <a:buNone/>
            </a:pPr>
            <a:endParaRPr lang="en-US" sz="1900">
              <a:latin typeface="Arial" charset="0"/>
              <a:ea typeface="ＭＳ Ｐゴシック" charset="0"/>
            </a:endParaRPr>
          </a:p>
        </p:txBody>
      </p:sp>
    </p:spTree>
    <p:extLst>
      <p:ext uri="{BB962C8B-B14F-4D97-AF65-F5344CB8AC3E}">
        <p14:creationId xmlns:p14="http://schemas.microsoft.com/office/powerpoint/2010/main" val="3099499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33</a:t>
            </a:fld>
            <a:endParaRPr lang="en-US" dirty="0"/>
          </a:p>
        </p:txBody>
      </p:sp>
    </p:spTree>
    <p:extLst>
      <p:ext uri="{BB962C8B-B14F-4D97-AF65-F5344CB8AC3E}">
        <p14:creationId xmlns:p14="http://schemas.microsoft.com/office/powerpoint/2010/main" val="20125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57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4"/>
          <p:cNvSpPr>
            <a:spLocks noGrp="1"/>
          </p:cNvSpPr>
          <p:nvPr>
            <p:ph type="title"/>
          </p:nvPr>
        </p:nvSpPr>
        <p:spPr>
          <a:xfrm>
            <a:off x="1084263" y="609600"/>
            <a:ext cx="6276975" cy="1468437"/>
          </a:xfrm>
        </p:spPr>
        <p:txBody>
          <a:bodyPr/>
          <a:lstStyle/>
          <a:p>
            <a:r>
              <a:rPr lang="en-US" dirty="0">
                <a:ln>
                  <a:noFill/>
                </a:ln>
                <a:latin typeface="Arial" charset="0"/>
                <a:ea typeface="ＭＳ Ｐゴシック" charset="0"/>
                <a:cs typeface="ＭＳ Ｐゴシック" charset="0"/>
              </a:rPr>
              <a:t>9:00am – Troubleshooting</a:t>
            </a:r>
          </a:p>
        </p:txBody>
      </p:sp>
      <p:pic>
        <p:nvPicPr>
          <p:cNvPr id="20787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6150" y="2874963"/>
            <a:ext cx="2540000"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Arrow Connector 5"/>
          <p:cNvCxnSpPr>
            <a:cxnSpLocks noChangeShapeType="1"/>
          </p:cNvCxnSpPr>
          <p:nvPr/>
        </p:nvCxnSpPr>
        <p:spPr bwMode="auto">
          <a:xfrm rot="10800000">
            <a:off x="2608263" y="4094163"/>
            <a:ext cx="823912" cy="26987"/>
          </a:xfrm>
          <a:prstGeom prst="straightConnector1">
            <a:avLst/>
          </a:prstGeom>
          <a:noFill/>
          <a:ln w="4445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 name="Straight Arrow Connector 13"/>
          <p:cNvCxnSpPr>
            <a:cxnSpLocks noChangeShapeType="1"/>
          </p:cNvCxnSpPr>
          <p:nvPr/>
        </p:nvCxnSpPr>
        <p:spPr bwMode="auto">
          <a:xfrm rot="5400000" flipH="1" flipV="1">
            <a:off x="3051969" y="3706019"/>
            <a:ext cx="938213" cy="9525"/>
          </a:xfrm>
          <a:prstGeom prst="straightConnector1">
            <a:avLst/>
          </a:prstGeom>
          <a:noFill/>
          <a:ln w="4445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9" name="Pie 18"/>
          <p:cNvSpPr/>
          <p:nvPr/>
        </p:nvSpPr>
        <p:spPr>
          <a:xfrm>
            <a:off x="2270125" y="2917825"/>
            <a:ext cx="2378075" cy="2255838"/>
          </a:xfrm>
          <a:prstGeom prst="pie">
            <a:avLst>
              <a:gd name="adj1" fmla="val 10877494"/>
              <a:gd name="adj2" fmla="val 16200000"/>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nSpc>
                <a:spcPct val="90000"/>
              </a:lnSpc>
              <a:spcBef>
                <a:spcPct val="50000"/>
              </a:spcBef>
              <a:buClr>
                <a:schemeClr val="accent1"/>
              </a:buClr>
              <a:defRPr/>
            </a:pPr>
            <a:endParaRPr lang="en-US" sz="1600" dirty="0" err="1">
              <a:solidFill>
                <a:schemeClr val="tx1"/>
              </a:solidFill>
              <a:latin typeface="Arial" pitchFamily="34" charset="0"/>
              <a:cs typeface="Arial" pitchFamily="34" charset="0"/>
            </a:endParaRPr>
          </a:p>
        </p:txBody>
      </p:sp>
      <p:sp>
        <p:nvSpPr>
          <p:cNvPr id="207879" name="TextBox 20"/>
          <p:cNvSpPr txBox="1">
            <a:spLocks noChangeArrowheads="1"/>
          </p:cNvSpPr>
          <p:nvPr/>
        </p:nvSpPr>
        <p:spPr bwMode="auto">
          <a:xfrm>
            <a:off x="8161338" y="946150"/>
            <a:ext cx="3525837" cy="437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ctr" eaLnBrk="0" hangingPunct="0">
              <a:lnSpc>
                <a:spcPct val="90000"/>
              </a:lnSpc>
              <a:spcBef>
                <a:spcPct val="50000"/>
              </a:spcBef>
              <a:buClr>
                <a:schemeClr val="accent1"/>
              </a:buClr>
              <a:defRPr sz="2000" b="1">
                <a:solidFill>
                  <a:schemeClr val="tx1"/>
                </a:solidFill>
                <a:latin typeface="Arial" charset="0"/>
                <a:ea typeface="ＭＳ Ｐゴシック" charset="0"/>
              </a:defRPr>
            </a:lvl1pPr>
            <a:lvl2pPr marL="742950" indent="-285750" algn="ctr" eaLnBrk="0" hangingPunct="0">
              <a:lnSpc>
                <a:spcPct val="90000"/>
              </a:lnSpc>
              <a:spcBef>
                <a:spcPct val="50000"/>
              </a:spcBef>
              <a:buClr>
                <a:schemeClr val="accent1"/>
              </a:buClr>
              <a:defRPr sz="2000" b="1">
                <a:solidFill>
                  <a:schemeClr val="tx1"/>
                </a:solidFill>
                <a:latin typeface="Arial" charset="0"/>
                <a:ea typeface="ＭＳ Ｐゴシック" charset="0"/>
              </a:defRPr>
            </a:lvl2pPr>
            <a:lvl3pPr marL="11430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3pPr>
            <a:lvl4pPr marL="16002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4pPr>
            <a:lvl5pPr marL="2057400" indent="-228600" algn="ctr" eaLnBrk="0" hangingPunct="0">
              <a:lnSpc>
                <a:spcPct val="90000"/>
              </a:lnSpc>
              <a:spcBef>
                <a:spcPct val="50000"/>
              </a:spcBef>
              <a:buClr>
                <a:schemeClr val="accent1"/>
              </a:buClr>
              <a:defRPr sz="2000" b="1">
                <a:solidFill>
                  <a:schemeClr val="tx1"/>
                </a:solidFill>
                <a:latin typeface="Arial" charset="0"/>
                <a:ea typeface="ＭＳ Ｐゴシック"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ＭＳ Ｐゴシック" charset="0"/>
              </a:defRPr>
            </a:lvl9pPr>
          </a:lstStyle>
          <a:p>
            <a:pPr algn="l" eaLnBrk="1" hangingPunct="1"/>
            <a:r>
              <a:rPr lang="en-US">
                <a:solidFill>
                  <a:schemeClr val="bg1"/>
                </a:solidFill>
              </a:rPr>
              <a:t>DBA is just sitting down at his desk when the phone rings.   </a:t>
            </a:r>
          </a:p>
          <a:p>
            <a:pPr algn="l" eaLnBrk="1" hangingPunct="1"/>
            <a:r>
              <a:rPr lang="en-US">
                <a:solidFill>
                  <a:schemeClr val="bg1"/>
                </a:solidFill>
              </a:rPr>
              <a:t>It</a:t>
            </a:r>
            <a:r>
              <a:rPr lang="ja-JP" altLang="en-US">
                <a:solidFill>
                  <a:schemeClr val="bg1"/>
                </a:solidFill>
              </a:rPr>
              <a:t>’</a:t>
            </a:r>
            <a:r>
              <a:rPr lang="en-US">
                <a:solidFill>
                  <a:schemeClr val="bg1"/>
                </a:solidFill>
              </a:rPr>
              <a:t>s a panicked call from one of the business owners that a key production database has slowed to crawl.  </a:t>
            </a:r>
          </a:p>
          <a:p>
            <a:pPr algn="l" eaLnBrk="1" hangingPunct="1"/>
            <a:endParaRPr lang="en-US">
              <a:solidFill>
                <a:schemeClr val="bg1"/>
              </a:solidFill>
            </a:endParaRPr>
          </a:p>
          <a:p>
            <a:pPr algn="l" eaLnBrk="1" hangingPunct="1"/>
            <a:r>
              <a:rPr lang="en-US">
                <a:solidFill>
                  <a:schemeClr val="bg1"/>
                </a:solidFill>
              </a:rPr>
              <a:t>Time to figure out what</a:t>
            </a:r>
            <a:r>
              <a:rPr lang="ja-JP" altLang="en-US">
                <a:solidFill>
                  <a:schemeClr val="bg1"/>
                </a:solidFill>
              </a:rPr>
              <a:t>’</a:t>
            </a:r>
            <a:r>
              <a:rPr lang="en-US">
                <a:solidFill>
                  <a:schemeClr val="bg1"/>
                </a:solidFill>
              </a:rPr>
              <a:t>s going on and how to fix it…</a:t>
            </a:r>
            <a:endParaRPr lang="en-US"/>
          </a:p>
          <a:p>
            <a:pPr algn="l" eaLnBrk="1" hangingPunct="1"/>
            <a:endParaRPr lang="en-US" sz="1900"/>
          </a:p>
        </p:txBody>
      </p:sp>
    </p:spTree>
    <p:extLst>
      <p:ext uri="{BB962C8B-B14F-4D97-AF65-F5344CB8AC3E}">
        <p14:creationId xmlns:p14="http://schemas.microsoft.com/office/powerpoint/2010/main" val="42427720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2"/>
          <p:cNvSpPr>
            <a:spLocks noGrp="1"/>
          </p:cNvSpPr>
          <p:nvPr>
            <p:ph type="title"/>
          </p:nvPr>
        </p:nvSpPr>
        <p:spPr/>
        <p:txBody>
          <a:bodyPr/>
          <a:lstStyle/>
          <a:p>
            <a:r>
              <a:rPr lang="en-US">
                <a:latin typeface="Arial" charset="0"/>
                <a:ea typeface="ＭＳ Ｐゴシック" charset="0"/>
                <a:cs typeface="ＭＳ Ｐゴシック" charset="0"/>
              </a:rPr>
              <a:t>Challenges in Responding to Trouble Calls</a:t>
            </a:r>
          </a:p>
        </p:txBody>
      </p:sp>
      <p:sp>
        <p:nvSpPr>
          <p:cNvPr id="208899" name="Content Placeholder 3"/>
          <p:cNvSpPr>
            <a:spLocks noGrp="1"/>
          </p:cNvSpPr>
          <p:nvPr>
            <p:ph sz="half" idx="1"/>
          </p:nvPr>
        </p:nvSpPr>
        <p:spPr>
          <a:xfrm>
            <a:off x="4276725" y="1536700"/>
            <a:ext cx="6924675" cy="4397375"/>
          </a:xfrm>
        </p:spPr>
        <p:txBody>
          <a:bodyPr/>
          <a:lstStyle/>
          <a:p>
            <a:r>
              <a:rPr lang="en-US" sz="2400">
                <a:latin typeface="Arial" charset="0"/>
                <a:ea typeface="ＭＳ Ｐゴシック" charset="0"/>
                <a:cs typeface="ＭＳ Ｐゴシック" charset="0"/>
              </a:rPr>
              <a:t>Call comes in from a user that is having an issue</a:t>
            </a:r>
          </a:p>
          <a:p>
            <a:pPr lvl="1"/>
            <a:r>
              <a:rPr lang="en-US" sz="2000">
                <a:latin typeface="Arial" charset="0"/>
                <a:ea typeface="ＭＳ Ｐゴシック" charset="0"/>
              </a:rPr>
              <a:t>Application performance has dropped, and they need it back to where it was.  </a:t>
            </a:r>
          </a:p>
          <a:p>
            <a:pPr lvl="1"/>
            <a:r>
              <a:rPr lang="en-US" sz="2000">
                <a:latin typeface="Arial" charset="0"/>
                <a:ea typeface="ＭＳ Ｐゴシック" charset="0"/>
              </a:rPr>
              <a:t>Many applications are relying on the database, and the first call is to the DBA</a:t>
            </a:r>
          </a:p>
          <a:p>
            <a:r>
              <a:rPr lang="en-US" sz="2400">
                <a:latin typeface="Arial" charset="0"/>
                <a:ea typeface="ＭＳ Ｐゴシック" charset="0"/>
                <a:cs typeface="ＭＳ Ｐゴシック" charset="0"/>
              </a:rPr>
              <a:t>The process</a:t>
            </a:r>
            <a:r>
              <a:rPr lang="en-US" sz="2800">
                <a:latin typeface="Arial" charset="0"/>
                <a:ea typeface="ＭＳ Ｐゴシック" charset="0"/>
                <a:cs typeface="ＭＳ Ｐゴシック" charset="0"/>
              </a:rPr>
              <a:t> </a:t>
            </a:r>
            <a:r>
              <a:rPr lang="en-US" sz="2400">
                <a:latin typeface="Arial" charset="0"/>
                <a:ea typeface="ＭＳ Ｐゴシック" charset="0"/>
                <a:cs typeface="ＭＳ Ｐゴシック" charset="0"/>
              </a:rPr>
              <a:t>of troubleshooting begins</a:t>
            </a:r>
          </a:p>
          <a:p>
            <a:pPr lvl="1"/>
            <a:r>
              <a:rPr lang="en-US" sz="2000">
                <a:latin typeface="Arial" charset="0"/>
                <a:ea typeface="ＭＳ Ｐゴシック" charset="0"/>
              </a:rPr>
              <a:t>DBA begins eliminating possible problems, starting with the AWR report, no blocking locks or contention issues</a:t>
            </a:r>
          </a:p>
          <a:p>
            <a:pPr lvl="1"/>
            <a:r>
              <a:rPr lang="en-US" sz="2000">
                <a:latin typeface="Arial" charset="0"/>
                <a:ea typeface="ＭＳ Ｐゴシック" charset="0"/>
              </a:rPr>
              <a:t>Do you see apparent storage issues that the storage administrator isn</a:t>
            </a:r>
            <a:r>
              <a:rPr lang="ja-JP" altLang="en-US" sz="2000">
                <a:latin typeface="Arial" charset="0"/>
                <a:ea typeface="ＭＳ Ｐゴシック" charset="0"/>
              </a:rPr>
              <a:t>’</a:t>
            </a:r>
            <a:r>
              <a:rPr lang="en-US" sz="2000">
                <a:latin typeface="Arial" charset="0"/>
                <a:ea typeface="ＭＳ Ｐゴシック" charset="0"/>
              </a:rPr>
              <a:t>t capturing?</a:t>
            </a:r>
          </a:p>
          <a:p>
            <a:pPr lvl="1"/>
            <a:r>
              <a:rPr lang="en-US" sz="2000">
                <a:latin typeface="Arial" charset="0"/>
                <a:ea typeface="ＭＳ Ｐゴシック" charset="0"/>
              </a:rPr>
              <a:t>How would a DBA identify if storage is causing the issue?</a:t>
            </a:r>
          </a:p>
        </p:txBody>
      </p:sp>
      <p:pic>
        <p:nvPicPr>
          <p:cNvPr id="208901" name="Picture 5" descr="index.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63" y="1920875"/>
            <a:ext cx="3235325" cy="323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622603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p:txBody>
          <a:bodyPr/>
          <a:lstStyle/>
          <a:p>
            <a:r>
              <a:rPr lang="en-US" dirty="0">
                <a:latin typeface="Arial" charset="0"/>
                <a:ea typeface="ＭＳ Ｐゴシック" charset="0"/>
                <a:cs typeface="ＭＳ Ｐゴシック" charset="0"/>
              </a:rPr>
              <a:t>Using Oracle Tools to Diagnose an Issue</a:t>
            </a:r>
          </a:p>
        </p:txBody>
      </p:sp>
      <p:sp>
        <p:nvSpPr>
          <p:cNvPr id="209923" name="Content Placeholder 2"/>
          <p:cNvSpPr>
            <a:spLocks noGrp="1"/>
          </p:cNvSpPr>
          <p:nvPr>
            <p:ph sz="half" idx="1"/>
          </p:nvPr>
        </p:nvSpPr>
        <p:spPr>
          <a:xfrm>
            <a:off x="1025525" y="1552575"/>
            <a:ext cx="7221538" cy="4395788"/>
          </a:xfrm>
        </p:spPr>
        <p:txBody>
          <a:bodyPr/>
          <a:lstStyle/>
          <a:p>
            <a:r>
              <a:rPr lang="en-US">
                <a:latin typeface="Arial" charset="0"/>
                <a:ea typeface="ＭＳ Ｐゴシック" charset="0"/>
                <a:cs typeface="ＭＳ Ｐゴシック" charset="0"/>
              </a:rPr>
              <a:t>Enterprise Manager</a:t>
            </a:r>
          </a:p>
          <a:p>
            <a:pPr lvl="1"/>
            <a:r>
              <a:rPr lang="en-US">
                <a:latin typeface="Arial" charset="0"/>
                <a:ea typeface="ＭＳ Ｐゴシック" charset="0"/>
              </a:rPr>
              <a:t>Identify share: interface and mount point</a:t>
            </a:r>
          </a:p>
          <a:p>
            <a:pPr lvl="1"/>
            <a:r>
              <a:rPr lang="en-US">
                <a:latin typeface="Arial" charset="0"/>
                <a:ea typeface="ＭＳ Ｐゴシック" charset="0"/>
              </a:rPr>
              <a:t>Summary view to find alerts</a:t>
            </a:r>
          </a:p>
          <a:p>
            <a:pPr lvl="1"/>
            <a:r>
              <a:rPr lang="en-US">
                <a:latin typeface="Arial" charset="0"/>
                <a:ea typeface="ＭＳ Ｐゴシック" charset="0"/>
              </a:rPr>
              <a:t>All metrics: follow the data path to see problems</a:t>
            </a:r>
          </a:p>
          <a:p>
            <a:pPr lvl="2"/>
            <a:r>
              <a:rPr lang="en-US">
                <a:latin typeface="Arial" charset="0"/>
                <a:ea typeface="ＭＳ Ｐゴシック" charset="0"/>
              </a:rPr>
              <a:t>Network interface</a:t>
            </a:r>
          </a:p>
          <a:p>
            <a:pPr lvl="2"/>
            <a:r>
              <a:rPr lang="en-US">
                <a:latin typeface="Arial" charset="0"/>
                <a:ea typeface="ＭＳ Ｐゴシック" charset="0"/>
              </a:rPr>
              <a:t>NFS I/O per share</a:t>
            </a:r>
          </a:p>
          <a:p>
            <a:r>
              <a:rPr lang="en-US">
                <a:latin typeface="Arial" charset="0"/>
                <a:ea typeface="ＭＳ Ｐゴシック" charset="0"/>
                <a:cs typeface="ＭＳ Ｐゴシック" charset="0"/>
              </a:rPr>
              <a:t>Launch Dtrace Analytics on the ZS3 for root cause analysis</a:t>
            </a:r>
          </a:p>
        </p:txBody>
      </p:sp>
      <p:grpSp>
        <p:nvGrpSpPr>
          <p:cNvPr id="209925" name="Group 18"/>
          <p:cNvGrpSpPr>
            <a:grpSpLocks/>
          </p:cNvGrpSpPr>
          <p:nvPr/>
        </p:nvGrpSpPr>
        <p:grpSpPr bwMode="auto">
          <a:xfrm>
            <a:off x="9569450" y="1350963"/>
            <a:ext cx="1841500" cy="4225925"/>
            <a:chOff x="7231469" y="1924532"/>
            <a:chExt cx="1705098" cy="4171468"/>
          </a:xfrm>
        </p:grpSpPr>
        <p:pic>
          <p:nvPicPr>
            <p:cNvPr id="209928" name="Picture 45" descr="Exadata_1up_011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881" y="1925959"/>
              <a:ext cx="1017686" cy="4170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929" name="Picture 6" descr="ZFS Storage.ps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1469" y="1924532"/>
              <a:ext cx="1420344" cy="4166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55050" y="2781300"/>
            <a:ext cx="2730500" cy="1711325"/>
          </a:xfrm>
          <a:prstGeom prst="rect">
            <a:avLst/>
          </a:prstGeom>
          <a:noFill/>
          <a:ln w="9525">
            <a:solidFill>
              <a:schemeClr val="accent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Lst>
        </p:spPr>
      </p:pic>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t="8253" b="1454"/>
          <a:stretch>
            <a:fillRect/>
          </a:stretch>
        </p:blipFill>
        <p:spPr bwMode="auto">
          <a:xfrm>
            <a:off x="8813800" y="3694113"/>
            <a:ext cx="3127375" cy="1527175"/>
          </a:xfrm>
          <a:prstGeom prst="rect">
            <a:avLst/>
          </a:prstGeom>
          <a:noFill/>
          <a:ln w="952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21759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r>
              <a:rPr lang="en-US">
                <a:latin typeface="Arial" charset="0"/>
                <a:ea typeface="ＭＳ Ｐゴシック" charset="0"/>
                <a:cs typeface="ＭＳ Ｐゴシック" charset="0"/>
              </a:rPr>
              <a:t>Review Storage Summary</a:t>
            </a:r>
          </a:p>
        </p:txBody>
      </p:sp>
      <p:sp>
        <p:nvSpPr>
          <p:cNvPr id="210947" name="Content Placeholder 2"/>
          <p:cNvSpPr>
            <a:spLocks noGrp="1"/>
          </p:cNvSpPr>
          <p:nvPr>
            <p:ph sz="half" idx="1"/>
          </p:nvPr>
        </p:nvSpPr>
        <p:spPr>
          <a:xfrm>
            <a:off x="1076325" y="1552575"/>
            <a:ext cx="5256213" cy="4395788"/>
          </a:xfrm>
        </p:spPr>
        <p:txBody>
          <a:bodyPr/>
          <a:lstStyle/>
          <a:p>
            <a:r>
              <a:rPr lang="en-US">
                <a:latin typeface="Arial" charset="0"/>
                <a:ea typeface="ＭＳ Ｐゴシック" charset="0"/>
                <a:cs typeface="ＭＳ Ｐゴシック" charset="0"/>
              </a:rPr>
              <a:t>Begin the process with Enterprise Manager</a:t>
            </a:r>
          </a:p>
          <a:p>
            <a:pPr lvl="1"/>
            <a:r>
              <a:rPr lang="en-US">
                <a:latin typeface="Arial" charset="0"/>
                <a:ea typeface="ＭＳ Ｐゴシック" charset="0"/>
              </a:rPr>
              <a:t>Select the storage appliance that retains the database files</a:t>
            </a:r>
          </a:p>
          <a:p>
            <a:pPr lvl="1"/>
            <a:r>
              <a:rPr lang="en-US">
                <a:latin typeface="Arial" charset="0"/>
                <a:ea typeface="ＭＳ Ｐゴシック" charset="0"/>
              </a:rPr>
              <a:t>First, check the alert window near the bottom of the screen</a:t>
            </a:r>
          </a:p>
          <a:p>
            <a:pPr lvl="1"/>
            <a:r>
              <a:rPr lang="en-US">
                <a:latin typeface="Arial" charset="0"/>
                <a:ea typeface="ＭＳ Ｐゴシック" charset="0"/>
              </a:rPr>
              <a:t>Second, quickly scan the remaining charts for peaks/valleys</a:t>
            </a:r>
          </a:p>
        </p:txBody>
      </p:sp>
      <p:pic>
        <p:nvPicPr>
          <p:cNvPr id="21094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0" y="1858963"/>
            <a:ext cx="5583238" cy="301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04354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p:txBody>
          <a:bodyPr/>
          <a:lstStyle/>
          <a:p>
            <a:r>
              <a:rPr lang="en-US">
                <a:latin typeface="Arial" charset="0"/>
                <a:ea typeface="ＭＳ Ｐゴシック" charset="0"/>
                <a:cs typeface="ＭＳ Ｐゴシック" charset="0"/>
              </a:rPr>
              <a:t>ZFS Storage Appliance Storage Analytics</a:t>
            </a:r>
          </a:p>
        </p:txBody>
      </p:sp>
      <p:sp>
        <p:nvSpPr>
          <p:cNvPr id="211971" name="Content Placeholder 2"/>
          <p:cNvSpPr>
            <a:spLocks noGrp="1"/>
          </p:cNvSpPr>
          <p:nvPr>
            <p:ph sz="half" idx="1"/>
          </p:nvPr>
        </p:nvSpPr>
        <p:spPr>
          <a:xfrm>
            <a:off x="1076325" y="1552575"/>
            <a:ext cx="5172075" cy="4395788"/>
          </a:xfrm>
        </p:spPr>
        <p:txBody>
          <a:bodyPr/>
          <a:lstStyle/>
          <a:p>
            <a:r>
              <a:rPr lang="en-US">
                <a:latin typeface="Arial" charset="0"/>
                <a:ea typeface="ＭＳ Ｐゴシック" charset="0"/>
                <a:cs typeface="ＭＳ Ｐゴシック" charset="0"/>
              </a:rPr>
              <a:t>Provides historical insight into key storage metric performance</a:t>
            </a:r>
          </a:p>
          <a:p>
            <a:pPr lvl="1"/>
            <a:r>
              <a:rPr lang="en-US">
                <a:latin typeface="Arial" charset="0"/>
                <a:ea typeface="ＭＳ Ｐゴシック" charset="0"/>
              </a:rPr>
              <a:t>Identify client utilization</a:t>
            </a:r>
          </a:p>
          <a:p>
            <a:pPr lvl="1"/>
            <a:r>
              <a:rPr lang="en-US">
                <a:latin typeface="Arial" charset="0"/>
                <a:ea typeface="ＭＳ Ｐゴシック" charset="0"/>
              </a:rPr>
              <a:t>View share status in real time</a:t>
            </a:r>
          </a:p>
          <a:p>
            <a:pPr lvl="1"/>
            <a:r>
              <a:rPr lang="en-US">
                <a:latin typeface="Arial" charset="0"/>
                <a:ea typeface="ＭＳ Ｐゴシック" charset="0"/>
              </a:rPr>
              <a:t>Pinpoint network interface and disk latency</a:t>
            </a:r>
          </a:p>
          <a:p>
            <a:pPr lvl="1"/>
            <a:r>
              <a:rPr lang="en-US">
                <a:latin typeface="Arial" charset="0"/>
                <a:ea typeface="ＭＳ Ｐゴシック" charset="0"/>
              </a:rPr>
              <a:t>Navigate to the file-level and isolate file performance</a:t>
            </a:r>
          </a:p>
        </p:txBody>
      </p:sp>
      <p:pic>
        <p:nvPicPr>
          <p:cNvPr id="211973" name="Picture 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625" y="1830388"/>
            <a:ext cx="5513388" cy="297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04901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a:xfrm>
            <a:off x="531812" y="711200"/>
            <a:ext cx="11125200" cy="889000"/>
          </a:xfrm>
        </p:spPr>
        <p:txBody>
          <a:bodyPr/>
          <a:lstStyle/>
          <a:p>
            <a:r>
              <a:rPr lang="en-US" dirty="0">
                <a:latin typeface="Arial" charset="0"/>
                <a:ea typeface="ＭＳ Ｐゴシック" charset="0"/>
                <a:cs typeface="ＭＳ Ｐゴシック" charset="0"/>
              </a:rPr>
              <a:t>Consolidated Environment Visibility</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3" name="Content Placeholder 2"/>
          <p:cNvSpPr>
            <a:spLocks noGrp="1"/>
          </p:cNvSpPr>
          <p:nvPr>
            <p:ph sz="half" idx="1"/>
          </p:nvPr>
        </p:nvSpPr>
        <p:spPr>
          <a:xfrm>
            <a:off x="1076325" y="1552575"/>
            <a:ext cx="10545763" cy="4395788"/>
          </a:xfrm>
        </p:spPr>
        <p:txBody>
          <a:bodyPr/>
          <a:lstStyle/>
          <a:p>
            <a:pPr marL="514158" indent="-514158">
              <a:spcBef>
                <a:spcPts val="667"/>
              </a:spcBef>
              <a:spcAft>
                <a:spcPts val="267"/>
              </a:spcAft>
              <a:buFont typeface="Arial" pitchFamily="34" charset="0"/>
              <a:buChar char="•"/>
              <a:defRPr/>
            </a:pPr>
            <a:r>
              <a:rPr lang="en-US" dirty="0" smtClean="0"/>
              <a:t>Quickly check status of database-related storage</a:t>
            </a:r>
          </a:p>
          <a:p>
            <a:pPr marL="913303" lvl="1" indent="-514158">
              <a:spcBef>
                <a:spcPts val="267"/>
              </a:spcBef>
              <a:spcAft>
                <a:spcPts val="267"/>
              </a:spcAft>
              <a:buFont typeface="Arial" pitchFamily="34" charset="0"/>
              <a:buChar char="–"/>
              <a:defRPr/>
            </a:pPr>
            <a:r>
              <a:rPr lang="en-US" dirty="0" smtClean="0"/>
              <a:t>Are the network and disks responding to the requests?</a:t>
            </a:r>
          </a:p>
          <a:p>
            <a:pPr marL="514158" indent="-514158">
              <a:spcBef>
                <a:spcPts val="667"/>
              </a:spcBef>
              <a:spcAft>
                <a:spcPts val="267"/>
              </a:spcAft>
              <a:buFont typeface="Arial" pitchFamily="34" charset="0"/>
              <a:buChar char="•"/>
              <a:defRPr/>
            </a:pPr>
            <a:r>
              <a:rPr lang="en-US" dirty="0" smtClean="0"/>
              <a:t>Confirm storage performance relative to particular application/SQL operation</a:t>
            </a:r>
          </a:p>
          <a:p>
            <a:pPr marL="913303" lvl="1" indent="-514158">
              <a:spcBef>
                <a:spcPts val="267"/>
              </a:spcBef>
              <a:spcAft>
                <a:spcPts val="267"/>
              </a:spcAft>
              <a:buFont typeface="Arial" pitchFamily="34" charset="0"/>
              <a:buChar char="–"/>
              <a:defRPr/>
            </a:pPr>
            <a:r>
              <a:rPr lang="en-US" dirty="0" smtClean="0"/>
              <a:t>Is throughput and latency from the storage where you need it?</a:t>
            </a:r>
          </a:p>
          <a:p>
            <a:pPr marL="282858" indent="-282858">
              <a:spcBef>
                <a:spcPts val="667"/>
              </a:spcBef>
              <a:spcAft>
                <a:spcPts val="267"/>
              </a:spcAft>
              <a:buFont typeface="Arial" pitchFamily="34" charset="0"/>
              <a:buChar char="•"/>
              <a:defRPr/>
            </a:pPr>
            <a:r>
              <a:rPr lang="en-US" dirty="0" smtClean="0"/>
              <a:t>Eliminates finger pointing, and reduces reliance on other administrators</a:t>
            </a:r>
          </a:p>
          <a:p>
            <a:pPr marL="681850" lvl="1" indent="-301890">
              <a:spcBef>
                <a:spcPts val="267"/>
              </a:spcBef>
              <a:spcAft>
                <a:spcPts val="267"/>
              </a:spcAft>
              <a:buFont typeface="Arial" pitchFamily="34" charset="0"/>
              <a:buChar char="–"/>
              <a:defRPr/>
            </a:pPr>
            <a:r>
              <a:rPr lang="en-US" dirty="0" smtClean="0">
                <a:solidFill>
                  <a:schemeClr val="tx2"/>
                </a:solidFill>
              </a:rPr>
              <a:t>Saves effort in troubleshooting, more quickly identifying the root cause with real time analysis</a:t>
            </a:r>
          </a:p>
        </p:txBody>
      </p:sp>
    </p:spTree>
    <p:extLst>
      <p:ext uri="{BB962C8B-B14F-4D97-AF65-F5344CB8AC3E}">
        <p14:creationId xmlns:p14="http://schemas.microsoft.com/office/powerpoint/2010/main" val="6413661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ank">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blank.potx</Template>
  <TotalTime>219</TotalTime>
  <Words>2947</Words>
  <Application>Microsoft Office PowerPoint</Application>
  <PresentationFormat>Custom</PresentationFormat>
  <Paragraphs>350</Paragraphs>
  <Slides>34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 Unicode MS</vt:lpstr>
      <vt:lpstr>ＭＳ Ｐゴシック</vt:lpstr>
      <vt:lpstr>宋体</vt:lpstr>
      <vt:lpstr>Arial</vt:lpstr>
      <vt:lpstr>Calibri</vt:lpstr>
      <vt:lpstr>Times</vt:lpstr>
      <vt:lpstr>Times New Roman</vt:lpstr>
      <vt:lpstr>blank</vt:lpstr>
      <vt:lpstr>Why a DBA Cares About Storage</vt:lpstr>
      <vt:lpstr>Why Should a DBA Care About Storage?</vt:lpstr>
      <vt:lpstr>Day in the life of a DBA with ZS3 series storage…</vt:lpstr>
      <vt:lpstr>9:00am – Troubleshooting</vt:lpstr>
      <vt:lpstr>Challenges in Responding to Trouble Calls</vt:lpstr>
      <vt:lpstr>Using Oracle Tools to Diagnose an Issue</vt:lpstr>
      <vt:lpstr>Review Storage Summary</vt:lpstr>
      <vt:lpstr>ZFS Storage Appliance Storage Analytics</vt:lpstr>
      <vt:lpstr>Consolidated Environment Visibility </vt:lpstr>
      <vt:lpstr>Noon – Lunch Out</vt:lpstr>
      <vt:lpstr>1:00pm – Innovation </vt:lpstr>
      <vt:lpstr>Hurdles to Rapid Development and Deployment</vt:lpstr>
      <vt:lpstr>Challenges to Development Agility Today</vt:lpstr>
      <vt:lpstr>Snap Management Utility for Oracle DB</vt:lpstr>
      <vt:lpstr>Oracle Snap Management Utility</vt:lpstr>
      <vt:lpstr>Creating a Database Clone from a Snapshot</vt:lpstr>
      <vt:lpstr>Provision Oracle Database Efficiently, Faster</vt:lpstr>
      <vt:lpstr>4:00pm – Business Reports </vt:lpstr>
      <vt:lpstr>Top Reporting and Data Warehouse Concerns</vt:lpstr>
      <vt:lpstr>Oracle ZFS Storage ZS3 Advantages</vt:lpstr>
      <vt:lpstr>Oracle 12c Optimized for Oracle Storage </vt:lpstr>
      <vt:lpstr>Two “Flavors” of Hybrid Columnar Compression</vt:lpstr>
      <vt:lpstr>Automatic Data Optimization</vt:lpstr>
      <vt:lpstr>Automatic Data Optimization</vt:lpstr>
      <vt:lpstr>Automatic Data Optimization</vt:lpstr>
      <vt:lpstr>Oracle Intelligent Storage Protocol (OISP) </vt:lpstr>
      <vt:lpstr>5:00pm – Backup </vt:lpstr>
      <vt:lpstr>Challenges with Data Protection</vt:lpstr>
      <vt:lpstr>Snap Management Utility</vt:lpstr>
      <vt:lpstr>ZS3 for Backup</vt:lpstr>
      <vt:lpstr>6:00pm – Dinner with Family</vt:lpstr>
      <vt:lpstr>Additional Information</vt:lpstr>
      <vt:lpstr>PowerPoint Presentation</vt:lpstr>
      <vt:lpstr>PowerPoint Presentation</vt:lpstr>
    </vt:vector>
  </TitlesOfParts>
  <Company>Oracle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Vicki Liu</dc:creator>
  <cp:keywords>Oracle corporate Tagline</cp:keywords>
  <cp:lastModifiedBy>Maguay</cp:lastModifiedBy>
  <cp:revision>17</cp:revision>
  <dcterms:created xsi:type="dcterms:W3CDTF">2014-05-21T03:34:16Z</dcterms:created>
  <dcterms:modified xsi:type="dcterms:W3CDTF">2014-10-02T08:08:16Z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