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4055" r:id="rId2"/>
    <p:sldMasterId id="2147484078" r:id="rId3"/>
  </p:sldMasterIdLst>
  <p:notesMasterIdLst>
    <p:notesMasterId r:id="rId20"/>
  </p:notesMasterIdLst>
  <p:sldIdLst>
    <p:sldId id="260" r:id="rId4"/>
    <p:sldId id="332" r:id="rId5"/>
    <p:sldId id="327" r:id="rId6"/>
    <p:sldId id="312" r:id="rId7"/>
    <p:sldId id="313" r:id="rId8"/>
    <p:sldId id="314" r:id="rId9"/>
    <p:sldId id="315" r:id="rId10"/>
    <p:sldId id="331" r:id="rId11"/>
    <p:sldId id="298" r:id="rId12"/>
    <p:sldId id="326" r:id="rId13"/>
    <p:sldId id="297" r:id="rId14"/>
    <p:sldId id="329" r:id="rId15"/>
    <p:sldId id="283" r:id="rId16"/>
    <p:sldId id="328" r:id="rId17"/>
    <p:sldId id="311" r:id="rId18"/>
    <p:sldId id="268"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70E"/>
    <a:srgbClr val="F65E0A"/>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68662" autoAdjust="0"/>
  </p:normalViewPr>
  <p:slideViewPr>
    <p:cSldViewPr snapToObjects="1">
      <p:cViewPr>
        <p:scale>
          <a:sx n="70" d="100"/>
          <a:sy n="70" d="100"/>
        </p:scale>
        <p:origin x="-1578" y="-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7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611FB-1F03-2744-B0AA-D953FB983977}" type="datetimeFigureOut">
              <a:rPr lang="en-US" smtClean="0"/>
              <a:pPr/>
              <a:t>10/2/2014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44B51-6170-1742-A152-373C1BACDF0F}" type="slidenum">
              <a:rPr lang="en-US" smtClean="0"/>
              <a:pPr/>
              <a:t>‹#›</a:t>
            </a:fld>
            <a:endParaRPr lang="en-US"/>
          </a:p>
        </p:txBody>
      </p:sp>
    </p:spTree>
    <p:extLst>
      <p:ext uri="{BB962C8B-B14F-4D97-AF65-F5344CB8AC3E}">
        <p14:creationId xmlns="" xmlns:p14="http://schemas.microsoft.com/office/powerpoint/2010/main" val="3645745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Day/Morning /Afternoon – </a:t>
            </a:r>
            <a:r>
              <a:rPr lang="en-US" b="0" baseline="0" dirty="0" smtClean="0">
                <a:latin typeface="Arial" pitchFamily="34" charset="0"/>
                <a:ea typeface="ＭＳ Ｐゴシック" pitchFamily="34" charset="-128"/>
              </a:rPr>
              <a:t>I’m very excited to be speaking with all of you today and introduce an emerging analytic capability, known as Unstructured Data Analytics, that is proving valuable to our customers to make more information decisions about their business. We’ll talk about why unstructured data analytics matters, what opportunities it exposes, how it complements existing business analytics solutions and finally what Oracle offers and how it’s made a difference for many enterprise customers across multiple industries.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xmlns=""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7734C-EAB8-D04E-9D80-6BC5B175608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 xmlns:p14="http://schemas.microsoft.com/office/powerpoint/2010/main" val="213907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8C67F39-48AB-AC4C-94A6-F5DD708E7448}" type="slidenum">
              <a:rPr lang="en-US" smtClean="0"/>
              <a:pPr/>
              <a:t>13</a:t>
            </a:fld>
            <a:endParaRPr lang="en-US"/>
          </a:p>
        </p:txBody>
      </p:sp>
    </p:spTree>
    <p:extLst>
      <p:ext uri="{BB962C8B-B14F-4D97-AF65-F5344CB8AC3E}">
        <p14:creationId xmlns="" xmlns:p14="http://schemas.microsoft.com/office/powerpoint/2010/main" val="341725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915CB56-8B50-2248-AF86-2525988623B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362544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44B51-6170-1742-A152-373C1BACDF0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B44B51-6170-1742-A152-373C1BACDF0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None/>
            </a:pPr>
            <a:r>
              <a:rPr lang="en-US" b="1" dirty="0" smtClean="0"/>
              <a:t>Speaker notes:</a:t>
            </a:r>
          </a:p>
          <a:p>
            <a:pPr marL="174708" indent="-174708">
              <a:buFont typeface="Arial" pitchFamily="34" charset="0"/>
              <a:buNone/>
            </a:pPr>
            <a:endParaRPr lang="en-US" dirty="0" smtClean="0"/>
          </a:p>
          <a:p>
            <a:pPr marL="174708" indent="-174708">
              <a:buFont typeface="Arial" pitchFamily="34" charset="0"/>
              <a:buNone/>
            </a:pPr>
            <a:r>
              <a:rPr lang="en-US" dirty="0" smtClean="0"/>
              <a:t>Now </a:t>
            </a:r>
            <a:r>
              <a:rPr lang="en-US" baseline="0" dirty="0" smtClean="0"/>
              <a:t> Let’s look at “Analyze.”  There are two type of analysis – business analysis that is done by your business decision-makers every day.  And advanced analytics are used by data scientists to do more complex modeling, prediction and simulation.</a:t>
            </a:r>
            <a:endParaRPr lang="en-US" dirty="0" smtClean="0"/>
          </a:p>
          <a:p>
            <a:pPr marL="174708" indent="-174708">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3</a:t>
            </a:fld>
            <a:endParaRPr lang="en-US" dirty="0">
              <a:solidFill>
                <a:prstClr val="black"/>
              </a:solidFill>
            </a:endParaRPr>
          </a:p>
        </p:txBody>
      </p:sp>
    </p:spTree>
    <p:extLst>
      <p:ext uri="{BB962C8B-B14F-4D97-AF65-F5344CB8AC3E}">
        <p14:creationId xmlns="" xmlns:p14="http://schemas.microsoft.com/office/powerpoint/2010/main" val="308608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extLst>
      <p:ext uri="{BB962C8B-B14F-4D97-AF65-F5344CB8AC3E}">
        <p14:creationId xmlns:p14="http://schemas.microsoft.com/office/powerpoint/2010/main" xmlns="" val="310273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3EE6C1-C8D1-4F7E-BAF1-5232CCBDC9B6}" type="slidenum">
              <a:rPr lang="en-US" smtClean="0"/>
              <a:pPr/>
              <a:t>5</a:t>
            </a:fld>
            <a:endParaRPr lang="en-US"/>
          </a:p>
        </p:txBody>
      </p:sp>
    </p:spTree>
    <p:extLst>
      <p:ext uri="{BB962C8B-B14F-4D97-AF65-F5344CB8AC3E}">
        <p14:creationId xmlns:p14="http://schemas.microsoft.com/office/powerpoint/2010/main" xmlns="" val="319005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5CB56-8B50-2248-AF86-2525988623B8}" type="slidenum">
              <a:rPr lang="en-US" smtClean="0"/>
              <a:pPr/>
              <a:t>6</a:t>
            </a:fld>
            <a:endParaRPr lang="en-US"/>
          </a:p>
        </p:txBody>
      </p:sp>
    </p:spTree>
    <p:extLst>
      <p:ext uri="{BB962C8B-B14F-4D97-AF65-F5344CB8AC3E}">
        <p14:creationId xmlns:p14="http://schemas.microsoft.com/office/powerpoint/2010/main" xmlns="" val="267006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70B44B51-6170-1742-A152-373C1BACDF0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B7CC581C-0714-4CB0-A552-9EE0214B1CC0}" type="slidenum">
              <a:rPr lang="en-US" smtClean="0">
                <a:solidFill>
                  <a:prstClr val="black"/>
                </a:solidFill>
                <a:latin typeface="Calibri"/>
              </a:rPr>
              <a:pPr>
                <a:defRPr/>
              </a:pPr>
              <a:t>8</a:t>
            </a:fld>
            <a:endParaRPr lang="en-US" dirty="0">
              <a:solidFill>
                <a:prstClr val="black"/>
              </a:solidFill>
              <a:latin typeface="Calibri"/>
            </a:endParaRPr>
          </a:p>
        </p:txBody>
      </p:sp>
    </p:spTree>
    <p:extLst>
      <p:ext uri="{BB962C8B-B14F-4D97-AF65-F5344CB8AC3E}">
        <p14:creationId xmlns="" xmlns:p14="http://schemas.microsoft.com/office/powerpoint/2010/main" val="370550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xmlns=""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B44B51-6170-1742-A152-373C1BACDF0F}"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7905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22717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08294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64558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51385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48075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93862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Media Placeholder 3"/>
          <p:cNvSpPr>
            <a:spLocks noGrp="1" noChangeAspect="1"/>
          </p:cNvSpPr>
          <p:nvPr>
            <p:ph type="media" sz="quarter" idx="10"/>
          </p:nvPr>
        </p:nvSpPr>
        <p:spPr>
          <a:xfrm>
            <a:off x="2133600" y="914400"/>
            <a:ext cx="4876800" cy="2743200"/>
          </a:xfrm>
          <a:blipFill>
            <a:blip r:embed="rId2" cstate="print"/>
            <a:stretch>
              <a:fillRect/>
            </a:stretch>
          </a:blipFill>
          <a:effectLst>
            <a:outerShdw blurRad="50800" dist="38100" dir="5400000" algn="t" rotWithShape="0">
              <a:prstClr val="black">
                <a:alpha val="40000"/>
              </a:prstClr>
            </a:outerShdw>
          </a:effectLst>
        </p:spPr>
        <p:txBody>
          <a:bodyPr tIns="182880"/>
          <a:lstStyle>
            <a:lvl1pPr marL="60325" indent="0" algn="ctr">
              <a:buNone/>
              <a:defRPr>
                <a:solidFill>
                  <a:schemeClr val="bg1"/>
                </a:solidFill>
              </a:defRPr>
            </a:lvl1pPr>
          </a:lstStyle>
          <a:p>
            <a:endParaRPr lang="en-US" dirty="0"/>
          </a:p>
        </p:txBody>
      </p:sp>
      <p:sp>
        <p:nvSpPr>
          <p:cNvPr id="3" name="Rectangle 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3105213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4887247"/>
            <a:ext cx="533400" cy="183357"/>
          </a:xfrm>
          <a:prstGeom prst="rect">
            <a:avLst/>
          </a:prstGeom>
        </p:spPr>
        <p:txBody>
          <a:bodyPr/>
          <a:lstStyle/>
          <a:p>
            <a:fld id="{33A6546F-F4B0-4D4E-97AA-42463C0AB925}" type="slidenum">
              <a:rPr lang="en-US" smtClean="0"/>
              <a:pPr/>
              <a:t>‹#›</a:t>
            </a:fld>
            <a:endParaRPr lang="en-US" dirty="0"/>
          </a:p>
        </p:txBody>
      </p:sp>
      <p:sp>
        <p:nvSpPr>
          <p:cNvPr id="4" name="Rectangle 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216481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3"/>
            <a:ext cx="8139112" cy="318691"/>
          </a:xfrm>
        </p:spPr>
        <p:txBody>
          <a:bodyPr/>
          <a:lstStyle>
            <a:lvl1pPr marL="0" indent="0">
              <a:buNone/>
              <a:defRPr sz="2400">
                <a:solidFill>
                  <a:schemeClr val="tx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6"/>
            <a:ext cx="2895600" cy="274637"/>
          </a:xfrm>
          <a:prstGeom prst="rect">
            <a:avLst/>
          </a:prstGeom>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6264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77905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682148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255107"/>
            <a:ext cx="4709053" cy="491044"/>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34557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4239977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641197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13435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222717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08294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645581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51385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748075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938628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Media Placeholder 3"/>
          <p:cNvSpPr>
            <a:spLocks noGrp="1" noChangeAspect="1"/>
          </p:cNvSpPr>
          <p:nvPr>
            <p:ph type="media" sz="quarter" idx="10"/>
          </p:nvPr>
        </p:nvSpPr>
        <p:spPr>
          <a:xfrm>
            <a:off x="2133600" y="914400"/>
            <a:ext cx="4876800" cy="2743200"/>
          </a:xfrm>
          <a:blipFill>
            <a:blip r:embed="rId2" cstate="print"/>
            <a:stretch>
              <a:fillRect/>
            </a:stretch>
          </a:blipFill>
          <a:effectLst>
            <a:outerShdw blurRad="50800" dist="38100" dir="5400000" algn="t" rotWithShape="0">
              <a:prstClr val="black">
                <a:alpha val="40000"/>
              </a:prstClr>
            </a:outerShdw>
          </a:effectLst>
        </p:spPr>
        <p:txBody>
          <a:bodyPr tIns="182880"/>
          <a:lstStyle>
            <a:lvl1pPr marL="60325" indent="0" algn="ctr">
              <a:buNone/>
              <a:defRPr>
                <a:solidFill>
                  <a:schemeClr val="bg1"/>
                </a:solidFill>
              </a:defRPr>
            </a:lvl1pPr>
          </a:lstStyle>
          <a:p>
            <a:endParaRPr lang="en-US" dirty="0"/>
          </a:p>
        </p:txBody>
      </p:sp>
      <p:sp>
        <p:nvSpPr>
          <p:cNvPr id="3" name="Rectangle 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3105213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4887247"/>
            <a:ext cx="533400" cy="183357"/>
          </a:xfrm>
          <a:prstGeom prst="rect">
            <a:avLst/>
          </a:prstGeom>
        </p:spPr>
        <p:txBody>
          <a:bodyPr/>
          <a:lstStyle/>
          <a:p>
            <a:fld id="{33A6546F-F4B0-4D4E-97AA-42463C0AB925}" type="slidenum">
              <a:rPr lang="en-US" smtClean="0">
                <a:solidFill>
                  <a:srgbClr val="000000"/>
                </a:solidFill>
              </a:rPr>
              <a:pPr/>
              <a:t>‹#›</a:t>
            </a:fld>
            <a:endParaRPr lang="en-US" dirty="0">
              <a:solidFill>
                <a:srgbClr val="000000"/>
              </a:solidFill>
            </a:endParaRPr>
          </a:p>
        </p:txBody>
      </p:sp>
      <p:sp>
        <p:nvSpPr>
          <p:cNvPr id="4" name="Rectangle 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216481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3"/>
            <a:ext cx="8139112" cy="318691"/>
          </a:xfrm>
        </p:spPr>
        <p:txBody>
          <a:bodyPr/>
          <a:lstStyle>
            <a:lvl1pPr marL="0" indent="0">
              <a:buNone/>
              <a:defRPr sz="2400">
                <a:solidFill>
                  <a:schemeClr val="tx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6"/>
            <a:ext cx="2895600" cy="274637"/>
          </a:xfrm>
          <a:prstGeom prst="rect">
            <a:avLst/>
          </a:prstGeom>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362647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2572089"/>
            <a:ext cx="8346073"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10/2/2014</a:t>
            </a:fld>
            <a:endParaRPr dirty="0"/>
          </a:p>
        </p:txBody>
      </p:sp>
      <p:sp>
        <p:nvSpPr>
          <p:cNvPr id="11" name="TextBox 10"/>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5200650"/>
            <a:ext cx="286320" cy="13716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10/2/2014</a:t>
            </a:fld>
            <a:endParaRPr dirty="0"/>
          </a:p>
        </p:txBody>
      </p:sp>
      <p:sp>
        <p:nvSpPr>
          <p:cNvPr id="11" name="TextBox 10"/>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5200650"/>
            <a:ext cx="286320" cy="13716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4" y="554832"/>
            <a:ext cx="6573962"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6574818"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2572089"/>
            <a:ext cx="6573962"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10/2/2014</a:t>
            </a:fld>
            <a:endParaRPr dirty="0"/>
          </a:p>
        </p:txBody>
      </p:sp>
      <p:sp>
        <p:nvSpPr>
          <p:cNvPr id="11" name="TextBox 10"/>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5200650"/>
            <a:ext cx="286320" cy="13716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4" y="554832"/>
            <a:ext cx="6573962"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6574818"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2572089"/>
            <a:ext cx="6573962"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10/2/2014</a:t>
            </a:fld>
            <a:endParaRPr dirty="0"/>
          </a:p>
        </p:txBody>
      </p:sp>
      <p:sp>
        <p:nvSpPr>
          <p:cNvPr id="11" name="TextBox 10"/>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5200650"/>
            <a:ext cx="286320" cy="13716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7373079"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1" name="Text Placeholder 12"/>
          <p:cNvSpPr>
            <a:spLocks noGrp="1"/>
          </p:cNvSpPr>
          <p:nvPr>
            <p:ph type="body" sz="quarter" idx="15" hasCustomPrompt="1"/>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text</a:t>
            </a:r>
          </a:p>
        </p:txBody>
      </p:sp>
      <p:pic>
        <p:nvPicPr>
          <p:cNvPr id="14" name="Oracle red badge logo" descr="Oracle logo in white on red staging backgrou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4" y="554832"/>
            <a:ext cx="6573962" cy="1102519"/>
          </a:xfrm>
        </p:spPr>
        <p:txBody>
          <a:bodyPr/>
          <a:lstStyle>
            <a:lvl1pPr>
              <a:lnSpc>
                <a:spcPct val="80000"/>
              </a:lnSpc>
              <a:defRPr sz="3600"/>
            </a:lvl1pPr>
          </a:lstStyle>
          <a:p>
            <a:r>
              <a:rPr lang="en-US" smtClean="0"/>
              <a:t>Click to edit Master title style</a:t>
            </a:r>
            <a:endParaRPr dirty="0"/>
          </a:p>
        </p:txBody>
      </p:sp>
      <p:sp>
        <p:nvSpPr>
          <p:cNvPr id="3" name="Subtitle 2"/>
          <p:cNvSpPr>
            <a:spLocks noGrp="1"/>
          </p:cNvSpPr>
          <p:nvPr>
            <p:ph type="subTitle" idx="1"/>
          </p:nvPr>
        </p:nvSpPr>
        <p:spPr>
          <a:xfrm>
            <a:off x="398926" y="1714500"/>
            <a:ext cx="6574818"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2572089"/>
            <a:ext cx="6573962"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10/2/2014</a:t>
            </a:fld>
            <a:endParaRPr dirty="0"/>
          </a:p>
        </p:txBody>
      </p:sp>
      <p:sp>
        <p:nvSpPr>
          <p:cNvPr id="11" name="TextBox 10"/>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5200650"/>
            <a:ext cx="286320" cy="13716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7373079"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1" name="Text Placeholder 12"/>
          <p:cNvSpPr>
            <a:spLocks noGrp="1"/>
          </p:cNvSpPr>
          <p:nvPr>
            <p:ph type="body" sz="quarter" idx="15" hasCustomPrompt="1"/>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text</a:t>
            </a:r>
          </a:p>
        </p:txBody>
      </p:sp>
      <p:pic>
        <p:nvPicPr>
          <p:cNvPr id="14" name="Oracle red badge logo" descr="Oracle logo in white on red staging backgrou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
        <p:nvSpPr>
          <p:cNvPr id="15" name="Rectangle 14"/>
          <p:cNvSpPr/>
          <p:nvPr/>
        </p:nvSpPr>
        <p:spPr>
          <a:xfrm>
            <a:off x="7369502" y="4057487"/>
            <a:ext cx="1371957" cy="637794"/>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82148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143001"/>
            <a:ext cx="8347065"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
        <p:nvSpPr>
          <p:cNvPr id="3" name="Content Placeholder 2"/>
          <p:cNvSpPr>
            <a:spLocks noGrp="1"/>
          </p:cNvSpPr>
          <p:nvPr>
            <p:ph idx="1"/>
          </p:nvPr>
        </p:nvSpPr>
        <p:spPr>
          <a:xfrm>
            <a:off x="398467" y="1485900"/>
            <a:ext cx="8347065"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097494" y="1485899"/>
            <a:ext cx="6647543" cy="2971801"/>
          </a:xfrm>
        </p:spPr>
        <p:txBody>
          <a:bodyPr>
            <a:noAutofit/>
          </a:bodyPr>
          <a:lstStyle>
            <a:lvl1pPr marL="1191" indent="0">
              <a:spcBef>
                <a:spcPts val="1800"/>
              </a:spcBef>
              <a:buNone/>
              <a:defRPr sz="2100"/>
            </a:lvl1pPr>
            <a:lvl2pPr marL="1191" indent="0">
              <a:spcBef>
                <a:spcPts val="1800"/>
              </a:spcBef>
              <a:buNone/>
              <a:defRPr sz="2100"/>
            </a:lvl2pPr>
            <a:lvl3pPr marL="1191" indent="0">
              <a:spcBef>
                <a:spcPts val="1800"/>
              </a:spcBef>
              <a:buNone/>
              <a:defRPr sz="2100"/>
            </a:lvl3pPr>
            <a:lvl4pPr marL="1191" indent="0">
              <a:spcBef>
                <a:spcPts val="1800"/>
              </a:spcBef>
              <a:buNone/>
              <a:defRPr sz="2100"/>
            </a:lvl4pPr>
            <a:lvl5pPr marL="1191" indent="0">
              <a:spcBef>
                <a:spcPts val="1800"/>
              </a:spcBef>
              <a:buNone/>
              <a:defRPr sz="2100"/>
            </a:lvl5pPr>
            <a:lvl6pPr marL="1191" indent="0">
              <a:spcBef>
                <a:spcPts val="1800"/>
              </a:spcBef>
              <a:buNone/>
              <a:defRPr sz="2100"/>
            </a:lvl6pPr>
            <a:lvl7pPr marL="1191" indent="0">
              <a:spcBef>
                <a:spcPts val="1800"/>
              </a:spcBef>
              <a:buNone/>
              <a:defRPr sz="2100"/>
            </a:lvl7pPr>
            <a:lvl8pPr marL="1191" indent="0">
              <a:spcBef>
                <a:spcPts val="1800"/>
              </a:spcBef>
              <a:buNone/>
              <a:defRPr sz="2100"/>
            </a:lvl8pPr>
            <a:lvl9pPr marL="1191" indent="0">
              <a:spcBef>
                <a:spcPts val="1800"/>
              </a:spcBef>
              <a:buNone/>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10/2/2014</a:t>
            </a:fld>
            <a:endParaRPr dirty="0"/>
          </a:p>
        </p:txBody>
      </p:sp>
      <p:sp>
        <p:nvSpPr>
          <p:cNvPr id="5" name="Footer Placeholder 4"/>
          <p:cNvSpPr>
            <a:spLocks noGrp="1"/>
          </p:cNvSpPr>
          <p:nvPr>
            <p:ph type="ftr" sz="quarter" idx="11"/>
          </p:nvPr>
        </p:nvSpPr>
        <p:spPr/>
        <p:txBody>
          <a:bodyPr>
            <a:noAutofit/>
          </a:bodyPr>
          <a:lstStyle/>
          <a:p>
            <a:r>
              <a:rPr dirty="0"/>
              <a:t>Oracle Confidential – Internal/Restricted/Highly Restricted</a:t>
            </a:r>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398964" y="1950243"/>
            <a:ext cx="8346073" cy="1028700"/>
          </a:xfrm>
        </p:spPr>
        <p:txBody>
          <a:bodyPr anchor="b"/>
          <a:lstStyle>
            <a:lvl1pPr algn="l">
              <a:lnSpc>
                <a:spcPct val="80000"/>
              </a:lnSpc>
              <a:defRPr sz="3600" b="0" cap="none" baseline="0"/>
            </a:lvl1pPr>
          </a:lstStyle>
          <a:p>
            <a:r>
              <a:rPr lang="en-US" smtClean="0"/>
              <a:t>Click to edit Master title style</a:t>
            </a:r>
            <a:endParaRPr/>
          </a:p>
        </p:txBody>
      </p:sp>
      <p:sp>
        <p:nvSpPr>
          <p:cNvPr id="3" name="Text Placeholder 2"/>
          <p:cNvSpPr>
            <a:spLocks noGrp="1"/>
          </p:cNvSpPr>
          <p:nvPr>
            <p:ph type="body" idx="1"/>
          </p:nvPr>
        </p:nvSpPr>
        <p:spPr>
          <a:xfrm>
            <a:off x="398964" y="3028949"/>
            <a:ext cx="8346073" cy="685800"/>
          </a:xfrm>
        </p:spPr>
        <p:txBody>
          <a:bodyPr anchor="t">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grpSp>
        <p:nvGrpSpPr>
          <p:cNvPr id="7" name="Group 6"/>
          <p:cNvGrpSpPr/>
          <p:nvPr/>
        </p:nvGrpSpPr>
        <p:grpSpPr bwMode="gray">
          <a:xfrm>
            <a:off x="-215" y="0"/>
            <a:ext cx="9144431" cy="51435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398964" y="1950243"/>
            <a:ext cx="8346073" cy="1028700"/>
          </a:xfrm>
        </p:spPr>
        <p:txBody>
          <a:bodyPr anchor="b">
            <a:noAutofit/>
          </a:bodyPr>
          <a:lstStyle>
            <a:lvl1pPr algn="l">
              <a:lnSpc>
                <a:spcPct val="80000"/>
              </a:lnSpc>
              <a:defRPr sz="36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398964" y="3028949"/>
            <a:ext cx="8346073" cy="685800"/>
          </a:xfrm>
        </p:spPr>
        <p:txBody>
          <a:bodyPr anchor="t">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10/2/2014</a:t>
            </a:fld>
            <a:endParaRPr dirty="0"/>
          </a:p>
        </p:txBody>
      </p:sp>
      <p:sp>
        <p:nvSpPr>
          <p:cNvPr id="14" name="TextBox 13"/>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bg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dirty="0"/>
              <a:t>Oracle Confidential – Internal/Restricted/Highly Restricted</a:t>
            </a:r>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398963" y="1428750"/>
            <a:ext cx="3601388" cy="1234440"/>
          </a:xfrm>
        </p:spPr>
        <p:txBody>
          <a:bodyPr anchor="b"/>
          <a:lstStyle>
            <a:lvl1pPr algn="l">
              <a:lnSpc>
                <a:spcPct val="80000"/>
              </a:lnSpc>
              <a:defRPr sz="3600" b="0"/>
            </a:lvl1pPr>
          </a:lstStyle>
          <a:p>
            <a:r>
              <a:rPr lang="en-US" smtClean="0"/>
              <a:t>Click to edit Master title style</a:t>
            </a:r>
            <a:endParaRPr dirty="0"/>
          </a:p>
        </p:txBody>
      </p:sp>
      <p:sp>
        <p:nvSpPr>
          <p:cNvPr id="4" name="Text Placeholder 3"/>
          <p:cNvSpPr>
            <a:spLocks noGrp="1"/>
          </p:cNvSpPr>
          <p:nvPr>
            <p:ph type="body" sz="half" idx="2"/>
          </p:nvPr>
        </p:nvSpPr>
        <p:spPr>
          <a:xfrm>
            <a:off x="398963" y="2743200"/>
            <a:ext cx="3601387" cy="1234440"/>
          </a:xfrm>
        </p:spPr>
        <p:txBody>
          <a:bodyPr>
            <a:noAutofit/>
          </a:bodyPr>
          <a:lstStyle>
            <a:lvl1pPr marL="0" indent="0">
              <a:spcBef>
                <a:spcPts val="0"/>
              </a:spcBef>
              <a:buNone/>
              <a:defRPr sz="1800" b="1"/>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4192434" y="400050"/>
            <a:ext cx="4552604" cy="4057650"/>
          </a:xfrm>
          <a:no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10/2/2014</a:t>
            </a:fld>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1714946" y="1371600"/>
            <a:ext cx="2606719" cy="2881084"/>
          </a:xfrm>
          <a:no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11" name="Text Placeholder 10"/>
          <p:cNvSpPr>
            <a:spLocks noGrp="1"/>
          </p:cNvSpPr>
          <p:nvPr>
            <p:ph type="body" sz="quarter" idx="14"/>
          </p:nvPr>
        </p:nvSpPr>
        <p:spPr>
          <a:xfrm>
            <a:off x="4527459" y="1371599"/>
            <a:ext cx="3827761" cy="2880360"/>
          </a:xfrm>
        </p:spPr>
        <p:txBody>
          <a:bodyPr anchor="ctr" anchorCtr="0"/>
          <a:lstStyle>
            <a:lvl1pPr>
              <a:spcBef>
                <a:spcPts val="0"/>
              </a:spcBef>
              <a:spcAft>
                <a:spcPts val="600"/>
              </a:spcAft>
              <a:buClr>
                <a:schemeClr val="bg1"/>
              </a:buClr>
              <a:defRPr b="1"/>
            </a:lvl1pPr>
            <a:lvl2pPr marL="171473">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9734" y="1428750"/>
            <a:ext cx="6344112" cy="1657350"/>
          </a:xfrm>
        </p:spPr>
        <p:txBody>
          <a:bodyPr anchor="t"/>
          <a:lstStyle>
            <a:lvl1pPr marL="171473" indent="-171473" algn="l">
              <a:defRPr sz="3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398963" y="1428750"/>
            <a:ext cx="1646349" cy="2304288"/>
          </a:xfrm>
          <a:noFill/>
        </p:spPr>
        <p:txBody>
          <a:bodyPr tIns="68589">
            <a:noAutofit/>
          </a:bodyPr>
          <a:lstStyle>
            <a:lvl1pPr marL="0" indent="0" algn="ctr">
              <a:spcBef>
                <a:spcPts val="0"/>
              </a:spcBef>
              <a:buNone/>
              <a:defRPr sz="14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2399734" y="1428750"/>
            <a:ext cx="6344112" cy="1657350"/>
          </a:xfrm>
        </p:spPr>
        <p:txBody>
          <a:bodyPr anchor="t"/>
          <a:lstStyle>
            <a:lvl1pPr marL="171473" indent="-171473" algn="l">
              <a:defRPr sz="3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398964" y="1143001"/>
            <a:ext cx="4058706"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686331" y="1143001"/>
            <a:ext cx="4058705"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255107"/>
            <a:ext cx="4709053" cy="491044"/>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345575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398964"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3142877"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268640"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01122"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6138317"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964" y="11430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86331" y="11430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398964" y="28575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4686331" y="28575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1828084"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6115452"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cxnSp>
        <p:nvCxnSpPr>
          <p:cNvPr id="13" name="Straight Connector 12"/>
          <p:cNvCxnSpPr/>
          <p:nvPr/>
        </p:nvCxnSpPr>
        <p:spPr bwMode="ltGray">
          <a:xfrm flipH="1">
            <a:off x="398964" y="2800350"/>
            <a:ext cx="8346074"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1828084"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18" name="Text Placeholder 11"/>
          <p:cNvSpPr>
            <a:spLocks noGrp="1"/>
          </p:cNvSpPr>
          <p:nvPr>
            <p:ph type="body" sz="quarter" idx="18"/>
          </p:nvPr>
        </p:nvSpPr>
        <p:spPr>
          <a:xfrm>
            <a:off x="6115452"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570458" y="1143000"/>
            <a:ext cx="3058321" cy="2057400"/>
          </a:xfrm>
        </p:spPr>
        <p:txBody>
          <a:bodyPr anchor="ctr"/>
          <a:lstStyle>
            <a:lvl1pPr algn="r">
              <a:defRPr sz="125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3943186" y="1143000"/>
            <a:ext cx="3772883" cy="2057400"/>
          </a:xfrm>
        </p:spPr>
        <p:txBody>
          <a:bodyPr anchor="ctr">
            <a:noAutofit/>
          </a:bodyPr>
          <a:lstStyle>
            <a:lvl1pPr marL="0" indent="0">
              <a:spcBef>
                <a:spcPts val="900"/>
              </a:spcBef>
              <a:buFont typeface="Arial" panose="020B0604020202020204" pitchFamily="34" charset="0"/>
              <a:buNone/>
              <a:defRPr sz="21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39896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9896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468404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404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10/2/2014</a:t>
            </a:fld>
            <a:endParaRPr dirty="0"/>
          </a:p>
        </p:txBody>
      </p:sp>
      <p:sp>
        <p:nvSpPr>
          <p:cNvPr id="8" name="Footer Placeholder 7"/>
          <p:cNvSpPr>
            <a:spLocks noGrp="1"/>
          </p:cNvSpPr>
          <p:nvPr>
            <p:ph type="ftr" sz="quarter" idx="11"/>
          </p:nvPr>
        </p:nvSpPr>
        <p:spPr/>
        <p:txBody>
          <a:bodyPr>
            <a:noAutofit/>
          </a:bodyPr>
          <a:lstStyle/>
          <a:p>
            <a:r>
              <a:rPr dirty="0"/>
              <a:t>Oracle Confidential – Internal/Restricted/Highly Restricted</a:t>
            </a:r>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10/2/2014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398964" y="1030306"/>
            <a:ext cx="8346072"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10/2/2014</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10/2/2014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398850" y="1143000"/>
            <a:ext cx="5693623"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6584681" y="1143001"/>
            <a:ext cx="2160356"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398964" y="1143000"/>
            <a:ext cx="4573190" cy="3312544"/>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4" name="Text Placeholder 3"/>
          <p:cNvSpPr>
            <a:spLocks noGrp="1"/>
          </p:cNvSpPr>
          <p:nvPr>
            <p:ph type="body" sz="half" idx="2"/>
          </p:nvPr>
        </p:nvSpPr>
        <p:spPr>
          <a:xfrm>
            <a:off x="5257979" y="1143000"/>
            <a:ext cx="3487059"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39977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398963" y="1143000"/>
            <a:ext cx="4060994" cy="260604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4" name="Text Placeholder 3"/>
          <p:cNvSpPr>
            <a:spLocks noGrp="1"/>
          </p:cNvSpPr>
          <p:nvPr>
            <p:ph type="body" sz="half" idx="2"/>
          </p:nvPr>
        </p:nvSpPr>
        <p:spPr>
          <a:xfrm>
            <a:off x="398963"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cxnSp>
        <p:nvCxnSpPr>
          <p:cNvPr id="8" name="Straight Connector 7"/>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686329" y="1143000"/>
            <a:ext cx="4060994" cy="260604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10" name="Text Placeholder 3"/>
          <p:cNvSpPr>
            <a:spLocks noGrp="1"/>
          </p:cNvSpPr>
          <p:nvPr>
            <p:ph type="body" sz="half" idx="14"/>
          </p:nvPr>
        </p:nvSpPr>
        <p:spPr>
          <a:xfrm>
            <a:off x="4686329"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398964"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4" name="Text Placeholder 3"/>
          <p:cNvSpPr>
            <a:spLocks noGrp="1"/>
          </p:cNvSpPr>
          <p:nvPr>
            <p:ph type="body" sz="half" idx="2"/>
          </p:nvPr>
        </p:nvSpPr>
        <p:spPr>
          <a:xfrm>
            <a:off x="398963"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cxnSp>
        <p:nvCxnSpPr>
          <p:cNvPr id="11" name="Straight Connector 10"/>
          <p:cNvCxnSpPr/>
          <p:nvPr/>
        </p:nvCxnSpPr>
        <p:spPr bwMode="ltGray">
          <a:xfrm>
            <a:off x="3142877"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3268640"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10" name="Text Placeholder 3"/>
          <p:cNvSpPr>
            <a:spLocks noGrp="1"/>
          </p:cNvSpPr>
          <p:nvPr>
            <p:ph type="body" sz="half" idx="14"/>
          </p:nvPr>
        </p:nvSpPr>
        <p:spPr>
          <a:xfrm>
            <a:off x="3268640"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cxnSp>
        <p:nvCxnSpPr>
          <p:cNvPr id="12" name="Straight Connector 11"/>
          <p:cNvCxnSpPr/>
          <p:nvPr/>
        </p:nvCxnSpPr>
        <p:spPr bwMode="ltGray">
          <a:xfrm>
            <a:off x="6001122"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6138317"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14" name="Text Placeholder 3"/>
          <p:cNvSpPr>
            <a:spLocks noGrp="1"/>
          </p:cNvSpPr>
          <p:nvPr>
            <p:ph type="body" sz="half" idx="16"/>
          </p:nvPr>
        </p:nvSpPr>
        <p:spPr>
          <a:xfrm>
            <a:off x="6138317"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38303" y="1142120"/>
            <a:ext cx="4872793" cy="3425567"/>
          </a:xfrm>
          <a:prstGeom prst="rect">
            <a:avLst/>
          </a:prstGeom>
        </p:spPr>
      </p:pic>
      <p:sp>
        <p:nvSpPr>
          <p:cNvPr id="9" name="Picture Placeholder 2"/>
          <p:cNvSpPr>
            <a:spLocks noGrp="1"/>
          </p:cNvSpPr>
          <p:nvPr>
            <p:ph type="pic" idx="13"/>
          </p:nvPr>
        </p:nvSpPr>
        <p:spPr bwMode="gray">
          <a:xfrm>
            <a:off x="3400119" y="1387673"/>
            <a:ext cx="3936041" cy="2977158"/>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327893" y="1371600"/>
            <a:ext cx="1381016" cy="2915354"/>
          </a:xfrm>
          <a:prstGeom prst="rect">
            <a:avLst/>
          </a:prstGeom>
        </p:spPr>
      </p:pic>
      <p:sp>
        <p:nvSpPr>
          <p:cNvPr id="13" name="Picture Placeholder 2"/>
          <p:cNvSpPr>
            <a:spLocks noGrp="1"/>
          </p:cNvSpPr>
          <p:nvPr>
            <p:ph type="pic" idx="1"/>
          </p:nvPr>
        </p:nvSpPr>
        <p:spPr bwMode="gray">
          <a:xfrm>
            <a:off x="1416889" y="1779498"/>
            <a:ext cx="1214182" cy="2125980"/>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398963" y="304800"/>
            <a:ext cx="4390263" cy="666750"/>
          </a:xfrm>
        </p:spPr>
        <p:txBody>
          <a:bodyPr anchor="b">
            <a:noAutofit/>
          </a:bodyPr>
          <a:lstStyle>
            <a:lvl1pPr algn="l">
              <a:defRPr sz="27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2971383" y="1428751"/>
            <a:ext cx="1381016" cy="2915354"/>
          </a:xfrm>
          <a:prstGeom prst="rect">
            <a:avLst/>
          </a:prstGeom>
        </p:spPr>
      </p:pic>
      <p:sp>
        <p:nvSpPr>
          <p:cNvPr id="14" name="Picture Placeholder 2"/>
          <p:cNvSpPr>
            <a:spLocks noGrp="1"/>
          </p:cNvSpPr>
          <p:nvPr>
            <p:ph type="pic" idx="1"/>
          </p:nvPr>
        </p:nvSpPr>
        <p:spPr bwMode="gray">
          <a:xfrm>
            <a:off x="3060379" y="1836648"/>
            <a:ext cx="1214182" cy="2125980"/>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4312993" y="834729"/>
            <a:ext cx="4505285" cy="3426460"/>
          </a:xfrm>
          <a:prstGeom prst="rect">
            <a:avLst/>
          </a:prstGeom>
        </p:spPr>
      </p:pic>
      <p:sp>
        <p:nvSpPr>
          <p:cNvPr id="9" name="Picture Placeholder 2"/>
          <p:cNvSpPr>
            <a:spLocks noGrp="1"/>
          </p:cNvSpPr>
          <p:nvPr>
            <p:ph type="pic" idx="13"/>
          </p:nvPr>
        </p:nvSpPr>
        <p:spPr bwMode="gray">
          <a:xfrm>
            <a:off x="5062073" y="759858"/>
            <a:ext cx="2972377" cy="3939261"/>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3194088" y="1188125"/>
            <a:ext cx="4373114" cy="3082196"/>
          </a:xfrm>
          <a:prstGeom prst="rect">
            <a:avLst/>
          </a:prstGeom>
        </p:spPr>
      </p:pic>
      <p:sp>
        <p:nvSpPr>
          <p:cNvPr id="16" name="Picture Placeholder 2"/>
          <p:cNvSpPr>
            <a:spLocks noGrp="1"/>
          </p:cNvSpPr>
          <p:nvPr>
            <p:ph type="pic" idx="13"/>
          </p:nvPr>
        </p:nvSpPr>
        <p:spPr bwMode="gray">
          <a:xfrm>
            <a:off x="3400119" y="1478757"/>
            <a:ext cx="3936041" cy="2493169"/>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21319" y="1485900"/>
            <a:ext cx="1408305" cy="2726214"/>
          </a:xfrm>
          <a:prstGeom prst="rect">
            <a:avLst/>
          </a:prstGeom>
        </p:spPr>
      </p:pic>
      <p:sp>
        <p:nvSpPr>
          <p:cNvPr id="18" name="Picture Placeholder 2"/>
          <p:cNvSpPr>
            <a:spLocks noGrp="1"/>
          </p:cNvSpPr>
          <p:nvPr>
            <p:ph type="pic" idx="1"/>
          </p:nvPr>
        </p:nvSpPr>
        <p:spPr bwMode="gray">
          <a:xfrm>
            <a:off x="1414222" y="1772354"/>
            <a:ext cx="1223995" cy="2170996"/>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398962" y="304800"/>
            <a:ext cx="4390263" cy="666750"/>
          </a:xfrm>
        </p:spPr>
        <p:txBody>
          <a:bodyPr anchor="b">
            <a:noAutofit/>
          </a:bodyPr>
          <a:lstStyle>
            <a:lvl1pPr algn="l">
              <a:defRPr sz="27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10/2/2014</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p:nvPicPr>
        <p:blipFill rotWithShape="1">
          <a:blip r:embed="rId2" cstate="screen">
            <a:extLst>
              <a:ext uri="{28A0092B-C50C-407E-A947-70E740481C1C}">
                <a14:useLocalDpi xmlns="" xmlns:a14="http://schemas.microsoft.com/office/drawing/2010/main" val="0"/>
              </a:ext>
            </a:extLst>
          </a:blip>
          <a:srcRect r="3674"/>
          <a:stretch/>
        </p:blipFill>
        <p:spPr>
          <a:xfrm rot="5400000">
            <a:off x="4347412" y="943662"/>
            <a:ext cx="4451603" cy="3259894"/>
          </a:xfrm>
          <a:prstGeom prst="rect">
            <a:avLst/>
          </a:prstGeom>
        </p:spPr>
      </p:pic>
      <p:sp>
        <p:nvSpPr>
          <p:cNvPr id="11" name="Picture Placeholder 2"/>
          <p:cNvSpPr>
            <a:spLocks noGrp="1"/>
          </p:cNvSpPr>
          <p:nvPr>
            <p:ph type="pic" idx="13"/>
          </p:nvPr>
        </p:nvSpPr>
        <p:spPr bwMode="gray">
          <a:xfrm>
            <a:off x="5266315" y="578643"/>
            <a:ext cx="2615293" cy="4150519"/>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71955" y="1514475"/>
            <a:ext cx="1408305" cy="2726214"/>
          </a:xfrm>
          <a:prstGeom prst="rect">
            <a:avLst/>
          </a:prstGeom>
        </p:spPr>
      </p:pic>
      <p:sp>
        <p:nvSpPr>
          <p:cNvPr id="18" name="Picture Placeholder 2"/>
          <p:cNvSpPr>
            <a:spLocks noGrp="1"/>
          </p:cNvSpPr>
          <p:nvPr>
            <p:ph type="pic" idx="14"/>
          </p:nvPr>
        </p:nvSpPr>
        <p:spPr bwMode="gray">
          <a:xfrm>
            <a:off x="3067525" y="1800929"/>
            <a:ext cx="1214182" cy="2170996"/>
          </a:xfrm>
          <a:solidFill>
            <a:schemeClr val="bg2"/>
          </a:solidFill>
          <a:ln w="12700">
            <a:solidFill>
              <a:schemeClr val="bg2"/>
            </a:solidFill>
          </a:ln>
        </p:spPr>
        <p:txBody>
          <a:bodyPr tIns="137178">
            <a:no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grpSp>
        <p:nvGrpSpPr>
          <p:cNvPr id="2" name="Group 1"/>
          <p:cNvGrpSpPr/>
          <p:nvPr/>
        </p:nvGrpSpPr>
        <p:grpSpPr>
          <a:xfrm>
            <a:off x="-215" y="0"/>
            <a:ext cx="9144431" cy="51435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570458" y="457200"/>
            <a:ext cx="3429893" cy="1533525"/>
          </a:xfrm>
        </p:spPr>
        <p:txBody>
          <a:bodyPr/>
          <a:lstStyle>
            <a:lvl1pPr>
              <a:defRPr sz="104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570458" y="2000249"/>
            <a:ext cx="3429893" cy="1470661"/>
          </a:xfrm>
        </p:spPr>
        <p:txBody>
          <a:bodyPr>
            <a:noAutofit/>
          </a:bodyPr>
          <a:lstStyle>
            <a:lvl1pPr marL="1191" indent="0">
              <a:spcBef>
                <a:spcPts val="0"/>
              </a:spcBef>
              <a:buFontTx/>
              <a:buNone/>
              <a:defRPr sz="21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10/2/2014</a:t>
            </a:fld>
            <a:endParaRPr dirty="0"/>
          </a:p>
        </p:txBody>
      </p:sp>
      <p:sp>
        <p:nvSpPr>
          <p:cNvPr id="14" name="TextBox 13"/>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bg1">
                    <a:lumMod val="60000"/>
                    <a:lumOff val="40000"/>
                  </a:scheme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398963" y="1028700"/>
            <a:ext cx="8346073" cy="666750"/>
          </a:xfrm>
          <a:prstGeom prst="rect">
            <a:avLst/>
          </a:prstGeom>
          <a:noFill/>
        </p:spPr>
        <p:txBody>
          <a:bodyPr wrap="none" lIns="0" tIns="0" rIns="0" bIns="0" rtlCol="0" anchor="b">
            <a:noAutofit/>
          </a:bodyPr>
          <a:lstStyle/>
          <a:p>
            <a:pPr>
              <a:lnSpc>
                <a:spcPct val="90000"/>
              </a:lnSpc>
            </a:pPr>
            <a:r>
              <a:rPr sz="2400" dirty="0">
                <a:latin typeface="+mj-lt"/>
              </a:rPr>
              <a:t>Safe Harbor</a:t>
            </a:r>
            <a:r>
              <a:rPr sz="2400" baseline="0" dirty="0">
                <a:latin typeface="+mj-lt"/>
              </a:rPr>
              <a:t> Statement</a:t>
            </a:r>
            <a:endParaRPr sz="2400" dirty="0">
              <a:latin typeface="+mj-lt"/>
            </a:endParaRPr>
          </a:p>
        </p:txBody>
      </p:sp>
      <p:sp>
        <p:nvSpPr>
          <p:cNvPr id="6" name="TextBox 5"/>
          <p:cNvSpPr txBox="1"/>
          <p:nvPr/>
        </p:nvSpPr>
        <p:spPr>
          <a:xfrm>
            <a:off x="398963" y="1885950"/>
            <a:ext cx="8346073" cy="1714500"/>
          </a:xfrm>
          <a:prstGeom prst="rect">
            <a:avLst/>
          </a:prstGeom>
          <a:noFill/>
        </p:spPr>
        <p:txBody>
          <a:bodyPr wrap="square" lIns="0" tIns="0" rIns="0" bIns="0" rtlCol="0" anchor="t">
            <a:noAutofit/>
          </a:bodyPr>
          <a:lstStyle/>
          <a:p>
            <a:pPr>
              <a:lnSpc>
                <a:spcPct val="90000"/>
              </a:lnSpc>
            </a:pPr>
            <a:r>
              <a:rPr sz="18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10/2/2014</a:t>
            </a:fld>
            <a:endParaRPr dirty="0"/>
          </a:p>
        </p:txBody>
      </p:sp>
      <p:sp>
        <p:nvSpPr>
          <p:cNvPr id="3" name="Footer Placeholder 2"/>
          <p:cNvSpPr>
            <a:spLocks noGrp="1"/>
          </p:cNvSpPr>
          <p:nvPr>
            <p:ph type="ftr" sz="quarter" idx="11"/>
          </p:nvPr>
        </p:nvSpPr>
        <p:spPr/>
        <p:txBody>
          <a:bodyPr>
            <a:noAutofit/>
          </a:bodyPr>
          <a:lstStyle/>
          <a:p>
            <a:r>
              <a:rPr dirty="0"/>
              <a:t>Oracle Confidential – Internal/Restricted/Highly Restricted</a:t>
            </a:r>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398963" y="1028700"/>
            <a:ext cx="8346073" cy="666750"/>
          </a:xfrm>
          <a:prstGeom prst="rect">
            <a:avLst/>
          </a:prstGeom>
          <a:noFill/>
        </p:spPr>
        <p:txBody>
          <a:bodyPr wrap="none" lIns="0" tIns="0" rIns="0" bIns="0" rtlCol="0" anchor="b">
            <a:noAutofit/>
          </a:bodyPr>
          <a:lstStyle/>
          <a:p>
            <a:pPr>
              <a:lnSpc>
                <a:spcPct val="90000"/>
              </a:lnSpc>
            </a:pPr>
            <a:r>
              <a:rPr sz="2400" dirty="0">
                <a:latin typeface="+mj-lt"/>
              </a:rPr>
              <a:t>Safe Harbor</a:t>
            </a:r>
            <a:r>
              <a:rPr sz="2400" baseline="0" dirty="0">
                <a:latin typeface="+mj-lt"/>
              </a:rPr>
              <a:t> Statement</a:t>
            </a:r>
            <a:endParaRPr sz="2400" dirty="0">
              <a:latin typeface="+mj-lt"/>
            </a:endParaRPr>
          </a:p>
        </p:txBody>
      </p:sp>
      <p:sp>
        <p:nvSpPr>
          <p:cNvPr id="6" name="TextBox 5"/>
          <p:cNvSpPr txBox="1"/>
          <p:nvPr/>
        </p:nvSpPr>
        <p:spPr>
          <a:xfrm>
            <a:off x="398963" y="1885950"/>
            <a:ext cx="8346073" cy="1714500"/>
          </a:xfrm>
          <a:prstGeom prst="rect">
            <a:avLst/>
          </a:prstGeom>
          <a:noFill/>
        </p:spPr>
        <p:txBody>
          <a:bodyPr wrap="square" lIns="0" tIns="0" rIns="0" bIns="0" rtlCol="0" anchor="t">
            <a:noAutofit/>
          </a:bodyPr>
          <a:lstStyle/>
          <a:p>
            <a:pPr>
              <a:lnSpc>
                <a:spcPct val="90000"/>
              </a:lnSpc>
            </a:pPr>
            <a:r>
              <a:rPr sz="18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10/2/2014</a:t>
            </a:fld>
            <a:endParaRPr dirty="0"/>
          </a:p>
        </p:txBody>
      </p:sp>
      <p:sp>
        <p:nvSpPr>
          <p:cNvPr id="3" name="Footer Placeholder 2"/>
          <p:cNvSpPr>
            <a:spLocks noGrp="1"/>
          </p:cNvSpPr>
          <p:nvPr>
            <p:ph type="ftr" sz="quarter" idx="11"/>
          </p:nvPr>
        </p:nvSpPr>
        <p:spPr/>
        <p:txBody>
          <a:bodyPr>
            <a:noAutofit/>
          </a:bodyPr>
          <a:lstStyle/>
          <a:p>
            <a:r>
              <a:rPr dirty="0"/>
              <a:t>Oracle Confidential – Internal/Restricted/Highly Restricted</a:t>
            </a:r>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10/2/2014</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16196" y="1735075"/>
            <a:ext cx="4911607" cy="1374254"/>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411974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03544" y="97048"/>
            <a:ext cx="8936911" cy="4910588"/>
          </a:xfrm>
          <a:prstGeom prst="rect">
            <a:avLst/>
          </a:prstGeom>
          <a:noFill/>
          <a:ln>
            <a:noFill/>
          </a:ln>
        </p:spPr>
      </p:pic>
      <p:grpSp>
        <p:nvGrpSpPr>
          <p:cNvPr id="3" name="Group 2"/>
          <p:cNvGrpSpPr/>
          <p:nvPr/>
        </p:nvGrpSpPr>
        <p:grpSpPr>
          <a:xfrm>
            <a:off x="-215" y="0"/>
            <a:ext cx="9144431" cy="51435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bwMode="black">
          <a:xfrm>
            <a:off x="2867343" y="2132870"/>
            <a:ext cx="3409314" cy="427160"/>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98467" y="1143001"/>
            <a:ext cx="8347065" cy="33147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10/2/2014</a:t>
            </a:fld>
            <a:endParaRPr lang="en-US"/>
          </a:p>
        </p:txBody>
      </p:sp>
      <p:sp>
        <p:nvSpPr>
          <p:cNvPr id="5" name="Footer Placeholder 4"/>
          <p:cNvSpPr>
            <a:spLocks noGrp="1"/>
          </p:cNvSpPr>
          <p:nvPr>
            <p:ph type="ftr" sz="quarter" idx="11"/>
          </p:nvPr>
        </p:nvSpPr>
        <p:spPr/>
        <p:txBody>
          <a:bodyPr>
            <a:noAutofit/>
          </a:bodyPr>
          <a:lstStyle/>
          <a:p>
            <a:endParaRPr lang="en-US"/>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69" y="400050"/>
            <a:ext cx="1028968" cy="405765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398964" y="400050"/>
            <a:ext cx="7145610"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10/2/2014</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xmlns="" val="2772204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 xmlns:p14="http://schemas.microsoft.com/office/powerpoint/2010/main" val="1748075574"/>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8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52298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3435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w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15" y="0"/>
            <a:ext cx="9144431" cy="51435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3" cstate="print">
            <a:extLst>
              <a:ext uri="{28A0092B-C50C-407E-A947-70E740481C1C}">
                <a14:useLocalDpi xmlns="" xmlns:a14="http://schemas.microsoft.com/office/drawing/2010/main" val="0"/>
              </a:ext>
            </a:extLst>
          </a:blip>
          <a:stretch>
            <a:fillRect/>
          </a:stretch>
        </p:blipFill>
        <p:spPr bwMode="ltGray">
          <a:xfrm>
            <a:off x="398963" y="4697730"/>
            <a:ext cx="1217463" cy="445770"/>
          </a:xfrm>
          <a:prstGeom prst="rect">
            <a:avLst/>
          </a:prstGeom>
        </p:spPr>
      </p:pic>
      <p:sp>
        <p:nvSpPr>
          <p:cNvPr id="2" name="Title Placeholder 1"/>
          <p:cNvSpPr>
            <a:spLocks noGrp="1"/>
          </p:cNvSpPr>
          <p:nvPr>
            <p:ph type="title"/>
          </p:nvPr>
        </p:nvSpPr>
        <p:spPr>
          <a:xfrm>
            <a:off x="398963" y="304800"/>
            <a:ext cx="8346073" cy="66675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398467" y="1143001"/>
            <a:ext cx="8347065" cy="33147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423302" y="4917186"/>
            <a:ext cx="920038" cy="137160"/>
          </a:xfrm>
          <a:prstGeom prst="rect">
            <a:avLst/>
          </a:prstGeom>
        </p:spPr>
        <p:txBody>
          <a:bodyPr vert="horz" wrap="none" lIns="0" tIns="0" rIns="0" bIns="0" rtlCol="0" anchor="ctr"/>
          <a:lstStyle>
            <a:lvl1pPr algn="r">
              <a:defRPr sz="600">
                <a:solidFill>
                  <a:schemeClr val="tx1">
                    <a:lumMod val="60000"/>
                    <a:lumOff val="40000"/>
                  </a:schemeClr>
                </a:solidFill>
              </a:defRPr>
            </a:lvl1pPr>
          </a:lstStyle>
          <a:p>
            <a:fld id="{1EE11BFD-AD4C-4A98-9D38-1958507EA4E5}" type="datetime1">
              <a:rPr lang="en-US"/>
              <a:pPr/>
              <a:t>10/2/2014</a:t>
            </a:fld>
            <a:endParaRPr dirty="0"/>
          </a:p>
        </p:txBody>
      </p:sp>
      <p:sp>
        <p:nvSpPr>
          <p:cNvPr id="15" name="TextBox 14"/>
          <p:cNvSpPr txBox="1"/>
          <p:nvPr/>
        </p:nvSpPr>
        <p:spPr>
          <a:xfrm>
            <a:off x="4493399" y="4917186"/>
            <a:ext cx="2091283" cy="137160"/>
          </a:xfrm>
          <a:prstGeom prst="rect">
            <a:avLst/>
          </a:prstGeom>
          <a:noFill/>
        </p:spPr>
        <p:txBody>
          <a:bodyPr wrap="none" lIns="0" tIns="0" rIns="0" bIns="0" rtlCol="0" anchor="ctr" anchorCtr="0">
            <a:noAutofit/>
          </a:bodyPr>
          <a:lstStyle/>
          <a:p>
            <a:r>
              <a:rPr sz="6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3"/>
          </p:nvPr>
        </p:nvSpPr>
        <p:spPr>
          <a:xfrm>
            <a:off x="6584682" y="4917186"/>
            <a:ext cx="1874530" cy="137160"/>
          </a:xfrm>
          <a:prstGeom prst="rect">
            <a:avLst/>
          </a:prstGeom>
        </p:spPr>
        <p:txBody>
          <a:bodyPr vert="horz" wrap="none" lIns="0" tIns="0" rIns="0" bIns="0" rtlCol="0" anchor="ctr"/>
          <a:lstStyle>
            <a:lvl1pPr algn="l">
              <a:defRPr sz="600">
                <a:solidFill>
                  <a:schemeClr val="tx1">
                    <a:lumMod val="60000"/>
                    <a:lumOff val="40000"/>
                  </a:schemeClr>
                </a:solidFill>
              </a:defRPr>
            </a:lvl1pPr>
          </a:lstStyle>
          <a:p>
            <a:r>
              <a:rPr dirty="0"/>
              <a:t>Oracle Confidential – Internal/Restricted/Highly Restricted</a:t>
            </a:r>
          </a:p>
        </p:txBody>
      </p:sp>
      <p:sp>
        <p:nvSpPr>
          <p:cNvPr id="6" name="Slide Number Placeholder 5"/>
          <p:cNvSpPr>
            <a:spLocks noGrp="1"/>
          </p:cNvSpPr>
          <p:nvPr>
            <p:ph type="sldNum" sz="quarter" idx="4"/>
          </p:nvPr>
        </p:nvSpPr>
        <p:spPr>
          <a:xfrm>
            <a:off x="8459212" y="4917186"/>
            <a:ext cx="286320" cy="137160"/>
          </a:xfrm>
          <a:prstGeom prst="rect">
            <a:avLst/>
          </a:prstGeom>
        </p:spPr>
        <p:txBody>
          <a:bodyPr vert="horz" wrap="none" lIns="0" tIns="0" rIns="0" bIns="0" rtlCol="0" anchor="ctr"/>
          <a:lstStyle>
            <a:lvl1pPr algn="r">
              <a:defRPr sz="6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 id="2147484115" r:id="rId37"/>
    <p:sldLayoutId id="2147484116" r:id="rId38"/>
    <p:sldLayoutId id="2147484117" r:id="rId39"/>
    <p:sldLayoutId id="2147484032" r:id="rId40"/>
    <p:sldLayoutId id="2147484118" r:id="rId4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685891" rtl="0" eaLnBrk="1" latinLnBrk="0" hangingPunct="1">
        <a:lnSpc>
          <a:spcPct val="80000"/>
        </a:lnSpc>
        <a:spcBef>
          <a:spcPct val="0"/>
        </a:spcBef>
        <a:buNone/>
        <a:defRPr sz="27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900"/>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1pPr>
      <a:lvl2pPr marL="377240" indent="-171473" algn="l" defTabSz="685891"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548713"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500" kern="1200">
          <a:solidFill>
            <a:schemeClr val="tx1"/>
          </a:solidFill>
          <a:latin typeface="+mn-lt"/>
          <a:ea typeface="+mn-ea"/>
          <a:cs typeface="+mn-cs"/>
        </a:defRPr>
      </a:lvl3pPr>
      <a:lvl4pPr marL="720186"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891659"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063132"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6pPr>
      <a:lvl7pPr marL="1234605"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7pPr>
      <a:lvl8pPr marL="1406077"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8pPr>
      <a:lvl9pPr marL="1577550"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27.png"/><Relationship Id="rId11" Type="http://schemas.openxmlformats.org/officeDocument/2006/relationships/image" Target="../media/image34.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ctrTitle"/>
          </p:nvPr>
        </p:nvSpPr>
        <p:spPr/>
        <p:txBody>
          <a:bodyPr wrap="square">
            <a:noAutofit/>
          </a:bodyPr>
          <a:lstStyle/>
          <a:p>
            <a:r>
              <a:rPr lang="en-US" dirty="0" smtClean="0">
                <a:ea typeface="ＭＳ Ｐゴシック" pitchFamily="34" charset="-128"/>
              </a:rPr>
              <a:t>Explore Data &amp; Discover Hidden Insights with </a:t>
            </a:r>
            <a:r>
              <a:rPr lang="en-US" dirty="0" err="1" smtClean="0">
                <a:ea typeface="ＭＳ Ｐゴシック" pitchFamily="34" charset="-128"/>
              </a:rPr>
              <a:t>Endeca</a:t>
            </a:r>
            <a:r>
              <a:rPr lang="en-US" dirty="0" smtClean="0">
                <a:ea typeface="ＭＳ Ｐゴシック" pitchFamily="34" charset="-128"/>
              </a:rPr>
              <a:t> Information Discovery</a:t>
            </a:r>
            <a:endParaRPr lang="en-US" dirty="0">
              <a:solidFill>
                <a:schemeClr val="tx1"/>
              </a:solidFill>
              <a:ea typeface="ＭＳ Ｐゴシック" pitchFamily="34" charset="-128"/>
            </a:endParaRPr>
          </a:p>
        </p:txBody>
      </p:sp>
      <p:sp>
        <p:nvSpPr>
          <p:cNvPr id="6" name="Subtitle 5"/>
          <p:cNvSpPr>
            <a:spLocks noGrp="1"/>
          </p:cNvSpPr>
          <p:nvPr>
            <p:ph type="subTitle" idx="1"/>
          </p:nvPr>
        </p:nvSpPr>
        <p:spPr/>
        <p:txBody>
          <a:bodyPr/>
          <a:lstStyle/>
          <a:p>
            <a:endParaRPr lang="en-US" dirty="0"/>
          </a:p>
        </p:txBody>
      </p:sp>
      <p:sp>
        <p:nvSpPr>
          <p:cNvPr id="7" name="Text Placeholder 6"/>
          <p:cNvSpPr>
            <a:spLocks noGrp="1"/>
          </p:cNvSpPr>
          <p:nvPr>
            <p:ph type="body" sz="quarter" idx="13"/>
          </p:nvPr>
        </p:nvSpPr>
        <p:spPr/>
        <p:txBody>
          <a:bodyPr/>
          <a:lstStyle/>
          <a:p>
            <a:r>
              <a:rPr lang="en-US" dirty="0" smtClean="0"/>
              <a:t>Ciprian Antoniu</a:t>
            </a:r>
          </a:p>
          <a:p>
            <a:r>
              <a:rPr lang="en-US" dirty="0" smtClean="0"/>
              <a:t>CEE </a:t>
            </a:r>
            <a:r>
              <a:rPr lang="en-US" dirty="0" err="1" smtClean="0"/>
              <a:t>DataWarehouse</a:t>
            </a:r>
            <a:r>
              <a:rPr lang="en-US" dirty="0" smtClean="0"/>
              <a:t> Presales Competency Center</a:t>
            </a:r>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74634596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963" y="150425"/>
            <a:ext cx="8346073" cy="666750"/>
          </a:xfrm>
        </p:spPr>
        <p:txBody>
          <a:bodyPr/>
          <a:lstStyle/>
          <a:p>
            <a:r>
              <a:rPr lang="de-DE" dirty="0" smtClean="0">
                <a:solidFill>
                  <a:schemeClr val="tx1"/>
                </a:solidFill>
              </a:rPr>
              <a:t>Protecting Citizens</a:t>
            </a:r>
            <a:endParaRPr lang="en-US" dirty="0">
              <a:solidFill>
                <a:schemeClr val="tx1"/>
              </a:solidFill>
            </a:endParaRPr>
          </a:p>
        </p:txBody>
      </p:sp>
      <p:sp>
        <p:nvSpPr>
          <p:cNvPr id="3" name="Text Placeholder 2"/>
          <p:cNvSpPr>
            <a:spLocks noGrp="1"/>
          </p:cNvSpPr>
          <p:nvPr>
            <p:ph type="body" sz="quarter" idx="4294967295"/>
          </p:nvPr>
        </p:nvSpPr>
        <p:spPr>
          <a:xfrm>
            <a:off x="249375" y="1858963"/>
            <a:ext cx="3479800" cy="2138362"/>
          </a:xfrm>
        </p:spPr>
        <p:txBody>
          <a:bodyPr>
            <a:normAutofit fontScale="85000" lnSpcReduction="20000"/>
          </a:bodyPr>
          <a:lstStyle/>
          <a:p>
            <a:r>
              <a:rPr lang="en-US" dirty="0" smtClean="0"/>
              <a:t>Background</a:t>
            </a:r>
          </a:p>
          <a:p>
            <a:pPr marL="179388" lvl="1" indent="179388"/>
            <a:r>
              <a:rPr lang="en-US" sz="1100" dirty="0" smtClean="0"/>
              <a:t>NATO Summit in Chicago, May 2012</a:t>
            </a:r>
          </a:p>
          <a:p>
            <a:pPr marL="179388" lvl="1" indent="179388"/>
            <a:r>
              <a:rPr lang="en-US" sz="1100" dirty="0" smtClean="0"/>
              <a:t>7,000 Visiting Dignitaries</a:t>
            </a:r>
          </a:p>
          <a:p>
            <a:pPr marL="179388" lvl="1" indent="179388"/>
            <a:r>
              <a:rPr lang="en-US" sz="1100" dirty="0" smtClean="0"/>
              <a:t>2,200 Journalists</a:t>
            </a:r>
          </a:p>
          <a:p>
            <a:pPr marL="179388" lvl="1" indent="179388"/>
            <a:r>
              <a:rPr lang="en-US" sz="1100" dirty="0" smtClean="0"/>
              <a:t>10’s of thousands of protestor</a:t>
            </a:r>
          </a:p>
          <a:p>
            <a:pPr marL="179388" lvl="1" indent="179388"/>
            <a:r>
              <a:rPr lang="en-US" sz="1100" dirty="0" smtClean="0"/>
              <a:t>Thousands of Officers</a:t>
            </a:r>
          </a:p>
          <a:p>
            <a:r>
              <a:rPr lang="en-US" dirty="0" smtClean="0"/>
              <a:t>Solution</a:t>
            </a:r>
          </a:p>
          <a:p>
            <a:pPr marL="179388" lvl="1" indent="179388"/>
            <a:r>
              <a:rPr lang="en-US" sz="1100" dirty="0" smtClean="0"/>
              <a:t>Monitor Social Media to identify hot-spots</a:t>
            </a:r>
          </a:p>
          <a:p>
            <a:pPr marL="179388" lvl="1" indent="179388"/>
            <a:r>
              <a:rPr lang="en-US" sz="1100" dirty="0" smtClean="0"/>
              <a:t>Correlate with police deployment</a:t>
            </a:r>
          </a:p>
          <a:p>
            <a:pPr marL="179388" lvl="1" indent="179388"/>
            <a:r>
              <a:rPr lang="de-DE" sz="1100" dirty="0" smtClean="0"/>
              <a:t>Initiate operational orders</a:t>
            </a:r>
          </a:p>
          <a:p>
            <a:pPr marL="179388" lvl="1" indent="179388"/>
            <a:r>
              <a:rPr lang="de-DE" sz="1100" dirty="0" smtClean="0"/>
              <a:t>Retrospectively identify potential witnesses</a:t>
            </a:r>
          </a:p>
          <a:p>
            <a:pPr marL="179388" lvl="1" indent="179388"/>
            <a:endParaRPr lang="en-US" dirty="0" smtClean="0"/>
          </a:p>
          <a:p>
            <a:endParaRPr lang="en-US" dirty="0"/>
          </a:p>
        </p:txBody>
      </p:sp>
      <p:sp>
        <p:nvSpPr>
          <p:cNvPr id="4" name="Text Placeholder 3"/>
          <p:cNvSpPr>
            <a:spLocks noGrp="1"/>
          </p:cNvSpPr>
          <p:nvPr>
            <p:ph type="body" sz="quarter" idx="4294967295"/>
          </p:nvPr>
        </p:nvSpPr>
        <p:spPr>
          <a:xfrm>
            <a:off x="249375" y="1163638"/>
            <a:ext cx="3576638" cy="544512"/>
          </a:xfrm>
        </p:spPr>
        <p:txBody>
          <a:bodyPr>
            <a:normAutofit/>
          </a:bodyPr>
          <a:lstStyle/>
          <a:p>
            <a:r>
              <a:rPr lang="de-DE" dirty="0" smtClean="0"/>
              <a:t>Discovering Protest Activities</a:t>
            </a:r>
            <a:endParaRPr lang="en-US" dirty="0"/>
          </a:p>
        </p:txBody>
      </p:sp>
      <p:pic>
        <p:nvPicPr>
          <p:cNvPr id="7" name="Picture 2" descr="C:\Users\rwarnick\AppData\Local\Temp\vmware-rwarnick\VMwareDnD\7428876a\NATO-SUMMIT-CHICAGO-201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2571"/>
          <a:stretch/>
        </p:blipFill>
        <p:spPr bwMode="auto">
          <a:xfrm>
            <a:off x="4267200" y="819157"/>
            <a:ext cx="2209800" cy="128327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clynskey\Pictures\natowid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67200" y="192441"/>
            <a:ext cx="4660052" cy="57610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88931" y="2190750"/>
            <a:ext cx="4165600" cy="2343150"/>
          </a:xfrm>
          <a:prstGeom prst="rect">
            <a:avLst/>
          </a:prstGeom>
        </p:spPr>
      </p:pic>
      <p:pic>
        <p:nvPicPr>
          <p:cNvPr id="11" name="Picture 2" descr="C:\Users\clynskey\Pictures\cp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57085" y="819645"/>
            <a:ext cx="1210731" cy="116714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rwarnick\AppData\Local\Temp\vmware-rwarnick\VMwareDnD\7428876a\0519-Chicago-NATO-PROTEST.jpg_full_600.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96000" y="1327150"/>
            <a:ext cx="1752600" cy="1168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78"/>
          <p:cNvSpPr>
            <a:spLocks noGrp="1"/>
          </p:cNvSpPr>
          <p:nvPr>
            <p:ph type="title"/>
          </p:nvPr>
        </p:nvSpPr>
        <p:spPr>
          <a:xfrm>
            <a:off x="398963" y="162300"/>
            <a:ext cx="8346073" cy="666750"/>
          </a:xfrm>
        </p:spPr>
        <p:txBody>
          <a:bodyPr/>
          <a:lstStyle/>
          <a:p>
            <a:pPr lvl="1" algn="l" rtl="0">
              <a:lnSpc>
                <a:spcPct val="90000"/>
              </a:lnSpc>
              <a:spcBef>
                <a:spcPct val="0"/>
              </a:spcBef>
            </a:pPr>
            <a:r>
              <a:rPr lang="en-US" sz="2700" kern="1200" dirty="0">
                <a:solidFill>
                  <a:schemeClr val="tx1"/>
                </a:solidFill>
                <a:latin typeface="+mj-lt"/>
                <a:ea typeface="+mj-ea"/>
                <a:cs typeface="+mj-cs"/>
              </a:rPr>
              <a:t>Better insight into regional sales </a:t>
            </a:r>
            <a:r>
              <a:rPr lang="en-US" sz="2700" kern="1200" dirty="0" smtClean="0">
                <a:solidFill>
                  <a:schemeClr val="tx1"/>
                </a:solidFill>
                <a:latin typeface="+mj-lt"/>
                <a:ea typeface="+mj-ea"/>
                <a:cs typeface="+mj-cs"/>
              </a:rPr>
              <a:t>performance</a:t>
            </a:r>
            <a:endParaRPr lang="en-US" sz="2700" dirty="0" smtClean="0">
              <a:solidFill>
                <a:schemeClr val="tx1"/>
              </a:solidFill>
              <a:latin typeface="Arial" charset="0"/>
              <a:ea typeface="ＭＳ Ｐゴシック" pitchFamily="34" charset="-128"/>
            </a:endParaRPr>
          </a:p>
        </p:txBody>
      </p:sp>
      <p:sp>
        <p:nvSpPr>
          <p:cNvPr id="16" name="Text Placeholder 6"/>
          <p:cNvSpPr>
            <a:spLocks noGrp="1"/>
          </p:cNvSpPr>
          <p:nvPr>
            <p:ph type="body" sz="quarter" idx="4294967295"/>
          </p:nvPr>
        </p:nvSpPr>
        <p:spPr>
          <a:xfrm>
            <a:off x="308750" y="1858963"/>
            <a:ext cx="3640138" cy="2270125"/>
          </a:xfrm>
        </p:spPr>
        <p:txBody>
          <a:bodyPr>
            <a:normAutofit fontScale="77500" lnSpcReduction="20000"/>
          </a:bodyPr>
          <a:lstStyle/>
          <a:p>
            <a:pPr marL="125033" indent="-125033">
              <a:lnSpc>
                <a:spcPct val="90000"/>
              </a:lnSpc>
              <a:spcBef>
                <a:spcPct val="20000"/>
              </a:spcBef>
              <a:buFontTx/>
              <a:buChar char="•"/>
              <a:defRPr/>
            </a:pPr>
            <a:r>
              <a:rPr lang="en-US" dirty="0" smtClean="0"/>
              <a:t>Interactive, exploratory analytics across 20 data sources for 4000 sales and marketing users </a:t>
            </a:r>
          </a:p>
          <a:p>
            <a:pPr marL="125033" indent="-125033">
              <a:lnSpc>
                <a:spcPct val="90000"/>
              </a:lnSpc>
              <a:spcBef>
                <a:spcPct val="20000"/>
              </a:spcBef>
              <a:buFontTx/>
              <a:buChar char="•"/>
              <a:defRPr/>
            </a:pPr>
            <a:r>
              <a:rPr lang="en-US" dirty="0" smtClean="0"/>
              <a:t>Oracle BI </a:t>
            </a:r>
            <a:r>
              <a:rPr lang="en-US" dirty="0" smtClean="0">
                <a:ea typeface="Verdana" pitchFamily="34" charset="0"/>
                <a:cs typeface="Verdana" pitchFamily="34" charset="0"/>
              </a:rPr>
              <a:t>EE and Oracle BI Applications for enterprise reporting and dashboards, on JD Edwards and other transactional systems</a:t>
            </a:r>
          </a:p>
          <a:p>
            <a:pPr marL="125033" indent="-125033">
              <a:spcBef>
                <a:spcPct val="20000"/>
              </a:spcBef>
              <a:spcAft>
                <a:spcPct val="25000"/>
              </a:spcAft>
              <a:buSzPct val="100000"/>
              <a:buNone/>
              <a:defRPr/>
            </a:pPr>
            <a:r>
              <a:rPr lang="en-US" b="1" dirty="0" smtClean="0"/>
              <a:t>RESULTS</a:t>
            </a:r>
          </a:p>
          <a:p>
            <a:pPr marL="125033" lvl="1" indent="-125033">
              <a:spcBef>
                <a:spcPct val="20000"/>
              </a:spcBef>
              <a:buFontTx/>
              <a:buChar char="•"/>
              <a:defRPr/>
            </a:pPr>
            <a:r>
              <a:rPr lang="en-US" sz="2100" dirty="0" smtClean="0"/>
              <a:t>1.5 years time savings and $4 million implementation cost savings over alternative approach</a:t>
            </a:r>
          </a:p>
        </p:txBody>
      </p:sp>
      <p:sp>
        <p:nvSpPr>
          <p:cNvPr id="7" name="Text Placeholder 6"/>
          <p:cNvSpPr>
            <a:spLocks noGrp="1"/>
          </p:cNvSpPr>
          <p:nvPr>
            <p:ph type="body" sz="quarter" idx="4294967295"/>
          </p:nvPr>
        </p:nvSpPr>
        <p:spPr>
          <a:xfrm>
            <a:off x="296875" y="1163638"/>
            <a:ext cx="3640138" cy="544512"/>
          </a:xfrm>
        </p:spPr>
        <p:txBody>
          <a:bodyPr/>
          <a:lstStyle/>
          <a:p>
            <a:r>
              <a:rPr lang="en-US" dirty="0" smtClean="0"/>
              <a:t>Explore New Concepts</a:t>
            </a:r>
            <a:endParaRPr lang="en-US" dirty="0"/>
          </a:p>
        </p:txBody>
      </p:sp>
      <p:pic>
        <p:nvPicPr>
          <p:cNvPr id="8" name="Picture 14"/>
          <p:cNvPicPr>
            <a:picLocks noChangeAspect="1" noChangeArrowheads="1"/>
          </p:cNvPicPr>
          <p:nvPr/>
        </p:nvPicPr>
        <p:blipFill>
          <a:blip r:embed="rId3"/>
          <a:srcRect/>
          <a:stretch>
            <a:fillRect/>
          </a:stretch>
        </p:blipFill>
        <p:spPr bwMode="auto">
          <a:xfrm>
            <a:off x="4034367" y="1156648"/>
            <a:ext cx="5109632" cy="2971800"/>
          </a:xfrm>
          <a:prstGeom prst="rect">
            <a:avLst/>
          </a:prstGeom>
          <a:noFill/>
          <a:ln w="9525">
            <a:noFill/>
            <a:miter lim="800000"/>
            <a:headEnd/>
            <a:tailEnd/>
          </a:ln>
        </p:spPr>
      </p:pic>
      <p:pic>
        <p:nvPicPr>
          <p:cNvPr id="9" name="Picture 2" descr="GrowerAnalysis.gif"/>
          <p:cNvPicPr>
            <a:picLocks noChangeAspect="1"/>
          </p:cNvPicPr>
          <p:nvPr/>
        </p:nvPicPr>
        <p:blipFill>
          <a:blip r:embed="rId4"/>
          <a:srcRect l="20909" t="37831" r="1818"/>
          <a:stretch>
            <a:fillRect/>
          </a:stretch>
        </p:blipFill>
        <p:spPr bwMode="auto">
          <a:xfrm>
            <a:off x="6443114" y="2857161"/>
            <a:ext cx="2631455" cy="1271287"/>
          </a:xfrm>
          <a:prstGeom prst="rect">
            <a:avLst/>
          </a:prstGeom>
          <a:ln>
            <a:noFill/>
          </a:ln>
          <a:effectLst>
            <a:outerShdw blurRad="292100" dist="139700" dir="2700000" algn="tl" rotWithShape="0">
              <a:srgbClr val="333333">
                <a:alpha val="65000"/>
              </a:srgbClr>
            </a:outerShdw>
          </a:effectLst>
        </p:spPr>
      </p:pic>
      <p:pic>
        <p:nvPicPr>
          <p:cNvPr id="10" name="Picture 9" descr="C:\Users\CHOCHM~1\AppData\Local\Temp\enhtmlclip\ScreenClip(152).png"/>
          <p:cNvPicPr>
            <a:picLocks noChangeAspect="1" noChangeArrowheads="1"/>
          </p:cNvPicPr>
          <p:nvPr/>
        </p:nvPicPr>
        <p:blipFill>
          <a:blip r:embed="rId5"/>
          <a:srcRect b="52811"/>
          <a:stretch>
            <a:fillRect/>
          </a:stretch>
        </p:blipFill>
        <p:spPr bwMode="auto">
          <a:xfrm>
            <a:off x="4034367" y="2323761"/>
            <a:ext cx="2408747" cy="106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01120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71550"/>
            <a:ext cx="8712200" cy="3505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sp>
        <p:nvSpPr>
          <p:cNvPr id="2" name="Title 1"/>
          <p:cNvSpPr>
            <a:spLocks noGrp="1"/>
          </p:cNvSpPr>
          <p:nvPr>
            <p:ph type="title"/>
          </p:nvPr>
        </p:nvSpPr>
        <p:spPr>
          <a:xfrm>
            <a:off x="398963" y="135483"/>
            <a:ext cx="8346073" cy="666750"/>
          </a:xfrm>
        </p:spPr>
        <p:txBody>
          <a:bodyPr/>
          <a:lstStyle/>
          <a:p>
            <a:r>
              <a:rPr lang="en-US" dirty="0"/>
              <a:t>Oracle Endeca Information </a:t>
            </a:r>
            <a:r>
              <a:rPr lang="en-US" dirty="0" smtClean="0"/>
              <a:t>Discovery</a:t>
            </a:r>
            <a:endParaRPr lang="en-US" b="0" dirty="0">
              <a:solidFill>
                <a:srgbClr val="FF0000"/>
              </a:solidFill>
            </a:endParaRPr>
          </a:p>
        </p:txBody>
      </p:sp>
      <p:sp>
        <p:nvSpPr>
          <p:cNvPr id="43" name="Text Placeholder 42"/>
          <p:cNvSpPr>
            <a:spLocks noGrp="1"/>
          </p:cNvSpPr>
          <p:nvPr>
            <p:ph type="body" sz="quarter" idx="13"/>
          </p:nvPr>
        </p:nvSpPr>
        <p:spPr>
          <a:xfrm>
            <a:off x="398964" y="745306"/>
            <a:ext cx="8346072" cy="257474"/>
          </a:xfrm>
        </p:spPr>
        <p:txBody>
          <a:bodyPr/>
          <a:lstStyle/>
          <a:p>
            <a:r>
              <a:rPr lang="en-US" dirty="0" smtClean="0"/>
              <a:t>Understand the complete picture with context from any source</a:t>
            </a:r>
            <a:endParaRPr lang="en-US" dirty="0"/>
          </a:p>
        </p:txBody>
      </p:sp>
      <p:graphicFrame>
        <p:nvGraphicFramePr>
          <p:cNvPr id="172" name="Table 171"/>
          <p:cNvGraphicFramePr>
            <a:graphicFrameLocks noGrp="1"/>
          </p:cNvGraphicFramePr>
          <p:nvPr>
            <p:extLst>
              <p:ext uri="{D42A27DB-BD31-4B8C-83A1-F6EECF244321}">
                <p14:modId xmlns="" xmlns:p14="http://schemas.microsoft.com/office/powerpoint/2010/main" val="1485908453"/>
              </p:ext>
            </p:extLst>
          </p:nvPr>
        </p:nvGraphicFramePr>
        <p:xfrm>
          <a:off x="1969759" y="1885950"/>
          <a:ext cx="1383045" cy="573256"/>
        </p:xfrm>
        <a:graphic>
          <a:graphicData uri="http://schemas.openxmlformats.org/drawingml/2006/table">
            <a:tbl>
              <a:tblPr>
                <a:tableStyleId>{284E427A-3D55-4303-BF80-6455036E1DE7}</a:tableStyleId>
              </a:tblPr>
              <a:tblGrid>
                <a:gridCol w="305145"/>
                <a:gridCol w="342968"/>
                <a:gridCol w="440959"/>
                <a:gridCol w="293973"/>
              </a:tblGrid>
              <a:tr h="97594">
                <a:tc gridSpan="4">
                  <a:txBody>
                    <a:bodyPr/>
                    <a:lstStyle/>
                    <a:p>
                      <a:pPr algn="ctr" fontAlgn="b"/>
                      <a:r>
                        <a:rPr lang="en-US" sz="600" u="none" strike="noStrike" dirty="0" smtClean="0"/>
                        <a:t>Transactions</a:t>
                      </a:r>
                      <a:endParaRPr lang="en-US" sz="600" b="1" i="0" u="none" strike="noStrike" dirty="0">
                        <a:solidFill>
                          <a:srgbClr val="000000"/>
                        </a:solidFill>
                        <a:latin typeface="Calibri"/>
                      </a:endParaRPr>
                    </a:p>
                  </a:txBody>
                  <a:tcPr marL="8204" marR="8204" marT="6154" marB="0" anchor="b">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9034">
                <a:tc>
                  <a:txBody>
                    <a:bodyPr/>
                    <a:lstStyle/>
                    <a:p>
                      <a:pPr algn="l" fontAlgn="b"/>
                      <a:r>
                        <a:rPr lang="en-US" sz="600" b="1" u="none" strike="noStrike" dirty="0" err="1" smtClean="0"/>
                        <a:t>TxnID</a:t>
                      </a:r>
                      <a:endParaRPr lang="en-US" sz="600" b="1"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b="1" u="none" strike="noStrike" dirty="0" err="1" smtClean="0"/>
                        <a:t>ProductID</a:t>
                      </a:r>
                      <a:endParaRPr lang="en-US" sz="600" b="1"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b="1" u="none" strike="noStrike" dirty="0"/>
                        <a:t>Category</a:t>
                      </a:r>
                      <a:endParaRPr lang="en-US" sz="600" b="1"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b="1" u="none" strike="noStrike" dirty="0" smtClean="0"/>
                        <a:t>Amount</a:t>
                      </a:r>
                      <a:endParaRPr lang="en-US" sz="600" b="1" i="0" u="none" strike="noStrike" dirty="0">
                        <a:solidFill>
                          <a:srgbClr val="000000"/>
                        </a:solidFill>
                        <a:latin typeface="Calibri"/>
                      </a:endParaRPr>
                    </a:p>
                  </a:txBody>
                  <a:tcPr marL="8204" marR="8204" marT="6154" marB="0" anchor="ctr">
                    <a:solidFill>
                      <a:schemeClr val="tx1">
                        <a:lumMod val="20000"/>
                        <a:lumOff val="80000"/>
                      </a:schemeClr>
                    </a:solidFill>
                  </a:tcPr>
                </a:tc>
              </a:tr>
              <a:tr h="189034">
                <a:tc>
                  <a:txBody>
                    <a:bodyPr/>
                    <a:lstStyle/>
                    <a:p>
                      <a:pPr algn="l" fontAlgn="b"/>
                      <a:r>
                        <a:rPr lang="en-US" sz="600" u="none" strike="noStrike" dirty="0"/>
                        <a:t>12324</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506</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Mountain Bike</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499</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r>
              <a:tr h="97594">
                <a:tc>
                  <a:txBody>
                    <a:bodyPr/>
                    <a:lstStyle/>
                    <a:p>
                      <a:pPr algn="l" fontAlgn="b"/>
                      <a:r>
                        <a:rPr lang="en-US" sz="600" u="none" strike="noStrike" dirty="0"/>
                        <a:t>12325</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507</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Road Bike</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c>
                  <a:txBody>
                    <a:bodyPr/>
                    <a:lstStyle/>
                    <a:p>
                      <a:pPr algn="l" fontAlgn="b"/>
                      <a:r>
                        <a:rPr lang="en-US" sz="600" u="none" strike="noStrike" dirty="0"/>
                        <a:t>1399</a:t>
                      </a:r>
                      <a:endParaRPr lang="en-US" sz="600" b="0" i="0" u="none" strike="noStrike" dirty="0">
                        <a:solidFill>
                          <a:srgbClr val="000000"/>
                        </a:solidFill>
                        <a:latin typeface="Calibri"/>
                      </a:endParaRPr>
                    </a:p>
                  </a:txBody>
                  <a:tcPr marL="8204" marR="8204" marT="6154" marB="0" anchor="ctr">
                    <a:solidFill>
                      <a:schemeClr val="tx1">
                        <a:lumMod val="20000"/>
                        <a:lumOff val="80000"/>
                      </a:schemeClr>
                    </a:solidFill>
                  </a:tcPr>
                </a:tc>
              </a:tr>
            </a:tbl>
          </a:graphicData>
        </a:graphic>
      </p:graphicFrame>
      <p:grpSp>
        <p:nvGrpSpPr>
          <p:cNvPr id="4" name="Group 4"/>
          <p:cNvGrpSpPr/>
          <p:nvPr/>
        </p:nvGrpSpPr>
        <p:grpSpPr>
          <a:xfrm>
            <a:off x="3611116" y="1123950"/>
            <a:ext cx="1921777" cy="959172"/>
            <a:chOff x="4724400" y="1591182"/>
            <a:chExt cx="1921777" cy="959172"/>
          </a:xfrm>
        </p:grpSpPr>
        <p:sp>
          <p:nvSpPr>
            <p:cNvPr id="35" name="Rounded Rectangle 34"/>
            <p:cNvSpPr/>
            <p:nvPr/>
          </p:nvSpPr>
          <p:spPr>
            <a:xfrm>
              <a:off x="4724400" y="1591182"/>
              <a:ext cx="1921777" cy="959172"/>
            </a:xfrm>
            <a:prstGeom prst="roundRect">
              <a:avLst>
                <a:gd name="adj" fmla="val 873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pic>
          <p:nvPicPr>
            <p:cNvPr id="36" name="Picture 35" descr="MDEX-engine.png"/>
            <p:cNvPicPr>
              <a:picLocks noChangeAspect="1"/>
            </p:cNvPicPr>
            <p:nvPr/>
          </p:nvPicPr>
          <p:blipFill>
            <a:blip r:embed="rId3" cstate="print">
              <a:grayscl/>
            </a:blip>
            <a:stretch>
              <a:fillRect/>
            </a:stretch>
          </p:blipFill>
          <p:spPr bwMode="auto">
            <a:xfrm>
              <a:off x="4969940" y="1637419"/>
              <a:ext cx="1430697" cy="838200"/>
            </a:xfrm>
            <a:prstGeom prst="rect">
              <a:avLst/>
            </a:prstGeom>
            <a:effectLst>
              <a:outerShdw blurRad="177800" dist="101600" dir="5400000" algn="ctr" rotWithShape="0">
                <a:schemeClr val="tx1">
                  <a:alpha val="52000"/>
                </a:schemeClr>
              </a:outerShdw>
            </a:effectLst>
          </p:spPr>
        </p:pic>
      </p:grpSp>
      <p:grpSp>
        <p:nvGrpSpPr>
          <p:cNvPr id="5" name="Group 16"/>
          <p:cNvGrpSpPr/>
          <p:nvPr/>
        </p:nvGrpSpPr>
        <p:grpSpPr>
          <a:xfrm>
            <a:off x="381004" y="1096833"/>
            <a:ext cx="4039325" cy="2175868"/>
            <a:chOff x="381000" y="1096833"/>
            <a:chExt cx="4039325" cy="2175868"/>
          </a:xfrm>
        </p:grpSpPr>
        <p:grpSp>
          <p:nvGrpSpPr>
            <p:cNvPr id="6" name="Group 5"/>
            <p:cNvGrpSpPr/>
            <p:nvPr/>
          </p:nvGrpSpPr>
          <p:grpSpPr>
            <a:xfrm>
              <a:off x="381000" y="1195685"/>
              <a:ext cx="2917152" cy="1299865"/>
              <a:chOff x="381000" y="1195685"/>
              <a:chExt cx="2917152" cy="1299865"/>
            </a:xfrm>
          </p:grpSpPr>
          <p:pic>
            <p:nvPicPr>
              <p:cNvPr id="13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381000" y="1413480"/>
                <a:ext cx="1442760" cy="1082070"/>
              </a:xfrm>
              <a:prstGeom prst="rect">
                <a:avLst/>
              </a:prstGeom>
              <a:noFill/>
              <a:ln w="9525">
                <a:noFill/>
                <a:miter lim="800000"/>
                <a:headEnd/>
                <a:tailEnd/>
              </a:ln>
              <a:effectLst/>
            </p:spPr>
          </p:pic>
          <p:sp>
            <p:nvSpPr>
              <p:cNvPr id="148" name="TextBox 147"/>
              <p:cNvSpPr txBox="1"/>
              <p:nvPr/>
            </p:nvSpPr>
            <p:spPr>
              <a:xfrm>
                <a:off x="1295400" y="1195685"/>
                <a:ext cx="2002752" cy="461665"/>
              </a:xfrm>
              <a:prstGeom prst="rect">
                <a:avLst/>
              </a:prstGeom>
              <a:noFill/>
              <a:ln>
                <a:noFill/>
              </a:ln>
            </p:spPr>
            <p:txBody>
              <a:bodyPr wrap="none" lIns="0" tIns="0" rIns="0" bIns="0" rtlCol="0">
                <a:spAutoFit/>
              </a:bodyPr>
              <a:lstStyle/>
              <a:p>
                <a:r>
                  <a:rPr lang="en-US" sz="1000" b="1" dirty="0">
                    <a:solidFill>
                      <a:srgbClr val="000000"/>
                    </a:solidFill>
                    <a:latin typeface="Helvetica"/>
                    <a:cs typeface="Helvetica"/>
                  </a:rPr>
                  <a:t>BI Star Schemas</a:t>
                </a:r>
              </a:p>
              <a:p>
                <a:r>
                  <a:rPr lang="en-US" sz="1000" dirty="0">
                    <a:solidFill>
                      <a:srgbClr val="000000"/>
                    </a:solidFill>
                    <a:latin typeface="Helvetica"/>
                    <a:cs typeface="Helvetica"/>
                  </a:rPr>
                  <a:t>Metrics: Margin = Sales - Cost, …</a:t>
                </a:r>
                <a:endParaRPr lang="en-US" sz="1000" b="1" dirty="0">
                  <a:solidFill>
                    <a:srgbClr val="000000"/>
                  </a:solidFill>
                  <a:latin typeface="Helvetica"/>
                  <a:cs typeface="Helvetica"/>
                </a:endParaRPr>
              </a:p>
              <a:p>
                <a:r>
                  <a:rPr lang="en-US" sz="1000" dirty="0">
                    <a:solidFill>
                      <a:srgbClr val="000000"/>
                    </a:solidFill>
                    <a:latin typeface="Helvetica"/>
                    <a:cs typeface="Helvetica"/>
                  </a:rPr>
                  <a:t>Dimensions: Customer, Product, …</a:t>
                </a:r>
              </a:p>
            </p:txBody>
          </p:sp>
        </p:grpSp>
        <p:sp>
          <p:nvSpPr>
            <p:cNvPr id="45" name="Circular Arrow 44"/>
            <p:cNvSpPr/>
            <p:nvPr/>
          </p:nvSpPr>
          <p:spPr>
            <a:xfrm rot="18063676">
              <a:off x="2320981" y="1173356"/>
              <a:ext cx="2175868" cy="2022821"/>
            </a:xfrm>
            <a:prstGeom prst="circularArrow">
              <a:avLst>
                <a:gd name="adj1" fmla="val 7425"/>
                <a:gd name="adj2" fmla="val 735111"/>
                <a:gd name="adj3" fmla="val 20318545"/>
                <a:gd name="adj4" fmla="val 19112232"/>
                <a:gd name="adj5" fmla="val 906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grpSp>
        <p:nvGrpSpPr>
          <p:cNvPr id="7" name="Group 12"/>
          <p:cNvGrpSpPr/>
          <p:nvPr/>
        </p:nvGrpSpPr>
        <p:grpSpPr>
          <a:xfrm>
            <a:off x="5064659" y="622915"/>
            <a:ext cx="3711506" cy="2736305"/>
            <a:chOff x="5064659" y="622913"/>
            <a:chExt cx="3711506" cy="2736305"/>
          </a:xfrm>
        </p:grpSpPr>
        <p:grpSp>
          <p:nvGrpSpPr>
            <p:cNvPr id="8" name="Group 9"/>
            <p:cNvGrpSpPr/>
            <p:nvPr/>
          </p:nvGrpSpPr>
          <p:grpSpPr>
            <a:xfrm>
              <a:off x="6553200" y="2260062"/>
              <a:ext cx="2222965" cy="1099156"/>
              <a:chOff x="6553200" y="2260062"/>
              <a:chExt cx="2222965" cy="1099156"/>
            </a:xfrm>
          </p:grpSpPr>
          <p:sp>
            <p:nvSpPr>
              <p:cNvPr id="136" name="Folded Corner 135"/>
              <p:cNvSpPr/>
              <p:nvPr/>
            </p:nvSpPr>
            <p:spPr>
              <a:xfrm>
                <a:off x="7632091" y="2724150"/>
                <a:ext cx="1144074" cy="457200"/>
              </a:xfrm>
              <a:prstGeom prst="foldedCorner">
                <a:avLst/>
              </a:prstGeom>
              <a:solidFill>
                <a:schemeClr val="accent6">
                  <a:lumMod val="40000"/>
                  <a:lumOff val="60000"/>
                </a:schemeClr>
              </a:solidFill>
              <a:ln w="12700" cmpd="sng"/>
            </p:spPr>
            <p:style>
              <a:lnRef idx="2">
                <a:schemeClr val="accent2">
                  <a:shade val="50000"/>
                </a:schemeClr>
              </a:lnRef>
              <a:fillRef idx="1">
                <a:schemeClr val="accent2"/>
              </a:fillRef>
              <a:effectRef idx="0">
                <a:schemeClr val="accent2"/>
              </a:effectRef>
              <a:fontRef idx="minor">
                <a:schemeClr val="lt1"/>
              </a:fontRef>
            </p:style>
            <p:txBody>
              <a:bodyPr lIns="91440" tIns="45720" rIns="91440" bIns="0" rtlCol="0" anchor="t" anchorCtr="0"/>
              <a:lstStyle/>
              <a:p>
                <a:r>
                  <a:rPr lang="en-US" sz="800" dirty="0">
                    <a:solidFill>
                      <a:srgbClr val="000000"/>
                    </a:solidFill>
                    <a:latin typeface="Arial" pitchFamily="34" charset="0"/>
                    <a:cs typeface="Arial" pitchFamily="34" charset="0"/>
                  </a:rPr>
                  <a:t>“The new 506 from Acme is a solid road bike. 3.5 stars.”</a:t>
                </a:r>
              </a:p>
            </p:txBody>
          </p:sp>
          <p:sp>
            <p:nvSpPr>
              <p:cNvPr id="166" name="TextBox 165"/>
              <p:cNvSpPr txBox="1"/>
              <p:nvPr/>
            </p:nvSpPr>
            <p:spPr>
              <a:xfrm>
                <a:off x="6629400" y="2260062"/>
                <a:ext cx="962177" cy="307777"/>
              </a:xfrm>
              <a:prstGeom prst="rect">
                <a:avLst/>
              </a:prstGeom>
              <a:noFill/>
              <a:ln>
                <a:noFill/>
              </a:ln>
            </p:spPr>
            <p:txBody>
              <a:bodyPr wrap="none" lIns="0" tIns="0" rIns="0" bIns="0" rtlCol="0">
                <a:spAutoFit/>
              </a:bodyPr>
              <a:lstStyle/>
              <a:p>
                <a:r>
                  <a:rPr lang="en-US" sz="1000" b="1" dirty="0">
                    <a:solidFill>
                      <a:srgbClr val="000000"/>
                    </a:solidFill>
                    <a:latin typeface="Helvetica"/>
                    <a:cs typeface="Helvetica"/>
                  </a:rPr>
                  <a:t>Websites</a:t>
                </a:r>
              </a:p>
              <a:p>
                <a:r>
                  <a:rPr lang="en-US" sz="1000" dirty="0">
                    <a:solidFill>
                      <a:srgbClr val="000000"/>
                    </a:solidFill>
                    <a:latin typeface="Helvetica"/>
                    <a:cs typeface="Helvetica"/>
                  </a:rPr>
                  <a:t>Product Reviews</a:t>
                </a:r>
              </a:p>
            </p:txBody>
          </p:sp>
          <p:pic>
            <p:nvPicPr>
              <p:cNvPr id="22"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6553200" y="2426289"/>
                <a:ext cx="1243905" cy="932929"/>
              </a:xfrm>
              <a:prstGeom prst="rect">
                <a:avLst/>
              </a:prstGeom>
              <a:noFill/>
              <a:ln w="9525" algn="ctr">
                <a:noFill/>
                <a:miter lim="800000"/>
                <a:headEnd/>
                <a:tailEnd/>
              </a:ln>
            </p:spPr>
          </p:pic>
          <p:sp>
            <p:nvSpPr>
              <p:cNvPr id="29" name="Cloud 28"/>
              <p:cNvSpPr/>
              <p:nvPr/>
            </p:nvSpPr>
            <p:spPr>
              <a:xfrm>
                <a:off x="6597752" y="2698364"/>
                <a:ext cx="717448" cy="489925"/>
              </a:xfrm>
              <a:prstGeom prst="cloud">
                <a:avLst/>
              </a:prstGeom>
              <a:solidFill>
                <a:schemeClr val="tx1">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sp>
          <p:nvSpPr>
            <p:cNvPr id="46" name="Circular Arrow 45"/>
            <p:cNvSpPr/>
            <p:nvPr/>
          </p:nvSpPr>
          <p:spPr>
            <a:xfrm rot="10562647">
              <a:off x="5064659" y="622913"/>
              <a:ext cx="2595855" cy="2278857"/>
            </a:xfrm>
            <a:prstGeom prst="circularArrow">
              <a:avLst>
                <a:gd name="adj1" fmla="val 7425"/>
                <a:gd name="adj2" fmla="val 735111"/>
                <a:gd name="adj3" fmla="val 20318545"/>
                <a:gd name="adj4" fmla="val 16359426"/>
                <a:gd name="adj5" fmla="val 906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grpSp>
        <p:nvGrpSpPr>
          <p:cNvPr id="9" name="Group 14"/>
          <p:cNvGrpSpPr/>
          <p:nvPr/>
        </p:nvGrpSpPr>
        <p:grpSpPr>
          <a:xfrm>
            <a:off x="4636973" y="-405519"/>
            <a:ext cx="4049831" cy="4809046"/>
            <a:chOff x="4636969" y="-405519"/>
            <a:chExt cx="4049831" cy="4809046"/>
          </a:xfrm>
        </p:grpSpPr>
        <p:grpSp>
          <p:nvGrpSpPr>
            <p:cNvPr id="10" name="Group 8"/>
            <p:cNvGrpSpPr/>
            <p:nvPr/>
          </p:nvGrpSpPr>
          <p:grpSpPr>
            <a:xfrm>
              <a:off x="6596281" y="3409950"/>
              <a:ext cx="2090519" cy="993577"/>
              <a:chOff x="6596281" y="3409950"/>
              <a:chExt cx="2090519" cy="993577"/>
            </a:xfrm>
          </p:grpSpPr>
          <p:sp>
            <p:nvSpPr>
              <p:cNvPr id="134" name="Folded Corner 133"/>
              <p:cNvSpPr/>
              <p:nvPr/>
            </p:nvSpPr>
            <p:spPr>
              <a:xfrm>
                <a:off x="7307665" y="3800757"/>
                <a:ext cx="1379135" cy="602770"/>
              </a:xfrm>
              <a:prstGeom prst="foldedCorner">
                <a:avLst/>
              </a:prstGeom>
              <a:solidFill>
                <a:schemeClr val="accent3">
                  <a:lumMod val="20000"/>
                  <a:lumOff val="80000"/>
                </a:schemeClr>
              </a:solidFill>
              <a:ln w="12700" cmpd="sng"/>
            </p:spPr>
            <p:style>
              <a:lnRef idx="2">
                <a:schemeClr val="accent2">
                  <a:shade val="50000"/>
                </a:schemeClr>
              </a:lnRef>
              <a:fillRef idx="1">
                <a:schemeClr val="accent2"/>
              </a:fillRef>
              <a:effectRef idx="0">
                <a:schemeClr val="accent2"/>
              </a:effectRef>
              <a:fontRef idx="minor">
                <a:schemeClr val="lt1"/>
              </a:fontRef>
            </p:style>
            <p:txBody>
              <a:bodyPr lIns="91440" tIns="45720" rIns="91440" bIns="0" rtlCol="0" anchor="t" anchorCtr="0"/>
              <a:lstStyle/>
              <a:p>
                <a:r>
                  <a:rPr lang="en-US" sz="800" dirty="0">
                    <a:solidFill>
                      <a:srgbClr val="000000"/>
                    </a:solidFill>
                    <a:latin typeface="Arial" pitchFamily="34" charset="0"/>
                    <a:cs typeface="Arial" pitchFamily="34" charset="0"/>
                  </a:rPr>
                  <a:t>“Thinking about buying a new road bike. Anyone know anything about the Acme 506?”</a:t>
                </a:r>
              </a:p>
            </p:txBody>
          </p:sp>
          <p:sp>
            <p:nvSpPr>
              <p:cNvPr id="167" name="TextBox 166"/>
              <p:cNvSpPr txBox="1"/>
              <p:nvPr/>
            </p:nvSpPr>
            <p:spPr>
              <a:xfrm>
                <a:off x="6629400" y="3409950"/>
                <a:ext cx="1211457" cy="307777"/>
              </a:xfrm>
              <a:prstGeom prst="rect">
                <a:avLst/>
              </a:prstGeom>
              <a:noFill/>
              <a:ln>
                <a:noFill/>
              </a:ln>
            </p:spPr>
            <p:txBody>
              <a:bodyPr wrap="none" lIns="0" tIns="0" rIns="0" bIns="0" rtlCol="0">
                <a:spAutoFit/>
              </a:bodyPr>
              <a:lstStyle/>
              <a:p>
                <a:r>
                  <a:rPr lang="en-US" sz="1000" b="1" dirty="0">
                    <a:solidFill>
                      <a:srgbClr val="000000"/>
                    </a:solidFill>
                    <a:latin typeface="Helvetica"/>
                    <a:cs typeface="Helvetica"/>
                  </a:rPr>
                  <a:t>Social Media</a:t>
                </a:r>
              </a:p>
              <a:p>
                <a:r>
                  <a:rPr lang="en-US" sz="1000" dirty="0">
                    <a:solidFill>
                      <a:srgbClr val="000000"/>
                    </a:solidFill>
                    <a:latin typeface="Helvetica"/>
                    <a:cs typeface="Helvetica"/>
                  </a:rPr>
                  <a:t>Customer Comments</a:t>
                </a:r>
              </a:p>
            </p:txBody>
          </p:sp>
          <p:pic>
            <p:nvPicPr>
              <p:cNvPr id="24" name="Picture 23" descr="677166248.png"/>
              <p:cNvPicPr>
                <a:picLocks noChangeAspect="1"/>
              </p:cNvPicPr>
              <p:nvPr/>
            </p:nvPicPr>
            <p:blipFill>
              <a:blip r:embed="rId6">
                <a:grayscl/>
                <a:extLst>
                  <a:ext uri="{28A0092B-C50C-407E-A947-70E740481C1C}">
                    <a14:useLocalDpi xmlns="" xmlns:a14="http://schemas.microsoft.com/office/drawing/2010/main" val="0"/>
                  </a:ext>
                </a:extLst>
              </a:blip>
              <a:stretch>
                <a:fillRect/>
              </a:stretch>
            </p:blipFill>
            <p:spPr>
              <a:xfrm>
                <a:off x="6950386" y="3816158"/>
                <a:ext cx="243828" cy="243827"/>
              </a:xfrm>
              <a:prstGeom prst="rect">
                <a:avLst/>
              </a:prstGeom>
            </p:spPr>
          </p:pic>
          <p:pic>
            <p:nvPicPr>
              <p:cNvPr id="25" name="Picture 24" descr="1061260918.png"/>
              <p:cNvPicPr>
                <a:picLocks noChangeAspect="1"/>
              </p:cNvPicPr>
              <p:nvPr/>
            </p:nvPicPr>
            <p:blipFill>
              <a:blip r:embed="rId7">
                <a:grayscl/>
                <a:extLst>
                  <a:ext uri="{28A0092B-C50C-407E-A947-70E740481C1C}">
                    <a14:useLocalDpi xmlns="" xmlns:a14="http://schemas.microsoft.com/office/drawing/2010/main" val="0"/>
                  </a:ext>
                </a:extLst>
              </a:blip>
              <a:stretch>
                <a:fillRect/>
              </a:stretch>
            </p:blipFill>
            <p:spPr>
              <a:xfrm>
                <a:off x="6629400" y="3809486"/>
                <a:ext cx="248223" cy="248223"/>
              </a:xfrm>
              <a:prstGeom prst="rect">
                <a:avLst/>
              </a:prstGeom>
            </p:spPr>
          </p:pic>
          <p:pic>
            <p:nvPicPr>
              <p:cNvPr id="26" name="Picture 25"/>
              <p:cNvPicPr>
                <a:picLocks noChangeAspect="1"/>
              </p:cNvPicPr>
              <p:nvPr/>
            </p:nvPicPr>
            <p:blipFill>
              <a:blip r:embed="rId8">
                <a:grayscl/>
              </a:blip>
              <a:stretch>
                <a:fillRect/>
              </a:stretch>
            </p:blipFill>
            <p:spPr>
              <a:xfrm>
                <a:off x="6596281" y="4088882"/>
                <a:ext cx="308628" cy="308628"/>
              </a:xfrm>
              <a:prstGeom prst="rect">
                <a:avLst/>
              </a:prstGeom>
            </p:spPr>
          </p:pic>
          <p:pic>
            <p:nvPicPr>
              <p:cNvPr id="27" name="Picture 26" descr="blogger_32.png"/>
              <p:cNvPicPr>
                <a:picLocks noChangeAspect="1"/>
              </p:cNvPicPr>
              <p:nvPr/>
            </p:nvPicPr>
            <p:blipFill>
              <a:blip r:embed="rId9">
                <a:grayscl/>
                <a:extLst>
                  <a:ext uri="{28A0092B-C50C-407E-A947-70E740481C1C}">
                    <a14:useLocalDpi xmlns="" xmlns:a14="http://schemas.microsoft.com/office/drawing/2010/main" val="0"/>
                  </a:ext>
                </a:extLst>
              </a:blip>
              <a:stretch>
                <a:fillRect/>
              </a:stretch>
            </p:blipFill>
            <p:spPr>
              <a:xfrm>
                <a:off x="6939203" y="4121664"/>
                <a:ext cx="249794" cy="249794"/>
              </a:xfrm>
              <a:prstGeom prst="rect">
                <a:avLst/>
              </a:prstGeom>
            </p:spPr>
          </p:pic>
        </p:grpSp>
        <p:sp>
          <p:nvSpPr>
            <p:cNvPr id="47" name="Circular Arrow 46"/>
            <p:cNvSpPr/>
            <p:nvPr/>
          </p:nvSpPr>
          <p:spPr>
            <a:xfrm rot="11211646">
              <a:off x="4636969" y="-405519"/>
              <a:ext cx="3655880" cy="4531542"/>
            </a:xfrm>
            <a:prstGeom prst="circularArrow">
              <a:avLst>
                <a:gd name="adj1" fmla="val 4508"/>
                <a:gd name="adj2" fmla="val 551458"/>
                <a:gd name="adj3" fmla="val 20291363"/>
                <a:gd name="adj4" fmla="val 15777011"/>
                <a:gd name="adj5" fmla="val 649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grpSp>
        <p:nvGrpSpPr>
          <p:cNvPr id="11" name="Group 19"/>
          <p:cNvGrpSpPr/>
          <p:nvPr/>
        </p:nvGrpSpPr>
        <p:grpSpPr>
          <a:xfrm>
            <a:off x="524557" y="-673188"/>
            <a:ext cx="3829468" cy="5073738"/>
            <a:chOff x="524557" y="-673188"/>
            <a:chExt cx="3829468" cy="5073738"/>
          </a:xfrm>
        </p:grpSpPr>
        <p:grpSp>
          <p:nvGrpSpPr>
            <p:cNvPr id="12" name="Group 7"/>
            <p:cNvGrpSpPr/>
            <p:nvPr/>
          </p:nvGrpSpPr>
          <p:grpSpPr>
            <a:xfrm>
              <a:off x="524557" y="3423988"/>
              <a:ext cx="2142443" cy="976562"/>
              <a:chOff x="524557" y="3423988"/>
              <a:chExt cx="2142443" cy="976562"/>
            </a:xfrm>
          </p:grpSpPr>
          <p:pic>
            <p:nvPicPr>
              <p:cNvPr id="137"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524557" y="3724510"/>
                <a:ext cx="901386" cy="676040"/>
              </a:xfrm>
              <a:prstGeom prst="rect">
                <a:avLst/>
              </a:prstGeom>
              <a:noFill/>
              <a:ln w="9525" algn="ctr">
                <a:noFill/>
                <a:miter lim="800000"/>
                <a:headEnd/>
                <a:tailEnd/>
              </a:ln>
            </p:spPr>
          </p:pic>
          <p:sp>
            <p:nvSpPr>
              <p:cNvPr id="163" name="TextBox 162"/>
              <p:cNvSpPr txBox="1"/>
              <p:nvPr/>
            </p:nvSpPr>
            <p:spPr>
              <a:xfrm>
                <a:off x="542937" y="3423988"/>
                <a:ext cx="1434750" cy="307777"/>
              </a:xfrm>
              <a:prstGeom prst="rect">
                <a:avLst/>
              </a:prstGeom>
              <a:noFill/>
              <a:ln>
                <a:noFill/>
              </a:ln>
            </p:spPr>
            <p:txBody>
              <a:bodyPr wrap="none" lIns="0" tIns="0" rIns="0" bIns="0" rtlCol="0">
                <a:spAutoFit/>
              </a:bodyPr>
              <a:lstStyle/>
              <a:p>
                <a:r>
                  <a:rPr lang="en-US" sz="1000" b="1" dirty="0">
                    <a:solidFill>
                      <a:srgbClr val="000000"/>
                    </a:solidFill>
                    <a:latin typeface="Helvetica"/>
                    <a:cs typeface="Helvetica"/>
                  </a:rPr>
                  <a:t>Enterprise Applications</a:t>
                </a:r>
              </a:p>
              <a:p>
                <a:r>
                  <a:rPr lang="en-US" sz="1000" dirty="0">
                    <a:solidFill>
                      <a:srgbClr val="000000"/>
                    </a:solidFill>
                    <a:latin typeface="Helvetica"/>
                    <a:cs typeface="Helvetica"/>
                  </a:rPr>
                  <a:t>Unstructured Text Fields</a:t>
                </a:r>
              </a:p>
            </p:txBody>
          </p:sp>
          <p:sp>
            <p:nvSpPr>
              <p:cNvPr id="173" name="Folded Corner 172"/>
              <p:cNvSpPr/>
              <p:nvPr/>
            </p:nvSpPr>
            <p:spPr>
              <a:xfrm>
                <a:off x="1446725" y="3876910"/>
                <a:ext cx="1220275" cy="450370"/>
              </a:xfrm>
              <a:prstGeom prst="foldedCorner">
                <a:avLst/>
              </a:prstGeom>
              <a:solidFill>
                <a:srgbClr val="F4F5EA"/>
              </a:solidFill>
              <a:ln w="12700" cmpd="sng"/>
            </p:spPr>
            <p:style>
              <a:lnRef idx="2">
                <a:schemeClr val="accent2">
                  <a:shade val="50000"/>
                </a:schemeClr>
              </a:lnRef>
              <a:fillRef idx="1">
                <a:schemeClr val="accent2"/>
              </a:fillRef>
              <a:effectRef idx="0">
                <a:schemeClr val="accent2"/>
              </a:effectRef>
              <a:fontRef idx="minor">
                <a:schemeClr val="lt1"/>
              </a:fontRef>
            </p:style>
            <p:txBody>
              <a:bodyPr lIns="91440" tIns="45720" rIns="91440" bIns="0" rtlCol="0" anchor="t" anchorCtr="0"/>
              <a:lstStyle/>
              <a:p>
                <a:r>
                  <a:rPr lang="en-US" sz="800" dirty="0">
                    <a:solidFill>
                      <a:srgbClr val="000000"/>
                    </a:solidFill>
                    <a:latin typeface="Arial" pitchFamily="34" charset="0"/>
                    <a:cs typeface="Arial" pitchFamily="34" charset="0"/>
                  </a:rPr>
                  <a:t>“Customer reported receiving wheel with bent spokes…”</a:t>
                </a:r>
              </a:p>
            </p:txBody>
          </p:sp>
        </p:grpSp>
        <p:sp>
          <p:nvSpPr>
            <p:cNvPr id="48" name="Circular Arrow 47"/>
            <p:cNvSpPr/>
            <p:nvPr/>
          </p:nvSpPr>
          <p:spPr>
            <a:xfrm rot="10388354" flipH="1">
              <a:off x="972502" y="-673188"/>
              <a:ext cx="3381523" cy="5002772"/>
            </a:xfrm>
            <a:prstGeom prst="circularArrow">
              <a:avLst>
                <a:gd name="adj1" fmla="val 4508"/>
                <a:gd name="adj2" fmla="val 551458"/>
                <a:gd name="adj3" fmla="val 20291363"/>
                <a:gd name="adj4" fmla="val 15898612"/>
                <a:gd name="adj5" fmla="val 649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grpSp>
        <p:nvGrpSpPr>
          <p:cNvPr id="13" name="Group 13"/>
          <p:cNvGrpSpPr/>
          <p:nvPr/>
        </p:nvGrpSpPr>
        <p:grpSpPr>
          <a:xfrm>
            <a:off x="4401269" y="1047752"/>
            <a:ext cx="4362809" cy="3087403"/>
            <a:chOff x="4401265" y="1047750"/>
            <a:chExt cx="4362809" cy="3087403"/>
          </a:xfrm>
        </p:grpSpPr>
        <p:grpSp>
          <p:nvGrpSpPr>
            <p:cNvPr id="14" name="Group 10"/>
            <p:cNvGrpSpPr/>
            <p:nvPr/>
          </p:nvGrpSpPr>
          <p:grpSpPr>
            <a:xfrm>
              <a:off x="6629400" y="1047750"/>
              <a:ext cx="2134674" cy="925635"/>
              <a:chOff x="6629400" y="1047750"/>
              <a:chExt cx="2134674" cy="925635"/>
            </a:xfrm>
          </p:grpSpPr>
          <p:sp>
            <p:nvSpPr>
              <p:cNvPr id="174" name="Folded Corner 173"/>
              <p:cNvSpPr/>
              <p:nvPr/>
            </p:nvSpPr>
            <p:spPr>
              <a:xfrm>
                <a:off x="7620000" y="1435638"/>
                <a:ext cx="1144074" cy="457200"/>
              </a:xfrm>
              <a:prstGeom prst="foldedCorner">
                <a:avLst/>
              </a:prstGeom>
              <a:solidFill>
                <a:schemeClr val="accent6">
                  <a:lumMod val="40000"/>
                  <a:lumOff val="60000"/>
                </a:schemeClr>
              </a:solidFill>
              <a:ln w="12700" cmpd="sng"/>
            </p:spPr>
            <p:style>
              <a:lnRef idx="2">
                <a:schemeClr val="accent2">
                  <a:shade val="50000"/>
                </a:schemeClr>
              </a:lnRef>
              <a:fillRef idx="1">
                <a:schemeClr val="accent2"/>
              </a:fillRef>
              <a:effectRef idx="0">
                <a:schemeClr val="accent2"/>
              </a:effectRef>
              <a:fontRef idx="minor">
                <a:schemeClr val="lt1"/>
              </a:fontRef>
            </p:style>
            <p:txBody>
              <a:bodyPr lIns="91440" tIns="45720" rIns="91440" bIns="0" rtlCol="0" anchor="t" anchorCtr="0"/>
              <a:lstStyle/>
              <a:p>
                <a:r>
                  <a:rPr lang="en-US" sz="800" dirty="0">
                    <a:solidFill>
                      <a:srgbClr val="000000"/>
                    </a:solidFill>
                    <a:latin typeface="Arial" pitchFamily="34" charset="0"/>
                    <a:cs typeface="Arial" pitchFamily="34" charset="0"/>
                  </a:rPr>
                  <a:t>Marketing Strategy Document</a:t>
                </a:r>
              </a:p>
              <a:p>
                <a:r>
                  <a:rPr lang="en-US" sz="800" dirty="0">
                    <a:solidFill>
                      <a:srgbClr val="000000"/>
                    </a:solidFill>
                    <a:latin typeface="Arial" pitchFamily="34" charset="0"/>
                    <a:cs typeface="Arial" pitchFamily="34" charset="0"/>
                  </a:rPr>
                  <a:t>Chapter 1. …</a:t>
                </a:r>
              </a:p>
            </p:txBody>
          </p:sp>
          <p:sp>
            <p:nvSpPr>
              <p:cNvPr id="175" name="TextBox 174"/>
              <p:cNvSpPr txBox="1"/>
              <p:nvPr/>
            </p:nvSpPr>
            <p:spPr>
              <a:xfrm>
                <a:off x="6629400" y="1047750"/>
                <a:ext cx="2116778" cy="307777"/>
              </a:xfrm>
              <a:prstGeom prst="rect">
                <a:avLst/>
              </a:prstGeom>
              <a:noFill/>
              <a:ln>
                <a:noFill/>
              </a:ln>
            </p:spPr>
            <p:txBody>
              <a:bodyPr wrap="none" lIns="0" tIns="0" rIns="0" bIns="0" rtlCol="0">
                <a:spAutoFit/>
              </a:bodyPr>
              <a:lstStyle/>
              <a:p>
                <a:r>
                  <a:rPr lang="en-US" sz="1000" b="1" dirty="0">
                    <a:solidFill>
                      <a:srgbClr val="000000"/>
                    </a:solidFill>
                    <a:latin typeface="Helvetica"/>
                    <a:cs typeface="Helvetica"/>
                  </a:rPr>
                  <a:t>Enterprise Content System</a:t>
                </a:r>
                <a:br>
                  <a:rPr lang="en-US" sz="1000" b="1" dirty="0">
                    <a:solidFill>
                      <a:srgbClr val="000000"/>
                    </a:solidFill>
                    <a:latin typeface="Helvetica"/>
                    <a:cs typeface="Helvetica"/>
                  </a:rPr>
                </a:br>
                <a:r>
                  <a:rPr lang="en-US" sz="1000" dirty="0">
                    <a:solidFill>
                      <a:srgbClr val="000000"/>
                    </a:solidFill>
                    <a:latin typeface="Helvetica"/>
                    <a:cs typeface="Helvetica"/>
                  </a:rPr>
                  <a:t>MS Office Documents, Internal Notes</a:t>
                </a:r>
              </a:p>
            </p:txBody>
          </p:sp>
          <p:pic>
            <p:nvPicPr>
              <p:cNvPr id="23" name="Picture 9"/>
              <p:cNvPicPr>
                <a:picLocks noChangeAspect="1" noChangeArrowheads="1"/>
              </p:cNvPicPr>
              <p:nvPr/>
            </p:nvPicPr>
            <p:blipFill>
              <a:blip r:embed="rId11" cstate="print">
                <a:extLst>
                  <a:ext uri="{28A0092B-C50C-407E-A947-70E740481C1C}">
                    <a14:useLocalDpi xmlns="" xmlns:a14="http://schemas.microsoft.com/office/drawing/2010/main" val="0"/>
                  </a:ext>
                </a:extLst>
              </a:blip>
              <a:stretch>
                <a:fillRect/>
              </a:stretch>
            </p:blipFill>
            <p:spPr bwMode="auto">
              <a:xfrm>
                <a:off x="6934200" y="1406428"/>
                <a:ext cx="755944" cy="566957"/>
              </a:xfrm>
              <a:prstGeom prst="rect">
                <a:avLst/>
              </a:prstGeom>
              <a:noFill/>
              <a:ln w="9525" algn="ctr">
                <a:noFill/>
                <a:miter lim="800000"/>
                <a:headEnd/>
                <a:tailEnd/>
              </a:ln>
            </p:spPr>
          </p:pic>
          <p:pic>
            <p:nvPicPr>
              <p:cNvPr id="28" name="Picture 27" descr="unstructured-data.png"/>
              <p:cNvPicPr>
                <a:picLocks noChangeAspect="1"/>
              </p:cNvPicPr>
              <p:nvPr/>
            </p:nvPicPr>
            <p:blipFill>
              <a:blip r:embed="rId12" cstate="print">
                <a:grayscl/>
              </a:blip>
              <a:stretch>
                <a:fillRect/>
              </a:stretch>
            </p:blipFill>
            <p:spPr>
              <a:xfrm>
                <a:off x="6646177" y="1482628"/>
                <a:ext cx="632564" cy="457200"/>
              </a:xfrm>
              <a:prstGeom prst="rect">
                <a:avLst/>
              </a:prstGeom>
            </p:spPr>
          </p:pic>
        </p:grpSp>
        <p:sp>
          <p:nvSpPr>
            <p:cNvPr id="49" name="Circular Arrow 48"/>
            <p:cNvSpPr/>
            <p:nvPr/>
          </p:nvSpPr>
          <p:spPr>
            <a:xfrm rot="3536324" flipH="1">
              <a:off x="4423194" y="1113085"/>
              <a:ext cx="3000139" cy="3043998"/>
            </a:xfrm>
            <a:prstGeom prst="circularArrow">
              <a:avLst>
                <a:gd name="adj1" fmla="val 4932"/>
                <a:gd name="adj2" fmla="val 735111"/>
                <a:gd name="adj3" fmla="val 20324777"/>
                <a:gd name="adj4" fmla="val 18106803"/>
                <a:gd name="adj5" fmla="val 71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sp>
        <p:nvSpPr>
          <p:cNvPr id="38" name="Oval Callout 37"/>
          <p:cNvSpPr/>
          <p:nvPr/>
        </p:nvSpPr>
        <p:spPr>
          <a:xfrm>
            <a:off x="3227833" y="2571750"/>
            <a:ext cx="2639571" cy="1423300"/>
          </a:xfrm>
          <a:prstGeom prst="wedgeEllipseCallout">
            <a:avLst>
              <a:gd name="adj1" fmla="val -41931"/>
              <a:gd name="adj2" fmla="val 63605"/>
            </a:avLst>
          </a:prstGeom>
          <a:solidFill>
            <a:schemeClr val="tx1">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91440" tIns="45720" rIns="0" bIns="0" rtlCol="0" anchor="ctr" anchorCtr="0"/>
          <a:lstStyle/>
          <a:p>
            <a:pPr algn="ctr"/>
            <a:r>
              <a:rPr lang="en-US" sz="1200" dirty="0">
                <a:solidFill>
                  <a:srgbClr val="000000"/>
                </a:solidFill>
                <a:latin typeface="Arial" pitchFamily="34" charset="0"/>
                <a:cs typeface="Arial" pitchFamily="34" charset="0"/>
              </a:rPr>
              <a:t>“</a:t>
            </a:r>
            <a:r>
              <a:rPr lang="en-US" sz="1200" b="1" dirty="0">
                <a:solidFill>
                  <a:srgbClr val="000000"/>
                </a:solidFill>
                <a:latin typeface="Arial" pitchFamily="34" charset="0"/>
                <a:cs typeface="Arial" pitchFamily="34" charset="0"/>
              </a:rPr>
              <a:t>Why did sales fall?</a:t>
            </a:r>
            <a:r>
              <a:rPr lang="en-US" sz="1200" dirty="0">
                <a:solidFill>
                  <a:srgbClr val="000000"/>
                </a:solidFill>
                <a:latin typeface="Arial" pitchFamily="34" charset="0"/>
                <a:cs typeface="Arial" pitchFamily="34" charset="0"/>
              </a:rPr>
              <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Was it bad reviews? An unsuccessful marketing campaign? Quality issues?”</a:t>
            </a:r>
          </a:p>
        </p:txBody>
      </p:sp>
    </p:spTree>
    <p:extLst>
      <p:ext uri="{BB962C8B-B14F-4D97-AF65-F5344CB8AC3E}">
        <p14:creationId xmlns="" xmlns:p14="http://schemas.microsoft.com/office/powerpoint/2010/main" val="3138037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500"/>
                                        <p:tgtEl>
                                          <p:spTgt spid="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106726" y="987574"/>
            <a:ext cx="9217802" cy="3528392"/>
            <a:chOff x="106726" y="987574"/>
            <a:chExt cx="9217802" cy="3528392"/>
          </a:xfrm>
        </p:grpSpPr>
        <p:sp>
          <p:nvSpPr>
            <p:cNvPr id="9" name="Round Same Side Corner Rectangle 8"/>
            <p:cNvSpPr/>
            <p:nvPr/>
          </p:nvSpPr>
          <p:spPr>
            <a:xfrm rot="16200000">
              <a:off x="2087336" y="-993036"/>
              <a:ext cx="3528392" cy="7489611"/>
            </a:xfrm>
            <a:prstGeom prst="round2SameRect">
              <a:avLst>
                <a:gd name="adj1" fmla="val 9918"/>
                <a:gd name="adj2" fmla="val 0"/>
              </a:avLst>
            </a:prstGeom>
            <a:solidFill>
              <a:schemeClr val="bg1">
                <a:lumMod val="95000"/>
              </a:schemeClr>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grpSp>
          <p:nvGrpSpPr>
            <p:cNvPr id="3" name="Group 27"/>
            <p:cNvGrpSpPr/>
            <p:nvPr/>
          </p:nvGrpSpPr>
          <p:grpSpPr>
            <a:xfrm>
              <a:off x="7092280" y="987574"/>
              <a:ext cx="2232248" cy="3528392"/>
              <a:chOff x="332239" y="1105658"/>
              <a:chExt cx="2232248" cy="3188990"/>
            </a:xfrm>
          </p:grpSpPr>
          <p:sp>
            <p:nvSpPr>
              <p:cNvPr id="29" name="Rectangle 28"/>
              <p:cNvSpPr/>
              <p:nvPr/>
            </p:nvSpPr>
            <p:spPr>
              <a:xfrm>
                <a:off x="836295" y="1105658"/>
                <a:ext cx="1344464" cy="3188990"/>
              </a:xfrm>
              <a:prstGeom prst="rect">
                <a:avLst/>
              </a:prstGeom>
              <a:gradFill>
                <a:gsLst>
                  <a:gs pos="80000">
                    <a:schemeClr val="accent1">
                      <a:lumMod val="75000"/>
                    </a:schemeClr>
                  </a:gs>
                  <a:gs pos="100000">
                    <a:schemeClr val="tx2">
                      <a:lumMod val="75000"/>
                    </a:schemeClr>
                  </a:gs>
                </a:gsLst>
                <a:lin ang="5400000" scaled="0"/>
              </a:gradFill>
              <a:ln w="31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81000" rIns="0" bIns="0" rtlCol="0" anchor="t" anchorCtr="0">
                <a:noAutofit/>
              </a:bodyPr>
              <a:lstStyle/>
              <a:p>
                <a:pPr algn="ctr"/>
                <a:endParaRPr lang="en-US" sz="1600" dirty="0" smtClean="0">
                  <a:solidFill>
                    <a:schemeClr val="bg1"/>
                  </a:solidFill>
                  <a:latin typeface="Arial" pitchFamily="34" charset="0"/>
                  <a:cs typeface="Arial" pitchFamily="34" charset="0"/>
                </a:endParaRPr>
              </a:p>
              <a:p>
                <a:pPr algn="ctr"/>
                <a:endParaRPr lang="en-US" sz="1600" dirty="0">
                  <a:solidFill>
                    <a:schemeClr val="bg1"/>
                  </a:solidFill>
                  <a:latin typeface="Arial" pitchFamily="34" charset="0"/>
                  <a:cs typeface="Arial" pitchFamily="34" charset="0"/>
                </a:endParaRPr>
              </a:p>
              <a:p>
                <a:pPr algn="ctr"/>
                <a:r>
                  <a:rPr lang="en-US" sz="1600" dirty="0" smtClean="0">
                    <a:solidFill>
                      <a:schemeClr val="bg1"/>
                    </a:solidFill>
                    <a:latin typeface="Arial" pitchFamily="34" charset="0"/>
                    <a:cs typeface="Arial" pitchFamily="34" charset="0"/>
                  </a:rPr>
                  <a:t>Optimized</a:t>
                </a:r>
                <a:br>
                  <a:rPr lang="en-US" sz="1600"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rPr>
                  <a:t>for Exalytics</a:t>
                </a:r>
              </a:p>
              <a:p>
                <a:pPr algn="ctr"/>
                <a:r>
                  <a:rPr lang="en-US" sz="1600" dirty="0" smtClean="0">
                    <a:solidFill>
                      <a:schemeClr val="bg1"/>
                    </a:solidFill>
                    <a:effectLst/>
                    <a:latin typeface="Arial" pitchFamily="34" charset="0"/>
                    <a:cs typeface="Arial" pitchFamily="34" charset="0"/>
                  </a:rPr>
                  <a:t>In-Memory Machine</a:t>
                </a:r>
                <a:endParaRPr lang="en-US" sz="1600" dirty="0">
                  <a:solidFill>
                    <a:schemeClr val="bg1"/>
                  </a:solidFill>
                  <a:effectLst/>
                  <a:latin typeface="Arial" pitchFamily="34" charset="0"/>
                  <a:cs typeface="Arial" pitchFamily="34" charset="0"/>
                </a:endParaRPr>
              </a:p>
            </p:txBody>
          </p:sp>
          <p:pic>
            <p:nvPicPr>
              <p:cNvPr id="32" name="Picture 31" descr="6119_exalytics_lb1d_bus.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2239" y="2899465"/>
                <a:ext cx="2232248" cy="892899"/>
              </a:xfrm>
              <a:prstGeom prst="rect">
                <a:avLst/>
              </a:prstGeom>
            </p:spPr>
          </p:pic>
        </p:grpSp>
      </p:grpSp>
      <p:sp>
        <p:nvSpPr>
          <p:cNvPr id="6" name="Title 5"/>
          <p:cNvSpPr>
            <a:spLocks noGrp="1"/>
          </p:cNvSpPr>
          <p:nvPr>
            <p:ph type="title"/>
          </p:nvPr>
        </p:nvSpPr>
        <p:spPr>
          <a:xfrm>
            <a:off x="398963" y="150425"/>
            <a:ext cx="8346073" cy="666750"/>
          </a:xfrm>
        </p:spPr>
        <p:txBody>
          <a:bodyPr/>
          <a:lstStyle/>
          <a:p>
            <a:r>
              <a:rPr lang="en-US" dirty="0" smtClean="0">
                <a:solidFill>
                  <a:schemeClr val="tx1"/>
                </a:solidFill>
              </a:rPr>
              <a:t>Business Intelligence and Information Discovery</a:t>
            </a:r>
            <a:endParaRPr lang="en-US" b="0" dirty="0">
              <a:solidFill>
                <a:srgbClr val="FF0000"/>
              </a:solidFill>
            </a:endParaRPr>
          </a:p>
        </p:txBody>
      </p:sp>
      <p:sp>
        <p:nvSpPr>
          <p:cNvPr id="17" name="Text Placeholder 16"/>
          <p:cNvSpPr>
            <a:spLocks noGrp="1"/>
          </p:cNvSpPr>
          <p:nvPr>
            <p:ph type="body" sz="quarter" idx="13"/>
          </p:nvPr>
        </p:nvSpPr>
        <p:spPr>
          <a:xfrm>
            <a:off x="398964" y="769056"/>
            <a:ext cx="8346072" cy="257474"/>
          </a:xfrm>
        </p:spPr>
        <p:txBody>
          <a:bodyPr/>
          <a:lstStyle/>
          <a:p>
            <a:r>
              <a:rPr lang="en-US" dirty="0" smtClean="0"/>
              <a:t>Complete Business Analytics Solution</a:t>
            </a:r>
            <a:endParaRPr lang="en-US" dirty="0"/>
          </a:p>
        </p:txBody>
      </p:sp>
      <p:cxnSp>
        <p:nvCxnSpPr>
          <p:cNvPr id="14" name="Straight Connector 13"/>
          <p:cNvCxnSpPr/>
          <p:nvPr/>
        </p:nvCxnSpPr>
        <p:spPr>
          <a:xfrm>
            <a:off x="4679042" y="987573"/>
            <a:ext cx="0" cy="3600401"/>
          </a:xfrm>
          <a:prstGeom prst="line">
            <a:avLst/>
          </a:prstGeom>
          <a:ln>
            <a:solidFill>
              <a:schemeClr val="bg2"/>
            </a:solidFill>
          </a:ln>
          <a:effectLst/>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2230742" y="1153656"/>
            <a:ext cx="2250386" cy="553998"/>
          </a:xfrm>
          <a:prstGeom prst="rect">
            <a:avLst/>
          </a:prstGeom>
          <a:noFill/>
        </p:spPr>
        <p:txBody>
          <a:bodyPr wrap="none" rtlCol="0">
            <a:spAutoFit/>
          </a:bodyPr>
          <a:lstStyle/>
          <a:p>
            <a:pPr algn="ctr"/>
            <a:r>
              <a:rPr lang="en-US" sz="1600" b="1" dirty="0" smtClean="0">
                <a:solidFill>
                  <a:schemeClr val="tx1">
                    <a:lumMod val="85000"/>
                    <a:lumOff val="15000"/>
                  </a:schemeClr>
                </a:solidFill>
              </a:rPr>
              <a:t>Analysis Problems</a:t>
            </a:r>
            <a:br>
              <a:rPr lang="en-US" sz="1600" b="1" dirty="0" smtClean="0">
                <a:solidFill>
                  <a:schemeClr val="tx1">
                    <a:lumMod val="85000"/>
                    <a:lumOff val="15000"/>
                  </a:schemeClr>
                </a:solidFill>
              </a:rPr>
            </a:br>
            <a:r>
              <a:rPr lang="en-US" sz="1400" dirty="0" smtClean="0">
                <a:solidFill>
                  <a:schemeClr val="tx1">
                    <a:lumMod val="50000"/>
                    <a:lumOff val="50000"/>
                  </a:schemeClr>
                </a:solidFill>
              </a:rPr>
              <a:t>Measure, Analyze, Report</a:t>
            </a:r>
            <a:endParaRPr lang="en-US" sz="1400" dirty="0">
              <a:solidFill>
                <a:schemeClr val="tx1">
                  <a:lumMod val="50000"/>
                  <a:lumOff val="50000"/>
                </a:schemeClr>
              </a:solidFill>
            </a:endParaRPr>
          </a:p>
        </p:txBody>
      </p:sp>
      <p:sp>
        <p:nvSpPr>
          <p:cNvPr id="31" name="TextBox 30"/>
          <p:cNvSpPr txBox="1"/>
          <p:nvPr/>
        </p:nvSpPr>
        <p:spPr>
          <a:xfrm>
            <a:off x="4716156" y="1153656"/>
            <a:ext cx="2789433" cy="553998"/>
          </a:xfrm>
          <a:prstGeom prst="rect">
            <a:avLst/>
          </a:prstGeom>
          <a:noFill/>
        </p:spPr>
        <p:txBody>
          <a:bodyPr wrap="none" rtlCol="0">
            <a:spAutoFit/>
          </a:bodyPr>
          <a:lstStyle/>
          <a:p>
            <a:pPr algn="ctr"/>
            <a:r>
              <a:rPr lang="en-US" sz="1600" b="1" dirty="0" smtClean="0">
                <a:solidFill>
                  <a:schemeClr val="tx1">
                    <a:lumMod val="85000"/>
                    <a:lumOff val="15000"/>
                  </a:schemeClr>
                </a:solidFill>
              </a:rPr>
              <a:t>Discovery Problems</a:t>
            </a:r>
          </a:p>
          <a:p>
            <a:pPr algn="ctr"/>
            <a:r>
              <a:rPr lang="en-US" sz="1400" dirty="0" smtClean="0">
                <a:solidFill>
                  <a:srgbClr val="7F7F7F"/>
                </a:solidFill>
              </a:rPr>
              <a:t>Investigate, Explore, Understand</a:t>
            </a:r>
            <a:endParaRPr lang="en-US" sz="1400" dirty="0">
              <a:solidFill>
                <a:srgbClr val="7F7F7F"/>
              </a:solidFill>
            </a:endParaRPr>
          </a:p>
        </p:txBody>
      </p:sp>
      <p:grpSp>
        <p:nvGrpSpPr>
          <p:cNvPr id="4" name="Group 2"/>
          <p:cNvGrpSpPr/>
          <p:nvPr/>
        </p:nvGrpSpPr>
        <p:grpSpPr>
          <a:xfrm>
            <a:off x="215707" y="2161768"/>
            <a:ext cx="7165001" cy="2065585"/>
            <a:chOff x="1476817" y="2233776"/>
            <a:chExt cx="7165001" cy="2065585"/>
          </a:xfrm>
        </p:grpSpPr>
        <p:cxnSp>
          <p:nvCxnSpPr>
            <p:cNvPr id="71" name="Straight Connector 70"/>
            <p:cNvCxnSpPr/>
            <p:nvPr/>
          </p:nvCxnSpPr>
          <p:spPr>
            <a:xfrm>
              <a:off x="1476817" y="3219822"/>
              <a:ext cx="7165001" cy="0"/>
            </a:xfrm>
            <a:prstGeom prst="line">
              <a:avLst/>
            </a:prstGeom>
            <a:ln>
              <a:solidFill>
                <a:schemeClr val="bg2"/>
              </a:solidFill>
            </a:ln>
            <a:effectLst/>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1476818" y="3529920"/>
              <a:ext cx="1980029" cy="769441"/>
            </a:xfrm>
            <a:prstGeom prst="rect">
              <a:avLst/>
            </a:prstGeom>
            <a:noFill/>
          </p:spPr>
          <p:txBody>
            <a:bodyPr wrap="none" rtlCol="0">
              <a:spAutoFit/>
            </a:bodyPr>
            <a:lstStyle/>
            <a:p>
              <a:pPr algn="ctr"/>
              <a:r>
                <a:rPr lang="en-US" sz="1600" b="1" dirty="0" smtClean="0">
                  <a:solidFill>
                    <a:schemeClr val="tx1">
                      <a:lumMod val="85000"/>
                      <a:lumOff val="15000"/>
                    </a:schemeClr>
                  </a:solidFill>
                </a:rPr>
                <a:t>Unstructured Data</a:t>
              </a:r>
              <a:endParaRPr lang="en-US" sz="1600" b="1" dirty="0">
                <a:solidFill>
                  <a:schemeClr val="tx1">
                    <a:lumMod val="85000"/>
                    <a:lumOff val="15000"/>
                  </a:schemeClr>
                </a:solidFill>
              </a:endParaRPr>
            </a:p>
            <a:p>
              <a:pPr algn="ctr"/>
              <a:r>
                <a:rPr lang="en-US" sz="1400" dirty="0" smtClean="0">
                  <a:solidFill>
                    <a:srgbClr val="7F7F7F"/>
                  </a:solidFill>
                </a:rPr>
                <a:t>Diverse, textual,</a:t>
              </a:r>
              <a:br>
                <a:rPr lang="en-US" sz="1400" dirty="0" smtClean="0">
                  <a:solidFill>
                    <a:srgbClr val="7F7F7F"/>
                  </a:solidFill>
                </a:rPr>
              </a:br>
              <a:r>
                <a:rPr lang="en-US" sz="1400" dirty="0" smtClean="0">
                  <a:solidFill>
                    <a:srgbClr val="7F7F7F"/>
                  </a:solidFill>
                </a:rPr>
                <a:t>uncertain quality</a:t>
              </a:r>
              <a:endParaRPr lang="en-US" sz="1600" dirty="0">
                <a:solidFill>
                  <a:srgbClr val="7F7F7F"/>
                </a:solidFill>
              </a:endParaRPr>
            </a:p>
          </p:txBody>
        </p:sp>
        <p:sp>
          <p:nvSpPr>
            <p:cNvPr id="47" name="TextBox 46"/>
            <p:cNvSpPr txBox="1"/>
            <p:nvPr/>
          </p:nvSpPr>
          <p:spPr>
            <a:xfrm>
              <a:off x="1586799" y="2233776"/>
              <a:ext cx="1723849" cy="769441"/>
            </a:xfrm>
            <a:prstGeom prst="rect">
              <a:avLst/>
            </a:prstGeom>
            <a:noFill/>
          </p:spPr>
          <p:txBody>
            <a:bodyPr wrap="none" rtlCol="0">
              <a:spAutoFit/>
            </a:bodyPr>
            <a:lstStyle/>
            <a:p>
              <a:pPr algn="ctr"/>
              <a:r>
                <a:rPr lang="en-US" sz="1600" b="1" dirty="0" smtClean="0">
                  <a:solidFill>
                    <a:schemeClr val="tx1">
                      <a:lumMod val="85000"/>
                      <a:lumOff val="15000"/>
                    </a:schemeClr>
                  </a:solidFill>
                </a:rPr>
                <a:t>Structured Data</a:t>
              </a:r>
              <a:endParaRPr lang="en-US" sz="1400" dirty="0">
                <a:solidFill>
                  <a:srgbClr val="7F7F7F"/>
                </a:solidFill>
              </a:endParaRPr>
            </a:p>
            <a:p>
              <a:pPr algn="ctr"/>
              <a:r>
                <a:rPr lang="en-US" sz="1400" dirty="0" smtClean="0">
                  <a:solidFill>
                    <a:srgbClr val="7F7F7F"/>
                  </a:solidFill>
                </a:rPr>
                <a:t>Modeled</a:t>
              </a:r>
              <a:r>
                <a:rPr lang="en-US" sz="1400" dirty="0">
                  <a:solidFill>
                    <a:srgbClr val="7F7F7F"/>
                  </a:solidFill>
                </a:rPr>
                <a:t> </a:t>
              </a:r>
              <a:r>
                <a:rPr lang="en-US" sz="1400" dirty="0" smtClean="0">
                  <a:solidFill>
                    <a:srgbClr val="7F7F7F"/>
                  </a:solidFill>
                </a:rPr>
                <a:t>and</a:t>
              </a:r>
              <a:br>
                <a:rPr lang="en-US" sz="1400" dirty="0" smtClean="0">
                  <a:solidFill>
                    <a:srgbClr val="7F7F7F"/>
                  </a:solidFill>
                </a:rPr>
              </a:br>
              <a:r>
                <a:rPr lang="en-US" sz="1400" dirty="0" smtClean="0">
                  <a:solidFill>
                    <a:srgbClr val="7F7F7F"/>
                  </a:solidFill>
                </a:rPr>
                <a:t>conforming</a:t>
              </a:r>
            </a:p>
          </p:txBody>
        </p:sp>
      </p:grpSp>
      <p:sp>
        <p:nvSpPr>
          <p:cNvPr id="52" name="Rounded Rectangle 51"/>
          <p:cNvSpPr/>
          <p:nvPr/>
        </p:nvSpPr>
        <p:spPr>
          <a:xfrm>
            <a:off x="2248850" y="1851670"/>
            <a:ext cx="2808312" cy="1440160"/>
          </a:xfrm>
          <a:prstGeom prst="roundRect">
            <a:avLst>
              <a:gd name="adj" fmla="val 10368"/>
            </a:avLst>
          </a:prstGeom>
          <a:solidFill>
            <a:schemeClr val="tx2">
              <a:lumMod val="40000"/>
              <a:lumOff val="6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a:r>
              <a:rPr lang="en-US" sz="1200" b="1" dirty="0">
                <a:solidFill>
                  <a:schemeClr val="tx1"/>
                </a:solidFill>
                <a:latin typeface="Arial" pitchFamily="34" charset="0"/>
                <a:cs typeface="Arial" pitchFamily="34" charset="0"/>
              </a:rPr>
              <a:t>Oracle Business Intelligence</a:t>
            </a:r>
          </a:p>
          <a:p>
            <a:pPr algn="ctr" defTabSz="457200" fontAlgn="auto">
              <a:spcBef>
                <a:spcPts val="0"/>
              </a:spcBef>
              <a:spcAft>
                <a:spcPts val="0"/>
              </a:spcAft>
            </a:pPr>
            <a:r>
              <a:rPr lang="en-US" sz="1200" dirty="0">
                <a:solidFill>
                  <a:prstClr val="black">
                    <a:lumMod val="65000"/>
                    <a:lumOff val="35000"/>
                  </a:prstClr>
                </a:solidFill>
                <a:latin typeface="Arial"/>
                <a:cs typeface="Arial"/>
              </a:rPr>
              <a:t>Proven Answers to Known </a:t>
            </a:r>
            <a:r>
              <a:rPr lang="en-US" sz="1200" dirty="0" smtClean="0">
                <a:solidFill>
                  <a:prstClr val="black">
                    <a:lumMod val="65000"/>
                    <a:lumOff val="35000"/>
                  </a:prstClr>
                </a:solidFill>
                <a:latin typeface="Arial"/>
                <a:cs typeface="Arial"/>
              </a:rPr>
              <a:t>Questions</a:t>
            </a:r>
            <a:endParaRPr lang="en-US" sz="1200" dirty="0">
              <a:solidFill>
                <a:prstClr val="black">
                  <a:lumMod val="65000"/>
                  <a:lumOff val="35000"/>
                </a:prstClr>
              </a:solidFill>
              <a:latin typeface="Arial"/>
              <a:cs typeface="Arial"/>
            </a:endParaRPr>
          </a:p>
        </p:txBody>
      </p:sp>
      <p:sp>
        <p:nvSpPr>
          <p:cNvPr id="51" name="Rounded Rectangle 50"/>
          <p:cNvSpPr/>
          <p:nvPr/>
        </p:nvSpPr>
        <p:spPr>
          <a:xfrm>
            <a:off x="4306980" y="3010409"/>
            <a:ext cx="2929316" cy="1433549"/>
          </a:xfrm>
          <a:prstGeom prst="roundRect">
            <a:avLst>
              <a:gd name="adj" fmla="val 10368"/>
            </a:avLst>
          </a:prstGeom>
          <a:solidFill>
            <a:schemeClr val="tx2">
              <a:lumMod val="40000"/>
              <a:lumOff val="6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ctr" defTabSz="457200" fontAlgn="auto">
              <a:spcBef>
                <a:spcPts val="0"/>
              </a:spcBef>
              <a:spcAft>
                <a:spcPts val="0"/>
              </a:spcAft>
            </a:pPr>
            <a:r>
              <a:rPr lang="en-US" sz="1200" b="1" dirty="0" smtClean="0">
                <a:solidFill>
                  <a:schemeClr val="tx1"/>
                </a:solidFill>
                <a:latin typeface="Arial" pitchFamily="34" charset="0"/>
                <a:cs typeface="Arial" pitchFamily="34" charset="0"/>
              </a:rPr>
              <a:t>Oracle </a:t>
            </a:r>
            <a:r>
              <a:rPr lang="en-US" sz="1200" b="1" dirty="0">
                <a:solidFill>
                  <a:schemeClr val="tx1"/>
                </a:solidFill>
                <a:latin typeface="Arial" pitchFamily="34" charset="0"/>
                <a:cs typeface="Arial" pitchFamily="34" charset="0"/>
              </a:rPr>
              <a:t>Endeca</a:t>
            </a:r>
            <a:br>
              <a:rPr lang="en-US" sz="1200" b="1" dirty="0">
                <a:solidFill>
                  <a:schemeClr val="tx1"/>
                </a:solidFill>
                <a:latin typeface="Arial" pitchFamily="34" charset="0"/>
                <a:cs typeface="Arial" pitchFamily="34" charset="0"/>
              </a:rPr>
            </a:br>
            <a:r>
              <a:rPr lang="en-US" sz="1200" b="1" dirty="0">
                <a:solidFill>
                  <a:schemeClr val="tx1"/>
                </a:solidFill>
                <a:latin typeface="Arial" pitchFamily="34" charset="0"/>
                <a:cs typeface="Arial" pitchFamily="34" charset="0"/>
              </a:rPr>
              <a:t>Information Discovery</a:t>
            </a:r>
            <a:br>
              <a:rPr lang="en-US" sz="1200" b="1" dirty="0">
                <a:solidFill>
                  <a:schemeClr val="tx1"/>
                </a:solidFill>
                <a:latin typeface="Arial" pitchFamily="34" charset="0"/>
                <a:cs typeface="Arial" pitchFamily="34" charset="0"/>
              </a:rPr>
            </a:br>
            <a:r>
              <a:rPr lang="en-US" sz="1200" dirty="0">
                <a:solidFill>
                  <a:prstClr val="black">
                    <a:lumMod val="65000"/>
                    <a:lumOff val="35000"/>
                  </a:prstClr>
                </a:solidFill>
                <a:latin typeface="Arial"/>
                <a:cs typeface="Arial"/>
              </a:rPr>
              <a:t>Fast Answers to New Questions</a:t>
            </a:r>
          </a:p>
        </p:txBody>
      </p:sp>
    </p:spTree>
    <p:extLst>
      <p:ext uri="{BB962C8B-B14F-4D97-AF65-F5344CB8AC3E}">
        <p14:creationId xmlns="" xmlns:p14="http://schemas.microsoft.com/office/powerpoint/2010/main" val="40727580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963" y="138550"/>
            <a:ext cx="8346073" cy="666750"/>
          </a:xfrm>
        </p:spPr>
        <p:txBody>
          <a:bodyPr/>
          <a:lstStyle/>
          <a:p>
            <a:r>
              <a:rPr lang="en-US" dirty="0" smtClean="0"/>
              <a:t>Big Data Discovery</a:t>
            </a:r>
            <a:endParaRPr lang="en-US" b="0" dirty="0">
              <a:solidFill>
                <a:srgbClr val="FF0000"/>
              </a:solidFill>
            </a:endParaRPr>
          </a:p>
        </p:txBody>
      </p:sp>
      <p:sp>
        <p:nvSpPr>
          <p:cNvPr id="4" name="Content Placeholder 3"/>
          <p:cNvSpPr>
            <a:spLocks noGrp="1"/>
          </p:cNvSpPr>
          <p:nvPr>
            <p:ph sz="half" idx="4294967295"/>
          </p:nvPr>
        </p:nvSpPr>
        <p:spPr>
          <a:xfrm>
            <a:off x="486875" y="1640525"/>
            <a:ext cx="2773363" cy="2971800"/>
          </a:xfrm>
        </p:spPr>
        <p:txBody>
          <a:bodyPr/>
          <a:lstStyle/>
          <a:p>
            <a:pPr marL="0" indent="0">
              <a:buNone/>
            </a:pPr>
            <a:r>
              <a:rPr lang="en-US" sz="1400" b="1" dirty="0" smtClean="0"/>
              <a:t>Only Oracle provides a complete Big Data solution</a:t>
            </a:r>
            <a:endParaRPr lang="en-US" sz="1400" b="1" dirty="0"/>
          </a:p>
          <a:p>
            <a:r>
              <a:rPr lang="en-US" sz="1200" dirty="0" smtClean="0"/>
              <a:t>Oracle provides everything customers need to acquire, organize, analyze, and understand Big Data. </a:t>
            </a:r>
          </a:p>
          <a:p>
            <a:r>
              <a:rPr lang="en-US" sz="1200" dirty="0" smtClean="0"/>
              <a:t>Only Oracle delivers the full integrated stack from hardware to software.</a:t>
            </a:r>
          </a:p>
          <a:p>
            <a:r>
              <a:rPr lang="en-US" sz="1200" dirty="0"/>
              <a:t>The industry definition of Big Data includes Variety as a key </a:t>
            </a:r>
            <a:r>
              <a:rPr lang="en-US" sz="1200" dirty="0" smtClean="0"/>
              <a:t>criterion.</a:t>
            </a:r>
          </a:p>
          <a:p>
            <a:r>
              <a:rPr lang="en-US" sz="1200" dirty="0" smtClean="0"/>
              <a:t>Endeca </a:t>
            </a:r>
            <a:r>
              <a:rPr lang="en-US" sz="1200" dirty="0"/>
              <a:t>creates meaningful opportunities to enable business users to generate insights from the diverse data being gathered today</a:t>
            </a:r>
            <a:r>
              <a:rPr lang="en-US" sz="1200" dirty="0" smtClean="0"/>
              <a:t>.</a:t>
            </a:r>
          </a:p>
        </p:txBody>
      </p:sp>
      <p:sp>
        <p:nvSpPr>
          <p:cNvPr id="8" name="Rectangle 7"/>
          <p:cNvSpPr/>
          <p:nvPr/>
        </p:nvSpPr>
        <p:spPr>
          <a:xfrm>
            <a:off x="808038" y="861700"/>
            <a:ext cx="7802562" cy="685800"/>
          </a:xfrm>
          <a:prstGeom prst="rect">
            <a:avLst/>
          </a:prstGeom>
          <a:solidFill>
            <a:srgbClr val="FF141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rtlCol="0" anchor="t" anchorCtr="0"/>
          <a:lstStyle/>
          <a:p>
            <a:pPr defTabSz="914400"/>
            <a:r>
              <a:rPr lang="en-US" sz="1600" dirty="0" smtClean="0">
                <a:solidFill>
                  <a:srgbClr val="FFFFFF"/>
                </a:solidFill>
                <a:cs typeface="Arial"/>
              </a:rPr>
              <a:t>Endeca used for </a:t>
            </a:r>
            <a:r>
              <a:rPr lang="en-US" sz="1600" dirty="0">
                <a:solidFill>
                  <a:srgbClr val="FFFFFF"/>
                </a:solidFill>
                <a:cs typeface="Arial"/>
              </a:rPr>
              <a:t>interactive exploration and analysis on top of the Big Data</a:t>
            </a:r>
            <a:br>
              <a:rPr lang="en-US" sz="1600" dirty="0">
                <a:solidFill>
                  <a:srgbClr val="FFFFFF"/>
                </a:solidFill>
                <a:cs typeface="Arial"/>
              </a:rPr>
            </a:br>
            <a:r>
              <a:rPr lang="en-US" sz="1600" dirty="0">
                <a:solidFill>
                  <a:srgbClr val="FFFFFF"/>
                </a:solidFill>
                <a:cs typeface="Arial"/>
              </a:rPr>
              <a:t>Appliance. Make Big Data actionable for the business.</a:t>
            </a:r>
          </a:p>
        </p:txBody>
      </p:sp>
      <p:pic>
        <p:nvPicPr>
          <p:cNvPr id="1026" name="Picture 2"/>
          <p:cNvPicPr>
            <a:picLocks noChangeAspect="1" noChangeArrowheads="1"/>
          </p:cNvPicPr>
          <p:nvPr/>
        </p:nvPicPr>
        <p:blipFill>
          <a:blip r:embed="rId3" cstate="print"/>
          <a:srcRect/>
          <a:stretch>
            <a:fillRect/>
          </a:stretch>
        </p:blipFill>
        <p:spPr bwMode="auto">
          <a:xfrm>
            <a:off x="3622908" y="1809750"/>
            <a:ext cx="5521092" cy="2590800"/>
          </a:xfrm>
          <a:prstGeom prst="rect">
            <a:avLst/>
          </a:prstGeom>
          <a:noFill/>
          <a:ln w="9525">
            <a:noFill/>
            <a:miter lim="800000"/>
            <a:headEnd/>
            <a:tailEnd/>
          </a:ln>
          <a:effectLst/>
        </p:spPr>
      </p:pic>
    </p:spTree>
    <p:extLst>
      <p:ext uri="{BB962C8B-B14F-4D97-AF65-F5344CB8AC3E}">
        <p14:creationId xmlns:p14="http://schemas.microsoft.com/office/powerpoint/2010/main" xmlns="" val="250879456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3397954" y="790221"/>
            <a:ext cx="2449688" cy="1469503"/>
          </a:xfrm>
          <a:prstGeom prst="triangle">
            <a:avLst/>
          </a:prstGeom>
          <a:gradFill>
            <a:gsLst>
              <a:gs pos="100000">
                <a:schemeClr val="bg1"/>
              </a:gs>
              <a:gs pos="0">
                <a:srgbClr val="424545">
                  <a:lumMod val="60000"/>
                  <a:lumOff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p:cNvSpPr/>
          <p:nvPr/>
        </p:nvSpPr>
        <p:spPr>
          <a:xfrm rot="20201738">
            <a:off x="5038805" y="361556"/>
            <a:ext cx="393296" cy="339048"/>
          </a:xfrm>
          <a:prstGeom prst="triangl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 name="Oval 3"/>
          <p:cNvSpPr/>
          <p:nvPr/>
        </p:nvSpPr>
        <p:spPr>
          <a:xfrm>
            <a:off x="4977021" y="1212967"/>
            <a:ext cx="259385" cy="259937"/>
          </a:xfrm>
          <a:prstGeom prst="ellips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 name="5-Point Star 4"/>
          <p:cNvSpPr/>
          <p:nvPr/>
        </p:nvSpPr>
        <p:spPr>
          <a:xfrm rot="1589320">
            <a:off x="4954184" y="836505"/>
            <a:ext cx="361096" cy="361864"/>
          </a:xfrm>
          <a:prstGeom prst="star5">
            <a:avLst>
              <a:gd name="adj" fmla="val 23287"/>
              <a:gd name="hf" fmla="val 105146"/>
              <a:gd name="vf" fmla="val 110557"/>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 name="TRIANGLE"/>
          <p:cNvSpPr/>
          <p:nvPr/>
        </p:nvSpPr>
        <p:spPr>
          <a:xfrm rot="10224273">
            <a:off x="4529298" y="1385518"/>
            <a:ext cx="332906" cy="441763"/>
          </a:xfrm>
          <a:prstGeom prst="foldedCorner">
            <a:avLst>
              <a:gd name="adj" fmla="val 44323"/>
            </a:avLst>
          </a:prstGeom>
          <a:gradFill flip="none" rotWithShape="1">
            <a:gsLst>
              <a:gs pos="90000">
                <a:srgbClr val="424545"/>
              </a:gs>
              <a:gs pos="0">
                <a:srgbClr val="424545">
                  <a:lumMod val="60000"/>
                  <a:lumOff val="40000"/>
                </a:srgbClr>
              </a:gs>
            </a:gsLst>
            <a:lin ang="5400000" scaled="1"/>
            <a:tileRect/>
          </a:gradFill>
          <a:ln w="42"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7" name="Oval 6"/>
          <p:cNvSpPr/>
          <p:nvPr/>
        </p:nvSpPr>
        <p:spPr>
          <a:xfrm>
            <a:off x="3838228" y="680129"/>
            <a:ext cx="207374" cy="207816"/>
          </a:xfrm>
          <a:prstGeom prst="ellips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 name="Cross 7"/>
          <p:cNvSpPr/>
          <p:nvPr/>
        </p:nvSpPr>
        <p:spPr>
          <a:xfrm rot="936180">
            <a:off x="4474410" y="1890829"/>
            <a:ext cx="268152" cy="268722"/>
          </a:xfrm>
          <a:prstGeom prst="plus">
            <a:avLst>
              <a:gd name="adj" fmla="val 3236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9" name="Oval 8"/>
          <p:cNvSpPr/>
          <p:nvPr/>
        </p:nvSpPr>
        <p:spPr>
          <a:xfrm>
            <a:off x="4128136" y="1475999"/>
            <a:ext cx="338328" cy="339048"/>
          </a:xfrm>
          <a:prstGeom prst="ellips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 name="5-Point Star 9"/>
          <p:cNvSpPr/>
          <p:nvPr/>
        </p:nvSpPr>
        <p:spPr>
          <a:xfrm rot="16425136">
            <a:off x="4194873" y="1350054"/>
            <a:ext cx="246145" cy="246669"/>
          </a:xfrm>
          <a:prstGeom prst="star5">
            <a:avLst>
              <a:gd name="adj" fmla="val 23287"/>
              <a:gd name="hf" fmla="val 105146"/>
              <a:gd name="vf" fmla="val 110557"/>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1" name="TRIANGLE"/>
          <p:cNvSpPr/>
          <p:nvPr/>
        </p:nvSpPr>
        <p:spPr>
          <a:xfrm rot="8110274">
            <a:off x="3946484" y="997342"/>
            <a:ext cx="261093" cy="346468"/>
          </a:xfrm>
          <a:prstGeom prst="foldedCorner">
            <a:avLst>
              <a:gd name="adj" fmla="val 44323"/>
            </a:avLst>
          </a:prstGeom>
          <a:gradFill flip="none" rotWithShape="1">
            <a:gsLst>
              <a:gs pos="90000">
                <a:srgbClr val="424545"/>
              </a:gs>
              <a:gs pos="0">
                <a:srgbClr val="424545">
                  <a:lumMod val="60000"/>
                  <a:lumOff val="40000"/>
                </a:srgbClr>
              </a:gs>
            </a:gsLst>
            <a:lin ang="5400000" scaled="1"/>
            <a:tileRect/>
          </a:gradFill>
          <a:ln w="42"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2" name="L-Shape 11"/>
          <p:cNvSpPr/>
          <p:nvPr/>
        </p:nvSpPr>
        <p:spPr>
          <a:xfrm rot="1319870">
            <a:off x="4600035" y="869026"/>
            <a:ext cx="308919" cy="308919"/>
          </a:xfrm>
          <a:prstGeom prst="corner">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3" name="Rectangle 12"/>
          <p:cNvSpPr/>
          <p:nvPr/>
        </p:nvSpPr>
        <p:spPr>
          <a:xfrm>
            <a:off x="4158796" y="1033883"/>
            <a:ext cx="920962" cy="459240"/>
          </a:xfrm>
          <a:prstGeom prst="rect">
            <a:avLst/>
          </a:prstGeom>
          <a:ln>
            <a:noFill/>
          </a:ln>
          <a:effectLst/>
        </p:spPr>
        <p:txBody>
          <a:bodyPr wrap="none" lIns="0" tIns="0" rIns="0" bIns="0" anchor="ctr" anchorCtr="0">
            <a:noAutofit/>
          </a:bodyPr>
          <a:lstStyle/>
          <a:p>
            <a:pPr marL="60325" algn="ctr" fontAlgn="base">
              <a:buClr>
                <a:srgbClr val="FF0000"/>
              </a:buClr>
              <a:buSzPct val="85000"/>
            </a:pPr>
            <a:r>
              <a:rPr lang="en-US" sz="1400" dirty="0" smtClean="0">
                <a:ln w="3175">
                  <a:noFill/>
                </a:ln>
                <a:latin typeface="Arial" pitchFamily="34" charset="0"/>
                <a:cs typeface="Arial" pitchFamily="34" charset="0"/>
              </a:rPr>
              <a:t>Diverse</a:t>
            </a:r>
          </a:p>
          <a:p>
            <a:pPr marL="60325" algn="ctr" fontAlgn="base">
              <a:buClr>
                <a:srgbClr val="FF0000"/>
              </a:buClr>
              <a:buSzPct val="85000"/>
            </a:pPr>
            <a:r>
              <a:rPr lang="en-US" sz="1400" dirty="0" smtClean="0">
                <a:ln w="3175">
                  <a:noFill/>
                </a:ln>
                <a:latin typeface="Arial" pitchFamily="34" charset="0"/>
                <a:cs typeface="Arial" pitchFamily="34" charset="0"/>
              </a:rPr>
              <a:t>Unstructured</a:t>
            </a:r>
            <a:br>
              <a:rPr lang="en-US" sz="1400" dirty="0" smtClean="0">
                <a:ln w="3175">
                  <a:noFill/>
                </a:ln>
                <a:latin typeface="Arial" pitchFamily="34" charset="0"/>
                <a:cs typeface="Arial" pitchFamily="34" charset="0"/>
              </a:rPr>
            </a:br>
            <a:r>
              <a:rPr lang="en-US" sz="1400" dirty="0" smtClean="0">
                <a:ln w="3175">
                  <a:noFill/>
                </a:ln>
                <a:latin typeface="Arial" pitchFamily="34" charset="0"/>
                <a:cs typeface="Arial" pitchFamily="34" charset="0"/>
              </a:rPr>
              <a:t>Information</a:t>
            </a:r>
          </a:p>
        </p:txBody>
      </p:sp>
      <p:sp>
        <p:nvSpPr>
          <p:cNvPr id="14" name="5-Point Star 13"/>
          <p:cNvSpPr/>
          <p:nvPr/>
        </p:nvSpPr>
        <p:spPr>
          <a:xfrm rot="1589320">
            <a:off x="4065663" y="456943"/>
            <a:ext cx="361096" cy="361864"/>
          </a:xfrm>
          <a:prstGeom prst="star5">
            <a:avLst>
              <a:gd name="adj" fmla="val 23287"/>
              <a:gd name="hf" fmla="val 105146"/>
              <a:gd name="vf" fmla="val 110557"/>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5" name="Oval 14"/>
          <p:cNvSpPr/>
          <p:nvPr/>
        </p:nvSpPr>
        <p:spPr>
          <a:xfrm>
            <a:off x="4597352" y="533480"/>
            <a:ext cx="207374" cy="207816"/>
          </a:xfrm>
          <a:prstGeom prst="ellips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6" name="Oval 15"/>
          <p:cNvSpPr/>
          <p:nvPr/>
        </p:nvSpPr>
        <p:spPr>
          <a:xfrm>
            <a:off x="4243776" y="738513"/>
            <a:ext cx="259385" cy="259937"/>
          </a:xfrm>
          <a:prstGeom prst="ellipse">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7" name="TRIANGLE"/>
          <p:cNvSpPr/>
          <p:nvPr/>
        </p:nvSpPr>
        <p:spPr>
          <a:xfrm rot="10224273">
            <a:off x="3571766" y="315842"/>
            <a:ext cx="332906" cy="441763"/>
          </a:xfrm>
          <a:prstGeom prst="foldedCorner">
            <a:avLst>
              <a:gd name="adj" fmla="val 44323"/>
            </a:avLst>
          </a:prstGeom>
          <a:gradFill flip="none" rotWithShape="1">
            <a:gsLst>
              <a:gs pos="90000">
                <a:srgbClr val="424545"/>
              </a:gs>
              <a:gs pos="0">
                <a:srgbClr val="424545">
                  <a:lumMod val="60000"/>
                  <a:lumOff val="40000"/>
                </a:srgbClr>
              </a:gs>
            </a:gsLst>
            <a:lin ang="5400000" scaled="1"/>
            <a:tileRect/>
          </a:gradFill>
          <a:ln w="42"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grpSp>
        <p:nvGrpSpPr>
          <p:cNvPr id="26" name="Group 25"/>
          <p:cNvGrpSpPr/>
          <p:nvPr/>
        </p:nvGrpSpPr>
        <p:grpSpPr>
          <a:xfrm>
            <a:off x="3058807" y="1472904"/>
            <a:ext cx="3077090" cy="2939495"/>
            <a:chOff x="4158796" y="1141382"/>
            <a:chExt cx="3077090" cy="2939495"/>
          </a:xfrm>
        </p:grpSpPr>
        <p:grpSp>
          <p:nvGrpSpPr>
            <p:cNvPr id="18" name="Group 31"/>
            <p:cNvGrpSpPr/>
            <p:nvPr/>
          </p:nvGrpSpPr>
          <p:grpSpPr>
            <a:xfrm>
              <a:off x="4158796" y="1141382"/>
              <a:ext cx="3077090" cy="2939495"/>
              <a:chOff x="938752" y="1335471"/>
              <a:chExt cx="2688850" cy="2568616"/>
            </a:xfrm>
          </p:grpSpPr>
          <p:sp>
            <p:nvSpPr>
              <p:cNvPr id="19" name="SHADOW"/>
              <p:cNvSpPr/>
              <p:nvPr/>
            </p:nvSpPr>
            <p:spPr>
              <a:xfrm>
                <a:off x="1526557" y="2641507"/>
                <a:ext cx="1806655" cy="1262580"/>
              </a:xfrm>
              <a:prstGeom prst="rect">
                <a:avLst/>
              </a:prstGeom>
              <a:solidFill>
                <a:schemeClr val="tx1"/>
              </a:solidFill>
              <a:ln w="0">
                <a:noFill/>
                <a:round/>
              </a:ln>
              <a:effectLst>
                <a:glow rad="101600">
                  <a:schemeClr val="tx1">
                    <a:alpha val="77000"/>
                  </a:schemeClr>
                </a:glow>
                <a:outerShdw blurRad="228600" dist="139700" dir="14160000" algn="t" rotWithShape="0">
                  <a:prstClr val="black">
                    <a:alpha val="62000"/>
                  </a:prstClr>
                </a:outerShdw>
                <a:softEdge rad="25400"/>
              </a:effectLst>
              <a:scene3d>
                <a:camera prst="isometricOffAxis1Top"/>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endParaRPr lang="en-US" b="1" dirty="0">
                  <a:solidFill>
                    <a:schemeClr val="bg1"/>
                  </a:solidFill>
                  <a:ea typeface="ＭＳ Ｐゴシック" pitchFamily="-106" charset="-128"/>
                </a:endParaRPr>
              </a:p>
            </p:txBody>
          </p:sp>
          <p:sp>
            <p:nvSpPr>
              <p:cNvPr id="20" name="Rectangle 19"/>
              <p:cNvSpPr/>
              <p:nvPr/>
            </p:nvSpPr>
            <p:spPr>
              <a:xfrm>
                <a:off x="938752" y="2085499"/>
                <a:ext cx="1318374" cy="1325880"/>
              </a:xfrm>
              <a:prstGeom prst="rect">
                <a:avLst/>
              </a:prstGeom>
              <a:gradFill>
                <a:gsLst>
                  <a:gs pos="100000">
                    <a:schemeClr val="tx2">
                      <a:lumMod val="59000"/>
                    </a:schemeClr>
                  </a:gs>
                  <a:gs pos="0">
                    <a:schemeClr val="tx2">
                      <a:lumMod val="95000"/>
                      <a:lumOff val="5000"/>
                    </a:schemeClr>
                  </a:gs>
                </a:gsLst>
                <a:lin ang="6600000" scaled="0"/>
              </a:gradFill>
              <a:ln w="0">
                <a:noFill/>
                <a:round/>
              </a:ln>
              <a:effectLst/>
              <a:scene3d>
                <a:camera prst="isometricOffAxis1Left"/>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endParaRPr lang="en-US" sz="7200" b="1" dirty="0">
                  <a:solidFill>
                    <a:schemeClr val="bg2"/>
                  </a:solidFill>
                  <a:ea typeface="ＭＳ Ｐゴシック" pitchFamily="-106" charset="-128"/>
                </a:endParaRPr>
              </a:p>
            </p:txBody>
          </p:sp>
          <p:sp>
            <p:nvSpPr>
              <p:cNvPr id="21" name="Rectangle 20"/>
              <p:cNvSpPr/>
              <p:nvPr/>
            </p:nvSpPr>
            <p:spPr>
              <a:xfrm>
                <a:off x="1794870" y="2145228"/>
                <a:ext cx="1832732" cy="1326388"/>
              </a:xfrm>
              <a:prstGeom prst="rect">
                <a:avLst/>
              </a:prstGeom>
              <a:gradFill>
                <a:gsLst>
                  <a:gs pos="100000">
                    <a:schemeClr val="tx2">
                      <a:lumMod val="98000"/>
                    </a:schemeClr>
                  </a:gs>
                  <a:gs pos="0">
                    <a:schemeClr val="tx2">
                      <a:lumMod val="60000"/>
                      <a:lumOff val="40000"/>
                    </a:schemeClr>
                  </a:gs>
                </a:gsLst>
                <a:lin ang="6600000" scaled="0"/>
              </a:gradFill>
              <a:ln w="0">
                <a:noFill/>
                <a:round/>
              </a:ln>
              <a:effectLst/>
              <a:scene3d>
                <a:camera prst="isometricOffAxis1Right"/>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endParaRPr lang="en-US" sz="7200" b="1" dirty="0">
                  <a:solidFill>
                    <a:schemeClr val="bg1"/>
                  </a:solidFill>
                  <a:ea typeface="ＭＳ Ｐゴシック" pitchFamily="-106" charset="-128"/>
                </a:endParaRPr>
              </a:p>
            </p:txBody>
          </p:sp>
          <p:sp>
            <p:nvSpPr>
              <p:cNvPr id="22" name="Rectangle 21"/>
              <p:cNvSpPr/>
              <p:nvPr/>
            </p:nvSpPr>
            <p:spPr>
              <a:xfrm>
                <a:off x="1506267" y="1335471"/>
                <a:ext cx="1832739" cy="1318720"/>
              </a:xfrm>
              <a:prstGeom prst="rect">
                <a:avLst/>
              </a:prstGeom>
              <a:gradFill>
                <a:gsLst>
                  <a:gs pos="99000">
                    <a:schemeClr val="tx2">
                      <a:lumMod val="71000"/>
                      <a:lumOff val="29000"/>
                    </a:schemeClr>
                  </a:gs>
                  <a:gs pos="0">
                    <a:schemeClr val="tx2">
                      <a:lumMod val="76000"/>
                    </a:schemeClr>
                  </a:gs>
                </a:gsLst>
                <a:lin ang="2400000" scaled="0"/>
              </a:gradFill>
              <a:ln w="0">
                <a:noFill/>
                <a:round/>
              </a:ln>
              <a:effectLst/>
              <a:scene3d>
                <a:camera prst="isometricOffAxis1Top"/>
                <a:lightRig rig="threePt" dir="tl">
                  <a:rot lat="0" lon="0" rev="0"/>
                </a:lightRig>
              </a:scene3d>
              <a:sp3d prstMaterial="meta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US" sz="2800" b="1" dirty="0" smtClean="0">
                    <a:ln w="6350">
                      <a:noFill/>
                    </a:ln>
                    <a:gradFill>
                      <a:gsLst>
                        <a:gs pos="0">
                          <a:srgbClr val="FF1414">
                            <a:lumMod val="75000"/>
                          </a:srgbClr>
                        </a:gs>
                        <a:gs pos="100000">
                          <a:srgbClr val="FF1414">
                            <a:lumMod val="95000"/>
                          </a:srgbClr>
                        </a:gs>
                      </a:gsLst>
                      <a:lin ang="16200000" scaled="0"/>
                    </a:gradFill>
                  </a:rPr>
                  <a:t>ORACLE</a:t>
                </a:r>
                <a:r>
                  <a:rPr lang="en-US" sz="2800" b="1" baseline="30000" dirty="0" smtClean="0">
                    <a:ln w="6350">
                      <a:noFill/>
                    </a:ln>
                    <a:gradFill>
                      <a:gsLst>
                        <a:gs pos="0">
                          <a:srgbClr val="FF1414">
                            <a:lumMod val="75000"/>
                          </a:srgbClr>
                        </a:gs>
                        <a:gs pos="100000">
                          <a:srgbClr val="FF1414">
                            <a:lumMod val="95000"/>
                          </a:srgbClr>
                        </a:gs>
                      </a:gsLst>
                      <a:lin ang="16200000" scaled="0"/>
                    </a:gradFill>
                  </a:rPr>
                  <a:t>®</a:t>
                </a:r>
                <a:endParaRPr lang="en-US" sz="2800" b="1" baseline="30000" dirty="0">
                  <a:solidFill>
                    <a:schemeClr val="bg2">
                      <a:lumMod val="60000"/>
                      <a:lumOff val="40000"/>
                    </a:schemeClr>
                  </a:solidFill>
                  <a:ea typeface="ＭＳ Ｐゴシック" pitchFamily="-106" charset="-128"/>
                </a:endParaRPr>
              </a:p>
            </p:txBody>
          </p:sp>
        </p:grpSp>
        <p:pic>
          <p:nvPicPr>
            <p:cNvPr id="23" name="Picture 22" descr="MDEX-engine.png"/>
            <p:cNvPicPr>
              <a:picLocks noChangeAspect="1"/>
            </p:cNvPicPr>
            <p:nvPr/>
          </p:nvPicPr>
          <p:blipFill>
            <a:blip r:embed="rId3" cstate="print"/>
            <a:stretch>
              <a:fillRect/>
            </a:stretch>
          </p:blipFill>
          <p:spPr bwMode="auto">
            <a:xfrm rot="21036000">
              <a:off x="5711820" y="2571750"/>
              <a:ext cx="968421" cy="567367"/>
            </a:xfrm>
            <a:prstGeom prst="rect">
              <a:avLst/>
            </a:prstGeom>
            <a:effectLst>
              <a:outerShdw blurRad="177800" dist="101600" dir="5400000" algn="ctr" rotWithShape="0">
                <a:schemeClr val="tx1">
                  <a:alpha val="52000"/>
                </a:schemeClr>
              </a:outerShdw>
            </a:effectLst>
          </p:spPr>
        </p:pic>
      </p:grpSp>
      <p:sp>
        <p:nvSpPr>
          <p:cNvPr id="25" name="Rectangle 24"/>
          <p:cNvSpPr/>
          <p:nvPr/>
        </p:nvSpPr>
        <p:spPr>
          <a:xfrm>
            <a:off x="762000" y="2124739"/>
            <a:ext cx="2782866" cy="1200329"/>
          </a:xfrm>
          <a:prstGeom prst="rect">
            <a:avLst/>
          </a:prstGeom>
        </p:spPr>
        <p:txBody>
          <a:bodyPr wrap="square" rIns="0" anchor="ctr">
            <a:spAutoFit/>
          </a:bodyPr>
          <a:lstStyle/>
          <a:p>
            <a:pPr lvl="0" algn="ctr">
              <a:spcAft>
                <a:spcPts val="1200"/>
              </a:spcAft>
            </a:pPr>
            <a:r>
              <a:rPr lang="en-US" sz="2400" dirty="0" smtClean="0"/>
              <a:t>Solve the Mystery of</a:t>
            </a:r>
            <a:br>
              <a:rPr lang="en-US" sz="2400" dirty="0" smtClean="0"/>
            </a:br>
            <a:r>
              <a:rPr lang="en-US" sz="2400" b="1" dirty="0" smtClean="0">
                <a:ln w="6350">
                  <a:noFill/>
                </a:ln>
                <a:gradFill>
                  <a:gsLst>
                    <a:gs pos="0">
                      <a:schemeClr val="accent1">
                        <a:lumMod val="75000"/>
                      </a:schemeClr>
                    </a:gs>
                    <a:gs pos="100000">
                      <a:schemeClr val="accent1">
                        <a:lumMod val="95000"/>
                      </a:schemeClr>
                    </a:gs>
                  </a:gsLst>
                  <a:lin ang="16200000" scaled="0"/>
                </a:gradFill>
              </a:rPr>
              <a:t>YOUR BUSINESS</a:t>
            </a:r>
            <a:r>
              <a:rPr lang="en-US" sz="2400" b="1" dirty="0" smtClean="0">
                <a:solidFill>
                  <a:schemeClr val="accent1"/>
                </a:solidFill>
              </a:rPr>
              <a:t> </a:t>
            </a:r>
          </a:p>
        </p:txBody>
      </p:sp>
      <p:grpSp>
        <p:nvGrpSpPr>
          <p:cNvPr id="27" name="MAGNIFY"/>
          <p:cNvGrpSpPr/>
          <p:nvPr/>
        </p:nvGrpSpPr>
        <p:grpSpPr>
          <a:xfrm rot="18900000">
            <a:off x="7062058" y="826017"/>
            <a:ext cx="1541538" cy="3124094"/>
            <a:chOff x="4186988" y="2525544"/>
            <a:chExt cx="573024" cy="1161295"/>
          </a:xfrm>
          <a:effectLst/>
        </p:grpSpPr>
        <p:sp>
          <p:nvSpPr>
            <p:cNvPr id="28" name="Oval 8"/>
            <p:cNvSpPr/>
            <p:nvPr/>
          </p:nvSpPr>
          <p:spPr>
            <a:xfrm>
              <a:off x="4186988" y="2525544"/>
              <a:ext cx="573024" cy="1161295"/>
            </a:xfrm>
            <a:custGeom>
              <a:avLst/>
              <a:gdLst/>
              <a:ahLst/>
              <a:cxnLst/>
              <a:rect l="l" t="t" r="r" b="b"/>
              <a:pathLst>
                <a:path w="573024" h="1161295">
                  <a:moveTo>
                    <a:pt x="286512" y="38438"/>
                  </a:moveTo>
                  <a:cubicBezTo>
                    <a:pt x="149505" y="38438"/>
                    <a:pt x="38438" y="149505"/>
                    <a:pt x="38438" y="286512"/>
                  </a:cubicBezTo>
                  <a:cubicBezTo>
                    <a:pt x="38438" y="423519"/>
                    <a:pt x="149505" y="534586"/>
                    <a:pt x="286512" y="534586"/>
                  </a:cubicBezTo>
                  <a:cubicBezTo>
                    <a:pt x="423519" y="534586"/>
                    <a:pt x="534586" y="423519"/>
                    <a:pt x="534586" y="286512"/>
                  </a:cubicBezTo>
                  <a:cubicBezTo>
                    <a:pt x="534586" y="149505"/>
                    <a:pt x="423519" y="38438"/>
                    <a:pt x="286512" y="38438"/>
                  </a:cubicBezTo>
                  <a:close/>
                  <a:moveTo>
                    <a:pt x="286512" y="0"/>
                  </a:moveTo>
                  <a:cubicBezTo>
                    <a:pt x="444748" y="0"/>
                    <a:pt x="573024" y="128276"/>
                    <a:pt x="573024" y="286512"/>
                  </a:cubicBezTo>
                  <a:cubicBezTo>
                    <a:pt x="573024" y="417357"/>
                    <a:pt x="485314" y="527717"/>
                    <a:pt x="365116" y="560727"/>
                  </a:cubicBezTo>
                  <a:cubicBezTo>
                    <a:pt x="382740" y="565156"/>
                    <a:pt x="393452" y="571479"/>
                    <a:pt x="393452" y="578423"/>
                  </a:cubicBezTo>
                  <a:cubicBezTo>
                    <a:pt x="393452" y="586341"/>
                    <a:pt x="379524" y="593451"/>
                    <a:pt x="357359" y="598020"/>
                  </a:cubicBezTo>
                  <a:cubicBezTo>
                    <a:pt x="361816" y="647782"/>
                    <a:pt x="364212" y="702922"/>
                    <a:pt x="364212" y="760946"/>
                  </a:cubicBezTo>
                  <a:cubicBezTo>
                    <a:pt x="364212" y="982053"/>
                    <a:pt x="329425" y="1161295"/>
                    <a:pt x="286512" y="1161295"/>
                  </a:cubicBezTo>
                  <a:cubicBezTo>
                    <a:pt x="243599" y="1161295"/>
                    <a:pt x="208812" y="982053"/>
                    <a:pt x="208812" y="760946"/>
                  </a:cubicBezTo>
                  <a:cubicBezTo>
                    <a:pt x="208812" y="702922"/>
                    <a:pt x="211208" y="647782"/>
                    <a:pt x="215665" y="598020"/>
                  </a:cubicBezTo>
                  <a:cubicBezTo>
                    <a:pt x="193500" y="593451"/>
                    <a:pt x="179572" y="586341"/>
                    <a:pt x="179572" y="578423"/>
                  </a:cubicBezTo>
                  <a:cubicBezTo>
                    <a:pt x="179572" y="571479"/>
                    <a:pt x="190284" y="565156"/>
                    <a:pt x="207908" y="560727"/>
                  </a:cubicBezTo>
                  <a:cubicBezTo>
                    <a:pt x="87710" y="527717"/>
                    <a:pt x="0" y="417357"/>
                    <a:pt x="0" y="286512"/>
                  </a:cubicBezTo>
                  <a:cubicBezTo>
                    <a:pt x="0" y="128276"/>
                    <a:pt x="128276" y="0"/>
                    <a:pt x="286512" y="0"/>
                  </a:cubicBezTo>
                  <a:close/>
                </a:path>
              </a:pathLst>
            </a:custGeom>
            <a:gradFill>
              <a:gsLst>
                <a:gs pos="100000">
                  <a:schemeClr val="accent1"/>
                </a:gs>
                <a:gs pos="0">
                  <a:srgbClr val="AA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p:cNvSpPr/>
            <p:nvPr/>
          </p:nvSpPr>
          <p:spPr>
            <a:xfrm>
              <a:off x="4225426" y="2563982"/>
              <a:ext cx="496148" cy="496148"/>
            </a:xfrm>
            <a:prstGeom prst="ellipse">
              <a:avLst/>
            </a:prstGeom>
            <a:gradFill flip="none" rotWithShape="1">
              <a:gsLst>
                <a:gs pos="81000">
                  <a:schemeClr val="accent3">
                    <a:lumMod val="23000"/>
                    <a:alpha val="0"/>
                  </a:schemeClr>
                </a:gs>
                <a:gs pos="53000">
                  <a:srgbClr val="E9EFF4">
                    <a:alpha val="58000"/>
                  </a:srgbClr>
                </a:gs>
                <a:gs pos="0">
                  <a:schemeClr val="bg1"/>
                </a:gs>
                <a:gs pos="52000">
                  <a:schemeClr val="bg1">
                    <a:alpha val="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1" name="when"/>
          <p:cNvSpPr/>
          <p:nvPr/>
        </p:nvSpPr>
        <p:spPr>
          <a:xfrm>
            <a:off x="6183276" y="1497993"/>
            <a:ext cx="1326776" cy="707886"/>
          </a:xfrm>
          <a:prstGeom prst="rect">
            <a:avLst/>
          </a:prstGeom>
        </p:spPr>
        <p:txBody>
          <a:bodyPr wrap="square" rIns="0" anchor="ctr">
            <a:spAutoFit/>
          </a:bodyPr>
          <a:lstStyle/>
          <a:p>
            <a:pPr lvl="0" algn="ctr">
              <a:spcAft>
                <a:spcPts val="1200"/>
              </a:spcAft>
            </a:pPr>
            <a:r>
              <a:rPr lang="en-US" sz="2000" b="1" dirty="0" smtClean="0">
                <a:ln w="6350">
                  <a:noFill/>
                </a:ln>
                <a:gradFill>
                  <a:gsLst>
                    <a:gs pos="0">
                      <a:schemeClr val="accent1">
                        <a:lumMod val="75000"/>
                      </a:schemeClr>
                    </a:gs>
                    <a:gs pos="100000">
                      <a:schemeClr val="accent1">
                        <a:lumMod val="95000"/>
                      </a:schemeClr>
                    </a:gs>
                  </a:gsLst>
                  <a:lin ang="16200000" scaled="0"/>
                </a:gradFill>
              </a:rPr>
              <a:t>Critical Insights</a:t>
            </a:r>
            <a:endParaRPr lang="en-US" sz="2000" b="1" dirty="0" smtClean="0">
              <a:solidFill>
                <a:schemeClr val="accent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par>
                          <p:cTn id="11" fill="hold">
                            <p:stCondLst>
                              <p:cond delay="2000"/>
                            </p:stCondLst>
                            <p:childTnLst>
                              <p:par>
                                <p:cTn id="12" presetID="2" presetClass="entr" presetSubtype="1" ac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250" fill="hold"/>
                                        <p:tgtEl>
                                          <p:spTgt spid="3"/>
                                        </p:tgtEl>
                                        <p:attrNameLst>
                                          <p:attrName>ppt_x</p:attrName>
                                        </p:attrNameLst>
                                      </p:cBhvr>
                                      <p:tavLst>
                                        <p:tav tm="0">
                                          <p:val>
                                            <p:strVal val="#ppt_x"/>
                                          </p:val>
                                        </p:tav>
                                        <p:tav tm="100000">
                                          <p:val>
                                            <p:strVal val="#ppt_x"/>
                                          </p:val>
                                        </p:tav>
                                      </p:tavLst>
                                    </p:anim>
                                    <p:anim calcmode="lin" valueType="num">
                                      <p:cBhvr additive="base">
                                        <p:cTn id="15" dur="125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ac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250" fill="hold"/>
                                        <p:tgtEl>
                                          <p:spTgt spid="4"/>
                                        </p:tgtEl>
                                        <p:attrNameLst>
                                          <p:attrName>ppt_x</p:attrName>
                                        </p:attrNameLst>
                                      </p:cBhvr>
                                      <p:tavLst>
                                        <p:tav tm="0">
                                          <p:val>
                                            <p:strVal val="#ppt_x"/>
                                          </p:val>
                                        </p:tav>
                                        <p:tav tm="100000">
                                          <p:val>
                                            <p:strVal val="#ppt_x"/>
                                          </p:val>
                                        </p:tav>
                                      </p:tavLst>
                                    </p:anim>
                                    <p:anim calcmode="lin" valueType="num">
                                      <p:cBhvr additive="base">
                                        <p:cTn id="19" dur="125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1" ac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250" fill="hold"/>
                                        <p:tgtEl>
                                          <p:spTgt spid="5"/>
                                        </p:tgtEl>
                                        <p:attrNameLst>
                                          <p:attrName>ppt_x</p:attrName>
                                        </p:attrNameLst>
                                      </p:cBhvr>
                                      <p:tavLst>
                                        <p:tav tm="0">
                                          <p:val>
                                            <p:strVal val="#ppt_x"/>
                                          </p:val>
                                        </p:tav>
                                        <p:tav tm="100000">
                                          <p:val>
                                            <p:strVal val="#ppt_x"/>
                                          </p:val>
                                        </p:tav>
                                      </p:tavLst>
                                    </p:anim>
                                    <p:anim calcmode="lin" valueType="num">
                                      <p:cBhvr additive="base">
                                        <p:cTn id="23" dur="1250" fill="hold"/>
                                        <p:tgtEl>
                                          <p:spTgt spid="5"/>
                                        </p:tgtEl>
                                        <p:attrNameLst>
                                          <p:attrName>ppt_y</p:attrName>
                                        </p:attrNameLst>
                                      </p:cBhvr>
                                      <p:tavLst>
                                        <p:tav tm="0">
                                          <p:val>
                                            <p:strVal val="0-#ppt_h/2"/>
                                          </p:val>
                                        </p:tav>
                                        <p:tav tm="100000">
                                          <p:val>
                                            <p:strVal val="#ppt_y"/>
                                          </p:val>
                                        </p:tav>
                                      </p:tavLst>
                                    </p:anim>
                                  </p:childTnLst>
                                </p:cTn>
                              </p:par>
                              <p:par>
                                <p:cTn id="24" presetID="2" presetClass="entr" presetSubtype="1" ac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250" fill="hold"/>
                                        <p:tgtEl>
                                          <p:spTgt spid="6"/>
                                        </p:tgtEl>
                                        <p:attrNameLst>
                                          <p:attrName>ppt_x</p:attrName>
                                        </p:attrNameLst>
                                      </p:cBhvr>
                                      <p:tavLst>
                                        <p:tav tm="0">
                                          <p:val>
                                            <p:strVal val="#ppt_x"/>
                                          </p:val>
                                        </p:tav>
                                        <p:tav tm="100000">
                                          <p:val>
                                            <p:strVal val="#ppt_x"/>
                                          </p:val>
                                        </p:tav>
                                      </p:tavLst>
                                    </p:anim>
                                    <p:anim calcmode="lin" valueType="num">
                                      <p:cBhvr additive="base">
                                        <p:cTn id="27" dur="1250" fill="hold"/>
                                        <p:tgtEl>
                                          <p:spTgt spid="6"/>
                                        </p:tgtEl>
                                        <p:attrNameLst>
                                          <p:attrName>ppt_y</p:attrName>
                                        </p:attrNameLst>
                                      </p:cBhvr>
                                      <p:tavLst>
                                        <p:tav tm="0">
                                          <p:val>
                                            <p:strVal val="0-#ppt_h/2"/>
                                          </p:val>
                                        </p:tav>
                                        <p:tav tm="100000">
                                          <p:val>
                                            <p:strVal val="#ppt_y"/>
                                          </p:val>
                                        </p:tav>
                                      </p:tavLst>
                                    </p:anim>
                                  </p:childTnLst>
                                </p:cTn>
                              </p:par>
                              <p:par>
                                <p:cTn id="28" presetID="2" presetClass="entr" presetSubtype="1" accel="1000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250" fill="hold"/>
                                        <p:tgtEl>
                                          <p:spTgt spid="7"/>
                                        </p:tgtEl>
                                        <p:attrNameLst>
                                          <p:attrName>ppt_x</p:attrName>
                                        </p:attrNameLst>
                                      </p:cBhvr>
                                      <p:tavLst>
                                        <p:tav tm="0">
                                          <p:val>
                                            <p:strVal val="#ppt_x"/>
                                          </p:val>
                                        </p:tav>
                                        <p:tav tm="100000">
                                          <p:val>
                                            <p:strVal val="#ppt_x"/>
                                          </p:val>
                                        </p:tav>
                                      </p:tavLst>
                                    </p:anim>
                                    <p:anim calcmode="lin" valueType="num">
                                      <p:cBhvr additive="base">
                                        <p:cTn id="31" dur="1250" fill="hold"/>
                                        <p:tgtEl>
                                          <p:spTgt spid="7"/>
                                        </p:tgtEl>
                                        <p:attrNameLst>
                                          <p:attrName>ppt_y</p:attrName>
                                        </p:attrNameLst>
                                      </p:cBhvr>
                                      <p:tavLst>
                                        <p:tav tm="0">
                                          <p:val>
                                            <p:strVal val="0-#ppt_h/2"/>
                                          </p:val>
                                        </p:tav>
                                        <p:tav tm="100000">
                                          <p:val>
                                            <p:strVal val="#ppt_y"/>
                                          </p:val>
                                        </p:tav>
                                      </p:tavLst>
                                    </p:anim>
                                  </p:childTnLst>
                                </p:cTn>
                              </p:par>
                              <p:par>
                                <p:cTn id="32" presetID="2" presetClass="entr" presetSubtype="1" ac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ppt_x"/>
                                          </p:val>
                                        </p:tav>
                                        <p:tav tm="100000">
                                          <p:val>
                                            <p:strVal val="#ppt_x"/>
                                          </p:val>
                                        </p:tav>
                                      </p:tavLst>
                                    </p:anim>
                                    <p:anim calcmode="lin" valueType="num">
                                      <p:cBhvr additive="base">
                                        <p:cTn id="35" dur="1250" fill="hold"/>
                                        <p:tgtEl>
                                          <p:spTgt spid="8"/>
                                        </p:tgtEl>
                                        <p:attrNameLst>
                                          <p:attrName>ppt_y</p:attrName>
                                        </p:attrNameLst>
                                      </p:cBhvr>
                                      <p:tavLst>
                                        <p:tav tm="0">
                                          <p:val>
                                            <p:strVal val="0-#ppt_h/2"/>
                                          </p:val>
                                        </p:tav>
                                        <p:tav tm="100000">
                                          <p:val>
                                            <p:strVal val="#ppt_y"/>
                                          </p:val>
                                        </p:tav>
                                      </p:tavLst>
                                    </p:anim>
                                  </p:childTnLst>
                                </p:cTn>
                              </p:par>
                              <p:par>
                                <p:cTn id="36" presetID="2" presetClass="entr" presetSubtype="1" ac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250" fill="hold"/>
                                        <p:tgtEl>
                                          <p:spTgt spid="9"/>
                                        </p:tgtEl>
                                        <p:attrNameLst>
                                          <p:attrName>ppt_x</p:attrName>
                                        </p:attrNameLst>
                                      </p:cBhvr>
                                      <p:tavLst>
                                        <p:tav tm="0">
                                          <p:val>
                                            <p:strVal val="#ppt_x"/>
                                          </p:val>
                                        </p:tav>
                                        <p:tav tm="100000">
                                          <p:val>
                                            <p:strVal val="#ppt_x"/>
                                          </p:val>
                                        </p:tav>
                                      </p:tavLst>
                                    </p:anim>
                                    <p:anim calcmode="lin" valueType="num">
                                      <p:cBhvr additive="base">
                                        <p:cTn id="39" dur="1250" fill="hold"/>
                                        <p:tgtEl>
                                          <p:spTgt spid="9"/>
                                        </p:tgtEl>
                                        <p:attrNameLst>
                                          <p:attrName>ppt_y</p:attrName>
                                        </p:attrNameLst>
                                      </p:cBhvr>
                                      <p:tavLst>
                                        <p:tav tm="0">
                                          <p:val>
                                            <p:strVal val="0-#ppt_h/2"/>
                                          </p:val>
                                        </p:tav>
                                        <p:tav tm="100000">
                                          <p:val>
                                            <p:strVal val="#ppt_y"/>
                                          </p:val>
                                        </p:tav>
                                      </p:tavLst>
                                    </p:anim>
                                  </p:childTnLst>
                                </p:cTn>
                              </p:par>
                              <p:par>
                                <p:cTn id="40" presetID="2" presetClass="entr" presetSubtype="1" accel="10000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250" fill="hold"/>
                                        <p:tgtEl>
                                          <p:spTgt spid="10"/>
                                        </p:tgtEl>
                                        <p:attrNameLst>
                                          <p:attrName>ppt_x</p:attrName>
                                        </p:attrNameLst>
                                      </p:cBhvr>
                                      <p:tavLst>
                                        <p:tav tm="0">
                                          <p:val>
                                            <p:strVal val="#ppt_x"/>
                                          </p:val>
                                        </p:tav>
                                        <p:tav tm="100000">
                                          <p:val>
                                            <p:strVal val="#ppt_x"/>
                                          </p:val>
                                        </p:tav>
                                      </p:tavLst>
                                    </p:anim>
                                    <p:anim calcmode="lin" valueType="num">
                                      <p:cBhvr additive="base">
                                        <p:cTn id="43" dur="1250" fill="hold"/>
                                        <p:tgtEl>
                                          <p:spTgt spid="10"/>
                                        </p:tgtEl>
                                        <p:attrNameLst>
                                          <p:attrName>ppt_y</p:attrName>
                                        </p:attrNameLst>
                                      </p:cBhvr>
                                      <p:tavLst>
                                        <p:tav tm="0">
                                          <p:val>
                                            <p:strVal val="0-#ppt_h/2"/>
                                          </p:val>
                                        </p:tav>
                                        <p:tav tm="100000">
                                          <p:val>
                                            <p:strVal val="#ppt_y"/>
                                          </p:val>
                                        </p:tav>
                                      </p:tavLst>
                                    </p:anim>
                                  </p:childTnLst>
                                </p:cTn>
                              </p:par>
                              <p:par>
                                <p:cTn id="44" presetID="2" presetClass="entr" presetSubtype="1" accel="10000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250" fill="hold"/>
                                        <p:tgtEl>
                                          <p:spTgt spid="11"/>
                                        </p:tgtEl>
                                        <p:attrNameLst>
                                          <p:attrName>ppt_x</p:attrName>
                                        </p:attrNameLst>
                                      </p:cBhvr>
                                      <p:tavLst>
                                        <p:tav tm="0">
                                          <p:val>
                                            <p:strVal val="#ppt_x"/>
                                          </p:val>
                                        </p:tav>
                                        <p:tav tm="100000">
                                          <p:val>
                                            <p:strVal val="#ppt_x"/>
                                          </p:val>
                                        </p:tav>
                                      </p:tavLst>
                                    </p:anim>
                                    <p:anim calcmode="lin" valueType="num">
                                      <p:cBhvr additive="base">
                                        <p:cTn id="47" dur="125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accel="10000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250" fill="hold"/>
                                        <p:tgtEl>
                                          <p:spTgt spid="12"/>
                                        </p:tgtEl>
                                        <p:attrNameLst>
                                          <p:attrName>ppt_x</p:attrName>
                                        </p:attrNameLst>
                                      </p:cBhvr>
                                      <p:tavLst>
                                        <p:tav tm="0">
                                          <p:val>
                                            <p:strVal val="#ppt_x"/>
                                          </p:val>
                                        </p:tav>
                                        <p:tav tm="100000">
                                          <p:val>
                                            <p:strVal val="#ppt_x"/>
                                          </p:val>
                                        </p:tav>
                                      </p:tavLst>
                                    </p:anim>
                                    <p:anim calcmode="lin" valueType="num">
                                      <p:cBhvr additive="base">
                                        <p:cTn id="51" dur="1250" fill="hold"/>
                                        <p:tgtEl>
                                          <p:spTgt spid="12"/>
                                        </p:tgtEl>
                                        <p:attrNameLst>
                                          <p:attrName>ppt_y</p:attrName>
                                        </p:attrNameLst>
                                      </p:cBhvr>
                                      <p:tavLst>
                                        <p:tav tm="0">
                                          <p:val>
                                            <p:strVal val="0-#ppt_h/2"/>
                                          </p:val>
                                        </p:tav>
                                        <p:tav tm="100000">
                                          <p:val>
                                            <p:strVal val="#ppt_y"/>
                                          </p:val>
                                        </p:tav>
                                      </p:tavLst>
                                    </p:anim>
                                  </p:childTnLst>
                                </p:cTn>
                              </p:par>
                              <p:par>
                                <p:cTn id="52" presetID="8" presetClass="emph" presetSubtype="0" fill="hold" grpId="2" nodeType="withEffect">
                                  <p:stCondLst>
                                    <p:cond delay="0"/>
                                  </p:stCondLst>
                                  <p:childTnLst>
                                    <p:animRot by="5400000">
                                      <p:cBhvr>
                                        <p:cTn id="53" dur="1250" fill="hold"/>
                                        <p:tgtEl>
                                          <p:spTgt spid="3"/>
                                        </p:tgtEl>
                                        <p:attrNameLst>
                                          <p:attrName>r</p:attrName>
                                        </p:attrNameLst>
                                      </p:cBhvr>
                                    </p:animRot>
                                  </p:childTnLst>
                                </p:cTn>
                              </p:par>
                              <p:par>
                                <p:cTn id="54" presetID="8" presetClass="emph" presetSubtype="0" fill="hold" grpId="2" nodeType="withEffect">
                                  <p:stCondLst>
                                    <p:cond delay="0"/>
                                  </p:stCondLst>
                                  <p:childTnLst>
                                    <p:animRot by="5400000">
                                      <p:cBhvr>
                                        <p:cTn id="55" dur="1250" fill="hold"/>
                                        <p:tgtEl>
                                          <p:spTgt spid="4"/>
                                        </p:tgtEl>
                                        <p:attrNameLst>
                                          <p:attrName>r</p:attrName>
                                        </p:attrNameLst>
                                      </p:cBhvr>
                                    </p:animRot>
                                  </p:childTnLst>
                                </p:cTn>
                              </p:par>
                              <p:par>
                                <p:cTn id="56" presetID="8" presetClass="emph" presetSubtype="0" fill="hold" grpId="2" nodeType="withEffect">
                                  <p:stCondLst>
                                    <p:cond delay="0"/>
                                  </p:stCondLst>
                                  <p:childTnLst>
                                    <p:animRot by="5400000">
                                      <p:cBhvr>
                                        <p:cTn id="57" dur="1250" fill="hold"/>
                                        <p:tgtEl>
                                          <p:spTgt spid="5"/>
                                        </p:tgtEl>
                                        <p:attrNameLst>
                                          <p:attrName>r</p:attrName>
                                        </p:attrNameLst>
                                      </p:cBhvr>
                                    </p:animRot>
                                  </p:childTnLst>
                                </p:cTn>
                              </p:par>
                              <p:par>
                                <p:cTn id="58" presetID="8" presetClass="emph" presetSubtype="0" fill="hold" grpId="2" nodeType="withEffect">
                                  <p:stCondLst>
                                    <p:cond delay="0"/>
                                  </p:stCondLst>
                                  <p:childTnLst>
                                    <p:animRot by="5400000">
                                      <p:cBhvr>
                                        <p:cTn id="59" dur="1250" fill="hold"/>
                                        <p:tgtEl>
                                          <p:spTgt spid="6"/>
                                        </p:tgtEl>
                                        <p:attrNameLst>
                                          <p:attrName>r</p:attrName>
                                        </p:attrNameLst>
                                      </p:cBhvr>
                                    </p:animRot>
                                  </p:childTnLst>
                                </p:cTn>
                              </p:par>
                              <p:par>
                                <p:cTn id="60" presetID="8" presetClass="emph" presetSubtype="0" fill="hold" grpId="2" nodeType="withEffect">
                                  <p:stCondLst>
                                    <p:cond delay="0"/>
                                  </p:stCondLst>
                                  <p:childTnLst>
                                    <p:animRot by="5400000">
                                      <p:cBhvr>
                                        <p:cTn id="61" dur="1250" fill="hold"/>
                                        <p:tgtEl>
                                          <p:spTgt spid="7"/>
                                        </p:tgtEl>
                                        <p:attrNameLst>
                                          <p:attrName>r</p:attrName>
                                        </p:attrNameLst>
                                      </p:cBhvr>
                                    </p:animRot>
                                  </p:childTnLst>
                                </p:cTn>
                              </p:par>
                              <p:par>
                                <p:cTn id="62" presetID="8" presetClass="emph" presetSubtype="0" fill="hold" grpId="2" nodeType="withEffect">
                                  <p:stCondLst>
                                    <p:cond delay="0"/>
                                  </p:stCondLst>
                                  <p:childTnLst>
                                    <p:animRot by="5400000">
                                      <p:cBhvr>
                                        <p:cTn id="63" dur="1250" fill="hold"/>
                                        <p:tgtEl>
                                          <p:spTgt spid="8"/>
                                        </p:tgtEl>
                                        <p:attrNameLst>
                                          <p:attrName>r</p:attrName>
                                        </p:attrNameLst>
                                      </p:cBhvr>
                                    </p:animRot>
                                  </p:childTnLst>
                                </p:cTn>
                              </p:par>
                              <p:par>
                                <p:cTn id="64" presetID="8" presetClass="emph" presetSubtype="0" fill="hold" grpId="2" nodeType="withEffect">
                                  <p:stCondLst>
                                    <p:cond delay="0"/>
                                  </p:stCondLst>
                                  <p:childTnLst>
                                    <p:animRot by="5400000">
                                      <p:cBhvr>
                                        <p:cTn id="65" dur="1250" fill="hold"/>
                                        <p:tgtEl>
                                          <p:spTgt spid="9"/>
                                        </p:tgtEl>
                                        <p:attrNameLst>
                                          <p:attrName>r</p:attrName>
                                        </p:attrNameLst>
                                      </p:cBhvr>
                                    </p:animRot>
                                  </p:childTnLst>
                                </p:cTn>
                              </p:par>
                              <p:par>
                                <p:cTn id="66" presetID="8" presetClass="emph" presetSubtype="0" fill="hold" grpId="2" nodeType="withEffect">
                                  <p:stCondLst>
                                    <p:cond delay="0"/>
                                  </p:stCondLst>
                                  <p:childTnLst>
                                    <p:animRot by="5400000">
                                      <p:cBhvr>
                                        <p:cTn id="67" dur="1250" fill="hold"/>
                                        <p:tgtEl>
                                          <p:spTgt spid="10"/>
                                        </p:tgtEl>
                                        <p:attrNameLst>
                                          <p:attrName>r</p:attrName>
                                        </p:attrNameLst>
                                      </p:cBhvr>
                                    </p:animRot>
                                  </p:childTnLst>
                                </p:cTn>
                              </p:par>
                              <p:par>
                                <p:cTn id="68" presetID="8" presetClass="emph" presetSubtype="0" fill="hold" grpId="2" nodeType="withEffect">
                                  <p:stCondLst>
                                    <p:cond delay="0"/>
                                  </p:stCondLst>
                                  <p:childTnLst>
                                    <p:animRot by="5400000">
                                      <p:cBhvr>
                                        <p:cTn id="69" dur="1250" fill="hold"/>
                                        <p:tgtEl>
                                          <p:spTgt spid="11"/>
                                        </p:tgtEl>
                                        <p:attrNameLst>
                                          <p:attrName>r</p:attrName>
                                        </p:attrNameLst>
                                      </p:cBhvr>
                                    </p:animRot>
                                  </p:childTnLst>
                                </p:cTn>
                              </p:par>
                              <p:par>
                                <p:cTn id="70" presetID="8" presetClass="emph" presetSubtype="0" fill="hold" grpId="2" nodeType="withEffect">
                                  <p:stCondLst>
                                    <p:cond delay="0"/>
                                  </p:stCondLst>
                                  <p:childTnLst>
                                    <p:animRot by="5400000">
                                      <p:cBhvr>
                                        <p:cTn id="71" dur="1250" fill="hold"/>
                                        <p:tgtEl>
                                          <p:spTgt spid="12"/>
                                        </p:tgtEl>
                                        <p:attrNameLst>
                                          <p:attrName>r</p:attrName>
                                        </p:attrNameLst>
                                      </p:cBhvr>
                                    </p:animRot>
                                  </p:childTnLst>
                                </p:cTn>
                              </p:par>
                              <p:par>
                                <p:cTn id="72" presetID="10" presetClass="exit" presetSubtype="0" fill="hold" grpId="1" nodeType="withEffect">
                                  <p:stCondLst>
                                    <p:cond delay="1000"/>
                                  </p:stCondLst>
                                  <p:childTnLst>
                                    <p:animEffect transition="out" filter="fade">
                                      <p:cBhvr>
                                        <p:cTn id="73" dur="250"/>
                                        <p:tgtEl>
                                          <p:spTgt spid="3"/>
                                        </p:tgtEl>
                                      </p:cBhvr>
                                    </p:animEffect>
                                    <p:set>
                                      <p:cBhvr>
                                        <p:cTn id="74" dur="1" fill="hold">
                                          <p:stCondLst>
                                            <p:cond delay="249"/>
                                          </p:stCondLst>
                                        </p:cTn>
                                        <p:tgtEl>
                                          <p:spTgt spid="3"/>
                                        </p:tgtEl>
                                        <p:attrNameLst>
                                          <p:attrName>style.visibility</p:attrName>
                                        </p:attrNameLst>
                                      </p:cBhvr>
                                      <p:to>
                                        <p:strVal val="hidden"/>
                                      </p:to>
                                    </p:set>
                                  </p:childTnLst>
                                </p:cTn>
                              </p:par>
                              <p:par>
                                <p:cTn id="75" presetID="10" presetClass="exit" presetSubtype="0" fill="hold" grpId="1" nodeType="withEffect">
                                  <p:stCondLst>
                                    <p:cond delay="1000"/>
                                  </p:stCondLst>
                                  <p:childTnLst>
                                    <p:animEffect transition="out" filter="fade">
                                      <p:cBhvr>
                                        <p:cTn id="76" dur="250"/>
                                        <p:tgtEl>
                                          <p:spTgt spid="4"/>
                                        </p:tgtEl>
                                      </p:cBhvr>
                                    </p:animEffect>
                                    <p:set>
                                      <p:cBhvr>
                                        <p:cTn id="77" dur="1" fill="hold">
                                          <p:stCondLst>
                                            <p:cond delay="249"/>
                                          </p:stCondLst>
                                        </p:cTn>
                                        <p:tgtEl>
                                          <p:spTgt spid="4"/>
                                        </p:tgtEl>
                                        <p:attrNameLst>
                                          <p:attrName>style.visibility</p:attrName>
                                        </p:attrNameLst>
                                      </p:cBhvr>
                                      <p:to>
                                        <p:strVal val="hidden"/>
                                      </p:to>
                                    </p:set>
                                  </p:childTnLst>
                                </p:cTn>
                              </p:par>
                              <p:par>
                                <p:cTn id="78" presetID="10" presetClass="exit" presetSubtype="0" fill="hold" grpId="1" nodeType="withEffect">
                                  <p:stCondLst>
                                    <p:cond delay="1000"/>
                                  </p:stCondLst>
                                  <p:childTnLst>
                                    <p:animEffect transition="out" filter="fade">
                                      <p:cBhvr>
                                        <p:cTn id="79" dur="250"/>
                                        <p:tgtEl>
                                          <p:spTgt spid="5"/>
                                        </p:tgtEl>
                                      </p:cBhvr>
                                    </p:animEffect>
                                    <p:set>
                                      <p:cBhvr>
                                        <p:cTn id="80" dur="1" fill="hold">
                                          <p:stCondLst>
                                            <p:cond delay="249"/>
                                          </p:stCondLst>
                                        </p:cTn>
                                        <p:tgtEl>
                                          <p:spTgt spid="5"/>
                                        </p:tgtEl>
                                        <p:attrNameLst>
                                          <p:attrName>style.visibility</p:attrName>
                                        </p:attrNameLst>
                                      </p:cBhvr>
                                      <p:to>
                                        <p:strVal val="hidden"/>
                                      </p:to>
                                    </p:set>
                                  </p:childTnLst>
                                </p:cTn>
                              </p:par>
                              <p:par>
                                <p:cTn id="81" presetID="10" presetClass="exit" presetSubtype="0" fill="hold" grpId="1" nodeType="withEffect">
                                  <p:stCondLst>
                                    <p:cond delay="1000"/>
                                  </p:stCondLst>
                                  <p:childTnLst>
                                    <p:animEffect transition="out" filter="fade">
                                      <p:cBhvr>
                                        <p:cTn id="82" dur="250"/>
                                        <p:tgtEl>
                                          <p:spTgt spid="6"/>
                                        </p:tgtEl>
                                      </p:cBhvr>
                                    </p:animEffect>
                                    <p:set>
                                      <p:cBhvr>
                                        <p:cTn id="83" dur="1" fill="hold">
                                          <p:stCondLst>
                                            <p:cond delay="249"/>
                                          </p:stCondLst>
                                        </p:cTn>
                                        <p:tgtEl>
                                          <p:spTgt spid="6"/>
                                        </p:tgtEl>
                                        <p:attrNameLst>
                                          <p:attrName>style.visibility</p:attrName>
                                        </p:attrNameLst>
                                      </p:cBhvr>
                                      <p:to>
                                        <p:strVal val="hidden"/>
                                      </p:to>
                                    </p:set>
                                  </p:childTnLst>
                                </p:cTn>
                              </p:par>
                              <p:par>
                                <p:cTn id="84" presetID="10" presetClass="exit" presetSubtype="0" fill="hold" grpId="1" nodeType="withEffect">
                                  <p:stCondLst>
                                    <p:cond delay="1000"/>
                                  </p:stCondLst>
                                  <p:childTnLst>
                                    <p:animEffect transition="out" filter="fade">
                                      <p:cBhvr>
                                        <p:cTn id="85" dur="250"/>
                                        <p:tgtEl>
                                          <p:spTgt spid="7"/>
                                        </p:tgtEl>
                                      </p:cBhvr>
                                    </p:animEffect>
                                    <p:set>
                                      <p:cBhvr>
                                        <p:cTn id="86" dur="1" fill="hold">
                                          <p:stCondLst>
                                            <p:cond delay="249"/>
                                          </p:stCondLst>
                                        </p:cTn>
                                        <p:tgtEl>
                                          <p:spTgt spid="7"/>
                                        </p:tgtEl>
                                        <p:attrNameLst>
                                          <p:attrName>style.visibility</p:attrName>
                                        </p:attrNameLst>
                                      </p:cBhvr>
                                      <p:to>
                                        <p:strVal val="hidden"/>
                                      </p:to>
                                    </p:set>
                                  </p:childTnLst>
                                </p:cTn>
                              </p:par>
                              <p:par>
                                <p:cTn id="87" presetID="10" presetClass="exit" presetSubtype="0" fill="hold" grpId="1" nodeType="withEffect">
                                  <p:stCondLst>
                                    <p:cond delay="1000"/>
                                  </p:stCondLst>
                                  <p:childTnLst>
                                    <p:animEffect transition="out" filter="fade">
                                      <p:cBhvr>
                                        <p:cTn id="88" dur="250"/>
                                        <p:tgtEl>
                                          <p:spTgt spid="8"/>
                                        </p:tgtEl>
                                      </p:cBhvr>
                                    </p:animEffect>
                                    <p:set>
                                      <p:cBhvr>
                                        <p:cTn id="89" dur="1" fill="hold">
                                          <p:stCondLst>
                                            <p:cond delay="249"/>
                                          </p:stCondLst>
                                        </p:cTn>
                                        <p:tgtEl>
                                          <p:spTgt spid="8"/>
                                        </p:tgtEl>
                                        <p:attrNameLst>
                                          <p:attrName>style.visibility</p:attrName>
                                        </p:attrNameLst>
                                      </p:cBhvr>
                                      <p:to>
                                        <p:strVal val="hidden"/>
                                      </p:to>
                                    </p:set>
                                  </p:childTnLst>
                                </p:cTn>
                              </p:par>
                              <p:par>
                                <p:cTn id="90" presetID="10" presetClass="exit" presetSubtype="0" fill="hold" grpId="1" nodeType="withEffect">
                                  <p:stCondLst>
                                    <p:cond delay="1000"/>
                                  </p:stCondLst>
                                  <p:childTnLst>
                                    <p:animEffect transition="out" filter="fade">
                                      <p:cBhvr>
                                        <p:cTn id="91" dur="250"/>
                                        <p:tgtEl>
                                          <p:spTgt spid="9"/>
                                        </p:tgtEl>
                                      </p:cBhvr>
                                    </p:animEffect>
                                    <p:set>
                                      <p:cBhvr>
                                        <p:cTn id="92" dur="1" fill="hold">
                                          <p:stCondLst>
                                            <p:cond delay="249"/>
                                          </p:stCondLst>
                                        </p:cTn>
                                        <p:tgtEl>
                                          <p:spTgt spid="9"/>
                                        </p:tgtEl>
                                        <p:attrNameLst>
                                          <p:attrName>style.visibility</p:attrName>
                                        </p:attrNameLst>
                                      </p:cBhvr>
                                      <p:to>
                                        <p:strVal val="hidden"/>
                                      </p:to>
                                    </p:set>
                                  </p:childTnLst>
                                </p:cTn>
                              </p:par>
                              <p:par>
                                <p:cTn id="93" presetID="10" presetClass="exit" presetSubtype="0" fill="hold" grpId="1" nodeType="withEffect">
                                  <p:stCondLst>
                                    <p:cond delay="1000"/>
                                  </p:stCondLst>
                                  <p:childTnLst>
                                    <p:animEffect transition="out" filter="fade">
                                      <p:cBhvr>
                                        <p:cTn id="94" dur="250"/>
                                        <p:tgtEl>
                                          <p:spTgt spid="10"/>
                                        </p:tgtEl>
                                      </p:cBhvr>
                                    </p:animEffect>
                                    <p:set>
                                      <p:cBhvr>
                                        <p:cTn id="95" dur="1" fill="hold">
                                          <p:stCondLst>
                                            <p:cond delay="249"/>
                                          </p:stCondLst>
                                        </p:cTn>
                                        <p:tgtEl>
                                          <p:spTgt spid="10"/>
                                        </p:tgtEl>
                                        <p:attrNameLst>
                                          <p:attrName>style.visibility</p:attrName>
                                        </p:attrNameLst>
                                      </p:cBhvr>
                                      <p:to>
                                        <p:strVal val="hidden"/>
                                      </p:to>
                                    </p:set>
                                  </p:childTnLst>
                                </p:cTn>
                              </p:par>
                              <p:par>
                                <p:cTn id="96" presetID="10" presetClass="exit" presetSubtype="0" fill="hold" grpId="1" nodeType="withEffect">
                                  <p:stCondLst>
                                    <p:cond delay="1000"/>
                                  </p:stCondLst>
                                  <p:childTnLst>
                                    <p:animEffect transition="out" filter="fade">
                                      <p:cBhvr>
                                        <p:cTn id="97" dur="250"/>
                                        <p:tgtEl>
                                          <p:spTgt spid="11"/>
                                        </p:tgtEl>
                                      </p:cBhvr>
                                    </p:animEffect>
                                    <p:set>
                                      <p:cBhvr>
                                        <p:cTn id="98" dur="1" fill="hold">
                                          <p:stCondLst>
                                            <p:cond delay="249"/>
                                          </p:stCondLst>
                                        </p:cTn>
                                        <p:tgtEl>
                                          <p:spTgt spid="11"/>
                                        </p:tgtEl>
                                        <p:attrNameLst>
                                          <p:attrName>style.visibility</p:attrName>
                                        </p:attrNameLst>
                                      </p:cBhvr>
                                      <p:to>
                                        <p:strVal val="hidden"/>
                                      </p:to>
                                    </p:set>
                                  </p:childTnLst>
                                </p:cTn>
                              </p:par>
                              <p:par>
                                <p:cTn id="99" presetID="10" presetClass="exit" presetSubtype="0" fill="hold" grpId="1" nodeType="withEffect">
                                  <p:stCondLst>
                                    <p:cond delay="1000"/>
                                  </p:stCondLst>
                                  <p:childTnLst>
                                    <p:animEffect transition="out" filter="fade">
                                      <p:cBhvr>
                                        <p:cTn id="100" dur="250"/>
                                        <p:tgtEl>
                                          <p:spTgt spid="12"/>
                                        </p:tgtEl>
                                      </p:cBhvr>
                                    </p:animEffect>
                                    <p:set>
                                      <p:cBhvr>
                                        <p:cTn id="101" dur="1" fill="hold">
                                          <p:stCondLst>
                                            <p:cond delay="249"/>
                                          </p:stCondLst>
                                        </p:cTn>
                                        <p:tgtEl>
                                          <p:spTgt spid="12"/>
                                        </p:tgtEl>
                                        <p:attrNameLst>
                                          <p:attrName>style.visibility</p:attrName>
                                        </p:attrNameLst>
                                      </p:cBhvr>
                                      <p:to>
                                        <p:strVal val="hidden"/>
                                      </p:to>
                                    </p:set>
                                  </p:childTnLst>
                                </p:cTn>
                              </p:par>
                              <p:par>
                                <p:cTn id="102" presetID="2" presetClass="entr" presetSubtype="1" accel="10000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1250" fill="hold"/>
                                        <p:tgtEl>
                                          <p:spTgt spid="14"/>
                                        </p:tgtEl>
                                        <p:attrNameLst>
                                          <p:attrName>ppt_x</p:attrName>
                                        </p:attrNameLst>
                                      </p:cBhvr>
                                      <p:tavLst>
                                        <p:tav tm="0">
                                          <p:val>
                                            <p:strVal val="#ppt_x"/>
                                          </p:val>
                                        </p:tav>
                                        <p:tav tm="100000">
                                          <p:val>
                                            <p:strVal val="#ppt_x"/>
                                          </p:val>
                                        </p:tav>
                                      </p:tavLst>
                                    </p:anim>
                                    <p:anim calcmode="lin" valueType="num">
                                      <p:cBhvr additive="base">
                                        <p:cTn id="105" dur="1250" fill="hold"/>
                                        <p:tgtEl>
                                          <p:spTgt spid="14"/>
                                        </p:tgtEl>
                                        <p:attrNameLst>
                                          <p:attrName>ppt_y</p:attrName>
                                        </p:attrNameLst>
                                      </p:cBhvr>
                                      <p:tavLst>
                                        <p:tav tm="0">
                                          <p:val>
                                            <p:strVal val="0-#ppt_h/2"/>
                                          </p:val>
                                        </p:tav>
                                        <p:tav tm="100000">
                                          <p:val>
                                            <p:strVal val="#ppt_y"/>
                                          </p:val>
                                        </p:tav>
                                      </p:tavLst>
                                    </p:anim>
                                  </p:childTnLst>
                                </p:cTn>
                              </p:par>
                              <p:par>
                                <p:cTn id="106" presetID="8" presetClass="emph" presetSubtype="0" fill="hold" grpId="2" nodeType="withEffect">
                                  <p:stCondLst>
                                    <p:cond delay="0"/>
                                  </p:stCondLst>
                                  <p:childTnLst>
                                    <p:animRot by="5400000">
                                      <p:cBhvr>
                                        <p:cTn id="107" dur="1250" fill="hold"/>
                                        <p:tgtEl>
                                          <p:spTgt spid="14"/>
                                        </p:tgtEl>
                                        <p:attrNameLst>
                                          <p:attrName>r</p:attrName>
                                        </p:attrNameLst>
                                      </p:cBhvr>
                                    </p:animRot>
                                  </p:childTnLst>
                                </p:cTn>
                              </p:par>
                              <p:par>
                                <p:cTn id="108" presetID="10" presetClass="exit" presetSubtype="0" fill="hold" grpId="1" nodeType="withEffect">
                                  <p:stCondLst>
                                    <p:cond delay="1000"/>
                                  </p:stCondLst>
                                  <p:childTnLst>
                                    <p:animEffect transition="out" filter="fade">
                                      <p:cBhvr>
                                        <p:cTn id="109" dur="250"/>
                                        <p:tgtEl>
                                          <p:spTgt spid="14"/>
                                        </p:tgtEl>
                                      </p:cBhvr>
                                    </p:animEffect>
                                    <p:set>
                                      <p:cBhvr>
                                        <p:cTn id="110" dur="1" fill="hold">
                                          <p:stCondLst>
                                            <p:cond delay="249"/>
                                          </p:stCondLst>
                                        </p:cTn>
                                        <p:tgtEl>
                                          <p:spTgt spid="14"/>
                                        </p:tgtEl>
                                        <p:attrNameLst>
                                          <p:attrName>style.visibility</p:attrName>
                                        </p:attrNameLst>
                                      </p:cBhvr>
                                      <p:to>
                                        <p:strVal val="hidden"/>
                                      </p:to>
                                    </p:set>
                                  </p:childTnLst>
                                </p:cTn>
                              </p:par>
                              <p:par>
                                <p:cTn id="111" presetID="2" presetClass="entr" presetSubtype="1" accel="10000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1250" fill="hold"/>
                                        <p:tgtEl>
                                          <p:spTgt spid="15"/>
                                        </p:tgtEl>
                                        <p:attrNameLst>
                                          <p:attrName>ppt_x</p:attrName>
                                        </p:attrNameLst>
                                      </p:cBhvr>
                                      <p:tavLst>
                                        <p:tav tm="0">
                                          <p:val>
                                            <p:strVal val="#ppt_x"/>
                                          </p:val>
                                        </p:tav>
                                        <p:tav tm="100000">
                                          <p:val>
                                            <p:strVal val="#ppt_x"/>
                                          </p:val>
                                        </p:tav>
                                      </p:tavLst>
                                    </p:anim>
                                    <p:anim calcmode="lin" valueType="num">
                                      <p:cBhvr additive="base">
                                        <p:cTn id="114" dur="1250" fill="hold"/>
                                        <p:tgtEl>
                                          <p:spTgt spid="15"/>
                                        </p:tgtEl>
                                        <p:attrNameLst>
                                          <p:attrName>ppt_y</p:attrName>
                                        </p:attrNameLst>
                                      </p:cBhvr>
                                      <p:tavLst>
                                        <p:tav tm="0">
                                          <p:val>
                                            <p:strVal val="0-#ppt_h/2"/>
                                          </p:val>
                                        </p:tav>
                                        <p:tav tm="100000">
                                          <p:val>
                                            <p:strVal val="#ppt_y"/>
                                          </p:val>
                                        </p:tav>
                                      </p:tavLst>
                                    </p:anim>
                                  </p:childTnLst>
                                </p:cTn>
                              </p:par>
                              <p:par>
                                <p:cTn id="115" presetID="8" presetClass="emph" presetSubtype="0" fill="hold" grpId="2" nodeType="withEffect">
                                  <p:stCondLst>
                                    <p:cond delay="0"/>
                                  </p:stCondLst>
                                  <p:childTnLst>
                                    <p:animRot by="5400000">
                                      <p:cBhvr>
                                        <p:cTn id="116" dur="1250" fill="hold"/>
                                        <p:tgtEl>
                                          <p:spTgt spid="15"/>
                                        </p:tgtEl>
                                        <p:attrNameLst>
                                          <p:attrName>r</p:attrName>
                                        </p:attrNameLst>
                                      </p:cBhvr>
                                    </p:animRot>
                                  </p:childTnLst>
                                </p:cTn>
                              </p:par>
                              <p:par>
                                <p:cTn id="117" presetID="10" presetClass="exit" presetSubtype="0" fill="hold" grpId="1" nodeType="withEffect">
                                  <p:stCondLst>
                                    <p:cond delay="1000"/>
                                  </p:stCondLst>
                                  <p:childTnLst>
                                    <p:animEffect transition="out" filter="fade">
                                      <p:cBhvr>
                                        <p:cTn id="118" dur="250"/>
                                        <p:tgtEl>
                                          <p:spTgt spid="15"/>
                                        </p:tgtEl>
                                      </p:cBhvr>
                                    </p:animEffect>
                                    <p:set>
                                      <p:cBhvr>
                                        <p:cTn id="119" dur="1" fill="hold">
                                          <p:stCondLst>
                                            <p:cond delay="249"/>
                                          </p:stCondLst>
                                        </p:cTn>
                                        <p:tgtEl>
                                          <p:spTgt spid="15"/>
                                        </p:tgtEl>
                                        <p:attrNameLst>
                                          <p:attrName>style.visibility</p:attrName>
                                        </p:attrNameLst>
                                      </p:cBhvr>
                                      <p:to>
                                        <p:strVal val="hidden"/>
                                      </p:to>
                                    </p:set>
                                  </p:childTnLst>
                                </p:cTn>
                              </p:par>
                              <p:par>
                                <p:cTn id="120" presetID="2" presetClass="entr" presetSubtype="1" accel="100000" fill="hold" grpId="0" nodeType="with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additive="base">
                                        <p:cTn id="122" dur="1250" fill="hold"/>
                                        <p:tgtEl>
                                          <p:spTgt spid="16"/>
                                        </p:tgtEl>
                                        <p:attrNameLst>
                                          <p:attrName>ppt_x</p:attrName>
                                        </p:attrNameLst>
                                      </p:cBhvr>
                                      <p:tavLst>
                                        <p:tav tm="0">
                                          <p:val>
                                            <p:strVal val="#ppt_x"/>
                                          </p:val>
                                        </p:tav>
                                        <p:tav tm="100000">
                                          <p:val>
                                            <p:strVal val="#ppt_x"/>
                                          </p:val>
                                        </p:tav>
                                      </p:tavLst>
                                    </p:anim>
                                    <p:anim calcmode="lin" valueType="num">
                                      <p:cBhvr additive="base">
                                        <p:cTn id="123" dur="1250" fill="hold"/>
                                        <p:tgtEl>
                                          <p:spTgt spid="16"/>
                                        </p:tgtEl>
                                        <p:attrNameLst>
                                          <p:attrName>ppt_y</p:attrName>
                                        </p:attrNameLst>
                                      </p:cBhvr>
                                      <p:tavLst>
                                        <p:tav tm="0">
                                          <p:val>
                                            <p:strVal val="0-#ppt_h/2"/>
                                          </p:val>
                                        </p:tav>
                                        <p:tav tm="100000">
                                          <p:val>
                                            <p:strVal val="#ppt_y"/>
                                          </p:val>
                                        </p:tav>
                                      </p:tavLst>
                                    </p:anim>
                                  </p:childTnLst>
                                </p:cTn>
                              </p:par>
                              <p:par>
                                <p:cTn id="124" presetID="8" presetClass="emph" presetSubtype="0" fill="hold" grpId="2" nodeType="withEffect">
                                  <p:stCondLst>
                                    <p:cond delay="0"/>
                                  </p:stCondLst>
                                  <p:childTnLst>
                                    <p:animRot by="5400000">
                                      <p:cBhvr>
                                        <p:cTn id="125" dur="1250" fill="hold"/>
                                        <p:tgtEl>
                                          <p:spTgt spid="16"/>
                                        </p:tgtEl>
                                        <p:attrNameLst>
                                          <p:attrName>r</p:attrName>
                                        </p:attrNameLst>
                                      </p:cBhvr>
                                    </p:animRot>
                                  </p:childTnLst>
                                </p:cTn>
                              </p:par>
                              <p:par>
                                <p:cTn id="126" presetID="10" presetClass="exit" presetSubtype="0" fill="hold" grpId="1" nodeType="withEffect">
                                  <p:stCondLst>
                                    <p:cond delay="1000"/>
                                  </p:stCondLst>
                                  <p:childTnLst>
                                    <p:animEffect transition="out" filter="fade">
                                      <p:cBhvr>
                                        <p:cTn id="127" dur="250"/>
                                        <p:tgtEl>
                                          <p:spTgt spid="16"/>
                                        </p:tgtEl>
                                      </p:cBhvr>
                                    </p:animEffect>
                                    <p:set>
                                      <p:cBhvr>
                                        <p:cTn id="128" dur="1" fill="hold">
                                          <p:stCondLst>
                                            <p:cond delay="249"/>
                                          </p:stCondLst>
                                        </p:cTn>
                                        <p:tgtEl>
                                          <p:spTgt spid="16"/>
                                        </p:tgtEl>
                                        <p:attrNameLst>
                                          <p:attrName>style.visibility</p:attrName>
                                        </p:attrNameLst>
                                      </p:cBhvr>
                                      <p:to>
                                        <p:strVal val="hidden"/>
                                      </p:to>
                                    </p:set>
                                  </p:childTnLst>
                                </p:cTn>
                              </p:par>
                              <p:par>
                                <p:cTn id="129" presetID="2" presetClass="entr" presetSubtype="1" accel="100000" fill="hold" grpId="0" nodeType="with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additive="base">
                                        <p:cTn id="131" dur="1250" fill="hold"/>
                                        <p:tgtEl>
                                          <p:spTgt spid="17"/>
                                        </p:tgtEl>
                                        <p:attrNameLst>
                                          <p:attrName>ppt_x</p:attrName>
                                        </p:attrNameLst>
                                      </p:cBhvr>
                                      <p:tavLst>
                                        <p:tav tm="0">
                                          <p:val>
                                            <p:strVal val="#ppt_x"/>
                                          </p:val>
                                        </p:tav>
                                        <p:tav tm="100000">
                                          <p:val>
                                            <p:strVal val="#ppt_x"/>
                                          </p:val>
                                        </p:tav>
                                      </p:tavLst>
                                    </p:anim>
                                    <p:anim calcmode="lin" valueType="num">
                                      <p:cBhvr additive="base">
                                        <p:cTn id="132" dur="1250" fill="hold"/>
                                        <p:tgtEl>
                                          <p:spTgt spid="17"/>
                                        </p:tgtEl>
                                        <p:attrNameLst>
                                          <p:attrName>ppt_y</p:attrName>
                                        </p:attrNameLst>
                                      </p:cBhvr>
                                      <p:tavLst>
                                        <p:tav tm="0">
                                          <p:val>
                                            <p:strVal val="0-#ppt_h/2"/>
                                          </p:val>
                                        </p:tav>
                                        <p:tav tm="100000">
                                          <p:val>
                                            <p:strVal val="#ppt_y"/>
                                          </p:val>
                                        </p:tav>
                                      </p:tavLst>
                                    </p:anim>
                                  </p:childTnLst>
                                </p:cTn>
                              </p:par>
                              <p:par>
                                <p:cTn id="133" presetID="8" presetClass="emph" presetSubtype="0" fill="hold" grpId="2" nodeType="withEffect">
                                  <p:stCondLst>
                                    <p:cond delay="0"/>
                                  </p:stCondLst>
                                  <p:childTnLst>
                                    <p:animRot by="5400000">
                                      <p:cBhvr>
                                        <p:cTn id="134" dur="1250" fill="hold"/>
                                        <p:tgtEl>
                                          <p:spTgt spid="17"/>
                                        </p:tgtEl>
                                        <p:attrNameLst>
                                          <p:attrName>r</p:attrName>
                                        </p:attrNameLst>
                                      </p:cBhvr>
                                    </p:animRot>
                                  </p:childTnLst>
                                </p:cTn>
                              </p:par>
                              <p:par>
                                <p:cTn id="135" presetID="22" presetClass="entr" presetSubtype="1" fill="hold" grpId="0" nodeType="with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wipe(up)">
                                      <p:cBhvr>
                                        <p:cTn id="137" dur="500"/>
                                        <p:tgtEl>
                                          <p:spTgt spid="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fade">
                                      <p:cBhvr>
                                        <p:cTn id="140" dur="500"/>
                                        <p:tgtEl>
                                          <p:spTgt spid="13"/>
                                        </p:tgtEl>
                                      </p:cBhvr>
                                    </p:animEffect>
                                  </p:childTnLst>
                                </p:cTn>
                              </p:par>
                              <p:par>
                                <p:cTn id="141" presetID="10" presetClass="exit" presetSubtype="0" fill="hold" grpId="1" nodeType="withEffect">
                                  <p:stCondLst>
                                    <p:cond delay="1000"/>
                                  </p:stCondLst>
                                  <p:childTnLst>
                                    <p:animEffect transition="out" filter="fade">
                                      <p:cBhvr>
                                        <p:cTn id="142" dur="250"/>
                                        <p:tgtEl>
                                          <p:spTgt spid="17"/>
                                        </p:tgtEl>
                                      </p:cBhvr>
                                    </p:animEffect>
                                    <p:set>
                                      <p:cBhvr>
                                        <p:cTn id="143" dur="1" fill="hold">
                                          <p:stCondLst>
                                            <p:cond delay="249"/>
                                          </p:stCondLst>
                                        </p:cTn>
                                        <p:tgtEl>
                                          <p:spTgt spid="17"/>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additive="base">
                                        <p:cTn id="148" dur="500" fill="hold"/>
                                        <p:tgtEl>
                                          <p:spTgt spid="27"/>
                                        </p:tgtEl>
                                        <p:attrNameLst>
                                          <p:attrName>ppt_x</p:attrName>
                                        </p:attrNameLst>
                                      </p:cBhvr>
                                      <p:tavLst>
                                        <p:tav tm="0">
                                          <p:val>
                                            <p:strVal val="#ppt_x"/>
                                          </p:val>
                                        </p:tav>
                                        <p:tav tm="100000">
                                          <p:val>
                                            <p:strVal val="#ppt_x"/>
                                          </p:val>
                                        </p:tav>
                                      </p:tavLst>
                                    </p:anim>
                                    <p:anim calcmode="lin" valueType="num">
                                      <p:cBhvr additive="base">
                                        <p:cTn id="149" dur="500" fill="hold"/>
                                        <p:tgtEl>
                                          <p:spTgt spid="27"/>
                                        </p:tgtEl>
                                        <p:attrNameLst>
                                          <p:attrName>ppt_y</p:attrName>
                                        </p:attrNameLst>
                                      </p:cBhvr>
                                      <p:tavLst>
                                        <p:tav tm="0">
                                          <p:val>
                                            <p:strVal val="1+#ppt_h/2"/>
                                          </p:val>
                                        </p:tav>
                                        <p:tav tm="100000">
                                          <p:val>
                                            <p:strVal val="#ppt_y"/>
                                          </p:val>
                                        </p:tav>
                                      </p:tavLst>
                                    </p:anim>
                                  </p:childTnLst>
                                </p:cTn>
                              </p:par>
                              <p:par>
                                <p:cTn id="150" presetID="10"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500"/>
                                        <p:tgtEl>
                                          <p:spTgt spid="31"/>
                                        </p:tgtEl>
                                      </p:cBhvr>
                                    </p:animEffect>
                                  </p:childTnLst>
                                </p:cTn>
                              </p:par>
                              <p:par>
                                <p:cTn id="153" presetID="42" presetClass="path" presetSubtype="0" accel="50000" decel="50000" fill="hold" nodeType="withEffect">
                                  <p:stCondLst>
                                    <p:cond delay="0"/>
                                  </p:stCondLst>
                                  <p:childTnLst>
                                    <p:animMotion origin="layout" path="M 2.77778E-6 -4.30423E-6 L -0.04618 -4.30423E-6 " pathEditMode="relative" rAng="0" ptsTypes="AA">
                                      <p:cBhvr>
                                        <p:cTn id="154" dur="500" fill="hold"/>
                                        <p:tgtEl>
                                          <p:spTgt spid="27"/>
                                        </p:tgtEl>
                                        <p:attrNameLst>
                                          <p:attrName>ppt_x</p:attrName>
                                          <p:attrName>ppt_y</p:attrName>
                                        </p:attrNameLst>
                                      </p:cBhvr>
                                      <p:rCtr x="-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2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6207380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51EAA63-D034-42AE-91FA-B13B9518C7BE}" type="slidenum">
              <a:rPr lang="en-US" smtClean="0"/>
              <a:pPr/>
              <a:t>2</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Title 1045"/>
          <p:cNvSpPr>
            <a:spLocks noGrp="1"/>
          </p:cNvSpPr>
          <p:nvPr>
            <p:ph type="title"/>
          </p:nvPr>
        </p:nvSpPr>
        <p:spPr>
          <a:xfrm>
            <a:off x="398963" y="150425"/>
            <a:ext cx="8346073" cy="666750"/>
          </a:xfrm>
        </p:spPr>
        <p:txBody>
          <a:bodyPr/>
          <a:lstStyle/>
          <a:p>
            <a:r>
              <a:rPr lang="en-US" dirty="0"/>
              <a:t>Oracle Business Analytics</a:t>
            </a:r>
          </a:p>
        </p:txBody>
      </p:sp>
      <p:sp>
        <p:nvSpPr>
          <p:cNvPr id="1048" name="Text Placeholder 1047"/>
          <p:cNvSpPr>
            <a:spLocks noGrp="1"/>
          </p:cNvSpPr>
          <p:nvPr>
            <p:ph type="body" sz="quarter" idx="13"/>
          </p:nvPr>
        </p:nvSpPr>
        <p:spPr>
          <a:xfrm>
            <a:off x="398964" y="769056"/>
            <a:ext cx="8346072" cy="257474"/>
          </a:xfrm>
        </p:spPr>
        <p:txBody>
          <a:bodyPr/>
          <a:lstStyle/>
          <a:p>
            <a:r>
              <a:rPr lang="en-US" dirty="0"/>
              <a:t>Drive Better Business Outcomes</a:t>
            </a:r>
          </a:p>
          <a:p>
            <a:endParaRPr lang="en-US" dirty="0"/>
          </a:p>
        </p:txBody>
      </p:sp>
      <p:sp>
        <p:nvSpPr>
          <p:cNvPr id="56" name="Rectangle 55"/>
          <p:cNvSpPr/>
          <p:nvPr/>
        </p:nvSpPr>
        <p:spPr>
          <a:xfrm rot="10800000">
            <a:off x="-94129" y="3476977"/>
            <a:ext cx="9332258" cy="1152173"/>
          </a:xfrm>
          <a:prstGeom prst="rect">
            <a:avLst/>
          </a:prstGeom>
          <a:gradFill>
            <a:gsLst>
              <a:gs pos="60000">
                <a:srgbClr val="EBEDEC"/>
              </a:gs>
              <a:gs pos="100000">
                <a:srgbClr val="CBD0CE"/>
              </a:gs>
              <a:gs pos="0">
                <a:sysClr val="window" lastClr="FFFFFF"/>
              </a:gs>
            </a:gsLst>
            <a:lin ang="5400000" scaled="0"/>
          </a:gradFill>
          <a:ln w="25400" cap="flat" cmpd="sng" algn="ctr">
            <a:noFill/>
            <a:prstDash val="solid"/>
          </a:ln>
          <a:effectLst>
            <a:softEdge rad="0"/>
          </a:effectLst>
        </p:spPr>
        <p:txBody>
          <a:bodyPr rtlCol="0" anchor="ctr"/>
          <a:lstStyle/>
          <a:p>
            <a:pPr algn="ctr" defTabSz="914400">
              <a:defRPr/>
            </a:pPr>
            <a:r>
              <a:rPr lang="en-US" kern="0" dirty="0" smtClean="0">
                <a:solidFill>
                  <a:sysClr val="window" lastClr="FFFFFF"/>
                </a:solidFill>
              </a:rPr>
              <a:t> </a:t>
            </a:r>
            <a:endParaRPr lang="en-US" kern="0" dirty="0">
              <a:solidFill>
                <a:sysClr val="window" lastClr="FFFFFF"/>
              </a:solidFill>
            </a:endParaRPr>
          </a:p>
        </p:txBody>
      </p:sp>
      <p:grpSp>
        <p:nvGrpSpPr>
          <p:cNvPr id="3" name="Group 56"/>
          <p:cNvGrpSpPr/>
          <p:nvPr/>
        </p:nvGrpSpPr>
        <p:grpSpPr>
          <a:xfrm>
            <a:off x="-4635500" y="987891"/>
            <a:ext cx="18862297" cy="3243947"/>
            <a:chOff x="-4635500" y="987891"/>
            <a:chExt cx="18862297" cy="3243947"/>
          </a:xfrm>
          <a:solidFill>
            <a:schemeClr val="tx1">
              <a:lumMod val="40000"/>
              <a:lumOff val="60000"/>
            </a:schemeClr>
          </a:solidFill>
          <a:effectLst>
            <a:outerShdw blurRad="279400" dist="266700" dir="5400000" sx="91000" sy="91000" algn="t" rotWithShape="0">
              <a:prstClr val="black">
                <a:alpha val="35000"/>
              </a:prstClr>
            </a:outerShdw>
          </a:effectLst>
        </p:grpSpPr>
        <p:grpSp>
          <p:nvGrpSpPr>
            <p:cNvPr id="4" name="Group 42"/>
            <p:cNvGrpSpPr/>
            <p:nvPr/>
          </p:nvGrpSpPr>
          <p:grpSpPr>
            <a:xfrm>
              <a:off x="-4635500" y="987891"/>
              <a:ext cx="18862297" cy="3243947"/>
              <a:chOff x="-6092445" y="990596"/>
              <a:chExt cx="22823380" cy="3243947"/>
            </a:xfrm>
            <a:grpFill/>
          </p:grpSpPr>
          <p:sp>
            <p:nvSpPr>
              <p:cNvPr id="61" name="Rectangle 60"/>
              <p:cNvSpPr/>
              <p:nvPr/>
            </p:nvSpPr>
            <p:spPr>
              <a:xfrm>
                <a:off x="2662608" y="1639429"/>
                <a:ext cx="4635486" cy="194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2" name="Rectangle 61"/>
              <p:cNvSpPr/>
              <p:nvPr/>
            </p:nvSpPr>
            <p:spPr>
              <a:xfrm>
                <a:off x="-6092445" y="990600"/>
                <a:ext cx="7260846" cy="32439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3" name="Flowchart: Manual Operation 62"/>
              <p:cNvSpPr/>
              <p:nvPr/>
            </p:nvSpPr>
            <p:spPr>
              <a:xfrm rot="16200000">
                <a:off x="413313" y="1745684"/>
                <a:ext cx="3243943" cy="1733767"/>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4" name="Rectangle 63"/>
              <p:cNvSpPr/>
              <p:nvPr/>
            </p:nvSpPr>
            <p:spPr>
              <a:xfrm>
                <a:off x="7809278" y="990600"/>
                <a:ext cx="8921657" cy="32439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59" name="Freeform 58"/>
            <p:cNvSpPr/>
            <p:nvPr/>
          </p:nvSpPr>
          <p:spPr>
            <a:xfrm>
              <a:off x="5901267" y="987895"/>
              <a:ext cx="956733" cy="1636771"/>
            </a:xfrm>
            <a:custGeom>
              <a:avLst/>
              <a:gdLst>
                <a:gd name="connsiteX0" fmla="*/ 956733 w 956733"/>
                <a:gd name="connsiteY0" fmla="*/ 0 h 1651000"/>
                <a:gd name="connsiteX1" fmla="*/ 0 w 956733"/>
                <a:gd name="connsiteY1" fmla="*/ 668866 h 1651000"/>
                <a:gd name="connsiteX2" fmla="*/ 516466 w 956733"/>
                <a:gd name="connsiteY2" fmla="*/ 1651000 h 1651000"/>
                <a:gd name="connsiteX3" fmla="*/ 956733 w 956733"/>
                <a:gd name="connsiteY3" fmla="*/ 1651000 h 1651000"/>
                <a:gd name="connsiteX4" fmla="*/ 956733 w 956733"/>
                <a:gd name="connsiteY4" fmla="*/ 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733" h="1651000">
                  <a:moveTo>
                    <a:pt x="956733" y="0"/>
                  </a:moveTo>
                  <a:lnTo>
                    <a:pt x="0" y="668866"/>
                  </a:lnTo>
                  <a:lnTo>
                    <a:pt x="516466" y="1651000"/>
                  </a:lnTo>
                  <a:lnTo>
                    <a:pt x="956733" y="1651000"/>
                  </a:lnTo>
                  <a:cubicBezTo>
                    <a:pt x="953911" y="1103489"/>
                    <a:pt x="951088" y="555977"/>
                    <a:pt x="956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0" name="Freeform 59"/>
            <p:cNvSpPr/>
            <p:nvPr/>
          </p:nvSpPr>
          <p:spPr>
            <a:xfrm flipV="1">
              <a:off x="5901267" y="2625828"/>
              <a:ext cx="956733" cy="1606005"/>
            </a:xfrm>
            <a:custGeom>
              <a:avLst/>
              <a:gdLst>
                <a:gd name="connsiteX0" fmla="*/ 956733 w 956733"/>
                <a:gd name="connsiteY0" fmla="*/ 0 h 1651000"/>
                <a:gd name="connsiteX1" fmla="*/ 0 w 956733"/>
                <a:gd name="connsiteY1" fmla="*/ 668866 h 1651000"/>
                <a:gd name="connsiteX2" fmla="*/ 516466 w 956733"/>
                <a:gd name="connsiteY2" fmla="*/ 1651000 h 1651000"/>
                <a:gd name="connsiteX3" fmla="*/ 956733 w 956733"/>
                <a:gd name="connsiteY3" fmla="*/ 1651000 h 1651000"/>
                <a:gd name="connsiteX4" fmla="*/ 956733 w 956733"/>
                <a:gd name="connsiteY4" fmla="*/ 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733" h="1651000">
                  <a:moveTo>
                    <a:pt x="956733" y="0"/>
                  </a:moveTo>
                  <a:lnTo>
                    <a:pt x="0" y="668866"/>
                  </a:lnTo>
                  <a:lnTo>
                    <a:pt x="516466" y="1651000"/>
                  </a:lnTo>
                  <a:lnTo>
                    <a:pt x="956733" y="1651000"/>
                  </a:lnTo>
                  <a:cubicBezTo>
                    <a:pt x="953911" y="1103489"/>
                    <a:pt x="951088" y="555977"/>
                    <a:pt x="9567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65" name="Title 1"/>
          <p:cNvSpPr txBox="1">
            <a:spLocks/>
          </p:cNvSpPr>
          <p:nvPr/>
        </p:nvSpPr>
        <p:spPr bwMode="auto">
          <a:xfrm>
            <a:off x="99448" y="2189965"/>
            <a:ext cx="1228417" cy="994684"/>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defTabSz="914400" fontAlgn="base">
              <a:lnSpc>
                <a:spcPts val="2900"/>
              </a:lnSpc>
              <a:spcBef>
                <a:spcPct val="0"/>
              </a:spcBef>
              <a:spcAft>
                <a:spcPct val="0"/>
              </a:spcAft>
              <a:defRPr/>
            </a:pPr>
            <a:r>
              <a:rPr lang="en-US" sz="3600" b="1" dirty="0" smtClean="0">
                <a:ln w="3175">
                  <a:noFill/>
                </a:ln>
                <a:solidFill>
                  <a:prstClr val="white"/>
                </a:solidFill>
                <a:cs typeface="Arial" pitchFamily="34" charset="0"/>
              </a:rPr>
              <a:t>ANY</a:t>
            </a:r>
          </a:p>
          <a:p>
            <a:pPr defTabSz="914400" fontAlgn="base">
              <a:lnSpc>
                <a:spcPts val="2900"/>
              </a:lnSpc>
              <a:spcBef>
                <a:spcPct val="0"/>
              </a:spcBef>
              <a:spcAft>
                <a:spcPct val="0"/>
              </a:spcAft>
              <a:defRPr/>
            </a:pPr>
            <a:r>
              <a:rPr lang="en-US" sz="2800" b="1" dirty="0" smtClean="0">
                <a:ln w="3175">
                  <a:noFill/>
                </a:ln>
                <a:solidFill>
                  <a:prstClr val="white"/>
                </a:solidFill>
                <a:cs typeface="Arial" pitchFamily="34" charset="0"/>
              </a:rPr>
              <a:t>DATA</a:t>
            </a:r>
            <a:endParaRPr lang="en-US" sz="2800" b="1" dirty="0">
              <a:ln w="3175">
                <a:noFill/>
              </a:ln>
              <a:solidFill>
                <a:prstClr val="white"/>
              </a:solidFill>
              <a:cs typeface="Arial" pitchFamily="34" charset="0"/>
            </a:endParaRPr>
          </a:p>
        </p:txBody>
      </p:sp>
      <p:sp>
        <p:nvSpPr>
          <p:cNvPr id="66" name="Title 1"/>
          <p:cNvSpPr txBox="1">
            <a:spLocks/>
          </p:cNvSpPr>
          <p:nvPr/>
        </p:nvSpPr>
        <p:spPr bwMode="auto">
          <a:xfrm>
            <a:off x="6920379" y="1130300"/>
            <a:ext cx="3898900" cy="2999562"/>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defTabSz="914400" fontAlgn="base">
              <a:spcBef>
                <a:spcPct val="0"/>
              </a:spcBef>
              <a:spcAft>
                <a:spcPct val="0"/>
              </a:spcAft>
              <a:defRPr/>
            </a:pPr>
            <a:r>
              <a:rPr lang="en-US" sz="2800" dirty="0">
                <a:ln w="3175">
                  <a:noFill/>
                </a:ln>
                <a:solidFill>
                  <a:prstClr val="white"/>
                </a:solidFill>
                <a:cs typeface="Arial" pitchFamily="34" charset="0"/>
              </a:rPr>
              <a:t>BETTER</a:t>
            </a:r>
            <a:r>
              <a:rPr lang="en-US" sz="2800" b="1" dirty="0">
                <a:ln w="3175">
                  <a:noFill/>
                </a:ln>
                <a:solidFill>
                  <a:prstClr val="white"/>
                </a:solidFill>
                <a:cs typeface="Arial" pitchFamily="34" charset="0"/>
              </a:rPr>
              <a:t/>
            </a:r>
            <a:br>
              <a:rPr lang="en-US" sz="2800" b="1" dirty="0">
                <a:ln w="3175">
                  <a:noFill/>
                </a:ln>
                <a:solidFill>
                  <a:prstClr val="white"/>
                </a:solidFill>
                <a:cs typeface="Arial" pitchFamily="34" charset="0"/>
              </a:rPr>
            </a:br>
            <a:r>
              <a:rPr lang="en-US" sz="2800" b="1" dirty="0">
                <a:ln w="3175">
                  <a:noFill/>
                </a:ln>
                <a:solidFill>
                  <a:prstClr val="white"/>
                </a:solidFill>
                <a:cs typeface="Arial" pitchFamily="34" charset="0"/>
              </a:rPr>
              <a:t>DECISIONS </a:t>
            </a:r>
            <a:br>
              <a:rPr lang="en-US" sz="2800" b="1" dirty="0">
                <a:ln w="3175">
                  <a:noFill/>
                </a:ln>
                <a:solidFill>
                  <a:prstClr val="white"/>
                </a:solidFill>
                <a:cs typeface="Arial" pitchFamily="34" charset="0"/>
              </a:rPr>
            </a:br>
            <a:r>
              <a:rPr lang="en-US" sz="2400" dirty="0" smtClean="0">
                <a:ln w="3175">
                  <a:noFill/>
                </a:ln>
                <a:solidFill>
                  <a:prstClr val="white"/>
                </a:solidFill>
                <a:cs typeface="Arial" pitchFamily="34" charset="0"/>
              </a:rPr>
              <a:t> </a:t>
            </a:r>
            <a:endParaRPr lang="en-US" sz="2400" b="1" dirty="0" smtClean="0">
              <a:ln w="3175">
                <a:noFill/>
              </a:ln>
              <a:solidFill>
                <a:prstClr val="white"/>
              </a:solidFill>
              <a:cs typeface="Arial" pitchFamily="34" charset="0"/>
            </a:endParaRPr>
          </a:p>
          <a:p>
            <a:pPr defTabSz="914400" fontAlgn="base">
              <a:spcBef>
                <a:spcPct val="0"/>
              </a:spcBef>
              <a:spcAft>
                <a:spcPct val="0"/>
              </a:spcAft>
              <a:defRPr/>
            </a:pPr>
            <a:r>
              <a:rPr lang="en-US" sz="2800" dirty="0" smtClean="0">
                <a:ln w="3175">
                  <a:noFill/>
                </a:ln>
                <a:solidFill>
                  <a:prstClr val="white"/>
                </a:solidFill>
                <a:cs typeface="Arial" pitchFamily="34" charset="0"/>
              </a:rPr>
              <a:t>FASTER</a:t>
            </a:r>
            <a:r>
              <a:rPr lang="en-US" sz="2800" b="1" dirty="0" smtClean="0">
                <a:ln w="3175">
                  <a:noFill/>
                </a:ln>
                <a:solidFill>
                  <a:prstClr val="white"/>
                </a:solidFill>
                <a:cs typeface="Arial" pitchFamily="34" charset="0"/>
              </a:rPr>
              <a:t> </a:t>
            </a:r>
          </a:p>
          <a:p>
            <a:pPr defTabSz="914400" fontAlgn="base">
              <a:spcBef>
                <a:spcPct val="0"/>
              </a:spcBef>
              <a:spcAft>
                <a:spcPct val="0"/>
              </a:spcAft>
              <a:defRPr/>
            </a:pPr>
            <a:r>
              <a:rPr lang="en-US" sz="2800" b="1" dirty="0" smtClean="0">
                <a:ln w="3175">
                  <a:noFill/>
                </a:ln>
                <a:solidFill>
                  <a:prstClr val="white"/>
                </a:solidFill>
                <a:cs typeface="Arial" pitchFamily="34" charset="0"/>
              </a:rPr>
              <a:t>ACTION</a:t>
            </a:r>
            <a:endParaRPr lang="en-US" sz="2800" b="1" dirty="0">
              <a:ln w="3175">
                <a:noFill/>
              </a:ln>
              <a:solidFill>
                <a:prstClr val="white"/>
              </a:solidFill>
              <a:cs typeface="Arial" pitchFamily="34" charset="0"/>
            </a:endParaRPr>
          </a:p>
        </p:txBody>
      </p:sp>
      <p:grpSp>
        <p:nvGrpSpPr>
          <p:cNvPr id="5" name="Group 85"/>
          <p:cNvGrpSpPr/>
          <p:nvPr/>
        </p:nvGrpSpPr>
        <p:grpSpPr>
          <a:xfrm>
            <a:off x="1320131" y="1924862"/>
            <a:ext cx="1744388" cy="1379733"/>
            <a:chOff x="1094100" y="1672690"/>
            <a:chExt cx="1744388" cy="1379733"/>
          </a:xfrm>
          <a:scene3d>
            <a:camera prst="perspectiveRight" fov="7200000">
              <a:rot lat="0" lon="19200000" rev="0"/>
            </a:camera>
            <a:lightRig rig="threePt" dir="t"/>
          </a:scene3d>
        </p:grpSpPr>
        <p:sp>
          <p:nvSpPr>
            <p:cNvPr id="87" name="Rectangle 86"/>
            <p:cNvSpPr/>
            <p:nvPr/>
          </p:nvSpPr>
          <p:spPr>
            <a:xfrm>
              <a:off x="1254899" y="1672690"/>
              <a:ext cx="1548822" cy="400110"/>
            </a:xfrm>
            <a:prstGeom prst="rect">
              <a:avLst/>
            </a:prstGeom>
          </p:spPr>
          <p:txBody>
            <a:bodyPr wrap="none">
              <a:spAutoFit/>
            </a:bodyPr>
            <a:lstStyle/>
            <a:p>
              <a:pPr algn="ctr" defTabSz="914400" fontAlgn="base">
                <a:spcBef>
                  <a:spcPct val="0"/>
                </a:spcBef>
                <a:spcAft>
                  <a:spcPct val="0"/>
                </a:spcAft>
                <a:defRPr/>
              </a:pPr>
              <a:r>
                <a:rPr lang="en-US" sz="2000" b="1" spc="200" dirty="0" smtClean="0">
                  <a:ln w="3175">
                    <a:noFill/>
                  </a:ln>
                  <a:solidFill>
                    <a:prstClr val="white">
                      <a:alpha val="90000"/>
                    </a:prstClr>
                  </a:solidFill>
                  <a:cs typeface="Arial" pitchFamily="34" charset="0"/>
                </a:rPr>
                <a:t>ACQUIRE</a:t>
              </a:r>
              <a:endParaRPr lang="en-US" sz="2000" spc="200" dirty="0">
                <a:ln w="3175">
                  <a:noFill/>
                </a:ln>
                <a:solidFill>
                  <a:prstClr val="white">
                    <a:alpha val="90000"/>
                  </a:prstClr>
                </a:solidFill>
                <a:cs typeface="Arial" pitchFamily="34" charset="0"/>
              </a:endParaRPr>
            </a:p>
          </p:txBody>
        </p:sp>
        <p:sp>
          <p:nvSpPr>
            <p:cNvPr id="88" name="Rectangle 87"/>
            <p:cNvSpPr/>
            <p:nvPr/>
          </p:nvSpPr>
          <p:spPr>
            <a:xfrm>
              <a:off x="1094100" y="2652313"/>
              <a:ext cx="1744388" cy="400110"/>
            </a:xfrm>
            <a:prstGeom prst="rect">
              <a:avLst/>
            </a:prstGeom>
          </p:spPr>
          <p:txBody>
            <a:bodyPr wrap="none">
              <a:spAutoFit/>
            </a:bodyPr>
            <a:lstStyle/>
            <a:p>
              <a:pPr algn="ctr" defTabSz="914400" fontAlgn="base">
                <a:spcBef>
                  <a:spcPct val="0"/>
                </a:spcBef>
                <a:spcAft>
                  <a:spcPct val="0"/>
                </a:spcAft>
                <a:defRPr/>
              </a:pPr>
              <a:r>
                <a:rPr lang="en-US" sz="2000" b="1" spc="200" dirty="0" smtClean="0">
                  <a:ln w="3175">
                    <a:noFill/>
                  </a:ln>
                  <a:solidFill>
                    <a:prstClr val="white">
                      <a:alpha val="90000"/>
                    </a:prstClr>
                  </a:solidFill>
                  <a:cs typeface="Arial" pitchFamily="34" charset="0"/>
                </a:rPr>
                <a:t>ORGANIZE</a:t>
              </a:r>
              <a:endParaRPr lang="en-US" sz="2000" spc="200" dirty="0">
                <a:ln w="3175">
                  <a:noFill/>
                </a:ln>
                <a:solidFill>
                  <a:prstClr val="white">
                    <a:alpha val="90000"/>
                  </a:prstClr>
                </a:solidFill>
                <a:cs typeface="Arial" pitchFamily="34" charset="0"/>
              </a:endParaRPr>
            </a:p>
          </p:txBody>
        </p:sp>
      </p:grpSp>
      <p:sp>
        <p:nvSpPr>
          <p:cNvPr id="89" name="Chevron 88"/>
          <p:cNvSpPr/>
          <p:nvPr/>
        </p:nvSpPr>
        <p:spPr>
          <a:xfrm>
            <a:off x="5814075" y="1636724"/>
            <a:ext cx="633920" cy="1949099"/>
          </a:xfrm>
          <a:prstGeom prst="chevron">
            <a:avLst>
              <a:gd name="adj" fmla="val 84791"/>
            </a:avLst>
          </a:prstGeom>
          <a:gradFill flip="none" rotWithShape="1">
            <a:gsLst>
              <a:gs pos="0">
                <a:schemeClr val="bg1">
                  <a:lumMod val="95000"/>
                </a:schemeClr>
              </a:gs>
              <a:gs pos="22000">
                <a:schemeClr val="bg1">
                  <a:lumMod val="99000"/>
                  <a:lumOff val="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endParaRPr>
          </a:p>
        </p:txBody>
      </p:sp>
      <p:sp>
        <p:nvSpPr>
          <p:cNvPr id="90" name="Pentagon 89"/>
          <p:cNvSpPr/>
          <p:nvPr/>
        </p:nvSpPr>
        <p:spPr>
          <a:xfrm>
            <a:off x="2806683" y="1636724"/>
            <a:ext cx="3572949" cy="1949099"/>
          </a:xfrm>
          <a:prstGeom prst="homePlate">
            <a:avLst>
              <a:gd name="adj" fmla="val 28172"/>
            </a:avLst>
          </a:prstGeom>
          <a:gradFill>
            <a:gsLst>
              <a:gs pos="100000">
                <a:schemeClr val="accent1"/>
              </a:gs>
              <a:gs pos="2000">
                <a:schemeClr val="accent1">
                  <a:lumMod val="6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6" name="Group 90"/>
          <p:cNvGrpSpPr/>
          <p:nvPr/>
        </p:nvGrpSpPr>
        <p:grpSpPr>
          <a:xfrm>
            <a:off x="2806684" y="1372298"/>
            <a:ext cx="2493220" cy="2493220"/>
            <a:chOff x="2856993" y="1382026"/>
            <a:chExt cx="2493220" cy="2493220"/>
          </a:xfrm>
        </p:grpSpPr>
        <p:sp>
          <p:nvSpPr>
            <p:cNvPr id="92" name="grey arc"/>
            <p:cNvSpPr/>
            <p:nvPr/>
          </p:nvSpPr>
          <p:spPr>
            <a:xfrm rot="18609676">
              <a:off x="3256570" y="1781603"/>
              <a:ext cx="1694066" cy="1694066"/>
            </a:xfrm>
            <a:prstGeom prst="arc">
              <a:avLst>
                <a:gd name="adj1" fmla="val 13216495"/>
                <a:gd name="adj2" fmla="val 1271351"/>
              </a:avLst>
            </a:prstGeom>
            <a:ln w="41275" cap="rnd">
              <a:gradFill flip="none" rotWithShape="1">
                <a:gsLst>
                  <a:gs pos="83000">
                    <a:schemeClr val="bg1">
                      <a:alpha val="0"/>
                    </a:schemeClr>
                  </a:gs>
                  <a:gs pos="0">
                    <a:schemeClr val="bg1"/>
                  </a:gs>
                </a:gsLst>
                <a:lin ang="13500000" scaled="1"/>
                <a:tileRect/>
              </a:gra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srgbClr val="000000"/>
                </a:solidFill>
              </a:endParaRPr>
            </a:p>
          </p:txBody>
        </p:sp>
        <p:sp>
          <p:nvSpPr>
            <p:cNvPr id="93" name="grey arc"/>
            <p:cNvSpPr/>
            <p:nvPr/>
          </p:nvSpPr>
          <p:spPr>
            <a:xfrm rot="7200000">
              <a:off x="3256570" y="1781603"/>
              <a:ext cx="1694066" cy="1694066"/>
            </a:xfrm>
            <a:prstGeom prst="arc">
              <a:avLst>
                <a:gd name="adj1" fmla="val 13216495"/>
                <a:gd name="adj2" fmla="val 1271351"/>
              </a:avLst>
            </a:prstGeom>
            <a:ln w="41275" cap="rnd">
              <a:gradFill flip="none" rotWithShape="1">
                <a:gsLst>
                  <a:gs pos="83000">
                    <a:schemeClr val="bg1">
                      <a:alpha val="0"/>
                    </a:schemeClr>
                  </a:gs>
                  <a:gs pos="0">
                    <a:schemeClr val="bg1"/>
                  </a:gs>
                </a:gsLst>
                <a:lin ang="13500000" scaled="1"/>
                <a:tileRect/>
              </a:gra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srgbClr val="000000"/>
                </a:solidFill>
              </a:endParaRPr>
            </a:p>
          </p:txBody>
        </p:sp>
        <p:sp>
          <p:nvSpPr>
            <p:cNvPr id="95" name="Oval 94"/>
            <p:cNvSpPr>
              <a:spLocks noChangeAspect="1"/>
            </p:cNvSpPr>
            <p:nvPr/>
          </p:nvSpPr>
          <p:spPr>
            <a:xfrm>
              <a:off x="2856993" y="1382026"/>
              <a:ext cx="2493220" cy="2493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99" name="Freeform 7"/>
          <p:cNvSpPr>
            <a:spLocks noEditPoints="1"/>
          </p:cNvSpPr>
          <p:nvPr/>
        </p:nvSpPr>
        <p:spPr bwMode="auto">
          <a:xfrm>
            <a:off x="5060155" y="1856574"/>
            <a:ext cx="614907" cy="2078254"/>
          </a:xfrm>
          <a:custGeom>
            <a:avLst/>
            <a:gdLst>
              <a:gd name="T0" fmla="*/ 387 w 398"/>
              <a:gd name="T1" fmla="*/ 411 h 1345"/>
              <a:gd name="T2" fmla="*/ 256 w 398"/>
              <a:gd name="T3" fmla="*/ 213 h 1345"/>
              <a:gd name="T4" fmla="*/ 232 w 398"/>
              <a:gd name="T5" fmla="*/ 181 h 1345"/>
              <a:gd name="T6" fmla="*/ 246 w 398"/>
              <a:gd name="T7" fmla="*/ 135 h 1345"/>
              <a:gd name="T8" fmla="*/ 207 w 398"/>
              <a:gd name="T9" fmla="*/ 22 h 1345"/>
              <a:gd name="T10" fmla="*/ 116 w 398"/>
              <a:gd name="T11" fmla="*/ 112 h 1345"/>
              <a:gd name="T12" fmla="*/ 134 w 398"/>
              <a:gd name="T13" fmla="*/ 152 h 1345"/>
              <a:gd name="T14" fmla="*/ 129 w 398"/>
              <a:gd name="T15" fmla="*/ 223 h 1345"/>
              <a:gd name="T16" fmla="*/ 5 w 398"/>
              <a:gd name="T17" fmla="*/ 435 h 1345"/>
              <a:gd name="T18" fmla="*/ 9 w 398"/>
              <a:gd name="T19" fmla="*/ 582 h 1345"/>
              <a:gd name="T20" fmla="*/ 29 w 398"/>
              <a:gd name="T21" fmla="*/ 631 h 1345"/>
              <a:gd name="T22" fmla="*/ 41 w 398"/>
              <a:gd name="T23" fmla="*/ 667 h 1345"/>
              <a:gd name="T24" fmla="*/ 51 w 398"/>
              <a:gd name="T25" fmla="*/ 813 h 1345"/>
              <a:gd name="T26" fmla="*/ 48 w 398"/>
              <a:gd name="T27" fmla="*/ 1032 h 1345"/>
              <a:gd name="T28" fmla="*/ 65 w 398"/>
              <a:gd name="T29" fmla="*/ 1181 h 1345"/>
              <a:gd name="T30" fmla="*/ 75 w 398"/>
              <a:gd name="T31" fmla="*/ 1222 h 1345"/>
              <a:gd name="T32" fmla="*/ 41 w 398"/>
              <a:gd name="T33" fmla="*/ 1310 h 1345"/>
              <a:gd name="T34" fmla="*/ 117 w 398"/>
              <a:gd name="T35" fmla="*/ 1284 h 1345"/>
              <a:gd name="T36" fmla="*/ 135 w 398"/>
              <a:gd name="T37" fmla="*/ 1246 h 1345"/>
              <a:gd name="T38" fmla="*/ 136 w 398"/>
              <a:gd name="T39" fmla="*/ 1175 h 1345"/>
              <a:gd name="T40" fmla="*/ 132 w 398"/>
              <a:gd name="T41" fmla="*/ 1018 h 1345"/>
              <a:gd name="T42" fmla="*/ 202 w 398"/>
              <a:gd name="T43" fmla="*/ 815 h 1345"/>
              <a:gd name="T44" fmla="*/ 220 w 398"/>
              <a:gd name="T45" fmla="*/ 1106 h 1345"/>
              <a:gd name="T46" fmla="*/ 227 w 398"/>
              <a:gd name="T47" fmla="*/ 1166 h 1345"/>
              <a:gd name="T48" fmla="*/ 225 w 398"/>
              <a:gd name="T49" fmla="*/ 1228 h 1345"/>
              <a:gd name="T50" fmla="*/ 229 w 398"/>
              <a:gd name="T51" fmla="*/ 1267 h 1345"/>
              <a:gd name="T52" fmla="*/ 258 w 398"/>
              <a:gd name="T53" fmla="*/ 1306 h 1345"/>
              <a:gd name="T54" fmla="*/ 327 w 398"/>
              <a:gd name="T55" fmla="*/ 1286 h 1345"/>
              <a:gd name="T56" fmla="*/ 302 w 398"/>
              <a:gd name="T57" fmla="*/ 1234 h 1345"/>
              <a:gd name="T58" fmla="*/ 310 w 398"/>
              <a:gd name="T59" fmla="*/ 1194 h 1345"/>
              <a:gd name="T60" fmla="*/ 301 w 398"/>
              <a:gd name="T61" fmla="*/ 999 h 1345"/>
              <a:gd name="T62" fmla="*/ 307 w 398"/>
              <a:gd name="T63" fmla="*/ 919 h 1345"/>
              <a:gd name="T64" fmla="*/ 320 w 398"/>
              <a:gd name="T65" fmla="*/ 687 h 1345"/>
              <a:gd name="T66" fmla="*/ 383 w 398"/>
              <a:gd name="T67" fmla="*/ 590 h 1345"/>
              <a:gd name="T68" fmla="*/ 85 w 398"/>
              <a:gd name="T69" fmla="*/ 523 h 1345"/>
              <a:gd name="T70" fmla="*/ 66 w 398"/>
              <a:gd name="T71" fmla="*/ 558 h 1345"/>
              <a:gd name="T72" fmla="*/ 77 w 398"/>
              <a:gd name="T73" fmla="*/ 445 h 1345"/>
              <a:gd name="T74" fmla="*/ 85 w 398"/>
              <a:gd name="T75" fmla="*/ 523 h 1345"/>
              <a:gd name="T76" fmla="*/ 321 w 398"/>
              <a:gd name="T77" fmla="*/ 553 h 1345"/>
              <a:gd name="T78" fmla="*/ 309 w 398"/>
              <a:gd name="T79" fmla="*/ 562 h 1345"/>
              <a:gd name="T80" fmla="*/ 328 w 398"/>
              <a:gd name="T81" fmla="*/ 466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1345">
                <a:moveTo>
                  <a:pt x="375" y="578"/>
                </a:moveTo>
                <a:cubicBezTo>
                  <a:pt x="375" y="578"/>
                  <a:pt x="398" y="473"/>
                  <a:pt x="387" y="411"/>
                </a:cubicBezTo>
                <a:cubicBezTo>
                  <a:pt x="387" y="411"/>
                  <a:pt x="378" y="278"/>
                  <a:pt x="330" y="254"/>
                </a:cubicBezTo>
                <a:cubicBezTo>
                  <a:pt x="330" y="254"/>
                  <a:pt x="265" y="224"/>
                  <a:pt x="256" y="213"/>
                </a:cubicBezTo>
                <a:cubicBezTo>
                  <a:pt x="248" y="203"/>
                  <a:pt x="245" y="200"/>
                  <a:pt x="241" y="181"/>
                </a:cubicBezTo>
                <a:cubicBezTo>
                  <a:pt x="232" y="181"/>
                  <a:pt x="232" y="181"/>
                  <a:pt x="232" y="181"/>
                </a:cubicBezTo>
                <a:cubicBezTo>
                  <a:pt x="231" y="145"/>
                  <a:pt x="231" y="145"/>
                  <a:pt x="231" y="145"/>
                </a:cubicBezTo>
                <a:cubicBezTo>
                  <a:pt x="231" y="145"/>
                  <a:pt x="245" y="150"/>
                  <a:pt x="246" y="135"/>
                </a:cubicBezTo>
                <a:cubicBezTo>
                  <a:pt x="247" y="120"/>
                  <a:pt x="248" y="112"/>
                  <a:pt x="248" y="112"/>
                </a:cubicBezTo>
                <a:cubicBezTo>
                  <a:pt x="248" y="112"/>
                  <a:pt x="265" y="43"/>
                  <a:pt x="207" y="22"/>
                </a:cubicBezTo>
                <a:cubicBezTo>
                  <a:pt x="207" y="22"/>
                  <a:pt x="182" y="0"/>
                  <a:pt x="155" y="12"/>
                </a:cubicBezTo>
                <a:cubicBezTo>
                  <a:pt x="128" y="24"/>
                  <a:pt x="104" y="73"/>
                  <a:pt x="116" y="112"/>
                </a:cubicBezTo>
                <a:cubicBezTo>
                  <a:pt x="118" y="141"/>
                  <a:pt x="118" y="141"/>
                  <a:pt x="118" y="141"/>
                </a:cubicBezTo>
                <a:cubicBezTo>
                  <a:pt x="118" y="141"/>
                  <a:pt x="121" y="152"/>
                  <a:pt x="134" y="152"/>
                </a:cubicBezTo>
                <a:cubicBezTo>
                  <a:pt x="134" y="152"/>
                  <a:pt x="149" y="162"/>
                  <a:pt x="146" y="183"/>
                </a:cubicBezTo>
                <a:cubicBezTo>
                  <a:pt x="143" y="204"/>
                  <a:pt x="147" y="211"/>
                  <a:pt x="129" y="223"/>
                </a:cubicBezTo>
                <a:cubicBezTo>
                  <a:pt x="111" y="235"/>
                  <a:pt x="34" y="267"/>
                  <a:pt x="28" y="312"/>
                </a:cubicBezTo>
                <a:cubicBezTo>
                  <a:pt x="28" y="312"/>
                  <a:pt x="9" y="370"/>
                  <a:pt x="5" y="435"/>
                </a:cubicBezTo>
                <a:cubicBezTo>
                  <a:pt x="5" y="435"/>
                  <a:pt x="1" y="498"/>
                  <a:pt x="8" y="566"/>
                </a:cubicBezTo>
                <a:cubicBezTo>
                  <a:pt x="9" y="582"/>
                  <a:pt x="9" y="582"/>
                  <a:pt x="9" y="582"/>
                </a:cubicBezTo>
                <a:cubicBezTo>
                  <a:pt x="0" y="590"/>
                  <a:pt x="0" y="590"/>
                  <a:pt x="0" y="590"/>
                </a:cubicBezTo>
                <a:cubicBezTo>
                  <a:pt x="29" y="631"/>
                  <a:pt x="29" y="631"/>
                  <a:pt x="29" y="631"/>
                </a:cubicBezTo>
                <a:cubicBezTo>
                  <a:pt x="33" y="630"/>
                  <a:pt x="33" y="630"/>
                  <a:pt x="33" y="630"/>
                </a:cubicBezTo>
                <a:cubicBezTo>
                  <a:pt x="33" y="630"/>
                  <a:pt x="31" y="652"/>
                  <a:pt x="41" y="667"/>
                </a:cubicBezTo>
                <a:cubicBezTo>
                  <a:pt x="51" y="682"/>
                  <a:pt x="56" y="686"/>
                  <a:pt x="56" y="692"/>
                </a:cubicBezTo>
                <a:cubicBezTo>
                  <a:pt x="56" y="698"/>
                  <a:pt x="53" y="787"/>
                  <a:pt x="51" y="813"/>
                </a:cubicBezTo>
                <a:cubicBezTo>
                  <a:pt x="51" y="813"/>
                  <a:pt x="59" y="950"/>
                  <a:pt x="56" y="971"/>
                </a:cubicBezTo>
                <a:cubicBezTo>
                  <a:pt x="53" y="992"/>
                  <a:pt x="46" y="1013"/>
                  <a:pt x="48" y="1032"/>
                </a:cubicBezTo>
                <a:cubicBezTo>
                  <a:pt x="50" y="1051"/>
                  <a:pt x="52" y="1135"/>
                  <a:pt x="52" y="1152"/>
                </a:cubicBezTo>
                <a:cubicBezTo>
                  <a:pt x="52" y="1169"/>
                  <a:pt x="58" y="1176"/>
                  <a:pt x="65" y="1181"/>
                </a:cubicBezTo>
                <a:cubicBezTo>
                  <a:pt x="65" y="1181"/>
                  <a:pt x="68" y="1180"/>
                  <a:pt x="67" y="1191"/>
                </a:cubicBezTo>
                <a:cubicBezTo>
                  <a:pt x="66" y="1202"/>
                  <a:pt x="52" y="1220"/>
                  <a:pt x="75" y="1222"/>
                </a:cubicBezTo>
                <a:cubicBezTo>
                  <a:pt x="72" y="1237"/>
                  <a:pt x="72" y="1237"/>
                  <a:pt x="72" y="1237"/>
                </a:cubicBezTo>
                <a:cubicBezTo>
                  <a:pt x="72" y="1237"/>
                  <a:pt x="32" y="1294"/>
                  <a:pt x="41" y="1310"/>
                </a:cubicBezTo>
                <a:cubicBezTo>
                  <a:pt x="50" y="1326"/>
                  <a:pt x="54" y="1335"/>
                  <a:pt x="92" y="1328"/>
                </a:cubicBezTo>
                <a:cubicBezTo>
                  <a:pt x="92" y="1328"/>
                  <a:pt x="107" y="1331"/>
                  <a:pt x="117" y="1284"/>
                </a:cubicBezTo>
                <a:cubicBezTo>
                  <a:pt x="117" y="1284"/>
                  <a:pt x="128" y="1275"/>
                  <a:pt x="130" y="1271"/>
                </a:cubicBezTo>
                <a:cubicBezTo>
                  <a:pt x="132" y="1267"/>
                  <a:pt x="135" y="1246"/>
                  <a:pt x="135" y="1246"/>
                </a:cubicBezTo>
                <a:cubicBezTo>
                  <a:pt x="135" y="1246"/>
                  <a:pt x="164" y="1221"/>
                  <a:pt x="131" y="1187"/>
                </a:cubicBezTo>
                <a:cubicBezTo>
                  <a:pt x="131" y="1187"/>
                  <a:pt x="129" y="1180"/>
                  <a:pt x="136" y="1175"/>
                </a:cubicBezTo>
                <a:cubicBezTo>
                  <a:pt x="143" y="1170"/>
                  <a:pt x="143" y="1169"/>
                  <a:pt x="143" y="1154"/>
                </a:cubicBezTo>
                <a:cubicBezTo>
                  <a:pt x="143" y="1139"/>
                  <a:pt x="131" y="1036"/>
                  <a:pt x="132" y="1018"/>
                </a:cubicBezTo>
                <a:cubicBezTo>
                  <a:pt x="133" y="1000"/>
                  <a:pt x="153" y="793"/>
                  <a:pt x="175" y="772"/>
                </a:cubicBezTo>
                <a:cubicBezTo>
                  <a:pt x="175" y="772"/>
                  <a:pt x="196" y="780"/>
                  <a:pt x="202" y="815"/>
                </a:cubicBezTo>
                <a:cubicBezTo>
                  <a:pt x="208" y="850"/>
                  <a:pt x="215" y="943"/>
                  <a:pt x="221" y="964"/>
                </a:cubicBezTo>
                <a:cubicBezTo>
                  <a:pt x="227" y="985"/>
                  <a:pt x="219" y="1099"/>
                  <a:pt x="220" y="1106"/>
                </a:cubicBezTo>
                <a:cubicBezTo>
                  <a:pt x="221" y="1113"/>
                  <a:pt x="229" y="1146"/>
                  <a:pt x="229" y="1152"/>
                </a:cubicBezTo>
                <a:cubicBezTo>
                  <a:pt x="229" y="1158"/>
                  <a:pt x="227" y="1152"/>
                  <a:pt x="227" y="1166"/>
                </a:cubicBezTo>
                <a:cubicBezTo>
                  <a:pt x="227" y="1166"/>
                  <a:pt x="221" y="1197"/>
                  <a:pt x="223" y="1207"/>
                </a:cubicBezTo>
                <a:cubicBezTo>
                  <a:pt x="225" y="1217"/>
                  <a:pt x="226" y="1225"/>
                  <a:pt x="225" y="1228"/>
                </a:cubicBezTo>
                <a:cubicBezTo>
                  <a:pt x="224" y="1231"/>
                  <a:pt x="218" y="1237"/>
                  <a:pt x="222" y="1243"/>
                </a:cubicBezTo>
                <a:cubicBezTo>
                  <a:pt x="226" y="1249"/>
                  <a:pt x="229" y="1253"/>
                  <a:pt x="229" y="1267"/>
                </a:cubicBezTo>
                <a:cubicBezTo>
                  <a:pt x="229" y="1281"/>
                  <a:pt x="241" y="1282"/>
                  <a:pt x="246" y="1287"/>
                </a:cubicBezTo>
                <a:cubicBezTo>
                  <a:pt x="246" y="1287"/>
                  <a:pt x="259" y="1295"/>
                  <a:pt x="258" y="1306"/>
                </a:cubicBezTo>
                <a:cubicBezTo>
                  <a:pt x="257" y="1317"/>
                  <a:pt x="273" y="1333"/>
                  <a:pt x="305" y="1339"/>
                </a:cubicBezTo>
                <a:cubicBezTo>
                  <a:pt x="337" y="1345"/>
                  <a:pt x="345" y="1322"/>
                  <a:pt x="327" y="1286"/>
                </a:cubicBezTo>
                <a:cubicBezTo>
                  <a:pt x="327" y="1286"/>
                  <a:pt x="307" y="1270"/>
                  <a:pt x="307" y="1263"/>
                </a:cubicBezTo>
                <a:cubicBezTo>
                  <a:pt x="307" y="1256"/>
                  <a:pt x="299" y="1239"/>
                  <a:pt x="302" y="1234"/>
                </a:cubicBezTo>
                <a:cubicBezTo>
                  <a:pt x="305" y="1229"/>
                  <a:pt x="294" y="1224"/>
                  <a:pt x="291" y="1215"/>
                </a:cubicBezTo>
                <a:cubicBezTo>
                  <a:pt x="288" y="1206"/>
                  <a:pt x="311" y="1211"/>
                  <a:pt x="310" y="1194"/>
                </a:cubicBezTo>
                <a:cubicBezTo>
                  <a:pt x="309" y="1177"/>
                  <a:pt x="299" y="1092"/>
                  <a:pt x="299" y="1092"/>
                </a:cubicBezTo>
                <a:cubicBezTo>
                  <a:pt x="299" y="1092"/>
                  <a:pt x="299" y="1013"/>
                  <a:pt x="301" y="999"/>
                </a:cubicBezTo>
                <a:cubicBezTo>
                  <a:pt x="303" y="985"/>
                  <a:pt x="293" y="969"/>
                  <a:pt x="295" y="960"/>
                </a:cubicBezTo>
                <a:cubicBezTo>
                  <a:pt x="296" y="951"/>
                  <a:pt x="308" y="933"/>
                  <a:pt x="307" y="919"/>
                </a:cubicBezTo>
                <a:cubicBezTo>
                  <a:pt x="307" y="906"/>
                  <a:pt x="322" y="731"/>
                  <a:pt x="315" y="703"/>
                </a:cubicBezTo>
                <a:cubicBezTo>
                  <a:pt x="315" y="703"/>
                  <a:pt x="307" y="698"/>
                  <a:pt x="320" y="687"/>
                </a:cubicBezTo>
                <a:cubicBezTo>
                  <a:pt x="333" y="675"/>
                  <a:pt x="348" y="637"/>
                  <a:pt x="349" y="627"/>
                </a:cubicBezTo>
                <a:cubicBezTo>
                  <a:pt x="349" y="617"/>
                  <a:pt x="383" y="595"/>
                  <a:pt x="383" y="590"/>
                </a:cubicBezTo>
                <a:cubicBezTo>
                  <a:pt x="384" y="585"/>
                  <a:pt x="375" y="578"/>
                  <a:pt x="375" y="578"/>
                </a:cubicBezTo>
                <a:close/>
                <a:moveTo>
                  <a:pt x="85" y="523"/>
                </a:moveTo>
                <a:cubicBezTo>
                  <a:pt x="81" y="539"/>
                  <a:pt x="73" y="564"/>
                  <a:pt x="73" y="564"/>
                </a:cubicBezTo>
                <a:cubicBezTo>
                  <a:pt x="73" y="564"/>
                  <a:pt x="65" y="565"/>
                  <a:pt x="66" y="558"/>
                </a:cubicBezTo>
                <a:cubicBezTo>
                  <a:pt x="67" y="551"/>
                  <a:pt x="63" y="511"/>
                  <a:pt x="63" y="500"/>
                </a:cubicBezTo>
                <a:cubicBezTo>
                  <a:pt x="62" y="489"/>
                  <a:pt x="75" y="455"/>
                  <a:pt x="77" y="445"/>
                </a:cubicBezTo>
                <a:cubicBezTo>
                  <a:pt x="80" y="435"/>
                  <a:pt x="82" y="433"/>
                  <a:pt x="85" y="437"/>
                </a:cubicBezTo>
                <a:cubicBezTo>
                  <a:pt x="89" y="442"/>
                  <a:pt x="89" y="506"/>
                  <a:pt x="85" y="523"/>
                </a:cubicBezTo>
                <a:close/>
                <a:moveTo>
                  <a:pt x="323" y="484"/>
                </a:moveTo>
                <a:cubicBezTo>
                  <a:pt x="319" y="494"/>
                  <a:pt x="320" y="539"/>
                  <a:pt x="321" y="553"/>
                </a:cubicBezTo>
                <a:cubicBezTo>
                  <a:pt x="321" y="556"/>
                  <a:pt x="321" y="558"/>
                  <a:pt x="321" y="558"/>
                </a:cubicBezTo>
                <a:cubicBezTo>
                  <a:pt x="309" y="562"/>
                  <a:pt x="309" y="562"/>
                  <a:pt x="309" y="562"/>
                </a:cubicBezTo>
                <a:cubicBezTo>
                  <a:pt x="313" y="440"/>
                  <a:pt x="313" y="440"/>
                  <a:pt x="313" y="440"/>
                </a:cubicBezTo>
                <a:cubicBezTo>
                  <a:pt x="313" y="440"/>
                  <a:pt x="325" y="457"/>
                  <a:pt x="328" y="466"/>
                </a:cubicBezTo>
                <a:cubicBezTo>
                  <a:pt x="331" y="475"/>
                  <a:pt x="329" y="472"/>
                  <a:pt x="323" y="484"/>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srgbClr val="000000"/>
              </a:solidFill>
            </a:endParaRPr>
          </a:p>
        </p:txBody>
      </p:sp>
      <p:sp>
        <p:nvSpPr>
          <p:cNvPr id="100" name="Oval 99"/>
          <p:cNvSpPr/>
          <p:nvPr/>
        </p:nvSpPr>
        <p:spPr>
          <a:xfrm>
            <a:off x="4599141" y="3684149"/>
            <a:ext cx="1518324" cy="411480"/>
          </a:xfrm>
          <a:prstGeom prst="ellipse">
            <a:avLst/>
          </a:prstGeom>
          <a:solidFill>
            <a:schemeClr val="tx2">
              <a:alpha val="51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8" name="Title 1"/>
          <p:cNvSpPr txBox="1">
            <a:spLocks/>
          </p:cNvSpPr>
          <p:nvPr/>
        </p:nvSpPr>
        <p:spPr bwMode="auto">
          <a:xfrm>
            <a:off x="3066953" y="1856574"/>
            <a:ext cx="2044717" cy="1497488"/>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algn="ctr" defTabSz="914400" fontAlgn="base">
              <a:spcBef>
                <a:spcPct val="0"/>
              </a:spcBef>
              <a:spcAft>
                <a:spcPct val="0"/>
              </a:spcAft>
              <a:defRPr/>
            </a:pPr>
            <a:r>
              <a:rPr lang="en-US" sz="2000" b="1" dirty="0" smtClean="0">
                <a:ln w="3175">
                  <a:noFill/>
                </a:ln>
                <a:solidFill>
                  <a:prstClr val="white">
                    <a:alpha val="90000"/>
                  </a:prstClr>
                </a:solidFill>
                <a:cs typeface="Arial" pitchFamily="34" charset="0"/>
              </a:rPr>
              <a:t>Analyze </a:t>
            </a:r>
            <a:br>
              <a:rPr lang="en-US" sz="2000" b="1" dirty="0" smtClean="0">
                <a:ln w="3175">
                  <a:noFill/>
                </a:ln>
                <a:solidFill>
                  <a:prstClr val="white">
                    <a:alpha val="90000"/>
                  </a:prstClr>
                </a:solidFill>
                <a:cs typeface="Arial" pitchFamily="34" charset="0"/>
              </a:rPr>
            </a:br>
            <a:r>
              <a:rPr lang="en-US" sz="2000" b="1" dirty="0" smtClean="0">
                <a:ln w="3175">
                  <a:noFill/>
                </a:ln>
                <a:solidFill>
                  <a:prstClr val="white">
                    <a:alpha val="90000"/>
                  </a:prstClr>
                </a:solidFill>
                <a:cs typeface="Arial" pitchFamily="34" charset="0"/>
              </a:rPr>
              <a:t>Plan</a:t>
            </a:r>
            <a:br>
              <a:rPr lang="en-US" sz="2000" b="1" dirty="0" smtClean="0">
                <a:ln w="3175">
                  <a:noFill/>
                </a:ln>
                <a:solidFill>
                  <a:prstClr val="white">
                    <a:alpha val="90000"/>
                  </a:prstClr>
                </a:solidFill>
                <a:cs typeface="Arial" pitchFamily="34" charset="0"/>
              </a:rPr>
            </a:br>
            <a:r>
              <a:rPr lang="en-US" sz="2000" b="1" dirty="0" smtClean="0">
                <a:ln w="3175">
                  <a:noFill/>
                </a:ln>
                <a:solidFill>
                  <a:prstClr val="white">
                    <a:alpha val="90000"/>
                  </a:prstClr>
                </a:solidFill>
                <a:cs typeface="Arial" pitchFamily="34" charset="0"/>
              </a:rPr>
              <a:t>Predict</a:t>
            </a:r>
            <a:endParaRPr lang="en-US" sz="2000" b="1" dirty="0">
              <a:ln w="3175">
                <a:noFill/>
              </a:ln>
              <a:solidFill>
                <a:prstClr val="white">
                  <a:alpha val="90000"/>
                </a:prstClr>
              </a:solidFill>
              <a:cs typeface="Arial" pitchFamily="34" charset="0"/>
            </a:endParaRPr>
          </a:p>
        </p:txBody>
      </p:sp>
      <p:sp>
        <p:nvSpPr>
          <p:cNvPr id="2" name="Rectangle 1"/>
          <p:cNvSpPr/>
          <p:nvPr/>
        </p:nvSpPr>
        <p:spPr>
          <a:xfrm>
            <a:off x="3455539" y="1848734"/>
            <a:ext cx="1268296" cy="400110"/>
          </a:xfrm>
          <a:prstGeom prst="rect">
            <a:avLst/>
          </a:prstGeom>
        </p:spPr>
        <p:txBody>
          <a:bodyPr wrap="none">
            <a:spAutoFit/>
          </a:bodyPr>
          <a:lstStyle/>
          <a:p>
            <a:pPr defTabSz="914400"/>
            <a:r>
              <a:rPr lang="en-US" sz="2000" b="1" dirty="0" smtClean="0">
                <a:ln w="3175">
                  <a:noFill/>
                </a:ln>
                <a:solidFill>
                  <a:prstClr val="white">
                    <a:alpha val="90000"/>
                  </a:prstClr>
                </a:solidFill>
                <a:cs typeface="Arial" pitchFamily="34" charset="0"/>
              </a:rPr>
              <a:t>Discover</a:t>
            </a:r>
            <a:endParaRPr lang="en-US" sz="2000" b="1" dirty="0">
              <a:ln w="3175">
                <a:noFill/>
              </a:ln>
              <a:solidFill>
                <a:prstClr val="white">
                  <a:alpha val="90000"/>
                </a:prstClr>
              </a:solidFill>
              <a:cs typeface="Arial" pitchFamily="34" charset="0"/>
            </a:endParaRPr>
          </a:p>
        </p:txBody>
      </p:sp>
    </p:spTree>
    <p:extLst>
      <p:ext uri="{BB962C8B-B14F-4D97-AF65-F5344CB8AC3E}">
        <p14:creationId xmlns="" xmlns:p14="http://schemas.microsoft.com/office/powerpoint/2010/main" val="21020855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autoRev="1" fill="hold" grpId="0" nodeType="withEffect">
                                  <p:stCondLst>
                                    <p:cond delay="0"/>
                                  </p:stCondLst>
                                  <p:childTnLst>
                                    <p:animScale>
                                      <p:cBhvr>
                                        <p:cTn id="6" dur="250" fill="hold"/>
                                        <p:tgtEl>
                                          <p:spTgt spid="2"/>
                                        </p:tgtEl>
                                      </p:cBhvr>
                                      <p:by x="110000" y="110000"/>
                                    </p:animScale>
                                  </p:childTnLst>
                                </p:cTn>
                              </p:par>
                              <p:par>
                                <p:cTn id="7" presetID="9" presetClass="emph" presetSubtype="0" grpId="0" nodeType="withEffect">
                                  <p:stCondLst>
                                    <p:cond delay="0"/>
                                  </p:stCondLst>
                                  <p:childTnLst>
                                    <p:set>
                                      <p:cBhvr rctx="PPT">
                                        <p:cTn id="8" dur="indefinite"/>
                                        <p:tgtEl>
                                          <p:spTgt spid="28"/>
                                        </p:tgtEl>
                                        <p:attrNameLst>
                                          <p:attrName>style.opacity</p:attrName>
                                        </p:attrNameLst>
                                      </p:cBhvr>
                                      <p:to>
                                        <p:strVal val="0.5"/>
                                      </p:to>
                                    </p:set>
                                    <p:animEffect filter="image" prLst="opacity: 0.5">
                                      <p:cBhvr rctx="IE">
                                        <p:cTn id="9"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8"/>
          <p:cNvGrpSpPr/>
          <p:nvPr/>
        </p:nvGrpSpPr>
        <p:grpSpPr>
          <a:xfrm>
            <a:off x="260444" y="895350"/>
            <a:ext cx="1662722" cy="3325701"/>
            <a:chOff x="260444" y="895350"/>
            <a:chExt cx="1662722" cy="3325701"/>
          </a:xfrm>
        </p:grpSpPr>
        <p:sp>
          <p:nvSpPr>
            <p:cNvPr id="2" name="Rectangle 1"/>
            <p:cNvSpPr/>
            <p:nvPr/>
          </p:nvSpPr>
          <p:spPr>
            <a:xfrm>
              <a:off x="466377" y="3867150"/>
              <a:ext cx="1331376"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ea typeface="MS PGothic" pitchFamily="34" charset="-128"/>
                  <a:cs typeface="Arial" pitchFamily="34" charset="0"/>
                </a:rPr>
                <a:t>Customers</a:t>
              </a:r>
            </a:p>
          </p:txBody>
        </p:sp>
        <p:sp>
          <p:nvSpPr>
            <p:cNvPr id="12" name="Freeform 10"/>
            <p:cNvSpPr>
              <a:spLocks/>
            </p:cNvSpPr>
            <p:nvPr/>
          </p:nvSpPr>
          <p:spPr bwMode="auto">
            <a:xfrm>
              <a:off x="933538" y="1922095"/>
              <a:ext cx="408897" cy="1688574"/>
            </a:xfrm>
            <a:custGeom>
              <a:avLst/>
              <a:gdLst>
                <a:gd name="T0" fmla="*/ 747 w 774"/>
                <a:gd name="T1" fmla="*/ 836 h 3197"/>
                <a:gd name="T2" fmla="*/ 700 w 774"/>
                <a:gd name="T3" fmla="*/ 559 h 3197"/>
                <a:gd name="T4" fmla="*/ 503 w 774"/>
                <a:gd name="T5" fmla="*/ 492 h 3197"/>
                <a:gd name="T6" fmla="*/ 492 w 774"/>
                <a:gd name="T7" fmla="*/ 422 h 3197"/>
                <a:gd name="T8" fmla="*/ 433 w 774"/>
                <a:gd name="T9" fmla="*/ 54 h 3197"/>
                <a:gd name="T10" fmla="*/ 173 w 774"/>
                <a:gd name="T11" fmla="*/ 322 h 3197"/>
                <a:gd name="T12" fmla="*/ 178 w 774"/>
                <a:gd name="T13" fmla="*/ 364 h 3197"/>
                <a:gd name="T14" fmla="*/ 193 w 774"/>
                <a:gd name="T15" fmla="*/ 413 h 3197"/>
                <a:gd name="T16" fmla="*/ 189 w 774"/>
                <a:gd name="T17" fmla="*/ 487 h 3197"/>
                <a:gd name="T18" fmla="*/ 264 w 774"/>
                <a:gd name="T19" fmla="*/ 502 h 3197"/>
                <a:gd name="T20" fmla="*/ 126 w 774"/>
                <a:gd name="T21" fmla="*/ 600 h 3197"/>
                <a:gd name="T22" fmla="*/ 7 w 774"/>
                <a:gd name="T23" fmla="*/ 849 h 3197"/>
                <a:gd name="T24" fmla="*/ 46 w 774"/>
                <a:gd name="T25" fmla="*/ 922 h 3197"/>
                <a:gd name="T26" fmla="*/ 117 w 774"/>
                <a:gd name="T27" fmla="*/ 1100 h 3197"/>
                <a:gd name="T28" fmla="*/ 161 w 774"/>
                <a:gd name="T29" fmla="*/ 1213 h 3197"/>
                <a:gd name="T30" fmla="*/ 52 w 774"/>
                <a:gd name="T31" fmla="*/ 1967 h 3197"/>
                <a:gd name="T32" fmla="*/ 197 w 774"/>
                <a:gd name="T33" fmla="*/ 2233 h 3197"/>
                <a:gd name="T34" fmla="*/ 319 w 774"/>
                <a:gd name="T35" fmla="*/ 2917 h 3197"/>
                <a:gd name="T36" fmla="*/ 296 w 774"/>
                <a:gd name="T37" fmla="*/ 3150 h 3197"/>
                <a:gd name="T38" fmla="*/ 437 w 774"/>
                <a:gd name="T39" fmla="*/ 3102 h 3197"/>
                <a:gd name="T40" fmla="*/ 427 w 774"/>
                <a:gd name="T41" fmla="*/ 2915 h 3197"/>
                <a:gd name="T42" fmla="*/ 392 w 774"/>
                <a:gd name="T43" fmla="*/ 2766 h 3197"/>
                <a:gd name="T44" fmla="*/ 417 w 774"/>
                <a:gd name="T45" fmla="*/ 2444 h 3197"/>
                <a:gd name="T46" fmla="*/ 468 w 774"/>
                <a:gd name="T47" fmla="*/ 2947 h 3197"/>
                <a:gd name="T48" fmla="*/ 453 w 774"/>
                <a:gd name="T49" fmla="*/ 3155 h 3197"/>
                <a:gd name="T50" fmla="*/ 599 w 774"/>
                <a:gd name="T51" fmla="*/ 3113 h 3197"/>
                <a:gd name="T52" fmla="*/ 589 w 774"/>
                <a:gd name="T53" fmla="*/ 2768 h 3197"/>
                <a:gd name="T54" fmla="*/ 572 w 774"/>
                <a:gd name="T55" fmla="*/ 2170 h 3197"/>
                <a:gd name="T56" fmla="*/ 625 w 774"/>
                <a:gd name="T57" fmla="*/ 2044 h 3197"/>
                <a:gd name="T58" fmla="*/ 702 w 774"/>
                <a:gd name="T59" fmla="*/ 1460 h 3197"/>
                <a:gd name="T60" fmla="*/ 654 w 774"/>
                <a:gd name="T61" fmla="*/ 1113 h 3197"/>
                <a:gd name="T62" fmla="*/ 709 w 774"/>
                <a:gd name="T63" fmla="*/ 1048 h 3197"/>
                <a:gd name="T64" fmla="*/ 748 w 774"/>
                <a:gd name="T65" fmla="*/ 981 h 3197"/>
                <a:gd name="T66" fmla="*/ 743 w 774"/>
                <a:gd name="T67" fmla="*/ 903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4" h="3197">
                  <a:moveTo>
                    <a:pt x="743" y="903"/>
                  </a:moveTo>
                  <a:cubicBezTo>
                    <a:pt x="747" y="836"/>
                    <a:pt x="747" y="836"/>
                    <a:pt x="747" y="836"/>
                  </a:cubicBezTo>
                  <a:cubicBezTo>
                    <a:pt x="774" y="834"/>
                    <a:pt x="774" y="834"/>
                    <a:pt x="774" y="834"/>
                  </a:cubicBezTo>
                  <a:cubicBezTo>
                    <a:pt x="774" y="834"/>
                    <a:pt x="773" y="602"/>
                    <a:pt x="700" y="559"/>
                  </a:cubicBezTo>
                  <a:cubicBezTo>
                    <a:pt x="564" y="552"/>
                    <a:pt x="564" y="552"/>
                    <a:pt x="564" y="552"/>
                  </a:cubicBezTo>
                  <a:cubicBezTo>
                    <a:pt x="564" y="552"/>
                    <a:pt x="505" y="518"/>
                    <a:pt x="503" y="492"/>
                  </a:cubicBezTo>
                  <a:cubicBezTo>
                    <a:pt x="496" y="489"/>
                    <a:pt x="496" y="489"/>
                    <a:pt x="496" y="489"/>
                  </a:cubicBezTo>
                  <a:cubicBezTo>
                    <a:pt x="492" y="422"/>
                    <a:pt x="492" y="422"/>
                    <a:pt x="492" y="422"/>
                  </a:cubicBezTo>
                  <a:cubicBezTo>
                    <a:pt x="492" y="422"/>
                    <a:pt x="548" y="383"/>
                    <a:pt x="544" y="281"/>
                  </a:cubicBezTo>
                  <a:cubicBezTo>
                    <a:pt x="544" y="281"/>
                    <a:pt x="555" y="50"/>
                    <a:pt x="433" y="54"/>
                  </a:cubicBezTo>
                  <a:cubicBezTo>
                    <a:pt x="433" y="54"/>
                    <a:pt x="403" y="0"/>
                    <a:pt x="301" y="32"/>
                  </a:cubicBezTo>
                  <a:cubicBezTo>
                    <a:pt x="301" y="32"/>
                    <a:pt x="145" y="63"/>
                    <a:pt x="173" y="322"/>
                  </a:cubicBezTo>
                  <a:cubicBezTo>
                    <a:pt x="173" y="322"/>
                    <a:pt x="167" y="374"/>
                    <a:pt x="160" y="396"/>
                  </a:cubicBezTo>
                  <a:cubicBezTo>
                    <a:pt x="160" y="396"/>
                    <a:pt x="173" y="383"/>
                    <a:pt x="178" y="364"/>
                  </a:cubicBezTo>
                  <a:cubicBezTo>
                    <a:pt x="178" y="364"/>
                    <a:pt x="186" y="426"/>
                    <a:pt x="171" y="442"/>
                  </a:cubicBezTo>
                  <a:cubicBezTo>
                    <a:pt x="171" y="442"/>
                    <a:pt x="187" y="422"/>
                    <a:pt x="193" y="413"/>
                  </a:cubicBezTo>
                  <a:cubicBezTo>
                    <a:pt x="199" y="403"/>
                    <a:pt x="199" y="403"/>
                    <a:pt x="199" y="403"/>
                  </a:cubicBezTo>
                  <a:cubicBezTo>
                    <a:pt x="199" y="403"/>
                    <a:pt x="199" y="468"/>
                    <a:pt x="189" y="487"/>
                  </a:cubicBezTo>
                  <a:cubicBezTo>
                    <a:pt x="189" y="487"/>
                    <a:pt x="252" y="483"/>
                    <a:pt x="267" y="439"/>
                  </a:cubicBezTo>
                  <a:cubicBezTo>
                    <a:pt x="264" y="502"/>
                    <a:pt x="264" y="502"/>
                    <a:pt x="264" y="502"/>
                  </a:cubicBezTo>
                  <a:cubicBezTo>
                    <a:pt x="202" y="572"/>
                    <a:pt x="202" y="572"/>
                    <a:pt x="202" y="572"/>
                  </a:cubicBezTo>
                  <a:cubicBezTo>
                    <a:pt x="202" y="572"/>
                    <a:pt x="158" y="598"/>
                    <a:pt x="126" y="600"/>
                  </a:cubicBezTo>
                  <a:cubicBezTo>
                    <a:pt x="126" y="600"/>
                    <a:pt x="35" y="587"/>
                    <a:pt x="15" y="700"/>
                  </a:cubicBezTo>
                  <a:cubicBezTo>
                    <a:pt x="15" y="700"/>
                    <a:pt x="0" y="806"/>
                    <a:pt x="7" y="849"/>
                  </a:cubicBezTo>
                  <a:cubicBezTo>
                    <a:pt x="24" y="853"/>
                    <a:pt x="24" y="853"/>
                    <a:pt x="24" y="853"/>
                  </a:cubicBezTo>
                  <a:cubicBezTo>
                    <a:pt x="24" y="853"/>
                    <a:pt x="8" y="886"/>
                    <a:pt x="46" y="922"/>
                  </a:cubicBezTo>
                  <a:cubicBezTo>
                    <a:pt x="46" y="922"/>
                    <a:pt x="54" y="1018"/>
                    <a:pt x="61" y="1035"/>
                  </a:cubicBezTo>
                  <a:cubicBezTo>
                    <a:pt x="61" y="1035"/>
                    <a:pt x="80" y="1104"/>
                    <a:pt x="117" y="1100"/>
                  </a:cubicBezTo>
                  <a:cubicBezTo>
                    <a:pt x="171" y="1104"/>
                    <a:pt x="171" y="1104"/>
                    <a:pt x="171" y="1104"/>
                  </a:cubicBezTo>
                  <a:cubicBezTo>
                    <a:pt x="171" y="1104"/>
                    <a:pt x="186" y="1169"/>
                    <a:pt x="161" y="1213"/>
                  </a:cubicBezTo>
                  <a:cubicBezTo>
                    <a:pt x="161" y="1213"/>
                    <a:pt x="59" y="1349"/>
                    <a:pt x="57" y="1425"/>
                  </a:cubicBezTo>
                  <a:cubicBezTo>
                    <a:pt x="57" y="1425"/>
                    <a:pt x="18" y="1841"/>
                    <a:pt x="52" y="1967"/>
                  </a:cubicBezTo>
                  <a:cubicBezTo>
                    <a:pt x="154" y="1980"/>
                    <a:pt x="154" y="1980"/>
                    <a:pt x="154" y="1980"/>
                  </a:cubicBezTo>
                  <a:cubicBezTo>
                    <a:pt x="154" y="1980"/>
                    <a:pt x="197" y="2183"/>
                    <a:pt x="197" y="2233"/>
                  </a:cubicBezTo>
                  <a:cubicBezTo>
                    <a:pt x="197" y="2233"/>
                    <a:pt x="193" y="2385"/>
                    <a:pt x="217" y="2495"/>
                  </a:cubicBezTo>
                  <a:cubicBezTo>
                    <a:pt x="217" y="2495"/>
                    <a:pt x="293" y="2833"/>
                    <a:pt x="319" y="2917"/>
                  </a:cubicBezTo>
                  <a:cubicBezTo>
                    <a:pt x="319" y="2917"/>
                    <a:pt x="325" y="2929"/>
                    <a:pt x="324" y="2951"/>
                  </a:cubicBezTo>
                  <a:cubicBezTo>
                    <a:pt x="315" y="2973"/>
                    <a:pt x="265" y="3102"/>
                    <a:pt x="296" y="3150"/>
                  </a:cubicBezTo>
                  <a:cubicBezTo>
                    <a:pt x="296" y="3150"/>
                    <a:pt x="323" y="3197"/>
                    <a:pt x="397" y="3174"/>
                  </a:cubicBezTo>
                  <a:cubicBezTo>
                    <a:pt x="397" y="3174"/>
                    <a:pt x="432" y="3153"/>
                    <a:pt x="437" y="3102"/>
                  </a:cubicBezTo>
                  <a:cubicBezTo>
                    <a:pt x="437" y="3102"/>
                    <a:pt x="442" y="3028"/>
                    <a:pt x="443" y="3007"/>
                  </a:cubicBezTo>
                  <a:cubicBezTo>
                    <a:pt x="443" y="3007"/>
                    <a:pt x="440" y="2931"/>
                    <a:pt x="427" y="2915"/>
                  </a:cubicBezTo>
                  <a:cubicBezTo>
                    <a:pt x="427" y="2915"/>
                    <a:pt x="427" y="2915"/>
                    <a:pt x="427" y="2915"/>
                  </a:cubicBezTo>
                  <a:cubicBezTo>
                    <a:pt x="415" y="2885"/>
                    <a:pt x="392" y="2816"/>
                    <a:pt x="392" y="2766"/>
                  </a:cubicBezTo>
                  <a:cubicBezTo>
                    <a:pt x="392" y="2766"/>
                    <a:pt x="382" y="2289"/>
                    <a:pt x="382" y="2278"/>
                  </a:cubicBezTo>
                  <a:cubicBezTo>
                    <a:pt x="382" y="2267"/>
                    <a:pt x="405" y="2371"/>
                    <a:pt x="417" y="2444"/>
                  </a:cubicBezTo>
                  <a:cubicBezTo>
                    <a:pt x="417" y="2444"/>
                    <a:pt x="429" y="2572"/>
                    <a:pt x="449" y="2631"/>
                  </a:cubicBezTo>
                  <a:cubicBezTo>
                    <a:pt x="449" y="2631"/>
                    <a:pt x="494" y="2839"/>
                    <a:pt x="468" y="2947"/>
                  </a:cubicBezTo>
                  <a:cubicBezTo>
                    <a:pt x="468" y="2947"/>
                    <a:pt x="452" y="2993"/>
                    <a:pt x="450" y="3040"/>
                  </a:cubicBezTo>
                  <a:cubicBezTo>
                    <a:pt x="444" y="3079"/>
                    <a:pt x="443" y="3122"/>
                    <a:pt x="453" y="3155"/>
                  </a:cubicBezTo>
                  <a:cubicBezTo>
                    <a:pt x="453" y="3155"/>
                    <a:pt x="452" y="3169"/>
                    <a:pt x="517" y="3169"/>
                  </a:cubicBezTo>
                  <a:cubicBezTo>
                    <a:pt x="517" y="3169"/>
                    <a:pt x="594" y="3170"/>
                    <a:pt x="599" y="3113"/>
                  </a:cubicBezTo>
                  <a:cubicBezTo>
                    <a:pt x="599" y="3113"/>
                    <a:pt x="604" y="2956"/>
                    <a:pt x="576" y="2918"/>
                  </a:cubicBezTo>
                  <a:cubicBezTo>
                    <a:pt x="576" y="2892"/>
                    <a:pt x="579" y="2832"/>
                    <a:pt x="589" y="2768"/>
                  </a:cubicBezTo>
                  <a:cubicBezTo>
                    <a:pt x="589" y="2768"/>
                    <a:pt x="664" y="2453"/>
                    <a:pt x="579" y="2315"/>
                  </a:cubicBezTo>
                  <a:cubicBezTo>
                    <a:pt x="579" y="2315"/>
                    <a:pt x="564" y="2220"/>
                    <a:pt x="572" y="2170"/>
                  </a:cubicBezTo>
                  <a:cubicBezTo>
                    <a:pt x="572" y="2170"/>
                    <a:pt x="609" y="2057"/>
                    <a:pt x="609" y="2047"/>
                  </a:cubicBezTo>
                  <a:cubicBezTo>
                    <a:pt x="625" y="2044"/>
                    <a:pt x="625" y="2044"/>
                    <a:pt x="625" y="2044"/>
                  </a:cubicBezTo>
                  <a:cubicBezTo>
                    <a:pt x="625" y="2044"/>
                    <a:pt x="675" y="1520"/>
                    <a:pt x="667" y="1486"/>
                  </a:cubicBezTo>
                  <a:cubicBezTo>
                    <a:pt x="702" y="1460"/>
                    <a:pt x="702" y="1460"/>
                    <a:pt x="702" y="1460"/>
                  </a:cubicBezTo>
                  <a:cubicBezTo>
                    <a:pt x="702" y="1460"/>
                    <a:pt x="662" y="1351"/>
                    <a:pt x="657" y="1260"/>
                  </a:cubicBezTo>
                  <a:cubicBezTo>
                    <a:pt x="654" y="1113"/>
                    <a:pt x="654" y="1113"/>
                    <a:pt x="654" y="1113"/>
                  </a:cubicBezTo>
                  <a:cubicBezTo>
                    <a:pt x="654" y="1113"/>
                    <a:pt x="685" y="1107"/>
                    <a:pt x="689" y="1094"/>
                  </a:cubicBezTo>
                  <a:cubicBezTo>
                    <a:pt x="709" y="1048"/>
                    <a:pt x="709" y="1048"/>
                    <a:pt x="709" y="1048"/>
                  </a:cubicBezTo>
                  <a:cubicBezTo>
                    <a:pt x="709" y="1048"/>
                    <a:pt x="734" y="1046"/>
                    <a:pt x="734" y="1024"/>
                  </a:cubicBezTo>
                  <a:cubicBezTo>
                    <a:pt x="734" y="1024"/>
                    <a:pt x="752" y="1003"/>
                    <a:pt x="748" y="981"/>
                  </a:cubicBezTo>
                  <a:cubicBezTo>
                    <a:pt x="748" y="981"/>
                    <a:pt x="760" y="962"/>
                    <a:pt x="758" y="948"/>
                  </a:cubicBezTo>
                  <a:cubicBezTo>
                    <a:pt x="758" y="948"/>
                    <a:pt x="763" y="907"/>
                    <a:pt x="743" y="90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1374542" y="1933042"/>
              <a:ext cx="548624" cy="1641402"/>
            </a:xfrm>
            <a:custGeom>
              <a:avLst/>
              <a:gdLst>
                <a:gd name="T0" fmla="*/ 900 w 1039"/>
                <a:gd name="T1" fmla="*/ 788 h 3108"/>
                <a:gd name="T2" fmla="*/ 819 w 1039"/>
                <a:gd name="T3" fmla="*/ 656 h 3108"/>
                <a:gd name="T4" fmla="*/ 516 w 1039"/>
                <a:gd name="T5" fmla="*/ 477 h 3108"/>
                <a:gd name="T6" fmla="*/ 514 w 1039"/>
                <a:gd name="T7" fmla="*/ 370 h 3108"/>
                <a:gd name="T8" fmla="*/ 555 w 1039"/>
                <a:gd name="T9" fmla="*/ 283 h 3108"/>
                <a:gd name="T10" fmla="*/ 542 w 1039"/>
                <a:gd name="T11" fmla="*/ 182 h 3108"/>
                <a:gd name="T12" fmla="*/ 478 w 1039"/>
                <a:gd name="T13" fmla="*/ 38 h 3108"/>
                <a:gd name="T14" fmla="*/ 312 w 1039"/>
                <a:gd name="T15" fmla="*/ 21 h 3108"/>
                <a:gd name="T16" fmla="*/ 219 w 1039"/>
                <a:gd name="T17" fmla="*/ 160 h 3108"/>
                <a:gd name="T18" fmla="*/ 246 w 1039"/>
                <a:gd name="T19" fmla="*/ 243 h 3108"/>
                <a:gd name="T20" fmla="*/ 221 w 1039"/>
                <a:gd name="T21" fmla="*/ 296 h 3108"/>
                <a:gd name="T22" fmla="*/ 277 w 1039"/>
                <a:gd name="T23" fmla="*/ 354 h 3108"/>
                <a:gd name="T24" fmla="*/ 282 w 1039"/>
                <a:gd name="T25" fmla="*/ 453 h 3108"/>
                <a:gd name="T26" fmla="*/ 124 w 1039"/>
                <a:gd name="T27" fmla="*/ 557 h 3108"/>
                <a:gd name="T28" fmla="*/ 89 w 1039"/>
                <a:gd name="T29" fmla="*/ 907 h 3108"/>
                <a:gd name="T30" fmla="*/ 168 w 1039"/>
                <a:gd name="T31" fmla="*/ 1039 h 3108"/>
                <a:gd name="T32" fmla="*/ 138 w 1039"/>
                <a:gd name="T33" fmla="*/ 1575 h 3108"/>
                <a:gd name="T34" fmla="*/ 129 w 1039"/>
                <a:gd name="T35" fmla="*/ 1686 h 3108"/>
                <a:gd name="T36" fmla="*/ 121 w 1039"/>
                <a:gd name="T37" fmla="*/ 2010 h 3108"/>
                <a:gd name="T38" fmla="*/ 157 w 1039"/>
                <a:gd name="T39" fmla="*/ 2323 h 3108"/>
                <a:gd name="T40" fmla="*/ 149 w 1039"/>
                <a:gd name="T41" fmla="*/ 2514 h 3108"/>
                <a:gd name="T42" fmla="*/ 171 w 1039"/>
                <a:gd name="T43" fmla="*/ 2722 h 3108"/>
                <a:gd name="T44" fmla="*/ 199 w 1039"/>
                <a:gd name="T45" fmla="*/ 2882 h 3108"/>
                <a:gd name="T46" fmla="*/ 290 w 1039"/>
                <a:gd name="T47" fmla="*/ 3100 h 3108"/>
                <a:gd name="T48" fmla="*/ 384 w 1039"/>
                <a:gd name="T49" fmla="*/ 2984 h 3108"/>
                <a:gd name="T50" fmla="*/ 363 w 1039"/>
                <a:gd name="T51" fmla="*/ 2863 h 3108"/>
                <a:gd name="T52" fmla="*/ 386 w 1039"/>
                <a:gd name="T53" fmla="*/ 2702 h 3108"/>
                <a:gd name="T54" fmla="*/ 356 w 1039"/>
                <a:gd name="T55" fmla="*/ 2434 h 3108"/>
                <a:gd name="T56" fmla="*/ 420 w 1039"/>
                <a:gd name="T57" fmla="*/ 2064 h 3108"/>
                <a:gd name="T58" fmla="*/ 487 w 1039"/>
                <a:gd name="T59" fmla="*/ 2037 h 3108"/>
                <a:gd name="T60" fmla="*/ 491 w 1039"/>
                <a:gd name="T61" fmla="*/ 2401 h 3108"/>
                <a:gd name="T62" fmla="*/ 477 w 1039"/>
                <a:gd name="T63" fmla="*/ 2813 h 3108"/>
                <a:gd name="T64" fmla="*/ 484 w 1039"/>
                <a:gd name="T65" fmla="*/ 2971 h 3108"/>
                <a:gd name="T66" fmla="*/ 649 w 1039"/>
                <a:gd name="T67" fmla="*/ 3073 h 3108"/>
                <a:gd name="T68" fmla="*/ 779 w 1039"/>
                <a:gd name="T69" fmla="*/ 3000 h 3108"/>
                <a:gd name="T70" fmla="*/ 665 w 1039"/>
                <a:gd name="T71" fmla="*/ 2900 h 3108"/>
                <a:gd name="T72" fmla="*/ 675 w 1039"/>
                <a:gd name="T73" fmla="*/ 2731 h 3108"/>
                <a:gd name="T74" fmla="*/ 718 w 1039"/>
                <a:gd name="T75" fmla="*/ 2574 h 3108"/>
                <a:gd name="T76" fmla="*/ 706 w 1039"/>
                <a:gd name="T77" fmla="*/ 2393 h 3108"/>
                <a:gd name="T78" fmla="*/ 729 w 1039"/>
                <a:gd name="T79" fmla="*/ 2092 h 3108"/>
                <a:gd name="T80" fmla="*/ 779 w 1039"/>
                <a:gd name="T81" fmla="*/ 1705 h 3108"/>
                <a:gd name="T82" fmla="*/ 778 w 1039"/>
                <a:gd name="T83" fmla="*/ 1593 h 3108"/>
                <a:gd name="T84" fmla="*/ 768 w 1039"/>
                <a:gd name="T85" fmla="*/ 1075 h 3108"/>
                <a:gd name="T86" fmla="*/ 1010 w 1039"/>
                <a:gd name="T87" fmla="*/ 943 h 3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9" h="3108">
                  <a:moveTo>
                    <a:pt x="1010" y="943"/>
                  </a:moveTo>
                  <a:cubicBezTo>
                    <a:pt x="1010" y="943"/>
                    <a:pt x="977" y="853"/>
                    <a:pt x="900" y="788"/>
                  </a:cubicBezTo>
                  <a:cubicBezTo>
                    <a:pt x="902" y="788"/>
                    <a:pt x="903" y="789"/>
                    <a:pt x="905" y="790"/>
                  </a:cubicBezTo>
                  <a:cubicBezTo>
                    <a:pt x="905" y="790"/>
                    <a:pt x="842" y="716"/>
                    <a:pt x="819" y="656"/>
                  </a:cubicBezTo>
                  <a:cubicBezTo>
                    <a:pt x="819" y="656"/>
                    <a:pt x="781" y="576"/>
                    <a:pt x="660" y="537"/>
                  </a:cubicBezTo>
                  <a:cubicBezTo>
                    <a:pt x="660" y="537"/>
                    <a:pt x="660" y="537"/>
                    <a:pt x="516" y="477"/>
                  </a:cubicBezTo>
                  <a:cubicBezTo>
                    <a:pt x="503" y="468"/>
                    <a:pt x="493" y="458"/>
                    <a:pt x="494" y="450"/>
                  </a:cubicBezTo>
                  <a:cubicBezTo>
                    <a:pt x="494" y="418"/>
                    <a:pt x="503" y="399"/>
                    <a:pt x="514" y="370"/>
                  </a:cubicBezTo>
                  <a:cubicBezTo>
                    <a:pt x="520" y="352"/>
                    <a:pt x="517" y="338"/>
                    <a:pt x="533" y="326"/>
                  </a:cubicBezTo>
                  <a:cubicBezTo>
                    <a:pt x="546" y="316"/>
                    <a:pt x="551" y="299"/>
                    <a:pt x="555" y="283"/>
                  </a:cubicBezTo>
                  <a:cubicBezTo>
                    <a:pt x="557" y="272"/>
                    <a:pt x="571" y="216"/>
                    <a:pt x="543" y="226"/>
                  </a:cubicBezTo>
                  <a:cubicBezTo>
                    <a:pt x="517" y="226"/>
                    <a:pt x="542" y="200"/>
                    <a:pt x="542" y="182"/>
                  </a:cubicBezTo>
                  <a:cubicBezTo>
                    <a:pt x="542" y="155"/>
                    <a:pt x="543" y="112"/>
                    <a:pt x="536" y="86"/>
                  </a:cubicBezTo>
                  <a:cubicBezTo>
                    <a:pt x="529" y="60"/>
                    <a:pt x="497" y="53"/>
                    <a:pt x="478" y="38"/>
                  </a:cubicBezTo>
                  <a:cubicBezTo>
                    <a:pt x="452" y="18"/>
                    <a:pt x="430" y="0"/>
                    <a:pt x="395" y="5"/>
                  </a:cubicBezTo>
                  <a:cubicBezTo>
                    <a:pt x="360" y="9"/>
                    <a:pt x="345" y="0"/>
                    <a:pt x="312" y="21"/>
                  </a:cubicBezTo>
                  <a:cubicBezTo>
                    <a:pt x="287" y="35"/>
                    <a:pt x="243" y="43"/>
                    <a:pt x="235" y="75"/>
                  </a:cubicBezTo>
                  <a:cubicBezTo>
                    <a:pt x="227" y="99"/>
                    <a:pt x="208" y="136"/>
                    <a:pt x="219" y="160"/>
                  </a:cubicBezTo>
                  <a:cubicBezTo>
                    <a:pt x="224" y="172"/>
                    <a:pt x="220" y="185"/>
                    <a:pt x="224" y="198"/>
                  </a:cubicBezTo>
                  <a:cubicBezTo>
                    <a:pt x="229" y="214"/>
                    <a:pt x="245" y="226"/>
                    <a:pt x="246" y="243"/>
                  </a:cubicBezTo>
                  <a:cubicBezTo>
                    <a:pt x="237" y="249"/>
                    <a:pt x="226" y="240"/>
                    <a:pt x="217" y="246"/>
                  </a:cubicBezTo>
                  <a:cubicBezTo>
                    <a:pt x="204" y="255"/>
                    <a:pt x="217" y="285"/>
                    <a:pt x="221" y="296"/>
                  </a:cubicBezTo>
                  <a:cubicBezTo>
                    <a:pt x="229" y="309"/>
                    <a:pt x="242" y="339"/>
                    <a:pt x="258" y="345"/>
                  </a:cubicBezTo>
                  <a:cubicBezTo>
                    <a:pt x="270" y="349"/>
                    <a:pt x="272" y="341"/>
                    <a:pt x="277" y="354"/>
                  </a:cubicBezTo>
                  <a:cubicBezTo>
                    <a:pt x="283" y="370"/>
                    <a:pt x="290" y="384"/>
                    <a:pt x="294" y="399"/>
                  </a:cubicBezTo>
                  <a:cubicBezTo>
                    <a:pt x="299" y="416"/>
                    <a:pt x="293" y="434"/>
                    <a:pt x="282" y="453"/>
                  </a:cubicBezTo>
                  <a:cubicBezTo>
                    <a:pt x="281" y="453"/>
                    <a:pt x="281" y="453"/>
                    <a:pt x="281" y="453"/>
                  </a:cubicBezTo>
                  <a:cubicBezTo>
                    <a:pt x="281" y="453"/>
                    <a:pt x="141" y="553"/>
                    <a:pt x="124" y="557"/>
                  </a:cubicBezTo>
                  <a:cubicBezTo>
                    <a:pt x="124" y="557"/>
                    <a:pt x="0" y="640"/>
                    <a:pt x="44" y="820"/>
                  </a:cubicBezTo>
                  <a:cubicBezTo>
                    <a:pt x="44" y="820"/>
                    <a:pt x="44" y="821"/>
                    <a:pt x="89" y="907"/>
                  </a:cubicBezTo>
                  <a:cubicBezTo>
                    <a:pt x="85" y="912"/>
                    <a:pt x="85" y="912"/>
                    <a:pt x="85" y="912"/>
                  </a:cubicBezTo>
                  <a:cubicBezTo>
                    <a:pt x="125" y="973"/>
                    <a:pt x="151" y="1013"/>
                    <a:pt x="168" y="1039"/>
                  </a:cubicBezTo>
                  <a:cubicBezTo>
                    <a:pt x="181" y="1076"/>
                    <a:pt x="190" y="1114"/>
                    <a:pt x="185" y="1140"/>
                  </a:cubicBezTo>
                  <a:cubicBezTo>
                    <a:pt x="185" y="1140"/>
                    <a:pt x="119" y="1540"/>
                    <a:pt x="138" y="1575"/>
                  </a:cubicBezTo>
                  <a:cubicBezTo>
                    <a:pt x="139" y="1575"/>
                    <a:pt x="140" y="1575"/>
                    <a:pt x="141" y="1575"/>
                  </a:cubicBezTo>
                  <a:cubicBezTo>
                    <a:pt x="135" y="1636"/>
                    <a:pt x="129" y="1679"/>
                    <a:pt x="129" y="1686"/>
                  </a:cubicBezTo>
                  <a:cubicBezTo>
                    <a:pt x="125" y="1728"/>
                    <a:pt x="124" y="1767"/>
                    <a:pt x="132" y="1807"/>
                  </a:cubicBezTo>
                  <a:cubicBezTo>
                    <a:pt x="147" y="1871"/>
                    <a:pt x="128" y="1944"/>
                    <a:pt x="121" y="2010"/>
                  </a:cubicBezTo>
                  <a:cubicBezTo>
                    <a:pt x="112" y="2085"/>
                    <a:pt x="111" y="2162"/>
                    <a:pt x="127" y="2238"/>
                  </a:cubicBezTo>
                  <a:cubicBezTo>
                    <a:pt x="132" y="2268"/>
                    <a:pt x="142" y="2296"/>
                    <a:pt x="157" y="2323"/>
                  </a:cubicBezTo>
                  <a:cubicBezTo>
                    <a:pt x="169" y="2349"/>
                    <a:pt x="152" y="2381"/>
                    <a:pt x="149" y="2410"/>
                  </a:cubicBezTo>
                  <a:cubicBezTo>
                    <a:pt x="147" y="2444"/>
                    <a:pt x="147" y="2478"/>
                    <a:pt x="149" y="2514"/>
                  </a:cubicBezTo>
                  <a:cubicBezTo>
                    <a:pt x="154" y="2551"/>
                    <a:pt x="149" y="2595"/>
                    <a:pt x="161" y="2632"/>
                  </a:cubicBezTo>
                  <a:cubicBezTo>
                    <a:pt x="171" y="2665"/>
                    <a:pt x="175" y="2688"/>
                    <a:pt x="171" y="2722"/>
                  </a:cubicBezTo>
                  <a:cubicBezTo>
                    <a:pt x="168" y="2753"/>
                    <a:pt x="181" y="2779"/>
                    <a:pt x="181" y="2812"/>
                  </a:cubicBezTo>
                  <a:cubicBezTo>
                    <a:pt x="179" y="2842"/>
                    <a:pt x="195" y="2856"/>
                    <a:pt x="199" y="2882"/>
                  </a:cubicBezTo>
                  <a:cubicBezTo>
                    <a:pt x="204" y="2916"/>
                    <a:pt x="206" y="2951"/>
                    <a:pt x="208" y="2986"/>
                  </a:cubicBezTo>
                  <a:cubicBezTo>
                    <a:pt x="211" y="3043"/>
                    <a:pt x="231" y="3088"/>
                    <a:pt x="290" y="3100"/>
                  </a:cubicBezTo>
                  <a:cubicBezTo>
                    <a:pt x="335" y="3108"/>
                    <a:pt x="410" y="3108"/>
                    <a:pt x="399" y="3048"/>
                  </a:cubicBezTo>
                  <a:cubicBezTo>
                    <a:pt x="396" y="3025"/>
                    <a:pt x="390" y="3006"/>
                    <a:pt x="384" y="2984"/>
                  </a:cubicBezTo>
                  <a:cubicBezTo>
                    <a:pt x="379" y="2966"/>
                    <a:pt x="363" y="2951"/>
                    <a:pt x="360" y="2933"/>
                  </a:cubicBezTo>
                  <a:cubicBezTo>
                    <a:pt x="357" y="2917"/>
                    <a:pt x="354" y="2877"/>
                    <a:pt x="363" y="2863"/>
                  </a:cubicBezTo>
                  <a:cubicBezTo>
                    <a:pt x="380" y="2837"/>
                    <a:pt x="340" y="2813"/>
                    <a:pt x="362" y="2796"/>
                  </a:cubicBezTo>
                  <a:cubicBezTo>
                    <a:pt x="386" y="2776"/>
                    <a:pt x="393" y="2732"/>
                    <a:pt x="386" y="2702"/>
                  </a:cubicBezTo>
                  <a:cubicBezTo>
                    <a:pt x="374" y="2664"/>
                    <a:pt x="384" y="2625"/>
                    <a:pt x="372" y="2587"/>
                  </a:cubicBezTo>
                  <a:cubicBezTo>
                    <a:pt x="356" y="2540"/>
                    <a:pt x="360" y="2481"/>
                    <a:pt x="356" y="2434"/>
                  </a:cubicBezTo>
                  <a:cubicBezTo>
                    <a:pt x="352" y="2369"/>
                    <a:pt x="356" y="2300"/>
                    <a:pt x="372" y="2238"/>
                  </a:cubicBezTo>
                  <a:cubicBezTo>
                    <a:pt x="387" y="2179"/>
                    <a:pt x="409" y="2122"/>
                    <a:pt x="420" y="2064"/>
                  </a:cubicBezTo>
                  <a:cubicBezTo>
                    <a:pt x="423" y="2048"/>
                    <a:pt x="448" y="1886"/>
                    <a:pt x="463" y="1887"/>
                  </a:cubicBezTo>
                  <a:cubicBezTo>
                    <a:pt x="483" y="1890"/>
                    <a:pt x="485" y="2020"/>
                    <a:pt x="487" y="2037"/>
                  </a:cubicBezTo>
                  <a:cubicBezTo>
                    <a:pt x="494" y="2104"/>
                    <a:pt x="485" y="2169"/>
                    <a:pt x="490" y="2235"/>
                  </a:cubicBezTo>
                  <a:cubicBezTo>
                    <a:pt x="493" y="2292"/>
                    <a:pt x="497" y="2344"/>
                    <a:pt x="491" y="2401"/>
                  </a:cubicBezTo>
                  <a:cubicBezTo>
                    <a:pt x="483" y="2470"/>
                    <a:pt x="483" y="2540"/>
                    <a:pt x="475" y="2608"/>
                  </a:cubicBezTo>
                  <a:cubicBezTo>
                    <a:pt x="468" y="2678"/>
                    <a:pt x="470" y="2742"/>
                    <a:pt x="477" y="2813"/>
                  </a:cubicBezTo>
                  <a:cubicBezTo>
                    <a:pt x="480" y="2832"/>
                    <a:pt x="480" y="2850"/>
                    <a:pt x="480" y="2867"/>
                  </a:cubicBezTo>
                  <a:cubicBezTo>
                    <a:pt x="473" y="2893"/>
                    <a:pt x="473" y="2950"/>
                    <a:pt x="484" y="2971"/>
                  </a:cubicBezTo>
                  <a:cubicBezTo>
                    <a:pt x="505" y="3007"/>
                    <a:pt x="565" y="3007"/>
                    <a:pt x="595" y="3030"/>
                  </a:cubicBezTo>
                  <a:cubicBezTo>
                    <a:pt x="616" y="3045"/>
                    <a:pt x="622" y="3064"/>
                    <a:pt x="649" y="3073"/>
                  </a:cubicBezTo>
                  <a:cubicBezTo>
                    <a:pt x="675" y="3082"/>
                    <a:pt x="705" y="3087"/>
                    <a:pt x="733" y="3085"/>
                  </a:cubicBezTo>
                  <a:cubicBezTo>
                    <a:pt x="784" y="3080"/>
                    <a:pt x="814" y="3045"/>
                    <a:pt x="779" y="3000"/>
                  </a:cubicBezTo>
                  <a:cubicBezTo>
                    <a:pt x="762" y="2980"/>
                    <a:pt x="740" y="2968"/>
                    <a:pt x="718" y="2954"/>
                  </a:cubicBezTo>
                  <a:cubicBezTo>
                    <a:pt x="695" y="2940"/>
                    <a:pt x="682" y="2920"/>
                    <a:pt x="665" y="2900"/>
                  </a:cubicBezTo>
                  <a:cubicBezTo>
                    <a:pt x="643" y="2876"/>
                    <a:pt x="663" y="2823"/>
                    <a:pt x="679" y="2800"/>
                  </a:cubicBezTo>
                  <a:cubicBezTo>
                    <a:pt x="688" y="2788"/>
                    <a:pt x="676" y="2746"/>
                    <a:pt x="675" y="2731"/>
                  </a:cubicBezTo>
                  <a:cubicBezTo>
                    <a:pt x="673" y="2696"/>
                    <a:pt x="671" y="2678"/>
                    <a:pt x="686" y="2648"/>
                  </a:cubicBezTo>
                  <a:cubicBezTo>
                    <a:pt x="698" y="2625"/>
                    <a:pt x="713" y="2601"/>
                    <a:pt x="718" y="2574"/>
                  </a:cubicBezTo>
                  <a:cubicBezTo>
                    <a:pt x="723" y="2545"/>
                    <a:pt x="715" y="2511"/>
                    <a:pt x="715" y="2484"/>
                  </a:cubicBezTo>
                  <a:cubicBezTo>
                    <a:pt x="715" y="2453"/>
                    <a:pt x="715" y="2423"/>
                    <a:pt x="706" y="2393"/>
                  </a:cubicBezTo>
                  <a:cubicBezTo>
                    <a:pt x="696" y="2356"/>
                    <a:pt x="715" y="2333"/>
                    <a:pt x="716" y="2299"/>
                  </a:cubicBezTo>
                  <a:cubicBezTo>
                    <a:pt x="722" y="2230"/>
                    <a:pt x="720" y="2162"/>
                    <a:pt x="729" y="2092"/>
                  </a:cubicBezTo>
                  <a:cubicBezTo>
                    <a:pt x="737" y="2027"/>
                    <a:pt x="760" y="1967"/>
                    <a:pt x="769" y="1900"/>
                  </a:cubicBezTo>
                  <a:cubicBezTo>
                    <a:pt x="779" y="1836"/>
                    <a:pt x="782" y="1770"/>
                    <a:pt x="779" y="1705"/>
                  </a:cubicBezTo>
                  <a:cubicBezTo>
                    <a:pt x="779" y="1671"/>
                    <a:pt x="776" y="1639"/>
                    <a:pt x="779" y="1606"/>
                  </a:cubicBezTo>
                  <a:cubicBezTo>
                    <a:pt x="779" y="1605"/>
                    <a:pt x="779" y="1600"/>
                    <a:pt x="778" y="1593"/>
                  </a:cubicBezTo>
                  <a:cubicBezTo>
                    <a:pt x="786" y="1593"/>
                    <a:pt x="786" y="1593"/>
                    <a:pt x="786" y="1593"/>
                  </a:cubicBezTo>
                  <a:cubicBezTo>
                    <a:pt x="786" y="1593"/>
                    <a:pt x="772" y="1251"/>
                    <a:pt x="768" y="1075"/>
                  </a:cubicBezTo>
                  <a:cubicBezTo>
                    <a:pt x="785" y="1074"/>
                    <a:pt x="864" y="1069"/>
                    <a:pt x="905" y="1059"/>
                  </a:cubicBezTo>
                  <a:cubicBezTo>
                    <a:pt x="905" y="1059"/>
                    <a:pt x="1039" y="1069"/>
                    <a:pt x="1010" y="94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p:cNvSpPr>
            <p:nvPr/>
          </p:nvSpPr>
          <p:spPr bwMode="auto">
            <a:xfrm>
              <a:off x="887181" y="1793411"/>
              <a:ext cx="487361" cy="2012590"/>
            </a:xfrm>
            <a:custGeom>
              <a:avLst/>
              <a:gdLst>
                <a:gd name="T0" fmla="*/ 747 w 774"/>
                <a:gd name="T1" fmla="*/ 836 h 3197"/>
                <a:gd name="T2" fmla="*/ 700 w 774"/>
                <a:gd name="T3" fmla="*/ 559 h 3197"/>
                <a:gd name="T4" fmla="*/ 503 w 774"/>
                <a:gd name="T5" fmla="*/ 492 h 3197"/>
                <a:gd name="T6" fmla="*/ 492 w 774"/>
                <a:gd name="T7" fmla="*/ 422 h 3197"/>
                <a:gd name="T8" fmla="*/ 433 w 774"/>
                <a:gd name="T9" fmla="*/ 54 h 3197"/>
                <a:gd name="T10" fmla="*/ 173 w 774"/>
                <a:gd name="T11" fmla="*/ 322 h 3197"/>
                <a:gd name="T12" fmla="*/ 178 w 774"/>
                <a:gd name="T13" fmla="*/ 364 h 3197"/>
                <a:gd name="T14" fmla="*/ 193 w 774"/>
                <a:gd name="T15" fmla="*/ 413 h 3197"/>
                <a:gd name="T16" fmla="*/ 189 w 774"/>
                <a:gd name="T17" fmla="*/ 487 h 3197"/>
                <a:gd name="T18" fmla="*/ 264 w 774"/>
                <a:gd name="T19" fmla="*/ 502 h 3197"/>
                <a:gd name="T20" fmla="*/ 126 w 774"/>
                <a:gd name="T21" fmla="*/ 600 h 3197"/>
                <a:gd name="T22" fmla="*/ 7 w 774"/>
                <a:gd name="T23" fmla="*/ 849 h 3197"/>
                <a:gd name="T24" fmla="*/ 46 w 774"/>
                <a:gd name="T25" fmla="*/ 922 h 3197"/>
                <a:gd name="T26" fmla="*/ 117 w 774"/>
                <a:gd name="T27" fmla="*/ 1100 h 3197"/>
                <a:gd name="T28" fmla="*/ 161 w 774"/>
                <a:gd name="T29" fmla="*/ 1213 h 3197"/>
                <a:gd name="T30" fmla="*/ 52 w 774"/>
                <a:gd name="T31" fmla="*/ 1967 h 3197"/>
                <a:gd name="T32" fmla="*/ 197 w 774"/>
                <a:gd name="T33" fmla="*/ 2233 h 3197"/>
                <a:gd name="T34" fmla="*/ 319 w 774"/>
                <a:gd name="T35" fmla="*/ 2917 h 3197"/>
                <a:gd name="T36" fmla="*/ 296 w 774"/>
                <a:gd name="T37" fmla="*/ 3150 h 3197"/>
                <a:gd name="T38" fmla="*/ 437 w 774"/>
                <a:gd name="T39" fmla="*/ 3102 h 3197"/>
                <a:gd name="T40" fmla="*/ 427 w 774"/>
                <a:gd name="T41" fmla="*/ 2915 h 3197"/>
                <a:gd name="T42" fmla="*/ 392 w 774"/>
                <a:gd name="T43" fmla="*/ 2766 h 3197"/>
                <a:gd name="T44" fmla="*/ 417 w 774"/>
                <a:gd name="T45" fmla="*/ 2444 h 3197"/>
                <a:gd name="T46" fmla="*/ 468 w 774"/>
                <a:gd name="T47" fmla="*/ 2947 h 3197"/>
                <a:gd name="T48" fmla="*/ 453 w 774"/>
                <a:gd name="T49" fmla="*/ 3155 h 3197"/>
                <a:gd name="T50" fmla="*/ 599 w 774"/>
                <a:gd name="T51" fmla="*/ 3113 h 3197"/>
                <a:gd name="T52" fmla="*/ 589 w 774"/>
                <a:gd name="T53" fmla="*/ 2768 h 3197"/>
                <a:gd name="T54" fmla="*/ 572 w 774"/>
                <a:gd name="T55" fmla="*/ 2170 h 3197"/>
                <a:gd name="T56" fmla="*/ 625 w 774"/>
                <a:gd name="T57" fmla="*/ 2044 h 3197"/>
                <a:gd name="T58" fmla="*/ 702 w 774"/>
                <a:gd name="T59" fmla="*/ 1460 h 3197"/>
                <a:gd name="T60" fmla="*/ 654 w 774"/>
                <a:gd name="T61" fmla="*/ 1113 h 3197"/>
                <a:gd name="T62" fmla="*/ 709 w 774"/>
                <a:gd name="T63" fmla="*/ 1048 h 3197"/>
                <a:gd name="T64" fmla="*/ 748 w 774"/>
                <a:gd name="T65" fmla="*/ 981 h 3197"/>
                <a:gd name="T66" fmla="*/ 743 w 774"/>
                <a:gd name="T67" fmla="*/ 903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4" h="3197">
                  <a:moveTo>
                    <a:pt x="743" y="903"/>
                  </a:moveTo>
                  <a:cubicBezTo>
                    <a:pt x="747" y="836"/>
                    <a:pt x="747" y="836"/>
                    <a:pt x="747" y="836"/>
                  </a:cubicBezTo>
                  <a:cubicBezTo>
                    <a:pt x="774" y="834"/>
                    <a:pt x="774" y="834"/>
                    <a:pt x="774" y="834"/>
                  </a:cubicBezTo>
                  <a:cubicBezTo>
                    <a:pt x="774" y="834"/>
                    <a:pt x="773" y="602"/>
                    <a:pt x="700" y="559"/>
                  </a:cubicBezTo>
                  <a:cubicBezTo>
                    <a:pt x="564" y="552"/>
                    <a:pt x="564" y="552"/>
                    <a:pt x="564" y="552"/>
                  </a:cubicBezTo>
                  <a:cubicBezTo>
                    <a:pt x="564" y="552"/>
                    <a:pt x="505" y="518"/>
                    <a:pt x="503" y="492"/>
                  </a:cubicBezTo>
                  <a:cubicBezTo>
                    <a:pt x="496" y="489"/>
                    <a:pt x="496" y="489"/>
                    <a:pt x="496" y="489"/>
                  </a:cubicBezTo>
                  <a:cubicBezTo>
                    <a:pt x="492" y="422"/>
                    <a:pt x="492" y="422"/>
                    <a:pt x="492" y="422"/>
                  </a:cubicBezTo>
                  <a:cubicBezTo>
                    <a:pt x="492" y="422"/>
                    <a:pt x="548" y="383"/>
                    <a:pt x="544" y="281"/>
                  </a:cubicBezTo>
                  <a:cubicBezTo>
                    <a:pt x="544" y="281"/>
                    <a:pt x="555" y="50"/>
                    <a:pt x="433" y="54"/>
                  </a:cubicBezTo>
                  <a:cubicBezTo>
                    <a:pt x="433" y="54"/>
                    <a:pt x="403" y="0"/>
                    <a:pt x="301" y="32"/>
                  </a:cubicBezTo>
                  <a:cubicBezTo>
                    <a:pt x="301" y="32"/>
                    <a:pt x="145" y="63"/>
                    <a:pt x="173" y="322"/>
                  </a:cubicBezTo>
                  <a:cubicBezTo>
                    <a:pt x="173" y="322"/>
                    <a:pt x="167" y="374"/>
                    <a:pt x="160" y="396"/>
                  </a:cubicBezTo>
                  <a:cubicBezTo>
                    <a:pt x="160" y="396"/>
                    <a:pt x="173" y="383"/>
                    <a:pt x="178" y="364"/>
                  </a:cubicBezTo>
                  <a:cubicBezTo>
                    <a:pt x="178" y="364"/>
                    <a:pt x="186" y="426"/>
                    <a:pt x="171" y="442"/>
                  </a:cubicBezTo>
                  <a:cubicBezTo>
                    <a:pt x="171" y="442"/>
                    <a:pt x="187" y="422"/>
                    <a:pt x="193" y="413"/>
                  </a:cubicBezTo>
                  <a:cubicBezTo>
                    <a:pt x="199" y="403"/>
                    <a:pt x="199" y="403"/>
                    <a:pt x="199" y="403"/>
                  </a:cubicBezTo>
                  <a:cubicBezTo>
                    <a:pt x="199" y="403"/>
                    <a:pt x="199" y="468"/>
                    <a:pt x="189" y="487"/>
                  </a:cubicBezTo>
                  <a:cubicBezTo>
                    <a:pt x="189" y="487"/>
                    <a:pt x="252" y="483"/>
                    <a:pt x="267" y="439"/>
                  </a:cubicBezTo>
                  <a:cubicBezTo>
                    <a:pt x="264" y="502"/>
                    <a:pt x="264" y="502"/>
                    <a:pt x="264" y="502"/>
                  </a:cubicBezTo>
                  <a:cubicBezTo>
                    <a:pt x="202" y="572"/>
                    <a:pt x="202" y="572"/>
                    <a:pt x="202" y="572"/>
                  </a:cubicBezTo>
                  <a:cubicBezTo>
                    <a:pt x="202" y="572"/>
                    <a:pt x="158" y="598"/>
                    <a:pt x="126" y="600"/>
                  </a:cubicBezTo>
                  <a:cubicBezTo>
                    <a:pt x="126" y="600"/>
                    <a:pt x="35" y="587"/>
                    <a:pt x="15" y="700"/>
                  </a:cubicBezTo>
                  <a:cubicBezTo>
                    <a:pt x="15" y="700"/>
                    <a:pt x="0" y="806"/>
                    <a:pt x="7" y="849"/>
                  </a:cubicBezTo>
                  <a:cubicBezTo>
                    <a:pt x="24" y="853"/>
                    <a:pt x="24" y="853"/>
                    <a:pt x="24" y="853"/>
                  </a:cubicBezTo>
                  <a:cubicBezTo>
                    <a:pt x="24" y="853"/>
                    <a:pt x="8" y="886"/>
                    <a:pt x="46" y="922"/>
                  </a:cubicBezTo>
                  <a:cubicBezTo>
                    <a:pt x="46" y="922"/>
                    <a:pt x="54" y="1018"/>
                    <a:pt x="61" y="1035"/>
                  </a:cubicBezTo>
                  <a:cubicBezTo>
                    <a:pt x="61" y="1035"/>
                    <a:pt x="80" y="1104"/>
                    <a:pt x="117" y="1100"/>
                  </a:cubicBezTo>
                  <a:cubicBezTo>
                    <a:pt x="171" y="1104"/>
                    <a:pt x="171" y="1104"/>
                    <a:pt x="171" y="1104"/>
                  </a:cubicBezTo>
                  <a:cubicBezTo>
                    <a:pt x="171" y="1104"/>
                    <a:pt x="186" y="1169"/>
                    <a:pt x="161" y="1213"/>
                  </a:cubicBezTo>
                  <a:cubicBezTo>
                    <a:pt x="161" y="1213"/>
                    <a:pt x="59" y="1349"/>
                    <a:pt x="57" y="1425"/>
                  </a:cubicBezTo>
                  <a:cubicBezTo>
                    <a:pt x="57" y="1425"/>
                    <a:pt x="18" y="1841"/>
                    <a:pt x="52" y="1967"/>
                  </a:cubicBezTo>
                  <a:cubicBezTo>
                    <a:pt x="154" y="1980"/>
                    <a:pt x="154" y="1980"/>
                    <a:pt x="154" y="1980"/>
                  </a:cubicBezTo>
                  <a:cubicBezTo>
                    <a:pt x="154" y="1980"/>
                    <a:pt x="197" y="2183"/>
                    <a:pt x="197" y="2233"/>
                  </a:cubicBezTo>
                  <a:cubicBezTo>
                    <a:pt x="197" y="2233"/>
                    <a:pt x="193" y="2385"/>
                    <a:pt x="217" y="2495"/>
                  </a:cubicBezTo>
                  <a:cubicBezTo>
                    <a:pt x="217" y="2495"/>
                    <a:pt x="293" y="2833"/>
                    <a:pt x="319" y="2917"/>
                  </a:cubicBezTo>
                  <a:cubicBezTo>
                    <a:pt x="319" y="2917"/>
                    <a:pt x="325" y="2929"/>
                    <a:pt x="324" y="2951"/>
                  </a:cubicBezTo>
                  <a:cubicBezTo>
                    <a:pt x="315" y="2973"/>
                    <a:pt x="265" y="3102"/>
                    <a:pt x="296" y="3150"/>
                  </a:cubicBezTo>
                  <a:cubicBezTo>
                    <a:pt x="296" y="3150"/>
                    <a:pt x="323" y="3197"/>
                    <a:pt x="397" y="3174"/>
                  </a:cubicBezTo>
                  <a:cubicBezTo>
                    <a:pt x="397" y="3174"/>
                    <a:pt x="432" y="3153"/>
                    <a:pt x="437" y="3102"/>
                  </a:cubicBezTo>
                  <a:cubicBezTo>
                    <a:pt x="437" y="3102"/>
                    <a:pt x="442" y="3028"/>
                    <a:pt x="443" y="3007"/>
                  </a:cubicBezTo>
                  <a:cubicBezTo>
                    <a:pt x="443" y="3007"/>
                    <a:pt x="440" y="2931"/>
                    <a:pt x="427" y="2915"/>
                  </a:cubicBezTo>
                  <a:cubicBezTo>
                    <a:pt x="427" y="2915"/>
                    <a:pt x="427" y="2915"/>
                    <a:pt x="427" y="2915"/>
                  </a:cubicBezTo>
                  <a:cubicBezTo>
                    <a:pt x="415" y="2885"/>
                    <a:pt x="392" y="2816"/>
                    <a:pt x="392" y="2766"/>
                  </a:cubicBezTo>
                  <a:cubicBezTo>
                    <a:pt x="392" y="2766"/>
                    <a:pt x="382" y="2289"/>
                    <a:pt x="382" y="2278"/>
                  </a:cubicBezTo>
                  <a:cubicBezTo>
                    <a:pt x="382" y="2267"/>
                    <a:pt x="405" y="2371"/>
                    <a:pt x="417" y="2444"/>
                  </a:cubicBezTo>
                  <a:cubicBezTo>
                    <a:pt x="417" y="2444"/>
                    <a:pt x="429" y="2572"/>
                    <a:pt x="449" y="2631"/>
                  </a:cubicBezTo>
                  <a:cubicBezTo>
                    <a:pt x="449" y="2631"/>
                    <a:pt x="494" y="2839"/>
                    <a:pt x="468" y="2947"/>
                  </a:cubicBezTo>
                  <a:cubicBezTo>
                    <a:pt x="468" y="2947"/>
                    <a:pt x="452" y="2993"/>
                    <a:pt x="450" y="3040"/>
                  </a:cubicBezTo>
                  <a:cubicBezTo>
                    <a:pt x="444" y="3079"/>
                    <a:pt x="443" y="3122"/>
                    <a:pt x="453" y="3155"/>
                  </a:cubicBezTo>
                  <a:cubicBezTo>
                    <a:pt x="453" y="3155"/>
                    <a:pt x="452" y="3169"/>
                    <a:pt x="517" y="3169"/>
                  </a:cubicBezTo>
                  <a:cubicBezTo>
                    <a:pt x="517" y="3169"/>
                    <a:pt x="594" y="3170"/>
                    <a:pt x="599" y="3113"/>
                  </a:cubicBezTo>
                  <a:cubicBezTo>
                    <a:pt x="599" y="3113"/>
                    <a:pt x="604" y="2956"/>
                    <a:pt x="576" y="2918"/>
                  </a:cubicBezTo>
                  <a:cubicBezTo>
                    <a:pt x="576" y="2892"/>
                    <a:pt x="579" y="2832"/>
                    <a:pt x="589" y="2768"/>
                  </a:cubicBezTo>
                  <a:cubicBezTo>
                    <a:pt x="589" y="2768"/>
                    <a:pt x="664" y="2453"/>
                    <a:pt x="579" y="2315"/>
                  </a:cubicBezTo>
                  <a:cubicBezTo>
                    <a:pt x="579" y="2315"/>
                    <a:pt x="564" y="2220"/>
                    <a:pt x="572" y="2170"/>
                  </a:cubicBezTo>
                  <a:cubicBezTo>
                    <a:pt x="572" y="2170"/>
                    <a:pt x="609" y="2057"/>
                    <a:pt x="609" y="2047"/>
                  </a:cubicBezTo>
                  <a:cubicBezTo>
                    <a:pt x="625" y="2044"/>
                    <a:pt x="625" y="2044"/>
                    <a:pt x="625" y="2044"/>
                  </a:cubicBezTo>
                  <a:cubicBezTo>
                    <a:pt x="625" y="2044"/>
                    <a:pt x="675" y="1520"/>
                    <a:pt x="667" y="1486"/>
                  </a:cubicBezTo>
                  <a:cubicBezTo>
                    <a:pt x="702" y="1460"/>
                    <a:pt x="702" y="1460"/>
                    <a:pt x="702" y="1460"/>
                  </a:cubicBezTo>
                  <a:cubicBezTo>
                    <a:pt x="702" y="1460"/>
                    <a:pt x="662" y="1351"/>
                    <a:pt x="657" y="1260"/>
                  </a:cubicBezTo>
                  <a:cubicBezTo>
                    <a:pt x="654" y="1113"/>
                    <a:pt x="654" y="1113"/>
                    <a:pt x="654" y="1113"/>
                  </a:cubicBezTo>
                  <a:cubicBezTo>
                    <a:pt x="654" y="1113"/>
                    <a:pt x="685" y="1107"/>
                    <a:pt x="689" y="1094"/>
                  </a:cubicBezTo>
                  <a:cubicBezTo>
                    <a:pt x="709" y="1048"/>
                    <a:pt x="709" y="1048"/>
                    <a:pt x="709" y="1048"/>
                  </a:cubicBezTo>
                  <a:cubicBezTo>
                    <a:pt x="709" y="1048"/>
                    <a:pt x="734" y="1046"/>
                    <a:pt x="734" y="1024"/>
                  </a:cubicBezTo>
                  <a:cubicBezTo>
                    <a:pt x="734" y="1024"/>
                    <a:pt x="752" y="1003"/>
                    <a:pt x="748" y="981"/>
                  </a:cubicBezTo>
                  <a:cubicBezTo>
                    <a:pt x="748" y="981"/>
                    <a:pt x="760" y="962"/>
                    <a:pt x="758" y="948"/>
                  </a:cubicBezTo>
                  <a:cubicBezTo>
                    <a:pt x="758" y="948"/>
                    <a:pt x="763" y="907"/>
                    <a:pt x="743" y="903"/>
                  </a:cubicBezTo>
                  <a:close/>
                </a:path>
              </a:pathLst>
            </a:custGeom>
            <a:gradFill>
              <a:gsLst>
                <a:gs pos="100000">
                  <a:schemeClr val="accent1">
                    <a:lumMod val="7500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9" name="Freeform 7"/>
            <p:cNvSpPr>
              <a:spLocks noEditPoints="1"/>
            </p:cNvSpPr>
            <p:nvPr/>
          </p:nvSpPr>
          <p:spPr bwMode="auto">
            <a:xfrm>
              <a:off x="389496" y="1831745"/>
              <a:ext cx="497685" cy="1687920"/>
            </a:xfrm>
            <a:custGeom>
              <a:avLst/>
              <a:gdLst>
                <a:gd name="T0" fmla="*/ 387 w 398"/>
                <a:gd name="T1" fmla="*/ 411 h 1345"/>
                <a:gd name="T2" fmla="*/ 256 w 398"/>
                <a:gd name="T3" fmla="*/ 213 h 1345"/>
                <a:gd name="T4" fmla="*/ 232 w 398"/>
                <a:gd name="T5" fmla="*/ 181 h 1345"/>
                <a:gd name="T6" fmla="*/ 246 w 398"/>
                <a:gd name="T7" fmla="*/ 135 h 1345"/>
                <a:gd name="T8" fmla="*/ 207 w 398"/>
                <a:gd name="T9" fmla="*/ 22 h 1345"/>
                <a:gd name="T10" fmla="*/ 116 w 398"/>
                <a:gd name="T11" fmla="*/ 112 h 1345"/>
                <a:gd name="T12" fmla="*/ 134 w 398"/>
                <a:gd name="T13" fmla="*/ 152 h 1345"/>
                <a:gd name="T14" fmla="*/ 129 w 398"/>
                <a:gd name="T15" fmla="*/ 223 h 1345"/>
                <a:gd name="T16" fmla="*/ 5 w 398"/>
                <a:gd name="T17" fmla="*/ 435 h 1345"/>
                <a:gd name="T18" fmla="*/ 9 w 398"/>
                <a:gd name="T19" fmla="*/ 582 h 1345"/>
                <a:gd name="T20" fmla="*/ 29 w 398"/>
                <a:gd name="T21" fmla="*/ 631 h 1345"/>
                <a:gd name="T22" fmla="*/ 41 w 398"/>
                <a:gd name="T23" fmla="*/ 667 h 1345"/>
                <a:gd name="T24" fmla="*/ 51 w 398"/>
                <a:gd name="T25" fmla="*/ 813 h 1345"/>
                <a:gd name="T26" fmla="*/ 48 w 398"/>
                <a:gd name="T27" fmla="*/ 1032 h 1345"/>
                <a:gd name="T28" fmla="*/ 65 w 398"/>
                <a:gd name="T29" fmla="*/ 1181 h 1345"/>
                <a:gd name="T30" fmla="*/ 75 w 398"/>
                <a:gd name="T31" fmla="*/ 1222 h 1345"/>
                <a:gd name="T32" fmla="*/ 41 w 398"/>
                <a:gd name="T33" fmla="*/ 1310 h 1345"/>
                <a:gd name="T34" fmla="*/ 117 w 398"/>
                <a:gd name="T35" fmla="*/ 1284 h 1345"/>
                <a:gd name="T36" fmla="*/ 135 w 398"/>
                <a:gd name="T37" fmla="*/ 1246 h 1345"/>
                <a:gd name="T38" fmla="*/ 136 w 398"/>
                <a:gd name="T39" fmla="*/ 1175 h 1345"/>
                <a:gd name="T40" fmla="*/ 132 w 398"/>
                <a:gd name="T41" fmla="*/ 1018 h 1345"/>
                <a:gd name="T42" fmla="*/ 202 w 398"/>
                <a:gd name="T43" fmla="*/ 815 h 1345"/>
                <a:gd name="T44" fmla="*/ 220 w 398"/>
                <a:gd name="T45" fmla="*/ 1106 h 1345"/>
                <a:gd name="T46" fmla="*/ 227 w 398"/>
                <a:gd name="T47" fmla="*/ 1166 h 1345"/>
                <a:gd name="T48" fmla="*/ 225 w 398"/>
                <a:gd name="T49" fmla="*/ 1228 h 1345"/>
                <a:gd name="T50" fmla="*/ 229 w 398"/>
                <a:gd name="T51" fmla="*/ 1267 h 1345"/>
                <a:gd name="T52" fmla="*/ 258 w 398"/>
                <a:gd name="T53" fmla="*/ 1306 h 1345"/>
                <a:gd name="T54" fmla="*/ 327 w 398"/>
                <a:gd name="T55" fmla="*/ 1286 h 1345"/>
                <a:gd name="T56" fmla="*/ 302 w 398"/>
                <a:gd name="T57" fmla="*/ 1234 h 1345"/>
                <a:gd name="T58" fmla="*/ 310 w 398"/>
                <a:gd name="T59" fmla="*/ 1194 h 1345"/>
                <a:gd name="T60" fmla="*/ 301 w 398"/>
                <a:gd name="T61" fmla="*/ 999 h 1345"/>
                <a:gd name="T62" fmla="*/ 307 w 398"/>
                <a:gd name="T63" fmla="*/ 919 h 1345"/>
                <a:gd name="T64" fmla="*/ 320 w 398"/>
                <a:gd name="T65" fmla="*/ 687 h 1345"/>
                <a:gd name="T66" fmla="*/ 383 w 398"/>
                <a:gd name="T67" fmla="*/ 590 h 1345"/>
                <a:gd name="T68" fmla="*/ 85 w 398"/>
                <a:gd name="T69" fmla="*/ 523 h 1345"/>
                <a:gd name="T70" fmla="*/ 66 w 398"/>
                <a:gd name="T71" fmla="*/ 558 h 1345"/>
                <a:gd name="T72" fmla="*/ 77 w 398"/>
                <a:gd name="T73" fmla="*/ 445 h 1345"/>
                <a:gd name="T74" fmla="*/ 85 w 398"/>
                <a:gd name="T75" fmla="*/ 523 h 1345"/>
                <a:gd name="T76" fmla="*/ 321 w 398"/>
                <a:gd name="T77" fmla="*/ 553 h 1345"/>
                <a:gd name="T78" fmla="*/ 309 w 398"/>
                <a:gd name="T79" fmla="*/ 562 h 1345"/>
                <a:gd name="T80" fmla="*/ 328 w 398"/>
                <a:gd name="T81" fmla="*/ 466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1345">
                  <a:moveTo>
                    <a:pt x="375" y="578"/>
                  </a:moveTo>
                  <a:cubicBezTo>
                    <a:pt x="375" y="578"/>
                    <a:pt x="398" y="473"/>
                    <a:pt x="387" y="411"/>
                  </a:cubicBezTo>
                  <a:cubicBezTo>
                    <a:pt x="387" y="411"/>
                    <a:pt x="378" y="278"/>
                    <a:pt x="330" y="254"/>
                  </a:cubicBezTo>
                  <a:cubicBezTo>
                    <a:pt x="330" y="254"/>
                    <a:pt x="265" y="224"/>
                    <a:pt x="256" y="213"/>
                  </a:cubicBezTo>
                  <a:cubicBezTo>
                    <a:pt x="248" y="203"/>
                    <a:pt x="245" y="200"/>
                    <a:pt x="241" y="181"/>
                  </a:cubicBezTo>
                  <a:cubicBezTo>
                    <a:pt x="232" y="181"/>
                    <a:pt x="232" y="181"/>
                    <a:pt x="232" y="181"/>
                  </a:cubicBezTo>
                  <a:cubicBezTo>
                    <a:pt x="231" y="145"/>
                    <a:pt x="231" y="145"/>
                    <a:pt x="231" y="145"/>
                  </a:cubicBezTo>
                  <a:cubicBezTo>
                    <a:pt x="231" y="145"/>
                    <a:pt x="245" y="150"/>
                    <a:pt x="246" y="135"/>
                  </a:cubicBezTo>
                  <a:cubicBezTo>
                    <a:pt x="247" y="120"/>
                    <a:pt x="248" y="112"/>
                    <a:pt x="248" y="112"/>
                  </a:cubicBezTo>
                  <a:cubicBezTo>
                    <a:pt x="248" y="112"/>
                    <a:pt x="265" y="43"/>
                    <a:pt x="207" y="22"/>
                  </a:cubicBezTo>
                  <a:cubicBezTo>
                    <a:pt x="207" y="22"/>
                    <a:pt x="182" y="0"/>
                    <a:pt x="155" y="12"/>
                  </a:cubicBezTo>
                  <a:cubicBezTo>
                    <a:pt x="128" y="24"/>
                    <a:pt x="104" y="73"/>
                    <a:pt x="116" y="112"/>
                  </a:cubicBezTo>
                  <a:cubicBezTo>
                    <a:pt x="118" y="141"/>
                    <a:pt x="118" y="141"/>
                    <a:pt x="118" y="141"/>
                  </a:cubicBezTo>
                  <a:cubicBezTo>
                    <a:pt x="118" y="141"/>
                    <a:pt x="121" y="152"/>
                    <a:pt x="134" y="152"/>
                  </a:cubicBezTo>
                  <a:cubicBezTo>
                    <a:pt x="134" y="152"/>
                    <a:pt x="149" y="162"/>
                    <a:pt x="146" y="183"/>
                  </a:cubicBezTo>
                  <a:cubicBezTo>
                    <a:pt x="143" y="204"/>
                    <a:pt x="147" y="211"/>
                    <a:pt x="129" y="223"/>
                  </a:cubicBezTo>
                  <a:cubicBezTo>
                    <a:pt x="111" y="235"/>
                    <a:pt x="34" y="267"/>
                    <a:pt x="28" y="312"/>
                  </a:cubicBezTo>
                  <a:cubicBezTo>
                    <a:pt x="28" y="312"/>
                    <a:pt x="9" y="370"/>
                    <a:pt x="5" y="435"/>
                  </a:cubicBezTo>
                  <a:cubicBezTo>
                    <a:pt x="5" y="435"/>
                    <a:pt x="1" y="498"/>
                    <a:pt x="8" y="566"/>
                  </a:cubicBezTo>
                  <a:cubicBezTo>
                    <a:pt x="9" y="582"/>
                    <a:pt x="9" y="582"/>
                    <a:pt x="9" y="582"/>
                  </a:cubicBezTo>
                  <a:cubicBezTo>
                    <a:pt x="0" y="590"/>
                    <a:pt x="0" y="590"/>
                    <a:pt x="0" y="590"/>
                  </a:cubicBezTo>
                  <a:cubicBezTo>
                    <a:pt x="29" y="631"/>
                    <a:pt x="29" y="631"/>
                    <a:pt x="29" y="631"/>
                  </a:cubicBezTo>
                  <a:cubicBezTo>
                    <a:pt x="33" y="630"/>
                    <a:pt x="33" y="630"/>
                    <a:pt x="33" y="630"/>
                  </a:cubicBezTo>
                  <a:cubicBezTo>
                    <a:pt x="33" y="630"/>
                    <a:pt x="31" y="652"/>
                    <a:pt x="41" y="667"/>
                  </a:cubicBezTo>
                  <a:cubicBezTo>
                    <a:pt x="51" y="682"/>
                    <a:pt x="56" y="686"/>
                    <a:pt x="56" y="692"/>
                  </a:cubicBezTo>
                  <a:cubicBezTo>
                    <a:pt x="56" y="698"/>
                    <a:pt x="53" y="787"/>
                    <a:pt x="51" y="813"/>
                  </a:cubicBezTo>
                  <a:cubicBezTo>
                    <a:pt x="51" y="813"/>
                    <a:pt x="59" y="950"/>
                    <a:pt x="56" y="971"/>
                  </a:cubicBezTo>
                  <a:cubicBezTo>
                    <a:pt x="53" y="992"/>
                    <a:pt x="46" y="1013"/>
                    <a:pt x="48" y="1032"/>
                  </a:cubicBezTo>
                  <a:cubicBezTo>
                    <a:pt x="50" y="1051"/>
                    <a:pt x="52" y="1135"/>
                    <a:pt x="52" y="1152"/>
                  </a:cubicBezTo>
                  <a:cubicBezTo>
                    <a:pt x="52" y="1169"/>
                    <a:pt x="58" y="1176"/>
                    <a:pt x="65" y="1181"/>
                  </a:cubicBezTo>
                  <a:cubicBezTo>
                    <a:pt x="65" y="1181"/>
                    <a:pt x="68" y="1180"/>
                    <a:pt x="67" y="1191"/>
                  </a:cubicBezTo>
                  <a:cubicBezTo>
                    <a:pt x="66" y="1202"/>
                    <a:pt x="52" y="1220"/>
                    <a:pt x="75" y="1222"/>
                  </a:cubicBezTo>
                  <a:cubicBezTo>
                    <a:pt x="72" y="1237"/>
                    <a:pt x="72" y="1237"/>
                    <a:pt x="72" y="1237"/>
                  </a:cubicBezTo>
                  <a:cubicBezTo>
                    <a:pt x="72" y="1237"/>
                    <a:pt x="32" y="1294"/>
                    <a:pt x="41" y="1310"/>
                  </a:cubicBezTo>
                  <a:cubicBezTo>
                    <a:pt x="50" y="1326"/>
                    <a:pt x="54" y="1335"/>
                    <a:pt x="92" y="1328"/>
                  </a:cubicBezTo>
                  <a:cubicBezTo>
                    <a:pt x="92" y="1328"/>
                    <a:pt x="107" y="1331"/>
                    <a:pt x="117" y="1284"/>
                  </a:cubicBezTo>
                  <a:cubicBezTo>
                    <a:pt x="117" y="1284"/>
                    <a:pt x="128" y="1275"/>
                    <a:pt x="130" y="1271"/>
                  </a:cubicBezTo>
                  <a:cubicBezTo>
                    <a:pt x="132" y="1267"/>
                    <a:pt x="135" y="1246"/>
                    <a:pt x="135" y="1246"/>
                  </a:cubicBezTo>
                  <a:cubicBezTo>
                    <a:pt x="135" y="1246"/>
                    <a:pt x="164" y="1221"/>
                    <a:pt x="131" y="1187"/>
                  </a:cubicBezTo>
                  <a:cubicBezTo>
                    <a:pt x="131" y="1187"/>
                    <a:pt x="129" y="1180"/>
                    <a:pt x="136" y="1175"/>
                  </a:cubicBezTo>
                  <a:cubicBezTo>
                    <a:pt x="143" y="1170"/>
                    <a:pt x="143" y="1169"/>
                    <a:pt x="143" y="1154"/>
                  </a:cubicBezTo>
                  <a:cubicBezTo>
                    <a:pt x="143" y="1139"/>
                    <a:pt x="131" y="1036"/>
                    <a:pt x="132" y="1018"/>
                  </a:cubicBezTo>
                  <a:cubicBezTo>
                    <a:pt x="133" y="1000"/>
                    <a:pt x="153" y="793"/>
                    <a:pt x="175" y="772"/>
                  </a:cubicBezTo>
                  <a:cubicBezTo>
                    <a:pt x="175" y="772"/>
                    <a:pt x="196" y="780"/>
                    <a:pt x="202" y="815"/>
                  </a:cubicBezTo>
                  <a:cubicBezTo>
                    <a:pt x="208" y="850"/>
                    <a:pt x="215" y="943"/>
                    <a:pt x="221" y="964"/>
                  </a:cubicBezTo>
                  <a:cubicBezTo>
                    <a:pt x="227" y="985"/>
                    <a:pt x="219" y="1099"/>
                    <a:pt x="220" y="1106"/>
                  </a:cubicBezTo>
                  <a:cubicBezTo>
                    <a:pt x="221" y="1113"/>
                    <a:pt x="229" y="1146"/>
                    <a:pt x="229" y="1152"/>
                  </a:cubicBezTo>
                  <a:cubicBezTo>
                    <a:pt x="229" y="1158"/>
                    <a:pt x="227" y="1152"/>
                    <a:pt x="227" y="1166"/>
                  </a:cubicBezTo>
                  <a:cubicBezTo>
                    <a:pt x="227" y="1166"/>
                    <a:pt x="221" y="1197"/>
                    <a:pt x="223" y="1207"/>
                  </a:cubicBezTo>
                  <a:cubicBezTo>
                    <a:pt x="225" y="1217"/>
                    <a:pt x="226" y="1225"/>
                    <a:pt x="225" y="1228"/>
                  </a:cubicBezTo>
                  <a:cubicBezTo>
                    <a:pt x="224" y="1231"/>
                    <a:pt x="218" y="1237"/>
                    <a:pt x="222" y="1243"/>
                  </a:cubicBezTo>
                  <a:cubicBezTo>
                    <a:pt x="226" y="1249"/>
                    <a:pt x="229" y="1253"/>
                    <a:pt x="229" y="1267"/>
                  </a:cubicBezTo>
                  <a:cubicBezTo>
                    <a:pt x="229" y="1281"/>
                    <a:pt x="241" y="1282"/>
                    <a:pt x="246" y="1287"/>
                  </a:cubicBezTo>
                  <a:cubicBezTo>
                    <a:pt x="246" y="1287"/>
                    <a:pt x="259" y="1295"/>
                    <a:pt x="258" y="1306"/>
                  </a:cubicBezTo>
                  <a:cubicBezTo>
                    <a:pt x="257" y="1317"/>
                    <a:pt x="273" y="1333"/>
                    <a:pt x="305" y="1339"/>
                  </a:cubicBezTo>
                  <a:cubicBezTo>
                    <a:pt x="337" y="1345"/>
                    <a:pt x="345" y="1322"/>
                    <a:pt x="327" y="1286"/>
                  </a:cubicBezTo>
                  <a:cubicBezTo>
                    <a:pt x="327" y="1286"/>
                    <a:pt x="307" y="1270"/>
                    <a:pt x="307" y="1263"/>
                  </a:cubicBezTo>
                  <a:cubicBezTo>
                    <a:pt x="307" y="1256"/>
                    <a:pt x="299" y="1239"/>
                    <a:pt x="302" y="1234"/>
                  </a:cubicBezTo>
                  <a:cubicBezTo>
                    <a:pt x="305" y="1229"/>
                    <a:pt x="294" y="1224"/>
                    <a:pt x="291" y="1215"/>
                  </a:cubicBezTo>
                  <a:cubicBezTo>
                    <a:pt x="288" y="1206"/>
                    <a:pt x="311" y="1211"/>
                    <a:pt x="310" y="1194"/>
                  </a:cubicBezTo>
                  <a:cubicBezTo>
                    <a:pt x="309" y="1177"/>
                    <a:pt x="299" y="1092"/>
                    <a:pt x="299" y="1092"/>
                  </a:cubicBezTo>
                  <a:cubicBezTo>
                    <a:pt x="299" y="1092"/>
                    <a:pt x="299" y="1013"/>
                    <a:pt x="301" y="999"/>
                  </a:cubicBezTo>
                  <a:cubicBezTo>
                    <a:pt x="303" y="985"/>
                    <a:pt x="293" y="969"/>
                    <a:pt x="295" y="960"/>
                  </a:cubicBezTo>
                  <a:cubicBezTo>
                    <a:pt x="296" y="951"/>
                    <a:pt x="308" y="933"/>
                    <a:pt x="307" y="919"/>
                  </a:cubicBezTo>
                  <a:cubicBezTo>
                    <a:pt x="307" y="906"/>
                    <a:pt x="322" y="731"/>
                    <a:pt x="315" y="703"/>
                  </a:cubicBezTo>
                  <a:cubicBezTo>
                    <a:pt x="315" y="703"/>
                    <a:pt x="307" y="698"/>
                    <a:pt x="320" y="687"/>
                  </a:cubicBezTo>
                  <a:cubicBezTo>
                    <a:pt x="333" y="675"/>
                    <a:pt x="348" y="637"/>
                    <a:pt x="349" y="627"/>
                  </a:cubicBezTo>
                  <a:cubicBezTo>
                    <a:pt x="349" y="617"/>
                    <a:pt x="383" y="595"/>
                    <a:pt x="383" y="590"/>
                  </a:cubicBezTo>
                  <a:cubicBezTo>
                    <a:pt x="384" y="585"/>
                    <a:pt x="375" y="578"/>
                    <a:pt x="375" y="578"/>
                  </a:cubicBezTo>
                  <a:close/>
                  <a:moveTo>
                    <a:pt x="85" y="523"/>
                  </a:moveTo>
                  <a:cubicBezTo>
                    <a:pt x="81" y="539"/>
                    <a:pt x="73" y="564"/>
                    <a:pt x="73" y="564"/>
                  </a:cubicBezTo>
                  <a:cubicBezTo>
                    <a:pt x="73" y="564"/>
                    <a:pt x="65" y="565"/>
                    <a:pt x="66" y="558"/>
                  </a:cubicBezTo>
                  <a:cubicBezTo>
                    <a:pt x="67" y="551"/>
                    <a:pt x="63" y="511"/>
                    <a:pt x="63" y="500"/>
                  </a:cubicBezTo>
                  <a:cubicBezTo>
                    <a:pt x="62" y="489"/>
                    <a:pt x="75" y="455"/>
                    <a:pt x="77" y="445"/>
                  </a:cubicBezTo>
                  <a:cubicBezTo>
                    <a:pt x="80" y="435"/>
                    <a:pt x="82" y="433"/>
                    <a:pt x="85" y="437"/>
                  </a:cubicBezTo>
                  <a:cubicBezTo>
                    <a:pt x="89" y="442"/>
                    <a:pt x="89" y="506"/>
                    <a:pt x="85" y="523"/>
                  </a:cubicBezTo>
                  <a:close/>
                  <a:moveTo>
                    <a:pt x="323" y="484"/>
                  </a:moveTo>
                  <a:cubicBezTo>
                    <a:pt x="319" y="494"/>
                    <a:pt x="320" y="539"/>
                    <a:pt x="321" y="553"/>
                  </a:cubicBezTo>
                  <a:cubicBezTo>
                    <a:pt x="321" y="556"/>
                    <a:pt x="321" y="558"/>
                    <a:pt x="321" y="558"/>
                  </a:cubicBezTo>
                  <a:cubicBezTo>
                    <a:pt x="309" y="562"/>
                    <a:pt x="309" y="562"/>
                    <a:pt x="309" y="562"/>
                  </a:cubicBezTo>
                  <a:cubicBezTo>
                    <a:pt x="313" y="440"/>
                    <a:pt x="313" y="440"/>
                    <a:pt x="313" y="440"/>
                  </a:cubicBezTo>
                  <a:cubicBezTo>
                    <a:pt x="313" y="440"/>
                    <a:pt x="325" y="457"/>
                    <a:pt x="328" y="466"/>
                  </a:cubicBezTo>
                  <a:cubicBezTo>
                    <a:pt x="331" y="475"/>
                    <a:pt x="329" y="472"/>
                    <a:pt x="323" y="484"/>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115"/>
            <p:cNvGrpSpPr/>
            <p:nvPr/>
          </p:nvGrpSpPr>
          <p:grpSpPr>
            <a:xfrm>
              <a:off x="533400" y="1831745"/>
              <a:ext cx="173833" cy="96595"/>
              <a:chOff x="3243037" y="216258"/>
              <a:chExt cx="396932" cy="256042"/>
            </a:xfrm>
            <a:effectLst/>
          </p:grpSpPr>
          <p:sp>
            <p:nvSpPr>
              <p:cNvPr id="128" name="Freeform 48"/>
              <p:cNvSpPr>
                <a:spLocks/>
              </p:cNvSpPr>
              <p:nvPr/>
            </p:nvSpPr>
            <p:spPr bwMode="auto">
              <a:xfrm>
                <a:off x="3267760" y="230144"/>
                <a:ext cx="170356" cy="136488"/>
              </a:xfrm>
              <a:custGeom>
                <a:avLst/>
                <a:gdLst>
                  <a:gd name="T0" fmla="*/ 0 w 213"/>
                  <a:gd name="T1" fmla="*/ 71 h 171"/>
                  <a:gd name="T2" fmla="*/ 7 w 213"/>
                  <a:gd name="T3" fmla="*/ 127 h 171"/>
                  <a:gd name="T4" fmla="*/ 19 w 213"/>
                  <a:gd name="T5" fmla="*/ 159 h 171"/>
                  <a:gd name="T6" fmla="*/ 40 w 213"/>
                  <a:gd name="T7" fmla="*/ 170 h 171"/>
                  <a:gd name="T8" fmla="*/ 84 w 213"/>
                  <a:gd name="T9" fmla="*/ 171 h 171"/>
                  <a:gd name="T10" fmla="*/ 112 w 213"/>
                  <a:gd name="T11" fmla="*/ 164 h 171"/>
                  <a:gd name="T12" fmla="*/ 162 w 213"/>
                  <a:gd name="T13" fmla="*/ 128 h 171"/>
                  <a:gd name="T14" fmla="*/ 194 w 213"/>
                  <a:gd name="T15" fmla="*/ 51 h 171"/>
                  <a:gd name="T16" fmla="*/ 198 w 213"/>
                  <a:gd name="T17" fmla="*/ 19 h 171"/>
                  <a:gd name="T18" fmla="*/ 138 w 213"/>
                  <a:gd name="T19" fmla="*/ 0 h 171"/>
                  <a:gd name="T20" fmla="*/ 73 w 213"/>
                  <a:gd name="T21" fmla="*/ 4 h 171"/>
                  <a:gd name="T22" fmla="*/ 16 w 213"/>
                  <a:gd name="T23" fmla="*/ 49 h 171"/>
                  <a:gd name="T24" fmla="*/ 0 w 213"/>
                  <a:gd name="T2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71">
                    <a:moveTo>
                      <a:pt x="0" y="71"/>
                    </a:moveTo>
                    <a:cubicBezTo>
                      <a:pt x="7" y="127"/>
                      <a:pt x="7" y="127"/>
                      <a:pt x="7" y="127"/>
                    </a:cubicBezTo>
                    <a:cubicBezTo>
                      <a:pt x="19" y="159"/>
                      <a:pt x="19" y="159"/>
                      <a:pt x="19" y="159"/>
                    </a:cubicBezTo>
                    <a:cubicBezTo>
                      <a:pt x="40" y="170"/>
                      <a:pt x="40" y="170"/>
                      <a:pt x="40" y="170"/>
                    </a:cubicBezTo>
                    <a:cubicBezTo>
                      <a:pt x="84" y="171"/>
                      <a:pt x="84" y="171"/>
                      <a:pt x="84" y="171"/>
                    </a:cubicBezTo>
                    <a:cubicBezTo>
                      <a:pt x="112" y="164"/>
                      <a:pt x="112" y="164"/>
                      <a:pt x="112" y="164"/>
                    </a:cubicBezTo>
                    <a:cubicBezTo>
                      <a:pt x="162" y="128"/>
                      <a:pt x="162" y="128"/>
                      <a:pt x="162" y="128"/>
                    </a:cubicBezTo>
                    <a:cubicBezTo>
                      <a:pt x="194" y="51"/>
                      <a:pt x="194" y="51"/>
                      <a:pt x="194" y="51"/>
                    </a:cubicBezTo>
                    <a:cubicBezTo>
                      <a:pt x="194" y="51"/>
                      <a:pt x="213" y="32"/>
                      <a:pt x="198" y="19"/>
                    </a:cubicBezTo>
                    <a:cubicBezTo>
                      <a:pt x="183" y="6"/>
                      <a:pt x="138" y="0"/>
                      <a:pt x="138" y="0"/>
                    </a:cubicBezTo>
                    <a:cubicBezTo>
                      <a:pt x="73" y="4"/>
                      <a:pt x="73" y="4"/>
                      <a:pt x="73" y="4"/>
                    </a:cubicBezTo>
                    <a:cubicBezTo>
                      <a:pt x="73" y="4"/>
                      <a:pt x="17" y="44"/>
                      <a:pt x="16" y="49"/>
                    </a:cubicBezTo>
                    <a:cubicBezTo>
                      <a:pt x="15" y="54"/>
                      <a:pt x="0" y="71"/>
                      <a:pt x="0" y="71"/>
                    </a:cubicBezTo>
                    <a:close/>
                  </a:path>
                </a:pathLst>
              </a:custGeom>
              <a:gradFill flip="none" rotWithShape="1">
                <a:gsLst>
                  <a:gs pos="88000">
                    <a:schemeClr val="tx2"/>
                  </a:gs>
                  <a:gs pos="46000">
                    <a:sysClr val="window" lastClr="FFFFFF">
                      <a:alpha val="30000"/>
                    </a:sysClr>
                  </a:gs>
                  <a:gs pos="48000">
                    <a:sysClr val="window" lastClr="FFFFFF">
                      <a:alpha val="74000"/>
                    </a:sysClr>
                  </a:gs>
                </a:gsLst>
                <a:path path="circle">
                  <a:fillToRect r="100000" b="100000"/>
                </a:path>
                <a:tileRect l="-100000" t="-100000"/>
              </a:gradFill>
              <a:ln>
                <a:noFill/>
              </a:ln>
              <a:effectLst/>
            </p:spPr>
            <p:txBody>
              <a:bodyPr vert="horz" wrap="none" lIns="91440" tIns="0" rIns="91440" bIns="45720" numCol="1" anchor="t" anchorCtr="0" compatLnSpc="1">
                <a:prstTxWarp prst="textNoShape">
                  <a:avLst/>
                </a:prstTxWarp>
              </a:bodyPr>
              <a:lstStyle/>
              <a:p>
                <a:endParaRPr lang="en-US" sz="3200" kern="0" spc="-200" baseline="26000"/>
              </a:p>
            </p:txBody>
          </p:sp>
          <p:sp>
            <p:nvSpPr>
              <p:cNvPr id="133" name="Freeform 49"/>
              <p:cNvSpPr>
                <a:spLocks/>
              </p:cNvSpPr>
              <p:nvPr/>
            </p:nvSpPr>
            <p:spPr bwMode="auto">
              <a:xfrm>
                <a:off x="3440063" y="230144"/>
                <a:ext cx="170356" cy="136488"/>
              </a:xfrm>
              <a:custGeom>
                <a:avLst/>
                <a:gdLst>
                  <a:gd name="T0" fmla="*/ 213 w 213"/>
                  <a:gd name="T1" fmla="*/ 71 h 171"/>
                  <a:gd name="T2" fmla="*/ 206 w 213"/>
                  <a:gd name="T3" fmla="*/ 127 h 171"/>
                  <a:gd name="T4" fmla="*/ 194 w 213"/>
                  <a:gd name="T5" fmla="*/ 159 h 171"/>
                  <a:gd name="T6" fmla="*/ 173 w 213"/>
                  <a:gd name="T7" fmla="*/ 170 h 171"/>
                  <a:gd name="T8" fmla="*/ 129 w 213"/>
                  <a:gd name="T9" fmla="*/ 171 h 171"/>
                  <a:gd name="T10" fmla="*/ 101 w 213"/>
                  <a:gd name="T11" fmla="*/ 164 h 171"/>
                  <a:gd name="T12" fmla="*/ 51 w 213"/>
                  <a:gd name="T13" fmla="*/ 128 h 171"/>
                  <a:gd name="T14" fmla="*/ 19 w 213"/>
                  <a:gd name="T15" fmla="*/ 51 h 171"/>
                  <a:gd name="T16" fmla="*/ 15 w 213"/>
                  <a:gd name="T17" fmla="*/ 19 h 171"/>
                  <a:gd name="T18" fmla="*/ 75 w 213"/>
                  <a:gd name="T19" fmla="*/ 0 h 171"/>
                  <a:gd name="T20" fmla="*/ 140 w 213"/>
                  <a:gd name="T21" fmla="*/ 4 h 171"/>
                  <a:gd name="T22" fmla="*/ 197 w 213"/>
                  <a:gd name="T23" fmla="*/ 49 h 171"/>
                  <a:gd name="T24" fmla="*/ 213 w 213"/>
                  <a:gd name="T2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71">
                    <a:moveTo>
                      <a:pt x="213" y="71"/>
                    </a:moveTo>
                    <a:cubicBezTo>
                      <a:pt x="206" y="127"/>
                      <a:pt x="206" y="127"/>
                      <a:pt x="206" y="127"/>
                    </a:cubicBezTo>
                    <a:cubicBezTo>
                      <a:pt x="194" y="159"/>
                      <a:pt x="194" y="159"/>
                      <a:pt x="194" y="159"/>
                    </a:cubicBezTo>
                    <a:cubicBezTo>
                      <a:pt x="173" y="170"/>
                      <a:pt x="173" y="170"/>
                      <a:pt x="173" y="170"/>
                    </a:cubicBezTo>
                    <a:cubicBezTo>
                      <a:pt x="129" y="171"/>
                      <a:pt x="129" y="171"/>
                      <a:pt x="129" y="171"/>
                    </a:cubicBezTo>
                    <a:cubicBezTo>
                      <a:pt x="101" y="164"/>
                      <a:pt x="101" y="164"/>
                      <a:pt x="101" y="164"/>
                    </a:cubicBezTo>
                    <a:cubicBezTo>
                      <a:pt x="51" y="128"/>
                      <a:pt x="51" y="128"/>
                      <a:pt x="51" y="128"/>
                    </a:cubicBezTo>
                    <a:cubicBezTo>
                      <a:pt x="19" y="51"/>
                      <a:pt x="19" y="51"/>
                      <a:pt x="19" y="51"/>
                    </a:cubicBezTo>
                    <a:cubicBezTo>
                      <a:pt x="19" y="51"/>
                      <a:pt x="0" y="32"/>
                      <a:pt x="15" y="19"/>
                    </a:cubicBezTo>
                    <a:cubicBezTo>
                      <a:pt x="30" y="6"/>
                      <a:pt x="75" y="0"/>
                      <a:pt x="75" y="0"/>
                    </a:cubicBezTo>
                    <a:cubicBezTo>
                      <a:pt x="140" y="4"/>
                      <a:pt x="140" y="4"/>
                      <a:pt x="140" y="4"/>
                    </a:cubicBezTo>
                    <a:cubicBezTo>
                      <a:pt x="140" y="4"/>
                      <a:pt x="196" y="44"/>
                      <a:pt x="197" y="49"/>
                    </a:cubicBezTo>
                    <a:cubicBezTo>
                      <a:pt x="198" y="54"/>
                      <a:pt x="213" y="71"/>
                      <a:pt x="213" y="71"/>
                    </a:cubicBezTo>
                    <a:close/>
                  </a:path>
                </a:pathLst>
              </a:custGeom>
              <a:gradFill flip="none" rotWithShape="1">
                <a:gsLst>
                  <a:gs pos="88000">
                    <a:schemeClr val="tx2"/>
                  </a:gs>
                  <a:gs pos="46000">
                    <a:sysClr val="window" lastClr="FFFFFF">
                      <a:alpha val="30000"/>
                    </a:sysClr>
                  </a:gs>
                  <a:gs pos="48000">
                    <a:sysClr val="window" lastClr="FFFFFF">
                      <a:alpha val="74000"/>
                    </a:sysClr>
                  </a:gs>
                </a:gsLst>
                <a:path path="circle">
                  <a:fillToRect r="100000" b="100000"/>
                </a:path>
                <a:tileRect l="-100000" t="-100000"/>
              </a:gradFill>
              <a:ln>
                <a:noFill/>
              </a:ln>
              <a:effectLst/>
            </p:spPr>
            <p:txBody>
              <a:bodyPr vert="horz" wrap="none" lIns="91440" tIns="0" rIns="91440" bIns="45720" numCol="1" anchor="t" anchorCtr="0" compatLnSpc="1">
                <a:prstTxWarp prst="textNoShape">
                  <a:avLst/>
                </a:prstTxWarp>
              </a:bodyPr>
              <a:lstStyle/>
              <a:p>
                <a:endParaRPr lang="en-US" sz="3200" kern="0" spc="-200" baseline="26000"/>
              </a:p>
            </p:txBody>
          </p:sp>
          <p:sp>
            <p:nvSpPr>
              <p:cNvPr id="134" name="Freeform 50"/>
              <p:cNvSpPr>
                <a:spLocks noEditPoints="1"/>
              </p:cNvSpPr>
              <p:nvPr/>
            </p:nvSpPr>
            <p:spPr bwMode="auto">
              <a:xfrm>
                <a:off x="3243037" y="216258"/>
                <a:ext cx="396932" cy="256042"/>
              </a:xfrm>
              <a:custGeom>
                <a:avLst/>
                <a:gdLst>
                  <a:gd name="T0" fmla="*/ 493 w 496"/>
                  <a:gd name="T1" fmla="*/ 131 h 320"/>
                  <a:gd name="T2" fmla="*/ 478 w 496"/>
                  <a:gd name="T3" fmla="*/ 106 h 320"/>
                  <a:gd name="T4" fmla="*/ 478 w 496"/>
                  <a:gd name="T5" fmla="*/ 94 h 320"/>
                  <a:gd name="T6" fmla="*/ 463 w 496"/>
                  <a:gd name="T7" fmla="*/ 85 h 320"/>
                  <a:gd name="T8" fmla="*/ 454 w 496"/>
                  <a:gd name="T9" fmla="*/ 64 h 320"/>
                  <a:gd name="T10" fmla="*/ 385 w 496"/>
                  <a:gd name="T11" fmla="*/ 20 h 320"/>
                  <a:gd name="T12" fmla="*/ 325 w 496"/>
                  <a:gd name="T13" fmla="*/ 13 h 320"/>
                  <a:gd name="T14" fmla="*/ 320 w 496"/>
                  <a:gd name="T15" fmla="*/ 13 h 320"/>
                  <a:gd name="T16" fmla="*/ 171 w 496"/>
                  <a:gd name="T17" fmla="*/ 13 h 320"/>
                  <a:gd name="T18" fmla="*/ 170 w 496"/>
                  <a:gd name="T19" fmla="*/ 13 h 320"/>
                  <a:gd name="T20" fmla="*/ 109 w 496"/>
                  <a:gd name="T21" fmla="*/ 20 h 320"/>
                  <a:gd name="T22" fmla="*/ 40 w 496"/>
                  <a:gd name="T23" fmla="*/ 64 h 320"/>
                  <a:gd name="T24" fmla="*/ 31 w 496"/>
                  <a:gd name="T25" fmla="*/ 85 h 320"/>
                  <a:gd name="T26" fmla="*/ 17 w 496"/>
                  <a:gd name="T27" fmla="*/ 94 h 320"/>
                  <a:gd name="T28" fmla="*/ 18 w 496"/>
                  <a:gd name="T29" fmla="*/ 106 h 320"/>
                  <a:gd name="T30" fmla="*/ 2 w 496"/>
                  <a:gd name="T31" fmla="*/ 131 h 320"/>
                  <a:gd name="T32" fmla="*/ 15 w 496"/>
                  <a:gd name="T33" fmla="*/ 138 h 320"/>
                  <a:gd name="T34" fmla="*/ 4 w 496"/>
                  <a:gd name="T35" fmla="*/ 214 h 320"/>
                  <a:gd name="T36" fmla="*/ 3 w 496"/>
                  <a:gd name="T37" fmla="*/ 320 h 320"/>
                  <a:gd name="T38" fmla="*/ 11 w 496"/>
                  <a:gd name="T39" fmla="*/ 302 h 320"/>
                  <a:gd name="T40" fmla="*/ 22 w 496"/>
                  <a:gd name="T41" fmla="*/ 137 h 320"/>
                  <a:gd name="T42" fmla="*/ 28 w 496"/>
                  <a:gd name="T43" fmla="*/ 135 h 320"/>
                  <a:gd name="T44" fmla="*/ 29 w 496"/>
                  <a:gd name="T45" fmla="*/ 140 h 320"/>
                  <a:gd name="T46" fmla="*/ 93 w 496"/>
                  <a:gd name="T47" fmla="*/ 200 h 320"/>
                  <a:gd name="T48" fmla="*/ 97 w 496"/>
                  <a:gd name="T49" fmla="*/ 199 h 320"/>
                  <a:gd name="T50" fmla="*/ 238 w 496"/>
                  <a:gd name="T51" fmla="*/ 50 h 320"/>
                  <a:gd name="T52" fmla="*/ 256 w 496"/>
                  <a:gd name="T53" fmla="*/ 49 h 320"/>
                  <a:gd name="T54" fmla="*/ 397 w 496"/>
                  <a:gd name="T55" fmla="*/ 199 h 320"/>
                  <a:gd name="T56" fmla="*/ 401 w 496"/>
                  <a:gd name="T57" fmla="*/ 200 h 320"/>
                  <a:gd name="T58" fmla="*/ 401 w 496"/>
                  <a:gd name="T59" fmla="*/ 200 h 320"/>
                  <a:gd name="T60" fmla="*/ 465 w 496"/>
                  <a:gd name="T61" fmla="*/ 140 h 320"/>
                  <a:gd name="T62" fmla="*/ 467 w 496"/>
                  <a:gd name="T63" fmla="*/ 134 h 320"/>
                  <a:gd name="T64" fmla="*/ 474 w 496"/>
                  <a:gd name="T65" fmla="*/ 137 h 320"/>
                  <a:gd name="T66" fmla="*/ 484 w 496"/>
                  <a:gd name="T67" fmla="*/ 302 h 320"/>
                  <a:gd name="T68" fmla="*/ 492 w 496"/>
                  <a:gd name="T69" fmla="*/ 320 h 320"/>
                  <a:gd name="T70" fmla="*/ 491 w 496"/>
                  <a:gd name="T71" fmla="*/ 214 h 320"/>
                  <a:gd name="T72" fmla="*/ 481 w 496"/>
                  <a:gd name="T73" fmla="*/ 138 h 320"/>
                  <a:gd name="T74" fmla="*/ 493 w 496"/>
                  <a:gd name="T75" fmla="*/ 131 h 320"/>
                  <a:gd name="T76" fmla="*/ 96 w 496"/>
                  <a:gd name="T77" fmla="*/ 187 h 320"/>
                  <a:gd name="T78" fmla="*/ 93 w 496"/>
                  <a:gd name="T79" fmla="*/ 188 h 320"/>
                  <a:gd name="T80" fmla="*/ 41 w 496"/>
                  <a:gd name="T81" fmla="*/ 139 h 320"/>
                  <a:gd name="T82" fmla="*/ 41 w 496"/>
                  <a:gd name="T83" fmla="*/ 138 h 320"/>
                  <a:gd name="T84" fmla="*/ 51 w 496"/>
                  <a:gd name="T85" fmla="*/ 70 h 320"/>
                  <a:gd name="T86" fmla="*/ 112 w 496"/>
                  <a:gd name="T87" fmla="*/ 31 h 320"/>
                  <a:gd name="T88" fmla="*/ 170 w 496"/>
                  <a:gd name="T89" fmla="*/ 25 h 320"/>
                  <a:gd name="T90" fmla="*/ 227 w 496"/>
                  <a:gd name="T91" fmla="*/ 47 h 320"/>
                  <a:gd name="T92" fmla="*/ 96 w 496"/>
                  <a:gd name="T93" fmla="*/ 187 h 320"/>
                  <a:gd name="T94" fmla="*/ 205 w 496"/>
                  <a:gd name="T95" fmla="*/ 17 h 320"/>
                  <a:gd name="T96" fmla="*/ 293 w 496"/>
                  <a:gd name="T97" fmla="*/ 16 h 320"/>
                  <a:gd name="T98" fmla="*/ 257 w 496"/>
                  <a:gd name="T99" fmla="*/ 41 h 320"/>
                  <a:gd name="T100" fmla="*/ 237 w 496"/>
                  <a:gd name="T101" fmla="*/ 42 h 320"/>
                  <a:gd name="T102" fmla="*/ 205 w 496"/>
                  <a:gd name="T103" fmla="*/ 17 h 320"/>
                  <a:gd name="T104" fmla="*/ 454 w 496"/>
                  <a:gd name="T105" fmla="*/ 138 h 320"/>
                  <a:gd name="T106" fmla="*/ 454 w 496"/>
                  <a:gd name="T107" fmla="*/ 139 h 320"/>
                  <a:gd name="T108" fmla="*/ 401 w 496"/>
                  <a:gd name="T109" fmla="*/ 188 h 320"/>
                  <a:gd name="T110" fmla="*/ 398 w 496"/>
                  <a:gd name="T111" fmla="*/ 187 h 320"/>
                  <a:gd name="T112" fmla="*/ 268 w 496"/>
                  <a:gd name="T113" fmla="*/ 47 h 320"/>
                  <a:gd name="T114" fmla="*/ 325 w 496"/>
                  <a:gd name="T115" fmla="*/ 25 h 320"/>
                  <a:gd name="T116" fmla="*/ 382 w 496"/>
                  <a:gd name="T117" fmla="*/ 31 h 320"/>
                  <a:gd name="T118" fmla="*/ 444 w 496"/>
                  <a:gd name="T119" fmla="*/ 70 h 320"/>
                  <a:gd name="T120" fmla="*/ 454 w 496"/>
                  <a:gd name="T121"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6" h="320">
                    <a:moveTo>
                      <a:pt x="493" y="131"/>
                    </a:moveTo>
                    <a:cubicBezTo>
                      <a:pt x="496" y="108"/>
                      <a:pt x="484" y="106"/>
                      <a:pt x="478" y="106"/>
                    </a:cubicBezTo>
                    <a:cubicBezTo>
                      <a:pt x="478" y="94"/>
                      <a:pt x="478" y="94"/>
                      <a:pt x="478" y="94"/>
                    </a:cubicBezTo>
                    <a:cubicBezTo>
                      <a:pt x="478" y="91"/>
                      <a:pt x="469" y="87"/>
                      <a:pt x="463" y="85"/>
                    </a:cubicBezTo>
                    <a:cubicBezTo>
                      <a:pt x="461" y="78"/>
                      <a:pt x="458" y="71"/>
                      <a:pt x="454" y="64"/>
                    </a:cubicBezTo>
                    <a:cubicBezTo>
                      <a:pt x="440" y="42"/>
                      <a:pt x="417" y="27"/>
                      <a:pt x="385" y="20"/>
                    </a:cubicBezTo>
                    <a:cubicBezTo>
                      <a:pt x="384" y="19"/>
                      <a:pt x="355" y="13"/>
                      <a:pt x="325" y="13"/>
                    </a:cubicBezTo>
                    <a:cubicBezTo>
                      <a:pt x="323" y="13"/>
                      <a:pt x="322" y="13"/>
                      <a:pt x="320" y="13"/>
                    </a:cubicBezTo>
                    <a:cubicBezTo>
                      <a:pt x="270" y="0"/>
                      <a:pt x="201" y="8"/>
                      <a:pt x="171" y="13"/>
                    </a:cubicBezTo>
                    <a:cubicBezTo>
                      <a:pt x="171" y="13"/>
                      <a:pt x="170" y="13"/>
                      <a:pt x="170" y="13"/>
                    </a:cubicBezTo>
                    <a:cubicBezTo>
                      <a:pt x="140" y="13"/>
                      <a:pt x="111" y="19"/>
                      <a:pt x="109" y="20"/>
                    </a:cubicBezTo>
                    <a:cubicBezTo>
                      <a:pt x="77" y="27"/>
                      <a:pt x="54" y="42"/>
                      <a:pt x="40" y="64"/>
                    </a:cubicBezTo>
                    <a:cubicBezTo>
                      <a:pt x="36" y="71"/>
                      <a:pt x="33" y="78"/>
                      <a:pt x="31" y="85"/>
                    </a:cubicBezTo>
                    <a:cubicBezTo>
                      <a:pt x="25" y="88"/>
                      <a:pt x="17" y="91"/>
                      <a:pt x="17" y="94"/>
                    </a:cubicBezTo>
                    <a:cubicBezTo>
                      <a:pt x="18" y="106"/>
                      <a:pt x="18" y="106"/>
                      <a:pt x="18" y="106"/>
                    </a:cubicBezTo>
                    <a:cubicBezTo>
                      <a:pt x="12" y="106"/>
                      <a:pt x="0" y="108"/>
                      <a:pt x="2" y="131"/>
                    </a:cubicBezTo>
                    <a:cubicBezTo>
                      <a:pt x="2" y="131"/>
                      <a:pt x="6" y="142"/>
                      <a:pt x="15" y="138"/>
                    </a:cubicBezTo>
                    <a:cubicBezTo>
                      <a:pt x="4" y="214"/>
                      <a:pt x="4" y="214"/>
                      <a:pt x="4" y="214"/>
                    </a:cubicBezTo>
                    <a:cubicBezTo>
                      <a:pt x="3" y="320"/>
                      <a:pt x="3" y="320"/>
                      <a:pt x="3" y="320"/>
                    </a:cubicBezTo>
                    <a:cubicBezTo>
                      <a:pt x="11" y="302"/>
                      <a:pt x="11" y="302"/>
                      <a:pt x="11" y="302"/>
                    </a:cubicBezTo>
                    <a:cubicBezTo>
                      <a:pt x="11" y="302"/>
                      <a:pt x="7" y="215"/>
                      <a:pt x="22" y="137"/>
                    </a:cubicBezTo>
                    <a:cubicBezTo>
                      <a:pt x="28" y="135"/>
                      <a:pt x="28" y="135"/>
                      <a:pt x="28" y="135"/>
                    </a:cubicBezTo>
                    <a:cubicBezTo>
                      <a:pt x="28" y="137"/>
                      <a:pt x="29" y="139"/>
                      <a:pt x="29" y="140"/>
                    </a:cubicBezTo>
                    <a:cubicBezTo>
                      <a:pt x="32" y="184"/>
                      <a:pt x="64" y="200"/>
                      <a:pt x="93" y="200"/>
                    </a:cubicBezTo>
                    <a:cubicBezTo>
                      <a:pt x="96" y="200"/>
                      <a:pt x="97" y="199"/>
                      <a:pt x="97" y="199"/>
                    </a:cubicBezTo>
                    <a:cubicBezTo>
                      <a:pt x="210" y="193"/>
                      <a:pt x="235" y="69"/>
                      <a:pt x="238" y="50"/>
                    </a:cubicBezTo>
                    <a:cubicBezTo>
                      <a:pt x="244" y="49"/>
                      <a:pt x="250" y="49"/>
                      <a:pt x="256" y="49"/>
                    </a:cubicBezTo>
                    <a:cubicBezTo>
                      <a:pt x="258" y="64"/>
                      <a:pt x="282" y="193"/>
                      <a:pt x="397" y="199"/>
                    </a:cubicBezTo>
                    <a:cubicBezTo>
                      <a:pt x="397" y="199"/>
                      <a:pt x="398" y="200"/>
                      <a:pt x="401" y="200"/>
                    </a:cubicBezTo>
                    <a:cubicBezTo>
                      <a:pt x="401" y="200"/>
                      <a:pt x="401" y="200"/>
                      <a:pt x="401" y="200"/>
                    </a:cubicBezTo>
                    <a:cubicBezTo>
                      <a:pt x="430" y="200"/>
                      <a:pt x="462" y="184"/>
                      <a:pt x="465" y="140"/>
                    </a:cubicBezTo>
                    <a:cubicBezTo>
                      <a:pt x="466" y="139"/>
                      <a:pt x="466" y="137"/>
                      <a:pt x="467" y="134"/>
                    </a:cubicBezTo>
                    <a:cubicBezTo>
                      <a:pt x="474" y="137"/>
                      <a:pt x="474" y="137"/>
                      <a:pt x="474" y="137"/>
                    </a:cubicBezTo>
                    <a:cubicBezTo>
                      <a:pt x="488" y="215"/>
                      <a:pt x="484" y="302"/>
                      <a:pt x="484" y="302"/>
                    </a:cubicBezTo>
                    <a:cubicBezTo>
                      <a:pt x="492" y="320"/>
                      <a:pt x="492" y="320"/>
                      <a:pt x="492" y="320"/>
                    </a:cubicBezTo>
                    <a:cubicBezTo>
                      <a:pt x="491" y="214"/>
                      <a:pt x="491" y="214"/>
                      <a:pt x="491" y="214"/>
                    </a:cubicBezTo>
                    <a:cubicBezTo>
                      <a:pt x="481" y="138"/>
                      <a:pt x="481" y="138"/>
                      <a:pt x="481" y="138"/>
                    </a:cubicBezTo>
                    <a:cubicBezTo>
                      <a:pt x="489" y="142"/>
                      <a:pt x="493" y="131"/>
                      <a:pt x="493" y="131"/>
                    </a:cubicBezTo>
                    <a:close/>
                    <a:moveTo>
                      <a:pt x="96" y="187"/>
                    </a:moveTo>
                    <a:cubicBezTo>
                      <a:pt x="96" y="187"/>
                      <a:pt x="95" y="188"/>
                      <a:pt x="93" y="188"/>
                    </a:cubicBezTo>
                    <a:cubicBezTo>
                      <a:pt x="79" y="188"/>
                      <a:pt x="44" y="183"/>
                      <a:pt x="41" y="139"/>
                    </a:cubicBezTo>
                    <a:cubicBezTo>
                      <a:pt x="41" y="138"/>
                      <a:pt x="41" y="138"/>
                      <a:pt x="41" y="138"/>
                    </a:cubicBezTo>
                    <a:cubicBezTo>
                      <a:pt x="41" y="138"/>
                      <a:pt x="32" y="101"/>
                      <a:pt x="51" y="70"/>
                    </a:cubicBezTo>
                    <a:cubicBezTo>
                      <a:pt x="63" y="51"/>
                      <a:pt x="83" y="38"/>
                      <a:pt x="112" y="31"/>
                    </a:cubicBezTo>
                    <a:cubicBezTo>
                      <a:pt x="112" y="31"/>
                      <a:pt x="141" y="25"/>
                      <a:pt x="170" y="25"/>
                    </a:cubicBezTo>
                    <a:cubicBezTo>
                      <a:pt x="192" y="25"/>
                      <a:pt x="220" y="29"/>
                      <a:pt x="227" y="47"/>
                    </a:cubicBezTo>
                    <a:cubicBezTo>
                      <a:pt x="224" y="62"/>
                      <a:pt x="203" y="181"/>
                      <a:pt x="96" y="187"/>
                    </a:cubicBezTo>
                    <a:close/>
                    <a:moveTo>
                      <a:pt x="205" y="17"/>
                    </a:moveTo>
                    <a:cubicBezTo>
                      <a:pt x="231" y="14"/>
                      <a:pt x="263" y="13"/>
                      <a:pt x="293" y="16"/>
                    </a:cubicBezTo>
                    <a:cubicBezTo>
                      <a:pt x="274" y="20"/>
                      <a:pt x="262" y="28"/>
                      <a:pt x="257" y="41"/>
                    </a:cubicBezTo>
                    <a:cubicBezTo>
                      <a:pt x="250" y="40"/>
                      <a:pt x="243" y="41"/>
                      <a:pt x="237" y="42"/>
                    </a:cubicBezTo>
                    <a:cubicBezTo>
                      <a:pt x="233" y="30"/>
                      <a:pt x="222" y="21"/>
                      <a:pt x="205" y="17"/>
                    </a:cubicBezTo>
                    <a:close/>
                    <a:moveTo>
                      <a:pt x="454" y="138"/>
                    </a:moveTo>
                    <a:cubicBezTo>
                      <a:pt x="454" y="139"/>
                      <a:pt x="454" y="139"/>
                      <a:pt x="454" y="139"/>
                    </a:cubicBezTo>
                    <a:cubicBezTo>
                      <a:pt x="451" y="183"/>
                      <a:pt x="416" y="188"/>
                      <a:pt x="401" y="188"/>
                    </a:cubicBezTo>
                    <a:cubicBezTo>
                      <a:pt x="399" y="188"/>
                      <a:pt x="398" y="187"/>
                      <a:pt x="398" y="187"/>
                    </a:cubicBezTo>
                    <a:cubicBezTo>
                      <a:pt x="291" y="181"/>
                      <a:pt x="270" y="62"/>
                      <a:pt x="268" y="47"/>
                    </a:cubicBezTo>
                    <a:cubicBezTo>
                      <a:pt x="274" y="29"/>
                      <a:pt x="302" y="25"/>
                      <a:pt x="325" y="25"/>
                    </a:cubicBezTo>
                    <a:cubicBezTo>
                      <a:pt x="353" y="25"/>
                      <a:pt x="382" y="31"/>
                      <a:pt x="382" y="31"/>
                    </a:cubicBezTo>
                    <a:cubicBezTo>
                      <a:pt x="411" y="38"/>
                      <a:pt x="432" y="51"/>
                      <a:pt x="444" y="70"/>
                    </a:cubicBezTo>
                    <a:cubicBezTo>
                      <a:pt x="463" y="101"/>
                      <a:pt x="454" y="138"/>
                      <a:pt x="454" y="138"/>
                    </a:cubicBezTo>
                    <a:close/>
                  </a:path>
                </a:pathLst>
              </a:custGeom>
              <a:solidFill>
                <a:srgbClr val="FF1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8" name="Rounded Rectangle 137"/>
            <p:cNvSpPr/>
            <p:nvPr/>
          </p:nvSpPr>
          <p:spPr>
            <a:xfrm>
              <a:off x="260444" y="895350"/>
              <a:ext cx="1662722" cy="817245"/>
            </a:xfrm>
            <a:prstGeom prst="roundRect">
              <a:avLst/>
            </a:prstGeom>
            <a:solidFill>
              <a:schemeClr val="tx1">
                <a:lumMod val="20000"/>
                <a:lumOff val="80000"/>
              </a:schemeClr>
            </a:solidFill>
            <a:ln w="38100" cmpd="sng"/>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pPr algn="ctr"/>
              <a:r>
                <a:rPr lang="en-US" sz="1200" dirty="0" smtClean="0">
                  <a:solidFill>
                    <a:srgbClr val="000000"/>
                  </a:solidFill>
                  <a:latin typeface="Arial" pitchFamily="34" charset="0"/>
                  <a:cs typeface="Arial" pitchFamily="34" charset="0"/>
                </a:rPr>
                <a:t>“</a:t>
              </a:r>
              <a:r>
                <a:rPr lang="en-US" sz="1200" i="1" dirty="0" smtClean="0">
                  <a:solidFill>
                    <a:srgbClr val="000000"/>
                  </a:solidFill>
                  <a:latin typeface="Arial" pitchFamily="34" charset="0"/>
                  <a:cs typeface="Arial" pitchFamily="34" charset="0"/>
                </a:rPr>
                <a:t>Why should I pay a checking fee if other banks don’t charge one?”</a:t>
              </a:r>
              <a:endParaRPr lang="en-US" sz="1200" i="1" dirty="0">
                <a:solidFill>
                  <a:srgbClr val="000000"/>
                </a:solidFill>
                <a:latin typeface="Arial" pitchFamily="34" charset="0"/>
                <a:cs typeface="Arial" pitchFamily="34" charset="0"/>
              </a:endParaRPr>
            </a:p>
          </p:txBody>
        </p:sp>
      </p:grpSp>
      <p:grpSp>
        <p:nvGrpSpPr>
          <p:cNvPr id="11" name="Group 29"/>
          <p:cNvGrpSpPr/>
          <p:nvPr/>
        </p:nvGrpSpPr>
        <p:grpSpPr>
          <a:xfrm>
            <a:off x="2286000" y="895350"/>
            <a:ext cx="2023511" cy="3342660"/>
            <a:chOff x="2286000" y="895350"/>
            <a:chExt cx="2023511" cy="3342660"/>
          </a:xfrm>
        </p:grpSpPr>
        <p:cxnSp>
          <p:nvCxnSpPr>
            <p:cNvPr id="3" name="Straight Connector 2"/>
            <p:cNvCxnSpPr/>
            <p:nvPr/>
          </p:nvCxnSpPr>
          <p:spPr>
            <a:xfrm>
              <a:off x="2286000" y="1315823"/>
              <a:ext cx="0" cy="2922187"/>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32179" y="3867150"/>
              <a:ext cx="1260818"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ea typeface="MS PGothic" pitchFamily="34" charset="-128"/>
                  <a:cs typeface="Arial" pitchFamily="34" charset="0"/>
                </a:rPr>
                <a:t>Workforce</a:t>
              </a:r>
              <a:endParaRPr lang="en-US" sz="2000" dirty="0">
                <a:ea typeface="MS PGothic" pitchFamily="34" charset="-128"/>
                <a:cs typeface="Arial" pitchFamily="34" charset="0"/>
              </a:endParaRPr>
            </a:p>
          </p:txBody>
        </p:sp>
        <p:grpSp>
          <p:nvGrpSpPr>
            <p:cNvPr id="14" name="Group 81"/>
            <p:cNvGrpSpPr/>
            <p:nvPr/>
          </p:nvGrpSpPr>
          <p:grpSpPr>
            <a:xfrm>
              <a:off x="3238129" y="1793411"/>
              <a:ext cx="590027" cy="1976786"/>
              <a:chOff x="5515769" y="-579352"/>
              <a:chExt cx="1541463" cy="5089525"/>
            </a:xfrm>
          </p:grpSpPr>
          <p:sp>
            <p:nvSpPr>
              <p:cNvPr id="83" name="Freeform 8"/>
              <p:cNvSpPr>
                <a:spLocks/>
              </p:cNvSpPr>
              <p:nvPr/>
            </p:nvSpPr>
            <p:spPr bwMode="auto">
              <a:xfrm>
                <a:off x="5515769" y="-579352"/>
                <a:ext cx="1541463" cy="5089525"/>
              </a:xfrm>
              <a:custGeom>
                <a:avLst/>
                <a:gdLst>
                  <a:gd name="T0" fmla="*/ 393 w 411"/>
                  <a:gd name="T1" fmla="*/ 552 h 1357"/>
                  <a:gd name="T2" fmla="*/ 401 w 411"/>
                  <a:gd name="T3" fmla="*/ 515 h 1357"/>
                  <a:gd name="T4" fmla="*/ 384 w 411"/>
                  <a:gd name="T5" fmla="*/ 406 h 1357"/>
                  <a:gd name="T6" fmla="*/ 357 w 411"/>
                  <a:gd name="T7" fmla="*/ 277 h 1357"/>
                  <a:gd name="T8" fmla="*/ 262 w 411"/>
                  <a:gd name="T9" fmla="*/ 219 h 1357"/>
                  <a:gd name="T10" fmla="*/ 284 w 411"/>
                  <a:gd name="T11" fmla="*/ 147 h 1357"/>
                  <a:gd name="T12" fmla="*/ 280 w 411"/>
                  <a:gd name="T13" fmla="*/ 115 h 1357"/>
                  <a:gd name="T14" fmla="*/ 267 w 411"/>
                  <a:gd name="T15" fmla="*/ 63 h 1357"/>
                  <a:gd name="T16" fmla="*/ 164 w 411"/>
                  <a:gd name="T17" fmla="*/ 129 h 1357"/>
                  <a:gd name="T18" fmla="*/ 173 w 411"/>
                  <a:gd name="T19" fmla="*/ 167 h 1357"/>
                  <a:gd name="T20" fmla="*/ 167 w 411"/>
                  <a:gd name="T21" fmla="*/ 221 h 1357"/>
                  <a:gd name="T22" fmla="*/ 36 w 411"/>
                  <a:gd name="T23" fmla="*/ 314 h 1357"/>
                  <a:gd name="T24" fmla="*/ 2 w 411"/>
                  <a:gd name="T25" fmla="*/ 498 h 1357"/>
                  <a:gd name="T26" fmla="*/ 23 w 411"/>
                  <a:gd name="T27" fmla="*/ 600 h 1357"/>
                  <a:gd name="T28" fmla="*/ 80 w 411"/>
                  <a:gd name="T29" fmla="*/ 675 h 1357"/>
                  <a:gd name="T30" fmla="*/ 77 w 411"/>
                  <a:gd name="T31" fmla="*/ 842 h 1357"/>
                  <a:gd name="T32" fmla="*/ 64 w 411"/>
                  <a:gd name="T33" fmla="*/ 1105 h 1357"/>
                  <a:gd name="T34" fmla="*/ 72 w 411"/>
                  <a:gd name="T35" fmla="*/ 1171 h 1357"/>
                  <a:gd name="T36" fmla="*/ 79 w 411"/>
                  <a:gd name="T37" fmla="*/ 1241 h 1357"/>
                  <a:gd name="T38" fmla="*/ 90 w 411"/>
                  <a:gd name="T39" fmla="*/ 1309 h 1357"/>
                  <a:gd name="T40" fmla="*/ 165 w 411"/>
                  <a:gd name="T41" fmla="*/ 1333 h 1357"/>
                  <a:gd name="T42" fmla="*/ 150 w 411"/>
                  <a:gd name="T43" fmla="*/ 1288 h 1357"/>
                  <a:gd name="T44" fmla="*/ 150 w 411"/>
                  <a:gd name="T45" fmla="*/ 1235 h 1357"/>
                  <a:gd name="T46" fmla="*/ 154 w 411"/>
                  <a:gd name="T47" fmla="*/ 1152 h 1357"/>
                  <a:gd name="T48" fmla="*/ 154 w 411"/>
                  <a:gd name="T49" fmla="*/ 1016 h 1357"/>
                  <a:gd name="T50" fmla="*/ 176 w 411"/>
                  <a:gd name="T51" fmla="*/ 930 h 1357"/>
                  <a:gd name="T52" fmla="*/ 221 w 411"/>
                  <a:gd name="T53" fmla="*/ 843 h 1357"/>
                  <a:gd name="T54" fmla="*/ 227 w 411"/>
                  <a:gd name="T55" fmla="*/ 916 h 1357"/>
                  <a:gd name="T56" fmla="*/ 228 w 411"/>
                  <a:gd name="T57" fmla="*/ 989 h 1357"/>
                  <a:gd name="T58" fmla="*/ 222 w 411"/>
                  <a:gd name="T59" fmla="*/ 1143 h 1357"/>
                  <a:gd name="T60" fmla="*/ 224 w 411"/>
                  <a:gd name="T61" fmla="*/ 1251 h 1357"/>
                  <a:gd name="T62" fmla="*/ 271 w 411"/>
                  <a:gd name="T63" fmla="*/ 1318 h 1357"/>
                  <a:gd name="T64" fmla="*/ 329 w 411"/>
                  <a:gd name="T65" fmla="*/ 1341 h 1357"/>
                  <a:gd name="T66" fmla="*/ 323 w 411"/>
                  <a:gd name="T67" fmla="*/ 1287 h 1357"/>
                  <a:gd name="T68" fmla="*/ 307 w 411"/>
                  <a:gd name="T69" fmla="*/ 1223 h 1357"/>
                  <a:gd name="T70" fmla="*/ 310 w 411"/>
                  <a:gd name="T71" fmla="*/ 1159 h 1357"/>
                  <a:gd name="T72" fmla="*/ 322 w 411"/>
                  <a:gd name="T73" fmla="*/ 1091 h 1357"/>
                  <a:gd name="T74" fmla="*/ 317 w 411"/>
                  <a:gd name="T75" fmla="*/ 1050 h 1357"/>
                  <a:gd name="T76" fmla="*/ 329 w 411"/>
                  <a:gd name="T77" fmla="*/ 980 h 1357"/>
                  <a:gd name="T78" fmla="*/ 370 w 411"/>
                  <a:gd name="T79" fmla="*/ 669 h 1357"/>
                  <a:gd name="T80" fmla="*/ 392 w 411"/>
                  <a:gd name="T81" fmla="*/ 59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1" h="1357">
                    <a:moveTo>
                      <a:pt x="399" y="563"/>
                    </a:moveTo>
                    <a:cubicBezTo>
                      <a:pt x="393" y="560"/>
                      <a:pt x="393" y="552"/>
                      <a:pt x="393" y="552"/>
                    </a:cubicBezTo>
                    <a:cubicBezTo>
                      <a:pt x="407" y="547"/>
                      <a:pt x="400" y="528"/>
                      <a:pt x="400" y="528"/>
                    </a:cubicBezTo>
                    <a:cubicBezTo>
                      <a:pt x="400" y="519"/>
                      <a:pt x="401" y="515"/>
                      <a:pt x="401" y="515"/>
                    </a:cubicBezTo>
                    <a:cubicBezTo>
                      <a:pt x="408" y="500"/>
                      <a:pt x="393" y="477"/>
                      <a:pt x="393" y="477"/>
                    </a:cubicBezTo>
                    <a:cubicBezTo>
                      <a:pt x="400" y="468"/>
                      <a:pt x="384" y="406"/>
                      <a:pt x="384" y="406"/>
                    </a:cubicBezTo>
                    <a:cubicBezTo>
                      <a:pt x="390" y="371"/>
                      <a:pt x="374" y="316"/>
                      <a:pt x="374" y="316"/>
                    </a:cubicBezTo>
                    <a:cubicBezTo>
                      <a:pt x="373" y="283"/>
                      <a:pt x="357" y="277"/>
                      <a:pt x="357" y="277"/>
                    </a:cubicBezTo>
                    <a:cubicBezTo>
                      <a:pt x="315" y="260"/>
                      <a:pt x="315" y="260"/>
                      <a:pt x="315" y="260"/>
                    </a:cubicBezTo>
                    <a:cubicBezTo>
                      <a:pt x="258" y="241"/>
                      <a:pt x="262" y="219"/>
                      <a:pt x="262" y="219"/>
                    </a:cubicBezTo>
                    <a:cubicBezTo>
                      <a:pt x="263" y="200"/>
                      <a:pt x="270" y="160"/>
                      <a:pt x="270" y="160"/>
                    </a:cubicBezTo>
                    <a:cubicBezTo>
                      <a:pt x="286" y="169"/>
                      <a:pt x="284" y="147"/>
                      <a:pt x="284" y="147"/>
                    </a:cubicBezTo>
                    <a:cubicBezTo>
                      <a:pt x="286" y="120"/>
                      <a:pt x="280" y="126"/>
                      <a:pt x="280" y="126"/>
                    </a:cubicBezTo>
                    <a:cubicBezTo>
                      <a:pt x="280" y="115"/>
                      <a:pt x="280" y="115"/>
                      <a:pt x="280" y="115"/>
                    </a:cubicBezTo>
                    <a:cubicBezTo>
                      <a:pt x="288" y="80"/>
                      <a:pt x="264" y="66"/>
                      <a:pt x="264" y="66"/>
                    </a:cubicBezTo>
                    <a:cubicBezTo>
                      <a:pt x="267" y="63"/>
                      <a:pt x="267" y="63"/>
                      <a:pt x="267" y="63"/>
                    </a:cubicBezTo>
                    <a:cubicBezTo>
                      <a:pt x="237" y="0"/>
                      <a:pt x="169" y="63"/>
                      <a:pt x="169" y="63"/>
                    </a:cubicBezTo>
                    <a:cubicBezTo>
                      <a:pt x="151" y="85"/>
                      <a:pt x="164" y="129"/>
                      <a:pt x="164" y="129"/>
                    </a:cubicBezTo>
                    <a:cubicBezTo>
                      <a:pt x="155" y="126"/>
                      <a:pt x="159" y="156"/>
                      <a:pt x="159" y="156"/>
                    </a:cubicBezTo>
                    <a:cubicBezTo>
                      <a:pt x="158" y="170"/>
                      <a:pt x="173" y="167"/>
                      <a:pt x="173" y="167"/>
                    </a:cubicBezTo>
                    <a:cubicBezTo>
                      <a:pt x="175" y="197"/>
                      <a:pt x="175" y="197"/>
                      <a:pt x="175" y="197"/>
                    </a:cubicBezTo>
                    <a:cubicBezTo>
                      <a:pt x="174" y="205"/>
                      <a:pt x="173" y="214"/>
                      <a:pt x="167" y="221"/>
                    </a:cubicBezTo>
                    <a:cubicBezTo>
                      <a:pt x="135" y="252"/>
                      <a:pt x="66" y="255"/>
                      <a:pt x="66" y="255"/>
                    </a:cubicBezTo>
                    <a:cubicBezTo>
                      <a:pt x="39" y="258"/>
                      <a:pt x="36" y="314"/>
                      <a:pt x="36" y="314"/>
                    </a:cubicBezTo>
                    <a:cubicBezTo>
                      <a:pt x="35" y="322"/>
                      <a:pt x="14" y="425"/>
                      <a:pt x="14" y="425"/>
                    </a:cubicBezTo>
                    <a:cubicBezTo>
                      <a:pt x="11" y="434"/>
                      <a:pt x="2" y="498"/>
                      <a:pt x="2" y="498"/>
                    </a:cubicBezTo>
                    <a:cubicBezTo>
                      <a:pt x="0" y="548"/>
                      <a:pt x="17" y="570"/>
                      <a:pt x="17" y="570"/>
                    </a:cubicBezTo>
                    <a:cubicBezTo>
                      <a:pt x="19" y="575"/>
                      <a:pt x="23" y="600"/>
                      <a:pt x="23" y="600"/>
                    </a:cubicBezTo>
                    <a:cubicBezTo>
                      <a:pt x="24" y="627"/>
                      <a:pt x="60" y="669"/>
                      <a:pt x="60" y="669"/>
                    </a:cubicBezTo>
                    <a:cubicBezTo>
                      <a:pt x="67" y="686"/>
                      <a:pt x="80" y="675"/>
                      <a:pt x="80" y="675"/>
                    </a:cubicBezTo>
                    <a:cubicBezTo>
                      <a:pt x="84" y="693"/>
                      <a:pt x="84" y="693"/>
                      <a:pt x="84" y="693"/>
                    </a:cubicBezTo>
                    <a:cubicBezTo>
                      <a:pt x="77" y="842"/>
                      <a:pt x="77" y="842"/>
                      <a:pt x="77" y="842"/>
                    </a:cubicBezTo>
                    <a:cubicBezTo>
                      <a:pt x="77" y="857"/>
                      <a:pt x="63" y="1105"/>
                      <a:pt x="63" y="1105"/>
                    </a:cubicBezTo>
                    <a:cubicBezTo>
                      <a:pt x="64" y="1105"/>
                      <a:pt x="64" y="1105"/>
                      <a:pt x="64" y="1105"/>
                    </a:cubicBezTo>
                    <a:cubicBezTo>
                      <a:pt x="63" y="1109"/>
                      <a:pt x="62" y="1109"/>
                      <a:pt x="63" y="1128"/>
                    </a:cubicBezTo>
                    <a:cubicBezTo>
                      <a:pt x="64" y="1143"/>
                      <a:pt x="67" y="1156"/>
                      <a:pt x="72" y="1171"/>
                    </a:cubicBezTo>
                    <a:cubicBezTo>
                      <a:pt x="75" y="1183"/>
                      <a:pt x="77" y="1193"/>
                      <a:pt x="76" y="1206"/>
                    </a:cubicBezTo>
                    <a:cubicBezTo>
                      <a:pt x="74" y="1219"/>
                      <a:pt x="80" y="1228"/>
                      <a:pt x="79" y="1241"/>
                    </a:cubicBezTo>
                    <a:cubicBezTo>
                      <a:pt x="79" y="1252"/>
                      <a:pt x="85" y="1258"/>
                      <a:pt x="87" y="1268"/>
                    </a:cubicBezTo>
                    <a:cubicBezTo>
                      <a:pt x="89" y="1282"/>
                      <a:pt x="89" y="1295"/>
                      <a:pt x="90" y="1309"/>
                    </a:cubicBezTo>
                    <a:cubicBezTo>
                      <a:pt x="91" y="1331"/>
                      <a:pt x="99" y="1349"/>
                      <a:pt x="122" y="1353"/>
                    </a:cubicBezTo>
                    <a:cubicBezTo>
                      <a:pt x="139" y="1357"/>
                      <a:pt x="169" y="1357"/>
                      <a:pt x="165" y="1333"/>
                    </a:cubicBezTo>
                    <a:cubicBezTo>
                      <a:pt x="163" y="1325"/>
                      <a:pt x="162" y="1317"/>
                      <a:pt x="159" y="1308"/>
                    </a:cubicBezTo>
                    <a:cubicBezTo>
                      <a:pt x="157" y="1301"/>
                      <a:pt x="151" y="1295"/>
                      <a:pt x="150" y="1288"/>
                    </a:cubicBezTo>
                    <a:cubicBezTo>
                      <a:pt x="148" y="1282"/>
                      <a:pt x="147" y="1267"/>
                      <a:pt x="151" y="1261"/>
                    </a:cubicBezTo>
                    <a:cubicBezTo>
                      <a:pt x="157" y="1251"/>
                      <a:pt x="142" y="1241"/>
                      <a:pt x="150" y="1235"/>
                    </a:cubicBezTo>
                    <a:cubicBezTo>
                      <a:pt x="159" y="1227"/>
                      <a:pt x="163" y="1209"/>
                      <a:pt x="159" y="1198"/>
                    </a:cubicBezTo>
                    <a:cubicBezTo>
                      <a:pt x="155" y="1183"/>
                      <a:pt x="159" y="1168"/>
                      <a:pt x="154" y="1152"/>
                    </a:cubicBezTo>
                    <a:cubicBezTo>
                      <a:pt x="148" y="1134"/>
                      <a:pt x="150" y="1111"/>
                      <a:pt x="148" y="1093"/>
                    </a:cubicBezTo>
                    <a:cubicBezTo>
                      <a:pt x="146" y="1067"/>
                      <a:pt x="148" y="1041"/>
                      <a:pt x="154" y="1016"/>
                    </a:cubicBezTo>
                    <a:cubicBezTo>
                      <a:pt x="160" y="993"/>
                      <a:pt x="169" y="971"/>
                      <a:pt x="173" y="948"/>
                    </a:cubicBezTo>
                    <a:cubicBezTo>
                      <a:pt x="173" y="946"/>
                      <a:pt x="175" y="939"/>
                      <a:pt x="176" y="930"/>
                    </a:cubicBezTo>
                    <a:cubicBezTo>
                      <a:pt x="194" y="865"/>
                      <a:pt x="213" y="803"/>
                      <a:pt x="213" y="803"/>
                    </a:cubicBezTo>
                    <a:cubicBezTo>
                      <a:pt x="216" y="804"/>
                      <a:pt x="219" y="821"/>
                      <a:pt x="221" y="843"/>
                    </a:cubicBezTo>
                    <a:cubicBezTo>
                      <a:pt x="222" y="850"/>
                      <a:pt x="222" y="856"/>
                      <a:pt x="223" y="863"/>
                    </a:cubicBezTo>
                    <a:cubicBezTo>
                      <a:pt x="225" y="882"/>
                      <a:pt x="226" y="903"/>
                      <a:pt x="227" y="916"/>
                    </a:cubicBezTo>
                    <a:cubicBezTo>
                      <a:pt x="228" y="940"/>
                      <a:pt x="226" y="963"/>
                      <a:pt x="227" y="987"/>
                    </a:cubicBezTo>
                    <a:cubicBezTo>
                      <a:pt x="227" y="988"/>
                      <a:pt x="228" y="989"/>
                      <a:pt x="228" y="989"/>
                    </a:cubicBezTo>
                    <a:cubicBezTo>
                      <a:pt x="227" y="1048"/>
                      <a:pt x="227" y="1048"/>
                      <a:pt x="227" y="1048"/>
                    </a:cubicBezTo>
                    <a:cubicBezTo>
                      <a:pt x="227" y="1048"/>
                      <a:pt x="225" y="1114"/>
                      <a:pt x="222" y="1143"/>
                    </a:cubicBezTo>
                    <a:cubicBezTo>
                      <a:pt x="219" y="1172"/>
                      <a:pt x="220" y="1199"/>
                      <a:pt x="223" y="1228"/>
                    </a:cubicBezTo>
                    <a:cubicBezTo>
                      <a:pt x="224" y="1236"/>
                      <a:pt x="224" y="1244"/>
                      <a:pt x="224" y="1251"/>
                    </a:cubicBezTo>
                    <a:cubicBezTo>
                      <a:pt x="220" y="1261"/>
                      <a:pt x="220" y="1285"/>
                      <a:pt x="225" y="1294"/>
                    </a:cubicBezTo>
                    <a:cubicBezTo>
                      <a:pt x="234" y="1309"/>
                      <a:pt x="259" y="1309"/>
                      <a:pt x="271" y="1318"/>
                    </a:cubicBezTo>
                    <a:cubicBezTo>
                      <a:pt x="280" y="1325"/>
                      <a:pt x="283" y="1332"/>
                      <a:pt x="294" y="1336"/>
                    </a:cubicBezTo>
                    <a:cubicBezTo>
                      <a:pt x="305" y="1341"/>
                      <a:pt x="317" y="1342"/>
                      <a:pt x="329" y="1341"/>
                    </a:cubicBezTo>
                    <a:cubicBezTo>
                      <a:pt x="350" y="1339"/>
                      <a:pt x="363" y="1325"/>
                      <a:pt x="348" y="1306"/>
                    </a:cubicBezTo>
                    <a:cubicBezTo>
                      <a:pt x="341" y="1298"/>
                      <a:pt x="332" y="1293"/>
                      <a:pt x="323" y="1287"/>
                    </a:cubicBezTo>
                    <a:cubicBezTo>
                      <a:pt x="313" y="1281"/>
                      <a:pt x="308" y="1272"/>
                      <a:pt x="300" y="1265"/>
                    </a:cubicBezTo>
                    <a:cubicBezTo>
                      <a:pt x="292" y="1254"/>
                      <a:pt x="300" y="1232"/>
                      <a:pt x="307" y="1223"/>
                    </a:cubicBezTo>
                    <a:cubicBezTo>
                      <a:pt x="311" y="1217"/>
                      <a:pt x="305" y="1201"/>
                      <a:pt x="305" y="1194"/>
                    </a:cubicBezTo>
                    <a:cubicBezTo>
                      <a:pt x="304" y="1180"/>
                      <a:pt x="303" y="1172"/>
                      <a:pt x="310" y="1159"/>
                    </a:cubicBezTo>
                    <a:cubicBezTo>
                      <a:pt x="315" y="1149"/>
                      <a:pt x="321" y="1140"/>
                      <a:pt x="323" y="1129"/>
                    </a:cubicBezTo>
                    <a:cubicBezTo>
                      <a:pt x="325" y="1117"/>
                      <a:pt x="322" y="1103"/>
                      <a:pt x="322" y="1091"/>
                    </a:cubicBezTo>
                    <a:cubicBezTo>
                      <a:pt x="322" y="1078"/>
                      <a:pt x="322" y="1065"/>
                      <a:pt x="318" y="1053"/>
                    </a:cubicBezTo>
                    <a:cubicBezTo>
                      <a:pt x="318" y="1052"/>
                      <a:pt x="317" y="1051"/>
                      <a:pt x="317" y="1050"/>
                    </a:cubicBezTo>
                    <a:cubicBezTo>
                      <a:pt x="318" y="1050"/>
                      <a:pt x="318" y="1050"/>
                      <a:pt x="318" y="1050"/>
                    </a:cubicBezTo>
                    <a:cubicBezTo>
                      <a:pt x="323" y="1045"/>
                      <a:pt x="329" y="980"/>
                      <a:pt x="329" y="980"/>
                    </a:cubicBezTo>
                    <a:cubicBezTo>
                      <a:pt x="332" y="950"/>
                      <a:pt x="349" y="807"/>
                      <a:pt x="349" y="807"/>
                    </a:cubicBezTo>
                    <a:cubicBezTo>
                      <a:pt x="355" y="769"/>
                      <a:pt x="370" y="669"/>
                      <a:pt x="370" y="669"/>
                    </a:cubicBezTo>
                    <a:cubicBezTo>
                      <a:pt x="405" y="654"/>
                      <a:pt x="390" y="607"/>
                      <a:pt x="390" y="607"/>
                    </a:cubicBezTo>
                    <a:cubicBezTo>
                      <a:pt x="392" y="592"/>
                      <a:pt x="392" y="592"/>
                      <a:pt x="392" y="592"/>
                    </a:cubicBezTo>
                    <a:cubicBezTo>
                      <a:pt x="411" y="579"/>
                      <a:pt x="399" y="563"/>
                      <a:pt x="399" y="56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6146007" y="200111"/>
                <a:ext cx="222250" cy="239713"/>
              </a:xfrm>
              <a:custGeom>
                <a:avLst/>
                <a:gdLst>
                  <a:gd name="T0" fmla="*/ 5 w 59"/>
                  <a:gd name="T1" fmla="*/ 0 h 64"/>
                  <a:gd name="T2" fmla="*/ 59 w 59"/>
                  <a:gd name="T3" fmla="*/ 36 h 64"/>
                  <a:gd name="T4" fmla="*/ 30 w 59"/>
                  <a:gd name="T5" fmla="*/ 64 h 64"/>
                  <a:gd name="T6" fmla="*/ 0 w 59"/>
                  <a:gd name="T7" fmla="*/ 14 h 64"/>
                  <a:gd name="T8" fmla="*/ 5 w 59"/>
                  <a:gd name="T9" fmla="*/ 0 h 64"/>
                  <a:gd name="T10" fmla="*/ 5 w 59"/>
                  <a:gd name="T11" fmla="*/ 0 h 64"/>
                </a:gdLst>
                <a:ahLst/>
                <a:cxnLst>
                  <a:cxn ang="0">
                    <a:pos x="T0" y="T1"/>
                  </a:cxn>
                  <a:cxn ang="0">
                    <a:pos x="T2" y="T3"/>
                  </a:cxn>
                  <a:cxn ang="0">
                    <a:pos x="T4" y="T5"/>
                  </a:cxn>
                  <a:cxn ang="0">
                    <a:pos x="T6" y="T7"/>
                  </a:cxn>
                  <a:cxn ang="0">
                    <a:pos x="T8" y="T9"/>
                  </a:cxn>
                  <a:cxn ang="0">
                    <a:pos x="T10" y="T11"/>
                  </a:cxn>
                </a:cxnLst>
                <a:rect l="0" t="0" r="r" b="b"/>
                <a:pathLst>
                  <a:path w="59" h="64">
                    <a:moveTo>
                      <a:pt x="5" y="0"/>
                    </a:moveTo>
                    <a:cubicBezTo>
                      <a:pt x="5" y="0"/>
                      <a:pt x="57" y="23"/>
                      <a:pt x="59" y="36"/>
                    </a:cubicBezTo>
                    <a:cubicBezTo>
                      <a:pt x="30" y="64"/>
                      <a:pt x="30" y="64"/>
                      <a:pt x="30" y="64"/>
                    </a:cubicBezTo>
                    <a:cubicBezTo>
                      <a:pt x="30" y="64"/>
                      <a:pt x="3" y="52"/>
                      <a:pt x="0" y="14"/>
                    </a:cubicBezTo>
                    <a:cubicBezTo>
                      <a:pt x="5" y="0"/>
                      <a:pt x="5" y="0"/>
                      <a:pt x="5" y="0"/>
                    </a:cubicBezTo>
                    <a:cubicBezTo>
                      <a:pt x="5" y="0"/>
                      <a:pt x="5" y="0"/>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
              <p:cNvSpPr>
                <a:spLocks/>
              </p:cNvSpPr>
              <p:nvPr/>
            </p:nvSpPr>
            <p:spPr bwMode="auto">
              <a:xfrm>
                <a:off x="6142832" y="252498"/>
                <a:ext cx="434975" cy="941388"/>
              </a:xfrm>
              <a:custGeom>
                <a:avLst/>
                <a:gdLst>
                  <a:gd name="T0" fmla="*/ 99 w 116"/>
                  <a:gd name="T1" fmla="*/ 19 h 251"/>
                  <a:gd name="T2" fmla="*/ 113 w 116"/>
                  <a:gd name="T3" fmla="*/ 176 h 251"/>
                  <a:gd name="T4" fmla="*/ 99 w 116"/>
                  <a:gd name="T5" fmla="*/ 251 h 251"/>
                  <a:gd name="T6" fmla="*/ 22 w 116"/>
                  <a:gd name="T7" fmla="*/ 66 h 251"/>
                  <a:gd name="T8" fmla="*/ 0 w 116"/>
                  <a:gd name="T9" fmla="*/ 0 h 251"/>
                  <a:gd name="T10" fmla="*/ 42 w 116"/>
                  <a:gd name="T11" fmla="*/ 32 h 251"/>
                  <a:gd name="T12" fmla="*/ 89 w 116"/>
                  <a:gd name="T13" fmla="*/ 24 h 251"/>
                  <a:gd name="T14" fmla="*/ 99 w 116"/>
                  <a:gd name="T15" fmla="*/ 19 h 251"/>
                  <a:gd name="T16" fmla="*/ 99 w 116"/>
                  <a:gd name="T17" fmla="*/ 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51">
                    <a:moveTo>
                      <a:pt x="99" y="19"/>
                    </a:moveTo>
                    <a:cubicBezTo>
                      <a:pt x="116" y="54"/>
                      <a:pt x="113" y="176"/>
                      <a:pt x="113" y="176"/>
                    </a:cubicBezTo>
                    <a:cubicBezTo>
                      <a:pt x="108" y="230"/>
                      <a:pt x="99" y="251"/>
                      <a:pt x="99" y="251"/>
                    </a:cubicBezTo>
                    <a:cubicBezTo>
                      <a:pt x="97" y="235"/>
                      <a:pt x="22" y="66"/>
                      <a:pt x="22" y="66"/>
                    </a:cubicBezTo>
                    <a:cubicBezTo>
                      <a:pt x="1" y="20"/>
                      <a:pt x="0" y="0"/>
                      <a:pt x="0" y="0"/>
                    </a:cubicBezTo>
                    <a:cubicBezTo>
                      <a:pt x="42" y="32"/>
                      <a:pt x="42" y="32"/>
                      <a:pt x="42" y="32"/>
                    </a:cubicBezTo>
                    <a:cubicBezTo>
                      <a:pt x="89" y="24"/>
                      <a:pt x="89" y="24"/>
                      <a:pt x="89" y="24"/>
                    </a:cubicBezTo>
                    <a:cubicBezTo>
                      <a:pt x="99" y="19"/>
                      <a:pt x="99" y="19"/>
                      <a:pt x="99" y="19"/>
                    </a:cubicBezTo>
                    <a:cubicBezTo>
                      <a:pt x="99" y="19"/>
                      <a:pt x="99" y="19"/>
                      <a:pt x="99"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
              <p:cNvSpPr>
                <a:spLocks/>
              </p:cNvSpPr>
              <p:nvPr/>
            </p:nvSpPr>
            <p:spPr bwMode="auto">
              <a:xfrm>
                <a:off x="6409532" y="246148"/>
                <a:ext cx="130175" cy="201613"/>
              </a:xfrm>
              <a:custGeom>
                <a:avLst/>
                <a:gdLst>
                  <a:gd name="T0" fmla="*/ 0 w 35"/>
                  <a:gd name="T1" fmla="*/ 25 h 54"/>
                  <a:gd name="T2" fmla="*/ 24 w 35"/>
                  <a:gd name="T3" fmla="*/ 0 h 54"/>
                  <a:gd name="T4" fmla="*/ 30 w 35"/>
                  <a:gd name="T5" fmla="*/ 54 h 54"/>
                  <a:gd name="T6" fmla="*/ 0 w 35"/>
                  <a:gd name="T7" fmla="*/ 25 h 54"/>
                </a:gdLst>
                <a:ahLst/>
                <a:cxnLst>
                  <a:cxn ang="0">
                    <a:pos x="T0" y="T1"/>
                  </a:cxn>
                  <a:cxn ang="0">
                    <a:pos x="T2" y="T3"/>
                  </a:cxn>
                  <a:cxn ang="0">
                    <a:pos x="T4" y="T5"/>
                  </a:cxn>
                  <a:cxn ang="0">
                    <a:pos x="T6" y="T7"/>
                  </a:cxn>
                </a:cxnLst>
                <a:rect l="0" t="0" r="r" b="b"/>
                <a:pathLst>
                  <a:path w="35" h="54">
                    <a:moveTo>
                      <a:pt x="0" y="25"/>
                    </a:moveTo>
                    <a:cubicBezTo>
                      <a:pt x="0" y="25"/>
                      <a:pt x="22" y="6"/>
                      <a:pt x="24" y="0"/>
                    </a:cubicBezTo>
                    <a:cubicBezTo>
                      <a:pt x="24" y="0"/>
                      <a:pt x="35" y="31"/>
                      <a:pt x="30" y="54"/>
                    </a:cubicBezTo>
                    <a:cubicBezTo>
                      <a:pt x="30" y="54"/>
                      <a:pt x="9" y="41"/>
                      <a:pt x="0"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2"/>
              <p:cNvSpPr>
                <a:spLocks/>
              </p:cNvSpPr>
              <p:nvPr/>
            </p:nvSpPr>
            <p:spPr bwMode="auto">
              <a:xfrm>
                <a:off x="6322219" y="328698"/>
                <a:ext cx="228600" cy="911225"/>
              </a:xfrm>
              <a:custGeom>
                <a:avLst/>
                <a:gdLst>
                  <a:gd name="T0" fmla="*/ 14 w 61"/>
                  <a:gd name="T1" fmla="*/ 27 h 243"/>
                  <a:gd name="T2" fmla="*/ 0 w 61"/>
                  <a:gd name="T3" fmla="*/ 12 h 243"/>
                  <a:gd name="T4" fmla="*/ 11 w 61"/>
                  <a:gd name="T5" fmla="*/ 0 h 243"/>
                  <a:gd name="T6" fmla="*/ 23 w 61"/>
                  <a:gd name="T7" fmla="*/ 2 h 243"/>
                  <a:gd name="T8" fmla="*/ 33 w 61"/>
                  <a:gd name="T9" fmla="*/ 15 h 243"/>
                  <a:gd name="T10" fmla="*/ 30 w 61"/>
                  <a:gd name="T11" fmla="*/ 26 h 243"/>
                  <a:gd name="T12" fmla="*/ 41 w 61"/>
                  <a:gd name="T13" fmla="*/ 77 h 243"/>
                  <a:gd name="T14" fmla="*/ 61 w 61"/>
                  <a:gd name="T15" fmla="*/ 203 h 243"/>
                  <a:gd name="T16" fmla="*/ 52 w 61"/>
                  <a:gd name="T17" fmla="*/ 243 h 243"/>
                  <a:gd name="T18" fmla="*/ 15 w 61"/>
                  <a:gd name="T19" fmla="*/ 148 h 243"/>
                  <a:gd name="T20" fmla="*/ 14 w 61"/>
                  <a:gd name="T21" fmla="*/ 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3">
                    <a:moveTo>
                      <a:pt x="14" y="27"/>
                    </a:moveTo>
                    <a:cubicBezTo>
                      <a:pt x="0" y="12"/>
                      <a:pt x="0" y="12"/>
                      <a:pt x="0" y="12"/>
                    </a:cubicBezTo>
                    <a:cubicBezTo>
                      <a:pt x="11" y="0"/>
                      <a:pt x="11" y="0"/>
                      <a:pt x="11" y="0"/>
                    </a:cubicBezTo>
                    <a:cubicBezTo>
                      <a:pt x="23" y="2"/>
                      <a:pt x="23" y="2"/>
                      <a:pt x="23" y="2"/>
                    </a:cubicBezTo>
                    <a:cubicBezTo>
                      <a:pt x="33" y="15"/>
                      <a:pt x="33" y="15"/>
                      <a:pt x="33" y="15"/>
                    </a:cubicBezTo>
                    <a:cubicBezTo>
                      <a:pt x="30" y="26"/>
                      <a:pt x="30" y="26"/>
                      <a:pt x="30" y="26"/>
                    </a:cubicBezTo>
                    <a:cubicBezTo>
                      <a:pt x="30" y="26"/>
                      <a:pt x="37" y="38"/>
                      <a:pt x="41" y="77"/>
                    </a:cubicBezTo>
                    <a:cubicBezTo>
                      <a:pt x="61" y="203"/>
                      <a:pt x="61" y="203"/>
                      <a:pt x="61" y="203"/>
                    </a:cubicBezTo>
                    <a:cubicBezTo>
                      <a:pt x="52" y="243"/>
                      <a:pt x="52" y="243"/>
                      <a:pt x="52" y="243"/>
                    </a:cubicBezTo>
                    <a:cubicBezTo>
                      <a:pt x="15" y="148"/>
                      <a:pt x="15" y="148"/>
                      <a:pt x="15" y="148"/>
                    </a:cubicBezTo>
                    <a:cubicBezTo>
                      <a:pt x="15" y="148"/>
                      <a:pt x="8" y="42"/>
                      <a:pt x="14" y="27"/>
                    </a:cubicBezTo>
                    <a:close/>
                  </a:path>
                </a:pathLst>
              </a:custGeom>
              <a:solidFill>
                <a:srgbClr val="FF1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8" name="Freeform 7"/>
            <p:cNvSpPr>
              <a:spLocks noEditPoints="1"/>
            </p:cNvSpPr>
            <p:nvPr/>
          </p:nvSpPr>
          <p:spPr bwMode="auto">
            <a:xfrm>
              <a:off x="2895600" y="1913139"/>
              <a:ext cx="462105" cy="1606526"/>
            </a:xfrm>
            <a:custGeom>
              <a:avLst/>
              <a:gdLst>
                <a:gd name="T0" fmla="*/ 705 w 875"/>
                <a:gd name="T1" fmla="*/ 593 h 3042"/>
                <a:gd name="T2" fmla="*/ 779 w 875"/>
                <a:gd name="T3" fmla="*/ 867 h 3042"/>
                <a:gd name="T4" fmla="*/ 796 w 875"/>
                <a:gd name="T5" fmla="*/ 1461 h 3042"/>
                <a:gd name="T6" fmla="*/ 868 w 875"/>
                <a:gd name="T7" fmla="*/ 1530 h 3042"/>
                <a:gd name="T8" fmla="*/ 819 w 875"/>
                <a:gd name="T9" fmla="*/ 1568 h 3042"/>
                <a:gd name="T10" fmla="*/ 761 w 875"/>
                <a:gd name="T11" fmla="*/ 1584 h 3042"/>
                <a:gd name="T12" fmla="*/ 700 w 875"/>
                <a:gd name="T13" fmla="*/ 1737 h 3042"/>
                <a:gd name="T14" fmla="*/ 651 w 875"/>
                <a:gd name="T15" fmla="*/ 1812 h 3042"/>
                <a:gd name="T16" fmla="*/ 688 w 875"/>
                <a:gd name="T17" fmla="*/ 2149 h 3042"/>
                <a:gd name="T18" fmla="*/ 581 w 875"/>
                <a:gd name="T19" fmla="*/ 2179 h 3042"/>
                <a:gd name="T20" fmla="*/ 590 w 875"/>
                <a:gd name="T21" fmla="*/ 2545 h 3042"/>
                <a:gd name="T22" fmla="*/ 565 w 875"/>
                <a:gd name="T23" fmla="*/ 2803 h 3042"/>
                <a:gd name="T24" fmla="*/ 583 w 875"/>
                <a:gd name="T25" fmla="*/ 2900 h 3042"/>
                <a:gd name="T26" fmla="*/ 546 w 875"/>
                <a:gd name="T27" fmla="*/ 3021 h 3042"/>
                <a:gd name="T28" fmla="*/ 439 w 875"/>
                <a:gd name="T29" fmla="*/ 2966 h 3042"/>
                <a:gd name="T30" fmla="*/ 273 w 875"/>
                <a:gd name="T31" fmla="*/ 2977 h 3042"/>
                <a:gd name="T32" fmla="*/ 320 w 875"/>
                <a:gd name="T33" fmla="*/ 2910 h 3042"/>
                <a:gd name="T34" fmla="*/ 341 w 875"/>
                <a:gd name="T35" fmla="*/ 2903 h 3042"/>
                <a:gd name="T36" fmla="*/ 383 w 875"/>
                <a:gd name="T37" fmla="*/ 2642 h 3042"/>
                <a:gd name="T38" fmla="*/ 259 w 875"/>
                <a:gd name="T39" fmla="*/ 2184 h 3042"/>
                <a:gd name="T40" fmla="*/ 145 w 875"/>
                <a:gd name="T41" fmla="*/ 2163 h 3042"/>
                <a:gd name="T42" fmla="*/ 126 w 875"/>
                <a:gd name="T43" fmla="*/ 1793 h 3042"/>
                <a:gd name="T44" fmla="*/ 47 w 875"/>
                <a:gd name="T45" fmla="*/ 1598 h 3042"/>
                <a:gd name="T46" fmla="*/ 21 w 875"/>
                <a:gd name="T47" fmla="*/ 1542 h 3042"/>
                <a:gd name="T48" fmla="*/ 9 w 875"/>
                <a:gd name="T49" fmla="*/ 1509 h 3042"/>
                <a:gd name="T50" fmla="*/ 23 w 875"/>
                <a:gd name="T51" fmla="*/ 1479 h 3042"/>
                <a:gd name="T52" fmla="*/ 65 w 875"/>
                <a:gd name="T53" fmla="*/ 663 h 3042"/>
                <a:gd name="T54" fmla="*/ 231 w 875"/>
                <a:gd name="T55" fmla="*/ 532 h 3042"/>
                <a:gd name="T56" fmla="*/ 182 w 875"/>
                <a:gd name="T57" fmla="*/ 244 h 3042"/>
                <a:gd name="T58" fmla="*/ 380 w 875"/>
                <a:gd name="T59" fmla="*/ 30 h 3042"/>
                <a:gd name="T60" fmla="*/ 511 w 875"/>
                <a:gd name="T61" fmla="*/ 95 h 3042"/>
                <a:gd name="T62" fmla="*/ 567 w 875"/>
                <a:gd name="T63" fmla="*/ 505 h 3042"/>
                <a:gd name="T64" fmla="*/ 632 w 875"/>
                <a:gd name="T65" fmla="*/ 1053 h 3042"/>
                <a:gd name="T66" fmla="*/ 651 w 875"/>
                <a:gd name="T67" fmla="*/ 1147 h 3042"/>
                <a:gd name="T68" fmla="*/ 684 w 875"/>
                <a:gd name="T69" fmla="*/ 1284 h 3042"/>
                <a:gd name="T70" fmla="*/ 684 w 875"/>
                <a:gd name="T71" fmla="*/ 1388 h 3042"/>
                <a:gd name="T72" fmla="*/ 616 w 875"/>
                <a:gd name="T73" fmla="*/ 1151 h 3042"/>
                <a:gd name="T74" fmla="*/ 609 w 875"/>
                <a:gd name="T75" fmla="*/ 1112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5" h="3042">
                  <a:moveTo>
                    <a:pt x="560" y="521"/>
                  </a:moveTo>
                  <a:cubicBezTo>
                    <a:pt x="569" y="525"/>
                    <a:pt x="695" y="591"/>
                    <a:pt x="705" y="593"/>
                  </a:cubicBezTo>
                  <a:cubicBezTo>
                    <a:pt x="730" y="605"/>
                    <a:pt x="733" y="612"/>
                    <a:pt x="744" y="653"/>
                  </a:cubicBezTo>
                  <a:cubicBezTo>
                    <a:pt x="758" y="698"/>
                    <a:pt x="779" y="802"/>
                    <a:pt x="779" y="867"/>
                  </a:cubicBezTo>
                  <a:cubicBezTo>
                    <a:pt x="779" y="893"/>
                    <a:pt x="812" y="1207"/>
                    <a:pt x="814" y="1226"/>
                  </a:cubicBezTo>
                  <a:cubicBezTo>
                    <a:pt x="817" y="1307"/>
                    <a:pt x="810" y="1391"/>
                    <a:pt x="796" y="1461"/>
                  </a:cubicBezTo>
                  <a:cubicBezTo>
                    <a:pt x="793" y="1472"/>
                    <a:pt x="791" y="1465"/>
                    <a:pt x="805" y="1472"/>
                  </a:cubicBezTo>
                  <a:cubicBezTo>
                    <a:pt x="828" y="1479"/>
                    <a:pt x="861" y="1526"/>
                    <a:pt x="868" y="1530"/>
                  </a:cubicBezTo>
                  <a:cubicBezTo>
                    <a:pt x="875" y="1535"/>
                    <a:pt x="875" y="1535"/>
                    <a:pt x="866" y="1537"/>
                  </a:cubicBezTo>
                  <a:cubicBezTo>
                    <a:pt x="859" y="1540"/>
                    <a:pt x="826" y="1554"/>
                    <a:pt x="819" y="1568"/>
                  </a:cubicBezTo>
                  <a:cubicBezTo>
                    <a:pt x="807" y="1584"/>
                    <a:pt x="786" y="1577"/>
                    <a:pt x="772" y="1572"/>
                  </a:cubicBezTo>
                  <a:cubicBezTo>
                    <a:pt x="761" y="1565"/>
                    <a:pt x="763" y="1568"/>
                    <a:pt x="761" y="1584"/>
                  </a:cubicBezTo>
                  <a:cubicBezTo>
                    <a:pt x="758" y="1595"/>
                    <a:pt x="749" y="1656"/>
                    <a:pt x="742" y="1665"/>
                  </a:cubicBezTo>
                  <a:cubicBezTo>
                    <a:pt x="735" y="1672"/>
                    <a:pt x="712" y="1723"/>
                    <a:pt x="700" y="1737"/>
                  </a:cubicBezTo>
                  <a:cubicBezTo>
                    <a:pt x="688" y="1751"/>
                    <a:pt x="665" y="1782"/>
                    <a:pt x="660" y="1789"/>
                  </a:cubicBezTo>
                  <a:cubicBezTo>
                    <a:pt x="656" y="1793"/>
                    <a:pt x="653" y="1798"/>
                    <a:pt x="651" y="1812"/>
                  </a:cubicBezTo>
                  <a:cubicBezTo>
                    <a:pt x="651" y="1830"/>
                    <a:pt x="642" y="1898"/>
                    <a:pt x="651" y="1958"/>
                  </a:cubicBezTo>
                  <a:cubicBezTo>
                    <a:pt x="658" y="2010"/>
                    <a:pt x="681" y="2126"/>
                    <a:pt x="688" y="2149"/>
                  </a:cubicBezTo>
                  <a:cubicBezTo>
                    <a:pt x="691" y="2154"/>
                    <a:pt x="688" y="2154"/>
                    <a:pt x="681" y="2156"/>
                  </a:cubicBezTo>
                  <a:cubicBezTo>
                    <a:pt x="639" y="2175"/>
                    <a:pt x="635" y="2175"/>
                    <a:pt x="581" y="2179"/>
                  </a:cubicBezTo>
                  <a:cubicBezTo>
                    <a:pt x="560" y="2182"/>
                    <a:pt x="565" y="2177"/>
                    <a:pt x="574" y="2196"/>
                  </a:cubicBezTo>
                  <a:cubicBezTo>
                    <a:pt x="604" y="2263"/>
                    <a:pt x="625" y="2370"/>
                    <a:pt x="590" y="2545"/>
                  </a:cubicBezTo>
                  <a:cubicBezTo>
                    <a:pt x="574" y="2626"/>
                    <a:pt x="562" y="2672"/>
                    <a:pt x="562" y="2703"/>
                  </a:cubicBezTo>
                  <a:cubicBezTo>
                    <a:pt x="565" y="2731"/>
                    <a:pt x="576" y="2759"/>
                    <a:pt x="565" y="2803"/>
                  </a:cubicBezTo>
                  <a:cubicBezTo>
                    <a:pt x="562" y="2817"/>
                    <a:pt x="569" y="2842"/>
                    <a:pt x="574" y="2863"/>
                  </a:cubicBezTo>
                  <a:cubicBezTo>
                    <a:pt x="581" y="2882"/>
                    <a:pt x="583" y="2889"/>
                    <a:pt x="583" y="2900"/>
                  </a:cubicBezTo>
                  <a:cubicBezTo>
                    <a:pt x="581" y="2910"/>
                    <a:pt x="586" y="2903"/>
                    <a:pt x="593" y="2921"/>
                  </a:cubicBezTo>
                  <a:cubicBezTo>
                    <a:pt x="623" y="3003"/>
                    <a:pt x="614" y="3014"/>
                    <a:pt x="546" y="3021"/>
                  </a:cubicBezTo>
                  <a:cubicBezTo>
                    <a:pt x="504" y="3028"/>
                    <a:pt x="471" y="3042"/>
                    <a:pt x="455" y="2970"/>
                  </a:cubicBezTo>
                  <a:cubicBezTo>
                    <a:pt x="450" y="2956"/>
                    <a:pt x="450" y="2961"/>
                    <a:pt x="439" y="2966"/>
                  </a:cubicBezTo>
                  <a:cubicBezTo>
                    <a:pt x="429" y="2970"/>
                    <a:pt x="380" y="2984"/>
                    <a:pt x="352" y="2984"/>
                  </a:cubicBezTo>
                  <a:cubicBezTo>
                    <a:pt x="324" y="2984"/>
                    <a:pt x="280" y="2984"/>
                    <a:pt x="273" y="2977"/>
                  </a:cubicBezTo>
                  <a:cubicBezTo>
                    <a:pt x="261" y="2963"/>
                    <a:pt x="294" y="2942"/>
                    <a:pt x="317" y="2926"/>
                  </a:cubicBezTo>
                  <a:cubicBezTo>
                    <a:pt x="336" y="2912"/>
                    <a:pt x="315" y="2919"/>
                    <a:pt x="320" y="2910"/>
                  </a:cubicBezTo>
                  <a:cubicBezTo>
                    <a:pt x="323" y="2906"/>
                    <a:pt x="326" y="2907"/>
                    <a:pt x="329" y="2907"/>
                  </a:cubicBezTo>
                  <a:cubicBezTo>
                    <a:pt x="332" y="2907"/>
                    <a:pt x="336" y="2908"/>
                    <a:pt x="341" y="2903"/>
                  </a:cubicBezTo>
                  <a:cubicBezTo>
                    <a:pt x="369" y="2882"/>
                    <a:pt x="392" y="2873"/>
                    <a:pt x="408" y="2789"/>
                  </a:cubicBezTo>
                  <a:cubicBezTo>
                    <a:pt x="413" y="2752"/>
                    <a:pt x="406" y="2691"/>
                    <a:pt x="383" y="2642"/>
                  </a:cubicBezTo>
                  <a:cubicBezTo>
                    <a:pt x="329" y="2519"/>
                    <a:pt x="261" y="2377"/>
                    <a:pt x="268" y="2198"/>
                  </a:cubicBezTo>
                  <a:cubicBezTo>
                    <a:pt x="268" y="2179"/>
                    <a:pt x="271" y="2184"/>
                    <a:pt x="259" y="2184"/>
                  </a:cubicBezTo>
                  <a:cubicBezTo>
                    <a:pt x="247" y="2184"/>
                    <a:pt x="170" y="2177"/>
                    <a:pt x="152" y="2175"/>
                  </a:cubicBezTo>
                  <a:cubicBezTo>
                    <a:pt x="142" y="2172"/>
                    <a:pt x="147" y="2175"/>
                    <a:pt x="145" y="2163"/>
                  </a:cubicBezTo>
                  <a:cubicBezTo>
                    <a:pt x="145" y="2144"/>
                    <a:pt x="131" y="1854"/>
                    <a:pt x="135" y="1821"/>
                  </a:cubicBezTo>
                  <a:cubicBezTo>
                    <a:pt x="138" y="1800"/>
                    <a:pt x="131" y="1803"/>
                    <a:pt x="126" y="1793"/>
                  </a:cubicBezTo>
                  <a:cubicBezTo>
                    <a:pt x="119" y="1784"/>
                    <a:pt x="84" y="1721"/>
                    <a:pt x="75" y="1702"/>
                  </a:cubicBezTo>
                  <a:cubicBezTo>
                    <a:pt x="68" y="1684"/>
                    <a:pt x="49" y="1609"/>
                    <a:pt x="47" y="1598"/>
                  </a:cubicBezTo>
                  <a:cubicBezTo>
                    <a:pt x="44" y="1584"/>
                    <a:pt x="44" y="1589"/>
                    <a:pt x="37" y="1591"/>
                  </a:cubicBezTo>
                  <a:cubicBezTo>
                    <a:pt x="26" y="1593"/>
                    <a:pt x="23" y="1554"/>
                    <a:pt x="21" y="1542"/>
                  </a:cubicBezTo>
                  <a:cubicBezTo>
                    <a:pt x="21" y="1533"/>
                    <a:pt x="21" y="1530"/>
                    <a:pt x="16" y="1528"/>
                  </a:cubicBezTo>
                  <a:cubicBezTo>
                    <a:pt x="7" y="1521"/>
                    <a:pt x="0" y="1516"/>
                    <a:pt x="9" y="1509"/>
                  </a:cubicBezTo>
                  <a:cubicBezTo>
                    <a:pt x="19" y="1505"/>
                    <a:pt x="9" y="1495"/>
                    <a:pt x="16" y="1495"/>
                  </a:cubicBezTo>
                  <a:cubicBezTo>
                    <a:pt x="26" y="1491"/>
                    <a:pt x="23" y="1493"/>
                    <a:pt x="23" y="1479"/>
                  </a:cubicBezTo>
                  <a:cubicBezTo>
                    <a:pt x="21" y="1472"/>
                    <a:pt x="23" y="1060"/>
                    <a:pt x="23" y="1030"/>
                  </a:cubicBezTo>
                  <a:cubicBezTo>
                    <a:pt x="26" y="1000"/>
                    <a:pt x="54" y="700"/>
                    <a:pt x="65" y="663"/>
                  </a:cubicBezTo>
                  <a:cubicBezTo>
                    <a:pt x="84" y="614"/>
                    <a:pt x="96" y="621"/>
                    <a:pt x="208" y="558"/>
                  </a:cubicBezTo>
                  <a:cubicBezTo>
                    <a:pt x="229" y="546"/>
                    <a:pt x="236" y="539"/>
                    <a:pt x="231" y="532"/>
                  </a:cubicBezTo>
                  <a:cubicBezTo>
                    <a:pt x="226" y="523"/>
                    <a:pt x="208" y="470"/>
                    <a:pt x="198" y="456"/>
                  </a:cubicBezTo>
                  <a:cubicBezTo>
                    <a:pt x="173" y="418"/>
                    <a:pt x="173" y="318"/>
                    <a:pt x="182" y="244"/>
                  </a:cubicBezTo>
                  <a:cubicBezTo>
                    <a:pt x="189" y="204"/>
                    <a:pt x="229" y="109"/>
                    <a:pt x="247" y="86"/>
                  </a:cubicBezTo>
                  <a:cubicBezTo>
                    <a:pt x="282" y="46"/>
                    <a:pt x="336" y="0"/>
                    <a:pt x="380" y="30"/>
                  </a:cubicBezTo>
                  <a:cubicBezTo>
                    <a:pt x="392" y="37"/>
                    <a:pt x="385" y="32"/>
                    <a:pt x="406" y="28"/>
                  </a:cubicBezTo>
                  <a:cubicBezTo>
                    <a:pt x="455" y="21"/>
                    <a:pt x="490" y="51"/>
                    <a:pt x="511" y="95"/>
                  </a:cubicBezTo>
                  <a:cubicBezTo>
                    <a:pt x="518" y="109"/>
                    <a:pt x="558" y="186"/>
                    <a:pt x="572" y="251"/>
                  </a:cubicBezTo>
                  <a:cubicBezTo>
                    <a:pt x="604" y="411"/>
                    <a:pt x="597" y="484"/>
                    <a:pt x="567" y="505"/>
                  </a:cubicBezTo>
                  <a:cubicBezTo>
                    <a:pt x="548" y="518"/>
                    <a:pt x="546" y="516"/>
                    <a:pt x="560" y="521"/>
                  </a:cubicBezTo>
                  <a:moveTo>
                    <a:pt x="632" y="1053"/>
                  </a:moveTo>
                  <a:cubicBezTo>
                    <a:pt x="639" y="1040"/>
                    <a:pt x="637" y="1040"/>
                    <a:pt x="639" y="1053"/>
                  </a:cubicBezTo>
                  <a:cubicBezTo>
                    <a:pt x="644" y="1067"/>
                    <a:pt x="644" y="1126"/>
                    <a:pt x="651" y="1147"/>
                  </a:cubicBezTo>
                  <a:cubicBezTo>
                    <a:pt x="660" y="1165"/>
                    <a:pt x="665" y="1186"/>
                    <a:pt x="670" y="1209"/>
                  </a:cubicBezTo>
                  <a:cubicBezTo>
                    <a:pt x="672" y="1233"/>
                    <a:pt x="684" y="1272"/>
                    <a:pt x="684" y="1284"/>
                  </a:cubicBezTo>
                  <a:cubicBezTo>
                    <a:pt x="681" y="1298"/>
                    <a:pt x="695" y="1330"/>
                    <a:pt x="691" y="1388"/>
                  </a:cubicBezTo>
                  <a:cubicBezTo>
                    <a:pt x="688" y="1405"/>
                    <a:pt x="688" y="1395"/>
                    <a:pt x="684" y="1388"/>
                  </a:cubicBezTo>
                  <a:cubicBezTo>
                    <a:pt x="677" y="1379"/>
                    <a:pt x="649" y="1267"/>
                    <a:pt x="646" y="1254"/>
                  </a:cubicBezTo>
                  <a:cubicBezTo>
                    <a:pt x="644" y="1240"/>
                    <a:pt x="623" y="1163"/>
                    <a:pt x="616" y="1151"/>
                  </a:cubicBezTo>
                  <a:cubicBezTo>
                    <a:pt x="609" y="1140"/>
                    <a:pt x="616" y="1151"/>
                    <a:pt x="616" y="1135"/>
                  </a:cubicBezTo>
                  <a:cubicBezTo>
                    <a:pt x="616" y="1107"/>
                    <a:pt x="604" y="1123"/>
                    <a:pt x="609" y="1112"/>
                  </a:cubicBezTo>
                  <a:cubicBezTo>
                    <a:pt x="614" y="1102"/>
                    <a:pt x="621" y="1088"/>
                    <a:pt x="632" y="1053"/>
                  </a:cubicBezTo>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ounded Rectangle 139"/>
            <p:cNvSpPr/>
            <p:nvPr/>
          </p:nvSpPr>
          <p:spPr>
            <a:xfrm>
              <a:off x="2646789" y="895350"/>
              <a:ext cx="1662722" cy="762001"/>
            </a:xfrm>
            <a:prstGeom prst="roundRect">
              <a:avLst/>
            </a:prstGeom>
            <a:solidFill>
              <a:schemeClr val="tx1">
                <a:lumMod val="20000"/>
                <a:lumOff val="80000"/>
              </a:schemeClr>
            </a:solidFill>
            <a:ln w="38100" cmpd="sng"/>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pPr algn="ctr"/>
              <a:r>
                <a:rPr lang="en-US" sz="1200" i="1" dirty="0" smtClean="0">
                  <a:solidFill>
                    <a:srgbClr val="000000"/>
                  </a:solidFill>
                  <a:latin typeface="Arial" pitchFamily="34" charset="0"/>
                  <a:cs typeface="Arial" pitchFamily="34" charset="0"/>
                </a:rPr>
                <a:t>“She saved the project with strong leadership &amp; building trust with the customer.”</a:t>
              </a:r>
              <a:endParaRPr lang="en-US" sz="1200" i="1" dirty="0">
                <a:solidFill>
                  <a:srgbClr val="000000"/>
                </a:solidFill>
                <a:latin typeface="Arial" pitchFamily="34" charset="0"/>
                <a:cs typeface="Arial" pitchFamily="34" charset="0"/>
              </a:endParaRPr>
            </a:p>
          </p:txBody>
        </p:sp>
      </p:grpSp>
      <p:sp>
        <p:nvSpPr>
          <p:cNvPr id="25" name="Title 24"/>
          <p:cNvSpPr>
            <a:spLocks noGrp="1"/>
          </p:cNvSpPr>
          <p:nvPr>
            <p:ph type="title"/>
          </p:nvPr>
        </p:nvSpPr>
        <p:spPr>
          <a:xfrm>
            <a:off x="398963" y="150425"/>
            <a:ext cx="8346073" cy="666750"/>
          </a:xfrm>
        </p:spPr>
        <p:txBody>
          <a:bodyPr/>
          <a:lstStyle/>
          <a:p>
            <a:r>
              <a:rPr lang="en-US" dirty="0"/>
              <a:t>Dialogues Contain </a:t>
            </a:r>
            <a:r>
              <a:rPr lang="en-US" dirty="0" smtClean="0"/>
              <a:t>Critical, Untapped Insights</a:t>
            </a:r>
            <a:endParaRPr lang="en-US" dirty="0"/>
          </a:p>
        </p:txBody>
      </p:sp>
      <p:grpSp>
        <p:nvGrpSpPr>
          <p:cNvPr id="15" name="Group 64"/>
          <p:cNvGrpSpPr/>
          <p:nvPr/>
        </p:nvGrpSpPr>
        <p:grpSpPr>
          <a:xfrm>
            <a:off x="4572000" y="895349"/>
            <a:ext cx="4343401" cy="3633478"/>
            <a:chOff x="4572000" y="895349"/>
            <a:chExt cx="4343401" cy="3633478"/>
          </a:xfrm>
        </p:grpSpPr>
        <p:cxnSp>
          <p:nvCxnSpPr>
            <p:cNvPr id="5" name="Straight Connector 4"/>
            <p:cNvCxnSpPr/>
            <p:nvPr/>
          </p:nvCxnSpPr>
          <p:spPr>
            <a:xfrm>
              <a:off x="4572000" y="1315823"/>
              <a:ext cx="0" cy="2922187"/>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45330" y="3867150"/>
              <a:ext cx="1276874" cy="661677"/>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ea typeface="MS PGothic" pitchFamily="34" charset="-128"/>
                  <a:cs typeface="Arial" pitchFamily="34" charset="0"/>
                </a:rPr>
                <a:t>Supplier &amp;</a:t>
              </a:r>
            </a:p>
            <a:p>
              <a:pPr algn="ctr" defTabSz="456880" fontAlgn="base">
                <a:spcBef>
                  <a:spcPct val="0"/>
                </a:spcBef>
                <a:spcAft>
                  <a:spcPct val="0"/>
                </a:spcAft>
              </a:pPr>
              <a:r>
                <a:rPr lang="de-DE" sz="2000" kern="0" dirty="0" smtClean="0">
                  <a:ea typeface="MS PGothic" pitchFamily="34" charset="-128"/>
                  <a:cs typeface="Arial" pitchFamily="34" charset="0"/>
                </a:rPr>
                <a:t>Partners</a:t>
              </a:r>
              <a:endParaRPr lang="en-US" sz="2000" dirty="0">
                <a:ea typeface="MS PGothic" pitchFamily="34" charset="-128"/>
                <a:cs typeface="Arial" pitchFamily="34" charset="0"/>
              </a:endParaRPr>
            </a:p>
          </p:txBody>
        </p:sp>
        <p:cxnSp>
          <p:nvCxnSpPr>
            <p:cNvPr id="7" name="Straight Connector 6"/>
            <p:cNvCxnSpPr/>
            <p:nvPr/>
          </p:nvCxnSpPr>
          <p:spPr>
            <a:xfrm>
              <a:off x="6858000" y="1315823"/>
              <a:ext cx="0" cy="2922187"/>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52440" y="3867150"/>
              <a:ext cx="1305728"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ea typeface="MS PGothic" pitchFamily="34" charset="-128"/>
                  <a:cs typeface="Arial" pitchFamily="34" charset="0"/>
                </a:rPr>
                <a:t>The Public</a:t>
              </a:r>
            </a:p>
          </p:txBody>
        </p:sp>
        <p:sp>
          <p:nvSpPr>
            <p:cNvPr id="108" name="Rectangle 107"/>
            <p:cNvSpPr/>
            <p:nvPr/>
          </p:nvSpPr>
          <p:spPr>
            <a:xfrm rot="5400000">
              <a:off x="5328901" y="2095896"/>
              <a:ext cx="841501" cy="1124259"/>
            </a:xfrm>
            <a:prstGeom prst="rect">
              <a:avLst/>
            </a:prstGeom>
            <a:gradFill flip="none" rotWithShape="1">
              <a:gsLst>
                <a:gs pos="16000">
                  <a:srgbClr val="EBECEC"/>
                </a:gs>
                <a:gs pos="97500">
                  <a:schemeClr val="tx2">
                    <a:lumMod val="40000"/>
                    <a:lumOff val="60000"/>
                  </a:schemeClr>
                </a:gs>
              </a:gsLst>
              <a:lin ang="0" scaled="1"/>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grpSp>
          <p:nvGrpSpPr>
            <p:cNvPr id="16" name="Group 108"/>
            <p:cNvGrpSpPr/>
            <p:nvPr/>
          </p:nvGrpSpPr>
          <p:grpSpPr>
            <a:xfrm>
              <a:off x="5508501" y="2175215"/>
              <a:ext cx="797738" cy="752529"/>
              <a:chOff x="5159086" y="1185090"/>
              <a:chExt cx="797738" cy="752529"/>
            </a:xfrm>
            <a:effectLst/>
          </p:grpSpPr>
          <p:cxnSp>
            <p:nvCxnSpPr>
              <p:cNvPr id="110" name="Straight Connector 109"/>
              <p:cNvCxnSpPr/>
              <p:nvPr/>
            </p:nvCxnSpPr>
            <p:spPr>
              <a:xfrm flipV="1">
                <a:off x="5159086" y="1185090"/>
                <a:ext cx="0" cy="328276"/>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cxnSp>
            <p:nvCxnSpPr>
              <p:cNvPr id="111" name="Straight Connector 110"/>
              <p:cNvCxnSpPr/>
              <p:nvPr/>
            </p:nvCxnSpPr>
            <p:spPr>
              <a:xfrm flipH="1">
                <a:off x="5159086" y="1522874"/>
                <a:ext cx="413526" cy="0"/>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cxnSp>
            <p:nvCxnSpPr>
              <p:cNvPr id="112" name="Straight Connector 111"/>
              <p:cNvCxnSpPr/>
              <p:nvPr/>
            </p:nvCxnSpPr>
            <p:spPr>
              <a:xfrm flipV="1">
                <a:off x="5583696" y="1535969"/>
                <a:ext cx="0" cy="225703"/>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cxnSp>
            <p:nvCxnSpPr>
              <p:cNvPr id="113" name="Straight Connector 112"/>
              <p:cNvCxnSpPr/>
              <p:nvPr/>
            </p:nvCxnSpPr>
            <p:spPr>
              <a:xfrm flipH="1">
                <a:off x="5398968" y="1770189"/>
                <a:ext cx="168102" cy="0"/>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cxnSp>
            <p:nvCxnSpPr>
              <p:cNvPr id="114" name="Straight Connector 113"/>
              <p:cNvCxnSpPr/>
              <p:nvPr/>
            </p:nvCxnSpPr>
            <p:spPr>
              <a:xfrm flipV="1">
                <a:off x="5385831" y="1773481"/>
                <a:ext cx="0" cy="164138"/>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cxnSp>
            <p:nvCxnSpPr>
              <p:cNvPr id="115" name="Straight Connector 114"/>
              <p:cNvCxnSpPr/>
              <p:nvPr/>
            </p:nvCxnSpPr>
            <p:spPr>
              <a:xfrm flipH="1">
                <a:off x="5420283" y="1929161"/>
                <a:ext cx="536541" cy="0"/>
              </a:xfrm>
              <a:prstGeom prst="line">
                <a:avLst/>
              </a:prstGeom>
              <a:gradFill>
                <a:gsLst>
                  <a:gs pos="100000">
                    <a:schemeClr val="bg1"/>
                  </a:gs>
                  <a:gs pos="0">
                    <a:schemeClr val="accent2"/>
                  </a:gs>
                </a:gsLst>
                <a:lin ang="16200000" scaled="0"/>
              </a:gradFill>
              <a:ln w="25400" cap="flat" cmpd="sng" algn="ctr">
                <a:solidFill>
                  <a:schemeClr val="accent1"/>
                </a:solidFill>
                <a:prstDash val="solid"/>
              </a:ln>
              <a:effectLst/>
            </p:spPr>
          </p:cxnSp>
        </p:grpSp>
        <p:grpSp>
          <p:nvGrpSpPr>
            <p:cNvPr id="17" name="Group 115"/>
            <p:cNvGrpSpPr/>
            <p:nvPr/>
          </p:nvGrpSpPr>
          <p:grpSpPr>
            <a:xfrm>
              <a:off x="5274974" y="2148890"/>
              <a:ext cx="976370" cy="809712"/>
              <a:chOff x="4920017" y="1164307"/>
              <a:chExt cx="976370" cy="809712"/>
            </a:xfrm>
          </p:grpSpPr>
          <p:sp>
            <p:nvSpPr>
              <p:cNvPr id="117" name="Oval 116"/>
              <p:cNvSpPr>
                <a:spLocks noChangeAspect="1"/>
              </p:cNvSpPr>
              <p:nvPr/>
            </p:nvSpPr>
            <p:spPr>
              <a:xfrm>
                <a:off x="4988989" y="1788844"/>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a:spLocks noChangeAspect="1"/>
              </p:cNvSpPr>
              <p:nvPr/>
            </p:nvSpPr>
            <p:spPr>
              <a:xfrm>
                <a:off x="5360597" y="1908362"/>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5404510" y="1371843"/>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5353003" y="1742903"/>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4920017" y="1503141"/>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5126258" y="1502706"/>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5555847" y="1503141"/>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5559777" y="1731819"/>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5830730" y="1685282"/>
                <a:ext cx="65657" cy="656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5123126" y="1164307"/>
                <a:ext cx="65657" cy="65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ounded Rectangle 140"/>
            <p:cNvSpPr/>
            <p:nvPr/>
          </p:nvSpPr>
          <p:spPr>
            <a:xfrm>
              <a:off x="4876599" y="895350"/>
              <a:ext cx="1662722" cy="762000"/>
            </a:xfrm>
            <a:prstGeom prst="roundRect">
              <a:avLst/>
            </a:prstGeom>
            <a:solidFill>
              <a:schemeClr val="tx1">
                <a:lumMod val="20000"/>
                <a:lumOff val="80000"/>
              </a:schemeClr>
            </a:solidFill>
            <a:ln w="38100" cmpd="sng"/>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pPr algn="ctr"/>
              <a:r>
                <a:rPr lang="en-US" sz="1200" i="1" dirty="0" smtClean="0">
                  <a:solidFill>
                    <a:srgbClr val="000000"/>
                  </a:solidFill>
                  <a:latin typeface="Arial" pitchFamily="34" charset="0"/>
                  <a:cs typeface="Arial" pitchFamily="34" charset="0"/>
                </a:rPr>
                <a:t>“Competitive pricing is 15% lower than yours and they offer discounted shipping.”</a:t>
              </a:r>
              <a:endParaRPr lang="en-US" sz="1200" i="1" dirty="0">
                <a:solidFill>
                  <a:srgbClr val="000000"/>
                </a:solidFill>
                <a:latin typeface="Arial" pitchFamily="34" charset="0"/>
                <a:cs typeface="Arial" pitchFamily="34" charset="0"/>
              </a:endParaRPr>
            </a:p>
          </p:txBody>
        </p:sp>
        <p:sp>
          <p:nvSpPr>
            <p:cNvPr id="142" name="Rounded Rectangle 141"/>
            <p:cNvSpPr/>
            <p:nvPr/>
          </p:nvSpPr>
          <p:spPr>
            <a:xfrm>
              <a:off x="7086600" y="895349"/>
              <a:ext cx="1828801" cy="762001"/>
            </a:xfrm>
            <a:prstGeom prst="roundRect">
              <a:avLst/>
            </a:prstGeom>
            <a:solidFill>
              <a:schemeClr val="tx1">
                <a:lumMod val="20000"/>
                <a:lumOff val="80000"/>
              </a:schemeClr>
            </a:solidFill>
            <a:ln w="38100" cmpd="sng"/>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pPr algn="ctr"/>
              <a:r>
                <a:rPr lang="en-US" sz="1200" dirty="0" smtClean="0">
                  <a:solidFill>
                    <a:srgbClr val="000000"/>
                  </a:solidFill>
                  <a:latin typeface="Arial" pitchFamily="34" charset="0"/>
                  <a:cs typeface="Arial" pitchFamily="34" charset="0"/>
                </a:rPr>
                <a:t>“Refuse collection hasn’t been so reliable recently … they’ve been coming late”</a:t>
              </a:r>
              <a:endParaRPr lang="en-US" sz="1200" dirty="0">
                <a:solidFill>
                  <a:srgbClr val="000000"/>
                </a:solidFill>
                <a:latin typeface="Arial" pitchFamily="34" charset="0"/>
                <a:cs typeface="Arial" pitchFamily="34" charset="0"/>
              </a:endParaRPr>
            </a:p>
          </p:txBody>
        </p:sp>
        <p:pic>
          <p:nvPicPr>
            <p:cNvPr id="80" name="Picture 2"/>
            <p:cNvPicPr>
              <a:picLocks noChangeAspect="1" noChangeArrowheads="1"/>
            </p:cNvPicPr>
            <p:nvPr/>
          </p:nvPicPr>
          <p:blipFill>
            <a:blip r:embed="rId3"/>
            <a:srcRect/>
            <a:stretch>
              <a:fillRect/>
            </a:stretch>
          </p:blipFill>
          <p:spPr bwMode="auto">
            <a:xfrm>
              <a:off x="7120307" y="1809750"/>
              <a:ext cx="347293" cy="641156"/>
            </a:xfrm>
            <a:prstGeom prst="rect">
              <a:avLst/>
            </a:prstGeom>
            <a:noFill/>
            <a:ln w="9525">
              <a:noFill/>
              <a:miter lim="800000"/>
              <a:headEnd/>
              <a:tailEnd/>
            </a:ln>
          </p:spPr>
        </p:pic>
        <p:pic>
          <p:nvPicPr>
            <p:cNvPr id="81" name="Picture 2"/>
            <p:cNvPicPr>
              <a:picLocks noChangeAspect="1" noChangeArrowheads="1"/>
            </p:cNvPicPr>
            <p:nvPr/>
          </p:nvPicPr>
          <p:blipFill>
            <a:blip r:embed="rId3"/>
            <a:srcRect/>
            <a:stretch>
              <a:fillRect/>
            </a:stretch>
          </p:blipFill>
          <p:spPr bwMode="auto">
            <a:xfrm>
              <a:off x="7391400" y="1809750"/>
              <a:ext cx="347293" cy="641156"/>
            </a:xfrm>
            <a:prstGeom prst="rect">
              <a:avLst/>
            </a:prstGeom>
            <a:noFill/>
            <a:ln w="9525">
              <a:noFill/>
              <a:miter lim="800000"/>
              <a:headEnd/>
              <a:tailEnd/>
            </a:ln>
          </p:spPr>
        </p:pic>
        <p:pic>
          <p:nvPicPr>
            <p:cNvPr id="90" name="Picture 2"/>
            <p:cNvPicPr>
              <a:picLocks noChangeAspect="1" noChangeArrowheads="1"/>
            </p:cNvPicPr>
            <p:nvPr/>
          </p:nvPicPr>
          <p:blipFill>
            <a:blip r:embed="rId3"/>
            <a:srcRect/>
            <a:stretch>
              <a:fillRect/>
            </a:stretch>
          </p:blipFill>
          <p:spPr bwMode="auto">
            <a:xfrm>
              <a:off x="7687414" y="1809750"/>
              <a:ext cx="347293" cy="641156"/>
            </a:xfrm>
            <a:prstGeom prst="rect">
              <a:avLst/>
            </a:prstGeom>
            <a:noFill/>
            <a:ln w="9525">
              <a:noFill/>
              <a:miter lim="800000"/>
              <a:headEnd/>
              <a:tailEnd/>
            </a:ln>
          </p:spPr>
        </p:pic>
        <p:pic>
          <p:nvPicPr>
            <p:cNvPr id="91" name="Picture 2"/>
            <p:cNvPicPr>
              <a:picLocks noChangeAspect="1" noChangeArrowheads="1"/>
            </p:cNvPicPr>
            <p:nvPr/>
          </p:nvPicPr>
          <p:blipFill>
            <a:blip r:embed="rId3"/>
            <a:srcRect/>
            <a:stretch>
              <a:fillRect/>
            </a:stretch>
          </p:blipFill>
          <p:spPr bwMode="auto">
            <a:xfrm>
              <a:off x="7958507" y="1809750"/>
              <a:ext cx="347293" cy="641156"/>
            </a:xfrm>
            <a:prstGeom prst="rect">
              <a:avLst/>
            </a:prstGeom>
            <a:noFill/>
            <a:ln w="9525">
              <a:noFill/>
              <a:miter lim="800000"/>
              <a:headEnd/>
              <a:tailEnd/>
            </a:ln>
          </p:spPr>
        </p:pic>
        <p:pic>
          <p:nvPicPr>
            <p:cNvPr id="92" name="Picture 2"/>
            <p:cNvPicPr>
              <a:picLocks noChangeAspect="1" noChangeArrowheads="1"/>
            </p:cNvPicPr>
            <p:nvPr/>
          </p:nvPicPr>
          <p:blipFill>
            <a:blip r:embed="rId3"/>
            <a:srcRect/>
            <a:stretch>
              <a:fillRect/>
            </a:stretch>
          </p:blipFill>
          <p:spPr bwMode="auto">
            <a:xfrm>
              <a:off x="7120307" y="2463994"/>
              <a:ext cx="347293" cy="641156"/>
            </a:xfrm>
            <a:prstGeom prst="rect">
              <a:avLst/>
            </a:prstGeom>
            <a:noFill/>
            <a:ln w="9525">
              <a:noFill/>
              <a:miter lim="800000"/>
              <a:headEnd/>
              <a:tailEnd/>
            </a:ln>
          </p:spPr>
        </p:pic>
        <p:pic>
          <p:nvPicPr>
            <p:cNvPr id="93" name="Picture 2"/>
            <p:cNvPicPr>
              <a:picLocks noChangeAspect="1" noChangeArrowheads="1"/>
            </p:cNvPicPr>
            <p:nvPr/>
          </p:nvPicPr>
          <p:blipFill>
            <a:blip r:embed="rId3"/>
            <a:srcRect/>
            <a:stretch>
              <a:fillRect/>
            </a:stretch>
          </p:blipFill>
          <p:spPr bwMode="auto">
            <a:xfrm>
              <a:off x="7391400" y="2463994"/>
              <a:ext cx="347293" cy="641156"/>
            </a:xfrm>
            <a:prstGeom prst="rect">
              <a:avLst/>
            </a:prstGeom>
            <a:noFill/>
            <a:ln w="9525">
              <a:noFill/>
              <a:miter lim="800000"/>
              <a:headEnd/>
              <a:tailEnd/>
            </a:ln>
          </p:spPr>
        </p:pic>
        <p:pic>
          <p:nvPicPr>
            <p:cNvPr id="96" name="Picture 2"/>
            <p:cNvPicPr>
              <a:picLocks noChangeAspect="1" noChangeArrowheads="1"/>
            </p:cNvPicPr>
            <p:nvPr/>
          </p:nvPicPr>
          <p:blipFill>
            <a:blip r:embed="rId3"/>
            <a:srcRect/>
            <a:stretch>
              <a:fillRect/>
            </a:stretch>
          </p:blipFill>
          <p:spPr bwMode="auto">
            <a:xfrm>
              <a:off x="7687414" y="2463994"/>
              <a:ext cx="347293" cy="641156"/>
            </a:xfrm>
            <a:prstGeom prst="rect">
              <a:avLst/>
            </a:prstGeom>
            <a:noFill/>
            <a:ln w="9525">
              <a:noFill/>
              <a:miter lim="800000"/>
              <a:headEnd/>
              <a:tailEnd/>
            </a:ln>
          </p:spPr>
        </p:pic>
        <p:pic>
          <p:nvPicPr>
            <p:cNvPr id="99" name="Picture 2"/>
            <p:cNvPicPr>
              <a:picLocks noChangeAspect="1" noChangeArrowheads="1"/>
            </p:cNvPicPr>
            <p:nvPr/>
          </p:nvPicPr>
          <p:blipFill>
            <a:blip r:embed="rId3"/>
            <a:srcRect/>
            <a:stretch>
              <a:fillRect/>
            </a:stretch>
          </p:blipFill>
          <p:spPr bwMode="auto">
            <a:xfrm>
              <a:off x="7958507" y="2463994"/>
              <a:ext cx="347293" cy="641156"/>
            </a:xfrm>
            <a:prstGeom prst="rect">
              <a:avLst/>
            </a:prstGeom>
            <a:noFill/>
            <a:ln w="9525">
              <a:noFill/>
              <a:miter lim="800000"/>
              <a:headEnd/>
              <a:tailEnd/>
            </a:ln>
          </p:spPr>
        </p:pic>
        <p:pic>
          <p:nvPicPr>
            <p:cNvPr id="102" name="Picture 2"/>
            <p:cNvPicPr>
              <a:picLocks noChangeAspect="1" noChangeArrowheads="1"/>
            </p:cNvPicPr>
            <p:nvPr/>
          </p:nvPicPr>
          <p:blipFill>
            <a:blip r:embed="rId3"/>
            <a:srcRect/>
            <a:stretch>
              <a:fillRect/>
            </a:stretch>
          </p:blipFill>
          <p:spPr bwMode="auto">
            <a:xfrm>
              <a:off x="8229600" y="1809750"/>
              <a:ext cx="347293" cy="641156"/>
            </a:xfrm>
            <a:prstGeom prst="rect">
              <a:avLst/>
            </a:prstGeom>
            <a:noFill/>
            <a:ln w="9525">
              <a:noFill/>
              <a:miter lim="800000"/>
              <a:headEnd/>
              <a:tailEnd/>
            </a:ln>
          </p:spPr>
        </p:pic>
        <p:pic>
          <p:nvPicPr>
            <p:cNvPr id="105" name="Picture 2"/>
            <p:cNvPicPr>
              <a:picLocks noChangeAspect="1" noChangeArrowheads="1"/>
            </p:cNvPicPr>
            <p:nvPr/>
          </p:nvPicPr>
          <p:blipFill>
            <a:blip r:embed="rId3"/>
            <a:srcRect/>
            <a:stretch>
              <a:fillRect/>
            </a:stretch>
          </p:blipFill>
          <p:spPr bwMode="auto">
            <a:xfrm>
              <a:off x="8500693" y="1809750"/>
              <a:ext cx="347293" cy="641156"/>
            </a:xfrm>
            <a:prstGeom prst="rect">
              <a:avLst/>
            </a:prstGeom>
            <a:noFill/>
            <a:ln w="9525">
              <a:noFill/>
              <a:miter lim="800000"/>
              <a:headEnd/>
              <a:tailEnd/>
            </a:ln>
          </p:spPr>
        </p:pic>
        <p:pic>
          <p:nvPicPr>
            <p:cNvPr id="129" name="Picture 2"/>
            <p:cNvPicPr>
              <a:picLocks noChangeAspect="1" noChangeArrowheads="1"/>
            </p:cNvPicPr>
            <p:nvPr/>
          </p:nvPicPr>
          <p:blipFill>
            <a:blip r:embed="rId3"/>
            <a:srcRect/>
            <a:stretch>
              <a:fillRect/>
            </a:stretch>
          </p:blipFill>
          <p:spPr bwMode="auto">
            <a:xfrm>
              <a:off x="8229600" y="2463994"/>
              <a:ext cx="347293" cy="641156"/>
            </a:xfrm>
            <a:prstGeom prst="rect">
              <a:avLst/>
            </a:prstGeom>
            <a:noFill/>
            <a:ln w="9525">
              <a:noFill/>
              <a:miter lim="800000"/>
              <a:headEnd/>
              <a:tailEnd/>
            </a:ln>
          </p:spPr>
        </p:pic>
        <p:pic>
          <p:nvPicPr>
            <p:cNvPr id="130" name="Picture 2"/>
            <p:cNvPicPr>
              <a:picLocks noChangeAspect="1" noChangeArrowheads="1"/>
            </p:cNvPicPr>
            <p:nvPr/>
          </p:nvPicPr>
          <p:blipFill>
            <a:blip r:embed="rId3"/>
            <a:srcRect/>
            <a:stretch>
              <a:fillRect/>
            </a:stretch>
          </p:blipFill>
          <p:spPr bwMode="auto">
            <a:xfrm>
              <a:off x="8500693" y="2463994"/>
              <a:ext cx="347293" cy="641156"/>
            </a:xfrm>
            <a:prstGeom prst="rect">
              <a:avLst/>
            </a:prstGeom>
            <a:noFill/>
            <a:ln w="9525">
              <a:noFill/>
              <a:miter lim="800000"/>
              <a:headEnd/>
              <a:tailEnd/>
            </a:ln>
          </p:spPr>
        </p:pic>
        <p:pic>
          <p:nvPicPr>
            <p:cNvPr id="135" name="Picture 2"/>
            <p:cNvPicPr>
              <a:picLocks noChangeAspect="1" noChangeArrowheads="1"/>
            </p:cNvPicPr>
            <p:nvPr/>
          </p:nvPicPr>
          <p:blipFill>
            <a:blip r:embed="rId3"/>
            <a:srcRect/>
            <a:stretch>
              <a:fillRect/>
            </a:stretch>
          </p:blipFill>
          <p:spPr bwMode="auto">
            <a:xfrm>
              <a:off x="7391400" y="3073594"/>
              <a:ext cx="347293" cy="641156"/>
            </a:xfrm>
            <a:prstGeom prst="rect">
              <a:avLst/>
            </a:prstGeom>
            <a:noFill/>
            <a:ln w="9525">
              <a:noFill/>
              <a:miter lim="800000"/>
              <a:headEnd/>
              <a:tailEnd/>
            </a:ln>
          </p:spPr>
        </p:pic>
        <p:pic>
          <p:nvPicPr>
            <p:cNvPr id="136" name="Picture 2"/>
            <p:cNvPicPr>
              <a:picLocks noChangeAspect="1" noChangeArrowheads="1"/>
            </p:cNvPicPr>
            <p:nvPr/>
          </p:nvPicPr>
          <p:blipFill>
            <a:blip r:embed="rId3"/>
            <a:srcRect/>
            <a:stretch>
              <a:fillRect/>
            </a:stretch>
          </p:blipFill>
          <p:spPr bwMode="auto">
            <a:xfrm>
              <a:off x="7687414" y="3073594"/>
              <a:ext cx="347293" cy="641156"/>
            </a:xfrm>
            <a:prstGeom prst="rect">
              <a:avLst/>
            </a:prstGeom>
            <a:noFill/>
            <a:ln w="9525">
              <a:noFill/>
              <a:miter lim="800000"/>
              <a:headEnd/>
              <a:tailEnd/>
            </a:ln>
          </p:spPr>
        </p:pic>
        <p:pic>
          <p:nvPicPr>
            <p:cNvPr id="139" name="Picture 2"/>
            <p:cNvPicPr>
              <a:picLocks noChangeAspect="1" noChangeArrowheads="1"/>
            </p:cNvPicPr>
            <p:nvPr/>
          </p:nvPicPr>
          <p:blipFill>
            <a:blip r:embed="rId3"/>
            <a:srcRect/>
            <a:stretch>
              <a:fillRect/>
            </a:stretch>
          </p:blipFill>
          <p:spPr bwMode="auto">
            <a:xfrm>
              <a:off x="7958507" y="3073594"/>
              <a:ext cx="347293" cy="641156"/>
            </a:xfrm>
            <a:prstGeom prst="rect">
              <a:avLst/>
            </a:prstGeom>
            <a:noFill/>
            <a:ln w="9525">
              <a:noFill/>
              <a:miter lim="800000"/>
              <a:headEnd/>
              <a:tailEnd/>
            </a:ln>
          </p:spPr>
        </p:pic>
        <p:pic>
          <p:nvPicPr>
            <p:cNvPr id="143" name="Picture 2"/>
            <p:cNvPicPr>
              <a:picLocks noChangeAspect="1" noChangeArrowheads="1"/>
            </p:cNvPicPr>
            <p:nvPr/>
          </p:nvPicPr>
          <p:blipFill>
            <a:blip r:embed="rId3"/>
            <a:srcRect/>
            <a:stretch>
              <a:fillRect/>
            </a:stretch>
          </p:blipFill>
          <p:spPr bwMode="auto">
            <a:xfrm>
              <a:off x="8229600" y="3073594"/>
              <a:ext cx="347293" cy="641156"/>
            </a:xfrm>
            <a:prstGeom prst="rect">
              <a:avLst/>
            </a:prstGeom>
            <a:noFill/>
            <a:ln w="9525">
              <a:noFill/>
              <a:miter lim="800000"/>
              <a:headEnd/>
              <a:tailEnd/>
            </a:ln>
          </p:spPr>
        </p:pic>
      </p:grpSp>
    </p:spTree>
    <p:extLst>
      <p:ext uri="{BB962C8B-B14F-4D97-AF65-F5344CB8AC3E}">
        <p14:creationId xmlns:p14="http://schemas.microsoft.com/office/powerpoint/2010/main" xmlns="" val="3456484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963" y="162300"/>
            <a:ext cx="8346073" cy="666750"/>
          </a:xfrm>
        </p:spPr>
        <p:txBody>
          <a:bodyPr/>
          <a:lstStyle/>
          <a:p>
            <a:r>
              <a:rPr lang="en-US" dirty="0" smtClean="0"/>
              <a:t>New Insights Drive New Opportunities</a:t>
            </a:r>
            <a:endParaRPr lang="en-US" dirty="0"/>
          </a:p>
        </p:txBody>
      </p:sp>
      <p:sp>
        <p:nvSpPr>
          <p:cNvPr id="4" name="Freeform 10"/>
          <p:cNvSpPr>
            <a:spLocks/>
          </p:cNvSpPr>
          <p:nvPr/>
        </p:nvSpPr>
        <p:spPr bwMode="auto">
          <a:xfrm>
            <a:off x="685800" y="2056643"/>
            <a:ext cx="487361" cy="2012590"/>
          </a:xfrm>
          <a:custGeom>
            <a:avLst/>
            <a:gdLst>
              <a:gd name="T0" fmla="*/ 747 w 774"/>
              <a:gd name="T1" fmla="*/ 836 h 3197"/>
              <a:gd name="T2" fmla="*/ 700 w 774"/>
              <a:gd name="T3" fmla="*/ 559 h 3197"/>
              <a:gd name="T4" fmla="*/ 503 w 774"/>
              <a:gd name="T5" fmla="*/ 492 h 3197"/>
              <a:gd name="T6" fmla="*/ 492 w 774"/>
              <a:gd name="T7" fmla="*/ 422 h 3197"/>
              <a:gd name="T8" fmla="*/ 433 w 774"/>
              <a:gd name="T9" fmla="*/ 54 h 3197"/>
              <a:gd name="T10" fmla="*/ 173 w 774"/>
              <a:gd name="T11" fmla="*/ 322 h 3197"/>
              <a:gd name="T12" fmla="*/ 178 w 774"/>
              <a:gd name="T13" fmla="*/ 364 h 3197"/>
              <a:gd name="T14" fmla="*/ 193 w 774"/>
              <a:gd name="T15" fmla="*/ 413 h 3197"/>
              <a:gd name="T16" fmla="*/ 189 w 774"/>
              <a:gd name="T17" fmla="*/ 487 h 3197"/>
              <a:gd name="T18" fmla="*/ 264 w 774"/>
              <a:gd name="T19" fmla="*/ 502 h 3197"/>
              <a:gd name="T20" fmla="*/ 126 w 774"/>
              <a:gd name="T21" fmla="*/ 600 h 3197"/>
              <a:gd name="T22" fmla="*/ 7 w 774"/>
              <a:gd name="T23" fmla="*/ 849 h 3197"/>
              <a:gd name="T24" fmla="*/ 46 w 774"/>
              <a:gd name="T25" fmla="*/ 922 h 3197"/>
              <a:gd name="T26" fmla="*/ 117 w 774"/>
              <a:gd name="T27" fmla="*/ 1100 h 3197"/>
              <a:gd name="T28" fmla="*/ 161 w 774"/>
              <a:gd name="T29" fmla="*/ 1213 h 3197"/>
              <a:gd name="T30" fmla="*/ 52 w 774"/>
              <a:gd name="T31" fmla="*/ 1967 h 3197"/>
              <a:gd name="T32" fmla="*/ 197 w 774"/>
              <a:gd name="T33" fmla="*/ 2233 h 3197"/>
              <a:gd name="T34" fmla="*/ 319 w 774"/>
              <a:gd name="T35" fmla="*/ 2917 h 3197"/>
              <a:gd name="T36" fmla="*/ 296 w 774"/>
              <a:gd name="T37" fmla="*/ 3150 h 3197"/>
              <a:gd name="T38" fmla="*/ 437 w 774"/>
              <a:gd name="T39" fmla="*/ 3102 h 3197"/>
              <a:gd name="T40" fmla="*/ 427 w 774"/>
              <a:gd name="T41" fmla="*/ 2915 h 3197"/>
              <a:gd name="T42" fmla="*/ 392 w 774"/>
              <a:gd name="T43" fmla="*/ 2766 h 3197"/>
              <a:gd name="T44" fmla="*/ 417 w 774"/>
              <a:gd name="T45" fmla="*/ 2444 h 3197"/>
              <a:gd name="T46" fmla="*/ 468 w 774"/>
              <a:gd name="T47" fmla="*/ 2947 h 3197"/>
              <a:gd name="T48" fmla="*/ 453 w 774"/>
              <a:gd name="T49" fmla="*/ 3155 h 3197"/>
              <a:gd name="T50" fmla="*/ 599 w 774"/>
              <a:gd name="T51" fmla="*/ 3113 h 3197"/>
              <a:gd name="T52" fmla="*/ 589 w 774"/>
              <a:gd name="T53" fmla="*/ 2768 h 3197"/>
              <a:gd name="T54" fmla="*/ 572 w 774"/>
              <a:gd name="T55" fmla="*/ 2170 h 3197"/>
              <a:gd name="T56" fmla="*/ 625 w 774"/>
              <a:gd name="T57" fmla="*/ 2044 h 3197"/>
              <a:gd name="T58" fmla="*/ 702 w 774"/>
              <a:gd name="T59" fmla="*/ 1460 h 3197"/>
              <a:gd name="T60" fmla="*/ 654 w 774"/>
              <a:gd name="T61" fmla="*/ 1113 h 3197"/>
              <a:gd name="T62" fmla="*/ 709 w 774"/>
              <a:gd name="T63" fmla="*/ 1048 h 3197"/>
              <a:gd name="T64" fmla="*/ 748 w 774"/>
              <a:gd name="T65" fmla="*/ 981 h 3197"/>
              <a:gd name="T66" fmla="*/ 743 w 774"/>
              <a:gd name="T67" fmla="*/ 903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4" h="3197">
                <a:moveTo>
                  <a:pt x="743" y="903"/>
                </a:moveTo>
                <a:cubicBezTo>
                  <a:pt x="747" y="836"/>
                  <a:pt x="747" y="836"/>
                  <a:pt x="747" y="836"/>
                </a:cubicBezTo>
                <a:cubicBezTo>
                  <a:pt x="774" y="834"/>
                  <a:pt x="774" y="834"/>
                  <a:pt x="774" y="834"/>
                </a:cubicBezTo>
                <a:cubicBezTo>
                  <a:pt x="774" y="834"/>
                  <a:pt x="773" y="602"/>
                  <a:pt x="700" y="559"/>
                </a:cubicBezTo>
                <a:cubicBezTo>
                  <a:pt x="564" y="552"/>
                  <a:pt x="564" y="552"/>
                  <a:pt x="564" y="552"/>
                </a:cubicBezTo>
                <a:cubicBezTo>
                  <a:pt x="564" y="552"/>
                  <a:pt x="505" y="518"/>
                  <a:pt x="503" y="492"/>
                </a:cubicBezTo>
                <a:cubicBezTo>
                  <a:pt x="496" y="489"/>
                  <a:pt x="496" y="489"/>
                  <a:pt x="496" y="489"/>
                </a:cubicBezTo>
                <a:cubicBezTo>
                  <a:pt x="492" y="422"/>
                  <a:pt x="492" y="422"/>
                  <a:pt x="492" y="422"/>
                </a:cubicBezTo>
                <a:cubicBezTo>
                  <a:pt x="492" y="422"/>
                  <a:pt x="548" y="383"/>
                  <a:pt x="544" y="281"/>
                </a:cubicBezTo>
                <a:cubicBezTo>
                  <a:pt x="544" y="281"/>
                  <a:pt x="555" y="50"/>
                  <a:pt x="433" y="54"/>
                </a:cubicBezTo>
                <a:cubicBezTo>
                  <a:pt x="433" y="54"/>
                  <a:pt x="403" y="0"/>
                  <a:pt x="301" y="32"/>
                </a:cubicBezTo>
                <a:cubicBezTo>
                  <a:pt x="301" y="32"/>
                  <a:pt x="145" y="63"/>
                  <a:pt x="173" y="322"/>
                </a:cubicBezTo>
                <a:cubicBezTo>
                  <a:pt x="173" y="322"/>
                  <a:pt x="167" y="374"/>
                  <a:pt x="160" y="396"/>
                </a:cubicBezTo>
                <a:cubicBezTo>
                  <a:pt x="160" y="396"/>
                  <a:pt x="173" y="383"/>
                  <a:pt x="178" y="364"/>
                </a:cubicBezTo>
                <a:cubicBezTo>
                  <a:pt x="178" y="364"/>
                  <a:pt x="186" y="426"/>
                  <a:pt x="171" y="442"/>
                </a:cubicBezTo>
                <a:cubicBezTo>
                  <a:pt x="171" y="442"/>
                  <a:pt x="187" y="422"/>
                  <a:pt x="193" y="413"/>
                </a:cubicBezTo>
                <a:cubicBezTo>
                  <a:pt x="199" y="403"/>
                  <a:pt x="199" y="403"/>
                  <a:pt x="199" y="403"/>
                </a:cubicBezTo>
                <a:cubicBezTo>
                  <a:pt x="199" y="403"/>
                  <a:pt x="199" y="468"/>
                  <a:pt x="189" y="487"/>
                </a:cubicBezTo>
                <a:cubicBezTo>
                  <a:pt x="189" y="487"/>
                  <a:pt x="252" y="483"/>
                  <a:pt x="267" y="439"/>
                </a:cubicBezTo>
                <a:cubicBezTo>
                  <a:pt x="264" y="502"/>
                  <a:pt x="264" y="502"/>
                  <a:pt x="264" y="502"/>
                </a:cubicBezTo>
                <a:cubicBezTo>
                  <a:pt x="202" y="572"/>
                  <a:pt x="202" y="572"/>
                  <a:pt x="202" y="572"/>
                </a:cubicBezTo>
                <a:cubicBezTo>
                  <a:pt x="202" y="572"/>
                  <a:pt x="158" y="598"/>
                  <a:pt x="126" y="600"/>
                </a:cubicBezTo>
                <a:cubicBezTo>
                  <a:pt x="126" y="600"/>
                  <a:pt x="35" y="587"/>
                  <a:pt x="15" y="700"/>
                </a:cubicBezTo>
                <a:cubicBezTo>
                  <a:pt x="15" y="700"/>
                  <a:pt x="0" y="806"/>
                  <a:pt x="7" y="849"/>
                </a:cubicBezTo>
                <a:cubicBezTo>
                  <a:pt x="24" y="853"/>
                  <a:pt x="24" y="853"/>
                  <a:pt x="24" y="853"/>
                </a:cubicBezTo>
                <a:cubicBezTo>
                  <a:pt x="24" y="853"/>
                  <a:pt x="8" y="886"/>
                  <a:pt x="46" y="922"/>
                </a:cubicBezTo>
                <a:cubicBezTo>
                  <a:pt x="46" y="922"/>
                  <a:pt x="54" y="1018"/>
                  <a:pt x="61" y="1035"/>
                </a:cubicBezTo>
                <a:cubicBezTo>
                  <a:pt x="61" y="1035"/>
                  <a:pt x="80" y="1104"/>
                  <a:pt x="117" y="1100"/>
                </a:cubicBezTo>
                <a:cubicBezTo>
                  <a:pt x="171" y="1104"/>
                  <a:pt x="171" y="1104"/>
                  <a:pt x="171" y="1104"/>
                </a:cubicBezTo>
                <a:cubicBezTo>
                  <a:pt x="171" y="1104"/>
                  <a:pt x="186" y="1169"/>
                  <a:pt x="161" y="1213"/>
                </a:cubicBezTo>
                <a:cubicBezTo>
                  <a:pt x="161" y="1213"/>
                  <a:pt x="59" y="1349"/>
                  <a:pt x="57" y="1425"/>
                </a:cubicBezTo>
                <a:cubicBezTo>
                  <a:pt x="57" y="1425"/>
                  <a:pt x="18" y="1841"/>
                  <a:pt x="52" y="1967"/>
                </a:cubicBezTo>
                <a:cubicBezTo>
                  <a:pt x="154" y="1980"/>
                  <a:pt x="154" y="1980"/>
                  <a:pt x="154" y="1980"/>
                </a:cubicBezTo>
                <a:cubicBezTo>
                  <a:pt x="154" y="1980"/>
                  <a:pt x="197" y="2183"/>
                  <a:pt x="197" y="2233"/>
                </a:cubicBezTo>
                <a:cubicBezTo>
                  <a:pt x="197" y="2233"/>
                  <a:pt x="193" y="2385"/>
                  <a:pt x="217" y="2495"/>
                </a:cubicBezTo>
                <a:cubicBezTo>
                  <a:pt x="217" y="2495"/>
                  <a:pt x="293" y="2833"/>
                  <a:pt x="319" y="2917"/>
                </a:cubicBezTo>
                <a:cubicBezTo>
                  <a:pt x="319" y="2917"/>
                  <a:pt x="325" y="2929"/>
                  <a:pt x="324" y="2951"/>
                </a:cubicBezTo>
                <a:cubicBezTo>
                  <a:pt x="315" y="2973"/>
                  <a:pt x="265" y="3102"/>
                  <a:pt x="296" y="3150"/>
                </a:cubicBezTo>
                <a:cubicBezTo>
                  <a:pt x="296" y="3150"/>
                  <a:pt x="323" y="3197"/>
                  <a:pt x="397" y="3174"/>
                </a:cubicBezTo>
                <a:cubicBezTo>
                  <a:pt x="397" y="3174"/>
                  <a:pt x="432" y="3153"/>
                  <a:pt x="437" y="3102"/>
                </a:cubicBezTo>
                <a:cubicBezTo>
                  <a:pt x="437" y="3102"/>
                  <a:pt x="442" y="3028"/>
                  <a:pt x="443" y="3007"/>
                </a:cubicBezTo>
                <a:cubicBezTo>
                  <a:pt x="443" y="3007"/>
                  <a:pt x="440" y="2931"/>
                  <a:pt x="427" y="2915"/>
                </a:cubicBezTo>
                <a:cubicBezTo>
                  <a:pt x="427" y="2915"/>
                  <a:pt x="427" y="2915"/>
                  <a:pt x="427" y="2915"/>
                </a:cubicBezTo>
                <a:cubicBezTo>
                  <a:pt x="415" y="2885"/>
                  <a:pt x="392" y="2816"/>
                  <a:pt x="392" y="2766"/>
                </a:cubicBezTo>
                <a:cubicBezTo>
                  <a:pt x="392" y="2766"/>
                  <a:pt x="382" y="2289"/>
                  <a:pt x="382" y="2278"/>
                </a:cubicBezTo>
                <a:cubicBezTo>
                  <a:pt x="382" y="2267"/>
                  <a:pt x="405" y="2371"/>
                  <a:pt x="417" y="2444"/>
                </a:cubicBezTo>
                <a:cubicBezTo>
                  <a:pt x="417" y="2444"/>
                  <a:pt x="429" y="2572"/>
                  <a:pt x="449" y="2631"/>
                </a:cubicBezTo>
                <a:cubicBezTo>
                  <a:pt x="449" y="2631"/>
                  <a:pt x="494" y="2839"/>
                  <a:pt x="468" y="2947"/>
                </a:cubicBezTo>
                <a:cubicBezTo>
                  <a:pt x="468" y="2947"/>
                  <a:pt x="452" y="2993"/>
                  <a:pt x="450" y="3040"/>
                </a:cubicBezTo>
                <a:cubicBezTo>
                  <a:pt x="444" y="3079"/>
                  <a:pt x="443" y="3122"/>
                  <a:pt x="453" y="3155"/>
                </a:cubicBezTo>
                <a:cubicBezTo>
                  <a:pt x="453" y="3155"/>
                  <a:pt x="452" y="3169"/>
                  <a:pt x="517" y="3169"/>
                </a:cubicBezTo>
                <a:cubicBezTo>
                  <a:pt x="517" y="3169"/>
                  <a:pt x="594" y="3170"/>
                  <a:pt x="599" y="3113"/>
                </a:cubicBezTo>
                <a:cubicBezTo>
                  <a:pt x="599" y="3113"/>
                  <a:pt x="604" y="2956"/>
                  <a:pt x="576" y="2918"/>
                </a:cubicBezTo>
                <a:cubicBezTo>
                  <a:pt x="576" y="2892"/>
                  <a:pt x="579" y="2832"/>
                  <a:pt x="589" y="2768"/>
                </a:cubicBezTo>
                <a:cubicBezTo>
                  <a:pt x="589" y="2768"/>
                  <a:pt x="664" y="2453"/>
                  <a:pt x="579" y="2315"/>
                </a:cubicBezTo>
                <a:cubicBezTo>
                  <a:pt x="579" y="2315"/>
                  <a:pt x="564" y="2220"/>
                  <a:pt x="572" y="2170"/>
                </a:cubicBezTo>
                <a:cubicBezTo>
                  <a:pt x="572" y="2170"/>
                  <a:pt x="609" y="2057"/>
                  <a:pt x="609" y="2047"/>
                </a:cubicBezTo>
                <a:cubicBezTo>
                  <a:pt x="625" y="2044"/>
                  <a:pt x="625" y="2044"/>
                  <a:pt x="625" y="2044"/>
                </a:cubicBezTo>
                <a:cubicBezTo>
                  <a:pt x="625" y="2044"/>
                  <a:pt x="675" y="1520"/>
                  <a:pt x="667" y="1486"/>
                </a:cubicBezTo>
                <a:cubicBezTo>
                  <a:pt x="702" y="1460"/>
                  <a:pt x="702" y="1460"/>
                  <a:pt x="702" y="1460"/>
                </a:cubicBezTo>
                <a:cubicBezTo>
                  <a:pt x="702" y="1460"/>
                  <a:pt x="662" y="1351"/>
                  <a:pt x="657" y="1260"/>
                </a:cubicBezTo>
                <a:cubicBezTo>
                  <a:pt x="654" y="1113"/>
                  <a:pt x="654" y="1113"/>
                  <a:pt x="654" y="1113"/>
                </a:cubicBezTo>
                <a:cubicBezTo>
                  <a:pt x="654" y="1113"/>
                  <a:pt x="685" y="1107"/>
                  <a:pt x="689" y="1094"/>
                </a:cubicBezTo>
                <a:cubicBezTo>
                  <a:pt x="709" y="1048"/>
                  <a:pt x="709" y="1048"/>
                  <a:pt x="709" y="1048"/>
                </a:cubicBezTo>
                <a:cubicBezTo>
                  <a:pt x="709" y="1048"/>
                  <a:pt x="734" y="1046"/>
                  <a:pt x="734" y="1024"/>
                </a:cubicBezTo>
                <a:cubicBezTo>
                  <a:pt x="734" y="1024"/>
                  <a:pt x="752" y="1003"/>
                  <a:pt x="748" y="981"/>
                </a:cubicBezTo>
                <a:cubicBezTo>
                  <a:pt x="748" y="981"/>
                  <a:pt x="760" y="962"/>
                  <a:pt x="758" y="948"/>
                </a:cubicBezTo>
                <a:cubicBezTo>
                  <a:pt x="758" y="948"/>
                  <a:pt x="763" y="907"/>
                  <a:pt x="743" y="903"/>
                </a:cubicBezTo>
                <a:close/>
              </a:path>
            </a:pathLst>
          </a:custGeom>
          <a:gradFill>
            <a:gsLst>
              <a:gs pos="100000">
                <a:schemeClr val="accent1">
                  <a:lumMod val="7500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2" name="Group 4"/>
          <p:cNvGrpSpPr/>
          <p:nvPr/>
        </p:nvGrpSpPr>
        <p:grpSpPr>
          <a:xfrm>
            <a:off x="1173161" y="1733550"/>
            <a:ext cx="590027" cy="1976786"/>
            <a:chOff x="5515769" y="-579352"/>
            <a:chExt cx="1541463" cy="5089525"/>
          </a:xfrm>
        </p:grpSpPr>
        <p:sp>
          <p:nvSpPr>
            <p:cNvPr id="6" name="Freeform 8"/>
            <p:cNvSpPr>
              <a:spLocks/>
            </p:cNvSpPr>
            <p:nvPr/>
          </p:nvSpPr>
          <p:spPr bwMode="auto">
            <a:xfrm>
              <a:off x="5515769" y="-579352"/>
              <a:ext cx="1541463" cy="5089525"/>
            </a:xfrm>
            <a:custGeom>
              <a:avLst/>
              <a:gdLst>
                <a:gd name="T0" fmla="*/ 393 w 411"/>
                <a:gd name="T1" fmla="*/ 552 h 1357"/>
                <a:gd name="T2" fmla="*/ 401 w 411"/>
                <a:gd name="T3" fmla="*/ 515 h 1357"/>
                <a:gd name="T4" fmla="*/ 384 w 411"/>
                <a:gd name="T5" fmla="*/ 406 h 1357"/>
                <a:gd name="T6" fmla="*/ 357 w 411"/>
                <a:gd name="T7" fmla="*/ 277 h 1357"/>
                <a:gd name="T8" fmla="*/ 262 w 411"/>
                <a:gd name="T9" fmla="*/ 219 h 1357"/>
                <a:gd name="T10" fmla="*/ 284 w 411"/>
                <a:gd name="T11" fmla="*/ 147 h 1357"/>
                <a:gd name="T12" fmla="*/ 280 w 411"/>
                <a:gd name="T13" fmla="*/ 115 h 1357"/>
                <a:gd name="T14" fmla="*/ 267 w 411"/>
                <a:gd name="T15" fmla="*/ 63 h 1357"/>
                <a:gd name="T16" fmla="*/ 164 w 411"/>
                <a:gd name="T17" fmla="*/ 129 h 1357"/>
                <a:gd name="T18" fmla="*/ 173 w 411"/>
                <a:gd name="T19" fmla="*/ 167 h 1357"/>
                <a:gd name="T20" fmla="*/ 167 w 411"/>
                <a:gd name="T21" fmla="*/ 221 h 1357"/>
                <a:gd name="T22" fmla="*/ 36 w 411"/>
                <a:gd name="T23" fmla="*/ 314 h 1357"/>
                <a:gd name="T24" fmla="*/ 2 w 411"/>
                <a:gd name="T25" fmla="*/ 498 h 1357"/>
                <a:gd name="T26" fmla="*/ 23 w 411"/>
                <a:gd name="T27" fmla="*/ 600 h 1357"/>
                <a:gd name="T28" fmla="*/ 80 w 411"/>
                <a:gd name="T29" fmla="*/ 675 h 1357"/>
                <a:gd name="T30" fmla="*/ 77 w 411"/>
                <a:gd name="T31" fmla="*/ 842 h 1357"/>
                <a:gd name="T32" fmla="*/ 64 w 411"/>
                <a:gd name="T33" fmla="*/ 1105 h 1357"/>
                <a:gd name="T34" fmla="*/ 72 w 411"/>
                <a:gd name="T35" fmla="*/ 1171 h 1357"/>
                <a:gd name="T36" fmla="*/ 79 w 411"/>
                <a:gd name="T37" fmla="*/ 1241 h 1357"/>
                <a:gd name="T38" fmla="*/ 90 w 411"/>
                <a:gd name="T39" fmla="*/ 1309 h 1357"/>
                <a:gd name="T40" fmla="*/ 165 w 411"/>
                <a:gd name="T41" fmla="*/ 1333 h 1357"/>
                <a:gd name="T42" fmla="*/ 150 w 411"/>
                <a:gd name="T43" fmla="*/ 1288 h 1357"/>
                <a:gd name="T44" fmla="*/ 150 w 411"/>
                <a:gd name="T45" fmla="*/ 1235 h 1357"/>
                <a:gd name="T46" fmla="*/ 154 w 411"/>
                <a:gd name="T47" fmla="*/ 1152 h 1357"/>
                <a:gd name="T48" fmla="*/ 154 w 411"/>
                <a:gd name="T49" fmla="*/ 1016 h 1357"/>
                <a:gd name="T50" fmla="*/ 176 w 411"/>
                <a:gd name="T51" fmla="*/ 930 h 1357"/>
                <a:gd name="T52" fmla="*/ 221 w 411"/>
                <a:gd name="T53" fmla="*/ 843 h 1357"/>
                <a:gd name="T54" fmla="*/ 227 w 411"/>
                <a:gd name="T55" fmla="*/ 916 h 1357"/>
                <a:gd name="T56" fmla="*/ 228 w 411"/>
                <a:gd name="T57" fmla="*/ 989 h 1357"/>
                <a:gd name="T58" fmla="*/ 222 w 411"/>
                <a:gd name="T59" fmla="*/ 1143 h 1357"/>
                <a:gd name="T60" fmla="*/ 224 w 411"/>
                <a:gd name="T61" fmla="*/ 1251 h 1357"/>
                <a:gd name="T62" fmla="*/ 271 w 411"/>
                <a:gd name="T63" fmla="*/ 1318 h 1357"/>
                <a:gd name="T64" fmla="*/ 329 w 411"/>
                <a:gd name="T65" fmla="*/ 1341 h 1357"/>
                <a:gd name="T66" fmla="*/ 323 w 411"/>
                <a:gd name="T67" fmla="*/ 1287 h 1357"/>
                <a:gd name="T68" fmla="*/ 307 w 411"/>
                <a:gd name="T69" fmla="*/ 1223 h 1357"/>
                <a:gd name="T70" fmla="*/ 310 w 411"/>
                <a:gd name="T71" fmla="*/ 1159 h 1357"/>
                <a:gd name="T72" fmla="*/ 322 w 411"/>
                <a:gd name="T73" fmla="*/ 1091 h 1357"/>
                <a:gd name="T74" fmla="*/ 317 w 411"/>
                <a:gd name="T75" fmla="*/ 1050 h 1357"/>
                <a:gd name="T76" fmla="*/ 329 w 411"/>
                <a:gd name="T77" fmla="*/ 980 h 1357"/>
                <a:gd name="T78" fmla="*/ 370 w 411"/>
                <a:gd name="T79" fmla="*/ 669 h 1357"/>
                <a:gd name="T80" fmla="*/ 392 w 411"/>
                <a:gd name="T81" fmla="*/ 59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1" h="1357">
                  <a:moveTo>
                    <a:pt x="399" y="563"/>
                  </a:moveTo>
                  <a:cubicBezTo>
                    <a:pt x="393" y="560"/>
                    <a:pt x="393" y="552"/>
                    <a:pt x="393" y="552"/>
                  </a:cubicBezTo>
                  <a:cubicBezTo>
                    <a:pt x="407" y="547"/>
                    <a:pt x="400" y="528"/>
                    <a:pt x="400" y="528"/>
                  </a:cubicBezTo>
                  <a:cubicBezTo>
                    <a:pt x="400" y="519"/>
                    <a:pt x="401" y="515"/>
                    <a:pt x="401" y="515"/>
                  </a:cubicBezTo>
                  <a:cubicBezTo>
                    <a:pt x="408" y="500"/>
                    <a:pt x="393" y="477"/>
                    <a:pt x="393" y="477"/>
                  </a:cubicBezTo>
                  <a:cubicBezTo>
                    <a:pt x="400" y="468"/>
                    <a:pt x="384" y="406"/>
                    <a:pt x="384" y="406"/>
                  </a:cubicBezTo>
                  <a:cubicBezTo>
                    <a:pt x="390" y="371"/>
                    <a:pt x="374" y="316"/>
                    <a:pt x="374" y="316"/>
                  </a:cubicBezTo>
                  <a:cubicBezTo>
                    <a:pt x="373" y="283"/>
                    <a:pt x="357" y="277"/>
                    <a:pt x="357" y="277"/>
                  </a:cubicBezTo>
                  <a:cubicBezTo>
                    <a:pt x="315" y="260"/>
                    <a:pt x="315" y="260"/>
                    <a:pt x="315" y="260"/>
                  </a:cubicBezTo>
                  <a:cubicBezTo>
                    <a:pt x="258" y="241"/>
                    <a:pt x="262" y="219"/>
                    <a:pt x="262" y="219"/>
                  </a:cubicBezTo>
                  <a:cubicBezTo>
                    <a:pt x="263" y="200"/>
                    <a:pt x="270" y="160"/>
                    <a:pt x="270" y="160"/>
                  </a:cubicBezTo>
                  <a:cubicBezTo>
                    <a:pt x="286" y="169"/>
                    <a:pt x="284" y="147"/>
                    <a:pt x="284" y="147"/>
                  </a:cubicBezTo>
                  <a:cubicBezTo>
                    <a:pt x="286" y="120"/>
                    <a:pt x="280" y="126"/>
                    <a:pt x="280" y="126"/>
                  </a:cubicBezTo>
                  <a:cubicBezTo>
                    <a:pt x="280" y="115"/>
                    <a:pt x="280" y="115"/>
                    <a:pt x="280" y="115"/>
                  </a:cubicBezTo>
                  <a:cubicBezTo>
                    <a:pt x="288" y="80"/>
                    <a:pt x="264" y="66"/>
                    <a:pt x="264" y="66"/>
                  </a:cubicBezTo>
                  <a:cubicBezTo>
                    <a:pt x="267" y="63"/>
                    <a:pt x="267" y="63"/>
                    <a:pt x="267" y="63"/>
                  </a:cubicBezTo>
                  <a:cubicBezTo>
                    <a:pt x="237" y="0"/>
                    <a:pt x="169" y="63"/>
                    <a:pt x="169" y="63"/>
                  </a:cubicBezTo>
                  <a:cubicBezTo>
                    <a:pt x="151" y="85"/>
                    <a:pt x="164" y="129"/>
                    <a:pt x="164" y="129"/>
                  </a:cubicBezTo>
                  <a:cubicBezTo>
                    <a:pt x="155" y="126"/>
                    <a:pt x="159" y="156"/>
                    <a:pt x="159" y="156"/>
                  </a:cubicBezTo>
                  <a:cubicBezTo>
                    <a:pt x="158" y="170"/>
                    <a:pt x="173" y="167"/>
                    <a:pt x="173" y="167"/>
                  </a:cubicBezTo>
                  <a:cubicBezTo>
                    <a:pt x="175" y="197"/>
                    <a:pt x="175" y="197"/>
                    <a:pt x="175" y="197"/>
                  </a:cubicBezTo>
                  <a:cubicBezTo>
                    <a:pt x="174" y="205"/>
                    <a:pt x="173" y="214"/>
                    <a:pt x="167" y="221"/>
                  </a:cubicBezTo>
                  <a:cubicBezTo>
                    <a:pt x="135" y="252"/>
                    <a:pt x="66" y="255"/>
                    <a:pt x="66" y="255"/>
                  </a:cubicBezTo>
                  <a:cubicBezTo>
                    <a:pt x="39" y="258"/>
                    <a:pt x="36" y="314"/>
                    <a:pt x="36" y="314"/>
                  </a:cubicBezTo>
                  <a:cubicBezTo>
                    <a:pt x="35" y="322"/>
                    <a:pt x="14" y="425"/>
                    <a:pt x="14" y="425"/>
                  </a:cubicBezTo>
                  <a:cubicBezTo>
                    <a:pt x="11" y="434"/>
                    <a:pt x="2" y="498"/>
                    <a:pt x="2" y="498"/>
                  </a:cubicBezTo>
                  <a:cubicBezTo>
                    <a:pt x="0" y="548"/>
                    <a:pt x="17" y="570"/>
                    <a:pt x="17" y="570"/>
                  </a:cubicBezTo>
                  <a:cubicBezTo>
                    <a:pt x="19" y="575"/>
                    <a:pt x="23" y="600"/>
                    <a:pt x="23" y="600"/>
                  </a:cubicBezTo>
                  <a:cubicBezTo>
                    <a:pt x="24" y="627"/>
                    <a:pt x="60" y="669"/>
                    <a:pt x="60" y="669"/>
                  </a:cubicBezTo>
                  <a:cubicBezTo>
                    <a:pt x="67" y="686"/>
                    <a:pt x="80" y="675"/>
                    <a:pt x="80" y="675"/>
                  </a:cubicBezTo>
                  <a:cubicBezTo>
                    <a:pt x="84" y="693"/>
                    <a:pt x="84" y="693"/>
                    <a:pt x="84" y="693"/>
                  </a:cubicBezTo>
                  <a:cubicBezTo>
                    <a:pt x="77" y="842"/>
                    <a:pt x="77" y="842"/>
                    <a:pt x="77" y="842"/>
                  </a:cubicBezTo>
                  <a:cubicBezTo>
                    <a:pt x="77" y="857"/>
                    <a:pt x="63" y="1105"/>
                    <a:pt x="63" y="1105"/>
                  </a:cubicBezTo>
                  <a:cubicBezTo>
                    <a:pt x="64" y="1105"/>
                    <a:pt x="64" y="1105"/>
                    <a:pt x="64" y="1105"/>
                  </a:cubicBezTo>
                  <a:cubicBezTo>
                    <a:pt x="63" y="1109"/>
                    <a:pt x="62" y="1109"/>
                    <a:pt x="63" y="1128"/>
                  </a:cubicBezTo>
                  <a:cubicBezTo>
                    <a:pt x="64" y="1143"/>
                    <a:pt x="67" y="1156"/>
                    <a:pt x="72" y="1171"/>
                  </a:cubicBezTo>
                  <a:cubicBezTo>
                    <a:pt x="75" y="1183"/>
                    <a:pt x="77" y="1193"/>
                    <a:pt x="76" y="1206"/>
                  </a:cubicBezTo>
                  <a:cubicBezTo>
                    <a:pt x="74" y="1219"/>
                    <a:pt x="80" y="1228"/>
                    <a:pt x="79" y="1241"/>
                  </a:cubicBezTo>
                  <a:cubicBezTo>
                    <a:pt x="79" y="1252"/>
                    <a:pt x="85" y="1258"/>
                    <a:pt x="87" y="1268"/>
                  </a:cubicBezTo>
                  <a:cubicBezTo>
                    <a:pt x="89" y="1282"/>
                    <a:pt x="89" y="1295"/>
                    <a:pt x="90" y="1309"/>
                  </a:cubicBezTo>
                  <a:cubicBezTo>
                    <a:pt x="91" y="1331"/>
                    <a:pt x="99" y="1349"/>
                    <a:pt x="122" y="1353"/>
                  </a:cubicBezTo>
                  <a:cubicBezTo>
                    <a:pt x="139" y="1357"/>
                    <a:pt x="169" y="1357"/>
                    <a:pt x="165" y="1333"/>
                  </a:cubicBezTo>
                  <a:cubicBezTo>
                    <a:pt x="163" y="1325"/>
                    <a:pt x="162" y="1317"/>
                    <a:pt x="159" y="1308"/>
                  </a:cubicBezTo>
                  <a:cubicBezTo>
                    <a:pt x="157" y="1301"/>
                    <a:pt x="151" y="1295"/>
                    <a:pt x="150" y="1288"/>
                  </a:cubicBezTo>
                  <a:cubicBezTo>
                    <a:pt x="148" y="1282"/>
                    <a:pt x="147" y="1267"/>
                    <a:pt x="151" y="1261"/>
                  </a:cubicBezTo>
                  <a:cubicBezTo>
                    <a:pt x="157" y="1251"/>
                    <a:pt x="142" y="1241"/>
                    <a:pt x="150" y="1235"/>
                  </a:cubicBezTo>
                  <a:cubicBezTo>
                    <a:pt x="159" y="1227"/>
                    <a:pt x="163" y="1209"/>
                    <a:pt x="159" y="1198"/>
                  </a:cubicBezTo>
                  <a:cubicBezTo>
                    <a:pt x="155" y="1183"/>
                    <a:pt x="159" y="1168"/>
                    <a:pt x="154" y="1152"/>
                  </a:cubicBezTo>
                  <a:cubicBezTo>
                    <a:pt x="148" y="1134"/>
                    <a:pt x="150" y="1111"/>
                    <a:pt x="148" y="1093"/>
                  </a:cubicBezTo>
                  <a:cubicBezTo>
                    <a:pt x="146" y="1067"/>
                    <a:pt x="148" y="1041"/>
                    <a:pt x="154" y="1016"/>
                  </a:cubicBezTo>
                  <a:cubicBezTo>
                    <a:pt x="160" y="993"/>
                    <a:pt x="169" y="971"/>
                    <a:pt x="173" y="948"/>
                  </a:cubicBezTo>
                  <a:cubicBezTo>
                    <a:pt x="173" y="946"/>
                    <a:pt x="175" y="939"/>
                    <a:pt x="176" y="930"/>
                  </a:cubicBezTo>
                  <a:cubicBezTo>
                    <a:pt x="194" y="865"/>
                    <a:pt x="213" y="803"/>
                    <a:pt x="213" y="803"/>
                  </a:cubicBezTo>
                  <a:cubicBezTo>
                    <a:pt x="216" y="804"/>
                    <a:pt x="219" y="821"/>
                    <a:pt x="221" y="843"/>
                  </a:cubicBezTo>
                  <a:cubicBezTo>
                    <a:pt x="222" y="850"/>
                    <a:pt x="222" y="856"/>
                    <a:pt x="223" y="863"/>
                  </a:cubicBezTo>
                  <a:cubicBezTo>
                    <a:pt x="225" y="882"/>
                    <a:pt x="226" y="903"/>
                    <a:pt x="227" y="916"/>
                  </a:cubicBezTo>
                  <a:cubicBezTo>
                    <a:pt x="228" y="940"/>
                    <a:pt x="226" y="963"/>
                    <a:pt x="227" y="987"/>
                  </a:cubicBezTo>
                  <a:cubicBezTo>
                    <a:pt x="227" y="988"/>
                    <a:pt x="228" y="989"/>
                    <a:pt x="228" y="989"/>
                  </a:cubicBezTo>
                  <a:cubicBezTo>
                    <a:pt x="227" y="1048"/>
                    <a:pt x="227" y="1048"/>
                    <a:pt x="227" y="1048"/>
                  </a:cubicBezTo>
                  <a:cubicBezTo>
                    <a:pt x="227" y="1048"/>
                    <a:pt x="225" y="1114"/>
                    <a:pt x="222" y="1143"/>
                  </a:cubicBezTo>
                  <a:cubicBezTo>
                    <a:pt x="219" y="1172"/>
                    <a:pt x="220" y="1199"/>
                    <a:pt x="223" y="1228"/>
                  </a:cubicBezTo>
                  <a:cubicBezTo>
                    <a:pt x="224" y="1236"/>
                    <a:pt x="224" y="1244"/>
                    <a:pt x="224" y="1251"/>
                  </a:cubicBezTo>
                  <a:cubicBezTo>
                    <a:pt x="220" y="1261"/>
                    <a:pt x="220" y="1285"/>
                    <a:pt x="225" y="1294"/>
                  </a:cubicBezTo>
                  <a:cubicBezTo>
                    <a:pt x="234" y="1309"/>
                    <a:pt x="259" y="1309"/>
                    <a:pt x="271" y="1318"/>
                  </a:cubicBezTo>
                  <a:cubicBezTo>
                    <a:pt x="280" y="1325"/>
                    <a:pt x="283" y="1332"/>
                    <a:pt x="294" y="1336"/>
                  </a:cubicBezTo>
                  <a:cubicBezTo>
                    <a:pt x="305" y="1341"/>
                    <a:pt x="317" y="1342"/>
                    <a:pt x="329" y="1341"/>
                  </a:cubicBezTo>
                  <a:cubicBezTo>
                    <a:pt x="350" y="1339"/>
                    <a:pt x="363" y="1325"/>
                    <a:pt x="348" y="1306"/>
                  </a:cubicBezTo>
                  <a:cubicBezTo>
                    <a:pt x="341" y="1298"/>
                    <a:pt x="332" y="1293"/>
                    <a:pt x="323" y="1287"/>
                  </a:cubicBezTo>
                  <a:cubicBezTo>
                    <a:pt x="313" y="1281"/>
                    <a:pt x="308" y="1272"/>
                    <a:pt x="300" y="1265"/>
                  </a:cubicBezTo>
                  <a:cubicBezTo>
                    <a:pt x="292" y="1254"/>
                    <a:pt x="300" y="1232"/>
                    <a:pt x="307" y="1223"/>
                  </a:cubicBezTo>
                  <a:cubicBezTo>
                    <a:pt x="311" y="1217"/>
                    <a:pt x="305" y="1201"/>
                    <a:pt x="305" y="1194"/>
                  </a:cubicBezTo>
                  <a:cubicBezTo>
                    <a:pt x="304" y="1180"/>
                    <a:pt x="303" y="1172"/>
                    <a:pt x="310" y="1159"/>
                  </a:cubicBezTo>
                  <a:cubicBezTo>
                    <a:pt x="315" y="1149"/>
                    <a:pt x="321" y="1140"/>
                    <a:pt x="323" y="1129"/>
                  </a:cubicBezTo>
                  <a:cubicBezTo>
                    <a:pt x="325" y="1117"/>
                    <a:pt x="322" y="1103"/>
                    <a:pt x="322" y="1091"/>
                  </a:cubicBezTo>
                  <a:cubicBezTo>
                    <a:pt x="322" y="1078"/>
                    <a:pt x="322" y="1065"/>
                    <a:pt x="318" y="1053"/>
                  </a:cubicBezTo>
                  <a:cubicBezTo>
                    <a:pt x="318" y="1052"/>
                    <a:pt x="317" y="1051"/>
                    <a:pt x="317" y="1050"/>
                  </a:cubicBezTo>
                  <a:cubicBezTo>
                    <a:pt x="318" y="1050"/>
                    <a:pt x="318" y="1050"/>
                    <a:pt x="318" y="1050"/>
                  </a:cubicBezTo>
                  <a:cubicBezTo>
                    <a:pt x="323" y="1045"/>
                    <a:pt x="329" y="980"/>
                    <a:pt x="329" y="980"/>
                  </a:cubicBezTo>
                  <a:cubicBezTo>
                    <a:pt x="332" y="950"/>
                    <a:pt x="349" y="807"/>
                    <a:pt x="349" y="807"/>
                  </a:cubicBezTo>
                  <a:cubicBezTo>
                    <a:pt x="355" y="769"/>
                    <a:pt x="370" y="669"/>
                    <a:pt x="370" y="669"/>
                  </a:cubicBezTo>
                  <a:cubicBezTo>
                    <a:pt x="405" y="654"/>
                    <a:pt x="390" y="607"/>
                    <a:pt x="390" y="607"/>
                  </a:cubicBezTo>
                  <a:cubicBezTo>
                    <a:pt x="392" y="592"/>
                    <a:pt x="392" y="592"/>
                    <a:pt x="392" y="592"/>
                  </a:cubicBezTo>
                  <a:cubicBezTo>
                    <a:pt x="411" y="579"/>
                    <a:pt x="399" y="563"/>
                    <a:pt x="399" y="56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6146007" y="200111"/>
              <a:ext cx="222250" cy="239713"/>
            </a:xfrm>
            <a:custGeom>
              <a:avLst/>
              <a:gdLst>
                <a:gd name="T0" fmla="*/ 5 w 59"/>
                <a:gd name="T1" fmla="*/ 0 h 64"/>
                <a:gd name="T2" fmla="*/ 59 w 59"/>
                <a:gd name="T3" fmla="*/ 36 h 64"/>
                <a:gd name="T4" fmla="*/ 30 w 59"/>
                <a:gd name="T5" fmla="*/ 64 h 64"/>
                <a:gd name="T6" fmla="*/ 0 w 59"/>
                <a:gd name="T7" fmla="*/ 14 h 64"/>
                <a:gd name="T8" fmla="*/ 5 w 59"/>
                <a:gd name="T9" fmla="*/ 0 h 64"/>
                <a:gd name="T10" fmla="*/ 5 w 59"/>
                <a:gd name="T11" fmla="*/ 0 h 64"/>
              </a:gdLst>
              <a:ahLst/>
              <a:cxnLst>
                <a:cxn ang="0">
                  <a:pos x="T0" y="T1"/>
                </a:cxn>
                <a:cxn ang="0">
                  <a:pos x="T2" y="T3"/>
                </a:cxn>
                <a:cxn ang="0">
                  <a:pos x="T4" y="T5"/>
                </a:cxn>
                <a:cxn ang="0">
                  <a:pos x="T6" y="T7"/>
                </a:cxn>
                <a:cxn ang="0">
                  <a:pos x="T8" y="T9"/>
                </a:cxn>
                <a:cxn ang="0">
                  <a:pos x="T10" y="T11"/>
                </a:cxn>
              </a:cxnLst>
              <a:rect l="0" t="0" r="r" b="b"/>
              <a:pathLst>
                <a:path w="59" h="64">
                  <a:moveTo>
                    <a:pt x="5" y="0"/>
                  </a:moveTo>
                  <a:cubicBezTo>
                    <a:pt x="5" y="0"/>
                    <a:pt x="57" y="23"/>
                    <a:pt x="59" y="36"/>
                  </a:cubicBezTo>
                  <a:cubicBezTo>
                    <a:pt x="30" y="64"/>
                    <a:pt x="30" y="64"/>
                    <a:pt x="30" y="64"/>
                  </a:cubicBezTo>
                  <a:cubicBezTo>
                    <a:pt x="30" y="64"/>
                    <a:pt x="3" y="52"/>
                    <a:pt x="0" y="14"/>
                  </a:cubicBezTo>
                  <a:cubicBezTo>
                    <a:pt x="5" y="0"/>
                    <a:pt x="5" y="0"/>
                    <a:pt x="5" y="0"/>
                  </a:cubicBezTo>
                  <a:cubicBezTo>
                    <a:pt x="5" y="0"/>
                    <a:pt x="5" y="0"/>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6142832" y="252498"/>
              <a:ext cx="434975" cy="941388"/>
            </a:xfrm>
            <a:custGeom>
              <a:avLst/>
              <a:gdLst>
                <a:gd name="T0" fmla="*/ 99 w 116"/>
                <a:gd name="T1" fmla="*/ 19 h 251"/>
                <a:gd name="T2" fmla="*/ 113 w 116"/>
                <a:gd name="T3" fmla="*/ 176 h 251"/>
                <a:gd name="T4" fmla="*/ 99 w 116"/>
                <a:gd name="T5" fmla="*/ 251 h 251"/>
                <a:gd name="T6" fmla="*/ 22 w 116"/>
                <a:gd name="T7" fmla="*/ 66 h 251"/>
                <a:gd name="T8" fmla="*/ 0 w 116"/>
                <a:gd name="T9" fmla="*/ 0 h 251"/>
                <a:gd name="T10" fmla="*/ 42 w 116"/>
                <a:gd name="T11" fmla="*/ 32 h 251"/>
                <a:gd name="T12" fmla="*/ 89 w 116"/>
                <a:gd name="T13" fmla="*/ 24 h 251"/>
                <a:gd name="T14" fmla="*/ 99 w 116"/>
                <a:gd name="T15" fmla="*/ 19 h 251"/>
                <a:gd name="T16" fmla="*/ 99 w 116"/>
                <a:gd name="T17" fmla="*/ 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51">
                  <a:moveTo>
                    <a:pt x="99" y="19"/>
                  </a:moveTo>
                  <a:cubicBezTo>
                    <a:pt x="116" y="54"/>
                    <a:pt x="113" y="176"/>
                    <a:pt x="113" y="176"/>
                  </a:cubicBezTo>
                  <a:cubicBezTo>
                    <a:pt x="108" y="230"/>
                    <a:pt x="99" y="251"/>
                    <a:pt x="99" y="251"/>
                  </a:cubicBezTo>
                  <a:cubicBezTo>
                    <a:pt x="97" y="235"/>
                    <a:pt x="22" y="66"/>
                    <a:pt x="22" y="66"/>
                  </a:cubicBezTo>
                  <a:cubicBezTo>
                    <a:pt x="1" y="20"/>
                    <a:pt x="0" y="0"/>
                    <a:pt x="0" y="0"/>
                  </a:cubicBezTo>
                  <a:cubicBezTo>
                    <a:pt x="42" y="32"/>
                    <a:pt x="42" y="32"/>
                    <a:pt x="42" y="32"/>
                  </a:cubicBezTo>
                  <a:cubicBezTo>
                    <a:pt x="89" y="24"/>
                    <a:pt x="89" y="24"/>
                    <a:pt x="89" y="24"/>
                  </a:cubicBezTo>
                  <a:cubicBezTo>
                    <a:pt x="99" y="19"/>
                    <a:pt x="99" y="19"/>
                    <a:pt x="99" y="19"/>
                  </a:cubicBezTo>
                  <a:cubicBezTo>
                    <a:pt x="99" y="19"/>
                    <a:pt x="99" y="19"/>
                    <a:pt x="99"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6409532" y="246148"/>
              <a:ext cx="130175" cy="201613"/>
            </a:xfrm>
            <a:custGeom>
              <a:avLst/>
              <a:gdLst>
                <a:gd name="T0" fmla="*/ 0 w 35"/>
                <a:gd name="T1" fmla="*/ 25 h 54"/>
                <a:gd name="T2" fmla="*/ 24 w 35"/>
                <a:gd name="T3" fmla="*/ 0 h 54"/>
                <a:gd name="T4" fmla="*/ 30 w 35"/>
                <a:gd name="T5" fmla="*/ 54 h 54"/>
                <a:gd name="T6" fmla="*/ 0 w 35"/>
                <a:gd name="T7" fmla="*/ 25 h 54"/>
              </a:gdLst>
              <a:ahLst/>
              <a:cxnLst>
                <a:cxn ang="0">
                  <a:pos x="T0" y="T1"/>
                </a:cxn>
                <a:cxn ang="0">
                  <a:pos x="T2" y="T3"/>
                </a:cxn>
                <a:cxn ang="0">
                  <a:pos x="T4" y="T5"/>
                </a:cxn>
                <a:cxn ang="0">
                  <a:pos x="T6" y="T7"/>
                </a:cxn>
              </a:cxnLst>
              <a:rect l="0" t="0" r="r" b="b"/>
              <a:pathLst>
                <a:path w="35" h="54">
                  <a:moveTo>
                    <a:pt x="0" y="25"/>
                  </a:moveTo>
                  <a:cubicBezTo>
                    <a:pt x="0" y="25"/>
                    <a:pt x="22" y="6"/>
                    <a:pt x="24" y="0"/>
                  </a:cubicBezTo>
                  <a:cubicBezTo>
                    <a:pt x="24" y="0"/>
                    <a:pt x="35" y="31"/>
                    <a:pt x="30" y="54"/>
                  </a:cubicBezTo>
                  <a:cubicBezTo>
                    <a:pt x="30" y="54"/>
                    <a:pt x="9" y="41"/>
                    <a:pt x="0"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6322219" y="328698"/>
              <a:ext cx="228600" cy="911225"/>
            </a:xfrm>
            <a:custGeom>
              <a:avLst/>
              <a:gdLst>
                <a:gd name="T0" fmla="*/ 14 w 61"/>
                <a:gd name="T1" fmla="*/ 27 h 243"/>
                <a:gd name="T2" fmla="*/ 0 w 61"/>
                <a:gd name="T3" fmla="*/ 12 h 243"/>
                <a:gd name="T4" fmla="*/ 11 w 61"/>
                <a:gd name="T5" fmla="*/ 0 h 243"/>
                <a:gd name="T6" fmla="*/ 23 w 61"/>
                <a:gd name="T7" fmla="*/ 2 h 243"/>
                <a:gd name="T8" fmla="*/ 33 w 61"/>
                <a:gd name="T9" fmla="*/ 15 h 243"/>
                <a:gd name="T10" fmla="*/ 30 w 61"/>
                <a:gd name="T11" fmla="*/ 26 h 243"/>
                <a:gd name="T12" fmla="*/ 41 w 61"/>
                <a:gd name="T13" fmla="*/ 77 h 243"/>
                <a:gd name="T14" fmla="*/ 61 w 61"/>
                <a:gd name="T15" fmla="*/ 203 h 243"/>
                <a:gd name="T16" fmla="*/ 52 w 61"/>
                <a:gd name="T17" fmla="*/ 243 h 243"/>
                <a:gd name="T18" fmla="*/ 15 w 61"/>
                <a:gd name="T19" fmla="*/ 148 h 243"/>
                <a:gd name="T20" fmla="*/ 14 w 61"/>
                <a:gd name="T21" fmla="*/ 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43">
                  <a:moveTo>
                    <a:pt x="14" y="27"/>
                  </a:moveTo>
                  <a:cubicBezTo>
                    <a:pt x="0" y="12"/>
                    <a:pt x="0" y="12"/>
                    <a:pt x="0" y="12"/>
                  </a:cubicBezTo>
                  <a:cubicBezTo>
                    <a:pt x="11" y="0"/>
                    <a:pt x="11" y="0"/>
                    <a:pt x="11" y="0"/>
                  </a:cubicBezTo>
                  <a:cubicBezTo>
                    <a:pt x="23" y="2"/>
                    <a:pt x="23" y="2"/>
                    <a:pt x="23" y="2"/>
                  </a:cubicBezTo>
                  <a:cubicBezTo>
                    <a:pt x="33" y="15"/>
                    <a:pt x="33" y="15"/>
                    <a:pt x="33" y="15"/>
                  </a:cubicBezTo>
                  <a:cubicBezTo>
                    <a:pt x="30" y="26"/>
                    <a:pt x="30" y="26"/>
                    <a:pt x="30" y="26"/>
                  </a:cubicBezTo>
                  <a:cubicBezTo>
                    <a:pt x="30" y="26"/>
                    <a:pt x="37" y="38"/>
                    <a:pt x="41" y="77"/>
                  </a:cubicBezTo>
                  <a:cubicBezTo>
                    <a:pt x="61" y="203"/>
                    <a:pt x="61" y="203"/>
                    <a:pt x="61" y="203"/>
                  </a:cubicBezTo>
                  <a:cubicBezTo>
                    <a:pt x="52" y="243"/>
                    <a:pt x="52" y="243"/>
                    <a:pt x="52" y="243"/>
                  </a:cubicBezTo>
                  <a:cubicBezTo>
                    <a:pt x="15" y="148"/>
                    <a:pt x="15" y="148"/>
                    <a:pt x="15" y="148"/>
                  </a:cubicBezTo>
                  <a:cubicBezTo>
                    <a:pt x="15" y="148"/>
                    <a:pt x="8" y="42"/>
                    <a:pt x="14" y="27"/>
                  </a:cubicBezTo>
                  <a:close/>
                </a:path>
              </a:pathLst>
            </a:custGeom>
            <a:solidFill>
              <a:srgbClr val="FF1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 name="Straight Connector 10"/>
          <p:cNvCxnSpPr/>
          <p:nvPr/>
        </p:nvCxnSpPr>
        <p:spPr>
          <a:xfrm>
            <a:off x="2514600" y="971550"/>
            <a:ext cx="0" cy="33031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3291346"/>
            <a:ext cx="1385295" cy="677108"/>
          </a:xfrm>
          <a:prstGeom prst="rect">
            <a:avLst/>
          </a:prstGeom>
          <a:noFill/>
          <a:ln>
            <a:noFill/>
          </a:ln>
        </p:spPr>
        <p:txBody>
          <a:bodyPr wrap="none" lIns="0" tIns="0" rIns="0" bIns="0" rtlCol="0">
            <a:spAutoFit/>
          </a:bodyPr>
          <a:lstStyle/>
          <a:p>
            <a:r>
              <a:rPr lang="en-US" sz="1100" dirty="0" smtClean="0">
                <a:solidFill>
                  <a:srgbClr val="5B6981"/>
                </a:solidFill>
                <a:latin typeface="Helvetica"/>
                <a:cs typeface="Helvetica"/>
              </a:rPr>
              <a:t>Revenue</a:t>
            </a:r>
            <a:r>
              <a:rPr lang="en-US" sz="1100" dirty="0">
                <a:solidFill>
                  <a:srgbClr val="5B6981"/>
                </a:solidFill>
                <a:latin typeface="Helvetica"/>
                <a:cs typeface="Helvetica"/>
              </a:rPr>
              <a:t> </a:t>
            </a:r>
            <a:r>
              <a:rPr lang="en-US" sz="1100" dirty="0" smtClean="0">
                <a:solidFill>
                  <a:srgbClr val="5B6981"/>
                </a:solidFill>
                <a:latin typeface="Helvetica"/>
                <a:cs typeface="Helvetica"/>
              </a:rPr>
              <a:t>&amp; margin</a:t>
            </a:r>
          </a:p>
          <a:p>
            <a:r>
              <a:rPr lang="en-US" sz="1100" dirty="0" smtClean="0">
                <a:solidFill>
                  <a:srgbClr val="5B6981"/>
                </a:solidFill>
                <a:latin typeface="Helvetica"/>
                <a:cs typeface="Helvetica"/>
              </a:rPr>
              <a:t>Operational efficiency.</a:t>
            </a:r>
          </a:p>
          <a:p>
            <a:r>
              <a:rPr lang="en-US" sz="1100" dirty="0" smtClean="0">
                <a:solidFill>
                  <a:srgbClr val="5B6981"/>
                </a:solidFill>
                <a:latin typeface="Helvetica"/>
                <a:cs typeface="Helvetica"/>
              </a:rPr>
              <a:t>Better partnerships</a:t>
            </a:r>
          </a:p>
          <a:p>
            <a:r>
              <a:rPr lang="en-US" sz="1100" dirty="0" smtClean="0">
                <a:solidFill>
                  <a:srgbClr val="5B6981"/>
                </a:solidFill>
                <a:latin typeface="Helvetica"/>
                <a:cs typeface="Helvetica"/>
              </a:rPr>
              <a:t>Product positioning.</a:t>
            </a:r>
            <a:endParaRPr lang="en-US" sz="1100" dirty="0">
              <a:solidFill>
                <a:srgbClr val="5B6981"/>
              </a:solidFill>
              <a:latin typeface="Helvetica"/>
              <a:cs typeface="Helvetica"/>
            </a:endParaRPr>
          </a:p>
        </p:txBody>
      </p:sp>
      <p:grpSp>
        <p:nvGrpSpPr>
          <p:cNvPr id="5" name="Group 15"/>
          <p:cNvGrpSpPr/>
          <p:nvPr/>
        </p:nvGrpSpPr>
        <p:grpSpPr>
          <a:xfrm>
            <a:off x="2893381" y="1081547"/>
            <a:ext cx="5564819" cy="3251670"/>
            <a:chOff x="1512206" y="1168658"/>
            <a:chExt cx="6131735" cy="3582934"/>
          </a:xfrm>
        </p:grpSpPr>
        <p:sp>
          <p:nvSpPr>
            <p:cNvPr id="18" name="Freeform 10"/>
            <p:cNvSpPr>
              <a:spLocks/>
            </p:cNvSpPr>
            <p:nvPr/>
          </p:nvSpPr>
          <p:spPr bwMode="gray">
            <a:xfrm>
              <a:off x="5309335" y="1168658"/>
              <a:ext cx="2234465" cy="1641772"/>
            </a:xfrm>
            <a:custGeom>
              <a:avLst/>
              <a:gdLst>
                <a:gd name="T0" fmla="*/ 0 w 441"/>
                <a:gd name="T1" fmla="*/ 70591438 h 324"/>
                <a:gd name="T2" fmla="*/ 61967706 w 441"/>
                <a:gd name="T3" fmla="*/ 0 h 324"/>
                <a:gd name="T4" fmla="*/ 210330661 w 441"/>
                <a:gd name="T5" fmla="*/ 0 h 324"/>
                <a:gd name="T6" fmla="*/ 210330661 w 441"/>
                <a:gd name="T7" fmla="*/ 154111420 h 324"/>
                <a:gd name="T8" fmla="*/ 51538414 w 441"/>
                <a:gd name="T9" fmla="*/ 154580707 h 324"/>
                <a:gd name="T10" fmla="*/ 0 w 441"/>
                <a:gd name="T11" fmla="*/ 70591438 h 324"/>
                <a:gd name="T12" fmla="*/ 0 60000 65536"/>
                <a:gd name="T13" fmla="*/ 0 60000 65536"/>
                <a:gd name="T14" fmla="*/ 0 60000 65536"/>
                <a:gd name="T15" fmla="*/ 0 60000 65536"/>
                <a:gd name="T16" fmla="*/ 0 60000 65536"/>
                <a:gd name="T17" fmla="*/ 0 60000 65536"/>
                <a:gd name="T18" fmla="*/ 0 w 441"/>
                <a:gd name="T19" fmla="*/ 0 h 324"/>
                <a:gd name="T20" fmla="*/ 441 w 441"/>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441" h="324">
                  <a:moveTo>
                    <a:pt x="0" y="148"/>
                  </a:moveTo>
                  <a:cubicBezTo>
                    <a:pt x="130" y="0"/>
                    <a:pt x="130" y="0"/>
                    <a:pt x="130" y="0"/>
                  </a:cubicBezTo>
                  <a:cubicBezTo>
                    <a:pt x="441" y="0"/>
                    <a:pt x="441" y="0"/>
                    <a:pt x="441" y="0"/>
                  </a:cubicBezTo>
                  <a:cubicBezTo>
                    <a:pt x="441" y="323"/>
                    <a:pt x="441" y="323"/>
                    <a:pt x="441" y="323"/>
                  </a:cubicBezTo>
                  <a:cubicBezTo>
                    <a:pt x="108" y="324"/>
                    <a:pt x="108" y="324"/>
                    <a:pt x="108" y="324"/>
                  </a:cubicBezTo>
                  <a:cubicBezTo>
                    <a:pt x="108" y="324"/>
                    <a:pt x="103" y="201"/>
                    <a:pt x="0" y="148"/>
                  </a:cubicBezTo>
                  <a:close/>
                </a:path>
              </a:pathLst>
            </a:custGeom>
            <a:solidFill>
              <a:srgbClr val="A3A3A3"/>
            </a:solidFill>
            <a:ln w="19050">
              <a:solidFill>
                <a:srgbClr val="FFFFFF"/>
              </a:solidFill>
              <a:miter lim="800000"/>
              <a:headEnd/>
              <a:tailEnd/>
            </a:ln>
          </p:spPr>
          <p:txBody>
            <a:bodyPr wrap="none" anchor="ctr"/>
            <a:lstStyle/>
            <a:p>
              <a:pPr algn="ctr"/>
              <a:endParaRPr lang="en-US" sz="1600"/>
            </a:p>
          </p:txBody>
        </p:sp>
        <p:sp>
          <p:nvSpPr>
            <p:cNvPr id="17" name="Freeform 8"/>
            <p:cNvSpPr>
              <a:spLocks/>
            </p:cNvSpPr>
            <p:nvPr/>
          </p:nvSpPr>
          <p:spPr bwMode="gray">
            <a:xfrm>
              <a:off x="1598614" y="1168658"/>
              <a:ext cx="2230814" cy="1641772"/>
            </a:xfrm>
            <a:custGeom>
              <a:avLst/>
              <a:gdLst>
                <a:gd name="T0" fmla="*/ 210378217 w 440"/>
                <a:gd name="T1" fmla="*/ 70591438 h 324"/>
                <a:gd name="T2" fmla="*/ 148748133 w 440"/>
                <a:gd name="T3" fmla="*/ 0 h 324"/>
                <a:gd name="T4" fmla="*/ 0 w 440"/>
                <a:gd name="T5" fmla="*/ 0 h 324"/>
                <a:gd name="T6" fmla="*/ 0 w 440"/>
                <a:gd name="T7" fmla="*/ 154111420 h 324"/>
                <a:gd name="T8" fmla="*/ 159190659 w 440"/>
                <a:gd name="T9" fmla="*/ 154580707 h 324"/>
                <a:gd name="T10" fmla="*/ 210378217 w 440"/>
                <a:gd name="T11" fmla="*/ 70591438 h 324"/>
                <a:gd name="T12" fmla="*/ 0 60000 65536"/>
                <a:gd name="T13" fmla="*/ 0 60000 65536"/>
                <a:gd name="T14" fmla="*/ 0 60000 65536"/>
                <a:gd name="T15" fmla="*/ 0 60000 65536"/>
                <a:gd name="T16" fmla="*/ 0 60000 65536"/>
                <a:gd name="T17" fmla="*/ 0 60000 65536"/>
                <a:gd name="T18" fmla="*/ 0 w 440"/>
                <a:gd name="T19" fmla="*/ 0 h 324"/>
                <a:gd name="T20" fmla="*/ 440 w 440"/>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440" h="324">
                  <a:moveTo>
                    <a:pt x="440" y="148"/>
                  </a:moveTo>
                  <a:cubicBezTo>
                    <a:pt x="311" y="0"/>
                    <a:pt x="311" y="0"/>
                    <a:pt x="311" y="0"/>
                  </a:cubicBezTo>
                  <a:cubicBezTo>
                    <a:pt x="0" y="0"/>
                    <a:pt x="0" y="0"/>
                    <a:pt x="0" y="0"/>
                  </a:cubicBezTo>
                  <a:cubicBezTo>
                    <a:pt x="0" y="323"/>
                    <a:pt x="0" y="323"/>
                    <a:pt x="0" y="323"/>
                  </a:cubicBezTo>
                  <a:cubicBezTo>
                    <a:pt x="333" y="324"/>
                    <a:pt x="333" y="324"/>
                    <a:pt x="333" y="324"/>
                  </a:cubicBezTo>
                  <a:cubicBezTo>
                    <a:pt x="333" y="324"/>
                    <a:pt x="338" y="201"/>
                    <a:pt x="440" y="148"/>
                  </a:cubicBezTo>
                  <a:close/>
                </a:path>
              </a:pathLst>
            </a:custGeom>
            <a:solidFill>
              <a:srgbClr val="A3A3A3"/>
            </a:solidFill>
            <a:ln w="19050">
              <a:solidFill>
                <a:srgbClr val="FFFFFF"/>
              </a:solidFill>
              <a:miter lim="800000"/>
              <a:headEnd/>
              <a:tailEnd/>
            </a:ln>
          </p:spPr>
          <p:txBody>
            <a:bodyPr wrap="none" anchor="ctr"/>
            <a:lstStyle/>
            <a:p>
              <a:pPr algn="ctr"/>
              <a:endParaRPr lang="en-US" sz="1600"/>
            </a:p>
          </p:txBody>
        </p:sp>
        <p:sp>
          <p:nvSpPr>
            <p:cNvPr id="19" name="Freeform 12"/>
            <p:cNvSpPr>
              <a:spLocks/>
            </p:cNvSpPr>
            <p:nvPr/>
          </p:nvSpPr>
          <p:spPr bwMode="gray">
            <a:xfrm>
              <a:off x="1598614" y="3109820"/>
              <a:ext cx="2230814" cy="1641772"/>
            </a:xfrm>
            <a:custGeom>
              <a:avLst/>
              <a:gdLst>
                <a:gd name="T0" fmla="*/ 210378217 w 440"/>
                <a:gd name="T1" fmla="*/ 83989230 h 324"/>
                <a:gd name="T2" fmla="*/ 148748133 w 440"/>
                <a:gd name="T3" fmla="*/ 154580635 h 324"/>
                <a:gd name="T4" fmla="*/ 0 w 440"/>
                <a:gd name="T5" fmla="*/ 154580635 h 324"/>
                <a:gd name="T6" fmla="*/ 0 w 440"/>
                <a:gd name="T7" fmla="*/ 905526 h 324"/>
                <a:gd name="T8" fmla="*/ 159190659 w 440"/>
                <a:gd name="T9" fmla="*/ 0 h 324"/>
                <a:gd name="T10" fmla="*/ 210378217 w 440"/>
                <a:gd name="T11" fmla="*/ 83989230 h 324"/>
                <a:gd name="T12" fmla="*/ 0 60000 65536"/>
                <a:gd name="T13" fmla="*/ 0 60000 65536"/>
                <a:gd name="T14" fmla="*/ 0 60000 65536"/>
                <a:gd name="T15" fmla="*/ 0 60000 65536"/>
                <a:gd name="T16" fmla="*/ 0 60000 65536"/>
                <a:gd name="T17" fmla="*/ 0 60000 65536"/>
                <a:gd name="T18" fmla="*/ 0 w 440"/>
                <a:gd name="T19" fmla="*/ 0 h 324"/>
                <a:gd name="T20" fmla="*/ 440 w 440"/>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440" h="324">
                  <a:moveTo>
                    <a:pt x="440" y="176"/>
                  </a:moveTo>
                  <a:cubicBezTo>
                    <a:pt x="311" y="324"/>
                    <a:pt x="311" y="324"/>
                    <a:pt x="311" y="324"/>
                  </a:cubicBezTo>
                  <a:cubicBezTo>
                    <a:pt x="0" y="324"/>
                    <a:pt x="0" y="324"/>
                    <a:pt x="0" y="324"/>
                  </a:cubicBezTo>
                  <a:cubicBezTo>
                    <a:pt x="0" y="2"/>
                    <a:pt x="0" y="2"/>
                    <a:pt x="0" y="2"/>
                  </a:cubicBezTo>
                  <a:cubicBezTo>
                    <a:pt x="333" y="0"/>
                    <a:pt x="333" y="0"/>
                    <a:pt x="333" y="0"/>
                  </a:cubicBezTo>
                  <a:cubicBezTo>
                    <a:pt x="333" y="0"/>
                    <a:pt x="338" y="124"/>
                    <a:pt x="440" y="176"/>
                  </a:cubicBezTo>
                  <a:close/>
                </a:path>
              </a:pathLst>
            </a:custGeom>
            <a:solidFill>
              <a:srgbClr val="A3A3A3"/>
            </a:solidFill>
            <a:ln w="19050">
              <a:solidFill>
                <a:srgbClr val="FFFFFF"/>
              </a:solidFill>
              <a:miter lim="800000"/>
              <a:headEnd/>
              <a:tailEnd/>
            </a:ln>
          </p:spPr>
          <p:txBody>
            <a:bodyPr wrap="none" anchor="ctr"/>
            <a:lstStyle/>
            <a:p>
              <a:endParaRPr lang="en-US" sz="1600"/>
            </a:p>
          </p:txBody>
        </p:sp>
        <p:sp>
          <p:nvSpPr>
            <p:cNvPr id="20" name="Freeform 14"/>
            <p:cNvSpPr>
              <a:spLocks/>
            </p:cNvSpPr>
            <p:nvPr/>
          </p:nvSpPr>
          <p:spPr bwMode="gray">
            <a:xfrm>
              <a:off x="5309335" y="3109820"/>
              <a:ext cx="2234465" cy="1641772"/>
            </a:xfrm>
            <a:custGeom>
              <a:avLst/>
              <a:gdLst>
                <a:gd name="T0" fmla="*/ 0 w 441"/>
                <a:gd name="T1" fmla="*/ 83989230 h 324"/>
                <a:gd name="T2" fmla="*/ 61967706 w 441"/>
                <a:gd name="T3" fmla="*/ 154580635 h 324"/>
                <a:gd name="T4" fmla="*/ 210330661 w 441"/>
                <a:gd name="T5" fmla="*/ 154580635 h 324"/>
                <a:gd name="T6" fmla="*/ 210330661 w 441"/>
                <a:gd name="T7" fmla="*/ 905526 h 324"/>
                <a:gd name="T8" fmla="*/ 51538414 w 441"/>
                <a:gd name="T9" fmla="*/ 0 h 324"/>
                <a:gd name="T10" fmla="*/ 0 w 441"/>
                <a:gd name="T11" fmla="*/ 83989230 h 324"/>
                <a:gd name="T12" fmla="*/ 0 60000 65536"/>
                <a:gd name="T13" fmla="*/ 0 60000 65536"/>
                <a:gd name="T14" fmla="*/ 0 60000 65536"/>
                <a:gd name="T15" fmla="*/ 0 60000 65536"/>
                <a:gd name="T16" fmla="*/ 0 60000 65536"/>
                <a:gd name="T17" fmla="*/ 0 60000 65536"/>
                <a:gd name="T18" fmla="*/ 0 w 441"/>
                <a:gd name="T19" fmla="*/ 0 h 324"/>
                <a:gd name="T20" fmla="*/ 441 w 441"/>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441" h="324">
                  <a:moveTo>
                    <a:pt x="0" y="176"/>
                  </a:moveTo>
                  <a:cubicBezTo>
                    <a:pt x="130" y="324"/>
                    <a:pt x="130" y="324"/>
                    <a:pt x="130" y="324"/>
                  </a:cubicBezTo>
                  <a:cubicBezTo>
                    <a:pt x="441" y="324"/>
                    <a:pt x="441" y="324"/>
                    <a:pt x="441" y="324"/>
                  </a:cubicBezTo>
                  <a:cubicBezTo>
                    <a:pt x="441" y="2"/>
                    <a:pt x="441" y="2"/>
                    <a:pt x="441" y="2"/>
                  </a:cubicBezTo>
                  <a:cubicBezTo>
                    <a:pt x="108" y="0"/>
                    <a:pt x="108" y="0"/>
                    <a:pt x="108" y="0"/>
                  </a:cubicBezTo>
                  <a:cubicBezTo>
                    <a:pt x="108" y="0"/>
                    <a:pt x="103" y="124"/>
                    <a:pt x="0" y="176"/>
                  </a:cubicBezTo>
                  <a:close/>
                </a:path>
              </a:pathLst>
            </a:custGeom>
            <a:solidFill>
              <a:srgbClr val="A3A3A3"/>
            </a:solidFill>
            <a:ln w="19050">
              <a:solidFill>
                <a:srgbClr val="FFFFFF"/>
              </a:solidFill>
              <a:miter lim="800000"/>
              <a:headEnd/>
              <a:tailEnd/>
            </a:ln>
          </p:spPr>
          <p:txBody>
            <a:bodyPr wrap="none" anchor="ctr"/>
            <a:lstStyle/>
            <a:p>
              <a:endParaRPr lang="en-US" sz="1600"/>
            </a:p>
          </p:txBody>
        </p:sp>
        <p:sp>
          <p:nvSpPr>
            <p:cNvPr id="21" name="Oval 7"/>
            <p:cNvSpPr>
              <a:spLocks noChangeArrowheads="1"/>
            </p:cNvSpPr>
            <p:nvPr/>
          </p:nvSpPr>
          <p:spPr bwMode="gray">
            <a:xfrm>
              <a:off x="3514218" y="1898876"/>
              <a:ext cx="2113979" cy="2109167"/>
            </a:xfrm>
            <a:prstGeom prst="ellipse">
              <a:avLst/>
            </a:prstGeom>
            <a:gradFill flip="none" rotWithShape="1">
              <a:gsLst>
                <a:gs pos="0">
                  <a:srgbClr val="C80000"/>
                </a:gs>
                <a:gs pos="100000">
                  <a:srgbClr val="FF1414"/>
                </a:gs>
              </a:gsLst>
              <a:lin ang="16200000" scaled="1"/>
              <a:tileRect/>
            </a:gradFill>
            <a:ln>
              <a:noFill/>
            </a:ln>
          </p:spPr>
          <p:txBody>
            <a:bodyPr wrap="square" rIns="0" anchor="b"/>
            <a:lstStyle/>
            <a:p>
              <a:endParaRPr lang="en-US" sz="700" kern="0" dirty="0">
                <a:solidFill>
                  <a:srgbClr val="FFFFFF"/>
                </a:solidFill>
                <a:ea typeface="ヒラギノ角ゴ Pro W3"/>
                <a:cs typeface="ヒラギノ角ゴ Pro W3"/>
              </a:endParaRPr>
            </a:p>
          </p:txBody>
        </p:sp>
        <p:sp>
          <p:nvSpPr>
            <p:cNvPr id="22" name="Text Box 74"/>
            <p:cNvSpPr txBox="1">
              <a:spLocks noChangeArrowheads="1"/>
            </p:cNvSpPr>
            <p:nvPr/>
          </p:nvSpPr>
          <p:spPr bwMode="gray">
            <a:xfrm>
              <a:off x="1512206" y="1451949"/>
              <a:ext cx="2002012" cy="1119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115888" indent="-115888">
                <a:buFont typeface="Arial" pitchFamily="34" charset="0"/>
                <a:buChar char="•"/>
              </a:pPr>
              <a:r>
                <a:rPr lang="en-US" sz="1200" dirty="0" smtClean="0">
                  <a:solidFill>
                    <a:schemeClr val="bg1"/>
                  </a:solidFill>
                  <a:latin typeface="Helvetica"/>
                  <a:cs typeface="Helvetica"/>
                </a:rPr>
                <a:t>Revenue &amp; margin</a:t>
              </a:r>
            </a:p>
            <a:p>
              <a:pPr marL="115888" indent="-115888">
                <a:buFont typeface="Arial" pitchFamily="34" charset="0"/>
                <a:buChar char="•"/>
              </a:pPr>
              <a:r>
                <a:rPr lang="en-US" sz="1200" dirty="0" smtClean="0">
                  <a:solidFill>
                    <a:schemeClr val="bg1"/>
                  </a:solidFill>
                  <a:latin typeface="Helvetica"/>
                  <a:cs typeface="Helvetica"/>
                </a:rPr>
                <a:t>Customer retention</a:t>
              </a:r>
            </a:p>
            <a:p>
              <a:pPr marL="115888" indent="-115888">
                <a:buFont typeface="Arial" pitchFamily="34" charset="0"/>
                <a:buChar char="•"/>
              </a:pPr>
              <a:r>
                <a:rPr lang="en-US" sz="1200" dirty="0" smtClean="0">
                  <a:solidFill>
                    <a:schemeClr val="bg1"/>
                  </a:solidFill>
                  <a:latin typeface="Helvetica"/>
                  <a:cs typeface="Helvetica"/>
                </a:rPr>
                <a:t>Brand perception</a:t>
              </a:r>
            </a:p>
            <a:p>
              <a:pPr marL="115888" indent="-115888">
                <a:buFont typeface="Arial" pitchFamily="34" charset="0"/>
                <a:buChar char="•"/>
              </a:pPr>
              <a:r>
                <a:rPr lang="en-US" sz="1200" dirty="0" smtClean="0">
                  <a:solidFill>
                    <a:schemeClr val="bg1"/>
                  </a:solidFill>
                  <a:latin typeface="Helvetica"/>
                  <a:cs typeface="Helvetica"/>
                </a:rPr>
                <a:t>Segmentation and targeting</a:t>
              </a:r>
            </a:p>
          </p:txBody>
        </p:sp>
        <p:sp>
          <p:nvSpPr>
            <p:cNvPr id="23" name="Text Box 83"/>
            <p:cNvSpPr txBox="1">
              <a:spLocks noChangeArrowheads="1"/>
            </p:cNvSpPr>
            <p:nvPr/>
          </p:nvSpPr>
          <p:spPr bwMode="gray">
            <a:xfrm>
              <a:off x="3600626" y="2766149"/>
              <a:ext cx="1946030" cy="3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hangingPunct="1">
                <a:lnSpc>
                  <a:spcPct val="85000"/>
                </a:lnSpc>
              </a:pPr>
              <a:r>
                <a:rPr lang="en-US" sz="1800" b="1" dirty="0" smtClean="0">
                  <a:solidFill>
                    <a:srgbClr val="FFFFFF"/>
                  </a:solidFill>
                </a:rPr>
                <a:t>Impact</a:t>
              </a:r>
              <a:endParaRPr lang="en-US" sz="1800" b="1" dirty="0">
                <a:solidFill>
                  <a:srgbClr val="FFFFFF"/>
                </a:solidFill>
              </a:endParaRPr>
            </a:p>
          </p:txBody>
        </p:sp>
        <p:sp>
          <p:nvSpPr>
            <p:cNvPr id="24" name="Text Box 74"/>
            <p:cNvSpPr txBox="1">
              <a:spLocks noChangeArrowheads="1"/>
            </p:cNvSpPr>
            <p:nvPr/>
          </p:nvSpPr>
          <p:spPr bwMode="gray">
            <a:xfrm>
              <a:off x="5748683" y="1476892"/>
              <a:ext cx="1895258" cy="1119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115888" indent="-115888">
                <a:buFont typeface="Arial" pitchFamily="34" charset="0"/>
                <a:buChar char="•"/>
              </a:pPr>
              <a:r>
                <a:rPr lang="en-US" sz="1200" dirty="0" smtClean="0">
                  <a:solidFill>
                    <a:schemeClr val="bg1"/>
                  </a:solidFill>
                  <a:latin typeface="Helvetica"/>
                  <a:cs typeface="Helvetica"/>
                </a:rPr>
                <a:t>Employee retention</a:t>
              </a:r>
            </a:p>
            <a:p>
              <a:pPr marL="115888" indent="-115888">
                <a:buFont typeface="Arial" pitchFamily="34" charset="0"/>
                <a:buChar char="•"/>
              </a:pPr>
              <a:r>
                <a:rPr lang="en-US" sz="1200" dirty="0" smtClean="0">
                  <a:solidFill>
                    <a:schemeClr val="bg1"/>
                  </a:solidFill>
                  <a:latin typeface="Helvetica"/>
                  <a:cs typeface="Helvetica"/>
                </a:rPr>
                <a:t>Improved productivity</a:t>
              </a:r>
            </a:p>
            <a:p>
              <a:pPr marL="115888" indent="-115888">
                <a:buFont typeface="Arial" pitchFamily="34" charset="0"/>
                <a:buChar char="•"/>
              </a:pPr>
              <a:r>
                <a:rPr lang="en-US" sz="1200" dirty="0" smtClean="0">
                  <a:solidFill>
                    <a:schemeClr val="bg1"/>
                  </a:solidFill>
                  <a:latin typeface="Helvetica"/>
                  <a:cs typeface="Helvetica"/>
                </a:rPr>
                <a:t>Hiring&amp; Staffing</a:t>
              </a:r>
            </a:p>
            <a:p>
              <a:pPr marL="115888" indent="-115888">
                <a:buFont typeface="Arial" pitchFamily="34" charset="0"/>
                <a:buChar char="•"/>
              </a:pPr>
              <a:r>
                <a:rPr lang="en-US" sz="1200" dirty="0" smtClean="0">
                  <a:solidFill>
                    <a:schemeClr val="bg1"/>
                  </a:solidFill>
                  <a:latin typeface="Helvetica"/>
                  <a:cs typeface="Helvetica"/>
                </a:rPr>
                <a:t>Compensation</a:t>
              </a:r>
            </a:p>
          </p:txBody>
        </p:sp>
        <p:sp>
          <p:nvSpPr>
            <p:cNvPr id="25" name="Text Box 74"/>
            <p:cNvSpPr txBox="1">
              <a:spLocks noChangeArrowheads="1"/>
            </p:cNvSpPr>
            <p:nvPr/>
          </p:nvSpPr>
          <p:spPr bwMode="gray">
            <a:xfrm>
              <a:off x="1512207" y="3467402"/>
              <a:ext cx="2002012" cy="91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115888" indent="-115888">
                <a:buFont typeface="Arial" pitchFamily="34" charset="0"/>
                <a:buChar char="•"/>
              </a:pPr>
              <a:r>
                <a:rPr lang="en-US" sz="1200" dirty="0" smtClean="0">
                  <a:solidFill>
                    <a:schemeClr val="bg1"/>
                  </a:solidFill>
                  <a:latin typeface="Helvetica"/>
                  <a:cs typeface="Helvetica"/>
                </a:rPr>
                <a:t>Revenue &amp; margin</a:t>
              </a:r>
            </a:p>
            <a:p>
              <a:pPr marL="115888" indent="-115888">
                <a:buFont typeface="Arial" pitchFamily="34" charset="0"/>
                <a:buChar char="•"/>
              </a:pPr>
              <a:r>
                <a:rPr lang="en-US" sz="1200" dirty="0" smtClean="0">
                  <a:solidFill>
                    <a:schemeClr val="bg1"/>
                  </a:solidFill>
                  <a:latin typeface="Helvetica"/>
                  <a:cs typeface="Helvetica"/>
                </a:rPr>
                <a:t>Operational efficiency</a:t>
              </a:r>
            </a:p>
            <a:p>
              <a:pPr marL="115888" indent="-115888">
                <a:buFont typeface="Arial" pitchFamily="34" charset="0"/>
                <a:buChar char="•"/>
              </a:pPr>
              <a:r>
                <a:rPr lang="en-US" sz="1200" dirty="0" smtClean="0">
                  <a:solidFill>
                    <a:schemeClr val="bg1"/>
                  </a:solidFill>
                  <a:latin typeface="Helvetica"/>
                  <a:cs typeface="Helvetica"/>
                </a:rPr>
                <a:t>Better partnerships</a:t>
              </a:r>
            </a:p>
            <a:p>
              <a:pPr marL="115888" indent="-115888">
                <a:buFont typeface="Arial" pitchFamily="34" charset="0"/>
                <a:buChar char="•"/>
              </a:pPr>
              <a:r>
                <a:rPr lang="en-US" sz="1200" dirty="0" smtClean="0">
                  <a:solidFill>
                    <a:schemeClr val="bg1"/>
                  </a:solidFill>
                  <a:latin typeface="Helvetica"/>
                  <a:cs typeface="Helvetica"/>
                </a:rPr>
                <a:t>Product positioning</a:t>
              </a:r>
              <a:endParaRPr lang="en-US" sz="1200" dirty="0">
                <a:solidFill>
                  <a:schemeClr val="bg1"/>
                </a:solidFill>
                <a:latin typeface="Helvetica"/>
                <a:cs typeface="Helvetica"/>
              </a:endParaRPr>
            </a:p>
          </p:txBody>
        </p:sp>
        <p:sp>
          <p:nvSpPr>
            <p:cNvPr id="26" name="Text Box 74"/>
            <p:cNvSpPr txBox="1">
              <a:spLocks noChangeArrowheads="1"/>
            </p:cNvSpPr>
            <p:nvPr/>
          </p:nvSpPr>
          <p:spPr bwMode="gray">
            <a:xfrm>
              <a:off x="5777891" y="3490315"/>
              <a:ext cx="1765909" cy="91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a:solidFill>
                    <a:schemeClr val="tx1"/>
                  </a:solidFill>
                  <a:latin typeface="Arial" pitchFamily="34" charset="0"/>
                  <a:ea typeface="MS PGothic" pitchFamily="34" charset="-128"/>
                </a:defRPr>
              </a:lvl9pPr>
            </a:lstStyle>
            <a:p>
              <a:pPr marL="115888" indent="-115888">
                <a:buFont typeface="Arial" pitchFamily="34" charset="0"/>
                <a:buChar char="•"/>
              </a:pPr>
              <a:r>
                <a:rPr lang="en-US" sz="1200" dirty="0" smtClean="0">
                  <a:solidFill>
                    <a:schemeClr val="bg1"/>
                  </a:solidFill>
                  <a:latin typeface="Helvetica"/>
                  <a:cs typeface="Helvetica"/>
                </a:rPr>
                <a:t>Public sentiment</a:t>
              </a:r>
            </a:p>
            <a:p>
              <a:pPr marL="115888" indent="-115888">
                <a:buFont typeface="Arial" pitchFamily="34" charset="0"/>
                <a:buChar char="•"/>
              </a:pPr>
              <a:r>
                <a:rPr lang="en-US" sz="1200" dirty="0" smtClean="0">
                  <a:solidFill>
                    <a:schemeClr val="bg1"/>
                  </a:solidFill>
                  <a:latin typeface="Helvetica"/>
                  <a:cs typeface="Helvetica"/>
                </a:rPr>
                <a:t>Trends insight</a:t>
              </a:r>
            </a:p>
            <a:p>
              <a:pPr marL="115888" indent="-115888">
                <a:buFont typeface="Arial" pitchFamily="34" charset="0"/>
                <a:buChar char="•"/>
              </a:pPr>
              <a:r>
                <a:rPr lang="en-US" sz="1200" dirty="0" smtClean="0">
                  <a:solidFill>
                    <a:schemeClr val="bg1"/>
                  </a:solidFill>
                  <a:latin typeface="Helvetica"/>
                  <a:cs typeface="Helvetica"/>
                </a:rPr>
                <a:t>Brand perception</a:t>
              </a:r>
            </a:p>
            <a:p>
              <a:pPr marL="115888" indent="-115888">
                <a:buFont typeface="Arial" pitchFamily="34" charset="0"/>
                <a:buChar char="•"/>
              </a:pPr>
              <a:r>
                <a:rPr lang="en-US" sz="1200" dirty="0" smtClean="0">
                  <a:solidFill>
                    <a:schemeClr val="bg1"/>
                  </a:solidFill>
                  <a:latin typeface="Helvetica"/>
                  <a:cs typeface="Helvetica"/>
                </a:rPr>
                <a:t>Hiring ability</a:t>
              </a:r>
            </a:p>
          </p:txBody>
        </p:sp>
      </p:grpSp>
      <p:sp>
        <p:nvSpPr>
          <p:cNvPr id="27" name="TextBox 26"/>
          <p:cNvSpPr txBox="1"/>
          <p:nvPr/>
        </p:nvSpPr>
        <p:spPr>
          <a:xfrm>
            <a:off x="2971800" y="1081546"/>
            <a:ext cx="1447800" cy="307777"/>
          </a:xfrm>
          <a:prstGeom prst="rect">
            <a:avLst/>
          </a:prstGeom>
          <a:noFill/>
        </p:spPr>
        <p:txBody>
          <a:bodyPr wrap="square" rtlCol="0">
            <a:spAutoFit/>
          </a:bodyPr>
          <a:lstStyle/>
          <a:p>
            <a:pPr algn="ctr"/>
            <a:r>
              <a:rPr lang="en-US" sz="1400" b="1" dirty="0" smtClean="0">
                <a:solidFill>
                  <a:schemeClr val="bg1"/>
                </a:solidFill>
              </a:rPr>
              <a:t>Customers</a:t>
            </a:r>
            <a:endParaRPr lang="en-US" sz="1400" b="1" dirty="0">
              <a:solidFill>
                <a:schemeClr val="bg1"/>
              </a:solidFill>
            </a:endParaRPr>
          </a:p>
        </p:txBody>
      </p:sp>
      <p:sp>
        <p:nvSpPr>
          <p:cNvPr id="28" name="TextBox 27"/>
          <p:cNvSpPr txBox="1"/>
          <p:nvPr/>
        </p:nvSpPr>
        <p:spPr>
          <a:xfrm>
            <a:off x="6934200" y="1081546"/>
            <a:ext cx="1433118" cy="307777"/>
          </a:xfrm>
          <a:prstGeom prst="rect">
            <a:avLst/>
          </a:prstGeom>
          <a:noFill/>
        </p:spPr>
        <p:txBody>
          <a:bodyPr wrap="square" rtlCol="0">
            <a:spAutoFit/>
          </a:bodyPr>
          <a:lstStyle/>
          <a:p>
            <a:pPr algn="ctr"/>
            <a:r>
              <a:rPr lang="en-US" sz="1400" b="1" dirty="0" smtClean="0">
                <a:solidFill>
                  <a:schemeClr val="bg1"/>
                </a:solidFill>
              </a:rPr>
              <a:t>Workforce</a:t>
            </a:r>
            <a:endParaRPr lang="en-US" sz="1400" b="1" dirty="0">
              <a:solidFill>
                <a:schemeClr val="bg1"/>
              </a:solidFill>
            </a:endParaRPr>
          </a:p>
        </p:txBody>
      </p:sp>
      <p:sp>
        <p:nvSpPr>
          <p:cNvPr id="29" name="TextBox 28"/>
          <p:cNvSpPr txBox="1"/>
          <p:nvPr/>
        </p:nvSpPr>
        <p:spPr>
          <a:xfrm>
            <a:off x="6858000" y="2859981"/>
            <a:ext cx="1509318" cy="307777"/>
          </a:xfrm>
          <a:prstGeom prst="rect">
            <a:avLst/>
          </a:prstGeom>
          <a:noFill/>
        </p:spPr>
        <p:txBody>
          <a:bodyPr wrap="square" rtlCol="0">
            <a:spAutoFit/>
          </a:bodyPr>
          <a:lstStyle/>
          <a:p>
            <a:pPr algn="ctr"/>
            <a:r>
              <a:rPr lang="en-US" sz="1400" b="1" dirty="0" smtClean="0">
                <a:solidFill>
                  <a:schemeClr val="bg1"/>
                </a:solidFill>
              </a:rPr>
              <a:t>The Public</a:t>
            </a:r>
            <a:endParaRPr lang="en-US" sz="1400" b="1" dirty="0">
              <a:solidFill>
                <a:schemeClr val="bg1"/>
              </a:solidFill>
            </a:endParaRPr>
          </a:p>
        </p:txBody>
      </p:sp>
      <p:sp>
        <p:nvSpPr>
          <p:cNvPr id="30" name="TextBox 29"/>
          <p:cNvSpPr txBox="1"/>
          <p:nvPr/>
        </p:nvSpPr>
        <p:spPr>
          <a:xfrm>
            <a:off x="2986482" y="2834146"/>
            <a:ext cx="1509318" cy="307777"/>
          </a:xfrm>
          <a:prstGeom prst="rect">
            <a:avLst/>
          </a:prstGeom>
          <a:noFill/>
        </p:spPr>
        <p:txBody>
          <a:bodyPr wrap="square" rtlCol="0">
            <a:spAutoFit/>
          </a:bodyPr>
          <a:lstStyle/>
          <a:p>
            <a:pPr algn="ctr"/>
            <a:r>
              <a:rPr lang="en-US" sz="1400" b="1" dirty="0" smtClean="0">
                <a:solidFill>
                  <a:schemeClr val="bg1"/>
                </a:solidFill>
              </a:rPr>
              <a:t>3</a:t>
            </a:r>
            <a:r>
              <a:rPr lang="en-US" sz="1400" b="1" baseline="30000" dirty="0" smtClean="0">
                <a:solidFill>
                  <a:schemeClr val="bg1"/>
                </a:solidFill>
              </a:rPr>
              <a:t>rd</a:t>
            </a:r>
            <a:r>
              <a:rPr lang="en-US" sz="1400" b="1" dirty="0" smtClean="0">
                <a:solidFill>
                  <a:schemeClr val="bg1"/>
                </a:solidFill>
              </a:rPr>
              <a:t> Parties</a:t>
            </a:r>
            <a:endParaRPr lang="en-US" sz="1400" b="1" dirty="0">
              <a:solidFill>
                <a:schemeClr val="bg1"/>
              </a:solidFill>
            </a:endParaRPr>
          </a:p>
        </p:txBody>
      </p:sp>
      <p:sp>
        <p:nvSpPr>
          <p:cNvPr id="31" name="Oval Callout 30"/>
          <p:cNvSpPr/>
          <p:nvPr/>
        </p:nvSpPr>
        <p:spPr>
          <a:xfrm>
            <a:off x="1285312" y="1123950"/>
            <a:ext cx="391088" cy="304801"/>
          </a:xfrm>
          <a:prstGeom prst="wedgeEllipseCallout">
            <a:avLst>
              <a:gd name="adj1" fmla="val -38318"/>
              <a:gd name="adj2" fmla="val 66774"/>
            </a:avLst>
          </a:prstGeom>
          <a:ln/>
        </p:spPr>
        <p:style>
          <a:lnRef idx="1">
            <a:schemeClr val="accent5"/>
          </a:lnRef>
          <a:fillRef idx="2">
            <a:schemeClr val="accent5"/>
          </a:fillRef>
          <a:effectRef idx="1">
            <a:schemeClr val="accent5"/>
          </a:effectRef>
          <a:fontRef idx="minor">
            <a:schemeClr val="dk1"/>
          </a:fontRef>
        </p:style>
        <p:txBody>
          <a:bodyPr lIns="0" tIns="0" rIns="0" bIns="0" rtlCol="0" anchor="t" anchorCtr="0"/>
          <a:lstStyle/>
          <a:p>
            <a:pPr algn="ctr"/>
            <a:r>
              <a:rPr lang="en-US" sz="1600" dirty="0" smtClean="0">
                <a:solidFill>
                  <a:srgbClr val="5B6981"/>
                </a:solidFill>
                <a:latin typeface="Arial" pitchFamily="34" charset="0"/>
                <a:cs typeface="Arial" pitchFamily="34" charset="0"/>
              </a:rPr>
              <a:t>“  ”</a:t>
            </a:r>
          </a:p>
        </p:txBody>
      </p:sp>
      <p:sp>
        <p:nvSpPr>
          <p:cNvPr id="32" name="Folded Corner 31"/>
          <p:cNvSpPr/>
          <p:nvPr/>
        </p:nvSpPr>
        <p:spPr>
          <a:xfrm rot="10800000">
            <a:off x="1803257" y="1123951"/>
            <a:ext cx="304800" cy="304800"/>
          </a:xfrm>
          <a:prstGeom prst="foldedCorner">
            <a:avLst/>
          </a:prstGeom>
          <a:ln/>
        </p:spPr>
        <p:style>
          <a:lnRef idx="1">
            <a:schemeClr val="accent5"/>
          </a:lnRef>
          <a:fillRef idx="2">
            <a:schemeClr val="accent5"/>
          </a:fillRef>
          <a:effectRef idx="1">
            <a:schemeClr val="accent5"/>
          </a:effectRef>
          <a:fontRef idx="minor">
            <a:schemeClr val="dk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33" name="Folded Corner 32"/>
          <p:cNvSpPr/>
          <p:nvPr/>
        </p:nvSpPr>
        <p:spPr>
          <a:xfrm rot="10800000">
            <a:off x="1879457" y="1200151"/>
            <a:ext cx="304800" cy="304800"/>
          </a:xfrm>
          <a:prstGeom prst="foldedCorner">
            <a:avLst/>
          </a:prstGeom>
          <a:ln/>
        </p:spPr>
        <p:style>
          <a:lnRef idx="1">
            <a:schemeClr val="accent5"/>
          </a:lnRef>
          <a:fillRef idx="2">
            <a:schemeClr val="accent5"/>
          </a:fillRef>
          <a:effectRef idx="1">
            <a:schemeClr val="accent5"/>
          </a:effectRef>
          <a:fontRef idx="minor">
            <a:schemeClr val="dk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34" name="Cloud 33"/>
          <p:cNvSpPr/>
          <p:nvPr/>
        </p:nvSpPr>
        <p:spPr>
          <a:xfrm>
            <a:off x="304800" y="1047750"/>
            <a:ext cx="863743" cy="533400"/>
          </a:xfrm>
          <a:prstGeom prst="cloud">
            <a:avLst/>
          </a:prstGeom>
          <a:ln/>
        </p:spPr>
        <p:style>
          <a:lnRef idx="1">
            <a:schemeClr val="accent5"/>
          </a:lnRef>
          <a:fillRef idx="2">
            <a:schemeClr val="accent5"/>
          </a:fillRef>
          <a:effectRef idx="1">
            <a:schemeClr val="accent5"/>
          </a:effectRef>
          <a:fontRef idx="minor">
            <a:schemeClr val="dk1"/>
          </a:fontRef>
        </p:style>
        <p:txBody>
          <a:bodyPr lIns="0" tIns="0" rIns="0" bIns="0" rtlCol="0" anchor="t" anchorCtr="0"/>
          <a:lstStyle/>
          <a:p>
            <a:endParaRPr lang="en-US" sz="1600" dirty="0" err="1">
              <a:solidFill>
                <a:srgbClr val="000000"/>
              </a:solidFill>
              <a:latin typeface="Helvetica"/>
              <a:cs typeface="Helvetica"/>
            </a:endParaRPr>
          </a:p>
        </p:txBody>
      </p:sp>
      <p:pic>
        <p:nvPicPr>
          <p:cNvPr id="35" name="Picture 34" descr="677166248.png"/>
          <p:cNvPicPr>
            <a:picLocks noChangeAspect="1"/>
          </p:cNvPicPr>
          <p:nvPr/>
        </p:nvPicPr>
        <p:blipFill>
          <a:blip r:embed="rId3">
            <a:grayscl/>
            <a:extLst>
              <a:ext uri="{28A0092B-C50C-407E-A947-70E740481C1C}">
                <a14:useLocalDpi xmlns:a14="http://schemas.microsoft.com/office/drawing/2010/main" xmlns="" val="0"/>
              </a:ext>
            </a:extLst>
          </a:blip>
          <a:stretch>
            <a:fillRect/>
          </a:stretch>
        </p:blipFill>
        <p:spPr>
          <a:xfrm>
            <a:off x="741829" y="1165300"/>
            <a:ext cx="243828" cy="243827"/>
          </a:xfrm>
          <a:prstGeom prst="rect">
            <a:avLst/>
          </a:prstGeom>
        </p:spPr>
      </p:pic>
      <p:pic>
        <p:nvPicPr>
          <p:cNvPr id="36" name="Picture 35" descr="1061260918.png"/>
          <p:cNvPicPr>
            <a:picLocks noChangeAspect="1"/>
          </p:cNvPicPr>
          <p:nvPr/>
        </p:nvPicPr>
        <p:blipFill>
          <a:blip r:embed="rId4">
            <a:grayscl/>
            <a:extLst>
              <a:ext uri="{28A0092B-C50C-407E-A947-70E740481C1C}">
                <a14:useLocalDpi xmlns:a14="http://schemas.microsoft.com/office/drawing/2010/main" xmlns="" val="0"/>
              </a:ext>
            </a:extLst>
          </a:blip>
          <a:stretch>
            <a:fillRect/>
          </a:stretch>
        </p:blipFill>
        <p:spPr>
          <a:xfrm>
            <a:off x="463121" y="1165300"/>
            <a:ext cx="248223" cy="2482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398963" y="150425"/>
            <a:ext cx="8346073" cy="666750"/>
          </a:xfrm>
        </p:spPr>
        <p:txBody>
          <a:bodyPr/>
          <a:lstStyle/>
          <a:p>
            <a:r>
              <a:rPr lang="en-US" dirty="0" smtClean="0"/>
              <a:t>The Challenges of Unstructured Data</a:t>
            </a:r>
            <a:endParaRPr lang="en-US" sz="2000" dirty="0"/>
          </a:p>
        </p:txBody>
      </p:sp>
      <p:grpSp>
        <p:nvGrpSpPr>
          <p:cNvPr id="3" name="Group 71"/>
          <p:cNvGrpSpPr/>
          <p:nvPr/>
        </p:nvGrpSpPr>
        <p:grpSpPr>
          <a:xfrm>
            <a:off x="3055974" y="972249"/>
            <a:ext cx="2811426" cy="1447101"/>
            <a:chOff x="228600" y="3028950"/>
            <a:chExt cx="2811426" cy="1447101"/>
          </a:xfrm>
        </p:grpSpPr>
        <p:grpSp>
          <p:nvGrpSpPr>
            <p:cNvPr id="6" name="Group 72"/>
            <p:cNvGrpSpPr/>
            <p:nvPr/>
          </p:nvGrpSpPr>
          <p:grpSpPr>
            <a:xfrm>
              <a:off x="228600" y="3028950"/>
              <a:ext cx="2811426" cy="1447101"/>
              <a:chOff x="808038" y="895350"/>
              <a:chExt cx="7714575" cy="3354265"/>
            </a:xfrm>
          </p:grpSpPr>
          <p:sp>
            <p:nvSpPr>
              <p:cNvPr id="75" name="Freeform 74"/>
              <p:cNvSpPr/>
              <p:nvPr/>
            </p:nvSpPr>
            <p:spPr>
              <a:xfrm>
                <a:off x="810782" y="895350"/>
                <a:ext cx="7711831" cy="3352800"/>
              </a:xfrm>
              <a:custGeom>
                <a:avLst/>
                <a:gdLst>
                  <a:gd name="connsiteX0" fmla="*/ 722169 w 8769785"/>
                  <a:gd name="connsiteY0" fmla="*/ 1862687 h 2501555"/>
                  <a:gd name="connsiteX1" fmla="*/ 4795938 w 8769785"/>
                  <a:gd name="connsiteY1" fmla="*/ 1383994 h 2501555"/>
                  <a:gd name="connsiteX2" fmla="*/ 8088169 w 8769785"/>
                  <a:gd name="connsiteY2" fmla="*/ 6533 h 2501555"/>
                  <a:gd name="connsiteX3" fmla="*/ 8078400 w 8769785"/>
                  <a:gd name="connsiteY3" fmla="*/ 2009225 h 2501555"/>
                  <a:gd name="connsiteX4" fmla="*/ 731938 w 8769785"/>
                  <a:gd name="connsiteY4" fmla="*/ 2497687 h 2501555"/>
                  <a:gd name="connsiteX5" fmla="*/ 722169 w 8769785"/>
                  <a:gd name="connsiteY5" fmla="*/ 1862687 h 2501555"/>
                  <a:gd name="connsiteX0" fmla="*/ 722169 w 8088169"/>
                  <a:gd name="connsiteY0" fmla="*/ 1862687 h 2501555"/>
                  <a:gd name="connsiteX1" fmla="*/ 4795938 w 8088169"/>
                  <a:gd name="connsiteY1" fmla="*/ 1383994 h 2501555"/>
                  <a:gd name="connsiteX2" fmla="*/ 8088169 w 8088169"/>
                  <a:gd name="connsiteY2" fmla="*/ 6533 h 2501555"/>
                  <a:gd name="connsiteX3" fmla="*/ 8078400 w 8088169"/>
                  <a:gd name="connsiteY3" fmla="*/ 2009225 h 2501555"/>
                  <a:gd name="connsiteX4" fmla="*/ 731938 w 8088169"/>
                  <a:gd name="connsiteY4" fmla="*/ 2497687 h 2501555"/>
                  <a:gd name="connsiteX5" fmla="*/ 722169 w 8088169"/>
                  <a:gd name="connsiteY5" fmla="*/ 1862687 h 2501555"/>
                  <a:gd name="connsiteX0" fmla="*/ 722169 w 8088169"/>
                  <a:gd name="connsiteY0" fmla="*/ 1862687 h 2497687"/>
                  <a:gd name="connsiteX1" fmla="*/ 4795938 w 8088169"/>
                  <a:gd name="connsiteY1" fmla="*/ 1383994 h 2497687"/>
                  <a:gd name="connsiteX2" fmla="*/ 8088169 w 8088169"/>
                  <a:gd name="connsiteY2" fmla="*/ 6533 h 2497687"/>
                  <a:gd name="connsiteX3" fmla="*/ 8078400 w 8088169"/>
                  <a:gd name="connsiteY3" fmla="*/ 2009225 h 2497687"/>
                  <a:gd name="connsiteX4" fmla="*/ 731938 w 8088169"/>
                  <a:gd name="connsiteY4" fmla="*/ 2497687 h 2497687"/>
                  <a:gd name="connsiteX5" fmla="*/ 722169 w 8088169"/>
                  <a:gd name="connsiteY5" fmla="*/ 1862687 h 2497687"/>
                  <a:gd name="connsiteX0" fmla="*/ 0 w 7366000"/>
                  <a:gd name="connsiteY0" fmla="*/ 1862687 h 2497687"/>
                  <a:gd name="connsiteX1" fmla="*/ 4073769 w 7366000"/>
                  <a:gd name="connsiteY1" fmla="*/ 1383994 h 2497687"/>
                  <a:gd name="connsiteX2" fmla="*/ 7366000 w 7366000"/>
                  <a:gd name="connsiteY2" fmla="*/ 6533 h 2497687"/>
                  <a:gd name="connsiteX3" fmla="*/ 7356231 w 7366000"/>
                  <a:gd name="connsiteY3" fmla="*/ 2009225 h 2497687"/>
                  <a:gd name="connsiteX4" fmla="*/ 9769 w 7366000"/>
                  <a:gd name="connsiteY4" fmla="*/ 2497687 h 2497687"/>
                  <a:gd name="connsiteX5" fmla="*/ 0 w 7366000"/>
                  <a:gd name="connsiteY5" fmla="*/ 1862687 h 2497687"/>
                  <a:gd name="connsiteX0" fmla="*/ 752231 w 8118231"/>
                  <a:gd name="connsiteY0" fmla="*/ 1862687 h 2038533"/>
                  <a:gd name="connsiteX1" fmla="*/ 4826000 w 8118231"/>
                  <a:gd name="connsiteY1" fmla="*/ 1383994 h 2038533"/>
                  <a:gd name="connsiteX2" fmla="*/ 8118231 w 8118231"/>
                  <a:gd name="connsiteY2" fmla="*/ 6533 h 2038533"/>
                  <a:gd name="connsiteX3" fmla="*/ 8108462 w 8118231"/>
                  <a:gd name="connsiteY3" fmla="*/ 2009225 h 2038533"/>
                  <a:gd name="connsiteX4" fmla="*/ 0 w 8118231"/>
                  <a:gd name="connsiteY4" fmla="*/ 2038533 h 2038533"/>
                  <a:gd name="connsiteX5" fmla="*/ 752231 w 8118231"/>
                  <a:gd name="connsiteY5" fmla="*/ 1862687 h 2038533"/>
                  <a:gd name="connsiteX0" fmla="*/ 1835455 w 8468763"/>
                  <a:gd name="connsiteY0" fmla="*/ 1393386 h 2078929"/>
                  <a:gd name="connsiteX1" fmla="*/ 5176532 w 8468763"/>
                  <a:gd name="connsiteY1" fmla="*/ 1383616 h 2078929"/>
                  <a:gd name="connsiteX2" fmla="*/ 8468763 w 8468763"/>
                  <a:gd name="connsiteY2" fmla="*/ 6155 h 2078929"/>
                  <a:gd name="connsiteX3" fmla="*/ 8458994 w 8468763"/>
                  <a:gd name="connsiteY3" fmla="*/ 2008847 h 2078929"/>
                  <a:gd name="connsiteX4" fmla="*/ 350532 w 8468763"/>
                  <a:gd name="connsiteY4" fmla="*/ 2038155 h 2078929"/>
                  <a:gd name="connsiteX5" fmla="*/ 1835455 w 8468763"/>
                  <a:gd name="connsiteY5" fmla="*/ 1393386 h 2078929"/>
                  <a:gd name="connsiteX0" fmla="*/ 1484923 w 8118231"/>
                  <a:gd name="connsiteY0" fmla="*/ 1393386 h 2078929"/>
                  <a:gd name="connsiteX1" fmla="*/ 4826000 w 8118231"/>
                  <a:gd name="connsiteY1" fmla="*/ 1383616 h 2078929"/>
                  <a:gd name="connsiteX2" fmla="*/ 8118231 w 8118231"/>
                  <a:gd name="connsiteY2" fmla="*/ 6155 h 2078929"/>
                  <a:gd name="connsiteX3" fmla="*/ 8108462 w 8118231"/>
                  <a:gd name="connsiteY3" fmla="*/ 2008847 h 2078929"/>
                  <a:gd name="connsiteX4" fmla="*/ 0 w 8118231"/>
                  <a:gd name="connsiteY4" fmla="*/ 2038155 h 2078929"/>
                  <a:gd name="connsiteX5" fmla="*/ 1484923 w 8118231"/>
                  <a:gd name="connsiteY5" fmla="*/ 1393386 h 2078929"/>
                  <a:gd name="connsiteX0" fmla="*/ 578970 w 8726509"/>
                  <a:gd name="connsiteY0" fmla="*/ 1813799 h 2038491"/>
                  <a:gd name="connsiteX1" fmla="*/ 5434278 w 8726509"/>
                  <a:gd name="connsiteY1" fmla="*/ 1383952 h 2038491"/>
                  <a:gd name="connsiteX2" fmla="*/ 8726509 w 8726509"/>
                  <a:gd name="connsiteY2" fmla="*/ 6491 h 2038491"/>
                  <a:gd name="connsiteX3" fmla="*/ 8716740 w 8726509"/>
                  <a:gd name="connsiteY3" fmla="*/ 2009183 h 2038491"/>
                  <a:gd name="connsiteX4" fmla="*/ 608278 w 8726509"/>
                  <a:gd name="connsiteY4" fmla="*/ 2038491 h 2038491"/>
                  <a:gd name="connsiteX5" fmla="*/ 578970 w 8726509"/>
                  <a:gd name="connsiteY5" fmla="*/ 1813799 h 2038491"/>
                  <a:gd name="connsiteX0" fmla="*/ 0 w 8147539"/>
                  <a:gd name="connsiteY0" fmla="*/ 1813799 h 2038491"/>
                  <a:gd name="connsiteX1" fmla="*/ 4855308 w 8147539"/>
                  <a:gd name="connsiteY1" fmla="*/ 1383952 h 2038491"/>
                  <a:gd name="connsiteX2" fmla="*/ 8147539 w 8147539"/>
                  <a:gd name="connsiteY2" fmla="*/ 6491 h 2038491"/>
                  <a:gd name="connsiteX3" fmla="*/ 8137770 w 8147539"/>
                  <a:gd name="connsiteY3" fmla="*/ 2009183 h 2038491"/>
                  <a:gd name="connsiteX4" fmla="*/ 29308 w 8147539"/>
                  <a:gd name="connsiteY4" fmla="*/ 2038491 h 2038491"/>
                  <a:gd name="connsiteX5" fmla="*/ 0 w 8147539"/>
                  <a:gd name="connsiteY5" fmla="*/ 1813799 h 2038491"/>
                  <a:gd name="connsiteX0" fmla="*/ 359652 w 8507191"/>
                  <a:gd name="connsiteY0" fmla="*/ 1813799 h 2038491"/>
                  <a:gd name="connsiteX1" fmla="*/ 5214960 w 8507191"/>
                  <a:gd name="connsiteY1" fmla="*/ 1383952 h 2038491"/>
                  <a:gd name="connsiteX2" fmla="*/ 8507191 w 8507191"/>
                  <a:gd name="connsiteY2" fmla="*/ 6491 h 2038491"/>
                  <a:gd name="connsiteX3" fmla="*/ 8497422 w 8507191"/>
                  <a:gd name="connsiteY3" fmla="*/ 2009183 h 2038491"/>
                  <a:gd name="connsiteX4" fmla="*/ 359653 w 8507191"/>
                  <a:gd name="connsiteY4" fmla="*/ 2038491 h 2038491"/>
                  <a:gd name="connsiteX5" fmla="*/ 359652 w 8507191"/>
                  <a:gd name="connsiteY5" fmla="*/ 1813799 h 2038491"/>
                  <a:gd name="connsiteX0" fmla="*/ 840026 w 8958257"/>
                  <a:gd name="connsiteY0" fmla="*/ 1813799 h 2038491"/>
                  <a:gd name="connsiteX1" fmla="*/ 5666026 w 8958257"/>
                  <a:gd name="connsiteY1" fmla="*/ 1383952 h 2038491"/>
                  <a:gd name="connsiteX2" fmla="*/ 8958257 w 8958257"/>
                  <a:gd name="connsiteY2" fmla="*/ 6491 h 2038491"/>
                  <a:gd name="connsiteX3" fmla="*/ 8948488 w 8958257"/>
                  <a:gd name="connsiteY3" fmla="*/ 2009183 h 2038491"/>
                  <a:gd name="connsiteX4" fmla="*/ 810719 w 8958257"/>
                  <a:gd name="connsiteY4" fmla="*/ 2038491 h 2038491"/>
                  <a:gd name="connsiteX5" fmla="*/ 840026 w 8958257"/>
                  <a:gd name="connsiteY5" fmla="*/ 1813799 h 2038491"/>
                  <a:gd name="connsiteX0" fmla="*/ 29307 w 8147538"/>
                  <a:gd name="connsiteY0" fmla="*/ 1813799 h 2038491"/>
                  <a:gd name="connsiteX1" fmla="*/ 4855307 w 8147538"/>
                  <a:gd name="connsiteY1" fmla="*/ 1383952 h 2038491"/>
                  <a:gd name="connsiteX2" fmla="*/ 8147538 w 8147538"/>
                  <a:gd name="connsiteY2" fmla="*/ 6491 h 2038491"/>
                  <a:gd name="connsiteX3" fmla="*/ 8137769 w 8147538"/>
                  <a:gd name="connsiteY3" fmla="*/ 2009183 h 2038491"/>
                  <a:gd name="connsiteX4" fmla="*/ 0 w 8147538"/>
                  <a:gd name="connsiteY4" fmla="*/ 2038491 h 2038491"/>
                  <a:gd name="connsiteX5" fmla="*/ 29307 w 8147538"/>
                  <a:gd name="connsiteY5" fmla="*/ 1813799 h 2038491"/>
                  <a:gd name="connsiteX0" fmla="*/ 29307 w 8147538"/>
                  <a:gd name="connsiteY0" fmla="*/ 3119858 h 3344550"/>
                  <a:gd name="connsiteX1" fmla="*/ 4855307 w 8147538"/>
                  <a:gd name="connsiteY1" fmla="*/ 2690011 h 3344550"/>
                  <a:gd name="connsiteX2" fmla="*/ 8147538 w 8147538"/>
                  <a:gd name="connsiteY2" fmla="*/ 3473 h 3344550"/>
                  <a:gd name="connsiteX3" fmla="*/ 8137769 w 8147538"/>
                  <a:gd name="connsiteY3" fmla="*/ 3315242 h 3344550"/>
                  <a:gd name="connsiteX4" fmla="*/ 0 w 8147538"/>
                  <a:gd name="connsiteY4" fmla="*/ 3344550 h 3344550"/>
                  <a:gd name="connsiteX5" fmla="*/ 29307 w 8147538"/>
                  <a:gd name="connsiteY5" fmla="*/ 3119858 h 3344550"/>
                  <a:gd name="connsiteX0" fmla="*/ 352870 w 8724752"/>
                  <a:gd name="connsiteY0" fmla="*/ 3131627 h 3356319"/>
                  <a:gd name="connsiteX1" fmla="*/ 5012793 w 8724752"/>
                  <a:gd name="connsiteY1" fmla="*/ 2135165 h 3356319"/>
                  <a:gd name="connsiteX2" fmla="*/ 8471101 w 8724752"/>
                  <a:gd name="connsiteY2" fmla="*/ 15242 h 3356319"/>
                  <a:gd name="connsiteX3" fmla="*/ 8461332 w 8724752"/>
                  <a:gd name="connsiteY3" fmla="*/ 3327011 h 3356319"/>
                  <a:gd name="connsiteX4" fmla="*/ 323563 w 8724752"/>
                  <a:gd name="connsiteY4" fmla="*/ 3356319 h 3356319"/>
                  <a:gd name="connsiteX5" fmla="*/ 352870 w 8724752"/>
                  <a:gd name="connsiteY5" fmla="*/ 3131627 h 3356319"/>
                  <a:gd name="connsiteX0" fmla="*/ 352870 w 8471101"/>
                  <a:gd name="connsiteY0" fmla="*/ 3131627 h 3356319"/>
                  <a:gd name="connsiteX1" fmla="*/ 5012793 w 8471101"/>
                  <a:gd name="connsiteY1" fmla="*/ 2135165 h 3356319"/>
                  <a:gd name="connsiteX2" fmla="*/ 8471101 w 8471101"/>
                  <a:gd name="connsiteY2" fmla="*/ 15242 h 3356319"/>
                  <a:gd name="connsiteX3" fmla="*/ 8461332 w 8471101"/>
                  <a:gd name="connsiteY3" fmla="*/ 3327011 h 3356319"/>
                  <a:gd name="connsiteX4" fmla="*/ 323563 w 8471101"/>
                  <a:gd name="connsiteY4" fmla="*/ 3356319 h 3356319"/>
                  <a:gd name="connsiteX5" fmla="*/ 352870 w 8471101"/>
                  <a:gd name="connsiteY5" fmla="*/ 3131627 h 3356319"/>
                  <a:gd name="connsiteX0" fmla="*/ 29307 w 8147538"/>
                  <a:gd name="connsiteY0" fmla="*/ 3131627 h 3356319"/>
                  <a:gd name="connsiteX1" fmla="*/ 4689230 w 8147538"/>
                  <a:gd name="connsiteY1" fmla="*/ 2135165 h 3356319"/>
                  <a:gd name="connsiteX2" fmla="*/ 8147538 w 8147538"/>
                  <a:gd name="connsiteY2" fmla="*/ 15242 h 3356319"/>
                  <a:gd name="connsiteX3" fmla="*/ 8137769 w 8147538"/>
                  <a:gd name="connsiteY3" fmla="*/ 3327011 h 3356319"/>
                  <a:gd name="connsiteX4" fmla="*/ 0 w 8147538"/>
                  <a:gd name="connsiteY4" fmla="*/ 3356319 h 3356319"/>
                  <a:gd name="connsiteX5" fmla="*/ 29307 w 8147538"/>
                  <a:gd name="connsiteY5" fmla="*/ 3131627 h 3356319"/>
                  <a:gd name="connsiteX0" fmla="*/ 355041 w 8724753"/>
                  <a:gd name="connsiteY0" fmla="*/ 3129055 h 3353747"/>
                  <a:gd name="connsiteX1" fmla="*/ 5044272 w 8724753"/>
                  <a:gd name="connsiteY1" fmla="*/ 2220516 h 3353747"/>
                  <a:gd name="connsiteX2" fmla="*/ 8473272 w 8724753"/>
                  <a:gd name="connsiteY2" fmla="*/ 12670 h 3353747"/>
                  <a:gd name="connsiteX3" fmla="*/ 8463503 w 8724753"/>
                  <a:gd name="connsiteY3" fmla="*/ 3324439 h 3353747"/>
                  <a:gd name="connsiteX4" fmla="*/ 325734 w 8724753"/>
                  <a:gd name="connsiteY4" fmla="*/ 3353747 h 3353747"/>
                  <a:gd name="connsiteX5" fmla="*/ 355041 w 8724753"/>
                  <a:gd name="connsiteY5" fmla="*/ 3129055 h 3353747"/>
                  <a:gd name="connsiteX0" fmla="*/ 355041 w 8672654"/>
                  <a:gd name="connsiteY0" fmla="*/ 3173264 h 3397956"/>
                  <a:gd name="connsiteX1" fmla="*/ 5044272 w 8672654"/>
                  <a:gd name="connsiteY1" fmla="*/ 2264725 h 3397956"/>
                  <a:gd name="connsiteX2" fmla="*/ 8473272 w 8672654"/>
                  <a:gd name="connsiteY2" fmla="*/ 56879 h 3397956"/>
                  <a:gd name="connsiteX3" fmla="*/ 8463503 w 8672654"/>
                  <a:gd name="connsiteY3" fmla="*/ 3368648 h 3397956"/>
                  <a:gd name="connsiteX4" fmla="*/ 325734 w 8672654"/>
                  <a:gd name="connsiteY4" fmla="*/ 3397956 h 3397956"/>
                  <a:gd name="connsiteX5" fmla="*/ 355041 w 8672654"/>
                  <a:gd name="connsiteY5" fmla="*/ 3173264 h 3397956"/>
                  <a:gd name="connsiteX0" fmla="*/ 363723 w 8681336"/>
                  <a:gd name="connsiteY0" fmla="*/ 3173264 h 3397956"/>
                  <a:gd name="connsiteX1" fmla="*/ 5052954 w 8681336"/>
                  <a:gd name="connsiteY1" fmla="*/ 2264725 h 3397956"/>
                  <a:gd name="connsiteX2" fmla="*/ 8481954 w 8681336"/>
                  <a:gd name="connsiteY2" fmla="*/ 56879 h 3397956"/>
                  <a:gd name="connsiteX3" fmla="*/ 8472185 w 8681336"/>
                  <a:gd name="connsiteY3" fmla="*/ 3368648 h 3397956"/>
                  <a:gd name="connsiteX4" fmla="*/ 334416 w 8681336"/>
                  <a:gd name="connsiteY4" fmla="*/ 3397956 h 3397956"/>
                  <a:gd name="connsiteX5" fmla="*/ 363723 w 8681336"/>
                  <a:gd name="connsiteY5" fmla="*/ 3173264 h 3397956"/>
                  <a:gd name="connsiteX0" fmla="*/ 29307 w 8346920"/>
                  <a:gd name="connsiteY0" fmla="*/ 3173264 h 3397956"/>
                  <a:gd name="connsiteX1" fmla="*/ 4718538 w 8346920"/>
                  <a:gd name="connsiteY1" fmla="*/ 2264725 h 3397956"/>
                  <a:gd name="connsiteX2" fmla="*/ 8147538 w 8346920"/>
                  <a:gd name="connsiteY2" fmla="*/ 56879 h 3397956"/>
                  <a:gd name="connsiteX3" fmla="*/ 8137769 w 8346920"/>
                  <a:gd name="connsiteY3" fmla="*/ 3368648 h 3397956"/>
                  <a:gd name="connsiteX4" fmla="*/ 0 w 8346920"/>
                  <a:gd name="connsiteY4" fmla="*/ 3397956 h 3397956"/>
                  <a:gd name="connsiteX5" fmla="*/ 29307 w 8346920"/>
                  <a:gd name="connsiteY5" fmla="*/ 3173264 h 3397956"/>
                  <a:gd name="connsiteX0" fmla="*/ 29307 w 8147538"/>
                  <a:gd name="connsiteY0" fmla="*/ 3116385 h 3341077"/>
                  <a:gd name="connsiteX1" fmla="*/ 4718538 w 8147538"/>
                  <a:gd name="connsiteY1" fmla="*/ 2207846 h 3341077"/>
                  <a:gd name="connsiteX2" fmla="*/ 8147538 w 8147538"/>
                  <a:gd name="connsiteY2" fmla="*/ 0 h 3341077"/>
                  <a:gd name="connsiteX3" fmla="*/ 8137769 w 8147538"/>
                  <a:gd name="connsiteY3" fmla="*/ 3311769 h 3341077"/>
                  <a:gd name="connsiteX4" fmla="*/ 0 w 8147538"/>
                  <a:gd name="connsiteY4" fmla="*/ 3341077 h 3341077"/>
                  <a:gd name="connsiteX5" fmla="*/ 29307 w 8147538"/>
                  <a:gd name="connsiteY5" fmla="*/ 3116385 h 3341077"/>
                  <a:gd name="connsiteX0" fmla="*/ 602750 w 8750351"/>
                  <a:gd name="connsiteY0" fmla="*/ 3106616 h 3341077"/>
                  <a:gd name="connsiteX1" fmla="*/ 5321351 w 8750351"/>
                  <a:gd name="connsiteY1" fmla="*/ 2207846 h 3341077"/>
                  <a:gd name="connsiteX2" fmla="*/ 8750351 w 8750351"/>
                  <a:gd name="connsiteY2" fmla="*/ 0 h 3341077"/>
                  <a:gd name="connsiteX3" fmla="*/ 8740582 w 8750351"/>
                  <a:gd name="connsiteY3" fmla="*/ 3311769 h 3341077"/>
                  <a:gd name="connsiteX4" fmla="*/ 602813 w 8750351"/>
                  <a:gd name="connsiteY4" fmla="*/ 3341077 h 3341077"/>
                  <a:gd name="connsiteX5" fmla="*/ 602750 w 8750351"/>
                  <a:gd name="connsiteY5" fmla="*/ 3106616 h 3341077"/>
                  <a:gd name="connsiteX0" fmla="*/ 0 w 8147601"/>
                  <a:gd name="connsiteY0" fmla="*/ 3106616 h 3341077"/>
                  <a:gd name="connsiteX1" fmla="*/ 4718601 w 8147601"/>
                  <a:gd name="connsiteY1" fmla="*/ 2207846 h 3341077"/>
                  <a:gd name="connsiteX2" fmla="*/ 8147601 w 8147601"/>
                  <a:gd name="connsiteY2" fmla="*/ 0 h 3341077"/>
                  <a:gd name="connsiteX3" fmla="*/ 8137832 w 8147601"/>
                  <a:gd name="connsiteY3" fmla="*/ 3311769 h 3341077"/>
                  <a:gd name="connsiteX4" fmla="*/ 63 w 8147601"/>
                  <a:gd name="connsiteY4" fmla="*/ 3341077 h 3341077"/>
                  <a:gd name="connsiteX5" fmla="*/ 0 w 8147601"/>
                  <a:gd name="connsiteY5" fmla="*/ 3106616 h 334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7601" h="3341077">
                    <a:moveTo>
                      <a:pt x="0" y="3106616"/>
                    </a:moveTo>
                    <a:cubicBezTo>
                      <a:pt x="805962" y="3034975"/>
                      <a:pt x="3360668" y="2725615"/>
                      <a:pt x="4718601" y="2207846"/>
                    </a:cubicBezTo>
                    <a:cubicBezTo>
                      <a:pt x="6076535" y="1690077"/>
                      <a:pt x="7694960" y="480321"/>
                      <a:pt x="8147601" y="0"/>
                    </a:cubicBezTo>
                    <a:cubicBezTo>
                      <a:pt x="8144345" y="1103923"/>
                      <a:pt x="8141088" y="2207846"/>
                      <a:pt x="8137832" y="3311769"/>
                    </a:cubicBezTo>
                    <a:lnTo>
                      <a:pt x="63" y="3341077"/>
                    </a:lnTo>
                    <a:cubicBezTo>
                      <a:pt x="42" y="3262923"/>
                      <a:pt x="21" y="3184770"/>
                      <a:pt x="0" y="3106616"/>
                    </a:cubicBezTo>
                    <a:close/>
                  </a:path>
                </a:pathLst>
              </a:custGeom>
              <a:solidFill>
                <a:srgbClr val="FF72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Helvetica"/>
                  <a:cs typeface="Helvetica"/>
                </a:endParaRPr>
              </a:p>
            </p:txBody>
          </p:sp>
          <p:sp>
            <p:nvSpPr>
              <p:cNvPr id="76" name="Freeform 75"/>
              <p:cNvSpPr/>
              <p:nvPr/>
            </p:nvSpPr>
            <p:spPr>
              <a:xfrm>
                <a:off x="810845" y="3897984"/>
                <a:ext cx="7709919" cy="351631"/>
              </a:xfrm>
              <a:custGeom>
                <a:avLst/>
                <a:gdLst>
                  <a:gd name="connsiteX0" fmla="*/ 0 w 8128000"/>
                  <a:gd name="connsiteY0" fmla="*/ 263769 h 390769"/>
                  <a:gd name="connsiteX1" fmla="*/ 8128000 w 8128000"/>
                  <a:gd name="connsiteY1" fmla="*/ 0 h 390769"/>
                  <a:gd name="connsiteX2" fmla="*/ 8118231 w 8128000"/>
                  <a:gd name="connsiteY2" fmla="*/ 381000 h 390769"/>
                  <a:gd name="connsiteX3" fmla="*/ 0 w 8128000"/>
                  <a:gd name="connsiteY3" fmla="*/ 390769 h 390769"/>
                  <a:gd name="connsiteX4" fmla="*/ 0 w 8128000"/>
                  <a:gd name="connsiteY4" fmla="*/ 263769 h 390769"/>
                  <a:gd name="connsiteX0" fmla="*/ 0 w 8128000"/>
                  <a:gd name="connsiteY0" fmla="*/ 312616 h 390769"/>
                  <a:gd name="connsiteX1" fmla="*/ 8128000 w 8128000"/>
                  <a:gd name="connsiteY1" fmla="*/ 0 h 390769"/>
                  <a:gd name="connsiteX2" fmla="*/ 8118231 w 8128000"/>
                  <a:gd name="connsiteY2" fmla="*/ 381000 h 390769"/>
                  <a:gd name="connsiteX3" fmla="*/ 0 w 8128000"/>
                  <a:gd name="connsiteY3" fmla="*/ 390769 h 390769"/>
                  <a:gd name="connsiteX4" fmla="*/ 0 w 8128000"/>
                  <a:gd name="connsiteY4" fmla="*/ 312616 h 390769"/>
                  <a:gd name="connsiteX0" fmla="*/ 0 w 8128000"/>
                  <a:gd name="connsiteY0" fmla="*/ 234462 h 312615"/>
                  <a:gd name="connsiteX1" fmla="*/ 8128000 w 8128000"/>
                  <a:gd name="connsiteY1" fmla="*/ 0 h 312615"/>
                  <a:gd name="connsiteX2" fmla="*/ 8118231 w 8128000"/>
                  <a:gd name="connsiteY2" fmla="*/ 302846 h 312615"/>
                  <a:gd name="connsiteX3" fmla="*/ 0 w 8128000"/>
                  <a:gd name="connsiteY3" fmla="*/ 312615 h 312615"/>
                  <a:gd name="connsiteX4" fmla="*/ 0 w 8128000"/>
                  <a:gd name="connsiteY4" fmla="*/ 234462 h 31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312615">
                    <a:moveTo>
                      <a:pt x="0" y="234462"/>
                    </a:moveTo>
                    <a:lnTo>
                      <a:pt x="8128000" y="0"/>
                    </a:lnTo>
                    <a:lnTo>
                      <a:pt x="8118231" y="302846"/>
                    </a:lnTo>
                    <a:lnTo>
                      <a:pt x="0" y="312615"/>
                    </a:lnTo>
                    <a:lnTo>
                      <a:pt x="0" y="23446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Helvetica"/>
                  <a:cs typeface="Helvetica"/>
                </a:endParaRPr>
              </a:p>
            </p:txBody>
          </p:sp>
          <p:sp>
            <p:nvSpPr>
              <p:cNvPr id="77" name="Rectangle 76"/>
              <p:cNvSpPr/>
              <p:nvPr/>
            </p:nvSpPr>
            <p:spPr>
              <a:xfrm>
                <a:off x="808038" y="895350"/>
                <a:ext cx="7714575" cy="3352800"/>
              </a:xfrm>
              <a:prstGeom prst="rect">
                <a:avLst/>
              </a:prstGeom>
              <a:noFill/>
              <a:ln w="12700" cmpd="sng">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Helvetica"/>
                  <a:cs typeface="Helvetica"/>
                </a:endParaRPr>
              </a:p>
            </p:txBody>
          </p:sp>
        </p:grpSp>
        <p:sp>
          <p:nvSpPr>
            <p:cNvPr id="74" name="TextBox 73"/>
            <p:cNvSpPr txBox="1"/>
            <p:nvPr/>
          </p:nvSpPr>
          <p:spPr>
            <a:xfrm>
              <a:off x="403455" y="3209151"/>
              <a:ext cx="1392183" cy="553998"/>
            </a:xfrm>
            <a:prstGeom prst="rect">
              <a:avLst/>
            </a:prstGeom>
            <a:noFill/>
            <a:ln>
              <a:noFill/>
            </a:ln>
          </p:spPr>
          <p:txBody>
            <a:bodyPr wrap="none" lIns="0" tIns="0" rIns="0" bIns="0" rtlCol="0">
              <a:spAutoFit/>
            </a:bodyPr>
            <a:lstStyle/>
            <a:p>
              <a:r>
                <a:rPr lang="en-US" sz="1200" dirty="0" smtClean="0">
                  <a:solidFill>
                    <a:schemeClr val="tx2">
                      <a:lumMod val="75000"/>
                    </a:schemeClr>
                  </a:solidFill>
                  <a:latin typeface="Arial"/>
                  <a:cs typeface="Arial"/>
                </a:rPr>
                <a:t>DATA IS </a:t>
              </a:r>
              <a:r>
                <a:rPr lang="en-US" sz="1200" b="1" dirty="0" smtClean="0">
                  <a:solidFill>
                    <a:schemeClr val="tx2">
                      <a:lumMod val="75000"/>
                    </a:schemeClr>
                  </a:solidFill>
                  <a:latin typeface="Arial"/>
                  <a:cs typeface="Arial"/>
                </a:rPr>
                <a:t>GROWING</a:t>
              </a:r>
              <a:r>
                <a:rPr lang="en-US" sz="1200" dirty="0" smtClean="0">
                  <a:solidFill>
                    <a:schemeClr val="tx2">
                      <a:lumMod val="75000"/>
                    </a:schemeClr>
                  </a:solidFill>
                  <a:latin typeface="Arial"/>
                  <a:cs typeface="Arial"/>
                </a:rPr>
                <a:t/>
              </a:r>
              <a:br>
                <a:rPr lang="en-US" sz="1200" dirty="0" smtClean="0">
                  <a:solidFill>
                    <a:schemeClr val="tx2">
                      <a:lumMod val="75000"/>
                    </a:schemeClr>
                  </a:solidFill>
                  <a:latin typeface="Arial"/>
                  <a:cs typeface="Arial"/>
                </a:rPr>
              </a:br>
              <a:r>
                <a:rPr lang="en-US" sz="1200" dirty="0" smtClean="0">
                  <a:solidFill>
                    <a:schemeClr val="tx2">
                      <a:lumMod val="75000"/>
                    </a:schemeClr>
                  </a:solidFill>
                  <a:latin typeface="Arial"/>
                  <a:cs typeface="Arial"/>
                </a:rPr>
                <a:t>IN</a:t>
              </a:r>
              <a:r>
                <a:rPr lang="en-US" sz="1200" dirty="0">
                  <a:solidFill>
                    <a:schemeClr val="tx2">
                      <a:lumMod val="75000"/>
                    </a:schemeClr>
                  </a:solidFill>
                  <a:latin typeface="Arial"/>
                  <a:cs typeface="Arial"/>
                </a:rPr>
                <a:t> </a:t>
              </a:r>
              <a:r>
                <a:rPr lang="en-US" sz="1200" dirty="0" smtClean="0">
                  <a:solidFill>
                    <a:schemeClr val="tx2">
                      <a:lumMod val="75000"/>
                    </a:schemeClr>
                  </a:solidFill>
                  <a:latin typeface="Arial"/>
                  <a:cs typeface="Arial"/>
                </a:rPr>
                <a:t>VOLUME</a:t>
              </a:r>
              <a:br>
                <a:rPr lang="en-US" sz="1200" dirty="0" smtClean="0">
                  <a:solidFill>
                    <a:schemeClr val="tx2">
                      <a:lumMod val="75000"/>
                    </a:schemeClr>
                  </a:solidFill>
                  <a:latin typeface="Arial"/>
                  <a:cs typeface="Arial"/>
                </a:rPr>
              </a:br>
              <a:r>
                <a:rPr lang="en-US" sz="1200" dirty="0" smtClean="0">
                  <a:solidFill>
                    <a:schemeClr val="tx2">
                      <a:lumMod val="75000"/>
                    </a:schemeClr>
                  </a:solidFill>
                  <a:latin typeface="Arial"/>
                  <a:cs typeface="Arial"/>
                </a:rPr>
                <a:t>AND DIVERSITY</a:t>
              </a:r>
              <a:endParaRPr lang="en-US" sz="1200" dirty="0">
                <a:solidFill>
                  <a:schemeClr val="tx2">
                    <a:lumMod val="75000"/>
                  </a:schemeClr>
                </a:solidFill>
                <a:latin typeface="Arial"/>
                <a:cs typeface="Arial"/>
              </a:endParaRPr>
            </a:p>
          </p:txBody>
        </p:sp>
      </p:grpSp>
      <p:grpSp>
        <p:nvGrpSpPr>
          <p:cNvPr id="10" name="Group 77"/>
          <p:cNvGrpSpPr/>
          <p:nvPr/>
        </p:nvGrpSpPr>
        <p:grpSpPr>
          <a:xfrm>
            <a:off x="6083350" y="849654"/>
            <a:ext cx="2908250" cy="1645896"/>
            <a:chOff x="5629965" y="2907054"/>
            <a:chExt cx="2908250" cy="1645896"/>
          </a:xfrm>
        </p:grpSpPr>
        <p:pic>
          <p:nvPicPr>
            <p:cNvPr id="79" name="Picture 78"/>
            <p:cNvPicPr>
              <a:picLocks noChangeAspect="1"/>
            </p:cNvPicPr>
            <p:nvPr/>
          </p:nvPicPr>
          <p:blipFill>
            <a:blip r:embed="rId3"/>
            <a:stretch>
              <a:fillRect/>
            </a:stretch>
          </p:blipFill>
          <p:spPr>
            <a:xfrm>
              <a:off x="5629965" y="2907054"/>
              <a:ext cx="1231850" cy="1645896"/>
            </a:xfrm>
            <a:prstGeom prst="rect">
              <a:avLst/>
            </a:prstGeom>
          </p:spPr>
        </p:pic>
        <p:sp>
          <p:nvSpPr>
            <p:cNvPr id="80" name="TextBox 79"/>
            <p:cNvSpPr txBox="1"/>
            <p:nvPr/>
          </p:nvSpPr>
          <p:spPr>
            <a:xfrm>
              <a:off x="6768199" y="3127466"/>
              <a:ext cx="1770016" cy="369332"/>
            </a:xfrm>
            <a:prstGeom prst="rect">
              <a:avLst/>
            </a:prstGeom>
            <a:noFill/>
            <a:ln>
              <a:noFill/>
            </a:ln>
          </p:spPr>
          <p:txBody>
            <a:bodyPr wrap="none" lIns="0" tIns="0" rIns="0" bIns="0" rtlCol="0">
              <a:spAutoFit/>
            </a:bodyPr>
            <a:lstStyle/>
            <a:p>
              <a:r>
                <a:rPr lang="en-US" sz="1200" dirty="0" smtClean="0">
                  <a:solidFill>
                    <a:schemeClr val="tx2">
                      <a:lumMod val="75000"/>
                    </a:schemeClr>
                  </a:solidFill>
                  <a:latin typeface="Arial"/>
                  <a:cs typeface="Arial"/>
                </a:rPr>
                <a:t>DATA CAN BE </a:t>
              </a:r>
              <a:r>
                <a:rPr lang="en-US" sz="1200" b="1" dirty="0" smtClean="0">
                  <a:solidFill>
                    <a:schemeClr val="tx2">
                      <a:lumMod val="75000"/>
                    </a:schemeClr>
                  </a:solidFill>
                  <a:latin typeface="Arial"/>
                  <a:cs typeface="Arial"/>
                </a:rPr>
                <a:t>DIRTY </a:t>
              </a:r>
              <a:r>
                <a:rPr lang="en-US" sz="1200" dirty="0" smtClean="0">
                  <a:solidFill>
                    <a:schemeClr val="tx2">
                      <a:lumMod val="75000"/>
                    </a:schemeClr>
                  </a:solidFill>
                  <a:latin typeface="Arial"/>
                  <a:cs typeface="Arial"/>
                </a:rPr>
                <a:t>OR</a:t>
              </a:r>
              <a:br>
                <a:rPr lang="en-US" sz="1200" dirty="0" smtClean="0">
                  <a:solidFill>
                    <a:schemeClr val="tx2">
                      <a:lumMod val="75000"/>
                    </a:schemeClr>
                  </a:solidFill>
                  <a:latin typeface="Arial"/>
                  <a:cs typeface="Arial"/>
                </a:rPr>
              </a:br>
              <a:r>
                <a:rPr lang="en-US" sz="1200" dirty="0" smtClean="0">
                  <a:solidFill>
                    <a:schemeClr val="tx2">
                      <a:lumMod val="75000"/>
                    </a:schemeClr>
                  </a:solidFill>
                  <a:latin typeface="Arial"/>
                  <a:cs typeface="Arial"/>
                </a:rPr>
                <a:t>OF </a:t>
              </a:r>
              <a:r>
                <a:rPr lang="en-US" sz="1200" b="1" dirty="0" smtClean="0">
                  <a:solidFill>
                    <a:schemeClr val="tx2">
                      <a:lumMod val="75000"/>
                    </a:schemeClr>
                  </a:solidFill>
                  <a:latin typeface="Arial"/>
                  <a:cs typeface="Arial"/>
                </a:rPr>
                <a:t>UNCERTAIN VALUE</a:t>
              </a:r>
              <a:endParaRPr lang="en-US" sz="1200" b="1" dirty="0">
                <a:solidFill>
                  <a:schemeClr val="tx2">
                    <a:lumMod val="75000"/>
                  </a:schemeClr>
                </a:solidFill>
                <a:latin typeface="Arial"/>
                <a:cs typeface="Arial"/>
              </a:endParaRPr>
            </a:p>
          </p:txBody>
        </p:sp>
      </p:grpSp>
      <p:grpSp>
        <p:nvGrpSpPr>
          <p:cNvPr id="16" name="Group 37"/>
          <p:cNvGrpSpPr/>
          <p:nvPr/>
        </p:nvGrpSpPr>
        <p:grpSpPr>
          <a:xfrm>
            <a:off x="2133600" y="2759433"/>
            <a:ext cx="6934202" cy="1595955"/>
            <a:chOff x="2133600" y="2759433"/>
            <a:chExt cx="6934202" cy="1595955"/>
          </a:xfrm>
        </p:grpSpPr>
        <p:sp>
          <p:nvSpPr>
            <p:cNvPr id="27" name="Round Same Side Corner Rectangle 26"/>
            <p:cNvSpPr/>
            <p:nvPr/>
          </p:nvSpPr>
          <p:spPr>
            <a:xfrm rot="5400000">
              <a:off x="4937484" y="225070"/>
              <a:ext cx="1326434" cy="6934202"/>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grpSp>
          <p:nvGrpSpPr>
            <p:cNvPr id="19" name="Group 5"/>
            <p:cNvGrpSpPr/>
            <p:nvPr/>
          </p:nvGrpSpPr>
          <p:grpSpPr>
            <a:xfrm>
              <a:off x="5673018" y="3266883"/>
              <a:ext cx="1243905" cy="952181"/>
              <a:chOff x="6535804" y="2417860"/>
              <a:chExt cx="1243905" cy="952181"/>
            </a:xfrm>
          </p:grpSpPr>
          <p:sp>
            <p:nvSpPr>
              <p:cNvPr id="7" name="TextBox 6"/>
              <p:cNvSpPr txBox="1"/>
              <p:nvPr/>
            </p:nvSpPr>
            <p:spPr>
              <a:xfrm>
                <a:off x="6629400" y="2417860"/>
                <a:ext cx="560675" cy="153888"/>
              </a:xfrm>
              <a:prstGeom prst="rect">
                <a:avLst/>
              </a:prstGeom>
              <a:noFill/>
              <a:ln>
                <a:noFill/>
              </a:ln>
            </p:spPr>
            <p:txBody>
              <a:bodyPr wrap="none" lIns="0" tIns="0" rIns="0" bIns="0" rtlCol="0">
                <a:spAutoFit/>
              </a:bodyPr>
              <a:lstStyle/>
              <a:p>
                <a:r>
                  <a:rPr lang="en-US" sz="1000" b="1" dirty="0" smtClean="0">
                    <a:solidFill>
                      <a:srgbClr val="000000"/>
                    </a:solidFill>
                    <a:latin typeface="Arial"/>
                    <a:cs typeface="Arial"/>
                  </a:rPr>
                  <a:t>Websites</a:t>
                </a:r>
                <a:endParaRPr lang="en-US" sz="1000" b="1" dirty="0">
                  <a:solidFill>
                    <a:srgbClr val="000000"/>
                  </a:solidFill>
                  <a:latin typeface="Arial"/>
                  <a:cs typeface="Arial"/>
                </a:endParaRPr>
              </a:p>
            </p:txBody>
          </p:sp>
          <p:pic>
            <p:nvPicPr>
              <p:cNvPr id="8"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535804" y="2437112"/>
                <a:ext cx="1243905" cy="932929"/>
              </a:xfrm>
              <a:prstGeom prst="rect">
                <a:avLst/>
              </a:prstGeom>
              <a:noFill/>
              <a:ln w="9525" algn="ctr">
                <a:noFill/>
                <a:miter lim="800000"/>
                <a:headEnd/>
                <a:tailEnd/>
              </a:ln>
            </p:spPr>
          </p:pic>
          <p:sp>
            <p:nvSpPr>
              <p:cNvPr id="9" name="Cloud 8"/>
              <p:cNvSpPr/>
              <p:nvPr/>
            </p:nvSpPr>
            <p:spPr>
              <a:xfrm>
                <a:off x="6597752" y="2709187"/>
                <a:ext cx="717448" cy="489925"/>
              </a:xfrm>
              <a:prstGeom prst="cloud">
                <a:avLst/>
              </a:prstGeom>
              <a:ln/>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endParaRPr lang="en-US" sz="1600" dirty="0" err="1">
                  <a:solidFill>
                    <a:srgbClr val="000000"/>
                  </a:solidFill>
                  <a:latin typeface="Arial"/>
                  <a:cs typeface="Arial"/>
                </a:endParaRPr>
              </a:p>
            </p:txBody>
          </p:sp>
        </p:grpSp>
        <p:grpSp>
          <p:nvGrpSpPr>
            <p:cNvPr id="23" name="Group 9"/>
            <p:cNvGrpSpPr/>
            <p:nvPr/>
          </p:nvGrpSpPr>
          <p:grpSpPr>
            <a:xfrm>
              <a:off x="6916923" y="3259505"/>
              <a:ext cx="805766" cy="836648"/>
              <a:chOff x="6596281" y="3560862"/>
              <a:chExt cx="805766" cy="836648"/>
            </a:xfrm>
          </p:grpSpPr>
          <p:sp>
            <p:nvSpPr>
              <p:cNvPr id="11" name="TextBox 10"/>
              <p:cNvSpPr txBox="1"/>
              <p:nvPr/>
            </p:nvSpPr>
            <p:spPr>
              <a:xfrm>
                <a:off x="6629400" y="3560862"/>
                <a:ext cx="772647" cy="153888"/>
              </a:xfrm>
              <a:prstGeom prst="rect">
                <a:avLst/>
              </a:prstGeom>
              <a:noFill/>
              <a:ln>
                <a:noFill/>
              </a:ln>
            </p:spPr>
            <p:txBody>
              <a:bodyPr wrap="none" lIns="0" tIns="0" rIns="0" bIns="0" rtlCol="0">
                <a:spAutoFit/>
              </a:bodyPr>
              <a:lstStyle/>
              <a:p>
                <a:r>
                  <a:rPr lang="en-US" sz="1000" b="1" dirty="0">
                    <a:solidFill>
                      <a:srgbClr val="000000"/>
                    </a:solidFill>
                    <a:latin typeface="Arial"/>
                    <a:cs typeface="Arial"/>
                  </a:rPr>
                  <a:t>Social </a:t>
                </a:r>
                <a:r>
                  <a:rPr lang="en-US" sz="1000" b="1" dirty="0" smtClean="0">
                    <a:solidFill>
                      <a:srgbClr val="000000"/>
                    </a:solidFill>
                    <a:latin typeface="Arial"/>
                    <a:cs typeface="Arial"/>
                  </a:rPr>
                  <a:t>Media</a:t>
                </a:r>
                <a:endParaRPr lang="en-US" sz="1000" b="1" dirty="0">
                  <a:solidFill>
                    <a:srgbClr val="000000"/>
                  </a:solidFill>
                  <a:latin typeface="Arial"/>
                  <a:cs typeface="Arial"/>
                </a:endParaRPr>
              </a:p>
            </p:txBody>
          </p:sp>
          <p:pic>
            <p:nvPicPr>
              <p:cNvPr id="12" name="Picture 11" descr="677166248.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50386" y="3816158"/>
                <a:ext cx="243828" cy="243827"/>
              </a:xfrm>
              <a:prstGeom prst="rect">
                <a:avLst/>
              </a:prstGeom>
            </p:spPr>
          </p:pic>
          <p:pic>
            <p:nvPicPr>
              <p:cNvPr id="13" name="Picture 12" descr="1061260918.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29400" y="3809486"/>
                <a:ext cx="248223" cy="248223"/>
              </a:xfrm>
              <a:prstGeom prst="rect">
                <a:avLst/>
              </a:prstGeom>
            </p:spPr>
          </p:pic>
          <p:pic>
            <p:nvPicPr>
              <p:cNvPr id="14" name="Picture 13"/>
              <p:cNvPicPr>
                <a:picLocks noChangeAspect="1"/>
              </p:cNvPicPr>
              <p:nvPr/>
            </p:nvPicPr>
            <p:blipFill>
              <a:blip r:embed="rId7"/>
              <a:stretch>
                <a:fillRect/>
              </a:stretch>
            </p:blipFill>
            <p:spPr>
              <a:xfrm>
                <a:off x="6596281" y="4088882"/>
                <a:ext cx="308628" cy="308628"/>
              </a:xfrm>
              <a:prstGeom prst="rect">
                <a:avLst/>
              </a:prstGeom>
            </p:spPr>
          </p:pic>
          <p:pic>
            <p:nvPicPr>
              <p:cNvPr id="15" name="Picture 14" descr="blogger_32.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39203" y="4121664"/>
                <a:ext cx="249794" cy="249794"/>
              </a:xfrm>
              <a:prstGeom prst="rect">
                <a:avLst/>
              </a:prstGeom>
            </p:spPr>
          </p:pic>
        </p:grpSp>
        <p:grpSp>
          <p:nvGrpSpPr>
            <p:cNvPr id="28" name="Group 15"/>
            <p:cNvGrpSpPr/>
            <p:nvPr/>
          </p:nvGrpSpPr>
          <p:grpSpPr>
            <a:xfrm>
              <a:off x="2514600" y="3266883"/>
              <a:ext cx="1159398" cy="981267"/>
              <a:chOff x="1183613" y="3563902"/>
              <a:chExt cx="1159398" cy="981267"/>
            </a:xfrm>
          </p:grpSpPr>
          <p:pic>
            <p:nvPicPr>
              <p:cNvPr id="17"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1183613" y="3869129"/>
                <a:ext cx="901386" cy="676040"/>
              </a:xfrm>
              <a:prstGeom prst="rect">
                <a:avLst/>
              </a:prstGeom>
              <a:noFill/>
              <a:ln w="9525" algn="ctr">
                <a:noFill/>
                <a:miter lim="800000"/>
                <a:headEnd/>
                <a:tailEnd/>
              </a:ln>
            </p:spPr>
          </p:pic>
          <p:sp>
            <p:nvSpPr>
              <p:cNvPr id="18" name="TextBox 17"/>
              <p:cNvSpPr txBox="1"/>
              <p:nvPr/>
            </p:nvSpPr>
            <p:spPr>
              <a:xfrm>
                <a:off x="1269312" y="3563902"/>
                <a:ext cx="1073699" cy="307777"/>
              </a:xfrm>
              <a:prstGeom prst="rect">
                <a:avLst/>
              </a:prstGeom>
              <a:noFill/>
              <a:ln>
                <a:noFill/>
              </a:ln>
            </p:spPr>
            <p:txBody>
              <a:bodyPr wrap="none" lIns="0" tIns="0" rIns="0" bIns="0" rtlCol="0">
                <a:spAutoFit/>
              </a:bodyPr>
              <a:lstStyle/>
              <a:p>
                <a:r>
                  <a:rPr lang="en-US" sz="1000" b="1" dirty="0" smtClean="0">
                    <a:solidFill>
                      <a:srgbClr val="000000"/>
                    </a:solidFill>
                    <a:latin typeface="Arial"/>
                    <a:cs typeface="Arial"/>
                  </a:rPr>
                  <a:t>Text in Enterprise</a:t>
                </a:r>
                <a:br>
                  <a:rPr lang="en-US" sz="1000" b="1" dirty="0" smtClean="0">
                    <a:solidFill>
                      <a:srgbClr val="000000"/>
                    </a:solidFill>
                    <a:latin typeface="Arial"/>
                    <a:cs typeface="Arial"/>
                  </a:rPr>
                </a:br>
                <a:r>
                  <a:rPr lang="en-US" sz="1000" b="1" dirty="0" smtClean="0">
                    <a:solidFill>
                      <a:srgbClr val="000000"/>
                    </a:solidFill>
                    <a:latin typeface="Arial"/>
                    <a:cs typeface="Arial"/>
                  </a:rPr>
                  <a:t>Applications</a:t>
                </a:r>
                <a:endParaRPr lang="en-US" sz="1000" b="1" dirty="0">
                  <a:solidFill>
                    <a:srgbClr val="000000"/>
                  </a:solidFill>
                  <a:latin typeface="Arial"/>
                  <a:cs typeface="Arial"/>
                </a:endParaRPr>
              </a:p>
            </p:txBody>
          </p:sp>
        </p:grpSp>
        <p:grpSp>
          <p:nvGrpSpPr>
            <p:cNvPr id="29" name="Group 18"/>
            <p:cNvGrpSpPr/>
            <p:nvPr/>
          </p:nvGrpSpPr>
          <p:grpSpPr>
            <a:xfrm>
              <a:off x="3844218" y="3266883"/>
              <a:ext cx="1753097" cy="925635"/>
              <a:chOff x="6629400" y="1047750"/>
              <a:chExt cx="1753097" cy="925635"/>
            </a:xfrm>
          </p:grpSpPr>
          <p:sp>
            <p:nvSpPr>
              <p:cNvPr id="20" name="TextBox 19"/>
              <p:cNvSpPr txBox="1"/>
              <p:nvPr/>
            </p:nvSpPr>
            <p:spPr>
              <a:xfrm>
                <a:off x="6629400" y="1047750"/>
                <a:ext cx="1753097" cy="307777"/>
              </a:xfrm>
              <a:prstGeom prst="rect">
                <a:avLst/>
              </a:prstGeom>
              <a:noFill/>
              <a:ln>
                <a:noFill/>
              </a:ln>
            </p:spPr>
            <p:txBody>
              <a:bodyPr wrap="none" lIns="0" tIns="0" rIns="0" bIns="0" rtlCol="0">
                <a:spAutoFit/>
              </a:bodyPr>
              <a:lstStyle/>
              <a:p>
                <a:r>
                  <a:rPr lang="en-US" sz="1000" b="1" dirty="0">
                    <a:solidFill>
                      <a:srgbClr val="000000"/>
                    </a:solidFill>
                    <a:latin typeface="Arial"/>
                    <a:cs typeface="Arial"/>
                  </a:rPr>
                  <a:t>Enterprise Content </a:t>
                </a:r>
                <a:r>
                  <a:rPr lang="en-US" sz="1000" b="1" dirty="0" smtClean="0">
                    <a:solidFill>
                      <a:srgbClr val="000000"/>
                    </a:solidFill>
                    <a:latin typeface="Arial"/>
                    <a:cs typeface="Arial"/>
                  </a:rPr>
                  <a:t>Systems,</a:t>
                </a:r>
                <a:br>
                  <a:rPr lang="en-US" sz="1000" b="1" dirty="0" smtClean="0">
                    <a:solidFill>
                      <a:srgbClr val="000000"/>
                    </a:solidFill>
                    <a:latin typeface="Arial"/>
                    <a:cs typeface="Arial"/>
                  </a:rPr>
                </a:br>
                <a:r>
                  <a:rPr lang="en-US" sz="1000" b="1" dirty="0" smtClean="0">
                    <a:solidFill>
                      <a:srgbClr val="000000"/>
                    </a:solidFill>
                    <a:latin typeface="Arial"/>
                    <a:cs typeface="Arial"/>
                  </a:rPr>
                  <a:t>File Systems, Email</a:t>
                </a:r>
                <a:endParaRPr lang="en-US" sz="1000" dirty="0">
                  <a:solidFill>
                    <a:srgbClr val="000000"/>
                  </a:solidFill>
                  <a:latin typeface="Arial"/>
                  <a:cs typeface="Arial"/>
                </a:endParaRPr>
              </a:p>
            </p:txBody>
          </p:sp>
          <p:pic>
            <p:nvPicPr>
              <p:cNvPr id="21"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934200" y="1406428"/>
                <a:ext cx="755944" cy="566957"/>
              </a:xfrm>
              <a:prstGeom prst="rect">
                <a:avLst/>
              </a:prstGeom>
              <a:noFill/>
              <a:ln w="9525" algn="ctr">
                <a:noFill/>
                <a:miter lim="800000"/>
                <a:headEnd/>
                <a:tailEnd/>
              </a:ln>
            </p:spPr>
          </p:pic>
          <p:pic>
            <p:nvPicPr>
              <p:cNvPr id="22" name="Picture 21" descr="unstructured-data.png"/>
              <p:cNvPicPr>
                <a:picLocks noChangeAspect="1"/>
              </p:cNvPicPr>
              <p:nvPr/>
            </p:nvPicPr>
            <p:blipFill>
              <a:blip r:embed="rId11" cstate="print"/>
              <a:stretch>
                <a:fillRect/>
              </a:stretch>
            </p:blipFill>
            <p:spPr>
              <a:xfrm>
                <a:off x="6646177" y="1482628"/>
                <a:ext cx="632564" cy="457200"/>
              </a:xfrm>
              <a:prstGeom prst="rect">
                <a:avLst/>
              </a:prstGeom>
            </p:spPr>
          </p:pic>
        </p:grpSp>
        <p:grpSp>
          <p:nvGrpSpPr>
            <p:cNvPr id="30" name="Group 22"/>
            <p:cNvGrpSpPr/>
            <p:nvPr/>
          </p:nvGrpSpPr>
          <p:grpSpPr>
            <a:xfrm>
              <a:off x="7636398" y="3272229"/>
              <a:ext cx="1371600" cy="718962"/>
              <a:chOff x="9414357" y="3409907"/>
              <a:chExt cx="1371600" cy="718962"/>
            </a:xfrm>
          </p:grpSpPr>
          <p:sp>
            <p:nvSpPr>
              <p:cNvPr id="24" name="Rectangle 8"/>
              <p:cNvSpPr>
                <a:spLocks noChangeArrowheads="1"/>
              </p:cNvSpPr>
              <p:nvPr/>
            </p:nvSpPr>
            <p:spPr bwMode="auto">
              <a:xfrm>
                <a:off x="9414357" y="3409907"/>
                <a:ext cx="1371600" cy="153888"/>
              </a:xfrm>
              <a:prstGeom prst="rect">
                <a:avLst/>
              </a:prstGeom>
              <a:no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b="1" dirty="0">
                    <a:solidFill>
                      <a:srgbClr val="000000"/>
                    </a:solidFill>
                    <a:latin typeface="Arial"/>
                    <a:cs typeface="Arial"/>
                  </a:rPr>
                  <a:t>Big Data</a:t>
                </a:r>
              </a:p>
            </p:txBody>
          </p:sp>
          <p:pic>
            <p:nvPicPr>
              <p:cNvPr id="25" name="Picture 24"/>
              <p:cNvPicPr>
                <a:picLocks noChangeAspect="1"/>
              </p:cNvPicPr>
              <p:nvPr/>
            </p:nvPicPr>
            <p:blipFill>
              <a:blip r:embed="rId12">
                <a:grayscl/>
              </a:blip>
              <a:stretch>
                <a:fillRect/>
              </a:stretch>
            </p:blipFill>
            <p:spPr>
              <a:xfrm>
                <a:off x="9829800" y="3690719"/>
                <a:ext cx="584200" cy="438150"/>
              </a:xfrm>
              <a:prstGeom prst="rect">
                <a:avLst/>
              </a:prstGeom>
            </p:spPr>
          </p:pic>
        </p:grpSp>
        <p:cxnSp>
          <p:nvCxnSpPr>
            <p:cNvPr id="59" name="Straight Connector 58"/>
            <p:cNvCxnSpPr/>
            <p:nvPr/>
          </p:nvCxnSpPr>
          <p:spPr>
            <a:xfrm>
              <a:off x="2133600" y="2864786"/>
              <a:ext cx="6714643"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Content Placeholder 7"/>
            <p:cNvSpPr txBox="1">
              <a:spLocks/>
            </p:cNvSpPr>
            <p:nvPr/>
          </p:nvSpPr>
          <p:spPr bwMode="auto">
            <a:xfrm>
              <a:off x="4191000" y="2759433"/>
              <a:ext cx="1901414" cy="18466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defTabSz="914400" eaLnBrk="0" fontAlgn="base" hangingPunct="0">
                <a:spcBef>
                  <a:spcPts val="500"/>
                </a:spcBef>
                <a:spcAft>
                  <a:spcPts val="200"/>
                </a:spcAft>
                <a:buClr>
                  <a:srgbClr val="FF0000"/>
                </a:buClr>
                <a:buFont typeface="Arial" pitchFamily="34" charset="0"/>
                <a:buNone/>
                <a:defRPr/>
              </a:pPr>
              <a:r>
                <a:rPr lang="en-US" sz="1200" b="1" dirty="0" smtClean="0">
                  <a:solidFill>
                    <a:schemeClr val="tx2">
                      <a:lumMod val="75000"/>
                    </a:schemeClr>
                  </a:solidFill>
                  <a:latin typeface="Arial" pitchFamily="34" charset="0"/>
                  <a:ea typeface="ＭＳ Ｐゴシック" pitchFamily="34" charset="-128"/>
                  <a:cs typeface="ＭＳ Ｐゴシック" pitchFamily="127" charset="-128"/>
                </a:rPr>
                <a:t>80%</a:t>
              </a:r>
              <a:r>
                <a:rPr lang="en-US" sz="1200" dirty="0" smtClean="0">
                  <a:solidFill>
                    <a:schemeClr val="tx2">
                      <a:lumMod val="75000"/>
                    </a:schemeClr>
                  </a:solidFill>
                  <a:latin typeface="Arial" pitchFamily="34" charset="0"/>
                  <a:ea typeface="ＭＳ Ｐゴシック" pitchFamily="34" charset="-128"/>
                  <a:cs typeface="ＭＳ Ｐゴシック" pitchFamily="127" charset="-128"/>
                </a:rPr>
                <a:t> UNSTRUCTURED</a:t>
              </a:r>
              <a:endParaRPr lang="en-US" sz="1200" dirty="0">
                <a:solidFill>
                  <a:schemeClr val="tx2">
                    <a:lumMod val="75000"/>
                  </a:schemeClr>
                </a:solidFill>
                <a:latin typeface="Arial" pitchFamily="34" charset="0"/>
                <a:ea typeface="ＭＳ Ｐゴシック" pitchFamily="34" charset="-128"/>
                <a:cs typeface="ＭＳ Ｐゴシック" pitchFamily="127" charset="-128"/>
              </a:endParaRPr>
            </a:p>
          </p:txBody>
        </p:sp>
      </p:grpSp>
      <p:grpSp>
        <p:nvGrpSpPr>
          <p:cNvPr id="32" name="Group 49"/>
          <p:cNvGrpSpPr/>
          <p:nvPr/>
        </p:nvGrpSpPr>
        <p:grpSpPr>
          <a:xfrm>
            <a:off x="0" y="2724150"/>
            <a:ext cx="2133601" cy="1905000"/>
            <a:chOff x="0" y="2724150"/>
            <a:chExt cx="2133601" cy="1905000"/>
          </a:xfrm>
        </p:grpSpPr>
        <p:sp>
          <p:nvSpPr>
            <p:cNvPr id="45" name="Rectangle 44"/>
            <p:cNvSpPr/>
            <p:nvPr/>
          </p:nvSpPr>
          <p:spPr>
            <a:xfrm>
              <a:off x="0" y="2724150"/>
              <a:ext cx="2133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8"/>
            <p:cNvGrpSpPr/>
            <p:nvPr/>
          </p:nvGrpSpPr>
          <p:grpSpPr>
            <a:xfrm>
              <a:off x="76200" y="2768084"/>
              <a:ext cx="2057401" cy="1788368"/>
              <a:chOff x="76200" y="2768084"/>
              <a:chExt cx="2057401" cy="1788368"/>
            </a:xfrm>
          </p:grpSpPr>
          <p:sp>
            <p:nvSpPr>
              <p:cNvPr id="26" name="Round Same Side Corner Rectangle 25"/>
              <p:cNvSpPr/>
              <p:nvPr/>
            </p:nvSpPr>
            <p:spPr>
              <a:xfrm rot="16200000">
                <a:off x="441684" y="2663467"/>
                <a:ext cx="1326434" cy="2057401"/>
              </a:xfrm>
              <a:prstGeom prst="round2Same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grpSp>
            <p:nvGrpSpPr>
              <p:cNvPr id="35" name="Group 2"/>
              <p:cNvGrpSpPr/>
              <p:nvPr/>
            </p:nvGrpSpPr>
            <p:grpSpPr>
              <a:xfrm>
                <a:off x="381000" y="3109555"/>
                <a:ext cx="1442760" cy="1446897"/>
                <a:chOff x="1224240" y="1048653"/>
                <a:chExt cx="1442760" cy="1446897"/>
              </a:xfrm>
            </p:grpSpPr>
            <p:pic>
              <p:nvPicPr>
                <p:cNvPr id="4"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tretch>
                  <a:fillRect/>
                </a:stretch>
              </p:blipFill>
              <p:spPr bwMode="auto">
                <a:xfrm>
                  <a:off x="1224240" y="1413480"/>
                  <a:ext cx="1442760" cy="1082070"/>
                </a:xfrm>
                <a:prstGeom prst="rect">
                  <a:avLst/>
                </a:prstGeom>
                <a:noFill/>
                <a:ln w="9525">
                  <a:noFill/>
                  <a:miter lim="800000"/>
                  <a:headEnd/>
                  <a:tailEnd/>
                </a:ln>
                <a:effectLst/>
              </p:spPr>
            </p:pic>
            <p:sp>
              <p:nvSpPr>
                <p:cNvPr id="5" name="TextBox 4"/>
                <p:cNvSpPr txBox="1"/>
                <p:nvPr/>
              </p:nvSpPr>
              <p:spPr>
                <a:xfrm>
                  <a:off x="1295400" y="1048653"/>
                  <a:ext cx="1335001" cy="307777"/>
                </a:xfrm>
                <a:prstGeom prst="rect">
                  <a:avLst/>
                </a:prstGeom>
                <a:noFill/>
                <a:ln>
                  <a:noFill/>
                </a:ln>
              </p:spPr>
              <p:txBody>
                <a:bodyPr wrap="none" lIns="0" tIns="0" rIns="0" bIns="0" rtlCol="0">
                  <a:spAutoFit/>
                </a:bodyPr>
                <a:lstStyle/>
                <a:p>
                  <a:r>
                    <a:rPr lang="en-US" sz="1000" b="1" dirty="0" smtClean="0">
                      <a:solidFill>
                        <a:srgbClr val="000000"/>
                      </a:solidFill>
                      <a:latin typeface="Arial"/>
                      <a:cs typeface="Arial"/>
                    </a:rPr>
                    <a:t>Business Intelligence</a:t>
                  </a:r>
                  <a:br>
                    <a:rPr lang="en-US" sz="1000" b="1" dirty="0" smtClean="0">
                      <a:solidFill>
                        <a:srgbClr val="000000"/>
                      </a:solidFill>
                      <a:latin typeface="Arial"/>
                      <a:cs typeface="Arial"/>
                    </a:rPr>
                  </a:br>
                  <a:r>
                    <a:rPr lang="en-US" sz="1000" b="1" dirty="0" smtClean="0">
                      <a:solidFill>
                        <a:srgbClr val="000000"/>
                      </a:solidFill>
                      <a:latin typeface="Arial"/>
                      <a:cs typeface="Arial"/>
                    </a:rPr>
                    <a:t>and Data Warehouses</a:t>
                  </a:r>
                  <a:endParaRPr lang="en-US" sz="1000" b="1" dirty="0">
                    <a:solidFill>
                      <a:srgbClr val="000000"/>
                    </a:solidFill>
                    <a:latin typeface="Arial"/>
                    <a:cs typeface="Arial"/>
                  </a:endParaRPr>
                </a:p>
              </p:txBody>
            </p:sp>
          </p:grpSp>
          <p:cxnSp>
            <p:nvCxnSpPr>
              <p:cNvPr id="61" name="Straight Connector 60"/>
              <p:cNvCxnSpPr/>
              <p:nvPr/>
            </p:nvCxnSpPr>
            <p:spPr>
              <a:xfrm flipV="1">
                <a:off x="246420" y="2864786"/>
                <a:ext cx="1887179" cy="903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Content Placeholder 7"/>
              <p:cNvSpPr txBox="1">
                <a:spLocks/>
              </p:cNvSpPr>
              <p:nvPr/>
            </p:nvSpPr>
            <p:spPr bwMode="auto">
              <a:xfrm>
                <a:off x="381000" y="2768084"/>
                <a:ext cx="1600200" cy="184666"/>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defTabSz="914400" eaLnBrk="0" fontAlgn="base" hangingPunct="0">
                  <a:spcBef>
                    <a:spcPts val="500"/>
                  </a:spcBef>
                  <a:spcAft>
                    <a:spcPts val="200"/>
                  </a:spcAft>
                  <a:buClr>
                    <a:srgbClr val="FF0000"/>
                  </a:buClr>
                  <a:buFont typeface="Arial" pitchFamily="34" charset="0"/>
                  <a:buNone/>
                  <a:defRPr/>
                </a:pPr>
                <a:r>
                  <a:rPr lang="en-US" sz="1200" b="1" dirty="0" smtClean="0">
                    <a:solidFill>
                      <a:schemeClr val="tx1">
                        <a:lumMod val="65000"/>
                        <a:lumOff val="35000"/>
                      </a:schemeClr>
                    </a:solidFill>
                    <a:latin typeface="Arial" pitchFamily="34" charset="0"/>
                    <a:ea typeface="ＭＳ Ｐゴシック" pitchFamily="34" charset="-128"/>
                    <a:cs typeface="ＭＳ Ｐゴシック" pitchFamily="127" charset="-128"/>
                  </a:rPr>
                  <a:t>20%</a:t>
                </a:r>
                <a:r>
                  <a:rPr lang="en-US" sz="1200" dirty="0" smtClean="0">
                    <a:solidFill>
                      <a:schemeClr val="tx1">
                        <a:lumMod val="65000"/>
                        <a:lumOff val="35000"/>
                      </a:schemeClr>
                    </a:solidFill>
                    <a:latin typeface="Arial" pitchFamily="34" charset="0"/>
                    <a:ea typeface="ＭＳ Ｐゴシック" pitchFamily="34" charset="-128"/>
                    <a:cs typeface="ＭＳ Ｐゴシック" pitchFamily="127" charset="-128"/>
                  </a:rPr>
                  <a:t> STRUCTURED</a:t>
                </a:r>
                <a:endParaRPr lang="en-US" sz="1200" dirty="0">
                  <a:solidFill>
                    <a:schemeClr val="tx1">
                      <a:lumMod val="65000"/>
                      <a:lumOff val="35000"/>
                    </a:schemeClr>
                  </a:solidFill>
                  <a:latin typeface="Arial" pitchFamily="34" charset="0"/>
                  <a:ea typeface="ＭＳ Ｐゴシック" pitchFamily="34" charset="-128"/>
                  <a:cs typeface="ＭＳ Ｐゴシック" pitchFamily="127" charset="-128"/>
                </a:endParaRPr>
              </a:p>
            </p:txBody>
          </p:sp>
        </p:grpSp>
      </p:grpSp>
      <p:grpSp>
        <p:nvGrpSpPr>
          <p:cNvPr id="36" name="Group 43"/>
          <p:cNvGrpSpPr/>
          <p:nvPr/>
        </p:nvGrpSpPr>
        <p:grpSpPr>
          <a:xfrm>
            <a:off x="228600" y="971550"/>
            <a:ext cx="2514600" cy="1371600"/>
            <a:chOff x="228600" y="971550"/>
            <a:chExt cx="2514600" cy="1371600"/>
          </a:xfrm>
        </p:grpSpPr>
        <p:sp>
          <p:nvSpPr>
            <p:cNvPr id="37" name="TextBox 36"/>
            <p:cNvSpPr txBox="1"/>
            <p:nvPr/>
          </p:nvSpPr>
          <p:spPr>
            <a:xfrm>
              <a:off x="381000" y="1973818"/>
              <a:ext cx="650727" cy="369332"/>
            </a:xfrm>
            <a:prstGeom prst="rect">
              <a:avLst/>
            </a:prstGeom>
            <a:solidFill>
              <a:schemeClr val="tx1">
                <a:lumMod val="65000"/>
                <a:lumOff val="35000"/>
              </a:schemeClr>
            </a:solidFill>
          </p:spPr>
          <p:txBody>
            <a:bodyPr wrap="none" rtlCol="0">
              <a:spAutoFit/>
            </a:bodyPr>
            <a:lstStyle/>
            <a:p>
              <a:r>
                <a:rPr lang="en-US" dirty="0" smtClean="0"/>
                <a:t>XML</a:t>
              </a:r>
              <a:endParaRPr lang="en-US" dirty="0"/>
            </a:p>
          </p:txBody>
        </p:sp>
        <p:grpSp>
          <p:nvGrpSpPr>
            <p:cNvPr id="38" name="Group 34"/>
            <p:cNvGrpSpPr/>
            <p:nvPr/>
          </p:nvGrpSpPr>
          <p:grpSpPr>
            <a:xfrm>
              <a:off x="228600" y="971550"/>
              <a:ext cx="838200" cy="914400"/>
              <a:chOff x="457200" y="1047750"/>
              <a:chExt cx="838200" cy="914400"/>
            </a:xfrm>
          </p:grpSpPr>
          <p:sp>
            <p:nvSpPr>
              <p:cNvPr id="34" name="Folded Corner 33"/>
              <p:cNvSpPr/>
              <p:nvPr/>
            </p:nvSpPr>
            <p:spPr>
              <a:xfrm>
                <a:off x="457200" y="1047750"/>
                <a:ext cx="838200" cy="914400"/>
              </a:xfrm>
              <a:prstGeom prst="foldedCorne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3892" y="1123950"/>
                <a:ext cx="400508" cy="369332"/>
              </a:xfrm>
              <a:prstGeom prst="rect">
                <a:avLst/>
              </a:prstGeom>
              <a:noFill/>
              <a:ln>
                <a:noFill/>
              </a:ln>
              <a:effectLst/>
            </p:spPr>
            <p:txBody>
              <a:bodyPr wrap="none" rtlCol="0">
                <a:spAutoFit/>
              </a:bodyPr>
              <a:lstStyle/>
              <a:p>
                <a:r>
                  <a:rPr lang="en-US" b="1" i="1" dirty="0" smtClean="0">
                    <a:latin typeface="Arial"/>
                    <a:cs typeface="Arial"/>
                  </a:rPr>
                  <a:t>A</a:t>
                </a:r>
                <a:endParaRPr lang="en-US" b="1" i="1" dirty="0">
                  <a:latin typeface="Arial"/>
                  <a:cs typeface="Arial"/>
                </a:endParaRPr>
              </a:p>
            </p:txBody>
          </p:sp>
          <p:cxnSp>
            <p:nvCxnSpPr>
              <p:cNvPr id="31" name="Straight Connector 30"/>
              <p:cNvCxnSpPr/>
              <p:nvPr/>
            </p:nvCxnSpPr>
            <p:spPr>
              <a:xfrm>
                <a:off x="838200" y="1200150"/>
                <a:ext cx="381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38200" y="1276350"/>
                <a:ext cx="381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38200" y="1352550"/>
                <a:ext cx="381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38200" y="1428750"/>
                <a:ext cx="381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3400" y="1504950"/>
                <a:ext cx="6858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33400" y="1581150"/>
                <a:ext cx="6858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33400" y="1657350"/>
                <a:ext cx="6858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3400" y="1733550"/>
                <a:ext cx="6858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3400" y="1809750"/>
                <a:ext cx="6858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1219200" y="1047750"/>
              <a:ext cx="1479371" cy="369332"/>
            </a:xfrm>
            <a:prstGeom prst="rect">
              <a:avLst/>
            </a:prstGeom>
            <a:noFill/>
            <a:ln>
              <a:noFill/>
            </a:ln>
          </p:spPr>
          <p:txBody>
            <a:bodyPr wrap="none" lIns="0" tIns="0" rIns="0" bIns="0" rtlCol="0">
              <a:spAutoFit/>
            </a:bodyPr>
            <a:lstStyle/>
            <a:p>
              <a:r>
                <a:rPr lang="en-US" sz="1200" dirty="0" smtClean="0">
                  <a:solidFill>
                    <a:schemeClr val="tx2">
                      <a:lumMod val="75000"/>
                    </a:schemeClr>
                  </a:solidFill>
                  <a:latin typeface="Arial"/>
                  <a:cs typeface="Arial"/>
                </a:rPr>
                <a:t>MOSTLY </a:t>
              </a:r>
              <a:r>
                <a:rPr lang="en-US" sz="1200" b="1" dirty="0" smtClean="0">
                  <a:solidFill>
                    <a:schemeClr val="tx2">
                      <a:lumMod val="75000"/>
                    </a:schemeClr>
                  </a:solidFill>
                  <a:latin typeface="Arial"/>
                  <a:cs typeface="Arial"/>
                </a:rPr>
                <a:t>TEXT</a:t>
              </a:r>
              <a:r>
                <a:rPr lang="en-US" sz="1200" dirty="0" smtClean="0">
                  <a:solidFill>
                    <a:schemeClr val="tx2">
                      <a:lumMod val="75000"/>
                    </a:schemeClr>
                  </a:solidFill>
                  <a:latin typeface="Arial"/>
                  <a:cs typeface="Arial"/>
                </a:rPr>
                <a:t>, AND</a:t>
              </a:r>
              <a:br>
                <a:rPr lang="en-US" sz="1200" dirty="0" smtClean="0">
                  <a:solidFill>
                    <a:schemeClr val="tx2">
                      <a:lumMod val="75000"/>
                    </a:schemeClr>
                  </a:solidFill>
                  <a:latin typeface="Arial"/>
                  <a:cs typeface="Arial"/>
                </a:rPr>
              </a:br>
              <a:r>
                <a:rPr lang="en-US" sz="1200" b="1" dirty="0" smtClean="0">
                  <a:solidFill>
                    <a:schemeClr val="tx2">
                      <a:lumMod val="75000"/>
                    </a:schemeClr>
                  </a:solidFill>
                  <a:latin typeface="Arial"/>
                  <a:cs typeface="Arial"/>
                </a:rPr>
                <a:t>DIVERSE SCHEMAS</a:t>
              </a:r>
              <a:endParaRPr lang="en-US" sz="1200" b="1" dirty="0">
                <a:solidFill>
                  <a:schemeClr val="tx2">
                    <a:lumMod val="75000"/>
                  </a:schemeClr>
                </a:solidFill>
                <a:latin typeface="Arial"/>
                <a:cs typeface="Arial"/>
              </a:endParaRPr>
            </a:p>
          </p:txBody>
        </p:sp>
        <p:pic>
          <p:nvPicPr>
            <p:cNvPr id="40" name="Picture 39" descr="datamodel.png"/>
            <p:cNvPicPr>
              <a:picLocks noChangeAspect="1"/>
            </p:cNvPicPr>
            <p:nvPr/>
          </p:nvPicPr>
          <p:blipFill>
            <a:blip r:embed="rId14">
              <a:grayscl/>
              <a:extLst>
                <a:ext uri="{28A0092B-C50C-407E-A947-70E740481C1C}">
                  <a14:useLocalDpi xmlns:a14="http://schemas.microsoft.com/office/drawing/2010/main" xmlns="" val="0"/>
                </a:ext>
              </a:extLst>
            </a:blip>
            <a:stretch>
              <a:fillRect/>
            </a:stretch>
          </p:blipFill>
          <p:spPr>
            <a:xfrm>
              <a:off x="1219200" y="1657350"/>
              <a:ext cx="1524000" cy="582216"/>
            </a:xfrm>
            <a:prstGeom prst="rect">
              <a:avLst/>
            </a:prstGeom>
          </p:spPr>
        </p:pic>
      </p:grpSp>
    </p:spTree>
    <p:extLst>
      <p:ext uri="{BB962C8B-B14F-4D97-AF65-F5344CB8AC3E}">
        <p14:creationId xmlns:p14="http://schemas.microsoft.com/office/powerpoint/2010/main" xmlns="" val="825024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p:tgtEl>
                                          <p:spTgt spid="36"/>
                                        </p:tgtEl>
                                        <p:attrNameLst>
                                          <p:attrName>ppt_y</p:attrName>
                                        </p:attrNameLst>
                                      </p:cBhvr>
                                      <p:tavLst>
                                        <p:tav tm="0">
                                          <p:val>
                                            <p:strVal val="#ppt_y+#ppt_h*1.125000"/>
                                          </p:val>
                                        </p:tav>
                                        <p:tav tm="100000">
                                          <p:val>
                                            <p:strVal val="#ppt_y"/>
                                          </p:val>
                                        </p:tav>
                                      </p:tavLst>
                                    </p:anim>
                                    <p:animEffect transition="in" filter="wipe(up)">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24400" y="3013103"/>
            <a:ext cx="4343400" cy="1463647"/>
            <a:chOff x="4724400" y="3013103"/>
            <a:chExt cx="4343400" cy="1463647"/>
          </a:xfrm>
          <a:solidFill>
            <a:schemeClr val="tx2">
              <a:lumMod val="20000"/>
              <a:lumOff val="80000"/>
            </a:schemeClr>
          </a:solidFill>
        </p:grpSpPr>
        <p:sp>
          <p:nvSpPr>
            <p:cNvPr id="3" name="Rectangle 2"/>
            <p:cNvSpPr/>
            <p:nvPr/>
          </p:nvSpPr>
          <p:spPr>
            <a:xfrm>
              <a:off x="4724400" y="3013103"/>
              <a:ext cx="4188544" cy="1463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nvGrpSpPr>
            <p:cNvPr id="4" name="Group 9"/>
            <p:cNvGrpSpPr/>
            <p:nvPr/>
          </p:nvGrpSpPr>
          <p:grpSpPr>
            <a:xfrm>
              <a:off x="6799427" y="3484663"/>
              <a:ext cx="1371600" cy="839688"/>
              <a:chOff x="7504816" y="3484663"/>
              <a:chExt cx="1371600" cy="839688"/>
            </a:xfrm>
            <a:grpFill/>
          </p:grpSpPr>
          <p:grpSp>
            <p:nvGrpSpPr>
              <p:cNvPr id="17" name="Group 52"/>
              <p:cNvGrpSpPr/>
              <p:nvPr/>
            </p:nvGrpSpPr>
            <p:grpSpPr>
              <a:xfrm>
                <a:off x="7897483" y="3736327"/>
                <a:ext cx="597933" cy="588024"/>
                <a:chOff x="7707867" y="3736326"/>
                <a:chExt cx="597933" cy="588024"/>
              </a:xfrm>
              <a:grpFill/>
            </p:grpSpPr>
            <p:pic>
              <p:nvPicPr>
                <p:cNvPr id="19" name="Picture 18" descr="677166248.png"/>
                <p:cNvPicPr>
                  <a:picLocks noChangeAspect="1"/>
                </p:cNvPicPr>
                <p:nvPr/>
              </p:nvPicPr>
              <p:blipFill>
                <a:blip r:embed="rId3">
                  <a:grayscl/>
                  <a:extLst>
                    <a:ext uri="{28A0092B-C50C-407E-A947-70E740481C1C}">
                      <a14:useLocalDpi xmlns="" xmlns:a14="http://schemas.microsoft.com/office/drawing/2010/main" val="0"/>
                    </a:ext>
                  </a:extLst>
                </a:blip>
                <a:stretch>
                  <a:fillRect/>
                </a:stretch>
              </p:blipFill>
              <p:spPr>
                <a:xfrm>
                  <a:off x="8061972" y="3742998"/>
                  <a:ext cx="243828" cy="243827"/>
                </a:xfrm>
                <a:prstGeom prst="rect">
                  <a:avLst/>
                </a:prstGeom>
                <a:grpFill/>
              </p:spPr>
            </p:pic>
            <p:pic>
              <p:nvPicPr>
                <p:cNvPr id="20" name="Picture 19" descr="1061260918.png"/>
                <p:cNvPicPr>
                  <a:picLocks noChangeAspect="1"/>
                </p:cNvPicPr>
                <p:nvPr/>
              </p:nvPicPr>
              <p:blipFill>
                <a:blip r:embed="rId4">
                  <a:grayscl/>
                  <a:extLst>
                    <a:ext uri="{28A0092B-C50C-407E-A947-70E740481C1C}">
                      <a14:useLocalDpi xmlns="" xmlns:a14="http://schemas.microsoft.com/office/drawing/2010/main" val="0"/>
                    </a:ext>
                  </a:extLst>
                </a:blip>
                <a:stretch>
                  <a:fillRect/>
                </a:stretch>
              </p:blipFill>
              <p:spPr>
                <a:xfrm>
                  <a:off x="7740986" y="3736326"/>
                  <a:ext cx="248223" cy="248223"/>
                </a:xfrm>
                <a:prstGeom prst="rect">
                  <a:avLst/>
                </a:prstGeom>
                <a:grpFill/>
              </p:spPr>
            </p:pic>
            <p:pic>
              <p:nvPicPr>
                <p:cNvPr id="21" name="Picture 20"/>
                <p:cNvPicPr>
                  <a:picLocks noChangeAspect="1"/>
                </p:cNvPicPr>
                <p:nvPr/>
              </p:nvPicPr>
              <p:blipFill>
                <a:blip r:embed="rId5">
                  <a:grayscl/>
                </a:blip>
                <a:stretch>
                  <a:fillRect/>
                </a:stretch>
              </p:blipFill>
              <p:spPr>
                <a:xfrm>
                  <a:off x="7707867" y="4015722"/>
                  <a:ext cx="308628" cy="308628"/>
                </a:xfrm>
                <a:prstGeom prst="rect">
                  <a:avLst/>
                </a:prstGeom>
                <a:grpFill/>
              </p:spPr>
            </p:pic>
            <p:pic>
              <p:nvPicPr>
                <p:cNvPr id="22" name="Picture 21" descr="blogger_32.png"/>
                <p:cNvPicPr>
                  <a:picLocks noChangeAspect="1"/>
                </p:cNvPicPr>
                <p:nvPr/>
              </p:nvPicPr>
              <p:blipFill>
                <a:blip r:embed="rId6">
                  <a:grayscl/>
                  <a:extLst>
                    <a:ext uri="{28A0092B-C50C-407E-A947-70E740481C1C}">
                      <a14:useLocalDpi xmlns="" xmlns:a14="http://schemas.microsoft.com/office/drawing/2010/main" val="0"/>
                    </a:ext>
                  </a:extLst>
                </a:blip>
                <a:stretch>
                  <a:fillRect/>
                </a:stretch>
              </p:blipFill>
              <p:spPr>
                <a:xfrm>
                  <a:off x="8050789" y="4048504"/>
                  <a:ext cx="249794" cy="249794"/>
                </a:xfrm>
                <a:prstGeom prst="rect">
                  <a:avLst/>
                </a:prstGeom>
                <a:grpFill/>
              </p:spPr>
            </p:pic>
          </p:grpSp>
          <p:sp>
            <p:nvSpPr>
              <p:cNvPr id="18" name="Rectangle 8"/>
              <p:cNvSpPr>
                <a:spLocks noChangeArrowheads="1"/>
              </p:cNvSpPr>
              <p:nvPr/>
            </p:nvSpPr>
            <p:spPr bwMode="auto">
              <a:xfrm>
                <a:off x="7504816" y="3484663"/>
                <a:ext cx="1371600" cy="307777"/>
              </a:xfrm>
              <a:prstGeom prst="rect">
                <a:avLst/>
              </a:prstGeom>
              <a:grp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Social </a:t>
                </a:r>
                <a:endParaRPr lang="en-US" sz="1000" dirty="0" smtClean="0">
                  <a:solidFill>
                    <a:srgbClr val="000000"/>
                  </a:solidFill>
                  <a:latin typeface="Helvetica"/>
                  <a:cs typeface="Helvetica"/>
                </a:endParaRPr>
              </a:p>
              <a:p>
                <a:pPr algn="ctr" eaLnBrk="0" fontAlgn="base" hangingPunct="0">
                  <a:lnSpc>
                    <a:spcPts val="1200"/>
                  </a:lnSpc>
                  <a:spcBef>
                    <a:spcPct val="0"/>
                  </a:spcBef>
                  <a:spcAft>
                    <a:spcPct val="0"/>
                  </a:spcAft>
                  <a:buClr>
                    <a:srgbClr val="667263"/>
                  </a:buClr>
                </a:pPr>
                <a:r>
                  <a:rPr lang="en-US" sz="1000" dirty="0" smtClean="0">
                    <a:solidFill>
                      <a:srgbClr val="000000"/>
                    </a:solidFill>
                    <a:latin typeface="Helvetica"/>
                    <a:cs typeface="Helvetica"/>
                  </a:rPr>
                  <a:t>Media</a:t>
                </a:r>
                <a:endParaRPr lang="en-US" sz="1000" dirty="0">
                  <a:solidFill>
                    <a:srgbClr val="000000"/>
                  </a:solidFill>
                  <a:latin typeface="Helvetica"/>
                  <a:cs typeface="Helvetica"/>
                </a:endParaRPr>
              </a:p>
            </p:txBody>
          </p:sp>
        </p:grpSp>
        <p:grpSp>
          <p:nvGrpSpPr>
            <p:cNvPr id="5" name="Group 10"/>
            <p:cNvGrpSpPr/>
            <p:nvPr/>
          </p:nvGrpSpPr>
          <p:grpSpPr>
            <a:xfrm>
              <a:off x="5682138" y="3460913"/>
              <a:ext cx="1615867" cy="939638"/>
              <a:chOff x="6065099" y="3460913"/>
              <a:chExt cx="1615867" cy="939638"/>
            </a:xfrm>
            <a:grpFill/>
          </p:grpSpPr>
          <p:pic>
            <p:nvPicPr>
              <p:cNvPr id="14"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6748872" y="3833594"/>
                <a:ext cx="755944" cy="566957"/>
              </a:xfrm>
              <a:prstGeom prst="rect">
                <a:avLst/>
              </a:prstGeom>
              <a:grpFill/>
              <a:ln w="9525" algn="ctr">
                <a:noFill/>
                <a:miter lim="800000"/>
                <a:headEnd/>
                <a:tailEnd/>
              </a:ln>
            </p:spPr>
          </p:pic>
          <p:pic>
            <p:nvPicPr>
              <p:cNvPr id="16" name="Picture 15" descr="unstructured-data.png"/>
              <p:cNvPicPr>
                <a:picLocks noChangeAspect="1"/>
              </p:cNvPicPr>
              <p:nvPr/>
            </p:nvPicPr>
            <p:blipFill>
              <a:blip r:embed="rId8" cstate="print">
                <a:grayscl/>
              </a:blip>
              <a:stretch>
                <a:fillRect/>
              </a:stretch>
            </p:blipFill>
            <p:spPr>
              <a:xfrm>
                <a:off x="6320782" y="3909794"/>
                <a:ext cx="632564" cy="457200"/>
              </a:xfrm>
              <a:prstGeom prst="rect">
                <a:avLst/>
              </a:prstGeom>
              <a:grpFill/>
            </p:spPr>
          </p:pic>
          <p:sp>
            <p:nvSpPr>
              <p:cNvPr id="15" name="Rectangle 9"/>
              <p:cNvSpPr>
                <a:spLocks noChangeArrowheads="1"/>
              </p:cNvSpPr>
              <p:nvPr/>
            </p:nvSpPr>
            <p:spPr bwMode="auto">
              <a:xfrm>
                <a:off x="6065099" y="3460913"/>
                <a:ext cx="1615867" cy="307777"/>
              </a:xfrm>
              <a:prstGeom prst="rect">
                <a:avLst/>
              </a:prstGeom>
              <a:grpFill/>
              <a:ln w="9525">
                <a:noFill/>
                <a:miter lim="800000"/>
                <a:headEnd/>
                <a:tailEnd/>
              </a:ln>
            </p:spPr>
            <p:txBody>
              <a:bodyPr wrap="square" lIns="0" tIns="0" rIns="0" bIns="0">
                <a:spAutoFit/>
              </a:bodyPr>
              <a:lstStyle/>
              <a:p>
                <a:pPr algn="ctr" eaLnBrk="0" fontAlgn="base" hangingPunct="0">
                  <a:lnSpc>
                    <a:spcPts val="1200"/>
                  </a:lnSpc>
                  <a:spcBef>
                    <a:spcPct val="0"/>
                  </a:spcBef>
                  <a:spcAft>
                    <a:spcPct val="0"/>
                  </a:spcAft>
                  <a:buClr>
                    <a:srgbClr val="667263"/>
                  </a:buClr>
                </a:pPr>
                <a:r>
                  <a:rPr lang="en-US" sz="1000" dirty="0" smtClean="0">
                    <a:solidFill>
                      <a:srgbClr val="000000"/>
                    </a:solidFill>
                    <a:latin typeface="Helvetica"/>
                    <a:cs typeface="Helvetica"/>
                  </a:rPr>
                  <a:t>Content Systems,</a:t>
                </a:r>
                <a:br>
                  <a:rPr lang="en-US" sz="1000" dirty="0" smtClean="0">
                    <a:solidFill>
                      <a:srgbClr val="000000"/>
                    </a:solidFill>
                    <a:latin typeface="Helvetica"/>
                    <a:cs typeface="Helvetica"/>
                  </a:rPr>
                </a:br>
                <a:r>
                  <a:rPr lang="en-US" sz="1000" dirty="0" smtClean="0">
                    <a:solidFill>
                      <a:srgbClr val="000000"/>
                    </a:solidFill>
                    <a:latin typeface="Helvetica"/>
                    <a:cs typeface="Helvetica"/>
                  </a:rPr>
                  <a:t>Files, Email</a:t>
                </a:r>
              </a:p>
            </p:txBody>
          </p:sp>
        </p:grpSp>
        <p:grpSp>
          <p:nvGrpSpPr>
            <p:cNvPr id="6" name="Group 11"/>
            <p:cNvGrpSpPr/>
            <p:nvPr/>
          </p:nvGrpSpPr>
          <p:grpSpPr>
            <a:xfrm>
              <a:off x="4727764" y="3484663"/>
              <a:ext cx="1228725" cy="978439"/>
              <a:chOff x="4727764" y="3484663"/>
              <a:chExt cx="1228725" cy="978439"/>
            </a:xfrm>
            <a:grpFill/>
          </p:grpSpPr>
          <p:pic>
            <p:nvPicPr>
              <p:cNvPr id="11" name="Picture 9"/>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4925704" y="3530173"/>
                <a:ext cx="1029213" cy="932929"/>
              </a:xfrm>
              <a:prstGeom prst="rect">
                <a:avLst/>
              </a:prstGeom>
              <a:grpFill/>
              <a:ln w="9525" algn="ctr">
                <a:noFill/>
                <a:miter lim="800000"/>
                <a:headEnd/>
                <a:tailEnd/>
              </a:ln>
            </p:spPr>
          </p:pic>
          <p:sp>
            <p:nvSpPr>
              <p:cNvPr id="12" name="Rectangle 7"/>
              <p:cNvSpPr>
                <a:spLocks noChangeArrowheads="1"/>
              </p:cNvSpPr>
              <p:nvPr/>
            </p:nvSpPr>
            <p:spPr bwMode="auto">
              <a:xfrm>
                <a:off x="4727764" y="3484663"/>
                <a:ext cx="1228725" cy="153888"/>
              </a:xfrm>
              <a:prstGeom prst="rect">
                <a:avLst/>
              </a:prstGeom>
              <a:grp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Websites</a:t>
                </a:r>
              </a:p>
            </p:txBody>
          </p:sp>
          <p:sp>
            <p:nvSpPr>
              <p:cNvPr id="13" name="Cloud 12"/>
              <p:cNvSpPr/>
              <p:nvPr/>
            </p:nvSpPr>
            <p:spPr>
              <a:xfrm>
                <a:off x="4933863" y="3834426"/>
                <a:ext cx="717448" cy="489925"/>
              </a:xfrm>
              <a:prstGeom prst="cloud">
                <a:avLst/>
              </a:prstGeom>
              <a:grpFill/>
              <a:ln/>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sp>
          <p:nvSpPr>
            <p:cNvPr id="7" name="TextBox 6"/>
            <p:cNvSpPr txBox="1"/>
            <p:nvPr/>
          </p:nvSpPr>
          <p:spPr>
            <a:xfrm>
              <a:off x="7276216" y="3118307"/>
              <a:ext cx="1461939" cy="215444"/>
            </a:xfrm>
            <a:prstGeom prst="rect">
              <a:avLst/>
            </a:prstGeom>
            <a:grpFill/>
            <a:ln>
              <a:noFill/>
            </a:ln>
          </p:spPr>
          <p:txBody>
            <a:bodyPr wrap="none" lIns="0" tIns="0" rIns="0" bIns="0" rtlCol="0">
              <a:spAutoFit/>
            </a:bodyPr>
            <a:lstStyle/>
            <a:p>
              <a:pPr algn="r"/>
              <a:r>
                <a:rPr lang="en-US" sz="1400" dirty="0">
                  <a:solidFill>
                    <a:srgbClr val="000000"/>
                  </a:solidFill>
                  <a:latin typeface="Helvetica"/>
                  <a:cs typeface="Helvetica"/>
                </a:rPr>
                <a:t>Unstructured Data</a:t>
              </a:r>
              <a:endParaRPr lang="en-US" sz="1000" dirty="0">
                <a:solidFill>
                  <a:srgbClr val="000000"/>
                </a:solidFill>
                <a:latin typeface="Helvetica"/>
                <a:cs typeface="Helvetica"/>
              </a:endParaRPr>
            </a:p>
          </p:txBody>
        </p:sp>
        <p:grpSp>
          <p:nvGrpSpPr>
            <p:cNvPr id="8" name="Group 3"/>
            <p:cNvGrpSpPr/>
            <p:nvPr/>
          </p:nvGrpSpPr>
          <p:grpSpPr>
            <a:xfrm>
              <a:off x="7696200" y="3486150"/>
              <a:ext cx="1371600" cy="718962"/>
              <a:chOff x="9414357" y="3409907"/>
              <a:chExt cx="1371600" cy="718962"/>
            </a:xfrm>
            <a:grpFill/>
          </p:grpSpPr>
          <p:sp>
            <p:nvSpPr>
              <p:cNvPr id="9" name="Rectangle 8"/>
              <p:cNvSpPr>
                <a:spLocks noChangeArrowheads="1"/>
              </p:cNvSpPr>
              <p:nvPr/>
            </p:nvSpPr>
            <p:spPr bwMode="auto">
              <a:xfrm>
                <a:off x="9414357" y="3409907"/>
                <a:ext cx="1371600" cy="153888"/>
              </a:xfrm>
              <a:prstGeom prst="rect">
                <a:avLst/>
              </a:prstGeom>
              <a:grp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Big Data</a:t>
                </a:r>
              </a:p>
            </p:txBody>
          </p:sp>
          <p:pic>
            <p:nvPicPr>
              <p:cNvPr id="10" name="Picture 9"/>
              <p:cNvPicPr>
                <a:picLocks noChangeAspect="1"/>
              </p:cNvPicPr>
              <p:nvPr/>
            </p:nvPicPr>
            <p:blipFill>
              <a:blip r:embed="rId10">
                <a:grayscl/>
              </a:blip>
              <a:stretch>
                <a:fillRect/>
              </a:stretch>
            </p:blipFill>
            <p:spPr>
              <a:xfrm>
                <a:off x="9829800" y="3690719"/>
                <a:ext cx="584200" cy="438150"/>
              </a:xfrm>
              <a:prstGeom prst="rect">
                <a:avLst/>
              </a:prstGeom>
              <a:grpFill/>
            </p:spPr>
          </p:pic>
        </p:grpSp>
      </p:grpSp>
      <p:grpSp>
        <p:nvGrpSpPr>
          <p:cNvPr id="23" name="Group 22"/>
          <p:cNvGrpSpPr/>
          <p:nvPr/>
        </p:nvGrpSpPr>
        <p:grpSpPr>
          <a:xfrm>
            <a:off x="4724404" y="1163325"/>
            <a:ext cx="4038600" cy="1491680"/>
            <a:chOff x="4724400" y="1058674"/>
            <a:chExt cx="4038600" cy="1491680"/>
          </a:xfrm>
        </p:grpSpPr>
        <p:sp>
          <p:nvSpPr>
            <p:cNvPr id="24" name="TextBox 5"/>
            <p:cNvSpPr txBox="1"/>
            <p:nvPr/>
          </p:nvSpPr>
          <p:spPr>
            <a:xfrm>
              <a:off x="4881595" y="1058674"/>
              <a:ext cx="3824308" cy="446276"/>
            </a:xfrm>
            <a:prstGeom prst="rect">
              <a:avLst/>
            </a:prstGeom>
            <a:noFill/>
            <a:ln>
              <a:noFill/>
            </a:ln>
          </p:spPr>
          <p:txBody>
            <a:bodyPr wrap="none" lIns="0" tIns="0" rIns="0" bIns="0" rtlCol="0">
              <a:spAutoFit/>
            </a:bodyPr>
            <a:lstStyle/>
            <a:p>
              <a:pPr algn="r"/>
              <a:r>
                <a:rPr lang="en-US" dirty="0">
                  <a:solidFill>
                    <a:srgbClr val="000000"/>
                  </a:solidFill>
                  <a:latin typeface="Helvetica"/>
                  <a:cs typeface="Helvetica"/>
                </a:rPr>
                <a:t>Oracle Endeca Information Discovery</a:t>
              </a:r>
            </a:p>
            <a:p>
              <a:pPr algn="r"/>
              <a:r>
                <a:rPr lang="en-US" sz="1100" dirty="0">
                  <a:solidFill>
                    <a:srgbClr val="000000"/>
                  </a:solidFill>
                  <a:latin typeface="Helvetica"/>
                  <a:cs typeface="Helvetica"/>
                </a:rPr>
                <a:t>Best platform for Unstructured Analytics</a:t>
              </a:r>
            </a:p>
          </p:txBody>
        </p:sp>
        <p:sp>
          <p:nvSpPr>
            <p:cNvPr id="25" name="Rounded Rectangle 24"/>
            <p:cNvSpPr/>
            <p:nvPr/>
          </p:nvSpPr>
          <p:spPr>
            <a:xfrm>
              <a:off x="4724400" y="1591182"/>
              <a:ext cx="4038600" cy="959172"/>
            </a:xfrm>
            <a:prstGeom prst="roundRect">
              <a:avLst>
                <a:gd name="adj" fmla="val 873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pic>
          <p:nvPicPr>
            <p:cNvPr id="26" name="Picture 25" descr="MDEX-engine.png"/>
            <p:cNvPicPr>
              <a:picLocks noChangeAspect="1"/>
            </p:cNvPicPr>
            <p:nvPr/>
          </p:nvPicPr>
          <p:blipFill>
            <a:blip r:embed="rId11" cstate="print"/>
            <a:stretch>
              <a:fillRect/>
            </a:stretch>
          </p:blipFill>
          <p:spPr bwMode="auto">
            <a:xfrm>
              <a:off x="4953000" y="1637419"/>
              <a:ext cx="1430697" cy="838200"/>
            </a:xfrm>
            <a:prstGeom prst="rect">
              <a:avLst/>
            </a:prstGeom>
            <a:effectLst>
              <a:outerShdw blurRad="177800" dist="101600" dir="5400000" algn="ctr" rotWithShape="0">
                <a:schemeClr val="tx1">
                  <a:alpha val="52000"/>
                </a:schemeClr>
              </a:outerShdw>
            </a:effectLst>
          </p:spPr>
        </p:pic>
        <p:sp>
          <p:nvSpPr>
            <p:cNvPr id="27" name="Rectangle 26"/>
            <p:cNvSpPr/>
            <p:nvPr/>
          </p:nvSpPr>
          <p:spPr>
            <a:xfrm>
              <a:off x="6395539" y="1729467"/>
              <a:ext cx="2367461" cy="593752"/>
            </a:xfrm>
            <a:prstGeom prst="rect">
              <a:avLst/>
            </a:prstGeom>
          </p:spPr>
          <p:txBody>
            <a:bodyPr wrap="none">
              <a:spAutoFit/>
            </a:bodyPr>
            <a:lstStyle/>
            <a:p>
              <a:pPr algn="r" eaLnBrk="0" fontAlgn="base" hangingPunct="0">
                <a:lnSpc>
                  <a:spcPct val="90000"/>
                </a:lnSpc>
                <a:spcBef>
                  <a:spcPct val="0"/>
                </a:spcBef>
                <a:spcAft>
                  <a:spcPct val="0"/>
                </a:spcAft>
                <a:buClr>
                  <a:srgbClr val="667263"/>
                </a:buClr>
              </a:pPr>
              <a:r>
                <a:rPr lang="en-US" sz="1400" dirty="0">
                  <a:solidFill>
                    <a:srgbClr val="FFFFFF"/>
                  </a:solidFill>
                  <a:latin typeface="Helvetica"/>
                  <a:cs typeface="Helvetica"/>
                </a:rPr>
                <a:t>Endeca Server</a:t>
              </a:r>
            </a:p>
            <a:p>
              <a:pPr algn="r" eaLnBrk="0" fontAlgn="base" hangingPunct="0">
                <a:lnSpc>
                  <a:spcPct val="90000"/>
                </a:lnSpc>
                <a:spcBef>
                  <a:spcPct val="0"/>
                </a:spcBef>
                <a:spcAft>
                  <a:spcPct val="0"/>
                </a:spcAft>
                <a:buClr>
                  <a:srgbClr val="667263"/>
                </a:buClr>
              </a:pPr>
              <a:r>
                <a:rPr lang="en-US" sz="1100" dirty="0">
                  <a:solidFill>
                    <a:srgbClr val="FFFFFF"/>
                  </a:solidFill>
                  <a:latin typeface="Helvetica"/>
                  <a:cs typeface="Helvetica"/>
                </a:rPr>
                <a:t>Hybrid Search/Analytical Database</a:t>
              </a:r>
            </a:p>
            <a:p>
              <a:pPr algn="r" eaLnBrk="0" fontAlgn="base" hangingPunct="0">
                <a:lnSpc>
                  <a:spcPct val="90000"/>
                </a:lnSpc>
                <a:spcBef>
                  <a:spcPct val="0"/>
                </a:spcBef>
                <a:spcAft>
                  <a:spcPct val="0"/>
                </a:spcAft>
                <a:buClr>
                  <a:srgbClr val="667263"/>
                </a:buClr>
              </a:pPr>
              <a:r>
                <a:rPr lang="en-US" sz="1100" dirty="0">
                  <a:solidFill>
                    <a:srgbClr val="FFFFFF"/>
                  </a:solidFill>
                  <a:latin typeface="Helvetica"/>
                  <a:cs typeface="Helvetica"/>
                </a:rPr>
                <a:t>Flexible Data Model</a:t>
              </a:r>
            </a:p>
          </p:txBody>
        </p:sp>
      </p:grpSp>
      <p:grpSp>
        <p:nvGrpSpPr>
          <p:cNvPr id="29" name="Group 16"/>
          <p:cNvGrpSpPr/>
          <p:nvPr/>
        </p:nvGrpSpPr>
        <p:grpSpPr>
          <a:xfrm>
            <a:off x="381000" y="1134872"/>
            <a:ext cx="4038600" cy="1634509"/>
            <a:chOff x="381000" y="1134872"/>
            <a:chExt cx="4038600" cy="1634509"/>
          </a:xfrm>
        </p:grpSpPr>
        <p:sp>
          <p:nvSpPr>
            <p:cNvPr id="30" name="TextBox 4"/>
            <p:cNvSpPr txBox="1"/>
            <p:nvPr/>
          </p:nvSpPr>
          <p:spPr>
            <a:xfrm>
              <a:off x="381000" y="1134872"/>
              <a:ext cx="3023996" cy="446276"/>
            </a:xfrm>
            <a:prstGeom prst="rect">
              <a:avLst/>
            </a:prstGeom>
            <a:noFill/>
            <a:ln>
              <a:noFill/>
            </a:ln>
          </p:spPr>
          <p:txBody>
            <a:bodyPr wrap="none" lIns="0" tIns="0" rIns="0" bIns="0" rtlCol="0">
              <a:spAutoFit/>
            </a:bodyPr>
            <a:lstStyle/>
            <a:p>
              <a:r>
                <a:rPr lang="en-US" dirty="0">
                  <a:solidFill>
                    <a:srgbClr val="000000"/>
                  </a:solidFill>
                  <a:latin typeface="Helvetica"/>
                  <a:cs typeface="Helvetica"/>
                </a:rPr>
                <a:t>Oracle Business Intelligence</a:t>
              </a:r>
            </a:p>
            <a:p>
              <a:r>
                <a:rPr lang="en-US" sz="1100" dirty="0">
                  <a:solidFill>
                    <a:srgbClr val="000000"/>
                  </a:solidFill>
                  <a:latin typeface="Helvetica"/>
                  <a:cs typeface="Helvetica"/>
                </a:rPr>
                <a:t>Best platform for integrated ROLAP and MOLAP</a:t>
              </a:r>
            </a:p>
          </p:txBody>
        </p:sp>
        <p:sp>
          <p:nvSpPr>
            <p:cNvPr id="31" name="Rounded Rectangle 7"/>
            <p:cNvSpPr/>
            <p:nvPr/>
          </p:nvSpPr>
          <p:spPr>
            <a:xfrm>
              <a:off x="381000" y="1688776"/>
              <a:ext cx="4038600" cy="959172"/>
            </a:xfrm>
            <a:prstGeom prst="roundRect">
              <a:avLst>
                <a:gd name="adj" fmla="val 873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pic>
          <p:nvPicPr>
            <p:cNvPr id="32"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auto">
            <a:xfrm>
              <a:off x="2824440" y="1687311"/>
              <a:ext cx="1442760" cy="1082070"/>
            </a:xfrm>
            <a:prstGeom prst="rect">
              <a:avLst/>
            </a:prstGeom>
            <a:noFill/>
            <a:ln w="9525">
              <a:noFill/>
              <a:miter lim="800000"/>
              <a:headEnd/>
              <a:tailEnd/>
            </a:ln>
            <a:effectLst/>
          </p:spPr>
        </p:pic>
        <p:sp>
          <p:nvSpPr>
            <p:cNvPr id="33" name="Rectangle 32"/>
            <p:cNvSpPr/>
            <p:nvPr/>
          </p:nvSpPr>
          <p:spPr>
            <a:xfrm>
              <a:off x="777842" y="1885948"/>
              <a:ext cx="1826179" cy="593752"/>
            </a:xfrm>
            <a:prstGeom prst="rect">
              <a:avLst/>
            </a:prstGeom>
          </p:spPr>
          <p:txBody>
            <a:bodyPr wrap="none">
              <a:spAutoFit/>
            </a:bodyPr>
            <a:lstStyle/>
            <a:p>
              <a:pPr eaLnBrk="0" fontAlgn="base" hangingPunct="0">
                <a:lnSpc>
                  <a:spcPct val="90000"/>
                </a:lnSpc>
                <a:spcBef>
                  <a:spcPct val="0"/>
                </a:spcBef>
                <a:spcAft>
                  <a:spcPct val="0"/>
                </a:spcAft>
                <a:buClr>
                  <a:srgbClr val="667263"/>
                </a:buClr>
              </a:pPr>
              <a:r>
                <a:rPr lang="en-US" sz="1400" dirty="0">
                  <a:solidFill>
                    <a:srgbClr val="FFFFFF"/>
                  </a:solidFill>
                  <a:latin typeface="Helvetica"/>
                  <a:cs typeface="Helvetica"/>
                </a:rPr>
                <a:t>BI Server + Essbase</a:t>
              </a:r>
            </a:p>
            <a:p>
              <a:pPr eaLnBrk="0" fontAlgn="base" hangingPunct="0">
                <a:lnSpc>
                  <a:spcPct val="90000"/>
                </a:lnSpc>
                <a:spcBef>
                  <a:spcPct val="0"/>
                </a:spcBef>
                <a:spcAft>
                  <a:spcPct val="0"/>
                </a:spcAft>
                <a:buClr>
                  <a:srgbClr val="667263"/>
                </a:buClr>
              </a:pPr>
              <a:r>
                <a:rPr lang="en-US" sz="1100" dirty="0">
                  <a:solidFill>
                    <a:srgbClr val="FFFFFF"/>
                  </a:solidFill>
                  <a:latin typeface="Helvetica"/>
                  <a:cs typeface="Helvetica"/>
                </a:rPr>
                <a:t>Common Enterprise</a:t>
              </a:r>
            </a:p>
            <a:p>
              <a:pPr eaLnBrk="0" fontAlgn="base" hangingPunct="0">
                <a:lnSpc>
                  <a:spcPct val="90000"/>
                </a:lnSpc>
                <a:spcBef>
                  <a:spcPct val="0"/>
                </a:spcBef>
                <a:spcAft>
                  <a:spcPct val="0"/>
                </a:spcAft>
                <a:buClr>
                  <a:srgbClr val="667263"/>
                </a:buClr>
              </a:pPr>
              <a:r>
                <a:rPr lang="en-US" sz="1100" dirty="0">
                  <a:solidFill>
                    <a:srgbClr val="FFFFFF"/>
                  </a:solidFill>
                  <a:latin typeface="Helvetica"/>
                  <a:cs typeface="Helvetica"/>
                </a:rPr>
                <a:t>Information Model</a:t>
              </a:r>
            </a:p>
          </p:txBody>
        </p:sp>
      </p:grpSp>
      <p:grpSp>
        <p:nvGrpSpPr>
          <p:cNvPr id="34" name="Group 33"/>
          <p:cNvGrpSpPr/>
          <p:nvPr/>
        </p:nvGrpSpPr>
        <p:grpSpPr>
          <a:xfrm>
            <a:off x="228600" y="3004503"/>
            <a:ext cx="4340944" cy="1472246"/>
            <a:chOff x="228600" y="3004503"/>
            <a:chExt cx="4340944" cy="1472246"/>
          </a:xfrm>
          <a:solidFill>
            <a:schemeClr val="tx2">
              <a:lumMod val="20000"/>
              <a:lumOff val="80000"/>
            </a:schemeClr>
          </a:solidFill>
        </p:grpSpPr>
        <p:sp>
          <p:nvSpPr>
            <p:cNvPr id="35" name="Rectangle 34"/>
            <p:cNvSpPr/>
            <p:nvPr/>
          </p:nvSpPr>
          <p:spPr>
            <a:xfrm>
              <a:off x="228600" y="3004503"/>
              <a:ext cx="4340944" cy="1463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sp>
          <p:nvSpPr>
            <p:cNvPr id="36" name="Rectangle 7"/>
            <p:cNvSpPr>
              <a:spLocks noChangeArrowheads="1"/>
            </p:cNvSpPr>
            <p:nvPr/>
          </p:nvSpPr>
          <p:spPr bwMode="auto">
            <a:xfrm>
              <a:off x="279397" y="3409950"/>
              <a:ext cx="1228725" cy="307777"/>
            </a:xfrm>
            <a:prstGeom prst="rect">
              <a:avLst/>
            </a:prstGeom>
            <a:grp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OLTP &amp; ODS</a:t>
              </a:r>
            </a:p>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Systems</a:t>
              </a:r>
            </a:p>
          </p:txBody>
        </p:sp>
        <p:sp>
          <p:nvSpPr>
            <p:cNvPr id="37" name="Rectangle 9"/>
            <p:cNvSpPr>
              <a:spLocks noChangeArrowheads="1"/>
            </p:cNvSpPr>
            <p:nvPr/>
          </p:nvSpPr>
          <p:spPr bwMode="auto">
            <a:xfrm>
              <a:off x="1432137" y="3409951"/>
              <a:ext cx="1615867" cy="307777"/>
            </a:xfrm>
            <a:prstGeom prst="rect">
              <a:avLst/>
            </a:prstGeom>
            <a:grpFill/>
            <a:ln w="9525">
              <a:noFill/>
              <a:miter lim="800000"/>
              <a:headEnd/>
              <a:tailEnd/>
            </a:ln>
          </p:spPr>
          <p:txBody>
            <a:bodyPr wrap="square"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Enterprise Applications</a:t>
              </a:r>
            </a:p>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(Oracle, SAP, Others)</a:t>
              </a:r>
            </a:p>
          </p:txBody>
        </p:sp>
        <p:pic>
          <p:nvPicPr>
            <p:cNvPr id="38" name="Picture 9"/>
            <p:cNvPicPr>
              <a:picLocks noChangeAspect="1" noChangeArrowheads="1"/>
            </p:cNvPicPr>
            <p:nvPr/>
          </p:nvPicPr>
          <p:blipFill>
            <a:blip r:embed="rId13" cstate="print">
              <a:extLst>
                <a:ext uri="{28A0092B-C50C-407E-A947-70E740481C1C}">
                  <a14:useLocalDpi xmlns="" xmlns:a14="http://schemas.microsoft.com/office/drawing/2010/main" val="0"/>
                </a:ext>
              </a:extLst>
            </a:blip>
            <a:stretch>
              <a:fillRect/>
            </a:stretch>
          </p:blipFill>
          <p:spPr bwMode="auto">
            <a:xfrm>
              <a:off x="1765614" y="3724509"/>
              <a:ext cx="901386" cy="676040"/>
            </a:xfrm>
            <a:prstGeom prst="rect">
              <a:avLst/>
            </a:prstGeom>
            <a:grpFill/>
            <a:ln w="9525" algn="ctr">
              <a:noFill/>
              <a:miter lim="800000"/>
              <a:headEnd/>
              <a:tailEnd/>
            </a:ln>
          </p:spPr>
        </p:pic>
        <p:pic>
          <p:nvPicPr>
            <p:cNvPr id="39" name="Picture 9"/>
            <p:cNvPicPr>
              <a:picLocks noChangeAspect="1" noChangeArrowheads="1"/>
            </p:cNvPicPr>
            <p:nvPr/>
          </p:nvPicPr>
          <p:blipFill>
            <a:blip r:embed="rId13" cstate="print">
              <a:extLst>
                <a:ext uri="{28A0092B-C50C-407E-A947-70E740481C1C}">
                  <a14:useLocalDpi xmlns="" xmlns:a14="http://schemas.microsoft.com/office/drawing/2010/main" val="0"/>
                </a:ext>
              </a:extLst>
            </a:blip>
            <a:stretch>
              <a:fillRect/>
            </a:stretch>
          </p:blipFill>
          <p:spPr bwMode="auto">
            <a:xfrm>
              <a:off x="409885" y="3724509"/>
              <a:ext cx="901386" cy="676040"/>
            </a:xfrm>
            <a:prstGeom prst="rect">
              <a:avLst/>
            </a:prstGeom>
            <a:grpFill/>
            <a:ln w="9525" algn="ctr">
              <a:noFill/>
              <a:miter lim="800000"/>
              <a:headEnd/>
              <a:tailEnd/>
            </a:ln>
          </p:spPr>
        </p:pic>
        <p:sp>
          <p:nvSpPr>
            <p:cNvPr id="40" name="Rectangle 8"/>
            <p:cNvSpPr>
              <a:spLocks noChangeArrowheads="1"/>
            </p:cNvSpPr>
            <p:nvPr/>
          </p:nvSpPr>
          <p:spPr bwMode="auto">
            <a:xfrm>
              <a:off x="2971800" y="3409950"/>
              <a:ext cx="1371600" cy="307777"/>
            </a:xfrm>
            <a:prstGeom prst="rect">
              <a:avLst/>
            </a:prstGeom>
            <a:grpFill/>
            <a:ln w="9525">
              <a:noFill/>
              <a:miter lim="800000"/>
              <a:headEnd/>
              <a:tailEnd/>
            </a:ln>
          </p:spPr>
          <p:txBody>
            <a:bodyPr lIns="0" tIns="0" rIns="0" bIns="0">
              <a:spAutoFit/>
            </a:bodyPr>
            <a:lstStyle/>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Data Warehouse</a:t>
              </a:r>
            </a:p>
            <a:p>
              <a:pPr algn="ctr" eaLnBrk="0" fontAlgn="base" hangingPunct="0">
                <a:lnSpc>
                  <a:spcPts val="1200"/>
                </a:lnSpc>
                <a:spcBef>
                  <a:spcPct val="0"/>
                </a:spcBef>
                <a:spcAft>
                  <a:spcPct val="0"/>
                </a:spcAft>
                <a:buClr>
                  <a:srgbClr val="667263"/>
                </a:buClr>
              </a:pPr>
              <a:r>
                <a:rPr lang="en-US" sz="1000" dirty="0">
                  <a:solidFill>
                    <a:srgbClr val="000000"/>
                  </a:solidFill>
                  <a:latin typeface="Helvetica"/>
                  <a:cs typeface="Helvetica"/>
                </a:rPr>
                <a:t>&amp; Data Marts</a:t>
              </a:r>
            </a:p>
          </p:txBody>
        </p:sp>
        <p:pic>
          <p:nvPicPr>
            <p:cNvPr id="41" name="Picture 9"/>
            <p:cNvPicPr>
              <a:picLocks noChangeAspect="1" noChangeArrowheads="1"/>
            </p:cNvPicPr>
            <p:nvPr/>
          </p:nvPicPr>
          <p:blipFill>
            <a:blip r:embed="rId14" cstate="print">
              <a:extLst>
                <a:ext uri="{28A0092B-C50C-407E-A947-70E740481C1C}">
                  <a14:useLocalDpi xmlns="" xmlns:a14="http://schemas.microsoft.com/office/drawing/2010/main" val="0"/>
                </a:ext>
              </a:extLst>
            </a:blip>
            <a:stretch>
              <a:fillRect/>
            </a:stretch>
          </p:blipFill>
          <p:spPr bwMode="auto">
            <a:xfrm>
              <a:off x="3635015" y="3799912"/>
              <a:ext cx="699252" cy="524439"/>
            </a:xfrm>
            <a:prstGeom prst="rect">
              <a:avLst/>
            </a:prstGeom>
            <a:grpFill/>
            <a:ln w="9525" algn="ctr">
              <a:noFill/>
              <a:miter lim="800000"/>
              <a:headEnd/>
              <a:tailEnd/>
            </a:ln>
          </p:spPr>
        </p:pic>
        <p:pic>
          <p:nvPicPr>
            <p:cNvPr id="42" name="Picture 5"/>
            <p:cNvPicPr>
              <a:picLocks noChangeAspect="1" noChangeArrowheads="1"/>
            </p:cNvPicPr>
            <p:nvPr/>
          </p:nvPicPr>
          <p:blipFill>
            <a:blip r:embed="rId15" cstate="print">
              <a:extLst>
                <a:ext uri="{28A0092B-C50C-407E-A947-70E740481C1C}">
                  <a14:useLocalDpi xmlns="" xmlns:a14="http://schemas.microsoft.com/office/drawing/2010/main" val="0"/>
                </a:ext>
              </a:extLst>
            </a:blip>
            <a:stretch>
              <a:fillRect/>
            </a:stretch>
          </p:blipFill>
          <p:spPr bwMode="auto">
            <a:xfrm>
              <a:off x="3048003" y="3799425"/>
              <a:ext cx="587015" cy="677324"/>
            </a:xfrm>
            <a:prstGeom prst="rect">
              <a:avLst/>
            </a:prstGeom>
            <a:grpFill/>
            <a:ln w="9525">
              <a:noFill/>
              <a:miter lim="800000"/>
              <a:headEnd/>
              <a:tailEnd/>
            </a:ln>
          </p:spPr>
        </p:pic>
        <p:sp>
          <p:nvSpPr>
            <p:cNvPr id="43" name="TextBox 42"/>
            <p:cNvSpPr txBox="1"/>
            <p:nvPr/>
          </p:nvSpPr>
          <p:spPr>
            <a:xfrm>
              <a:off x="381000" y="3118307"/>
              <a:ext cx="1257368" cy="215444"/>
            </a:xfrm>
            <a:prstGeom prst="rect">
              <a:avLst/>
            </a:prstGeom>
            <a:grpFill/>
            <a:ln>
              <a:noFill/>
            </a:ln>
          </p:spPr>
          <p:txBody>
            <a:bodyPr wrap="none" lIns="0" tIns="0" rIns="0" bIns="0" rtlCol="0">
              <a:spAutoFit/>
            </a:bodyPr>
            <a:lstStyle/>
            <a:p>
              <a:r>
                <a:rPr lang="en-US" sz="1400" dirty="0" smtClean="0">
                  <a:solidFill>
                    <a:srgbClr val="000000"/>
                  </a:solidFill>
                  <a:latin typeface="Helvetica"/>
                  <a:cs typeface="Helvetica"/>
                </a:rPr>
                <a:t>Structured </a:t>
              </a:r>
              <a:r>
                <a:rPr lang="en-US" sz="1400" dirty="0">
                  <a:solidFill>
                    <a:srgbClr val="000000"/>
                  </a:solidFill>
                  <a:latin typeface="Helvetica"/>
                  <a:cs typeface="Helvetica"/>
                </a:rPr>
                <a:t>Data</a:t>
              </a:r>
              <a:endParaRPr lang="en-US" sz="1000" dirty="0">
                <a:solidFill>
                  <a:srgbClr val="000000"/>
                </a:solidFill>
                <a:latin typeface="Helvetica"/>
                <a:cs typeface="Helvetica"/>
              </a:endParaRPr>
            </a:p>
          </p:txBody>
        </p:sp>
      </p:grpSp>
      <p:grpSp>
        <p:nvGrpSpPr>
          <p:cNvPr id="44" name="Group 43"/>
          <p:cNvGrpSpPr/>
          <p:nvPr/>
        </p:nvGrpSpPr>
        <p:grpSpPr>
          <a:xfrm>
            <a:off x="2729837" y="959485"/>
            <a:ext cx="4071822" cy="3403813"/>
            <a:chOff x="2729837" y="959485"/>
            <a:chExt cx="4071822" cy="3403813"/>
          </a:xfrm>
          <a:solidFill>
            <a:schemeClr val="bg1">
              <a:lumMod val="50000"/>
            </a:schemeClr>
          </a:solidFill>
        </p:grpSpPr>
        <p:sp>
          <p:nvSpPr>
            <p:cNvPr id="45" name="Circular Arrow 6"/>
            <p:cNvSpPr/>
            <p:nvPr/>
          </p:nvSpPr>
          <p:spPr>
            <a:xfrm rot="18992242">
              <a:off x="3452086" y="1525664"/>
              <a:ext cx="2175868" cy="2022821"/>
            </a:xfrm>
            <a:prstGeom prst="circularArrow">
              <a:avLst>
                <a:gd name="adj1" fmla="val 7425"/>
                <a:gd name="adj2" fmla="val 735111"/>
                <a:gd name="adj3" fmla="val 20318545"/>
                <a:gd name="adj4" fmla="val 15963668"/>
                <a:gd name="adj5" fmla="val 90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sp>
          <p:nvSpPr>
            <p:cNvPr id="46" name="Circular Arrow 45"/>
            <p:cNvSpPr/>
            <p:nvPr/>
          </p:nvSpPr>
          <p:spPr>
            <a:xfrm rot="6516435" flipH="1">
              <a:off x="4702315" y="2263953"/>
              <a:ext cx="2175868" cy="2022821"/>
            </a:xfrm>
            <a:prstGeom prst="circularArrow">
              <a:avLst>
                <a:gd name="adj1" fmla="val 7425"/>
                <a:gd name="adj2" fmla="val 735111"/>
                <a:gd name="adj3" fmla="val 20318545"/>
                <a:gd name="adj4" fmla="val 16905415"/>
                <a:gd name="adj5" fmla="val 90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sp>
          <p:nvSpPr>
            <p:cNvPr id="47" name="Circular Arrow 46"/>
            <p:cNvSpPr/>
            <p:nvPr/>
          </p:nvSpPr>
          <p:spPr>
            <a:xfrm rot="10961700" flipH="1">
              <a:off x="2729837" y="959485"/>
              <a:ext cx="2762835" cy="2737783"/>
            </a:xfrm>
            <a:prstGeom prst="circularArrow">
              <a:avLst>
                <a:gd name="adj1" fmla="val 5484"/>
                <a:gd name="adj2" fmla="val 735111"/>
                <a:gd name="adj3" fmla="val 20364219"/>
                <a:gd name="adj4" fmla="val 16925181"/>
                <a:gd name="adj5" fmla="val 74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grpSp>
      <p:sp>
        <p:nvSpPr>
          <p:cNvPr id="49" name="Title 48"/>
          <p:cNvSpPr>
            <a:spLocks noGrp="1"/>
          </p:cNvSpPr>
          <p:nvPr>
            <p:ph type="title"/>
          </p:nvPr>
        </p:nvSpPr>
        <p:spPr>
          <a:xfrm>
            <a:off x="398963" y="138550"/>
            <a:ext cx="8346073" cy="666750"/>
          </a:xfrm>
        </p:spPr>
        <p:txBody>
          <a:bodyPr/>
          <a:lstStyle/>
          <a:p>
            <a:r>
              <a:rPr lang="en-US" dirty="0" smtClean="0"/>
              <a:t>Oracle </a:t>
            </a:r>
            <a:r>
              <a:rPr lang="en-US" dirty="0" err="1" smtClean="0"/>
              <a:t>Endeca</a:t>
            </a:r>
            <a:r>
              <a:rPr lang="en-US" dirty="0" smtClean="0"/>
              <a:t> Information Discovery</a:t>
            </a:r>
            <a:endParaRPr lang="en-US" dirty="0"/>
          </a:p>
        </p:txBody>
      </p:sp>
      <p:sp>
        <p:nvSpPr>
          <p:cNvPr id="50" name="Text Placeholder 49"/>
          <p:cNvSpPr>
            <a:spLocks noGrp="1"/>
          </p:cNvSpPr>
          <p:nvPr>
            <p:ph type="body" sz="quarter" idx="13"/>
          </p:nvPr>
        </p:nvSpPr>
        <p:spPr>
          <a:xfrm>
            <a:off x="398964" y="816556"/>
            <a:ext cx="8346072" cy="257474"/>
          </a:xfrm>
        </p:spPr>
        <p:txBody>
          <a:bodyPr/>
          <a:lstStyle/>
          <a:p>
            <a:r>
              <a:rPr lang="en-US" dirty="0" smtClean="0"/>
              <a:t>Extend Business Analytics with Unstructured Data</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33265" y="2369977"/>
            <a:ext cx="8658808" cy="219269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fontAlgn="base">
              <a:spcBef>
                <a:spcPct val="0"/>
              </a:spcBef>
              <a:spcAft>
                <a:spcPct val="0"/>
              </a:spcAft>
            </a:pPr>
            <a:endParaRPr lang="en-US" sz="1600" dirty="0" err="1">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Oracle </a:t>
            </a:r>
            <a:r>
              <a:rPr lang="en-US" dirty="0" err="1" smtClean="0"/>
              <a:t>Endeca</a:t>
            </a:r>
            <a:r>
              <a:rPr lang="en-US" dirty="0" smtClean="0"/>
              <a:t> Information Discovery</a:t>
            </a:r>
            <a:r>
              <a:rPr lang="en-US" sz="2400" dirty="0" smtClean="0"/>
              <a:t/>
            </a:r>
            <a:br>
              <a:rPr lang="en-US" sz="2400" dirty="0" smtClean="0"/>
            </a:br>
            <a:r>
              <a:rPr lang="en-US" sz="1800" b="1" dirty="0">
                <a:latin typeface="+mn-lt"/>
                <a:ea typeface="+mn-ea"/>
                <a:cs typeface="+mn-cs"/>
              </a:rPr>
              <a:t>Interactive Data Exploration and </a:t>
            </a:r>
            <a:r>
              <a:rPr lang="en-US" sz="1800" b="1" dirty="0" smtClean="0">
                <a:latin typeface="+mn-lt"/>
                <a:ea typeface="+mn-ea"/>
                <a:cs typeface="+mn-cs"/>
              </a:rPr>
              <a:t>Analysis</a:t>
            </a:r>
            <a:endParaRPr lang="en-US" sz="1800" b="1" dirty="0">
              <a:latin typeface="+mn-lt"/>
              <a:ea typeface="+mn-ea"/>
              <a:cs typeface="+mn-cs"/>
            </a:endParaRPr>
          </a:p>
        </p:txBody>
      </p:sp>
      <p:pic>
        <p:nvPicPr>
          <p:cNvPr id="9" name="Picture 10"/>
          <p:cNvPicPr>
            <a:picLocks noChangeAspect="1" noChangeArrowheads="1"/>
          </p:cNvPicPr>
          <p:nvPr/>
        </p:nvPicPr>
        <p:blipFill>
          <a:blip r:embed="rId3" cstate="print"/>
          <a:srcRect/>
          <a:stretch>
            <a:fillRect/>
          </a:stretch>
        </p:blipFill>
        <p:spPr bwMode="auto">
          <a:xfrm>
            <a:off x="695006" y="1349614"/>
            <a:ext cx="1548165" cy="143269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2339" name="Picture 3"/>
          <p:cNvPicPr>
            <a:picLocks noChangeAspect="1" noChangeArrowheads="1"/>
          </p:cNvPicPr>
          <p:nvPr/>
        </p:nvPicPr>
        <p:blipFill>
          <a:blip r:embed="rId4" cstate="print"/>
          <a:srcRect/>
          <a:stretch>
            <a:fillRect/>
          </a:stretch>
        </p:blipFill>
        <p:spPr bwMode="auto">
          <a:xfrm>
            <a:off x="1354961" y="1176889"/>
            <a:ext cx="1361012" cy="179319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TextBox 13"/>
          <p:cNvSpPr txBox="1"/>
          <p:nvPr/>
        </p:nvSpPr>
        <p:spPr>
          <a:xfrm>
            <a:off x="729474" y="3598027"/>
            <a:ext cx="1973233" cy="431037"/>
          </a:xfrm>
          <a:prstGeom prst="rect">
            <a:avLst/>
          </a:prstGeom>
          <a:noFill/>
          <a:ln>
            <a:noFill/>
          </a:ln>
        </p:spPr>
        <p:txBody>
          <a:bodyPr wrap="square" lIns="0" tIns="0" rIns="0" bIns="0" rtlCol="0">
            <a:noAutofit/>
          </a:bodyPr>
          <a:lstStyle/>
          <a:p>
            <a:pPr algn="ctr" defTabSz="914400" fontAlgn="base">
              <a:spcBef>
                <a:spcPct val="0"/>
              </a:spcBef>
              <a:spcAft>
                <a:spcPct val="0"/>
              </a:spcAft>
            </a:pPr>
            <a:r>
              <a:rPr lang="en-US" sz="1200" b="1" dirty="0" smtClean="0">
                <a:solidFill>
                  <a:srgbClr val="FF0000"/>
                </a:solidFill>
                <a:latin typeface="Arial" pitchFamily="34" charset="0"/>
                <a:ea typeface="ＭＳ Ｐゴシック" pitchFamily="34" charset="-128"/>
              </a:rPr>
              <a:t>Deep Search</a:t>
            </a:r>
            <a:endParaRPr lang="en-US" sz="1200" b="1" dirty="0">
              <a:solidFill>
                <a:srgbClr val="FF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Search across </a:t>
            </a:r>
            <a:r>
              <a:rPr lang="en-US" sz="1200" i="1" dirty="0" smtClean="0">
                <a:solidFill>
                  <a:srgbClr val="000000"/>
                </a:solidFill>
                <a:latin typeface="Arial" pitchFamily="34" charset="0"/>
                <a:ea typeface="ＭＳ Ｐゴシック" pitchFamily="34" charset="-128"/>
              </a:rPr>
              <a:t>all</a:t>
            </a:r>
            <a:r>
              <a:rPr lang="en-US" sz="1200" dirty="0" smtClean="0">
                <a:solidFill>
                  <a:srgbClr val="000000"/>
                </a:solidFill>
                <a:latin typeface="Arial" pitchFamily="34" charset="0"/>
                <a:ea typeface="ＭＳ Ｐゴシック" pitchFamily="34" charset="-128"/>
              </a:rPr>
              <a:t> data</a:t>
            </a:r>
            <a:endParaRPr lang="en-US" sz="1200" dirty="0">
              <a:solidFill>
                <a:srgbClr val="00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Dynamic </a:t>
            </a:r>
            <a:r>
              <a:rPr lang="en-US" sz="1200" dirty="0" err="1" smtClean="0">
                <a:solidFill>
                  <a:srgbClr val="000000"/>
                </a:solidFill>
                <a:latin typeface="Arial" pitchFamily="34" charset="0"/>
                <a:ea typeface="ＭＳ Ｐゴシック" pitchFamily="34" charset="-128"/>
              </a:rPr>
              <a:t>typeahead</a:t>
            </a:r>
            <a:endParaRPr lang="en-US" sz="1200" dirty="0" smtClean="0">
              <a:solidFill>
                <a:srgbClr val="00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Automatic spell correction</a:t>
            </a: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Unlocks unstructured data</a:t>
            </a:r>
            <a:endParaRPr lang="en-US" sz="1200" dirty="0">
              <a:solidFill>
                <a:srgbClr val="000000"/>
              </a:solidFill>
              <a:latin typeface="Arial" pitchFamily="34" charset="0"/>
              <a:ea typeface="ＭＳ Ｐゴシック" pitchFamily="34" charset="-128"/>
            </a:endParaRPr>
          </a:p>
        </p:txBody>
      </p:sp>
      <p:pic>
        <p:nvPicPr>
          <p:cNvPr id="142342" name="Picture 6"/>
          <p:cNvPicPr>
            <a:picLocks noChangeAspect="1" noChangeArrowheads="1"/>
          </p:cNvPicPr>
          <p:nvPr/>
        </p:nvPicPr>
        <p:blipFill>
          <a:blip r:embed="rId5" cstate="print"/>
          <a:srcRect/>
          <a:stretch>
            <a:fillRect/>
          </a:stretch>
        </p:blipFill>
        <p:spPr bwMode="auto">
          <a:xfrm>
            <a:off x="6579277" y="1214354"/>
            <a:ext cx="1868487" cy="108471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TextBox 16"/>
          <p:cNvSpPr txBox="1"/>
          <p:nvPr/>
        </p:nvSpPr>
        <p:spPr>
          <a:xfrm>
            <a:off x="6514197" y="3570034"/>
            <a:ext cx="2283001" cy="447754"/>
          </a:xfrm>
          <a:prstGeom prst="rect">
            <a:avLst/>
          </a:prstGeom>
          <a:noFill/>
          <a:ln>
            <a:noFill/>
          </a:ln>
        </p:spPr>
        <p:txBody>
          <a:bodyPr wrap="square" lIns="0" tIns="0" rIns="0" bIns="0" rtlCol="0">
            <a:noAutofit/>
          </a:bodyPr>
          <a:lstStyle/>
          <a:p>
            <a:pPr algn="ctr" defTabSz="914400" fontAlgn="base">
              <a:spcBef>
                <a:spcPct val="0"/>
              </a:spcBef>
              <a:spcAft>
                <a:spcPct val="0"/>
              </a:spcAft>
            </a:pPr>
            <a:r>
              <a:rPr lang="en-US" sz="1200" b="1" dirty="0">
                <a:solidFill>
                  <a:srgbClr val="FF0000"/>
                </a:solidFill>
                <a:latin typeface="Arial" pitchFamily="34" charset="0"/>
                <a:ea typeface="ＭＳ Ｐゴシック" pitchFamily="34" charset="-128"/>
              </a:rPr>
              <a:t>Visual Analysis</a:t>
            </a: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Charts, crosstabs, key metrics</a:t>
            </a:r>
            <a:endParaRPr lang="en-US" sz="1200" dirty="0">
              <a:solidFill>
                <a:srgbClr val="00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dirty="0" smtClean="0">
                <a:solidFill>
                  <a:srgbClr val="000000"/>
                </a:solidFill>
                <a:latin typeface="Arial" pitchFamily="34" charset="0"/>
                <a:ea typeface="ＭＳ Ｐゴシック" pitchFamily="34" charset="-128"/>
              </a:rPr>
              <a:t>Geospatial visualization</a:t>
            </a:r>
            <a:endParaRPr lang="en-US" sz="1200" dirty="0">
              <a:solidFill>
                <a:srgbClr val="00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dirty="0">
                <a:solidFill>
                  <a:srgbClr val="000000"/>
                </a:solidFill>
                <a:latin typeface="Arial" pitchFamily="34" charset="0"/>
                <a:ea typeface="ＭＳ Ｐゴシック" pitchFamily="34" charset="-128"/>
              </a:rPr>
              <a:t>Tag </a:t>
            </a:r>
            <a:r>
              <a:rPr lang="en-US" sz="1200" dirty="0" smtClean="0">
                <a:solidFill>
                  <a:srgbClr val="000000"/>
                </a:solidFill>
                <a:latin typeface="Arial" pitchFamily="34" charset="0"/>
                <a:ea typeface="ＭＳ Ｐゴシック" pitchFamily="34" charset="-128"/>
              </a:rPr>
              <a:t>clouds</a:t>
            </a:r>
            <a:endParaRPr lang="en-US" sz="1200" dirty="0">
              <a:solidFill>
                <a:srgbClr val="000000"/>
              </a:solidFill>
              <a:latin typeface="Arial" pitchFamily="34" charset="0"/>
              <a:ea typeface="ＭＳ Ｐゴシック" pitchFamily="34" charset="-128"/>
            </a:endParaRPr>
          </a:p>
        </p:txBody>
      </p:sp>
      <p:sp>
        <p:nvSpPr>
          <p:cNvPr id="18" name="TextBox 17"/>
          <p:cNvSpPr txBox="1"/>
          <p:nvPr/>
        </p:nvSpPr>
        <p:spPr>
          <a:xfrm>
            <a:off x="3081891" y="3598026"/>
            <a:ext cx="2878102" cy="512628"/>
          </a:xfrm>
          <a:prstGeom prst="rect">
            <a:avLst/>
          </a:prstGeom>
          <a:noFill/>
          <a:ln>
            <a:noFill/>
          </a:ln>
        </p:spPr>
        <p:txBody>
          <a:bodyPr wrap="square" lIns="0" tIns="0" rIns="0" bIns="0" rtlCol="0">
            <a:noAutofit/>
          </a:bodyPr>
          <a:lstStyle/>
          <a:p>
            <a:pPr algn="ctr" defTabSz="914400" fontAlgn="base">
              <a:spcBef>
                <a:spcPct val="0"/>
              </a:spcBef>
              <a:spcAft>
                <a:spcPct val="0"/>
              </a:spcAft>
            </a:pPr>
            <a:r>
              <a:rPr lang="en-US" sz="1200" b="1" dirty="0" smtClean="0">
                <a:solidFill>
                  <a:srgbClr val="FF0000"/>
                </a:solidFill>
                <a:latin typeface="Arial" pitchFamily="34" charset="0"/>
                <a:ea typeface="ＭＳ Ｐゴシック" pitchFamily="34" charset="-128"/>
              </a:rPr>
              <a:t>Contextual Navigation</a:t>
            </a:r>
            <a:endParaRPr lang="en-US" sz="1200" b="1" dirty="0">
              <a:solidFill>
                <a:srgbClr val="FF0000"/>
              </a:solidFill>
              <a:latin typeface="Arial" pitchFamily="34" charset="0"/>
              <a:ea typeface="ＭＳ Ｐゴシック" pitchFamily="34" charset="-128"/>
            </a:endParaRPr>
          </a:p>
          <a:p>
            <a:pPr marL="112713" indent="-112713" defTabSz="914400" fontAlgn="base">
              <a:spcBef>
                <a:spcPct val="0"/>
              </a:spcBef>
              <a:spcAft>
                <a:spcPct val="0"/>
              </a:spcAft>
              <a:buFont typeface="Arial" pitchFamily="34" charset="0"/>
              <a:buChar char="•"/>
            </a:pPr>
            <a:r>
              <a:rPr lang="en-US" sz="1200" b="1" dirty="0" smtClean="0">
                <a:solidFill>
                  <a:srgbClr val="000000"/>
                </a:solidFill>
                <a:latin typeface="Arial" pitchFamily="34" charset="0"/>
                <a:ea typeface="ＭＳ Ｐゴシック" pitchFamily="34" charset="-128"/>
              </a:rPr>
              <a:t>Data-Driven.</a:t>
            </a:r>
            <a:r>
              <a:rPr lang="en-US" sz="1200" dirty="0" smtClean="0">
                <a:solidFill>
                  <a:srgbClr val="000000"/>
                </a:solidFill>
                <a:latin typeface="Arial" pitchFamily="34" charset="0"/>
                <a:ea typeface="ＭＳ Ｐゴシック" pitchFamily="34" charset="-128"/>
              </a:rPr>
              <a:t> Freely browse data without predefined paths or writing queries</a:t>
            </a:r>
          </a:p>
          <a:p>
            <a:pPr marL="112713" indent="-112713" defTabSz="914400" fontAlgn="base">
              <a:spcBef>
                <a:spcPct val="0"/>
              </a:spcBef>
              <a:spcAft>
                <a:spcPct val="0"/>
              </a:spcAft>
              <a:buFont typeface="Arial" pitchFamily="34" charset="0"/>
              <a:buChar char="•"/>
            </a:pPr>
            <a:r>
              <a:rPr lang="en-US" sz="1200" b="1" dirty="0" smtClean="0">
                <a:solidFill>
                  <a:srgbClr val="000000"/>
                </a:solidFill>
                <a:latin typeface="Arial" pitchFamily="34" charset="0"/>
                <a:ea typeface="ＭＳ Ｐゴシック" pitchFamily="34" charset="-128"/>
              </a:rPr>
              <a:t>Interactive.</a:t>
            </a:r>
            <a:r>
              <a:rPr lang="en-US" sz="1200" dirty="0" smtClean="0">
                <a:solidFill>
                  <a:srgbClr val="000000"/>
                </a:solidFill>
                <a:latin typeface="Arial" pitchFamily="34" charset="0"/>
                <a:ea typeface="ＭＳ Ｐゴシック" pitchFamily="34" charset="-128"/>
              </a:rPr>
              <a:t> Shows only valid next steps</a:t>
            </a:r>
          </a:p>
          <a:p>
            <a:pPr marL="112713" indent="-112713" defTabSz="914400" fontAlgn="base">
              <a:spcBef>
                <a:spcPct val="0"/>
              </a:spcBef>
              <a:spcAft>
                <a:spcPct val="0"/>
              </a:spcAft>
              <a:buFont typeface="Arial" pitchFamily="34" charset="0"/>
              <a:buChar char="•"/>
            </a:pPr>
            <a:r>
              <a:rPr lang="en-US" sz="1200" b="1" dirty="0" smtClean="0">
                <a:solidFill>
                  <a:srgbClr val="000000"/>
                </a:solidFill>
                <a:latin typeface="Arial" pitchFamily="34" charset="0"/>
                <a:ea typeface="ＭＳ Ｐゴシック" pitchFamily="34" charset="-128"/>
              </a:rPr>
              <a:t>Easy to Use.</a:t>
            </a:r>
            <a:r>
              <a:rPr lang="en-US" sz="1200" dirty="0" smtClean="0">
                <a:solidFill>
                  <a:srgbClr val="000000"/>
                </a:solidFill>
                <a:latin typeface="Arial" pitchFamily="34" charset="0"/>
                <a:ea typeface="ＭＳ Ｐゴシック" pitchFamily="34" charset="-128"/>
              </a:rPr>
              <a:t> Familiar online experience</a:t>
            </a:r>
            <a:endParaRPr lang="en-US" sz="1200" dirty="0">
              <a:solidFill>
                <a:srgbClr val="000000"/>
              </a:solidFill>
              <a:latin typeface="Arial" pitchFamily="34" charset="0"/>
              <a:ea typeface="ＭＳ Ｐゴシック" pitchFamily="34" charset="-128"/>
            </a:endParaRPr>
          </a:p>
        </p:txBody>
      </p:sp>
      <p:sp>
        <p:nvSpPr>
          <p:cNvPr id="29" name="TextBox 28"/>
          <p:cNvSpPr txBox="1"/>
          <p:nvPr/>
        </p:nvSpPr>
        <p:spPr>
          <a:xfrm>
            <a:off x="2659660" y="3471932"/>
            <a:ext cx="299561" cy="615553"/>
          </a:xfrm>
          <a:prstGeom prst="rect">
            <a:avLst/>
          </a:prstGeom>
          <a:noFill/>
          <a:ln>
            <a:noFill/>
          </a:ln>
        </p:spPr>
        <p:txBody>
          <a:bodyPr wrap="none" lIns="0" tIns="0" rIns="0" bIns="0" rtlCol="0" anchor="ctr" anchorCtr="1">
            <a:spAutoFit/>
          </a:bodyPr>
          <a:lstStyle/>
          <a:p>
            <a:pPr defTabSz="914400" fontAlgn="base">
              <a:spcBef>
                <a:spcPct val="0"/>
              </a:spcBef>
              <a:spcAft>
                <a:spcPct val="0"/>
              </a:spcAft>
            </a:pPr>
            <a:r>
              <a:rPr lang="en-US" sz="4000" b="1" dirty="0">
                <a:solidFill>
                  <a:srgbClr val="000000"/>
                </a:solidFill>
                <a:latin typeface="Arial" pitchFamily="34" charset="0"/>
                <a:ea typeface="ＭＳ Ｐゴシック" pitchFamily="34" charset="-128"/>
              </a:rPr>
              <a:t>+</a:t>
            </a:r>
          </a:p>
        </p:txBody>
      </p:sp>
      <p:sp>
        <p:nvSpPr>
          <p:cNvPr id="30" name="TextBox 29"/>
          <p:cNvSpPr txBox="1"/>
          <p:nvPr/>
        </p:nvSpPr>
        <p:spPr>
          <a:xfrm>
            <a:off x="6071253" y="3471932"/>
            <a:ext cx="299561" cy="615553"/>
          </a:xfrm>
          <a:prstGeom prst="rect">
            <a:avLst/>
          </a:prstGeom>
          <a:noFill/>
          <a:ln>
            <a:noFill/>
          </a:ln>
        </p:spPr>
        <p:txBody>
          <a:bodyPr wrap="none" lIns="0" tIns="0" rIns="0" bIns="0" rtlCol="0" anchor="ctr" anchorCtr="1">
            <a:spAutoFit/>
          </a:bodyPr>
          <a:lstStyle/>
          <a:p>
            <a:pPr defTabSz="914400" fontAlgn="base">
              <a:spcBef>
                <a:spcPct val="0"/>
              </a:spcBef>
              <a:spcAft>
                <a:spcPct val="0"/>
              </a:spcAft>
            </a:pPr>
            <a:r>
              <a:rPr lang="en-US" sz="4000" b="1" dirty="0">
                <a:solidFill>
                  <a:srgbClr val="000000"/>
                </a:solidFill>
                <a:latin typeface="Arial" pitchFamily="34" charset="0"/>
                <a:ea typeface="ＭＳ Ｐゴシック" pitchFamily="34" charset="-128"/>
              </a:rPr>
              <a:t>+</a:t>
            </a:r>
          </a:p>
        </p:txBody>
      </p:sp>
      <p:pic>
        <p:nvPicPr>
          <p:cNvPr id="3" name="Picture 2"/>
          <p:cNvPicPr>
            <a:picLocks noChangeAspect="1"/>
          </p:cNvPicPr>
          <p:nvPr/>
        </p:nvPicPr>
        <p:blipFill>
          <a:blip r:embed="rId6"/>
          <a:stretch>
            <a:fillRect/>
          </a:stretch>
        </p:blipFill>
        <p:spPr>
          <a:xfrm>
            <a:off x="2987824" y="1273068"/>
            <a:ext cx="3168352" cy="1730730"/>
          </a:xfrm>
          <a:prstGeom prst="rect">
            <a:avLst/>
          </a:prstGeom>
        </p:spPr>
      </p:pic>
      <p:pic>
        <p:nvPicPr>
          <p:cNvPr id="5" name="Picture 4"/>
          <p:cNvPicPr>
            <a:picLocks noChangeAspect="1"/>
          </p:cNvPicPr>
          <p:nvPr/>
        </p:nvPicPr>
        <p:blipFill>
          <a:blip r:embed="rId7"/>
          <a:stretch>
            <a:fillRect/>
          </a:stretch>
        </p:blipFill>
        <p:spPr>
          <a:xfrm>
            <a:off x="4387060" y="1053243"/>
            <a:ext cx="1663014" cy="801057"/>
          </a:xfrm>
          <a:prstGeom prst="rect">
            <a:avLst/>
          </a:prstGeom>
        </p:spPr>
      </p:pic>
      <p:pic>
        <p:nvPicPr>
          <p:cNvPr id="6" name="Picture 5"/>
          <p:cNvPicPr>
            <a:picLocks noChangeAspect="1"/>
          </p:cNvPicPr>
          <p:nvPr/>
        </p:nvPicPr>
        <p:blipFill>
          <a:blip r:embed="rId8"/>
          <a:stretch>
            <a:fillRect/>
          </a:stretch>
        </p:blipFill>
        <p:spPr>
          <a:xfrm>
            <a:off x="3851920" y="2818469"/>
            <a:ext cx="1721902" cy="617377"/>
          </a:xfrm>
          <a:prstGeom prst="rect">
            <a:avLst/>
          </a:prstGeom>
        </p:spPr>
      </p:pic>
      <p:pic>
        <p:nvPicPr>
          <p:cNvPr id="23" name="Picture 22"/>
          <p:cNvPicPr>
            <a:picLocks noChangeAspect="1"/>
          </p:cNvPicPr>
          <p:nvPr/>
        </p:nvPicPr>
        <p:blipFill>
          <a:blip r:embed="rId9"/>
          <a:stretch>
            <a:fillRect/>
          </a:stretch>
        </p:blipFill>
        <p:spPr>
          <a:xfrm>
            <a:off x="6861922" y="2076117"/>
            <a:ext cx="1911412" cy="880034"/>
          </a:xfrm>
          <a:prstGeom prst="rect">
            <a:avLst/>
          </a:prstGeom>
        </p:spPr>
      </p:pic>
      <p:pic>
        <p:nvPicPr>
          <p:cNvPr id="21" name="Picture 20"/>
          <p:cNvPicPr>
            <a:picLocks noChangeAspect="1"/>
          </p:cNvPicPr>
          <p:nvPr/>
        </p:nvPicPr>
        <p:blipFill>
          <a:blip r:embed="rId10"/>
          <a:stretch>
            <a:fillRect/>
          </a:stretch>
        </p:blipFill>
        <p:spPr>
          <a:xfrm>
            <a:off x="6370814" y="1707654"/>
            <a:ext cx="1731198" cy="928159"/>
          </a:xfrm>
          <a:prstGeom prst="rect">
            <a:avLst/>
          </a:prstGeom>
        </p:spPr>
      </p:pic>
      <p:pic>
        <p:nvPicPr>
          <p:cNvPr id="22" name="Picture 21"/>
          <p:cNvPicPr>
            <a:picLocks noChangeAspect="1"/>
          </p:cNvPicPr>
          <p:nvPr/>
        </p:nvPicPr>
        <p:blipFill>
          <a:blip r:embed="rId11"/>
          <a:stretch>
            <a:fillRect/>
          </a:stretch>
        </p:blipFill>
        <p:spPr>
          <a:xfrm>
            <a:off x="7020272" y="2799682"/>
            <a:ext cx="1486088" cy="348132"/>
          </a:xfrm>
          <a:prstGeom prst="rect">
            <a:avLst/>
          </a:prstGeom>
        </p:spPr>
      </p:pic>
    </p:spTree>
    <p:extLst>
      <p:ext uri="{BB962C8B-B14F-4D97-AF65-F5344CB8AC3E}">
        <p14:creationId xmlns="" xmlns:p14="http://schemas.microsoft.com/office/powerpoint/2010/main" val="300932998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Title 78"/>
          <p:cNvSpPr>
            <a:spLocks noGrp="1"/>
          </p:cNvSpPr>
          <p:nvPr>
            <p:ph type="title"/>
          </p:nvPr>
        </p:nvSpPr>
        <p:spPr>
          <a:xfrm>
            <a:off x="398963" y="162300"/>
            <a:ext cx="8346073" cy="666750"/>
          </a:xfrm>
        </p:spPr>
        <p:txBody>
          <a:bodyPr/>
          <a:lstStyle/>
          <a:p>
            <a:r>
              <a:rPr lang="en-US" dirty="0" smtClean="0">
                <a:solidFill>
                  <a:schemeClr val="tx1"/>
                </a:solidFill>
              </a:rPr>
              <a:t>Global Automotive Manufacturer Gets Ahead of Quality Issues</a:t>
            </a:r>
            <a:endParaRPr lang="en-US" dirty="0">
              <a:solidFill>
                <a:schemeClr val="tx1"/>
              </a:solidFill>
            </a:endParaRPr>
          </a:p>
        </p:txBody>
      </p:sp>
      <p:sp>
        <p:nvSpPr>
          <p:cNvPr id="6" name="Text Placeholder 5"/>
          <p:cNvSpPr>
            <a:spLocks noGrp="1"/>
          </p:cNvSpPr>
          <p:nvPr>
            <p:ph type="body" sz="quarter" idx="4294967295"/>
          </p:nvPr>
        </p:nvSpPr>
        <p:spPr>
          <a:xfrm>
            <a:off x="356250" y="1163638"/>
            <a:ext cx="3411538" cy="3506494"/>
          </a:xfrm>
        </p:spPr>
        <p:txBody>
          <a:bodyPr/>
          <a:lstStyle/>
          <a:p>
            <a:r>
              <a:rPr lang="en-US" sz="1800" dirty="0" smtClean="0"/>
              <a:t>Investigate Root Cause</a:t>
            </a:r>
          </a:p>
          <a:p>
            <a:r>
              <a:rPr lang="en-US" sz="1800" dirty="0" smtClean="0"/>
              <a:t>Reduce warranty costs and detection to correction time</a:t>
            </a:r>
          </a:p>
          <a:p>
            <a:r>
              <a:rPr lang="en-US" sz="1800" dirty="0" smtClean="0"/>
              <a:t>Common view of six years of product and quality data from multiple systems</a:t>
            </a:r>
          </a:p>
          <a:p>
            <a:r>
              <a:rPr lang="en-US" sz="1800" dirty="0" smtClean="0"/>
              <a:t>Quality engineers explore root cause (why) of product issues from unstructured data.</a:t>
            </a:r>
          </a:p>
          <a:p>
            <a:r>
              <a:rPr lang="en-US" sz="1800" dirty="0" smtClean="0"/>
              <a:t>Operates along side Oracle BI EE, </a:t>
            </a:r>
            <a:r>
              <a:rPr lang="en-US" sz="1800" dirty="0" err="1" smtClean="0"/>
              <a:t>Essbase</a:t>
            </a:r>
            <a:r>
              <a:rPr lang="en-US" sz="1800" dirty="0" smtClean="0"/>
              <a:t>, EPM and PeopleSoft</a:t>
            </a:r>
          </a:p>
          <a:p>
            <a:endParaRPr lang="en-US" sz="1800" dirty="0"/>
          </a:p>
        </p:txBody>
      </p:sp>
      <p:pic>
        <p:nvPicPr>
          <p:cNvPr id="11" name="Picture 10"/>
          <p:cNvPicPr>
            <a:picLocks noChangeAspect="1"/>
          </p:cNvPicPr>
          <p:nvPr/>
        </p:nvPicPr>
        <p:blipFill>
          <a:blip r:embed="rId4"/>
          <a:stretch>
            <a:fillRect/>
          </a:stretch>
        </p:blipFill>
        <p:spPr>
          <a:xfrm>
            <a:off x="4026725" y="878525"/>
            <a:ext cx="5105400" cy="3791607"/>
          </a:xfrm>
          <a:prstGeom prst="rect">
            <a:avLst/>
          </a:prstGeom>
        </p:spPr>
      </p:pic>
    </p:spTree>
    <p:extLst>
      <p:ext uri="{BB962C8B-B14F-4D97-AF65-F5344CB8AC3E}">
        <p14:creationId xmlns:p14="http://schemas.microsoft.com/office/powerpoint/2010/main" xmlns="" val="1089595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1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3.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5155</TotalTime>
  <Words>895</Words>
  <Application>Microsoft Office PowerPoint</Application>
  <PresentationFormat>On-screen Show (16:9)</PresentationFormat>
  <Paragraphs>211</Paragraphs>
  <Slides>16</Slides>
  <Notes>15</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Oracle_Template_16x9</vt:lpstr>
      <vt:lpstr>1_Oracle_Template_16x9</vt:lpstr>
      <vt:lpstr>Oracle_16x9_2014</vt:lpstr>
      <vt:lpstr>Explore Data &amp; Discover Hidden Insights with Endeca Information Discovery</vt:lpstr>
      <vt:lpstr>Slide 2</vt:lpstr>
      <vt:lpstr>Oracle Business Analytics</vt:lpstr>
      <vt:lpstr>Dialogues Contain Critical, Untapped Insights</vt:lpstr>
      <vt:lpstr>New Insights Drive New Opportunities</vt:lpstr>
      <vt:lpstr>The Challenges of Unstructured Data</vt:lpstr>
      <vt:lpstr>Oracle Endeca Information Discovery</vt:lpstr>
      <vt:lpstr>Oracle Endeca Information Discovery Interactive Data Exploration and Analysis</vt:lpstr>
      <vt:lpstr>Global Automotive Manufacturer Gets Ahead of Quality Issues</vt:lpstr>
      <vt:lpstr>Protecting Citizens</vt:lpstr>
      <vt:lpstr>Better insight into regional sales performance</vt:lpstr>
      <vt:lpstr>Oracle Endeca Information Discovery</vt:lpstr>
      <vt:lpstr>Business Intelligence and Information Discovery</vt:lpstr>
      <vt:lpstr>Big Data Discovery</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Endeca Information Discovery</dc:title>
  <dc:subject>Information Discovery Presentation for Oracle Days 2012</dc:subject>
  <dc:creator>Martin Walters</dc:creator>
  <cp:lastModifiedBy>cantoniu</cp:lastModifiedBy>
  <cp:revision>543</cp:revision>
  <dcterms:created xsi:type="dcterms:W3CDTF">2012-08-01T18:37:15Z</dcterms:created>
  <dcterms:modified xsi:type="dcterms:W3CDTF">2014-10-02T05:41:01Z</dcterms:modified>
</cp:coreProperties>
</file>