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8.xml" ContentType="application/vnd.openxmlformats-officedocument.theme+xml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embeddings/oleObject6.bin" ContentType="application/vnd.openxmlformats-officedocument.oleObject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embeddings/oleObject7.bin" ContentType="application/vnd.openxmlformats-officedocument.oleObject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embeddings/oleObject8.bin" ContentType="application/vnd.openxmlformats-officedocument.oleObject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embeddings/oleObject9.bin" ContentType="application/vnd.openxmlformats-officedocument.oleObject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embeddings/oleObject10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7" showSpecialPlsOnTitleSld="0" saveSubsetFonts="1">
  <p:sldMasterIdLst>
    <p:sldMasterId id="2147483883" r:id="rId1"/>
    <p:sldMasterId id="2147483893" r:id="rId2"/>
    <p:sldMasterId id="2147483904" r:id="rId3"/>
    <p:sldMasterId id="2147483915" r:id="rId4"/>
    <p:sldMasterId id="2147484031" r:id="rId5"/>
    <p:sldMasterId id="2147484057" r:id="rId6"/>
    <p:sldMasterId id="2147484087" r:id="rId7"/>
    <p:sldMasterId id="2147484094" r:id="rId8"/>
  </p:sldMasterIdLst>
  <p:notesMasterIdLst>
    <p:notesMasterId r:id="rId53"/>
  </p:notesMasterIdLst>
  <p:handoutMasterIdLst>
    <p:handoutMasterId r:id="rId54"/>
  </p:handoutMasterIdLst>
  <p:sldIdLst>
    <p:sldId id="257" r:id="rId9"/>
    <p:sldId id="472" r:id="rId10"/>
    <p:sldId id="582" r:id="rId11"/>
    <p:sldId id="584" r:id="rId12"/>
    <p:sldId id="585" r:id="rId13"/>
    <p:sldId id="663" r:id="rId14"/>
    <p:sldId id="587" r:id="rId15"/>
    <p:sldId id="588" r:id="rId16"/>
    <p:sldId id="662" r:id="rId17"/>
    <p:sldId id="590" r:id="rId18"/>
    <p:sldId id="591" r:id="rId19"/>
    <p:sldId id="669" r:id="rId20"/>
    <p:sldId id="696" r:id="rId21"/>
    <p:sldId id="595" r:id="rId22"/>
    <p:sldId id="711" r:id="rId23"/>
    <p:sldId id="598" r:id="rId24"/>
    <p:sldId id="753" r:id="rId25"/>
    <p:sldId id="744" r:id="rId26"/>
    <p:sldId id="714" r:id="rId27"/>
    <p:sldId id="715" r:id="rId28"/>
    <p:sldId id="735" r:id="rId29"/>
    <p:sldId id="736" r:id="rId30"/>
    <p:sldId id="737" r:id="rId31"/>
    <p:sldId id="741" r:id="rId32"/>
    <p:sldId id="716" r:id="rId33"/>
    <p:sldId id="717" r:id="rId34"/>
    <p:sldId id="718" r:id="rId35"/>
    <p:sldId id="719" r:id="rId36"/>
    <p:sldId id="720" r:id="rId37"/>
    <p:sldId id="721" r:id="rId38"/>
    <p:sldId id="722" r:id="rId39"/>
    <p:sldId id="723" r:id="rId40"/>
    <p:sldId id="724" r:id="rId41"/>
    <p:sldId id="729" r:id="rId42"/>
    <p:sldId id="728" r:id="rId43"/>
    <p:sldId id="704" r:id="rId44"/>
    <p:sldId id="733" r:id="rId45"/>
    <p:sldId id="734" r:id="rId46"/>
    <p:sldId id="755" r:id="rId47"/>
    <p:sldId id="758" r:id="rId48"/>
    <p:sldId id="756" r:id="rId49"/>
    <p:sldId id="757" r:id="rId50"/>
    <p:sldId id="633" r:id="rId51"/>
    <p:sldId id="710" r:id="rId52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30" autoAdjust="0"/>
  </p:normalViewPr>
  <p:slideViewPr>
    <p:cSldViewPr snapToGrid="0">
      <p:cViewPr>
        <p:scale>
          <a:sx n="90" d="100"/>
          <a:sy n="90" d="100"/>
        </p:scale>
        <p:origin x="-1600" y="-80"/>
      </p:cViewPr>
      <p:guideLst>
        <p:guide orient="horz" pos="27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74564818778726"/>
          <c:y val="0.0"/>
          <c:w val="0.965087036244255"/>
          <c:h val="0.910434737729896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cat>
            <c:numRef>
              <c:f>Sheet1!$A$2:$A$6</c:f>
              <c:numCache>
                <c:formatCode>m/d/yyyy</c:formatCode>
                <c:ptCount val="5"/>
                <c:pt idx="0">
                  <c:v>37261.0</c:v>
                </c:pt>
                <c:pt idx="1">
                  <c:v>37262.0</c:v>
                </c:pt>
                <c:pt idx="2">
                  <c:v>37263.0</c:v>
                </c:pt>
                <c:pt idx="3">
                  <c:v>37264.0</c:v>
                </c:pt>
                <c:pt idx="4">
                  <c:v>37265.0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</c:v>
                </c:pt>
                <c:pt idx="1">
                  <c:v>3.0</c:v>
                </c:pt>
                <c:pt idx="2">
                  <c:v>4.0</c:v>
                </c:pt>
                <c:pt idx="3">
                  <c:v>6.0</c:v>
                </c:pt>
                <c:pt idx="4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8396856"/>
        <c:axId val="2078399928"/>
      </c:areaChart>
      <c:dateAx>
        <c:axId val="20783968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2078399928"/>
        <c:crosses val="autoZero"/>
        <c:auto val="1"/>
        <c:lblOffset val="100"/>
        <c:baseTimeUnit val="days"/>
      </c:dateAx>
      <c:valAx>
        <c:axId val="2078399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78396856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D663A-4CDC-844C-AA05-F09846668F21}" type="datetime1">
              <a:rPr lang="en-US" smtClean="0"/>
              <a:t>03/10/14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C752A-431B-A246-97C5-EC2B719CC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1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60B0E-F964-AF4E-9EB2-BF4786F6B311}" type="datetime1">
              <a:rPr lang="en-US" smtClean="0"/>
              <a:t>03/10/14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4E5C0-CD67-4EED-83EC-FBC3F136F1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56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53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902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9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93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2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69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10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09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43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068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0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82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2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6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1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78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14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35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70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48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9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75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92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62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71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00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645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566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40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43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06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82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6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088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548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433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56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853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8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2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30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7024" y="4343401"/>
            <a:ext cx="6116268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0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1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jpe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0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4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6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eg"/><Relationship Id="rId3" Type="http://schemas.openxmlformats.org/officeDocument/2006/relationships/image" Target="file://localhost/Users/username/Desktop/No.2%20Work%20Folder/EMC/VMware%20Templates/ART/VMW_EMCLOGOS_color.jpg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1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4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7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2336" y="330200"/>
            <a:ext cx="8436864" cy="533400"/>
          </a:xfrm>
        </p:spPr>
        <p:txBody>
          <a:bodyPr anchor="t"/>
          <a:lstStyle>
            <a:lvl1pPr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050" y="1095375"/>
            <a:ext cx="8382000" cy="1295400"/>
          </a:xfrm>
        </p:spPr>
        <p:txBody>
          <a:bodyPr/>
          <a:lstStyle>
            <a:lvl1pPr>
              <a:buFont typeface="Arial" pitchFamily="34" charset="0"/>
              <a:buNone/>
              <a:defRPr sz="1800" b="0" i="1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6729169" y="6696046"/>
            <a:ext cx="23431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40000"/>
              </a:spcAft>
            </a:pPr>
            <a:r>
              <a:rPr lang="en-US" sz="600" dirty="0" smtClean="0">
                <a:solidFill>
                  <a:srgbClr val="C0C0C0">
                    <a:lumMod val="75000"/>
                  </a:srgbClr>
                </a:solidFill>
              </a:rPr>
              <a:t>© 2013 VMware Inc. All rights reserved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white">
          <a:xfrm>
            <a:off x="224584" y="6393781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73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808" y="784225"/>
            <a:ext cx="7722870" cy="1079627"/>
          </a:xfrm>
        </p:spPr>
        <p:txBody>
          <a:bodyPr anchor="b"/>
          <a:lstStyle>
            <a:lvl1pPr algn="l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6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27710" y="2210436"/>
            <a:ext cx="7592568" cy="3748405"/>
          </a:xfrm>
        </p:spPr>
        <p:txBody>
          <a:bodyPr/>
          <a:lstStyle>
            <a:lvl1pPr marL="18288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075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63840" y="342901"/>
            <a:ext cx="822960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42901"/>
            <a:ext cx="7162800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6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765300"/>
            <a:ext cx="9144000" cy="2757488"/>
          </a:xfrm>
        </p:spPr>
        <p:txBody>
          <a:bodyPr anchor="ctr"/>
          <a:lstStyle>
            <a:lvl1pPr marL="0" indent="0" algn="ctr">
              <a:buNone/>
              <a:defRPr sz="3600">
                <a:latin typeface="Arial Black" pitchFamily="34" charset="0"/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742950" indent="0" algn="ctr">
              <a:buNone/>
              <a:defRPr/>
            </a:lvl4pPr>
            <a:lvl5pPr marL="10287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966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888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8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4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31" y="3486149"/>
            <a:ext cx="7267575" cy="628651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9162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2336" y="330200"/>
            <a:ext cx="8436864" cy="533400"/>
          </a:xfrm>
        </p:spPr>
        <p:txBody>
          <a:bodyPr anchor="t"/>
          <a:lstStyle>
            <a:lvl1pPr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050" y="1095375"/>
            <a:ext cx="8382000" cy="1295400"/>
          </a:xfrm>
        </p:spPr>
        <p:txBody>
          <a:bodyPr/>
          <a:lstStyle>
            <a:lvl1pPr>
              <a:buFont typeface="Arial" pitchFamily="34" charset="0"/>
              <a:buNone/>
              <a:defRPr sz="1800" b="0" i="1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6729169" y="6696045"/>
            <a:ext cx="23431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40000"/>
              </a:spcAft>
            </a:pPr>
            <a:r>
              <a:rPr lang="en-US" sz="600" dirty="0" smtClean="0">
                <a:solidFill>
                  <a:srgbClr val="C0C0C0">
                    <a:lumMod val="75000"/>
                  </a:srgbClr>
                </a:solidFill>
              </a:rPr>
              <a:t>© 2010 VMware Inc. All rights reserved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white">
          <a:xfrm>
            <a:off x="224584" y="6393782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7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511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46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808" y="784226"/>
            <a:ext cx="7722870" cy="1079626"/>
          </a:xfrm>
        </p:spPr>
        <p:txBody>
          <a:bodyPr anchor="b"/>
          <a:lstStyle>
            <a:lvl1pPr algn="l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79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27710" y="2210435"/>
            <a:ext cx="7592568" cy="3748405"/>
          </a:xfrm>
        </p:spPr>
        <p:txBody>
          <a:bodyPr/>
          <a:lstStyle>
            <a:lvl1pPr marL="18288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91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4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79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25" y="3486150"/>
            <a:ext cx="7267575" cy="62865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3828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784225"/>
            <a:ext cx="4038600" cy="5006975"/>
          </a:xfrm>
        </p:spPr>
        <p:txBody>
          <a:bodyPr/>
          <a:lstStyle>
            <a:lvl1pPr marL="233363" indent="-233363">
              <a:buFont typeface="Wingdings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84225"/>
            <a:ext cx="4038600" cy="5006975"/>
          </a:xfrm>
        </p:spPr>
        <p:txBody>
          <a:bodyPr/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53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81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6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35" y="3486149"/>
            <a:ext cx="7267575" cy="628651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049187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573024"/>
            <a:ext cx="9144000" cy="628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26720"/>
            <a:ext cx="6858000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8580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312819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6934200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700" dirty="0">
                <a:solidFill>
                  <a:prstClr val="white"/>
                </a:solidFill>
                <a:ea typeface="ＭＳ Ｐゴシック" pitchFamily="34" charset="-128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7424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resen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573024"/>
            <a:ext cx="9144000" cy="628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26720"/>
            <a:ext cx="6858000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8580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2743200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presenter’s name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81068"/>
            <a:ext cx="2743200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date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312819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6934200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700" dirty="0">
                <a:solidFill>
                  <a:prstClr val="white"/>
                </a:solidFill>
                <a:ea typeface="ＭＳ Ｐゴシック" pitchFamily="34" charset="-128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766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4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065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4301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4274108" y="0"/>
            <a:ext cx="48698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67" y="1676400"/>
            <a:ext cx="5486400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8" y="3276600"/>
            <a:ext cx="5486400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8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ith Picture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4572000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76600"/>
            <a:ext cx="4572000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57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798" y="2593231"/>
            <a:ext cx="3609977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2460" y="457200"/>
            <a:ext cx="3657600" cy="2011680"/>
          </a:xfrm>
        </p:spPr>
        <p:txBody>
          <a:bodyPr/>
          <a:lstStyle>
            <a:lvl1pPr marL="58738" indent="-55563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7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1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92067" y="685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92067" y="2362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34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2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2209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29200" y="3886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3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3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1" y="4740499"/>
            <a:ext cx="3048000" cy="1415602"/>
          </a:xfrm>
        </p:spPr>
        <p:txBody>
          <a:bodyPr anchor="ctr"/>
          <a:lstStyle>
            <a:lvl1pPr marL="3175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0" y="4740499"/>
            <a:ext cx="3383280" cy="1415602"/>
          </a:xfrm>
        </p:spPr>
        <p:txBody>
          <a:bodyPr anchor="ctr"/>
          <a:lstStyle>
            <a:lvl1pPr marL="3175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21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784231"/>
            <a:ext cx="4038600" cy="5006975"/>
          </a:xfrm>
        </p:spPr>
        <p:txBody>
          <a:bodyPr/>
          <a:lstStyle>
            <a:lvl1pPr marL="233363" indent="-233363">
              <a:buFont typeface="Wingdings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84231"/>
            <a:ext cx="4038600" cy="5006975"/>
          </a:xfrm>
        </p:spPr>
        <p:txBody>
          <a:bodyPr/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669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192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371600"/>
            <a:ext cx="393192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0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931920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393192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371600"/>
            <a:ext cx="3931920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057400"/>
            <a:ext cx="393192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3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8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192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0040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5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5943600" cy="464819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371600"/>
            <a:ext cx="2133600" cy="46481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8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91440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953000"/>
            <a:ext cx="82296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2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4504872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36" y="4953000"/>
            <a:ext cx="3581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639128" y="1371600"/>
            <a:ext cx="4504872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5105400" y="4953000"/>
            <a:ext cx="3581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71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29718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953000"/>
            <a:ext cx="2057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086100" y="1371600"/>
            <a:ext cx="29718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3543300" y="4953000"/>
            <a:ext cx="2057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6172200" y="1371600"/>
            <a:ext cx="29718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29400" y="4953000"/>
            <a:ext cx="2057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6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ustom Section Header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 bwMode="ltGray">
          <a:xfrm>
            <a:off x="0" y="0"/>
            <a:ext cx="9154736" cy="6867797"/>
            <a:chOff x="0" y="0"/>
            <a:chExt cx="9154736" cy="686779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0" y="0"/>
              <a:ext cx="6409944" cy="68677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3457935" y="856"/>
              <a:ext cx="5696801" cy="315468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 bwMode="ltGray">
            <a:xfrm>
              <a:off x="448524" y="6446044"/>
              <a:ext cx="1099793" cy="173355"/>
              <a:chOff x="-84138" y="5622925"/>
              <a:chExt cx="4330701" cy="682626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ltGray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ltGray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/>
            </p:nvSpPr>
            <p:spPr bwMode="ltGray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ltGray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ltGray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" name="Freeform 11"/>
              <p:cNvSpPr>
                <a:spLocks noEditPoints="1"/>
              </p:cNvSpPr>
              <p:nvPr/>
            </p:nvSpPr>
            <p:spPr bwMode="ltGray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ltGray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4572000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76600"/>
            <a:ext cx="4572000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3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n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31775" y="732520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054803" y="732520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12517" y="732520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1775" y="188640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054803" y="188640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812517" y="188640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31775" y="298223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054803" y="298223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812517" y="298223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231775" y="407080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54803" y="407080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5812517" y="4070805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231775" y="4840060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3054803" y="4840060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5812517" y="4840060"/>
            <a:ext cx="2482850" cy="1016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763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Quote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ltGray">
          <a:xfrm>
            <a:off x="0" y="2855067"/>
            <a:ext cx="4753484" cy="4002933"/>
            <a:chOff x="0" y="2855067"/>
            <a:chExt cx="4753484" cy="40029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0" y="2855067"/>
              <a:ext cx="4753484" cy="4002933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 bwMode="ltGray">
            <a:xfrm>
              <a:off x="448524" y="6446044"/>
              <a:ext cx="1099793" cy="173355"/>
              <a:chOff x="-84138" y="5622925"/>
              <a:chExt cx="4330701" cy="682626"/>
            </a:xfrm>
            <a:solidFill>
              <a:srgbClr val="FFFFFF"/>
            </a:solidFill>
          </p:grpSpPr>
          <p:sp>
            <p:nvSpPr>
              <p:cNvPr id="19" name="Freeform 18"/>
              <p:cNvSpPr>
                <a:spLocks/>
              </p:cNvSpPr>
              <p:nvPr/>
            </p:nvSpPr>
            <p:spPr bwMode="ltGray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ltGray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ltGray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ltGray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0"/>
              <p:cNvSpPr>
                <a:spLocks/>
              </p:cNvSpPr>
              <p:nvPr/>
            </p:nvSpPr>
            <p:spPr bwMode="ltGray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Freeform 11"/>
              <p:cNvSpPr>
                <a:spLocks noEditPoints="1"/>
              </p:cNvSpPr>
              <p:nvPr/>
            </p:nvSpPr>
            <p:spPr bwMode="ltGray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" name="Freeform 12"/>
              <p:cNvSpPr>
                <a:spLocks noEditPoints="1"/>
              </p:cNvSpPr>
              <p:nvPr/>
            </p:nvSpPr>
            <p:spPr bwMode="ltGray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798" y="2593231"/>
            <a:ext cx="3609977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2460" y="457200"/>
            <a:ext cx="3657600" cy="2011680"/>
          </a:xfrm>
        </p:spPr>
        <p:txBody>
          <a:bodyPr/>
          <a:lstStyle>
            <a:lvl1pPr marL="58738" indent="-55563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54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1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ltGray">
          <a:xfrm>
            <a:off x="448524" y="0"/>
            <a:ext cx="8695476" cy="6858000"/>
            <a:chOff x="448524" y="0"/>
            <a:chExt cx="8695476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4578096" y="0"/>
              <a:ext cx="4565904" cy="68580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 bwMode="ltGray">
            <a:xfrm>
              <a:off x="448524" y="6446044"/>
              <a:ext cx="1099793" cy="173355"/>
              <a:chOff x="-84138" y="5622925"/>
              <a:chExt cx="4330701" cy="682626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ltGray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ltGray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8"/>
              <p:cNvSpPr>
                <a:spLocks noEditPoints="1"/>
              </p:cNvSpPr>
              <p:nvPr/>
            </p:nvSpPr>
            <p:spPr bwMode="ltGray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9"/>
              <p:cNvSpPr>
                <a:spLocks noEditPoints="1"/>
              </p:cNvSpPr>
              <p:nvPr/>
            </p:nvSpPr>
            <p:spPr bwMode="ltGray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ltGray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ltGray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2"/>
              <p:cNvSpPr>
                <a:spLocks noEditPoints="1"/>
              </p:cNvSpPr>
              <p:nvPr/>
            </p:nvSpPr>
            <p:spPr bwMode="ltGray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92067" y="685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92067" y="2362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1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2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8524" y="0"/>
            <a:ext cx="8695476" cy="6858000"/>
            <a:chOff x="448524" y="0"/>
            <a:chExt cx="8695476" cy="6858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963" y="0"/>
              <a:ext cx="4875037" cy="68580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48524" y="6446044"/>
              <a:ext cx="1099793" cy="173355"/>
              <a:chOff x="-84138" y="5622925"/>
              <a:chExt cx="4330701" cy="682626"/>
            </a:xfrm>
            <a:solidFill>
              <a:srgbClr val="FFFFFF"/>
            </a:solidFill>
          </p:grpSpPr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19"/>
              <p:cNvSpPr>
                <a:spLocks noEditPoints="1"/>
              </p:cNvSpPr>
              <p:nvPr/>
            </p:nvSpPr>
            <p:spPr bwMode="auto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2209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29200" y="3886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3708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3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981200"/>
            <a:ext cx="9144000" cy="4876800"/>
            <a:chOff x="0" y="1981200"/>
            <a:chExt cx="9144000" cy="4876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81200"/>
              <a:ext cx="9144000" cy="48768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48524" y="6446044"/>
              <a:ext cx="1099793" cy="173355"/>
              <a:chOff x="-84138" y="5622925"/>
              <a:chExt cx="4330701" cy="682626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8"/>
              <p:cNvSpPr>
                <a:spLocks noEditPoints="1"/>
              </p:cNvSpPr>
              <p:nvPr/>
            </p:nvSpPr>
            <p:spPr bwMode="auto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9"/>
              <p:cNvSpPr>
                <a:spLocks noEditPoints="1"/>
              </p:cNvSpPr>
              <p:nvPr/>
            </p:nvSpPr>
            <p:spPr bwMode="auto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2"/>
              <p:cNvSpPr>
                <a:spLocks noEditPoints="1"/>
              </p:cNvSpPr>
              <p:nvPr/>
            </p:nvSpPr>
            <p:spPr bwMode="auto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1" y="4740499"/>
            <a:ext cx="3048000" cy="1415602"/>
          </a:xfrm>
        </p:spPr>
        <p:txBody>
          <a:bodyPr anchor="ctr"/>
          <a:lstStyle>
            <a:lvl1pPr marL="3175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0" y="4740499"/>
            <a:ext cx="3383280" cy="1415602"/>
          </a:xfrm>
        </p:spPr>
        <p:txBody>
          <a:bodyPr anchor="ctr"/>
          <a:lstStyle>
            <a:lvl1pPr marL="3175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39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63840" y="342901"/>
            <a:ext cx="822960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42901"/>
            <a:ext cx="7162800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6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765300"/>
            <a:ext cx="9144000" cy="2757488"/>
          </a:xfrm>
        </p:spPr>
        <p:txBody>
          <a:bodyPr anchor="ctr"/>
          <a:lstStyle>
            <a:lvl1pPr marL="0" indent="0" algn="ctr">
              <a:buNone/>
              <a:defRPr sz="3600">
                <a:latin typeface="Arial Black" pitchFamily="34" charset="0"/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742950" indent="0" algn="ctr">
              <a:buNone/>
              <a:defRPr/>
            </a:lvl4pPr>
            <a:lvl5pPr marL="10287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485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807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8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4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31" y="3486149"/>
            <a:ext cx="7267575" cy="628651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3222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54656" y="1180287"/>
            <a:ext cx="4671534" cy="5063967"/>
          </a:xfrm>
          <a:prstGeom prst="roundRect">
            <a:avLst>
              <a:gd name="adj" fmla="val 4114"/>
            </a:avLst>
          </a:prstGeom>
          <a:gradFill flip="none" rotWithShape="1">
            <a:gsLst>
              <a:gs pos="88000">
                <a:schemeClr val="bg1">
                  <a:alpha val="28000"/>
                </a:schemeClr>
              </a:gs>
              <a:gs pos="20000">
                <a:schemeClr val="accent1">
                  <a:alpha val="14000"/>
                </a:schemeClr>
              </a:gs>
            </a:gsLst>
            <a:lin ang="0" scaled="1"/>
            <a:tileRect/>
          </a:gradFill>
          <a:ln w="38100" cmpd="sng">
            <a:gradFill flip="none" rotWithShape="1">
              <a:gsLst>
                <a:gs pos="0">
                  <a:schemeClr val="accent3"/>
                </a:gs>
                <a:gs pos="9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endParaRPr lang="en-US" dirty="0" err="1" smtClean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 bwMode="auto">
          <a:xfrm flipH="1">
            <a:off x="4405356" y="1180287"/>
            <a:ext cx="4671534" cy="5063967"/>
          </a:xfrm>
          <a:prstGeom prst="roundRect">
            <a:avLst>
              <a:gd name="adj" fmla="val 4876"/>
            </a:avLst>
          </a:prstGeom>
          <a:gradFill flip="none" rotWithShape="1">
            <a:gsLst>
              <a:gs pos="88000">
                <a:schemeClr val="bg1">
                  <a:alpha val="31000"/>
                </a:schemeClr>
              </a:gs>
              <a:gs pos="20000">
                <a:schemeClr val="accent4">
                  <a:alpha val="20000"/>
                </a:schemeClr>
              </a:gs>
            </a:gsLst>
            <a:lin ang="0" scaled="1"/>
            <a:tileRect/>
          </a:gradFill>
          <a:ln w="38100" cmpd="sng">
            <a:gradFill flip="none" rotWithShape="1">
              <a:gsLst>
                <a:gs pos="0">
                  <a:schemeClr val="accent4"/>
                </a:gs>
                <a:gs pos="9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endParaRPr lang="en-US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149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62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gray">
          <a:xfrm>
            <a:off x="366715" y="433926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5791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808" y="784225"/>
            <a:ext cx="7722870" cy="1079627"/>
          </a:xfrm>
        </p:spPr>
        <p:txBody>
          <a:bodyPr anchor="b"/>
          <a:lstStyle>
            <a:lvl1pPr algn="l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4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27710" y="2210436"/>
            <a:ext cx="7592568" cy="3748405"/>
          </a:xfrm>
        </p:spPr>
        <p:txBody>
          <a:bodyPr/>
          <a:lstStyle>
            <a:lvl1pPr marL="18288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588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80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312285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33" y="3486149"/>
            <a:ext cx="7267575" cy="628651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289467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+ 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72059"/>
            <a:ext cx="9144000" cy="967144"/>
          </a:xfrm>
          <a:prstGeom prst="rect">
            <a:avLst/>
          </a:prstGeom>
          <a:gradFill flip="none" rotWithShape="1">
            <a:gsLst>
              <a:gs pos="89000">
                <a:schemeClr val="accent6">
                  <a:alpha val="37000"/>
                </a:schemeClr>
              </a:gs>
              <a:gs pos="16000">
                <a:srgbClr val="031B2E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96" tIns="19198" rIns="38396" bIns="19198" rtlCol="0" anchor="ctr"/>
          <a:lstStyle/>
          <a:p>
            <a:pPr algn="ctr"/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6" name="Picture 15" descr="VMW_10Q3_GRPHC_COLORSTRI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35701"/>
            <a:ext cx="9143952" cy="122303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0"/>
          </p:nvPr>
        </p:nvSpPr>
        <p:spPr>
          <a:xfrm>
            <a:off x="649401" y="1254656"/>
            <a:ext cx="8317468" cy="5328407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544"/>
              </a:spcBef>
              <a:spcAft>
                <a:spcPts val="840"/>
              </a:spcAft>
              <a:defRPr/>
            </a:lvl1pPr>
            <a:lvl2pPr marL="403288" indent="-169314">
              <a:lnSpc>
                <a:spcPct val="100000"/>
              </a:lnSpc>
              <a:spcBef>
                <a:spcPts val="0"/>
              </a:spcBef>
              <a:buSzPct val="60000"/>
              <a:buFont typeface="Arial"/>
              <a:buChar char="•"/>
              <a:defRPr i="0">
                <a:solidFill>
                  <a:srgbClr val="003D79"/>
                </a:solidFill>
              </a:defRPr>
            </a:lvl2pPr>
            <a:lvl3pPr marL="572602" indent="-182646">
              <a:lnSpc>
                <a:spcPct val="100000"/>
              </a:lnSpc>
              <a:buSzPct val="60000"/>
              <a:buFont typeface="Arial"/>
              <a:buChar char="•"/>
              <a:defRPr>
                <a:solidFill>
                  <a:srgbClr val="45454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03041"/>
            <a:ext cx="7603690" cy="881249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5000"/>
              </a:lnSpc>
              <a:spcAft>
                <a:spcPts val="0"/>
              </a:spcAft>
              <a:defRPr baseline="0"/>
            </a:lvl1pPr>
          </a:lstStyle>
          <a:p>
            <a:r>
              <a:rPr lang="en-US" dirty="0" smtClean="0"/>
              <a:t>Click to Edit Title Text for Two Lines of Text When You End Up with A Long Title Like This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39203"/>
            <a:ext cx="9144000" cy="0"/>
          </a:xfrm>
          <a:prstGeom prst="line">
            <a:avLst/>
          </a:prstGeom>
          <a:ln w="38100" cmpd="sng">
            <a:gradFill flip="none" rotWithShape="1">
              <a:gsLst>
                <a:gs pos="9000">
                  <a:srgbClr val="FDB813"/>
                </a:gs>
                <a:gs pos="70000">
                  <a:prstClr val="white">
                    <a:alpha val="0"/>
                  </a:prst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06807" y="6301992"/>
            <a:ext cx="475873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ctr">
              <a:defRPr sz="800">
                <a:solidFill>
                  <a:schemeClr val="tx2"/>
                </a:solidFill>
                <a:latin typeface="Tahoma" pitchFamily="34" charset="0"/>
              </a:defRPr>
            </a:lvl1pPr>
          </a:lstStyle>
          <a:p>
            <a:fld id="{8A4330C9-B269-4E42-833F-43C24007BFC3}" type="slidenum">
              <a:rPr lang="en-US" smtClean="0">
                <a:solidFill>
                  <a:srgbClr val="4D4D4D"/>
                </a:solidFill>
              </a:rPr>
              <a:pPr/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1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54656" y="1180287"/>
            <a:ext cx="4671534" cy="5063967"/>
          </a:xfrm>
          <a:prstGeom prst="roundRect">
            <a:avLst>
              <a:gd name="adj" fmla="val 4114"/>
            </a:avLst>
          </a:prstGeom>
          <a:gradFill flip="none" rotWithShape="1">
            <a:gsLst>
              <a:gs pos="88000">
                <a:schemeClr val="bg1">
                  <a:alpha val="28000"/>
                </a:schemeClr>
              </a:gs>
              <a:gs pos="20000">
                <a:schemeClr val="accent1">
                  <a:alpha val="14000"/>
                </a:schemeClr>
              </a:gs>
            </a:gsLst>
            <a:lin ang="0" scaled="1"/>
            <a:tileRect/>
          </a:gradFill>
          <a:ln w="38100" cmpd="sng">
            <a:gradFill flip="none" rotWithShape="1">
              <a:gsLst>
                <a:gs pos="0">
                  <a:schemeClr val="accent3"/>
                </a:gs>
                <a:gs pos="9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endParaRPr lang="en-US" dirty="0" err="1" smtClean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 bwMode="auto">
          <a:xfrm flipH="1">
            <a:off x="4405356" y="1180287"/>
            <a:ext cx="4671534" cy="5063967"/>
          </a:xfrm>
          <a:prstGeom prst="roundRect">
            <a:avLst>
              <a:gd name="adj" fmla="val 4876"/>
            </a:avLst>
          </a:prstGeom>
          <a:gradFill flip="none" rotWithShape="1">
            <a:gsLst>
              <a:gs pos="88000">
                <a:schemeClr val="bg1">
                  <a:alpha val="31000"/>
                </a:schemeClr>
              </a:gs>
              <a:gs pos="20000">
                <a:schemeClr val="accent4">
                  <a:alpha val="20000"/>
                </a:schemeClr>
              </a:gs>
            </a:gsLst>
            <a:lin ang="0" scaled="1"/>
            <a:tileRect/>
          </a:gradFill>
          <a:ln w="38100" cmpd="sng">
            <a:gradFill flip="none" rotWithShape="1">
              <a:gsLst>
                <a:gs pos="0">
                  <a:schemeClr val="accent4"/>
                </a:gs>
                <a:gs pos="9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endParaRPr lang="en-US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17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2336" y="330200"/>
            <a:ext cx="8436864" cy="533400"/>
          </a:xfrm>
        </p:spPr>
        <p:txBody>
          <a:bodyPr anchor="t"/>
          <a:lstStyle>
            <a:lvl1pPr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050" y="1095375"/>
            <a:ext cx="8382000" cy="1295400"/>
          </a:xfrm>
        </p:spPr>
        <p:txBody>
          <a:bodyPr/>
          <a:lstStyle>
            <a:lvl1pPr>
              <a:buFont typeface="Arial" pitchFamily="34" charset="0"/>
              <a:buNone/>
              <a:defRPr sz="1800" b="0" i="1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6729169" y="6696046"/>
            <a:ext cx="23431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40000"/>
              </a:spcAft>
            </a:pPr>
            <a:r>
              <a:rPr lang="en-US" sz="600" dirty="0" smtClean="0">
                <a:solidFill>
                  <a:srgbClr val="C0C0C0">
                    <a:lumMod val="75000"/>
                  </a:srgbClr>
                </a:solidFill>
              </a:rPr>
              <a:t>© 2013 VMware Inc. All rights reserved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white">
          <a:xfrm>
            <a:off x="224584" y="6393781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75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499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095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102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808" y="784225"/>
            <a:ext cx="7722870" cy="1079627"/>
          </a:xfrm>
        </p:spPr>
        <p:txBody>
          <a:bodyPr anchor="b"/>
          <a:lstStyle>
            <a:lvl1pPr algn="l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4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27710" y="2210436"/>
            <a:ext cx="7592568" cy="3748405"/>
          </a:xfrm>
        </p:spPr>
        <p:txBody>
          <a:bodyPr/>
          <a:lstStyle>
            <a:lvl1pPr marL="18288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63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8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4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31" y="3486149"/>
            <a:ext cx="7267575" cy="628651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308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784229"/>
            <a:ext cx="4038600" cy="5006975"/>
          </a:xfrm>
        </p:spPr>
        <p:txBody>
          <a:bodyPr/>
          <a:lstStyle>
            <a:lvl1pPr marL="233363" indent="-233363">
              <a:buFont typeface="Wingdings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84229"/>
            <a:ext cx="4038600" cy="5006975"/>
          </a:xfrm>
        </p:spPr>
        <p:txBody>
          <a:bodyPr/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219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11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ss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431" y="3282463"/>
            <a:ext cx="7429129" cy="1524000"/>
          </a:xfrm>
        </p:spPr>
        <p:txBody>
          <a:bodyPr anchor="t" anchorCtr="0"/>
          <a:lstStyle>
            <a:lvl1pPr algn="r">
              <a:lnSpc>
                <a:spcPct val="100000"/>
              </a:lnSpc>
              <a:defRPr sz="2000" b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5431" y="4233675"/>
            <a:ext cx="7429129" cy="2373532"/>
          </a:xfrm>
        </p:spPr>
        <p:txBody>
          <a:bodyPr wrap="square">
            <a:noAutofit/>
          </a:bodyPr>
          <a:lstStyle>
            <a:lvl1pPr marL="0" indent="0" algn="r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 lang="en-US" sz="1600" b="0" kern="1200" dirty="0" smtClean="0">
                <a:solidFill>
                  <a:srgbClr val="FFC000"/>
                </a:solidFill>
                <a:latin typeface="Arial Black" pitchFamily="34" charset="0"/>
                <a:ea typeface="+mn-ea"/>
                <a:cs typeface="Verdana"/>
              </a:defRPr>
            </a:lvl1pPr>
            <a:lvl2pPr mar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lang="en-US" sz="1200" b="0" kern="1200" dirty="0" smtClean="0">
                <a:solidFill>
                  <a:srgbClr val="FFC000"/>
                </a:solidFill>
                <a:latin typeface="Arial Black" pitchFamily="34" charset="0"/>
                <a:ea typeface="+mn-ea"/>
                <a:cs typeface="Verdana"/>
              </a:defRPr>
            </a:lvl2pPr>
            <a:lvl3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75431" y="2871792"/>
            <a:ext cx="7429129" cy="307777"/>
          </a:xfrm>
        </p:spPr>
        <p:txBody>
          <a:bodyPr wrap="square">
            <a:spAutoFit/>
          </a:bodyPr>
          <a:lstStyle>
            <a:lvl1pPr marL="0" indent="0" algn="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2000" b="1" kern="1200" dirty="0" smtClean="0">
                <a:solidFill>
                  <a:schemeClr val="accent6"/>
                </a:solidFill>
                <a:latin typeface="Arial Black" pitchFamily="34" charset="0"/>
                <a:ea typeface="+mn-ea"/>
                <a:cs typeface="Verdana"/>
              </a:defRPr>
            </a:lvl1pPr>
            <a:lvl2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6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42601" y="6374016"/>
            <a:ext cx="4029924" cy="215444"/>
          </a:xfrm>
        </p:spPr>
        <p:txBody>
          <a:bodyPr wrap="square" anchor="b" anchorCtr="0">
            <a:spAutoFit/>
          </a:bodyPr>
          <a:lstStyle>
            <a:lvl1pPr marL="0" indent="0" algn="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 smtClean="0">
                <a:solidFill>
                  <a:srgbClr val="C8C838"/>
                </a:solidFill>
                <a:latin typeface="Arial Black" pitchFamily="34" charset="0"/>
                <a:ea typeface="+mn-ea"/>
                <a:cs typeface="Verdana"/>
              </a:defRPr>
            </a:lvl1pPr>
            <a:lvl2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6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 smtClean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40000"/>
              </a:spcAft>
              <a:buFont typeface="Arial"/>
              <a:buNone/>
              <a:defRPr lang="en-US" sz="1400" b="0" kern="1200" dirty="0">
                <a:solidFill>
                  <a:schemeClr val="bg1">
                    <a:lumMod val="85000"/>
                  </a:schemeClr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813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765300"/>
            <a:ext cx="9144000" cy="2757488"/>
          </a:xfrm>
        </p:spPr>
        <p:txBody>
          <a:bodyPr anchor="ctr"/>
          <a:lstStyle>
            <a:lvl1pPr marL="0" indent="0" algn="ctr">
              <a:buNone/>
              <a:defRPr sz="3600">
                <a:latin typeface="Arial Black" pitchFamily="34" charset="0"/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742950" indent="0" algn="ctr">
              <a:buNone/>
              <a:defRPr/>
            </a:lvl4pPr>
            <a:lvl5pPr marL="10287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93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rvey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 rot="20983496">
            <a:off x="-1" y="1288255"/>
            <a:ext cx="9286875" cy="3606800"/>
          </a:xfrm>
        </p:spPr>
        <p:txBody>
          <a:bodyPr anchor="ctr"/>
          <a:lstStyle>
            <a:lvl1pPr marL="0" indent="0" algn="ctr">
              <a:buNone/>
              <a:defRPr sz="3600">
                <a:latin typeface="Arial Black" pitchFamily="34" charset="0"/>
              </a:defRPr>
            </a:lvl1pPr>
            <a:lvl2pPr marL="228600" indent="0" algn="ctr">
              <a:buNone/>
              <a:defRPr>
                <a:latin typeface="Arial Black" pitchFamily="34" charset="0"/>
              </a:defRPr>
            </a:lvl2pPr>
            <a:lvl3pPr marL="457200" indent="0" algn="ctr">
              <a:buNone/>
              <a:defRPr>
                <a:latin typeface="Arial Black" pitchFamily="34" charset="0"/>
              </a:defRPr>
            </a:lvl3pPr>
            <a:lvl4pPr marL="742950" indent="0" algn="ctr">
              <a:buNone/>
              <a:defRPr>
                <a:latin typeface="Arial Black" pitchFamily="34" charset="0"/>
              </a:defRPr>
            </a:lvl4pPr>
            <a:lvl5pPr marL="1028700" indent="0" algn="ctr">
              <a:buNone/>
              <a:defRPr>
                <a:latin typeface="Arial Black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2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22" y="1467264"/>
            <a:ext cx="6048377" cy="1218795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28923" y="3025775"/>
            <a:ext cx="6048375" cy="36933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439989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 bwMode="gray">
          <a:xfrm>
            <a:off x="2728923" y="4427541"/>
            <a:ext cx="6048375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>
              <a:spcBef>
                <a:spcPts val="0"/>
              </a:spcBef>
              <a:buNone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C95DD"/>
              </a:buClr>
              <a:buSzTx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7980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5" y="1432984"/>
            <a:ext cx="8410574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562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459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71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73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560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73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5" y="1892303"/>
            <a:ext cx="8410574" cy="40513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45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66741" y="1432984"/>
            <a:ext cx="2073275" cy="451061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2728922" y="1432984"/>
            <a:ext cx="6048377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971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366741" y="1892307"/>
            <a:ext cx="2073275" cy="40513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73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 bwMode="gray">
          <a:xfrm>
            <a:off x="2728922" y="1892303"/>
            <a:ext cx="6048377" cy="40513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77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 bwMode="gray">
          <a:xfrm>
            <a:off x="366715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 bwMode="gray">
          <a:xfrm>
            <a:off x="4744823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890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/>
          </p:nvPr>
        </p:nvSpPr>
        <p:spPr bwMode="gray">
          <a:xfrm>
            <a:off x="366715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565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 bwMode="gray">
          <a:xfrm>
            <a:off x="4744823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839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366730" y="1432988"/>
            <a:ext cx="4032251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 bwMode="gray">
          <a:xfrm>
            <a:off x="4745067" y="1432988"/>
            <a:ext cx="4032251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37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032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bar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MW_EMCLOGOS_color.jpg" descr="/Users/username/Desktop/No.2 Work Folder/EMC/VMware Templates/ART/VMW_EMCLOGOS_color.jp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07306"/>
            <a:ext cx="5011809" cy="130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4655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446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808" y="784225"/>
            <a:ext cx="7722870" cy="1079627"/>
          </a:xfrm>
        </p:spPr>
        <p:txBody>
          <a:bodyPr anchor="b"/>
          <a:lstStyle>
            <a:lvl1pPr algn="l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4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27710" y="2210436"/>
            <a:ext cx="7592568" cy="3748405"/>
          </a:xfrm>
        </p:spPr>
        <p:txBody>
          <a:bodyPr/>
          <a:lstStyle>
            <a:lvl1pPr marL="18288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716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60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331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60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5" y="1892303"/>
            <a:ext cx="8410574" cy="40513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039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66726" y="1432984"/>
            <a:ext cx="2073275" cy="451061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2728919" y="1432984"/>
            <a:ext cx="6048377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071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366726" y="1892307"/>
            <a:ext cx="2073275" cy="40513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60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 bwMode="gray">
          <a:xfrm>
            <a:off x="2728919" y="1892303"/>
            <a:ext cx="6048377" cy="40513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050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 bwMode="gray">
          <a:xfrm>
            <a:off x="366715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 bwMode="gray">
          <a:xfrm>
            <a:off x="4744823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395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/>
          </p:nvPr>
        </p:nvSpPr>
        <p:spPr bwMode="gray">
          <a:xfrm>
            <a:off x="366715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71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 bwMode="gray">
          <a:xfrm>
            <a:off x="4744823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144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366724" y="1432988"/>
            <a:ext cx="4032251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 bwMode="gray">
          <a:xfrm>
            <a:off x="4745050" y="1432988"/>
            <a:ext cx="4032251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169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366718" y="1432988"/>
            <a:ext cx="2075689" cy="4531783"/>
          </a:xfrm>
          <a:prstGeom prst="rect">
            <a:avLst/>
          </a:prstGeom>
          <a:solidFill>
            <a:srgbClr val="E7E7E7"/>
          </a:solidFill>
        </p:spPr>
        <p:txBody>
          <a:bodyPr lIns="91440" tIns="1371600" rIns="9144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4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tx2"/>
              </a:buClr>
              <a:buFont typeface="Wingdings" pitchFamily="2" charset="2"/>
              <a:buNone/>
              <a:tabLst/>
              <a:defRPr sz="1400">
                <a:solidFill>
                  <a:schemeClr val="bg2"/>
                </a:solidFill>
                <a:latin typeface="Verdana" pitchFamily="34" charset="0"/>
              </a:defRPr>
            </a:lvl2pPr>
            <a:lvl3pPr marL="233363" indent="0">
              <a:spcBef>
                <a:spcPts val="600"/>
              </a:spcBef>
              <a:buClr>
                <a:schemeClr val="tx2"/>
              </a:buClr>
              <a:buFont typeface="Verdana" pitchFamily="34" charset="0"/>
              <a:buNone/>
              <a:defRPr sz="11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1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0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/>
          </p:nvPr>
        </p:nvSpPr>
        <p:spPr bwMode="gray">
          <a:xfrm>
            <a:off x="481904" y="1585577"/>
            <a:ext cx="1843424" cy="1536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gray">
          <a:xfrm>
            <a:off x="366715" y="433924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 bwMode="gray">
          <a:xfrm>
            <a:off x="2728923" y="1432988"/>
            <a:ext cx="6048375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331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2" y="1239845"/>
            <a:ext cx="6048376" cy="1354217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>
              <a:defRPr sz="4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28921" y="3025775"/>
            <a:ext cx="6048375" cy="36933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439989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 bwMode="gray">
          <a:xfrm>
            <a:off x="2728921" y="4120290"/>
            <a:ext cx="6048375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>
              <a:spcBef>
                <a:spcPts val="0"/>
              </a:spcBef>
              <a:buNone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C95DD"/>
              </a:buClr>
              <a:buSzTx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3331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8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4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31" y="3486149"/>
            <a:ext cx="7267575" cy="628651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23141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7" y="1467260"/>
            <a:ext cx="6048377" cy="1218795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28921" y="3025775"/>
            <a:ext cx="6048375" cy="36933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439989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 bwMode="gray">
          <a:xfrm>
            <a:off x="2728921" y="4427526"/>
            <a:ext cx="6048375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>
              <a:spcBef>
                <a:spcPts val="0"/>
              </a:spcBef>
              <a:buNone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C95DD"/>
              </a:buClr>
              <a:buSzTx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1640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7" y="1467260"/>
            <a:ext cx="6048377" cy="1218795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439989" cy="61722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3507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 bwMode="gray">
          <a:xfrm>
            <a:off x="0" y="1"/>
            <a:ext cx="9144000" cy="5886451"/>
            <a:chOff x="0" y="0"/>
            <a:chExt cx="9144000" cy="4414838"/>
          </a:xfrm>
        </p:grpSpPr>
        <p:sp>
          <p:nvSpPr>
            <p:cNvPr id="6" name="Rectangle 5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7" y="1748776"/>
            <a:ext cx="6048377" cy="1218795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28921" y="3274484"/>
            <a:ext cx="6048375" cy="25356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106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-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 bwMode="gray">
          <a:xfrm>
            <a:off x="0" y="1"/>
            <a:ext cx="9144000" cy="5886451"/>
            <a:chOff x="0" y="0"/>
            <a:chExt cx="9144000" cy="4414838"/>
          </a:xfrm>
        </p:grpSpPr>
        <p:sp>
          <p:nvSpPr>
            <p:cNvPr id="6" name="Rectangle 5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657608" y="1881483"/>
            <a:ext cx="5119689" cy="3326460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80000"/>
              </a:lnSpc>
              <a:defRPr sz="960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205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 bwMode="gray">
          <a:xfrm>
            <a:off x="0" y="1"/>
            <a:ext cx="9144000" cy="5886451"/>
            <a:chOff x="0" y="0"/>
            <a:chExt cx="9144000" cy="4414838"/>
          </a:xfrm>
        </p:grpSpPr>
        <p:sp>
          <p:nvSpPr>
            <p:cNvPr id="6" name="Rectangle 5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5442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7" y="1467260"/>
            <a:ext cx="6048377" cy="1218795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2728921" y="3025776"/>
            <a:ext cx="6048375" cy="2803525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505239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5" y="1432984"/>
            <a:ext cx="8410574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469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216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58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885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58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5" y="1892303"/>
            <a:ext cx="8410574" cy="40513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486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784229"/>
            <a:ext cx="4038600" cy="5006975"/>
          </a:xfrm>
        </p:spPr>
        <p:txBody>
          <a:bodyPr/>
          <a:lstStyle>
            <a:lvl1pPr marL="233363" indent="-233363">
              <a:buFont typeface="Wingdings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84229"/>
            <a:ext cx="4038600" cy="5006975"/>
          </a:xfrm>
        </p:spPr>
        <p:txBody>
          <a:bodyPr/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20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66724" y="1432984"/>
            <a:ext cx="2073275" cy="451061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2728917" y="1432984"/>
            <a:ext cx="6048377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587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366724" y="1892307"/>
            <a:ext cx="2073275" cy="40513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66715" y="1047758"/>
            <a:ext cx="8410574" cy="46162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tabLst/>
              <a:defRPr sz="2000" b="0">
                <a:solidFill>
                  <a:schemeClr val="bg2"/>
                </a:solidFill>
                <a:latin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 bwMode="gray">
          <a:xfrm>
            <a:off x="2728917" y="1892303"/>
            <a:ext cx="6048377" cy="40513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073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 bwMode="gray">
          <a:xfrm>
            <a:off x="366715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 bwMode="gray">
          <a:xfrm>
            <a:off x="4744823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95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/>
          </p:nvPr>
        </p:nvSpPr>
        <p:spPr bwMode="gray">
          <a:xfrm>
            <a:off x="366715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395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 bwMode="gray">
          <a:xfrm>
            <a:off x="4744823" y="1432984"/>
            <a:ext cx="4032466" cy="45106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»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92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366722" y="1432988"/>
            <a:ext cx="4032251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 bwMode="gray">
          <a:xfrm>
            <a:off x="4745048" y="1432988"/>
            <a:ext cx="4032251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841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366718" y="1432988"/>
            <a:ext cx="2075689" cy="4531783"/>
          </a:xfrm>
          <a:prstGeom prst="rect">
            <a:avLst/>
          </a:prstGeom>
          <a:solidFill>
            <a:srgbClr val="E7E7E7"/>
          </a:solidFill>
        </p:spPr>
        <p:txBody>
          <a:bodyPr lIns="91440" tIns="1371600" rIns="9144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4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tx2"/>
              </a:buClr>
              <a:buFont typeface="Wingdings" pitchFamily="2" charset="2"/>
              <a:buNone/>
              <a:tabLst/>
              <a:defRPr sz="1400">
                <a:solidFill>
                  <a:schemeClr val="bg2"/>
                </a:solidFill>
                <a:latin typeface="Verdana" pitchFamily="34" charset="0"/>
              </a:defRPr>
            </a:lvl2pPr>
            <a:lvl3pPr marL="233363" indent="0">
              <a:spcBef>
                <a:spcPts val="600"/>
              </a:spcBef>
              <a:buClr>
                <a:schemeClr val="tx2"/>
              </a:buClr>
              <a:buFont typeface="Verdana" pitchFamily="34" charset="0"/>
              <a:buNone/>
              <a:defRPr sz="11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1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0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/>
          </p:nvPr>
        </p:nvSpPr>
        <p:spPr bwMode="gray">
          <a:xfrm>
            <a:off x="481904" y="1585577"/>
            <a:ext cx="1843424" cy="1536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gray">
          <a:xfrm>
            <a:off x="366715" y="433922"/>
            <a:ext cx="8410574" cy="61383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 bwMode="gray">
          <a:xfrm>
            <a:off x="2728921" y="1432988"/>
            <a:ext cx="6048375" cy="453178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 b="1">
                <a:solidFill>
                  <a:schemeClr val="tx2"/>
                </a:solidFill>
                <a:latin typeface="Verdana" pitchFamily="34" charset="0"/>
              </a:defRPr>
            </a:lvl1pPr>
            <a:lvl2pPr marL="171450" indent="-17145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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 marL="628650" indent="-22860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971550" indent="-171450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▪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1309688" indent="-223838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—"/>
              <a:tabLst/>
              <a:defRPr sz="1100">
                <a:solidFill>
                  <a:schemeClr val="bg2"/>
                </a:solidFill>
                <a:latin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154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 bwMode="gray">
          <a:xfrm>
            <a:off x="366715" y="1432984"/>
            <a:ext cx="8410574" cy="4510616"/>
          </a:xfrm>
          <a:prstGeom prst="rect">
            <a:avLst/>
          </a:prstGeom>
          <a:noFill/>
        </p:spPr>
        <p:txBody>
          <a:bodyPr lIns="0" tIns="0" rIns="0" bIns="0"/>
          <a:lstStyle>
            <a:lvl1pPr marL="225425" indent="-225425">
              <a:spcBef>
                <a:spcPts val="1200"/>
              </a:spcBef>
              <a:buClr>
                <a:schemeClr val="tx2"/>
              </a:buClr>
              <a:buFont typeface="+mj-lt"/>
              <a:buNone/>
              <a:defRPr sz="3600">
                <a:solidFill>
                  <a:schemeClr val="tx2"/>
                </a:solidFill>
                <a:latin typeface="Verdana" pitchFamily="34" charset="0"/>
              </a:defRPr>
            </a:lvl1pPr>
            <a:lvl2pPr marL="581025" indent="0" algn="l">
              <a:spcBef>
                <a:spcPts val="600"/>
              </a:spcBef>
              <a:buClr>
                <a:schemeClr val="tx2"/>
              </a:buClr>
              <a:buFont typeface="Wingdings" pitchFamily="2" charset="2"/>
              <a:buNone/>
              <a:defRPr sz="18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600"/>
              </a:spcBef>
              <a:buClr>
                <a:schemeClr val="tx2"/>
              </a:buClr>
              <a:defRPr>
                <a:solidFill>
                  <a:schemeClr val="bg2"/>
                </a:solidFill>
              </a:defRPr>
            </a:lvl3pPr>
            <a:lvl4pPr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“Click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729490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bar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397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e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4856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2336" y="330200"/>
            <a:ext cx="8436864" cy="533400"/>
          </a:xfrm>
        </p:spPr>
        <p:txBody>
          <a:bodyPr anchor="t"/>
          <a:lstStyle>
            <a:lvl1pPr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050" y="1095375"/>
            <a:ext cx="8382000" cy="1295400"/>
          </a:xfrm>
        </p:spPr>
        <p:txBody>
          <a:bodyPr/>
          <a:lstStyle>
            <a:lvl1pPr>
              <a:buFont typeface="Arial" pitchFamily="34" charset="0"/>
              <a:buNone/>
              <a:defRPr sz="1800" b="0" i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6729169" y="6696046"/>
            <a:ext cx="23431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40000"/>
              </a:spcAft>
            </a:pPr>
            <a:r>
              <a:rPr lang="en-US" sz="600" dirty="0">
                <a:solidFill>
                  <a:srgbClr val="C0C0C0">
                    <a:lumMod val="75000"/>
                  </a:srgbClr>
                </a:solidFill>
              </a:rPr>
              <a:t>© 2011 VMware Inc. All rights reserved</a:t>
            </a:r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white">
          <a:xfrm>
            <a:off x="224584" y="6393781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2316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37" y="171482"/>
            <a:ext cx="8492109" cy="3333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7517" y="5943600"/>
            <a:ext cx="8382000" cy="2286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  <a:prstGeom prst="rect">
            <a:avLst/>
          </a:prstGeo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572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37" y="171482"/>
            <a:ext cx="8492109" cy="3333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784258"/>
            <a:ext cx="4038600" cy="5006975"/>
          </a:xfrm>
          <a:prstGeom prst="rect">
            <a:avLst/>
          </a:prstGeom>
        </p:spPr>
        <p:txBody>
          <a:bodyPr/>
          <a:lstStyle>
            <a:lvl1pPr marL="233363" indent="-233363">
              <a:buFont typeface="Wingdings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84258"/>
            <a:ext cx="4038600" cy="5006975"/>
          </a:xfrm>
          <a:prstGeom prst="rect">
            <a:avLst/>
          </a:prstGeom>
        </p:spPr>
        <p:txBody>
          <a:bodyPr/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77517" y="5943600"/>
            <a:ext cx="8382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11065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2336" y="330200"/>
            <a:ext cx="8436864" cy="533400"/>
          </a:xfrm>
          <a:prstGeom prst="rect">
            <a:avLst/>
          </a:prstGeom>
        </p:spPr>
        <p:txBody>
          <a:bodyPr anchor="t"/>
          <a:lstStyle>
            <a:lvl1pPr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050" y="1095375"/>
            <a:ext cx="8382000" cy="129540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1800" b="0" i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white">
          <a:xfrm>
            <a:off x="224584" y="6393781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6723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6"/>
            <a:ext cx="7254240" cy="1241425"/>
          </a:xfrm>
          <a:prstGeom prst="rect">
            <a:avLst/>
          </a:prstGeo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61236" y="5813359"/>
            <a:ext cx="8382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333333"/>
              </a:solidFill>
              <a:latin typeface="Arial"/>
              <a:ea typeface="ＭＳ Ｐゴシック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27" y="3486149"/>
            <a:ext cx="7267575" cy="62865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312281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89486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573024"/>
            <a:ext cx="9144000" cy="628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26720"/>
            <a:ext cx="6858000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8580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312819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6934200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700" dirty="0">
                <a:solidFill>
                  <a:prstClr val="white"/>
                </a:solidFill>
                <a:ea typeface="ＭＳ Ｐゴシック" pitchFamily="34" charset="-128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6066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resen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573024"/>
            <a:ext cx="9144000" cy="628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26720"/>
            <a:ext cx="6858000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8580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2743200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presenter’s name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81068"/>
            <a:ext cx="2743200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date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312819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6934200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700" dirty="0">
                <a:solidFill>
                  <a:prstClr val="white"/>
                </a:solidFill>
                <a:ea typeface="ＭＳ Ｐゴシック" pitchFamily="34" charset="-128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4210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1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065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6389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4274108" y="0"/>
            <a:ext cx="48698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67" y="1676400"/>
            <a:ext cx="5486400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8" y="3276600"/>
            <a:ext cx="5486400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44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490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ith Picture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4572000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76600"/>
            <a:ext cx="4572000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28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798" y="2593231"/>
            <a:ext cx="3609977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2460" y="457200"/>
            <a:ext cx="3657600" cy="2011680"/>
          </a:xfrm>
        </p:spPr>
        <p:txBody>
          <a:bodyPr/>
          <a:lstStyle>
            <a:lvl1pPr marL="58738" indent="-55563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99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1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92067" y="685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92067" y="2362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8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2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2209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29200" y="3886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36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3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1" y="4740499"/>
            <a:ext cx="3048000" cy="1415602"/>
          </a:xfrm>
        </p:spPr>
        <p:txBody>
          <a:bodyPr anchor="ctr"/>
          <a:lstStyle>
            <a:lvl1pPr marL="3175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0" y="4740499"/>
            <a:ext cx="3383280" cy="1415602"/>
          </a:xfrm>
        </p:spPr>
        <p:txBody>
          <a:bodyPr anchor="ctr"/>
          <a:lstStyle>
            <a:lvl1pPr marL="3175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75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192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371600"/>
            <a:ext cx="393192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7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931920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393192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371600"/>
            <a:ext cx="3931920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057400"/>
            <a:ext cx="393192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8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7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192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6655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0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171454"/>
            <a:ext cx="8473820" cy="333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lang="en-US" sz="2200" b="1" dirty="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093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5943600" cy="464819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371600"/>
            <a:ext cx="2133600" cy="46481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3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91440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953000"/>
            <a:ext cx="82296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7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4504872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36" y="4953000"/>
            <a:ext cx="3581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639128" y="1371600"/>
            <a:ext cx="4504872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5105400" y="4953000"/>
            <a:ext cx="3581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42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29718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953000"/>
            <a:ext cx="2057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086100" y="1371600"/>
            <a:ext cx="29718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3543300" y="4953000"/>
            <a:ext cx="2057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6172200" y="1371600"/>
            <a:ext cx="2971800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29400" y="4953000"/>
            <a:ext cx="2057400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80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ustom Section Header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 bwMode="ltGray">
          <a:xfrm>
            <a:off x="0" y="0"/>
            <a:ext cx="9154736" cy="6867797"/>
            <a:chOff x="0" y="0"/>
            <a:chExt cx="9154736" cy="686779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0" y="0"/>
              <a:ext cx="6409944" cy="68677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3457935" y="856"/>
              <a:ext cx="5696801" cy="315468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 bwMode="ltGray">
            <a:xfrm>
              <a:off x="448524" y="6446044"/>
              <a:ext cx="1099793" cy="173355"/>
              <a:chOff x="-84138" y="5622925"/>
              <a:chExt cx="4330701" cy="682626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ltGray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ltGray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/>
            </p:nvSpPr>
            <p:spPr bwMode="ltGray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ltGray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ltGray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" name="Freeform 11"/>
              <p:cNvSpPr>
                <a:spLocks noEditPoints="1"/>
              </p:cNvSpPr>
              <p:nvPr/>
            </p:nvSpPr>
            <p:spPr bwMode="ltGray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ltGray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4572000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76600"/>
            <a:ext cx="4572000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81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Quote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ltGray">
          <a:xfrm>
            <a:off x="0" y="2855067"/>
            <a:ext cx="4753484" cy="4002933"/>
            <a:chOff x="0" y="2855067"/>
            <a:chExt cx="4753484" cy="40029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0" y="2855067"/>
              <a:ext cx="4753484" cy="4002933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 bwMode="ltGray">
            <a:xfrm>
              <a:off x="448524" y="6446044"/>
              <a:ext cx="1099793" cy="173355"/>
              <a:chOff x="-84138" y="5622925"/>
              <a:chExt cx="4330701" cy="682626"/>
            </a:xfrm>
            <a:solidFill>
              <a:srgbClr val="FFFFFF"/>
            </a:solidFill>
          </p:grpSpPr>
          <p:sp>
            <p:nvSpPr>
              <p:cNvPr id="19" name="Freeform 18"/>
              <p:cNvSpPr>
                <a:spLocks/>
              </p:cNvSpPr>
              <p:nvPr/>
            </p:nvSpPr>
            <p:spPr bwMode="ltGray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ltGray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ltGray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ltGray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0"/>
              <p:cNvSpPr>
                <a:spLocks/>
              </p:cNvSpPr>
              <p:nvPr/>
            </p:nvSpPr>
            <p:spPr bwMode="ltGray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Freeform 11"/>
              <p:cNvSpPr>
                <a:spLocks noEditPoints="1"/>
              </p:cNvSpPr>
              <p:nvPr/>
            </p:nvSpPr>
            <p:spPr bwMode="ltGray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" name="Freeform 12"/>
              <p:cNvSpPr>
                <a:spLocks noEditPoints="1"/>
              </p:cNvSpPr>
              <p:nvPr/>
            </p:nvSpPr>
            <p:spPr bwMode="ltGray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798" y="2593231"/>
            <a:ext cx="3609977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2460" y="457200"/>
            <a:ext cx="3657600" cy="2011680"/>
          </a:xfrm>
        </p:spPr>
        <p:txBody>
          <a:bodyPr/>
          <a:lstStyle>
            <a:lvl1pPr marL="58738" indent="-55563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77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1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ltGray">
          <a:xfrm>
            <a:off x="448524" y="0"/>
            <a:ext cx="8695476" cy="6858000"/>
            <a:chOff x="448524" y="0"/>
            <a:chExt cx="8695476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4578096" y="0"/>
              <a:ext cx="4565904" cy="68580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 bwMode="ltGray">
            <a:xfrm>
              <a:off x="448524" y="6446044"/>
              <a:ext cx="1099793" cy="173355"/>
              <a:chOff x="-84138" y="5622925"/>
              <a:chExt cx="4330701" cy="682626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ltGray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ltGray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8"/>
              <p:cNvSpPr>
                <a:spLocks noEditPoints="1"/>
              </p:cNvSpPr>
              <p:nvPr/>
            </p:nvSpPr>
            <p:spPr bwMode="ltGray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9"/>
              <p:cNvSpPr>
                <a:spLocks noEditPoints="1"/>
              </p:cNvSpPr>
              <p:nvPr/>
            </p:nvSpPr>
            <p:spPr bwMode="ltGray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ltGray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ltGray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2"/>
              <p:cNvSpPr>
                <a:spLocks noEditPoints="1"/>
              </p:cNvSpPr>
              <p:nvPr/>
            </p:nvSpPr>
            <p:spPr bwMode="ltGray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92067" y="685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92067" y="2362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77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2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8524" y="0"/>
            <a:ext cx="8695476" cy="6858000"/>
            <a:chOff x="448524" y="0"/>
            <a:chExt cx="8695476" cy="6858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963" y="0"/>
              <a:ext cx="4875037" cy="68580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48524" y="6446044"/>
              <a:ext cx="1099793" cy="173355"/>
              <a:chOff x="-84138" y="5622925"/>
              <a:chExt cx="4330701" cy="682626"/>
            </a:xfrm>
            <a:solidFill>
              <a:srgbClr val="FFFFFF"/>
            </a:solidFill>
          </p:grpSpPr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19"/>
              <p:cNvSpPr>
                <a:spLocks noEditPoints="1"/>
              </p:cNvSpPr>
              <p:nvPr/>
            </p:nvSpPr>
            <p:spPr bwMode="auto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2209800"/>
            <a:ext cx="3291840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29200" y="3886200"/>
            <a:ext cx="3291840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41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3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981200"/>
            <a:ext cx="9144000" cy="4876800"/>
            <a:chOff x="0" y="1981200"/>
            <a:chExt cx="9144000" cy="4876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81200"/>
              <a:ext cx="9144000" cy="48768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48524" y="6446044"/>
              <a:ext cx="1099793" cy="173355"/>
              <a:chOff x="-84138" y="5622925"/>
              <a:chExt cx="4330701" cy="682626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1589088" y="5649913"/>
                <a:ext cx="914400" cy="647700"/>
              </a:xfrm>
              <a:custGeom>
                <a:avLst/>
                <a:gdLst>
                  <a:gd name="T0" fmla="*/ 52 w 243"/>
                  <a:gd name="T1" fmla="*/ 159 h 170"/>
                  <a:gd name="T2" fmla="*/ 2 w 243"/>
                  <a:gd name="T3" fmla="*/ 19 h 170"/>
                  <a:gd name="T4" fmla="*/ 0 w 243"/>
                  <a:gd name="T5" fmla="*/ 12 h 170"/>
                  <a:gd name="T6" fmla="*/ 13 w 243"/>
                  <a:gd name="T7" fmla="*/ 0 h 170"/>
                  <a:gd name="T8" fmla="*/ 25 w 243"/>
                  <a:gd name="T9" fmla="*/ 11 h 170"/>
                  <a:gd name="T10" fmla="*/ 67 w 243"/>
                  <a:gd name="T11" fmla="*/ 131 h 170"/>
                  <a:gd name="T12" fmla="*/ 109 w 243"/>
                  <a:gd name="T13" fmla="*/ 10 h 170"/>
                  <a:gd name="T14" fmla="*/ 121 w 243"/>
                  <a:gd name="T15" fmla="*/ 0 h 170"/>
                  <a:gd name="T16" fmla="*/ 122 w 243"/>
                  <a:gd name="T17" fmla="*/ 0 h 170"/>
                  <a:gd name="T18" fmla="*/ 135 w 243"/>
                  <a:gd name="T19" fmla="*/ 10 h 170"/>
                  <a:gd name="T20" fmla="*/ 177 w 243"/>
                  <a:gd name="T21" fmla="*/ 131 h 170"/>
                  <a:gd name="T22" fmla="*/ 219 w 243"/>
                  <a:gd name="T23" fmla="*/ 10 h 170"/>
                  <a:gd name="T24" fmla="*/ 231 w 243"/>
                  <a:gd name="T25" fmla="*/ 0 h 170"/>
                  <a:gd name="T26" fmla="*/ 243 w 243"/>
                  <a:gd name="T27" fmla="*/ 12 h 170"/>
                  <a:gd name="T28" fmla="*/ 241 w 243"/>
                  <a:gd name="T29" fmla="*/ 19 h 170"/>
                  <a:gd name="T30" fmla="*/ 191 w 243"/>
                  <a:gd name="T31" fmla="*/ 159 h 170"/>
                  <a:gd name="T32" fmla="*/ 177 w 243"/>
                  <a:gd name="T33" fmla="*/ 170 h 170"/>
                  <a:gd name="T34" fmla="*/ 176 w 243"/>
                  <a:gd name="T35" fmla="*/ 170 h 170"/>
                  <a:gd name="T36" fmla="*/ 163 w 243"/>
                  <a:gd name="T37" fmla="*/ 159 h 170"/>
                  <a:gd name="T38" fmla="*/ 122 w 243"/>
                  <a:gd name="T39" fmla="*/ 40 h 170"/>
                  <a:gd name="T40" fmla="*/ 80 w 243"/>
                  <a:gd name="T41" fmla="*/ 159 h 170"/>
                  <a:gd name="T42" fmla="*/ 66 w 243"/>
                  <a:gd name="T43" fmla="*/ 170 h 170"/>
                  <a:gd name="T44" fmla="*/ 66 w 243"/>
                  <a:gd name="T45" fmla="*/ 170 h 170"/>
                  <a:gd name="T46" fmla="*/ 52 w 243"/>
                  <a:gd name="T47" fmla="*/ 15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52" y="15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7"/>
                      <a:pt x="0" y="14"/>
                      <a:pt x="0" y="12"/>
                    </a:cubicBezTo>
                    <a:cubicBezTo>
                      <a:pt x="0" y="6"/>
                      <a:pt x="5" y="0"/>
                      <a:pt x="13" y="0"/>
                    </a:cubicBezTo>
                    <a:cubicBezTo>
                      <a:pt x="19" y="0"/>
                      <a:pt x="23" y="4"/>
                      <a:pt x="25" y="1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11" y="4"/>
                      <a:pt x="114" y="0"/>
                      <a:pt x="121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9" y="0"/>
                      <a:pt x="133" y="4"/>
                      <a:pt x="135" y="10"/>
                    </a:cubicBezTo>
                    <a:cubicBezTo>
                      <a:pt x="177" y="131"/>
                      <a:pt x="177" y="131"/>
                      <a:pt x="177" y="131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21" y="5"/>
                      <a:pt x="224" y="0"/>
                      <a:pt x="231" y="0"/>
                    </a:cubicBezTo>
                    <a:cubicBezTo>
                      <a:pt x="238" y="0"/>
                      <a:pt x="243" y="6"/>
                      <a:pt x="243" y="12"/>
                    </a:cubicBezTo>
                    <a:cubicBezTo>
                      <a:pt x="243" y="14"/>
                      <a:pt x="242" y="17"/>
                      <a:pt x="241" y="19"/>
                    </a:cubicBezTo>
                    <a:cubicBezTo>
                      <a:pt x="191" y="159"/>
                      <a:pt x="191" y="159"/>
                      <a:pt x="191" y="159"/>
                    </a:cubicBezTo>
                    <a:cubicBezTo>
                      <a:pt x="188" y="166"/>
                      <a:pt x="183" y="170"/>
                      <a:pt x="177" y="170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0" y="170"/>
                      <a:pt x="165" y="166"/>
                      <a:pt x="163" y="159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78" y="166"/>
                      <a:pt x="73" y="170"/>
                      <a:pt x="66" y="170"/>
                    </a:cubicBezTo>
                    <a:cubicBezTo>
                      <a:pt x="66" y="170"/>
                      <a:pt x="66" y="170"/>
                      <a:pt x="66" y="170"/>
                    </a:cubicBezTo>
                    <a:cubicBezTo>
                      <a:pt x="60" y="170"/>
                      <a:pt x="55" y="166"/>
                      <a:pt x="52" y="159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3163888" y="5649913"/>
                <a:ext cx="354013" cy="647700"/>
              </a:xfrm>
              <a:custGeom>
                <a:avLst/>
                <a:gdLst>
                  <a:gd name="T0" fmla="*/ 0 w 94"/>
                  <a:gd name="T1" fmla="*/ 13 h 170"/>
                  <a:gd name="T2" fmla="*/ 12 w 94"/>
                  <a:gd name="T3" fmla="*/ 0 h 170"/>
                  <a:gd name="T4" fmla="*/ 24 w 94"/>
                  <a:gd name="T5" fmla="*/ 13 h 170"/>
                  <a:gd name="T6" fmla="*/ 24 w 94"/>
                  <a:gd name="T7" fmla="*/ 41 h 170"/>
                  <a:gd name="T8" fmla="*/ 82 w 94"/>
                  <a:gd name="T9" fmla="*/ 0 h 170"/>
                  <a:gd name="T10" fmla="*/ 94 w 94"/>
                  <a:gd name="T11" fmla="*/ 13 h 170"/>
                  <a:gd name="T12" fmla="*/ 83 w 94"/>
                  <a:gd name="T13" fmla="*/ 25 h 170"/>
                  <a:gd name="T14" fmla="*/ 24 w 94"/>
                  <a:gd name="T15" fmla="*/ 101 h 170"/>
                  <a:gd name="T16" fmla="*/ 24 w 94"/>
                  <a:gd name="T17" fmla="*/ 157 h 170"/>
                  <a:gd name="T18" fmla="*/ 12 w 94"/>
                  <a:gd name="T19" fmla="*/ 170 h 170"/>
                  <a:gd name="T20" fmla="*/ 0 w 94"/>
                  <a:gd name="T21" fmla="*/ 157 h 170"/>
                  <a:gd name="T22" fmla="*/ 0 w 94"/>
                  <a:gd name="T23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70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37" y="13"/>
                      <a:pt x="64" y="0"/>
                      <a:pt x="82" y="0"/>
                    </a:cubicBezTo>
                    <a:cubicBezTo>
                      <a:pt x="89" y="0"/>
                      <a:pt x="94" y="6"/>
                      <a:pt x="94" y="13"/>
                    </a:cubicBezTo>
                    <a:cubicBezTo>
                      <a:pt x="94" y="20"/>
                      <a:pt x="89" y="24"/>
                      <a:pt x="83" y="25"/>
                    </a:cubicBezTo>
                    <a:cubicBezTo>
                      <a:pt x="51" y="29"/>
                      <a:pt x="24" y="53"/>
                      <a:pt x="24" y="101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64"/>
                      <a:pt x="19" y="170"/>
                      <a:pt x="12" y="170"/>
                    </a:cubicBezTo>
                    <a:cubicBezTo>
                      <a:pt x="5" y="170"/>
                      <a:pt x="0" y="164"/>
                      <a:pt x="0" y="157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8"/>
              <p:cNvSpPr>
                <a:spLocks noEditPoints="1"/>
              </p:cNvSpPr>
              <p:nvPr/>
            </p:nvSpPr>
            <p:spPr bwMode="auto">
              <a:xfrm>
                <a:off x="3509963" y="5649913"/>
                <a:ext cx="579438" cy="655638"/>
              </a:xfrm>
              <a:custGeom>
                <a:avLst/>
                <a:gdLst>
                  <a:gd name="T0" fmla="*/ 129 w 154"/>
                  <a:gd name="T1" fmla="*/ 76 h 172"/>
                  <a:gd name="T2" fmla="*/ 77 w 154"/>
                  <a:gd name="T3" fmla="*/ 21 h 172"/>
                  <a:gd name="T4" fmla="*/ 25 w 154"/>
                  <a:gd name="T5" fmla="*/ 76 h 172"/>
                  <a:gd name="T6" fmla="*/ 129 w 154"/>
                  <a:gd name="T7" fmla="*/ 76 h 172"/>
                  <a:gd name="T8" fmla="*/ 81 w 154"/>
                  <a:gd name="T9" fmla="*/ 172 h 172"/>
                  <a:gd name="T10" fmla="*/ 0 w 154"/>
                  <a:gd name="T11" fmla="*/ 86 h 172"/>
                  <a:gd name="T12" fmla="*/ 0 w 154"/>
                  <a:gd name="T13" fmla="*/ 85 h 172"/>
                  <a:gd name="T14" fmla="*/ 78 w 154"/>
                  <a:gd name="T15" fmla="*/ 0 h 172"/>
                  <a:gd name="T16" fmla="*/ 154 w 154"/>
                  <a:gd name="T17" fmla="*/ 83 h 172"/>
                  <a:gd name="T18" fmla="*/ 142 w 154"/>
                  <a:gd name="T19" fmla="*/ 95 h 172"/>
                  <a:gd name="T20" fmla="*/ 25 w 154"/>
                  <a:gd name="T21" fmla="*/ 95 h 172"/>
                  <a:gd name="T22" fmla="*/ 82 w 154"/>
                  <a:gd name="T23" fmla="*/ 150 h 172"/>
                  <a:gd name="T24" fmla="*/ 129 w 154"/>
                  <a:gd name="T25" fmla="*/ 131 h 172"/>
                  <a:gd name="T26" fmla="*/ 136 w 154"/>
                  <a:gd name="T27" fmla="*/ 128 h 172"/>
                  <a:gd name="T28" fmla="*/ 146 w 154"/>
                  <a:gd name="T29" fmla="*/ 139 h 172"/>
                  <a:gd name="T30" fmla="*/ 142 w 154"/>
                  <a:gd name="T31" fmla="*/ 147 h 172"/>
                  <a:gd name="T32" fmla="*/ 81 w 154"/>
                  <a:gd name="T3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172">
                    <a:moveTo>
                      <a:pt x="129" y="76"/>
                    </a:moveTo>
                    <a:cubicBezTo>
                      <a:pt x="127" y="47"/>
                      <a:pt x="110" y="21"/>
                      <a:pt x="77" y="21"/>
                    </a:cubicBezTo>
                    <a:cubicBezTo>
                      <a:pt x="49" y="21"/>
                      <a:pt x="28" y="44"/>
                      <a:pt x="25" y="76"/>
                    </a:cubicBezTo>
                    <a:lnTo>
                      <a:pt x="129" y="76"/>
                    </a:lnTo>
                    <a:close/>
                    <a:moveTo>
                      <a:pt x="81" y="172"/>
                    </a:moveTo>
                    <a:cubicBezTo>
                      <a:pt x="36" y="172"/>
                      <a:pt x="0" y="137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8"/>
                      <a:pt x="33" y="0"/>
                      <a:pt x="78" y="0"/>
                    </a:cubicBezTo>
                    <a:cubicBezTo>
                      <a:pt x="126" y="0"/>
                      <a:pt x="154" y="40"/>
                      <a:pt x="154" y="83"/>
                    </a:cubicBezTo>
                    <a:cubicBezTo>
                      <a:pt x="154" y="90"/>
                      <a:pt x="148" y="95"/>
                      <a:pt x="142" y="95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8" y="130"/>
                      <a:pt x="53" y="150"/>
                      <a:pt x="82" y="150"/>
                    </a:cubicBezTo>
                    <a:cubicBezTo>
                      <a:pt x="102" y="150"/>
                      <a:pt x="117" y="142"/>
                      <a:pt x="129" y="131"/>
                    </a:cubicBezTo>
                    <a:cubicBezTo>
                      <a:pt x="131" y="130"/>
                      <a:pt x="133" y="128"/>
                      <a:pt x="136" y="128"/>
                    </a:cubicBezTo>
                    <a:cubicBezTo>
                      <a:pt x="142" y="128"/>
                      <a:pt x="146" y="133"/>
                      <a:pt x="146" y="139"/>
                    </a:cubicBezTo>
                    <a:cubicBezTo>
                      <a:pt x="146" y="142"/>
                      <a:pt x="145" y="145"/>
                      <a:pt x="142" y="147"/>
                    </a:cubicBezTo>
                    <a:cubicBezTo>
                      <a:pt x="127" y="162"/>
                      <a:pt x="109" y="172"/>
                      <a:pt x="81" y="172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9"/>
              <p:cNvSpPr>
                <a:spLocks noEditPoints="1"/>
              </p:cNvSpPr>
              <p:nvPr/>
            </p:nvSpPr>
            <p:spPr bwMode="auto">
              <a:xfrm>
                <a:off x="2503488" y="5649913"/>
                <a:ext cx="547688" cy="655638"/>
              </a:xfrm>
              <a:custGeom>
                <a:avLst/>
                <a:gdLst>
                  <a:gd name="T0" fmla="*/ 122 w 146"/>
                  <a:gd name="T1" fmla="*/ 107 h 172"/>
                  <a:gd name="T2" fmla="*/ 122 w 146"/>
                  <a:gd name="T3" fmla="*/ 91 h 172"/>
                  <a:gd name="T4" fmla="*/ 74 w 146"/>
                  <a:gd name="T5" fmla="*/ 84 h 172"/>
                  <a:gd name="T6" fmla="*/ 25 w 146"/>
                  <a:gd name="T7" fmla="*/ 118 h 172"/>
                  <a:gd name="T8" fmla="*/ 25 w 146"/>
                  <a:gd name="T9" fmla="*/ 119 h 172"/>
                  <a:gd name="T10" fmla="*/ 67 w 146"/>
                  <a:gd name="T11" fmla="*/ 152 h 172"/>
                  <a:gd name="T12" fmla="*/ 122 w 146"/>
                  <a:gd name="T13" fmla="*/ 107 h 172"/>
                  <a:gd name="T14" fmla="*/ 0 w 146"/>
                  <a:gd name="T15" fmla="*/ 120 h 172"/>
                  <a:gd name="T16" fmla="*/ 0 w 146"/>
                  <a:gd name="T17" fmla="*/ 119 h 172"/>
                  <a:gd name="T18" fmla="*/ 71 w 146"/>
                  <a:gd name="T19" fmla="*/ 66 h 172"/>
                  <a:gd name="T20" fmla="*/ 122 w 146"/>
                  <a:gd name="T21" fmla="*/ 73 h 172"/>
                  <a:gd name="T22" fmla="*/ 122 w 146"/>
                  <a:gd name="T23" fmla="*/ 67 h 172"/>
                  <a:gd name="T24" fmla="*/ 73 w 146"/>
                  <a:gd name="T25" fmla="*/ 22 h 172"/>
                  <a:gd name="T26" fmla="*/ 34 w 146"/>
                  <a:gd name="T27" fmla="*/ 30 h 172"/>
                  <a:gd name="T28" fmla="*/ 30 w 146"/>
                  <a:gd name="T29" fmla="*/ 31 h 172"/>
                  <a:gd name="T30" fmla="*/ 19 w 146"/>
                  <a:gd name="T31" fmla="*/ 20 h 172"/>
                  <a:gd name="T32" fmla="*/ 26 w 146"/>
                  <a:gd name="T33" fmla="*/ 10 h 172"/>
                  <a:gd name="T34" fmla="*/ 75 w 146"/>
                  <a:gd name="T35" fmla="*/ 0 h 172"/>
                  <a:gd name="T36" fmla="*/ 129 w 146"/>
                  <a:gd name="T37" fmla="*/ 19 h 172"/>
                  <a:gd name="T38" fmla="*/ 146 w 146"/>
                  <a:gd name="T39" fmla="*/ 67 h 172"/>
                  <a:gd name="T40" fmla="*/ 146 w 146"/>
                  <a:gd name="T41" fmla="*/ 158 h 172"/>
                  <a:gd name="T42" fmla="*/ 134 w 146"/>
                  <a:gd name="T43" fmla="*/ 170 h 172"/>
                  <a:gd name="T44" fmla="*/ 122 w 146"/>
                  <a:gd name="T45" fmla="*/ 159 h 172"/>
                  <a:gd name="T46" fmla="*/ 122 w 146"/>
                  <a:gd name="T47" fmla="*/ 143 h 172"/>
                  <a:gd name="T48" fmla="*/ 62 w 146"/>
                  <a:gd name="T49" fmla="*/ 172 h 172"/>
                  <a:gd name="T50" fmla="*/ 0 w 146"/>
                  <a:gd name="T51" fmla="*/ 12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6" h="172">
                    <a:moveTo>
                      <a:pt x="122" y="107"/>
                    </a:moveTo>
                    <a:cubicBezTo>
                      <a:pt x="122" y="91"/>
                      <a:pt x="122" y="91"/>
                      <a:pt x="122" y="91"/>
                    </a:cubicBezTo>
                    <a:cubicBezTo>
                      <a:pt x="110" y="88"/>
                      <a:pt x="94" y="84"/>
                      <a:pt x="74" y="84"/>
                    </a:cubicBezTo>
                    <a:cubicBezTo>
                      <a:pt x="43" y="84"/>
                      <a:pt x="25" y="9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40"/>
                      <a:pt x="45" y="152"/>
                      <a:pt x="67" y="152"/>
                    </a:cubicBezTo>
                    <a:cubicBezTo>
                      <a:pt x="97" y="152"/>
                      <a:pt x="122" y="133"/>
                      <a:pt x="122" y="107"/>
                    </a:cubicBezTo>
                    <a:moveTo>
                      <a:pt x="0" y="12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5"/>
                      <a:pt x="29" y="66"/>
                      <a:pt x="71" y="66"/>
                    </a:cubicBezTo>
                    <a:cubicBezTo>
                      <a:pt x="92" y="66"/>
                      <a:pt x="107" y="69"/>
                      <a:pt x="122" y="7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37"/>
                      <a:pt x="104" y="22"/>
                      <a:pt x="73" y="22"/>
                    </a:cubicBezTo>
                    <a:cubicBezTo>
                      <a:pt x="56" y="22"/>
                      <a:pt x="46" y="24"/>
                      <a:pt x="34" y="30"/>
                    </a:cubicBezTo>
                    <a:cubicBezTo>
                      <a:pt x="33" y="30"/>
                      <a:pt x="31" y="31"/>
                      <a:pt x="30" y="31"/>
                    </a:cubicBezTo>
                    <a:cubicBezTo>
                      <a:pt x="24" y="31"/>
                      <a:pt x="19" y="26"/>
                      <a:pt x="19" y="20"/>
                    </a:cubicBezTo>
                    <a:cubicBezTo>
                      <a:pt x="19" y="15"/>
                      <a:pt x="21" y="12"/>
                      <a:pt x="26" y="10"/>
                    </a:cubicBezTo>
                    <a:cubicBezTo>
                      <a:pt x="42" y="3"/>
                      <a:pt x="54" y="0"/>
                      <a:pt x="75" y="0"/>
                    </a:cubicBezTo>
                    <a:cubicBezTo>
                      <a:pt x="99" y="0"/>
                      <a:pt x="117" y="6"/>
                      <a:pt x="129" y="19"/>
                    </a:cubicBezTo>
                    <a:cubicBezTo>
                      <a:pt x="140" y="30"/>
                      <a:pt x="146" y="46"/>
                      <a:pt x="146" y="67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65"/>
                      <a:pt x="141" y="170"/>
                      <a:pt x="134" y="170"/>
                    </a:cubicBezTo>
                    <a:cubicBezTo>
                      <a:pt x="127" y="170"/>
                      <a:pt x="122" y="165"/>
                      <a:pt x="122" y="159"/>
                    </a:cubicBezTo>
                    <a:cubicBezTo>
                      <a:pt x="122" y="143"/>
                      <a:pt x="122" y="143"/>
                      <a:pt x="122" y="143"/>
                    </a:cubicBezTo>
                    <a:cubicBezTo>
                      <a:pt x="111" y="158"/>
                      <a:pt x="91" y="172"/>
                      <a:pt x="62" y="172"/>
                    </a:cubicBezTo>
                    <a:cubicBezTo>
                      <a:pt x="32" y="172"/>
                      <a:pt x="0" y="154"/>
                      <a:pt x="0" y="120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-84138" y="5622925"/>
                <a:ext cx="1635125" cy="682625"/>
              </a:xfrm>
              <a:custGeom>
                <a:avLst/>
                <a:gdLst>
                  <a:gd name="T0" fmla="*/ 49 w 435"/>
                  <a:gd name="T1" fmla="*/ 18 h 179"/>
                  <a:gd name="T2" fmla="*/ 17 w 435"/>
                  <a:gd name="T3" fmla="*/ 6 h 179"/>
                  <a:gd name="T4" fmla="*/ 6 w 435"/>
                  <a:gd name="T5" fmla="*/ 37 h 179"/>
                  <a:gd name="T6" fmla="*/ 58 w 435"/>
                  <a:gd name="T7" fmla="*/ 152 h 179"/>
                  <a:gd name="T8" fmla="*/ 92 w 435"/>
                  <a:gd name="T9" fmla="*/ 179 h 179"/>
                  <a:gd name="T10" fmla="*/ 125 w 435"/>
                  <a:gd name="T11" fmla="*/ 152 h 179"/>
                  <a:gd name="T12" fmla="*/ 171 w 435"/>
                  <a:gd name="T13" fmla="*/ 51 h 179"/>
                  <a:gd name="T14" fmla="*/ 178 w 435"/>
                  <a:gd name="T15" fmla="*/ 46 h 179"/>
                  <a:gd name="T16" fmla="*/ 185 w 435"/>
                  <a:gd name="T17" fmla="*/ 54 h 179"/>
                  <a:gd name="T18" fmla="*/ 185 w 435"/>
                  <a:gd name="T19" fmla="*/ 151 h 179"/>
                  <a:gd name="T20" fmla="*/ 209 w 435"/>
                  <a:gd name="T21" fmla="*/ 179 h 179"/>
                  <a:gd name="T22" fmla="*/ 234 w 435"/>
                  <a:gd name="T23" fmla="*/ 151 h 179"/>
                  <a:gd name="T24" fmla="*/ 234 w 435"/>
                  <a:gd name="T25" fmla="*/ 72 h 179"/>
                  <a:gd name="T26" fmla="*/ 260 w 435"/>
                  <a:gd name="T27" fmla="*/ 46 h 179"/>
                  <a:gd name="T28" fmla="*/ 285 w 435"/>
                  <a:gd name="T29" fmla="*/ 72 h 179"/>
                  <a:gd name="T30" fmla="*/ 285 w 435"/>
                  <a:gd name="T31" fmla="*/ 151 h 179"/>
                  <a:gd name="T32" fmla="*/ 310 w 435"/>
                  <a:gd name="T33" fmla="*/ 179 h 179"/>
                  <a:gd name="T34" fmla="*/ 334 w 435"/>
                  <a:gd name="T35" fmla="*/ 151 h 179"/>
                  <a:gd name="T36" fmla="*/ 334 w 435"/>
                  <a:gd name="T37" fmla="*/ 72 h 179"/>
                  <a:gd name="T38" fmla="*/ 360 w 435"/>
                  <a:gd name="T39" fmla="*/ 46 h 179"/>
                  <a:gd name="T40" fmla="*/ 385 w 435"/>
                  <a:gd name="T41" fmla="*/ 72 h 179"/>
                  <a:gd name="T42" fmla="*/ 385 w 435"/>
                  <a:gd name="T43" fmla="*/ 151 h 179"/>
                  <a:gd name="T44" fmla="*/ 410 w 435"/>
                  <a:gd name="T45" fmla="*/ 179 h 179"/>
                  <a:gd name="T46" fmla="*/ 435 w 435"/>
                  <a:gd name="T47" fmla="*/ 151 h 179"/>
                  <a:gd name="T48" fmla="*/ 435 w 435"/>
                  <a:gd name="T49" fmla="*/ 61 h 179"/>
                  <a:gd name="T50" fmla="*/ 375 w 435"/>
                  <a:gd name="T51" fmla="*/ 4 h 179"/>
                  <a:gd name="T52" fmla="*/ 323 w 435"/>
                  <a:gd name="T53" fmla="*/ 26 h 179"/>
                  <a:gd name="T54" fmla="*/ 272 w 435"/>
                  <a:gd name="T55" fmla="*/ 4 h 179"/>
                  <a:gd name="T56" fmla="*/ 223 w 435"/>
                  <a:gd name="T57" fmla="*/ 26 h 179"/>
                  <a:gd name="T58" fmla="*/ 178 w 435"/>
                  <a:gd name="T59" fmla="*/ 4 h 179"/>
                  <a:gd name="T60" fmla="*/ 125 w 435"/>
                  <a:gd name="T61" fmla="*/ 40 h 179"/>
                  <a:gd name="T62" fmla="*/ 92 w 435"/>
                  <a:gd name="T63" fmla="*/ 119 h 179"/>
                  <a:gd name="T64" fmla="*/ 49 w 435"/>
                  <a:gd name="T65" fmla="*/ 1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5" h="179">
                    <a:moveTo>
                      <a:pt x="49" y="18"/>
                    </a:moveTo>
                    <a:cubicBezTo>
                      <a:pt x="43" y="6"/>
                      <a:pt x="30" y="0"/>
                      <a:pt x="17" y="6"/>
                    </a:cubicBezTo>
                    <a:cubicBezTo>
                      <a:pt x="5" y="12"/>
                      <a:pt x="0" y="25"/>
                      <a:pt x="6" y="37"/>
                    </a:cubicBezTo>
                    <a:cubicBezTo>
                      <a:pt x="58" y="152"/>
                      <a:pt x="58" y="152"/>
                      <a:pt x="58" y="152"/>
                    </a:cubicBezTo>
                    <a:cubicBezTo>
                      <a:pt x="67" y="169"/>
                      <a:pt x="75" y="179"/>
                      <a:pt x="92" y="179"/>
                    </a:cubicBezTo>
                    <a:cubicBezTo>
                      <a:pt x="109" y="179"/>
                      <a:pt x="117" y="169"/>
                      <a:pt x="125" y="152"/>
                    </a:cubicBezTo>
                    <a:cubicBezTo>
                      <a:pt x="125" y="152"/>
                      <a:pt x="171" y="52"/>
                      <a:pt x="171" y="51"/>
                    </a:cubicBezTo>
                    <a:cubicBezTo>
                      <a:pt x="172" y="50"/>
                      <a:pt x="173" y="46"/>
                      <a:pt x="178" y="46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151"/>
                      <a:pt x="185" y="151"/>
                      <a:pt x="185" y="151"/>
                    </a:cubicBezTo>
                    <a:cubicBezTo>
                      <a:pt x="185" y="166"/>
                      <a:pt x="193" y="179"/>
                      <a:pt x="209" y="179"/>
                    </a:cubicBezTo>
                    <a:cubicBezTo>
                      <a:pt x="225" y="179"/>
                      <a:pt x="234" y="166"/>
                      <a:pt x="234" y="151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56"/>
                      <a:pt x="245" y="46"/>
                      <a:pt x="260" y="46"/>
                    </a:cubicBezTo>
                    <a:cubicBezTo>
                      <a:pt x="275" y="46"/>
                      <a:pt x="285" y="57"/>
                      <a:pt x="285" y="72"/>
                    </a:cubicBezTo>
                    <a:cubicBezTo>
                      <a:pt x="285" y="151"/>
                      <a:pt x="285" y="151"/>
                      <a:pt x="285" y="151"/>
                    </a:cubicBezTo>
                    <a:cubicBezTo>
                      <a:pt x="285" y="166"/>
                      <a:pt x="294" y="179"/>
                      <a:pt x="310" y="179"/>
                    </a:cubicBezTo>
                    <a:cubicBezTo>
                      <a:pt x="326" y="179"/>
                      <a:pt x="334" y="166"/>
                      <a:pt x="334" y="151"/>
                    </a:cubicBezTo>
                    <a:cubicBezTo>
                      <a:pt x="334" y="72"/>
                      <a:pt x="334" y="72"/>
                      <a:pt x="334" y="72"/>
                    </a:cubicBezTo>
                    <a:cubicBezTo>
                      <a:pt x="334" y="56"/>
                      <a:pt x="345" y="46"/>
                      <a:pt x="360" y="46"/>
                    </a:cubicBezTo>
                    <a:cubicBezTo>
                      <a:pt x="375" y="46"/>
                      <a:pt x="385" y="57"/>
                      <a:pt x="385" y="72"/>
                    </a:cubicBezTo>
                    <a:cubicBezTo>
                      <a:pt x="385" y="151"/>
                      <a:pt x="385" y="151"/>
                      <a:pt x="385" y="151"/>
                    </a:cubicBezTo>
                    <a:cubicBezTo>
                      <a:pt x="385" y="166"/>
                      <a:pt x="394" y="179"/>
                      <a:pt x="410" y="179"/>
                    </a:cubicBezTo>
                    <a:cubicBezTo>
                      <a:pt x="426" y="179"/>
                      <a:pt x="435" y="166"/>
                      <a:pt x="435" y="151"/>
                    </a:cubicBezTo>
                    <a:cubicBezTo>
                      <a:pt x="435" y="61"/>
                      <a:pt x="435" y="61"/>
                      <a:pt x="435" y="61"/>
                    </a:cubicBezTo>
                    <a:cubicBezTo>
                      <a:pt x="435" y="27"/>
                      <a:pt x="408" y="4"/>
                      <a:pt x="375" y="4"/>
                    </a:cubicBezTo>
                    <a:cubicBezTo>
                      <a:pt x="343" y="4"/>
                      <a:pt x="323" y="26"/>
                      <a:pt x="323" y="26"/>
                    </a:cubicBezTo>
                    <a:cubicBezTo>
                      <a:pt x="312" y="12"/>
                      <a:pt x="297" y="4"/>
                      <a:pt x="272" y="4"/>
                    </a:cubicBezTo>
                    <a:cubicBezTo>
                      <a:pt x="246" y="4"/>
                      <a:pt x="223" y="26"/>
                      <a:pt x="223" y="26"/>
                    </a:cubicBezTo>
                    <a:cubicBezTo>
                      <a:pt x="212" y="12"/>
                      <a:pt x="194" y="4"/>
                      <a:pt x="178" y="4"/>
                    </a:cubicBezTo>
                    <a:cubicBezTo>
                      <a:pt x="155" y="4"/>
                      <a:pt x="136" y="14"/>
                      <a:pt x="125" y="40"/>
                    </a:cubicBezTo>
                    <a:cubicBezTo>
                      <a:pt x="92" y="119"/>
                      <a:pt x="92" y="119"/>
                      <a:pt x="92" y="119"/>
                    </a:cubicBez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4097338" y="5649913"/>
                <a:ext cx="149225" cy="157163"/>
              </a:xfrm>
              <a:custGeom>
                <a:avLst/>
                <a:gdLst>
                  <a:gd name="T0" fmla="*/ 37 w 40"/>
                  <a:gd name="T1" fmla="*/ 20 h 41"/>
                  <a:gd name="T2" fmla="*/ 37 w 40"/>
                  <a:gd name="T3" fmla="*/ 20 h 41"/>
                  <a:gd name="T4" fmla="*/ 20 w 40"/>
                  <a:gd name="T5" fmla="*/ 4 h 41"/>
                  <a:gd name="T6" fmla="*/ 3 w 40"/>
                  <a:gd name="T7" fmla="*/ 20 h 41"/>
                  <a:gd name="T8" fmla="*/ 3 w 40"/>
                  <a:gd name="T9" fmla="*/ 21 h 41"/>
                  <a:gd name="T10" fmla="*/ 20 w 40"/>
                  <a:gd name="T11" fmla="*/ 37 h 41"/>
                  <a:gd name="T12" fmla="*/ 37 w 40"/>
                  <a:gd name="T13" fmla="*/ 20 h 41"/>
                  <a:gd name="T14" fmla="*/ 0 w 40"/>
                  <a:gd name="T15" fmla="*/ 21 h 41"/>
                  <a:gd name="T16" fmla="*/ 0 w 40"/>
                  <a:gd name="T17" fmla="*/ 20 h 41"/>
                  <a:gd name="T18" fmla="*/ 20 w 40"/>
                  <a:gd name="T19" fmla="*/ 0 h 41"/>
                  <a:gd name="T20" fmla="*/ 40 w 40"/>
                  <a:gd name="T21" fmla="*/ 20 h 41"/>
                  <a:gd name="T22" fmla="*/ 40 w 40"/>
                  <a:gd name="T23" fmla="*/ 20 h 41"/>
                  <a:gd name="T24" fmla="*/ 20 w 40"/>
                  <a:gd name="T25" fmla="*/ 41 h 41"/>
                  <a:gd name="T26" fmla="*/ 0 w 40"/>
                  <a:gd name="T2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37" y="20"/>
                    </a:move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ubicBezTo>
                      <a:pt x="11" y="4"/>
                      <a:pt x="3" y="11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30"/>
                      <a:pt x="11" y="37"/>
                      <a:pt x="20" y="37"/>
                    </a:cubicBezTo>
                    <a:cubicBezTo>
                      <a:pt x="29" y="37"/>
                      <a:pt x="37" y="30"/>
                      <a:pt x="37" y="20"/>
                    </a:cubicBezTo>
                    <a:moveTo>
                      <a:pt x="0" y="21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0" y="9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32"/>
                      <a:pt x="31" y="41"/>
                      <a:pt x="20" y="41"/>
                    </a:cubicBezTo>
                    <a:cubicBezTo>
                      <a:pt x="8" y="41"/>
                      <a:pt x="0" y="32"/>
                      <a:pt x="0" y="21"/>
                    </a:cubicBezTo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12"/>
              <p:cNvSpPr>
                <a:spLocks noEditPoints="1"/>
              </p:cNvSpPr>
              <p:nvPr/>
            </p:nvSpPr>
            <p:spPr bwMode="auto">
              <a:xfrm>
                <a:off x="4141788" y="5688013"/>
                <a:ext cx="63500" cy="76200"/>
              </a:xfrm>
              <a:custGeom>
                <a:avLst/>
                <a:gdLst>
                  <a:gd name="T0" fmla="*/ 9 w 17"/>
                  <a:gd name="T1" fmla="*/ 10 h 20"/>
                  <a:gd name="T2" fmla="*/ 12 w 17"/>
                  <a:gd name="T3" fmla="*/ 7 h 20"/>
                  <a:gd name="T4" fmla="*/ 12 w 17"/>
                  <a:gd name="T5" fmla="*/ 7 h 20"/>
                  <a:gd name="T6" fmla="*/ 9 w 17"/>
                  <a:gd name="T7" fmla="*/ 4 h 20"/>
                  <a:gd name="T8" fmla="*/ 5 w 17"/>
                  <a:gd name="T9" fmla="*/ 4 h 20"/>
                  <a:gd name="T10" fmla="*/ 5 w 17"/>
                  <a:gd name="T11" fmla="*/ 10 h 20"/>
                  <a:gd name="T12" fmla="*/ 9 w 17"/>
                  <a:gd name="T13" fmla="*/ 10 h 20"/>
                  <a:gd name="T14" fmla="*/ 0 w 17"/>
                  <a:gd name="T15" fmla="*/ 2 h 20"/>
                  <a:gd name="T16" fmla="*/ 2 w 17"/>
                  <a:gd name="T17" fmla="*/ 0 h 20"/>
                  <a:gd name="T18" fmla="*/ 9 w 17"/>
                  <a:gd name="T19" fmla="*/ 0 h 20"/>
                  <a:gd name="T20" fmla="*/ 15 w 17"/>
                  <a:gd name="T21" fmla="*/ 2 h 20"/>
                  <a:gd name="T22" fmla="*/ 17 w 17"/>
                  <a:gd name="T23" fmla="*/ 7 h 20"/>
                  <a:gd name="T24" fmla="*/ 17 w 17"/>
                  <a:gd name="T25" fmla="*/ 7 h 20"/>
                  <a:gd name="T26" fmla="*/ 13 w 17"/>
                  <a:gd name="T27" fmla="*/ 13 h 20"/>
                  <a:gd name="T28" fmla="*/ 16 w 17"/>
                  <a:gd name="T29" fmla="*/ 17 h 20"/>
                  <a:gd name="T30" fmla="*/ 16 w 17"/>
                  <a:gd name="T31" fmla="*/ 18 h 20"/>
                  <a:gd name="T32" fmla="*/ 14 w 17"/>
                  <a:gd name="T33" fmla="*/ 20 h 20"/>
                  <a:gd name="T34" fmla="*/ 12 w 17"/>
                  <a:gd name="T35" fmla="*/ 19 h 20"/>
                  <a:gd name="T36" fmla="*/ 8 w 17"/>
                  <a:gd name="T37" fmla="*/ 14 h 20"/>
                  <a:gd name="T38" fmla="*/ 5 w 17"/>
                  <a:gd name="T39" fmla="*/ 14 h 20"/>
                  <a:gd name="T40" fmla="*/ 5 w 17"/>
                  <a:gd name="T41" fmla="*/ 18 h 20"/>
                  <a:gd name="T42" fmla="*/ 2 w 17"/>
                  <a:gd name="T43" fmla="*/ 20 h 20"/>
                  <a:gd name="T44" fmla="*/ 0 w 17"/>
                  <a:gd name="T45" fmla="*/ 18 h 20"/>
                  <a:gd name="T46" fmla="*/ 0 w 17"/>
                  <a:gd name="T4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0">
                    <a:moveTo>
                      <a:pt x="9" y="10"/>
                    </a:moveTo>
                    <a:cubicBezTo>
                      <a:pt x="11" y="10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1" y="4"/>
                      <a:pt x="9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0"/>
                      <a:pt x="5" y="10"/>
                      <a:pt x="5" y="10"/>
                    </a:cubicBezTo>
                    <a:lnTo>
                      <a:pt x="9" y="10"/>
                    </a:lnTo>
                    <a:close/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3"/>
                      <a:pt x="17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10"/>
                      <a:pt x="15" y="12"/>
                      <a:pt x="13" y="13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3" y="20"/>
                      <a:pt x="12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20"/>
                      <a:pt x="2" y="20"/>
                    </a:cubicBezTo>
                    <a:cubicBezTo>
                      <a:pt x="1" y="20"/>
                      <a:pt x="0" y="19"/>
                      <a:pt x="0" y="18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7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717074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1" y="4740499"/>
            <a:ext cx="3048000" cy="1415602"/>
          </a:xfrm>
        </p:spPr>
        <p:txBody>
          <a:bodyPr anchor="ctr"/>
          <a:lstStyle>
            <a:lvl1pPr marL="3175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0" y="4740499"/>
            <a:ext cx="3383280" cy="1415602"/>
          </a:xfrm>
        </p:spPr>
        <p:txBody>
          <a:bodyPr anchor="ctr"/>
          <a:lstStyle>
            <a:lvl1pPr marL="3175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364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5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49.xml"/><Relationship Id="rId24" Type="http://schemas.openxmlformats.org/officeDocument/2006/relationships/theme" Target="../theme/theme4.xml"/><Relationship Id="rId25" Type="http://schemas.openxmlformats.org/officeDocument/2006/relationships/image" Target="../media/image8.png"/><Relationship Id="rId26" Type="http://schemas.openxmlformats.org/officeDocument/2006/relationships/image" Target="../media/image9.png"/><Relationship Id="rId27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74.xml"/><Relationship Id="rId26" Type="http://schemas.openxmlformats.org/officeDocument/2006/relationships/theme" Target="../theme/theme5.xml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10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30" Type="http://schemas.openxmlformats.org/officeDocument/2006/relationships/theme" Target="../theme/theme6.xml"/><Relationship Id="rId31" Type="http://schemas.openxmlformats.org/officeDocument/2006/relationships/vmlDrawing" Target="../drawings/vmlDrawing1.vml"/><Relationship Id="rId32" Type="http://schemas.openxmlformats.org/officeDocument/2006/relationships/tags" Target="../tags/tag2.xml"/><Relationship Id="rId9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33" Type="http://schemas.openxmlformats.org/officeDocument/2006/relationships/oleObject" Target="../embeddings/oleObject1.bin"/><Relationship Id="rId34" Type="http://schemas.openxmlformats.org/officeDocument/2006/relationships/image" Target="../media/image13.emf"/><Relationship Id="rId35" Type="http://schemas.openxmlformats.org/officeDocument/2006/relationships/image" Target="../media/image14.png"/><Relationship Id="rId10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theme" Target="../theme/theme7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33" Type="http://schemas.openxmlformats.org/officeDocument/2006/relationships/theme" Target="../theme/theme8.xml"/><Relationship Id="rId34" Type="http://schemas.openxmlformats.org/officeDocument/2006/relationships/vmlDrawing" Target="../drawings/vmlDrawing2.vml"/><Relationship Id="rId35" Type="http://schemas.openxmlformats.org/officeDocument/2006/relationships/tags" Target="../tags/tag3.xml"/><Relationship Id="rId36" Type="http://schemas.openxmlformats.org/officeDocument/2006/relationships/oleObject" Target="../embeddings/oleObject2.bin"/><Relationship Id="rId10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28.xml"/><Relationship Id="rId37" Type="http://schemas.openxmlformats.org/officeDocument/2006/relationships/image" Target="../media/image13.emf"/><Relationship Id="rId38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622" y="171454"/>
            <a:ext cx="8492109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784229"/>
            <a:ext cx="8382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517" y="5943600"/>
            <a:ext cx="838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white">
          <a:xfrm>
            <a:off x="321673" y="6434488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A0A03F51-2955-4EA9-BE4E-42B6F90C747F}" type="slidenum">
              <a:rPr lang="en-US" smtClean="0"/>
              <a:pPr fontAlgn="base"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13" name="Date Placeholder 8"/>
          <p:cNvSpPr txBox="1">
            <a:spLocks/>
          </p:cNvSpPr>
          <p:nvPr/>
        </p:nvSpPr>
        <p:spPr bwMode="white">
          <a:xfrm>
            <a:off x="2971800" y="6325268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4217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233363" indent="-233363" algn="l" rtl="0" eaLnBrk="1" fontAlgn="base" hangingPunct="1">
        <a:lnSpc>
          <a:spcPts val="2400"/>
        </a:lnSpc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000" b="1">
          <a:solidFill>
            <a:srgbClr val="333333"/>
          </a:solidFill>
          <a:latin typeface="+mn-lt"/>
          <a:ea typeface="+mn-ea"/>
          <a:cs typeface="+mn-cs"/>
        </a:defRPr>
      </a:lvl1pPr>
      <a:lvl2pPr marL="400050" indent="-171450" algn="l" rtl="0" eaLnBrk="1" fontAlgn="base" hangingPunct="1">
        <a:lnSpc>
          <a:spcPts val="22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6286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3pPr>
      <a:lvl4pPr marL="91440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4pPr>
      <a:lvl5pPr marL="12001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5pPr>
      <a:lvl6pPr marL="16002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6pPr>
      <a:lvl7pPr marL="20574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7pPr>
      <a:lvl8pPr marL="25146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8pPr>
      <a:lvl9pPr marL="29718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626" y="171457"/>
            <a:ext cx="8492109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784231"/>
            <a:ext cx="8382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 userDrawn="1"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517" y="5943600"/>
            <a:ext cx="838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white">
          <a:xfrm>
            <a:off x="321673" y="6434488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A0A03F51-2955-4EA9-BE4E-42B6F90C747F}" type="slidenum">
              <a:rPr lang="en-US" smtClean="0"/>
              <a:pPr fontAlgn="base"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7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233363" indent="-233363" algn="l" rtl="0" eaLnBrk="0" fontAlgn="base" hangingPunct="0">
        <a:lnSpc>
          <a:spcPts val="2400"/>
        </a:lnSpc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000" b="1">
          <a:solidFill>
            <a:srgbClr val="333333"/>
          </a:solidFill>
          <a:latin typeface="+mn-lt"/>
          <a:ea typeface="+mn-ea"/>
          <a:cs typeface="+mn-cs"/>
        </a:defRPr>
      </a:lvl1pPr>
      <a:lvl2pPr marL="400050" indent="-171450" algn="l" rtl="0" eaLnBrk="0" fontAlgn="base" hangingPunct="0">
        <a:lnSpc>
          <a:spcPts val="22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62865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3pPr>
      <a:lvl4pPr marL="91440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4pPr>
      <a:lvl5pPr marL="120015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5pPr>
      <a:lvl6pPr marL="16002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6pPr>
      <a:lvl7pPr marL="20574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7pPr>
      <a:lvl8pPr marL="25146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8pPr>
      <a:lvl9pPr marL="29718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622" y="171454"/>
            <a:ext cx="8492109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784229"/>
            <a:ext cx="8382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517" y="5943600"/>
            <a:ext cx="838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white">
          <a:xfrm>
            <a:off x="321673" y="6434488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A0A03F51-2955-4EA9-BE4E-42B6F90C747F}" type="slidenum">
              <a:rPr lang="en-US" smtClean="0"/>
              <a:pPr fontAlgn="base"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0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233363" indent="-233363" algn="l" rtl="0" eaLnBrk="1" fontAlgn="base" hangingPunct="1">
        <a:lnSpc>
          <a:spcPts val="2400"/>
        </a:lnSpc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000" b="1">
          <a:solidFill>
            <a:srgbClr val="333333"/>
          </a:solidFill>
          <a:latin typeface="+mn-lt"/>
          <a:ea typeface="+mn-ea"/>
          <a:cs typeface="+mn-cs"/>
        </a:defRPr>
      </a:lvl1pPr>
      <a:lvl2pPr marL="400050" indent="-171450" algn="l" rtl="0" eaLnBrk="1" fontAlgn="base" hangingPunct="1">
        <a:lnSpc>
          <a:spcPts val="22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6286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3pPr>
      <a:lvl4pPr marL="91440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4pPr>
      <a:lvl5pPr marL="12001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5pPr>
      <a:lvl6pPr marL="16002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6pPr>
      <a:lvl7pPr marL="20574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7pPr>
      <a:lvl8pPr marL="25146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8pPr>
      <a:lvl9pPr marL="29718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0" y="6170147"/>
            <a:ext cx="7677524" cy="514544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4205829" y="6168302"/>
            <a:ext cx="4938183" cy="518271"/>
          </a:xfrm>
          <a:custGeom>
            <a:avLst/>
            <a:gdLst>
              <a:gd name="connsiteX0" fmla="*/ 391583 w 2899833"/>
              <a:gd name="connsiteY0" fmla="*/ 0 h 370416"/>
              <a:gd name="connsiteX1" fmla="*/ 0 w 2899833"/>
              <a:gd name="connsiteY1" fmla="*/ 370416 h 370416"/>
              <a:gd name="connsiteX2" fmla="*/ 2899833 w 2899833"/>
              <a:gd name="connsiteY2" fmla="*/ 370416 h 370416"/>
              <a:gd name="connsiteX3" fmla="*/ 2899833 w 2899833"/>
              <a:gd name="connsiteY3" fmla="*/ 0 h 370416"/>
              <a:gd name="connsiteX4" fmla="*/ 391583 w 2899833"/>
              <a:gd name="connsiteY4" fmla="*/ 0 h 37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9833" h="370416">
                <a:moveTo>
                  <a:pt x="391583" y="0"/>
                </a:moveTo>
                <a:lnTo>
                  <a:pt x="0" y="370416"/>
                </a:lnTo>
                <a:lnTo>
                  <a:pt x="2899833" y="370416"/>
                </a:lnTo>
                <a:lnTo>
                  <a:pt x="2899833" y="0"/>
                </a:lnTo>
                <a:lnTo>
                  <a:pt x="391583" y="0"/>
                </a:lnTo>
                <a:close/>
              </a:path>
            </a:pathLst>
          </a:custGeom>
          <a:gradFill flip="none" rotWithShape="1">
            <a:gsLst>
              <a:gs pos="11000">
                <a:schemeClr val="tx2">
                  <a:alpha val="0"/>
                </a:schemeClr>
              </a:gs>
              <a:gs pos="4100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EMC logo white-lg.png"/>
          <p:cNvPicPr>
            <a:picLocks noChangeAspect="1"/>
          </p:cNvPicPr>
          <p:nvPr/>
        </p:nvPicPr>
        <p:blipFill>
          <a:blip r:embed="rId26" cstate="screen"/>
          <a:srcRect/>
          <a:stretch>
            <a:fillRect/>
          </a:stretch>
        </p:blipFill>
        <p:spPr bwMode="gray">
          <a:xfrm>
            <a:off x="8010553" y="6263380"/>
            <a:ext cx="766763" cy="321941"/>
          </a:xfrm>
          <a:prstGeom prst="rect">
            <a:avLst/>
          </a:prstGeom>
        </p:spPr>
      </p:pic>
      <p:pic>
        <p:nvPicPr>
          <p:cNvPr id="9" name="Picture 8" descr="LOGO_VMware2010.png"/>
          <p:cNvPicPr>
            <a:picLocks noChangeAspect="1"/>
          </p:cNvPicPr>
          <p:nvPr userDrawn="1"/>
        </p:nvPicPr>
        <p:blipFill>
          <a:blip r:embed="rId27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70" y="6296673"/>
            <a:ext cx="1210235" cy="3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  <p:sldLayoutId id="2147483936" r:id="rId21"/>
    <p:sldLayoutId id="2147483937" r:id="rId22"/>
    <p:sldLayoutId id="2147483938" r:id="rId2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2C95DD"/>
          </a:solidFill>
          <a:latin typeface="MetaNormalLF-Roman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•"/>
        <a:defRPr sz="28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–"/>
        <a:defRPr sz="24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•"/>
        <a:defRPr sz="20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–"/>
        <a:defRPr sz="18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»"/>
        <a:defRPr sz="18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0" y="6170147"/>
            <a:ext cx="7677524" cy="514544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4205820" y="6168286"/>
            <a:ext cx="4938183" cy="518271"/>
          </a:xfrm>
          <a:custGeom>
            <a:avLst/>
            <a:gdLst>
              <a:gd name="connsiteX0" fmla="*/ 391583 w 2899833"/>
              <a:gd name="connsiteY0" fmla="*/ 0 h 370416"/>
              <a:gd name="connsiteX1" fmla="*/ 0 w 2899833"/>
              <a:gd name="connsiteY1" fmla="*/ 370416 h 370416"/>
              <a:gd name="connsiteX2" fmla="*/ 2899833 w 2899833"/>
              <a:gd name="connsiteY2" fmla="*/ 370416 h 370416"/>
              <a:gd name="connsiteX3" fmla="*/ 2899833 w 2899833"/>
              <a:gd name="connsiteY3" fmla="*/ 0 h 370416"/>
              <a:gd name="connsiteX4" fmla="*/ 391583 w 2899833"/>
              <a:gd name="connsiteY4" fmla="*/ 0 h 37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9833" h="370416">
                <a:moveTo>
                  <a:pt x="391583" y="0"/>
                </a:moveTo>
                <a:lnTo>
                  <a:pt x="0" y="370416"/>
                </a:lnTo>
                <a:lnTo>
                  <a:pt x="2899833" y="370416"/>
                </a:lnTo>
                <a:lnTo>
                  <a:pt x="2899833" y="0"/>
                </a:lnTo>
                <a:lnTo>
                  <a:pt x="391583" y="0"/>
                </a:lnTo>
                <a:close/>
              </a:path>
            </a:pathLst>
          </a:custGeom>
          <a:gradFill flip="none" rotWithShape="1">
            <a:gsLst>
              <a:gs pos="11000">
                <a:schemeClr val="tx2">
                  <a:alpha val="0"/>
                </a:schemeClr>
              </a:gs>
              <a:gs pos="4100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8" name="Picture 7" descr="EMC logo white-lg.png"/>
          <p:cNvPicPr>
            <a:picLocks noChangeAspect="1"/>
          </p:cNvPicPr>
          <p:nvPr/>
        </p:nvPicPr>
        <p:blipFill>
          <a:blip r:embed="rId28" cstate="screen"/>
          <a:srcRect/>
          <a:stretch>
            <a:fillRect/>
          </a:stretch>
        </p:blipFill>
        <p:spPr bwMode="gray">
          <a:xfrm>
            <a:off x="8010529" y="6263379"/>
            <a:ext cx="766763" cy="321941"/>
          </a:xfrm>
          <a:prstGeom prst="rect">
            <a:avLst/>
          </a:prstGeom>
        </p:spPr>
      </p:pic>
      <p:pic>
        <p:nvPicPr>
          <p:cNvPr id="9" name="Picture 8" descr="LOGO_VMware2010.png"/>
          <p:cNvPicPr>
            <a:picLocks noChangeAspect="1"/>
          </p:cNvPicPr>
          <p:nvPr userDrawn="1"/>
        </p:nvPicPr>
        <p:blipFill>
          <a:blip r:embed="rId29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68" y="6296657"/>
            <a:ext cx="1210235" cy="3074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 bwMode="gray">
          <a:xfrm>
            <a:off x="368317" y="6710723"/>
            <a:ext cx="216405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600" dirty="0" smtClean="0">
                <a:solidFill>
                  <a:srgbClr val="4D4D4D"/>
                </a:solidFill>
                <a:ea typeface="ＭＳ Ｐゴシック" pitchFamily="34" charset="-128"/>
              </a:rPr>
              <a:t>© Copyright 2013 EMC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0886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51" r:id="rId20"/>
    <p:sldLayoutId id="2147484052" r:id="rId21"/>
    <p:sldLayoutId id="2147484053" r:id="rId22"/>
    <p:sldLayoutId id="2147484054" r:id="rId23"/>
    <p:sldLayoutId id="2147484055" r:id="rId24"/>
    <p:sldLayoutId id="2147484056" r:id="rId2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2C95DD"/>
          </a:solidFill>
          <a:latin typeface="MetaNormalLF-Roman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•"/>
        <a:defRPr sz="28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–"/>
        <a:defRPr sz="24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•"/>
        <a:defRPr sz="20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–"/>
        <a:defRPr sz="18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C95DD"/>
        </a:buClr>
        <a:buFont typeface="Arial" pitchFamily="34" charset="0"/>
        <a:buChar char="»"/>
        <a:defRPr sz="1800" kern="1200">
          <a:solidFill>
            <a:schemeClr val="tx1"/>
          </a:solidFill>
          <a:latin typeface="MetaNormalLF-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9221589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8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7373816" y="5562600"/>
            <a:ext cx="1770184" cy="13002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812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05800" y="6883401"/>
            <a:ext cx="838200" cy="133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17074">
                  <a:tint val="7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64301"/>
            <a:ext cx="3886200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17074">
                  <a:tint val="7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0260" y="6464301"/>
            <a:ext cx="338138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6D8CF-3CDE-4807-BCD2-C9F2B831AAA5}" type="slidenum">
              <a:rPr lang="en-US" smtClean="0">
                <a:solidFill>
                  <a:prstClr val="white"/>
                </a:solidFill>
                <a:ea typeface="ＭＳ Ｐゴシック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35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  <p:sldLayoutId id="2147484074" r:id="rId17"/>
    <p:sldLayoutId id="2147484075" r:id="rId18"/>
    <p:sldLayoutId id="2147484076" r:id="rId19"/>
    <p:sldLayoutId id="2147484077" r:id="rId20"/>
    <p:sldLayoutId id="2147484078" r:id="rId21"/>
    <p:sldLayoutId id="2147484079" r:id="rId22"/>
    <p:sldLayoutId id="2147484080" r:id="rId23"/>
    <p:sldLayoutId id="2147484081" r:id="rId24"/>
    <p:sldLayoutId id="2147484082" r:id="rId25"/>
    <p:sldLayoutId id="2147484083" r:id="rId26"/>
    <p:sldLayoutId id="2147484084" r:id="rId27"/>
    <p:sldLayoutId id="2147484085" r:id="rId28"/>
    <p:sldLayoutId id="2147484086" r:id="rId2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616" y="171450"/>
            <a:ext cx="8492109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784225"/>
            <a:ext cx="8382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  <a:defRPr/>
            </a:pPr>
            <a:endParaRPr lang="en-US" sz="2400" dirty="0">
              <a:solidFill>
                <a:srgbClr val="0095D3"/>
              </a:solidFill>
            </a:endParaRP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517" y="5943600"/>
            <a:ext cx="838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white">
          <a:xfrm>
            <a:off x="321673" y="6434488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A0A03F51-2955-4EA9-BE4E-42B6F90C747F}" type="slidenum">
              <a:rPr lang="en-US" smtClean="0"/>
              <a:pPr fontAlgn="base"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13" name="Date Placeholder 8"/>
          <p:cNvSpPr txBox="1">
            <a:spLocks/>
          </p:cNvSpPr>
          <p:nvPr/>
        </p:nvSpPr>
        <p:spPr bwMode="white">
          <a:xfrm>
            <a:off x="2971800" y="6325268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357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233363" indent="-233363" algn="l" rtl="0" eaLnBrk="1" fontAlgn="base" hangingPunct="1">
        <a:lnSpc>
          <a:spcPts val="2400"/>
        </a:lnSpc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000" b="1">
          <a:solidFill>
            <a:srgbClr val="333333"/>
          </a:solidFill>
          <a:latin typeface="+mn-lt"/>
          <a:ea typeface="+mn-ea"/>
          <a:cs typeface="+mn-cs"/>
        </a:defRPr>
      </a:lvl1pPr>
      <a:lvl2pPr marL="400050" indent="-171450" algn="l" rtl="0" eaLnBrk="1" fontAlgn="base" hangingPunct="1">
        <a:lnSpc>
          <a:spcPts val="22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6286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3pPr>
      <a:lvl4pPr marL="91440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4pPr>
      <a:lvl5pPr marL="12001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5pPr>
      <a:lvl6pPr marL="16002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6pPr>
      <a:lvl7pPr marL="20574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7pPr>
      <a:lvl8pPr marL="25146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8pPr>
      <a:lvl9pPr marL="29718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36278583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9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7373816" y="5562600"/>
            <a:ext cx="1770184" cy="13002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812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05800" y="6883401"/>
            <a:ext cx="838200" cy="133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17074">
                  <a:tint val="7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64301"/>
            <a:ext cx="3886200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17074">
                  <a:tint val="7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0260" y="6464301"/>
            <a:ext cx="338138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6D8CF-3CDE-4807-BCD2-C9F2B831AAA5}" type="slidenum">
              <a:rPr lang="en-US" smtClean="0">
                <a:solidFill>
                  <a:prstClr val="white"/>
                </a:solidFill>
                <a:ea typeface="ＭＳ Ｐゴシック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8524" y="6446044"/>
            <a:ext cx="1099793" cy="173355"/>
            <a:chOff x="-84138" y="5622925"/>
            <a:chExt cx="4330701" cy="682626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717074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70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  <p:sldLayoutId id="2147484111" r:id="rId17"/>
    <p:sldLayoutId id="2147484112" r:id="rId18"/>
    <p:sldLayoutId id="2147484113" r:id="rId19"/>
    <p:sldLayoutId id="2147484114" r:id="rId20"/>
    <p:sldLayoutId id="2147484115" r:id="rId21"/>
    <p:sldLayoutId id="2147484116" r:id="rId22"/>
    <p:sldLayoutId id="2147484117" r:id="rId23"/>
    <p:sldLayoutId id="2147484118" r:id="rId24"/>
    <p:sldLayoutId id="2147484119" r:id="rId25"/>
    <p:sldLayoutId id="2147484120" r:id="rId26"/>
    <p:sldLayoutId id="2147484121" r:id="rId27"/>
    <p:sldLayoutId id="2147484122" r:id="rId28"/>
    <p:sldLayoutId id="2147484123" r:id="rId29"/>
    <p:sldLayoutId id="2147484124" r:id="rId30"/>
    <p:sldLayoutId id="2147484125" r:id="rId31"/>
    <p:sldLayoutId id="2147484126" r:id="rId3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8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0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58.emf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notesSlide" Target="../notesSlides/notesSlide11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58.emf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" Type="http://schemas.openxmlformats.org/officeDocument/2006/relationships/vmlDrawing" Target="../drawings/vmlDrawing4.vml"/><Relationship Id="rId2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6.png"/><Relationship Id="rId21" Type="http://schemas.openxmlformats.org/officeDocument/2006/relationships/image" Target="../media/image77.png"/><Relationship Id="rId22" Type="http://schemas.openxmlformats.org/officeDocument/2006/relationships/image" Target="../media/image78.gif"/><Relationship Id="rId23" Type="http://schemas.openxmlformats.org/officeDocument/2006/relationships/image" Target="../media/image79.jpeg"/><Relationship Id="rId24" Type="http://schemas.openxmlformats.org/officeDocument/2006/relationships/image" Target="../media/image80.png"/><Relationship Id="rId25" Type="http://schemas.openxmlformats.org/officeDocument/2006/relationships/image" Target="../media/image81.png"/><Relationship Id="rId26" Type="http://schemas.openxmlformats.org/officeDocument/2006/relationships/hyperlink" Target="http://www.chanel.com/en_US/fragrance-beauty/Fragrance-88106" TargetMode="External"/><Relationship Id="rId27" Type="http://schemas.openxmlformats.org/officeDocument/2006/relationships/image" Target="../media/image82.png"/><Relationship Id="rId28" Type="http://schemas.openxmlformats.org/officeDocument/2006/relationships/hyperlink" Target="http://www.daimler.com/dccom" TargetMode="External"/><Relationship Id="rId29" Type="http://schemas.openxmlformats.org/officeDocument/2006/relationships/image" Target="../media/image83.gif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87.xml"/><Relationship Id="rId4" Type="http://schemas.openxmlformats.org/officeDocument/2006/relationships/notesSlide" Target="../notesSlides/notesSlide12.xml"/><Relationship Id="rId5" Type="http://schemas.openxmlformats.org/officeDocument/2006/relationships/oleObject" Target="../embeddings/oleObject5.bin"/><Relationship Id="rId30" Type="http://schemas.openxmlformats.org/officeDocument/2006/relationships/image" Target="../media/image84.png"/><Relationship Id="rId31" Type="http://schemas.openxmlformats.org/officeDocument/2006/relationships/image" Target="../media/image85.png"/><Relationship Id="rId32" Type="http://schemas.openxmlformats.org/officeDocument/2006/relationships/image" Target="../media/image86.png"/><Relationship Id="rId9" Type="http://schemas.openxmlformats.org/officeDocument/2006/relationships/image" Target="../media/image66.png"/><Relationship Id="rId6" Type="http://schemas.openxmlformats.org/officeDocument/2006/relationships/image" Target="../media/image63.emf"/><Relationship Id="rId7" Type="http://schemas.openxmlformats.org/officeDocument/2006/relationships/image" Target="../media/image64.png"/><Relationship Id="rId8" Type="http://schemas.openxmlformats.org/officeDocument/2006/relationships/image" Target="../media/image65.jpeg"/><Relationship Id="rId33" Type="http://schemas.openxmlformats.org/officeDocument/2006/relationships/image" Target="../media/image87.png"/><Relationship Id="rId34" Type="http://schemas.openxmlformats.org/officeDocument/2006/relationships/image" Target="../media/image88.jpeg"/><Relationship Id="rId35" Type="http://schemas.openxmlformats.org/officeDocument/2006/relationships/image" Target="../media/image89.gif"/><Relationship Id="rId36" Type="http://schemas.openxmlformats.org/officeDocument/2006/relationships/image" Target="../media/image90.jpeg"/><Relationship Id="rId10" Type="http://schemas.microsoft.com/office/2007/relationships/hdphoto" Target="../media/hdphoto3.wdp"/><Relationship Id="rId11" Type="http://schemas.openxmlformats.org/officeDocument/2006/relationships/image" Target="../media/image67.jpeg"/><Relationship Id="rId12" Type="http://schemas.openxmlformats.org/officeDocument/2006/relationships/image" Target="../media/image68.png"/><Relationship Id="rId13" Type="http://schemas.openxmlformats.org/officeDocument/2006/relationships/image" Target="../media/image69.jpe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png"/><Relationship Id="rId18" Type="http://schemas.openxmlformats.org/officeDocument/2006/relationships/image" Target="../media/image74.png"/><Relationship Id="rId19" Type="http://schemas.openxmlformats.org/officeDocument/2006/relationships/image" Target="../media/image75.png"/><Relationship Id="rId37" Type="http://schemas.openxmlformats.org/officeDocument/2006/relationships/image" Target="../media/image91.png"/><Relationship Id="rId38" Type="http://schemas.openxmlformats.org/officeDocument/2006/relationships/hyperlink" Target="http://www.deloitte.com/view/en_US/us/index.htm" TargetMode="External"/><Relationship Id="rId39" Type="http://schemas.openxmlformats.org/officeDocument/2006/relationships/image" Target="../media/image92.gif"/><Relationship Id="rId40" Type="http://schemas.openxmlformats.org/officeDocument/2006/relationships/image" Target="../media/image93.gif"/><Relationship Id="rId41" Type="http://schemas.openxmlformats.org/officeDocument/2006/relationships/image" Target="../media/image94.jpeg"/><Relationship Id="rId42" Type="http://schemas.openxmlformats.org/officeDocument/2006/relationships/image" Target="../media/image95.gif"/><Relationship Id="rId43" Type="http://schemas.openxmlformats.org/officeDocument/2006/relationships/image" Target="../media/image96.jpeg"/><Relationship Id="rId44" Type="http://schemas.openxmlformats.org/officeDocument/2006/relationships/image" Target="../media/image9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notesSlide" Target="../notesSlides/notesSlide17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63.emf"/><Relationship Id="rId1" Type="http://schemas.openxmlformats.org/officeDocument/2006/relationships/vmlDrawing" Target="../drawings/vmlDrawing6.vml"/><Relationship Id="rId2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notesSlide" Target="../notesSlides/notesSlide18.xml"/><Relationship Id="rId5" Type="http://schemas.openxmlformats.org/officeDocument/2006/relationships/oleObject" Target="../embeddings/oleObject7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7.vml"/><Relationship Id="rId2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microsoft.com/office/2007/relationships/hdphoto" Target="NULL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20" Type="http://schemas.openxmlformats.org/officeDocument/2006/relationships/image" Target="../media/image118.png"/><Relationship Id="rId21" Type="http://schemas.openxmlformats.org/officeDocument/2006/relationships/image" Target="../media/image119.png"/><Relationship Id="rId22" Type="http://schemas.openxmlformats.org/officeDocument/2006/relationships/image" Target="../media/image120.png"/><Relationship Id="rId10" Type="http://schemas.microsoft.com/office/2007/relationships/hdphoto" Target="../media/hdphoto4.wdp"/><Relationship Id="rId11" Type="http://schemas.openxmlformats.org/officeDocument/2006/relationships/image" Target="../media/image109.jpeg"/><Relationship Id="rId12" Type="http://schemas.openxmlformats.org/officeDocument/2006/relationships/image" Target="../media/image110.jpeg"/><Relationship Id="rId13" Type="http://schemas.openxmlformats.org/officeDocument/2006/relationships/image" Target="../media/image111.png"/><Relationship Id="rId14" Type="http://schemas.openxmlformats.org/officeDocument/2006/relationships/image" Target="../media/image112.png"/><Relationship Id="rId15" Type="http://schemas.openxmlformats.org/officeDocument/2006/relationships/image" Target="../media/image113.png"/><Relationship Id="rId16" Type="http://schemas.openxmlformats.org/officeDocument/2006/relationships/image" Target="../media/image114.png"/><Relationship Id="rId17" Type="http://schemas.openxmlformats.org/officeDocument/2006/relationships/image" Target="../media/image115.png"/><Relationship Id="rId18" Type="http://schemas.openxmlformats.org/officeDocument/2006/relationships/image" Target="../media/image116.png"/><Relationship Id="rId19" Type="http://schemas.openxmlformats.org/officeDocument/2006/relationships/image" Target="../media/image117.png"/><Relationship Id="rId1" Type="http://schemas.openxmlformats.org/officeDocument/2006/relationships/vmlDrawing" Target="../drawings/vmlDrawing8.vml"/><Relationship Id="rId2" Type="http://schemas.openxmlformats.org/officeDocument/2006/relationships/tags" Target="../tags/tag9.xml"/><Relationship Id="rId3" Type="http://schemas.openxmlformats.org/officeDocument/2006/relationships/slideLayout" Target="../slideLayouts/slideLayout87.xml"/><Relationship Id="rId4" Type="http://schemas.openxmlformats.org/officeDocument/2006/relationships/notesSlide" Target="../notesSlides/notesSlide20.xml"/><Relationship Id="rId5" Type="http://schemas.openxmlformats.org/officeDocument/2006/relationships/oleObject" Target="../embeddings/oleObject8.bin"/><Relationship Id="rId6" Type="http://schemas.openxmlformats.org/officeDocument/2006/relationships/image" Target="../media/image106.emf"/><Relationship Id="rId7" Type="http://schemas.openxmlformats.org/officeDocument/2006/relationships/hyperlink" Target="http://www.google.com/url?sa=i&amp;source=images&amp;cd=&amp;cad=rja&amp;docid=mZHPCOqpt2QKVM&amp;tbnid=k17g7spbg3Q7nM:&amp;ved=&amp;url=https://twitter.com/hadoop&amp;ei=Okb7UbG9GOfwiwKD0oCIBw&amp;psig=AFQjCNEn8WLZwhAxtksfaLqzrx3OaUlU5g&amp;ust=1375508410447546" TargetMode="External"/><Relationship Id="rId8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5.png"/><Relationship Id="rId12" Type="http://schemas.openxmlformats.org/officeDocument/2006/relationships/image" Target="../media/image126.png"/><Relationship Id="rId1" Type="http://schemas.openxmlformats.org/officeDocument/2006/relationships/vmlDrawing" Target="../drawings/vmlDrawing9.vml"/><Relationship Id="rId2" Type="http://schemas.openxmlformats.org/officeDocument/2006/relationships/tags" Target="../tags/tag10.xml"/><Relationship Id="rId3" Type="http://schemas.openxmlformats.org/officeDocument/2006/relationships/slideLayout" Target="../slideLayouts/slideLayout122.xml"/><Relationship Id="rId4" Type="http://schemas.openxmlformats.org/officeDocument/2006/relationships/notesSlide" Target="../notesSlides/notesSlide21.xml"/><Relationship Id="rId5" Type="http://schemas.openxmlformats.org/officeDocument/2006/relationships/oleObject" Target="../embeddings/oleObject9.bin"/><Relationship Id="rId6" Type="http://schemas.openxmlformats.org/officeDocument/2006/relationships/image" Target="../media/image106.emf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0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4" Type="http://schemas.openxmlformats.org/officeDocument/2006/relationships/notesSlide" Target="../notesSlides/notesSlide22.xml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06.emf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0" Type="http://schemas.openxmlformats.org/officeDocument/2006/relationships/image" Target="../media/image124.png"/><Relationship Id="rId1" Type="http://schemas.openxmlformats.org/officeDocument/2006/relationships/vmlDrawing" Target="../drawings/vmlDrawing10.vml"/><Relationship Id="rId2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microsoft.com/office/2007/relationships/hdphoto" Target="NULL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4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87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3.png"/><Relationship Id="rId20" Type="http://schemas.openxmlformats.org/officeDocument/2006/relationships/image" Target="../media/image154.jpeg"/><Relationship Id="rId21" Type="http://schemas.openxmlformats.org/officeDocument/2006/relationships/image" Target="../media/image155.png"/><Relationship Id="rId22" Type="http://schemas.openxmlformats.org/officeDocument/2006/relationships/image" Target="../media/image156.png"/><Relationship Id="rId10" Type="http://schemas.openxmlformats.org/officeDocument/2006/relationships/image" Target="../media/image144.png"/><Relationship Id="rId11" Type="http://schemas.openxmlformats.org/officeDocument/2006/relationships/image" Target="../media/image145.pn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png"/><Relationship Id="rId15" Type="http://schemas.openxmlformats.org/officeDocument/2006/relationships/image" Target="../media/image149.png"/><Relationship Id="rId16" Type="http://schemas.openxmlformats.org/officeDocument/2006/relationships/image" Target="../media/image150.png"/><Relationship Id="rId17" Type="http://schemas.openxmlformats.org/officeDocument/2006/relationships/image" Target="../media/image151.png"/><Relationship Id="rId18" Type="http://schemas.openxmlformats.org/officeDocument/2006/relationships/image" Target="../media/image152.png"/><Relationship Id="rId19" Type="http://schemas.openxmlformats.org/officeDocument/2006/relationships/image" Target="../media/image153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microsoft.com/office/2007/relationships/hdphoto" Target="NULL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3.png"/><Relationship Id="rId20" Type="http://schemas.openxmlformats.org/officeDocument/2006/relationships/image" Target="../media/image113.png"/><Relationship Id="rId21" Type="http://schemas.openxmlformats.org/officeDocument/2006/relationships/image" Target="../media/image114.png"/><Relationship Id="rId22" Type="http://schemas.openxmlformats.org/officeDocument/2006/relationships/image" Target="../media/image165.png"/><Relationship Id="rId23" Type="http://schemas.openxmlformats.org/officeDocument/2006/relationships/image" Target="../media/image166.png"/><Relationship Id="rId24" Type="http://schemas.openxmlformats.org/officeDocument/2006/relationships/image" Target="../media/image167.png"/><Relationship Id="rId25" Type="http://schemas.openxmlformats.org/officeDocument/2006/relationships/image" Target="../media/image168.jpeg"/><Relationship Id="rId10" Type="http://schemas.openxmlformats.org/officeDocument/2006/relationships/image" Target="../media/image131.png"/><Relationship Id="rId11" Type="http://schemas.openxmlformats.org/officeDocument/2006/relationships/image" Target="../media/image164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09.jpeg"/><Relationship Id="rId17" Type="http://schemas.openxmlformats.org/officeDocument/2006/relationships/image" Target="../media/image110.jpeg"/><Relationship Id="rId18" Type="http://schemas.openxmlformats.org/officeDocument/2006/relationships/image" Target="../media/image111.png"/><Relationship Id="rId19" Type="http://schemas.openxmlformats.org/officeDocument/2006/relationships/image" Target="../media/image112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8.jpeg"/><Relationship Id="rId12" Type="http://schemas.openxmlformats.org/officeDocument/2006/relationships/image" Target="../media/image131.png"/><Relationship Id="rId13" Type="http://schemas.openxmlformats.org/officeDocument/2006/relationships/image" Target="../media/image175.png"/><Relationship Id="rId14" Type="http://schemas.openxmlformats.org/officeDocument/2006/relationships/image" Target="../media/image176.png"/><Relationship Id="rId15" Type="http://schemas.openxmlformats.org/officeDocument/2006/relationships/image" Target="../media/image177.png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60.png"/><Relationship Id="rId10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microsoft.com/office/2007/relationships/hdphoto" Target="NULL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microsoft.com/office/2007/relationships/hdphoto" Target="../media/hdphoto5.wdp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4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1.png"/><Relationship Id="rId20" Type="http://schemas.openxmlformats.org/officeDocument/2006/relationships/image" Target="../media/image202.png"/><Relationship Id="rId10" Type="http://schemas.openxmlformats.org/officeDocument/2006/relationships/image" Target="../media/image192.png"/><Relationship Id="rId11" Type="http://schemas.openxmlformats.org/officeDocument/2006/relationships/image" Target="../media/image193.png"/><Relationship Id="rId12" Type="http://schemas.openxmlformats.org/officeDocument/2006/relationships/image" Target="../media/image194.PNG"/><Relationship Id="rId13" Type="http://schemas.openxmlformats.org/officeDocument/2006/relationships/image" Target="../media/image195.jpeg"/><Relationship Id="rId14" Type="http://schemas.openxmlformats.org/officeDocument/2006/relationships/image" Target="../media/image196.png"/><Relationship Id="rId15" Type="http://schemas.openxmlformats.org/officeDocument/2006/relationships/image" Target="../media/image197.gif"/><Relationship Id="rId16" Type="http://schemas.openxmlformats.org/officeDocument/2006/relationships/image" Target="../media/image198.jpeg"/><Relationship Id="rId17" Type="http://schemas.openxmlformats.org/officeDocument/2006/relationships/image" Target="../media/image199.png"/><Relationship Id="rId18" Type="http://schemas.openxmlformats.org/officeDocument/2006/relationships/image" Target="../media/image200.png"/><Relationship Id="rId19" Type="http://schemas.openxmlformats.org/officeDocument/2006/relationships/image" Target="../media/image201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jpeg"/><Relationship Id="rId6" Type="http://schemas.openxmlformats.org/officeDocument/2006/relationships/image" Target="../media/image188.jpeg"/><Relationship Id="rId7" Type="http://schemas.openxmlformats.org/officeDocument/2006/relationships/image" Target="../media/image189.png"/><Relationship Id="rId8" Type="http://schemas.openxmlformats.org/officeDocument/2006/relationships/image" Target="../media/image1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7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microsoft.com/office/2007/relationships/hdphoto" Target="../media/hdphoto2.wdp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microsoft.com/office/2007/relationships/hdphoto" Target="../media/hdphoto1.wdp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/>
              <a:t>Operate at velocity of Business with VMware</a:t>
            </a:r>
            <a:endParaRPr lang="en-US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Cristian RADU, VMware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12" y="3081481"/>
            <a:ext cx="2105025" cy="13716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2334430"/>
              </p:ext>
            </p:extLst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279405" y="2300172"/>
            <a:ext cx="8564313" cy="338554"/>
            <a:chOff x="279399" y="2300168"/>
            <a:chExt cx="8564313" cy="338553"/>
          </a:xfrm>
        </p:grpSpPr>
        <p:sp>
          <p:nvSpPr>
            <p:cNvPr id="6" name="TextBox 5"/>
            <p:cNvSpPr txBox="1"/>
            <p:nvPr/>
          </p:nvSpPr>
          <p:spPr>
            <a:xfrm>
              <a:off x="279399" y="2300168"/>
              <a:ext cx="2616294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333333"/>
                  </a:solidFill>
                  <a:latin typeface="+mn-lt"/>
                  <a:ea typeface="+mn-ea"/>
                </a:rPr>
                <a:t>Traditional IT pain points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73587" y="2300168"/>
              <a:ext cx="1999265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333333"/>
                  </a:solidFill>
                  <a:latin typeface="+mn-lt"/>
                  <a:ea typeface="+mn-ea"/>
                </a:rPr>
                <a:t>New IT pain points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279399" y="2622881"/>
              <a:ext cx="4250471" cy="0"/>
            </a:xfrm>
            <a:prstGeom prst="line">
              <a:avLst/>
            </a:prstGeom>
            <a:solidFill>
              <a:srgbClr val="0095D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4593241" y="2622881"/>
              <a:ext cx="4250471" cy="0"/>
            </a:xfrm>
            <a:prstGeom prst="line">
              <a:avLst/>
            </a:prstGeom>
            <a:solidFill>
              <a:srgbClr val="0095D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Rectangle 20"/>
          <p:cNvSpPr>
            <a:spLocks/>
          </p:cNvSpPr>
          <p:nvPr/>
        </p:nvSpPr>
        <p:spPr bwMode="auto">
          <a:xfrm>
            <a:off x="279399" y="845911"/>
            <a:ext cx="8588376" cy="6858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rtlCol="0" anchor="ctr" anchorCtr="0" compatLnSpc="1"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VMware provides an evolutionary approach to modernizing IT with the Software-Defined Data Center that delivers new levels of…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529317" y="6111868"/>
            <a:ext cx="64258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45720" rtlCol="0">
            <a:spAutoFit/>
          </a:bodyPr>
          <a:lstStyle/>
          <a:p>
            <a:pPr marL="115888" indent="-115888" algn="r" eaLnBrk="1" hangingPunct="1"/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* </a:t>
            </a:r>
            <a:r>
              <a:rPr lang="en-US" sz="800" b="1" dirty="0" err="1" smtClean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Taenja</a:t>
            </a:r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Group Research 2014</a:t>
            </a: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457200" y="330200"/>
            <a:ext cx="8506626" cy="812800"/>
          </a:xfrm>
        </p:spPr>
        <p:txBody>
          <a:bodyPr/>
          <a:lstStyle/>
          <a:p>
            <a:r>
              <a:rPr lang="en-US" sz="2400" dirty="0" smtClean="0"/>
              <a:t>VMware’s Software-Defined Data Center Value Proposition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85" y="3081481"/>
            <a:ext cx="2105025" cy="1371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49" y="3081481"/>
            <a:ext cx="2105025" cy="1371600"/>
          </a:xfrm>
          <a:prstGeom prst="rect">
            <a:avLst/>
          </a:prstGeom>
        </p:spPr>
      </p:pic>
      <p:sp>
        <p:nvSpPr>
          <p:cNvPr id="55" name="Round Same Side Corner Rectangle 54"/>
          <p:cNvSpPr/>
          <p:nvPr/>
        </p:nvSpPr>
        <p:spPr>
          <a:xfrm>
            <a:off x="4572000" y="2672241"/>
            <a:ext cx="2115406" cy="457200"/>
          </a:xfrm>
          <a:prstGeom prst="round2Same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914363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</a:rPr>
              <a:t>Inflexibility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56" name="Round Same Side Corner Rectangle 55"/>
          <p:cNvSpPr/>
          <p:nvPr/>
        </p:nvSpPr>
        <p:spPr>
          <a:xfrm>
            <a:off x="6811585" y="2672241"/>
            <a:ext cx="2103120" cy="457200"/>
          </a:xfrm>
          <a:prstGeom prst="round2Same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</a:rPr>
              <a:t>Fear of Lock-In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8" y="3081481"/>
            <a:ext cx="2105025" cy="1371600"/>
          </a:xfrm>
          <a:prstGeom prst="rect">
            <a:avLst/>
          </a:prstGeom>
        </p:spPr>
      </p:pic>
      <p:sp>
        <p:nvSpPr>
          <p:cNvPr id="59" name="Round Same Side Corner Rectangle 58"/>
          <p:cNvSpPr/>
          <p:nvPr/>
        </p:nvSpPr>
        <p:spPr>
          <a:xfrm>
            <a:off x="173776" y="2672241"/>
            <a:ext cx="2115406" cy="457200"/>
          </a:xfrm>
          <a:prstGeom prst="round2Same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914363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</a:rPr>
              <a:t>Inefficiency</a:t>
            </a:r>
          </a:p>
        </p:txBody>
      </p:sp>
      <p:sp>
        <p:nvSpPr>
          <p:cNvPr id="60" name="Round Same Side Corner Rectangle 59"/>
          <p:cNvSpPr/>
          <p:nvPr/>
        </p:nvSpPr>
        <p:spPr>
          <a:xfrm>
            <a:off x="2399506" y="2672241"/>
            <a:ext cx="2103120" cy="457200"/>
          </a:xfrm>
          <a:prstGeom prst="round2Same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</a:rPr>
              <a:t>Downtime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6" y="2245753"/>
            <a:ext cx="2424545" cy="2424545"/>
          </a:xfrm>
          <a:prstGeom prst="rect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2293219" y="2162626"/>
            <a:ext cx="2278783" cy="2424545"/>
          </a:xfrm>
          <a:prstGeom prst="rect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4572000" y="2176480"/>
            <a:ext cx="2197634" cy="2424545"/>
          </a:xfrm>
          <a:prstGeom prst="rect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6738082" y="2204189"/>
            <a:ext cx="2216733" cy="2424545"/>
          </a:xfrm>
          <a:prstGeom prst="rect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860706" y="1665283"/>
            <a:ext cx="2107082" cy="4210260"/>
            <a:chOff x="6860706" y="1810422"/>
            <a:chExt cx="2107082" cy="4210260"/>
          </a:xfrm>
        </p:grpSpPr>
        <p:sp>
          <p:nvSpPr>
            <p:cNvPr id="58" name="Down Arrow 57"/>
            <p:cNvSpPr/>
            <p:nvPr/>
          </p:nvSpPr>
          <p:spPr bwMode="auto">
            <a:xfrm>
              <a:off x="7697991" y="4699588"/>
              <a:ext cx="481022" cy="410294"/>
            </a:xfrm>
            <a:prstGeom prst="downArrow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860706" y="1810422"/>
              <a:ext cx="2107082" cy="4210260"/>
              <a:chOff x="11588971" y="1884386"/>
              <a:chExt cx="2107082" cy="42102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88971" y="2328672"/>
                <a:ext cx="2105025" cy="13716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1588971" y="3667965"/>
                <a:ext cx="2092159" cy="1106343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3pPr marL="169863" lvl="2" indent="-169863">
                  <a:spcAft>
                    <a:spcPts val="600"/>
                  </a:spcAft>
                  <a:buClr>
                    <a:srgbClr val="FFFFFF"/>
                  </a:buClr>
                  <a:buSzPct val="100000"/>
                  <a:buFont typeface="Arial" pitchFamily="34" charset="0"/>
                  <a:buChar char="•"/>
                  <a:defRPr sz="1400" b="1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solidFill>
                      <a:srgbClr val="FFFFFF"/>
                    </a:solidFill>
                    <a:ea typeface="Verdana" pitchFamily="34" charset="0"/>
                    <a:cs typeface="Verdana" pitchFamily="34" charset="0"/>
                  </a:defRPr>
                </a:lvl3pPr>
              </a:lstStyle>
              <a:p>
                <a:pPr defTabSz="914363">
                  <a:defRPr/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594518" y="3860503"/>
                <a:ext cx="2101535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/>
                    </a:solidFill>
                  </a:rPr>
                  <a:t>Support for over 500 ISV solutions and 80 operating systems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 Same Side Corner Rectangle 15"/>
              <p:cNvSpPr/>
              <p:nvPr/>
            </p:nvSpPr>
            <p:spPr>
              <a:xfrm>
                <a:off x="11588971" y="1884386"/>
                <a:ext cx="2103120" cy="457200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38100" h="38100"/>
              </a:sp3d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63">
                  <a:lnSpc>
                    <a:spcPct val="90000"/>
                  </a:lnSpc>
                </a:pPr>
                <a:r>
                  <a:rPr lang="en-US" sz="1800" b="1" dirty="0" smtClean="0">
                    <a:solidFill>
                      <a:srgbClr val="FFFFFF"/>
                    </a:solidFill>
                  </a:rPr>
                  <a:t>Choice</a:t>
                </a:r>
                <a:endParaRPr lang="en-US" sz="18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Chevron 22"/>
              <p:cNvSpPr/>
              <p:nvPr/>
            </p:nvSpPr>
            <p:spPr>
              <a:xfrm>
                <a:off x="11588971" y="5194156"/>
                <a:ext cx="2097573" cy="9004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63">
                  <a:lnSpc>
                    <a:spcPct val="90000"/>
                  </a:lnSpc>
                </a:pPr>
                <a:r>
                  <a:rPr lang="en-US" sz="1600" b="1" dirty="0">
                    <a:solidFill>
                      <a:srgbClr val="FFFFFF"/>
                    </a:solidFill>
                  </a:rPr>
                  <a:t>Your </a:t>
                </a:r>
                <a:r>
                  <a:rPr lang="en-US" sz="1600" b="1" dirty="0" smtClean="0">
                    <a:solidFill>
                      <a:srgbClr val="FFFFFF"/>
                    </a:solidFill>
                  </a:rPr>
                  <a:t>Data Center</a:t>
                </a:r>
                <a:r>
                  <a:rPr lang="en-US" sz="1600" b="1" dirty="0">
                    <a:solidFill>
                      <a:srgbClr val="FFFFFF"/>
                    </a:solidFill>
                  </a:rPr>
                  <a:t>, </a:t>
                </a:r>
                <a:r>
                  <a:rPr lang="en-US" sz="1600" b="1" dirty="0" smtClean="0">
                    <a:solidFill>
                      <a:srgbClr val="FFFFFF"/>
                    </a:solidFill>
                  </a:rPr>
                  <a:t>Your Terms</a:t>
                </a:r>
                <a:endParaRPr lang="en-US" sz="16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185744" y="1665281"/>
            <a:ext cx="2108785" cy="4211619"/>
            <a:chOff x="185738" y="1810422"/>
            <a:chExt cx="2108785" cy="4211618"/>
          </a:xfrm>
        </p:grpSpPr>
        <p:sp>
          <p:nvSpPr>
            <p:cNvPr id="48" name="Down Arrow 47"/>
            <p:cNvSpPr/>
            <p:nvPr/>
          </p:nvSpPr>
          <p:spPr bwMode="auto">
            <a:xfrm>
              <a:off x="999116" y="4699588"/>
              <a:ext cx="481022" cy="410294"/>
            </a:xfrm>
            <a:prstGeom prst="downArrow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85738" y="1810422"/>
              <a:ext cx="2108785" cy="4211618"/>
              <a:chOff x="-4641874" y="1884386"/>
              <a:chExt cx="2108785" cy="421161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641874" y="2319870"/>
                <a:ext cx="2105025" cy="1371600"/>
              </a:xfrm>
              <a:prstGeom prst="rect">
                <a:avLst/>
              </a:prstGeom>
            </p:spPr>
          </p:pic>
          <p:sp>
            <p:nvSpPr>
              <p:cNvPr id="13" name="Round Same Side Corner Rectangle 12"/>
              <p:cNvSpPr/>
              <p:nvPr/>
            </p:nvSpPr>
            <p:spPr>
              <a:xfrm>
                <a:off x="-4636209" y="1884386"/>
                <a:ext cx="2103120" cy="457200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38100" h="38100"/>
              </a:sp3d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rPr>
                  <a:t>Efficiency</a:t>
                </a:r>
                <a:endParaRPr lang="en-US" sz="1800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-4638428" y="3668063"/>
                <a:ext cx="2103120" cy="1106424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3pPr marL="169863" lvl="2" indent="-169863">
                  <a:spcAft>
                    <a:spcPts val="600"/>
                  </a:spcAft>
                  <a:buClr>
                    <a:srgbClr val="FFFFFF"/>
                  </a:buClr>
                  <a:buSzPct val="100000"/>
                  <a:buFont typeface="Arial" pitchFamily="34" charset="0"/>
                  <a:buChar char="•"/>
                  <a:defRPr sz="1400" b="1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solidFill>
                      <a:srgbClr val="FFFFFF"/>
                    </a:solidFill>
                    <a:ea typeface="Verdana" pitchFamily="34" charset="0"/>
                    <a:cs typeface="Verdana" pitchFamily="34" charset="0"/>
                  </a:defRPr>
                </a:lvl3pPr>
              </a:lstStyle>
              <a:p>
                <a:pPr algn="l" defTabSz="914363">
                  <a:defRPr/>
                </a:pP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-4634624" y="3908700"/>
                <a:ext cx="210153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/>
                    </a:solidFill>
                  </a:rPr>
                  <a:t>Reduce IT capex by 75% 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and opex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by 56%*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Pentagon 17"/>
              <p:cNvSpPr/>
              <p:nvPr/>
            </p:nvSpPr>
            <p:spPr>
              <a:xfrm>
                <a:off x="-4636211" y="5195514"/>
                <a:ext cx="2101707" cy="9004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63">
                  <a:lnSpc>
                    <a:spcPct val="90000"/>
                  </a:lnSpc>
                </a:pPr>
                <a:r>
                  <a:rPr lang="en-US" sz="1600" b="1" dirty="0">
                    <a:solidFill>
                      <a:srgbClr val="FFFFFF"/>
                    </a:solidFill>
                  </a:rPr>
                  <a:t>Virtualization </a:t>
                </a:r>
                <a:r>
                  <a:rPr lang="en-US" sz="1600" b="1" dirty="0" smtClean="0">
                    <a:solidFill>
                      <a:srgbClr val="FFFFFF"/>
                    </a:solidFill>
                  </a:rPr>
                  <a:t>Economics</a:t>
                </a:r>
                <a:r>
                  <a:rPr lang="en-US" sz="1600" b="1" dirty="0">
                    <a:solidFill>
                      <a:srgbClr val="FFFFFF"/>
                    </a:solidFill>
                  </a:rPr>
                  <a:t>, </a:t>
                </a:r>
                <a:r>
                  <a:rPr lang="en-US" sz="1600" b="1" dirty="0" smtClean="0">
                    <a:solidFill>
                      <a:srgbClr val="FFFFFF"/>
                    </a:solidFill>
                  </a:rPr>
                  <a:t>Across the Data Center</a:t>
                </a:r>
                <a:endParaRPr lang="en-US" sz="16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90171" y="1665281"/>
            <a:ext cx="2105791" cy="4211619"/>
            <a:chOff x="2390165" y="1810422"/>
            <a:chExt cx="2105791" cy="4211618"/>
          </a:xfrm>
        </p:grpSpPr>
        <p:sp>
          <p:nvSpPr>
            <p:cNvPr id="49" name="Down Arrow 48"/>
            <p:cNvSpPr/>
            <p:nvPr/>
          </p:nvSpPr>
          <p:spPr bwMode="auto">
            <a:xfrm>
              <a:off x="3182021" y="4699588"/>
              <a:ext cx="481022" cy="410294"/>
            </a:xfrm>
            <a:prstGeom prst="downArrow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90165" y="1810422"/>
              <a:ext cx="2105791" cy="4211618"/>
              <a:chOff x="-2431023" y="1884386"/>
              <a:chExt cx="2105791" cy="421161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30937" y="2319870"/>
                <a:ext cx="2105025" cy="1371600"/>
              </a:xfrm>
              <a:prstGeom prst="rect">
                <a:avLst/>
              </a:prstGeom>
            </p:spPr>
          </p:pic>
          <p:sp>
            <p:nvSpPr>
              <p:cNvPr id="15" name="Round Same Side Corner Rectangle 14"/>
              <p:cNvSpPr/>
              <p:nvPr/>
            </p:nvSpPr>
            <p:spPr>
              <a:xfrm>
                <a:off x="-2428353" y="1884386"/>
                <a:ext cx="2103120" cy="457200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38100" h="38100"/>
              </a:sp3d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63">
                  <a:lnSpc>
                    <a:spcPct val="90000"/>
                  </a:lnSpc>
                </a:pPr>
                <a:r>
                  <a:rPr lang="en-US" sz="1800" b="1" dirty="0" smtClean="0">
                    <a:solidFill>
                      <a:srgbClr val="FFFFFF"/>
                    </a:solidFill>
                  </a:rPr>
                  <a:t>Control</a:t>
                </a:r>
                <a:endParaRPr lang="en-US" sz="18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-2428353" y="3667965"/>
                <a:ext cx="2103121" cy="1106343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3pPr marL="169863" lvl="2" indent="-169863">
                  <a:spcAft>
                    <a:spcPts val="600"/>
                  </a:spcAft>
                  <a:buClr>
                    <a:srgbClr val="FFFFFF"/>
                  </a:buClr>
                  <a:buSzPct val="100000"/>
                  <a:buFont typeface="Arial" pitchFamily="34" charset="0"/>
                  <a:buChar char="•"/>
                  <a:defRPr sz="1400" b="1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solidFill>
                      <a:srgbClr val="FFFFFF"/>
                    </a:solidFill>
                    <a:ea typeface="Verdana" pitchFamily="34" charset="0"/>
                    <a:cs typeface="Verdana" pitchFamily="34" charset="0"/>
                  </a:defRPr>
                </a:lvl3pPr>
              </a:lstStyle>
              <a:p>
                <a:pPr algn="l" defTabSz="914363">
                  <a:buClr>
                    <a:srgbClr val="FFFFFF"/>
                  </a:buClr>
                  <a:buSzPct val="100000"/>
                </a:pP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-2431023" y="3852638"/>
                <a:ext cx="2101535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/>
                    </a:solidFill>
                  </a:rPr>
                  <a:t>Reduce downtime </a:t>
                </a:r>
                <a:br>
                  <a:rPr lang="en-US" sz="1400" b="1" dirty="0" smtClean="0">
                    <a:solidFill>
                      <a:schemeClr val="tx1"/>
                    </a:solidFill>
                  </a:rPr>
                </a:br>
                <a:r>
                  <a:rPr lang="en-US" sz="1400" b="1" dirty="0" smtClean="0">
                    <a:solidFill>
                      <a:schemeClr val="tx1"/>
                    </a:solidFill>
                  </a:rPr>
                  <a:t>for tier 1 applications by 36%*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hevron 22"/>
              <p:cNvSpPr/>
              <p:nvPr/>
            </p:nvSpPr>
            <p:spPr>
              <a:xfrm>
                <a:off x="-2428353" y="5195514"/>
                <a:ext cx="2103120" cy="9004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63">
                  <a:lnSpc>
                    <a:spcPct val="90000"/>
                  </a:lnSpc>
                </a:pPr>
                <a:r>
                  <a:rPr lang="en-US" sz="1600" b="1" dirty="0" smtClean="0">
                    <a:solidFill>
                      <a:srgbClr val="FFFFFF"/>
                    </a:solidFill>
                  </a:rPr>
                  <a:t>Business-Aware </a:t>
                </a:r>
                <a:r>
                  <a:rPr lang="en-US" sz="1600" b="1" dirty="0">
                    <a:solidFill>
                      <a:srgbClr val="FFFFFF"/>
                    </a:solidFill>
                  </a:rPr>
                  <a:t>IT control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4649643" y="1665281"/>
            <a:ext cx="2105025" cy="4211619"/>
            <a:chOff x="4649637" y="1810422"/>
            <a:chExt cx="2105025" cy="4211618"/>
          </a:xfrm>
        </p:grpSpPr>
        <p:sp>
          <p:nvSpPr>
            <p:cNvPr id="50" name="Down Arrow 49"/>
            <p:cNvSpPr/>
            <p:nvPr/>
          </p:nvSpPr>
          <p:spPr bwMode="auto">
            <a:xfrm>
              <a:off x="5515086" y="4699588"/>
              <a:ext cx="481022" cy="410294"/>
            </a:xfrm>
            <a:prstGeom prst="downArrow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9637" y="1810422"/>
              <a:ext cx="2105025" cy="4211618"/>
              <a:chOff x="9391145" y="1884386"/>
              <a:chExt cx="2105025" cy="42116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1145" y="2306346"/>
                <a:ext cx="2105025" cy="1371600"/>
              </a:xfrm>
              <a:prstGeom prst="rect">
                <a:avLst/>
              </a:prstGeom>
            </p:spPr>
          </p:pic>
          <p:sp>
            <p:nvSpPr>
              <p:cNvPr id="14" name="Round Same Side Corner Rectangle 13"/>
              <p:cNvSpPr/>
              <p:nvPr/>
            </p:nvSpPr>
            <p:spPr>
              <a:xfrm>
                <a:off x="9391145" y="1884386"/>
                <a:ext cx="2103120" cy="457200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38100" h="38100"/>
              </a:sp3d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63">
                  <a:lnSpc>
                    <a:spcPct val="90000"/>
                  </a:lnSpc>
                </a:pPr>
                <a:r>
                  <a:rPr lang="en-US" sz="1800" b="1" dirty="0" smtClean="0">
                    <a:solidFill>
                      <a:srgbClr val="FFFFFF"/>
                    </a:solidFill>
                  </a:rPr>
                  <a:t>Agility</a:t>
                </a:r>
                <a:endParaRPr lang="en-US" sz="18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391145" y="3667965"/>
                <a:ext cx="2103120" cy="1106343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3pPr marL="169863" lvl="2" indent="-169863">
                  <a:spcAft>
                    <a:spcPts val="600"/>
                  </a:spcAft>
                  <a:buClr>
                    <a:srgbClr val="FFFFFF"/>
                  </a:buClr>
                  <a:buSzPct val="100000"/>
                  <a:buFont typeface="Arial" pitchFamily="34" charset="0"/>
                  <a:buChar char="•"/>
                  <a:defRPr sz="1400" b="1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solidFill>
                      <a:srgbClr val="FFFFFF"/>
                    </a:solidFill>
                    <a:ea typeface="Verdana" pitchFamily="34" charset="0"/>
                    <a:cs typeface="Verdana" pitchFamily="34" charset="0"/>
                  </a:defRPr>
                </a:lvl3pPr>
              </a:lstStyle>
              <a:p>
                <a:pPr defTabSz="914363">
                  <a:defRPr/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9391145" y="3924330"/>
                <a:ext cx="210153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/>
                    </a:solidFill>
                  </a:rPr>
                  <a:t>Increase IT productivity by 67%*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hevron 21"/>
              <p:cNvSpPr/>
              <p:nvPr/>
            </p:nvSpPr>
            <p:spPr>
              <a:xfrm>
                <a:off x="9391145" y="5195514"/>
                <a:ext cx="2100361" cy="9004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82880" tIns="91440" rIns="182880" bIns="9144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63">
                  <a:lnSpc>
                    <a:spcPct val="90000"/>
                  </a:lnSpc>
                </a:pPr>
                <a:r>
                  <a:rPr lang="en-US" sz="1600" b="1" dirty="0" smtClean="0">
                    <a:solidFill>
                      <a:schemeClr val="bg1"/>
                    </a:solidFill>
                  </a:rPr>
                  <a:t>Apps at</a:t>
                </a:r>
                <a:br>
                  <a:rPr lang="en-US" sz="1600" b="1" dirty="0" smtClean="0">
                    <a:solidFill>
                      <a:schemeClr val="bg1"/>
                    </a:solidFill>
                  </a:rPr>
                </a:br>
                <a:r>
                  <a:rPr lang="en-US" sz="1600" b="1" dirty="0" smtClean="0">
                    <a:solidFill>
                      <a:schemeClr val="bg1"/>
                    </a:solidFill>
                  </a:rPr>
                  <a:t>Business Speed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275015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63" grpId="0" animBg="1"/>
      <p:bldP spid="68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9009206"/>
              </p:ext>
            </p:extLst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Key Software-Defined Data Center Capabilities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870706" y="811001"/>
            <a:ext cx="2113247" cy="5226904"/>
            <a:chOff x="6825902" y="811001"/>
            <a:chExt cx="2113247" cy="522690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124" y="1243584"/>
              <a:ext cx="2105025" cy="1371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25902" y="2595563"/>
              <a:ext cx="2092159" cy="3442342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 sz="1400" b="1">
                  <a:solidFill>
                    <a:schemeClr val="tx1"/>
                  </a:solidFill>
                </a:defRPr>
              </a:lvl1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31449" y="2714625"/>
              <a:ext cx="2101535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 smtClean="0">
                  <a:solidFill>
                    <a:schemeClr val="tx1"/>
                  </a:solidFill>
                </a:rPr>
                <a:t>Hybrid </a:t>
              </a:r>
              <a:r>
                <a:rPr lang="en-US" sz="1200" b="1" dirty="0">
                  <a:solidFill>
                    <a:schemeClr val="tx1"/>
                  </a:solidFill>
                </a:rPr>
                <a:t>cloud 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extensibility 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App deployment across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multiple hardware stacks physical or virtual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 smtClean="0">
                  <a:solidFill>
                    <a:schemeClr val="tx1"/>
                  </a:solidFill>
                </a:rPr>
                <a:t>Support for multiple hypervisors (Hyper-V, KVM) and clouds (</a:t>
              </a:r>
              <a:r>
                <a:rPr lang="en-US" sz="1200" b="1" dirty="0" err="1" smtClean="0">
                  <a:solidFill>
                    <a:schemeClr val="tx1"/>
                  </a:solidFill>
                </a:rPr>
                <a:t>OpenStack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, Amazon AWS)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 Same Side Corner Rectangle 15"/>
            <p:cNvSpPr/>
            <p:nvPr/>
          </p:nvSpPr>
          <p:spPr>
            <a:xfrm>
              <a:off x="6825902" y="811001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Choice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7349" y="811005"/>
            <a:ext cx="2108319" cy="5226903"/>
            <a:chOff x="217195" y="811001"/>
            <a:chExt cx="2108319" cy="522690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95" y="1234782"/>
              <a:ext cx="2105025" cy="1371600"/>
            </a:xfrm>
            <a:prstGeom prst="rect">
              <a:avLst/>
            </a:prstGeom>
          </p:spPr>
        </p:pic>
        <p:sp>
          <p:nvSpPr>
            <p:cNvPr id="13" name="Round Same Side Corner Rectangle 12"/>
            <p:cNvSpPr/>
            <p:nvPr/>
          </p:nvSpPr>
          <p:spPr>
            <a:xfrm>
              <a:off x="222394" y="811001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Efficiency</a:t>
              </a:r>
              <a:endParaRPr lang="en-US" sz="18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175" y="2595563"/>
              <a:ext cx="2103120" cy="3442341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 sz="1400" b="1">
                  <a:solidFill>
                    <a:schemeClr val="tx1"/>
                  </a:solidFill>
                </a:defRPr>
              </a:lvl1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0175" y="2717488"/>
              <a:ext cx="210153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Compute virtualization 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Network and security virtualization 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Software-defined storage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Automated operations management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25193" y="811005"/>
            <a:ext cx="2118326" cy="5226903"/>
            <a:chOff x="2415045" y="811001"/>
            <a:chExt cx="2118326" cy="522690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708" y="1234782"/>
              <a:ext cx="2105025" cy="1371600"/>
            </a:xfrm>
            <a:prstGeom prst="rect">
              <a:avLst/>
            </a:prstGeom>
          </p:spPr>
        </p:pic>
        <p:sp>
          <p:nvSpPr>
            <p:cNvPr id="15" name="Round Same Side Corner Rectangle 14"/>
            <p:cNvSpPr/>
            <p:nvPr/>
          </p:nvSpPr>
          <p:spPr>
            <a:xfrm>
              <a:off x="2430250" y="811001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Control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30250" y="2595563"/>
              <a:ext cx="2103121" cy="3442341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 sz="1400" b="1">
                  <a:solidFill>
                    <a:schemeClr val="tx1"/>
                  </a:solidFill>
                </a:defRPr>
              </a:lvl1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415045" y="2714625"/>
              <a:ext cx="2101535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Automated Business </a:t>
              </a:r>
              <a:br>
                <a:rPr lang="en-US" sz="1200" b="1" dirty="0">
                  <a:solidFill>
                    <a:schemeClr val="tx1"/>
                  </a:solidFill>
                </a:rPr>
              </a:br>
              <a:r>
                <a:rPr lang="en-US" sz="1200" b="1" dirty="0">
                  <a:solidFill>
                    <a:schemeClr val="tx1"/>
                  </a:solidFill>
                </a:rPr>
                <a:t>Continuity / Disaster Recovery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Virtualization aware security and compliance across clouds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Management across private and public clouds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Operational analytics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72874" y="811001"/>
            <a:ext cx="2110406" cy="5226904"/>
            <a:chOff x="4672874" y="811001"/>
            <a:chExt cx="2110406" cy="5226904"/>
          </a:xfrm>
        </p:grpSpPr>
        <p:grpSp>
          <p:nvGrpSpPr>
            <p:cNvPr id="7" name="Group 6"/>
            <p:cNvGrpSpPr/>
            <p:nvPr/>
          </p:nvGrpSpPr>
          <p:grpSpPr>
            <a:xfrm>
              <a:off x="4672874" y="811001"/>
              <a:ext cx="2110406" cy="5226904"/>
              <a:chOff x="4628076" y="811001"/>
              <a:chExt cx="2110406" cy="5226904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3457" y="1221258"/>
                <a:ext cx="2105025" cy="1371600"/>
              </a:xfrm>
              <a:prstGeom prst="rect">
                <a:avLst/>
              </a:prstGeom>
            </p:spPr>
          </p:pic>
          <p:sp>
            <p:nvSpPr>
              <p:cNvPr id="14" name="Round Same Side Corner Rectangle 13"/>
              <p:cNvSpPr/>
              <p:nvPr/>
            </p:nvSpPr>
            <p:spPr>
              <a:xfrm>
                <a:off x="4628076" y="811001"/>
                <a:ext cx="2103120" cy="457200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38100" h="38100"/>
              </a:sp3d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63">
                  <a:lnSpc>
                    <a:spcPct val="90000"/>
                  </a:lnSpc>
                </a:pPr>
                <a:r>
                  <a:rPr lang="en-US" sz="1800" b="1" dirty="0" smtClean="0">
                    <a:solidFill>
                      <a:srgbClr val="FFFFFF"/>
                    </a:solidFill>
                  </a:rPr>
                  <a:t>Agility</a:t>
                </a:r>
                <a:endParaRPr lang="en-US" sz="18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28076" y="2592324"/>
                <a:ext cx="2103120" cy="3445581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43000">
                    <a:schemeClr val="bg1"/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174625" indent="-174625" algn="l" defTabSz="914363">
                  <a:buClr>
                    <a:schemeClr val="accent1">
                      <a:lumMod val="75000"/>
                    </a:schemeClr>
                  </a:buClr>
                  <a:buFont typeface="Wingdings" pitchFamily="2" charset="2"/>
                  <a:buChar char="§"/>
                  <a:defRPr sz="1400" b="1">
                    <a:solidFill>
                      <a:schemeClr val="tx1"/>
                    </a:solidFill>
                  </a:defRPr>
                </a:lvl1pPr>
                <a:lvl3pPr marL="169863" lvl="2" indent="-169863">
                  <a:spcAft>
                    <a:spcPts val="600"/>
                  </a:spcAft>
                  <a:buClr>
                    <a:srgbClr val="FFFFFF"/>
                  </a:buClr>
                  <a:buSzPct val="100000"/>
                  <a:buFont typeface="Arial" pitchFamily="34" charset="0"/>
                  <a:buChar char="•"/>
                  <a:defRPr sz="1400" b="1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solidFill>
                      <a:srgbClr val="FFFFFF"/>
                    </a:solidFill>
                    <a:ea typeface="Verdana" pitchFamily="34" charset="0"/>
                    <a:cs typeface="Verdana" pitchFamily="34" charset="0"/>
                  </a:defRPr>
                </a:lvl3pPr>
              </a:lstStyle>
              <a:p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628076" y="2714625"/>
                <a:ext cx="210153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4625" indent="-174625" algn="l" defTabSz="914363">
                  <a:buClr>
                    <a:schemeClr val="accent1">
                      <a:lumMod val="75000"/>
                    </a:schemeClr>
                  </a:buClr>
                  <a:buFont typeface="Wingdings" pitchFamily="2" charset="2"/>
                  <a:buChar char="§"/>
                </a:pP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4672880" y="2686841"/>
              <a:ext cx="210153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lvl="0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Service provisioning across multi-platform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multi-cloud </a:t>
              </a:r>
              <a:endParaRPr lang="en-US" sz="1200" b="1" dirty="0">
                <a:solidFill>
                  <a:schemeClr val="tx1"/>
                </a:solidFill>
              </a:endParaRPr>
            </a:p>
            <a:p>
              <a:pPr marL="174625" lvl="0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Policy driven automation</a:t>
              </a:r>
            </a:p>
            <a:p>
              <a:pPr marL="174625" lvl="0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200" b="1" dirty="0" smtClean="0">
                  <a:solidFill>
                    <a:schemeClr val="tx1"/>
                  </a:solidFill>
                </a:rPr>
                <a:t>Self-service </a:t>
              </a:r>
              <a:r>
                <a:rPr lang="en-US" sz="1200" b="1" dirty="0">
                  <a:solidFill>
                    <a:schemeClr val="tx1"/>
                  </a:solidFill>
                </a:rPr>
                <a:t>portal and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catalog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65672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296603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 descr="http://upload.wikimedia.org/wikipedia/commons/b/b2/BlankMap-World-Continents.PN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"/>
          <a:stretch/>
        </p:blipFill>
        <p:spPr bwMode="auto">
          <a:xfrm>
            <a:off x="1" y="1976164"/>
            <a:ext cx="9144000" cy="434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SDDC Customer Momentum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48893" y="1752600"/>
            <a:ext cx="3203907" cy="4129465"/>
            <a:chOff x="148893" y="1752600"/>
            <a:chExt cx="3203907" cy="4129465"/>
          </a:xfrm>
        </p:grpSpPr>
        <p:pic>
          <p:nvPicPr>
            <p:cNvPr id="6" name="Picture 8" descr="http://www.logodesignlove.com/images/evolution/ebay-logo-02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254" y="2184921"/>
              <a:ext cx="663733" cy="47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oca-Cola_Enterprises_Inc_ copy.pn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4718" y="1752600"/>
              <a:ext cx="2194091" cy="350400"/>
            </a:xfrm>
            <a:prstGeom prst="rect">
              <a:avLst/>
            </a:prstGeom>
            <a:noFill/>
            <a:effectLst/>
          </p:spPr>
        </p:pic>
        <p:pic>
          <p:nvPicPr>
            <p:cNvPr id="10" name="Picture 2" descr="http://skiingbusiness.com/files/2012/03/columbia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074" y="2163306"/>
              <a:ext cx="1245871" cy="355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www.epochuniversal.com/sites/default/files/images/Symantec_logo_horizontal_2010.pn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75" y="3649568"/>
              <a:ext cx="1060045" cy="279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http://cdn.wpcentral.com/sites/wpcentral.com/files/postimages/4213/attlogo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60" y="2625266"/>
              <a:ext cx="897919" cy="547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93" y="3083497"/>
              <a:ext cx="1173921" cy="413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955" y="3279560"/>
              <a:ext cx="1435981" cy="279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311" y="2735967"/>
              <a:ext cx="715554" cy="414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tabl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6296" y="4169298"/>
              <a:ext cx="1523800" cy="277473"/>
            </a:xfrm>
            <a:prstGeom prst="rect">
              <a:avLst/>
            </a:prstGeom>
          </p:spPr>
        </p:pic>
        <p:pic>
          <p:nvPicPr>
            <p:cNvPr id="37" name="table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3298" y="4557388"/>
              <a:ext cx="1703790" cy="310248"/>
            </a:xfrm>
            <a:prstGeom prst="rect">
              <a:avLst/>
            </a:prstGeom>
          </p:spPr>
        </p:pic>
        <p:pic>
          <p:nvPicPr>
            <p:cNvPr id="38" name="tabl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43392" y="4918705"/>
              <a:ext cx="1081190" cy="530886"/>
            </a:xfrm>
            <a:prstGeom prst="rect">
              <a:avLst/>
            </a:prstGeom>
          </p:spPr>
        </p:pic>
        <p:pic>
          <p:nvPicPr>
            <p:cNvPr id="39" name="table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12804" y="5570229"/>
              <a:ext cx="1712510" cy="311836"/>
            </a:xfrm>
            <a:prstGeom prst="rect">
              <a:avLst/>
            </a:prstGeom>
          </p:spPr>
        </p:pic>
        <p:pic>
          <p:nvPicPr>
            <p:cNvPr id="40" name="Picture 2" descr="http://www.houseloan.com/texas/images/CHL_Logo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15572" y="3673781"/>
              <a:ext cx="1007166" cy="186512"/>
            </a:xfrm>
            <a:prstGeom prst="rect">
              <a:avLst/>
            </a:prstGeom>
            <a:noFill/>
          </p:spPr>
        </p:pic>
        <p:pic>
          <p:nvPicPr>
            <p:cNvPr id="41" name="Picture 2" descr="Millennium Pharmacy Systems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012"/>
            <a:stretch>
              <a:fillRect/>
            </a:stretch>
          </p:blipFill>
          <p:spPr bwMode="auto">
            <a:xfrm>
              <a:off x="2206214" y="4061793"/>
              <a:ext cx="1146586" cy="311146"/>
            </a:xfrm>
            <a:prstGeom prst="rect">
              <a:avLst/>
            </a:prstGeom>
            <a:noFill/>
          </p:spPr>
        </p:pic>
      </p:grpSp>
      <p:sp>
        <p:nvSpPr>
          <p:cNvPr id="35" name="AutoShape 7" descr="http://static1.wikia.nocookie.net/__cb20130326040415/logopedia/images/9/95/Panasonic_logo.svg"/>
          <p:cNvSpPr>
            <a:spLocks noChangeAspect="1" noChangeArrowheads="1"/>
          </p:cNvSpPr>
          <p:nvPr/>
        </p:nvSpPr>
        <p:spPr bwMode="auto">
          <a:xfrm>
            <a:off x="155575" y="-1050925"/>
            <a:ext cx="92583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AutoShape 9" descr="http://static1.wikia.nocookie.net/__cb20130326040415/logopedia/images/9/95/Panasonic_logo.svg"/>
          <p:cNvSpPr>
            <a:spLocks noChangeAspect="1" noChangeArrowheads="1"/>
          </p:cNvSpPr>
          <p:nvPr/>
        </p:nvSpPr>
        <p:spPr bwMode="auto">
          <a:xfrm>
            <a:off x="307975" y="-898525"/>
            <a:ext cx="92583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3352800" y="1775667"/>
            <a:ext cx="3079156" cy="3068833"/>
            <a:chOff x="3352800" y="1775667"/>
            <a:chExt cx="3079156" cy="306883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861" y="2389968"/>
              <a:ext cx="882700" cy="4361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861" y="2989402"/>
              <a:ext cx="772318" cy="327162"/>
            </a:xfrm>
            <a:prstGeom prst="rect">
              <a:avLst/>
            </a:prstGeom>
          </p:spPr>
        </p:pic>
        <p:pic>
          <p:nvPicPr>
            <p:cNvPr id="24" name="Picture 21"/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514" y="3568553"/>
              <a:ext cx="669043" cy="40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3" descr="http://www.chanel.com/en_US/fragrance-beauty/views/assets/img/chanel_logo_blk.png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035" y="2512290"/>
              <a:ext cx="1042956" cy="16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http://www.daimler.com/Projects/c2c/cda/images/channel5/header_daimler.gif">
              <a:hlinkClick r:id="rId28"/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95"/>
            <a:stretch/>
          </p:blipFill>
          <p:spPr bwMode="auto">
            <a:xfrm>
              <a:off x="5341706" y="2812925"/>
              <a:ext cx="1028916" cy="41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3604803"/>
              <a:ext cx="942870" cy="30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939" y="2371332"/>
              <a:ext cx="631017" cy="473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525" y="3297978"/>
              <a:ext cx="893639" cy="385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2783225"/>
              <a:ext cx="709606" cy="36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 descr="http://whatsnewjakarta.com/directoryfile/Lufthansa_Logo_2_large.jpg"/>
            <p:cNvPicPr>
              <a:picLocks noChangeAspect="1" noChangeArrowheads="1"/>
            </p:cNvPicPr>
            <p:nvPr/>
          </p:nvPicPr>
          <p:blipFill>
            <a:blip r:embed="rId3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002" y="3957505"/>
              <a:ext cx="1660729" cy="362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3" name="Picture 13" descr="http://ibexpert.net/ibe/uploads/Main/T-Systems_logo.gif"/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212" y="1775667"/>
              <a:ext cx="1856790" cy="38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7" name="Picture 17" descr="http://www.thebank.co.uk/thebankdigital/wp-content/uploads/2011/10/WilliamHillLogo-776x261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541" y="4431975"/>
              <a:ext cx="1226511" cy="41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6248424" y="2411213"/>
            <a:ext cx="2139240" cy="2806800"/>
            <a:chOff x="6248424" y="2411213"/>
            <a:chExt cx="2139240" cy="2806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322" y="2411213"/>
              <a:ext cx="835685" cy="488040"/>
            </a:xfrm>
            <a:prstGeom prst="rect">
              <a:avLst/>
            </a:prstGeom>
          </p:spPr>
        </p:pic>
        <p:pic>
          <p:nvPicPr>
            <p:cNvPr id="20" name="Picture 2" descr="Deloitte United States">
              <a:hlinkClick r:id="rId38"/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366" y="4973205"/>
              <a:ext cx="1124298" cy="244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Fujitsu"/>
            <p:cNvPicPr>
              <a:picLocks noChangeAspect="1" noChangeArrowheads="1"/>
            </p:cNvPicPr>
            <p:nvPr/>
          </p:nvPicPr>
          <p:blipFill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472" y="3519236"/>
              <a:ext cx="782625" cy="381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english.pharm-sh.com.cn/picture/0/shyy_logo.jpg"/>
            <p:cNvPicPr>
              <a:picLocks noChangeAspect="1" noChangeArrowheads="1"/>
            </p:cNvPicPr>
            <p:nvPr/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631" y="2990355"/>
              <a:ext cx="1066926" cy="386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8" descr="HPCL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9165" y="3002499"/>
              <a:ext cx="471804" cy="57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1" name="Picture 11" descr="http://obm.sphereexhibits.com.sg/sites/default/files/Panasonic_Logo_L.jpg"/>
            <p:cNvPicPr>
              <a:picLocks noChangeAspect="1" noChangeArrowheads="1"/>
            </p:cNvPicPr>
            <p:nvPr/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382" y="3300333"/>
              <a:ext cx="977928" cy="97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9" name="Picture 19" descr="http://blogs.monash.edu/timeout-newsletter/files/2012/07/unisuper-logo.jpg"/>
            <p:cNvPicPr>
              <a:picLocks noChangeAspect="1" noChangeArrowheads="1"/>
            </p:cNvPicPr>
            <p:nvPr/>
          </p:nvPicPr>
          <p:blipFill>
            <a:blip r:embed="rId4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24" y="4548052"/>
              <a:ext cx="1368425" cy="328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Rectangular Callout 62"/>
          <p:cNvSpPr/>
          <p:nvPr/>
        </p:nvSpPr>
        <p:spPr>
          <a:xfrm>
            <a:off x="476296" y="1177118"/>
            <a:ext cx="4067265" cy="925882"/>
          </a:xfrm>
          <a:prstGeom prst="wedgeRectCallout">
            <a:avLst>
              <a:gd name="adj1" fmla="val -5942"/>
              <a:gd name="adj2" fmla="val 6578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40" rIns="91440" bIns="45720"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Virtualized SAP applications, automated application provisioning and provided disaster recovery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Accelerated time-to-market for product innovations and expanding footprint in emerging markets</a:t>
            </a:r>
          </a:p>
        </p:txBody>
      </p:sp>
      <p:sp>
        <p:nvSpPr>
          <p:cNvPr id="65" name="Rectangular Callout 64"/>
          <p:cNvSpPr/>
          <p:nvPr/>
        </p:nvSpPr>
        <p:spPr>
          <a:xfrm>
            <a:off x="237677" y="4489846"/>
            <a:ext cx="3397710" cy="857718"/>
          </a:xfrm>
          <a:prstGeom prst="wedgeRectCallout">
            <a:avLst>
              <a:gd name="adj1" fmla="val -41634"/>
              <a:gd name="adj2" fmla="val -11337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Automated cloud lab environment to improve support SLAs for 150+ enterprise products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Decreased time to resolve customer issues from 2-3 weeks to 30 minutes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6" name="Rectangular Callout 65"/>
          <p:cNvSpPr/>
          <p:nvPr/>
        </p:nvSpPr>
        <p:spPr>
          <a:xfrm>
            <a:off x="288283" y="2403520"/>
            <a:ext cx="3535952" cy="1079671"/>
          </a:xfrm>
          <a:prstGeom prst="wedgeRectCallout">
            <a:avLst>
              <a:gd name="adj1" fmla="val -2053"/>
              <a:gd name="adj2" fmla="val 6165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Reconstructed virtual infrastructure (Hyper-V displaced)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Reduced hardware costs by 70%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Reduced time to identify and resolve systems issues (20 minutes to a few sec)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67" name="Rectangular Callout 66"/>
          <p:cNvSpPr/>
          <p:nvPr/>
        </p:nvSpPr>
        <p:spPr>
          <a:xfrm>
            <a:off x="3874223" y="4800257"/>
            <a:ext cx="3397710" cy="925890"/>
          </a:xfrm>
          <a:prstGeom prst="wedgeRectCallout">
            <a:avLst>
              <a:gd name="adj1" fmla="val -77748"/>
              <a:gd name="adj2" fmla="val -10380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Increased efficiency by 25% with capacity reclamation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Increased VM density by 20%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Decreased operational costs by 20%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68" name="Rectangular Callout 67"/>
          <p:cNvSpPr/>
          <p:nvPr/>
        </p:nvSpPr>
        <p:spPr>
          <a:xfrm>
            <a:off x="4937125" y="1442553"/>
            <a:ext cx="3397711" cy="816684"/>
          </a:xfrm>
          <a:prstGeom prst="wedgeRectCallout">
            <a:avLst>
              <a:gd name="adj1" fmla="val -60336"/>
              <a:gd name="adj2" fmla="val 67476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Switched from Hyper-V to increase application </a:t>
            </a:r>
            <a:r>
              <a:rPr lang="en-US" sz="1200" dirty="0">
                <a:solidFill>
                  <a:schemeClr val="tx2"/>
                </a:solidFill>
              </a:rPr>
              <a:t>availability, fast data access &amp; analysis and capability for cross-data </a:t>
            </a:r>
            <a:r>
              <a:rPr lang="en-US" sz="1200" dirty="0" smtClean="0">
                <a:solidFill>
                  <a:schemeClr val="tx2"/>
                </a:solidFill>
              </a:rPr>
              <a:t>transfer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69" name="Rectangular Callout 68"/>
          <p:cNvSpPr/>
          <p:nvPr/>
        </p:nvSpPr>
        <p:spPr>
          <a:xfrm>
            <a:off x="5319934" y="2595470"/>
            <a:ext cx="3067729" cy="1185829"/>
          </a:xfrm>
          <a:prstGeom prst="wedgeRectCallout">
            <a:avLst>
              <a:gd name="adj1" fmla="val -42718"/>
              <a:gd name="adj2" fmla="val 67476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Hosted mapping application through VMware hybrid cloud partner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Facilitated global distribution with </a:t>
            </a:r>
            <a:r>
              <a:rPr lang="en-US" sz="1200" dirty="0">
                <a:solidFill>
                  <a:schemeClr val="tx2"/>
                </a:solidFill>
              </a:rPr>
              <a:t>ability </a:t>
            </a:r>
            <a:r>
              <a:rPr lang="en-US" sz="1200" dirty="0" smtClean="0">
                <a:solidFill>
                  <a:schemeClr val="tx2"/>
                </a:solidFill>
              </a:rPr>
              <a:t>to </a:t>
            </a:r>
            <a:r>
              <a:rPr lang="en-US" sz="1200" dirty="0">
                <a:solidFill>
                  <a:schemeClr val="tx2"/>
                </a:solidFill>
              </a:rPr>
              <a:t>handle traffic peaks that occur when up to </a:t>
            </a:r>
            <a:r>
              <a:rPr lang="en-US" sz="1200" dirty="0" smtClean="0">
                <a:solidFill>
                  <a:schemeClr val="tx2"/>
                </a:solidFill>
              </a:rPr>
              <a:t>7,000 </a:t>
            </a:r>
            <a:r>
              <a:rPr lang="en-US" sz="1200" dirty="0">
                <a:solidFill>
                  <a:schemeClr val="tx2"/>
                </a:solidFill>
              </a:rPr>
              <a:t>pilots try to download up to 800MB of data at the same </a:t>
            </a:r>
            <a:r>
              <a:rPr lang="en-US" sz="1200" dirty="0" smtClean="0">
                <a:solidFill>
                  <a:schemeClr val="tx2"/>
                </a:solidFill>
              </a:rPr>
              <a:t>time 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317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765813" y="1709173"/>
            <a:ext cx="3844787" cy="4472609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95000"/>
                </a:schemeClr>
              </a:gs>
              <a:gs pos="3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6350"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>
            <a:spAutoFit/>
          </a:bodyPr>
          <a:lstStyle/>
          <a:p>
            <a:pPr algn="ctr"/>
            <a:endParaRPr lang="en-US" sz="12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VMware IT creates a private cloud for </a:t>
            </a:r>
            <a:r>
              <a:rPr lang="en-US" dirty="0" err="1"/>
              <a:t>DevOps</a:t>
            </a:r>
            <a:r>
              <a:rPr lang="en-US" dirty="0"/>
              <a:t> based on SDDC architecture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66314" y="1443395"/>
            <a:ext cx="3858628" cy="44203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800" b="1" dirty="0" smtClean="0">
                <a:solidFill>
                  <a:schemeClr val="accent3"/>
                </a:solidFill>
              </a:rPr>
              <a:t>Customer: </a:t>
            </a:r>
            <a:r>
              <a:rPr lang="en-US" sz="1800" b="1" dirty="0" smtClean="0"/>
              <a:t>600+ developers</a:t>
            </a:r>
            <a:endParaRPr lang="en-US" sz="1800" b="1" dirty="0" smtClean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800" b="1" dirty="0" smtClean="0">
                <a:solidFill>
                  <a:schemeClr val="accent3"/>
                </a:solidFill>
              </a:rPr>
              <a:t>Infrastructure footprint: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dirty="0" smtClean="0"/>
              <a:t>99% virtualized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dirty="0" smtClean="0"/>
              <a:t>~4000 non-production servers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dirty="0" smtClean="0"/>
              <a:t>~500 production servers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dirty="0" smtClean="0"/>
              <a:t>~290 physical hosts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dirty="0" smtClean="0"/>
              <a:t>~4 Petabytes of storage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41" y="3789212"/>
            <a:ext cx="1157401" cy="50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06" y="5725129"/>
            <a:ext cx="940010" cy="39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56422" r="87032" b="33930"/>
          <a:stretch/>
        </p:blipFill>
        <p:spPr bwMode="auto">
          <a:xfrm>
            <a:off x="6152177" y="4326959"/>
            <a:ext cx="1039320" cy="84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56350" r="75786" b="32687"/>
          <a:stretch/>
        </p:blipFill>
        <p:spPr bwMode="auto">
          <a:xfrm>
            <a:off x="5007715" y="4549267"/>
            <a:ext cx="400178" cy="3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5" t="55803" r="64002" b="32589"/>
          <a:stretch/>
        </p:blipFill>
        <p:spPr bwMode="auto">
          <a:xfrm>
            <a:off x="8084568" y="4523251"/>
            <a:ext cx="442464" cy="45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7" t="56564" r="17520" b="33158"/>
          <a:stretch/>
        </p:blipFill>
        <p:spPr bwMode="auto">
          <a:xfrm>
            <a:off x="7707749" y="3831135"/>
            <a:ext cx="467417" cy="46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36709" r="64212" b="55555"/>
          <a:stretch/>
        </p:blipFill>
        <p:spPr bwMode="auto">
          <a:xfrm>
            <a:off x="7622939" y="5217367"/>
            <a:ext cx="682861" cy="49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0" t="16750" r="17271" b="77250"/>
          <a:stretch/>
        </p:blipFill>
        <p:spPr bwMode="auto">
          <a:xfrm>
            <a:off x="6290934" y="3853800"/>
            <a:ext cx="707209" cy="3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33" y="5298938"/>
            <a:ext cx="1328170" cy="2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3" t="76379" r="51964" b="12013"/>
          <a:stretch/>
        </p:blipFill>
        <p:spPr bwMode="auto">
          <a:xfrm>
            <a:off x="7145128" y="3829045"/>
            <a:ext cx="391848" cy="38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35327" r="87569" b="53612"/>
          <a:stretch/>
        </p:blipFill>
        <p:spPr bwMode="auto">
          <a:xfrm>
            <a:off x="5569528" y="4540461"/>
            <a:ext cx="411199" cy="4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37714" r="75743" b="55879"/>
          <a:stretch/>
        </p:blipFill>
        <p:spPr bwMode="auto">
          <a:xfrm>
            <a:off x="6642455" y="5278648"/>
            <a:ext cx="637118" cy="35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0" t="35169" r="29442" b="54570"/>
          <a:stretch/>
        </p:blipFill>
        <p:spPr bwMode="auto">
          <a:xfrm>
            <a:off x="7367177" y="4525560"/>
            <a:ext cx="451734" cy="45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45031" y="1271852"/>
            <a:ext cx="3844787" cy="4969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rtlCol="0" anchor="ctr"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Enterprise Application Portfolio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1000" y="1895607"/>
            <a:ext cx="24801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333333"/>
                </a:solidFill>
                <a:latin typeface="+mn-lt"/>
                <a:ea typeface="+mn-ea"/>
              </a:rPr>
              <a:t>SaaS 		  65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333333"/>
                </a:solidFill>
                <a:latin typeface="+mn-lt"/>
                <a:ea typeface="+mn-ea"/>
              </a:rPr>
              <a:t>IT tools		  50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333333"/>
                </a:solidFill>
                <a:latin typeface="+mn-lt"/>
                <a:ea typeface="+mn-ea"/>
              </a:rPr>
              <a:t>B</a:t>
            </a:r>
            <a:r>
              <a:rPr lang="en-US" sz="1800" dirty="0" smtClean="0">
                <a:solidFill>
                  <a:srgbClr val="333333"/>
                </a:solidFill>
                <a:latin typeface="+mn-lt"/>
                <a:ea typeface="+mn-ea"/>
              </a:rPr>
              <a:t>usiness  	100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426000" y="2974248"/>
            <a:ext cx="2194560" cy="0"/>
          </a:xfrm>
          <a:prstGeom prst="line">
            <a:avLst/>
          </a:prstGeom>
          <a:solidFill>
            <a:srgbClr val="0095D3"/>
          </a:solidFill>
          <a:ln w="63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331000" y="302949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333333"/>
                </a:solidFill>
                <a:latin typeface="+mn-lt"/>
                <a:ea typeface="+mn-ea"/>
              </a:rPr>
              <a:t>Total		215</a:t>
            </a:r>
          </a:p>
        </p:txBody>
      </p:sp>
    </p:spTree>
    <p:extLst>
      <p:ext uri="{BB962C8B-B14F-4D97-AF65-F5344CB8AC3E}">
        <p14:creationId xmlns:p14="http://schemas.microsoft.com/office/powerpoint/2010/main" val="40778565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VMware IT Achieves Dramatic Efficiency and Productivity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34541" y="2186856"/>
            <a:ext cx="2787805" cy="1371600"/>
          </a:xfrm>
          <a:prstGeom prst="rect">
            <a:avLst/>
          </a:prstGeom>
          <a:gradFill>
            <a:gsLst>
              <a:gs pos="0">
                <a:schemeClr val="accent1"/>
              </a:gs>
              <a:gs pos="58675">
                <a:schemeClr val="accent1"/>
              </a:gs>
              <a:gs pos="55000">
                <a:schemeClr val="accent1"/>
              </a:gs>
              <a:gs pos="32000">
                <a:schemeClr val="accent1"/>
              </a:gs>
              <a:gs pos="90000">
                <a:schemeClr val="accent1"/>
              </a:gs>
            </a:gsLst>
            <a:lin ang="16200000" scaled="1"/>
          </a:gradFill>
          <a:ln w="12700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</a:rPr>
              <a:t>Reduced provision time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FFFF"/>
                </a:solidFill>
              </a:rPr>
              <a:t>95% </a:t>
            </a:r>
            <a:r>
              <a:rPr lang="en-US" sz="1600" dirty="0" smtClean="0">
                <a:solidFill>
                  <a:srgbClr val="FFFFFF"/>
                </a:solidFill>
              </a:rPr>
              <a:t/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(4 weeks to 36 hours)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3178103" y="2186856"/>
            <a:ext cx="2787805" cy="1371600"/>
          </a:xfrm>
          <a:prstGeom prst="rect">
            <a:avLst/>
          </a:prstGeom>
          <a:solidFill>
            <a:srgbClr val="49A942"/>
          </a:solidFill>
          <a:ln w="12700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</a:rPr>
              <a:t>Improved productivity </a:t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of  600 developers 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FFFF"/>
                </a:solidFill>
              </a:rPr>
              <a:t>20%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6017945" y="2186856"/>
            <a:ext cx="2787805" cy="1371600"/>
          </a:xfrm>
          <a:prstGeom prst="rect">
            <a:avLst/>
          </a:prstGeom>
          <a:gradFill>
            <a:gsLst>
              <a:gs pos="0">
                <a:schemeClr val="accent1"/>
              </a:gs>
              <a:gs pos="58675">
                <a:schemeClr val="accent1"/>
              </a:gs>
              <a:gs pos="55000">
                <a:schemeClr val="accent1"/>
              </a:gs>
              <a:gs pos="32000">
                <a:schemeClr val="accent1"/>
              </a:gs>
              <a:gs pos="90000">
                <a:schemeClr val="accent1"/>
              </a:gs>
            </a:gsLst>
            <a:lin ang="16200000" scaled="1"/>
          </a:gradFill>
          <a:ln w="12700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</a:rPr>
              <a:t>Reduced 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</a:rPr>
              <a:t>IT operations costs</a:t>
            </a:r>
            <a:endParaRPr lang="en-US" sz="1600" dirty="0">
              <a:solidFill>
                <a:srgbClr val="FFFFFF"/>
              </a:solidFill>
            </a:endParaRPr>
          </a:p>
          <a:p>
            <a:pPr marL="0" marR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FFFF"/>
                </a:solidFill>
              </a:rPr>
              <a:t>$1.5M /year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4541" y="3621648"/>
            <a:ext cx="2787805" cy="1371600"/>
          </a:xfrm>
          <a:prstGeom prst="rect">
            <a:avLst/>
          </a:prstGeom>
          <a:solidFill>
            <a:srgbClr val="49A942"/>
          </a:solidFill>
          <a:ln w="12700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Able to say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“yes”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to developer requests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3178103" y="3621648"/>
            <a:ext cx="2787805" cy="1371600"/>
          </a:xfrm>
          <a:prstGeom prst="rect">
            <a:avLst/>
          </a:prstGeom>
          <a:gradFill>
            <a:gsLst>
              <a:gs pos="0">
                <a:schemeClr val="accent1"/>
              </a:gs>
              <a:gs pos="58675">
                <a:schemeClr val="accent1"/>
              </a:gs>
              <a:gs pos="55000">
                <a:schemeClr val="accent1"/>
              </a:gs>
              <a:gs pos="32000">
                <a:schemeClr val="accent1"/>
              </a:gs>
              <a:gs pos="90000">
                <a:schemeClr val="accent1"/>
              </a:gs>
            </a:gsLst>
            <a:lin ang="16200000" scaled="1"/>
          </a:gradFill>
          <a:ln w="12700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FFFFFF"/>
                </a:solidFill>
              </a:rPr>
              <a:t>Reduced the cost of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 VM/month 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FFFFFF"/>
                </a:solidFill>
              </a:rPr>
              <a:t>80% </a:t>
            </a: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($133 to $20)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6017945" y="3621648"/>
            <a:ext cx="2787805" cy="1371600"/>
          </a:xfrm>
          <a:prstGeom prst="rect">
            <a:avLst/>
          </a:prstGeom>
          <a:solidFill>
            <a:srgbClr val="49A942"/>
          </a:solidFill>
          <a:ln w="12700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57150"/>
          </a:sp3d>
        </p:spPr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FFFFFF"/>
                </a:solidFill>
              </a:rPr>
              <a:t>Reduced 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FFFFFF"/>
                </a:solidFill>
              </a:rPr>
              <a:t>infrastructure costs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FFFFFF"/>
                </a:solidFill>
              </a:rPr>
              <a:t>$4.5M/year</a:t>
            </a:r>
          </a:p>
        </p:txBody>
      </p:sp>
    </p:spTree>
    <p:extLst>
      <p:ext uri="{BB962C8B-B14F-4D97-AF65-F5344CB8AC3E}">
        <p14:creationId xmlns:p14="http://schemas.microsoft.com/office/powerpoint/2010/main" val="367766919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857795" y="1111169"/>
            <a:ext cx="7424928" cy="4273632"/>
          </a:xfrm>
          <a:prstGeom prst="round2SameRect">
            <a:avLst>
              <a:gd name="adj1" fmla="val 3951"/>
              <a:gd name="adj2" fmla="val 0"/>
            </a:avLst>
          </a:prstGeom>
          <a:gradFill flip="none" rotWithShape="1">
            <a:gsLst>
              <a:gs pos="7000">
                <a:srgbClr val="004F76">
                  <a:alpha val="0"/>
                </a:srgbClr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63500" h="38100"/>
            <a:bevelB w="88900" h="31750" prst="angle"/>
          </a:sp3d>
        </p:spPr>
        <p:txBody>
          <a:bodyPr tIns="182880" anchor="t" anchorCtr="1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kern="0" dirty="0" smtClean="0">
                <a:solidFill>
                  <a:srgbClr val="FFFFFF"/>
                </a:solidFill>
              </a:rPr>
              <a:t>Management and Automation</a:t>
            </a:r>
            <a:endParaRPr lang="en-US" sz="1400" b="1" i="1" kern="0" dirty="0">
              <a:solidFill>
                <a:srgbClr val="FFFFFF"/>
              </a:solidFill>
            </a:endParaRPr>
          </a:p>
        </p:txBody>
      </p:sp>
      <p:sp>
        <p:nvSpPr>
          <p:cNvPr id="50" name="Round Single Corner Rectangle 49"/>
          <p:cNvSpPr/>
          <p:nvPr/>
        </p:nvSpPr>
        <p:spPr bwMode="auto">
          <a:xfrm>
            <a:off x="3429000" y="2991780"/>
            <a:ext cx="2286000" cy="2505216"/>
          </a:xfrm>
          <a:prstGeom prst="round1Rect">
            <a:avLst>
              <a:gd name="adj" fmla="val 495"/>
            </a:avLst>
          </a:prstGeom>
          <a:gradFill flip="none" rotWithShape="1">
            <a:gsLst>
              <a:gs pos="7000">
                <a:srgbClr val="004F76">
                  <a:alpha val="0"/>
                </a:srgbClr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63500" h="38100"/>
            <a:bevelB w="88900" h="31750" prst="angle"/>
          </a:sp3d>
        </p:spPr>
        <p:txBody>
          <a:bodyPr tIns="182880" anchor="t" anchorCtr="1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kern="0" dirty="0" smtClean="0">
                <a:solidFill>
                  <a:srgbClr val="FFFFFF"/>
                </a:solidFill>
              </a:rPr>
              <a:t>Compute</a:t>
            </a:r>
            <a:endParaRPr lang="en-US" sz="1400" b="1" kern="0" dirty="0">
              <a:solidFill>
                <a:srgbClr val="FFFFFF"/>
              </a:solidFill>
            </a:endParaRPr>
          </a:p>
        </p:txBody>
      </p:sp>
      <p:sp>
        <p:nvSpPr>
          <p:cNvPr id="47" name="Round Single Corner Rectangle 46"/>
          <p:cNvSpPr/>
          <p:nvPr/>
        </p:nvSpPr>
        <p:spPr bwMode="auto">
          <a:xfrm flipH="1">
            <a:off x="992044" y="2991783"/>
            <a:ext cx="2372285" cy="2482356"/>
          </a:xfrm>
          <a:prstGeom prst="round1Rect">
            <a:avLst>
              <a:gd name="adj" fmla="val 12232"/>
            </a:avLst>
          </a:prstGeom>
          <a:gradFill flip="none" rotWithShape="1">
            <a:gsLst>
              <a:gs pos="7000">
                <a:srgbClr val="004F76">
                  <a:alpha val="0"/>
                </a:srgbClr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63500" h="38100"/>
            <a:bevelB w="88900" h="31750" prst="angle"/>
          </a:sp3d>
        </p:spPr>
        <p:txBody>
          <a:bodyPr tIns="182880" anchor="t" anchorCtr="1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kern="0" dirty="0" smtClean="0">
                <a:solidFill>
                  <a:srgbClr val="FFFFFF"/>
                </a:solidFill>
              </a:rPr>
              <a:t>Storage/Availability</a:t>
            </a:r>
            <a:r>
              <a:rPr lang="en-US" sz="1400" b="1" kern="0" dirty="0">
                <a:solidFill>
                  <a:srgbClr val="FFFFFF"/>
                </a:solidFill>
              </a:rPr>
              <a:t/>
            </a:r>
            <a:br>
              <a:rPr lang="en-US" sz="1400" b="1" kern="0" dirty="0">
                <a:solidFill>
                  <a:srgbClr val="FFFFFF"/>
                </a:solidFill>
              </a:rPr>
            </a:br>
            <a:endParaRPr lang="en-US" sz="1400" b="1" kern="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SDDC On-Premises Products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>
            <a:off x="1252768" y="1682437"/>
            <a:ext cx="2130417" cy="617977"/>
          </a:xfrm>
          <a:prstGeom prst="roundRect">
            <a:avLst>
              <a:gd name="adj" fmla="val 13452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 smtClean="0">
                <a:solidFill>
                  <a:srgbClr val="FFFFFF"/>
                </a:solidFill>
              </a:rPr>
              <a:t>vCloud </a:t>
            </a:r>
            <a:br>
              <a:rPr lang="en-US" sz="1100" b="1" dirty="0" smtClean="0">
                <a:solidFill>
                  <a:srgbClr val="FFFFFF"/>
                </a:solidFill>
              </a:rPr>
            </a:br>
            <a:r>
              <a:rPr lang="en-US" sz="1100" b="1" dirty="0" smtClean="0">
                <a:solidFill>
                  <a:srgbClr val="FFFFFF"/>
                </a:solidFill>
              </a:rPr>
              <a:t>Automation Center 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429000" y="1677606"/>
            <a:ext cx="2362200" cy="622807"/>
          </a:xfrm>
          <a:prstGeom prst="roundRect">
            <a:avLst>
              <a:gd name="adj" fmla="val 13347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vCenter Operations </a:t>
            </a:r>
            <a:r>
              <a:rPr lang="en-US" sz="1100" b="1" dirty="0" smtClean="0">
                <a:solidFill>
                  <a:srgbClr val="FFFFFF"/>
                </a:solidFill>
              </a:rPr>
              <a:t/>
            </a:r>
            <a:br>
              <a:rPr lang="en-US" sz="1100" b="1" dirty="0" smtClean="0">
                <a:solidFill>
                  <a:srgbClr val="FFFFFF"/>
                </a:solidFill>
              </a:rPr>
            </a:br>
            <a:r>
              <a:rPr lang="en-US" sz="1100" b="1" dirty="0" smtClean="0">
                <a:solidFill>
                  <a:srgbClr val="FFFFFF"/>
                </a:solidFill>
              </a:rPr>
              <a:t>Management </a:t>
            </a:r>
            <a:r>
              <a:rPr lang="en-US" sz="1100" b="1" dirty="0">
                <a:solidFill>
                  <a:srgbClr val="FFFFFF"/>
                </a:solidFill>
              </a:rPr>
              <a:t>Suite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854218" y="1678617"/>
            <a:ext cx="2049730" cy="621792"/>
          </a:xfrm>
          <a:prstGeom prst="roundRect">
            <a:avLst>
              <a:gd name="adj" fmla="val 11586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IT Business </a:t>
            </a:r>
            <a:r>
              <a:rPr lang="en-US" sz="1100" b="1" dirty="0" smtClean="0">
                <a:solidFill>
                  <a:srgbClr val="FFFFFF"/>
                </a:solidFill>
              </a:rPr>
              <a:t/>
            </a:r>
            <a:br>
              <a:rPr lang="en-US" sz="1100" b="1" dirty="0" smtClean="0">
                <a:solidFill>
                  <a:srgbClr val="FFFFFF"/>
                </a:solidFill>
              </a:rPr>
            </a:br>
            <a:r>
              <a:rPr lang="en-US" sz="1100" b="1" dirty="0" smtClean="0">
                <a:solidFill>
                  <a:srgbClr val="FFFFFF"/>
                </a:solidFill>
              </a:rPr>
              <a:t>Management </a:t>
            </a:r>
            <a:r>
              <a:rPr lang="en-US" sz="1100" b="1" dirty="0">
                <a:solidFill>
                  <a:srgbClr val="FFFFFF"/>
                </a:solidFill>
              </a:rPr>
              <a:t>Suite</a:t>
            </a:r>
          </a:p>
        </p:txBody>
      </p:sp>
      <p:sp>
        <p:nvSpPr>
          <p:cNvPr id="58" name="Round Single Corner Rectangle 57"/>
          <p:cNvSpPr/>
          <p:nvPr/>
        </p:nvSpPr>
        <p:spPr bwMode="auto">
          <a:xfrm>
            <a:off x="5765596" y="2991783"/>
            <a:ext cx="2377740" cy="2516647"/>
          </a:xfrm>
          <a:prstGeom prst="round1Rect">
            <a:avLst>
              <a:gd name="adj" fmla="val 10752"/>
            </a:avLst>
          </a:prstGeom>
          <a:gradFill flip="none" rotWithShape="1">
            <a:gsLst>
              <a:gs pos="7000">
                <a:srgbClr val="004F76">
                  <a:alpha val="0"/>
                </a:srgbClr>
              </a:gs>
              <a:gs pos="3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63500" h="38100"/>
            <a:bevelB w="88900" h="31750" prst="angle"/>
          </a:sp3d>
        </p:spPr>
        <p:txBody>
          <a:bodyPr tIns="182880" anchor="t" anchorCtr="1"/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kern="0" smtClean="0">
                <a:solidFill>
                  <a:srgbClr val="FFFFFF"/>
                </a:solidFill>
              </a:rPr>
              <a:t>Network/Security</a:t>
            </a:r>
            <a:endParaRPr lang="en-US" sz="1400" b="1" kern="0" dirty="0">
              <a:solidFill>
                <a:srgbClr val="FFFFFF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153317" y="4004876"/>
            <a:ext cx="2049730" cy="627477"/>
          </a:xfrm>
          <a:prstGeom prst="roundRect">
            <a:avLst>
              <a:gd name="adj" fmla="val 11482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Virtual SAN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153317" y="3534915"/>
            <a:ext cx="2049730" cy="420624"/>
          </a:xfrm>
          <a:prstGeom prst="roundRect">
            <a:avLst>
              <a:gd name="adj" fmla="val 14493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vCenter </a:t>
            </a:r>
            <a:br>
              <a:rPr lang="en-US" sz="1100" b="1" dirty="0">
                <a:solidFill>
                  <a:srgbClr val="FFFFFF"/>
                </a:solidFill>
              </a:rPr>
            </a:br>
            <a:r>
              <a:rPr lang="en-US" sz="1100" b="1" dirty="0">
                <a:solidFill>
                  <a:srgbClr val="FFFFFF"/>
                </a:solidFill>
              </a:rPr>
              <a:t>Site Recovery Manager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252762" y="2350390"/>
            <a:ext cx="6651186" cy="486377"/>
          </a:xfrm>
          <a:prstGeom prst="roundRect">
            <a:avLst>
              <a:gd name="adj" fmla="val 18231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vCenter </a:t>
            </a:r>
            <a:r>
              <a:rPr lang="en-US" sz="1100" b="1" dirty="0" smtClean="0">
                <a:solidFill>
                  <a:srgbClr val="FFFFFF"/>
                </a:solidFill>
              </a:rPr>
              <a:t>Server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569391" y="3535072"/>
            <a:ext cx="2001736" cy="1097280"/>
          </a:xfrm>
          <a:prstGeom prst="roundRect">
            <a:avLst>
              <a:gd name="adj" fmla="val 8585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vSphere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5925766" y="3992532"/>
            <a:ext cx="2057400" cy="627477"/>
          </a:xfrm>
          <a:prstGeom prst="roundRect">
            <a:avLst>
              <a:gd name="adj" fmla="val 12365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NSX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5925766" y="3535072"/>
            <a:ext cx="2057400" cy="420624"/>
          </a:xfrm>
          <a:prstGeom prst="roundRect">
            <a:avLst>
              <a:gd name="adj" fmla="val 15811"/>
            </a:avLst>
          </a:prstGeom>
          <a:solidFill>
            <a:schemeClr val="accent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45720" tIns="0" rIns="4572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63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FFFF99"/>
              </a:buClr>
              <a:buSzPct val="90000"/>
            </a:pPr>
            <a:r>
              <a:rPr lang="en-US" sz="1100" b="1" dirty="0">
                <a:solidFill>
                  <a:srgbClr val="FFFFFF"/>
                </a:solidFill>
              </a:rPr>
              <a:t>vCloud </a:t>
            </a:r>
            <a:r>
              <a:rPr lang="en-US" sz="1100" b="1" dirty="0" smtClean="0">
                <a:solidFill>
                  <a:srgbClr val="FFFFFF"/>
                </a:solidFill>
              </a:rPr>
              <a:t/>
            </a:r>
            <a:br>
              <a:rPr lang="en-US" sz="1100" b="1" dirty="0" smtClean="0">
                <a:solidFill>
                  <a:srgbClr val="FFFFFF"/>
                </a:solidFill>
              </a:rPr>
            </a:br>
            <a:r>
              <a:rPr lang="en-US" sz="1100" b="1" dirty="0" smtClean="0">
                <a:solidFill>
                  <a:srgbClr val="FFFFFF"/>
                </a:solidFill>
              </a:rPr>
              <a:t>Networking </a:t>
            </a:r>
            <a:r>
              <a:rPr lang="en-US" sz="1100" b="1" dirty="0">
                <a:solidFill>
                  <a:srgbClr val="FFFFFF"/>
                </a:solidFill>
              </a:rPr>
              <a:t>and Security</a:t>
            </a:r>
          </a:p>
        </p:txBody>
      </p:sp>
    </p:spTree>
    <p:extLst>
      <p:ext uri="{BB962C8B-B14F-4D97-AF65-F5344CB8AC3E}">
        <p14:creationId xmlns:p14="http://schemas.microsoft.com/office/powerpoint/2010/main" val="64484639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SDDC </a:t>
            </a:r>
            <a:r>
              <a:rPr lang="en-US" dirty="0" smtClean="0"/>
              <a:t>Comes in Two Form Factors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6" name="Title 1"/>
          <p:cNvSpPr txBox="1">
            <a:spLocks/>
          </p:cNvSpPr>
          <p:nvPr/>
        </p:nvSpPr>
        <p:spPr bwMode="auto">
          <a:xfrm>
            <a:off x="318522" y="5638123"/>
            <a:ext cx="8492109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kern="0" dirty="0" smtClean="0"/>
              <a:t>Any Application, Any Place… No Changes</a:t>
            </a:r>
            <a:endParaRPr lang="en-US" kern="0" dirty="0"/>
          </a:p>
        </p:txBody>
      </p:sp>
      <p:grpSp>
        <p:nvGrpSpPr>
          <p:cNvPr id="3" name="Group 2"/>
          <p:cNvGrpSpPr/>
          <p:nvPr/>
        </p:nvGrpSpPr>
        <p:grpSpPr>
          <a:xfrm>
            <a:off x="327546" y="867883"/>
            <a:ext cx="3084570" cy="4522260"/>
            <a:chOff x="327546" y="867883"/>
            <a:chExt cx="3084570" cy="4522260"/>
          </a:xfrm>
        </p:grpSpPr>
        <p:sp>
          <p:nvSpPr>
            <p:cNvPr id="32" name="Rounded Rectangle 31"/>
            <p:cNvSpPr/>
            <p:nvPr/>
          </p:nvSpPr>
          <p:spPr bwMode="gray">
            <a:xfrm>
              <a:off x="346039" y="867883"/>
              <a:ext cx="3066077" cy="4522260"/>
            </a:xfrm>
            <a:prstGeom prst="roundRect">
              <a:avLst>
                <a:gd name="adj" fmla="val 3451"/>
              </a:avLst>
            </a:prstGeom>
            <a:gradFill flip="none" rotWithShape="1">
              <a:gsLst>
                <a:gs pos="64000">
                  <a:srgbClr val="003D79">
                    <a:lumMod val="20000"/>
                    <a:lumOff val="80000"/>
                  </a:srgbClr>
                </a:gs>
                <a:gs pos="100000">
                  <a:srgbClr val="FFFFFF">
                    <a:alpha val="72000"/>
                  </a:srgbClr>
                </a:gs>
                <a:gs pos="0">
                  <a:srgbClr val="FFFFFF">
                    <a:alpha val="55000"/>
                  </a:srgbClr>
                </a:gs>
              </a:gsLst>
              <a:lin ang="5400000" scaled="1"/>
              <a:tileRect/>
            </a:gradFill>
            <a:ln w="12700" cap="flat" cmpd="sng" algn="ctr">
              <a:solidFill>
                <a:srgbClr val="003D79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34270" tIns="17135" rIns="34270" bIns="1713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4842" y="4524251"/>
              <a:ext cx="3057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vCloud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Suite</a:t>
              </a:r>
              <a:r>
                <a:rPr lang="en-US" sz="1800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/>
              </a:r>
              <a:br>
                <a:rPr lang="en-US" sz="1800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</a:br>
              <a:r>
                <a:rPr kumimoji="0" lang="en-US" sz="1800" b="1" i="0" u="none" strike="noStrike" kern="0" cap="none" spc="0" normalizeH="0" noProof="0" dirty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or</a:t>
              </a:r>
              <a:r>
                <a:rPr lang="en-US" sz="1800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> </a:t>
              </a:r>
              <a:r>
                <a:rPr lang="en-US" sz="1800" b="1" kern="0" dirty="0" err="1" smtClean="0">
                  <a:solidFill>
                    <a:srgbClr val="333333"/>
                  </a:solidFill>
                  <a:latin typeface="Arial"/>
                  <a:ea typeface="ＭＳ Ｐゴシック"/>
                </a:rPr>
                <a:t>vSphere</a:t>
              </a:r>
              <a:r>
                <a:rPr lang="en-US" sz="1800" b="1" kern="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 w/Ops </a:t>
              </a:r>
              <a:r>
                <a:rPr lang="en-US" sz="1800" b="1" kern="0" dirty="0" err="1" smtClean="0">
                  <a:solidFill>
                    <a:srgbClr val="333333"/>
                  </a:solidFill>
                  <a:latin typeface="Arial"/>
                  <a:ea typeface="ＭＳ Ｐゴシック"/>
                </a:rPr>
                <a:t>Mgmt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966326" y="2435057"/>
              <a:ext cx="1687599" cy="1920239"/>
              <a:chOff x="5334000" y="1757363"/>
              <a:chExt cx="2809685" cy="3045904"/>
            </a:xfrm>
          </p:grpSpPr>
          <p:pic>
            <p:nvPicPr>
              <p:cNvPr id="36" name="Picture 3" descr="C:\Users\Abject-3D\Desktop\VMWare Files\FINAL diagrams\Basic Virtualization\3D PNGs\DGRM_Server_VMs_detail_6_VMware_Q408_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34000" y="2600325"/>
                <a:ext cx="2809685" cy="2202942"/>
              </a:xfrm>
              <a:prstGeom prst="rect">
                <a:avLst/>
              </a:prstGeom>
              <a:noFill/>
            </p:spPr>
          </p:pic>
          <p:pic>
            <p:nvPicPr>
              <p:cNvPr id="37" name="Picture 5" descr="C:\Users\Abject-3D\Desktop\VMWare Files\FINAL diagrams\Basic Virtualization\3D PNGs\DGRM_Server_VMs_detail_6_VMware_Q408_1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0" y="2114550"/>
                <a:ext cx="2781681" cy="2034921"/>
              </a:xfrm>
              <a:prstGeom prst="rect">
                <a:avLst/>
              </a:prstGeom>
              <a:noFill/>
            </p:spPr>
          </p:pic>
          <p:pic>
            <p:nvPicPr>
              <p:cNvPr id="38" name="Picture 4" descr="C:\Users\Abject-3D\Desktop\VMWare Files\FINAL diagrams\Basic Virtualization\3D PNGs\DGRM_Server_VMs_detail_6_VMware_Q408_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66004" y="1757363"/>
                <a:ext cx="2501645" cy="1876235"/>
              </a:xfrm>
              <a:prstGeom prst="rect">
                <a:avLst/>
              </a:prstGeom>
              <a:noFill/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327546" y="1424520"/>
              <a:ext cx="3083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3"/>
                  </a:solidFill>
                  <a:latin typeface="+mn-lt"/>
                  <a:ea typeface="+mn-ea"/>
                </a:rPr>
                <a:t>On-Premises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3281" y="867883"/>
            <a:ext cx="2982656" cy="4522260"/>
            <a:chOff x="5863281" y="867883"/>
            <a:chExt cx="2982656" cy="4522260"/>
          </a:xfrm>
        </p:grpSpPr>
        <p:sp>
          <p:nvSpPr>
            <p:cNvPr id="30" name="Rounded Rectangle 29"/>
            <p:cNvSpPr/>
            <p:nvPr/>
          </p:nvSpPr>
          <p:spPr bwMode="gray">
            <a:xfrm>
              <a:off x="5863281" y="867883"/>
              <a:ext cx="2944368" cy="4522260"/>
            </a:xfrm>
            <a:prstGeom prst="roundRect">
              <a:avLst>
                <a:gd name="adj" fmla="val 3451"/>
              </a:avLst>
            </a:prstGeom>
            <a:gradFill flip="none" rotWithShape="1">
              <a:gsLst>
                <a:gs pos="64000">
                  <a:srgbClr val="003D79">
                    <a:lumMod val="20000"/>
                    <a:lumOff val="80000"/>
                  </a:srgbClr>
                </a:gs>
                <a:gs pos="100000">
                  <a:srgbClr val="FFFFFF">
                    <a:alpha val="72000"/>
                  </a:srgbClr>
                </a:gs>
                <a:gs pos="0">
                  <a:srgbClr val="FFFFFF">
                    <a:alpha val="55000"/>
                  </a:srgbClr>
                </a:gs>
              </a:gsLst>
              <a:lin ang="5400000" scaled="1"/>
              <a:tileRect/>
            </a:gradFill>
            <a:ln w="12700" cap="flat" cmpd="sng" algn="ctr">
              <a:solidFill>
                <a:srgbClr val="003D79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34270" tIns="17135" rIns="34270" bIns="1713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76988" y="1424522"/>
              <a:ext cx="2940147" cy="554010"/>
            </a:xfrm>
            <a:prstGeom prst="rect">
              <a:avLst/>
            </a:prstGeom>
          </p:spPr>
          <p:txBody>
            <a:bodyPr wrap="square" lIns="243852" tIns="121926" rIns="243852" bIns="121926" anchor="ctr">
              <a:spAutoFit/>
            </a:bodyPr>
            <a:lstStyle/>
            <a:p>
              <a:pPr marL="0" marR="0" lvl="0" indent="0" algn="ctr" defTabSz="24385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D79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Off-Premises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D79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05789" y="4662750"/>
              <a:ext cx="2940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vCloud Hybrid Service</a:t>
              </a:r>
            </a:p>
          </p:txBody>
        </p:sp>
        <p:pic>
          <p:nvPicPr>
            <p:cNvPr id="40" name="Picture 39" descr="VMW-ICON-vCLOUD-HYBRID-SERVIC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789" y="2249600"/>
              <a:ext cx="2842749" cy="1909163"/>
            </a:xfrm>
            <a:prstGeom prst="rect">
              <a:avLst/>
            </a:prstGeom>
          </p:spPr>
        </p:pic>
      </p:grpSp>
      <p:sp>
        <p:nvSpPr>
          <p:cNvPr id="42" name="Left-Right Arrow 41"/>
          <p:cNvSpPr/>
          <p:nvPr/>
        </p:nvSpPr>
        <p:spPr bwMode="auto">
          <a:xfrm>
            <a:off x="3128898" y="992865"/>
            <a:ext cx="3076268" cy="857179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FFFFFF"/>
                </a:solidFill>
              </a:rPr>
              <a:t>Existing &amp; New Apps</a:t>
            </a:r>
          </a:p>
        </p:txBody>
      </p:sp>
      <p:sp>
        <p:nvSpPr>
          <p:cNvPr id="43" name="Left-Right Arrow 42"/>
          <p:cNvSpPr/>
          <p:nvPr/>
        </p:nvSpPr>
        <p:spPr bwMode="auto">
          <a:xfrm>
            <a:off x="3128898" y="2028505"/>
            <a:ext cx="3076268" cy="857179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FFFFFF"/>
                </a:solidFill>
              </a:rPr>
              <a:t>Seamless Networking</a:t>
            </a:r>
          </a:p>
        </p:txBody>
      </p:sp>
      <p:sp>
        <p:nvSpPr>
          <p:cNvPr id="44" name="Left-Right Arrow 43"/>
          <p:cNvSpPr/>
          <p:nvPr/>
        </p:nvSpPr>
        <p:spPr bwMode="auto">
          <a:xfrm>
            <a:off x="3128898" y="3064141"/>
            <a:ext cx="3076268" cy="857179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FFFFFF"/>
                </a:solidFill>
              </a:rPr>
              <a:t>Common Management</a:t>
            </a:r>
          </a:p>
        </p:txBody>
      </p:sp>
      <p:sp>
        <p:nvSpPr>
          <p:cNvPr id="45" name="Left-Right Arrow 44"/>
          <p:cNvSpPr/>
          <p:nvPr/>
        </p:nvSpPr>
        <p:spPr bwMode="auto">
          <a:xfrm>
            <a:off x="3128898" y="4099781"/>
            <a:ext cx="3076268" cy="857179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FFFFFF"/>
                </a:solidFill>
              </a:rPr>
              <a:t>One Support Call</a:t>
            </a:r>
          </a:p>
        </p:txBody>
      </p:sp>
    </p:spTree>
    <p:extLst>
      <p:ext uri="{BB962C8B-B14F-4D97-AF65-F5344CB8AC3E}">
        <p14:creationId xmlns:p14="http://schemas.microsoft.com/office/powerpoint/2010/main" val="16415204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74821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Arrow 11"/>
          <p:cNvSpPr/>
          <p:nvPr/>
        </p:nvSpPr>
        <p:spPr>
          <a:xfrm>
            <a:off x="3889195" y="622800"/>
            <a:ext cx="5074346" cy="36337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62" y="-6218"/>
            <a:ext cx="8229600" cy="610066"/>
          </a:xfrm>
        </p:spPr>
        <p:txBody>
          <a:bodyPr/>
          <a:lstStyle/>
          <a:p>
            <a:r>
              <a:rPr lang="en-US" sz="2000" dirty="0" smtClean="0"/>
              <a:t>SDDC IT Use Cases / Capability Maturity Model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33911" y="728134"/>
            <a:ext cx="2092209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50" b="1" dirty="0" smtClean="0">
                <a:solidFill>
                  <a:schemeClr val="tx2"/>
                </a:solidFill>
              </a:rPr>
              <a:t>Capability Maturity Stages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63942" y="2190337"/>
            <a:ext cx="1678324" cy="674610"/>
          </a:xfrm>
          <a:prstGeom prst="roundRect">
            <a:avLst>
              <a:gd name="adj" fmla="val 1348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On-Demand Infra. and Apps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63942" y="5639926"/>
            <a:ext cx="1678324" cy="674610"/>
          </a:xfrm>
          <a:prstGeom prst="roundRect">
            <a:avLst>
              <a:gd name="adj" fmla="val 1348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Data Center Consolidation and Standardization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63942" y="4777528"/>
            <a:ext cx="1678324" cy="674610"/>
          </a:xfrm>
          <a:prstGeom prst="roundRect">
            <a:avLst>
              <a:gd name="adj" fmla="val 1348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Optimized Capacity and Operations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63942" y="3915131"/>
            <a:ext cx="1678324" cy="674610"/>
          </a:xfrm>
          <a:prstGeom prst="roundRect">
            <a:avLst>
              <a:gd name="adj" fmla="val 1348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Secure and Compliant 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Network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63942" y="3052734"/>
            <a:ext cx="1678324" cy="674610"/>
          </a:xfrm>
          <a:prstGeom prst="roundRect">
            <a:avLst>
              <a:gd name="adj" fmla="val 1348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Business Continuity and Disaster Recovery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584386" y="1327940"/>
            <a:ext cx="1678324" cy="674610"/>
          </a:xfrm>
          <a:prstGeom prst="roundRect">
            <a:avLst>
              <a:gd name="adj" fmla="val 1348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IT Cost Transparency 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1384" y="986178"/>
            <a:ext cx="1303190" cy="193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SDDC Stage 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20186" y="2164726"/>
            <a:ext cx="16642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Automated Infrastructure Provisioning, </a:t>
            </a:r>
            <a:r>
              <a:rPr lang="en-US" sz="900" dirty="0">
                <a:solidFill>
                  <a:schemeClr val="tx2"/>
                </a:solidFill>
                <a:ea typeface="ＭＳ Ｐゴシック"/>
              </a:rPr>
              <a:t>Policy-Based </a:t>
            </a:r>
            <a:r>
              <a:rPr lang="en-US" sz="900" dirty="0" smtClean="0">
                <a:solidFill>
                  <a:schemeClr val="tx2"/>
                </a:solidFill>
                <a:ea typeface="ＭＳ Ｐゴシック"/>
              </a:rPr>
              <a:t>Governance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20186" y="4738003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Performance and Capacity Optimization, Log Analytics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20186" y="3889496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Automated </a:t>
            </a:r>
            <a:r>
              <a:rPr lang="en-US" sz="900" dirty="0" smtClean="0">
                <a:solidFill>
                  <a:schemeClr val="tx2"/>
                </a:solidFill>
              </a:rPr>
              <a:t>Regulatory Compliance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820186" y="3088581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High Availability, Data Protection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20186" y="1295988"/>
            <a:ext cx="16642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Infrastructure Costing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3212" y="969144"/>
            <a:ext cx="1303190" cy="193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SDDC Stage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13408" y="2164726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ea typeface="ＭＳ Ｐゴシック"/>
              </a:rPr>
              <a:t>App Lifecycle Automation, Multi-Cloud Brokering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13408" y="4738003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ea typeface="ＭＳ Ｐゴシック"/>
              </a:rPr>
              <a:t>3</a:t>
            </a:r>
            <a:r>
              <a:rPr lang="en-US" sz="900" baseline="30000" dirty="0" smtClean="0">
                <a:solidFill>
                  <a:schemeClr val="tx2"/>
                </a:solidFill>
                <a:ea typeface="ＭＳ Ｐゴシック"/>
              </a:rPr>
              <a:t>rd</a:t>
            </a:r>
            <a:r>
              <a:rPr lang="en-US" sz="900" dirty="0" smtClean="0">
                <a:solidFill>
                  <a:schemeClr val="tx2"/>
                </a:solidFill>
                <a:ea typeface="ＭＳ Ｐゴシック"/>
              </a:rPr>
              <a:t> Party Integration, Customizable Dashboards</a:t>
            </a:r>
            <a:endParaRPr lang="en-US" sz="900" dirty="0">
              <a:solidFill>
                <a:schemeClr val="tx2"/>
              </a:solidFill>
              <a:ea typeface="ＭＳ Ｐゴシック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13408" y="3889496"/>
            <a:ext cx="16642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Software-Defined Layer 2 to Layer 7 Network and Security Services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13408" y="3088581"/>
            <a:ext cx="16642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Automated DR 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13408" y="1295988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IT Financial Planning  and Forecasting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6120" y="965231"/>
            <a:ext cx="1303190" cy="193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SDDC Stage 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406630" y="2164726"/>
            <a:ext cx="16642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ea typeface="ＭＳ Ｐゴシック"/>
              </a:rPr>
              <a:t>On-Demand Network, On-Demand Storage</a:t>
            </a:r>
          </a:p>
          <a:p>
            <a:endParaRPr lang="en-US" sz="900" dirty="0">
              <a:solidFill>
                <a:schemeClr val="tx2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20186" y="5588315"/>
            <a:ext cx="5250652" cy="369332"/>
            <a:chOff x="3756578" y="5329535"/>
            <a:chExt cx="5250652" cy="369332"/>
          </a:xfrm>
        </p:grpSpPr>
        <p:sp>
          <p:nvSpPr>
            <p:cNvPr id="32" name="Rectangle 31"/>
            <p:cNvSpPr/>
            <p:nvPr/>
          </p:nvSpPr>
          <p:spPr>
            <a:xfrm>
              <a:off x="3756578" y="5329535"/>
              <a:ext cx="16642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smtClean="0">
                  <a:solidFill>
                    <a:srgbClr val="000000"/>
                  </a:solidFill>
                </a:rPr>
                <a:t>Server Virtualization, High Availability 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549800" y="5329535"/>
              <a:ext cx="16642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smtClean="0">
                  <a:solidFill>
                    <a:schemeClr val="tx2"/>
                  </a:solidFill>
                </a:rPr>
                <a:t>Software-Defined Storage,</a:t>
              </a:r>
            </a:p>
            <a:p>
              <a:r>
                <a:rPr lang="en-US" sz="900" dirty="0" smtClean="0">
                  <a:solidFill>
                    <a:schemeClr val="tx2"/>
                  </a:solidFill>
                </a:rPr>
                <a:t>Network Virtualization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343022" y="5329535"/>
              <a:ext cx="16642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 smtClean="0">
                  <a:solidFill>
                    <a:schemeClr val="tx2"/>
                  </a:solidFill>
                  <a:ea typeface="ＭＳ Ｐゴシック"/>
                </a:rPr>
                <a:t>Cloud Bursting (Storage/Compute)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406630" y="5407169"/>
            <a:ext cx="12624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406630" y="4738003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ea typeface="ＭＳ Ｐゴシック"/>
              </a:rPr>
              <a:t>App Monitoring, Quality-of-Service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406630" y="3889496"/>
            <a:ext cx="1556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ea typeface="ＭＳ Ｐゴシック"/>
              </a:rPr>
              <a:t>Network to Any Public Hybrid Cloud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06630" y="3088581"/>
            <a:ext cx="15569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>
                <a:solidFill>
                  <a:schemeClr val="tx2"/>
                </a:solidFill>
                <a:ea typeface="ＭＳ Ｐゴシック"/>
              </a:rPr>
              <a:t>DRaaS</a:t>
            </a:r>
            <a:r>
              <a:rPr lang="en-US" sz="900" dirty="0" smtClean="0">
                <a:solidFill>
                  <a:schemeClr val="tx2"/>
                </a:solidFill>
                <a:ea typeface="ＭＳ Ｐゴシック"/>
              </a:rPr>
              <a:t> 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406630" y="1295988"/>
            <a:ext cx="166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IT SLA</a:t>
            </a:r>
            <a:r>
              <a:rPr lang="en-US" sz="900" dirty="0">
                <a:solidFill>
                  <a:schemeClr val="tx2"/>
                </a:solidFill>
              </a:rPr>
              <a:t> </a:t>
            </a:r>
            <a:r>
              <a:rPr lang="en-US" sz="900" dirty="0" smtClean="0">
                <a:solidFill>
                  <a:schemeClr val="tx2"/>
                </a:solidFill>
              </a:rPr>
              <a:t>and Vendor Management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2769" y="965231"/>
            <a:ext cx="1599497" cy="193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Use Case</a:t>
            </a: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578472" y="2112970"/>
            <a:ext cx="8250838" cy="0"/>
          </a:xfrm>
          <a:prstGeom prst="line">
            <a:avLst/>
          </a:prstGeom>
          <a:solidFill>
            <a:srgbClr val="0095D3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595879" y="2973914"/>
            <a:ext cx="8250838" cy="0"/>
          </a:xfrm>
          <a:prstGeom prst="line">
            <a:avLst/>
          </a:prstGeom>
          <a:solidFill>
            <a:srgbClr val="0095D3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584385" y="3842272"/>
            <a:ext cx="8250838" cy="0"/>
          </a:xfrm>
          <a:prstGeom prst="line">
            <a:avLst/>
          </a:prstGeom>
          <a:solidFill>
            <a:srgbClr val="0095D3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598769" y="4693378"/>
            <a:ext cx="8250838" cy="0"/>
          </a:xfrm>
          <a:prstGeom prst="line">
            <a:avLst/>
          </a:prstGeom>
          <a:solidFill>
            <a:srgbClr val="0095D3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04527" y="5553110"/>
            <a:ext cx="8250838" cy="0"/>
          </a:xfrm>
          <a:prstGeom prst="line">
            <a:avLst/>
          </a:prstGeom>
          <a:solidFill>
            <a:srgbClr val="0095D3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592856" y="1212998"/>
            <a:ext cx="8250838" cy="0"/>
          </a:xfrm>
          <a:prstGeom prst="line">
            <a:avLst/>
          </a:prstGeom>
          <a:solidFill>
            <a:srgbClr val="0095D3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3909917" y="5300143"/>
            <a:ext cx="5014719" cy="164592"/>
            <a:chOff x="3846309" y="5300143"/>
            <a:chExt cx="5014719" cy="164592"/>
          </a:xfrm>
        </p:grpSpPr>
        <p:sp>
          <p:nvSpPr>
            <p:cNvPr id="63" name="Rounded Rectangle 62"/>
            <p:cNvSpPr/>
            <p:nvPr/>
          </p:nvSpPr>
          <p:spPr>
            <a:xfrm>
              <a:off x="7343022" y="5300143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vCloud</a:t>
              </a:r>
              <a:r>
                <a:rPr lang="en-US" sz="800" dirty="0" smtClean="0"/>
                <a:t> Suite ENT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594666" y="5300143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vCloud</a:t>
              </a:r>
              <a:r>
                <a:rPr lang="en-US" sz="800" dirty="0" smtClean="0"/>
                <a:t> Suite ADV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3846309" y="5300143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vSOM</a:t>
              </a:r>
              <a:endParaRPr lang="en-US" sz="800" dirty="0" smtClean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12357" y="6152887"/>
            <a:ext cx="5014719" cy="164592"/>
            <a:chOff x="3848749" y="6152887"/>
            <a:chExt cx="5014719" cy="164592"/>
          </a:xfrm>
        </p:grpSpPr>
        <p:sp>
          <p:nvSpPr>
            <p:cNvPr id="66" name="Rounded Rectangle 65"/>
            <p:cNvSpPr/>
            <p:nvPr/>
          </p:nvSpPr>
          <p:spPr>
            <a:xfrm>
              <a:off x="7345462" y="6152887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vCHS</a:t>
              </a:r>
              <a:endParaRPr lang="en-US" sz="800" dirty="0" smtClean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5597106" y="6152887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V</a:t>
              </a:r>
              <a:r>
                <a:rPr lang="en-US" sz="800" dirty="0" smtClean="0"/>
                <a:t>SAN, NSX</a:t>
              </a:r>
              <a:endParaRPr lang="en-US" sz="800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848749" y="6152887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vSphere</a:t>
              </a:r>
              <a:r>
                <a:rPr lang="en-US" sz="800" dirty="0" smtClean="0"/>
                <a:t> ENT+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0147" y="4417132"/>
            <a:ext cx="5014719" cy="164592"/>
            <a:chOff x="3846539" y="4417132"/>
            <a:chExt cx="5014719" cy="164592"/>
          </a:xfrm>
        </p:grpSpPr>
        <p:sp>
          <p:nvSpPr>
            <p:cNvPr id="69" name="Rounded Rectangle 68"/>
            <p:cNvSpPr/>
            <p:nvPr/>
          </p:nvSpPr>
          <p:spPr>
            <a:xfrm>
              <a:off x="7343252" y="4417132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vCHS</a:t>
              </a:r>
              <a:endParaRPr lang="en-US" sz="800" dirty="0" smtClean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594896" y="4417132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NSX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846539" y="4417132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vCloud</a:t>
              </a:r>
              <a:r>
                <a:rPr lang="en-US" sz="800" dirty="0" smtClean="0"/>
                <a:t> Suite STD/ADV/ENT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15905" y="3545457"/>
            <a:ext cx="5014719" cy="164592"/>
            <a:chOff x="3852297" y="3545457"/>
            <a:chExt cx="5014719" cy="164592"/>
          </a:xfrm>
        </p:grpSpPr>
        <p:sp>
          <p:nvSpPr>
            <p:cNvPr id="72" name="Rounded Rectangle 71"/>
            <p:cNvSpPr/>
            <p:nvPr/>
          </p:nvSpPr>
          <p:spPr>
            <a:xfrm>
              <a:off x="7349010" y="3545457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DRaaS</a:t>
              </a:r>
              <a:r>
                <a:rPr lang="en-US" sz="800" dirty="0" smtClean="0"/>
                <a:t> (</a:t>
              </a:r>
              <a:r>
                <a:rPr lang="en-US" sz="800" dirty="0" err="1" smtClean="0"/>
                <a:t>vCHS</a:t>
              </a:r>
              <a:r>
                <a:rPr lang="en-US" sz="800" dirty="0" smtClean="0"/>
                <a:t>)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5600654" y="3545457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vCloud</a:t>
              </a:r>
              <a:r>
                <a:rPr lang="en-US" sz="800" dirty="0" smtClean="0"/>
                <a:t> Suite ENT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3852297" y="3545457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/>
                <a:t>vSphere</a:t>
              </a:r>
              <a:r>
                <a:rPr lang="en-US" sz="800" dirty="0"/>
                <a:t> </a:t>
              </a:r>
              <a:r>
                <a:rPr lang="en-US" sz="800" dirty="0" smtClean="0"/>
                <a:t>ENT+, VDPA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91015" y="2692362"/>
            <a:ext cx="5014719" cy="164592"/>
            <a:chOff x="3827407" y="2692362"/>
            <a:chExt cx="5014719" cy="164592"/>
          </a:xfrm>
        </p:grpSpPr>
        <p:sp>
          <p:nvSpPr>
            <p:cNvPr id="75" name="Rounded Rectangle 74"/>
            <p:cNvSpPr/>
            <p:nvPr/>
          </p:nvSpPr>
          <p:spPr>
            <a:xfrm>
              <a:off x="7324120" y="2692362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VSAN, NSX</a:t>
              </a: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5575764" y="2692362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/>
                <a:t>vCloud</a:t>
              </a:r>
              <a:r>
                <a:rPr lang="en-US" sz="800" dirty="0"/>
                <a:t> Suite </a:t>
              </a:r>
              <a:r>
                <a:rPr lang="en-US" sz="800" dirty="0" smtClean="0"/>
                <a:t>ENT, </a:t>
              </a:r>
              <a:r>
                <a:rPr lang="en-US" sz="800" dirty="0" err="1" smtClean="0"/>
                <a:t>vCHS</a:t>
              </a:r>
              <a:endParaRPr lang="en-US" sz="800" dirty="0" smtClean="0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3827407" y="2692362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/>
                <a:t>vCloud</a:t>
              </a:r>
              <a:r>
                <a:rPr lang="en-US" sz="800" dirty="0" smtClean="0"/>
                <a:t> Suite STD/ADV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89194" y="1828813"/>
            <a:ext cx="5014719" cy="164592"/>
            <a:chOff x="3825586" y="1828813"/>
            <a:chExt cx="5014719" cy="164592"/>
          </a:xfrm>
        </p:grpSpPr>
        <p:sp>
          <p:nvSpPr>
            <p:cNvPr id="78" name="Rounded Rectangle 77"/>
            <p:cNvSpPr/>
            <p:nvPr/>
          </p:nvSpPr>
          <p:spPr>
            <a:xfrm>
              <a:off x="7322299" y="1828813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ITBM ENT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573943" y="1828813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ITBM ADV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3825586" y="1828813"/>
              <a:ext cx="1518006" cy="164592"/>
            </a:xfrm>
            <a:prstGeom prst="roundRect">
              <a:avLst>
                <a:gd name="adj" fmla="val 5346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ITBM STD</a:t>
              </a:r>
            </a:p>
          </p:txBody>
        </p:sp>
      </p:grpSp>
      <p:sp>
        <p:nvSpPr>
          <p:cNvPr id="81" name="Rectangle 80"/>
          <p:cNvSpPr/>
          <p:nvPr/>
        </p:nvSpPr>
        <p:spPr>
          <a:xfrm>
            <a:off x="2297842" y="1280234"/>
            <a:ext cx="1578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Automated IT </a:t>
            </a:r>
            <a:r>
              <a:rPr lang="en-US" sz="900" dirty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Service Costing </a:t>
            </a:r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for Complex Workloads Across Hybrid Environments</a:t>
            </a:r>
            <a:endParaRPr lang="en-US" sz="900" dirty="0">
              <a:solidFill>
                <a:srgbClr val="33333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311193" y="2190337"/>
            <a:ext cx="15780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Rapid Application Delivery Through Policy-Based Infrastructure Automation</a:t>
            </a:r>
            <a:endParaRPr lang="en-US" sz="900" dirty="0">
              <a:solidFill>
                <a:srgbClr val="33333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297842" y="3060079"/>
            <a:ext cx="15780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Automated High Availability </a:t>
            </a:r>
            <a:r>
              <a:rPr lang="en-US" sz="900" dirty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for </a:t>
            </a:r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Apps and IT Services Across Host, Cluster, Site</a:t>
            </a:r>
            <a:endParaRPr lang="en-US" sz="900" dirty="0">
              <a:solidFill>
                <a:srgbClr val="33333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97842" y="3875376"/>
            <a:ext cx="1578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Ensure Zero </a:t>
            </a:r>
            <a:r>
              <a:rPr lang="en-US" sz="900" dirty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Compliance Drift Across Large Number of </a:t>
            </a:r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Complex, Related </a:t>
            </a:r>
            <a:r>
              <a:rPr lang="en-US" sz="900" dirty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Workloads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297842" y="4745159"/>
            <a:ext cx="1578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Predictive Analytics and Smart Alerts to Optimize Data Center Performance, Capacity and Health</a:t>
            </a:r>
            <a:endParaRPr lang="en-US" sz="900" dirty="0">
              <a:solidFill>
                <a:srgbClr val="33333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297842" y="5639926"/>
            <a:ext cx="157800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33333"/>
                </a:solidFill>
                <a:ea typeface="ＭＳ Ｐゴシック" charset="0"/>
                <a:cs typeface="ＭＳ Ｐゴシック" charset="0"/>
              </a:rPr>
              <a:t>A Logical Operational Model for the Data Center Based on Virtualized Compute, Network, Storage</a:t>
            </a:r>
            <a:endParaRPr lang="en-US" sz="900" dirty="0">
              <a:solidFill>
                <a:srgbClr val="33333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62710" y="965231"/>
            <a:ext cx="1599497" cy="193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Capabilities Summary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6730" y="1109525"/>
            <a:ext cx="385653" cy="5207954"/>
            <a:chOff x="114681" y="1109525"/>
            <a:chExt cx="385653" cy="5207954"/>
          </a:xfrm>
        </p:grpSpPr>
        <p:sp>
          <p:nvSpPr>
            <p:cNvPr id="88" name="Right Arrow 87"/>
            <p:cNvSpPr/>
            <p:nvPr/>
          </p:nvSpPr>
          <p:spPr>
            <a:xfrm rot="16200000">
              <a:off x="-2261555" y="3555589"/>
              <a:ext cx="5138125" cy="385653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89" name="TextBox 88"/>
            <p:cNvSpPr txBox="1"/>
            <p:nvPr/>
          </p:nvSpPr>
          <p:spPr>
            <a:xfrm rot="16200000">
              <a:off x="-462546" y="5391128"/>
              <a:ext cx="1624102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b="1" dirty="0" smtClean="0">
                  <a:solidFill>
                    <a:schemeClr val="tx2"/>
                  </a:solidFill>
                </a:rPr>
                <a:t>Cost Center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16200000">
              <a:off x="-932196" y="3307789"/>
              <a:ext cx="2558916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b="1" dirty="0" smtClean="0">
                  <a:solidFill>
                    <a:schemeClr val="tx2"/>
                  </a:solidFill>
                </a:rPr>
                <a:t>Business Partner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16200000">
              <a:off x="-307296" y="1649783"/>
              <a:ext cx="1309116" cy="228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b="1" dirty="0" smtClean="0">
                  <a:solidFill>
                    <a:schemeClr val="tx2"/>
                  </a:solidFill>
                </a:rPr>
                <a:t>Service Broker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29356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44758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" name="Rectangle 3"/>
          <p:cNvSpPr>
            <a:spLocks noChangeArrowheads="1"/>
          </p:cNvSpPr>
          <p:nvPr/>
        </p:nvSpPr>
        <p:spPr bwMode="auto">
          <a:xfrm>
            <a:off x="3992775" y="2706580"/>
            <a:ext cx="2377135" cy="3239982"/>
          </a:xfrm>
          <a:prstGeom prst="upArrow">
            <a:avLst>
              <a:gd name="adj1" fmla="val 100000"/>
              <a:gd name="adj2" fmla="val 18543"/>
            </a:avLst>
          </a:prstGeom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3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57" name="Oval 156"/>
          <p:cNvSpPr/>
          <p:nvPr/>
        </p:nvSpPr>
        <p:spPr bwMode="auto">
          <a:xfrm>
            <a:off x="2006007" y="-99217"/>
            <a:ext cx="846815" cy="439732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lIns="0" tIns="0" rIns="0" bIns="0" rtlCol="0" anchor="ctr" anchorCtr="1">
            <a:noAutofit/>
          </a:bodyPr>
          <a:lstStyle/>
          <a:p>
            <a:pPr defTabSz="85801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kern="0" dirty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60000"/>
                  </a:prstClr>
                </a:outerShdw>
              </a:effectLst>
              <a:latin typeface="Arial"/>
              <a:ea typeface="+mn-ea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3992776" y="6096000"/>
            <a:ext cx="2302006" cy="2308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chemeClr val="accent1"/>
                </a:solidFill>
                <a:latin typeface="Arial"/>
                <a:ea typeface="+mn-ea"/>
              </a:rPr>
              <a:t>Service quality </a:t>
            </a:r>
            <a:endParaRPr lang="en-US" sz="1500" b="1" dirty="0">
              <a:solidFill>
                <a:schemeClr val="accent1"/>
              </a:solidFill>
              <a:latin typeface="Arial"/>
              <a:ea typeface="+mn-ea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4495800" y="1828800"/>
            <a:ext cx="1217283" cy="1145963"/>
            <a:chOff x="2892274" y="1701027"/>
            <a:chExt cx="914400" cy="914400"/>
          </a:xfrm>
        </p:grpSpPr>
        <p:sp>
          <p:nvSpPr>
            <p:cNvPr id="177" name="Oval 176"/>
            <p:cNvSpPr/>
            <p:nvPr/>
          </p:nvSpPr>
          <p:spPr bwMode="gray">
            <a:xfrm>
              <a:off x="2892274" y="1701027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rgbClr val="0078B5"/>
                </a:gs>
                <a:gs pos="100000">
                  <a:srgbClr val="009FEE"/>
                </a:gs>
              </a:gsLst>
              <a:lin ang="16200000" scaled="1"/>
              <a:tileRect/>
            </a:gradFill>
            <a:ln w="1905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3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940161" y="1842424"/>
              <a:ext cx="808284" cy="667171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fontAlgn="auto">
                <a:lnSpc>
                  <a:spcPct val="85000"/>
                </a:lnSpc>
                <a:spcBef>
                  <a:spcPts val="376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srgbClr val="FFFFFF"/>
                  </a:solidFill>
                  <a:latin typeface="Arial"/>
                  <a:ea typeface="+mn-ea"/>
                </a:rPr>
                <a:t>Phase II</a:t>
              </a:r>
            </a:p>
            <a:p>
              <a:pPr algn="ctr" fontAlgn="auto">
                <a:lnSpc>
                  <a:spcPct val="85000"/>
                </a:lnSpc>
                <a:spcBef>
                  <a:spcPts val="376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  <a:t>Business</a:t>
              </a:r>
              <a:b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</a:br>
              <a: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  <a:t>Partner</a:t>
              </a:r>
            </a:p>
          </p:txBody>
        </p:sp>
      </p:grpSp>
      <p:sp>
        <p:nvSpPr>
          <p:cNvPr id="171" name="Rectangle 3"/>
          <p:cNvSpPr>
            <a:spLocks noChangeArrowheads="1"/>
          </p:cNvSpPr>
          <p:nvPr/>
        </p:nvSpPr>
        <p:spPr bwMode="auto">
          <a:xfrm>
            <a:off x="6538267" y="1907963"/>
            <a:ext cx="2377133" cy="4038600"/>
          </a:xfrm>
          <a:prstGeom prst="upArrow">
            <a:avLst>
              <a:gd name="adj1" fmla="val 100000"/>
              <a:gd name="adj2" fmla="val 18543"/>
            </a:avLst>
          </a:prstGeom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3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6538266" y="6096000"/>
            <a:ext cx="2302004" cy="2308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chemeClr val="accent1"/>
                </a:solidFill>
                <a:latin typeface="Arial"/>
                <a:ea typeface="+mn-ea"/>
              </a:rPr>
              <a:t>Agility</a:t>
            </a:r>
            <a:endParaRPr lang="en-US" sz="1500" b="1" dirty="0">
              <a:solidFill>
                <a:schemeClr val="accent1"/>
              </a:solidFill>
              <a:latin typeface="Arial"/>
              <a:ea typeface="+mn-ea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7088518" y="990600"/>
            <a:ext cx="1217283" cy="1145963"/>
            <a:chOff x="4846988" y="1387805"/>
            <a:chExt cx="914400" cy="914400"/>
          </a:xfrm>
        </p:grpSpPr>
        <p:sp>
          <p:nvSpPr>
            <p:cNvPr id="180" name="Oval 179"/>
            <p:cNvSpPr/>
            <p:nvPr/>
          </p:nvSpPr>
          <p:spPr bwMode="gray">
            <a:xfrm>
              <a:off x="4846988" y="1387805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rgbClr val="0078B5"/>
                </a:gs>
                <a:gs pos="100000">
                  <a:srgbClr val="009FEE"/>
                </a:gs>
              </a:gsLst>
              <a:lin ang="16200000" scaled="1"/>
              <a:tileRect/>
            </a:gradFill>
            <a:ln w="1905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3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910243" y="1607900"/>
              <a:ext cx="808284" cy="52514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fontAlgn="auto">
                <a:lnSpc>
                  <a:spcPct val="85000"/>
                </a:lnSpc>
                <a:spcBef>
                  <a:spcPts val="376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srgbClr val="FFFFFF"/>
                  </a:solidFill>
                  <a:latin typeface="Arial"/>
                  <a:ea typeface="+mn-ea"/>
                </a:rPr>
                <a:t>Phase III</a:t>
              </a:r>
            </a:p>
            <a:p>
              <a:pPr algn="ctr" fontAlgn="auto">
                <a:lnSpc>
                  <a:spcPct val="85000"/>
                </a:lnSpc>
                <a:spcBef>
                  <a:spcPts val="376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  <a:t>Service</a:t>
              </a:r>
              <a:b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</a:br>
              <a: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  <a:t>Broker</a:t>
              </a:r>
            </a:p>
          </p:txBody>
        </p:sp>
      </p:grpSp>
      <p:sp>
        <p:nvSpPr>
          <p:cNvPr id="159" name="Rectangle 3"/>
          <p:cNvSpPr>
            <a:spLocks noChangeArrowheads="1"/>
          </p:cNvSpPr>
          <p:nvPr/>
        </p:nvSpPr>
        <p:spPr bwMode="auto">
          <a:xfrm>
            <a:off x="1447445" y="3660562"/>
            <a:ext cx="2377135" cy="2286000"/>
          </a:xfrm>
          <a:prstGeom prst="upArrow">
            <a:avLst>
              <a:gd name="adj1" fmla="val 100000"/>
              <a:gd name="adj2" fmla="val 18543"/>
            </a:avLst>
          </a:prstGeom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3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447446" y="6096000"/>
            <a:ext cx="2302006" cy="2308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chemeClr val="accent1"/>
                </a:solidFill>
                <a:latin typeface="Arial"/>
                <a:ea typeface="+mn-ea"/>
              </a:rPr>
              <a:t>Cost efficiency</a:t>
            </a:r>
            <a:endParaRPr lang="en-US" sz="1500" b="1" dirty="0">
              <a:solidFill>
                <a:schemeClr val="accent1"/>
              </a:solidFill>
              <a:latin typeface="Arial"/>
              <a:ea typeface="+mn-ea"/>
            </a:endParaRPr>
          </a:p>
        </p:txBody>
      </p:sp>
      <p:grpSp>
        <p:nvGrpSpPr>
          <p:cNvPr id="182" name="Group 181"/>
          <p:cNvGrpSpPr/>
          <p:nvPr/>
        </p:nvGrpSpPr>
        <p:grpSpPr>
          <a:xfrm>
            <a:off x="1905000" y="2743199"/>
            <a:ext cx="1217283" cy="1145963"/>
            <a:chOff x="913235" y="1940170"/>
            <a:chExt cx="914400" cy="914400"/>
          </a:xfrm>
        </p:grpSpPr>
        <p:sp>
          <p:nvSpPr>
            <p:cNvPr id="183" name="Oval 182"/>
            <p:cNvSpPr/>
            <p:nvPr/>
          </p:nvSpPr>
          <p:spPr bwMode="gray">
            <a:xfrm>
              <a:off x="913235" y="194017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rgbClr val="0078B5"/>
                </a:gs>
                <a:gs pos="100000">
                  <a:srgbClr val="009FEE"/>
                </a:gs>
              </a:gsLst>
              <a:lin ang="16200000" scaled="1"/>
              <a:tileRect/>
            </a:gradFill>
            <a:ln w="1905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30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968806" y="2148118"/>
              <a:ext cx="808284" cy="56480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fontAlgn="auto">
                <a:lnSpc>
                  <a:spcPct val="85000"/>
                </a:lnSpc>
                <a:spcBef>
                  <a:spcPts val="376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srgbClr val="FFFFFF"/>
                  </a:solidFill>
                  <a:latin typeface="Arial"/>
                  <a:ea typeface="+mn-ea"/>
                </a:rPr>
                <a:t>Phase I</a:t>
              </a:r>
            </a:p>
            <a:p>
              <a:pPr algn="ctr" fontAlgn="auto">
                <a:lnSpc>
                  <a:spcPct val="85000"/>
                </a:lnSpc>
                <a:spcBef>
                  <a:spcPts val="376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  <a:t>Cost</a:t>
              </a:r>
            </a:p>
            <a:p>
              <a:pPr algn="ctr" fontAlgn="auto">
                <a:lnSpc>
                  <a:spcPct val="85000"/>
                </a:lnSpc>
                <a:spcBef>
                  <a:spcPts val="376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FFFFFF"/>
                  </a:solidFill>
                  <a:latin typeface="Arial"/>
                  <a:ea typeface="+mn-ea"/>
                </a:rPr>
                <a:t>Center</a:t>
              </a:r>
            </a:p>
          </p:txBody>
        </p:sp>
      </p:grpSp>
      <p:sp>
        <p:nvSpPr>
          <p:cNvPr id="70" name="Title 1"/>
          <p:cNvSpPr txBox="1">
            <a:spLocks/>
          </p:cNvSpPr>
          <p:nvPr/>
        </p:nvSpPr>
        <p:spPr>
          <a:xfrm>
            <a:off x="457200" y="330200"/>
            <a:ext cx="8229600" cy="812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Journey to the Software-Defined Data Center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62000" y="1914408"/>
            <a:ext cx="0" cy="4181592"/>
          </a:xfrm>
          <a:prstGeom prst="straightConnector1">
            <a:avLst/>
          </a:prstGeom>
          <a:ln w="38100">
            <a:solidFill>
              <a:schemeClr val="tx2"/>
            </a:solidFill>
            <a:miter lim="800000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1524000"/>
            <a:ext cx="12954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Capabilities</a:t>
            </a:r>
          </a:p>
        </p:txBody>
      </p:sp>
      <p:sp>
        <p:nvSpPr>
          <p:cNvPr id="8" name="Freeform 7"/>
          <p:cNvSpPr/>
          <p:nvPr/>
        </p:nvSpPr>
        <p:spPr>
          <a:xfrm>
            <a:off x="1455449" y="4879762"/>
            <a:ext cx="2286000" cy="1097982"/>
          </a:xfrm>
          <a:custGeom>
            <a:avLst/>
            <a:gdLst>
              <a:gd name="connsiteX0" fmla="*/ 26976 w 2346429"/>
              <a:gd name="connsiteY0" fmla="*/ 1103971 h 1103971"/>
              <a:gd name="connsiteX1" fmla="*/ 328059 w 2346429"/>
              <a:gd name="connsiteY1" fmla="*/ 468351 h 1103971"/>
              <a:gd name="connsiteX2" fmla="*/ 2346429 w 2346429"/>
              <a:gd name="connsiteY2" fmla="*/ 0 h 1103971"/>
              <a:gd name="connsiteX0" fmla="*/ 15448 w 2412960"/>
              <a:gd name="connsiteY0" fmla="*/ 1103971 h 1103971"/>
              <a:gd name="connsiteX1" fmla="*/ 394590 w 2412960"/>
              <a:gd name="connsiteY1" fmla="*/ 468351 h 1103971"/>
              <a:gd name="connsiteX2" fmla="*/ 2412960 w 2412960"/>
              <a:gd name="connsiteY2" fmla="*/ 0 h 1103971"/>
              <a:gd name="connsiteX0" fmla="*/ 0 w 2397512"/>
              <a:gd name="connsiteY0" fmla="*/ 1103971 h 1103971"/>
              <a:gd name="connsiteX1" fmla="*/ 379142 w 2397512"/>
              <a:gd name="connsiteY1" fmla="*/ 468351 h 1103971"/>
              <a:gd name="connsiteX2" fmla="*/ 2397512 w 2397512"/>
              <a:gd name="connsiteY2" fmla="*/ 0 h 1103971"/>
              <a:gd name="connsiteX0" fmla="*/ 0 w 2464420"/>
              <a:gd name="connsiteY0" fmla="*/ 922496 h 922496"/>
              <a:gd name="connsiteX1" fmla="*/ 379142 w 2464420"/>
              <a:gd name="connsiteY1" fmla="*/ 286876 h 922496"/>
              <a:gd name="connsiteX2" fmla="*/ 2464420 w 2464420"/>
              <a:gd name="connsiteY2" fmla="*/ 0 h 922496"/>
              <a:gd name="connsiteX0" fmla="*/ 0 w 2464420"/>
              <a:gd name="connsiteY0" fmla="*/ 922496 h 922496"/>
              <a:gd name="connsiteX1" fmla="*/ 379142 w 2464420"/>
              <a:gd name="connsiteY1" fmla="*/ 286876 h 922496"/>
              <a:gd name="connsiteX2" fmla="*/ 2464420 w 2464420"/>
              <a:gd name="connsiteY2" fmla="*/ 0 h 922496"/>
              <a:gd name="connsiteX0" fmla="*/ 0 w 2464420"/>
              <a:gd name="connsiteY0" fmla="*/ 922496 h 922496"/>
              <a:gd name="connsiteX1" fmla="*/ 490654 w 2464420"/>
              <a:gd name="connsiteY1" fmla="*/ 286876 h 922496"/>
              <a:gd name="connsiteX2" fmla="*/ 2464420 w 2464420"/>
              <a:gd name="connsiteY2" fmla="*/ 0 h 92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4420" h="922496">
                <a:moveTo>
                  <a:pt x="0" y="922496"/>
                </a:moveTo>
                <a:cubicBezTo>
                  <a:pt x="35313" y="663229"/>
                  <a:pt x="79918" y="440625"/>
                  <a:pt x="490654" y="286876"/>
                </a:cubicBezTo>
                <a:cubicBezTo>
                  <a:pt x="901390" y="133127"/>
                  <a:pt x="1512850" y="37629"/>
                  <a:pt x="2464420" y="0"/>
                </a:cubicBezTo>
              </a:path>
            </a:pathLst>
          </a:cu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94927" y="5260762"/>
            <a:ext cx="1838874" cy="2774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vSphere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962400" y="2898563"/>
            <a:ext cx="2362200" cy="2362199"/>
            <a:chOff x="3962400" y="2898563"/>
            <a:chExt cx="2362200" cy="2362199"/>
          </a:xfrm>
        </p:grpSpPr>
        <p:sp>
          <p:nvSpPr>
            <p:cNvPr id="10" name="Rounded Rectangle 9"/>
            <p:cNvSpPr/>
            <p:nvPr/>
          </p:nvSpPr>
          <p:spPr>
            <a:xfrm>
              <a:off x="4286569" y="3024816"/>
              <a:ext cx="1809431" cy="58983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62400" y="2898563"/>
              <a:ext cx="2286000" cy="809154"/>
            </a:xfrm>
            <a:custGeom>
              <a:avLst/>
              <a:gdLst>
                <a:gd name="connsiteX0" fmla="*/ 26976 w 2346429"/>
                <a:gd name="connsiteY0" fmla="*/ 1103971 h 1103971"/>
                <a:gd name="connsiteX1" fmla="*/ 328059 w 2346429"/>
                <a:gd name="connsiteY1" fmla="*/ 468351 h 1103971"/>
                <a:gd name="connsiteX2" fmla="*/ 2346429 w 2346429"/>
                <a:gd name="connsiteY2" fmla="*/ 0 h 1103971"/>
                <a:gd name="connsiteX0" fmla="*/ 15448 w 2412960"/>
                <a:gd name="connsiteY0" fmla="*/ 1103971 h 1103971"/>
                <a:gd name="connsiteX1" fmla="*/ 394590 w 2412960"/>
                <a:gd name="connsiteY1" fmla="*/ 468351 h 1103971"/>
                <a:gd name="connsiteX2" fmla="*/ 2412960 w 2412960"/>
                <a:gd name="connsiteY2" fmla="*/ 0 h 1103971"/>
                <a:gd name="connsiteX0" fmla="*/ 0 w 2397512"/>
                <a:gd name="connsiteY0" fmla="*/ 1103971 h 1103971"/>
                <a:gd name="connsiteX1" fmla="*/ 379142 w 2397512"/>
                <a:gd name="connsiteY1" fmla="*/ 468351 h 1103971"/>
                <a:gd name="connsiteX2" fmla="*/ 2397512 w 2397512"/>
                <a:gd name="connsiteY2" fmla="*/ 0 h 1103971"/>
                <a:gd name="connsiteX0" fmla="*/ 0 w 2464420"/>
                <a:gd name="connsiteY0" fmla="*/ 922496 h 922496"/>
                <a:gd name="connsiteX1" fmla="*/ 379142 w 2464420"/>
                <a:gd name="connsiteY1" fmla="*/ 286876 h 922496"/>
                <a:gd name="connsiteX2" fmla="*/ 2464420 w 2464420"/>
                <a:gd name="connsiteY2" fmla="*/ 0 h 922496"/>
                <a:gd name="connsiteX0" fmla="*/ 0 w 2464420"/>
                <a:gd name="connsiteY0" fmla="*/ 922496 h 922496"/>
                <a:gd name="connsiteX1" fmla="*/ 379142 w 2464420"/>
                <a:gd name="connsiteY1" fmla="*/ 286876 h 922496"/>
                <a:gd name="connsiteX2" fmla="*/ 2464420 w 2464420"/>
                <a:gd name="connsiteY2" fmla="*/ 0 h 922496"/>
                <a:gd name="connsiteX0" fmla="*/ 0 w 2464420"/>
                <a:gd name="connsiteY0" fmla="*/ 922496 h 922496"/>
                <a:gd name="connsiteX1" fmla="*/ 490654 w 2464420"/>
                <a:gd name="connsiteY1" fmla="*/ 286876 h 922496"/>
                <a:gd name="connsiteX2" fmla="*/ 2464420 w 2464420"/>
                <a:gd name="connsiteY2" fmla="*/ 0 h 92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4420" h="922496">
                  <a:moveTo>
                    <a:pt x="0" y="922496"/>
                  </a:moveTo>
                  <a:cubicBezTo>
                    <a:pt x="35313" y="663229"/>
                    <a:pt x="79918" y="440625"/>
                    <a:pt x="490654" y="286876"/>
                  </a:cubicBezTo>
                  <a:cubicBezTo>
                    <a:pt x="901390" y="133127"/>
                    <a:pt x="1512850" y="37629"/>
                    <a:pt x="2464420" y="0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70075" y="3227724"/>
              <a:ext cx="1854525" cy="2774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dirty="0" err="1" smtClean="0">
                  <a:solidFill>
                    <a:schemeClr val="tx2"/>
                  </a:solidFill>
                </a:rPr>
                <a:t>vCloud</a:t>
              </a:r>
              <a:r>
                <a:rPr lang="en-US" sz="1600" b="1" dirty="0" smtClean="0">
                  <a:solidFill>
                    <a:schemeClr val="tx2"/>
                  </a:solidFill>
                </a:rPr>
                <a:t> Suite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078381" y="3715210"/>
              <a:ext cx="2225806" cy="154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schemeClr val="tx2"/>
                  </a:solidFill>
                </a:rPr>
                <a:t>On-Demand Infra. and Apps</a:t>
              </a:r>
              <a:endParaRPr lang="en-US" sz="1200" dirty="0">
                <a:solidFill>
                  <a:schemeClr val="tx2"/>
                </a:solidFill>
              </a:endParaRPr>
            </a:p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srgbClr val="000000"/>
                  </a:solidFill>
                </a:rPr>
                <a:t>Business </a:t>
              </a:r>
              <a:r>
                <a:rPr lang="en-US" sz="1200" dirty="0">
                  <a:solidFill>
                    <a:srgbClr val="000000"/>
                  </a:solidFill>
                </a:rPr>
                <a:t>Continuity / Disaster Recovery</a:t>
              </a:r>
            </a:p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schemeClr val="tx2"/>
                  </a:solidFill>
                </a:rPr>
                <a:t>Secure &amp; Compliant Network</a:t>
              </a:r>
            </a:p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14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72" name="Freeform 71"/>
          <p:cNvSpPr/>
          <p:nvPr/>
        </p:nvSpPr>
        <p:spPr>
          <a:xfrm>
            <a:off x="6501449" y="2136563"/>
            <a:ext cx="2286000" cy="762000"/>
          </a:xfrm>
          <a:custGeom>
            <a:avLst/>
            <a:gdLst>
              <a:gd name="connsiteX0" fmla="*/ 26976 w 2346429"/>
              <a:gd name="connsiteY0" fmla="*/ 1103971 h 1103971"/>
              <a:gd name="connsiteX1" fmla="*/ 328059 w 2346429"/>
              <a:gd name="connsiteY1" fmla="*/ 468351 h 1103971"/>
              <a:gd name="connsiteX2" fmla="*/ 2346429 w 2346429"/>
              <a:gd name="connsiteY2" fmla="*/ 0 h 1103971"/>
              <a:gd name="connsiteX0" fmla="*/ 15448 w 2412960"/>
              <a:gd name="connsiteY0" fmla="*/ 1103971 h 1103971"/>
              <a:gd name="connsiteX1" fmla="*/ 394590 w 2412960"/>
              <a:gd name="connsiteY1" fmla="*/ 468351 h 1103971"/>
              <a:gd name="connsiteX2" fmla="*/ 2412960 w 2412960"/>
              <a:gd name="connsiteY2" fmla="*/ 0 h 1103971"/>
              <a:gd name="connsiteX0" fmla="*/ 0 w 2397512"/>
              <a:gd name="connsiteY0" fmla="*/ 1103971 h 1103971"/>
              <a:gd name="connsiteX1" fmla="*/ 379142 w 2397512"/>
              <a:gd name="connsiteY1" fmla="*/ 468351 h 1103971"/>
              <a:gd name="connsiteX2" fmla="*/ 2397512 w 2397512"/>
              <a:gd name="connsiteY2" fmla="*/ 0 h 1103971"/>
              <a:gd name="connsiteX0" fmla="*/ 0 w 2464420"/>
              <a:gd name="connsiteY0" fmla="*/ 922496 h 922496"/>
              <a:gd name="connsiteX1" fmla="*/ 379142 w 2464420"/>
              <a:gd name="connsiteY1" fmla="*/ 286876 h 922496"/>
              <a:gd name="connsiteX2" fmla="*/ 2464420 w 2464420"/>
              <a:gd name="connsiteY2" fmla="*/ 0 h 922496"/>
              <a:gd name="connsiteX0" fmla="*/ 0 w 2464420"/>
              <a:gd name="connsiteY0" fmla="*/ 922496 h 922496"/>
              <a:gd name="connsiteX1" fmla="*/ 379142 w 2464420"/>
              <a:gd name="connsiteY1" fmla="*/ 286876 h 922496"/>
              <a:gd name="connsiteX2" fmla="*/ 2464420 w 2464420"/>
              <a:gd name="connsiteY2" fmla="*/ 0 h 922496"/>
              <a:gd name="connsiteX0" fmla="*/ 0 w 2464420"/>
              <a:gd name="connsiteY0" fmla="*/ 922496 h 922496"/>
              <a:gd name="connsiteX1" fmla="*/ 490654 w 2464420"/>
              <a:gd name="connsiteY1" fmla="*/ 286876 h 922496"/>
              <a:gd name="connsiteX2" fmla="*/ 2464420 w 2464420"/>
              <a:gd name="connsiteY2" fmla="*/ 0 h 92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4420" h="922496">
                <a:moveTo>
                  <a:pt x="0" y="922496"/>
                </a:moveTo>
                <a:cubicBezTo>
                  <a:pt x="35313" y="663229"/>
                  <a:pt x="79918" y="440625"/>
                  <a:pt x="490654" y="286876"/>
                </a:cubicBezTo>
                <a:cubicBezTo>
                  <a:pt x="901390" y="133127"/>
                  <a:pt x="1512850" y="37629"/>
                  <a:pt x="2464420" y="0"/>
                </a:cubicBezTo>
              </a:path>
            </a:pathLst>
          </a:cu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447800" y="3736762"/>
            <a:ext cx="2286000" cy="1143000"/>
            <a:chOff x="1447800" y="3736762"/>
            <a:chExt cx="2286000" cy="1143000"/>
          </a:xfrm>
        </p:grpSpPr>
        <p:sp>
          <p:nvSpPr>
            <p:cNvPr id="84" name="Rounded Rectangle 83"/>
            <p:cNvSpPr/>
            <p:nvPr/>
          </p:nvSpPr>
          <p:spPr>
            <a:xfrm>
              <a:off x="1676400" y="4014408"/>
              <a:ext cx="1809431" cy="58983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894927" y="4084704"/>
              <a:ext cx="1610273" cy="2774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</a:rPr>
                <a:t>vSphere with Ops </a:t>
              </a:r>
              <a:r>
                <a:rPr lang="en-US" sz="1600" b="1" dirty="0" err="1" smtClean="0">
                  <a:solidFill>
                    <a:schemeClr val="tx2"/>
                  </a:solidFill>
                </a:rPr>
                <a:t>Mgt</a:t>
              </a:r>
              <a:endParaRPr lang="en-US" sz="1600" b="1" dirty="0" smtClean="0">
                <a:solidFill>
                  <a:schemeClr val="tx2"/>
                </a:solidFill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1447800" y="3736762"/>
              <a:ext cx="2286000" cy="1143000"/>
            </a:xfrm>
            <a:custGeom>
              <a:avLst/>
              <a:gdLst>
                <a:gd name="connsiteX0" fmla="*/ 26976 w 2346429"/>
                <a:gd name="connsiteY0" fmla="*/ 1103971 h 1103971"/>
                <a:gd name="connsiteX1" fmla="*/ 328059 w 2346429"/>
                <a:gd name="connsiteY1" fmla="*/ 468351 h 1103971"/>
                <a:gd name="connsiteX2" fmla="*/ 2346429 w 2346429"/>
                <a:gd name="connsiteY2" fmla="*/ 0 h 1103971"/>
                <a:gd name="connsiteX0" fmla="*/ 15448 w 2412960"/>
                <a:gd name="connsiteY0" fmla="*/ 1103971 h 1103971"/>
                <a:gd name="connsiteX1" fmla="*/ 394590 w 2412960"/>
                <a:gd name="connsiteY1" fmla="*/ 468351 h 1103971"/>
                <a:gd name="connsiteX2" fmla="*/ 2412960 w 2412960"/>
                <a:gd name="connsiteY2" fmla="*/ 0 h 1103971"/>
                <a:gd name="connsiteX0" fmla="*/ 0 w 2397512"/>
                <a:gd name="connsiteY0" fmla="*/ 1103971 h 1103971"/>
                <a:gd name="connsiteX1" fmla="*/ 379142 w 2397512"/>
                <a:gd name="connsiteY1" fmla="*/ 468351 h 1103971"/>
                <a:gd name="connsiteX2" fmla="*/ 2397512 w 2397512"/>
                <a:gd name="connsiteY2" fmla="*/ 0 h 1103971"/>
                <a:gd name="connsiteX0" fmla="*/ 0 w 2464420"/>
                <a:gd name="connsiteY0" fmla="*/ 922496 h 922496"/>
                <a:gd name="connsiteX1" fmla="*/ 379142 w 2464420"/>
                <a:gd name="connsiteY1" fmla="*/ 286876 h 922496"/>
                <a:gd name="connsiteX2" fmla="*/ 2464420 w 2464420"/>
                <a:gd name="connsiteY2" fmla="*/ 0 h 922496"/>
                <a:gd name="connsiteX0" fmla="*/ 0 w 2464420"/>
                <a:gd name="connsiteY0" fmla="*/ 922496 h 922496"/>
                <a:gd name="connsiteX1" fmla="*/ 379142 w 2464420"/>
                <a:gd name="connsiteY1" fmla="*/ 286876 h 922496"/>
                <a:gd name="connsiteX2" fmla="*/ 2464420 w 2464420"/>
                <a:gd name="connsiteY2" fmla="*/ 0 h 922496"/>
                <a:gd name="connsiteX0" fmla="*/ 0 w 2464420"/>
                <a:gd name="connsiteY0" fmla="*/ 922496 h 922496"/>
                <a:gd name="connsiteX1" fmla="*/ 490654 w 2464420"/>
                <a:gd name="connsiteY1" fmla="*/ 286876 h 922496"/>
                <a:gd name="connsiteX2" fmla="*/ 2464420 w 2464420"/>
                <a:gd name="connsiteY2" fmla="*/ 0 h 92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4420" h="922496">
                  <a:moveTo>
                    <a:pt x="0" y="922496"/>
                  </a:moveTo>
                  <a:cubicBezTo>
                    <a:pt x="35313" y="663229"/>
                    <a:pt x="79918" y="440625"/>
                    <a:pt x="490654" y="286876"/>
                  </a:cubicBezTo>
                  <a:cubicBezTo>
                    <a:pt x="901390" y="133127"/>
                    <a:pt x="1512850" y="37629"/>
                    <a:pt x="2464420" y="0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587160" y="5576338"/>
            <a:ext cx="2225806" cy="3702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Data Center Consolidation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87160" y="4642894"/>
            <a:ext cx="2225806" cy="3702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Optimized Capacity and Operations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35332" y="2677890"/>
            <a:ext cx="2225806" cy="15455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IT Cost Transparency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Network Virtualization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Software-Defined Storage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1362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00" y="-76200"/>
            <a:ext cx="8728486" cy="812800"/>
          </a:xfrm>
        </p:spPr>
        <p:txBody>
          <a:bodyPr/>
          <a:lstStyle/>
          <a:p>
            <a:r>
              <a:rPr lang="en-US" sz="2000" dirty="0" smtClean="0"/>
              <a:t>Groundwork for a SINGLE Engineered </a:t>
            </a:r>
            <a:r>
              <a:rPr lang="en-US" sz="2000" dirty="0"/>
              <a:t>S</a:t>
            </a:r>
            <a:r>
              <a:rPr lang="en-US" sz="2000" dirty="0" smtClean="0"/>
              <a:t>uite </a:t>
            </a:r>
            <a:r>
              <a:rPr lang="en-US" sz="2000" b="0" dirty="0"/>
              <a:t>(with regular release cadence) </a:t>
            </a:r>
            <a:r>
              <a:rPr lang="en-US" sz="2000" dirty="0"/>
              <a:t>t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e SIMPLE </a:t>
            </a:r>
            <a:r>
              <a:rPr lang="en-US" sz="2000" dirty="0"/>
              <a:t>f</a:t>
            </a:r>
            <a:r>
              <a:rPr lang="en-US" sz="2000" dirty="0" smtClean="0"/>
              <a:t>or Customers </a:t>
            </a:r>
            <a:r>
              <a:rPr lang="en-US" sz="2000" dirty="0"/>
              <a:t>to </a:t>
            </a:r>
            <a:r>
              <a:rPr lang="en-US" sz="2000" dirty="0" smtClean="0"/>
              <a:t>Purchase</a:t>
            </a:r>
            <a:r>
              <a:rPr lang="en-US" sz="2000" dirty="0"/>
              <a:t>, </a:t>
            </a:r>
            <a:r>
              <a:rPr lang="en-US" sz="2000" dirty="0" smtClean="0"/>
              <a:t>Deploy </a:t>
            </a:r>
            <a:r>
              <a:rPr lang="en-US" sz="2000" dirty="0"/>
              <a:t>and </a:t>
            </a:r>
            <a:r>
              <a:rPr lang="en-US" sz="2000" dirty="0" smtClean="0"/>
              <a:t>Operate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32635" y="1682496"/>
            <a:ext cx="5678731" cy="4233383"/>
            <a:chOff x="1217612" y="2050322"/>
            <a:chExt cx="7569670" cy="423338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217612" y="2065164"/>
              <a:ext cx="7569670" cy="3141297"/>
            </a:xfrm>
            <a:prstGeom prst="roundRect">
              <a:avLst>
                <a:gd name="adj" fmla="val 4710"/>
              </a:avLst>
            </a:prstGeom>
            <a:solidFill>
              <a:srgbClr val="C6C6C6"/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/>
              <a:endParaRPr lang="en-US" sz="700" kern="0" cap="all" dirty="0" err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259317" y="2108614"/>
              <a:ext cx="7498080" cy="3063240"/>
            </a:xfrm>
            <a:prstGeom prst="roundRect">
              <a:avLst>
                <a:gd name="adj" fmla="val 4542"/>
              </a:avLst>
            </a:prstGeom>
            <a:solidFill>
              <a:srgbClr val="FFFF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rtlCol="0" anchor="ctr"/>
            <a:lstStyle/>
            <a:p>
              <a:pPr defTabSz="342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47762" y="2050322"/>
              <a:ext cx="5832772" cy="3103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351212" y="5679947"/>
              <a:ext cx="846005" cy="587585"/>
              <a:chOff x="1262998" y="5753102"/>
              <a:chExt cx="921402" cy="6399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495287" y="5753102"/>
                <a:ext cx="510302" cy="510169"/>
                <a:chOff x="-9504" y="3143658"/>
                <a:chExt cx="688376" cy="688196"/>
              </a:xfrm>
            </p:grpSpPr>
            <p:sp>
              <p:nvSpPr>
                <p:cNvPr id="20" name="Oval 19"/>
                <p:cNvSpPr/>
                <p:nvPr/>
              </p:nvSpPr>
              <p:spPr bwMode="gray">
                <a:xfrm>
                  <a:off x="-9504" y="3143658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19" name="Picture 18" descr="compute 1.png"/>
                <p:cNvPicPr>
                  <a:picLocks noChangeAspect="1"/>
                </p:cNvPicPr>
                <p:nvPr/>
              </p:nvPicPr>
              <p:blipFill>
                <a:blip r:embed="rId4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46372" y="3304000"/>
                  <a:ext cx="376624" cy="367512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1262998" y="6191929"/>
                <a:ext cx="921402" cy="201123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Compute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36584" y="5665113"/>
              <a:ext cx="10274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Physical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Hardware</a:t>
              </a:r>
              <a:endParaRPr lang="en-US" sz="800" b="1" kern="0" dirty="0">
                <a:solidFill>
                  <a:srgbClr val="595959"/>
                </a:solidFill>
                <a:latin typeface="+mj-lt"/>
                <a:ea typeface="+mn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36584" y="2474009"/>
              <a:ext cx="1484664" cy="1015574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Policy-based Management </a:t>
              </a:r>
              <a:r>
                <a:rPr lang="en-US" sz="12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&amp; Automation</a:t>
              </a:r>
              <a:endParaRPr lang="en-US" sz="12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75999" y="3230880"/>
              <a:ext cx="1371600" cy="46166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</a:t>
              </a:r>
              <a:r>
                <a:rPr lang="en-US" sz="1200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Automation </a:t>
              </a:r>
              <a:endParaRPr lang="en-US" sz="1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n-ea"/>
                <a:cs typeface="Arial"/>
              </a:endParaRPr>
            </a:p>
          </p:txBody>
        </p:sp>
        <p:pic>
          <p:nvPicPr>
            <p:cNvPr id="33" name="Picture 6" descr="C:\Users\Abject-3D\Desktop\VMWare Files\FINAL diagrams\Basic Virtualization\3D PNGs\DGRM_vCenter_Overview_R3_Q109_4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447" y="2678138"/>
              <a:ext cx="409656" cy="44647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78000"/>
                </a:prst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4556882" y="3230880"/>
              <a:ext cx="19705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Operations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74" y="2723268"/>
              <a:ext cx="440963" cy="29542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LeftDown"/>
              <a:lightRig rig="threePt" dir="t"/>
            </a:scene3d>
            <a:sp3d extrusionH="3810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323776" y="3230880"/>
              <a:ext cx="17974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Business</a:t>
              </a:r>
            </a:p>
          </p:txBody>
        </p:sp>
        <p:pic>
          <p:nvPicPr>
            <p:cNvPr id="29" name="Picture 2" descr="C:\Users\Abject-3D\Desktop\VMWare Files\FINAL diagrams\Basic Virtualization\3D PNGs\VMW_09Q3_DGRM_SRM_SharedRecSite_R2_Comm_0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594" y="2667000"/>
              <a:ext cx="404397" cy="46826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1391585" y="2132657"/>
              <a:ext cx="7217427" cy="3077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50000"/>
                      <a:alpha val="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5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txBody>
            <a:bodyPr wrap="square" lIns="91352" tIns="45676" rIns="91352" bIns="45676" anchor="ctr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j-lt"/>
                </a:rPr>
                <a:t>Software-Defined Data Center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1391585" y="3640234"/>
              <a:ext cx="7217427" cy="1410734"/>
            </a:xfrm>
            <a:prstGeom prst="roundRect">
              <a:avLst>
                <a:gd name="adj" fmla="val 6299"/>
              </a:avLst>
            </a:prstGeom>
            <a:solidFill>
              <a:schemeClr val="accent1">
                <a:lumMod val="20000"/>
                <a:lumOff val="80000"/>
                <a:alpha val="85000"/>
              </a:schemeClr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36584" y="3777734"/>
              <a:ext cx="1253737" cy="830908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rPr>
                <a:t>Virtualized Infrastructure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rot="16200000">
              <a:off x="3610773" y="5452858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3009722" y="4447401"/>
              <a:ext cx="153552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Compute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43212" y="3942610"/>
              <a:ext cx="468545" cy="468423"/>
              <a:chOff x="1271397" y="3715083"/>
              <a:chExt cx="468545" cy="468423"/>
            </a:xfrm>
          </p:grpSpPr>
          <p:sp>
            <p:nvSpPr>
              <p:cNvPr id="53" name="Oval 52"/>
              <p:cNvSpPr/>
              <p:nvPr/>
            </p:nvSpPr>
            <p:spPr bwMode="gray">
              <a:xfrm>
                <a:off x="1271397" y="3715083"/>
                <a:ext cx="468545" cy="468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52" name="Picture 51" descr="compute 1.png"/>
              <p:cNvPicPr>
                <a:picLocks noChangeAspect="1"/>
              </p:cNvPicPr>
              <p:nvPr/>
            </p:nvPicPr>
            <p:blipFill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377495" y="3824221"/>
                <a:ext cx="256350" cy="250149"/>
              </a:xfrm>
              <a:prstGeom prst="rect">
                <a:avLst/>
              </a:prstGeom>
              <a:effectLst/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5154847" y="5679941"/>
              <a:ext cx="706076" cy="592792"/>
              <a:chOff x="2606958" y="6119097"/>
              <a:chExt cx="706076" cy="59279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606958" y="6527223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Network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720379" y="6119097"/>
                <a:ext cx="468545" cy="468423"/>
                <a:chOff x="-1037" y="2299679"/>
                <a:chExt cx="688376" cy="688196"/>
              </a:xfrm>
            </p:grpSpPr>
            <p:sp>
              <p:nvSpPr>
                <p:cNvPr id="68" name="Oval 67"/>
                <p:cNvSpPr/>
                <p:nvPr/>
              </p:nvSpPr>
              <p:spPr bwMode="gray">
                <a:xfrm>
                  <a:off x="-1037" y="2299679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67" name="Picture 66" descr="network1.png"/>
                <p:cNvPicPr>
                  <a:picLocks noChangeAspect="1"/>
                </p:cNvPicPr>
                <p:nvPr/>
              </p:nvPicPr>
              <p:blipFill>
                <a:blip r:embed="rId9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8857" y="2453035"/>
                  <a:ext cx="308588" cy="381484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4791872" y="4447401"/>
              <a:ext cx="142977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Network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 rot="16200000">
              <a:off x="5305648" y="5449820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59" name="Group 58"/>
            <p:cNvGrpSpPr/>
            <p:nvPr/>
          </p:nvGrpSpPr>
          <p:grpSpPr>
            <a:xfrm>
              <a:off x="5272487" y="3942610"/>
              <a:ext cx="468545" cy="468423"/>
              <a:chOff x="2686502" y="4460861"/>
              <a:chExt cx="510302" cy="510169"/>
            </a:xfrm>
          </p:grpSpPr>
          <p:sp>
            <p:nvSpPr>
              <p:cNvPr id="62" name="Oval 61"/>
              <p:cNvSpPr/>
              <p:nvPr/>
            </p:nvSpPr>
            <p:spPr bwMode="gray">
              <a:xfrm>
                <a:off x="2686502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61" name="Picture 60" descr="network1.png"/>
              <p:cNvPicPr>
                <a:picLocks noChangeAspect="1"/>
              </p:cNvPicPr>
              <p:nvPr/>
            </p:nvPicPr>
            <p:blipFill>
              <a:blip r:embed="rId9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835398" y="4574546"/>
                <a:ext cx="228760" cy="282799"/>
              </a:xfrm>
              <a:prstGeom prst="rect">
                <a:avLst/>
              </a:prstGeom>
              <a:effectLst/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6856412" y="5679943"/>
              <a:ext cx="706076" cy="603762"/>
              <a:chOff x="3717947" y="6021819"/>
              <a:chExt cx="706076" cy="603762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3717947" y="6440915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Storage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3825912" y="6021819"/>
                <a:ext cx="468545" cy="468423"/>
                <a:chOff x="23802" y="1430027"/>
                <a:chExt cx="688376" cy="688196"/>
              </a:xfrm>
            </p:grpSpPr>
            <p:sp>
              <p:nvSpPr>
                <p:cNvPr id="83" name="Oval 82"/>
                <p:cNvSpPr/>
                <p:nvPr/>
              </p:nvSpPr>
              <p:spPr bwMode="gray">
                <a:xfrm>
                  <a:off x="23802" y="1430027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82" name="Picture 81" descr="storage.png"/>
                <p:cNvPicPr>
                  <a:picLocks noChangeAspect="1"/>
                </p:cNvPicPr>
                <p:nvPr/>
              </p:nvPicPr>
              <p:blipFill>
                <a:blip r:embed="rId10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01546" y="1602214"/>
                  <a:ext cx="332888" cy="343822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72" name="TextBox 71"/>
            <p:cNvSpPr txBox="1"/>
            <p:nvPr/>
          </p:nvSpPr>
          <p:spPr>
            <a:xfrm>
              <a:off x="6447607" y="4447401"/>
              <a:ext cx="1602840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Storage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16200000">
              <a:off x="7001668" y="5452859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74" name="Group 73"/>
            <p:cNvGrpSpPr/>
            <p:nvPr/>
          </p:nvGrpSpPr>
          <p:grpSpPr>
            <a:xfrm>
              <a:off x="6976655" y="3942610"/>
              <a:ext cx="468545" cy="468423"/>
              <a:chOff x="3898686" y="4460861"/>
              <a:chExt cx="510302" cy="510169"/>
            </a:xfrm>
          </p:grpSpPr>
          <p:sp>
            <p:nvSpPr>
              <p:cNvPr id="77" name="Oval 76"/>
              <p:cNvSpPr/>
              <p:nvPr/>
            </p:nvSpPr>
            <p:spPr bwMode="gray">
              <a:xfrm>
                <a:off x="3898686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76" name="Picture 75" descr="storage.png"/>
              <p:cNvPicPr>
                <a:picLocks noChangeAspect="1"/>
              </p:cNvPicPr>
              <p:nvPr/>
            </p:nvPicPr>
            <p:blipFill>
              <a:blip r:embed="rId10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030450" y="4588506"/>
                <a:ext cx="246774" cy="25488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50" name="Rectangle 49"/>
          <p:cNvSpPr/>
          <p:nvPr/>
        </p:nvSpPr>
        <p:spPr>
          <a:xfrm>
            <a:off x="3048000" y="3429000"/>
            <a:ext cx="1139413" cy="1100012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6330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IT Pain Points </a:t>
            </a:r>
            <a:r>
              <a:rPr lang="en-US" dirty="0"/>
              <a:t>T</a:t>
            </a:r>
            <a:r>
              <a:rPr lang="en-US" dirty="0" smtClean="0"/>
              <a:t>hat Have Kept CIOs Up at Night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34227" y="1356064"/>
            <a:ext cx="4342705" cy="3748313"/>
            <a:chOff x="2334221" y="1356060"/>
            <a:chExt cx="4342705" cy="37483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617" y="1765300"/>
              <a:ext cx="2105025" cy="13716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01" y="1765300"/>
              <a:ext cx="2105025" cy="1371600"/>
            </a:xfrm>
            <a:prstGeom prst="rect">
              <a:avLst/>
            </a:prstGeom>
          </p:spPr>
        </p:pic>
        <p:sp>
          <p:nvSpPr>
            <p:cNvPr id="13" name="Round Same Side Corner Rectangle 12"/>
            <p:cNvSpPr/>
            <p:nvPr/>
          </p:nvSpPr>
          <p:spPr>
            <a:xfrm>
              <a:off x="2334221" y="1356060"/>
              <a:ext cx="2115406" cy="457200"/>
            </a:xfrm>
            <a:prstGeom prst="round2SameRect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>
                  <a:solidFill>
                    <a:srgbClr val="FFFFFF"/>
                  </a:solidFill>
                </a:rPr>
                <a:t>Inefficiency</a:t>
              </a:r>
            </a:p>
          </p:txBody>
        </p:sp>
        <p:sp>
          <p:nvSpPr>
            <p:cNvPr id="35" name="Round Same Side Corner Rectangle 34"/>
            <p:cNvSpPr/>
            <p:nvPr/>
          </p:nvSpPr>
          <p:spPr>
            <a:xfrm>
              <a:off x="4573806" y="1356060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Downtime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3127169"/>
              <a:ext cx="2099462" cy="197720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Challenging to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/>
              </a:r>
              <a:br>
                <a:rPr lang="en-US" sz="1400" b="1" dirty="0" smtClean="0">
                  <a:solidFill>
                    <a:schemeClr val="tx1"/>
                  </a:solidFill>
                </a:rPr>
              </a:br>
              <a:r>
                <a:rPr lang="en-US" sz="1400" b="1" dirty="0" smtClean="0">
                  <a:solidFill>
                    <a:schemeClr val="tx1"/>
                  </a:solidFill>
                </a:rPr>
                <a:t>meet </a:t>
              </a:r>
              <a:r>
                <a:rPr lang="en-US" sz="1400" b="1" dirty="0">
                  <a:solidFill>
                    <a:schemeClr val="tx1"/>
                  </a:solidFill>
                </a:rPr>
                <a:t>SLAs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Long issue identification / resolution times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Security and compliance issues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4303" y="3127169"/>
              <a:ext cx="2099462" cy="197720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171450" indent="-171450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 sz="1100" b="1">
                  <a:solidFill>
                    <a:schemeClr val="tx1"/>
                  </a:solidFill>
                </a:defRPr>
              </a:lvl1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>
                <a:defRPr/>
              </a:pPr>
              <a:r>
                <a:rPr lang="en-US" sz="1400" dirty="0"/>
                <a:t>High </a:t>
              </a:r>
              <a:r>
                <a:rPr lang="en-US" sz="1400" dirty="0" err="1"/>
                <a:t>capex</a:t>
              </a:r>
              <a:r>
                <a:rPr lang="en-US" sz="1400" dirty="0"/>
                <a:t> and </a:t>
              </a:r>
              <a:r>
                <a:rPr lang="en-US" sz="1400" dirty="0" err="1"/>
                <a:t>opex</a:t>
              </a:r>
              <a:endParaRPr lang="en-US" sz="1400" dirty="0"/>
            </a:p>
            <a:p>
              <a:pPr>
                <a:defRPr/>
              </a:pPr>
              <a:r>
                <a:rPr lang="en-US" sz="1400" dirty="0"/>
                <a:t>High complexity, </a:t>
              </a:r>
              <a:r>
                <a:rPr lang="en-US" sz="1400" dirty="0" smtClean="0"/>
                <a:t>IT in silos</a:t>
              </a:r>
              <a:endParaRPr lang="en-US" sz="1400" dirty="0"/>
            </a:p>
            <a:p>
              <a:pPr>
                <a:defRPr/>
              </a:pPr>
              <a:r>
                <a:rPr lang="en-US" sz="1400" dirty="0"/>
                <a:t>Operational inefficiencies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88697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 bwMode="gray">
          <a:xfrm>
            <a:off x="254136" y="838200"/>
            <a:ext cx="4178300" cy="5257800"/>
          </a:xfrm>
          <a:prstGeom prst="roundRect">
            <a:avLst>
              <a:gd name="adj" fmla="val 3451"/>
            </a:avLst>
          </a:prstGeom>
          <a:gradFill flip="none" rotWithShape="1">
            <a:gsLst>
              <a:gs pos="64000">
                <a:srgbClr val="003D79">
                  <a:lumMod val="20000"/>
                  <a:lumOff val="80000"/>
                </a:srgbClr>
              </a:gs>
              <a:gs pos="100000">
                <a:srgbClr val="FFFFFF">
                  <a:alpha val="72000"/>
                </a:srgbClr>
              </a:gs>
              <a:gs pos="0">
                <a:srgbClr val="FFFFFF">
                  <a:alpha val="55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003D79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34270" tIns="17135" rIns="34270" bIns="1713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ea typeface="ＭＳ Ｐゴシック"/>
            </a:endParaRPr>
          </a:p>
        </p:txBody>
      </p:sp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Compute: Designed to Capture New Workloads and BCA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26564" y="6261670"/>
            <a:ext cx="7255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VMware </a:t>
            </a:r>
            <a:r>
              <a:rPr lang="en-US" sz="800" dirty="0">
                <a:solidFill>
                  <a:srgbClr val="FFFFFF"/>
                </a:solidFill>
              </a:rPr>
              <a:t>estimates, </a:t>
            </a:r>
            <a:br>
              <a:rPr lang="en-US" sz="800" dirty="0">
                <a:solidFill>
                  <a:srgbClr val="FFFFFF"/>
                </a:solidFill>
              </a:rPr>
            </a:br>
            <a:r>
              <a:rPr lang="en-US" sz="800" b="1" dirty="0">
                <a:solidFill>
                  <a:srgbClr val="FFFFFF"/>
                </a:solidFill>
              </a:rPr>
              <a:t>Note: </a:t>
            </a:r>
            <a:r>
              <a:rPr lang="en-US" sz="800" dirty="0">
                <a:solidFill>
                  <a:srgbClr val="FFFFFF"/>
                </a:solidFill>
              </a:rPr>
              <a:t>Server </a:t>
            </a:r>
            <a:r>
              <a:rPr lang="en-US" sz="800" dirty="0" smtClean="0">
                <a:solidFill>
                  <a:srgbClr val="FFFFFF"/>
                </a:solidFill>
              </a:rPr>
              <a:t>workloads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 bwMode="gray">
          <a:xfrm>
            <a:off x="4703234" y="838200"/>
            <a:ext cx="4178300" cy="5257800"/>
          </a:xfrm>
          <a:prstGeom prst="roundRect">
            <a:avLst>
              <a:gd name="adj" fmla="val 3451"/>
            </a:avLst>
          </a:prstGeom>
          <a:gradFill flip="none" rotWithShape="1">
            <a:gsLst>
              <a:gs pos="64000">
                <a:srgbClr val="003D79">
                  <a:lumMod val="20000"/>
                  <a:lumOff val="80000"/>
                </a:srgbClr>
              </a:gs>
              <a:gs pos="100000">
                <a:srgbClr val="FFFFFF">
                  <a:alpha val="72000"/>
                </a:srgbClr>
              </a:gs>
              <a:gs pos="0">
                <a:srgbClr val="FFFFFF">
                  <a:alpha val="55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003D79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34270" tIns="17135" rIns="34270" bIns="1713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1689" y="889933"/>
            <a:ext cx="318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D79"/>
                </a:solidFill>
                <a:latin typeface="Arial"/>
                <a:ea typeface="ＭＳ Ｐゴシック"/>
              </a:rPr>
              <a:t>Optimized </a:t>
            </a:r>
            <a:r>
              <a:rPr lang="en-US" sz="1800" b="1" dirty="0">
                <a:solidFill>
                  <a:srgbClr val="003D79"/>
                </a:solidFill>
                <a:latin typeface="Arial"/>
                <a:ea typeface="ＭＳ Ｐゴシック"/>
              </a:rPr>
              <a:t>for Next Gen Cloud Applications </a:t>
            </a:r>
            <a:r>
              <a:rPr lang="en-US" sz="1800" b="1" dirty="0" smtClean="0">
                <a:solidFill>
                  <a:srgbClr val="003D79"/>
                </a:solidFill>
                <a:latin typeface="Arial"/>
                <a:ea typeface="ＭＳ Ｐゴシック"/>
              </a:rPr>
              <a:t>Growth</a:t>
            </a:r>
            <a:endParaRPr lang="en-US" sz="1800" b="1" dirty="0">
              <a:solidFill>
                <a:srgbClr val="003D79"/>
              </a:solidFill>
              <a:latin typeface="Arial"/>
              <a:ea typeface="ＭＳ Ｐゴシック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02770" y="889933"/>
            <a:ext cx="317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D79"/>
                </a:solidFill>
                <a:latin typeface="Arial"/>
                <a:ea typeface="ＭＳ Ｐゴシック"/>
              </a:rPr>
              <a:t>Increasing </a:t>
            </a:r>
            <a:r>
              <a:rPr lang="en-US" sz="1800" b="1" dirty="0">
                <a:solidFill>
                  <a:srgbClr val="003D79"/>
                </a:solidFill>
                <a:latin typeface="Arial"/>
                <a:ea typeface="ＭＳ Ｐゴシック"/>
              </a:rPr>
              <a:t>BCA Virtualization </a:t>
            </a:r>
            <a:r>
              <a:rPr lang="en-US" sz="1800" b="1" dirty="0" smtClean="0">
                <a:solidFill>
                  <a:srgbClr val="003D79"/>
                </a:solidFill>
                <a:latin typeface="Arial"/>
                <a:ea typeface="ＭＳ Ｐゴシック"/>
              </a:rPr>
              <a:t>Share</a:t>
            </a:r>
            <a:endParaRPr lang="en-US" sz="1800" b="1" dirty="0">
              <a:solidFill>
                <a:srgbClr val="003D79"/>
              </a:solidFill>
              <a:latin typeface="Arial"/>
              <a:ea typeface="ＭＳ Ｐゴシック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40586" y="4474674"/>
            <a:ext cx="232247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1400" b="1" dirty="0" smtClean="0">
                <a:solidFill>
                  <a:srgbClr val="333333"/>
                </a:solidFill>
                <a:latin typeface="Arial"/>
                <a:ea typeface="ＭＳ Ｐゴシック"/>
              </a:rPr>
              <a:t>Support for next-generation applications</a:t>
            </a:r>
          </a:p>
          <a:p>
            <a:pPr marL="233363" indent="-233363" algn="l" eaLnBrk="0" hangingPunct="0"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15000"/>
              <a:buFont typeface="Wingdings" pitchFamily="2" charset="2"/>
              <a:buChar char="§"/>
            </a:pPr>
            <a:r>
              <a:rPr lang="en-US" sz="1400" dirty="0" err="1">
                <a:solidFill>
                  <a:srgbClr val="333333"/>
                </a:solidFill>
                <a:latin typeface="+mn-lt"/>
                <a:ea typeface="+mn-ea"/>
              </a:rPr>
              <a:t>Hadoop</a:t>
            </a:r>
            <a:r>
              <a:rPr lang="en-US" sz="1400" dirty="0">
                <a:solidFill>
                  <a:srgbClr val="333333"/>
                </a:solidFill>
                <a:latin typeface="+mn-lt"/>
                <a:ea typeface="+mn-ea"/>
              </a:rPr>
              <a:t> (vSphere Big Data Extensions)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7509" y="4241096"/>
            <a:ext cx="1478613" cy="1322880"/>
            <a:chOff x="477509" y="4374171"/>
            <a:chExt cx="1478613" cy="1322880"/>
          </a:xfrm>
        </p:grpSpPr>
        <p:pic>
          <p:nvPicPr>
            <p:cNvPr id="65" name="Picture 4" descr="https://si0.twimg.com/profile_images/1252505253/elephant_rgb_sq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2002" y="4490907"/>
              <a:ext cx="1045703" cy="1056266"/>
            </a:xfrm>
            <a:prstGeom prst="rect">
              <a:avLst/>
            </a:prstGeom>
            <a:noFill/>
          </p:spPr>
        </p:pic>
        <p:sp>
          <p:nvSpPr>
            <p:cNvPr id="66" name="Rectangle 65"/>
            <p:cNvSpPr/>
            <p:nvPr/>
          </p:nvSpPr>
          <p:spPr bwMode="auto">
            <a:xfrm>
              <a:off x="477509" y="4374171"/>
              <a:ext cx="1478613" cy="1322880"/>
            </a:xfrm>
            <a:prstGeom prst="rect">
              <a:avLst/>
            </a:prstGeom>
            <a:blipFill dpi="0" rotWithShape="1">
              <a:blip r:embed="rId9" cstate="print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4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90697" y="1600200"/>
            <a:ext cx="2905179" cy="1687683"/>
            <a:chOff x="5893632" y="1028979"/>
            <a:chExt cx="2905179" cy="1687683"/>
          </a:xfrm>
        </p:grpSpPr>
        <p:grpSp>
          <p:nvGrpSpPr>
            <p:cNvPr id="68" name="Group 67"/>
            <p:cNvGrpSpPr/>
            <p:nvPr/>
          </p:nvGrpSpPr>
          <p:grpSpPr>
            <a:xfrm>
              <a:off x="5893632" y="1028979"/>
              <a:ext cx="2816352" cy="829352"/>
              <a:chOff x="4614358" y="994803"/>
              <a:chExt cx="2816352" cy="829352"/>
            </a:xfrm>
          </p:grpSpPr>
          <p:sp>
            <p:nvSpPr>
              <p:cNvPr id="95" name="Rectangle 94"/>
              <p:cNvSpPr/>
              <p:nvPr/>
            </p:nvSpPr>
            <p:spPr>
              <a:xfrm flipV="1">
                <a:off x="4614358" y="994803"/>
                <a:ext cx="2816352" cy="82935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3892D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 dirty="0" smtClean="0">
                  <a:solidFill>
                    <a:srgbClr val="3892D0"/>
                  </a:solidFill>
                  <a:latin typeface="Verdana"/>
                  <a:ea typeface="ＭＳ Ｐゴシック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 dirty="0">
                  <a:solidFill>
                    <a:srgbClr val="3892D0"/>
                  </a:solidFill>
                  <a:latin typeface="Verdana"/>
                  <a:ea typeface="ＭＳ Ｐゴシック"/>
                </a:endParaRPr>
              </a:p>
            </p:txBody>
          </p:sp>
          <p:pic>
            <p:nvPicPr>
              <p:cNvPr id="96" name="Picture 4" descr="springLogoNew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0048" y="1234880"/>
                <a:ext cx="742460" cy="3887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Picture 2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3410" y="1266578"/>
                <a:ext cx="286638" cy="3100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5624" y="1221558"/>
                <a:ext cx="367877" cy="3110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5648" y="1628360"/>
                <a:ext cx="526733" cy="116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5848" y="1320023"/>
                <a:ext cx="689364" cy="2328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81227" y="1231413"/>
                <a:ext cx="517621" cy="3882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9" name="Rectangle 68"/>
            <p:cNvSpPr/>
            <p:nvPr/>
          </p:nvSpPr>
          <p:spPr>
            <a:xfrm>
              <a:off x="5899950" y="1910116"/>
              <a:ext cx="848945" cy="371151"/>
            </a:xfrm>
            <a:prstGeom prst="rect">
              <a:avLst/>
            </a:prstGeom>
            <a:solidFill>
              <a:srgbClr val="49A942">
                <a:lumMod val="20000"/>
                <a:lumOff val="80000"/>
              </a:srgbClr>
            </a:soli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49A942">
                      <a:lumMod val="75000"/>
                    </a:srgbClr>
                  </a:solidFill>
                  <a:latin typeface="Verdana"/>
                  <a:ea typeface="ＭＳ Ｐゴシック"/>
                </a:rPr>
                <a:t>2016</a:t>
              </a:r>
              <a:endParaRPr lang="en-US" sz="1800" kern="0" dirty="0">
                <a:solidFill>
                  <a:srgbClr val="49A942">
                    <a:lumMod val="75000"/>
                  </a:srgbClr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844673" y="1910116"/>
              <a:ext cx="955035" cy="371151"/>
            </a:xfrm>
            <a:prstGeom prst="rect">
              <a:avLst/>
            </a:prstGeom>
            <a:solidFill>
              <a:srgbClr val="49A942">
                <a:lumMod val="20000"/>
                <a:lumOff val="80000"/>
              </a:srgbClr>
            </a:soli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49A942">
                      <a:lumMod val="75000"/>
                    </a:srgbClr>
                  </a:solidFill>
                  <a:latin typeface="Verdana"/>
                  <a:ea typeface="ＭＳ Ｐゴシック"/>
                </a:rPr>
                <a:t>48M</a:t>
              </a:r>
              <a:endParaRPr lang="en-US" sz="1800" kern="0" dirty="0">
                <a:solidFill>
                  <a:srgbClr val="49A942">
                    <a:lumMod val="75000"/>
                  </a:srgbClr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899950" y="2339065"/>
              <a:ext cx="848945" cy="37115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377F31"/>
                  </a:solidFill>
                  <a:latin typeface="Verdana"/>
                  <a:ea typeface="ＭＳ Ｐゴシック"/>
                </a:rPr>
                <a:t>2012</a:t>
              </a:r>
              <a:endParaRPr lang="en-US" sz="1800" kern="0" dirty="0">
                <a:solidFill>
                  <a:srgbClr val="377F31"/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844673" y="2336831"/>
              <a:ext cx="955035" cy="37115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377F31"/>
                  </a:solidFill>
                  <a:latin typeface="Verdana"/>
                  <a:ea typeface="ＭＳ Ｐゴシック"/>
                </a:rPr>
                <a:t>6M</a:t>
              </a:r>
              <a:endParaRPr lang="en-US" sz="1800" kern="0" dirty="0">
                <a:solidFill>
                  <a:srgbClr val="377F31"/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882850" y="1910116"/>
              <a:ext cx="813303" cy="80654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49A942">
                    <a:lumMod val="50000"/>
                  </a:srgbClr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93" name="Up Arrow 92"/>
            <p:cNvSpPr/>
            <p:nvPr/>
          </p:nvSpPr>
          <p:spPr>
            <a:xfrm>
              <a:off x="8040060" y="1962336"/>
              <a:ext cx="484632" cy="685800"/>
            </a:xfrm>
            <a:prstGeom prst="upArrow">
              <a:avLst/>
            </a:prstGeom>
            <a:solidFill>
              <a:srgbClr val="49A942">
                <a:lumMod val="75000"/>
                <a:alpha val="47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49A942">
                    <a:lumMod val="75000"/>
                  </a:srgbClr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787756" y="2127814"/>
              <a:ext cx="1011055" cy="37115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 smtClean="0">
                  <a:solidFill>
                    <a:srgbClr val="008000"/>
                  </a:solidFill>
                  <a:effectLst>
                    <a:glow rad="101600">
                      <a:srgbClr val="FFFFFF">
                        <a:alpha val="75000"/>
                      </a:srgbClr>
                    </a:glow>
                  </a:effectLst>
                  <a:latin typeface="Verdana"/>
                  <a:ea typeface="ＭＳ Ｐゴシック"/>
                </a:rPr>
                <a:t>700%</a:t>
              </a:r>
              <a:endParaRPr lang="en-US" sz="1800" b="1" kern="0" dirty="0">
                <a:solidFill>
                  <a:srgbClr val="008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Verdana"/>
                <a:ea typeface="ＭＳ Ｐゴシック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164815" y="3733800"/>
            <a:ext cx="2356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rgbClr val="333333"/>
                </a:solidFill>
                <a:latin typeface="Arial" charset="0"/>
              </a:rPr>
              <a:t>New Features</a:t>
            </a:r>
            <a:endParaRPr lang="en-US" sz="1800" b="1" kern="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103" name="Pentagon 102"/>
          <p:cNvSpPr/>
          <p:nvPr/>
        </p:nvSpPr>
        <p:spPr bwMode="auto">
          <a:xfrm rot="16200000" flipH="1">
            <a:off x="2215887" y="2151383"/>
            <a:ext cx="254798" cy="2810034"/>
          </a:xfrm>
          <a:prstGeom prst="homePlate">
            <a:avLst>
              <a:gd name="adj" fmla="val 376608"/>
            </a:avLst>
          </a:prstGeom>
          <a:solidFill>
            <a:schemeClr val="accent3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spcAft>
                <a:spcPct val="40000"/>
              </a:spcAft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  <p:pic>
        <p:nvPicPr>
          <p:cNvPr id="104" name="Picture 2" descr="http://www.visiblox.com/media/32664/04_really-fast_0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98" y="4259681"/>
            <a:ext cx="879583" cy="552658"/>
          </a:xfrm>
          <a:prstGeom prst="rect">
            <a:avLst/>
          </a:prstGeom>
          <a:noFill/>
          <a:extLst/>
        </p:spPr>
      </p:pic>
      <p:pic>
        <p:nvPicPr>
          <p:cNvPr id="105" name="Picture 4" descr="http://www.intermedia2.net/images/worry-free/icons/wf-reliability-icon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41" y="5207078"/>
            <a:ext cx="709497" cy="740079"/>
          </a:xfrm>
          <a:prstGeom prst="rect">
            <a:avLst/>
          </a:prstGeom>
          <a:noFill/>
          <a:extLst/>
        </p:spPr>
      </p:pic>
      <p:sp>
        <p:nvSpPr>
          <p:cNvPr id="106" name="TextBox 105"/>
          <p:cNvSpPr txBox="1"/>
          <p:nvPr/>
        </p:nvSpPr>
        <p:spPr>
          <a:xfrm>
            <a:off x="5947638" y="4169846"/>
            <a:ext cx="293389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1400" b="1" dirty="0">
                <a:solidFill>
                  <a:srgbClr val="333333"/>
                </a:solidFill>
                <a:latin typeface="Arial"/>
                <a:ea typeface="ＭＳ Ｐゴシック"/>
              </a:rPr>
              <a:t>Enhanced application performance</a:t>
            </a:r>
          </a:p>
          <a:p>
            <a:pPr marL="233363" indent="-233363" algn="l" eaLnBrk="0" hangingPunct="0"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15000"/>
              <a:buFont typeface="Wingdings" pitchFamily="2" charset="2"/>
              <a:buChar char="§"/>
            </a:pPr>
            <a:r>
              <a:rPr lang="en-US" sz="1400" dirty="0">
                <a:solidFill>
                  <a:srgbClr val="333333"/>
                </a:solidFill>
                <a:latin typeface="+mn-lt"/>
                <a:ea typeface="+mn-ea"/>
              </a:rPr>
              <a:t>Increased Performance/Scale</a:t>
            </a:r>
          </a:p>
          <a:p>
            <a:pPr marL="233363" indent="-233363" algn="l" eaLnBrk="0" hangingPunct="0"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15000"/>
              <a:buFont typeface="Wingdings" pitchFamily="2" charset="2"/>
              <a:buChar char="§"/>
            </a:pPr>
            <a:r>
              <a:rPr lang="en-US" sz="1400" dirty="0">
                <a:solidFill>
                  <a:srgbClr val="333333"/>
                </a:solidFill>
                <a:latin typeface="+mn-lt"/>
                <a:ea typeface="+mn-ea"/>
              </a:rPr>
              <a:t>vSphere Flash Read Cache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947638" y="5341173"/>
            <a:ext cx="2933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40000"/>
              </a:spcAft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1400" b="1" dirty="0">
                <a:solidFill>
                  <a:srgbClr val="333333"/>
                </a:solidFill>
                <a:latin typeface="Arial"/>
                <a:ea typeface="ＭＳ Ｐゴシック"/>
              </a:rPr>
              <a:t>Application aware availability</a:t>
            </a:r>
          </a:p>
          <a:p>
            <a:pPr marL="233363" indent="-233363" algn="l" eaLnBrk="0" hangingPunct="0"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15000"/>
              <a:buFont typeface="Wingdings" pitchFamily="2" charset="2"/>
              <a:buChar char="§"/>
            </a:pPr>
            <a:r>
              <a:rPr lang="en-US" sz="1400" dirty="0">
                <a:solidFill>
                  <a:srgbClr val="333333"/>
                </a:solidFill>
                <a:latin typeface="+mn-lt"/>
                <a:ea typeface="+mn-ea"/>
              </a:rPr>
              <a:t>vSphere App HA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5348139" y="1600200"/>
            <a:ext cx="2888491" cy="1687683"/>
            <a:chOff x="2963066" y="1028979"/>
            <a:chExt cx="2888491" cy="1687683"/>
          </a:xfrm>
        </p:grpSpPr>
        <p:grpSp>
          <p:nvGrpSpPr>
            <p:cNvPr id="109" name="Group 108"/>
            <p:cNvGrpSpPr/>
            <p:nvPr/>
          </p:nvGrpSpPr>
          <p:grpSpPr>
            <a:xfrm>
              <a:off x="2963066" y="1028979"/>
              <a:ext cx="2816266" cy="829353"/>
              <a:chOff x="1429450" y="994803"/>
              <a:chExt cx="2816266" cy="829353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1429450" y="994803"/>
                <a:ext cx="2816266" cy="82935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3892D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kern="0" dirty="0">
                  <a:solidFill>
                    <a:srgbClr val="3892D0"/>
                  </a:solidFill>
                  <a:latin typeface="Verdana"/>
                  <a:ea typeface="ＭＳ Ｐゴシック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kern="0" dirty="0">
                  <a:solidFill>
                    <a:srgbClr val="3892D0"/>
                  </a:solidFill>
                  <a:latin typeface="Verdana"/>
                  <a:ea typeface="ＭＳ Ｐゴシック"/>
                </a:endParaRP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1485901" y="1183825"/>
                <a:ext cx="2711283" cy="423680"/>
                <a:chOff x="1844860" y="1536734"/>
                <a:chExt cx="2457689" cy="384052"/>
              </a:xfrm>
            </p:grpSpPr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47475" y="1625241"/>
                  <a:ext cx="457200" cy="2270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3328" y="1595578"/>
                  <a:ext cx="714663" cy="2470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76282" y="1536734"/>
                  <a:ext cx="626267" cy="3840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4860" y="1603074"/>
                  <a:ext cx="721121" cy="2856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10" name="Rectangle 109"/>
            <p:cNvSpPr/>
            <p:nvPr/>
          </p:nvSpPr>
          <p:spPr>
            <a:xfrm>
              <a:off x="2968333" y="1910116"/>
              <a:ext cx="848945" cy="371151"/>
            </a:xfrm>
            <a:prstGeom prst="rect">
              <a:avLst/>
            </a:prstGeom>
            <a:solidFill>
              <a:srgbClr val="93C5FF">
                <a:lumMod val="20000"/>
                <a:lumOff val="80000"/>
              </a:srgbClr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3892D0"/>
                  </a:solidFill>
                  <a:latin typeface="Verdana"/>
                  <a:ea typeface="ＭＳ Ｐゴシック"/>
                </a:rPr>
                <a:t>2016</a:t>
              </a:r>
              <a:endParaRPr lang="en-US" sz="1800" kern="0" dirty="0">
                <a:solidFill>
                  <a:srgbClr val="3892D0"/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913056" y="1910116"/>
              <a:ext cx="955035" cy="371151"/>
            </a:xfrm>
            <a:prstGeom prst="rect">
              <a:avLst/>
            </a:prstGeom>
            <a:solidFill>
              <a:srgbClr val="93C5FF">
                <a:lumMod val="20000"/>
                <a:lumOff val="80000"/>
              </a:srgbClr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3892D0"/>
                  </a:solidFill>
                  <a:latin typeface="Verdana"/>
                  <a:ea typeface="ＭＳ Ｐゴシック"/>
                </a:rPr>
                <a:t>141M</a:t>
              </a:r>
              <a:endParaRPr lang="en-US" sz="1800" kern="0" dirty="0">
                <a:solidFill>
                  <a:srgbClr val="3892D0"/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968333" y="2343022"/>
              <a:ext cx="848945" cy="37115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3892D0"/>
                  </a:solidFill>
                  <a:latin typeface="Verdana"/>
                  <a:ea typeface="ＭＳ Ｐゴシック"/>
                </a:rPr>
                <a:t>2012</a:t>
              </a:r>
              <a:endParaRPr lang="en-US" sz="1800" kern="0" dirty="0">
                <a:solidFill>
                  <a:srgbClr val="3892D0"/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913056" y="2340788"/>
              <a:ext cx="955035" cy="37115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3892D0"/>
                  </a:solidFill>
                  <a:latin typeface="Verdana"/>
                  <a:ea typeface="ＭＳ Ｐゴシック"/>
                </a:rPr>
                <a:t>83M</a:t>
              </a:r>
              <a:endParaRPr lang="en-US" sz="1800" kern="0" dirty="0">
                <a:solidFill>
                  <a:srgbClr val="3892D0"/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963869" y="1910116"/>
              <a:ext cx="813303" cy="80654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49A942">
                    <a:lumMod val="50000"/>
                  </a:srgbClr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115" name="Up Arrow 114"/>
            <p:cNvSpPr/>
            <p:nvPr/>
          </p:nvSpPr>
          <p:spPr>
            <a:xfrm>
              <a:off x="5125122" y="1968655"/>
              <a:ext cx="484632" cy="685800"/>
            </a:xfrm>
            <a:prstGeom prst="upArrow">
              <a:avLst/>
            </a:prstGeom>
            <a:solidFill>
              <a:srgbClr val="3892D0">
                <a:alpha val="47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49A942">
                    <a:lumMod val="75000"/>
                  </a:srgbClr>
                </a:solidFill>
                <a:latin typeface="Verdana"/>
                <a:ea typeface="ＭＳ Ｐゴシック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896522" y="2127814"/>
              <a:ext cx="955035" cy="37115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 smtClean="0">
                  <a:solidFill>
                    <a:srgbClr val="3892D0"/>
                  </a:solidFill>
                  <a:effectLst>
                    <a:glow rad="101600">
                      <a:srgbClr val="FFFFFF">
                        <a:alpha val="74000"/>
                      </a:srgbClr>
                    </a:glow>
                  </a:effectLst>
                  <a:latin typeface="Verdana"/>
                  <a:ea typeface="ＭＳ Ｐゴシック"/>
                </a:rPr>
                <a:t>70%</a:t>
              </a:r>
              <a:endParaRPr lang="en-US" sz="1800" b="1" kern="0" dirty="0">
                <a:solidFill>
                  <a:srgbClr val="3892D0"/>
                </a:solidFill>
                <a:effectLst>
                  <a:glow rad="101600">
                    <a:srgbClr val="FFFFFF">
                      <a:alpha val="74000"/>
                    </a:srgbClr>
                  </a:glow>
                </a:effectLst>
                <a:latin typeface="Verdana"/>
                <a:ea typeface="ＭＳ Ｐゴシック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5686422" y="3733800"/>
            <a:ext cx="2211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rgbClr val="333333"/>
                </a:solidFill>
                <a:latin typeface="Arial" charset="0"/>
              </a:rPr>
              <a:t>New Features</a:t>
            </a:r>
            <a:endParaRPr lang="en-US" sz="1800" b="1" kern="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124" name="Pentagon 123"/>
          <p:cNvSpPr/>
          <p:nvPr/>
        </p:nvSpPr>
        <p:spPr bwMode="auto">
          <a:xfrm rot="16200000" flipH="1">
            <a:off x="6664985" y="2151383"/>
            <a:ext cx="254798" cy="2810034"/>
          </a:xfrm>
          <a:prstGeom prst="homePlate">
            <a:avLst>
              <a:gd name="adj" fmla="val 376608"/>
            </a:avLst>
          </a:prstGeom>
          <a:solidFill>
            <a:schemeClr val="accent3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spcAft>
                <a:spcPct val="40000"/>
              </a:spcAft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332780" y="892239"/>
            <a:ext cx="451074" cy="495732"/>
            <a:chOff x="259598" y="3181134"/>
            <a:chExt cx="451074" cy="495732"/>
          </a:xfrm>
        </p:grpSpPr>
        <p:grpSp>
          <p:nvGrpSpPr>
            <p:cNvPr id="152" name="Group 151"/>
            <p:cNvGrpSpPr/>
            <p:nvPr/>
          </p:nvGrpSpPr>
          <p:grpSpPr bwMode="gray">
            <a:xfrm>
              <a:off x="259598" y="3181134"/>
              <a:ext cx="451074" cy="495732"/>
              <a:chOff x="9512111" y="4374388"/>
              <a:chExt cx="2184048" cy="2399653"/>
            </a:xfrm>
          </p:grpSpPr>
          <p:sp>
            <p:nvSpPr>
              <p:cNvPr id="154" name="Oval 153"/>
              <p:cNvSpPr/>
              <p:nvPr/>
            </p:nvSpPr>
            <p:spPr bwMode="gray">
              <a:xfrm>
                <a:off x="9512111" y="6342814"/>
                <a:ext cx="2184048" cy="43122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0"/>
                      <a:alpha val="59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defTabSz="60944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600" b="1" cap="all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grpSp>
            <p:nvGrpSpPr>
              <p:cNvPr id="155" name="Group 6"/>
              <p:cNvGrpSpPr/>
              <p:nvPr/>
            </p:nvGrpSpPr>
            <p:grpSpPr bwMode="gray">
              <a:xfrm>
                <a:off x="9512111" y="4374388"/>
                <a:ext cx="2184048" cy="2184038"/>
                <a:chOff x="3662853" y="2268215"/>
                <a:chExt cx="1820820" cy="1820819"/>
              </a:xfrm>
              <a:effectLst/>
            </p:grpSpPr>
            <p:sp>
              <p:nvSpPr>
                <p:cNvPr id="156" name="Oval 7"/>
                <p:cNvSpPr/>
                <p:nvPr/>
              </p:nvSpPr>
              <p:spPr bwMode="gray">
                <a:xfrm>
                  <a:off x="3662853" y="2268215"/>
                  <a:ext cx="1820820" cy="1820819"/>
                </a:xfrm>
                <a:prstGeom prst="ellipse">
                  <a:avLst/>
                </a:prstGeom>
                <a:gradFill flip="none" rotWithShape="1">
                  <a:gsLst>
                    <a:gs pos="20000">
                      <a:schemeClr val="accent3">
                        <a:lumMod val="75000"/>
                      </a:schemeClr>
                    </a:gs>
                    <a:gs pos="50000">
                      <a:schemeClr val="accent3"/>
                    </a:gs>
                    <a:gs pos="8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 w="31750">
                  <a:gradFill flip="none" rotWithShape="1">
                    <a:gsLst>
                      <a:gs pos="50000">
                        <a:srgbClr val="FFFFFF">
                          <a:lumMod val="95000"/>
                        </a:srgbClr>
                      </a:gs>
                      <a:gs pos="0">
                        <a:srgbClr val="FFFFFF">
                          <a:lumMod val="65000"/>
                        </a:srgbClr>
                      </a:gs>
                      <a:gs pos="100000">
                        <a:srgbClr val="FFFFFF">
                          <a:lumMod val="65000"/>
                        </a:srgbClr>
                      </a:gs>
                    </a:gsLst>
                    <a:lin ang="10800000" scaled="1"/>
                    <a:tileRect/>
                  </a:gradFill>
                  <a:round/>
                  <a:headEnd/>
                  <a:tailEnd/>
                </a:ln>
                <a:effectLst>
                  <a:innerShdw blurRad="152400">
                    <a:prstClr val="black"/>
                  </a:innerShdw>
                  <a:reflection blurRad="127000" stA="41000" endPos="23000" dir="5400000" sy="-100000" algn="bl" rotWithShape="0"/>
                </a:effectLst>
              </p:spPr>
              <p:txBody>
                <a:bodyPr wrap="none" lIns="0" tIns="0" rIns="0" bIns="0" rtlCol="0" anchor="ctr"/>
                <a:lstStyle/>
                <a:p>
                  <a:pPr defTabSz="60944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600" b="1" kern="0" cap="all" dirty="0">
                    <a:solidFill>
                      <a:srgbClr val="FFFFFF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 bwMode="gray">
                <a:xfrm>
                  <a:off x="3730483" y="2335844"/>
                  <a:ext cx="1685560" cy="1685560"/>
                </a:xfrm>
                <a:prstGeom prst="ellipse">
                  <a:avLst/>
                </a:prstGeom>
                <a:gradFill flip="none" rotWithShape="1">
                  <a:gsLst>
                    <a:gs pos="63000">
                      <a:schemeClr val="bg1">
                        <a:alpha val="0"/>
                      </a:schemeClr>
                    </a:gs>
                    <a:gs pos="0">
                      <a:schemeClr val="bg1">
                        <a:alpha val="75000"/>
                      </a:schemeClr>
                    </a:gs>
                    <a:gs pos="12000">
                      <a:schemeClr val="bg1">
                        <a:alpha val="50000"/>
                      </a:schemeClr>
                    </a:gs>
                  </a:gsLst>
                  <a:lin ang="54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0" tIns="0" rIns="0" bIns="0"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600" b="1" cap="all" dirty="0">
                    <a:solidFill>
                      <a:srgbClr val="FFFFFF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</p:grpSp>
        <p:sp>
          <p:nvSpPr>
            <p:cNvPr id="153" name="Rectangle 152"/>
            <p:cNvSpPr/>
            <p:nvPr/>
          </p:nvSpPr>
          <p:spPr>
            <a:xfrm>
              <a:off x="328682" y="3216198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62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cap="all" dirty="0" smtClean="0">
                  <a:solidFill>
                    <a:srgbClr val="0095D3">
                      <a:lumMod val="20000"/>
                      <a:lumOff val="80000"/>
                    </a:srgbClr>
                  </a:solidFill>
                  <a:latin typeface="Arial"/>
                  <a:ea typeface="ＭＳ Ｐゴシック"/>
                </a:rPr>
                <a:t>1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792185" y="892239"/>
            <a:ext cx="451074" cy="495732"/>
            <a:chOff x="259598" y="3181134"/>
            <a:chExt cx="451074" cy="495732"/>
          </a:xfrm>
        </p:grpSpPr>
        <p:grpSp>
          <p:nvGrpSpPr>
            <p:cNvPr id="146" name="Group 145"/>
            <p:cNvGrpSpPr/>
            <p:nvPr/>
          </p:nvGrpSpPr>
          <p:grpSpPr bwMode="gray">
            <a:xfrm>
              <a:off x="259598" y="3181134"/>
              <a:ext cx="451074" cy="495732"/>
              <a:chOff x="9512111" y="4374388"/>
              <a:chExt cx="2184048" cy="2399653"/>
            </a:xfrm>
          </p:grpSpPr>
          <p:sp>
            <p:nvSpPr>
              <p:cNvPr id="148" name="Oval 147"/>
              <p:cNvSpPr/>
              <p:nvPr/>
            </p:nvSpPr>
            <p:spPr bwMode="gray">
              <a:xfrm>
                <a:off x="9512111" y="6342814"/>
                <a:ext cx="2184048" cy="43122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0"/>
                      <a:alpha val="59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defTabSz="60944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600" b="1" cap="all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grpSp>
            <p:nvGrpSpPr>
              <p:cNvPr id="149" name="Group 6"/>
              <p:cNvGrpSpPr/>
              <p:nvPr/>
            </p:nvGrpSpPr>
            <p:grpSpPr bwMode="gray">
              <a:xfrm>
                <a:off x="9512111" y="4374388"/>
                <a:ext cx="2184048" cy="2184038"/>
                <a:chOff x="3662853" y="2268215"/>
                <a:chExt cx="1820820" cy="1820819"/>
              </a:xfrm>
              <a:effectLst/>
            </p:grpSpPr>
            <p:sp>
              <p:nvSpPr>
                <p:cNvPr id="150" name="Oval 7"/>
                <p:cNvSpPr/>
                <p:nvPr/>
              </p:nvSpPr>
              <p:spPr bwMode="gray">
                <a:xfrm>
                  <a:off x="3662853" y="2268215"/>
                  <a:ext cx="1820820" cy="1820819"/>
                </a:xfrm>
                <a:prstGeom prst="ellipse">
                  <a:avLst/>
                </a:prstGeom>
                <a:gradFill flip="none" rotWithShape="1">
                  <a:gsLst>
                    <a:gs pos="20000">
                      <a:schemeClr val="accent3">
                        <a:lumMod val="75000"/>
                      </a:schemeClr>
                    </a:gs>
                    <a:gs pos="50000">
                      <a:schemeClr val="accent3"/>
                    </a:gs>
                    <a:gs pos="8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 w="31750">
                  <a:gradFill flip="none" rotWithShape="1">
                    <a:gsLst>
                      <a:gs pos="50000">
                        <a:srgbClr val="FFFFFF">
                          <a:lumMod val="95000"/>
                        </a:srgbClr>
                      </a:gs>
                      <a:gs pos="0">
                        <a:srgbClr val="FFFFFF">
                          <a:lumMod val="65000"/>
                        </a:srgbClr>
                      </a:gs>
                      <a:gs pos="100000">
                        <a:srgbClr val="FFFFFF">
                          <a:lumMod val="65000"/>
                        </a:srgbClr>
                      </a:gs>
                    </a:gsLst>
                    <a:lin ang="10800000" scaled="1"/>
                    <a:tileRect/>
                  </a:gradFill>
                  <a:round/>
                  <a:headEnd/>
                  <a:tailEnd/>
                </a:ln>
                <a:effectLst>
                  <a:innerShdw blurRad="152400">
                    <a:prstClr val="black"/>
                  </a:innerShdw>
                  <a:reflection blurRad="127000" stA="41000" endPos="23000" dir="5400000" sy="-100000" algn="bl" rotWithShape="0"/>
                </a:effectLst>
              </p:spPr>
              <p:txBody>
                <a:bodyPr wrap="none" lIns="0" tIns="0" rIns="0" bIns="0" rtlCol="0" anchor="ctr"/>
                <a:lstStyle/>
                <a:p>
                  <a:pPr defTabSz="60944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600" b="1" kern="0" cap="all" dirty="0">
                    <a:solidFill>
                      <a:srgbClr val="FFFFFF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151" name="Oval 150"/>
                <p:cNvSpPr>
                  <a:spLocks noChangeAspect="1"/>
                </p:cNvSpPr>
                <p:nvPr/>
              </p:nvSpPr>
              <p:spPr bwMode="gray">
                <a:xfrm>
                  <a:off x="3730483" y="2335844"/>
                  <a:ext cx="1685560" cy="1685560"/>
                </a:xfrm>
                <a:prstGeom prst="ellipse">
                  <a:avLst/>
                </a:prstGeom>
                <a:gradFill flip="none" rotWithShape="1">
                  <a:gsLst>
                    <a:gs pos="63000">
                      <a:schemeClr val="bg1">
                        <a:alpha val="0"/>
                      </a:schemeClr>
                    </a:gs>
                    <a:gs pos="0">
                      <a:schemeClr val="bg1">
                        <a:alpha val="75000"/>
                      </a:schemeClr>
                    </a:gs>
                    <a:gs pos="12000">
                      <a:schemeClr val="bg1">
                        <a:alpha val="50000"/>
                      </a:schemeClr>
                    </a:gs>
                  </a:gsLst>
                  <a:lin ang="54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0" tIns="0" rIns="0" bIns="0"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600" b="1" cap="all" dirty="0">
                    <a:solidFill>
                      <a:srgbClr val="FFFFFF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</p:grpSp>
        <p:sp>
          <p:nvSpPr>
            <p:cNvPr id="147" name="Rectangle 146"/>
            <p:cNvSpPr/>
            <p:nvPr/>
          </p:nvSpPr>
          <p:spPr>
            <a:xfrm>
              <a:off x="328682" y="3216198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62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cap="all" dirty="0" smtClean="0">
                  <a:solidFill>
                    <a:srgbClr val="0095D3">
                      <a:lumMod val="20000"/>
                      <a:lumOff val="80000"/>
                    </a:srgbClr>
                  </a:solidFill>
                  <a:latin typeface="Arial"/>
                  <a:ea typeface="ＭＳ Ｐゴシック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95915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77720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3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ICON_VirtTriangle_flat_Q40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310" y="5257458"/>
            <a:ext cx="187701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C:\Users\Abject-3D\Desktop\VMWare Files\FINAL diagrams\Basic Virtualization\3D PNGs\DGRM_Consolidation_Q108_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93" y="5457062"/>
            <a:ext cx="1201053" cy="850962"/>
          </a:xfrm>
          <a:prstGeom prst="rect">
            <a:avLst/>
          </a:prstGeom>
          <a:noFill/>
        </p:spPr>
      </p:pic>
      <p:pic>
        <p:nvPicPr>
          <p:cNvPr id="9" name="Picture 11" descr="C:\Users\Abject-3D\Desktop\VMWare Files\FINAL diagrams\Basic Virtualization\3D PNGs\DGRM_Consolidation_Q108_0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525" y="5393624"/>
            <a:ext cx="890588" cy="671513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 bwMode="auto">
          <a:xfrm>
            <a:off x="1146168" y="4889840"/>
            <a:ext cx="1895876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rgbClr val="1A448A"/>
            </a:solidFill>
            <a:headEnd type="none" w="med" len="med"/>
            <a:tailEnd type="none" w="med" len="med"/>
          </a:ln>
          <a:effectLst>
            <a:outerShdw blurRad="50800" dist="254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12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71463" indent="-271463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FFFFFF"/>
                </a:solidFill>
              </a:rPr>
              <a:t>vSphere vCenter Server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423645" y="2939903"/>
            <a:ext cx="8415555" cy="2769989"/>
            <a:chOff x="393597" y="2582716"/>
            <a:chExt cx="8415555" cy="27699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597" y="2582716"/>
              <a:ext cx="3505200" cy="1657162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 bwMode="auto">
            <a:xfrm rot="10800000">
              <a:off x="1993797" y="4227853"/>
              <a:ext cx="228600" cy="304800"/>
            </a:xfrm>
            <a:prstGeom prst="downArrow">
              <a:avLst/>
            </a:prstGeom>
            <a:solidFill>
              <a:schemeClr val="accent1"/>
            </a:solidFill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74905" y="2582716"/>
              <a:ext cx="4834247" cy="276998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  <a:buFont typeface="Arial" charset="0"/>
                <a:buChar char="•"/>
              </a:pPr>
              <a:r>
                <a:rPr lang="en-US" b="1" dirty="0" smtClean="0">
                  <a:solidFill>
                    <a:srgbClr val="000000"/>
                  </a:solidFill>
                </a:rPr>
                <a:t>Capacity planning </a:t>
              </a:r>
              <a:r>
                <a:rPr lang="en-US" dirty="0" smtClean="0">
                  <a:solidFill>
                    <a:srgbClr val="000000"/>
                  </a:solidFill>
                </a:rPr>
                <a:t>– forecast capacity shortfalls</a:t>
              </a:r>
            </a:p>
            <a:p>
              <a:pPr marL="342900" indent="-342900">
                <a:spcAft>
                  <a:spcPts val="1200"/>
                </a:spcAft>
                <a:buFont typeface="Arial" charset="0"/>
                <a:buChar char="•"/>
              </a:pPr>
              <a:r>
                <a:rPr lang="en-US" b="1" dirty="0" smtClean="0">
                  <a:solidFill>
                    <a:srgbClr val="000000"/>
                  </a:solidFill>
                </a:rPr>
                <a:t>Optimize efficiency </a:t>
              </a:r>
              <a:r>
                <a:rPr lang="en-US" dirty="0" smtClean="0">
                  <a:solidFill>
                    <a:srgbClr val="000000"/>
                  </a:solidFill>
                </a:rPr>
                <a:t>– reclaim resources from over-provisioned VMs</a:t>
              </a:r>
            </a:p>
            <a:p>
              <a:pPr marL="342900" indent="-342900">
                <a:spcAft>
                  <a:spcPts val="1200"/>
                </a:spcAft>
                <a:buFont typeface="Arial" charset="0"/>
                <a:buChar char="•"/>
              </a:pPr>
              <a:r>
                <a:rPr lang="en-US" b="1" dirty="0" smtClean="0">
                  <a:solidFill>
                    <a:srgbClr val="000000"/>
                  </a:solidFill>
                </a:rPr>
                <a:t>Improve performance </a:t>
              </a:r>
              <a:r>
                <a:rPr lang="en-US" dirty="0" smtClean="0">
                  <a:solidFill>
                    <a:srgbClr val="000000"/>
                  </a:solidFill>
                </a:rPr>
                <a:t>– identify emerging system issues faster</a:t>
              </a:r>
            </a:p>
            <a:p>
              <a:pPr marL="342900" indent="-342900">
                <a:spcAft>
                  <a:spcPts val="1200"/>
                </a:spcAft>
                <a:buFont typeface="Arial" charset="0"/>
                <a:buChar char="•"/>
              </a:pPr>
              <a:r>
                <a:rPr lang="en-US" b="1" dirty="0" smtClean="0">
                  <a:solidFill>
                    <a:srgbClr val="000000"/>
                  </a:solidFill>
                </a:rPr>
                <a:t>Proven virtualization platform </a:t>
              </a:r>
              <a:r>
                <a:rPr lang="en-US" dirty="0" smtClean="0">
                  <a:solidFill>
                    <a:srgbClr val="000000"/>
                  </a:solidFill>
                </a:rPr>
                <a:t>– provide availability for your business applications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9" y="1269699"/>
            <a:ext cx="837729" cy="1175488"/>
          </a:xfrm>
          <a:prstGeom prst="rect">
            <a:avLst/>
          </a:prstGeom>
          <a:effectLst>
            <a:outerShdw blurRad="266700" dir="13500000" sy="23000" kx="1200000" algn="br" rotWithShape="0">
              <a:prstClr val="black">
                <a:alpha val="11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490690" y="1516716"/>
            <a:ext cx="5453917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333333"/>
                </a:solidFill>
              </a:rPr>
              <a:t>VMware vSphere</a:t>
            </a:r>
            <a:br>
              <a:rPr lang="en-US" sz="2000" b="1" dirty="0" smtClean="0">
                <a:solidFill>
                  <a:srgbClr val="333333"/>
                </a:solidFill>
              </a:rPr>
            </a:br>
            <a:r>
              <a:rPr lang="en-US" sz="2000" b="1" dirty="0" smtClean="0">
                <a:solidFill>
                  <a:srgbClr val="333333"/>
                </a:solidFill>
              </a:rPr>
              <a:t>The proven compute virtualization platform</a:t>
            </a:r>
            <a:endParaRPr lang="en-US" sz="2000" dirty="0">
              <a:solidFill>
                <a:srgbClr val="333333"/>
              </a:solidFill>
            </a:endParaRPr>
          </a:p>
        </p:txBody>
      </p:sp>
      <p:grpSp>
        <p:nvGrpSpPr>
          <p:cNvPr id="13" name="Group 2"/>
          <p:cNvGrpSpPr/>
          <p:nvPr/>
        </p:nvGrpSpPr>
        <p:grpSpPr>
          <a:xfrm>
            <a:off x="1231483" y="1219200"/>
            <a:ext cx="7211477" cy="1275554"/>
            <a:chOff x="1231483" y="862013"/>
            <a:chExt cx="7211477" cy="1275554"/>
          </a:xfrm>
        </p:grpSpPr>
        <p:pic>
          <p:nvPicPr>
            <p:cNvPr id="4" name="Picture 3" descr="vSOMnonumberboxshot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483" y="862013"/>
              <a:ext cx="1233919" cy="1275554"/>
            </a:xfrm>
            <a:prstGeom prst="rect">
              <a:avLst/>
            </a:prstGeom>
          </p:spPr>
        </p:pic>
        <p:sp>
          <p:nvSpPr>
            <p:cNvPr id="5" name="TextBox 14"/>
            <p:cNvSpPr txBox="1"/>
            <p:nvPr/>
          </p:nvSpPr>
          <p:spPr>
            <a:xfrm>
              <a:off x="2490690" y="932349"/>
              <a:ext cx="5952270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l"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vSphere with Operations Management</a:t>
              </a:r>
            </a:p>
            <a:p>
              <a:pPr marL="168275" indent="-168275" algn="l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Reliable, battle-tested virtualization platform</a:t>
              </a:r>
            </a:p>
            <a:p>
              <a:pPr marL="168275" indent="-168275" algn="l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Capacity and performance management</a:t>
              </a: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457200" y="330200"/>
            <a:ext cx="8229600" cy="812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387C2C"/>
                </a:solidFill>
              </a:rPr>
              <a:t>Virtualization with Capacity and Performance Management</a:t>
            </a:r>
            <a:endParaRPr lang="en-US" sz="2800" b="1" dirty="0">
              <a:solidFill>
                <a:srgbClr val="387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3042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95886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7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vSphere</a:t>
            </a:r>
            <a:r>
              <a:rPr lang="en-US" dirty="0" smtClean="0"/>
              <a:t> with Operations Management vs. </a:t>
            </a:r>
            <a:r>
              <a:rPr lang="en-US" dirty="0" err="1" smtClean="0"/>
              <a:t>vCenter</a:t>
            </a:r>
            <a:r>
              <a:rPr lang="en-US" dirty="0" smtClean="0"/>
              <a:t> Server</a:t>
            </a:r>
            <a:endParaRPr lang="en-US" dirty="0"/>
          </a:p>
        </p:txBody>
      </p:sp>
      <p:pic>
        <p:nvPicPr>
          <p:cNvPr id="7" name="Picture 4" descr="ICON_VirtTriangle_flat_Q40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310" y="4028444"/>
            <a:ext cx="187701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C:\Users\Abject-3D\Desktop\VMWare Files\FINAL diagrams\Basic Virtualization\3D PNGs\DGRM_Consolidation_Q108_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93" y="4228048"/>
            <a:ext cx="1201053" cy="850962"/>
          </a:xfrm>
          <a:prstGeom prst="rect">
            <a:avLst/>
          </a:prstGeom>
          <a:noFill/>
        </p:spPr>
      </p:pic>
      <p:pic>
        <p:nvPicPr>
          <p:cNvPr id="9" name="Picture 11" descr="C:\Users\Abject-3D\Desktop\VMWare Files\FINAL diagrams\Basic Virtualization\3D PNGs\DGRM_Consolidation_Q108_0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525" y="4164610"/>
            <a:ext cx="890588" cy="671513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 bwMode="auto">
          <a:xfrm>
            <a:off x="1146168" y="3660826"/>
            <a:ext cx="1895876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rgbClr val="1A448A"/>
            </a:solidFill>
            <a:headEnd type="none" w="med" len="med"/>
            <a:tailEnd type="none" w="med" len="med"/>
          </a:ln>
          <a:effectLst>
            <a:outerShdw blurRad="50800" dist="254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12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71463" indent="-271463">
              <a:spcAft>
                <a:spcPct val="0"/>
              </a:spcAft>
              <a:buClr>
                <a:srgbClr val="000000"/>
              </a:buClr>
            </a:pPr>
            <a:r>
              <a:rPr lang="en-US" sz="1100" b="1" dirty="0">
                <a:solidFill>
                  <a:srgbClr val="FFFFFF"/>
                </a:solidFill>
              </a:rPr>
              <a:t>vSphere vCenter Server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393597" y="1710889"/>
            <a:ext cx="8415555" cy="1949937"/>
            <a:chOff x="393597" y="2582716"/>
            <a:chExt cx="8415555" cy="19499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597" y="2582716"/>
              <a:ext cx="3505200" cy="1657162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 bwMode="auto">
            <a:xfrm rot="10800000">
              <a:off x="1993797" y="4227853"/>
              <a:ext cx="228600" cy="304800"/>
            </a:xfrm>
            <a:prstGeom prst="downArrow">
              <a:avLst/>
            </a:prstGeom>
            <a:solidFill>
              <a:schemeClr val="accent1"/>
            </a:solidFill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74905" y="2582716"/>
              <a:ext cx="4834247" cy="163121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</a:pPr>
              <a:r>
                <a:rPr lang="en-US" b="1" dirty="0" err="1" smtClean="0">
                  <a:solidFill>
                    <a:srgbClr val="000000"/>
                  </a:solidFill>
                </a:rPr>
                <a:t>vSphere</a:t>
              </a:r>
              <a:r>
                <a:rPr lang="en-US" b="1" dirty="0" smtClean="0">
                  <a:solidFill>
                    <a:srgbClr val="000000"/>
                  </a:solidFill>
                </a:rPr>
                <a:t> with Operations Management</a:t>
              </a:r>
            </a:p>
            <a:p>
              <a:pPr lvl="1" indent="-282575">
                <a:spcAft>
                  <a:spcPts val="1200"/>
                </a:spcAft>
                <a:buFont typeface="Arial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Collects the metrics from </a:t>
              </a:r>
              <a:r>
                <a:rPr lang="en-US" dirty="0" err="1" smtClean="0">
                  <a:solidFill>
                    <a:srgbClr val="000000"/>
                  </a:solidFill>
                </a:rPr>
                <a:t>vCenter</a:t>
              </a:r>
              <a:r>
                <a:rPr lang="en-US" dirty="0" smtClean="0">
                  <a:solidFill>
                    <a:srgbClr val="000000"/>
                  </a:solidFill>
                </a:rPr>
                <a:t> Server and provides a holistic view and deep insights into the health, risk and efficiency of IT infrastructure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974905" y="3603010"/>
            <a:ext cx="4834247" cy="24929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b="1" dirty="0" err="1" smtClean="0">
                <a:solidFill>
                  <a:srgbClr val="000000"/>
                </a:solidFill>
              </a:rPr>
              <a:t>vCenter</a:t>
            </a:r>
            <a:r>
              <a:rPr lang="en-US" b="1" dirty="0" smtClean="0">
                <a:solidFill>
                  <a:srgbClr val="000000"/>
                </a:solidFill>
              </a:rPr>
              <a:t> Server</a:t>
            </a:r>
          </a:p>
          <a:p>
            <a:pPr marL="457200" indent="-282575">
              <a:spcAft>
                <a:spcPts val="1200"/>
              </a:spcAft>
              <a:buFont typeface="Arial" charset="0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vCenter</a:t>
            </a:r>
            <a:r>
              <a:rPr lang="en-US" dirty="0" smtClean="0">
                <a:solidFill>
                  <a:srgbClr val="000000"/>
                </a:solidFill>
              </a:rPr>
              <a:t> Server collects real time performance data from virtualized hosts</a:t>
            </a:r>
          </a:p>
          <a:p>
            <a:pPr marL="457200" indent="-282575">
              <a:spcAft>
                <a:spcPts val="1200"/>
              </a:spcAft>
              <a:buFont typeface="Arial" charset="0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vCenter</a:t>
            </a:r>
            <a:r>
              <a:rPr lang="en-US" dirty="0" smtClean="0">
                <a:solidFill>
                  <a:srgbClr val="000000"/>
                </a:solidFill>
              </a:rPr>
              <a:t> Server stores the data in </a:t>
            </a:r>
            <a:r>
              <a:rPr lang="en-US" dirty="0" err="1" smtClean="0">
                <a:solidFill>
                  <a:srgbClr val="000000"/>
                </a:solidFill>
              </a:rPr>
              <a:t>vCenter</a:t>
            </a:r>
            <a:r>
              <a:rPr lang="en-US" dirty="0" smtClean="0">
                <a:solidFill>
                  <a:srgbClr val="000000"/>
                </a:solidFill>
              </a:rPr>
              <a:t> database and also keeps a historical roll up of data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8961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View</a:t>
            </a:r>
            <a:endParaRPr lang="en-US" dirty="0"/>
          </a:p>
        </p:txBody>
      </p:sp>
      <p:pic>
        <p:nvPicPr>
          <p:cNvPr id="5" name="Picture 12" descr="A6A56685-4F73-4E6D-88A0-0B5611853D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04"/>
          <a:stretch/>
        </p:blipFill>
        <p:spPr bwMode="auto">
          <a:xfrm>
            <a:off x="304799" y="2018956"/>
            <a:ext cx="3795771" cy="280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b="45985"/>
          <a:stretch/>
        </p:blipFill>
        <p:spPr>
          <a:xfrm>
            <a:off x="4343400" y="2018956"/>
            <a:ext cx="4495800" cy="2804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799" y="5105400"/>
            <a:ext cx="3795771" cy="381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 smtClean="0">
                <a:solidFill>
                  <a:srgbClr val="717074"/>
                </a:solidFill>
              </a:rPr>
              <a:t>vCenter</a:t>
            </a:r>
            <a:r>
              <a:rPr lang="en-US" b="1" dirty="0" smtClean="0">
                <a:solidFill>
                  <a:srgbClr val="717074"/>
                </a:solidFill>
              </a:rPr>
              <a:t> Server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1" y="5105400"/>
            <a:ext cx="4495800" cy="381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 smtClean="0">
                <a:solidFill>
                  <a:srgbClr val="717074"/>
                </a:solidFill>
              </a:rPr>
              <a:t>vSphere</a:t>
            </a:r>
            <a:r>
              <a:rPr lang="en-US" b="1" dirty="0">
                <a:solidFill>
                  <a:srgbClr val="717074"/>
                </a:solidFill>
              </a:rPr>
              <a:t> </a:t>
            </a:r>
            <a:r>
              <a:rPr lang="en-US" b="1" dirty="0" smtClean="0">
                <a:solidFill>
                  <a:srgbClr val="717074"/>
                </a:solidFill>
              </a:rPr>
              <a:t>with Operations Management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876801" y="1752600"/>
            <a:ext cx="990599" cy="509838"/>
          </a:xfrm>
          <a:prstGeom prst="wedgeRoundRectCallout">
            <a:avLst>
              <a:gd name="adj1" fmla="val -40252"/>
              <a:gd name="adj2" fmla="val 73968"/>
              <a:gd name="adj3" fmla="val 16667"/>
            </a:avLst>
          </a:prstGeom>
          <a:solidFill>
            <a:schemeClr val="accent3"/>
          </a:solidFill>
          <a:ln w="28575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Immediate Problems</a:t>
            </a:r>
            <a:endParaRPr lang="en-AU" sz="1400" dirty="0">
              <a:solidFill>
                <a:srgbClr val="FFFFFF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324601" y="1752600"/>
            <a:ext cx="990599" cy="509838"/>
          </a:xfrm>
          <a:prstGeom prst="wedgeRoundRectCallout">
            <a:avLst>
              <a:gd name="adj1" fmla="val -40252"/>
              <a:gd name="adj2" fmla="val 73968"/>
              <a:gd name="adj3" fmla="val 16667"/>
            </a:avLst>
          </a:prstGeom>
          <a:solidFill>
            <a:schemeClr val="accent3"/>
          </a:solidFill>
          <a:ln w="28575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Future Problems</a:t>
            </a:r>
            <a:endParaRPr lang="en-AU" sz="1400" dirty="0">
              <a:solidFill>
                <a:srgbClr val="FFFFFF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7743291" y="1752600"/>
            <a:ext cx="1170708" cy="509838"/>
          </a:xfrm>
          <a:prstGeom prst="wedgeRoundRectCallout">
            <a:avLst>
              <a:gd name="adj1" fmla="val -40252"/>
              <a:gd name="adj2" fmla="val 73968"/>
              <a:gd name="adj3" fmla="val 16667"/>
            </a:avLst>
          </a:prstGeom>
          <a:solidFill>
            <a:schemeClr val="accent3"/>
          </a:solidFill>
          <a:ln w="28575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Opportunities to Optimize</a:t>
            </a:r>
            <a:endParaRPr lang="en-AU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3973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Path to Increased Capacity Savings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383353" y="2202928"/>
            <a:ext cx="8090558" cy="3893072"/>
            <a:chOff x="392119" y="-221375"/>
            <a:chExt cx="8090558" cy="3893072"/>
          </a:xfrm>
        </p:grpSpPr>
        <p:graphicFrame>
          <p:nvGraphicFramePr>
            <p:cNvPr id="9" name="Chart 8"/>
            <p:cNvGraphicFramePr/>
            <p:nvPr>
              <p:extLst>
                <p:ext uri="{D42A27DB-BD31-4B8C-83A1-F6EECF244321}">
                  <p14:modId xmlns:p14="http://schemas.microsoft.com/office/powerpoint/2010/main" val="765802698"/>
                </p:ext>
              </p:extLst>
            </p:nvPr>
          </p:nvGraphicFramePr>
          <p:xfrm>
            <a:off x="392119" y="-221375"/>
            <a:ext cx="8002758" cy="34198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Right Arrow 9"/>
            <p:cNvSpPr/>
            <p:nvPr/>
          </p:nvSpPr>
          <p:spPr bwMode="auto">
            <a:xfrm>
              <a:off x="549651" y="3082417"/>
              <a:ext cx="7933026" cy="58928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Increasing Capacity Savings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15449" y="3276201"/>
            <a:ext cx="261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33"/>
                </a:solidFill>
              </a:rPr>
              <a:t>Phase 1: Reclaim Waste</a:t>
            </a: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b="1" dirty="0" smtClean="0">
              <a:solidFill>
                <a:srgbClr val="333333"/>
              </a:solidFill>
            </a:endParaRP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333333"/>
                </a:solidFill>
              </a:rPr>
              <a:t>Idle VMs</a:t>
            </a: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333333"/>
                </a:solidFill>
              </a:rPr>
              <a:t>Powered off VMs</a:t>
            </a:r>
            <a:endParaRPr lang="en-US" sz="1400" dirty="0">
              <a:solidFill>
                <a:srgbClr val="333333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361440" y="4535480"/>
            <a:ext cx="357886" cy="357886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4355214" y="4002080"/>
            <a:ext cx="357886" cy="357886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7985760" y="2600000"/>
            <a:ext cx="357886" cy="357886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3234" y="2640449"/>
            <a:ext cx="2610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33"/>
                </a:solidFill>
              </a:rPr>
              <a:t>Phase 2: Increase Utilization</a:t>
            </a: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b="1" dirty="0" smtClean="0">
              <a:solidFill>
                <a:srgbClr val="333333"/>
              </a:solidFill>
            </a:endParaRP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333333"/>
                </a:solidFill>
              </a:rPr>
              <a:t>Consolidate under-utilized clusters</a:t>
            </a: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333333"/>
                </a:solidFill>
              </a:rPr>
              <a:t>Right-size oversized VMs</a:t>
            </a:r>
            <a:endParaRPr lang="en-US" sz="1400" dirty="0">
              <a:solidFill>
                <a:srgbClr val="3333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3634" y="1267414"/>
            <a:ext cx="2610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33"/>
                </a:solidFill>
              </a:rPr>
              <a:t>Phase 3: Increase Over-Commit or Density Safely</a:t>
            </a: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b="1" dirty="0" smtClean="0">
              <a:solidFill>
                <a:srgbClr val="333333"/>
              </a:solidFill>
            </a:endParaRP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333333"/>
                </a:solidFill>
              </a:rPr>
              <a:t>Assess potential density without performance risk</a:t>
            </a:r>
            <a:endParaRPr lang="en-US" sz="14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6682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00" y="-76200"/>
            <a:ext cx="8728486" cy="812800"/>
          </a:xfrm>
        </p:spPr>
        <p:txBody>
          <a:bodyPr/>
          <a:lstStyle/>
          <a:p>
            <a:r>
              <a:rPr lang="en-US" sz="2000" dirty="0" smtClean="0"/>
              <a:t>Groundwork for a SINGLE Engineered </a:t>
            </a:r>
            <a:r>
              <a:rPr lang="en-US" sz="2000" dirty="0"/>
              <a:t>S</a:t>
            </a:r>
            <a:r>
              <a:rPr lang="en-US" sz="2000" dirty="0" smtClean="0"/>
              <a:t>uite </a:t>
            </a:r>
            <a:r>
              <a:rPr lang="en-US" sz="2000" b="0" dirty="0"/>
              <a:t>(with regular release cadence) </a:t>
            </a:r>
            <a:r>
              <a:rPr lang="en-US" sz="2000" dirty="0"/>
              <a:t>t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e SIMPLE </a:t>
            </a:r>
            <a:r>
              <a:rPr lang="en-US" sz="2000" dirty="0"/>
              <a:t>f</a:t>
            </a:r>
            <a:r>
              <a:rPr lang="en-US" sz="2000" dirty="0" smtClean="0"/>
              <a:t>or Customers </a:t>
            </a:r>
            <a:r>
              <a:rPr lang="en-US" sz="2000" dirty="0"/>
              <a:t>to </a:t>
            </a:r>
            <a:r>
              <a:rPr lang="en-US" sz="2000" dirty="0" smtClean="0"/>
              <a:t>Purchase</a:t>
            </a:r>
            <a:r>
              <a:rPr lang="en-US" sz="2000" dirty="0"/>
              <a:t>, </a:t>
            </a:r>
            <a:r>
              <a:rPr lang="en-US" sz="2000" dirty="0" smtClean="0"/>
              <a:t>Deploy </a:t>
            </a:r>
            <a:r>
              <a:rPr lang="en-US" sz="2000" dirty="0"/>
              <a:t>and </a:t>
            </a:r>
            <a:r>
              <a:rPr lang="en-US" sz="2000" dirty="0" smtClean="0"/>
              <a:t>Operate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32635" y="1682496"/>
            <a:ext cx="5678731" cy="4233383"/>
            <a:chOff x="1217612" y="2050322"/>
            <a:chExt cx="7569670" cy="423338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217612" y="2065164"/>
              <a:ext cx="7569670" cy="3141297"/>
            </a:xfrm>
            <a:prstGeom prst="roundRect">
              <a:avLst>
                <a:gd name="adj" fmla="val 4710"/>
              </a:avLst>
            </a:prstGeom>
            <a:solidFill>
              <a:srgbClr val="C6C6C6"/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/>
              <a:endParaRPr lang="en-US" sz="700" kern="0" cap="all" dirty="0" err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259317" y="2108614"/>
              <a:ext cx="7498080" cy="3063240"/>
            </a:xfrm>
            <a:prstGeom prst="roundRect">
              <a:avLst>
                <a:gd name="adj" fmla="val 4542"/>
              </a:avLst>
            </a:prstGeom>
            <a:solidFill>
              <a:srgbClr val="FFFF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rtlCol="0" anchor="ctr"/>
            <a:lstStyle/>
            <a:p>
              <a:pPr defTabSz="342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47762" y="2050322"/>
              <a:ext cx="5832772" cy="3103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351212" y="5679947"/>
              <a:ext cx="846005" cy="587585"/>
              <a:chOff x="1262998" y="5753102"/>
              <a:chExt cx="921402" cy="6399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495287" y="5753102"/>
                <a:ext cx="510302" cy="510169"/>
                <a:chOff x="-9504" y="3143658"/>
                <a:chExt cx="688376" cy="688196"/>
              </a:xfrm>
            </p:grpSpPr>
            <p:sp>
              <p:nvSpPr>
                <p:cNvPr id="20" name="Oval 19"/>
                <p:cNvSpPr/>
                <p:nvPr/>
              </p:nvSpPr>
              <p:spPr bwMode="gray">
                <a:xfrm>
                  <a:off x="-9504" y="3143658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19" name="Picture 18" descr="compute 1.png"/>
                <p:cNvPicPr>
                  <a:picLocks noChangeAspect="1"/>
                </p:cNvPicPr>
                <p:nvPr/>
              </p:nvPicPr>
              <p:blipFill>
                <a:blip r:embed="rId4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46372" y="3304000"/>
                  <a:ext cx="376624" cy="367512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1262998" y="6191929"/>
                <a:ext cx="921402" cy="201123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Compute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36584" y="5665113"/>
              <a:ext cx="10274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Physical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Hardware</a:t>
              </a:r>
              <a:endParaRPr lang="en-US" sz="800" b="1" kern="0" dirty="0">
                <a:solidFill>
                  <a:srgbClr val="595959"/>
                </a:solidFill>
                <a:latin typeface="+mj-lt"/>
                <a:ea typeface="+mn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36584" y="2474009"/>
              <a:ext cx="1484664" cy="1015574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Policy-based Management </a:t>
              </a:r>
              <a:r>
                <a:rPr lang="en-US" sz="12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&amp; Automation</a:t>
              </a:r>
              <a:endParaRPr lang="en-US" sz="12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75999" y="3230880"/>
              <a:ext cx="1371600" cy="46166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</a:t>
              </a:r>
              <a:r>
                <a:rPr lang="en-US" sz="1200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Automation </a:t>
              </a:r>
              <a:endParaRPr lang="en-US" sz="1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n-ea"/>
                <a:cs typeface="Arial"/>
              </a:endParaRPr>
            </a:p>
          </p:txBody>
        </p:sp>
        <p:pic>
          <p:nvPicPr>
            <p:cNvPr id="33" name="Picture 6" descr="C:\Users\Abject-3D\Desktop\VMWare Files\FINAL diagrams\Basic Virtualization\3D PNGs\DGRM_vCenter_Overview_R3_Q109_4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447" y="2678138"/>
              <a:ext cx="409656" cy="44647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78000"/>
                </a:prst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4556882" y="3230880"/>
              <a:ext cx="19705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Operations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74" y="2723268"/>
              <a:ext cx="440963" cy="29542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LeftDown"/>
              <a:lightRig rig="threePt" dir="t"/>
            </a:scene3d>
            <a:sp3d extrusionH="3810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323776" y="3230880"/>
              <a:ext cx="17974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Business</a:t>
              </a:r>
            </a:p>
          </p:txBody>
        </p:sp>
        <p:pic>
          <p:nvPicPr>
            <p:cNvPr id="29" name="Picture 2" descr="C:\Users\Abject-3D\Desktop\VMWare Files\FINAL diagrams\Basic Virtualization\3D PNGs\VMW_09Q3_DGRM_SRM_SharedRecSite_R2_Comm_0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594" y="2667000"/>
              <a:ext cx="404397" cy="46826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1391585" y="2132657"/>
              <a:ext cx="7217427" cy="3077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50000"/>
                      <a:alpha val="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5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txBody>
            <a:bodyPr wrap="square" lIns="91352" tIns="45676" rIns="91352" bIns="45676" anchor="ctr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j-lt"/>
                </a:rPr>
                <a:t>Software-Defined Data Center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1391585" y="3640234"/>
              <a:ext cx="7217427" cy="1410734"/>
            </a:xfrm>
            <a:prstGeom prst="roundRect">
              <a:avLst>
                <a:gd name="adj" fmla="val 6299"/>
              </a:avLst>
            </a:prstGeom>
            <a:solidFill>
              <a:schemeClr val="accent1">
                <a:lumMod val="20000"/>
                <a:lumOff val="80000"/>
                <a:alpha val="85000"/>
              </a:schemeClr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36584" y="3777734"/>
              <a:ext cx="1253737" cy="830908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rPr>
                <a:t>Virtualized Infrastructure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rot="16200000">
              <a:off x="3610773" y="5452858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3009722" y="4447401"/>
              <a:ext cx="153552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Compute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43212" y="3942610"/>
              <a:ext cx="468545" cy="468423"/>
              <a:chOff x="1271397" y="3715083"/>
              <a:chExt cx="468545" cy="468423"/>
            </a:xfrm>
          </p:grpSpPr>
          <p:sp>
            <p:nvSpPr>
              <p:cNvPr id="53" name="Oval 52"/>
              <p:cNvSpPr/>
              <p:nvPr/>
            </p:nvSpPr>
            <p:spPr bwMode="gray">
              <a:xfrm>
                <a:off x="1271397" y="3715083"/>
                <a:ext cx="468545" cy="468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52" name="Picture 51" descr="compute 1.png"/>
              <p:cNvPicPr>
                <a:picLocks noChangeAspect="1"/>
              </p:cNvPicPr>
              <p:nvPr/>
            </p:nvPicPr>
            <p:blipFill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377495" y="3824221"/>
                <a:ext cx="256350" cy="250149"/>
              </a:xfrm>
              <a:prstGeom prst="rect">
                <a:avLst/>
              </a:prstGeom>
              <a:effectLst/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5154847" y="5679941"/>
              <a:ext cx="706076" cy="592792"/>
              <a:chOff x="2606958" y="6119097"/>
              <a:chExt cx="706076" cy="59279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606958" y="6527223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Network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720379" y="6119097"/>
                <a:ext cx="468545" cy="468423"/>
                <a:chOff x="-1037" y="2299679"/>
                <a:chExt cx="688376" cy="688196"/>
              </a:xfrm>
            </p:grpSpPr>
            <p:sp>
              <p:nvSpPr>
                <p:cNvPr id="68" name="Oval 67"/>
                <p:cNvSpPr/>
                <p:nvPr/>
              </p:nvSpPr>
              <p:spPr bwMode="gray">
                <a:xfrm>
                  <a:off x="-1037" y="2299679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67" name="Picture 66" descr="network1.png"/>
                <p:cNvPicPr>
                  <a:picLocks noChangeAspect="1"/>
                </p:cNvPicPr>
                <p:nvPr/>
              </p:nvPicPr>
              <p:blipFill>
                <a:blip r:embed="rId9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8857" y="2453035"/>
                  <a:ext cx="308588" cy="381484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4791872" y="4447401"/>
              <a:ext cx="142977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Network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 rot="16200000">
              <a:off x="5305648" y="5449820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59" name="Group 58"/>
            <p:cNvGrpSpPr/>
            <p:nvPr/>
          </p:nvGrpSpPr>
          <p:grpSpPr>
            <a:xfrm>
              <a:off x="5272487" y="3942610"/>
              <a:ext cx="468545" cy="468423"/>
              <a:chOff x="2686502" y="4460861"/>
              <a:chExt cx="510302" cy="510169"/>
            </a:xfrm>
          </p:grpSpPr>
          <p:sp>
            <p:nvSpPr>
              <p:cNvPr id="62" name="Oval 61"/>
              <p:cNvSpPr/>
              <p:nvPr/>
            </p:nvSpPr>
            <p:spPr bwMode="gray">
              <a:xfrm>
                <a:off x="2686502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61" name="Picture 60" descr="network1.png"/>
              <p:cNvPicPr>
                <a:picLocks noChangeAspect="1"/>
              </p:cNvPicPr>
              <p:nvPr/>
            </p:nvPicPr>
            <p:blipFill>
              <a:blip r:embed="rId9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835398" y="4574546"/>
                <a:ext cx="228760" cy="282799"/>
              </a:xfrm>
              <a:prstGeom prst="rect">
                <a:avLst/>
              </a:prstGeom>
              <a:effectLst/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6856412" y="5679943"/>
              <a:ext cx="706076" cy="603762"/>
              <a:chOff x="3717947" y="6021819"/>
              <a:chExt cx="706076" cy="603762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3717947" y="6440915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Storage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3825912" y="6021819"/>
                <a:ext cx="468545" cy="468423"/>
                <a:chOff x="23802" y="1430027"/>
                <a:chExt cx="688376" cy="688196"/>
              </a:xfrm>
            </p:grpSpPr>
            <p:sp>
              <p:nvSpPr>
                <p:cNvPr id="83" name="Oval 82"/>
                <p:cNvSpPr/>
                <p:nvPr/>
              </p:nvSpPr>
              <p:spPr bwMode="gray">
                <a:xfrm>
                  <a:off x="23802" y="1430027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82" name="Picture 81" descr="storage.png"/>
                <p:cNvPicPr>
                  <a:picLocks noChangeAspect="1"/>
                </p:cNvPicPr>
                <p:nvPr/>
              </p:nvPicPr>
              <p:blipFill>
                <a:blip r:embed="rId10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01546" y="1602214"/>
                  <a:ext cx="332888" cy="343822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72" name="TextBox 71"/>
            <p:cNvSpPr txBox="1"/>
            <p:nvPr/>
          </p:nvSpPr>
          <p:spPr>
            <a:xfrm>
              <a:off x="6447607" y="4447401"/>
              <a:ext cx="1602840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Storage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16200000">
              <a:off x="7001668" y="5452859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74" name="Group 73"/>
            <p:cNvGrpSpPr/>
            <p:nvPr/>
          </p:nvGrpSpPr>
          <p:grpSpPr>
            <a:xfrm>
              <a:off x="6976655" y="3942610"/>
              <a:ext cx="468545" cy="468423"/>
              <a:chOff x="3898686" y="4460861"/>
              <a:chExt cx="510302" cy="510169"/>
            </a:xfrm>
          </p:grpSpPr>
          <p:sp>
            <p:nvSpPr>
              <p:cNvPr id="77" name="Oval 76"/>
              <p:cNvSpPr/>
              <p:nvPr/>
            </p:nvSpPr>
            <p:spPr bwMode="gray">
              <a:xfrm>
                <a:off x="3898686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76" name="Picture 75" descr="storage.png"/>
              <p:cNvPicPr>
                <a:picLocks noChangeAspect="1"/>
              </p:cNvPicPr>
              <p:nvPr/>
            </p:nvPicPr>
            <p:blipFill>
              <a:blip r:embed="rId10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030450" y="4588506"/>
                <a:ext cx="246774" cy="25488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50" name="Rectangle 49"/>
          <p:cNvSpPr/>
          <p:nvPr/>
        </p:nvSpPr>
        <p:spPr>
          <a:xfrm>
            <a:off x="4343400" y="3429000"/>
            <a:ext cx="1139413" cy="1100012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7779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data center network…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892355" y="2646962"/>
            <a:ext cx="7063573" cy="3027389"/>
            <a:chOff x="892355" y="2646962"/>
            <a:chExt cx="7063573" cy="3027389"/>
          </a:xfrm>
        </p:grpSpPr>
        <p:pic>
          <p:nvPicPr>
            <p:cNvPr id="410" name="Picture 409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412" name="Picture 411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416" name="Picture 415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408" name="Picture 407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6" name="Picture 5" descr="VMW-ICON-3D-FIREWALL-1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430" name="Group 429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431" name="Rectangle 430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32" name="Right Arrow 431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33" name="Right Arrow 432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34" name="Right Arrow 433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35" name="Right Arrow 434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442" name="Group 441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443" name="Rectangle 442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44" name="Right Arrow 443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45" name="Right Arrow 44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46" name="Right Arrow 445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47" name="Right Arrow 446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448" name="Group 447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449" name="Rectangle 448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50" name="Right Arrow 449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51" name="Right Arrow 450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52" name="Right Arrow 451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53" name="Right Arrow 452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454" name="Group 453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455" name="Rectangle 45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56" name="Right Arrow 45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57" name="Right Arrow 45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58" name="Right Arrow 45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59" name="Right Arrow 45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484" name="Freeform 483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85" name="Freeform 484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88" name="Straight Connector 487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9" name="Straight Connector 488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0" name="Straight Connector 489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1" name="Straight Connector 490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2" name="Straight Connector 491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3" name="Straight Connector 492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4" name="Straight Connector 493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11" name="Picture 410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413" name="Picture 412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417" name="Picture 416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384" name="Picture 383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" name="Rectangle 13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25" name="Right Arrow 42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28" name="Right Arrow 42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29" name="Right Arrow 42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436" name="Group 435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437" name="Rectangle 43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38" name="Right Arrow 43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39" name="Right Arrow 43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40" name="Right Arrow 43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41" name="Right Arrow 44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460" name="Group 459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461" name="Rectangle 460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62" name="Right Arrow 461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63" name="Right Arrow 462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64" name="Right Arrow 463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65" name="Right Arrow 464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466" name="Group 465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467" name="Rectangle 46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68" name="Right Arrow 46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69" name="Right Arrow 46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70" name="Right Arrow 46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71" name="Right Arrow 47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481" name="Freeform 480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82" name="Freeform 481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96" name="Picture 27" descr="ICON_Cloud_Q308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97" name="Down Arrow 496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98" name="Down Arrow 497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1183807" y="2887442"/>
              <a:ext cx="6206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ct val="4000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+mn-cs"/>
                </a:rPr>
                <a:t>Internet</a:t>
              </a:r>
            </a:p>
          </p:txBody>
        </p:sp>
        <p:sp>
          <p:nvSpPr>
            <p:cNvPr id="501" name="Freeform 500"/>
            <p:cNvSpPr/>
            <p:nvPr/>
          </p:nvSpPr>
          <p:spPr>
            <a:xfrm>
              <a:off x="1413932" y="4064000"/>
              <a:ext cx="461613" cy="137958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4834561" y="5252173"/>
              <a:ext cx="3121367" cy="400110"/>
            </a:xfrm>
            <a:prstGeom prst="rect">
              <a:avLst/>
            </a:prstGeom>
            <a:noFill/>
            <a:scene3d>
              <a:camera prst="isometricOffAxis2Right">
                <a:rot lat="720000" lon="1782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>
                <a:defRPr sz="2000">
                  <a:solidFill>
                    <a:srgbClr val="262626"/>
                  </a:solidFill>
                  <a:latin typeface="+mn-lt"/>
                  <a:ea typeface="+mn-ea"/>
                </a:defRPr>
              </a:lvl1pPr>
            </a:lstStyle>
            <a:p>
              <a:pPr>
                <a:spcAft>
                  <a:spcPct val="40000"/>
                </a:spcAft>
              </a:pPr>
              <a:r>
                <a:rPr lang="en-US" dirty="0">
                  <a:latin typeface="Arial"/>
                  <a:ea typeface="ＭＳ Ｐゴシック"/>
                  <a:cs typeface="+mn-cs"/>
                </a:rPr>
                <a:t>Existing Physical </a:t>
              </a:r>
              <a:r>
                <a:rPr lang="en-US" dirty="0" smtClean="0">
                  <a:latin typeface="Arial"/>
                  <a:ea typeface="ＭＳ Ｐゴシック"/>
                  <a:cs typeface="+mn-cs"/>
                </a:rPr>
                <a:t>Network</a:t>
              </a:r>
              <a:endParaRPr lang="en-US" dirty="0"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97815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479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13" y="1947341"/>
            <a:ext cx="1323992" cy="1735667"/>
          </a:xfrm>
          <a:prstGeom prst="rect">
            <a:avLst/>
          </a:prstGeom>
        </p:spPr>
      </p:pic>
      <p:pic>
        <p:nvPicPr>
          <p:cNvPr id="479" name="Picture 478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2" y="2319871"/>
            <a:ext cx="1323992" cy="1735667"/>
          </a:xfrm>
          <a:prstGeom prst="rect">
            <a:avLst/>
          </a:prstGeom>
        </p:spPr>
      </p:pic>
      <p:pic>
        <p:nvPicPr>
          <p:cNvPr id="478" name="Picture 477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31" y="2692401"/>
            <a:ext cx="1323992" cy="1735667"/>
          </a:xfrm>
          <a:prstGeom prst="rect">
            <a:avLst/>
          </a:prstGeom>
        </p:spPr>
      </p:pic>
      <p:pic>
        <p:nvPicPr>
          <p:cNvPr id="472" name="Picture 471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64" y="3124200"/>
            <a:ext cx="1323992" cy="1735667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892355" y="2646962"/>
            <a:ext cx="6214454" cy="3027389"/>
            <a:chOff x="892355" y="2646962"/>
            <a:chExt cx="6214454" cy="3027389"/>
          </a:xfrm>
        </p:grpSpPr>
        <p:pic>
          <p:nvPicPr>
            <p:cNvPr id="87" name="Picture 86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88" name="Picture 87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89" name="Picture 88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90" name="Picture 89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91" name="Picture 90" descr="VMW-ICON-3D-FIREWALL-10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92" name="Group 91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7" name="Rectangle 15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8" name="Right Arrow 15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9" name="Right Arrow 15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0" name="Right Arrow 15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1" name="Right Arrow 16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2" name="Rectangle 15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" name="Right Arrow 15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4" name="Right Arrow 15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5" name="Right Arrow 15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6" name="Right Arrow 15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7" name="Rectangle 14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8" name="Right Arrow 14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9" name="Right Arrow 14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0" name="Right Arrow 14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1" name="Right Arrow 15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2" name="Rectangle 14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3" name="Right Arrow 14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4" name="Right Arrow 14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5" name="Right Arrow 14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6" name="Right Arrow 14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96" name="Freeform 95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7" name="Picture 106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108" name="Picture 107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109" name="Picture 108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110" name="Picture 109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7" name="Rectangle 13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8" name="Right Arrow 13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9" name="Right Arrow 13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0" name="Right Arrow 13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1" name="Right Arrow 14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2" name="Rectangle 13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3" name="Right Arrow 13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4" name="Right Arrow 13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5" name="Right Arrow 13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6" name="Right Arrow 13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7" name="Rectangle 12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" name="Right Arrow 12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9" name="Right Arrow 12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0" name="Right Arrow 12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1" name="Right Arrow 13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2" name="Rectangle 12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4" name="Right Arrow 12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5" name="Right Arrow 12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6" name="Right Arrow 12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115" name="Freeform 114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18" name="Picture 27" descr="ICON_Cloud_Q308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9" name="Down Arrow 118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0" name="Down Arrow 119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83807" y="2887442"/>
              <a:ext cx="6206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ct val="4000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+mn-cs"/>
                </a:rPr>
                <a:t>Internet</a:t>
              </a:r>
            </a:p>
          </p:txBody>
        </p:sp>
      </p:grpSp>
      <p:sp>
        <p:nvSpPr>
          <p:cNvPr id="167" name="Freeform 166"/>
          <p:cNvSpPr/>
          <p:nvPr/>
        </p:nvSpPr>
        <p:spPr>
          <a:xfrm>
            <a:off x="1413932" y="4064000"/>
            <a:ext cx="461613" cy="137958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</a:pPr>
            <a:endParaRPr lang="en-US" sz="2400" smtClean="0">
              <a:solidFill>
                <a:srgbClr val="0095D3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infrastructure….</a:t>
            </a:r>
            <a:endParaRPr lang="en-US" dirty="0"/>
          </a:p>
        </p:txBody>
      </p:sp>
      <p:pic>
        <p:nvPicPr>
          <p:cNvPr id="475" name="Picture 474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4" y="3098800"/>
            <a:ext cx="1323992" cy="1735667"/>
          </a:xfrm>
          <a:prstGeom prst="rect">
            <a:avLst/>
          </a:prstGeom>
        </p:spPr>
      </p:pic>
      <p:pic>
        <p:nvPicPr>
          <p:cNvPr id="474" name="Picture 473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35" y="3513670"/>
            <a:ext cx="1323992" cy="1735667"/>
          </a:xfrm>
          <a:prstGeom prst="rect">
            <a:avLst/>
          </a:prstGeom>
        </p:spPr>
      </p:pic>
      <p:pic>
        <p:nvPicPr>
          <p:cNvPr id="473" name="Picture 472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99" y="3903133"/>
            <a:ext cx="1323992" cy="1735667"/>
          </a:xfrm>
          <a:prstGeom prst="rect">
            <a:avLst/>
          </a:prstGeom>
        </p:spPr>
      </p:pic>
      <p:pic>
        <p:nvPicPr>
          <p:cNvPr id="17" name="Picture 16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4351865"/>
            <a:ext cx="1323992" cy="1735667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4834561" y="5252173"/>
            <a:ext cx="3121367" cy="400110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rtlCol="0">
            <a:spAutoFit/>
          </a:bodyPr>
          <a:lstStyle>
            <a:defPPr>
              <a:defRPr lang="en-US"/>
            </a:defPPr>
            <a:lvl1pPr algn="l">
              <a:defRPr sz="2000">
                <a:solidFill>
                  <a:srgbClr val="262626"/>
                </a:solidFill>
                <a:latin typeface="+mn-lt"/>
                <a:ea typeface="+mn-ea"/>
              </a:defRPr>
            </a:lvl1pPr>
          </a:lstStyle>
          <a:p>
            <a:pPr>
              <a:spcAft>
                <a:spcPct val="40000"/>
              </a:spcAft>
            </a:pPr>
            <a:r>
              <a:rPr lang="en-US" dirty="0">
                <a:latin typeface="Arial"/>
                <a:ea typeface="ＭＳ Ｐゴシック"/>
                <a:cs typeface="+mn-cs"/>
              </a:rPr>
              <a:t>Existing Physical </a:t>
            </a:r>
            <a:r>
              <a:rPr lang="en-US" dirty="0" smtClean="0">
                <a:latin typeface="Arial"/>
                <a:ea typeface="ＭＳ Ｐゴシック"/>
                <a:cs typeface="+mn-cs"/>
              </a:rPr>
              <a:t>Network</a:t>
            </a:r>
            <a:endParaRPr lang="en-US" dirty="0"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8022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479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13" y="1947341"/>
            <a:ext cx="1323992" cy="1735667"/>
          </a:xfrm>
          <a:prstGeom prst="rect">
            <a:avLst/>
          </a:prstGeom>
        </p:spPr>
      </p:pic>
      <p:pic>
        <p:nvPicPr>
          <p:cNvPr id="479" name="Picture 478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2" y="2319871"/>
            <a:ext cx="1323992" cy="1735667"/>
          </a:xfrm>
          <a:prstGeom prst="rect">
            <a:avLst/>
          </a:prstGeom>
        </p:spPr>
      </p:pic>
      <p:pic>
        <p:nvPicPr>
          <p:cNvPr id="478" name="Picture 477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31" y="2692401"/>
            <a:ext cx="1323992" cy="1735667"/>
          </a:xfrm>
          <a:prstGeom prst="rect">
            <a:avLst/>
          </a:prstGeom>
        </p:spPr>
      </p:pic>
      <p:pic>
        <p:nvPicPr>
          <p:cNvPr id="472" name="Picture 471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64" y="3124200"/>
            <a:ext cx="1323992" cy="1735667"/>
          </a:xfrm>
          <a:prstGeom prst="rect">
            <a:avLst/>
          </a:prstGeom>
        </p:spPr>
      </p:pic>
      <p:pic>
        <p:nvPicPr>
          <p:cNvPr id="406" name="Picture 405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83" y="2327333"/>
            <a:ext cx="1338279" cy="976481"/>
          </a:xfrm>
          <a:prstGeom prst="rect">
            <a:avLst/>
          </a:prstGeom>
        </p:spPr>
      </p:pic>
      <p:pic>
        <p:nvPicPr>
          <p:cNvPr id="419" name="Picture 418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09" y="2678416"/>
            <a:ext cx="1338279" cy="976481"/>
          </a:xfrm>
          <a:prstGeom prst="rect">
            <a:avLst/>
          </a:prstGeom>
        </p:spPr>
      </p:pic>
      <p:pic>
        <p:nvPicPr>
          <p:cNvPr id="423" name="Picture 422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5" y="3055856"/>
            <a:ext cx="1338279" cy="976481"/>
          </a:xfrm>
          <a:prstGeom prst="rect">
            <a:avLst/>
          </a:prstGeom>
        </p:spPr>
      </p:pic>
      <p:pic>
        <p:nvPicPr>
          <p:cNvPr id="407" name="Picture 406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58" y="3518700"/>
            <a:ext cx="1338279" cy="97648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892355" y="2646962"/>
            <a:ext cx="6214454" cy="3027389"/>
            <a:chOff x="892355" y="2646962"/>
            <a:chExt cx="6214454" cy="3027389"/>
          </a:xfrm>
        </p:grpSpPr>
        <p:pic>
          <p:nvPicPr>
            <p:cNvPr id="87" name="Picture 86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88" name="Picture 87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89" name="Picture 88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90" name="Picture 89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91" name="Picture 90" descr="VMW-ICON-3D-FIREWALL-10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92" name="Group 91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7" name="Rectangle 15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8" name="Right Arrow 15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9" name="Right Arrow 15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0" name="Right Arrow 15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1" name="Right Arrow 16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2" name="Rectangle 15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" name="Right Arrow 15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4" name="Right Arrow 15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5" name="Right Arrow 15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6" name="Right Arrow 15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7" name="Rectangle 14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8" name="Right Arrow 14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9" name="Right Arrow 14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0" name="Right Arrow 14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1" name="Right Arrow 15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2" name="Rectangle 14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3" name="Right Arrow 14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4" name="Right Arrow 14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5" name="Right Arrow 14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6" name="Right Arrow 14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96" name="Freeform 95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7" name="Picture 106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108" name="Picture 107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109" name="Picture 108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110" name="Picture 109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7" name="Rectangle 13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8" name="Right Arrow 13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9" name="Right Arrow 13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0" name="Right Arrow 13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1" name="Right Arrow 14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2" name="Rectangle 13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3" name="Right Arrow 13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4" name="Right Arrow 13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5" name="Right Arrow 13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6" name="Right Arrow 13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7" name="Rectangle 12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" name="Right Arrow 12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9" name="Right Arrow 12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0" name="Right Arrow 12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1" name="Right Arrow 13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2" name="Rectangle 12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4" name="Right Arrow 12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5" name="Right Arrow 12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6" name="Right Arrow 12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115" name="Freeform 114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18" name="Picture 27" descr="ICON_Cloud_Q308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9" name="Down Arrow 118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0" name="Down Arrow 119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83807" y="2887442"/>
              <a:ext cx="6206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ct val="4000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+mn-cs"/>
                </a:rPr>
                <a:t>Internet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Hypervisors and </a:t>
            </a:r>
            <a:r>
              <a:rPr lang="en-US" dirty="0" err="1" smtClean="0"/>
              <a:t>vSwitches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75" name="Picture 474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4" y="3098800"/>
            <a:ext cx="1323992" cy="1735667"/>
          </a:xfrm>
          <a:prstGeom prst="rect">
            <a:avLst/>
          </a:prstGeom>
        </p:spPr>
      </p:pic>
      <p:pic>
        <p:nvPicPr>
          <p:cNvPr id="474" name="Picture 473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35" y="3513670"/>
            <a:ext cx="1323992" cy="1735667"/>
          </a:xfrm>
          <a:prstGeom prst="rect">
            <a:avLst/>
          </a:prstGeom>
        </p:spPr>
      </p:pic>
      <p:pic>
        <p:nvPicPr>
          <p:cNvPr id="473" name="Picture 472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99" y="3903133"/>
            <a:ext cx="1323992" cy="1735667"/>
          </a:xfrm>
          <a:prstGeom prst="rect">
            <a:avLst/>
          </a:prstGeom>
        </p:spPr>
      </p:pic>
      <p:pic>
        <p:nvPicPr>
          <p:cNvPr id="17" name="Picture 16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4351865"/>
            <a:ext cx="1323992" cy="1735667"/>
          </a:xfrm>
          <a:prstGeom prst="rect">
            <a:avLst/>
          </a:prstGeom>
        </p:spPr>
      </p:pic>
      <p:pic>
        <p:nvPicPr>
          <p:cNvPr id="405" name="Picture 404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8" y="3493555"/>
            <a:ext cx="1338279" cy="976481"/>
          </a:xfrm>
          <a:prstGeom prst="rect">
            <a:avLst/>
          </a:prstGeom>
        </p:spPr>
      </p:pic>
      <p:pic>
        <p:nvPicPr>
          <p:cNvPr id="418" name="Picture 417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3" y="3895917"/>
            <a:ext cx="1338279" cy="976481"/>
          </a:xfrm>
          <a:prstGeom prst="rect">
            <a:avLst/>
          </a:prstGeom>
        </p:spPr>
      </p:pic>
      <p:pic>
        <p:nvPicPr>
          <p:cNvPr id="422" name="Picture 421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81" y="4289115"/>
            <a:ext cx="1338279" cy="976481"/>
          </a:xfrm>
          <a:prstGeom prst="rect">
            <a:avLst/>
          </a:prstGeom>
        </p:spPr>
      </p:pic>
      <p:pic>
        <p:nvPicPr>
          <p:cNvPr id="10" name="Picture 9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95" y="4735025"/>
            <a:ext cx="1338279" cy="976481"/>
          </a:xfrm>
          <a:prstGeom prst="rect">
            <a:avLst/>
          </a:prstGeom>
        </p:spPr>
      </p:pic>
      <p:sp>
        <p:nvSpPr>
          <p:cNvPr id="167" name="TextBox 166"/>
          <p:cNvSpPr txBox="1"/>
          <p:nvPr/>
        </p:nvSpPr>
        <p:spPr>
          <a:xfrm>
            <a:off x="4834561" y="5252173"/>
            <a:ext cx="3121367" cy="400110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rtlCol="0">
            <a:spAutoFit/>
          </a:bodyPr>
          <a:lstStyle>
            <a:defPPr>
              <a:defRPr lang="en-US"/>
            </a:defPPr>
            <a:lvl1pPr algn="l">
              <a:defRPr sz="2000">
                <a:solidFill>
                  <a:srgbClr val="262626"/>
                </a:solidFill>
                <a:latin typeface="+mn-lt"/>
                <a:ea typeface="+mn-ea"/>
              </a:defRPr>
            </a:lvl1pPr>
          </a:lstStyle>
          <a:p>
            <a:pPr>
              <a:spcAft>
                <a:spcPct val="40000"/>
              </a:spcAft>
            </a:pPr>
            <a:r>
              <a:rPr lang="en-US" dirty="0">
                <a:latin typeface="Arial"/>
                <a:ea typeface="ＭＳ Ｐゴシック"/>
                <a:cs typeface="+mn-cs"/>
              </a:rPr>
              <a:t>Existing Physical </a:t>
            </a:r>
            <a:r>
              <a:rPr lang="en-US" dirty="0" smtClean="0">
                <a:latin typeface="Arial"/>
                <a:ea typeface="ＭＳ Ｐゴシック"/>
                <a:cs typeface="+mn-cs"/>
              </a:rPr>
              <a:t>Network</a:t>
            </a:r>
            <a:endParaRPr lang="en-US" dirty="0"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184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479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13" y="1947341"/>
            <a:ext cx="1323992" cy="1735667"/>
          </a:xfrm>
          <a:prstGeom prst="rect">
            <a:avLst/>
          </a:prstGeom>
        </p:spPr>
      </p:pic>
      <p:pic>
        <p:nvPicPr>
          <p:cNvPr id="479" name="Picture 478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2" y="2319871"/>
            <a:ext cx="1323992" cy="1735667"/>
          </a:xfrm>
          <a:prstGeom prst="rect">
            <a:avLst/>
          </a:prstGeom>
        </p:spPr>
      </p:pic>
      <p:pic>
        <p:nvPicPr>
          <p:cNvPr id="478" name="Picture 477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31" y="2692401"/>
            <a:ext cx="1323992" cy="1735667"/>
          </a:xfrm>
          <a:prstGeom prst="rect">
            <a:avLst/>
          </a:prstGeom>
        </p:spPr>
      </p:pic>
      <p:pic>
        <p:nvPicPr>
          <p:cNvPr id="472" name="Picture 471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64" y="3124200"/>
            <a:ext cx="1323992" cy="1735667"/>
          </a:xfrm>
          <a:prstGeom prst="rect">
            <a:avLst/>
          </a:prstGeom>
        </p:spPr>
      </p:pic>
      <p:pic>
        <p:nvPicPr>
          <p:cNvPr id="406" name="Picture 405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83" y="2327333"/>
            <a:ext cx="1338279" cy="976481"/>
          </a:xfrm>
          <a:prstGeom prst="rect">
            <a:avLst/>
          </a:prstGeom>
        </p:spPr>
      </p:pic>
      <p:pic>
        <p:nvPicPr>
          <p:cNvPr id="419" name="Picture 418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09" y="2678416"/>
            <a:ext cx="1338279" cy="976481"/>
          </a:xfrm>
          <a:prstGeom prst="rect">
            <a:avLst/>
          </a:prstGeom>
        </p:spPr>
      </p:pic>
      <p:pic>
        <p:nvPicPr>
          <p:cNvPr id="423" name="Picture 422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5" y="3055856"/>
            <a:ext cx="1338279" cy="976481"/>
          </a:xfrm>
          <a:prstGeom prst="rect">
            <a:avLst/>
          </a:prstGeom>
        </p:spPr>
      </p:pic>
      <p:pic>
        <p:nvPicPr>
          <p:cNvPr id="407" name="Picture 406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58" y="3518700"/>
            <a:ext cx="1338279" cy="97648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892355" y="2646962"/>
            <a:ext cx="6214454" cy="3027389"/>
            <a:chOff x="892355" y="2646962"/>
            <a:chExt cx="6214454" cy="3027389"/>
          </a:xfrm>
        </p:grpSpPr>
        <p:pic>
          <p:nvPicPr>
            <p:cNvPr id="87" name="Picture 86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88" name="Picture 87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89" name="Picture 88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90" name="Picture 89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91" name="Picture 90" descr="VMW-ICON-3D-FIREWALL-10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92" name="Group 91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7" name="Rectangle 15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8" name="Right Arrow 15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9" name="Right Arrow 15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0" name="Right Arrow 15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1" name="Right Arrow 16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2" name="Rectangle 15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" name="Right Arrow 15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4" name="Right Arrow 15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5" name="Right Arrow 15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6" name="Right Arrow 15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7" name="Rectangle 14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8" name="Right Arrow 14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9" name="Right Arrow 14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0" name="Right Arrow 14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1" name="Right Arrow 15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2" name="Rectangle 14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3" name="Right Arrow 14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4" name="Right Arrow 14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5" name="Right Arrow 14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6" name="Right Arrow 14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96" name="Freeform 95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7" name="Picture 106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108" name="Picture 107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109" name="Picture 108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110" name="Picture 109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7" name="Rectangle 13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8" name="Right Arrow 13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9" name="Right Arrow 13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0" name="Right Arrow 13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1" name="Right Arrow 14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2" name="Rectangle 13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3" name="Right Arrow 13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4" name="Right Arrow 13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5" name="Right Arrow 13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6" name="Right Arrow 13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7" name="Rectangle 12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" name="Right Arrow 12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9" name="Right Arrow 12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0" name="Right Arrow 12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1" name="Right Arrow 13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2" name="Rectangle 12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4" name="Right Arrow 12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5" name="Right Arrow 12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6" name="Right Arrow 12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115" name="Freeform 114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18" name="Picture 27" descr="ICON_Cloud_Q308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9" name="Down Arrow 118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0" name="Down Arrow 119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83807" y="2887442"/>
              <a:ext cx="6206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ct val="4000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+mn-cs"/>
                </a:rPr>
                <a:t>Internet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NSX | The “Network </a:t>
            </a:r>
            <a:r>
              <a:rPr lang="en-US" dirty="0"/>
              <a:t>H</a:t>
            </a:r>
            <a:r>
              <a:rPr lang="en-US" dirty="0" smtClean="0"/>
              <a:t>ypervisor”</a:t>
            </a:r>
            <a:endParaRPr lang="en-US" dirty="0"/>
          </a:p>
        </p:txBody>
      </p:sp>
      <p:pic>
        <p:nvPicPr>
          <p:cNvPr id="475" name="Picture 474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4" y="3098800"/>
            <a:ext cx="1323992" cy="1735667"/>
          </a:xfrm>
          <a:prstGeom prst="rect">
            <a:avLst/>
          </a:prstGeom>
        </p:spPr>
      </p:pic>
      <p:pic>
        <p:nvPicPr>
          <p:cNvPr id="474" name="Picture 473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35" y="3513670"/>
            <a:ext cx="1323992" cy="1735667"/>
          </a:xfrm>
          <a:prstGeom prst="rect">
            <a:avLst/>
          </a:prstGeom>
        </p:spPr>
      </p:pic>
      <p:pic>
        <p:nvPicPr>
          <p:cNvPr id="473" name="Picture 472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99" y="3903133"/>
            <a:ext cx="1323992" cy="1735667"/>
          </a:xfrm>
          <a:prstGeom prst="rect">
            <a:avLst/>
          </a:prstGeom>
        </p:spPr>
      </p:pic>
      <p:pic>
        <p:nvPicPr>
          <p:cNvPr id="17" name="Picture 16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4351865"/>
            <a:ext cx="1323992" cy="1735667"/>
          </a:xfrm>
          <a:prstGeom prst="rect">
            <a:avLst/>
          </a:prstGeom>
        </p:spPr>
      </p:pic>
      <p:pic>
        <p:nvPicPr>
          <p:cNvPr id="405" name="Picture 404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8" y="3493555"/>
            <a:ext cx="1338279" cy="976481"/>
          </a:xfrm>
          <a:prstGeom prst="rect">
            <a:avLst/>
          </a:prstGeom>
        </p:spPr>
      </p:pic>
      <p:pic>
        <p:nvPicPr>
          <p:cNvPr id="418" name="Picture 417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3" y="3895917"/>
            <a:ext cx="1338279" cy="976481"/>
          </a:xfrm>
          <a:prstGeom prst="rect">
            <a:avLst/>
          </a:prstGeom>
        </p:spPr>
      </p:pic>
      <p:pic>
        <p:nvPicPr>
          <p:cNvPr id="422" name="Picture 421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81" y="4289115"/>
            <a:ext cx="1338279" cy="976481"/>
          </a:xfrm>
          <a:prstGeom prst="rect">
            <a:avLst/>
          </a:prstGeom>
        </p:spPr>
      </p:pic>
      <p:pic>
        <p:nvPicPr>
          <p:cNvPr id="10" name="Picture 9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95" y="4735025"/>
            <a:ext cx="1338279" cy="976481"/>
          </a:xfrm>
          <a:prstGeom prst="rect">
            <a:avLst/>
          </a:prstGeom>
        </p:spPr>
      </p:pic>
      <p:pic>
        <p:nvPicPr>
          <p:cNvPr id="162" name="Picture 161" descr="NetworkHypervisor.png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3" y="2167468"/>
            <a:ext cx="7157899" cy="2760392"/>
          </a:xfrm>
          <a:prstGeom prst="rect">
            <a:avLst/>
          </a:prstGeom>
          <a:effectLst>
            <a:outerShdw blurRad="469900" dist="609600" dir="5400000" sx="96000" sy="96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1" name="TextBox 170"/>
          <p:cNvSpPr txBox="1"/>
          <p:nvPr/>
        </p:nvSpPr>
        <p:spPr>
          <a:xfrm>
            <a:off x="1693257" y="3987133"/>
            <a:ext cx="1750963" cy="307777"/>
          </a:xfrm>
          <a:prstGeom prst="rect">
            <a:avLst/>
          </a:prstGeom>
          <a:noFill/>
          <a:scene3d>
            <a:camera prst="isometricLeftDown">
              <a:rot lat="1392000" lon="2521817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spcAft>
                <a:spcPct val="40000"/>
              </a:spcAft>
            </a:pPr>
            <a:r>
              <a:rPr lang="en-US" sz="1400" dirty="0" smtClean="0">
                <a:solidFill>
                  <a:srgbClr val="000090"/>
                </a:solidFill>
                <a:latin typeface="Arial"/>
                <a:ea typeface="ＭＳ Ｐゴシック"/>
                <a:cs typeface="+mn-cs"/>
              </a:rPr>
              <a:t>Network Hypervisor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4834561" y="5252173"/>
            <a:ext cx="3121367" cy="400110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rtlCol="0">
            <a:spAutoFit/>
          </a:bodyPr>
          <a:lstStyle>
            <a:defPPr>
              <a:defRPr lang="en-US"/>
            </a:defPPr>
            <a:lvl1pPr algn="l">
              <a:defRPr sz="2000">
                <a:solidFill>
                  <a:srgbClr val="262626"/>
                </a:solidFill>
                <a:latin typeface="+mn-lt"/>
                <a:ea typeface="+mn-ea"/>
              </a:defRPr>
            </a:lvl1pPr>
          </a:lstStyle>
          <a:p>
            <a:pPr>
              <a:spcAft>
                <a:spcPct val="40000"/>
              </a:spcAft>
            </a:pPr>
            <a:r>
              <a:rPr lang="en-US" dirty="0">
                <a:latin typeface="Arial"/>
                <a:ea typeface="ＭＳ Ｐゴシック"/>
                <a:cs typeface="+mn-cs"/>
              </a:rPr>
              <a:t>Existing Physical </a:t>
            </a:r>
            <a:r>
              <a:rPr lang="en-US" dirty="0" smtClean="0">
                <a:latin typeface="Arial"/>
                <a:ea typeface="ＭＳ Ｐゴシック"/>
                <a:cs typeface="+mn-cs"/>
              </a:rPr>
              <a:t>Network</a:t>
            </a:r>
            <a:endParaRPr lang="en-US" dirty="0"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587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037" y="3191219"/>
            <a:ext cx="750094" cy="28117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200"/>
              </a:lnSpc>
            </a:pPr>
            <a:r>
              <a:rPr lang="en-US" dirty="0"/>
              <a:t>What’s Changing: Rise of “Shadow IT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grpSp>
        <p:nvGrpSpPr>
          <p:cNvPr id="4" name="Group 6"/>
          <p:cNvGrpSpPr/>
          <p:nvPr/>
        </p:nvGrpSpPr>
        <p:grpSpPr>
          <a:xfrm>
            <a:off x="2528246" y="2520437"/>
            <a:ext cx="1747593" cy="2521976"/>
            <a:chOff x="4690133" y="3096626"/>
            <a:chExt cx="3761095" cy="54276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0603">
              <a:off x="6139759" y="3745430"/>
              <a:ext cx="2960273" cy="166266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0603">
              <a:off x="5002621" y="5234261"/>
              <a:ext cx="2960273" cy="16626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0603">
              <a:off x="4041329" y="6212847"/>
              <a:ext cx="2960273" cy="1662665"/>
            </a:xfrm>
            <a:prstGeom prst="rect">
              <a:avLst/>
            </a:prstGeom>
          </p:spPr>
        </p:pic>
      </p:grpSp>
      <p:grpSp>
        <p:nvGrpSpPr>
          <p:cNvPr id="5" name="Group 3"/>
          <p:cNvGrpSpPr/>
          <p:nvPr/>
        </p:nvGrpSpPr>
        <p:grpSpPr>
          <a:xfrm>
            <a:off x="369888" y="4818149"/>
            <a:ext cx="3028300" cy="1400091"/>
            <a:chOff x="155575" y="3875859"/>
            <a:chExt cx="4809288" cy="22235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75" y="3875859"/>
              <a:ext cx="4783418" cy="1929675"/>
            </a:xfrm>
            <a:prstGeom prst="rect">
              <a:avLst/>
            </a:prstGeom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75" y="4803266"/>
              <a:ext cx="1514677" cy="129609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0892" y="4770016"/>
              <a:ext cx="1514677" cy="129609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0186" y="4753390"/>
              <a:ext cx="1514677" cy="129609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6" name="Group 14"/>
          <p:cNvGrpSpPr/>
          <p:nvPr/>
        </p:nvGrpSpPr>
        <p:grpSpPr>
          <a:xfrm>
            <a:off x="5765689" y="4393569"/>
            <a:ext cx="3217974" cy="1845691"/>
            <a:chOff x="4102868" y="6265634"/>
            <a:chExt cx="6051032" cy="34706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816" y="6265634"/>
              <a:ext cx="2939296" cy="141319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2868" y="7044263"/>
              <a:ext cx="2939296" cy="141319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604" y="7279780"/>
              <a:ext cx="2939296" cy="14131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356055" y="6700056"/>
              <a:ext cx="1338936" cy="752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IaaS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01956" y="7583977"/>
              <a:ext cx="1528834" cy="752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sz="2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aaS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23689" y="7766848"/>
              <a:ext cx="1528834" cy="752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sz="2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aaS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7599" y="8017221"/>
              <a:ext cx="1007637" cy="128675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7630" y="8278961"/>
              <a:ext cx="1799409" cy="136366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5373" y="8560252"/>
              <a:ext cx="597963" cy="117599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" name="Group 26"/>
          <p:cNvGrpSpPr/>
          <p:nvPr/>
        </p:nvGrpSpPr>
        <p:grpSpPr>
          <a:xfrm flipH="1">
            <a:off x="5070726" y="2530947"/>
            <a:ext cx="1747593" cy="2521976"/>
            <a:chOff x="4690133" y="3096626"/>
            <a:chExt cx="3761095" cy="5427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0603">
              <a:off x="6139759" y="3745430"/>
              <a:ext cx="2960273" cy="166266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0603">
              <a:off x="5002621" y="5234261"/>
              <a:ext cx="2960273" cy="166266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0603">
              <a:off x="4041329" y="6212847"/>
              <a:ext cx="2960273" cy="166266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40" y="705931"/>
            <a:ext cx="595324" cy="21214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255884" y="6343912"/>
            <a:ext cx="3877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tx2"/>
                </a:solidFill>
                <a:latin typeface="+mn-lt"/>
                <a:ea typeface="+mn-ea"/>
              </a:rPr>
              <a:t>* </a:t>
            </a:r>
            <a:r>
              <a:rPr lang="en-US" sz="800" dirty="0">
                <a:solidFill>
                  <a:schemeClr val="tx2"/>
                </a:solidFill>
              </a:rPr>
              <a:t>Source: Gartner, November </a:t>
            </a:r>
            <a:r>
              <a:rPr lang="en-US" sz="800" dirty="0" smtClean="0">
                <a:solidFill>
                  <a:schemeClr val="tx2"/>
                </a:solidFill>
              </a:rPr>
              <a:t>2011: “By </a:t>
            </a:r>
            <a:r>
              <a:rPr lang="en-US" sz="800" dirty="0">
                <a:solidFill>
                  <a:schemeClr val="tx2"/>
                </a:solidFill>
              </a:rPr>
              <a:t>2015, 35% of enterprise IT expenditures for most organizations will be managed outside the IT department's budget</a:t>
            </a:r>
            <a:r>
              <a:rPr lang="en-US" sz="800" dirty="0" smtClean="0">
                <a:solidFill>
                  <a:schemeClr val="tx2"/>
                </a:solidFill>
              </a:rPr>
              <a:t>."</a:t>
            </a:r>
            <a:endParaRPr lang="en-US" sz="800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encrypted-tbn0.gstatic.com/images?q=tbn:ANd9GcTKIV2FWxVbnijz0ctddfbv--3v0hUFx-cUDwjaty73-zamSAF9aA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2685497"/>
            <a:ext cx="1061066" cy="10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728419" y="1049464"/>
            <a:ext cx="2527465" cy="1419023"/>
          </a:xfrm>
          <a:prstGeom prst="roundRect">
            <a:avLst>
              <a:gd name="adj" fmla="val 8294"/>
            </a:avLst>
          </a:prstGeom>
          <a:gradFill flip="none" rotWithShape="1">
            <a:gsLst>
              <a:gs pos="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lnSpc>
                <a:spcPts val="1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Funding for </a:t>
            </a:r>
            <a:br>
              <a:rPr lang="en-US" sz="14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sz="14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Central IT</a:t>
            </a:r>
          </a:p>
          <a:p>
            <a:pPr algn="ctr" defTabSz="914099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algn="ctr" defTabSz="914099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62%</a:t>
            </a:r>
            <a:r>
              <a:rPr lang="en-US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en-US" sz="1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of total IT</a:t>
            </a:r>
            <a:r>
              <a:rPr lang="en-US" sz="14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/>
            </a:r>
            <a:br>
              <a:rPr lang="en-US" sz="14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sz="14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spend</a:t>
            </a:r>
            <a:endParaRPr lang="en-US" sz="1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997467" y="1049464"/>
            <a:ext cx="2527465" cy="1419023"/>
          </a:xfrm>
          <a:prstGeom prst="roundRect">
            <a:avLst>
              <a:gd name="adj" fmla="val 8294"/>
            </a:avLst>
          </a:prstGeom>
          <a:gradFill flip="none" rotWithShape="1">
            <a:gsLst>
              <a:gs pos="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381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lnSpc>
                <a:spcPts val="1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Self-procured </a:t>
            </a:r>
            <a:br>
              <a:rPr lang="en-US" sz="14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sz="14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(cloud) Services</a:t>
            </a:r>
          </a:p>
          <a:p>
            <a:pPr algn="ctr" defTabSz="914099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algn="ctr" defTabSz="914099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38%</a:t>
            </a:r>
            <a:r>
              <a:rPr lang="en-US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en-US" sz="1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of total IT</a:t>
            </a:r>
            <a:br>
              <a:rPr lang="en-US" sz="1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sz="1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spend</a:t>
            </a:r>
            <a:endParaRPr lang="en-US" sz="1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6626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5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83" y="2327333"/>
            <a:ext cx="1338279" cy="976481"/>
          </a:xfrm>
          <a:prstGeom prst="rect">
            <a:avLst/>
          </a:prstGeom>
        </p:spPr>
      </p:pic>
      <p:pic>
        <p:nvPicPr>
          <p:cNvPr id="419" name="Picture 418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09" y="2678416"/>
            <a:ext cx="1338279" cy="976481"/>
          </a:xfrm>
          <a:prstGeom prst="rect">
            <a:avLst/>
          </a:prstGeom>
        </p:spPr>
      </p:pic>
      <p:pic>
        <p:nvPicPr>
          <p:cNvPr id="423" name="Picture 422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5" y="3055856"/>
            <a:ext cx="1338279" cy="976481"/>
          </a:xfrm>
          <a:prstGeom prst="rect">
            <a:avLst/>
          </a:prstGeom>
        </p:spPr>
      </p:pic>
      <p:pic>
        <p:nvPicPr>
          <p:cNvPr id="407" name="Picture 406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58" y="3518700"/>
            <a:ext cx="1338279" cy="97648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892355" y="2646962"/>
            <a:ext cx="6214454" cy="3027389"/>
            <a:chOff x="892355" y="2646962"/>
            <a:chExt cx="6214454" cy="3027389"/>
          </a:xfrm>
        </p:grpSpPr>
        <p:pic>
          <p:nvPicPr>
            <p:cNvPr id="87" name="Picture 86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88" name="Picture 87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89" name="Picture 88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90" name="Picture 89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91" name="Picture 90" descr="VMW-ICON-3D-FIREWALL-10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92" name="Group 91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7" name="Rectangle 15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8" name="Right Arrow 15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9" name="Right Arrow 15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0" name="Right Arrow 15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1" name="Right Arrow 16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2" name="Rectangle 15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" name="Right Arrow 15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4" name="Right Arrow 15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5" name="Right Arrow 15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6" name="Right Arrow 15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7" name="Rectangle 14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8" name="Right Arrow 14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9" name="Right Arrow 14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0" name="Right Arrow 14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1" name="Right Arrow 15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2" name="Rectangle 14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3" name="Right Arrow 14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4" name="Right Arrow 14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5" name="Right Arrow 14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6" name="Right Arrow 14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96" name="Freeform 95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7" name="Picture 106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108" name="Picture 107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109" name="Picture 108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110" name="Picture 109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7" name="Rectangle 13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8" name="Right Arrow 13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9" name="Right Arrow 13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0" name="Right Arrow 13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1" name="Right Arrow 14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2" name="Rectangle 13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3" name="Right Arrow 13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4" name="Right Arrow 13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5" name="Right Arrow 13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6" name="Right Arrow 13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7" name="Rectangle 12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" name="Right Arrow 12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9" name="Right Arrow 12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0" name="Right Arrow 12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1" name="Right Arrow 13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22" name="Rectangle 12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4" name="Right Arrow 12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5" name="Right Arrow 12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6" name="Right Arrow 12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>
                  <a:spcAft>
                    <a:spcPct val="40000"/>
                  </a:spcAft>
                </a:pPr>
                <a:endParaRPr lang="en-US" sz="1800" dirty="0" err="1" smtClean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115" name="Freeform 114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</a:pPr>
              <a:endParaRPr lang="en-US" sz="2400" smtClean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18" name="Picture 27" descr="ICON_Cloud_Q308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9" name="Down Arrow 118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0" name="Down Arrow 119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83807" y="2887442"/>
              <a:ext cx="6206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ct val="40000"/>
                </a:spcAft>
              </a:pPr>
              <a:r>
                <a:rPr lang="en-US" sz="1000" dirty="0" smtClean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+mn-cs"/>
                </a:rPr>
                <a:t>Internet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Networks – Like Virtual Machines for the Network</a:t>
            </a:r>
            <a:endParaRPr lang="en-US" dirty="0"/>
          </a:p>
        </p:txBody>
      </p:sp>
      <p:pic>
        <p:nvPicPr>
          <p:cNvPr id="405" name="Picture 404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8" y="3493555"/>
            <a:ext cx="1338279" cy="976481"/>
          </a:xfrm>
          <a:prstGeom prst="rect">
            <a:avLst/>
          </a:prstGeom>
        </p:spPr>
      </p:pic>
      <p:pic>
        <p:nvPicPr>
          <p:cNvPr id="418" name="Picture 417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3" y="3895917"/>
            <a:ext cx="1338279" cy="976481"/>
          </a:xfrm>
          <a:prstGeom prst="rect">
            <a:avLst/>
          </a:prstGeom>
        </p:spPr>
      </p:pic>
      <p:pic>
        <p:nvPicPr>
          <p:cNvPr id="422" name="Picture 421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81" y="4289115"/>
            <a:ext cx="1338279" cy="976481"/>
          </a:xfrm>
          <a:prstGeom prst="rect">
            <a:avLst/>
          </a:prstGeom>
        </p:spPr>
      </p:pic>
      <p:pic>
        <p:nvPicPr>
          <p:cNvPr id="10" name="Picture 9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95" y="4735025"/>
            <a:ext cx="1338279" cy="976481"/>
          </a:xfrm>
          <a:prstGeom prst="rect">
            <a:avLst/>
          </a:prstGeom>
        </p:spPr>
      </p:pic>
      <p:pic>
        <p:nvPicPr>
          <p:cNvPr id="162" name="Picture 161" descr="NetworkHypervisor.pn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3" y="2167468"/>
            <a:ext cx="7157899" cy="2760392"/>
          </a:xfrm>
          <a:prstGeom prst="rect">
            <a:avLst/>
          </a:prstGeom>
          <a:effectLst>
            <a:outerShdw blurRad="469900" dist="609600" dir="5400000" sx="96000" sy="96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3839960" y="1032683"/>
            <a:ext cx="1544143" cy="1102671"/>
            <a:chOff x="3826305" y="1278465"/>
            <a:chExt cx="1544143" cy="1102671"/>
          </a:xfrm>
        </p:grpSpPr>
        <p:pic>
          <p:nvPicPr>
            <p:cNvPr id="168" name="Picture 167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305" y="1278465"/>
              <a:ext cx="1544143" cy="1102671"/>
            </a:xfrm>
            <a:prstGeom prst="rect">
              <a:avLst/>
            </a:prstGeom>
            <a:effectLst>
              <a:outerShdw blurRad="330200" dist="11811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77" name="Picture 176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641" y="1727199"/>
              <a:ext cx="295340" cy="295340"/>
            </a:xfrm>
            <a:prstGeom prst="rect">
              <a:avLst/>
            </a:prstGeom>
          </p:spPr>
        </p:pic>
        <p:pic>
          <p:nvPicPr>
            <p:cNvPr id="178" name="Picture 177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374" y="1820331"/>
              <a:ext cx="295340" cy="295340"/>
            </a:xfrm>
            <a:prstGeom prst="rect">
              <a:avLst/>
            </a:prstGeom>
          </p:spPr>
        </p:pic>
        <p:pic>
          <p:nvPicPr>
            <p:cNvPr id="179" name="Picture 178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774" y="1854197"/>
              <a:ext cx="295340" cy="29534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588741" y="2307787"/>
            <a:ext cx="1544143" cy="1102671"/>
            <a:chOff x="5643361" y="1761605"/>
            <a:chExt cx="1544143" cy="1102671"/>
          </a:xfrm>
        </p:grpSpPr>
        <p:pic>
          <p:nvPicPr>
            <p:cNvPr id="167" name="Picture 166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361" y="1761605"/>
              <a:ext cx="1544143" cy="1102671"/>
            </a:xfrm>
            <a:prstGeom prst="rect">
              <a:avLst/>
            </a:prstGeom>
            <a:effectLst>
              <a:outerShdw blurRad="330200" dist="6858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82" name="Picture 181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484" y="2340864"/>
              <a:ext cx="295340" cy="295340"/>
            </a:xfrm>
            <a:prstGeom prst="rect">
              <a:avLst/>
            </a:prstGeom>
          </p:spPr>
        </p:pic>
        <p:pic>
          <p:nvPicPr>
            <p:cNvPr id="183" name="Picture 182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906" y="2218264"/>
              <a:ext cx="295340" cy="29534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949233" y="1967091"/>
            <a:ext cx="1544143" cy="1102671"/>
            <a:chOff x="4672969" y="2895599"/>
            <a:chExt cx="1544143" cy="1102671"/>
          </a:xfrm>
        </p:grpSpPr>
        <p:pic>
          <p:nvPicPr>
            <p:cNvPr id="171" name="Picture 170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969" y="2895599"/>
              <a:ext cx="1544143" cy="1102671"/>
            </a:xfrm>
            <a:prstGeom prst="rect">
              <a:avLst/>
            </a:prstGeom>
            <a:effectLst>
              <a:outerShdw blurRad="330200" dist="4699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80" name="Picture 179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040" y="3242730"/>
              <a:ext cx="295340" cy="295340"/>
            </a:xfrm>
            <a:prstGeom prst="rect">
              <a:avLst/>
            </a:prstGeom>
          </p:spPr>
        </p:pic>
        <p:pic>
          <p:nvPicPr>
            <p:cNvPr id="181" name="Picture 180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173" y="3428997"/>
              <a:ext cx="295340" cy="29534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922393" y="1818675"/>
            <a:ext cx="1544143" cy="1102671"/>
            <a:chOff x="1785837" y="1600199"/>
            <a:chExt cx="1544143" cy="1102671"/>
          </a:xfrm>
        </p:grpSpPr>
        <p:pic>
          <p:nvPicPr>
            <p:cNvPr id="169" name="Picture 168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837" y="1600199"/>
              <a:ext cx="1544143" cy="1102671"/>
            </a:xfrm>
            <a:prstGeom prst="rect">
              <a:avLst/>
            </a:prstGeom>
            <a:effectLst>
              <a:outerShdw blurRad="330200" dist="11811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73" name="Picture 172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307" y="1947333"/>
              <a:ext cx="295340" cy="295340"/>
            </a:xfrm>
            <a:prstGeom prst="rect">
              <a:avLst/>
            </a:prstGeom>
          </p:spPr>
        </p:pic>
        <p:pic>
          <p:nvPicPr>
            <p:cNvPr id="172" name="Picture 171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907" y="2142067"/>
              <a:ext cx="295340" cy="29534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51828" y="3089751"/>
            <a:ext cx="1544143" cy="1102671"/>
            <a:chOff x="2632503" y="2734732"/>
            <a:chExt cx="1544143" cy="1102671"/>
          </a:xfrm>
        </p:grpSpPr>
        <p:pic>
          <p:nvPicPr>
            <p:cNvPr id="176" name="Picture 175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503" y="2734732"/>
              <a:ext cx="1544143" cy="1102671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74" name="Picture 173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08" y="3420533"/>
              <a:ext cx="295340" cy="295340"/>
            </a:xfrm>
            <a:prstGeom prst="rect">
              <a:avLst/>
            </a:prstGeom>
          </p:spPr>
        </p:pic>
        <p:pic>
          <p:nvPicPr>
            <p:cNvPr id="175" name="Picture 174" descr="firewall.png"/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774" y="2946399"/>
              <a:ext cx="295340" cy="29534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693257" y="3987133"/>
            <a:ext cx="1750963" cy="307777"/>
          </a:xfrm>
          <a:prstGeom prst="rect">
            <a:avLst/>
          </a:prstGeom>
          <a:noFill/>
          <a:scene3d>
            <a:camera prst="isometricLeftDown">
              <a:rot lat="1392000" lon="2521817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spcAft>
                <a:spcPct val="40000"/>
              </a:spcAft>
            </a:pPr>
            <a:r>
              <a:rPr lang="en-US" sz="1400" dirty="0" smtClean="0">
                <a:solidFill>
                  <a:srgbClr val="000090"/>
                </a:solidFill>
                <a:latin typeface="Arial"/>
                <a:ea typeface="ＭＳ Ｐゴシック"/>
                <a:cs typeface="+mn-cs"/>
              </a:rPr>
              <a:t>Network Hypervisor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97766" y="1668059"/>
            <a:ext cx="2059979" cy="400110"/>
          </a:xfrm>
          <a:prstGeom prst="rect">
            <a:avLst/>
          </a:prstGeom>
          <a:noFill/>
          <a:scene3d>
            <a:camera prst="isometricLeftDown">
              <a:rot lat="1392000" lon="2521817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spcAft>
                <a:spcPct val="40000"/>
              </a:spcAft>
            </a:pPr>
            <a:r>
              <a:rPr lang="en-US" sz="2000" dirty="0" smtClean="0">
                <a:solidFill>
                  <a:srgbClr val="4D4D4D">
                    <a:lumMod val="50000"/>
                  </a:srgbClr>
                </a:solidFill>
                <a:latin typeface="Arial"/>
                <a:ea typeface="ＭＳ Ｐゴシック"/>
                <a:cs typeface="+mn-cs"/>
              </a:rPr>
              <a:t>Virtual Networks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834561" y="5252173"/>
            <a:ext cx="3121367" cy="400110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rtlCol="0">
            <a:spAutoFit/>
          </a:bodyPr>
          <a:lstStyle>
            <a:defPPr>
              <a:defRPr lang="en-US"/>
            </a:defPPr>
            <a:lvl1pPr algn="l">
              <a:defRPr sz="2000">
                <a:solidFill>
                  <a:srgbClr val="262626"/>
                </a:solidFill>
                <a:latin typeface="+mn-lt"/>
                <a:ea typeface="+mn-ea"/>
              </a:defRPr>
            </a:lvl1pPr>
          </a:lstStyle>
          <a:p>
            <a:pPr>
              <a:spcAft>
                <a:spcPct val="40000"/>
              </a:spcAft>
            </a:pPr>
            <a:r>
              <a:rPr lang="en-US" dirty="0">
                <a:latin typeface="Arial"/>
                <a:ea typeface="ＭＳ Ｐゴシック"/>
                <a:cs typeface="+mn-cs"/>
              </a:rPr>
              <a:t>Existing Physical </a:t>
            </a:r>
            <a:r>
              <a:rPr lang="en-US" dirty="0" smtClean="0">
                <a:latin typeface="Arial"/>
                <a:ea typeface="ＭＳ Ｐゴシック"/>
                <a:cs typeface="+mn-cs"/>
              </a:rPr>
              <a:t>Network</a:t>
            </a:r>
            <a:endParaRPr lang="en-US" dirty="0"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7595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/>
          <a:srcRect l="7256" t="30167" r="7256" b="47482"/>
          <a:stretch/>
        </p:blipFill>
        <p:spPr>
          <a:xfrm>
            <a:off x="651734" y="4923842"/>
            <a:ext cx="1417100" cy="27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4"/>
          <a:srcRect l="4421" t="12062" r="4421" b="12062"/>
          <a:stretch/>
        </p:blipFill>
        <p:spPr>
          <a:xfrm>
            <a:off x="1056041" y="4078737"/>
            <a:ext cx="1013134" cy="423894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196115" y="2514600"/>
            <a:ext cx="8751771" cy="1213217"/>
          </a:xfrm>
          <a:prstGeom prst="roundRect">
            <a:avLst>
              <a:gd name="adj" fmla="val 10438"/>
            </a:avLst>
          </a:prstGeom>
          <a:gradFill flip="none" rotWithShape="1">
            <a:gsLst>
              <a:gs pos="0">
                <a:srgbClr val="44AEE7">
                  <a:tint val="100000"/>
                  <a:shade val="100000"/>
                  <a:satMod val="130000"/>
                  <a:alpha val="52000"/>
                </a:srgbClr>
              </a:gs>
              <a:gs pos="100000">
                <a:srgbClr val="44AEE7">
                  <a:tint val="50000"/>
                  <a:shade val="100000"/>
                  <a:satMod val="350000"/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rgbClr val="44AEE7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 Extensibility – Available in 2013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702381" y="2036576"/>
            <a:ext cx="3739239" cy="393110"/>
            <a:chOff x="644168" y="2777207"/>
            <a:chExt cx="3739239" cy="393110"/>
          </a:xfrm>
        </p:grpSpPr>
        <p:sp>
          <p:nvSpPr>
            <p:cNvPr id="7" name="Rounded Rectangle 6"/>
            <p:cNvSpPr/>
            <p:nvPr/>
          </p:nvSpPr>
          <p:spPr>
            <a:xfrm>
              <a:off x="644168" y="2777207"/>
              <a:ext cx="3739239" cy="393110"/>
            </a:xfrm>
            <a:prstGeom prst="roundRect">
              <a:avLst/>
            </a:prstGeom>
            <a:solidFill>
              <a:schemeClr val="accent2"/>
            </a:solidFill>
            <a:ln w="38100" cap="flat" cmpd="sng" algn="ctr">
              <a:solidFill>
                <a:srgbClr val="44AEE7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ysClr val="window" lastClr="FFFFFF"/>
                </a:solidFill>
                <a:latin typeface="+mj-lt"/>
                <a:ea typeface="ＭＳ Ｐゴシック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80254" y="2804814"/>
              <a:ext cx="1467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dirty="0" smtClean="0">
                  <a:solidFill>
                    <a:sysClr val="windowText" lastClr="000000"/>
                  </a:solidFill>
                  <a:latin typeface="+mj-lt"/>
                </a:rPr>
                <a:t>NSX C</a:t>
              </a:r>
              <a:r>
                <a:rPr lang="en-US" sz="1400" b="1" kern="0" dirty="0" err="1" smtClean="0">
                  <a:solidFill>
                    <a:sysClr val="windowText" lastClr="000000"/>
                  </a:solidFill>
                  <a:latin typeface="+mj-lt"/>
                </a:rPr>
                <a:t>ontroller</a:t>
              </a:r>
              <a:endParaRPr lang="en-US" sz="1400" b="1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02381" y="1537489"/>
            <a:ext cx="3739239" cy="393110"/>
            <a:chOff x="644168" y="2227519"/>
            <a:chExt cx="3739239" cy="393110"/>
          </a:xfrm>
        </p:grpSpPr>
        <p:sp>
          <p:nvSpPr>
            <p:cNvPr id="10" name="Rounded Rectangle 9"/>
            <p:cNvSpPr/>
            <p:nvPr/>
          </p:nvSpPr>
          <p:spPr>
            <a:xfrm>
              <a:off x="644168" y="2227519"/>
              <a:ext cx="3739239" cy="393110"/>
            </a:xfrm>
            <a:prstGeom prst="roundRect">
              <a:avLst/>
            </a:prstGeom>
            <a:gradFill flip="none" rotWithShape="1">
              <a:gsLst>
                <a:gs pos="0">
                  <a:srgbClr val="44AEE7">
                    <a:tint val="100000"/>
                    <a:shade val="100000"/>
                    <a:satMod val="130000"/>
                    <a:alpha val="52000"/>
                  </a:srgbClr>
                </a:gs>
                <a:gs pos="100000">
                  <a:srgbClr val="44AEE7">
                    <a:tint val="50000"/>
                    <a:shade val="100000"/>
                    <a:satMod val="350000"/>
                    <a:alpha val="52000"/>
                  </a:srgbClr>
                </a:gs>
              </a:gsLst>
              <a:lin ang="16200000" scaled="0"/>
              <a:tileRect/>
            </a:gradFill>
            <a:ln w="9525" cap="flat" cmpd="sng" algn="ctr">
              <a:solidFill>
                <a:srgbClr val="44AEE7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>
                <a:solidFill>
                  <a:sysClr val="window" lastClr="FFFFFF"/>
                </a:solidFill>
                <a:latin typeface="+mj-lt"/>
                <a:ea typeface="ＭＳ Ｐゴシック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2294" y="2287253"/>
              <a:ext cx="902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dirty="0" smtClean="0">
                  <a:solidFill>
                    <a:sysClr val="windowText" lastClr="000000"/>
                  </a:solidFill>
                  <a:latin typeface="+mj-lt"/>
                </a:rPr>
                <a:t>NSX API</a:t>
              </a:r>
              <a:endParaRPr lang="en-US" sz="1400" b="1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942162" y="2632015"/>
            <a:ext cx="3255952" cy="21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ct val="40000"/>
              </a:spcAft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+mj-lt"/>
              </a:rPr>
              <a:t>Partner Extensions</a:t>
            </a:r>
            <a:endParaRPr lang="en-US" sz="1400" b="1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738" y="747755"/>
            <a:ext cx="1080472" cy="71960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189" y="837839"/>
            <a:ext cx="491234" cy="53943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0463" y="761569"/>
            <a:ext cx="1259401" cy="69197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8"/>
          <a:srcRect t="15259" b="15259"/>
          <a:stretch/>
        </p:blipFill>
        <p:spPr>
          <a:xfrm>
            <a:off x="3631843" y="761568"/>
            <a:ext cx="995916" cy="691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roup 77"/>
          <p:cNvGrpSpPr/>
          <p:nvPr/>
        </p:nvGrpSpPr>
        <p:grpSpPr>
          <a:xfrm>
            <a:off x="2870174" y="2986749"/>
            <a:ext cx="1219200" cy="1332798"/>
            <a:chOff x="5388150" y="3085352"/>
            <a:chExt cx="1219200" cy="1332798"/>
          </a:xfrm>
        </p:grpSpPr>
        <p:grpSp>
          <p:nvGrpSpPr>
            <p:cNvPr id="5" name="Group 4"/>
            <p:cNvGrpSpPr/>
            <p:nvPr/>
          </p:nvGrpSpPr>
          <p:grpSpPr>
            <a:xfrm>
              <a:off x="5388150" y="3085352"/>
              <a:ext cx="1219200" cy="741068"/>
              <a:chOff x="5388150" y="3085352"/>
              <a:chExt cx="1219200" cy="74106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511115" y="3105453"/>
                <a:ext cx="637108" cy="235830"/>
                <a:chOff x="5817104" y="2231508"/>
                <a:chExt cx="637108" cy="23583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817104" y="2231508"/>
                  <a:ext cx="637108" cy="23583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056144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144105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232066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320025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5880222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5968183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</p:grpSp>
          <p:grpSp>
            <p:nvGrpSpPr>
              <p:cNvPr id="40" name="Group 39"/>
              <p:cNvGrpSpPr>
                <a:grpSpLocks noChangeAspect="1"/>
              </p:cNvGrpSpPr>
              <p:nvPr/>
            </p:nvGrpSpPr>
            <p:grpSpPr>
              <a:xfrm>
                <a:off x="6093726" y="3085352"/>
                <a:ext cx="297368" cy="297368"/>
                <a:chOff x="4543331" y="3930754"/>
                <a:chExt cx="674612" cy="674612"/>
              </a:xfrm>
              <a:solidFill>
                <a:schemeClr val="bg1"/>
              </a:solidFill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4543331" y="3930754"/>
                  <a:ext cx="674612" cy="674612"/>
                </a:xfrm>
                <a:prstGeom prst="rect">
                  <a:avLst/>
                </a:prstGeom>
                <a:grpFill/>
                <a:ln w="38100" cmpd="sng">
                  <a:solidFill>
                    <a:schemeClr val="tx2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 bwMode="auto">
                <a:xfrm>
                  <a:off x="4543331" y="4051299"/>
                  <a:ext cx="674612" cy="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4543331" y="4193821"/>
                  <a:ext cx="674612" cy="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/>
                <p:cNvCxnSpPr/>
                <p:nvPr/>
              </p:nvCxnSpPr>
              <p:spPr bwMode="auto">
                <a:xfrm>
                  <a:off x="4543331" y="4336343"/>
                  <a:ext cx="674612" cy="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" name="Straight Connector 44"/>
                <p:cNvCxnSpPr/>
                <p:nvPr/>
              </p:nvCxnSpPr>
              <p:spPr bwMode="auto">
                <a:xfrm>
                  <a:off x="4543331" y="4478865"/>
                  <a:ext cx="674612" cy="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4672883" y="3930754"/>
                  <a:ext cx="0" cy="120545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4956517" y="3930754"/>
                  <a:ext cx="0" cy="120545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>
                  <a:off x="4804118" y="4057756"/>
                  <a:ext cx="3518" cy="14171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4676401" y="4199466"/>
                  <a:ext cx="0" cy="136877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4960035" y="4199466"/>
                  <a:ext cx="0" cy="136877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" name="Straight Connector 50"/>
                <p:cNvCxnSpPr/>
                <p:nvPr/>
              </p:nvCxnSpPr>
              <p:spPr bwMode="auto">
                <a:xfrm>
                  <a:off x="4807636" y="4336343"/>
                  <a:ext cx="0" cy="152187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4676401" y="4475405"/>
                  <a:ext cx="0" cy="120545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4960035" y="4475405"/>
                  <a:ext cx="0" cy="120545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5091270" y="4336343"/>
                  <a:ext cx="0" cy="152187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>
                  <a:off x="5091270" y="4041634"/>
                  <a:ext cx="0" cy="152187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5388150" y="3426310"/>
                <a:ext cx="121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lnSpc>
                    <a:spcPct val="60000"/>
                  </a:lnSpc>
                  <a:spcBef>
                    <a:spcPts val="0"/>
                  </a:spcBef>
                  <a:spcAft>
                    <a:spcPct val="40000"/>
                  </a:spcAft>
                </a:pPr>
                <a:r>
                  <a:rPr lang="en-US" sz="1200" dirty="0" smtClean="0">
                    <a:solidFill>
                      <a:srgbClr val="333333"/>
                    </a:solidFill>
                    <a:latin typeface="Arial"/>
                    <a:ea typeface="ＭＳ Ｐゴシック"/>
                  </a:rPr>
                  <a:t>Firewalls /</a:t>
                </a:r>
              </a:p>
              <a:p>
                <a:pPr algn="ctr" fontAlgn="auto">
                  <a:lnSpc>
                    <a:spcPct val="60000"/>
                  </a:lnSpc>
                  <a:spcBef>
                    <a:spcPts val="0"/>
                  </a:spcBef>
                  <a:spcAft>
                    <a:spcPct val="40000"/>
                  </a:spcAft>
                </a:pPr>
                <a:r>
                  <a:rPr lang="en-US" sz="1200" dirty="0" smtClean="0">
                    <a:solidFill>
                      <a:srgbClr val="333333"/>
                    </a:solidFill>
                    <a:latin typeface="Arial"/>
                    <a:ea typeface="ＭＳ Ｐゴシック"/>
                  </a:rPr>
                  <a:t> NG Firewalls</a:t>
                </a:r>
              </a:p>
            </p:txBody>
          </p:sp>
        </p:grp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812" b="23032"/>
            <a:stretch/>
          </p:blipFill>
          <p:spPr>
            <a:xfrm>
              <a:off x="5430280" y="3991276"/>
              <a:ext cx="1031909" cy="426874"/>
            </a:xfrm>
            <a:prstGeom prst="rect">
              <a:avLst/>
            </a:prstGeom>
          </p:spPr>
        </p:pic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5402" y="981150"/>
            <a:ext cx="1056616" cy="2528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3846" y="2981997"/>
            <a:ext cx="1133643" cy="577598"/>
            <a:chOff x="7176645" y="3064156"/>
            <a:chExt cx="1133643" cy="577598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836" y="3089884"/>
              <a:ext cx="637108" cy="235830"/>
              <a:chOff x="5817104" y="2231508"/>
              <a:chExt cx="637108" cy="23583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817104" y="2231508"/>
                <a:ext cx="637108" cy="23583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056144" y="2318152"/>
                <a:ext cx="60925" cy="61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144105" y="2318152"/>
                <a:ext cx="60925" cy="61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32066" y="2318152"/>
                <a:ext cx="60925" cy="61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320025" y="2318152"/>
                <a:ext cx="60925" cy="61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880222" y="2318152"/>
                <a:ext cx="60925" cy="61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968183" y="2318152"/>
                <a:ext cx="60925" cy="61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850319" y="3064156"/>
              <a:ext cx="335857" cy="297368"/>
              <a:chOff x="2276880" y="5348823"/>
              <a:chExt cx="335857" cy="297368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2276880" y="5348823"/>
                <a:ext cx="335857" cy="297368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65" name="Right Arrow 64"/>
              <p:cNvSpPr/>
              <p:nvPr/>
            </p:nvSpPr>
            <p:spPr>
              <a:xfrm>
                <a:off x="2353731" y="5387831"/>
                <a:ext cx="196945" cy="81635"/>
              </a:xfrm>
              <a:prstGeom prst="rightArrow">
                <a:avLst>
                  <a:gd name="adj1" fmla="val 38679"/>
                  <a:gd name="adj2" fmla="val 74528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66" name="Right Arrow 65"/>
              <p:cNvSpPr/>
              <p:nvPr/>
            </p:nvSpPr>
            <p:spPr>
              <a:xfrm>
                <a:off x="2357964" y="5523297"/>
                <a:ext cx="196945" cy="81635"/>
              </a:xfrm>
              <a:prstGeom prst="rightArrow">
                <a:avLst>
                  <a:gd name="adj1" fmla="val 38679"/>
                  <a:gd name="adj2" fmla="val 74528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sp>
            <p:nvSpPr>
              <p:cNvPr id="67" name="Right Arrow 66"/>
              <p:cNvSpPr/>
              <p:nvPr/>
            </p:nvSpPr>
            <p:spPr>
              <a:xfrm flipH="1">
                <a:off x="2328331" y="5455563"/>
                <a:ext cx="196945" cy="81635"/>
              </a:xfrm>
              <a:prstGeom prst="rightArrow">
                <a:avLst>
                  <a:gd name="adj1" fmla="val 38679"/>
                  <a:gd name="adj2" fmla="val 74528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7176645" y="3426310"/>
              <a:ext cx="11336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60000"/>
                </a:lnSpc>
                <a:spcBef>
                  <a:spcPts val="0"/>
                </a:spcBef>
                <a:spcAft>
                  <a:spcPct val="40000"/>
                </a:spcAft>
              </a:pPr>
              <a:r>
                <a:rPr lang="en-US" sz="12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L2 Gateways</a:t>
              </a:r>
            </a:p>
          </p:txBody>
        </p:sp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718" y="5436408"/>
            <a:ext cx="930595" cy="3086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18" y="5275078"/>
            <a:ext cx="469934" cy="46993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375080" y="2889616"/>
            <a:ext cx="956505" cy="2336728"/>
            <a:chOff x="7654095" y="2667000"/>
            <a:chExt cx="956505" cy="2336728"/>
          </a:xfrm>
        </p:grpSpPr>
        <p:grpSp>
          <p:nvGrpSpPr>
            <p:cNvPr id="4" name="Group 3"/>
            <p:cNvGrpSpPr/>
            <p:nvPr/>
          </p:nvGrpSpPr>
          <p:grpSpPr>
            <a:xfrm>
              <a:off x="7654095" y="2667000"/>
              <a:ext cx="956505" cy="599238"/>
              <a:chOff x="2526999" y="3042516"/>
              <a:chExt cx="956505" cy="599238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2558621" y="3067662"/>
                <a:ext cx="637108" cy="235830"/>
                <a:chOff x="5817104" y="2231508"/>
                <a:chExt cx="637108" cy="23583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5817104" y="2231508"/>
                  <a:ext cx="637108" cy="23583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056144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144105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232066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6320025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880222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5968183" y="2318152"/>
                  <a:ext cx="60925" cy="618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3125256" y="3042516"/>
                <a:ext cx="335857" cy="297368"/>
                <a:chOff x="4472260" y="3835214"/>
                <a:chExt cx="335857" cy="297368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4472260" y="3835214"/>
                  <a:ext cx="335857" cy="297368"/>
                </a:xfrm>
                <a:prstGeom prst="rect">
                  <a:avLst/>
                </a:prstGeom>
                <a:solidFill>
                  <a:srgbClr val="FFFFFF"/>
                </a:solidFill>
                <a:ln w="38100" cmpd="sng">
                  <a:solidFill>
                    <a:schemeClr val="tx2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ct val="40000"/>
                    </a:spcAft>
                  </a:pPr>
                  <a:endParaRPr lang="en-US" sz="1200" b="1" dirty="0" smtClean="0">
                    <a:latin typeface="Arial" charset="0"/>
                  </a:endParaRPr>
                </a:p>
              </p:txBody>
            </p:sp>
            <p:grpSp>
              <p:nvGrpSpPr>
                <p:cNvPr id="58" name="Group 57"/>
                <p:cNvGrpSpPr>
                  <a:grpSpLocks noChangeAspect="1"/>
                </p:cNvGrpSpPr>
                <p:nvPr/>
              </p:nvGrpSpPr>
              <p:grpSpPr>
                <a:xfrm>
                  <a:off x="4509612" y="3879381"/>
                  <a:ext cx="242344" cy="209034"/>
                  <a:chOff x="6173200" y="4654474"/>
                  <a:chExt cx="560975" cy="483869"/>
                </a:xfrm>
                <a:solidFill>
                  <a:schemeClr val="tx2">
                    <a:lumMod val="75000"/>
                  </a:schemeClr>
                </a:solidFill>
              </p:grpSpPr>
              <p:sp>
                <p:nvSpPr>
                  <p:cNvPr id="59" name="Oval 58"/>
                  <p:cNvSpPr/>
                  <p:nvPr/>
                </p:nvSpPr>
                <p:spPr>
                  <a:xfrm>
                    <a:off x="6173200" y="4796896"/>
                    <a:ext cx="199026" cy="199026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txBody>
                  <a:bodyPr rtlCol="0" anchor="ctr"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ct val="40000"/>
                      </a:spcAft>
                    </a:pPr>
                    <a:endParaRPr lang="en-US" sz="1200" b="1" dirty="0" smtClean="0">
                      <a:latin typeface="Arial" charset="0"/>
                    </a:endParaRPr>
                  </a:p>
                </p:txBody>
              </p:sp>
              <p:sp>
                <p:nvSpPr>
                  <p:cNvPr id="60" name="Right Arrow 59"/>
                  <p:cNvSpPr/>
                  <p:nvPr/>
                </p:nvSpPr>
                <p:spPr>
                  <a:xfrm>
                    <a:off x="6394450" y="4813300"/>
                    <a:ext cx="339725" cy="168275"/>
                  </a:xfrm>
                  <a:prstGeom prst="rightArrow">
                    <a:avLst>
                      <a:gd name="adj1" fmla="val 38679"/>
                      <a:gd name="adj2" fmla="val 74528"/>
                    </a:avLst>
                  </a:prstGeom>
                  <a:grpFill/>
                  <a:ln>
                    <a:noFill/>
                  </a:ln>
                </p:spPr>
                <p:txBody>
                  <a:bodyPr rtlCol="0" anchor="ctr"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ct val="40000"/>
                      </a:spcAft>
                    </a:pPr>
                    <a:endParaRPr lang="en-US" sz="1200" b="1" dirty="0" smtClean="0">
                      <a:latin typeface="Arial" charset="0"/>
                    </a:endParaRPr>
                  </a:p>
                </p:txBody>
              </p:sp>
              <p:sp>
                <p:nvSpPr>
                  <p:cNvPr id="61" name="Right Arrow 60"/>
                  <p:cNvSpPr/>
                  <p:nvPr/>
                </p:nvSpPr>
                <p:spPr>
                  <a:xfrm rot="19800000">
                    <a:off x="6348411" y="4654474"/>
                    <a:ext cx="339725" cy="168275"/>
                  </a:xfrm>
                  <a:prstGeom prst="rightArrow">
                    <a:avLst>
                      <a:gd name="adj1" fmla="val 38679"/>
                      <a:gd name="adj2" fmla="val 74528"/>
                    </a:avLst>
                  </a:prstGeom>
                  <a:grpFill/>
                  <a:ln>
                    <a:noFill/>
                  </a:ln>
                </p:spPr>
                <p:txBody>
                  <a:bodyPr rtlCol="0" anchor="ctr"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ct val="40000"/>
                      </a:spcAft>
                    </a:pPr>
                    <a:endParaRPr lang="en-US" sz="1200" b="1" dirty="0" smtClean="0">
                      <a:latin typeface="Arial" charset="0"/>
                    </a:endParaRPr>
                  </a:p>
                </p:txBody>
              </p:sp>
              <p:sp>
                <p:nvSpPr>
                  <p:cNvPr id="62" name="Right Arrow 61"/>
                  <p:cNvSpPr/>
                  <p:nvPr/>
                </p:nvSpPr>
                <p:spPr>
                  <a:xfrm rot="1800000" flipV="1">
                    <a:off x="6348411" y="4970068"/>
                    <a:ext cx="339725" cy="168275"/>
                  </a:xfrm>
                  <a:prstGeom prst="rightArrow">
                    <a:avLst>
                      <a:gd name="adj1" fmla="val 38679"/>
                      <a:gd name="adj2" fmla="val 74528"/>
                    </a:avLst>
                  </a:prstGeom>
                  <a:grpFill/>
                  <a:ln>
                    <a:noFill/>
                  </a:ln>
                </p:spPr>
                <p:txBody>
                  <a:bodyPr rtlCol="0" anchor="ctr"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ct val="40000"/>
                      </a:spcAft>
                    </a:pPr>
                    <a:endParaRPr lang="en-US" sz="1200" b="1" dirty="0" smtClean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77" name="TextBox 76"/>
              <p:cNvSpPr txBox="1"/>
              <p:nvPr/>
            </p:nvSpPr>
            <p:spPr>
              <a:xfrm>
                <a:off x="2526999" y="3426310"/>
                <a:ext cx="95650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lnSpc>
                    <a:spcPct val="60000"/>
                  </a:lnSpc>
                  <a:spcBef>
                    <a:spcPts val="0"/>
                  </a:spcBef>
                  <a:spcAft>
                    <a:spcPct val="40000"/>
                  </a:spcAft>
                </a:pPr>
                <a:r>
                  <a:rPr lang="en-US" sz="1200" dirty="0" smtClean="0">
                    <a:solidFill>
                      <a:srgbClr val="333333"/>
                    </a:solidFill>
                    <a:latin typeface="Arial"/>
                    <a:ea typeface="ＭＳ Ｐゴシック"/>
                  </a:rPr>
                  <a:t>ADC/LB</a:t>
                </a:r>
              </a:p>
            </p:txBody>
          </p:sp>
        </p:grp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88409" y="3711595"/>
              <a:ext cx="487877" cy="427534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70152" y="4228579"/>
              <a:ext cx="924391" cy="265762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65230" y="4582625"/>
              <a:ext cx="934235" cy="421103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4847099" y="2928214"/>
            <a:ext cx="1634252" cy="2955552"/>
            <a:chOff x="5155642" y="2705598"/>
            <a:chExt cx="1634252" cy="2955552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86637" y="4876800"/>
              <a:ext cx="1172262" cy="784350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5155642" y="2705598"/>
              <a:ext cx="1634252" cy="2231719"/>
              <a:chOff x="417843" y="3027152"/>
              <a:chExt cx="1634252" cy="223171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40879" y="3027152"/>
                <a:ext cx="956505" cy="799268"/>
                <a:chOff x="740879" y="3027152"/>
                <a:chExt cx="956505" cy="799268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1051203" y="3027152"/>
                  <a:ext cx="335857" cy="297368"/>
                  <a:chOff x="2886615" y="4749071"/>
                  <a:chExt cx="335857" cy="297368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2886615" y="4749071"/>
                    <a:ext cx="335857" cy="297368"/>
                  </a:xfrm>
                  <a:prstGeom prst="rect">
                    <a:avLst/>
                  </a:prstGeom>
                  <a:solidFill>
                    <a:srgbClr val="FFFFFF"/>
                  </a:solidFill>
                  <a:ln w="38100" cmpd="sng">
                    <a:solidFill>
                      <a:schemeClr val="tx2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ct val="40000"/>
                      </a:spcAft>
                    </a:pPr>
                    <a:endParaRPr lang="en-US" sz="1200" b="1" dirty="0" smtClean="0">
                      <a:latin typeface="Arial" charset="0"/>
                    </a:endParaRPr>
                  </a:p>
                </p:txBody>
              </p:sp>
              <p:sp>
                <p:nvSpPr>
                  <p:cNvPr id="93" name="Rounded Rectangle 92"/>
                  <p:cNvSpPr/>
                  <p:nvPr/>
                </p:nvSpPr>
                <p:spPr bwMode="auto">
                  <a:xfrm>
                    <a:off x="2959293" y="4876800"/>
                    <a:ext cx="190500" cy="118533"/>
                  </a:xfrm>
                  <a:prstGeom prst="roundRect">
                    <a:avLst/>
                  </a:prstGeom>
                  <a:solidFill>
                    <a:srgbClr val="333333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0" tIns="0" rIns="0" bIns="0"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ct val="40000"/>
                      </a:spcAft>
                    </a:pPr>
                    <a:endParaRPr lang="en-US" sz="1800" dirty="0" err="1" smtClean="0">
                      <a:solidFill>
                        <a:srgbClr val="FFFFFF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96" name="Straight Connector 95"/>
                  <p:cNvCxnSpPr/>
                  <p:nvPr/>
                </p:nvCxnSpPr>
                <p:spPr bwMode="auto">
                  <a:xfrm>
                    <a:off x="3054543" y="4902200"/>
                    <a:ext cx="0" cy="59266"/>
                  </a:xfrm>
                  <a:prstGeom prst="line">
                    <a:avLst/>
                  </a:prstGeom>
                  <a:solidFill>
                    <a:srgbClr val="0095D3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99" name="Block Arc 98"/>
                  <p:cNvSpPr/>
                  <p:nvPr/>
                </p:nvSpPr>
                <p:spPr bwMode="auto">
                  <a:xfrm>
                    <a:off x="2974110" y="4787900"/>
                    <a:ext cx="160866" cy="160866"/>
                  </a:xfrm>
                  <a:prstGeom prst="blockArc">
                    <a:avLst/>
                  </a:prstGeom>
                  <a:solidFill>
                    <a:srgbClr val="333333"/>
                  </a:solidFill>
                  <a:ln w="19050">
                    <a:noFill/>
                    <a:round/>
                    <a:headEnd/>
                    <a:tailEnd/>
                  </a:ln>
                </p:spPr>
                <p:txBody>
                  <a:bodyPr wrap="none" lIns="0" tIns="0" rIns="0" bIns="0"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ct val="40000"/>
                      </a:spcAft>
                    </a:pPr>
                    <a:endParaRPr lang="en-US" sz="1800" dirty="0" err="1" smtClean="0">
                      <a:solidFill>
                        <a:srgbClr val="FFFFFF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1" name="TextBox 100"/>
                <p:cNvSpPr txBox="1"/>
                <p:nvPr/>
              </p:nvSpPr>
              <p:spPr>
                <a:xfrm>
                  <a:off x="740879" y="3426310"/>
                  <a:ext cx="95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lnSpc>
                      <a:spcPct val="60000"/>
                    </a:lnSpc>
                    <a:spcBef>
                      <a:spcPts val="0"/>
                    </a:spcBef>
                    <a:spcAft>
                      <a:spcPct val="40000"/>
                    </a:spcAft>
                  </a:pPr>
                  <a:r>
                    <a:rPr lang="en-US" sz="1200" dirty="0" smtClean="0">
                      <a:solidFill>
                        <a:srgbClr val="333333"/>
                      </a:solidFill>
                      <a:latin typeface="Arial"/>
                      <a:ea typeface="ＭＳ Ｐゴシック"/>
                    </a:rPr>
                    <a:t>Security</a:t>
                  </a:r>
                </a:p>
                <a:p>
                  <a:pPr algn="ctr" fontAlgn="auto">
                    <a:lnSpc>
                      <a:spcPct val="60000"/>
                    </a:lnSpc>
                    <a:spcBef>
                      <a:spcPts val="0"/>
                    </a:spcBef>
                    <a:spcAft>
                      <a:spcPct val="40000"/>
                    </a:spcAft>
                  </a:pPr>
                  <a:r>
                    <a:rPr lang="en-US" sz="1200" dirty="0" smtClean="0">
                      <a:solidFill>
                        <a:srgbClr val="333333"/>
                      </a:solidFill>
                      <a:latin typeface="Arial"/>
                      <a:ea typeface="ＭＳ Ｐゴシック"/>
                    </a:rPr>
                    <a:t>Services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17843" y="4052737"/>
                <a:ext cx="1634252" cy="1206134"/>
                <a:chOff x="417843" y="4052737"/>
                <a:chExt cx="1634252" cy="1206134"/>
              </a:xfrm>
            </p:grpSpPr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7585" y="4052737"/>
                  <a:ext cx="1283093" cy="336885"/>
                </a:xfrm>
                <a:prstGeom prst="rect">
                  <a:avLst/>
                </a:prstGeom>
              </p:spPr>
            </p:pic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>
                <a:blip r:embed="rId1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17843" y="4336011"/>
                  <a:ext cx="1634252" cy="622130"/>
                </a:xfrm>
                <a:prstGeom prst="rect">
                  <a:avLst/>
                </a:prstGeom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9405" y="4890497"/>
                  <a:ext cx="1099453" cy="36837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4" name="Group 13"/>
          <p:cNvGrpSpPr/>
          <p:nvPr/>
        </p:nvGrpSpPr>
        <p:grpSpPr>
          <a:xfrm>
            <a:off x="471979" y="820729"/>
            <a:ext cx="956505" cy="826473"/>
            <a:chOff x="572950" y="849927"/>
            <a:chExt cx="956505" cy="826473"/>
          </a:xfrm>
        </p:grpSpPr>
        <p:grpSp>
          <p:nvGrpSpPr>
            <p:cNvPr id="70" name="Group 69"/>
            <p:cNvGrpSpPr/>
            <p:nvPr/>
          </p:nvGrpSpPr>
          <p:grpSpPr>
            <a:xfrm>
              <a:off x="883274" y="849927"/>
              <a:ext cx="335857" cy="316243"/>
              <a:chOff x="501476" y="966823"/>
              <a:chExt cx="335857" cy="316243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501476" y="985698"/>
                <a:ext cx="335857" cy="297368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ct val="40000"/>
                  </a:spcAft>
                </a:pPr>
                <a:endParaRPr lang="en-US" sz="1200" b="1" dirty="0" smtClean="0">
                  <a:latin typeface="Arial" charset="0"/>
                </a:endParaRPr>
              </a:p>
            </p:txBody>
          </p:sp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2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alphaModFix amt="77000"/>
              </a:blip>
              <a:srcRect l="3158" t="13474" r="13544"/>
              <a:stretch/>
            </p:blipFill>
            <p:spPr>
              <a:xfrm>
                <a:off x="509942" y="1028962"/>
                <a:ext cx="298624" cy="230784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528924" y="966823"/>
                <a:ext cx="2895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srgbClr val="FFFFFF"/>
                    </a:solidFill>
                    <a:latin typeface="Arial"/>
                    <a:ea typeface="ＭＳ Ｐゴシック"/>
                  </a:rPr>
                  <a:t>+</a:t>
                </a: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572950" y="1276290"/>
              <a:ext cx="9565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60000"/>
                </a:lnSpc>
                <a:spcBef>
                  <a:spcPts val="0"/>
                </a:spcBef>
                <a:spcAft>
                  <a:spcPct val="40000"/>
                </a:spcAft>
              </a:pPr>
              <a:r>
                <a:rPr lang="en-US" sz="12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Cloud Mgt.</a:t>
              </a:r>
            </a:p>
            <a:p>
              <a:pPr algn="ctr" fontAlgn="auto">
                <a:lnSpc>
                  <a:spcPct val="60000"/>
                </a:lnSpc>
                <a:spcBef>
                  <a:spcPts val="0"/>
                </a:spcBef>
                <a:spcAft>
                  <a:spcPct val="40000"/>
                </a:spcAft>
              </a:pPr>
              <a:r>
                <a:rPr lang="en-US" sz="12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Platforms</a:t>
              </a:r>
            </a:p>
          </p:txBody>
        </p: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586" y="5778466"/>
            <a:ext cx="469934" cy="469934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22"/>
          <a:srcRect t="19175" b="19175"/>
          <a:stretch/>
        </p:blipFill>
        <p:spPr>
          <a:xfrm>
            <a:off x="416363" y="3880216"/>
            <a:ext cx="930595" cy="285056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2385221" y="2928214"/>
            <a:ext cx="4373558" cy="3320186"/>
            <a:chOff x="2385221" y="3953799"/>
            <a:chExt cx="4373558" cy="1750283"/>
          </a:xfrm>
        </p:grpSpPr>
        <p:cxnSp>
          <p:nvCxnSpPr>
            <p:cNvPr id="83" name="Straight Connector 82"/>
            <p:cNvCxnSpPr/>
            <p:nvPr/>
          </p:nvCxnSpPr>
          <p:spPr bwMode="auto">
            <a:xfrm>
              <a:off x="2385221" y="3953799"/>
              <a:ext cx="0" cy="1750283"/>
            </a:xfrm>
            <a:prstGeom prst="line">
              <a:avLst/>
            </a:prstGeom>
            <a:solidFill>
              <a:srgbClr val="0095D3"/>
            </a:solidFill>
            <a:ln w="12700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51000">
                    <a:schemeClr val="accent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4574328" y="3953799"/>
              <a:ext cx="0" cy="1750283"/>
            </a:xfrm>
            <a:prstGeom prst="line">
              <a:avLst/>
            </a:prstGeom>
            <a:solidFill>
              <a:srgbClr val="0095D3"/>
            </a:solidFill>
            <a:ln w="12700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51000">
                    <a:schemeClr val="accent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6758779" y="3953799"/>
              <a:ext cx="0" cy="1750283"/>
            </a:xfrm>
            <a:prstGeom prst="line">
              <a:avLst/>
            </a:prstGeom>
            <a:solidFill>
              <a:srgbClr val="0095D3"/>
            </a:solidFill>
            <a:ln w="12700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51000">
                    <a:schemeClr val="accent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0235581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00" y="-76200"/>
            <a:ext cx="8728486" cy="812800"/>
          </a:xfrm>
        </p:spPr>
        <p:txBody>
          <a:bodyPr/>
          <a:lstStyle/>
          <a:p>
            <a:r>
              <a:rPr lang="en-US" sz="2000" dirty="0" smtClean="0"/>
              <a:t>Groundwork for a SINGLE Engineered </a:t>
            </a:r>
            <a:r>
              <a:rPr lang="en-US" sz="2000" dirty="0"/>
              <a:t>S</a:t>
            </a:r>
            <a:r>
              <a:rPr lang="en-US" sz="2000" dirty="0" smtClean="0"/>
              <a:t>uite </a:t>
            </a:r>
            <a:r>
              <a:rPr lang="en-US" sz="2000" b="0" dirty="0"/>
              <a:t>(with regular release cadence) </a:t>
            </a:r>
            <a:r>
              <a:rPr lang="en-US" sz="2000" dirty="0"/>
              <a:t>t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e SIMPLE </a:t>
            </a:r>
            <a:r>
              <a:rPr lang="en-US" sz="2000" dirty="0"/>
              <a:t>f</a:t>
            </a:r>
            <a:r>
              <a:rPr lang="en-US" sz="2000" dirty="0" smtClean="0"/>
              <a:t>or Customers </a:t>
            </a:r>
            <a:r>
              <a:rPr lang="en-US" sz="2000" dirty="0"/>
              <a:t>to </a:t>
            </a:r>
            <a:r>
              <a:rPr lang="en-US" sz="2000" dirty="0" smtClean="0"/>
              <a:t>Purchase</a:t>
            </a:r>
            <a:r>
              <a:rPr lang="en-US" sz="2000" dirty="0"/>
              <a:t>, </a:t>
            </a:r>
            <a:r>
              <a:rPr lang="en-US" sz="2000" dirty="0" smtClean="0"/>
              <a:t>Deploy </a:t>
            </a:r>
            <a:r>
              <a:rPr lang="en-US" sz="2000" dirty="0"/>
              <a:t>and </a:t>
            </a:r>
            <a:r>
              <a:rPr lang="en-US" sz="2000" dirty="0" smtClean="0"/>
              <a:t>Operate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32635" y="1682496"/>
            <a:ext cx="5678731" cy="4233383"/>
            <a:chOff x="1217612" y="2050322"/>
            <a:chExt cx="7569670" cy="423338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217612" y="2065164"/>
              <a:ext cx="7569670" cy="3141297"/>
            </a:xfrm>
            <a:prstGeom prst="roundRect">
              <a:avLst>
                <a:gd name="adj" fmla="val 4710"/>
              </a:avLst>
            </a:prstGeom>
            <a:solidFill>
              <a:srgbClr val="C6C6C6"/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/>
              <a:endParaRPr lang="en-US" sz="700" kern="0" cap="all" dirty="0" err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259317" y="2108614"/>
              <a:ext cx="7498080" cy="3063240"/>
            </a:xfrm>
            <a:prstGeom prst="roundRect">
              <a:avLst>
                <a:gd name="adj" fmla="val 4542"/>
              </a:avLst>
            </a:prstGeom>
            <a:solidFill>
              <a:srgbClr val="FFFF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rtlCol="0" anchor="ctr"/>
            <a:lstStyle/>
            <a:p>
              <a:pPr defTabSz="342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47762" y="2050322"/>
              <a:ext cx="5832772" cy="3103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351212" y="5679947"/>
              <a:ext cx="846005" cy="587585"/>
              <a:chOff x="1262998" y="5753102"/>
              <a:chExt cx="921402" cy="6399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495287" y="5753102"/>
                <a:ext cx="510302" cy="510169"/>
                <a:chOff x="-9504" y="3143658"/>
                <a:chExt cx="688376" cy="688196"/>
              </a:xfrm>
            </p:grpSpPr>
            <p:sp>
              <p:nvSpPr>
                <p:cNvPr id="20" name="Oval 19"/>
                <p:cNvSpPr/>
                <p:nvPr/>
              </p:nvSpPr>
              <p:spPr bwMode="gray">
                <a:xfrm>
                  <a:off x="-9504" y="3143658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19" name="Picture 18" descr="compute 1.png"/>
                <p:cNvPicPr>
                  <a:picLocks noChangeAspect="1"/>
                </p:cNvPicPr>
                <p:nvPr/>
              </p:nvPicPr>
              <p:blipFill>
                <a:blip r:embed="rId4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46372" y="3304000"/>
                  <a:ext cx="376624" cy="367512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1262998" y="6191929"/>
                <a:ext cx="921402" cy="201123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Compute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36584" y="5665113"/>
              <a:ext cx="10274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Physical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Hardware</a:t>
              </a:r>
              <a:endParaRPr lang="en-US" sz="800" b="1" kern="0" dirty="0">
                <a:solidFill>
                  <a:srgbClr val="595959"/>
                </a:solidFill>
                <a:latin typeface="+mj-lt"/>
                <a:ea typeface="+mn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36584" y="2474009"/>
              <a:ext cx="1484664" cy="1015574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Policy-based Management </a:t>
              </a:r>
              <a:r>
                <a:rPr lang="en-US" sz="12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&amp; Automation</a:t>
              </a:r>
              <a:endParaRPr lang="en-US" sz="12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75999" y="3230880"/>
              <a:ext cx="1371600" cy="46166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</a:t>
              </a:r>
              <a:r>
                <a:rPr lang="en-US" sz="1200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Automation </a:t>
              </a:r>
              <a:endParaRPr lang="en-US" sz="1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n-ea"/>
                <a:cs typeface="Arial"/>
              </a:endParaRPr>
            </a:p>
          </p:txBody>
        </p:sp>
        <p:pic>
          <p:nvPicPr>
            <p:cNvPr id="33" name="Picture 6" descr="C:\Users\Abject-3D\Desktop\VMWare Files\FINAL diagrams\Basic Virtualization\3D PNGs\DGRM_vCenter_Overview_R3_Q109_4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447" y="2678138"/>
              <a:ext cx="409656" cy="44647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78000"/>
                </a:prst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4556882" y="3230880"/>
              <a:ext cx="19705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Operations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74" y="2723268"/>
              <a:ext cx="440963" cy="29542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LeftDown"/>
              <a:lightRig rig="threePt" dir="t"/>
            </a:scene3d>
            <a:sp3d extrusionH="3810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323776" y="3230880"/>
              <a:ext cx="17974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Business</a:t>
              </a:r>
            </a:p>
          </p:txBody>
        </p:sp>
        <p:pic>
          <p:nvPicPr>
            <p:cNvPr id="29" name="Picture 2" descr="C:\Users\Abject-3D\Desktop\VMWare Files\FINAL diagrams\Basic Virtualization\3D PNGs\VMW_09Q3_DGRM_SRM_SharedRecSite_R2_Comm_0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594" y="2667000"/>
              <a:ext cx="404397" cy="46826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1391585" y="2132657"/>
              <a:ext cx="7217427" cy="3077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50000"/>
                      <a:alpha val="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5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txBody>
            <a:bodyPr wrap="square" lIns="91352" tIns="45676" rIns="91352" bIns="45676" anchor="ctr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j-lt"/>
                </a:rPr>
                <a:t>Software-Defined Data Center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1391585" y="3640234"/>
              <a:ext cx="7217427" cy="1410734"/>
            </a:xfrm>
            <a:prstGeom prst="roundRect">
              <a:avLst>
                <a:gd name="adj" fmla="val 6299"/>
              </a:avLst>
            </a:prstGeom>
            <a:solidFill>
              <a:schemeClr val="accent1">
                <a:lumMod val="20000"/>
                <a:lumOff val="80000"/>
                <a:alpha val="85000"/>
              </a:schemeClr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36584" y="3777734"/>
              <a:ext cx="1253737" cy="830908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rPr>
                <a:t>Virtualized Infrastructure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rot="16200000">
              <a:off x="3610773" y="5452858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3009722" y="4447401"/>
              <a:ext cx="153552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Compute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43212" y="3942610"/>
              <a:ext cx="468545" cy="468423"/>
              <a:chOff x="1271397" y="3715083"/>
              <a:chExt cx="468545" cy="468423"/>
            </a:xfrm>
          </p:grpSpPr>
          <p:sp>
            <p:nvSpPr>
              <p:cNvPr id="53" name="Oval 52"/>
              <p:cNvSpPr/>
              <p:nvPr/>
            </p:nvSpPr>
            <p:spPr bwMode="gray">
              <a:xfrm>
                <a:off x="1271397" y="3715083"/>
                <a:ext cx="468545" cy="468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52" name="Picture 51" descr="compute 1.png"/>
              <p:cNvPicPr>
                <a:picLocks noChangeAspect="1"/>
              </p:cNvPicPr>
              <p:nvPr/>
            </p:nvPicPr>
            <p:blipFill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377495" y="3824221"/>
                <a:ext cx="256350" cy="250149"/>
              </a:xfrm>
              <a:prstGeom prst="rect">
                <a:avLst/>
              </a:prstGeom>
              <a:effectLst/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5154847" y="5679941"/>
              <a:ext cx="706076" cy="592792"/>
              <a:chOff x="2606958" y="6119097"/>
              <a:chExt cx="706076" cy="59279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606958" y="6527223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Network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720379" y="6119097"/>
                <a:ext cx="468545" cy="468423"/>
                <a:chOff x="-1037" y="2299679"/>
                <a:chExt cx="688376" cy="688196"/>
              </a:xfrm>
            </p:grpSpPr>
            <p:sp>
              <p:nvSpPr>
                <p:cNvPr id="68" name="Oval 67"/>
                <p:cNvSpPr/>
                <p:nvPr/>
              </p:nvSpPr>
              <p:spPr bwMode="gray">
                <a:xfrm>
                  <a:off x="-1037" y="2299679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67" name="Picture 66" descr="network1.png"/>
                <p:cNvPicPr>
                  <a:picLocks noChangeAspect="1"/>
                </p:cNvPicPr>
                <p:nvPr/>
              </p:nvPicPr>
              <p:blipFill>
                <a:blip r:embed="rId9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8857" y="2453035"/>
                  <a:ext cx="308588" cy="381484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4791872" y="4447401"/>
              <a:ext cx="142977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Network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 rot="16200000">
              <a:off x="5305648" y="5449820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59" name="Group 58"/>
            <p:cNvGrpSpPr/>
            <p:nvPr/>
          </p:nvGrpSpPr>
          <p:grpSpPr>
            <a:xfrm>
              <a:off x="5272487" y="3942610"/>
              <a:ext cx="468545" cy="468423"/>
              <a:chOff x="2686502" y="4460861"/>
              <a:chExt cx="510302" cy="510169"/>
            </a:xfrm>
          </p:grpSpPr>
          <p:sp>
            <p:nvSpPr>
              <p:cNvPr id="62" name="Oval 61"/>
              <p:cNvSpPr/>
              <p:nvPr/>
            </p:nvSpPr>
            <p:spPr bwMode="gray">
              <a:xfrm>
                <a:off x="2686502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61" name="Picture 60" descr="network1.png"/>
              <p:cNvPicPr>
                <a:picLocks noChangeAspect="1"/>
              </p:cNvPicPr>
              <p:nvPr/>
            </p:nvPicPr>
            <p:blipFill>
              <a:blip r:embed="rId9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835398" y="4574546"/>
                <a:ext cx="228760" cy="282799"/>
              </a:xfrm>
              <a:prstGeom prst="rect">
                <a:avLst/>
              </a:prstGeom>
              <a:effectLst/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6856412" y="5679943"/>
              <a:ext cx="706076" cy="603762"/>
              <a:chOff x="3717947" y="6021819"/>
              <a:chExt cx="706076" cy="603762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3717947" y="6440915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Storage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3825912" y="6021819"/>
                <a:ext cx="468545" cy="468423"/>
                <a:chOff x="23802" y="1430027"/>
                <a:chExt cx="688376" cy="688196"/>
              </a:xfrm>
            </p:grpSpPr>
            <p:sp>
              <p:nvSpPr>
                <p:cNvPr id="83" name="Oval 82"/>
                <p:cNvSpPr/>
                <p:nvPr/>
              </p:nvSpPr>
              <p:spPr bwMode="gray">
                <a:xfrm>
                  <a:off x="23802" y="1430027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82" name="Picture 81" descr="storage.png"/>
                <p:cNvPicPr>
                  <a:picLocks noChangeAspect="1"/>
                </p:cNvPicPr>
                <p:nvPr/>
              </p:nvPicPr>
              <p:blipFill>
                <a:blip r:embed="rId10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01546" y="1602214"/>
                  <a:ext cx="332888" cy="343822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72" name="TextBox 71"/>
            <p:cNvSpPr txBox="1"/>
            <p:nvPr/>
          </p:nvSpPr>
          <p:spPr>
            <a:xfrm>
              <a:off x="6447607" y="4447401"/>
              <a:ext cx="1602840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Storage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16200000">
              <a:off x="7001668" y="5452859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74" name="Group 73"/>
            <p:cNvGrpSpPr/>
            <p:nvPr/>
          </p:nvGrpSpPr>
          <p:grpSpPr>
            <a:xfrm>
              <a:off x="6976655" y="3942610"/>
              <a:ext cx="468545" cy="468423"/>
              <a:chOff x="3898686" y="4460861"/>
              <a:chExt cx="510302" cy="510169"/>
            </a:xfrm>
          </p:grpSpPr>
          <p:sp>
            <p:nvSpPr>
              <p:cNvPr id="77" name="Oval 76"/>
              <p:cNvSpPr/>
              <p:nvPr/>
            </p:nvSpPr>
            <p:spPr bwMode="gray">
              <a:xfrm>
                <a:off x="3898686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76" name="Picture 75" descr="storage.png"/>
              <p:cNvPicPr>
                <a:picLocks noChangeAspect="1"/>
              </p:cNvPicPr>
              <p:nvPr/>
            </p:nvPicPr>
            <p:blipFill>
              <a:blip r:embed="rId10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030450" y="4588506"/>
                <a:ext cx="246774" cy="25488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50" name="Rectangle 49"/>
          <p:cNvSpPr/>
          <p:nvPr/>
        </p:nvSpPr>
        <p:spPr>
          <a:xfrm>
            <a:off x="5638800" y="3429000"/>
            <a:ext cx="1139413" cy="1100012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4481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85" y="381000"/>
            <a:ext cx="8229600" cy="338667"/>
          </a:xfrm>
        </p:spPr>
        <p:txBody>
          <a:bodyPr/>
          <a:lstStyle/>
          <a:p>
            <a:r>
              <a:rPr lang="en-US" sz="2400" dirty="0" smtClean="0"/>
              <a:t>Applications and Storage are Becoming Increasingly Diverse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119031" y="3395486"/>
            <a:ext cx="1823801" cy="2743200"/>
            <a:chOff x="7131221" y="3395486"/>
            <a:chExt cx="1823801" cy="27432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7131221" y="3395486"/>
              <a:ext cx="1823801" cy="2743200"/>
            </a:xfrm>
            <a:prstGeom prst="roundRect">
              <a:avLst>
                <a:gd name="adj" fmla="val 4519"/>
              </a:avLst>
            </a:pr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defTabSz="91438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err="1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21661" y="3472093"/>
              <a:ext cx="1627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Virtual Storage Arrays</a:t>
              </a: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7362940" y="5234401"/>
              <a:ext cx="1311966" cy="248478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srgbClr val="FFFFFF"/>
                  </a:solidFill>
                </a:rPr>
                <a:t>vSphere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print"/>
            <a:srcRect t="36296" b="31111"/>
            <a:stretch/>
          </p:blipFill>
          <p:spPr>
            <a:xfrm>
              <a:off x="7975562" y="4840564"/>
              <a:ext cx="692519" cy="2801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3930" y="4723487"/>
              <a:ext cx="363671" cy="453901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7387468" y="5529229"/>
              <a:ext cx="635582" cy="449471"/>
              <a:chOff x="2843726" y="5297745"/>
              <a:chExt cx="648777" cy="341697"/>
            </a:xfrm>
          </p:grpSpPr>
          <p:pic>
            <p:nvPicPr>
              <p:cNvPr id="62" name="Picture 61" descr="ICON_Server_flat_Q408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>
                <a:off x="2851966" y="5297745"/>
                <a:ext cx="640537" cy="190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62" descr="ICON_DiscDrive_Q30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43726" y="5420164"/>
                <a:ext cx="240793" cy="192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63" descr="ICON_DiscDrive_Q30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51688" y="5429686"/>
                <a:ext cx="240793" cy="192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4" descr="ICON_DiscDrive_Q30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35834" y="5447149"/>
                <a:ext cx="240793" cy="192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8049838" y="5529229"/>
              <a:ext cx="635582" cy="449471"/>
              <a:chOff x="2843726" y="5297745"/>
              <a:chExt cx="648777" cy="341697"/>
            </a:xfrm>
          </p:grpSpPr>
          <p:pic>
            <p:nvPicPr>
              <p:cNvPr id="58" name="Picture 57" descr="ICON_Server_flat_Q408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>
                <a:off x="2851966" y="5297745"/>
                <a:ext cx="640537" cy="190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ICON_DiscDrive_Q30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43726" y="5420164"/>
                <a:ext cx="240793" cy="192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" name="Picture 59" descr="ICON_DiscDrive_Q30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51688" y="5429686"/>
                <a:ext cx="240793" cy="192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60" descr="ICON_DiscDrive_Q30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35834" y="5447149"/>
                <a:ext cx="240793" cy="192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0318" y="4171552"/>
              <a:ext cx="477404" cy="44209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64464" y="4257547"/>
              <a:ext cx="390172" cy="36299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35141" y="4206776"/>
              <a:ext cx="473059" cy="58710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364525" y="3395486"/>
            <a:ext cx="1681855" cy="2739695"/>
            <a:chOff x="5367023" y="3395486"/>
            <a:chExt cx="1681855" cy="2739695"/>
          </a:xfrm>
        </p:grpSpPr>
        <p:sp>
          <p:nvSpPr>
            <p:cNvPr id="66" name="Rounded Rectangle 65"/>
            <p:cNvSpPr/>
            <p:nvPr/>
          </p:nvSpPr>
          <p:spPr bwMode="auto">
            <a:xfrm>
              <a:off x="5367023" y="3395486"/>
              <a:ext cx="1681855" cy="2739695"/>
            </a:xfrm>
            <a:prstGeom prst="roundRect">
              <a:avLst>
                <a:gd name="adj" fmla="val 4519"/>
              </a:avLst>
            </a:pr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defTabSz="91438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err="1">
                <a:solidFill>
                  <a:srgbClr val="FFFFFF"/>
                </a:solidFill>
                <a:ea typeface="ＭＳ Ｐゴシック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427440" y="4198009"/>
              <a:ext cx="1561020" cy="1176035"/>
              <a:chOff x="5554320" y="4097360"/>
              <a:chExt cx="1317605" cy="1193952"/>
            </a:xfrm>
          </p:grpSpPr>
          <p:pic>
            <p:nvPicPr>
              <p:cNvPr id="44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554320" y="4097360"/>
                <a:ext cx="1317605" cy="1193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3" descr="ICON_Storage_1up_Q308.png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844445" y="4577416"/>
                <a:ext cx="251774" cy="438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13" descr="ICON_Storage_1up_Q308.png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178125" y="4586444"/>
                <a:ext cx="251774" cy="438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13" descr="ICON_Storage_1up_Q308.png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496282" y="4586444"/>
                <a:ext cx="251774" cy="438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5516757" y="3472093"/>
              <a:ext cx="1284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Object / BLOB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1168" y="830285"/>
            <a:ext cx="4193625" cy="2408607"/>
            <a:chOff x="218613" y="830285"/>
            <a:chExt cx="4193625" cy="2408607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218613" y="830285"/>
              <a:ext cx="4193625" cy="2408607"/>
            </a:xfrm>
            <a:prstGeom prst="roundRect">
              <a:avLst>
                <a:gd name="adj" fmla="val 4519"/>
              </a:avLst>
            </a:pr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defTabSz="91438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err="1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42093" y="886829"/>
              <a:ext cx="2946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Traditional Applications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2649" y="2465919"/>
              <a:ext cx="31095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6688" indent="-166688" algn="l" fontAlgn="auto">
                <a:spcBef>
                  <a:spcPts val="0"/>
                </a:spcBef>
                <a:spcAft>
                  <a:spcPts val="0"/>
                </a:spcAft>
                <a:buClr>
                  <a:srgbClr val="0095D3">
                    <a:lumMod val="75000"/>
                  </a:srgbClr>
                </a:buClr>
                <a:buFont typeface="Arial"/>
                <a:buChar char="•"/>
              </a:pPr>
              <a:r>
                <a:rPr lang="en-US" sz="16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Traditional enterprise storage</a:t>
              </a:r>
            </a:p>
            <a:p>
              <a:pPr marL="166688" indent="-166688" algn="l" fontAlgn="auto">
                <a:spcBef>
                  <a:spcPts val="0"/>
                </a:spcBef>
                <a:spcAft>
                  <a:spcPts val="0"/>
                </a:spcAft>
                <a:buClr>
                  <a:srgbClr val="0095D3">
                    <a:lumMod val="75000"/>
                  </a:srgbClr>
                </a:buClr>
                <a:buFont typeface="Arial"/>
                <a:buChar char="•"/>
              </a:pPr>
              <a:r>
                <a:rPr lang="en-US" sz="16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HW-based resiliency, </a:t>
              </a:r>
              <a:r>
                <a:rPr lang="en-US" sz="1600" dirty="0" err="1" smtClean="0">
                  <a:solidFill>
                    <a:srgbClr val="333333"/>
                  </a:solidFill>
                  <a:latin typeface="Arial"/>
                  <a:ea typeface="ＭＳ Ｐゴシック"/>
                </a:rPr>
                <a:t>QoS</a:t>
              </a:r>
              <a:endParaRPr lang="en-US" sz="1600" dirty="0">
                <a:solidFill>
                  <a:srgbClr val="333333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7540" y="1858435"/>
              <a:ext cx="822287" cy="367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486" y="1228087"/>
              <a:ext cx="1361243" cy="4232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7664" y="1686507"/>
              <a:ext cx="1171412" cy="645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87" y="1318024"/>
              <a:ext cx="1323194" cy="47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579435" y="830286"/>
            <a:ext cx="4363397" cy="2408607"/>
            <a:chOff x="4542490" y="830286"/>
            <a:chExt cx="4363397" cy="2408607"/>
          </a:xfrm>
        </p:grpSpPr>
        <p:sp>
          <p:nvSpPr>
            <p:cNvPr id="70" name="Rounded Rectangle 69"/>
            <p:cNvSpPr/>
            <p:nvPr/>
          </p:nvSpPr>
          <p:spPr bwMode="auto">
            <a:xfrm>
              <a:off x="4542490" y="830286"/>
              <a:ext cx="4363397" cy="2408607"/>
            </a:xfrm>
            <a:prstGeom prst="roundRect">
              <a:avLst>
                <a:gd name="adj" fmla="val 4519"/>
              </a:avLst>
            </a:pr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defTabSz="91438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err="1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390279" y="885446"/>
              <a:ext cx="2667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Next Gen Cloud Apps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619253" y="2525091"/>
              <a:ext cx="29003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6688" indent="-166688" algn="l" fontAlgn="auto">
                <a:spcBef>
                  <a:spcPts val="0"/>
                </a:spcBef>
                <a:spcAft>
                  <a:spcPts val="0"/>
                </a:spcAft>
                <a:buClr>
                  <a:srgbClr val="0095D3">
                    <a:lumMod val="75000"/>
                  </a:srgbClr>
                </a:buClr>
                <a:buFont typeface="Arial"/>
                <a:buChar char="•"/>
              </a:pPr>
              <a:r>
                <a:rPr lang="en-US" sz="16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Scale out, flash, DAS</a:t>
              </a:r>
              <a:endParaRPr lang="en-US" sz="1600" dirty="0">
                <a:solidFill>
                  <a:srgbClr val="333333"/>
                </a:solidFill>
                <a:latin typeface="Arial"/>
                <a:ea typeface="ＭＳ Ｐゴシック"/>
              </a:endParaRPr>
            </a:p>
            <a:p>
              <a:pPr marL="166688" indent="-166688" algn="l" fontAlgn="auto">
                <a:spcBef>
                  <a:spcPts val="0"/>
                </a:spcBef>
                <a:spcAft>
                  <a:spcPts val="0"/>
                </a:spcAft>
                <a:buClr>
                  <a:srgbClr val="0095D3">
                    <a:lumMod val="75000"/>
                  </a:srgbClr>
                </a:buClr>
                <a:buFont typeface="Arial"/>
                <a:buChar char="•"/>
              </a:pPr>
              <a:r>
                <a:rPr lang="en-US" sz="1600" dirty="0" smtClean="0">
                  <a:solidFill>
                    <a:srgbClr val="333333"/>
                  </a:solidFill>
                  <a:latin typeface="Arial"/>
                  <a:ea typeface="ＭＳ Ｐゴシック"/>
                </a:rPr>
                <a:t>Application specific storage</a:t>
              </a:r>
            </a:p>
          </p:txBody>
        </p:sp>
        <p:pic>
          <p:nvPicPr>
            <p:cNvPr id="79" name="Picture 4" descr="springLogoNew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260" y="1888292"/>
              <a:ext cx="1006283" cy="515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626" y="1755489"/>
              <a:ext cx="553504" cy="585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715" y="1235480"/>
              <a:ext cx="609046" cy="503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627" y="1796556"/>
              <a:ext cx="894446" cy="193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1727" y="1364424"/>
              <a:ext cx="1281976" cy="423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8" y="1331830"/>
              <a:ext cx="843617" cy="619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1916533" y="3395486"/>
            <a:ext cx="1647523" cy="2739695"/>
            <a:chOff x="1901578" y="3395486"/>
            <a:chExt cx="1647523" cy="2739695"/>
          </a:xfrm>
        </p:grpSpPr>
        <p:sp>
          <p:nvSpPr>
            <p:cNvPr id="86" name="Rounded Rectangle 85"/>
            <p:cNvSpPr/>
            <p:nvPr/>
          </p:nvSpPr>
          <p:spPr bwMode="auto">
            <a:xfrm>
              <a:off x="1901578" y="3395486"/>
              <a:ext cx="1647523" cy="2739695"/>
            </a:xfrm>
            <a:prstGeom prst="roundRect">
              <a:avLst>
                <a:gd name="adj" fmla="val 4519"/>
              </a:avLst>
            </a:pr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defTabSz="91438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err="1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029590" y="3472093"/>
              <a:ext cx="141455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All SSD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Array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96031" y="4712500"/>
              <a:ext cx="1058616" cy="1123126"/>
              <a:chOff x="2233707" y="4712500"/>
              <a:chExt cx="874770" cy="1123126"/>
            </a:xfrm>
          </p:grpSpPr>
          <p:pic>
            <p:nvPicPr>
              <p:cNvPr id="87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233707" y="5112226"/>
                <a:ext cx="874770" cy="72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233707" y="4928180"/>
                <a:ext cx="874770" cy="72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" name="Picture 22" descr="ICON_StorageArray_Q408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233707" y="4712500"/>
                <a:ext cx="874770" cy="72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201168" y="3395486"/>
            <a:ext cx="1642713" cy="2746754"/>
            <a:chOff x="213358" y="3395486"/>
            <a:chExt cx="1642713" cy="2746754"/>
          </a:xfrm>
        </p:grpSpPr>
        <p:sp>
          <p:nvSpPr>
            <p:cNvPr id="68" name="Rounded Rectangle 67"/>
            <p:cNvSpPr/>
            <p:nvPr/>
          </p:nvSpPr>
          <p:spPr bwMode="auto">
            <a:xfrm>
              <a:off x="213358" y="3395486"/>
              <a:ext cx="1642713" cy="2746754"/>
            </a:xfrm>
            <a:prstGeom prst="roundRect">
              <a:avLst>
                <a:gd name="adj" fmla="val 4519"/>
              </a:avLst>
            </a:pr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defTabSz="91438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err="1">
                <a:solidFill>
                  <a:srgbClr val="FFFFFF"/>
                </a:solidFill>
                <a:ea typeface="ＭＳ Ｐゴシック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9422" y="4171551"/>
              <a:ext cx="484671" cy="172601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1406" y="3472093"/>
              <a:ext cx="14298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Traditional SAN/NAS</a:t>
              </a: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963" y="4172616"/>
              <a:ext cx="592992" cy="173842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636708" y="3395486"/>
            <a:ext cx="1655166" cy="2739695"/>
            <a:chOff x="3606807" y="3395486"/>
            <a:chExt cx="1655166" cy="2739695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3614449" y="3395486"/>
              <a:ext cx="1647524" cy="2739695"/>
            </a:xfrm>
            <a:prstGeom prst="roundRect">
              <a:avLst>
                <a:gd name="adj" fmla="val 4519"/>
              </a:avLst>
            </a:pr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defTabSz="91438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err="1">
                <a:solidFill>
                  <a:srgbClr val="FFFFFF"/>
                </a:solidFill>
                <a:ea typeface="ＭＳ Ｐゴシック"/>
              </a:endParaRPr>
            </a:p>
          </p:txBody>
        </p:sp>
        <p:pic>
          <p:nvPicPr>
            <p:cNvPr id="38" name="Picture 37" descr="ICON_Server_flat_Q408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64813" y="4479204"/>
              <a:ext cx="1244176" cy="423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 descr="http://t0.gstatic.com/images?q=tbn:ANd9GcRwwChU02O_iT9y8vZQh-Gs-VAxs6P9rdghYc01LLbbpNzIMrON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977218" y="5041866"/>
              <a:ext cx="235855" cy="332179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4471113" y="5477850"/>
              <a:ext cx="520897" cy="2158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r>
                <a:rPr lang="en-US" sz="1200" b="1" dirty="0" smtClean="0">
                  <a:solidFill>
                    <a:srgbClr val="333333"/>
                  </a:solidFill>
                  <a:latin typeface="Arial"/>
                  <a:ea typeface="ＭＳ Ｐゴシック"/>
                  <a:cs typeface="Arial" pitchFamily="34" charset="0"/>
                </a:rPr>
                <a:t>HDD</a:t>
              </a:r>
              <a:endParaRPr lang="en-US" sz="1200" b="1" dirty="0">
                <a:solidFill>
                  <a:srgbClr val="333333"/>
                </a:solidFill>
                <a:latin typeface="Arial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866578" y="5468092"/>
              <a:ext cx="52089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40000"/>
                </a:spcAft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0095D3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r>
                <a:rPr lang="en-US" sz="1200" b="1" dirty="0" smtClean="0">
                  <a:solidFill>
                    <a:srgbClr val="333333"/>
                  </a:solidFill>
                  <a:latin typeface="Arial"/>
                  <a:ea typeface="ＭＳ Ｐゴシック"/>
                  <a:cs typeface="Arial" pitchFamily="34" charset="0"/>
                </a:rPr>
                <a:t>SSD</a:t>
              </a:r>
              <a:endParaRPr lang="en-US" sz="1200" b="1" dirty="0">
                <a:solidFill>
                  <a:srgbClr val="333333"/>
                </a:solidFill>
                <a:latin typeface="Arial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06807" y="3472093"/>
              <a:ext cx="162018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Server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3D79"/>
                  </a:solidFill>
                  <a:latin typeface="Arial"/>
                  <a:ea typeface="ＭＳ Ｐゴシック"/>
                </a:rPr>
                <a:t>DAS</a:t>
              </a:r>
            </a:p>
          </p:txBody>
        </p:sp>
        <p:pic>
          <p:nvPicPr>
            <p:cNvPr id="92" name="Picture 91" descr="ICON_DiscDrive_Q3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68435" y="5017274"/>
              <a:ext cx="428776" cy="41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93" descr="ICON_DiscDrive_Q3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63525" y="5030809"/>
              <a:ext cx="428776" cy="41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5377308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6"/>
          <p:cNvGrpSpPr/>
          <p:nvPr/>
        </p:nvGrpSpPr>
        <p:grpSpPr>
          <a:xfrm>
            <a:off x="2799889" y="4953000"/>
            <a:ext cx="1086312" cy="1398671"/>
            <a:chOff x="3503612" y="4830288"/>
            <a:chExt cx="1871008" cy="1799112"/>
          </a:xfrm>
        </p:grpSpPr>
        <p:grpSp>
          <p:nvGrpSpPr>
            <p:cNvPr id="198" name="Group 197"/>
            <p:cNvGrpSpPr/>
            <p:nvPr/>
          </p:nvGrpSpPr>
          <p:grpSpPr>
            <a:xfrm>
              <a:off x="3503612" y="5370254"/>
              <a:ext cx="1871008" cy="1259146"/>
              <a:chOff x="4044836" y="5217854"/>
              <a:chExt cx="1871008" cy="1259146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4044836" y="5217854"/>
                <a:ext cx="880408" cy="954346"/>
                <a:chOff x="2057400" y="3721418"/>
                <a:chExt cx="685800" cy="751204"/>
              </a:xfrm>
            </p:grpSpPr>
            <p:pic>
              <p:nvPicPr>
                <p:cNvPr id="209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4277360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4089400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1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3904298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2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3721418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03" name="Group 202"/>
              <p:cNvGrpSpPr/>
              <p:nvPr/>
            </p:nvGrpSpPr>
            <p:grpSpPr>
              <a:xfrm>
                <a:off x="5077644" y="5217854"/>
                <a:ext cx="838200" cy="954346"/>
                <a:chOff x="2057400" y="3721418"/>
                <a:chExt cx="685800" cy="751204"/>
              </a:xfrm>
            </p:grpSpPr>
            <p:pic>
              <p:nvPicPr>
                <p:cNvPr id="205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4277360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4089400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3904298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" name="Picture 10" descr="VMW_ICON_StorageArray_2D(F)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7400" y="3721418"/>
                  <a:ext cx="685800" cy="195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04" name="TextBox 203"/>
              <p:cNvSpPr txBox="1"/>
              <p:nvPr/>
            </p:nvSpPr>
            <p:spPr>
              <a:xfrm>
                <a:off x="4424675" y="6191250"/>
                <a:ext cx="1061488" cy="2857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200" dirty="0" smtClean="0"/>
                  <a:t>SAN / NAS</a:t>
                </a:r>
              </a:p>
            </p:txBody>
          </p:sp>
        </p:grpSp>
        <p:cxnSp>
          <p:nvCxnSpPr>
            <p:cNvPr id="199" name="Elbow Connector 198"/>
            <p:cNvCxnSpPr>
              <a:endCxn id="212" idx="0"/>
            </p:cNvCxnSpPr>
            <p:nvPr/>
          </p:nvCxnSpPr>
          <p:spPr>
            <a:xfrm rot="5400000">
              <a:off x="3868742" y="4905366"/>
              <a:ext cx="539965" cy="3898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lbow Connector 199"/>
            <p:cNvCxnSpPr/>
            <p:nvPr/>
          </p:nvCxnSpPr>
          <p:spPr>
            <a:xfrm rot="16200000" flipH="1">
              <a:off x="4368308" y="4789325"/>
              <a:ext cx="539965" cy="62189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TextBox 200"/>
            <p:cNvSpPr txBox="1"/>
            <p:nvPr/>
          </p:nvSpPr>
          <p:spPr>
            <a:xfrm>
              <a:off x="3884612" y="5116741"/>
              <a:ext cx="1061488" cy="285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r>
                <a:rPr lang="en-US" sz="1200" dirty="0" smtClean="0"/>
                <a:t>VVOL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Software-defined Storage</a:t>
            </a:r>
            <a:endParaRPr lang="en-US" dirty="0"/>
          </a:p>
        </p:txBody>
      </p:sp>
      <p:sp>
        <p:nvSpPr>
          <p:cNvPr id="113" name="Text Placeholder 1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Bringing compute’s operational model to storage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6362701" y="4114800"/>
            <a:ext cx="25146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3038" indent="-173038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Abstraction and pooling</a:t>
            </a:r>
          </a:p>
          <a:p>
            <a:pPr marL="173038" indent="-173038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Infrastructure integration</a:t>
            </a:r>
            <a:endParaRPr lang="en-US" sz="1400" dirty="0"/>
          </a:p>
          <a:p>
            <a:pPr marL="173038" indent="-173038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New storage tiers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362700" y="3276600"/>
            <a:ext cx="22860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3038" indent="-173038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VM centric data services</a:t>
            </a:r>
          </a:p>
          <a:p>
            <a:pPr marL="173038" indent="-173038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Third-party services integration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362701" y="2362200"/>
            <a:ext cx="1753522" cy="838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3038" indent="-173038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Common policy-based automation and orchestration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24879" y="6217920"/>
            <a:ext cx="685979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 smtClean="0"/>
          </a:p>
        </p:txBody>
      </p:sp>
      <p:grpSp>
        <p:nvGrpSpPr>
          <p:cNvPr id="89" name="Group 88"/>
          <p:cNvGrpSpPr/>
          <p:nvPr/>
        </p:nvGrpSpPr>
        <p:grpSpPr>
          <a:xfrm>
            <a:off x="2590800" y="3764278"/>
            <a:ext cx="990600" cy="954346"/>
            <a:chOff x="2057400" y="3721418"/>
            <a:chExt cx="685800" cy="751204"/>
          </a:xfrm>
        </p:grpSpPr>
        <p:pic>
          <p:nvPicPr>
            <p:cNvPr id="91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27736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08940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90429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72141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" name="Group 105"/>
          <p:cNvGrpSpPr/>
          <p:nvPr/>
        </p:nvGrpSpPr>
        <p:grpSpPr>
          <a:xfrm>
            <a:off x="4438873" y="3764278"/>
            <a:ext cx="990600" cy="954346"/>
            <a:chOff x="2057400" y="3721418"/>
            <a:chExt cx="685800" cy="751204"/>
          </a:xfrm>
        </p:grpSpPr>
        <p:pic>
          <p:nvPicPr>
            <p:cNvPr id="109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27736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08940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90429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72141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5" name="Group 114"/>
          <p:cNvGrpSpPr/>
          <p:nvPr/>
        </p:nvGrpSpPr>
        <p:grpSpPr>
          <a:xfrm>
            <a:off x="2037948" y="3992880"/>
            <a:ext cx="990600" cy="954346"/>
            <a:chOff x="2057400" y="3721418"/>
            <a:chExt cx="685800" cy="751204"/>
          </a:xfrm>
        </p:grpSpPr>
        <p:pic>
          <p:nvPicPr>
            <p:cNvPr id="118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27736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08940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90429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72141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" name="Group 132"/>
          <p:cNvGrpSpPr/>
          <p:nvPr/>
        </p:nvGrpSpPr>
        <p:grpSpPr>
          <a:xfrm>
            <a:off x="3733800" y="3992880"/>
            <a:ext cx="990600" cy="954346"/>
            <a:chOff x="2057400" y="3721418"/>
            <a:chExt cx="685800" cy="751204"/>
          </a:xfrm>
        </p:grpSpPr>
        <p:pic>
          <p:nvPicPr>
            <p:cNvPr id="134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27736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089400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90429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0" descr="VMW_ICON_StorageArray_2D(F)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721418"/>
              <a:ext cx="6858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8" name="Picture 10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2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3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667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5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Elbow Connector 142"/>
          <p:cNvCxnSpPr>
            <a:stCxn id="138" idx="2"/>
            <a:endCxn id="150" idx="0"/>
          </p:cNvCxnSpPr>
          <p:nvPr/>
        </p:nvCxnSpPr>
        <p:spPr>
          <a:xfrm rot="16200000" flipH="1">
            <a:off x="1660728" y="3139872"/>
            <a:ext cx="563880" cy="837336"/>
          </a:xfrm>
          <a:prstGeom prst="bentConnector3">
            <a:avLst>
              <a:gd name="adj1" fmla="val 50000"/>
            </a:avLst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/>
          <p:cNvCxnSpPr>
            <a:stCxn id="139" idx="2"/>
            <a:endCxn id="150" idx="0"/>
          </p:cNvCxnSpPr>
          <p:nvPr/>
        </p:nvCxnSpPr>
        <p:spPr>
          <a:xfrm rot="5400000">
            <a:off x="2079828" y="3558108"/>
            <a:ext cx="563880" cy="864"/>
          </a:xfrm>
          <a:prstGeom prst="bentConnector3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44"/>
          <p:cNvCxnSpPr>
            <a:stCxn id="140" idx="2"/>
            <a:endCxn id="152" idx="0"/>
          </p:cNvCxnSpPr>
          <p:nvPr/>
        </p:nvCxnSpPr>
        <p:spPr>
          <a:xfrm rot="16200000" flipH="1">
            <a:off x="3451667" y="3101534"/>
            <a:ext cx="563880" cy="914011"/>
          </a:xfrm>
          <a:prstGeom prst="bentConnector3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lbow Connector 145"/>
          <p:cNvCxnSpPr>
            <a:stCxn id="141" idx="2"/>
            <a:endCxn id="152" idx="0"/>
          </p:cNvCxnSpPr>
          <p:nvPr/>
        </p:nvCxnSpPr>
        <p:spPr>
          <a:xfrm rot="5400000">
            <a:off x="3908867" y="3558347"/>
            <a:ext cx="563880" cy="388"/>
          </a:xfrm>
          <a:prstGeom prst="bentConnector3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Elbow Connector 148"/>
          <p:cNvCxnSpPr>
            <a:stCxn id="142" idx="2"/>
            <a:endCxn id="152" idx="0"/>
          </p:cNvCxnSpPr>
          <p:nvPr/>
        </p:nvCxnSpPr>
        <p:spPr>
          <a:xfrm rot="5400000">
            <a:off x="4366066" y="3101148"/>
            <a:ext cx="563880" cy="914787"/>
          </a:xfrm>
          <a:prstGeom prst="bentConnector3">
            <a:avLst>
              <a:gd name="adj1" fmla="val 50000"/>
            </a:avLst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 descr="ICON_Storage_1up_Q30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1075" y="3840480"/>
            <a:ext cx="380522" cy="5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151" descr="ICON_Storage_1up_Q30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351" y="3840480"/>
            <a:ext cx="380522" cy="5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TextBox 152"/>
          <p:cNvSpPr txBox="1"/>
          <p:nvPr/>
        </p:nvSpPr>
        <p:spPr>
          <a:xfrm>
            <a:off x="2229431" y="3884576"/>
            <a:ext cx="398963" cy="336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chemeClr val="tx2"/>
                </a:solidFill>
              </a:rPr>
              <a:t>LUN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4057516" y="3884576"/>
            <a:ext cx="398963" cy="336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chemeClr val="tx2"/>
                </a:solidFill>
              </a:rPr>
              <a:t>LUN</a:t>
            </a:r>
          </a:p>
        </p:txBody>
      </p:sp>
      <p:pic>
        <p:nvPicPr>
          <p:cNvPr id="155" name="Picture 154" descr="ICON_Storage_1up_Q30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8764" y="3740111"/>
            <a:ext cx="380522" cy="5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" name="TextBox 155"/>
          <p:cNvSpPr txBox="1"/>
          <p:nvPr/>
        </p:nvSpPr>
        <p:spPr>
          <a:xfrm>
            <a:off x="3077120" y="3784206"/>
            <a:ext cx="398963" cy="336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chemeClr val="tx2"/>
                </a:solidFill>
              </a:rPr>
              <a:t>LUN</a:t>
            </a:r>
          </a:p>
        </p:txBody>
      </p:sp>
      <p:pic>
        <p:nvPicPr>
          <p:cNvPr id="157" name="Picture 156" descr="ICON_Storage_1up_Q30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9906" y="4337624"/>
            <a:ext cx="380522" cy="5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Box 157"/>
          <p:cNvSpPr txBox="1"/>
          <p:nvPr/>
        </p:nvSpPr>
        <p:spPr>
          <a:xfrm>
            <a:off x="2578262" y="4381720"/>
            <a:ext cx="398963" cy="336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chemeClr val="tx2"/>
                </a:solidFill>
              </a:rPr>
              <a:t>LUN</a:t>
            </a:r>
          </a:p>
        </p:txBody>
      </p:sp>
      <p:pic>
        <p:nvPicPr>
          <p:cNvPr id="159" name="Picture 158" descr="ICON_Storage_1up_Q30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8641" y="4327437"/>
            <a:ext cx="380522" cy="5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" name="TextBox 159"/>
          <p:cNvSpPr txBox="1"/>
          <p:nvPr/>
        </p:nvSpPr>
        <p:spPr>
          <a:xfrm>
            <a:off x="4256997" y="4371533"/>
            <a:ext cx="398963" cy="336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chemeClr val="tx2"/>
                </a:solidFill>
              </a:rPr>
              <a:t>LUN</a:t>
            </a:r>
          </a:p>
        </p:txBody>
      </p:sp>
      <p:pic>
        <p:nvPicPr>
          <p:cNvPr id="161" name="Picture 160" descr="ICON_Storage_1up_Q30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481" y="3863671"/>
            <a:ext cx="380522" cy="5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" name="TextBox 161"/>
          <p:cNvSpPr txBox="1"/>
          <p:nvPr/>
        </p:nvSpPr>
        <p:spPr>
          <a:xfrm>
            <a:off x="4858837" y="3907767"/>
            <a:ext cx="398963" cy="336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chemeClr val="tx2"/>
                </a:solidFill>
              </a:rPr>
              <a:t>LUN</a:t>
            </a:r>
          </a:p>
        </p:txBody>
      </p:sp>
      <p:grpSp>
        <p:nvGrpSpPr>
          <p:cNvPr id="184" name="Group 183"/>
          <p:cNvGrpSpPr/>
          <p:nvPr/>
        </p:nvGrpSpPr>
        <p:grpSpPr>
          <a:xfrm>
            <a:off x="928579" y="3920248"/>
            <a:ext cx="4833511" cy="1172996"/>
            <a:chOff x="1237783" y="3920248"/>
            <a:chExt cx="6443003" cy="1172996"/>
          </a:xfrm>
        </p:grpSpPr>
        <p:sp>
          <p:nvSpPr>
            <p:cNvPr id="185" name="Rectangle 184"/>
            <p:cNvSpPr/>
            <p:nvPr/>
          </p:nvSpPr>
          <p:spPr>
            <a:xfrm>
              <a:off x="1237783" y="3920248"/>
              <a:ext cx="6443003" cy="1172996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3579810" y="4221792"/>
              <a:ext cx="1905003" cy="829622"/>
              <a:chOff x="9447203" y="5059992"/>
              <a:chExt cx="1905003" cy="829622"/>
            </a:xfrm>
          </p:grpSpPr>
          <p:pic>
            <p:nvPicPr>
              <p:cNvPr id="192" name="Picture 191" descr="ICON_Storage_1up_Q308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0056812" y="5308060"/>
                <a:ext cx="533399" cy="539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3" name="Group 192"/>
              <p:cNvGrpSpPr/>
              <p:nvPr/>
            </p:nvGrpSpPr>
            <p:grpSpPr>
              <a:xfrm>
                <a:off x="9447203" y="5059992"/>
                <a:ext cx="1905003" cy="829622"/>
                <a:chOff x="8819689" y="1963625"/>
                <a:chExt cx="1524003" cy="1185176"/>
              </a:xfrm>
            </p:grpSpPr>
            <p:pic>
              <p:nvPicPr>
                <p:cNvPr id="194" name="Picture 6" descr="C:\Users\Abject-3D\Desktop\VMWare Files\FINAL diagrams\Basic Virtualization\3D PNGs\DGRM_DRS_R2_Q408_Comm_16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19691" y="1984492"/>
                  <a:ext cx="1524000" cy="1164309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40000"/>
                      <a:lumOff val="60000"/>
                    </a:schemeClr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5" name="TextBox 194"/>
                <p:cNvSpPr txBox="1"/>
                <p:nvPr/>
              </p:nvSpPr>
              <p:spPr>
                <a:xfrm>
                  <a:off x="8819689" y="1963625"/>
                  <a:ext cx="1524003" cy="3297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900" b="1" dirty="0" smtClean="0">
                      <a:solidFill>
                        <a:schemeClr val="bg1"/>
                      </a:solidFill>
                      <a:cs typeface="Arial" pitchFamily="-65" charset="0"/>
                    </a:rPr>
                    <a:t>SAN/NAS Pool</a:t>
                  </a:r>
                  <a:endParaRPr lang="en-US" sz="900" b="1" dirty="0">
                    <a:solidFill>
                      <a:schemeClr val="bg1"/>
                    </a:solidFill>
                    <a:cs typeface="Arial" pitchFamily="-65" charset="0"/>
                  </a:endParaRPr>
                </a:p>
              </p:txBody>
            </p:sp>
          </p:grpSp>
        </p:grpSp>
        <p:grpSp>
          <p:nvGrpSpPr>
            <p:cNvPr id="187" name="Group 186"/>
            <p:cNvGrpSpPr/>
            <p:nvPr/>
          </p:nvGrpSpPr>
          <p:grpSpPr>
            <a:xfrm>
              <a:off x="3238436" y="3949300"/>
              <a:ext cx="2865522" cy="279400"/>
              <a:chOff x="2695511" y="2169268"/>
              <a:chExt cx="2865522" cy="279400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3132137" y="2169268"/>
                <a:ext cx="242889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schemeClr val="bg1"/>
                    </a:solidFill>
                    <a:cs typeface="Arial" pitchFamily="-65" charset="0"/>
                  </a:rPr>
                  <a:t>Virtual Data Plane</a:t>
                </a:r>
                <a:endParaRPr lang="en-US" sz="1200" b="1" dirty="0">
                  <a:solidFill>
                    <a:schemeClr val="bg1"/>
                  </a:solidFill>
                  <a:cs typeface="Arial" pitchFamily="-65" charset="0"/>
                </a:endParaRPr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2695511" y="2169268"/>
                <a:ext cx="358148" cy="279400"/>
                <a:chOff x="2695511" y="2169268"/>
                <a:chExt cx="358148" cy="279400"/>
              </a:xfrm>
            </p:grpSpPr>
            <p:pic>
              <p:nvPicPr>
                <p:cNvPr id="190" name="Picture 189" descr="ICON_Storage_1up_Q308.png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95511" y="2169268"/>
                  <a:ext cx="247651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1" name="Picture 190" descr="ICON_Storage_1up_Q308.png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806008" y="2220068"/>
                  <a:ext cx="247651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35" name="Group 234"/>
          <p:cNvGrpSpPr/>
          <p:nvPr/>
        </p:nvGrpSpPr>
        <p:grpSpPr>
          <a:xfrm>
            <a:off x="952749" y="5071760"/>
            <a:ext cx="1332655" cy="1283321"/>
            <a:chOff x="1386150" y="3833284"/>
            <a:chExt cx="1776410" cy="1283321"/>
          </a:xfrm>
        </p:grpSpPr>
        <p:cxnSp>
          <p:nvCxnSpPr>
            <p:cNvPr id="236" name="Elbow Connector 235"/>
            <p:cNvCxnSpPr>
              <a:stCxn id="246" idx="2"/>
              <a:endCxn id="240" idx="0"/>
            </p:cNvCxnSpPr>
            <p:nvPr/>
          </p:nvCxnSpPr>
          <p:spPr>
            <a:xfrm rot="5400000">
              <a:off x="2093553" y="3931571"/>
              <a:ext cx="328975" cy="132402"/>
            </a:xfrm>
            <a:prstGeom prst="bentConnector3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oup 236"/>
            <p:cNvGrpSpPr/>
            <p:nvPr/>
          </p:nvGrpSpPr>
          <p:grpSpPr>
            <a:xfrm>
              <a:off x="1658439" y="4162260"/>
              <a:ext cx="1097956" cy="538850"/>
              <a:chOff x="1810839" y="4162260"/>
              <a:chExt cx="1097956" cy="538850"/>
            </a:xfrm>
          </p:grpSpPr>
          <p:pic>
            <p:nvPicPr>
              <p:cNvPr id="239" name="Picture 238" descr="ICON_DiscDrive_Q30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45374" y="4467060"/>
                <a:ext cx="457200" cy="234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0" name="Picture 239" descr="ICON_Server_flat_Q408.png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0839" y="4162260"/>
                <a:ext cx="1066799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1" name="Picture 240" descr="ICON_DiscDrive_Q30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451595" y="4467060"/>
                <a:ext cx="457200" cy="234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2" name="Picture 241" descr="http://t0.gstatic.com/images?q=tbn:ANd9GcRwwChU02O_iT9y8vZQh-Gs-VAxs6P9rdghYc01LLbbpNzIMrON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943360" y="4467060"/>
                <a:ext cx="304800" cy="228660"/>
              </a:xfrm>
              <a:prstGeom prst="rect">
                <a:avLst/>
              </a:prstGeom>
              <a:noFill/>
            </p:spPr>
          </p:pic>
        </p:grpSp>
        <p:sp>
          <p:nvSpPr>
            <p:cNvPr id="238" name="TextBox 237"/>
            <p:cNvSpPr txBox="1"/>
            <p:nvPr/>
          </p:nvSpPr>
          <p:spPr>
            <a:xfrm>
              <a:off x="1386150" y="4830855"/>
              <a:ext cx="1776410" cy="285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r>
                <a:rPr lang="en-US" sz="1200" dirty="0"/>
                <a:t>x</a:t>
              </a:r>
              <a:r>
                <a:rPr lang="en-US" sz="1200" dirty="0" smtClean="0"/>
                <a:t>86 Servers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915313" y="4182264"/>
            <a:ext cx="1452641" cy="889498"/>
            <a:chOff x="1052291" y="3818468"/>
            <a:chExt cx="2012681" cy="1043330"/>
          </a:xfrm>
        </p:grpSpPr>
        <p:grpSp>
          <p:nvGrpSpPr>
            <p:cNvPr id="244" name="Group 243"/>
            <p:cNvGrpSpPr/>
            <p:nvPr/>
          </p:nvGrpSpPr>
          <p:grpSpPr>
            <a:xfrm>
              <a:off x="1052291" y="3818468"/>
              <a:ext cx="2012681" cy="1043330"/>
              <a:chOff x="2582393" y="1242669"/>
              <a:chExt cx="1509905" cy="1043330"/>
            </a:xfrm>
          </p:grpSpPr>
          <p:pic>
            <p:nvPicPr>
              <p:cNvPr id="246" name="Picture 6" descr="C:\Users\Abject-3D\Desktop\VMWare Files\FINAL diagrams\Basic Virtualization\3D PNGs\DGRM_DRS_R2_Q408_Comm_16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1295400"/>
                <a:ext cx="1371600" cy="990599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40000"/>
                    <a:lumOff val="6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7" name="TextBox 246"/>
              <p:cNvSpPr txBox="1"/>
              <p:nvPr/>
            </p:nvSpPr>
            <p:spPr>
              <a:xfrm>
                <a:off x="2582393" y="1242669"/>
                <a:ext cx="1509905" cy="4873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rgbClr val="55729A"/>
                    </a:solidFill>
                    <a:cs typeface="Arial" pitchFamily="-65" charset="0"/>
                  </a:rPr>
                  <a:t> </a:t>
                </a:r>
                <a:r>
                  <a:rPr lang="en-US" sz="900" b="1" dirty="0" smtClean="0">
                    <a:solidFill>
                      <a:schemeClr val="bg1"/>
                    </a:solidFill>
                    <a:cs typeface="Arial" pitchFamily="-65" charset="0"/>
                  </a:rPr>
                  <a:t>Hypervisor-converged</a:t>
                </a:r>
              </a:p>
              <a:p>
                <a:pPr algn="ctr">
                  <a:defRPr/>
                </a:pPr>
                <a:r>
                  <a:rPr lang="en-US" sz="900" b="1" dirty="0" smtClean="0">
                    <a:solidFill>
                      <a:schemeClr val="bg1"/>
                    </a:solidFill>
                    <a:cs typeface="Arial" pitchFamily="-65" charset="0"/>
                  </a:rPr>
                  <a:t>Storage pool</a:t>
                </a:r>
                <a:endParaRPr lang="en-US" sz="900" b="1" dirty="0">
                  <a:solidFill>
                    <a:schemeClr val="bg1"/>
                  </a:solidFill>
                  <a:cs typeface="Arial" pitchFamily="-65" charset="0"/>
                </a:endParaRPr>
              </a:p>
            </p:txBody>
          </p:sp>
        </p:grpSp>
        <p:pic>
          <p:nvPicPr>
            <p:cNvPr id="245" name="Picture 244" descr="ICON_Storage_1up_Q308.png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19170" y="4296957"/>
              <a:ext cx="513040" cy="544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8" name="Group 247"/>
          <p:cNvGrpSpPr/>
          <p:nvPr/>
        </p:nvGrpSpPr>
        <p:grpSpPr>
          <a:xfrm>
            <a:off x="4337161" y="4208092"/>
            <a:ext cx="1383332" cy="828045"/>
            <a:chOff x="5781375" y="3734612"/>
            <a:chExt cx="1843963" cy="1121605"/>
          </a:xfrm>
        </p:grpSpPr>
        <p:grpSp>
          <p:nvGrpSpPr>
            <p:cNvPr id="249" name="Group 248"/>
            <p:cNvGrpSpPr/>
            <p:nvPr/>
          </p:nvGrpSpPr>
          <p:grpSpPr>
            <a:xfrm>
              <a:off x="5781375" y="3734612"/>
              <a:ext cx="1843963" cy="1121605"/>
              <a:chOff x="5867400" y="707195"/>
              <a:chExt cx="1383333" cy="1121605"/>
            </a:xfrm>
          </p:grpSpPr>
          <p:pic>
            <p:nvPicPr>
              <p:cNvPr id="251" name="Picture 6" descr="C:\Users\Abject-3D\Desktop\VMWare Files\FINAL diagrams\Basic Virtualization\3D PNGs\DGRM_DRS_R2_Q408_Comm_16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712598"/>
                <a:ext cx="1360024" cy="1116202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20000"/>
                    <a:lumOff val="80000"/>
                  </a:schemeClr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2" name="TextBox 251"/>
              <p:cNvSpPr txBox="1"/>
              <p:nvPr/>
            </p:nvSpPr>
            <p:spPr>
              <a:xfrm>
                <a:off x="5868831" y="707195"/>
                <a:ext cx="1381902" cy="31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900" b="1" dirty="0" smtClean="0">
                    <a:solidFill>
                      <a:schemeClr val="bg1"/>
                    </a:solidFill>
                    <a:latin typeface="+mn-lt"/>
                    <a:ea typeface="+mn-ea"/>
                    <a:cs typeface="Arial" pitchFamily="-65" charset="0"/>
                  </a:rPr>
                  <a:t>Object Storage Pool</a:t>
                </a:r>
                <a:endParaRPr lang="en-US" sz="900" b="1" dirty="0">
                  <a:solidFill>
                    <a:schemeClr val="bg1"/>
                  </a:solidFill>
                  <a:latin typeface="+mn-lt"/>
                  <a:ea typeface="+mn-ea"/>
                  <a:cs typeface="Arial" pitchFamily="-65" charset="0"/>
                </a:endParaRPr>
              </a:p>
            </p:txBody>
          </p:sp>
        </p:grpSp>
        <p:pic>
          <p:nvPicPr>
            <p:cNvPr id="250" name="Picture 249" descr="ICON_Storage_1up_Q308.png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81186" y="4102361"/>
              <a:ext cx="513040" cy="712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3" name="Group 252"/>
          <p:cNvGrpSpPr/>
          <p:nvPr/>
        </p:nvGrpSpPr>
        <p:grpSpPr>
          <a:xfrm>
            <a:off x="4533890" y="5036134"/>
            <a:ext cx="1067078" cy="1117016"/>
            <a:chOff x="6475412" y="5066204"/>
            <a:chExt cx="1422400" cy="1117016"/>
          </a:xfrm>
        </p:grpSpPr>
        <p:cxnSp>
          <p:nvCxnSpPr>
            <p:cNvPr id="254" name="Elbow Connector 253"/>
            <p:cNvCxnSpPr>
              <a:stCxn id="251" idx="2"/>
              <a:endCxn id="255" idx="0"/>
            </p:cNvCxnSpPr>
            <p:nvPr/>
          </p:nvCxnSpPr>
          <p:spPr>
            <a:xfrm rot="16200000" flipH="1">
              <a:off x="7057318" y="5128506"/>
              <a:ext cx="191596" cy="66991"/>
            </a:xfrm>
            <a:prstGeom prst="bentConnector3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5" name="Picture 27" descr="ICON_Cloud_Q3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412" y="5257800"/>
              <a:ext cx="14224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" name="TextBox 255"/>
            <p:cNvSpPr txBox="1"/>
            <p:nvPr/>
          </p:nvSpPr>
          <p:spPr>
            <a:xfrm>
              <a:off x="6732068" y="5897470"/>
              <a:ext cx="1061488" cy="285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r>
                <a:rPr lang="en-US" sz="1200" dirty="0" smtClean="0"/>
                <a:t>Cloud Object Storage</a:t>
              </a:r>
            </a:p>
          </p:txBody>
        </p:sp>
      </p:grpSp>
      <p:pic>
        <p:nvPicPr>
          <p:cNvPr id="257" name="Picture 10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36" y="161821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" name="Picture 12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36" y="161821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" name="Picture 13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37" y="161821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Picture 14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36" y="161821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" name="Picture 15" descr="ICON_VM_basic_flat_R2_Q40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36" y="161821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2" name="Group 261"/>
          <p:cNvGrpSpPr/>
          <p:nvPr/>
        </p:nvGrpSpPr>
        <p:grpSpPr>
          <a:xfrm>
            <a:off x="928579" y="3021159"/>
            <a:ext cx="4833511" cy="874541"/>
            <a:chOff x="1237783" y="3125068"/>
            <a:chExt cx="6443003" cy="874541"/>
          </a:xfrm>
        </p:grpSpPr>
        <p:sp>
          <p:nvSpPr>
            <p:cNvPr id="263" name="Rectangle 262"/>
            <p:cNvSpPr/>
            <p:nvPr/>
          </p:nvSpPr>
          <p:spPr>
            <a:xfrm>
              <a:off x="1237783" y="3125068"/>
              <a:ext cx="6443003" cy="87454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462425" y="3160321"/>
              <a:ext cx="3114759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1200" b="1" dirty="0" smtClean="0">
                  <a:solidFill>
                    <a:schemeClr val="bg1"/>
                  </a:solidFill>
                  <a:cs typeface="Arial" pitchFamily="-65" charset="0"/>
                </a:rPr>
                <a:t>Virtual Data Services</a:t>
              </a:r>
              <a:endParaRPr lang="en-US" sz="1200" b="1" dirty="0">
                <a:solidFill>
                  <a:schemeClr val="bg1"/>
                </a:solidFill>
                <a:cs typeface="Arial" pitchFamily="-65" charset="0"/>
              </a:endParaRPr>
            </a:p>
          </p:txBody>
        </p:sp>
        <p:pic>
          <p:nvPicPr>
            <p:cNvPr id="265" name="Picture 212" descr="ICON_CheckMark_Q30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264" y="3245059"/>
              <a:ext cx="285690" cy="163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" name="Group 265"/>
            <p:cNvGrpSpPr/>
            <p:nvPr/>
          </p:nvGrpSpPr>
          <p:grpSpPr>
            <a:xfrm>
              <a:off x="1554107" y="3449326"/>
              <a:ext cx="1809369" cy="461665"/>
              <a:chOff x="6303190" y="4666955"/>
              <a:chExt cx="1447800" cy="567629"/>
            </a:xfrm>
          </p:grpSpPr>
          <p:pic>
            <p:nvPicPr>
              <p:cNvPr id="273" name="Picture 10" descr="C:\Users\Abject-3D\Desktop\VMWare Files\FINAL diagrams\Basic Virtualization\3D PNGs\DGRM_DRS_R2_Q408_Comm_4.png"/>
              <p:cNvPicPr>
                <a:picLocks noChangeArrowheads="1"/>
              </p:cNvPicPr>
              <p:nvPr/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3190" y="4724401"/>
                <a:ext cx="1447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4" name="TextBox 273"/>
              <p:cNvSpPr txBox="1"/>
              <p:nvPr/>
            </p:nvSpPr>
            <p:spPr>
              <a:xfrm>
                <a:off x="6419022" y="4666955"/>
                <a:ext cx="1258957" cy="56762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accent3"/>
                    </a:solidFill>
                    <a:cs typeface="Arial" pitchFamily="-65" charset="0"/>
                  </a:rPr>
                  <a:t>Data Protection</a:t>
                </a:r>
                <a:endParaRPr lang="en-US" sz="1200" b="1" dirty="0">
                  <a:solidFill>
                    <a:schemeClr val="accent3"/>
                  </a:solidFill>
                  <a:cs typeface="Arial" pitchFamily="-65" charset="0"/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3649169" y="3496052"/>
              <a:ext cx="1809369" cy="371851"/>
              <a:chOff x="6303190" y="4724401"/>
              <a:chExt cx="1447800" cy="457200"/>
            </a:xfrm>
          </p:grpSpPr>
          <p:pic>
            <p:nvPicPr>
              <p:cNvPr id="271" name="Picture 10" descr="C:\Users\Abject-3D\Desktop\VMWare Files\FINAL diagrams\Basic Virtualization\3D PNGs\DGRM_DRS_R2_Q408_Comm_4.png"/>
              <p:cNvPicPr>
                <a:picLocks noChangeArrowheads="1"/>
              </p:cNvPicPr>
              <p:nvPr/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3190" y="4724401"/>
                <a:ext cx="1447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2" name="TextBox 271"/>
              <p:cNvSpPr txBox="1"/>
              <p:nvPr/>
            </p:nvSpPr>
            <p:spPr>
              <a:xfrm>
                <a:off x="6419022" y="4780481"/>
                <a:ext cx="1258957" cy="34057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accent3"/>
                    </a:solidFill>
                    <a:cs typeface="Arial" pitchFamily="-65" charset="0"/>
                  </a:rPr>
                  <a:t>Mobility</a:t>
                </a:r>
                <a:endParaRPr lang="en-US" sz="1200" b="1" dirty="0">
                  <a:solidFill>
                    <a:schemeClr val="accent3"/>
                  </a:solidFill>
                  <a:cs typeface="Arial" pitchFamily="-65" charset="0"/>
                </a:endParaRPr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5648997" y="3496053"/>
              <a:ext cx="1809369" cy="371851"/>
              <a:chOff x="6303190" y="4724401"/>
              <a:chExt cx="1447800" cy="457200"/>
            </a:xfrm>
          </p:grpSpPr>
          <p:pic>
            <p:nvPicPr>
              <p:cNvPr id="269" name="Picture 10" descr="C:\Users\Abject-3D\Desktop\VMWare Files\FINAL diagrams\Basic Virtualization\3D PNGs\DGRM_DRS_R2_Q408_Comm_4.png"/>
              <p:cNvPicPr>
                <a:picLocks noChangeArrowheads="1"/>
              </p:cNvPicPr>
              <p:nvPr/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3190" y="4724401"/>
                <a:ext cx="1447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0" name="TextBox 269"/>
              <p:cNvSpPr txBox="1"/>
              <p:nvPr/>
            </p:nvSpPr>
            <p:spPr>
              <a:xfrm>
                <a:off x="6419022" y="4780481"/>
                <a:ext cx="1258957" cy="34057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accent3"/>
                    </a:solidFill>
                    <a:cs typeface="Arial" pitchFamily="-65" charset="0"/>
                  </a:rPr>
                  <a:t>Performance</a:t>
                </a:r>
                <a:endParaRPr lang="en-US" sz="1200" b="1" dirty="0">
                  <a:solidFill>
                    <a:schemeClr val="accent3"/>
                  </a:solidFill>
                  <a:cs typeface="Arial" pitchFamily="-65" charset="0"/>
                </a:endParaRPr>
              </a:p>
            </p:txBody>
          </p:sp>
        </p:grpSp>
      </p:grpSp>
      <p:grpSp>
        <p:nvGrpSpPr>
          <p:cNvPr id="275" name="Group 274"/>
          <p:cNvGrpSpPr/>
          <p:nvPr/>
        </p:nvGrpSpPr>
        <p:grpSpPr>
          <a:xfrm>
            <a:off x="928579" y="2279089"/>
            <a:ext cx="4833511" cy="686971"/>
            <a:chOff x="1237783" y="2382998"/>
            <a:chExt cx="6443003" cy="686971"/>
          </a:xfrm>
        </p:grpSpPr>
        <p:sp>
          <p:nvSpPr>
            <p:cNvPr id="276" name="Rectangle 275"/>
            <p:cNvSpPr/>
            <p:nvPr/>
          </p:nvSpPr>
          <p:spPr>
            <a:xfrm>
              <a:off x="1237783" y="2382998"/>
              <a:ext cx="6443003" cy="686971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2407126" y="2570220"/>
              <a:ext cx="4315937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chemeClr val="bg1"/>
                  </a:solidFill>
                  <a:cs typeface="Arial" pitchFamily="-65" charset="0"/>
                </a:rPr>
                <a:t>Policy-driven Control Plane</a:t>
              </a:r>
              <a:endParaRPr lang="en-US" sz="1200" b="1" dirty="0">
                <a:solidFill>
                  <a:schemeClr val="bg1"/>
                </a:solidFill>
                <a:cs typeface="Arial" pitchFamily="-65" charset="0"/>
              </a:endParaRPr>
            </a:p>
          </p:txBody>
        </p:sp>
        <p:grpSp>
          <p:nvGrpSpPr>
            <p:cNvPr id="278" name="Group 277"/>
            <p:cNvGrpSpPr/>
            <p:nvPr/>
          </p:nvGrpSpPr>
          <p:grpSpPr>
            <a:xfrm>
              <a:off x="2584011" y="2530348"/>
              <a:ext cx="505678" cy="332222"/>
              <a:chOff x="4947955" y="2080694"/>
              <a:chExt cx="485450" cy="485446"/>
            </a:xfrm>
          </p:grpSpPr>
          <p:pic>
            <p:nvPicPr>
              <p:cNvPr id="279" name="Picture 278" descr="gear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947955" y="2080694"/>
                <a:ext cx="485444" cy="485446"/>
              </a:xfrm>
              <a:prstGeom prst="rect">
                <a:avLst/>
              </a:prstGeom>
            </p:spPr>
          </p:pic>
          <p:pic>
            <p:nvPicPr>
              <p:cNvPr id="280" name="Picture 279" descr="gear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163655" y="2285716"/>
                <a:ext cx="269750" cy="269748"/>
              </a:xfrm>
              <a:prstGeom prst="rect">
                <a:avLst/>
              </a:prstGeom>
            </p:spPr>
          </p:pic>
        </p:grpSp>
      </p:grpSp>
      <p:grpSp>
        <p:nvGrpSpPr>
          <p:cNvPr id="281" name="Group 280"/>
          <p:cNvGrpSpPr/>
          <p:nvPr/>
        </p:nvGrpSpPr>
        <p:grpSpPr>
          <a:xfrm>
            <a:off x="845089" y="3962395"/>
            <a:ext cx="1706004" cy="2353738"/>
            <a:chOff x="1245030" y="4080933"/>
            <a:chExt cx="2274080" cy="2353738"/>
          </a:xfrm>
        </p:grpSpPr>
        <p:sp>
          <p:nvSpPr>
            <p:cNvPr id="282" name="Rounded Rectangle 281"/>
            <p:cNvSpPr/>
            <p:nvPr/>
          </p:nvSpPr>
          <p:spPr>
            <a:xfrm>
              <a:off x="1379349" y="4080933"/>
              <a:ext cx="1888790" cy="2353738"/>
            </a:xfrm>
            <a:prstGeom prst="roundRect">
              <a:avLst>
                <a:gd name="adj" fmla="val 0"/>
              </a:avLst>
            </a:prstGeom>
            <a:noFill/>
            <a:ln w="28575" cmpd="sng">
              <a:solidFill>
                <a:srgbClr val="F898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accent3"/>
                </a:solidFill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1245030" y="4140201"/>
              <a:ext cx="2274080" cy="186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DB813"/>
                  </a:solidFill>
                </a:rPr>
                <a:t>Virtual SAN</a:t>
              </a:r>
              <a:endParaRPr lang="en-US" sz="1400" b="1" dirty="0">
                <a:solidFill>
                  <a:srgbClr val="FDB81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6784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  <p:bldP spid="153" grpId="0"/>
      <p:bldP spid="154" grpId="0"/>
      <p:bldP spid="156" grpId="0"/>
      <p:bldP spid="158" grpId="0"/>
      <p:bldP spid="160" grpId="0"/>
      <p:bldP spid="16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00" y="-76200"/>
            <a:ext cx="8728486" cy="812800"/>
          </a:xfrm>
        </p:spPr>
        <p:txBody>
          <a:bodyPr/>
          <a:lstStyle/>
          <a:p>
            <a:r>
              <a:rPr lang="en-US" sz="2000" dirty="0" smtClean="0"/>
              <a:t>Groundwork for a SINGLE Engineered </a:t>
            </a:r>
            <a:r>
              <a:rPr lang="en-US" sz="2000" dirty="0"/>
              <a:t>S</a:t>
            </a:r>
            <a:r>
              <a:rPr lang="en-US" sz="2000" dirty="0" smtClean="0"/>
              <a:t>uite </a:t>
            </a:r>
            <a:r>
              <a:rPr lang="en-US" sz="2000" b="0" dirty="0"/>
              <a:t>(with regular release cadence) </a:t>
            </a:r>
            <a:r>
              <a:rPr lang="en-US" sz="2000" dirty="0"/>
              <a:t>t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e SIMPLE </a:t>
            </a:r>
            <a:r>
              <a:rPr lang="en-US" sz="2000" dirty="0"/>
              <a:t>f</a:t>
            </a:r>
            <a:r>
              <a:rPr lang="en-US" sz="2000" dirty="0" smtClean="0"/>
              <a:t>or Customers </a:t>
            </a:r>
            <a:r>
              <a:rPr lang="en-US" sz="2000" dirty="0"/>
              <a:t>to </a:t>
            </a:r>
            <a:r>
              <a:rPr lang="en-US" sz="2000" dirty="0" smtClean="0"/>
              <a:t>Purchase</a:t>
            </a:r>
            <a:r>
              <a:rPr lang="en-US" sz="2000" dirty="0"/>
              <a:t>, </a:t>
            </a:r>
            <a:r>
              <a:rPr lang="en-US" sz="2000" dirty="0" smtClean="0"/>
              <a:t>Deploy </a:t>
            </a:r>
            <a:r>
              <a:rPr lang="en-US" sz="2000" dirty="0"/>
              <a:t>and </a:t>
            </a:r>
            <a:r>
              <a:rPr lang="en-US" sz="2000" dirty="0" smtClean="0"/>
              <a:t>Operate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32635" y="1682496"/>
            <a:ext cx="5678731" cy="4233383"/>
            <a:chOff x="1217612" y="2050322"/>
            <a:chExt cx="7569670" cy="4233383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217612" y="2065164"/>
              <a:ext cx="7569670" cy="3141297"/>
            </a:xfrm>
            <a:prstGeom prst="roundRect">
              <a:avLst>
                <a:gd name="adj" fmla="val 4710"/>
              </a:avLst>
            </a:prstGeom>
            <a:solidFill>
              <a:srgbClr val="C6C6C6"/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/>
              <a:endParaRPr lang="en-US" sz="700" kern="0" cap="all" dirty="0" err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259317" y="2108614"/>
              <a:ext cx="7498080" cy="3063240"/>
            </a:xfrm>
            <a:prstGeom prst="roundRect">
              <a:avLst>
                <a:gd name="adj" fmla="val 4542"/>
              </a:avLst>
            </a:prstGeom>
            <a:solidFill>
              <a:srgbClr val="FFFF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rtlCol="0" anchor="ctr"/>
            <a:lstStyle/>
            <a:p>
              <a:pPr defTabSz="342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47762" y="2050322"/>
              <a:ext cx="5832772" cy="3103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351212" y="5679947"/>
              <a:ext cx="846005" cy="587585"/>
              <a:chOff x="1262998" y="5753102"/>
              <a:chExt cx="921402" cy="6399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495287" y="5753102"/>
                <a:ext cx="510302" cy="510169"/>
                <a:chOff x="-9504" y="3143658"/>
                <a:chExt cx="688376" cy="688196"/>
              </a:xfrm>
            </p:grpSpPr>
            <p:sp>
              <p:nvSpPr>
                <p:cNvPr id="20" name="Oval 19"/>
                <p:cNvSpPr/>
                <p:nvPr/>
              </p:nvSpPr>
              <p:spPr bwMode="gray">
                <a:xfrm>
                  <a:off x="-9504" y="3143658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19" name="Picture 18" descr="compute 1.png"/>
                <p:cNvPicPr>
                  <a:picLocks noChangeAspect="1"/>
                </p:cNvPicPr>
                <p:nvPr/>
              </p:nvPicPr>
              <p:blipFill>
                <a:blip r:embed="rId4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46372" y="3304000"/>
                  <a:ext cx="376624" cy="367512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1262998" y="6191929"/>
                <a:ext cx="921402" cy="201123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Compute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36584" y="5665113"/>
              <a:ext cx="10274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Physical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Hardware</a:t>
              </a:r>
              <a:endParaRPr lang="en-US" sz="800" b="1" kern="0" dirty="0">
                <a:solidFill>
                  <a:srgbClr val="595959"/>
                </a:solidFill>
                <a:latin typeface="+mj-lt"/>
                <a:ea typeface="+mn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36584" y="2474009"/>
              <a:ext cx="1484664" cy="1015574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Policy-based Management </a:t>
              </a:r>
              <a:r>
                <a:rPr lang="en-US" sz="12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&amp; Automation</a:t>
              </a:r>
              <a:endParaRPr lang="en-US" sz="12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90321" y="3212584"/>
              <a:ext cx="1766561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</a:t>
              </a:r>
              <a:r>
                <a:rPr lang="en-US" sz="1200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Automation </a:t>
              </a:r>
              <a:endParaRPr lang="en-US" sz="1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n-ea"/>
                <a:cs typeface="Arial"/>
              </a:endParaRPr>
            </a:p>
          </p:txBody>
        </p:sp>
        <p:pic>
          <p:nvPicPr>
            <p:cNvPr id="33" name="Picture 6" descr="C:\Users\Abject-3D\Desktop\VMWare Files\FINAL diagrams\Basic Virtualization\3D PNGs\DGRM_vCenter_Overview_R3_Q109_4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447" y="2678138"/>
              <a:ext cx="409656" cy="44647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78000"/>
                </a:prst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4556882" y="3230880"/>
              <a:ext cx="19705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Operations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74" y="2723268"/>
              <a:ext cx="440963" cy="29542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LeftDown"/>
              <a:lightRig rig="threePt" dir="t"/>
            </a:scene3d>
            <a:sp3d extrusionH="3810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323776" y="3230880"/>
              <a:ext cx="17974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rPr>
                <a:t>Cloud Business</a:t>
              </a:r>
            </a:p>
          </p:txBody>
        </p:sp>
        <p:pic>
          <p:nvPicPr>
            <p:cNvPr id="29" name="Picture 2" descr="C:\Users\Abject-3D\Desktop\VMWare Files\FINAL diagrams\Basic Virtualization\3D PNGs\VMW_09Q3_DGRM_SRM_SharedRecSite_R2_Comm_0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594" y="2667000"/>
              <a:ext cx="404397" cy="46826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1391585" y="2132657"/>
              <a:ext cx="7217427" cy="3077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50000"/>
                      <a:alpha val="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5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txBody>
            <a:bodyPr wrap="square" lIns="91352" tIns="45676" rIns="91352" bIns="45676" anchor="ctr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j-lt"/>
                </a:rPr>
                <a:t>Software-Defined Data Center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1391585" y="3640234"/>
              <a:ext cx="7217427" cy="1410734"/>
            </a:xfrm>
            <a:prstGeom prst="roundRect">
              <a:avLst>
                <a:gd name="adj" fmla="val 6299"/>
              </a:avLst>
            </a:prstGeom>
            <a:solidFill>
              <a:schemeClr val="accent1">
                <a:lumMod val="20000"/>
                <a:lumOff val="80000"/>
                <a:alpha val="85000"/>
              </a:schemeClr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/>
            <a:p>
              <a:pPr defTabSz="34241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36584" y="3777734"/>
              <a:ext cx="1253737" cy="830908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/>
            <a:p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rPr>
                <a:t>Virtualized Infrastructure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rot="16200000">
              <a:off x="3610773" y="5452858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3009722" y="4447401"/>
              <a:ext cx="153552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Compute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43212" y="3942610"/>
              <a:ext cx="468545" cy="468423"/>
              <a:chOff x="1271397" y="3715083"/>
              <a:chExt cx="468545" cy="468423"/>
            </a:xfrm>
          </p:grpSpPr>
          <p:sp>
            <p:nvSpPr>
              <p:cNvPr id="53" name="Oval 52"/>
              <p:cNvSpPr/>
              <p:nvPr/>
            </p:nvSpPr>
            <p:spPr bwMode="gray">
              <a:xfrm>
                <a:off x="1271397" y="3715083"/>
                <a:ext cx="468545" cy="468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52" name="Picture 51" descr="compute 1.png"/>
              <p:cNvPicPr>
                <a:picLocks noChangeAspect="1"/>
              </p:cNvPicPr>
              <p:nvPr/>
            </p:nvPicPr>
            <p:blipFill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377495" y="3824221"/>
                <a:ext cx="256350" cy="250149"/>
              </a:xfrm>
              <a:prstGeom prst="rect">
                <a:avLst/>
              </a:prstGeom>
              <a:effectLst/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5154847" y="5679941"/>
              <a:ext cx="706076" cy="592792"/>
              <a:chOff x="2606958" y="6119097"/>
              <a:chExt cx="706076" cy="59279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606958" y="6527223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Network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720379" y="6119097"/>
                <a:ext cx="468545" cy="468423"/>
                <a:chOff x="-1037" y="2299679"/>
                <a:chExt cx="688376" cy="688196"/>
              </a:xfrm>
            </p:grpSpPr>
            <p:sp>
              <p:nvSpPr>
                <p:cNvPr id="68" name="Oval 67"/>
                <p:cNvSpPr/>
                <p:nvPr/>
              </p:nvSpPr>
              <p:spPr bwMode="gray">
                <a:xfrm>
                  <a:off x="-1037" y="2299679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67" name="Picture 66" descr="network1.png"/>
                <p:cNvPicPr>
                  <a:picLocks noChangeAspect="1"/>
                </p:cNvPicPr>
                <p:nvPr/>
              </p:nvPicPr>
              <p:blipFill>
                <a:blip r:embed="rId9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8857" y="2453035"/>
                  <a:ext cx="308588" cy="381484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4791872" y="4447401"/>
              <a:ext cx="1429775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Network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 rot="16200000">
              <a:off x="5305648" y="5449820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59" name="Group 58"/>
            <p:cNvGrpSpPr/>
            <p:nvPr/>
          </p:nvGrpSpPr>
          <p:grpSpPr>
            <a:xfrm>
              <a:off x="5272487" y="3942610"/>
              <a:ext cx="468545" cy="468423"/>
              <a:chOff x="2686502" y="4460861"/>
              <a:chExt cx="510302" cy="510169"/>
            </a:xfrm>
          </p:grpSpPr>
          <p:sp>
            <p:nvSpPr>
              <p:cNvPr id="62" name="Oval 61"/>
              <p:cNvSpPr/>
              <p:nvPr/>
            </p:nvSpPr>
            <p:spPr bwMode="gray">
              <a:xfrm>
                <a:off x="2686502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61" name="Picture 60" descr="network1.png"/>
              <p:cNvPicPr>
                <a:picLocks noChangeAspect="1"/>
              </p:cNvPicPr>
              <p:nvPr/>
            </p:nvPicPr>
            <p:blipFill>
              <a:blip r:embed="rId9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835398" y="4574546"/>
                <a:ext cx="228760" cy="282799"/>
              </a:xfrm>
              <a:prstGeom prst="rect">
                <a:avLst/>
              </a:prstGeom>
              <a:effectLst/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6856412" y="5679943"/>
              <a:ext cx="706076" cy="603762"/>
              <a:chOff x="3717947" y="6021819"/>
              <a:chExt cx="706076" cy="603762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3717947" y="6440915"/>
                <a:ext cx="706076" cy="184666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Storage</a:t>
                </a:r>
                <a:endParaRPr lang="en-US" sz="6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3825912" y="6021819"/>
                <a:ext cx="468545" cy="468423"/>
                <a:chOff x="23802" y="1430027"/>
                <a:chExt cx="688376" cy="688196"/>
              </a:xfrm>
            </p:grpSpPr>
            <p:sp>
              <p:nvSpPr>
                <p:cNvPr id="83" name="Oval 82"/>
                <p:cNvSpPr/>
                <p:nvPr/>
              </p:nvSpPr>
              <p:spPr bwMode="gray">
                <a:xfrm>
                  <a:off x="23802" y="1430027"/>
                  <a:ext cx="688376" cy="6881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pic>
              <p:nvPicPr>
                <p:cNvPr id="82" name="Picture 81" descr="storage.png"/>
                <p:cNvPicPr>
                  <a:picLocks noChangeAspect="1"/>
                </p:cNvPicPr>
                <p:nvPr/>
              </p:nvPicPr>
              <p:blipFill>
                <a:blip r:embed="rId10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01546" y="1602214"/>
                  <a:ext cx="332888" cy="343822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72" name="TextBox 71"/>
            <p:cNvSpPr txBox="1"/>
            <p:nvPr/>
          </p:nvSpPr>
          <p:spPr>
            <a:xfrm>
              <a:off x="6447607" y="4447401"/>
              <a:ext cx="1602840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Storage</a:t>
              </a:r>
              <a:endParaRPr lang="en-US" sz="12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16200000">
              <a:off x="7001668" y="5452859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74" name="Group 73"/>
            <p:cNvGrpSpPr/>
            <p:nvPr/>
          </p:nvGrpSpPr>
          <p:grpSpPr>
            <a:xfrm>
              <a:off x="6976655" y="3942610"/>
              <a:ext cx="468545" cy="468423"/>
              <a:chOff x="3898686" y="4460861"/>
              <a:chExt cx="510302" cy="510169"/>
            </a:xfrm>
          </p:grpSpPr>
          <p:sp>
            <p:nvSpPr>
              <p:cNvPr id="77" name="Oval 76"/>
              <p:cNvSpPr/>
              <p:nvPr/>
            </p:nvSpPr>
            <p:spPr bwMode="gray">
              <a:xfrm>
                <a:off x="3898686" y="4460861"/>
                <a:ext cx="510302" cy="5101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pic>
            <p:nvPicPr>
              <p:cNvPr id="76" name="Picture 75" descr="storage.png"/>
              <p:cNvPicPr>
                <a:picLocks noChangeAspect="1"/>
              </p:cNvPicPr>
              <p:nvPr/>
            </p:nvPicPr>
            <p:blipFill>
              <a:blip r:embed="rId10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030450" y="4588506"/>
                <a:ext cx="246774" cy="25488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50" name="Rectangle 49"/>
          <p:cNvSpPr/>
          <p:nvPr/>
        </p:nvSpPr>
        <p:spPr>
          <a:xfrm>
            <a:off x="1959113" y="2056679"/>
            <a:ext cx="5051287" cy="1177635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9679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SDDC Management </a:t>
            </a:r>
            <a:r>
              <a:rPr lang="en-US" dirty="0"/>
              <a:t>and </a:t>
            </a:r>
            <a:r>
              <a:rPr lang="en-US" dirty="0" smtClean="0"/>
              <a:t>Automation: </a:t>
            </a:r>
            <a:br>
              <a:rPr lang="en-US" dirty="0" smtClean="0"/>
            </a:br>
            <a:r>
              <a:rPr lang="en-US" dirty="0" smtClean="0"/>
              <a:t>Investment Areas</a:t>
            </a:r>
            <a:endParaRPr lang="en-US" dirty="0"/>
          </a:p>
        </p:txBody>
      </p:sp>
      <p:sp>
        <p:nvSpPr>
          <p:cNvPr id="11" name="AutoShape 2" descr="data:image/jpeg;base64,/9j/4AAQSkZJRgABAQAAAQABAAD/2wCEAAkGBhASEBAQEBAVDw8QEBAUDxAQDw8QEBAVFBAVFBQREhIXGyYeFxkjGRIUHy8gIycpLCwsFR4xNTAqNSYrLCkBCQoKDgwOGQ8PGiwlHx0sKiwsNSkpKSwsLi0pKSk1LCosKSwsKSktLCwsLCk0LCkpKSwsKSwwLzUsLCwsLCksLP/AABEIALcBFAMBIgACEQEDEQH/xAAcAAEAAQUBAQAAAAAAAAAAAAAABQIDBAYHAQj/xAA/EAACAQIDBQYDBgQEBwEAAAAAAQIDEQQFIRIxQVFhBhMicZGhMoGxBxQjUmLBFUJy0TOCkuEkQ1OissLwFv/EABoBAQADAQEBAAAAAAAAAAAAAAABAgQFAwb/xAArEQEAAgIBAwMDAgcAAAAAAAAAAQIDEQQSITEFEyJBkbGBoTJRYXHB8PH/2gAMAwEAAhEDEQA/AO4gAAAAAAAAAAAAAAAAAAAAAAAAAAAAAAAAAAAAAAAAAAAAAAAAAAAAAAAAAAAAAAAAAAAABS6sea9URWZVXtuN9yWl9NTEsBsQI3A41JbM3otz1fyMtY6n+b2YF8EZi8Y5O0dI+l/9ixCrJbm18wJoGJgMS5bSbvs2187/ANjLAAAAAAAAAAAAAAAAAAAAAAAAAAAAAAAAAEdjca7uMdEt75voSJpubYmUcRU2ZNa8GBLwxc1/M/nr9S/HNJcUn11RC4LGynLZdno3e2vsZwHtWptScpb+L3bi1WrRgtqclCPOTUV6s1/txQqvDynGrs04JOdPZd5tySXiT67jn+DxjlBXbdr2u93kB1Cp2nwkd9ZP+mM39Ee0+0+EenfxX9UZx92jmkpFqcmB2OjWjNbUJKcX/NGSkvVFyxx7Ls1q0Z7VObg+j0fSS3NeZ1TJMy7+hCrazkmpJbrp2dumgEplso09q7fis1py4GXLHx4Jv2I8pqVlHfxAkI5guMdPO5lp31Rr0scuC9yYy6V6afNsDKAAAAAAAAAAAAAAAAAAAAtVMQl1fQC6CxHFrjoXkwPS1PERWjevzZcckt+hF1Hdt9X9QM777Dn7Muqomrp3REsuYevaNnpaUvS+gGTisZsrzaS83uIavgoTm5yjtSe+7dvQt57iH3UrXbvC1tX8a3Edlf8AEJr8Z06Mbuz7tSrSXC6vsx+evQCXhRjHdFR8kkV2IDPMnx8ot4bHSjL8k4U4KXlUpxTj7mlZd2xzDBYj7tjKc6rk01TnJznLadlKjUV73fDVeTA6fisLCpCdOa2oTi4yXNM57jOwFehfuP8AiKd247lVS5OO5+a9EdGoybjFuLg2k3GVtqN18Ls2rorsBx6vhasNJ0pwf6qc19UUU8PUnpGnOT5Rpzl9EdlTPbgcxyzsLiqsk5x+7w4yn8dv0w3+tjo+X4GFGnClTVoQVlfe+Lb6t3ZkFvE4qFOO1N7Kvbjv5AXSziMNtW1tbpdGpZl9oWxU2aVNSjH4nNtOXlbd7l3CfaVhnpVpzpvnG1SP7P2ZG1+idbTlTAVOFpfOz9yfy2VqcU9Hrf1ILBdosNW/wqm27btmaa87okMHX+pKsxMeUyC1SqF0IAAAAAAAAAAAAAAAodWK3tAU4qTUJNcFcjaWJjLo+TM/EVYuElfVxkvYhMFhJXvNWS3J8QJE9U2tzseFFarGMXKTUYxTcm9EkuLA9ZTY0vN+3sruOGior/qTV5Pqo7l8zXsRnuInrKvN+U3FeiA6o4lLORPM6y1VWon0qT/uSGX9tsVTa2qnex/LV8XpLevUDpmyeWI/Jc9p4mntx8MlpOEmrxfnxXUkbAal2l+0LD4XahBd9WjdOK8MIPlKXF9EQnYjPMPi8RUxuLqwWLg+6w8Z2hTpU7Xbp302m5NXbv6slO33YB47YqUJQpV1pUlPaUakLaX2U/En7PojV8t+x7G0008TQ1d9FW5f0gdajqrrVPc1qn5NGvdr+10MHTaVpYiS8EOEf1z6dOJrE+wWY0KcpUcVGTs26dOpWpOVuC4N+ZzXGY+U23KTbb1bbb+dyJletdtkh2/x6u/vU9737D+qJbsx9pVf7yliqrqUJLZldRWxd6TVlw+lzAy3J8NsRnFKqmrqcvEn8tyJOVCLWy4px5WVjHPKiJ7Q+gp6Je1d2tEfv+/Z1aMk0mndNJprVNPc0yjE4aNSEoSV4yVnz811OQ1s9zHBw2cPWlPDrSMHCFSdHom03skPjO0Oa1k7yxEk+HjgvRWRojLWY25WTg5sd+iY+zOzTCTjiq9FNTlCbV4vR8b9NDHqZVX/AC38pRMns9gqkdqpVi4yaikpb912/p6E0ZMvImLaq7fE9KrfFFsu4mf0/wAL3YiMoyamtmXJnQMFI59hKmzVpf1r+7N6y2reKZowZJvXcuV6lxa8fJFazvcJ6hIzIsj6EjNps0OZpcAAQAAAAAAAAAACmrK0W+jI+xmYiXha5p/Q1yrWadrv1YExY8IKVd8/cyclxrk6kGn4JXjKztZpO1+YEoa529c1g243sqkO8t+XXf02tk2MpqU1JOMkpRkmpRaumnvTQHEIVeJW6pu+b/ZrGTcsLU7q/wDy6icoL+mS1S80zXq/2f5hF6QhNc41o/8AtYCGlMsTNgw/2fZhJ+KMKa5yqxftG5sOVfZtTi1LEVO9a/kgnCHzl8T9gNUyrs5isTTc6ME4qWztTlGCb42vvOp5dh3To0qcvihThGVtVdRSdjIpUYwiowioxirRjFJJLkkVWAxsbj6VGO3WqRpQultTkoq73L2I2XbLL1vxdL/X/sc/+17FY3ajtUZRwcH+HUj4oSb3ynJfC+CT97mt9jsHtqVeavrs009bW+KX0XqeeTJ0Rts4nFnkZIpEuuYrt9l0It/eY1HwhTUpSl0Wlj5/q1LuT5uTXqzpk6UXvin5pMxKuSYaW+jD5R2foZY5cfWHZt6HaP4L/eP+tU7ITxO3+Gr0b/ibTtBdU/zeXzN4KMPhowioQioxirJLci4Y726p27/HxTipFZnYDXcx7VpNwoJSt/PL4f8AKuPmRdTN8RLV1ZLpG0V7ExjmS/IpXs3cGirNMQt1ap/rb9mZFDtZiIPx7NWP6oqMvlKP7pkzilSOVWZbkt6fFO6fIncv7TuGlSG0ucdH81uNTyvOaVdeB2kvihL4l1XNdTPIre+PxJm42Hkxu8b/AD90/iu2Vd6U0qS5/HL1ensRTzbEOW331Ta595O/1MUocyJve895Tj42DDHxrEN97L9snUlChiP8STtCqlpN8FNcH1NwOTdlltYzD9J39E3+x1eMjpce1pr8nyfquHHjyx7ca3G1QANDkgAAAAAeSZ6UVAMTE1DW8wqWkT2LRqmbVZJ22ZO3FK6YE1g8qVlKbvdJ7K3fN8SSjFJWSslwW4wcuxLdOm+cIuz3rQrx+P7uDkld9dwGZKSWrdl1MelmNKUpQU1tR3p3X13kA8xlN3k79OC8kR1HEWxM+sYv2A3gERk9S9SXSH7omAKSxWxlOPxTS+d/oXaztGT5Rl9DR/vF4ryX0CYjbacLnlGpKUYya2bayVk7md/95nPsvxFpVV/T+5JZdm84SSjLwuSvF6x1fLgCYbdOCaaaUk1ZppNNcmnvRyP7RqOHy+VOWBkqM6tSXf4aKjOivDdTUGmqcrq1la/Lns3bPtNWpqMKcu7Uk9px+LyUuHyOQdpsS5bF3fx39meWTUxpt4sWx3i8TpJw7aVUvFCnLyU4/SRL5Dn/AN5c1sbDgovSW1e9+mm73NQwWR4iqlsU3sv+aXhj6vf8jaOz3ZmeHm6kqqcnFpwivD829+q5HPvFYfW8fJltMb3pPkf2gqNYatZ2ew7a246pfK5IkXnmSqvC60qKLUW9zvwf9zxjz3brzPTOmj4dcTLTMyl2WxOy3aKa3R21d+VtPVmDWwdeDtKlNf5G16rQ2VmJ7Q4OSMkd7RKpssVYjxrfGX+ll/DYKrU+CnKXXZaXzb0LTGvLxrabT8e7Hy6tKFam4/Ftxt1u7NejOkEDk3Znu5KrVs5r4YrVRfNviyeMeSYmezu8atq0+QWqlNt3XzLpTtLmecTpotETGpZ3ZrExo4mFSo7Rip6pOWri0tFrxOi5fn1Cq9mFWMpflu1L5J7zlpewKfe0knZupTs1vT21uNGPkWr205fM9Nx5t3mZiYj9HYoTKzEpVDJjI6kPi7RpUACVQAACmaKgBH4iBDY2hc2KrTI7E4cDAwUrQiuV17lvOHelLyKXU2JbL0u9OvkU4+peD8gICnVsR9TE2rp/pX1ZXisSlpvfBLVv5EY41XLb2eG6+vqBuXZ7G/itc4u/yaNleI6e5oHZrEv7zFNNeGXKxuzmBj55jJKlLZezdWdt9uJo1PFaLyNyzfWnLyZzeFSbbSjxerdlvIW+jPoVvxJdUv3Myg3txf6l9SJhh6l9q68raepIYWtqlJbLvuf7PiEMftu7yh5M59iklXw7a2l30bp7nbgzoPaiV0nyNQeXycozasou6vvfU87R2luwW+Vf7x+W2UK8ZxUo7vddGXCPytuLdtLpEdmmJl32ztPZstL6ehypq+4rbafdWPP01LWBxtOtHapva5q1pLo4kcq2hE9matoy8y3Qp7nltwsU0m2k27u3HUrPKXtE7hTsrkelFaso2vxdl6N/sUPEExEyrNojyvBmFhs0i7qfg8bjGV/DpbSXLzM1oiY0tExKMz7HTpUm4LV6bX5b8S1lFS1Glz2U389f3JacE000mmrNPVPoyMxGHVK2zpDclystxekw8s0TpkvENbnb5krkavXoc+8i/Txfsa53xsXZuX49Popv/ta/c9qx8oZMttYrz/Sfw6Zhqhn05ERhJknSZ0YfG3hlA8iel2cAAAAAeNFirRMgARGKy9SVmroi8RkzaspyS5eF+7VzaJUy1PDgaZ/+ejHcvNvVvzZaq5R0NxnhSxPBgaXh8H3daErcWvVGwOsZtXLYtWauYs8kXOS/zyAwcwq+B+RrOAyttXtv19Tc1kUON5dJSk16F5ZclwIWazTyvoVyypW1VzZfuZTLCBaGo18nhv2deF9beRDZtl+zCTtuTN+q4QiMxyxSjKLWjTTKW8PfF2tE/wAmi4KW8jscvxW+iJTF5fOhJqXwP4Z8PJ8mRGIcpSewnJ/pVzn9M70+xjNWaReJ7KauIsiPySrsxb6+pmyymrL4vCvVmOsBODSteN0rrh5otNJ1tnryaTbp23aKTSs15PQOPp0af0LMJaI9uZ+l0uqUPmeNviKcE9IKTfm4v9vqVyxBD46pbETl1t7CeL0PSsah4Zrbs8q1vC+s5/8AkyW7P5jKTdOXiil4XfWPTqiBou8bdX9SU7O07Tm+iItD0x3+OmyEVn21aChFy1bdvIkpTKsLQ25Pol+5OOsTbTy5WWaYpt/vlrNOUla8ZLzjI3Lsng5yn3ji1FRtFtNXbetvQlMDli5GwYPC2sa64oiduDl59rUmmvLMwcGSlFGNQpGbTiaIci8rsSo8R6XZgAAAAAAAAAAeNHjgioAW3SR46CLoAsdweOgZACdsV0CiVAzLHjgQmJRtTDmLVwZMyplqVEjT0izXK+XJ8LkXiMmjwil5I3CphzGqYQrp7RdouJyjoQWZ4DZTdtx0utgFyIjMsgVSMovS6auuHUpavZoxZdWiZaRCpoip1NDKxHZnEw3KM1walZ+j/uYv8LxO7uZ+zXrcwzS0fR9TXlYbR2tDXK2C72rPekmt3kZEOz6/U/mbZlfZicVea8UndrfboS0Ml6GqlNR3cPkcqbZJms9nOK+TShrFNritW/NGTlDtdnQv4EnwMWfYim3tRcqbe/ZtZ/JorfFvw9eNzop2v4avUrk/2XwjnGU2tHLR87LgSuC7F0ou7TqPnPX23GxYXL0tEhjxTWdyjmc+uWnRSFjCYOxKUKBXSw5lwpmqIcS1lNOmZEYiMSotDPM7AASqAAAAAAAAAAAAAAAAAAAAAB44noAodMtypF8EaWi0sOVAszwpI7J44EaWi6IngFyLf8OXImXSPO5I0v7qI+4LkerA9CV7o97onR7iNWCXIrjhESCpHvdjSPcYccMXY0TIUT2xOlZvKiNMrSPQSpM7AAEAAAAAAAAAAAAAAAAAAAAAAAAAAAAAAAAAAAAAAAAAAAAAAAAAAAAAD//Z"/>
          <p:cNvSpPr>
            <a:spLocks noChangeAspect="1" noChangeArrowheads="1"/>
          </p:cNvSpPr>
          <p:nvPr/>
        </p:nvSpPr>
        <p:spPr bwMode="auto">
          <a:xfrm>
            <a:off x="116711" y="-144463"/>
            <a:ext cx="2286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data:image/jpeg;base64,/9j/4AAQSkZJRgABAQAAAQABAAD/2wCEAAkGBhASEBAQEBAVDw8QEBAUDxAQDw8QEBAVFBAVFBQREhIXGyYeFxkjGRIUHy8gIycpLCwsFR4xNTAqNSYrLCkBCQoKDgwOGQ8PGiwlHx0sKiwsNSkpKSwsLi0pKSk1LCosKSwsKSktLCwsLCk0LCkpKSwsKSwwLzUsLCwsLCksLP/AABEIALcBFAMBIgACEQEDEQH/xAAcAAEAAQUBAQAAAAAAAAAAAAAABQIDBAYHAQj/xAA/EAACAQIDBQYDBgQEBwEAAAAAAQIDEQQFIRIxQVFhBhMicZGhMoGxBxQjUmLBFUJy0TOCkuEkQ1OissLwFv/EABoBAQADAQEBAAAAAAAAAAAAAAABAgQFAwb/xAArEQEAAgIBAwMDAgcAAAAAAAAAAQIDEQQSITEFEyJBkbGBoTJRYXHB8PH/2gAMAwEAAhEDEQA/AO4gAAAAAAAAAAAAAAAAAAAAAAAAAAAAAAAAAAAAAAAAAAAAAAAAAAAAAAAAAAAAAAAAAAAABS6sea9URWZVXtuN9yWl9NTEsBsQI3A41JbM3otz1fyMtY6n+b2YF8EZi8Y5O0dI+l/9ixCrJbm18wJoGJgMS5bSbvs2187/ANjLAAAAAAAAAAAAAAAAAAAAAAAAAAAAAAAAAEdjca7uMdEt75voSJpubYmUcRU2ZNa8GBLwxc1/M/nr9S/HNJcUn11RC4LGynLZdno3e2vsZwHtWptScpb+L3bi1WrRgtqclCPOTUV6s1/txQqvDynGrs04JOdPZd5tySXiT67jn+DxjlBXbdr2u93kB1Cp2nwkd9ZP+mM39Ee0+0+EenfxX9UZx92jmkpFqcmB2OjWjNbUJKcX/NGSkvVFyxx7Ls1q0Z7VObg+j0fSS3NeZ1TJMy7+hCrazkmpJbrp2dumgEplso09q7fis1py4GXLHx4Jv2I8pqVlHfxAkI5guMdPO5lp31Rr0scuC9yYy6V6afNsDKAAAAAAAAAAAAAAAAAAAAtVMQl1fQC6CxHFrjoXkwPS1PERWjevzZcckt+hF1Hdt9X9QM777Dn7Muqomrp3REsuYevaNnpaUvS+gGTisZsrzaS83uIavgoTm5yjtSe+7dvQt57iH3UrXbvC1tX8a3Edlf8AEJr8Z06Mbuz7tSrSXC6vsx+evQCXhRjHdFR8kkV2IDPMnx8ot4bHSjL8k4U4KXlUpxTj7mlZd2xzDBYj7tjKc6rk01TnJznLadlKjUV73fDVeTA6fisLCpCdOa2oTi4yXNM57jOwFehfuP8AiKd247lVS5OO5+a9EdGoybjFuLg2k3GVtqN18Ls2rorsBx6vhasNJ0pwf6qc19UUU8PUnpGnOT5Rpzl9EdlTPbgcxyzsLiqsk5x+7w4yn8dv0w3+tjo+X4GFGnClTVoQVlfe+Lb6t3ZkFvE4qFOO1N7Kvbjv5AXSziMNtW1tbpdGpZl9oWxU2aVNSjH4nNtOXlbd7l3CfaVhnpVpzpvnG1SP7P2ZG1+idbTlTAVOFpfOz9yfy2VqcU9Hrf1ILBdosNW/wqm27btmaa87okMHX+pKsxMeUyC1SqF0IAAAAAAAAAAAAAAAodWK3tAU4qTUJNcFcjaWJjLo+TM/EVYuElfVxkvYhMFhJXvNWS3J8QJE9U2tzseFFarGMXKTUYxTcm9EkuLA9ZTY0vN+3sruOGior/qTV5Pqo7l8zXsRnuInrKvN+U3FeiA6o4lLORPM6y1VWon0qT/uSGX9tsVTa2qnex/LV8XpLevUDpmyeWI/Jc9p4mntx8MlpOEmrxfnxXUkbAal2l+0LD4XahBd9WjdOK8MIPlKXF9EQnYjPMPi8RUxuLqwWLg+6w8Z2hTpU7Xbp302m5NXbv6slO33YB47YqUJQpV1pUlPaUakLaX2U/En7PojV8t+x7G0008TQ1d9FW5f0gdajqrrVPc1qn5NGvdr+10MHTaVpYiS8EOEf1z6dOJrE+wWY0KcpUcVGTs26dOpWpOVuC4N+ZzXGY+U23KTbb1bbb+dyJletdtkh2/x6u/vU9737D+qJbsx9pVf7yliqrqUJLZldRWxd6TVlw+lzAy3J8NsRnFKqmrqcvEn8tyJOVCLWy4px5WVjHPKiJ7Q+gp6Je1d2tEfv+/Z1aMk0mndNJprVNPc0yjE4aNSEoSV4yVnz811OQ1s9zHBw2cPWlPDrSMHCFSdHom03skPjO0Oa1k7yxEk+HjgvRWRojLWY25WTg5sd+iY+zOzTCTjiq9FNTlCbV4vR8b9NDHqZVX/AC38pRMns9gqkdqpVi4yaikpb912/p6E0ZMvImLaq7fE9KrfFFsu4mf0/wAL3YiMoyamtmXJnQMFI59hKmzVpf1r+7N6y2reKZowZJvXcuV6lxa8fJFazvcJ6hIzIsj6EjNps0OZpcAAQAAAAAAAAAACmrK0W+jI+xmYiXha5p/Q1yrWadrv1YExY8IKVd8/cyclxrk6kGn4JXjKztZpO1+YEoa529c1g243sqkO8t+XXf02tk2MpqU1JOMkpRkmpRaumnvTQHEIVeJW6pu+b/ZrGTcsLU7q/wDy6icoL+mS1S80zXq/2f5hF6QhNc41o/8AtYCGlMsTNgw/2fZhJ+KMKa5yqxftG5sOVfZtTi1LEVO9a/kgnCHzl8T9gNUyrs5isTTc6ME4qWztTlGCb42vvOp5dh3To0qcvihThGVtVdRSdjIpUYwiowioxirRjFJJLkkVWAxsbj6VGO3WqRpQultTkoq73L2I2XbLL1vxdL/X/sc/+17FY3ajtUZRwcH+HUj4oSb3ynJfC+CT97mt9jsHtqVeavrs009bW+KX0XqeeTJ0Rts4nFnkZIpEuuYrt9l0It/eY1HwhTUpSl0Wlj5/q1LuT5uTXqzpk6UXvin5pMxKuSYaW+jD5R2foZY5cfWHZt6HaP4L/eP+tU7ITxO3+Gr0b/ibTtBdU/zeXzN4KMPhowioQioxirJLci4Y726p27/HxTipFZnYDXcx7VpNwoJSt/PL4f8AKuPmRdTN8RLV1ZLpG0V7ExjmS/IpXs3cGirNMQt1ap/rb9mZFDtZiIPx7NWP6oqMvlKP7pkzilSOVWZbkt6fFO6fIncv7TuGlSG0ucdH81uNTyvOaVdeB2kvihL4l1XNdTPIre+PxJm42Hkxu8b/AD90/iu2Vd6U0qS5/HL1ensRTzbEOW331Ta595O/1MUocyJve895Tj42DDHxrEN97L9snUlChiP8STtCqlpN8FNcH1NwOTdlltYzD9J39E3+x1eMjpce1pr8nyfquHHjyx7ca3G1QANDkgAAAAAeSZ6UVAMTE1DW8wqWkT2LRqmbVZJ22ZO3FK6YE1g8qVlKbvdJ7K3fN8SSjFJWSslwW4wcuxLdOm+cIuz3rQrx+P7uDkld9dwGZKSWrdl1MelmNKUpQU1tR3p3X13kA8xlN3k79OC8kR1HEWxM+sYv2A3gERk9S9SXSH7omAKSxWxlOPxTS+d/oXaztGT5Rl9DR/vF4ryX0CYjbacLnlGpKUYya2bayVk7md/95nPsvxFpVV/T+5JZdm84SSjLwuSvF6x1fLgCYbdOCaaaUk1ZppNNcmnvRyP7RqOHy+VOWBkqM6tSXf4aKjOivDdTUGmqcrq1la/Lns3bPtNWpqMKcu7Uk9px+LyUuHyOQdpsS5bF3fx39meWTUxpt4sWx3i8TpJw7aVUvFCnLyU4/SRL5Dn/AN5c1sbDgovSW1e9+mm73NQwWR4iqlsU3sv+aXhj6vf8jaOz3ZmeHm6kqqcnFpwivD829+q5HPvFYfW8fJltMb3pPkf2gqNYatZ2ew7a246pfK5IkXnmSqvC60qKLUW9zvwf9zxjz3brzPTOmj4dcTLTMyl2WxOy3aKa3R21d+VtPVmDWwdeDtKlNf5G16rQ2VmJ7Q4OSMkd7RKpssVYjxrfGX+ll/DYKrU+CnKXXZaXzb0LTGvLxrabT8e7Hy6tKFam4/Ftxt1u7NejOkEDk3Znu5KrVs5r4YrVRfNviyeMeSYmezu8atq0+QWqlNt3XzLpTtLmecTpotETGpZ3ZrExo4mFSo7Rip6pOWri0tFrxOi5fn1Cq9mFWMpflu1L5J7zlpewKfe0knZupTs1vT21uNGPkWr205fM9Nx5t3mZiYj9HYoTKzEpVDJjI6kPi7RpUACVQAACmaKgBH4iBDY2hc2KrTI7E4cDAwUrQiuV17lvOHelLyKXU2JbL0u9OvkU4+peD8gICnVsR9TE2rp/pX1ZXisSlpvfBLVv5EY41XLb2eG6+vqBuXZ7G/itc4u/yaNleI6e5oHZrEv7zFNNeGXKxuzmBj55jJKlLZezdWdt9uJo1PFaLyNyzfWnLyZzeFSbbSjxerdlvIW+jPoVvxJdUv3Myg3txf6l9SJhh6l9q68raepIYWtqlJbLvuf7PiEMftu7yh5M59iklXw7a2l30bp7nbgzoPaiV0nyNQeXycozasou6vvfU87R2luwW+Vf7x+W2UK8ZxUo7vddGXCPytuLdtLpEdmmJl32ztPZstL6ehypq+4rbafdWPP01LWBxtOtHapva5q1pLo4kcq2hE9matoy8y3Qp7nltwsU0m2k27u3HUrPKXtE7hTsrkelFaso2vxdl6N/sUPEExEyrNojyvBmFhs0i7qfg8bjGV/DpbSXLzM1oiY0tExKMz7HTpUm4LV6bX5b8S1lFS1Glz2U389f3JacE000mmrNPVPoyMxGHVK2zpDclystxekw8s0TpkvENbnb5krkavXoc+8i/Txfsa53xsXZuX49Popv/ta/c9qx8oZMttYrz/Sfw6Zhqhn05ERhJknSZ0YfG3hlA8iel2cAAAAAeNFirRMgARGKy9SVmroi8RkzaspyS5eF+7VzaJUy1PDgaZ/+ejHcvNvVvzZaq5R0NxnhSxPBgaXh8H3daErcWvVGwOsZtXLYtWauYs8kXOS/zyAwcwq+B+RrOAyttXtv19Tc1kUON5dJSk16F5ZclwIWazTyvoVyypW1VzZfuZTLCBaGo18nhv2deF9beRDZtl+zCTtuTN+q4QiMxyxSjKLWjTTKW8PfF2tE/wAmi4KW8jscvxW+iJTF5fOhJqXwP4Z8PJ8mRGIcpSewnJ/pVzn9M70+xjNWaReJ7KauIsiPySrsxb6+pmyymrL4vCvVmOsBODSteN0rrh5otNJ1tnryaTbp23aKTSs15PQOPp0af0LMJaI9uZ+l0uqUPmeNviKcE9IKTfm4v9vqVyxBD46pbETl1t7CeL0PSsah4Zrbs8q1vC+s5/8AkyW7P5jKTdOXiil4XfWPTqiBou8bdX9SU7O07Tm+iItD0x3+OmyEVn21aChFy1bdvIkpTKsLQ25Pol+5OOsTbTy5WWaYpt/vlrNOUla8ZLzjI3Lsng5yn3ji1FRtFtNXbetvQlMDli5GwYPC2sa64oiduDl59rUmmvLMwcGSlFGNQpGbTiaIci8rsSo8R6XZgAAAAAAAAAAeNHjgioAW3SR46CLoAsdweOgZACdsV0CiVAzLHjgQmJRtTDmLVwZMyplqVEjT0izXK+XJ8LkXiMmjwil5I3CphzGqYQrp7RdouJyjoQWZ4DZTdtx0utgFyIjMsgVSMovS6auuHUpavZoxZdWiZaRCpoip1NDKxHZnEw3KM1walZ+j/uYv8LxO7uZ+zXrcwzS0fR9TXlYbR2tDXK2C72rPekmt3kZEOz6/U/mbZlfZicVea8UndrfboS0Ml6GqlNR3cPkcqbZJms9nOK+TShrFNritW/NGTlDtdnQv4EnwMWfYim3tRcqbe/ZtZ/JorfFvw9eNzop2v4avUrk/2XwjnGU2tHLR87LgSuC7F0ou7TqPnPX23GxYXL0tEhjxTWdyjmc+uWnRSFjCYOxKUKBXSw5lwpmqIcS1lNOmZEYiMSotDPM7AASqAAAAAAAAAAAAAAAAAAAAAB44noAodMtypF8EaWi0sOVAszwpI7J44EaWi6IngFyLf8OXImXSPO5I0v7qI+4LkerA9CV7o97onR7iNWCXIrjhESCpHvdjSPcYccMXY0TIUT2xOlZvKiNMrSPQSpM7AAEAAAAAAAAAAAAAAAAAAAAAAAAAAAAAAAAAAAAAAAAAAAAAAAAAAAAAD//Z"/>
          <p:cNvSpPr>
            <a:spLocks noChangeAspect="1" noChangeArrowheads="1"/>
          </p:cNvSpPr>
          <p:nvPr/>
        </p:nvSpPr>
        <p:spPr bwMode="auto">
          <a:xfrm>
            <a:off x="231041" y="7938"/>
            <a:ext cx="2286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0" descr="http://medaris.com/wp-content/uploads/2013/04/Activity-Monitor-icon.png"/>
          <p:cNvSpPr>
            <a:spLocks noChangeAspect="1" noChangeArrowheads="1"/>
          </p:cNvSpPr>
          <p:nvPr/>
        </p:nvSpPr>
        <p:spPr bwMode="auto">
          <a:xfrm>
            <a:off x="345371" y="160338"/>
            <a:ext cx="2286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2" descr="http://medaris.com/wp-content/uploads/2013/04/Activity-Monitor-icon.png"/>
          <p:cNvSpPr>
            <a:spLocks noChangeAspect="1" noChangeArrowheads="1"/>
          </p:cNvSpPr>
          <p:nvPr/>
        </p:nvSpPr>
        <p:spPr bwMode="auto">
          <a:xfrm>
            <a:off x="459701" y="312738"/>
            <a:ext cx="2286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1416016" y="2209800"/>
            <a:ext cx="2546384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137160" rIns="91440" bIns="3429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16327" fontAlgn="base">
              <a:spcAft>
                <a:spcPts val="600"/>
              </a:spcAft>
            </a:pPr>
            <a:r>
              <a:rPr lang="en-US" sz="2400" b="1" dirty="0" smtClean="0">
                <a:solidFill>
                  <a:schemeClr val="accent3"/>
                </a:solidFill>
              </a:rPr>
              <a:t>Cloud Automation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416016" y="3505200"/>
            <a:ext cx="2546384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137160" rIns="91440" bIns="3429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16327" fontAlgn="base">
              <a:spcAft>
                <a:spcPts val="600"/>
              </a:spcAft>
            </a:pPr>
            <a:r>
              <a:rPr lang="en-US" sz="2400" b="1" dirty="0" smtClean="0">
                <a:solidFill>
                  <a:schemeClr val="accent3"/>
                </a:solidFill>
              </a:rPr>
              <a:t>Cloud Operations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416016" y="4953000"/>
            <a:ext cx="2546384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137160" rIns="91440" bIns="3429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16327" fontAlgn="base">
              <a:spcAft>
                <a:spcPts val="600"/>
              </a:spcAft>
            </a:pPr>
            <a:r>
              <a:rPr lang="en-US" sz="2400" b="1" dirty="0" smtClean="0">
                <a:solidFill>
                  <a:schemeClr val="accent3"/>
                </a:solidFill>
              </a:rPr>
              <a:t>Cloud Business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52965" y="1524000"/>
            <a:ext cx="4057635" cy="468826"/>
          </a:xfrm>
        </p:spPr>
        <p:txBody>
          <a:bodyPr anchor="b"/>
          <a:lstStyle/>
          <a:p>
            <a:pPr marL="0" indent="0">
              <a:buNone/>
            </a:pPr>
            <a:r>
              <a:rPr lang="en-US" sz="1800" b="1" dirty="0" smtClean="0"/>
              <a:t>Things we’re working on next</a:t>
            </a:r>
            <a:endParaRPr lang="en-US" sz="1800" b="1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10134" y="1524000"/>
            <a:ext cx="3780865" cy="46882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Empowering IT to govern services across platforms and providers</a:t>
            </a:r>
            <a:endParaRPr lang="en-US" sz="1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552964" y="2133600"/>
            <a:ext cx="39434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137160" rIns="91440" bIns="34295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defTabSz="816327" fontAlgn="base">
              <a:spcAft>
                <a:spcPts val="600"/>
              </a:spcAft>
              <a:defRPr b="1">
                <a:solidFill>
                  <a:schemeClr val="accent3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Continue to extend management and automation for hybrid environments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Reducing mean time to problem identification </a:t>
            </a:r>
            <a:endParaRPr lang="en-US" b="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New capabilities to support </a:t>
            </a:r>
            <a:r>
              <a:rPr lang="en-US" b="0" dirty="0" err="1" smtClean="0">
                <a:solidFill>
                  <a:schemeClr val="tx1"/>
                </a:solidFill>
              </a:rPr>
              <a:t>DevOps</a:t>
            </a:r>
            <a:endParaRPr lang="en-US" b="0" dirty="0" smtClean="0">
              <a:solidFill>
                <a:schemeClr val="tx1"/>
              </a:solidFill>
            </a:endParaRP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Further improving efficiency through resource reclamation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94376" y="3581400"/>
            <a:ext cx="824824" cy="819150"/>
            <a:chOff x="5005491" y="1350973"/>
            <a:chExt cx="1366938" cy="1357534"/>
          </a:xfrm>
        </p:grpSpPr>
        <p:sp>
          <p:nvSpPr>
            <p:cNvPr id="24" name="Oval 23"/>
            <p:cNvSpPr/>
            <p:nvPr/>
          </p:nvSpPr>
          <p:spPr bwMode="gray">
            <a:xfrm>
              <a:off x="5014543" y="1350973"/>
              <a:ext cx="1357886" cy="135753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491" y="1436516"/>
              <a:ext cx="1157656" cy="1073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94376" y="4876800"/>
            <a:ext cx="819362" cy="819150"/>
            <a:chOff x="2783130" y="1350973"/>
            <a:chExt cx="1357886" cy="1357534"/>
          </a:xfrm>
        </p:grpSpPr>
        <p:sp>
          <p:nvSpPr>
            <p:cNvPr id="32" name="Oval 31"/>
            <p:cNvSpPr/>
            <p:nvPr/>
          </p:nvSpPr>
          <p:spPr bwMode="gray">
            <a:xfrm>
              <a:off x="2783130" y="1350973"/>
              <a:ext cx="1357886" cy="135753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1424" y="1571226"/>
              <a:ext cx="1054557" cy="8112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5" name="Can 11"/>
            <p:cNvSpPr/>
            <p:nvPr/>
          </p:nvSpPr>
          <p:spPr bwMode="auto">
            <a:xfrm>
              <a:off x="3646295" y="2143664"/>
              <a:ext cx="339687" cy="238762"/>
            </a:xfrm>
            <a:custGeom>
              <a:avLst/>
              <a:gdLst>
                <a:gd name="connsiteX0" fmla="*/ 0 w 523822"/>
                <a:gd name="connsiteY0" fmla="*/ 31377 h 251013"/>
                <a:gd name="connsiteX1" fmla="*/ 261911 w 523822"/>
                <a:gd name="connsiteY1" fmla="*/ 62754 h 251013"/>
                <a:gd name="connsiteX2" fmla="*/ 523822 w 523822"/>
                <a:gd name="connsiteY2" fmla="*/ 31377 h 251013"/>
                <a:gd name="connsiteX3" fmla="*/ 523822 w 523822"/>
                <a:gd name="connsiteY3" fmla="*/ 219636 h 251013"/>
                <a:gd name="connsiteX4" fmla="*/ 261911 w 523822"/>
                <a:gd name="connsiteY4" fmla="*/ 251013 h 251013"/>
                <a:gd name="connsiteX5" fmla="*/ 0 w 523822"/>
                <a:gd name="connsiteY5" fmla="*/ 219636 h 251013"/>
                <a:gd name="connsiteX6" fmla="*/ 0 w 523822"/>
                <a:gd name="connsiteY6" fmla="*/ 31377 h 251013"/>
                <a:gd name="connsiteX0" fmla="*/ 0 w 523822"/>
                <a:gd name="connsiteY0" fmla="*/ 31377 h 251013"/>
                <a:gd name="connsiteX1" fmla="*/ 261911 w 523822"/>
                <a:gd name="connsiteY1" fmla="*/ 0 h 251013"/>
                <a:gd name="connsiteX2" fmla="*/ 523822 w 523822"/>
                <a:gd name="connsiteY2" fmla="*/ 31377 h 251013"/>
                <a:gd name="connsiteX3" fmla="*/ 261911 w 523822"/>
                <a:gd name="connsiteY3" fmla="*/ 62754 h 251013"/>
                <a:gd name="connsiteX4" fmla="*/ 0 w 523822"/>
                <a:gd name="connsiteY4" fmla="*/ 31377 h 251013"/>
                <a:gd name="connsiteX0" fmla="*/ 523822 w 523822"/>
                <a:gd name="connsiteY0" fmla="*/ 31377 h 251013"/>
                <a:gd name="connsiteX1" fmla="*/ 261911 w 523822"/>
                <a:gd name="connsiteY1" fmla="*/ 62754 h 251013"/>
                <a:gd name="connsiteX2" fmla="*/ 0 w 523822"/>
                <a:gd name="connsiteY2" fmla="*/ 31377 h 251013"/>
                <a:gd name="connsiteX3" fmla="*/ 261911 w 523822"/>
                <a:gd name="connsiteY3" fmla="*/ 0 h 251013"/>
                <a:gd name="connsiteX4" fmla="*/ 523822 w 523822"/>
                <a:gd name="connsiteY4" fmla="*/ 31377 h 251013"/>
                <a:gd name="connsiteX5" fmla="*/ 523822 w 523822"/>
                <a:gd name="connsiteY5" fmla="*/ 219636 h 251013"/>
                <a:gd name="connsiteX6" fmla="*/ 261911 w 523822"/>
                <a:gd name="connsiteY6" fmla="*/ 251013 h 251013"/>
                <a:gd name="connsiteX7" fmla="*/ 0 w 523822"/>
                <a:gd name="connsiteY7" fmla="*/ 219636 h 251013"/>
                <a:gd name="connsiteX8" fmla="*/ 0 w 523822"/>
                <a:gd name="connsiteY8" fmla="*/ 31377 h 251013"/>
                <a:gd name="connsiteX0" fmla="*/ 0 w 528304"/>
                <a:gd name="connsiteY0" fmla="*/ 31377 h 255438"/>
                <a:gd name="connsiteX1" fmla="*/ 261911 w 528304"/>
                <a:gd name="connsiteY1" fmla="*/ 62754 h 255438"/>
                <a:gd name="connsiteX2" fmla="*/ 523822 w 528304"/>
                <a:gd name="connsiteY2" fmla="*/ 31377 h 255438"/>
                <a:gd name="connsiteX3" fmla="*/ 523822 w 528304"/>
                <a:gd name="connsiteY3" fmla="*/ 219636 h 255438"/>
                <a:gd name="connsiteX4" fmla="*/ 261911 w 528304"/>
                <a:gd name="connsiteY4" fmla="*/ 251013 h 255438"/>
                <a:gd name="connsiteX5" fmla="*/ 0 w 528304"/>
                <a:gd name="connsiteY5" fmla="*/ 219636 h 255438"/>
                <a:gd name="connsiteX6" fmla="*/ 0 w 528304"/>
                <a:gd name="connsiteY6" fmla="*/ 31377 h 255438"/>
                <a:gd name="connsiteX0" fmla="*/ 0 w 528304"/>
                <a:gd name="connsiteY0" fmla="*/ 31377 h 255438"/>
                <a:gd name="connsiteX1" fmla="*/ 261911 w 528304"/>
                <a:gd name="connsiteY1" fmla="*/ 0 h 255438"/>
                <a:gd name="connsiteX2" fmla="*/ 523822 w 528304"/>
                <a:gd name="connsiteY2" fmla="*/ 31377 h 255438"/>
                <a:gd name="connsiteX3" fmla="*/ 261911 w 528304"/>
                <a:gd name="connsiteY3" fmla="*/ 62754 h 255438"/>
                <a:gd name="connsiteX4" fmla="*/ 0 w 528304"/>
                <a:gd name="connsiteY4" fmla="*/ 31377 h 255438"/>
                <a:gd name="connsiteX0" fmla="*/ 523822 w 528304"/>
                <a:gd name="connsiteY0" fmla="*/ 31377 h 255438"/>
                <a:gd name="connsiteX1" fmla="*/ 261911 w 528304"/>
                <a:gd name="connsiteY1" fmla="*/ 62754 h 255438"/>
                <a:gd name="connsiteX2" fmla="*/ 0 w 528304"/>
                <a:gd name="connsiteY2" fmla="*/ 31377 h 255438"/>
                <a:gd name="connsiteX3" fmla="*/ 261911 w 528304"/>
                <a:gd name="connsiteY3" fmla="*/ 0 h 255438"/>
                <a:gd name="connsiteX4" fmla="*/ 523822 w 528304"/>
                <a:gd name="connsiteY4" fmla="*/ 31377 h 255438"/>
                <a:gd name="connsiteX5" fmla="*/ 528304 w 528304"/>
                <a:gd name="connsiteY5" fmla="*/ 125507 h 255438"/>
                <a:gd name="connsiteX6" fmla="*/ 261911 w 528304"/>
                <a:gd name="connsiteY6" fmla="*/ 251013 h 255438"/>
                <a:gd name="connsiteX7" fmla="*/ 0 w 528304"/>
                <a:gd name="connsiteY7" fmla="*/ 219636 h 255438"/>
                <a:gd name="connsiteX8" fmla="*/ 0 w 528304"/>
                <a:gd name="connsiteY8" fmla="*/ 31377 h 255438"/>
                <a:gd name="connsiteX0" fmla="*/ 0 w 528304"/>
                <a:gd name="connsiteY0" fmla="*/ 31377 h 251046"/>
                <a:gd name="connsiteX1" fmla="*/ 261911 w 528304"/>
                <a:gd name="connsiteY1" fmla="*/ 62754 h 251046"/>
                <a:gd name="connsiteX2" fmla="*/ 523822 w 528304"/>
                <a:gd name="connsiteY2" fmla="*/ 31377 h 251046"/>
                <a:gd name="connsiteX3" fmla="*/ 523822 w 528304"/>
                <a:gd name="connsiteY3" fmla="*/ 219636 h 251046"/>
                <a:gd name="connsiteX4" fmla="*/ 261911 w 528304"/>
                <a:gd name="connsiteY4" fmla="*/ 251013 h 251046"/>
                <a:gd name="connsiteX5" fmla="*/ 0 w 528304"/>
                <a:gd name="connsiteY5" fmla="*/ 219636 h 251046"/>
                <a:gd name="connsiteX6" fmla="*/ 0 w 528304"/>
                <a:gd name="connsiteY6" fmla="*/ 31377 h 251046"/>
                <a:gd name="connsiteX0" fmla="*/ 0 w 528304"/>
                <a:gd name="connsiteY0" fmla="*/ 31377 h 251046"/>
                <a:gd name="connsiteX1" fmla="*/ 261911 w 528304"/>
                <a:gd name="connsiteY1" fmla="*/ 0 h 251046"/>
                <a:gd name="connsiteX2" fmla="*/ 523822 w 528304"/>
                <a:gd name="connsiteY2" fmla="*/ 31377 h 251046"/>
                <a:gd name="connsiteX3" fmla="*/ 261911 w 528304"/>
                <a:gd name="connsiteY3" fmla="*/ 62754 h 251046"/>
                <a:gd name="connsiteX4" fmla="*/ 0 w 528304"/>
                <a:gd name="connsiteY4" fmla="*/ 31377 h 251046"/>
                <a:gd name="connsiteX0" fmla="*/ 523822 w 528304"/>
                <a:gd name="connsiteY0" fmla="*/ 31377 h 251046"/>
                <a:gd name="connsiteX1" fmla="*/ 261911 w 528304"/>
                <a:gd name="connsiteY1" fmla="*/ 62754 h 251046"/>
                <a:gd name="connsiteX2" fmla="*/ 0 w 528304"/>
                <a:gd name="connsiteY2" fmla="*/ 31377 h 251046"/>
                <a:gd name="connsiteX3" fmla="*/ 261911 w 528304"/>
                <a:gd name="connsiteY3" fmla="*/ 0 h 251046"/>
                <a:gd name="connsiteX4" fmla="*/ 523822 w 528304"/>
                <a:gd name="connsiteY4" fmla="*/ 31377 h 251046"/>
                <a:gd name="connsiteX5" fmla="*/ 528304 w 528304"/>
                <a:gd name="connsiteY5" fmla="*/ 125507 h 251046"/>
                <a:gd name="connsiteX6" fmla="*/ 261911 w 528304"/>
                <a:gd name="connsiteY6" fmla="*/ 251013 h 251046"/>
                <a:gd name="connsiteX7" fmla="*/ 0 w 528304"/>
                <a:gd name="connsiteY7" fmla="*/ 112059 h 251046"/>
                <a:gd name="connsiteX8" fmla="*/ 0 w 528304"/>
                <a:gd name="connsiteY8" fmla="*/ 31377 h 251046"/>
                <a:gd name="connsiteX0" fmla="*/ 0 w 528304"/>
                <a:gd name="connsiteY0" fmla="*/ 31377 h 251013"/>
                <a:gd name="connsiteX1" fmla="*/ 261911 w 528304"/>
                <a:gd name="connsiteY1" fmla="*/ 62754 h 251013"/>
                <a:gd name="connsiteX2" fmla="*/ 523822 w 528304"/>
                <a:gd name="connsiteY2" fmla="*/ 31377 h 251013"/>
                <a:gd name="connsiteX3" fmla="*/ 523822 w 528304"/>
                <a:gd name="connsiteY3" fmla="*/ 219636 h 251013"/>
                <a:gd name="connsiteX4" fmla="*/ 261911 w 528304"/>
                <a:gd name="connsiteY4" fmla="*/ 251013 h 251013"/>
                <a:gd name="connsiteX5" fmla="*/ 0 w 528304"/>
                <a:gd name="connsiteY5" fmla="*/ 219636 h 251013"/>
                <a:gd name="connsiteX6" fmla="*/ 0 w 528304"/>
                <a:gd name="connsiteY6" fmla="*/ 31377 h 251013"/>
                <a:gd name="connsiteX0" fmla="*/ 0 w 528304"/>
                <a:gd name="connsiteY0" fmla="*/ 31377 h 251013"/>
                <a:gd name="connsiteX1" fmla="*/ 261911 w 528304"/>
                <a:gd name="connsiteY1" fmla="*/ 0 h 251013"/>
                <a:gd name="connsiteX2" fmla="*/ 523822 w 528304"/>
                <a:gd name="connsiteY2" fmla="*/ 31377 h 251013"/>
                <a:gd name="connsiteX3" fmla="*/ 261911 w 528304"/>
                <a:gd name="connsiteY3" fmla="*/ 62754 h 251013"/>
                <a:gd name="connsiteX4" fmla="*/ 0 w 528304"/>
                <a:gd name="connsiteY4" fmla="*/ 31377 h 251013"/>
                <a:gd name="connsiteX0" fmla="*/ 523822 w 528304"/>
                <a:gd name="connsiteY0" fmla="*/ 31377 h 251013"/>
                <a:gd name="connsiteX1" fmla="*/ 261911 w 528304"/>
                <a:gd name="connsiteY1" fmla="*/ 62754 h 251013"/>
                <a:gd name="connsiteX2" fmla="*/ 0 w 528304"/>
                <a:gd name="connsiteY2" fmla="*/ 31377 h 251013"/>
                <a:gd name="connsiteX3" fmla="*/ 261911 w 528304"/>
                <a:gd name="connsiteY3" fmla="*/ 0 h 251013"/>
                <a:gd name="connsiteX4" fmla="*/ 523822 w 528304"/>
                <a:gd name="connsiteY4" fmla="*/ 31377 h 251013"/>
                <a:gd name="connsiteX5" fmla="*/ 528304 w 528304"/>
                <a:gd name="connsiteY5" fmla="*/ 125507 h 251013"/>
                <a:gd name="connsiteX6" fmla="*/ 257429 w 528304"/>
                <a:gd name="connsiteY6" fmla="*/ 156884 h 251013"/>
                <a:gd name="connsiteX7" fmla="*/ 0 w 528304"/>
                <a:gd name="connsiteY7" fmla="*/ 112059 h 251013"/>
                <a:gd name="connsiteX8" fmla="*/ 0 w 528304"/>
                <a:gd name="connsiteY8" fmla="*/ 31377 h 251013"/>
                <a:gd name="connsiteX0" fmla="*/ 0 w 523822"/>
                <a:gd name="connsiteY0" fmla="*/ 31377 h 251013"/>
                <a:gd name="connsiteX1" fmla="*/ 261911 w 523822"/>
                <a:gd name="connsiteY1" fmla="*/ 62754 h 251013"/>
                <a:gd name="connsiteX2" fmla="*/ 523822 w 523822"/>
                <a:gd name="connsiteY2" fmla="*/ 31377 h 251013"/>
                <a:gd name="connsiteX3" fmla="*/ 523822 w 523822"/>
                <a:gd name="connsiteY3" fmla="*/ 219636 h 251013"/>
                <a:gd name="connsiteX4" fmla="*/ 261911 w 523822"/>
                <a:gd name="connsiteY4" fmla="*/ 251013 h 251013"/>
                <a:gd name="connsiteX5" fmla="*/ 0 w 523822"/>
                <a:gd name="connsiteY5" fmla="*/ 219636 h 251013"/>
                <a:gd name="connsiteX6" fmla="*/ 0 w 523822"/>
                <a:gd name="connsiteY6" fmla="*/ 31377 h 251013"/>
                <a:gd name="connsiteX0" fmla="*/ 0 w 523822"/>
                <a:gd name="connsiteY0" fmla="*/ 31377 h 251013"/>
                <a:gd name="connsiteX1" fmla="*/ 261911 w 523822"/>
                <a:gd name="connsiteY1" fmla="*/ 0 h 251013"/>
                <a:gd name="connsiteX2" fmla="*/ 523822 w 523822"/>
                <a:gd name="connsiteY2" fmla="*/ 31377 h 251013"/>
                <a:gd name="connsiteX3" fmla="*/ 261911 w 523822"/>
                <a:gd name="connsiteY3" fmla="*/ 62754 h 251013"/>
                <a:gd name="connsiteX4" fmla="*/ 0 w 523822"/>
                <a:gd name="connsiteY4" fmla="*/ 31377 h 251013"/>
                <a:gd name="connsiteX0" fmla="*/ 523822 w 523822"/>
                <a:gd name="connsiteY0" fmla="*/ 31377 h 251013"/>
                <a:gd name="connsiteX1" fmla="*/ 261911 w 523822"/>
                <a:gd name="connsiteY1" fmla="*/ 62754 h 251013"/>
                <a:gd name="connsiteX2" fmla="*/ 0 w 523822"/>
                <a:gd name="connsiteY2" fmla="*/ 31377 h 251013"/>
                <a:gd name="connsiteX3" fmla="*/ 261911 w 523822"/>
                <a:gd name="connsiteY3" fmla="*/ 0 h 251013"/>
                <a:gd name="connsiteX4" fmla="*/ 523822 w 523822"/>
                <a:gd name="connsiteY4" fmla="*/ 31377 h 251013"/>
                <a:gd name="connsiteX5" fmla="*/ 523822 w 523822"/>
                <a:gd name="connsiteY5" fmla="*/ 116542 h 251013"/>
                <a:gd name="connsiteX6" fmla="*/ 257429 w 523822"/>
                <a:gd name="connsiteY6" fmla="*/ 156884 h 251013"/>
                <a:gd name="connsiteX7" fmla="*/ 0 w 523822"/>
                <a:gd name="connsiteY7" fmla="*/ 112059 h 251013"/>
                <a:gd name="connsiteX8" fmla="*/ 0 w 523822"/>
                <a:gd name="connsiteY8" fmla="*/ 31377 h 25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822" h="251013" stroke="0" extrusionOk="0">
                  <a:moveTo>
                    <a:pt x="0" y="31377"/>
                  </a:moveTo>
                  <a:cubicBezTo>
                    <a:pt x="0" y="48706"/>
                    <a:pt x="117262" y="62754"/>
                    <a:pt x="261911" y="62754"/>
                  </a:cubicBezTo>
                  <a:cubicBezTo>
                    <a:pt x="406560" y="62754"/>
                    <a:pt x="523822" y="48706"/>
                    <a:pt x="523822" y="31377"/>
                  </a:cubicBezTo>
                  <a:lnTo>
                    <a:pt x="523822" y="219636"/>
                  </a:lnTo>
                  <a:cubicBezTo>
                    <a:pt x="523822" y="236965"/>
                    <a:pt x="406560" y="251013"/>
                    <a:pt x="261911" y="251013"/>
                  </a:cubicBezTo>
                  <a:cubicBezTo>
                    <a:pt x="117262" y="251013"/>
                    <a:pt x="0" y="236965"/>
                    <a:pt x="0" y="219636"/>
                  </a:cubicBezTo>
                  <a:lnTo>
                    <a:pt x="0" y="31377"/>
                  </a:lnTo>
                  <a:close/>
                </a:path>
                <a:path w="523822" h="251013" fill="lighten" stroke="0" extrusionOk="0">
                  <a:moveTo>
                    <a:pt x="0" y="31377"/>
                  </a:moveTo>
                  <a:cubicBezTo>
                    <a:pt x="0" y="14048"/>
                    <a:pt x="117262" y="0"/>
                    <a:pt x="261911" y="0"/>
                  </a:cubicBezTo>
                  <a:cubicBezTo>
                    <a:pt x="406560" y="0"/>
                    <a:pt x="523822" y="14048"/>
                    <a:pt x="523822" y="31377"/>
                  </a:cubicBezTo>
                  <a:cubicBezTo>
                    <a:pt x="523822" y="48706"/>
                    <a:pt x="406560" y="62754"/>
                    <a:pt x="261911" y="62754"/>
                  </a:cubicBezTo>
                  <a:cubicBezTo>
                    <a:pt x="117262" y="62754"/>
                    <a:pt x="0" y="48706"/>
                    <a:pt x="0" y="31377"/>
                  </a:cubicBezTo>
                  <a:close/>
                </a:path>
                <a:path w="523822" h="251013" fill="none" extrusionOk="0">
                  <a:moveTo>
                    <a:pt x="523822" y="31377"/>
                  </a:moveTo>
                  <a:cubicBezTo>
                    <a:pt x="523822" y="48706"/>
                    <a:pt x="406560" y="62754"/>
                    <a:pt x="261911" y="62754"/>
                  </a:cubicBezTo>
                  <a:cubicBezTo>
                    <a:pt x="117262" y="62754"/>
                    <a:pt x="0" y="48706"/>
                    <a:pt x="0" y="31377"/>
                  </a:cubicBezTo>
                  <a:cubicBezTo>
                    <a:pt x="0" y="14048"/>
                    <a:pt x="117262" y="0"/>
                    <a:pt x="261911" y="0"/>
                  </a:cubicBezTo>
                  <a:cubicBezTo>
                    <a:pt x="406560" y="0"/>
                    <a:pt x="523822" y="14048"/>
                    <a:pt x="523822" y="31377"/>
                  </a:cubicBezTo>
                  <a:lnTo>
                    <a:pt x="523822" y="116542"/>
                  </a:lnTo>
                  <a:cubicBezTo>
                    <a:pt x="523822" y="133871"/>
                    <a:pt x="344733" y="157631"/>
                    <a:pt x="257429" y="156884"/>
                  </a:cubicBezTo>
                  <a:cubicBezTo>
                    <a:pt x="170125" y="156137"/>
                    <a:pt x="0" y="129388"/>
                    <a:pt x="0" y="112059"/>
                  </a:cubicBezTo>
                  <a:lnTo>
                    <a:pt x="0" y="31377"/>
                  </a:ln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37" name="Can 11"/>
            <p:cNvSpPr/>
            <p:nvPr/>
          </p:nvSpPr>
          <p:spPr bwMode="auto">
            <a:xfrm>
              <a:off x="3363243" y="2243894"/>
              <a:ext cx="302608" cy="175621"/>
            </a:xfrm>
            <a:custGeom>
              <a:avLst/>
              <a:gdLst>
                <a:gd name="connsiteX0" fmla="*/ 0 w 523822"/>
                <a:gd name="connsiteY0" fmla="*/ 31377 h 251013"/>
                <a:gd name="connsiteX1" fmla="*/ 261911 w 523822"/>
                <a:gd name="connsiteY1" fmla="*/ 62754 h 251013"/>
                <a:gd name="connsiteX2" fmla="*/ 523822 w 523822"/>
                <a:gd name="connsiteY2" fmla="*/ 31377 h 251013"/>
                <a:gd name="connsiteX3" fmla="*/ 523822 w 523822"/>
                <a:gd name="connsiteY3" fmla="*/ 219636 h 251013"/>
                <a:gd name="connsiteX4" fmla="*/ 261911 w 523822"/>
                <a:gd name="connsiteY4" fmla="*/ 251013 h 251013"/>
                <a:gd name="connsiteX5" fmla="*/ 0 w 523822"/>
                <a:gd name="connsiteY5" fmla="*/ 219636 h 251013"/>
                <a:gd name="connsiteX6" fmla="*/ 0 w 523822"/>
                <a:gd name="connsiteY6" fmla="*/ 31377 h 251013"/>
                <a:gd name="connsiteX0" fmla="*/ 0 w 523822"/>
                <a:gd name="connsiteY0" fmla="*/ 31377 h 251013"/>
                <a:gd name="connsiteX1" fmla="*/ 261911 w 523822"/>
                <a:gd name="connsiteY1" fmla="*/ 0 h 251013"/>
                <a:gd name="connsiteX2" fmla="*/ 523822 w 523822"/>
                <a:gd name="connsiteY2" fmla="*/ 31377 h 251013"/>
                <a:gd name="connsiteX3" fmla="*/ 261911 w 523822"/>
                <a:gd name="connsiteY3" fmla="*/ 62754 h 251013"/>
                <a:gd name="connsiteX4" fmla="*/ 0 w 523822"/>
                <a:gd name="connsiteY4" fmla="*/ 31377 h 251013"/>
                <a:gd name="connsiteX0" fmla="*/ 523822 w 523822"/>
                <a:gd name="connsiteY0" fmla="*/ 31377 h 251013"/>
                <a:gd name="connsiteX1" fmla="*/ 261911 w 523822"/>
                <a:gd name="connsiteY1" fmla="*/ 62754 h 251013"/>
                <a:gd name="connsiteX2" fmla="*/ 0 w 523822"/>
                <a:gd name="connsiteY2" fmla="*/ 31377 h 251013"/>
                <a:gd name="connsiteX3" fmla="*/ 261911 w 523822"/>
                <a:gd name="connsiteY3" fmla="*/ 0 h 251013"/>
                <a:gd name="connsiteX4" fmla="*/ 523822 w 523822"/>
                <a:gd name="connsiteY4" fmla="*/ 31377 h 251013"/>
                <a:gd name="connsiteX5" fmla="*/ 523822 w 523822"/>
                <a:gd name="connsiteY5" fmla="*/ 219636 h 251013"/>
                <a:gd name="connsiteX6" fmla="*/ 261911 w 523822"/>
                <a:gd name="connsiteY6" fmla="*/ 251013 h 251013"/>
                <a:gd name="connsiteX7" fmla="*/ 0 w 523822"/>
                <a:gd name="connsiteY7" fmla="*/ 219636 h 251013"/>
                <a:gd name="connsiteX8" fmla="*/ 0 w 523822"/>
                <a:gd name="connsiteY8" fmla="*/ 31377 h 251013"/>
                <a:gd name="connsiteX0" fmla="*/ 0 w 528304"/>
                <a:gd name="connsiteY0" fmla="*/ 31377 h 255438"/>
                <a:gd name="connsiteX1" fmla="*/ 261911 w 528304"/>
                <a:gd name="connsiteY1" fmla="*/ 62754 h 255438"/>
                <a:gd name="connsiteX2" fmla="*/ 523822 w 528304"/>
                <a:gd name="connsiteY2" fmla="*/ 31377 h 255438"/>
                <a:gd name="connsiteX3" fmla="*/ 523822 w 528304"/>
                <a:gd name="connsiteY3" fmla="*/ 219636 h 255438"/>
                <a:gd name="connsiteX4" fmla="*/ 261911 w 528304"/>
                <a:gd name="connsiteY4" fmla="*/ 251013 h 255438"/>
                <a:gd name="connsiteX5" fmla="*/ 0 w 528304"/>
                <a:gd name="connsiteY5" fmla="*/ 219636 h 255438"/>
                <a:gd name="connsiteX6" fmla="*/ 0 w 528304"/>
                <a:gd name="connsiteY6" fmla="*/ 31377 h 255438"/>
                <a:gd name="connsiteX0" fmla="*/ 0 w 528304"/>
                <a:gd name="connsiteY0" fmla="*/ 31377 h 255438"/>
                <a:gd name="connsiteX1" fmla="*/ 261911 w 528304"/>
                <a:gd name="connsiteY1" fmla="*/ 0 h 255438"/>
                <a:gd name="connsiteX2" fmla="*/ 523822 w 528304"/>
                <a:gd name="connsiteY2" fmla="*/ 31377 h 255438"/>
                <a:gd name="connsiteX3" fmla="*/ 261911 w 528304"/>
                <a:gd name="connsiteY3" fmla="*/ 62754 h 255438"/>
                <a:gd name="connsiteX4" fmla="*/ 0 w 528304"/>
                <a:gd name="connsiteY4" fmla="*/ 31377 h 255438"/>
                <a:gd name="connsiteX0" fmla="*/ 523822 w 528304"/>
                <a:gd name="connsiteY0" fmla="*/ 31377 h 255438"/>
                <a:gd name="connsiteX1" fmla="*/ 261911 w 528304"/>
                <a:gd name="connsiteY1" fmla="*/ 62754 h 255438"/>
                <a:gd name="connsiteX2" fmla="*/ 0 w 528304"/>
                <a:gd name="connsiteY2" fmla="*/ 31377 h 255438"/>
                <a:gd name="connsiteX3" fmla="*/ 261911 w 528304"/>
                <a:gd name="connsiteY3" fmla="*/ 0 h 255438"/>
                <a:gd name="connsiteX4" fmla="*/ 523822 w 528304"/>
                <a:gd name="connsiteY4" fmla="*/ 31377 h 255438"/>
                <a:gd name="connsiteX5" fmla="*/ 528304 w 528304"/>
                <a:gd name="connsiteY5" fmla="*/ 125507 h 255438"/>
                <a:gd name="connsiteX6" fmla="*/ 261911 w 528304"/>
                <a:gd name="connsiteY6" fmla="*/ 251013 h 255438"/>
                <a:gd name="connsiteX7" fmla="*/ 0 w 528304"/>
                <a:gd name="connsiteY7" fmla="*/ 219636 h 255438"/>
                <a:gd name="connsiteX8" fmla="*/ 0 w 528304"/>
                <a:gd name="connsiteY8" fmla="*/ 31377 h 255438"/>
                <a:gd name="connsiteX0" fmla="*/ 0 w 528304"/>
                <a:gd name="connsiteY0" fmla="*/ 31377 h 251046"/>
                <a:gd name="connsiteX1" fmla="*/ 261911 w 528304"/>
                <a:gd name="connsiteY1" fmla="*/ 62754 h 251046"/>
                <a:gd name="connsiteX2" fmla="*/ 523822 w 528304"/>
                <a:gd name="connsiteY2" fmla="*/ 31377 h 251046"/>
                <a:gd name="connsiteX3" fmla="*/ 523822 w 528304"/>
                <a:gd name="connsiteY3" fmla="*/ 219636 h 251046"/>
                <a:gd name="connsiteX4" fmla="*/ 261911 w 528304"/>
                <a:gd name="connsiteY4" fmla="*/ 251013 h 251046"/>
                <a:gd name="connsiteX5" fmla="*/ 0 w 528304"/>
                <a:gd name="connsiteY5" fmla="*/ 219636 h 251046"/>
                <a:gd name="connsiteX6" fmla="*/ 0 w 528304"/>
                <a:gd name="connsiteY6" fmla="*/ 31377 h 251046"/>
                <a:gd name="connsiteX0" fmla="*/ 0 w 528304"/>
                <a:gd name="connsiteY0" fmla="*/ 31377 h 251046"/>
                <a:gd name="connsiteX1" fmla="*/ 261911 w 528304"/>
                <a:gd name="connsiteY1" fmla="*/ 0 h 251046"/>
                <a:gd name="connsiteX2" fmla="*/ 523822 w 528304"/>
                <a:gd name="connsiteY2" fmla="*/ 31377 h 251046"/>
                <a:gd name="connsiteX3" fmla="*/ 261911 w 528304"/>
                <a:gd name="connsiteY3" fmla="*/ 62754 h 251046"/>
                <a:gd name="connsiteX4" fmla="*/ 0 w 528304"/>
                <a:gd name="connsiteY4" fmla="*/ 31377 h 251046"/>
                <a:gd name="connsiteX0" fmla="*/ 523822 w 528304"/>
                <a:gd name="connsiteY0" fmla="*/ 31377 h 251046"/>
                <a:gd name="connsiteX1" fmla="*/ 261911 w 528304"/>
                <a:gd name="connsiteY1" fmla="*/ 62754 h 251046"/>
                <a:gd name="connsiteX2" fmla="*/ 0 w 528304"/>
                <a:gd name="connsiteY2" fmla="*/ 31377 h 251046"/>
                <a:gd name="connsiteX3" fmla="*/ 261911 w 528304"/>
                <a:gd name="connsiteY3" fmla="*/ 0 h 251046"/>
                <a:gd name="connsiteX4" fmla="*/ 523822 w 528304"/>
                <a:gd name="connsiteY4" fmla="*/ 31377 h 251046"/>
                <a:gd name="connsiteX5" fmla="*/ 528304 w 528304"/>
                <a:gd name="connsiteY5" fmla="*/ 125507 h 251046"/>
                <a:gd name="connsiteX6" fmla="*/ 261911 w 528304"/>
                <a:gd name="connsiteY6" fmla="*/ 251013 h 251046"/>
                <a:gd name="connsiteX7" fmla="*/ 0 w 528304"/>
                <a:gd name="connsiteY7" fmla="*/ 112059 h 251046"/>
                <a:gd name="connsiteX8" fmla="*/ 0 w 528304"/>
                <a:gd name="connsiteY8" fmla="*/ 31377 h 251046"/>
                <a:gd name="connsiteX0" fmla="*/ 0 w 528304"/>
                <a:gd name="connsiteY0" fmla="*/ 31377 h 251013"/>
                <a:gd name="connsiteX1" fmla="*/ 261911 w 528304"/>
                <a:gd name="connsiteY1" fmla="*/ 62754 h 251013"/>
                <a:gd name="connsiteX2" fmla="*/ 523822 w 528304"/>
                <a:gd name="connsiteY2" fmla="*/ 31377 h 251013"/>
                <a:gd name="connsiteX3" fmla="*/ 523822 w 528304"/>
                <a:gd name="connsiteY3" fmla="*/ 219636 h 251013"/>
                <a:gd name="connsiteX4" fmla="*/ 261911 w 528304"/>
                <a:gd name="connsiteY4" fmla="*/ 251013 h 251013"/>
                <a:gd name="connsiteX5" fmla="*/ 0 w 528304"/>
                <a:gd name="connsiteY5" fmla="*/ 219636 h 251013"/>
                <a:gd name="connsiteX6" fmla="*/ 0 w 528304"/>
                <a:gd name="connsiteY6" fmla="*/ 31377 h 251013"/>
                <a:gd name="connsiteX0" fmla="*/ 0 w 528304"/>
                <a:gd name="connsiteY0" fmla="*/ 31377 h 251013"/>
                <a:gd name="connsiteX1" fmla="*/ 261911 w 528304"/>
                <a:gd name="connsiteY1" fmla="*/ 0 h 251013"/>
                <a:gd name="connsiteX2" fmla="*/ 523822 w 528304"/>
                <a:gd name="connsiteY2" fmla="*/ 31377 h 251013"/>
                <a:gd name="connsiteX3" fmla="*/ 261911 w 528304"/>
                <a:gd name="connsiteY3" fmla="*/ 62754 h 251013"/>
                <a:gd name="connsiteX4" fmla="*/ 0 w 528304"/>
                <a:gd name="connsiteY4" fmla="*/ 31377 h 251013"/>
                <a:gd name="connsiteX0" fmla="*/ 523822 w 528304"/>
                <a:gd name="connsiteY0" fmla="*/ 31377 h 251013"/>
                <a:gd name="connsiteX1" fmla="*/ 261911 w 528304"/>
                <a:gd name="connsiteY1" fmla="*/ 62754 h 251013"/>
                <a:gd name="connsiteX2" fmla="*/ 0 w 528304"/>
                <a:gd name="connsiteY2" fmla="*/ 31377 h 251013"/>
                <a:gd name="connsiteX3" fmla="*/ 261911 w 528304"/>
                <a:gd name="connsiteY3" fmla="*/ 0 h 251013"/>
                <a:gd name="connsiteX4" fmla="*/ 523822 w 528304"/>
                <a:gd name="connsiteY4" fmla="*/ 31377 h 251013"/>
                <a:gd name="connsiteX5" fmla="*/ 528304 w 528304"/>
                <a:gd name="connsiteY5" fmla="*/ 125507 h 251013"/>
                <a:gd name="connsiteX6" fmla="*/ 257429 w 528304"/>
                <a:gd name="connsiteY6" fmla="*/ 156884 h 251013"/>
                <a:gd name="connsiteX7" fmla="*/ 0 w 528304"/>
                <a:gd name="connsiteY7" fmla="*/ 112059 h 251013"/>
                <a:gd name="connsiteX8" fmla="*/ 0 w 528304"/>
                <a:gd name="connsiteY8" fmla="*/ 31377 h 251013"/>
                <a:gd name="connsiteX0" fmla="*/ 0 w 523822"/>
                <a:gd name="connsiteY0" fmla="*/ 31377 h 251013"/>
                <a:gd name="connsiteX1" fmla="*/ 261911 w 523822"/>
                <a:gd name="connsiteY1" fmla="*/ 62754 h 251013"/>
                <a:gd name="connsiteX2" fmla="*/ 523822 w 523822"/>
                <a:gd name="connsiteY2" fmla="*/ 31377 h 251013"/>
                <a:gd name="connsiteX3" fmla="*/ 523822 w 523822"/>
                <a:gd name="connsiteY3" fmla="*/ 219636 h 251013"/>
                <a:gd name="connsiteX4" fmla="*/ 261911 w 523822"/>
                <a:gd name="connsiteY4" fmla="*/ 251013 h 251013"/>
                <a:gd name="connsiteX5" fmla="*/ 0 w 523822"/>
                <a:gd name="connsiteY5" fmla="*/ 219636 h 251013"/>
                <a:gd name="connsiteX6" fmla="*/ 0 w 523822"/>
                <a:gd name="connsiteY6" fmla="*/ 31377 h 251013"/>
                <a:gd name="connsiteX0" fmla="*/ 0 w 523822"/>
                <a:gd name="connsiteY0" fmla="*/ 31377 h 251013"/>
                <a:gd name="connsiteX1" fmla="*/ 261911 w 523822"/>
                <a:gd name="connsiteY1" fmla="*/ 0 h 251013"/>
                <a:gd name="connsiteX2" fmla="*/ 523822 w 523822"/>
                <a:gd name="connsiteY2" fmla="*/ 31377 h 251013"/>
                <a:gd name="connsiteX3" fmla="*/ 261911 w 523822"/>
                <a:gd name="connsiteY3" fmla="*/ 62754 h 251013"/>
                <a:gd name="connsiteX4" fmla="*/ 0 w 523822"/>
                <a:gd name="connsiteY4" fmla="*/ 31377 h 251013"/>
                <a:gd name="connsiteX0" fmla="*/ 523822 w 523822"/>
                <a:gd name="connsiteY0" fmla="*/ 31377 h 251013"/>
                <a:gd name="connsiteX1" fmla="*/ 261911 w 523822"/>
                <a:gd name="connsiteY1" fmla="*/ 62754 h 251013"/>
                <a:gd name="connsiteX2" fmla="*/ 0 w 523822"/>
                <a:gd name="connsiteY2" fmla="*/ 31377 h 251013"/>
                <a:gd name="connsiteX3" fmla="*/ 261911 w 523822"/>
                <a:gd name="connsiteY3" fmla="*/ 0 h 251013"/>
                <a:gd name="connsiteX4" fmla="*/ 523822 w 523822"/>
                <a:gd name="connsiteY4" fmla="*/ 31377 h 251013"/>
                <a:gd name="connsiteX5" fmla="*/ 523822 w 523822"/>
                <a:gd name="connsiteY5" fmla="*/ 116542 h 251013"/>
                <a:gd name="connsiteX6" fmla="*/ 257429 w 523822"/>
                <a:gd name="connsiteY6" fmla="*/ 156884 h 251013"/>
                <a:gd name="connsiteX7" fmla="*/ 0 w 523822"/>
                <a:gd name="connsiteY7" fmla="*/ 112059 h 251013"/>
                <a:gd name="connsiteX8" fmla="*/ 0 w 523822"/>
                <a:gd name="connsiteY8" fmla="*/ 31377 h 25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822" h="251013" stroke="0" extrusionOk="0">
                  <a:moveTo>
                    <a:pt x="0" y="31377"/>
                  </a:moveTo>
                  <a:cubicBezTo>
                    <a:pt x="0" y="48706"/>
                    <a:pt x="117262" y="62754"/>
                    <a:pt x="261911" y="62754"/>
                  </a:cubicBezTo>
                  <a:cubicBezTo>
                    <a:pt x="406560" y="62754"/>
                    <a:pt x="523822" y="48706"/>
                    <a:pt x="523822" y="31377"/>
                  </a:cubicBezTo>
                  <a:lnTo>
                    <a:pt x="523822" y="219636"/>
                  </a:lnTo>
                  <a:cubicBezTo>
                    <a:pt x="523822" y="236965"/>
                    <a:pt x="406560" y="251013"/>
                    <a:pt x="261911" y="251013"/>
                  </a:cubicBezTo>
                  <a:cubicBezTo>
                    <a:pt x="117262" y="251013"/>
                    <a:pt x="0" y="236965"/>
                    <a:pt x="0" y="219636"/>
                  </a:cubicBezTo>
                  <a:lnTo>
                    <a:pt x="0" y="31377"/>
                  </a:lnTo>
                  <a:close/>
                </a:path>
                <a:path w="523822" h="251013" fill="lighten" stroke="0" extrusionOk="0">
                  <a:moveTo>
                    <a:pt x="0" y="31377"/>
                  </a:moveTo>
                  <a:cubicBezTo>
                    <a:pt x="0" y="14048"/>
                    <a:pt x="117262" y="0"/>
                    <a:pt x="261911" y="0"/>
                  </a:cubicBezTo>
                  <a:cubicBezTo>
                    <a:pt x="406560" y="0"/>
                    <a:pt x="523822" y="14048"/>
                    <a:pt x="523822" y="31377"/>
                  </a:cubicBezTo>
                  <a:cubicBezTo>
                    <a:pt x="523822" y="48706"/>
                    <a:pt x="406560" y="62754"/>
                    <a:pt x="261911" y="62754"/>
                  </a:cubicBezTo>
                  <a:cubicBezTo>
                    <a:pt x="117262" y="62754"/>
                    <a:pt x="0" y="48706"/>
                    <a:pt x="0" y="31377"/>
                  </a:cubicBezTo>
                  <a:close/>
                </a:path>
                <a:path w="523822" h="251013" fill="none" extrusionOk="0">
                  <a:moveTo>
                    <a:pt x="523822" y="31377"/>
                  </a:moveTo>
                  <a:cubicBezTo>
                    <a:pt x="523822" y="48706"/>
                    <a:pt x="406560" y="62754"/>
                    <a:pt x="261911" y="62754"/>
                  </a:cubicBezTo>
                  <a:cubicBezTo>
                    <a:pt x="117262" y="62754"/>
                    <a:pt x="0" y="48706"/>
                    <a:pt x="0" y="31377"/>
                  </a:cubicBezTo>
                  <a:cubicBezTo>
                    <a:pt x="0" y="14048"/>
                    <a:pt x="117262" y="0"/>
                    <a:pt x="261911" y="0"/>
                  </a:cubicBezTo>
                  <a:cubicBezTo>
                    <a:pt x="406560" y="0"/>
                    <a:pt x="523822" y="14048"/>
                    <a:pt x="523822" y="31377"/>
                  </a:cubicBezTo>
                  <a:lnTo>
                    <a:pt x="523822" y="116542"/>
                  </a:lnTo>
                  <a:cubicBezTo>
                    <a:pt x="523822" y="133871"/>
                    <a:pt x="344733" y="157631"/>
                    <a:pt x="257429" y="156884"/>
                  </a:cubicBezTo>
                  <a:cubicBezTo>
                    <a:pt x="170125" y="156137"/>
                    <a:pt x="0" y="129388"/>
                    <a:pt x="0" y="112059"/>
                  </a:cubicBezTo>
                  <a:lnTo>
                    <a:pt x="0" y="31377"/>
                  </a:ln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4376" y="2300066"/>
            <a:ext cx="819362" cy="819150"/>
            <a:chOff x="547115" y="1350973"/>
            <a:chExt cx="1357886" cy="1357534"/>
          </a:xfrm>
        </p:grpSpPr>
        <p:sp>
          <p:nvSpPr>
            <p:cNvPr id="39" name="Oval 38"/>
            <p:cNvSpPr/>
            <p:nvPr/>
          </p:nvSpPr>
          <p:spPr bwMode="gray">
            <a:xfrm>
              <a:off x="547115" y="1350973"/>
              <a:ext cx="1357886" cy="135753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pic>
          <p:nvPicPr>
            <p:cNvPr id="40" name="Picture 39" descr="d aas.png"/>
            <p:cNvPicPr>
              <a:picLocks noChangeAspect="1"/>
            </p:cNvPicPr>
            <p:nvPr/>
          </p:nvPicPr>
          <p:blipFill>
            <a:blip r:embed="rId6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993" y="1714500"/>
              <a:ext cx="922131" cy="63048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95396030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0" y="4724400"/>
            <a:ext cx="2286000" cy="2133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2" y="2310130"/>
            <a:ext cx="8551926" cy="401447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9425" y="914400"/>
            <a:ext cx="8664575" cy="2096516"/>
          </a:xfrm>
          <a:noFill/>
        </p:spPr>
        <p:txBody>
          <a:bodyPr/>
          <a:lstStyle/>
          <a:p>
            <a:pPr marL="233363" lvl="1" indent="-233363" defTabSz="816327">
              <a:spcBef>
                <a:spcPts val="1200"/>
              </a:spcBef>
              <a:spcAft>
                <a:spcPts val="0"/>
              </a:spcAft>
              <a:buClr>
                <a:srgbClr val="0095D3">
                  <a:lumMod val="75000"/>
                </a:srgbClr>
              </a:buClr>
              <a:buSzPct val="115000"/>
              <a:buFont typeface="Wingdings" pitchFamily="2" charset="2"/>
              <a:buChar char="§"/>
              <a:defRPr/>
            </a:pPr>
            <a:r>
              <a:rPr lang="en-US" sz="1600" b="1" kern="1200" dirty="0">
                <a:latin typeface="Arial"/>
                <a:ea typeface="ＭＳ Ｐゴシック"/>
                <a:cs typeface="+mn-cs"/>
              </a:rPr>
              <a:t>Streamline the deployment and update process</a:t>
            </a:r>
          </a:p>
          <a:p>
            <a:pPr marL="233363" lvl="1" indent="-233363" defTabSz="816327">
              <a:spcBef>
                <a:spcPts val="1200"/>
              </a:spcBef>
              <a:spcAft>
                <a:spcPts val="0"/>
              </a:spcAft>
              <a:buClr>
                <a:srgbClr val="0095D3">
                  <a:lumMod val="75000"/>
                </a:srgbClr>
              </a:buClr>
              <a:buSzPct val="115000"/>
              <a:buFont typeface="Wingdings" pitchFamily="2" charset="2"/>
              <a:buChar char="§"/>
              <a:defRPr/>
            </a:pPr>
            <a:r>
              <a:rPr lang="en-US" sz="1600" b="1" kern="1200" dirty="0">
                <a:latin typeface="Arial"/>
                <a:ea typeface="ＭＳ Ｐゴシック"/>
                <a:cs typeface="+mn-cs"/>
              </a:rPr>
              <a:t>Leverage pre-built components</a:t>
            </a:r>
          </a:p>
          <a:p>
            <a:pPr marL="233363" lvl="1" indent="-233363" defTabSz="816327">
              <a:spcBef>
                <a:spcPts val="1200"/>
              </a:spcBef>
              <a:spcAft>
                <a:spcPts val="0"/>
              </a:spcAft>
              <a:buClr>
                <a:srgbClr val="0095D3">
                  <a:lumMod val="75000"/>
                </a:srgbClr>
              </a:buClr>
              <a:buSzPct val="115000"/>
              <a:buFont typeface="Wingdings" pitchFamily="2" charset="2"/>
              <a:buChar char="§"/>
              <a:defRPr/>
            </a:pPr>
            <a:r>
              <a:rPr lang="en-US" sz="1600" b="1" kern="1200" dirty="0">
                <a:latin typeface="Arial"/>
                <a:ea typeface="ＭＳ Ｐゴシック"/>
                <a:cs typeface="+mn-cs"/>
              </a:rPr>
              <a:t>Re-use application models across environments and clouds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Accelerate Application Delivery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Rectangular Callout 7"/>
          <p:cNvSpPr/>
          <p:nvPr/>
        </p:nvSpPr>
        <p:spPr bwMode="auto">
          <a:xfrm>
            <a:off x="3924180" y="2319717"/>
            <a:ext cx="2171820" cy="340519"/>
          </a:xfrm>
          <a:prstGeom prst="wedgeRectCallout">
            <a:avLst>
              <a:gd name="adj1" fmla="val 27968"/>
              <a:gd name="adj2" fmla="val 20286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no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>
                <a:solidFill>
                  <a:schemeClr val="bg1"/>
                </a:solidFill>
              </a:rPr>
              <a:t>Application Blueprint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119033" y="5921593"/>
            <a:ext cx="1506682" cy="340519"/>
          </a:xfrm>
          <a:prstGeom prst="wedgeRoundRectCallout">
            <a:avLst>
              <a:gd name="adj1" fmla="val -242025"/>
              <a:gd name="adj2" fmla="val -18149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no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>
                <a:solidFill>
                  <a:schemeClr val="bg1"/>
                </a:solidFill>
              </a:rPr>
              <a:t>Components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4119033" y="5908893"/>
            <a:ext cx="1506682" cy="340519"/>
          </a:xfrm>
          <a:prstGeom prst="wedgeRoundRectCallout">
            <a:avLst>
              <a:gd name="adj1" fmla="val 176340"/>
              <a:gd name="adj2" fmla="val -18522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no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>
                <a:solidFill>
                  <a:schemeClr val="bg1"/>
                </a:solidFill>
              </a:rPr>
              <a:t>Components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4119033" y="5908893"/>
            <a:ext cx="1506682" cy="340519"/>
          </a:xfrm>
          <a:prstGeom prst="wedgeRoundRectCallout">
            <a:avLst>
              <a:gd name="adj1" fmla="val 182241"/>
              <a:gd name="adj2" fmla="val -57559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no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>
                <a:solidFill>
                  <a:schemeClr val="bg1"/>
                </a:solidFill>
              </a:rPr>
              <a:t>Components</a:t>
            </a: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4119033" y="5908893"/>
            <a:ext cx="1506682" cy="340519"/>
          </a:xfrm>
          <a:prstGeom prst="wedgeRectCallout">
            <a:avLst>
              <a:gd name="adj1" fmla="val 170891"/>
              <a:gd name="adj2" fmla="val -89566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no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>
                <a:solidFill>
                  <a:schemeClr val="bg1"/>
                </a:solidFill>
              </a:rPr>
              <a:t>Components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0" y="2108021"/>
            <a:ext cx="9144000" cy="17342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12700">
            <a:noFill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2391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bourdeau\AppData\Local\Microsoft\Windows\Temporary Internet Files\Content.Outlook\CHI7XM9Z\Screen shot 2013-08-23 at 10 05 58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540080" cy="521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ular Callout 14"/>
          <p:cNvSpPr/>
          <p:nvPr/>
        </p:nvSpPr>
        <p:spPr bwMode="auto">
          <a:xfrm>
            <a:off x="245532" y="5057368"/>
            <a:ext cx="1918013" cy="518151"/>
          </a:xfrm>
          <a:prstGeom prst="wedgeRectCallout">
            <a:avLst>
              <a:gd name="adj1" fmla="val -12165"/>
              <a:gd name="adj2" fmla="val -13803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sp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Extensible to new services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56616" y="171450"/>
            <a:ext cx="8787384" cy="367376"/>
          </a:xfrm>
        </p:spPr>
        <p:txBody>
          <a:bodyPr>
            <a:noAutofit/>
          </a:bodyPr>
          <a:lstStyle/>
          <a:p>
            <a:r>
              <a:rPr lang="en-US" sz="2000" dirty="0" smtClean="0"/>
              <a:t>Self-Service: Applications, Infrastructure, XaaS, Desktops</a:t>
            </a:r>
            <a:endParaRPr lang="en-US" sz="2000" b="0" dirty="0"/>
          </a:p>
        </p:txBody>
      </p:sp>
      <p:sp>
        <p:nvSpPr>
          <p:cNvPr id="13" name="Rectangular Callout 12"/>
          <p:cNvSpPr/>
          <p:nvPr/>
        </p:nvSpPr>
        <p:spPr bwMode="auto">
          <a:xfrm>
            <a:off x="152400" y="1543094"/>
            <a:ext cx="1918013" cy="518151"/>
          </a:xfrm>
          <a:prstGeom prst="wedgeRectCallout">
            <a:avLst>
              <a:gd name="adj1" fmla="val -26251"/>
              <a:gd name="adj2" fmla="val -142049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sp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Portal branding per tenant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7225987" y="1905787"/>
            <a:ext cx="1466493" cy="518151"/>
          </a:xfrm>
          <a:prstGeom prst="wedgeRectCallout">
            <a:avLst>
              <a:gd name="adj1" fmla="val -59095"/>
              <a:gd name="adj2" fmla="val 74532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sp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App </a:t>
            </a:r>
            <a:r>
              <a:rPr lang="en-US" sz="1400" b="1" dirty="0">
                <a:solidFill>
                  <a:schemeClr val="bg1"/>
                </a:solidFill>
              </a:rPr>
              <a:t>s</a:t>
            </a:r>
            <a:r>
              <a:rPr lang="en-US" sz="1400" b="1" dirty="0" smtClean="0">
                <a:solidFill>
                  <a:schemeClr val="bg1"/>
                </a:solidFill>
              </a:rPr>
              <a:t>tore experience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73206" y="4041901"/>
            <a:ext cx="1590339" cy="5136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0000"/>
                </a:solidFill>
              </a:rPr>
              <a:t>Service category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73206" y="762000"/>
            <a:ext cx="931333" cy="32173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0000"/>
                </a:solidFill>
              </a:rPr>
              <a:t>Your logo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089654" y="4791444"/>
            <a:ext cx="1519575" cy="69217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  <a:round/>
            <a:headEnd/>
            <a:tailEnd/>
          </a:ln>
        </p:spPr>
        <p:txBody>
          <a:bodyPr wrap="squar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FF0000"/>
                </a:solidFill>
              </a:rPr>
              <a:t>Custom Service</a:t>
            </a: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6533139" y="4830465"/>
            <a:ext cx="1918013" cy="733595"/>
          </a:xfrm>
          <a:prstGeom prst="wedgeRectCallout">
            <a:avLst>
              <a:gd name="adj1" fmla="val -50087"/>
              <a:gd name="adj2" fmla="val -10464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3210" tIns="43210" rIns="43210" bIns="43210" rtlCol="0" anchor="ctr">
            <a:spAutoFit/>
          </a:bodyPr>
          <a:lstStyle/>
          <a:p>
            <a:pPr algn="ctr">
              <a:spcAft>
                <a:spcPct val="400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Entitlements and Approvals for each item</a:t>
            </a:r>
          </a:p>
        </p:txBody>
      </p:sp>
    </p:spTree>
    <p:extLst>
      <p:ext uri="{BB962C8B-B14F-4D97-AF65-F5344CB8AC3E}">
        <p14:creationId xmlns:p14="http://schemas.microsoft.com/office/powerpoint/2010/main" val="41864232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VMware Professional Services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Services Enabling Success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33354"/>
            <a:ext cx="722904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16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200"/>
              </a:lnSpc>
            </a:pPr>
            <a:r>
              <a:rPr lang="en-US" dirty="0" smtClean="0"/>
              <a:t>The Other Thing That is Changing: Customers  </a:t>
            </a:r>
            <a:br>
              <a:rPr lang="en-US" dirty="0" smtClean="0"/>
            </a:br>
            <a:r>
              <a:rPr lang="en-US" dirty="0" smtClean="0"/>
              <a:t>Want Choice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6"/>
          <a:stretch/>
        </p:blipFill>
        <p:spPr>
          <a:xfrm>
            <a:off x="-29408" y="1285339"/>
            <a:ext cx="9268299" cy="59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748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SDDC Operating Model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 Integrated Approach to SDDC Implementations</a:t>
            </a:r>
            <a:endParaRPr lang="en-US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57200" y="2057400"/>
            <a:ext cx="2560320" cy="56594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Platforms  </a:t>
            </a:r>
            <a:endParaRPr lang="en-US" b="1" dirty="0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>
            <a:off x="457200" y="2743200"/>
            <a:ext cx="2560320" cy="342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ea typeface="ＭＳ Ｐゴシック"/>
              </a:rPr>
              <a:t>Refine architecture to position for private, hybrid, and public cloud deployments</a:t>
            </a:r>
          </a:p>
          <a:p>
            <a:pPr marL="228600"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</a:rPr>
              <a:t>Transformations </a:t>
            </a:r>
            <a:r>
              <a:rPr lang="en-US" dirty="0" smtClean="0">
                <a:ea typeface="ＭＳ Ｐゴシック"/>
              </a:rPr>
              <a:t>services that align </a:t>
            </a:r>
            <a:r>
              <a:rPr lang="en-US" dirty="0">
                <a:ea typeface="ＭＳ Ｐゴシック"/>
              </a:rPr>
              <a:t>IT with the service life-cycle in the core areas of </a:t>
            </a:r>
            <a:r>
              <a:rPr lang="en-US" dirty="0" smtClean="0">
                <a:ea typeface="ＭＳ Ｐゴシック"/>
              </a:rPr>
              <a:t>Platforms, People and Processes</a:t>
            </a:r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3200400" y="2057400"/>
            <a:ext cx="2560320" cy="56594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mtClean="0"/>
              <a:t>People</a:t>
            </a:r>
            <a:endParaRPr lang="en-US" b="1" dirty="0"/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3200400" y="2743200"/>
            <a:ext cx="2560320" cy="342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Skills </a:t>
            </a:r>
            <a:r>
              <a:rPr lang="en-US" sz="1800" dirty="0"/>
              <a:t>Assessment </a:t>
            </a:r>
          </a:p>
          <a:p>
            <a:r>
              <a:rPr lang="en-US" sz="1800" dirty="0"/>
              <a:t>Target State </a:t>
            </a:r>
            <a:r>
              <a:rPr lang="en-US" sz="1800" dirty="0" smtClean="0"/>
              <a:t>Skills</a:t>
            </a:r>
          </a:p>
          <a:p>
            <a:r>
              <a:rPr lang="en-US" sz="1800" dirty="0" smtClean="0"/>
              <a:t>Role-Based Learning</a:t>
            </a:r>
            <a:endParaRPr lang="en-US" sz="1800" dirty="0"/>
          </a:p>
          <a:p>
            <a:r>
              <a:rPr lang="en-US" sz="1800" dirty="0"/>
              <a:t>Organizational </a:t>
            </a:r>
            <a:r>
              <a:rPr lang="en-US" sz="1800" dirty="0" smtClean="0"/>
              <a:t>Design &amp; Change</a:t>
            </a:r>
          </a:p>
          <a:p>
            <a:r>
              <a:rPr lang="en-US" sz="1800" dirty="0"/>
              <a:t>Talent Planning</a:t>
            </a:r>
          </a:p>
          <a:p>
            <a:r>
              <a:rPr lang="en-US" sz="1800" dirty="0" smtClean="0"/>
              <a:t>Talent </a:t>
            </a:r>
            <a:r>
              <a:rPr lang="en-US" sz="1800" dirty="0"/>
              <a:t>Acquisition</a:t>
            </a:r>
          </a:p>
          <a:p>
            <a:r>
              <a:rPr lang="en-US" sz="1800" dirty="0"/>
              <a:t>Talent </a:t>
            </a:r>
            <a:r>
              <a:rPr lang="en-US" sz="1800" dirty="0" smtClean="0"/>
              <a:t>Retention</a:t>
            </a:r>
            <a:endParaRPr lang="en-US" sz="1800" dirty="0"/>
          </a:p>
        </p:txBody>
      </p:sp>
      <p:sp>
        <p:nvSpPr>
          <p:cNvPr id="14" name="Text Placeholder 10"/>
          <p:cNvSpPr txBox="1">
            <a:spLocks/>
          </p:cNvSpPr>
          <p:nvPr/>
        </p:nvSpPr>
        <p:spPr>
          <a:xfrm>
            <a:off x="5974080" y="2057400"/>
            <a:ext cx="2560320" cy="5659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15" name="Content Placeholder 11"/>
          <p:cNvSpPr txBox="1">
            <a:spLocks/>
          </p:cNvSpPr>
          <p:nvPr/>
        </p:nvSpPr>
        <p:spPr>
          <a:xfrm>
            <a:off x="5974080" y="2743200"/>
            <a:ext cx="278892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Strategic Functions</a:t>
            </a:r>
          </a:p>
          <a:p>
            <a:r>
              <a:rPr lang="en-US" sz="1800" dirty="0" smtClean="0"/>
              <a:t>Service Operations</a:t>
            </a:r>
          </a:p>
          <a:p>
            <a:r>
              <a:rPr lang="en-US" sz="1800" dirty="0" smtClean="0"/>
              <a:t>Infrastructure Operations</a:t>
            </a:r>
          </a:p>
          <a:p>
            <a:r>
              <a:rPr lang="en-US" sz="1800" dirty="0" smtClean="0"/>
              <a:t>Relationship Management</a:t>
            </a:r>
          </a:p>
          <a:p>
            <a:r>
              <a:rPr lang="en-US" sz="1800" dirty="0" smtClean="0"/>
              <a:t>Platform Operations</a:t>
            </a:r>
          </a:p>
          <a:p>
            <a:r>
              <a:rPr lang="en-US" sz="1800" dirty="0" smtClean="0"/>
              <a:t>Support Functions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290443343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8" y="1600200"/>
            <a:ext cx="7908079" cy="46584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VMware Professional Services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Accelerate Time to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7457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VMware Professional Services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Accelerating Success for Leading Customers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" y="1910487"/>
            <a:ext cx="3287327" cy="7044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60924"/>
            <a:ext cx="2555250" cy="9058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00" y="1793437"/>
            <a:ext cx="1950450" cy="9752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10" y="2883091"/>
            <a:ext cx="1008012" cy="9532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8" y="3454707"/>
            <a:ext cx="2362200" cy="4507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982929"/>
            <a:ext cx="2517751" cy="3521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52" y="1677591"/>
            <a:ext cx="1573860" cy="10710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14" y="3564381"/>
            <a:ext cx="1573315" cy="13105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17" y="3724337"/>
            <a:ext cx="1095804" cy="10958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86829"/>
            <a:ext cx="1616632" cy="5537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40" y="3756121"/>
            <a:ext cx="1489833" cy="6254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34" y="4797627"/>
            <a:ext cx="1219948" cy="9068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68" y="4942322"/>
            <a:ext cx="1333543" cy="5000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14" y="5595016"/>
            <a:ext cx="2490771" cy="4162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39" y="4327820"/>
            <a:ext cx="1084572" cy="2000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98" y="5196634"/>
            <a:ext cx="1205706" cy="5422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71" y="4972717"/>
            <a:ext cx="1535046" cy="11326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3" y="4820141"/>
            <a:ext cx="1477463" cy="4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64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SDDC Delivers Transformational Benefits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 bwMode="auto">
          <a:xfrm>
            <a:off x="2744647" y="6163388"/>
            <a:ext cx="514579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45720" rtlCol="0">
            <a:spAutoFit/>
          </a:bodyPr>
          <a:lstStyle/>
          <a:p>
            <a:pPr marL="115888" indent="-115888" algn="r" eaLnBrk="1" hangingPunct="1"/>
            <a:r>
              <a:rPr lang="en-US" sz="700" dirty="0" smtClean="0">
                <a:cs typeface="Arial" charset="0"/>
              </a:rPr>
              <a:t>*</a:t>
            </a:r>
            <a:r>
              <a:rPr lang="en-US" sz="700" dirty="0" err="1" smtClean="0">
                <a:cs typeface="Arial" charset="0"/>
              </a:rPr>
              <a:t>Taneja</a:t>
            </a:r>
            <a:r>
              <a:rPr lang="en-US" sz="700" dirty="0" smtClean="0">
                <a:cs typeface="Arial" charset="0"/>
              </a:rPr>
              <a:t> Group Research 2014</a:t>
            </a:r>
            <a:endParaRPr lang="en-US" sz="700" dirty="0" smtClean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834124" y="1457669"/>
            <a:ext cx="2107082" cy="3783231"/>
            <a:chOff x="11588971" y="1884386"/>
            <a:chExt cx="2107082" cy="378322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971" y="2328672"/>
              <a:ext cx="2105025" cy="1371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1588971" y="4561272"/>
              <a:ext cx="2092159" cy="110634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 defTabSz="914363">
                <a:defRPr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594518" y="4761463"/>
              <a:ext cx="210153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Support for over 500 ISV solutions and 80 operating systems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Round Same Side Corner Rectangle 34"/>
            <p:cNvSpPr/>
            <p:nvPr/>
          </p:nvSpPr>
          <p:spPr>
            <a:xfrm>
              <a:off x="11588971" y="1884386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Choice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36" name="Chevron 22"/>
            <p:cNvSpPr/>
            <p:nvPr/>
          </p:nvSpPr>
          <p:spPr>
            <a:xfrm>
              <a:off x="11588971" y="3674637"/>
              <a:ext cx="2097573" cy="90049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914363">
                <a:lnSpc>
                  <a:spcPct val="90000"/>
                </a:lnSpc>
              </a:pPr>
              <a:r>
                <a:rPr lang="en-US" sz="1600" b="1" dirty="0">
                  <a:solidFill>
                    <a:srgbClr val="FFFFFF"/>
                  </a:solidFill>
                </a:rPr>
                <a:t>Your Data Center, Your Terms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7200" y="1457668"/>
            <a:ext cx="2108785" cy="3783229"/>
            <a:chOff x="-4641874" y="1884386"/>
            <a:chExt cx="2108785" cy="378322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41874" y="2319870"/>
              <a:ext cx="2105025" cy="1371600"/>
            </a:xfrm>
            <a:prstGeom prst="rect">
              <a:avLst/>
            </a:prstGeom>
          </p:spPr>
        </p:pic>
        <p:sp>
          <p:nvSpPr>
            <p:cNvPr id="39" name="Round Same Side Corner Rectangle 38"/>
            <p:cNvSpPr/>
            <p:nvPr/>
          </p:nvSpPr>
          <p:spPr>
            <a:xfrm>
              <a:off x="-4636209" y="1884386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Efficiency</a:t>
              </a:r>
              <a:endParaRPr lang="en-US" sz="18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4638428" y="4597422"/>
              <a:ext cx="2103120" cy="107019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 algn="l" defTabSz="914363">
                <a:defRPr/>
              </a:pP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-4634624" y="4790990"/>
              <a:ext cx="21015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Reduce IT capex by 75% </a:t>
              </a:r>
              <a:r>
                <a:rPr lang="en-US" sz="1400" b="1" dirty="0">
                  <a:solidFill>
                    <a:schemeClr val="tx1"/>
                  </a:solidFill>
                </a:rPr>
                <a:t>and opex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by 56%*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Pentagon 17"/>
            <p:cNvSpPr/>
            <p:nvPr/>
          </p:nvSpPr>
          <p:spPr>
            <a:xfrm>
              <a:off x="-4636211" y="3674637"/>
              <a:ext cx="2101707" cy="90049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914363">
                <a:lnSpc>
                  <a:spcPct val="90000"/>
                </a:lnSpc>
              </a:pPr>
              <a:r>
                <a:rPr lang="en-US" sz="1600" b="1" dirty="0">
                  <a:solidFill>
                    <a:srgbClr val="FFFFFF"/>
                  </a:solidFill>
                </a:rPr>
                <a:t>Virtualization Economics, Across the Data Center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421628" y="1457669"/>
            <a:ext cx="2105791" cy="3783231"/>
            <a:chOff x="-2431023" y="1884386"/>
            <a:chExt cx="2105791" cy="378322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0937" y="2319870"/>
              <a:ext cx="2105025" cy="1371600"/>
            </a:xfrm>
            <a:prstGeom prst="rect">
              <a:avLst/>
            </a:prstGeom>
          </p:spPr>
        </p:pic>
        <p:sp>
          <p:nvSpPr>
            <p:cNvPr id="45" name="Round Same Side Corner Rectangle 44"/>
            <p:cNvSpPr/>
            <p:nvPr/>
          </p:nvSpPr>
          <p:spPr>
            <a:xfrm>
              <a:off x="-2428353" y="1884386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Control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2428353" y="4561272"/>
              <a:ext cx="2103121" cy="110634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 algn="l" defTabSz="914363">
                <a:buClr>
                  <a:srgbClr val="FFFFFF"/>
                </a:buClr>
                <a:buSzPct val="100000"/>
              </a:pP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2431023" y="4772839"/>
              <a:ext cx="210153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Reduce downtime </a:t>
              </a:r>
              <a:br>
                <a:rPr lang="en-US" sz="1400" b="1" dirty="0" smtClean="0">
                  <a:solidFill>
                    <a:schemeClr val="tx1"/>
                  </a:solidFill>
                </a:rPr>
              </a:br>
              <a:r>
                <a:rPr lang="en-US" sz="1400" b="1" dirty="0" smtClean="0">
                  <a:solidFill>
                    <a:schemeClr val="tx1"/>
                  </a:solidFill>
                </a:rPr>
                <a:t>for tier 1 applications by 36%*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Chevron 22"/>
            <p:cNvSpPr/>
            <p:nvPr/>
          </p:nvSpPr>
          <p:spPr>
            <a:xfrm>
              <a:off x="-2428353" y="3674637"/>
              <a:ext cx="2103120" cy="90049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914363">
                <a:lnSpc>
                  <a:spcPct val="90000"/>
                </a:lnSpc>
              </a:pPr>
              <a:r>
                <a:rPr lang="en-US" sz="1600" b="1" dirty="0">
                  <a:solidFill>
                    <a:srgbClr val="FFFFFF"/>
                  </a:solidFill>
                </a:rPr>
                <a:t>Business-Aware IT control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19324" y="1457668"/>
            <a:ext cx="2106857" cy="3783229"/>
            <a:chOff x="9387408" y="1884386"/>
            <a:chExt cx="2106857" cy="378322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408" y="2306346"/>
              <a:ext cx="2105025" cy="1371600"/>
            </a:xfrm>
            <a:prstGeom prst="rect">
              <a:avLst/>
            </a:prstGeom>
          </p:spPr>
        </p:pic>
        <p:sp>
          <p:nvSpPr>
            <p:cNvPr id="50" name="Round Same Side Corner Rectangle 49"/>
            <p:cNvSpPr/>
            <p:nvPr/>
          </p:nvSpPr>
          <p:spPr>
            <a:xfrm>
              <a:off x="9391145" y="1884386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Agility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391145" y="4561272"/>
              <a:ext cx="2103120" cy="110634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 defTabSz="914363">
                <a:defRPr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391145" y="4770568"/>
              <a:ext cx="210153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Increase IT productivity by 67%*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Chevron 21"/>
            <p:cNvSpPr/>
            <p:nvPr/>
          </p:nvSpPr>
          <p:spPr>
            <a:xfrm>
              <a:off x="9391145" y="3674637"/>
              <a:ext cx="2100361" cy="90049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0" tIns="91440" rIns="182880" bIns="9144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914363">
                <a:lnSpc>
                  <a:spcPct val="90000"/>
                </a:lnSpc>
              </a:pPr>
              <a:r>
                <a:rPr lang="en-US" sz="1600" b="1" dirty="0" smtClean="0">
                  <a:solidFill>
                    <a:schemeClr val="bg1"/>
                  </a:solidFill>
                </a:rPr>
                <a:t>Apps at</a:t>
              </a:r>
              <a:br>
                <a:rPr lang="en-US" sz="1600" b="1" dirty="0" smtClean="0">
                  <a:solidFill>
                    <a:schemeClr val="bg1"/>
                  </a:solidFill>
                </a:rPr>
              </a:br>
              <a:r>
                <a:rPr lang="en-US" sz="1600" b="1" dirty="0" smtClean="0">
                  <a:solidFill>
                    <a:schemeClr val="bg1"/>
                  </a:solidFill>
                </a:rPr>
                <a:t>Business Speed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2260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5859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Emergence of New IT Pain Points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72743" y="1356064"/>
            <a:ext cx="2105025" cy="3748313"/>
            <a:chOff x="4572000" y="1356060"/>
            <a:chExt cx="2105025" cy="37483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64792"/>
              <a:ext cx="2105025" cy="1371600"/>
            </a:xfrm>
            <a:prstGeom prst="rect">
              <a:avLst/>
            </a:prstGeom>
          </p:spPr>
        </p:pic>
        <p:sp>
          <p:nvSpPr>
            <p:cNvPr id="18" name="Round Same Side Corner Rectangle 17"/>
            <p:cNvSpPr/>
            <p:nvPr/>
          </p:nvSpPr>
          <p:spPr>
            <a:xfrm>
              <a:off x="4573806" y="1356060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Fear of Lock-In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3127169"/>
              <a:ext cx="2099462" cy="197720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 marL="230188" indent="-230188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Managing heterogeneous IT environments</a:t>
              </a:r>
            </a:p>
            <a:p>
              <a:pPr marL="230188" indent="-230188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New applications types e.g. Big data, mobile</a:t>
              </a:r>
            </a:p>
            <a:p>
              <a:pPr marL="230188" indent="-230188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Vendor lock-in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34961" y="1356064"/>
            <a:ext cx="2115406" cy="3748313"/>
            <a:chOff x="2334221" y="1356060"/>
            <a:chExt cx="2115406" cy="37483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864" y="1764792"/>
              <a:ext cx="2105025" cy="1371600"/>
            </a:xfrm>
            <a:prstGeom prst="rect">
              <a:avLst/>
            </a:prstGeom>
          </p:spPr>
        </p:pic>
        <p:sp>
          <p:nvSpPr>
            <p:cNvPr id="17" name="Round Same Side Corner Rectangle 16"/>
            <p:cNvSpPr/>
            <p:nvPr/>
          </p:nvSpPr>
          <p:spPr>
            <a:xfrm>
              <a:off x="2334221" y="1356060"/>
              <a:ext cx="2115406" cy="457200"/>
            </a:xfrm>
            <a:prstGeom prst="round2SameRect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Inflexibility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44303" y="3127169"/>
              <a:ext cx="2099462" cy="197720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171450" indent="-171450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 sz="1100" b="1">
                  <a:solidFill>
                    <a:schemeClr val="tx1"/>
                  </a:solidFill>
                </a:defRPr>
              </a:lvl1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>
                <a:defRPr/>
              </a:pPr>
              <a:r>
                <a:rPr lang="en-US" sz="1400" dirty="0"/>
                <a:t>Slow time to market</a:t>
              </a:r>
            </a:p>
            <a:p>
              <a:pPr>
                <a:defRPr/>
              </a:pPr>
              <a:r>
                <a:rPr lang="en-US" sz="1400" dirty="0"/>
                <a:t>Reactive IT organizations</a:t>
              </a:r>
            </a:p>
            <a:p>
              <a:pPr>
                <a:defRPr/>
              </a:pPr>
              <a:r>
                <a:rPr lang="en-US" sz="1400" dirty="0"/>
                <a:t>Rise of “Shadow IT”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34227" y="1356064"/>
            <a:ext cx="4342705" cy="3748313"/>
            <a:chOff x="2334221" y="1356060"/>
            <a:chExt cx="4342705" cy="374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617" y="1765300"/>
              <a:ext cx="2105025" cy="13716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01" y="1765300"/>
              <a:ext cx="2105025" cy="1371600"/>
            </a:xfrm>
            <a:prstGeom prst="rect">
              <a:avLst/>
            </a:prstGeom>
          </p:spPr>
        </p:pic>
        <p:sp>
          <p:nvSpPr>
            <p:cNvPr id="24" name="Round Same Side Corner Rectangle 23"/>
            <p:cNvSpPr/>
            <p:nvPr/>
          </p:nvSpPr>
          <p:spPr>
            <a:xfrm>
              <a:off x="2334221" y="1356060"/>
              <a:ext cx="2115406" cy="457200"/>
            </a:xfrm>
            <a:prstGeom prst="round2SameRect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>
                  <a:solidFill>
                    <a:srgbClr val="FFFFFF"/>
                  </a:solidFill>
                </a:rPr>
                <a:t>Inefficiency</a:t>
              </a:r>
            </a:p>
          </p:txBody>
        </p:sp>
        <p:sp>
          <p:nvSpPr>
            <p:cNvPr id="25" name="Round Same Side Corner Rectangle 24"/>
            <p:cNvSpPr/>
            <p:nvPr/>
          </p:nvSpPr>
          <p:spPr>
            <a:xfrm>
              <a:off x="4573806" y="1356060"/>
              <a:ext cx="2103120" cy="457200"/>
            </a:xfrm>
            <a:prstGeom prst="round2SameRect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63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</a:rPr>
                <a:t>Downtime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2000" y="3127169"/>
              <a:ext cx="2099462" cy="197720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Challenging to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/>
              </a:r>
              <a:br>
                <a:rPr lang="en-US" sz="1400" b="1" dirty="0" smtClean="0">
                  <a:solidFill>
                    <a:schemeClr val="tx1"/>
                  </a:solidFill>
                </a:rPr>
              </a:br>
              <a:r>
                <a:rPr lang="en-US" sz="1400" b="1" dirty="0" smtClean="0">
                  <a:solidFill>
                    <a:schemeClr val="tx1"/>
                  </a:solidFill>
                </a:rPr>
                <a:t>meet </a:t>
              </a:r>
              <a:r>
                <a:rPr lang="en-US" sz="1400" b="1" dirty="0">
                  <a:solidFill>
                    <a:schemeClr val="tx1"/>
                  </a:solidFill>
                </a:rPr>
                <a:t>SLAs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Long issue identification / resolution times</a:t>
              </a:r>
            </a:p>
            <a:p>
              <a:pPr marL="174625" indent="-174625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Security and compliance issues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44303" y="3127169"/>
              <a:ext cx="2099462" cy="197720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43000">
                  <a:schemeClr val="bg1"/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171450" indent="-171450" algn="l" defTabSz="914363">
                <a:buClr>
                  <a:schemeClr val="accent1">
                    <a:lumMod val="75000"/>
                  </a:schemeClr>
                </a:buClr>
                <a:buFont typeface="Wingdings" pitchFamily="2" charset="2"/>
                <a:buChar char="§"/>
                <a:defRPr sz="1100" b="1">
                  <a:solidFill>
                    <a:schemeClr val="tx1"/>
                  </a:solidFill>
                </a:defRPr>
              </a:lvl1pPr>
              <a:lvl3pPr marL="169863" lvl="2" indent="-169863">
                <a:spcAft>
                  <a:spcPts val="600"/>
                </a:spcAft>
                <a:buClr>
                  <a:srgbClr val="FFFFFF"/>
                </a:buClr>
                <a:buSzPct val="100000"/>
                <a:buFont typeface="Arial" pitchFamily="34" charset="0"/>
                <a:buChar char="•"/>
                <a:defRPr sz="1400" b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defRPr>
              </a:lvl3pPr>
            </a:lstStyle>
            <a:p>
              <a:pPr>
                <a:defRPr/>
              </a:pPr>
              <a:r>
                <a:rPr lang="en-US" sz="1400" dirty="0"/>
                <a:t>High </a:t>
              </a:r>
              <a:r>
                <a:rPr lang="en-US" sz="1400" dirty="0" err="1"/>
                <a:t>capex</a:t>
              </a:r>
              <a:r>
                <a:rPr lang="en-US" sz="1400" dirty="0"/>
                <a:t> and </a:t>
              </a:r>
              <a:r>
                <a:rPr lang="en-US" sz="1400" dirty="0" err="1"/>
                <a:t>opex</a:t>
              </a:r>
              <a:endParaRPr lang="en-US" sz="1400" dirty="0"/>
            </a:p>
            <a:p>
              <a:pPr>
                <a:defRPr/>
              </a:pPr>
              <a:r>
                <a:rPr lang="en-US" sz="1400" dirty="0"/>
                <a:t>High complexity, </a:t>
              </a:r>
              <a:r>
                <a:rPr lang="en-US" sz="1400" dirty="0" err="1"/>
                <a:t>Siloed</a:t>
              </a:r>
              <a:r>
                <a:rPr lang="en-US" sz="1400" dirty="0"/>
                <a:t> IT</a:t>
              </a:r>
            </a:p>
            <a:p>
              <a:pPr>
                <a:defRPr/>
              </a:pPr>
              <a:r>
                <a:rPr lang="en-US" sz="1400" dirty="0"/>
                <a:t>Operational inefficiencies </a:t>
              </a: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89137" y="1255155"/>
            <a:ext cx="4384675" cy="4120179"/>
          </a:xfrm>
          <a:prstGeom prst="rect">
            <a:avLst/>
          </a:prstGeom>
          <a:solidFill>
            <a:schemeClr val="bg1">
              <a:alpha val="88000"/>
            </a:schemeClr>
          </a:solidFill>
          <a:ln w="19050">
            <a:noFill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890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0736E-6 L -0.2349 3.407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98"/>
          <p:cNvSpPr/>
          <p:nvPr/>
        </p:nvSpPr>
        <p:spPr bwMode="auto">
          <a:xfrm>
            <a:off x="1277159" y="1864300"/>
            <a:ext cx="5957318" cy="3608976"/>
          </a:xfrm>
          <a:custGeom>
            <a:avLst/>
            <a:gdLst>
              <a:gd name="connsiteX0" fmla="*/ 0 w 3171825"/>
              <a:gd name="connsiteY0" fmla="*/ 2047875 h 2471737"/>
              <a:gd name="connsiteX1" fmla="*/ 0 w 3171825"/>
              <a:gd name="connsiteY1" fmla="*/ 2471737 h 2471737"/>
              <a:gd name="connsiteX2" fmla="*/ 3052762 w 3171825"/>
              <a:gd name="connsiteY2" fmla="*/ 2138362 h 2471737"/>
              <a:gd name="connsiteX3" fmla="*/ 3171825 w 3171825"/>
              <a:gd name="connsiteY3" fmla="*/ 2124075 h 2471737"/>
              <a:gd name="connsiteX4" fmla="*/ 3171825 w 3171825"/>
              <a:gd name="connsiteY4" fmla="*/ 0 h 2471737"/>
              <a:gd name="connsiteX5" fmla="*/ 3038475 w 3171825"/>
              <a:gd name="connsiteY5" fmla="*/ 223837 h 2471737"/>
              <a:gd name="connsiteX6" fmla="*/ 2762250 w 3171825"/>
              <a:gd name="connsiteY6" fmla="*/ 561975 h 2471737"/>
              <a:gd name="connsiteX7" fmla="*/ 2371725 w 3171825"/>
              <a:gd name="connsiteY7" fmla="*/ 923925 h 2471737"/>
              <a:gd name="connsiteX8" fmla="*/ 1809750 w 3171825"/>
              <a:gd name="connsiteY8" fmla="*/ 1352550 h 2471737"/>
              <a:gd name="connsiteX9" fmla="*/ 1452562 w 3171825"/>
              <a:gd name="connsiteY9" fmla="*/ 1571625 h 2471737"/>
              <a:gd name="connsiteX10" fmla="*/ 738187 w 3171825"/>
              <a:gd name="connsiteY10" fmla="*/ 1890712 h 2471737"/>
              <a:gd name="connsiteX11" fmla="*/ 204787 w 3171825"/>
              <a:gd name="connsiteY11" fmla="*/ 2033587 h 2471737"/>
              <a:gd name="connsiteX12" fmla="*/ 0 w 3171825"/>
              <a:gd name="connsiteY12" fmla="*/ 2047875 h 2471737"/>
              <a:gd name="connsiteX0" fmla="*/ 0 w 3171825"/>
              <a:gd name="connsiteY0" fmla="*/ 2047875 h 2471737"/>
              <a:gd name="connsiteX1" fmla="*/ 0 w 3171825"/>
              <a:gd name="connsiteY1" fmla="*/ 2471737 h 2471737"/>
              <a:gd name="connsiteX2" fmla="*/ 3052762 w 3171825"/>
              <a:gd name="connsiteY2" fmla="*/ 2138362 h 2471737"/>
              <a:gd name="connsiteX3" fmla="*/ 3171825 w 3171825"/>
              <a:gd name="connsiteY3" fmla="*/ 2124075 h 2471737"/>
              <a:gd name="connsiteX4" fmla="*/ 3171825 w 3171825"/>
              <a:gd name="connsiteY4" fmla="*/ 0 h 2471737"/>
              <a:gd name="connsiteX5" fmla="*/ 3038475 w 3171825"/>
              <a:gd name="connsiteY5" fmla="*/ 223837 h 2471737"/>
              <a:gd name="connsiteX6" fmla="*/ 2762250 w 3171825"/>
              <a:gd name="connsiteY6" fmla="*/ 561975 h 2471737"/>
              <a:gd name="connsiteX7" fmla="*/ 2371725 w 3171825"/>
              <a:gd name="connsiteY7" fmla="*/ 923925 h 2471737"/>
              <a:gd name="connsiteX8" fmla="*/ 1809750 w 3171825"/>
              <a:gd name="connsiteY8" fmla="*/ 1352550 h 2471737"/>
              <a:gd name="connsiteX9" fmla="*/ 1452562 w 3171825"/>
              <a:gd name="connsiteY9" fmla="*/ 1571625 h 2471737"/>
              <a:gd name="connsiteX10" fmla="*/ 670960 w 3171825"/>
              <a:gd name="connsiteY10" fmla="*/ 1789183 h 2471737"/>
              <a:gd name="connsiteX11" fmla="*/ 204787 w 3171825"/>
              <a:gd name="connsiteY11" fmla="*/ 2033587 h 2471737"/>
              <a:gd name="connsiteX12" fmla="*/ 0 w 3171825"/>
              <a:gd name="connsiteY12" fmla="*/ 2047875 h 2471737"/>
              <a:gd name="connsiteX0" fmla="*/ 0 w 3171825"/>
              <a:gd name="connsiteY0" fmla="*/ 2047875 h 2471737"/>
              <a:gd name="connsiteX1" fmla="*/ 0 w 3171825"/>
              <a:gd name="connsiteY1" fmla="*/ 2471737 h 2471737"/>
              <a:gd name="connsiteX2" fmla="*/ 3052762 w 3171825"/>
              <a:gd name="connsiteY2" fmla="*/ 2138362 h 2471737"/>
              <a:gd name="connsiteX3" fmla="*/ 3171825 w 3171825"/>
              <a:gd name="connsiteY3" fmla="*/ 2124075 h 2471737"/>
              <a:gd name="connsiteX4" fmla="*/ 3171825 w 3171825"/>
              <a:gd name="connsiteY4" fmla="*/ 0 h 2471737"/>
              <a:gd name="connsiteX5" fmla="*/ 3038475 w 3171825"/>
              <a:gd name="connsiteY5" fmla="*/ 223837 h 2471737"/>
              <a:gd name="connsiteX6" fmla="*/ 2762250 w 3171825"/>
              <a:gd name="connsiteY6" fmla="*/ 561975 h 2471737"/>
              <a:gd name="connsiteX7" fmla="*/ 2371725 w 3171825"/>
              <a:gd name="connsiteY7" fmla="*/ 923925 h 2471737"/>
              <a:gd name="connsiteX8" fmla="*/ 1809750 w 3171825"/>
              <a:gd name="connsiteY8" fmla="*/ 1352550 h 2471737"/>
              <a:gd name="connsiteX9" fmla="*/ 1452562 w 3171825"/>
              <a:gd name="connsiteY9" fmla="*/ 1571625 h 2471737"/>
              <a:gd name="connsiteX10" fmla="*/ 670960 w 3171825"/>
              <a:gd name="connsiteY10" fmla="*/ 1789183 h 2471737"/>
              <a:gd name="connsiteX11" fmla="*/ 204787 w 3171825"/>
              <a:gd name="connsiteY11" fmla="*/ 1900331 h 2471737"/>
              <a:gd name="connsiteX12" fmla="*/ 0 w 3171825"/>
              <a:gd name="connsiteY12" fmla="*/ 2047875 h 2471737"/>
              <a:gd name="connsiteX0" fmla="*/ 0 w 3272666"/>
              <a:gd name="connsiteY0" fmla="*/ 2149403 h 2573265"/>
              <a:gd name="connsiteX1" fmla="*/ 0 w 3272666"/>
              <a:gd name="connsiteY1" fmla="*/ 2573265 h 2573265"/>
              <a:gd name="connsiteX2" fmla="*/ 3052762 w 3272666"/>
              <a:gd name="connsiteY2" fmla="*/ 2239890 h 2573265"/>
              <a:gd name="connsiteX3" fmla="*/ 3171825 w 3272666"/>
              <a:gd name="connsiteY3" fmla="*/ 2225603 h 2573265"/>
              <a:gd name="connsiteX4" fmla="*/ 3272666 w 3272666"/>
              <a:gd name="connsiteY4" fmla="*/ 0 h 2573265"/>
              <a:gd name="connsiteX5" fmla="*/ 3038475 w 3272666"/>
              <a:gd name="connsiteY5" fmla="*/ 325365 h 2573265"/>
              <a:gd name="connsiteX6" fmla="*/ 2762250 w 3272666"/>
              <a:gd name="connsiteY6" fmla="*/ 663503 h 2573265"/>
              <a:gd name="connsiteX7" fmla="*/ 2371725 w 3272666"/>
              <a:gd name="connsiteY7" fmla="*/ 1025453 h 2573265"/>
              <a:gd name="connsiteX8" fmla="*/ 1809750 w 3272666"/>
              <a:gd name="connsiteY8" fmla="*/ 1454078 h 2573265"/>
              <a:gd name="connsiteX9" fmla="*/ 1452562 w 3272666"/>
              <a:gd name="connsiteY9" fmla="*/ 1673153 h 2573265"/>
              <a:gd name="connsiteX10" fmla="*/ 670960 w 3272666"/>
              <a:gd name="connsiteY10" fmla="*/ 1890711 h 2573265"/>
              <a:gd name="connsiteX11" fmla="*/ 204787 w 3272666"/>
              <a:gd name="connsiteY11" fmla="*/ 2001859 h 2573265"/>
              <a:gd name="connsiteX12" fmla="*/ 0 w 3272666"/>
              <a:gd name="connsiteY12" fmla="*/ 2149403 h 2573265"/>
              <a:gd name="connsiteX0" fmla="*/ 0 w 3272666"/>
              <a:gd name="connsiteY0" fmla="*/ 2149403 h 2573265"/>
              <a:gd name="connsiteX1" fmla="*/ 0 w 3272666"/>
              <a:gd name="connsiteY1" fmla="*/ 2573265 h 2573265"/>
              <a:gd name="connsiteX2" fmla="*/ 3052762 w 3272666"/>
              <a:gd name="connsiteY2" fmla="*/ 2239890 h 2573265"/>
              <a:gd name="connsiteX3" fmla="*/ 3180311 w 3272666"/>
              <a:gd name="connsiteY3" fmla="*/ 2417854 h 2573265"/>
              <a:gd name="connsiteX4" fmla="*/ 3272666 w 3272666"/>
              <a:gd name="connsiteY4" fmla="*/ 0 h 2573265"/>
              <a:gd name="connsiteX5" fmla="*/ 3038475 w 3272666"/>
              <a:gd name="connsiteY5" fmla="*/ 325365 h 2573265"/>
              <a:gd name="connsiteX6" fmla="*/ 2762250 w 3272666"/>
              <a:gd name="connsiteY6" fmla="*/ 663503 h 2573265"/>
              <a:gd name="connsiteX7" fmla="*/ 2371725 w 3272666"/>
              <a:gd name="connsiteY7" fmla="*/ 1025453 h 2573265"/>
              <a:gd name="connsiteX8" fmla="*/ 1809750 w 3272666"/>
              <a:gd name="connsiteY8" fmla="*/ 1454078 h 2573265"/>
              <a:gd name="connsiteX9" fmla="*/ 1452562 w 3272666"/>
              <a:gd name="connsiteY9" fmla="*/ 1673153 h 2573265"/>
              <a:gd name="connsiteX10" fmla="*/ 670960 w 3272666"/>
              <a:gd name="connsiteY10" fmla="*/ 1890711 h 2573265"/>
              <a:gd name="connsiteX11" fmla="*/ 204787 w 3272666"/>
              <a:gd name="connsiteY11" fmla="*/ 2001859 h 2573265"/>
              <a:gd name="connsiteX12" fmla="*/ 0 w 3272666"/>
              <a:gd name="connsiteY12" fmla="*/ 2149403 h 2573265"/>
              <a:gd name="connsiteX0" fmla="*/ 0 w 3272666"/>
              <a:gd name="connsiteY0" fmla="*/ 2149403 h 2573265"/>
              <a:gd name="connsiteX1" fmla="*/ 0 w 3272666"/>
              <a:gd name="connsiteY1" fmla="*/ 2573265 h 2573265"/>
              <a:gd name="connsiteX2" fmla="*/ 3027302 w 3272666"/>
              <a:gd name="connsiteY2" fmla="*/ 2419324 h 2573265"/>
              <a:gd name="connsiteX3" fmla="*/ 3180311 w 3272666"/>
              <a:gd name="connsiteY3" fmla="*/ 2417854 h 2573265"/>
              <a:gd name="connsiteX4" fmla="*/ 3272666 w 3272666"/>
              <a:gd name="connsiteY4" fmla="*/ 0 h 2573265"/>
              <a:gd name="connsiteX5" fmla="*/ 3038475 w 3272666"/>
              <a:gd name="connsiteY5" fmla="*/ 325365 h 2573265"/>
              <a:gd name="connsiteX6" fmla="*/ 2762250 w 3272666"/>
              <a:gd name="connsiteY6" fmla="*/ 663503 h 2573265"/>
              <a:gd name="connsiteX7" fmla="*/ 2371725 w 3272666"/>
              <a:gd name="connsiteY7" fmla="*/ 1025453 h 2573265"/>
              <a:gd name="connsiteX8" fmla="*/ 1809750 w 3272666"/>
              <a:gd name="connsiteY8" fmla="*/ 1454078 h 2573265"/>
              <a:gd name="connsiteX9" fmla="*/ 1452562 w 3272666"/>
              <a:gd name="connsiteY9" fmla="*/ 1673153 h 2573265"/>
              <a:gd name="connsiteX10" fmla="*/ 670960 w 3272666"/>
              <a:gd name="connsiteY10" fmla="*/ 1890711 h 2573265"/>
              <a:gd name="connsiteX11" fmla="*/ 204787 w 3272666"/>
              <a:gd name="connsiteY11" fmla="*/ 2001859 h 2573265"/>
              <a:gd name="connsiteX12" fmla="*/ 0 w 3272666"/>
              <a:gd name="connsiteY12" fmla="*/ 2149403 h 2573265"/>
              <a:gd name="connsiteX0" fmla="*/ 0 w 3272666"/>
              <a:gd name="connsiteY0" fmla="*/ 2149403 h 2682207"/>
              <a:gd name="connsiteX1" fmla="*/ 8486 w 3272666"/>
              <a:gd name="connsiteY1" fmla="*/ 2682207 h 2682207"/>
              <a:gd name="connsiteX2" fmla="*/ 3027302 w 3272666"/>
              <a:gd name="connsiteY2" fmla="*/ 2419324 h 2682207"/>
              <a:gd name="connsiteX3" fmla="*/ 3180311 w 3272666"/>
              <a:gd name="connsiteY3" fmla="*/ 2417854 h 2682207"/>
              <a:gd name="connsiteX4" fmla="*/ 3272666 w 3272666"/>
              <a:gd name="connsiteY4" fmla="*/ 0 h 2682207"/>
              <a:gd name="connsiteX5" fmla="*/ 3038475 w 3272666"/>
              <a:gd name="connsiteY5" fmla="*/ 325365 h 2682207"/>
              <a:gd name="connsiteX6" fmla="*/ 2762250 w 3272666"/>
              <a:gd name="connsiteY6" fmla="*/ 663503 h 2682207"/>
              <a:gd name="connsiteX7" fmla="*/ 2371725 w 3272666"/>
              <a:gd name="connsiteY7" fmla="*/ 1025453 h 2682207"/>
              <a:gd name="connsiteX8" fmla="*/ 1809750 w 3272666"/>
              <a:gd name="connsiteY8" fmla="*/ 1454078 h 2682207"/>
              <a:gd name="connsiteX9" fmla="*/ 1452562 w 3272666"/>
              <a:gd name="connsiteY9" fmla="*/ 1673153 h 2682207"/>
              <a:gd name="connsiteX10" fmla="*/ 670960 w 3272666"/>
              <a:gd name="connsiteY10" fmla="*/ 1890711 h 2682207"/>
              <a:gd name="connsiteX11" fmla="*/ 204787 w 3272666"/>
              <a:gd name="connsiteY11" fmla="*/ 2001859 h 2682207"/>
              <a:gd name="connsiteX12" fmla="*/ 0 w 3272666"/>
              <a:gd name="connsiteY12" fmla="*/ 2149403 h 2682207"/>
              <a:gd name="connsiteX0" fmla="*/ 0 w 3272666"/>
              <a:gd name="connsiteY0" fmla="*/ 1995602 h 2682207"/>
              <a:gd name="connsiteX1" fmla="*/ 8486 w 3272666"/>
              <a:gd name="connsiteY1" fmla="*/ 2682207 h 2682207"/>
              <a:gd name="connsiteX2" fmla="*/ 3027302 w 3272666"/>
              <a:gd name="connsiteY2" fmla="*/ 2419324 h 2682207"/>
              <a:gd name="connsiteX3" fmla="*/ 3180311 w 3272666"/>
              <a:gd name="connsiteY3" fmla="*/ 2417854 h 2682207"/>
              <a:gd name="connsiteX4" fmla="*/ 3272666 w 3272666"/>
              <a:gd name="connsiteY4" fmla="*/ 0 h 2682207"/>
              <a:gd name="connsiteX5" fmla="*/ 3038475 w 3272666"/>
              <a:gd name="connsiteY5" fmla="*/ 325365 h 2682207"/>
              <a:gd name="connsiteX6" fmla="*/ 2762250 w 3272666"/>
              <a:gd name="connsiteY6" fmla="*/ 663503 h 2682207"/>
              <a:gd name="connsiteX7" fmla="*/ 2371725 w 3272666"/>
              <a:gd name="connsiteY7" fmla="*/ 1025453 h 2682207"/>
              <a:gd name="connsiteX8" fmla="*/ 1809750 w 3272666"/>
              <a:gd name="connsiteY8" fmla="*/ 1454078 h 2682207"/>
              <a:gd name="connsiteX9" fmla="*/ 1452562 w 3272666"/>
              <a:gd name="connsiteY9" fmla="*/ 1673153 h 2682207"/>
              <a:gd name="connsiteX10" fmla="*/ 670960 w 3272666"/>
              <a:gd name="connsiteY10" fmla="*/ 1890711 h 2682207"/>
              <a:gd name="connsiteX11" fmla="*/ 204787 w 3272666"/>
              <a:gd name="connsiteY11" fmla="*/ 2001859 h 2682207"/>
              <a:gd name="connsiteX12" fmla="*/ 0 w 3272666"/>
              <a:gd name="connsiteY12" fmla="*/ 1995602 h 2682207"/>
              <a:gd name="connsiteX0" fmla="*/ 0 w 3272666"/>
              <a:gd name="connsiteY0" fmla="*/ 1995602 h 2682207"/>
              <a:gd name="connsiteX1" fmla="*/ 8486 w 3272666"/>
              <a:gd name="connsiteY1" fmla="*/ 2682207 h 2682207"/>
              <a:gd name="connsiteX2" fmla="*/ 3047639 w 3272666"/>
              <a:gd name="connsiteY2" fmla="*/ 2610257 h 2682207"/>
              <a:gd name="connsiteX3" fmla="*/ 3180311 w 3272666"/>
              <a:gd name="connsiteY3" fmla="*/ 2417854 h 2682207"/>
              <a:gd name="connsiteX4" fmla="*/ 3272666 w 3272666"/>
              <a:gd name="connsiteY4" fmla="*/ 0 h 2682207"/>
              <a:gd name="connsiteX5" fmla="*/ 3038475 w 3272666"/>
              <a:gd name="connsiteY5" fmla="*/ 325365 h 2682207"/>
              <a:gd name="connsiteX6" fmla="*/ 2762250 w 3272666"/>
              <a:gd name="connsiteY6" fmla="*/ 663503 h 2682207"/>
              <a:gd name="connsiteX7" fmla="*/ 2371725 w 3272666"/>
              <a:gd name="connsiteY7" fmla="*/ 1025453 h 2682207"/>
              <a:gd name="connsiteX8" fmla="*/ 1809750 w 3272666"/>
              <a:gd name="connsiteY8" fmla="*/ 1454078 h 2682207"/>
              <a:gd name="connsiteX9" fmla="*/ 1452562 w 3272666"/>
              <a:gd name="connsiteY9" fmla="*/ 1673153 h 2682207"/>
              <a:gd name="connsiteX10" fmla="*/ 670960 w 3272666"/>
              <a:gd name="connsiteY10" fmla="*/ 1890711 h 2682207"/>
              <a:gd name="connsiteX11" fmla="*/ 204787 w 3272666"/>
              <a:gd name="connsiteY11" fmla="*/ 2001859 h 2682207"/>
              <a:gd name="connsiteX12" fmla="*/ 0 w 3272666"/>
              <a:gd name="connsiteY12" fmla="*/ 1995602 h 2682207"/>
              <a:gd name="connsiteX0" fmla="*/ 0 w 3272666"/>
              <a:gd name="connsiteY0" fmla="*/ 1995602 h 2694492"/>
              <a:gd name="connsiteX1" fmla="*/ 8486 w 3272666"/>
              <a:gd name="connsiteY1" fmla="*/ 2682207 h 2694492"/>
              <a:gd name="connsiteX2" fmla="*/ 3057808 w 3272666"/>
              <a:gd name="connsiteY2" fmla="*/ 2694492 h 2694492"/>
              <a:gd name="connsiteX3" fmla="*/ 3180311 w 3272666"/>
              <a:gd name="connsiteY3" fmla="*/ 2417854 h 2694492"/>
              <a:gd name="connsiteX4" fmla="*/ 3272666 w 3272666"/>
              <a:gd name="connsiteY4" fmla="*/ 0 h 2694492"/>
              <a:gd name="connsiteX5" fmla="*/ 3038475 w 3272666"/>
              <a:gd name="connsiteY5" fmla="*/ 325365 h 2694492"/>
              <a:gd name="connsiteX6" fmla="*/ 2762250 w 3272666"/>
              <a:gd name="connsiteY6" fmla="*/ 663503 h 2694492"/>
              <a:gd name="connsiteX7" fmla="*/ 2371725 w 3272666"/>
              <a:gd name="connsiteY7" fmla="*/ 1025453 h 2694492"/>
              <a:gd name="connsiteX8" fmla="*/ 1809750 w 3272666"/>
              <a:gd name="connsiteY8" fmla="*/ 1454078 h 2694492"/>
              <a:gd name="connsiteX9" fmla="*/ 1452562 w 3272666"/>
              <a:gd name="connsiteY9" fmla="*/ 1673153 h 2694492"/>
              <a:gd name="connsiteX10" fmla="*/ 670960 w 3272666"/>
              <a:gd name="connsiteY10" fmla="*/ 1890711 h 2694492"/>
              <a:gd name="connsiteX11" fmla="*/ 204787 w 3272666"/>
              <a:gd name="connsiteY11" fmla="*/ 2001859 h 2694492"/>
              <a:gd name="connsiteX12" fmla="*/ 0 w 3272666"/>
              <a:gd name="connsiteY12" fmla="*/ 1995602 h 2694492"/>
              <a:gd name="connsiteX0" fmla="*/ 0 w 3272666"/>
              <a:gd name="connsiteY0" fmla="*/ 1995602 h 2682207"/>
              <a:gd name="connsiteX1" fmla="*/ 8486 w 3272666"/>
              <a:gd name="connsiteY1" fmla="*/ 2682207 h 2682207"/>
              <a:gd name="connsiteX2" fmla="*/ 3169663 w 3272666"/>
              <a:gd name="connsiteY2" fmla="*/ 2677645 h 2682207"/>
              <a:gd name="connsiteX3" fmla="*/ 3180311 w 3272666"/>
              <a:gd name="connsiteY3" fmla="*/ 2417854 h 2682207"/>
              <a:gd name="connsiteX4" fmla="*/ 3272666 w 3272666"/>
              <a:gd name="connsiteY4" fmla="*/ 0 h 2682207"/>
              <a:gd name="connsiteX5" fmla="*/ 3038475 w 3272666"/>
              <a:gd name="connsiteY5" fmla="*/ 325365 h 2682207"/>
              <a:gd name="connsiteX6" fmla="*/ 2762250 w 3272666"/>
              <a:gd name="connsiteY6" fmla="*/ 663503 h 2682207"/>
              <a:gd name="connsiteX7" fmla="*/ 2371725 w 3272666"/>
              <a:gd name="connsiteY7" fmla="*/ 1025453 h 2682207"/>
              <a:gd name="connsiteX8" fmla="*/ 1809750 w 3272666"/>
              <a:gd name="connsiteY8" fmla="*/ 1454078 h 2682207"/>
              <a:gd name="connsiteX9" fmla="*/ 1452562 w 3272666"/>
              <a:gd name="connsiteY9" fmla="*/ 1673153 h 2682207"/>
              <a:gd name="connsiteX10" fmla="*/ 670960 w 3272666"/>
              <a:gd name="connsiteY10" fmla="*/ 1890711 h 2682207"/>
              <a:gd name="connsiteX11" fmla="*/ 204787 w 3272666"/>
              <a:gd name="connsiteY11" fmla="*/ 2001859 h 2682207"/>
              <a:gd name="connsiteX12" fmla="*/ 0 w 3272666"/>
              <a:gd name="connsiteY12" fmla="*/ 1995602 h 2682207"/>
              <a:gd name="connsiteX0" fmla="*/ 0 w 3272666"/>
              <a:gd name="connsiteY0" fmla="*/ 1995602 h 2682207"/>
              <a:gd name="connsiteX1" fmla="*/ 8486 w 3272666"/>
              <a:gd name="connsiteY1" fmla="*/ 2682207 h 2682207"/>
              <a:gd name="connsiteX2" fmla="*/ 3215422 w 3272666"/>
              <a:gd name="connsiteY2" fmla="*/ 2677645 h 2682207"/>
              <a:gd name="connsiteX3" fmla="*/ 3180311 w 3272666"/>
              <a:gd name="connsiteY3" fmla="*/ 2417854 h 2682207"/>
              <a:gd name="connsiteX4" fmla="*/ 3272666 w 3272666"/>
              <a:gd name="connsiteY4" fmla="*/ 0 h 2682207"/>
              <a:gd name="connsiteX5" fmla="*/ 3038475 w 3272666"/>
              <a:gd name="connsiteY5" fmla="*/ 325365 h 2682207"/>
              <a:gd name="connsiteX6" fmla="*/ 2762250 w 3272666"/>
              <a:gd name="connsiteY6" fmla="*/ 663503 h 2682207"/>
              <a:gd name="connsiteX7" fmla="*/ 2371725 w 3272666"/>
              <a:gd name="connsiteY7" fmla="*/ 1025453 h 2682207"/>
              <a:gd name="connsiteX8" fmla="*/ 1809750 w 3272666"/>
              <a:gd name="connsiteY8" fmla="*/ 1454078 h 2682207"/>
              <a:gd name="connsiteX9" fmla="*/ 1452562 w 3272666"/>
              <a:gd name="connsiteY9" fmla="*/ 1673153 h 2682207"/>
              <a:gd name="connsiteX10" fmla="*/ 670960 w 3272666"/>
              <a:gd name="connsiteY10" fmla="*/ 1890711 h 2682207"/>
              <a:gd name="connsiteX11" fmla="*/ 204787 w 3272666"/>
              <a:gd name="connsiteY11" fmla="*/ 2001859 h 2682207"/>
              <a:gd name="connsiteX12" fmla="*/ 0 w 3272666"/>
              <a:gd name="connsiteY12" fmla="*/ 1995602 h 2682207"/>
              <a:gd name="connsiteX0" fmla="*/ 0 w 3281996"/>
              <a:gd name="connsiteY0" fmla="*/ 1995602 h 2682207"/>
              <a:gd name="connsiteX1" fmla="*/ 8486 w 3281996"/>
              <a:gd name="connsiteY1" fmla="*/ 2682207 h 2682207"/>
              <a:gd name="connsiteX2" fmla="*/ 3215422 w 3281996"/>
              <a:gd name="connsiteY2" fmla="*/ 2677645 h 2682207"/>
              <a:gd name="connsiteX3" fmla="*/ 3281996 w 3281996"/>
              <a:gd name="connsiteY3" fmla="*/ 2412239 h 2682207"/>
              <a:gd name="connsiteX4" fmla="*/ 3272666 w 3281996"/>
              <a:gd name="connsiteY4" fmla="*/ 0 h 2682207"/>
              <a:gd name="connsiteX5" fmla="*/ 3038475 w 3281996"/>
              <a:gd name="connsiteY5" fmla="*/ 325365 h 2682207"/>
              <a:gd name="connsiteX6" fmla="*/ 2762250 w 3281996"/>
              <a:gd name="connsiteY6" fmla="*/ 663503 h 2682207"/>
              <a:gd name="connsiteX7" fmla="*/ 2371725 w 3281996"/>
              <a:gd name="connsiteY7" fmla="*/ 1025453 h 2682207"/>
              <a:gd name="connsiteX8" fmla="*/ 1809750 w 3281996"/>
              <a:gd name="connsiteY8" fmla="*/ 1454078 h 2682207"/>
              <a:gd name="connsiteX9" fmla="*/ 1452562 w 3281996"/>
              <a:gd name="connsiteY9" fmla="*/ 1673153 h 2682207"/>
              <a:gd name="connsiteX10" fmla="*/ 670960 w 3281996"/>
              <a:gd name="connsiteY10" fmla="*/ 1890711 h 2682207"/>
              <a:gd name="connsiteX11" fmla="*/ 204787 w 3281996"/>
              <a:gd name="connsiteY11" fmla="*/ 2001859 h 2682207"/>
              <a:gd name="connsiteX12" fmla="*/ 0 w 3281996"/>
              <a:gd name="connsiteY12" fmla="*/ 1995602 h 2682207"/>
              <a:gd name="connsiteX0" fmla="*/ 0 w 3281996"/>
              <a:gd name="connsiteY0" fmla="*/ 1995602 h 2682207"/>
              <a:gd name="connsiteX1" fmla="*/ 8486 w 3281996"/>
              <a:gd name="connsiteY1" fmla="*/ 2682207 h 2682207"/>
              <a:gd name="connsiteX2" fmla="*/ 3281518 w 3281996"/>
              <a:gd name="connsiteY2" fmla="*/ 2672030 h 2682207"/>
              <a:gd name="connsiteX3" fmla="*/ 3281996 w 3281996"/>
              <a:gd name="connsiteY3" fmla="*/ 2412239 h 2682207"/>
              <a:gd name="connsiteX4" fmla="*/ 3272666 w 3281996"/>
              <a:gd name="connsiteY4" fmla="*/ 0 h 2682207"/>
              <a:gd name="connsiteX5" fmla="*/ 3038475 w 3281996"/>
              <a:gd name="connsiteY5" fmla="*/ 325365 h 2682207"/>
              <a:gd name="connsiteX6" fmla="*/ 2762250 w 3281996"/>
              <a:gd name="connsiteY6" fmla="*/ 663503 h 2682207"/>
              <a:gd name="connsiteX7" fmla="*/ 2371725 w 3281996"/>
              <a:gd name="connsiteY7" fmla="*/ 1025453 h 2682207"/>
              <a:gd name="connsiteX8" fmla="*/ 1809750 w 3281996"/>
              <a:gd name="connsiteY8" fmla="*/ 1454078 h 2682207"/>
              <a:gd name="connsiteX9" fmla="*/ 1452562 w 3281996"/>
              <a:gd name="connsiteY9" fmla="*/ 1673153 h 2682207"/>
              <a:gd name="connsiteX10" fmla="*/ 670960 w 3281996"/>
              <a:gd name="connsiteY10" fmla="*/ 1890711 h 2682207"/>
              <a:gd name="connsiteX11" fmla="*/ 204787 w 3281996"/>
              <a:gd name="connsiteY11" fmla="*/ 2001859 h 2682207"/>
              <a:gd name="connsiteX12" fmla="*/ 0 w 3281996"/>
              <a:gd name="connsiteY12" fmla="*/ 1995602 h 2682207"/>
              <a:gd name="connsiteX0" fmla="*/ 0 w 3317586"/>
              <a:gd name="connsiteY0" fmla="*/ 1989986 h 2682207"/>
              <a:gd name="connsiteX1" fmla="*/ 44076 w 3317586"/>
              <a:gd name="connsiteY1" fmla="*/ 2682207 h 2682207"/>
              <a:gd name="connsiteX2" fmla="*/ 3317108 w 3317586"/>
              <a:gd name="connsiteY2" fmla="*/ 2672030 h 2682207"/>
              <a:gd name="connsiteX3" fmla="*/ 3317586 w 3317586"/>
              <a:gd name="connsiteY3" fmla="*/ 2412239 h 2682207"/>
              <a:gd name="connsiteX4" fmla="*/ 3308256 w 3317586"/>
              <a:gd name="connsiteY4" fmla="*/ 0 h 2682207"/>
              <a:gd name="connsiteX5" fmla="*/ 3074065 w 3317586"/>
              <a:gd name="connsiteY5" fmla="*/ 325365 h 2682207"/>
              <a:gd name="connsiteX6" fmla="*/ 2797840 w 3317586"/>
              <a:gd name="connsiteY6" fmla="*/ 663503 h 2682207"/>
              <a:gd name="connsiteX7" fmla="*/ 2407315 w 3317586"/>
              <a:gd name="connsiteY7" fmla="*/ 1025453 h 2682207"/>
              <a:gd name="connsiteX8" fmla="*/ 1845340 w 3317586"/>
              <a:gd name="connsiteY8" fmla="*/ 1454078 h 2682207"/>
              <a:gd name="connsiteX9" fmla="*/ 1488152 w 3317586"/>
              <a:gd name="connsiteY9" fmla="*/ 1673153 h 2682207"/>
              <a:gd name="connsiteX10" fmla="*/ 706550 w 3317586"/>
              <a:gd name="connsiteY10" fmla="*/ 1890711 h 2682207"/>
              <a:gd name="connsiteX11" fmla="*/ 240377 w 3317586"/>
              <a:gd name="connsiteY11" fmla="*/ 2001859 h 2682207"/>
              <a:gd name="connsiteX12" fmla="*/ 0 w 3317586"/>
              <a:gd name="connsiteY12" fmla="*/ 1989986 h 2682207"/>
              <a:gd name="connsiteX0" fmla="*/ 27104 w 3344690"/>
              <a:gd name="connsiteY0" fmla="*/ 1989986 h 2699054"/>
              <a:gd name="connsiteX1" fmla="*/ 0 w 3344690"/>
              <a:gd name="connsiteY1" fmla="*/ 2699054 h 2699054"/>
              <a:gd name="connsiteX2" fmla="*/ 3344212 w 3344690"/>
              <a:gd name="connsiteY2" fmla="*/ 2672030 h 2699054"/>
              <a:gd name="connsiteX3" fmla="*/ 3344690 w 3344690"/>
              <a:gd name="connsiteY3" fmla="*/ 2412239 h 2699054"/>
              <a:gd name="connsiteX4" fmla="*/ 3335360 w 3344690"/>
              <a:gd name="connsiteY4" fmla="*/ 0 h 2699054"/>
              <a:gd name="connsiteX5" fmla="*/ 3101169 w 3344690"/>
              <a:gd name="connsiteY5" fmla="*/ 325365 h 2699054"/>
              <a:gd name="connsiteX6" fmla="*/ 2824944 w 3344690"/>
              <a:gd name="connsiteY6" fmla="*/ 663503 h 2699054"/>
              <a:gd name="connsiteX7" fmla="*/ 2434419 w 3344690"/>
              <a:gd name="connsiteY7" fmla="*/ 1025453 h 2699054"/>
              <a:gd name="connsiteX8" fmla="*/ 1872444 w 3344690"/>
              <a:gd name="connsiteY8" fmla="*/ 1454078 h 2699054"/>
              <a:gd name="connsiteX9" fmla="*/ 1515256 w 3344690"/>
              <a:gd name="connsiteY9" fmla="*/ 1673153 h 2699054"/>
              <a:gd name="connsiteX10" fmla="*/ 733654 w 3344690"/>
              <a:gd name="connsiteY10" fmla="*/ 1890711 h 2699054"/>
              <a:gd name="connsiteX11" fmla="*/ 267481 w 3344690"/>
              <a:gd name="connsiteY11" fmla="*/ 2001859 h 2699054"/>
              <a:gd name="connsiteX12" fmla="*/ 27104 w 3344690"/>
              <a:gd name="connsiteY12" fmla="*/ 1989986 h 2699054"/>
              <a:gd name="connsiteX0" fmla="*/ 27104 w 3344690"/>
              <a:gd name="connsiteY0" fmla="*/ 1989986 h 2699054"/>
              <a:gd name="connsiteX1" fmla="*/ 0 w 3344690"/>
              <a:gd name="connsiteY1" fmla="*/ 2699054 h 2699054"/>
              <a:gd name="connsiteX2" fmla="*/ 3344212 w 3344690"/>
              <a:gd name="connsiteY2" fmla="*/ 2672030 h 2699054"/>
              <a:gd name="connsiteX3" fmla="*/ 3344690 w 3344690"/>
              <a:gd name="connsiteY3" fmla="*/ 2412239 h 2699054"/>
              <a:gd name="connsiteX4" fmla="*/ 3335360 w 3344690"/>
              <a:gd name="connsiteY4" fmla="*/ 0 h 2699054"/>
              <a:gd name="connsiteX5" fmla="*/ 3101169 w 3344690"/>
              <a:gd name="connsiteY5" fmla="*/ 325365 h 2699054"/>
              <a:gd name="connsiteX6" fmla="*/ 2824944 w 3344690"/>
              <a:gd name="connsiteY6" fmla="*/ 663503 h 2699054"/>
              <a:gd name="connsiteX7" fmla="*/ 2434419 w 3344690"/>
              <a:gd name="connsiteY7" fmla="*/ 1025453 h 2699054"/>
              <a:gd name="connsiteX8" fmla="*/ 1872444 w 3344690"/>
              <a:gd name="connsiteY8" fmla="*/ 1454078 h 2699054"/>
              <a:gd name="connsiteX9" fmla="*/ 1515256 w 3344690"/>
              <a:gd name="connsiteY9" fmla="*/ 1673153 h 2699054"/>
              <a:gd name="connsiteX10" fmla="*/ 733654 w 3344690"/>
              <a:gd name="connsiteY10" fmla="*/ 1890711 h 2699054"/>
              <a:gd name="connsiteX11" fmla="*/ 272565 w 3344690"/>
              <a:gd name="connsiteY11" fmla="*/ 1934471 h 2699054"/>
              <a:gd name="connsiteX12" fmla="*/ 27104 w 3344690"/>
              <a:gd name="connsiteY12" fmla="*/ 1989986 h 2699054"/>
              <a:gd name="connsiteX0" fmla="*/ 27104 w 3344690"/>
              <a:gd name="connsiteY0" fmla="*/ 1989986 h 2699054"/>
              <a:gd name="connsiteX1" fmla="*/ 0 w 3344690"/>
              <a:gd name="connsiteY1" fmla="*/ 2699054 h 2699054"/>
              <a:gd name="connsiteX2" fmla="*/ 3344212 w 3344690"/>
              <a:gd name="connsiteY2" fmla="*/ 2672030 h 2699054"/>
              <a:gd name="connsiteX3" fmla="*/ 3344690 w 3344690"/>
              <a:gd name="connsiteY3" fmla="*/ 2412239 h 2699054"/>
              <a:gd name="connsiteX4" fmla="*/ 3335360 w 3344690"/>
              <a:gd name="connsiteY4" fmla="*/ 0 h 2699054"/>
              <a:gd name="connsiteX5" fmla="*/ 3091001 w 3344690"/>
              <a:gd name="connsiteY5" fmla="*/ 218667 h 2699054"/>
              <a:gd name="connsiteX6" fmla="*/ 2824944 w 3344690"/>
              <a:gd name="connsiteY6" fmla="*/ 663503 h 2699054"/>
              <a:gd name="connsiteX7" fmla="*/ 2434419 w 3344690"/>
              <a:gd name="connsiteY7" fmla="*/ 1025453 h 2699054"/>
              <a:gd name="connsiteX8" fmla="*/ 1872444 w 3344690"/>
              <a:gd name="connsiteY8" fmla="*/ 1454078 h 2699054"/>
              <a:gd name="connsiteX9" fmla="*/ 1515256 w 3344690"/>
              <a:gd name="connsiteY9" fmla="*/ 1673153 h 2699054"/>
              <a:gd name="connsiteX10" fmla="*/ 733654 w 3344690"/>
              <a:gd name="connsiteY10" fmla="*/ 1890711 h 2699054"/>
              <a:gd name="connsiteX11" fmla="*/ 272565 w 3344690"/>
              <a:gd name="connsiteY11" fmla="*/ 1934471 h 2699054"/>
              <a:gd name="connsiteX12" fmla="*/ 27104 w 3344690"/>
              <a:gd name="connsiteY12" fmla="*/ 1989986 h 2699054"/>
              <a:gd name="connsiteX0" fmla="*/ 27104 w 3344690"/>
              <a:gd name="connsiteY0" fmla="*/ 1989986 h 2699054"/>
              <a:gd name="connsiteX1" fmla="*/ 0 w 3344690"/>
              <a:gd name="connsiteY1" fmla="*/ 2699054 h 2699054"/>
              <a:gd name="connsiteX2" fmla="*/ 3344212 w 3344690"/>
              <a:gd name="connsiteY2" fmla="*/ 2672030 h 2699054"/>
              <a:gd name="connsiteX3" fmla="*/ 3344690 w 3344690"/>
              <a:gd name="connsiteY3" fmla="*/ 2412239 h 2699054"/>
              <a:gd name="connsiteX4" fmla="*/ 3335360 w 3344690"/>
              <a:gd name="connsiteY4" fmla="*/ 0 h 2699054"/>
              <a:gd name="connsiteX5" fmla="*/ 3091001 w 3344690"/>
              <a:gd name="connsiteY5" fmla="*/ 594917 h 2699054"/>
              <a:gd name="connsiteX6" fmla="*/ 2824944 w 3344690"/>
              <a:gd name="connsiteY6" fmla="*/ 663503 h 2699054"/>
              <a:gd name="connsiteX7" fmla="*/ 2434419 w 3344690"/>
              <a:gd name="connsiteY7" fmla="*/ 1025453 h 2699054"/>
              <a:gd name="connsiteX8" fmla="*/ 1872444 w 3344690"/>
              <a:gd name="connsiteY8" fmla="*/ 1454078 h 2699054"/>
              <a:gd name="connsiteX9" fmla="*/ 1515256 w 3344690"/>
              <a:gd name="connsiteY9" fmla="*/ 1673153 h 2699054"/>
              <a:gd name="connsiteX10" fmla="*/ 733654 w 3344690"/>
              <a:gd name="connsiteY10" fmla="*/ 1890711 h 2699054"/>
              <a:gd name="connsiteX11" fmla="*/ 272565 w 3344690"/>
              <a:gd name="connsiteY11" fmla="*/ 1934471 h 2699054"/>
              <a:gd name="connsiteX12" fmla="*/ 27104 w 3344690"/>
              <a:gd name="connsiteY12" fmla="*/ 1989986 h 2699054"/>
              <a:gd name="connsiteX0" fmla="*/ 27104 w 3344690"/>
              <a:gd name="connsiteY0" fmla="*/ 1989986 h 2699054"/>
              <a:gd name="connsiteX1" fmla="*/ 0 w 3344690"/>
              <a:gd name="connsiteY1" fmla="*/ 2699054 h 2699054"/>
              <a:gd name="connsiteX2" fmla="*/ 3344212 w 3344690"/>
              <a:gd name="connsiteY2" fmla="*/ 2672030 h 2699054"/>
              <a:gd name="connsiteX3" fmla="*/ 3344690 w 3344690"/>
              <a:gd name="connsiteY3" fmla="*/ 2412239 h 2699054"/>
              <a:gd name="connsiteX4" fmla="*/ 3335360 w 3344690"/>
              <a:gd name="connsiteY4" fmla="*/ 0 h 2699054"/>
              <a:gd name="connsiteX5" fmla="*/ 3091001 w 3344690"/>
              <a:gd name="connsiteY5" fmla="*/ 594917 h 2699054"/>
              <a:gd name="connsiteX6" fmla="*/ 2819860 w 3344690"/>
              <a:gd name="connsiteY6" fmla="*/ 966749 h 2699054"/>
              <a:gd name="connsiteX7" fmla="*/ 2434419 w 3344690"/>
              <a:gd name="connsiteY7" fmla="*/ 1025453 h 2699054"/>
              <a:gd name="connsiteX8" fmla="*/ 1872444 w 3344690"/>
              <a:gd name="connsiteY8" fmla="*/ 1454078 h 2699054"/>
              <a:gd name="connsiteX9" fmla="*/ 1515256 w 3344690"/>
              <a:gd name="connsiteY9" fmla="*/ 1673153 h 2699054"/>
              <a:gd name="connsiteX10" fmla="*/ 733654 w 3344690"/>
              <a:gd name="connsiteY10" fmla="*/ 1890711 h 2699054"/>
              <a:gd name="connsiteX11" fmla="*/ 272565 w 3344690"/>
              <a:gd name="connsiteY11" fmla="*/ 1934471 h 2699054"/>
              <a:gd name="connsiteX12" fmla="*/ 27104 w 3344690"/>
              <a:gd name="connsiteY12" fmla="*/ 1989986 h 2699054"/>
              <a:gd name="connsiteX0" fmla="*/ 27104 w 3344690"/>
              <a:gd name="connsiteY0" fmla="*/ 1989986 h 2699054"/>
              <a:gd name="connsiteX1" fmla="*/ 0 w 3344690"/>
              <a:gd name="connsiteY1" fmla="*/ 2699054 h 2699054"/>
              <a:gd name="connsiteX2" fmla="*/ 3344212 w 3344690"/>
              <a:gd name="connsiteY2" fmla="*/ 2672030 h 2699054"/>
              <a:gd name="connsiteX3" fmla="*/ 3344690 w 3344690"/>
              <a:gd name="connsiteY3" fmla="*/ 2412239 h 2699054"/>
              <a:gd name="connsiteX4" fmla="*/ 3335360 w 3344690"/>
              <a:gd name="connsiteY4" fmla="*/ 0 h 2699054"/>
              <a:gd name="connsiteX5" fmla="*/ 3091001 w 3344690"/>
              <a:gd name="connsiteY5" fmla="*/ 594917 h 2699054"/>
              <a:gd name="connsiteX6" fmla="*/ 2819860 w 3344690"/>
              <a:gd name="connsiteY6" fmla="*/ 966749 h 2699054"/>
              <a:gd name="connsiteX7" fmla="*/ 2429335 w 3344690"/>
              <a:gd name="connsiteY7" fmla="*/ 1216386 h 2699054"/>
              <a:gd name="connsiteX8" fmla="*/ 1872444 w 3344690"/>
              <a:gd name="connsiteY8" fmla="*/ 1454078 h 2699054"/>
              <a:gd name="connsiteX9" fmla="*/ 1515256 w 3344690"/>
              <a:gd name="connsiteY9" fmla="*/ 1673153 h 2699054"/>
              <a:gd name="connsiteX10" fmla="*/ 733654 w 3344690"/>
              <a:gd name="connsiteY10" fmla="*/ 1890711 h 2699054"/>
              <a:gd name="connsiteX11" fmla="*/ 272565 w 3344690"/>
              <a:gd name="connsiteY11" fmla="*/ 1934471 h 2699054"/>
              <a:gd name="connsiteX12" fmla="*/ 27104 w 3344690"/>
              <a:gd name="connsiteY12" fmla="*/ 1989986 h 2699054"/>
              <a:gd name="connsiteX0" fmla="*/ 27104 w 3345528"/>
              <a:gd name="connsiteY0" fmla="*/ 1529501 h 2238569"/>
              <a:gd name="connsiteX1" fmla="*/ 0 w 3345528"/>
              <a:gd name="connsiteY1" fmla="*/ 2238569 h 2238569"/>
              <a:gd name="connsiteX2" fmla="*/ 3344212 w 3345528"/>
              <a:gd name="connsiteY2" fmla="*/ 2211545 h 2238569"/>
              <a:gd name="connsiteX3" fmla="*/ 3344690 w 3345528"/>
              <a:gd name="connsiteY3" fmla="*/ 1951754 h 2238569"/>
              <a:gd name="connsiteX4" fmla="*/ 3345528 w 3345528"/>
              <a:gd name="connsiteY4" fmla="*/ 0 h 2238569"/>
              <a:gd name="connsiteX5" fmla="*/ 3091001 w 3345528"/>
              <a:gd name="connsiteY5" fmla="*/ 134432 h 2238569"/>
              <a:gd name="connsiteX6" fmla="*/ 2819860 w 3345528"/>
              <a:gd name="connsiteY6" fmla="*/ 506264 h 2238569"/>
              <a:gd name="connsiteX7" fmla="*/ 2429335 w 3345528"/>
              <a:gd name="connsiteY7" fmla="*/ 755901 h 2238569"/>
              <a:gd name="connsiteX8" fmla="*/ 1872444 w 3345528"/>
              <a:gd name="connsiteY8" fmla="*/ 993593 h 2238569"/>
              <a:gd name="connsiteX9" fmla="*/ 1515256 w 3345528"/>
              <a:gd name="connsiteY9" fmla="*/ 1212668 h 2238569"/>
              <a:gd name="connsiteX10" fmla="*/ 733654 w 3345528"/>
              <a:gd name="connsiteY10" fmla="*/ 1430226 h 2238569"/>
              <a:gd name="connsiteX11" fmla="*/ 272565 w 3345528"/>
              <a:gd name="connsiteY11" fmla="*/ 1473986 h 2238569"/>
              <a:gd name="connsiteX12" fmla="*/ 27104 w 3345528"/>
              <a:gd name="connsiteY12" fmla="*/ 1529501 h 2238569"/>
              <a:gd name="connsiteX0" fmla="*/ 27104 w 3345528"/>
              <a:gd name="connsiteY0" fmla="*/ 1529501 h 2238569"/>
              <a:gd name="connsiteX1" fmla="*/ 0 w 3345528"/>
              <a:gd name="connsiteY1" fmla="*/ 2238569 h 2238569"/>
              <a:gd name="connsiteX2" fmla="*/ 3344212 w 3345528"/>
              <a:gd name="connsiteY2" fmla="*/ 2211545 h 2238569"/>
              <a:gd name="connsiteX3" fmla="*/ 3344690 w 3345528"/>
              <a:gd name="connsiteY3" fmla="*/ 1951754 h 2238569"/>
              <a:gd name="connsiteX4" fmla="*/ 3345528 w 3345528"/>
              <a:gd name="connsiteY4" fmla="*/ 0 h 2238569"/>
              <a:gd name="connsiteX5" fmla="*/ 3106254 w 3345528"/>
              <a:gd name="connsiteY5" fmla="*/ 342212 h 2238569"/>
              <a:gd name="connsiteX6" fmla="*/ 2819860 w 3345528"/>
              <a:gd name="connsiteY6" fmla="*/ 506264 h 2238569"/>
              <a:gd name="connsiteX7" fmla="*/ 2429335 w 3345528"/>
              <a:gd name="connsiteY7" fmla="*/ 755901 h 2238569"/>
              <a:gd name="connsiteX8" fmla="*/ 1872444 w 3345528"/>
              <a:gd name="connsiteY8" fmla="*/ 993593 h 2238569"/>
              <a:gd name="connsiteX9" fmla="*/ 1515256 w 3345528"/>
              <a:gd name="connsiteY9" fmla="*/ 1212668 h 2238569"/>
              <a:gd name="connsiteX10" fmla="*/ 733654 w 3345528"/>
              <a:gd name="connsiteY10" fmla="*/ 1430226 h 2238569"/>
              <a:gd name="connsiteX11" fmla="*/ 272565 w 3345528"/>
              <a:gd name="connsiteY11" fmla="*/ 1473986 h 2238569"/>
              <a:gd name="connsiteX12" fmla="*/ 27104 w 3345528"/>
              <a:gd name="connsiteY12" fmla="*/ 1529501 h 2238569"/>
              <a:gd name="connsiteX0" fmla="*/ 27104 w 3345528"/>
              <a:gd name="connsiteY0" fmla="*/ 1529501 h 2238569"/>
              <a:gd name="connsiteX1" fmla="*/ 0 w 3345528"/>
              <a:gd name="connsiteY1" fmla="*/ 2238569 h 2238569"/>
              <a:gd name="connsiteX2" fmla="*/ 3344212 w 3345528"/>
              <a:gd name="connsiteY2" fmla="*/ 2211545 h 2238569"/>
              <a:gd name="connsiteX3" fmla="*/ 3344690 w 3345528"/>
              <a:gd name="connsiteY3" fmla="*/ 1951754 h 2238569"/>
              <a:gd name="connsiteX4" fmla="*/ 3345528 w 3345528"/>
              <a:gd name="connsiteY4" fmla="*/ 0 h 2238569"/>
              <a:gd name="connsiteX5" fmla="*/ 3106254 w 3345528"/>
              <a:gd name="connsiteY5" fmla="*/ 342212 h 2238569"/>
              <a:gd name="connsiteX6" fmla="*/ 2819860 w 3345528"/>
              <a:gd name="connsiteY6" fmla="*/ 506264 h 2238569"/>
              <a:gd name="connsiteX7" fmla="*/ 2429335 w 3345528"/>
              <a:gd name="connsiteY7" fmla="*/ 755901 h 2238569"/>
              <a:gd name="connsiteX8" fmla="*/ 1877529 w 3345528"/>
              <a:gd name="connsiteY8" fmla="*/ 1089060 h 2238569"/>
              <a:gd name="connsiteX9" fmla="*/ 1515256 w 3345528"/>
              <a:gd name="connsiteY9" fmla="*/ 1212668 h 2238569"/>
              <a:gd name="connsiteX10" fmla="*/ 733654 w 3345528"/>
              <a:gd name="connsiteY10" fmla="*/ 1430226 h 2238569"/>
              <a:gd name="connsiteX11" fmla="*/ 272565 w 3345528"/>
              <a:gd name="connsiteY11" fmla="*/ 1473986 h 2238569"/>
              <a:gd name="connsiteX12" fmla="*/ 27104 w 3345528"/>
              <a:gd name="connsiteY12" fmla="*/ 1529501 h 223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5528" h="2238569">
                <a:moveTo>
                  <a:pt x="27104" y="1529501"/>
                </a:moveTo>
                <a:lnTo>
                  <a:pt x="0" y="2238569"/>
                </a:lnTo>
                <a:lnTo>
                  <a:pt x="3344212" y="2211545"/>
                </a:lnTo>
                <a:cubicBezTo>
                  <a:pt x="3344371" y="2124948"/>
                  <a:pt x="3344531" y="2038351"/>
                  <a:pt x="3344690" y="1951754"/>
                </a:cubicBezTo>
                <a:cubicBezTo>
                  <a:pt x="3344969" y="1301169"/>
                  <a:pt x="3345249" y="650585"/>
                  <a:pt x="3345528" y="0"/>
                </a:cubicBezTo>
                <a:lnTo>
                  <a:pt x="3106254" y="342212"/>
                </a:lnTo>
                <a:lnTo>
                  <a:pt x="2819860" y="506264"/>
                </a:lnTo>
                <a:lnTo>
                  <a:pt x="2429335" y="755901"/>
                </a:lnTo>
                <a:lnTo>
                  <a:pt x="1877529" y="1089060"/>
                </a:lnTo>
                <a:lnTo>
                  <a:pt x="1515256" y="1212668"/>
                </a:lnTo>
                <a:lnTo>
                  <a:pt x="733654" y="1430226"/>
                </a:lnTo>
                <a:lnTo>
                  <a:pt x="272565" y="1473986"/>
                </a:lnTo>
                <a:lnTo>
                  <a:pt x="27104" y="1529501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noFill/>
            <a:round/>
            <a:headEnd/>
            <a:tailEnd/>
          </a:ln>
          <a:effectLst>
            <a:softEdge rad="266700"/>
          </a:effectLst>
        </p:spPr>
        <p:txBody>
          <a:bodyPr wrap="none" lIns="0" tIns="0" rIns="0" bIns="0" rtlCol="0" anchor="ctr"/>
          <a:lstStyle/>
          <a:p>
            <a:endParaRPr lang="en-US" sz="1400" dirty="0" err="1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334069" y="3413896"/>
            <a:ext cx="3726466" cy="12963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5000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chemeClr val="accent3"/>
                </a:solidFill>
              </a:rPr>
              <a:t>IT at the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Speed of Business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SDDC Enables IT to meet the demands of the mobile-cloud era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55513" y="6142808"/>
            <a:ext cx="54154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kern="0" dirty="0" smtClean="0">
                <a:solidFill>
                  <a:schemeClr val="tx1"/>
                </a:solidFill>
                <a:latin typeface="Arial"/>
                <a:ea typeface="ＭＳ Ｐゴシック"/>
              </a:rPr>
              <a:t>* Source</a:t>
            </a:r>
            <a:r>
              <a:rPr lang="en-US" sz="1000" kern="0" dirty="0">
                <a:solidFill>
                  <a:schemeClr val="tx1"/>
                </a:solidFill>
                <a:latin typeface="Arial"/>
                <a:ea typeface="ＭＳ Ｐゴシック"/>
              </a:rPr>
              <a:t>: </a:t>
            </a:r>
            <a:r>
              <a:rPr lang="en-US" sz="1000" kern="0" dirty="0" smtClean="0">
                <a:solidFill>
                  <a:schemeClr val="tx1"/>
                </a:solidFill>
                <a:latin typeface="Arial"/>
                <a:ea typeface="ＭＳ Ｐゴシック"/>
              </a:rPr>
              <a:t>Gartner, 2013: </a:t>
            </a:r>
            <a:r>
              <a:rPr lang="en-US" sz="1000" i="1" kern="0" dirty="0" smtClean="0">
                <a:solidFill>
                  <a:schemeClr val="tx1"/>
                </a:solidFill>
                <a:latin typeface="Arial"/>
                <a:ea typeface="ＭＳ Ｐゴシック"/>
              </a:rPr>
              <a:t>“Hunting </a:t>
            </a:r>
            <a:r>
              <a:rPr lang="en-US" sz="1000" i="1" kern="0" dirty="0">
                <a:solidFill>
                  <a:schemeClr val="tx1"/>
                </a:solidFill>
                <a:latin typeface="Arial"/>
                <a:ea typeface="ＭＳ Ｐゴシック"/>
              </a:rPr>
              <a:t>and Harvesting in a Digital World: The 2013 CIO </a:t>
            </a:r>
            <a:r>
              <a:rPr lang="en-US" sz="1000" i="1" kern="0" dirty="0" smtClean="0">
                <a:solidFill>
                  <a:schemeClr val="tx1"/>
                </a:solidFill>
                <a:latin typeface="Arial"/>
                <a:ea typeface="ＭＳ Ｐゴシック"/>
              </a:rPr>
              <a:t>Agenda”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224" name="Right Arrow 129"/>
          <p:cNvSpPr/>
          <p:nvPr/>
        </p:nvSpPr>
        <p:spPr bwMode="auto">
          <a:xfrm rot="19739735">
            <a:off x="1240403" y="2217119"/>
            <a:ext cx="6572230" cy="2531208"/>
          </a:xfrm>
          <a:custGeom>
            <a:avLst/>
            <a:gdLst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310536"/>
              <a:gd name="connsiteX1" fmla="*/ 6180491 w 6180491"/>
              <a:gd name="connsiteY1" fmla="*/ 1565612 h 2310536"/>
              <a:gd name="connsiteX2" fmla="*/ 5593287 w 6180491"/>
              <a:gd name="connsiteY2" fmla="*/ 2152816 h 2310536"/>
              <a:gd name="connsiteX3" fmla="*/ 5593287 w 6180491"/>
              <a:gd name="connsiteY3" fmla="*/ 1859214 h 2310536"/>
              <a:gd name="connsiteX4" fmla="*/ 2098721 w 6180491"/>
              <a:gd name="connsiteY4" fmla="*/ 2264298 h 2310536"/>
              <a:gd name="connsiteX5" fmla="*/ 0 w 6180491"/>
              <a:gd name="connsiteY5" fmla="*/ 501605 h 2310536"/>
              <a:gd name="connsiteX6" fmla="*/ 301448 w 6180491"/>
              <a:gd name="connsiteY6" fmla="*/ 0 h 2310536"/>
              <a:gd name="connsiteX7" fmla="*/ 2418058 w 6180491"/>
              <a:gd name="connsiteY7" fmla="*/ 1272010 h 2310536"/>
              <a:gd name="connsiteX8" fmla="*/ 5593287 w 6180491"/>
              <a:gd name="connsiteY8" fmla="*/ 1272009 h 2310536"/>
              <a:gd name="connsiteX9" fmla="*/ 5593287 w 6180491"/>
              <a:gd name="connsiteY9" fmla="*/ 978407 h 2310536"/>
              <a:gd name="connsiteX0" fmla="*/ 5593287 w 6180491"/>
              <a:gd name="connsiteY0" fmla="*/ 978407 h 2310536"/>
              <a:gd name="connsiteX1" fmla="*/ 6180491 w 6180491"/>
              <a:gd name="connsiteY1" fmla="*/ 1565612 h 2310536"/>
              <a:gd name="connsiteX2" fmla="*/ 5593287 w 6180491"/>
              <a:gd name="connsiteY2" fmla="*/ 2152816 h 2310536"/>
              <a:gd name="connsiteX3" fmla="*/ 5593287 w 6180491"/>
              <a:gd name="connsiteY3" fmla="*/ 1859214 h 2310536"/>
              <a:gd name="connsiteX4" fmla="*/ 2098721 w 6180491"/>
              <a:gd name="connsiteY4" fmla="*/ 2264298 h 2310536"/>
              <a:gd name="connsiteX5" fmla="*/ 0 w 6180491"/>
              <a:gd name="connsiteY5" fmla="*/ 501605 h 2310536"/>
              <a:gd name="connsiteX6" fmla="*/ 301448 w 6180491"/>
              <a:gd name="connsiteY6" fmla="*/ 0 h 2310536"/>
              <a:gd name="connsiteX7" fmla="*/ 2281975 w 6180491"/>
              <a:gd name="connsiteY7" fmla="*/ 1548272 h 2310536"/>
              <a:gd name="connsiteX8" fmla="*/ 5593287 w 6180491"/>
              <a:gd name="connsiteY8" fmla="*/ 1272009 h 2310536"/>
              <a:gd name="connsiteX9" fmla="*/ 5593287 w 6180491"/>
              <a:gd name="connsiteY9" fmla="*/ 978407 h 2310536"/>
              <a:gd name="connsiteX0" fmla="*/ 5593287 w 6180491"/>
              <a:gd name="connsiteY0" fmla="*/ 978407 h 2310536"/>
              <a:gd name="connsiteX1" fmla="*/ 6180491 w 6180491"/>
              <a:gd name="connsiteY1" fmla="*/ 1565612 h 2310536"/>
              <a:gd name="connsiteX2" fmla="*/ 5593287 w 6180491"/>
              <a:gd name="connsiteY2" fmla="*/ 2152816 h 2310536"/>
              <a:gd name="connsiteX3" fmla="*/ 5593287 w 6180491"/>
              <a:gd name="connsiteY3" fmla="*/ 1859214 h 2310536"/>
              <a:gd name="connsiteX4" fmla="*/ 2098721 w 6180491"/>
              <a:gd name="connsiteY4" fmla="*/ 2264298 h 2310536"/>
              <a:gd name="connsiteX5" fmla="*/ 0 w 6180491"/>
              <a:gd name="connsiteY5" fmla="*/ 501605 h 2310536"/>
              <a:gd name="connsiteX6" fmla="*/ 301448 w 6180491"/>
              <a:gd name="connsiteY6" fmla="*/ 0 h 2310536"/>
              <a:gd name="connsiteX7" fmla="*/ 2162221 w 6180491"/>
              <a:gd name="connsiteY7" fmla="*/ 1793495 h 2310536"/>
              <a:gd name="connsiteX8" fmla="*/ 5593287 w 6180491"/>
              <a:gd name="connsiteY8" fmla="*/ 1272009 h 2310536"/>
              <a:gd name="connsiteX9" fmla="*/ 5593287 w 6180491"/>
              <a:gd name="connsiteY9" fmla="*/ 978407 h 2310536"/>
              <a:gd name="connsiteX0" fmla="*/ 5593287 w 6180491"/>
              <a:gd name="connsiteY0" fmla="*/ 978407 h 2518219"/>
              <a:gd name="connsiteX1" fmla="*/ 6180491 w 6180491"/>
              <a:gd name="connsiteY1" fmla="*/ 1565612 h 2518219"/>
              <a:gd name="connsiteX2" fmla="*/ 5593287 w 6180491"/>
              <a:gd name="connsiteY2" fmla="*/ 2152816 h 2518219"/>
              <a:gd name="connsiteX3" fmla="*/ 5593287 w 6180491"/>
              <a:gd name="connsiteY3" fmla="*/ 1859214 h 2518219"/>
              <a:gd name="connsiteX4" fmla="*/ 1984421 w 6180491"/>
              <a:gd name="connsiteY4" fmla="*/ 2481577 h 2518219"/>
              <a:gd name="connsiteX5" fmla="*/ 0 w 6180491"/>
              <a:gd name="connsiteY5" fmla="*/ 501605 h 2518219"/>
              <a:gd name="connsiteX6" fmla="*/ 301448 w 6180491"/>
              <a:gd name="connsiteY6" fmla="*/ 0 h 2518219"/>
              <a:gd name="connsiteX7" fmla="*/ 2162221 w 6180491"/>
              <a:gd name="connsiteY7" fmla="*/ 1793495 h 2518219"/>
              <a:gd name="connsiteX8" fmla="*/ 5593287 w 6180491"/>
              <a:gd name="connsiteY8" fmla="*/ 1272009 h 2518219"/>
              <a:gd name="connsiteX9" fmla="*/ 5593287 w 6180491"/>
              <a:gd name="connsiteY9" fmla="*/ 978407 h 2518219"/>
              <a:gd name="connsiteX0" fmla="*/ 5593287 w 6180491"/>
              <a:gd name="connsiteY0" fmla="*/ 995533 h 2535345"/>
              <a:gd name="connsiteX1" fmla="*/ 6180491 w 6180491"/>
              <a:gd name="connsiteY1" fmla="*/ 1582738 h 2535345"/>
              <a:gd name="connsiteX2" fmla="*/ 5593287 w 6180491"/>
              <a:gd name="connsiteY2" fmla="*/ 2169942 h 2535345"/>
              <a:gd name="connsiteX3" fmla="*/ 5593287 w 6180491"/>
              <a:gd name="connsiteY3" fmla="*/ 1876340 h 2535345"/>
              <a:gd name="connsiteX4" fmla="*/ 1984421 w 6180491"/>
              <a:gd name="connsiteY4" fmla="*/ 2498703 h 2535345"/>
              <a:gd name="connsiteX5" fmla="*/ 0 w 6180491"/>
              <a:gd name="connsiteY5" fmla="*/ 518731 h 2535345"/>
              <a:gd name="connsiteX6" fmla="*/ 245736 w 6180491"/>
              <a:gd name="connsiteY6" fmla="*/ 0 h 2535345"/>
              <a:gd name="connsiteX7" fmla="*/ 2162221 w 6180491"/>
              <a:gd name="connsiteY7" fmla="*/ 1810621 h 2535345"/>
              <a:gd name="connsiteX8" fmla="*/ 5593287 w 6180491"/>
              <a:gd name="connsiteY8" fmla="*/ 1289135 h 2535345"/>
              <a:gd name="connsiteX9" fmla="*/ 5593287 w 6180491"/>
              <a:gd name="connsiteY9" fmla="*/ 995533 h 2535345"/>
              <a:gd name="connsiteX0" fmla="*/ 5593287 w 6153386"/>
              <a:gd name="connsiteY0" fmla="*/ 995533 h 2535345"/>
              <a:gd name="connsiteX1" fmla="*/ 6153386 w 6153386"/>
              <a:gd name="connsiteY1" fmla="*/ 1458503 h 2535345"/>
              <a:gd name="connsiteX2" fmla="*/ 5593287 w 6153386"/>
              <a:gd name="connsiteY2" fmla="*/ 2169942 h 2535345"/>
              <a:gd name="connsiteX3" fmla="*/ 5593287 w 6153386"/>
              <a:gd name="connsiteY3" fmla="*/ 1876340 h 2535345"/>
              <a:gd name="connsiteX4" fmla="*/ 1984421 w 6153386"/>
              <a:gd name="connsiteY4" fmla="*/ 2498703 h 2535345"/>
              <a:gd name="connsiteX5" fmla="*/ 0 w 6153386"/>
              <a:gd name="connsiteY5" fmla="*/ 518731 h 2535345"/>
              <a:gd name="connsiteX6" fmla="*/ 245736 w 6153386"/>
              <a:gd name="connsiteY6" fmla="*/ 0 h 2535345"/>
              <a:gd name="connsiteX7" fmla="*/ 2162221 w 6153386"/>
              <a:gd name="connsiteY7" fmla="*/ 1810621 h 2535345"/>
              <a:gd name="connsiteX8" fmla="*/ 5593287 w 6153386"/>
              <a:gd name="connsiteY8" fmla="*/ 1289135 h 2535345"/>
              <a:gd name="connsiteX9" fmla="*/ 5593287 w 6153386"/>
              <a:gd name="connsiteY9" fmla="*/ 995533 h 2535345"/>
              <a:gd name="connsiteX0" fmla="*/ 5593287 w 6153386"/>
              <a:gd name="connsiteY0" fmla="*/ 995533 h 2530257"/>
              <a:gd name="connsiteX1" fmla="*/ 6153386 w 6153386"/>
              <a:gd name="connsiteY1" fmla="*/ 1458503 h 2530257"/>
              <a:gd name="connsiteX2" fmla="*/ 5593287 w 6153386"/>
              <a:gd name="connsiteY2" fmla="*/ 2169942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593287 w 6153386"/>
              <a:gd name="connsiteY8" fmla="*/ 1289135 h 2530257"/>
              <a:gd name="connsiteX9" fmla="*/ 5593287 w 6153386"/>
              <a:gd name="connsiteY9" fmla="*/ 995533 h 2530257"/>
              <a:gd name="connsiteX0" fmla="*/ 5593287 w 6153386"/>
              <a:gd name="connsiteY0" fmla="*/ 995533 h 2530257"/>
              <a:gd name="connsiteX1" fmla="*/ 6153386 w 6153386"/>
              <a:gd name="connsiteY1" fmla="*/ 1458503 h 2530257"/>
              <a:gd name="connsiteX2" fmla="*/ 5593287 w 6153386"/>
              <a:gd name="connsiteY2" fmla="*/ 2169942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469581 w 6153386"/>
              <a:gd name="connsiteY8" fmla="*/ 1330956 h 2530257"/>
              <a:gd name="connsiteX9" fmla="*/ 5593287 w 6153386"/>
              <a:gd name="connsiteY9" fmla="*/ 995533 h 2530257"/>
              <a:gd name="connsiteX0" fmla="*/ 5441071 w 6153386"/>
              <a:gd name="connsiteY0" fmla="*/ 986093 h 2530257"/>
              <a:gd name="connsiteX1" fmla="*/ 6153386 w 6153386"/>
              <a:gd name="connsiteY1" fmla="*/ 1458503 h 2530257"/>
              <a:gd name="connsiteX2" fmla="*/ 5593287 w 6153386"/>
              <a:gd name="connsiteY2" fmla="*/ 2169942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469581 w 6153386"/>
              <a:gd name="connsiteY8" fmla="*/ 1330956 h 2530257"/>
              <a:gd name="connsiteX9" fmla="*/ 5441071 w 6153386"/>
              <a:gd name="connsiteY9" fmla="*/ 986093 h 2530257"/>
              <a:gd name="connsiteX0" fmla="*/ 5441071 w 6153386"/>
              <a:gd name="connsiteY0" fmla="*/ 986093 h 2530257"/>
              <a:gd name="connsiteX1" fmla="*/ 6153386 w 6153386"/>
              <a:gd name="connsiteY1" fmla="*/ 1458503 h 2530257"/>
              <a:gd name="connsiteX2" fmla="*/ 5517162 w 6153386"/>
              <a:gd name="connsiteY2" fmla="*/ 2191618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469581 w 6153386"/>
              <a:gd name="connsiteY8" fmla="*/ 1330956 h 2530257"/>
              <a:gd name="connsiteX9" fmla="*/ 5441071 w 6153386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315884 w 6051429"/>
              <a:gd name="connsiteY8" fmla="*/ 1352990 h 2530257"/>
              <a:gd name="connsiteX9" fmla="*/ 5441071 w 6051429"/>
              <a:gd name="connsiteY9" fmla="*/ 986093 h 2530257"/>
              <a:gd name="connsiteX0" fmla="*/ 5285868 w 6051429"/>
              <a:gd name="connsiteY0" fmla="*/ 1030286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315884 w 6051429"/>
              <a:gd name="connsiteY8" fmla="*/ 1352990 h 2530257"/>
              <a:gd name="connsiteX9" fmla="*/ 5285868 w 6051429"/>
              <a:gd name="connsiteY9" fmla="*/ 1030286 h 2530257"/>
              <a:gd name="connsiteX0" fmla="*/ 5285868 w 6051429"/>
              <a:gd name="connsiteY0" fmla="*/ 1030286 h 2531208"/>
              <a:gd name="connsiteX1" fmla="*/ 6051429 w 6051429"/>
              <a:gd name="connsiteY1" fmla="*/ 1494131 h 2531208"/>
              <a:gd name="connsiteX2" fmla="*/ 5517162 w 6051429"/>
              <a:gd name="connsiteY2" fmla="*/ 2191618 h 2531208"/>
              <a:gd name="connsiteX3" fmla="*/ 5262906 w 6051429"/>
              <a:gd name="connsiteY3" fmla="*/ 1821392 h 2531208"/>
              <a:gd name="connsiteX4" fmla="*/ 1984421 w 6051429"/>
              <a:gd name="connsiteY4" fmla="*/ 2498703 h 2531208"/>
              <a:gd name="connsiteX5" fmla="*/ 0 w 6051429"/>
              <a:gd name="connsiteY5" fmla="*/ 518731 h 2531208"/>
              <a:gd name="connsiteX6" fmla="*/ 245736 w 6051429"/>
              <a:gd name="connsiteY6" fmla="*/ 0 h 2531208"/>
              <a:gd name="connsiteX7" fmla="*/ 2162221 w 6051429"/>
              <a:gd name="connsiteY7" fmla="*/ 1810621 h 2531208"/>
              <a:gd name="connsiteX8" fmla="*/ 5315884 w 6051429"/>
              <a:gd name="connsiteY8" fmla="*/ 1352990 h 2531208"/>
              <a:gd name="connsiteX9" fmla="*/ 5285868 w 6051429"/>
              <a:gd name="connsiteY9" fmla="*/ 1030286 h 2531208"/>
              <a:gd name="connsiteX0" fmla="*/ 5285868 w 6051429"/>
              <a:gd name="connsiteY0" fmla="*/ 1030286 h 2531208"/>
              <a:gd name="connsiteX1" fmla="*/ 6051429 w 6051429"/>
              <a:gd name="connsiteY1" fmla="*/ 1494131 h 2531208"/>
              <a:gd name="connsiteX2" fmla="*/ 5279930 w 6051429"/>
              <a:gd name="connsiteY2" fmla="*/ 2179492 h 2531208"/>
              <a:gd name="connsiteX3" fmla="*/ 5262906 w 6051429"/>
              <a:gd name="connsiteY3" fmla="*/ 1821392 h 2531208"/>
              <a:gd name="connsiteX4" fmla="*/ 1984421 w 6051429"/>
              <a:gd name="connsiteY4" fmla="*/ 2498703 h 2531208"/>
              <a:gd name="connsiteX5" fmla="*/ 0 w 6051429"/>
              <a:gd name="connsiteY5" fmla="*/ 518731 h 2531208"/>
              <a:gd name="connsiteX6" fmla="*/ 245736 w 6051429"/>
              <a:gd name="connsiteY6" fmla="*/ 0 h 2531208"/>
              <a:gd name="connsiteX7" fmla="*/ 2162221 w 6051429"/>
              <a:gd name="connsiteY7" fmla="*/ 1810621 h 2531208"/>
              <a:gd name="connsiteX8" fmla="*/ 5315884 w 6051429"/>
              <a:gd name="connsiteY8" fmla="*/ 1352990 h 2531208"/>
              <a:gd name="connsiteX9" fmla="*/ 5285868 w 6051429"/>
              <a:gd name="connsiteY9" fmla="*/ 1030286 h 2531208"/>
              <a:gd name="connsiteX0" fmla="*/ 5285868 w 5863421"/>
              <a:gd name="connsiteY0" fmla="*/ 1030286 h 2531208"/>
              <a:gd name="connsiteX1" fmla="*/ 5863421 w 5863421"/>
              <a:gd name="connsiteY1" fmla="*/ 1504206 h 2531208"/>
              <a:gd name="connsiteX2" fmla="*/ 5279930 w 5863421"/>
              <a:gd name="connsiteY2" fmla="*/ 2179492 h 2531208"/>
              <a:gd name="connsiteX3" fmla="*/ 5262906 w 5863421"/>
              <a:gd name="connsiteY3" fmla="*/ 1821392 h 2531208"/>
              <a:gd name="connsiteX4" fmla="*/ 1984421 w 5863421"/>
              <a:gd name="connsiteY4" fmla="*/ 2498703 h 2531208"/>
              <a:gd name="connsiteX5" fmla="*/ 0 w 5863421"/>
              <a:gd name="connsiteY5" fmla="*/ 518731 h 2531208"/>
              <a:gd name="connsiteX6" fmla="*/ 245736 w 5863421"/>
              <a:gd name="connsiteY6" fmla="*/ 0 h 2531208"/>
              <a:gd name="connsiteX7" fmla="*/ 2162221 w 5863421"/>
              <a:gd name="connsiteY7" fmla="*/ 1810621 h 2531208"/>
              <a:gd name="connsiteX8" fmla="*/ 5315884 w 5863421"/>
              <a:gd name="connsiteY8" fmla="*/ 1352990 h 2531208"/>
              <a:gd name="connsiteX9" fmla="*/ 5285868 w 5863421"/>
              <a:gd name="connsiteY9" fmla="*/ 1030286 h 2531208"/>
              <a:gd name="connsiteX0" fmla="*/ 5285868 w 5752997"/>
              <a:gd name="connsiteY0" fmla="*/ 1030286 h 2531208"/>
              <a:gd name="connsiteX1" fmla="*/ 5752997 w 5752997"/>
              <a:gd name="connsiteY1" fmla="*/ 1521161 h 2531208"/>
              <a:gd name="connsiteX2" fmla="*/ 5279930 w 5752997"/>
              <a:gd name="connsiteY2" fmla="*/ 2179492 h 2531208"/>
              <a:gd name="connsiteX3" fmla="*/ 5262906 w 5752997"/>
              <a:gd name="connsiteY3" fmla="*/ 1821392 h 2531208"/>
              <a:gd name="connsiteX4" fmla="*/ 1984421 w 5752997"/>
              <a:gd name="connsiteY4" fmla="*/ 2498703 h 2531208"/>
              <a:gd name="connsiteX5" fmla="*/ 0 w 5752997"/>
              <a:gd name="connsiteY5" fmla="*/ 518731 h 2531208"/>
              <a:gd name="connsiteX6" fmla="*/ 245736 w 5752997"/>
              <a:gd name="connsiteY6" fmla="*/ 0 h 2531208"/>
              <a:gd name="connsiteX7" fmla="*/ 2162221 w 5752997"/>
              <a:gd name="connsiteY7" fmla="*/ 1810621 h 2531208"/>
              <a:gd name="connsiteX8" fmla="*/ 5315884 w 5752997"/>
              <a:gd name="connsiteY8" fmla="*/ 1352990 h 2531208"/>
              <a:gd name="connsiteX9" fmla="*/ 5285868 w 5752997"/>
              <a:gd name="connsiteY9" fmla="*/ 1030286 h 253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2997" h="2531208">
                <a:moveTo>
                  <a:pt x="5285868" y="1030286"/>
                </a:moveTo>
                <a:lnTo>
                  <a:pt x="5752997" y="1521161"/>
                </a:lnTo>
                <a:lnTo>
                  <a:pt x="5279930" y="2179492"/>
                </a:lnTo>
                <a:lnTo>
                  <a:pt x="5262906" y="1821392"/>
                </a:lnTo>
                <a:cubicBezTo>
                  <a:pt x="4712913" y="1772458"/>
                  <a:pt x="2861572" y="2715813"/>
                  <a:pt x="1984421" y="2498703"/>
                </a:cubicBezTo>
                <a:cubicBezTo>
                  <a:pt x="1107270" y="2281593"/>
                  <a:pt x="392951" y="1134522"/>
                  <a:pt x="0" y="518731"/>
                </a:cubicBezTo>
                <a:lnTo>
                  <a:pt x="245736" y="0"/>
                </a:lnTo>
                <a:cubicBezTo>
                  <a:pt x="634024" y="408837"/>
                  <a:pt x="1317196" y="1585123"/>
                  <a:pt x="2162221" y="1810621"/>
                </a:cubicBezTo>
                <a:cubicBezTo>
                  <a:pt x="3007246" y="2036119"/>
                  <a:pt x="4786679" y="1401924"/>
                  <a:pt x="5315884" y="1352990"/>
                </a:cubicBezTo>
                <a:lnTo>
                  <a:pt x="5285868" y="1030286"/>
                </a:ln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blurRad="292100" dist="254000" dir="5400000" algn="t" rotWithShape="0">
              <a:prstClr val="black">
                <a:alpha val="31000"/>
              </a:prstClr>
            </a:outerShdw>
          </a:effectLst>
          <a:scene3d>
            <a:camera prst="orthographicFront">
              <a:rot lat="18252168" lon="18555776" rev="2208997"/>
            </a:camera>
            <a:lightRig rig="threePt" dir="t"/>
          </a:scene3d>
          <a:sp3d/>
        </p:spPr>
        <p:txBody>
          <a:bodyPr wrap="none" lIns="0" tIns="0" rIns="0" bIns="0" rtlCol="0" anchor="ctr">
            <a:flatTx/>
          </a:bodyPr>
          <a:lstStyle/>
          <a:p>
            <a:pPr algn="ctr"/>
            <a:endParaRPr lang="en-US" sz="1400" b="1" dirty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cxnSp>
        <p:nvCxnSpPr>
          <p:cNvPr id="225" name="Straight Connector 224"/>
          <p:cNvCxnSpPr/>
          <p:nvPr/>
        </p:nvCxnSpPr>
        <p:spPr bwMode="auto">
          <a:xfrm>
            <a:off x="2684350" y="2214725"/>
            <a:ext cx="0" cy="31486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100000">
                  <a:schemeClr val="tx1"/>
                </a:gs>
                <a:gs pos="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/>
          <p:nvPr/>
        </p:nvCxnSpPr>
        <p:spPr bwMode="auto">
          <a:xfrm>
            <a:off x="4059203" y="2214725"/>
            <a:ext cx="0" cy="31486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100000">
                  <a:schemeClr val="tx1"/>
                </a:gs>
                <a:gs pos="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Right Arrow 226"/>
          <p:cNvSpPr/>
          <p:nvPr/>
        </p:nvSpPr>
        <p:spPr bwMode="auto">
          <a:xfrm>
            <a:off x="1388796" y="4150243"/>
            <a:ext cx="6169955" cy="1174408"/>
          </a:xfrm>
          <a:prstGeom prst="rightArrow">
            <a:avLst/>
          </a:prstGeom>
          <a:solidFill>
            <a:schemeClr val="accent3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blurRad="292100" dist="254000" dir="5400000" algn="t" rotWithShape="0">
              <a:prstClr val="black">
                <a:alpha val="31000"/>
              </a:prstClr>
            </a:outerShdw>
          </a:effectLst>
          <a:scene3d>
            <a:camera prst="orthographicFront">
              <a:rot lat="17399987" lon="0" rev="300000"/>
            </a:camera>
            <a:lightRig rig="threePt" dir="t"/>
          </a:scene3d>
          <a:sp3d/>
        </p:spPr>
        <p:txBody>
          <a:bodyPr wrap="none" lIns="0" tIns="0" rIns="0" bIns="0" rtlCol="0" anchor="ctr">
            <a:flatTx/>
          </a:bodyPr>
          <a:lstStyle/>
          <a:p>
            <a:pPr algn="ctr"/>
            <a:endParaRPr lang="en-US" sz="1400" b="1" dirty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28" name="TextBox 227"/>
          <p:cNvSpPr txBox="1">
            <a:spLocks noChangeArrowheads="1"/>
          </p:cNvSpPr>
          <p:nvPr/>
        </p:nvSpPr>
        <p:spPr bwMode="auto">
          <a:xfrm>
            <a:off x="1392169" y="1872792"/>
            <a:ext cx="41148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defTabSz="685036" eaLnBrk="1" hangingPunct="1"/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Arial"/>
              </a:rPr>
              <a:t>IT Technology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/>
              </a:rPr>
              <a:t>Eras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29" name="Left Bracket 228"/>
          <p:cNvSpPr/>
          <p:nvPr/>
        </p:nvSpPr>
        <p:spPr bwMode="auto">
          <a:xfrm rot="5400000">
            <a:off x="3310469" y="298066"/>
            <a:ext cx="228163" cy="4064753"/>
          </a:xfrm>
          <a:prstGeom prst="leftBracket">
            <a:avLst>
              <a:gd name="adj" fmla="val 0"/>
            </a:avLst>
          </a:prstGeom>
          <a:noFill/>
          <a:ln w="9525" cap="flat" cmpd="sng" algn="ctr">
            <a:gradFill flip="none" rotWithShape="1">
              <a:gsLst>
                <a:gs pos="100000">
                  <a:schemeClr val="tx1"/>
                </a:gs>
                <a:gs pos="0">
                  <a:schemeClr val="tx1">
                    <a:alpha val="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TextBox 229"/>
          <p:cNvSpPr txBox="1">
            <a:spLocks noChangeArrowheads="1"/>
          </p:cNvSpPr>
          <p:nvPr/>
        </p:nvSpPr>
        <p:spPr bwMode="auto">
          <a:xfrm>
            <a:off x="1396103" y="2758799"/>
            <a:ext cx="12763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defTabSz="685036" eaLnBrk="1" hangingPunct="1"/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/>
              </a:rPr>
              <a:t>Mainframe</a:t>
            </a:r>
          </a:p>
        </p:txBody>
      </p:sp>
      <p:sp>
        <p:nvSpPr>
          <p:cNvPr id="231" name="TextBox 230"/>
          <p:cNvSpPr txBox="1">
            <a:spLocks noChangeArrowheads="1"/>
          </p:cNvSpPr>
          <p:nvPr/>
        </p:nvSpPr>
        <p:spPr bwMode="auto">
          <a:xfrm>
            <a:off x="2677317" y="2758799"/>
            <a:ext cx="13764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defTabSz="685036" eaLnBrk="1" hangingPunct="1"/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/>
              </a:rPr>
              <a:t>Client-Server</a:t>
            </a:r>
          </a:p>
        </p:txBody>
      </p:sp>
      <p:sp>
        <p:nvSpPr>
          <p:cNvPr id="232" name="Freeform 18"/>
          <p:cNvSpPr>
            <a:spLocks noEditPoints="1"/>
          </p:cNvSpPr>
          <p:nvPr/>
        </p:nvSpPr>
        <p:spPr bwMode="auto">
          <a:xfrm>
            <a:off x="3013406" y="2323875"/>
            <a:ext cx="427456" cy="368336"/>
          </a:xfrm>
          <a:custGeom>
            <a:avLst/>
            <a:gdLst>
              <a:gd name="T0" fmla="*/ 0 w 2962"/>
              <a:gd name="T1" fmla="*/ 1979 h 2553"/>
              <a:gd name="T2" fmla="*/ 1252 w 2962"/>
              <a:gd name="T3" fmla="*/ 1979 h 2553"/>
              <a:gd name="T4" fmla="*/ 1252 w 2962"/>
              <a:gd name="T5" fmla="*/ 2449 h 2553"/>
              <a:gd name="T6" fmla="*/ 774 w 2962"/>
              <a:gd name="T7" fmla="*/ 2449 h 2553"/>
              <a:gd name="T8" fmla="*/ 774 w 2962"/>
              <a:gd name="T9" fmla="*/ 2553 h 2553"/>
              <a:gd name="T10" fmla="*/ 2187 w 2962"/>
              <a:gd name="T11" fmla="*/ 2553 h 2553"/>
              <a:gd name="T12" fmla="*/ 2187 w 2962"/>
              <a:gd name="T13" fmla="*/ 2449 h 2553"/>
              <a:gd name="T14" fmla="*/ 1710 w 2962"/>
              <a:gd name="T15" fmla="*/ 2449 h 2553"/>
              <a:gd name="T16" fmla="*/ 1710 w 2962"/>
              <a:gd name="T17" fmla="*/ 1979 h 2553"/>
              <a:gd name="T18" fmla="*/ 2962 w 2962"/>
              <a:gd name="T19" fmla="*/ 1979 h 2553"/>
              <a:gd name="T20" fmla="*/ 2962 w 2962"/>
              <a:gd name="T21" fmla="*/ 0 h 2553"/>
              <a:gd name="T22" fmla="*/ 0 w 2962"/>
              <a:gd name="T23" fmla="*/ 0 h 2553"/>
              <a:gd name="T24" fmla="*/ 0 w 2962"/>
              <a:gd name="T25" fmla="*/ 1979 h 2553"/>
              <a:gd name="T26" fmla="*/ 259 w 2962"/>
              <a:gd name="T27" fmla="*/ 281 h 2553"/>
              <a:gd name="T28" fmla="*/ 2704 w 2962"/>
              <a:gd name="T29" fmla="*/ 281 h 2553"/>
              <a:gd name="T30" fmla="*/ 2704 w 2962"/>
              <a:gd name="T31" fmla="*/ 1698 h 2553"/>
              <a:gd name="T32" fmla="*/ 259 w 2962"/>
              <a:gd name="T33" fmla="*/ 1698 h 2553"/>
              <a:gd name="T34" fmla="*/ 259 w 2962"/>
              <a:gd name="T35" fmla="*/ 281 h 2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62" h="2553">
                <a:moveTo>
                  <a:pt x="0" y="1979"/>
                </a:moveTo>
                <a:lnTo>
                  <a:pt x="1252" y="1979"/>
                </a:lnTo>
                <a:lnTo>
                  <a:pt x="1252" y="2449"/>
                </a:lnTo>
                <a:lnTo>
                  <a:pt x="774" y="2449"/>
                </a:lnTo>
                <a:lnTo>
                  <a:pt x="774" y="2553"/>
                </a:lnTo>
                <a:lnTo>
                  <a:pt x="2187" y="2553"/>
                </a:lnTo>
                <a:lnTo>
                  <a:pt x="2187" y="2449"/>
                </a:lnTo>
                <a:lnTo>
                  <a:pt x="1710" y="2449"/>
                </a:lnTo>
                <a:lnTo>
                  <a:pt x="1710" y="1979"/>
                </a:lnTo>
                <a:lnTo>
                  <a:pt x="2962" y="1979"/>
                </a:lnTo>
                <a:lnTo>
                  <a:pt x="2962" y="0"/>
                </a:lnTo>
                <a:lnTo>
                  <a:pt x="0" y="0"/>
                </a:lnTo>
                <a:lnTo>
                  <a:pt x="0" y="1979"/>
                </a:lnTo>
                <a:close/>
                <a:moveTo>
                  <a:pt x="259" y="281"/>
                </a:moveTo>
                <a:lnTo>
                  <a:pt x="2704" y="281"/>
                </a:lnTo>
                <a:lnTo>
                  <a:pt x="2704" y="1698"/>
                </a:lnTo>
                <a:lnTo>
                  <a:pt x="259" y="1698"/>
                </a:lnTo>
                <a:lnTo>
                  <a:pt x="259" y="2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Freeform 19"/>
          <p:cNvSpPr>
            <a:spLocks noEditPoints="1"/>
          </p:cNvSpPr>
          <p:nvPr/>
        </p:nvSpPr>
        <p:spPr bwMode="auto">
          <a:xfrm>
            <a:off x="3478672" y="2347000"/>
            <a:ext cx="182123" cy="352610"/>
          </a:xfrm>
          <a:custGeom>
            <a:avLst/>
            <a:gdLst>
              <a:gd name="T0" fmla="*/ 462 w 534"/>
              <a:gd name="T1" fmla="*/ 0 h 1035"/>
              <a:gd name="T2" fmla="*/ 71 w 534"/>
              <a:gd name="T3" fmla="*/ 0 h 1035"/>
              <a:gd name="T4" fmla="*/ 0 w 534"/>
              <a:gd name="T5" fmla="*/ 72 h 1035"/>
              <a:gd name="T6" fmla="*/ 0 w 534"/>
              <a:gd name="T7" fmla="*/ 963 h 1035"/>
              <a:gd name="T8" fmla="*/ 71 w 534"/>
              <a:gd name="T9" fmla="*/ 1035 h 1035"/>
              <a:gd name="T10" fmla="*/ 462 w 534"/>
              <a:gd name="T11" fmla="*/ 1035 h 1035"/>
              <a:gd name="T12" fmla="*/ 534 w 534"/>
              <a:gd name="T13" fmla="*/ 963 h 1035"/>
              <a:gd name="T14" fmla="*/ 534 w 534"/>
              <a:gd name="T15" fmla="*/ 72 h 1035"/>
              <a:gd name="T16" fmla="*/ 462 w 534"/>
              <a:gd name="T17" fmla="*/ 0 h 1035"/>
              <a:gd name="T18" fmla="*/ 267 w 534"/>
              <a:gd name="T19" fmla="*/ 117 h 1035"/>
              <a:gd name="T20" fmla="*/ 330 w 534"/>
              <a:gd name="T21" fmla="*/ 180 h 1035"/>
              <a:gd name="T22" fmla="*/ 267 w 534"/>
              <a:gd name="T23" fmla="*/ 243 h 1035"/>
              <a:gd name="T24" fmla="*/ 203 w 534"/>
              <a:gd name="T25" fmla="*/ 180 h 1035"/>
              <a:gd name="T26" fmla="*/ 267 w 534"/>
              <a:gd name="T27" fmla="*/ 117 h 1035"/>
              <a:gd name="T28" fmla="*/ 450 w 534"/>
              <a:gd name="T29" fmla="*/ 912 h 1035"/>
              <a:gd name="T30" fmla="*/ 84 w 534"/>
              <a:gd name="T31" fmla="*/ 912 h 1035"/>
              <a:gd name="T32" fmla="*/ 84 w 534"/>
              <a:gd name="T33" fmla="*/ 889 h 1035"/>
              <a:gd name="T34" fmla="*/ 450 w 534"/>
              <a:gd name="T35" fmla="*/ 889 h 1035"/>
              <a:gd name="T36" fmla="*/ 450 w 534"/>
              <a:gd name="T37" fmla="*/ 912 h 1035"/>
              <a:gd name="T38" fmla="*/ 450 w 534"/>
              <a:gd name="T39" fmla="*/ 843 h 1035"/>
              <a:gd name="T40" fmla="*/ 84 w 534"/>
              <a:gd name="T41" fmla="*/ 843 h 1035"/>
              <a:gd name="T42" fmla="*/ 84 w 534"/>
              <a:gd name="T43" fmla="*/ 821 h 1035"/>
              <a:gd name="T44" fmla="*/ 450 w 534"/>
              <a:gd name="T45" fmla="*/ 821 h 1035"/>
              <a:gd name="T46" fmla="*/ 450 w 534"/>
              <a:gd name="T47" fmla="*/ 843 h 1035"/>
              <a:gd name="T48" fmla="*/ 450 w 534"/>
              <a:gd name="T49" fmla="*/ 775 h 1035"/>
              <a:gd name="T50" fmla="*/ 84 w 534"/>
              <a:gd name="T51" fmla="*/ 775 h 1035"/>
              <a:gd name="T52" fmla="*/ 84 w 534"/>
              <a:gd name="T53" fmla="*/ 752 h 1035"/>
              <a:gd name="T54" fmla="*/ 450 w 534"/>
              <a:gd name="T55" fmla="*/ 752 h 1035"/>
              <a:gd name="T56" fmla="*/ 450 w 534"/>
              <a:gd name="T57" fmla="*/ 775 h 1035"/>
              <a:gd name="T58" fmla="*/ 450 w 534"/>
              <a:gd name="T59" fmla="*/ 706 h 1035"/>
              <a:gd name="T60" fmla="*/ 84 w 534"/>
              <a:gd name="T61" fmla="*/ 706 h 1035"/>
              <a:gd name="T62" fmla="*/ 84 w 534"/>
              <a:gd name="T63" fmla="*/ 683 h 1035"/>
              <a:gd name="T64" fmla="*/ 450 w 534"/>
              <a:gd name="T65" fmla="*/ 683 h 1035"/>
              <a:gd name="T66" fmla="*/ 450 w 534"/>
              <a:gd name="T67" fmla="*/ 706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34" h="1035">
                <a:moveTo>
                  <a:pt x="462" y="0"/>
                </a:moveTo>
                <a:cubicBezTo>
                  <a:pt x="71" y="0"/>
                  <a:pt x="71" y="0"/>
                  <a:pt x="71" y="0"/>
                </a:cubicBezTo>
                <a:cubicBezTo>
                  <a:pt x="32" y="0"/>
                  <a:pt x="0" y="32"/>
                  <a:pt x="0" y="72"/>
                </a:cubicBezTo>
                <a:cubicBezTo>
                  <a:pt x="0" y="963"/>
                  <a:pt x="0" y="963"/>
                  <a:pt x="0" y="963"/>
                </a:cubicBezTo>
                <a:cubicBezTo>
                  <a:pt x="0" y="1003"/>
                  <a:pt x="32" y="1035"/>
                  <a:pt x="71" y="1035"/>
                </a:cubicBezTo>
                <a:cubicBezTo>
                  <a:pt x="462" y="1035"/>
                  <a:pt x="462" y="1035"/>
                  <a:pt x="462" y="1035"/>
                </a:cubicBezTo>
                <a:cubicBezTo>
                  <a:pt x="502" y="1035"/>
                  <a:pt x="534" y="1003"/>
                  <a:pt x="534" y="963"/>
                </a:cubicBezTo>
                <a:cubicBezTo>
                  <a:pt x="534" y="72"/>
                  <a:pt x="534" y="72"/>
                  <a:pt x="534" y="72"/>
                </a:cubicBezTo>
                <a:cubicBezTo>
                  <a:pt x="534" y="32"/>
                  <a:pt x="502" y="0"/>
                  <a:pt x="462" y="0"/>
                </a:cubicBezTo>
                <a:close/>
                <a:moveTo>
                  <a:pt x="267" y="117"/>
                </a:moveTo>
                <a:cubicBezTo>
                  <a:pt x="302" y="117"/>
                  <a:pt x="330" y="145"/>
                  <a:pt x="330" y="180"/>
                </a:cubicBezTo>
                <a:cubicBezTo>
                  <a:pt x="330" y="215"/>
                  <a:pt x="302" y="243"/>
                  <a:pt x="267" y="243"/>
                </a:cubicBezTo>
                <a:cubicBezTo>
                  <a:pt x="232" y="243"/>
                  <a:pt x="203" y="215"/>
                  <a:pt x="203" y="180"/>
                </a:cubicBezTo>
                <a:cubicBezTo>
                  <a:pt x="203" y="145"/>
                  <a:pt x="232" y="117"/>
                  <a:pt x="267" y="117"/>
                </a:cubicBezTo>
                <a:close/>
                <a:moveTo>
                  <a:pt x="450" y="912"/>
                </a:moveTo>
                <a:cubicBezTo>
                  <a:pt x="84" y="912"/>
                  <a:pt x="84" y="912"/>
                  <a:pt x="84" y="912"/>
                </a:cubicBezTo>
                <a:cubicBezTo>
                  <a:pt x="84" y="889"/>
                  <a:pt x="84" y="889"/>
                  <a:pt x="84" y="889"/>
                </a:cubicBezTo>
                <a:cubicBezTo>
                  <a:pt x="450" y="889"/>
                  <a:pt x="450" y="889"/>
                  <a:pt x="450" y="889"/>
                </a:cubicBezTo>
                <a:lnTo>
                  <a:pt x="450" y="912"/>
                </a:lnTo>
                <a:close/>
                <a:moveTo>
                  <a:pt x="450" y="843"/>
                </a:moveTo>
                <a:cubicBezTo>
                  <a:pt x="84" y="843"/>
                  <a:pt x="84" y="843"/>
                  <a:pt x="84" y="843"/>
                </a:cubicBezTo>
                <a:cubicBezTo>
                  <a:pt x="84" y="821"/>
                  <a:pt x="84" y="821"/>
                  <a:pt x="84" y="821"/>
                </a:cubicBezTo>
                <a:cubicBezTo>
                  <a:pt x="450" y="821"/>
                  <a:pt x="450" y="821"/>
                  <a:pt x="450" y="821"/>
                </a:cubicBezTo>
                <a:lnTo>
                  <a:pt x="450" y="843"/>
                </a:lnTo>
                <a:close/>
                <a:moveTo>
                  <a:pt x="450" y="775"/>
                </a:moveTo>
                <a:cubicBezTo>
                  <a:pt x="84" y="775"/>
                  <a:pt x="84" y="775"/>
                  <a:pt x="84" y="775"/>
                </a:cubicBezTo>
                <a:cubicBezTo>
                  <a:pt x="84" y="752"/>
                  <a:pt x="84" y="752"/>
                  <a:pt x="84" y="752"/>
                </a:cubicBezTo>
                <a:cubicBezTo>
                  <a:pt x="450" y="752"/>
                  <a:pt x="450" y="752"/>
                  <a:pt x="450" y="752"/>
                </a:cubicBezTo>
                <a:lnTo>
                  <a:pt x="450" y="775"/>
                </a:lnTo>
                <a:close/>
                <a:moveTo>
                  <a:pt x="450" y="706"/>
                </a:moveTo>
                <a:cubicBezTo>
                  <a:pt x="84" y="706"/>
                  <a:pt x="84" y="706"/>
                  <a:pt x="84" y="706"/>
                </a:cubicBezTo>
                <a:cubicBezTo>
                  <a:pt x="84" y="683"/>
                  <a:pt x="84" y="683"/>
                  <a:pt x="84" y="683"/>
                </a:cubicBezTo>
                <a:cubicBezTo>
                  <a:pt x="450" y="683"/>
                  <a:pt x="450" y="683"/>
                  <a:pt x="450" y="683"/>
                </a:cubicBezTo>
                <a:lnTo>
                  <a:pt x="450" y="7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4" name="Group 233"/>
          <p:cNvGrpSpPr/>
          <p:nvPr/>
        </p:nvGrpSpPr>
        <p:grpSpPr>
          <a:xfrm>
            <a:off x="1819611" y="2315355"/>
            <a:ext cx="434552" cy="384255"/>
            <a:chOff x="688046" y="2676697"/>
            <a:chExt cx="505096" cy="446751"/>
          </a:xfrm>
          <a:solidFill>
            <a:schemeClr val="tx1"/>
          </a:solidFill>
        </p:grpSpPr>
        <p:grpSp>
          <p:nvGrpSpPr>
            <p:cNvPr id="235" name="Group 5"/>
            <p:cNvGrpSpPr>
              <a:grpSpLocks noChangeAspect="1"/>
            </p:cNvGrpSpPr>
            <p:nvPr/>
          </p:nvGrpSpPr>
          <p:grpSpPr bwMode="auto">
            <a:xfrm>
              <a:off x="688046" y="2676697"/>
              <a:ext cx="505096" cy="424681"/>
              <a:chOff x="1414" y="654"/>
              <a:chExt cx="2927" cy="2461"/>
            </a:xfrm>
            <a:grpFill/>
          </p:grpSpPr>
          <p:sp>
            <p:nvSpPr>
              <p:cNvPr id="239" name="Freeform 6"/>
              <p:cNvSpPr>
                <a:spLocks noEditPoints="1"/>
              </p:cNvSpPr>
              <p:nvPr/>
            </p:nvSpPr>
            <p:spPr bwMode="auto">
              <a:xfrm>
                <a:off x="3280" y="1317"/>
                <a:ext cx="581" cy="579"/>
              </a:xfrm>
              <a:custGeom>
                <a:avLst/>
                <a:gdLst>
                  <a:gd name="T0" fmla="*/ 123 w 246"/>
                  <a:gd name="T1" fmla="*/ 0 h 245"/>
                  <a:gd name="T2" fmla="*/ 0 w 246"/>
                  <a:gd name="T3" fmla="*/ 122 h 245"/>
                  <a:gd name="T4" fmla="*/ 123 w 246"/>
                  <a:gd name="T5" fmla="*/ 245 h 245"/>
                  <a:gd name="T6" fmla="*/ 246 w 246"/>
                  <a:gd name="T7" fmla="*/ 122 h 245"/>
                  <a:gd name="T8" fmla="*/ 123 w 246"/>
                  <a:gd name="T9" fmla="*/ 0 h 245"/>
                  <a:gd name="T10" fmla="*/ 123 w 246"/>
                  <a:gd name="T11" fmla="*/ 203 h 245"/>
                  <a:gd name="T12" fmla="*/ 43 w 246"/>
                  <a:gd name="T13" fmla="*/ 122 h 245"/>
                  <a:gd name="T14" fmla="*/ 123 w 246"/>
                  <a:gd name="T15" fmla="*/ 42 h 245"/>
                  <a:gd name="T16" fmla="*/ 203 w 246"/>
                  <a:gd name="T17" fmla="*/ 122 h 245"/>
                  <a:gd name="T18" fmla="*/ 123 w 246"/>
                  <a:gd name="T19" fmla="*/ 203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245">
                    <a:moveTo>
                      <a:pt x="123" y="0"/>
                    </a:moveTo>
                    <a:cubicBezTo>
                      <a:pt x="55" y="0"/>
                      <a:pt x="0" y="55"/>
                      <a:pt x="0" y="122"/>
                    </a:cubicBezTo>
                    <a:cubicBezTo>
                      <a:pt x="0" y="190"/>
                      <a:pt x="55" y="245"/>
                      <a:pt x="123" y="245"/>
                    </a:cubicBezTo>
                    <a:cubicBezTo>
                      <a:pt x="191" y="245"/>
                      <a:pt x="246" y="190"/>
                      <a:pt x="246" y="122"/>
                    </a:cubicBezTo>
                    <a:cubicBezTo>
                      <a:pt x="246" y="55"/>
                      <a:pt x="191" y="0"/>
                      <a:pt x="123" y="0"/>
                    </a:cubicBezTo>
                    <a:close/>
                    <a:moveTo>
                      <a:pt x="123" y="203"/>
                    </a:moveTo>
                    <a:cubicBezTo>
                      <a:pt x="79" y="203"/>
                      <a:pt x="43" y="167"/>
                      <a:pt x="43" y="122"/>
                    </a:cubicBezTo>
                    <a:cubicBezTo>
                      <a:pt x="43" y="78"/>
                      <a:pt x="79" y="42"/>
                      <a:pt x="123" y="42"/>
                    </a:cubicBezTo>
                    <a:cubicBezTo>
                      <a:pt x="168" y="42"/>
                      <a:pt x="203" y="78"/>
                      <a:pt x="203" y="122"/>
                    </a:cubicBezTo>
                    <a:cubicBezTo>
                      <a:pt x="203" y="167"/>
                      <a:pt x="168" y="203"/>
                      <a:pt x="123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"/>
              <p:cNvSpPr>
                <a:spLocks noEditPoints="1"/>
              </p:cNvSpPr>
              <p:nvPr/>
            </p:nvSpPr>
            <p:spPr bwMode="auto">
              <a:xfrm>
                <a:off x="1893" y="1317"/>
                <a:ext cx="581" cy="579"/>
              </a:xfrm>
              <a:custGeom>
                <a:avLst/>
                <a:gdLst>
                  <a:gd name="T0" fmla="*/ 246 w 246"/>
                  <a:gd name="T1" fmla="*/ 122 h 245"/>
                  <a:gd name="T2" fmla="*/ 123 w 246"/>
                  <a:gd name="T3" fmla="*/ 0 h 245"/>
                  <a:gd name="T4" fmla="*/ 0 w 246"/>
                  <a:gd name="T5" fmla="*/ 122 h 245"/>
                  <a:gd name="T6" fmla="*/ 123 w 246"/>
                  <a:gd name="T7" fmla="*/ 245 h 245"/>
                  <a:gd name="T8" fmla="*/ 246 w 246"/>
                  <a:gd name="T9" fmla="*/ 122 h 245"/>
                  <a:gd name="T10" fmla="*/ 43 w 246"/>
                  <a:gd name="T11" fmla="*/ 122 h 245"/>
                  <a:gd name="T12" fmla="*/ 123 w 246"/>
                  <a:gd name="T13" fmla="*/ 42 h 245"/>
                  <a:gd name="T14" fmla="*/ 203 w 246"/>
                  <a:gd name="T15" fmla="*/ 122 h 245"/>
                  <a:gd name="T16" fmla="*/ 123 w 246"/>
                  <a:gd name="T17" fmla="*/ 203 h 245"/>
                  <a:gd name="T18" fmla="*/ 43 w 246"/>
                  <a:gd name="T19" fmla="*/ 122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245">
                    <a:moveTo>
                      <a:pt x="246" y="122"/>
                    </a:moveTo>
                    <a:cubicBezTo>
                      <a:pt x="246" y="55"/>
                      <a:pt x="191" y="0"/>
                      <a:pt x="123" y="0"/>
                    </a:cubicBezTo>
                    <a:cubicBezTo>
                      <a:pt x="55" y="0"/>
                      <a:pt x="0" y="55"/>
                      <a:pt x="0" y="122"/>
                    </a:cubicBezTo>
                    <a:cubicBezTo>
                      <a:pt x="0" y="190"/>
                      <a:pt x="55" y="245"/>
                      <a:pt x="123" y="245"/>
                    </a:cubicBezTo>
                    <a:cubicBezTo>
                      <a:pt x="191" y="245"/>
                      <a:pt x="246" y="190"/>
                      <a:pt x="246" y="122"/>
                    </a:cubicBezTo>
                    <a:close/>
                    <a:moveTo>
                      <a:pt x="43" y="122"/>
                    </a:moveTo>
                    <a:cubicBezTo>
                      <a:pt x="43" y="78"/>
                      <a:pt x="79" y="42"/>
                      <a:pt x="123" y="42"/>
                    </a:cubicBezTo>
                    <a:cubicBezTo>
                      <a:pt x="168" y="42"/>
                      <a:pt x="203" y="78"/>
                      <a:pt x="203" y="122"/>
                    </a:cubicBezTo>
                    <a:cubicBezTo>
                      <a:pt x="203" y="167"/>
                      <a:pt x="168" y="203"/>
                      <a:pt x="123" y="203"/>
                    </a:cubicBezTo>
                    <a:cubicBezTo>
                      <a:pt x="79" y="203"/>
                      <a:pt x="43" y="167"/>
                      <a:pt x="43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8"/>
              <p:cNvSpPr>
                <a:spLocks noEditPoints="1"/>
              </p:cNvSpPr>
              <p:nvPr/>
            </p:nvSpPr>
            <p:spPr bwMode="auto">
              <a:xfrm>
                <a:off x="1414" y="654"/>
                <a:ext cx="2927" cy="2461"/>
              </a:xfrm>
              <a:custGeom>
                <a:avLst/>
                <a:gdLst>
                  <a:gd name="T0" fmla="*/ 1191 w 1239"/>
                  <a:gd name="T1" fmla="*/ 0 h 1042"/>
                  <a:gd name="T2" fmla="*/ 48 w 1239"/>
                  <a:gd name="T3" fmla="*/ 0 h 1042"/>
                  <a:gd name="T4" fmla="*/ 0 w 1239"/>
                  <a:gd name="T5" fmla="*/ 48 h 1042"/>
                  <a:gd name="T6" fmla="*/ 0 w 1239"/>
                  <a:gd name="T7" fmla="*/ 994 h 1042"/>
                  <a:gd name="T8" fmla="*/ 48 w 1239"/>
                  <a:gd name="T9" fmla="*/ 1042 h 1042"/>
                  <a:gd name="T10" fmla="*/ 1191 w 1239"/>
                  <a:gd name="T11" fmla="*/ 1042 h 1042"/>
                  <a:gd name="T12" fmla="*/ 1239 w 1239"/>
                  <a:gd name="T13" fmla="*/ 994 h 1042"/>
                  <a:gd name="T14" fmla="*/ 1239 w 1239"/>
                  <a:gd name="T15" fmla="*/ 48 h 1042"/>
                  <a:gd name="T16" fmla="*/ 1191 w 1239"/>
                  <a:gd name="T17" fmla="*/ 0 h 1042"/>
                  <a:gd name="T18" fmla="*/ 572 w 1239"/>
                  <a:gd name="T19" fmla="*/ 115 h 1042"/>
                  <a:gd name="T20" fmla="*/ 667 w 1239"/>
                  <a:gd name="T21" fmla="*/ 115 h 1042"/>
                  <a:gd name="T22" fmla="*/ 697 w 1239"/>
                  <a:gd name="T23" fmla="*/ 167 h 1042"/>
                  <a:gd name="T24" fmla="*/ 650 w 1239"/>
                  <a:gd name="T25" fmla="*/ 249 h 1042"/>
                  <a:gd name="T26" fmla="*/ 590 w 1239"/>
                  <a:gd name="T27" fmla="*/ 249 h 1042"/>
                  <a:gd name="T28" fmla="*/ 542 w 1239"/>
                  <a:gd name="T29" fmla="*/ 167 h 1042"/>
                  <a:gd name="T30" fmla="*/ 572 w 1239"/>
                  <a:gd name="T31" fmla="*/ 115 h 1042"/>
                  <a:gd name="T32" fmla="*/ 76 w 1239"/>
                  <a:gd name="T33" fmla="*/ 403 h 1042"/>
                  <a:gd name="T34" fmla="*/ 326 w 1239"/>
                  <a:gd name="T35" fmla="*/ 154 h 1042"/>
                  <a:gd name="T36" fmla="*/ 576 w 1239"/>
                  <a:gd name="T37" fmla="*/ 403 h 1042"/>
                  <a:gd name="T38" fmla="*/ 326 w 1239"/>
                  <a:gd name="T39" fmla="*/ 653 h 1042"/>
                  <a:gd name="T40" fmla="*/ 76 w 1239"/>
                  <a:gd name="T41" fmla="*/ 403 h 1042"/>
                  <a:gd name="T42" fmla="*/ 1015 w 1239"/>
                  <a:gd name="T43" fmla="*/ 884 h 1042"/>
                  <a:gd name="T44" fmla="*/ 972 w 1239"/>
                  <a:gd name="T45" fmla="*/ 927 h 1042"/>
                  <a:gd name="T46" fmla="*/ 267 w 1239"/>
                  <a:gd name="T47" fmla="*/ 927 h 1042"/>
                  <a:gd name="T48" fmla="*/ 224 w 1239"/>
                  <a:gd name="T49" fmla="*/ 884 h 1042"/>
                  <a:gd name="T50" fmla="*/ 224 w 1239"/>
                  <a:gd name="T51" fmla="*/ 789 h 1042"/>
                  <a:gd name="T52" fmla="*/ 267 w 1239"/>
                  <a:gd name="T53" fmla="*/ 746 h 1042"/>
                  <a:gd name="T54" fmla="*/ 972 w 1239"/>
                  <a:gd name="T55" fmla="*/ 746 h 1042"/>
                  <a:gd name="T56" fmla="*/ 1015 w 1239"/>
                  <a:gd name="T57" fmla="*/ 789 h 1042"/>
                  <a:gd name="T58" fmla="*/ 1015 w 1239"/>
                  <a:gd name="T59" fmla="*/ 884 h 1042"/>
                  <a:gd name="T60" fmla="*/ 913 w 1239"/>
                  <a:gd name="T61" fmla="*/ 653 h 1042"/>
                  <a:gd name="T62" fmla="*/ 663 w 1239"/>
                  <a:gd name="T63" fmla="*/ 403 h 1042"/>
                  <a:gd name="T64" fmla="*/ 913 w 1239"/>
                  <a:gd name="T65" fmla="*/ 154 h 1042"/>
                  <a:gd name="T66" fmla="*/ 1163 w 1239"/>
                  <a:gd name="T67" fmla="*/ 403 h 1042"/>
                  <a:gd name="T68" fmla="*/ 913 w 1239"/>
                  <a:gd name="T69" fmla="*/ 653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39" h="1042">
                    <a:moveTo>
                      <a:pt x="1191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994"/>
                      <a:pt x="0" y="994"/>
                      <a:pt x="0" y="994"/>
                    </a:cubicBezTo>
                    <a:cubicBezTo>
                      <a:pt x="0" y="1021"/>
                      <a:pt x="22" y="1042"/>
                      <a:pt x="48" y="1042"/>
                    </a:cubicBezTo>
                    <a:cubicBezTo>
                      <a:pt x="1191" y="1042"/>
                      <a:pt x="1191" y="1042"/>
                      <a:pt x="1191" y="1042"/>
                    </a:cubicBezTo>
                    <a:cubicBezTo>
                      <a:pt x="1218" y="1042"/>
                      <a:pt x="1239" y="1021"/>
                      <a:pt x="1239" y="994"/>
                    </a:cubicBezTo>
                    <a:cubicBezTo>
                      <a:pt x="1239" y="48"/>
                      <a:pt x="1239" y="48"/>
                      <a:pt x="1239" y="48"/>
                    </a:cubicBezTo>
                    <a:cubicBezTo>
                      <a:pt x="1239" y="22"/>
                      <a:pt x="1218" y="0"/>
                      <a:pt x="1191" y="0"/>
                    </a:cubicBezTo>
                    <a:close/>
                    <a:moveTo>
                      <a:pt x="572" y="115"/>
                    </a:moveTo>
                    <a:cubicBezTo>
                      <a:pt x="667" y="115"/>
                      <a:pt x="667" y="115"/>
                      <a:pt x="667" y="115"/>
                    </a:cubicBezTo>
                    <a:cubicBezTo>
                      <a:pt x="700" y="115"/>
                      <a:pt x="714" y="139"/>
                      <a:pt x="697" y="167"/>
                    </a:cubicBezTo>
                    <a:cubicBezTo>
                      <a:pt x="650" y="249"/>
                      <a:pt x="650" y="249"/>
                      <a:pt x="650" y="249"/>
                    </a:cubicBezTo>
                    <a:cubicBezTo>
                      <a:pt x="633" y="278"/>
                      <a:pt x="606" y="278"/>
                      <a:pt x="590" y="249"/>
                    </a:cubicBezTo>
                    <a:cubicBezTo>
                      <a:pt x="542" y="167"/>
                      <a:pt x="542" y="167"/>
                      <a:pt x="542" y="167"/>
                    </a:cubicBezTo>
                    <a:cubicBezTo>
                      <a:pt x="526" y="139"/>
                      <a:pt x="539" y="115"/>
                      <a:pt x="572" y="115"/>
                    </a:cubicBezTo>
                    <a:close/>
                    <a:moveTo>
                      <a:pt x="76" y="403"/>
                    </a:moveTo>
                    <a:cubicBezTo>
                      <a:pt x="76" y="265"/>
                      <a:pt x="188" y="154"/>
                      <a:pt x="326" y="154"/>
                    </a:cubicBezTo>
                    <a:cubicBezTo>
                      <a:pt x="464" y="154"/>
                      <a:pt x="576" y="265"/>
                      <a:pt x="576" y="403"/>
                    </a:cubicBezTo>
                    <a:cubicBezTo>
                      <a:pt x="576" y="541"/>
                      <a:pt x="464" y="653"/>
                      <a:pt x="326" y="653"/>
                    </a:cubicBezTo>
                    <a:cubicBezTo>
                      <a:pt x="188" y="653"/>
                      <a:pt x="76" y="541"/>
                      <a:pt x="76" y="403"/>
                    </a:cubicBezTo>
                    <a:close/>
                    <a:moveTo>
                      <a:pt x="1015" y="884"/>
                    </a:moveTo>
                    <a:cubicBezTo>
                      <a:pt x="1015" y="908"/>
                      <a:pt x="996" y="927"/>
                      <a:pt x="972" y="927"/>
                    </a:cubicBezTo>
                    <a:cubicBezTo>
                      <a:pt x="267" y="927"/>
                      <a:pt x="267" y="927"/>
                      <a:pt x="267" y="927"/>
                    </a:cubicBezTo>
                    <a:cubicBezTo>
                      <a:pt x="243" y="927"/>
                      <a:pt x="224" y="908"/>
                      <a:pt x="224" y="884"/>
                    </a:cubicBezTo>
                    <a:cubicBezTo>
                      <a:pt x="224" y="789"/>
                      <a:pt x="224" y="789"/>
                      <a:pt x="224" y="789"/>
                    </a:cubicBezTo>
                    <a:cubicBezTo>
                      <a:pt x="224" y="766"/>
                      <a:pt x="243" y="746"/>
                      <a:pt x="267" y="746"/>
                    </a:cubicBezTo>
                    <a:cubicBezTo>
                      <a:pt x="972" y="746"/>
                      <a:pt x="972" y="746"/>
                      <a:pt x="972" y="746"/>
                    </a:cubicBezTo>
                    <a:cubicBezTo>
                      <a:pt x="996" y="746"/>
                      <a:pt x="1015" y="766"/>
                      <a:pt x="1015" y="789"/>
                    </a:cubicBezTo>
                    <a:lnTo>
                      <a:pt x="1015" y="884"/>
                    </a:lnTo>
                    <a:close/>
                    <a:moveTo>
                      <a:pt x="913" y="653"/>
                    </a:moveTo>
                    <a:cubicBezTo>
                      <a:pt x="775" y="653"/>
                      <a:pt x="663" y="541"/>
                      <a:pt x="663" y="403"/>
                    </a:cubicBezTo>
                    <a:cubicBezTo>
                      <a:pt x="663" y="265"/>
                      <a:pt x="775" y="154"/>
                      <a:pt x="913" y="154"/>
                    </a:cubicBezTo>
                    <a:cubicBezTo>
                      <a:pt x="1051" y="154"/>
                      <a:pt x="1163" y="265"/>
                      <a:pt x="1163" y="403"/>
                    </a:cubicBezTo>
                    <a:cubicBezTo>
                      <a:pt x="1163" y="541"/>
                      <a:pt x="1051" y="653"/>
                      <a:pt x="913" y="6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727387" y="3077729"/>
              <a:ext cx="426414" cy="45719"/>
              <a:chOff x="730227" y="3077729"/>
              <a:chExt cx="426414" cy="45719"/>
            </a:xfrm>
            <a:grpFill/>
          </p:grpSpPr>
          <p:sp>
            <p:nvSpPr>
              <p:cNvPr id="237" name="Rounded Rectangle 236"/>
              <p:cNvSpPr/>
              <p:nvPr/>
            </p:nvSpPr>
            <p:spPr bwMode="auto">
              <a:xfrm>
                <a:off x="730227" y="3077729"/>
                <a:ext cx="45719" cy="45719"/>
              </a:xfrm>
              <a:prstGeom prst="roundRect">
                <a:avLst/>
              </a:prstGeom>
              <a:grpFill/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defTabSz="685036"/>
                <a:endParaRPr lang="en-US" sz="1400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Rounded Rectangle 237"/>
              <p:cNvSpPr/>
              <p:nvPr/>
            </p:nvSpPr>
            <p:spPr bwMode="auto">
              <a:xfrm>
                <a:off x="1110922" y="3077729"/>
                <a:ext cx="45719" cy="45719"/>
              </a:xfrm>
              <a:prstGeom prst="roundRect">
                <a:avLst/>
              </a:prstGeom>
              <a:grpFill/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defTabSz="685036"/>
                <a:endParaRPr lang="en-US" sz="1400" dirty="0" err="1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42" name="Group 241"/>
          <p:cNvGrpSpPr/>
          <p:nvPr/>
        </p:nvGrpSpPr>
        <p:grpSpPr>
          <a:xfrm>
            <a:off x="4053779" y="2285745"/>
            <a:ext cx="1403147" cy="3038906"/>
            <a:chOff x="3438727" y="2003898"/>
            <a:chExt cx="1403147" cy="3038906"/>
          </a:xfrm>
        </p:grpSpPr>
        <p:cxnSp>
          <p:nvCxnSpPr>
            <p:cNvPr id="243" name="Straight Connector 242"/>
            <p:cNvCxnSpPr/>
            <p:nvPr/>
          </p:nvCxnSpPr>
          <p:spPr bwMode="auto">
            <a:xfrm>
              <a:off x="4841562" y="2162677"/>
              <a:ext cx="0" cy="2880127"/>
            </a:xfrm>
            <a:prstGeom prst="line">
              <a:avLst/>
            </a:prstGeom>
            <a:noFill/>
            <a:ln w="9525" cap="flat" cmpd="sng" algn="ctr">
              <a:gradFill flip="none" rotWithShape="1">
                <a:gsLst>
                  <a:gs pos="100000">
                    <a:schemeClr val="tx1"/>
                  </a:gs>
                  <a:gs pos="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4" name="TextBox 243"/>
            <p:cNvSpPr txBox="1">
              <a:spLocks noChangeArrowheads="1"/>
            </p:cNvSpPr>
            <p:nvPr/>
          </p:nvSpPr>
          <p:spPr bwMode="auto">
            <a:xfrm>
              <a:off x="3438727" y="2476952"/>
              <a:ext cx="140314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defTabSz="685036" eaLnBrk="1" hangingPunct="1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Arial"/>
                </a:rPr>
                <a:t>Mobile-Cloud</a:t>
              </a:r>
            </a:p>
          </p:txBody>
        </p:sp>
        <p:grpSp>
          <p:nvGrpSpPr>
            <p:cNvPr id="245" name="Group 244"/>
            <p:cNvGrpSpPr/>
            <p:nvPr/>
          </p:nvGrpSpPr>
          <p:grpSpPr>
            <a:xfrm>
              <a:off x="4001248" y="2003898"/>
              <a:ext cx="247783" cy="413865"/>
              <a:chOff x="3349495" y="567393"/>
              <a:chExt cx="372096" cy="621501"/>
            </a:xfrm>
          </p:grpSpPr>
          <p:sp>
            <p:nvSpPr>
              <p:cNvPr id="246" name="Freeform 14"/>
              <p:cNvSpPr>
                <a:spLocks noEditPoints="1"/>
              </p:cNvSpPr>
              <p:nvPr/>
            </p:nvSpPr>
            <p:spPr bwMode="auto">
              <a:xfrm>
                <a:off x="3349495" y="567393"/>
                <a:ext cx="372096" cy="621501"/>
              </a:xfrm>
              <a:custGeom>
                <a:avLst/>
                <a:gdLst>
                  <a:gd name="T0" fmla="*/ 416 w 464"/>
                  <a:gd name="T1" fmla="*/ 0 h 774"/>
                  <a:gd name="T2" fmla="*/ 48 w 464"/>
                  <a:gd name="T3" fmla="*/ 0 h 774"/>
                  <a:gd name="T4" fmla="*/ 0 w 464"/>
                  <a:gd name="T5" fmla="*/ 48 h 774"/>
                  <a:gd name="T6" fmla="*/ 0 w 464"/>
                  <a:gd name="T7" fmla="*/ 726 h 774"/>
                  <a:gd name="T8" fmla="*/ 48 w 464"/>
                  <a:gd name="T9" fmla="*/ 774 h 774"/>
                  <a:gd name="T10" fmla="*/ 416 w 464"/>
                  <a:gd name="T11" fmla="*/ 774 h 774"/>
                  <a:gd name="T12" fmla="*/ 464 w 464"/>
                  <a:gd name="T13" fmla="*/ 726 h 774"/>
                  <a:gd name="T14" fmla="*/ 464 w 464"/>
                  <a:gd name="T15" fmla="*/ 48 h 774"/>
                  <a:gd name="T16" fmla="*/ 416 w 464"/>
                  <a:gd name="T17" fmla="*/ 0 h 774"/>
                  <a:gd name="T18" fmla="*/ 232 w 464"/>
                  <a:gd name="T19" fmla="*/ 739 h 774"/>
                  <a:gd name="T20" fmla="*/ 204 w 464"/>
                  <a:gd name="T21" fmla="*/ 711 h 774"/>
                  <a:gd name="T22" fmla="*/ 232 w 464"/>
                  <a:gd name="T23" fmla="*/ 683 h 774"/>
                  <a:gd name="T24" fmla="*/ 260 w 464"/>
                  <a:gd name="T25" fmla="*/ 711 h 774"/>
                  <a:gd name="T26" fmla="*/ 232 w 464"/>
                  <a:gd name="T27" fmla="*/ 739 h 774"/>
                  <a:gd name="T28" fmla="*/ 430 w 464"/>
                  <a:gd name="T29" fmla="*/ 585 h 774"/>
                  <a:gd name="T30" fmla="*/ 382 w 464"/>
                  <a:gd name="T31" fmla="*/ 633 h 774"/>
                  <a:gd name="T32" fmla="*/ 82 w 464"/>
                  <a:gd name="T33" fmla="*/ 633 h 774"/>
                  <a:gd name="T34" fmla="*/ 34 w 464"/>
                  <a:gd name="T35" fmla="*/ 585 h 774"/>
                  <a:gd name="T36" fmla="*/ 34 w 464"/>
                  <a:gd name="T37" fmla="*/ 82 h 774"/>
                  <a:gd name="T38" fmla="*/ 82 w 464"/>
                  <a:gd name="T39" fmla="*/ 34 h 774"/>
                  <a:gd name="T40" fmla="*/ 382 w 464"/>
                  <a:gd name="T41" fmla="*/ 34 h 774"/>
                  <a:gd name="T42" fmla="*/ 430 w 464"/>
                  <a:gd name="T43" fmla="*/ 82 h 774"/>
                  <a:gd name="T44" fmla="*/ 430 w 464"/>
                  <a:gd name="T45" fmla="*/ 585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4" h="774">
                    <a:moveTo>
                      <a:pt x="41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726"/>
                      <a:pt x="0" y="726"/>
                      <a:pt x="0" y="726"/>
                    </a:cubicBezTo>
                    <a:cubicBezTo>
                      <a:pt x="0" y="753"/>
                      <a:pt x="22" y="774"/>
                      <a:pt x="48" y="774"/>
                    </a:cubicBezTo>
                    <a:cubicBezTo>
                      <a:pt x="416" y="774"/>
                      <a:pt x="416" y="774"/>
                      <a:pt x="416" y="774"/>
                    </a:cubicBezTo>
                    <a:cubicBezTo>
                      <a:pt x="442" y="774"/>
                      <a:pt x="464" y="753"/>
                      <a:pt x="464" y="726"/>
                    </a:cubicBezTo>
                    <a:cubicBezTo>
                      <a:pt x="464" y="48"/>
                      <a:pt x="464" y="48"/>
                      <a:pt x="464" y="48"/>
                    </a:cubicBezTo>
                    <a:cubicBezTo>
                      <a:pt x="464" y="22"/>
                      <a:pt x="442" y="0"/>
                      <a:pt x="416" y="0"/>
                    </a:cubicBezTo>
                    <a:close/>
                    <a:moveTo>
                      <a:pt x="232" y="739"/>
                    </a:moveTo>
                    <a:cubicBezTo>
                      <a:pt x="217" y="739"/>
                      <a:pt x="204" y="726"/>
                      <a:pt x="204" y="711"/>
                    </a:cubicBezTo>
                    <a:cubicBezTo>
                      <a:pt x="204" y="696"/>
                      <a:pt x="217" y="683"/>
                      <a:pt x="232" y="683"/>
                    </a:cubicBezTo>
                    <a:cubicBezTo>
                      <a:pt x="247" y="683"/>
                      <a:pt x="260" y="696"/>
                      <a:pt x="260" y="711"/>
                    </a:cubicBezTo>
                    <a:cubicBezTo>
                      <a:pt x="260" y="726"/>
                      <a:pt x="247" y="739"/>
                      <a:pt x="232" y="739"/>
                    </a:cubicBezTo>
                    <a:close/>
                    <a:moveTo>
                      <a:pt x="430" y="585"/>
                    </a:moveTo>
                    <a:cubicBezTo>
                      <a:pt x="430" y="611"/>
                      <a:pt x="409" y="633"/>
                      <a:pt x="382" y="633"/>
                    </a:cubicBezTo>
                    <a:cubicBezTo>
                      <a:pt x="82" y="633"/>
                      <a:pt x="82" y="633"/>
                      <a:pt x="82" y="633"/>
                    </a:cubicBezTo>
                    <a:cubicBezTo>
                      <a:pt x="55" y="633"/>
                      <a:pt x="34" y="611"/>
                      <a:pt x="34" y="585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4" y="55"/>
                      <a:pt x="55" y="34"/>
                      <a:pt x="82" y="34"/>
                    </a:cubicBezTo>
                    <a:cubicBezTo>
                      <a:pt x="382" y="34"/>
                      <a:pt x="382" y="34"/>
                      <a:pt x="382" y="34"/>
                    </a:cubicBezTo>
                    <a:cubicBezTo>
                      <a:pt x="409" y="34"/>
                      <a:pt x="430" y="55"/>
                      <a:pt x="430" y="82"/>
                    </a:cubicBezTo>
                    <a:lnTo>
                      <a:pt x="430" y="5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7" name="Freeform 6"/>
              <p:cNvSpPr>
                <a:spLocks/>
              </p:cNvSpPr>
              <p:nvPr/>
            </p:nvSpPr>
            <p:spPr bwMode="gray">
              <a:xfrm>
                <a:off x="3402219" y="684669"/>
                <a:ext cx="266647" cy="164870"/>
              </a:xfrm>
              <a:custGeom>
                <a:avLst/>
                <a:gdLst>
                  <a:gd name="T0" fmla="*/ 2727 w 4195"/>
                  <a:gd name="T1" fmla="*/ 10 h 2595"/>
                  <a:gd name="T2" fmla="*/ 1869 w 4195"/>
                  <a:gd name="T3" fmla="*/ 606 h 2595"/>
                  <a:gd name="T4" fmla="*/ 1557 w 4195"/>
                  <a:gd name="T5" fmla="*/ 533 h 2595"/>
                  <a:gd name="T6" fmla="*/ 786 w 4195"/>
                  <a:gd name="T7" fmla="*/ 1133 h 2595"/>
                  <a:gd name="T8" fmla="*/ 635 w 4195"/>
                  <a:gd name="T9" fmla="*/ 1112 h 2595"/>
                  <a:gd name="T10" fmla="*/ 8 w 4195"/>
                  <a:gd name="T11" fmla="*/ 1699 h 2595"/>
                  <a:gd name="T12" fmla="*/ 606 w 4195"/>
                  <a:gd name="T13" fmla="*/ 2315 h 2595"/>
                  <a:gd name="T14" fmla="*/ 901 w 4195"/>
                  <a:gd name="T15" fmla="*/ 2249 h 2595"/>
                  <a:gd name="T16" fmla="*/ 1566 w 4195"/>
                  <a:gd name="T17" fmla="*/ 2514 h 2595"/>
                  <a:gd name="T18" fmla="*/ 2143 w 4195"/>
                  <a:gd name="T19" fmla="*/ 2361 h 2595"/>
                  <a:gd name="T20" fmla="*/ 2641 w 4195"/>
                  <a:gd name="T21" fmla="*/ 2589 h 2595"/>
                  <a:gd name="T22" fmla="*/ 3255 w 4195"/>
                  <a:gd name="T23" fmla="*/ 2254 h 2595"/>
                  <a:gd name="T24" fmla="*/ 3533 w 4195"/>
                  <a:gd name="T25" fmla="*/ 2336 h 2595"/>
                  <a:gd name="T26" fmla="*/ 4185 w 4195"/>
                  <a:gd name="T27" fmla="*/ 1625 h 2595"/>
                  <a:gd name="T28" fmla="*/ 3606 w 4195"/>
                  <a:gd name="T29" fmla="*/ 885 h 2595"/>
                  <a:gd name="T30" fmla="*/ 2727 w 4195"/>
                  <a:gd name="T31" fmla="*/ 10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95" h="2595">
                    <a:moveTo>
                      <a:pt x="2727" y="10"/>
                    </a:moveTo>
                    <a:cubicBezTo>
                      <a:pt x="2344" y="0"/>
                      <a:pt x="2011" y="248"/>
                      <a:pt x="1869" y="606"/>
                    </a:cubicBezTo>
                    <a:cubicBezTo>
                      <a:pt x="1774" y="561"/>
                      <a:pt x="1669" y="536"/>
                      <a:pt x="1557" y="533"/>
                    </a:cubicBezTo>
                    <a:cubicBezTo>
                      <a:pt x="1181" y="524"/>
                      <a:pt x="863" y="782"/>
                      <a:pt x="786" y="1133"/>
                    </a:cubicBezTo>
                    <a:cubicBezTo>
                      <a:pt x="738" y="1120"/>
                      <a:pt x="687" y="1113"/>
                      <a:pt x="635" y="1112"/>
                    </a:cubicBezTo>
                    <a:cubicBezTo>
                      <a:pt x="297" y="1104"/>
                      <a:pt x="16" y="1367"/>
                      <a:pt x="8" y="1699"/>
                    </a:cubicBezTo>
                    <a:cubicBezTo>
                      <a:pt x="0" y="2031"/>
                      <a:pt x="268" y="2306"/>
                      <a:pt x="606" y="2315"/>
                    </a:cubicBezTo>
                    <a:cubicBezTo>
                      <a:pt x="712" y="2317"/>
                      <a:pt x="813" y="2294"/>
                      <a:pt x="901" y="2249"/>
                    </a:cubicBezTo>
                    <a:cubicBezTo>
                      <a:pt x="1048" y="2402"/>
                      <a:pt x="1290" y="2507"/>
                      <a:pt x="1566" y="2514"/>
                    </a:cubicBezTo>
                    <a:cubicBezTo>
                      <a:pt x="1788" y="2519"/>
                      <a:pt x="1991" y="2460"/>
                      <a:pt x="2143" y="2361"/>
                    </a:cubicBezTo>
                    <a:cubicBezTo>
                      <a:pt x="2267" y="2497"/>
                      <a:pt x="2444" y="2584"/>
                      <a:pt x="2641" y="2589"/>
                    </a:cubicBezTo>
                    <a:cubicBezTo>
                      <a:pt x="2898" y="2595"/>
                      <a:pt x="3127" y="2461"/>
                      <a:pt x="3255" y="2254"/>
                    </a:cubicBezTo>
                    <a:cubicBezTo>
                      <a:pt x="3338" y="2304"/>
                      <a:pt x="3433" y="2334"/>
                      <a:pt x="3533" y="2336"/>
                    </a:cubicBezTo>
                    <a:cubicBezTo>
                      <a:pt x="3883" y="2345"/>
                      <a:pt x="4176" y="2025"/>
                      <a:pt x="4185" y="1625"/>
                    </a:cubicBezTo>
                    <a:cubicBezTo>
                      <a:pt x="4195" y="1237"/>
                      <a:pt x="3938" y="916"/>
                      <a:pt x="3606" y="885"/>
                    </a:cubicBezTo>
                    <a:cubicBezTo>
                      <a:pt x="3561" y="402"/>
                      <a:pt x="3189" y="21"/>
                      <a:pt x="2727" y="10"/>
                    </a:cubicBez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4942"/>
                <a:endParaRPr lang="en-US" sz="1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48" name="Right Arrow 247"/>
          <p:cNvSpPr/>
          <p:nvPr/>
        </p:nvSpPr>
        <p:spPr bwMode="auto">
          <a:xfrm>
            <a:off x="1388796" y="4776139"/>
            <a:ext cx="6169955" cy="117440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blurRad="292100" dist="254000" dir="5400000" algn="t" rotWithShape="0">
              <a:prstClr val="black">
                <a:alpha val="31000"/>
              </a:prstClr>
            </a:outerShdw>
          </a:effectLst>
          <a:scene3d>
            <a:camera prst="orthographicFront">
              <a:rot lat="17399987" lon="0" rev="0"/>
            </a:camera>
            <a:lightRig rig="threePt" dir="t"/>
          </a:scene3d>
          <a:sp3d/>
        </p:spPr>
        <p:txBody>
          <a:bodyPr wrap="none" lIns="0" tIns="0" rIns="0" bIns="0" rtlCol="0" anchor="ctr">
            <a:flatTx/>
          </a:bodyPr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$	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$	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$	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$	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$	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 $</a:t>
            </a:r>
            <a:endParaRPr lang="en-US" sz="1400" b="1" dirty="0" smtClean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49" name="TextBox 248"/>
          <p:cNvSpPr txBox="1">
            <a:spLocks noChangeArrowheads="1"/>
          </p:cNvSpPr>
          <p:nvPr/>
        </p:nvSpPr>
        <p:spPr bwMode="auto">
          <a:xfrm>
            <a:off x="338101" y="4710254"/>
            <a:ext cx="88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algn="r" defTabSz="685036" eaLnBrk="1" hangingPunct="1">
              <a:defRPr sz="1200">
                <a:solidFill>
                  <a:schemeClr val="accent5">
                    <a:lumMod val="50000"/>
                  </a:schemeClr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Ability of IT to Deliver</a:t>
            </a:r>
          </a:p>
        </p:txBody>
      </p:sp>
      <p:sp>
        <p:nvSpPr>
          <p:cNvPr id="250" name="TextBox 249"/>
          <p:cNvSpPr txBox="1">
            <a:spLocks noChangeArrowheads="1"/>
          </p:cNvSpPr>
          <p:nvPr/>
        </p:nvSpPr>
        <p:spPr bwMode="auto">
          <a:xfrm>
            <a:off x="471501" y="5178677"/>
            <a:ext cx="747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r" defTabSz="685036" eaLnBrk="1" hangingPunct="1"/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Steady IT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Budgets*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185701" y="4184141"/>
            <a:ext cx="1033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algn="r" defTabSz="685036" eaLnBrk="1" hangingPunct="1">
              <a:defRPr sz="1200">
                <a:solidFill>
                  <a:schemeClr val="accent5">
                    <a:lumMod val="50000"/>
                  </a:schemeClr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accent4"/>
                </a:solidFill>
              </a:rPr>
              <a:t>Business Expectations</a:t>
            </a:r>
          </a:p>
        </p:txBody>
      </p:sp>
      <p:grpSp>
        <p:nvGrpSpPr>
          <p:cNvPr id="252" name="Group 251"/>
          <p:cNvGrpSpPr/>
          <p:nvPr/>
        </p:nvGrpSpPr>
        <p:grpSpPr>
          <a:xfrm>
            <a:off x="4195298" y="3455461"/>
            <a:ext cx="468545" cy="468423"/>
            <a:chOff x="1356037" y="3392379"/>
            <a:chExt cx="468545" cy="4684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53" name="Group 252"/>
            <p:cNvGrpSpPr/>
            <p:nvPr/>
          </p:nvGrpSpPr>
          <p:grpSpPr>
            <a:xfrm>
              <a:off x="1356037" y="3392379"/>
              <a:ext cx="468545" cy="468423"/>
              <a:chOff x="1356037" y="3392379"/>
              <a:chExt cx="468545" cy="468423"/>
            </a:xfrm>
          </p:grpSpPr>
          <p:sp>
            <p:nvSpPr>
              <p:cNvPr id="255" name="Oval 254"/>
              <p:cNvSpPr/>
              <p:nvPr/>
            </p:nvSpPr>
            <p:spPr bwMode="gray">
              <a:xfrm>
                <a:off x="1356037" y="3392379"/>
                <a:ext cx="468545" cy="468423"/>
              </a:xfrm>
              <a:prstGeom prst="ellipse">
                <a:avLst/>
              </a:prstGeom>
              <a:gradFill flip="none" rotWithShape="1">
                <a:gsLst>
                  <a:gs pos="20000">
                    <a:schemeClr val="accent4">
                      <a:lumMod val="75000"/>
                    </a:schemeClr>
                  </a:gs>
                  <a:gs pos="50000">
                    <a:schemeClr val="accent4"/>
                  </a:gs>
                  <a:gs pos="80000">
                    <a:schemeClr val="accent4">
                      <a:lumMod val="75000"/>
                    </a:schemeClr>
                  </a:gs>
                </a:gsLst>
                <a:lin ang="13500000" scaled="1"/>
                <a:tileRect/>
              </a:gradFill>
              <a:ln w="19050">
                <a:gradFill flip="none" rotWithShape="1">
                  <a:gsLst>
                    <a:gs pos="50000">
                      <a:srgbClr val="FFFFFF">
                        <a:lumMod val="95000"/>
                      </a:srgbClr>
                    </a:gs>
                    <a:gs pos="0">
                      <a:srgbClr val="FFFFFF">
                        <a:lumMod val="65000"/>
                      </a:srgbClr>
                    </a:gs>
                    <a:gs pos="100000">
                      <a:srgbClr val="FFFFFF">
                        <a:lumMod val="65000"/>
                      </a:srgbClr>
                    </a:gs>
                  </a:gsLst>
                  <a:lin ang="10800000" scaled="1"/>
                  <a:tileRect/>
                </a:gradFill>
                <a:round/>
                <a:headEnd/>
                <a:tailEnd/>
              </a:ln>
              <a:effectLst>
                <a:innerShdw blurRad="152400">
                  <a:prstClr val="black"/>
                </a:inn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cap="all" dirty="0">
                  <a:solidFill>
                    <a:srgbClr val="595959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 bwMode="gray">
              <a:xfrm>
                <a:off x="1375157" y="3411494"/>
                <a:ext cx="430304" cy="430192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FFFFFF">
                      <a:alpha val="0"/>
                    </a:srgbClr>
                  </a:gs>
                  <a:gs pos="0">
                    <a:srgbClr val="FFFFFF">
                      <a:alpha val="75000"/>
                    </a:srgbClr>
                  </a:gs>
                  <a:gs pos="12000">
                    <a:srgbClr val="FFFFFF">
                      <a:alpha val="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cap="all" dirty="0">
                  <a:solidFill>
                    <a:srgbClr val="595959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254" name="Freeform 6"/>
            <p:cNvSpPr>
              <a:spLocks/>
            </p:cNvSpPr>
            <p:nvPr/>
          </p:nvSpPr>
          <p:spPr bwMode="gray">
            <a:xfrm>
              <a:off x="1408627" y="3498618"/>
              <a:ext cx="363365" cy="224673"/>
            </a:xfrm>
            <a:custGeom>
              <a:avLst/>
              <a:gdLst>
                <a:gd name="T0" fmla="*/ 2727 w 4195"/>
                <a:gd name="T1" fmla="*/ 10 h 2595"/>
                <a:gd name="T2" fmla="*/ 1869 w 4195"/>
                <a:gd name="T3" fmla="*/ 606 h 2595"/>
                <a:gd name="T4" fmla="*/ 1557 w 4195"/>
                <a:gd name="T5" fmla="*/ 533 h 2595"/>
                <a:gd name="T6" fmla="*/ 786 w 4195"/>
                <a:gd name="T7" fmla="*/ 1133 h 2595"/>
                <a:gd name="T8" fmla="*/ 635 w 4195"/>
                <a:gd name="T9" fmla="*/ 1112 h 2595"/>
                <a:gd name="T10" fmla="*/ 8 w 4195"/>
                <a:gd name="T11" fmla="*/ 1699 h 2595"/>
                <a:gd name="T12" fmla="*/ 606 w 4195"/>
                <a:gd name="T13" fmla="*/ 2315 h 2595"/>
                <a:gd name="T14" fmla="*/ 901 w 4195"/>
                <a:gd name="T15" fmla="*/ 2249 h 2595"/>
                <a:gd name="T16" fmla="*/ 1566 w 4195"/>
                <a:gd name="T17" fmla="*/ 2514 h 2595"/>
                <a:gd name="T18" fmla="*/ 2143 w 4195"/>
                <a:gd name="T19" fmla="*/ 2361 h 2595"/>
                <a:gd name="T20" fmla="*/ 2641 w 4195"/>
                <a:gd name="T21" fmla="*/ 2589 h 2595"/>
                <a:gd name="T22" fmla="*/ 3255 w 4195"/>
                <a:gd name="T23" fmla="*/ 2254 h 2595"/>
                <a:gd name="T24" fmla="*/ 3533 w 4195"/>
                <a:gd name="T25" fmla="*/ 2336 h 2595"/>
                <a:gd name="T26" fmla="*/ 4185 w 4195"/>
                <a:gd name="T27" fmla="*/ 1625 h 2595"/>
                <a:gd name="T28" fmla="*/ 3606 w 4195"/>
                <a:gd name="T29" fmla="*/ 885 h 2595"/>
                <a:gd name="T30" fmla="*/ 2727 w 4195"/>
                <a:gd name="T31" fmla="*/ 10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95" h="2595">
                  <a:moveTo>
                    <a:pt x="2727" y="10"/>
                  </a:moveTo>
                  <a:cubicBezTo>
                    <a:pt x="2344" y="0"/>
                    <a:pt x="2011" y="248"/>
                    <a:pt x="1869" y="606"/>
                  </a:cubicBezTo>
                  <a:cubicBezTo>
                    <a:pt x="1774" y="561"/>
                    <a:pt x="1669" y="536"/>
                    <a:pt x="1557" y="533"/>
                  </a:cubicBezTo>
                  <a:cubicBezTo>
                    <a:pt x="1181" y="524"/>
                    <a:pt x="863" y="782"/>
                    <a:pt x="786" y="1133"/>
                  </a:cubicBezTo>
                  <a:cubicBezTo>
                    <a:pt x="738" y="1120"/>
                    <a:pt x="687" y="1113"/>
                    <a:pt x="635" y="1112"/>
                  </a:cubicBezTo>
                  <a:cubicBezTo>
                    <a:pt x="297" y="1104"/>
                    <a:pt x="16" y="1367"/>
                    <a:pt x="8" y="1699"/>
                  </a:cubicBezTo>
                  <a:cubicBezTo>
                    <a:pt x="0" y="2031"/>
                    <a:pt x="268" y="2306"/>
                    <a:pt x="606" y="2315"/>
                  </a:cubicBezTo>
                  <a:cubicBezTo>
                    <a:pt x="712" y="2317"/>
                    <a:pt x="813" y="2294"/>
                    <a:pt x="901" y="2249"/>
                  </a:cubicBezTo>
                  <a:cubicBezTo>
                    <a:pt x="1048" y="2402"/>
                    <a:pt x="1290" y="2507"/>
                    <a:pt x="1566" y="2514"/>
                  </a:cubicBezTo>
                  <a:cubicBezTo>
                    <a:pt x="1788" y="2519"/>
                    <a:pt x="1991" y="2460"/>
                    <a:pt x="2143" y="2361"/>
                  </a:cubicBezTo>
                  <a:cubicBezTo>
                    <a:pt x="2267" y="2497"/>
                    <a:pt x="2444" y="2584"/>
                    <a:pt x="2641" y="2589"/>
                  </a:cubicBezTo>
                  <a:cubicBezTo>
                    <a:pt x="2898" y="2595"/>
                    <a:pt x="3127" y="2461"/>
                    <a:pt x="3255" y="2254"/>
                  </a:cubicBezTo>
                  <a:cubicBezTo>
                    <a:pt x="3338" y="2304"/>
                    <a:pt x="3433" y="2334"/>
                    <a:pt x="3533" y="2336"/>
                  </a:cubicBezTo>
                  <a:cubicBezTo>
                    <a:pt x="3883" y="2345"/>
                    <a:pt x="4176" y="2025"/>
                    <a:pt x="4185" y="1625"/>
                  </a:cubicBezTo>
                  <a:cubicBezTo>
                    <a:pt x="4195" y="1237"/>
                    <a:pt x="3938" y="916"/>
                    <a:pt x="3606" y="885"/>
                  </a:cubicBezTo>
                  <a:cubicBezTo>
                    <a:pt x="3561" y="402"/>
                    <a:pt x="3189" y="21"/>
                    <a:pt x="2727" y="1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38100" dist="12700" dir="2700000" algn="tl" rotWithShape="0">
                <a:prstClr val="black">
                  <a:alpha val="67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942"/>
              <a:endParaRPr lang="en-US" sz="14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3" name="Right Arrow 129"/>
          <p:cNvSpPr/>
          <p:nvPr/>
        </p:nvSpPr>
        <p:spPr bwMode="auto">
          <a:xfrm rot="19739735">
            <a:off x="590699" y="1775201"/>
            <a:ext cx="7724635" cy="3823650"/>
          </a:xfrm>
          <a:custGeom>
            <a:avLst/>
            <a:gdLst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6 w 6180490"/>
              <a:gd name="connsiteY0" fmla="*/ 978407 h 2152816"/>
              <a:gd name="connsiteX1" fmla="*/ 6180490 w 6180490"/>
              <a:gd name="connsiteY1" fmla="*/ 1565612 h 2152816"/>
              <a:gd name="connsiteX2" fmla="*/ 5593286 w 6180490"/>
              <a:gd name="connsiteY2" fmla="*/ 2152816 h 2152816"/>
              <a:gd name="connsiteX3" fmla="*/ 5593286 w 6180490"/>
              <a:gd name="connsiteY3" fmla="*/ 1859214 h 2152816"/>
              <a:gd name="connsiteX4" fmla="*/ 2293326 w 6180490"/>
              <a:gd name="connsiteY4" fmla="*/ 1859213 h 2152816"/>
              <a:gd name="connsiteX5" fmla="*/ 0 w 6180490"/>
              <a:gd name="connsiteY5" fmla="*/ 501605 h 2152816"/>
              <a:gd name="connsiteX6" fmla="*/ 301447 w 6180490"/>
              <a:gd name="connsiteY6" fmla="*/ 0 h 2152816"/>
              <a:gd name="connsiteX7" fmla="*/ 2418057 w 6180490"/>
              <a:gd name="connsiteY7" fmla="*/ 1272010 h 2152816"/>
              <a:gd name="connsiteX8" fmla="*/ 5593286 w 6180490"/>
              <a:gd name="connsiteY8" fmla="*/ 1272009 h 2152816"/>
              <a:gd name="connsiteX9" fmla="*/ 5593286 w 6180490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152816"/>
              <a:gd name="connsiteX1" fmla="*/ 6180491 w 6180491"/>
              <a:gd name="connsiteY1" fmla="*/ 1565612 h 2152816"/>
              <a:gd name="connsiteX2" fmla="*/ 5593287 w 6180491"/>
              <a:gd name="connsiteY2" fmla="*/ 2152816 h 2152816"/>
              <a:gd name="connsiteX3" fmla="*/ 5593287 w 6180491"/>
              <a:gd name="connsiteY3" fmla="*/ 1859214 h 2152816"/>
              <a:gd name="connsiteX4" fmla="*/ 2293327 w 6180491"/>
              <a:gd name="connsiteY4" fmla="*/ 1859213 h 2152816"/>
              <a:gd name="connsiteX5" fmla="*/ 0 w 6180491"/>
              <a:gd name="connsiteY5" fmla="*/ 501605 h 2152816"/>
              <a:gd name="connsiteX6" fmla="*/ 301448 w 6180491"/>
              <a:gd name="connsiteY6" fmla="*/ 0 h 2152816"/>
              <a:gd name="connsiteX7" fmla="*/ 2418058 w 6180491"/>
              <a:gd name="connsiteY7" fmla="*/ 1272010 h 2152816"/>
              <a:gd name="connsiteX8" fmla="*/ 5593287 w 6180491"/>
              <a:gd name="connsiteY8" fmla="*/ 1272009 h 2152816"/>
              <a:gd name="connsiteX9" fmla="*/ 5593287 w 6180491"/>
              <a:gd name="connsiteY9" fmla="*/ 978407 h 2152816"/>
              <a:gd name="connsiteX0" fmla="*/ 5593287 w 6180491"/>
              <a:gd name="connsiteY0" fmla="*/ 978407 h 2310536"/>
              <a:gd name="connsiteX1" fmla="*/ 6180491 w 6180491"/>
              <a:gd name="connsiteY1" fmla="*/ 1565612 h 2310536"/>
              <a:gd name="connsiteX2" fmla="*/ 5593287 w 6180491"/>
              <a:gd name="connsiteY2" fmla="*/ 2152816 h 2310536"/>
              <a:gd name="connsiteX3" fmla="*/ 5593287 w 6180491"/>
              <a:gd name="connsiteY3" fmla="*/ 1859214 h 2310536"/>
              <a:gd name="connsiteX4" fmla="*/ 2098721 w 6180491"/>
              <a:gd name="connsiteY4" fmla="*/ 2264298 h 2310536"/>
              <a:gd name="connsiteX5" fmla="*/ 0 w 6180491"/>
              <a:gd name="connsiteY5" fmla="*/ 501605 h 2310536"/>
              <a:gd name="connsiteX6" fmla="*/ 301448 w 6180491"/>
              <a:gd name="connsiteY6" fmla="*/ 0 h 2310536"/>
              <a:gd name="connsiteX7" fmla="*/ 2418058 w 6180491"/>
              <a:gd name="connsiteY7" fmla="*/ 1272010 h 2310536"/>
              <a:gd name="connsiteX8" fmla="*/ 5593287 w 6180491"/>
              <a:gd name="connsiteY8" fmla="*/ 1272009 h 2310536"/>
              <a:gd name="connsiteX9" fmla="*/ 5593287 w 6180491"/>
              <a:gd name="connsiteY9" fmla="*/ 978407 h 2310536"/>
              <a:gd name="connsiteX0" fmla="*/ 5593287 w 6180491"/>
              <a:gd name="connsiteY0" fmla="*/ 978407 h 2310536"/>
              <a:gd name="connsiteX1" fmla="*/ 6180491 w 6180491"/>
              <a:gd name="connsiteY1" fmla="*/ 1565612 h 2310536"/>
              <a:gd name="connsiteX2" fmla="*/ 5593287 w 6180491"/>
              <a:gd name="connsiteY2" fmla="*/ 2152816 h 2310536"/>
              <a:gd name="connsiteX3" fmla="*/ 5593287 w 6180491"/>
              <a:gd name="connsiteY3" fmla="*/ 1859214 h 2310536"/>
              <a:gd name="connsiteX4" fmla="*/ 2098721 w 6180491"/>
              <a:gd name="connsiteY4" fmla="*/ 2264298 h 2310536"/>
              <a:gd name="connsiteX5" fmla="*/ 0 w 6180491"/>
              <a:gd name="connsiteY5" fmla="*/ 501605 h 2310536"/>
              <a:gd name="connsiteX6" fmla="*/ 301448 w 6180491"/>
              <a:gd name="connsiteY6" fmla="*/ 0 h 2310536"/>
              <a:gd name="connsiteX7" fmla="*/ 2281975 w 6180491"/>
              <a:gd name="connsiteY7" fmla="*/ 1548272 h 2310536"/>
              <a:gd name="connsiteX8" fmla="*/ 5593287 w 6180491"/>
              <a:gd name="connsiteY8" fmla="*/ 1272009 h 2310536"/>
              <a:gd name="connsiteX9" fmla="*/ 5593287 w 6180491"/>
              <a:gd name="connsiteY9" fmla="*/ 978407 h 2310536"/>
              <a:gd name="connsiteX0" fmla="*/ 5593287 w 6180491"/>
              <a:gd name="connsiteY0" fmla="*/ 978407 h 2310536"/>
              <a:gd name="connsiteX1" fmla="*/ 6180491 w 6180491"/>
              <a:gd name="connsiteY1" fmla="*/ 1565612 h 2310536"/>
              <a:gd name="connsiteX2" fmla="*/ 5593287 w 6180491"/>
              <a:gd name="connsiteY2" fmla="*/ 2152816 h 2310536"/>
              <a:gd name="connsiteX3" fmla="*/ 5593287 w 6180491"/>
              <a:gd name="connsiteY3" fmla="*/ 1859214 h 2310536"/>
              <a:gd name="connsiteX4" fmla="*/ 2098721 w 6180491"/>
              <a:gd name="connsiteY4" fmla="*/ 2264298 h 2310536"/>
              <a:gd name="connsiteX5" fmla="*/ 0 w 6180491"/>
              <a:gd name="connsiteY5" fmla="*/ 501605 h 2310536"/>
              <a:gd name="connsiteX6" fmla="*/ 301448 w 6180491"/>
              <a:gd name="connsiteY6" fmla="*/ 0 h 2310536"/>
              <a:gd name="connsiteX7" fmla="*/ 2162221 w 6180491"/>
              <a:gd name="connsiteY7" fmla="*/ 1793495 h 2310536"/>
              <a:gd name="connsiteX8" fmla="*/ 5593287 w 6180491"/>
              <a:gd name="connsiteY8" fmla="*/ 1272009 h 2310536"/>
              <a:gd name="connsiteX9" fmla="*/ 5593287 w 6180491"/>
              <a:gd name="connsiteY9" fmla="*/ 978407 h 2310536"/>
              <a:gd name="connsiteX0" fmla="*/ 5593287 w 6180491"/>
              <a:gd name="connsiteY0" fmla="*/ 978407 h 2518219"/>
              <a:gd name="connsiteX1" fmla="*/ 6180491 w 6180491"/>
              <a:gd name="connsiteY1" fmla="*/ 1565612 h 2518219"/>
              <a:gd name="connsiteX2" fmla="*/ 5593287 w 6180491"/>
              <a:gd name="connsiteY2" fmla="*/ 2152816 h 2518219"/>
              <a:gd name="connsiteX3" fmla="*/ 5593287 w 6180491"/>
              <a:gd name="connsiteY3" fmla="*/ 1859214 h 2518219"/>
              <a:gd name="connsiteX4" fmla="*/ 1984421 w 6180491"/>
              <a:gd name="connsiteY4" fmla="*/ 2481577 h 2518219"/>
              <a:gd name="connsiteX5" fmla="*/ 0 w 6180491"/>
              <a:gd name="connsiteY5" fmla="*/ 501605 h 2518219"/>
              <a:gd name="connsiteX6" fmla="*/ 301448 w 6180491"/>
              <a:gd name="connsiteY6" fmla="*/ 0 h 2518219"/>
              <a:gd name="connsiteX7" fmla="*/ 2162221 w 6180491"/>
              <a:gd name="connsiteY7" fmla="*/ 1793495 h 2518219"/>
              <a:gd name="connsiteX8" fmla="*/ 5593287 w 6180491"/>
              <a:gd name="connsiteY8" fmla="*/ 1272009 h 2518219"/>
              <a:gd name="connsiteX9" fmla="*/ 5593287 w 6180491"/>
              <a:gd name="connsiteY9" fmla="*/ 978407 h 2518219"/>
              <a:gd name="connsiteX0" fmla="*/ 5593287 w 6180491"/>
              <a:gd name="connsiteY0" fmla="*/ 995533 h 2535345"/>
              <a:gd name="connsiteX1" fmla="*/ 6180491 w 6180491"/>
              <a:gd name="connsiteY1" fmla="*/ 1582738 h 2535345"/>
              <a:gd name="connsiteX2" fmla="*/ 5593287 w 6180491"/>
              <a:gd name="connsiteY2" fmla="*/ 2169942 h 2535345"/>
              <a:gd name="connsiteX3" fmla="*/ 5593287 w 6180491"/>
              <a:gd name="connsiteY3" fmla="*/ 1876340 h 2535345"/>
              <a:gd name="connsiteX4" fmla="*/ 1984421 w 6180491"/>
              <a:gd name="connsiteY4" fmla="*/ 2498703 h 2535345"/>
              <a:gd name="connsiteX5" fmla="*/ 0 w 6180491"/>
              <a:gd name="connsiteY5" fmla="*/ 518731 h 2535345"/>
              <a:gd name="connsiteX6" fmla="*/ 245736 w 6180491"/>
              <a:gd name="connsiteY6" fmla="*/ 0 h 2535345"/>
              <a:gd name="connsiteX7" fmla="*/ 2162221 w 6180491"/>
              <a:gd name="connsiteY7" fmla="*/ 1810621 h 2535345"/>
              <a:gd name="connsiteX8" fmla="*/ 5593287 w 6180491"/>
              <a:gd name="connsiteY8" fmla="*/ 1289135 h 2535345"/>
              <a:gd name="connsiteX9" fmla="*/ 5593287 w 6180491"/>
              <a:gd name="connsiteY9" fmla="*/ 995533 h 2535345"/>
              <a:gd name="connsiteX0" fmla="*/ 5593287 w 6153386"/>
              <a:gd name="connsiteY0" fmla="*/ 995533 h 2535345"/>
              <a:gd name="connsiteX1" fmla="*/ 6153386 w 6153386"/>
              <a:gd name="connsiteY1" fmla="*/ 1458503 h 2535345"/>
              <a:gd name="connsiteX2" fmla="*/ 5593287 w 6153386"/>
              <a:gd name="connsiteY2" fmla="*/ 2169942 h 2535345"/>
              <a:gd name="connsiteX3" fmla="*/ 5593287 w 6153386"/>
              <a:gd name="connsiteY3" fmla="*/ 1876340 h 2535345"/>
              <a:gd name="connsiteX4" fmla="*/ 1984421 w 6153386"/>
              <a:gd name="connsiteY4" fmla="*/ 2498703 h 2535345"/>
              <a:gd name="connsiteX5" fmla="*/ 0 w 6153386"/>
              <a:gd name="connsiteY5" fmla="*/ 518731 h 2535345"/>
              <a:gd name="connsiteX6" fmla="*/ 245736 w 6153386"/>
              <a:gd name="connsiteY6" fmla="*/ 0 h 2535345"/>
              <a:gd name="connsiteX7" fmla="*/ 2162221 w 6153386"/>
              <a:gd name="connsiteY7" fmla="*/ 1810621 h 2535345"/>
              <a:gd name="connsiteX8" fmla="*/ 5593287 w 6153386"/>
              <a:gd name="connsiteY8" fmla="*/ 1289135 h 2535345"/>
              <a:gd name="connsiteX9" fmla="*/ 5593287 w 6153386"/>
              <a:gd name="connsiteY9" fmla="*/ 995533 h 2535345"/>
              <a:gd name="connsiteX0" fmla="*/ 5593287 w 6153386"/>
              <a:gd name="connsiteY0" fmla="*/ 995533 h 2530257"/>
              <a:gd name="connsiteX1" fmla="*/ 6153386 w 6153386"/>
              <a:gd name="connsiteY1" fmla="*/ 1458503 h 2530257"/>
              <a:gd name="connsiteX2" fmla="*/ 5593287 w 6153386"/>
              <a:gd name="connsiteY2" fmla="*/ 2169942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593287 w 6153386"/>
              <a:gd name="connsiteY8" fmla="*/ 1289135 h 2530257"/>
              <a:gd name="connsiteX9" fmla="*/ 5593287 w 6153386"/>
              <a:gd name="connsiteY9" fmla="*/ 995533 h 2530257"/>
              <a:gd name="connsiteX0" fmla="*/ 5593287 w 6153386"/>
              <a:gd name="connsiteY0" fmla="*/ 995533 h 2530257"/>
              <a:gd name="connsiteX1" fmla="*/ 6153386 w 6153386"/>
              <a:gd name="connsiteY1" fmla="*/ 1458503 h 2530257"/>
              <a:gd name="connsiteX2" fmla="*/ 5593287 w 6153386"/>
              <a:gd name="connsiteY2" fmla="*/ 2169942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469581 w 6153386"/>
              <a:gd name="connsiteY8" fmla="*/ 1330956 h 2530257"/>
              <a:gd name="connsiteX9" fmla="*/ 5593287 w 6153386"/>
              <a:gd name="connsiteY9" fmla="*/ 995533 h 2530257"/>
              <a:gd name="connsiteX0" fmla="*/ 5441071 w 6153386"/>
              <a:gd name="connsiteY0" fmla="*/ 986093 h 2530257"/>
              <a:gd name="connsiteX1" fmla="*/ 6153386 w 6153386"/>
              <a:gd name="connsiteY1" fmla="*/ 1458503 h 2530257"/>
              <a:gd name="connsiteX2" fmla="*/ 5593287 w 6153386"/>
              <a:gd name="connsiteY2" fmla="*/ 2169942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469581 w 6153386"/>
              <a:gd name="connsiteY8" fmla="*/ 1330956 h 2530257"/>
              <a:gd name="connsiteX9" fmla="*/ 5441071 w 6153386"/>
              <a:gd name="connsiteY9" fmla="*/ 986093 h 2530257"/>
              <a:gd name="connsiteX0" fmla="*/ 5441071 w 6153386"/>
              <a:gd name="connsiteY0" fmla="*/ 986093 h 2530257"/>
              <a:gd name="connsiteX1" fmla="*/ 6153386 w 6153386"/>
              <a:gd name="connsiteY1" fmla="*/ 1458503 h 2530257"/>
              <a:gd name="connsiteX2" fmla="*/ 5517162 w 6153386"/>
              <a:gd name="connsiteY2" fmla="*/ 2191618 h 2530257"/>
              <a:gd name="connsiteX3" fmla="*/ 5462854 w 6153386"/>
              <a:gd name="connsiteY3" fmla="*/ 1807917 h 2530257"/>
              <a:gd name="connsiteX4" fmla="*/ 1984421 w 6153386"/>
              <a:gd name="connsiteY4" fmla="*/ 2498703 h 2530257"/>
              <a:gd name="connsiteX5" fmla="*/ 0 w 6153386"/>
              <a:gd name="connsiteY5" fmla="*/ 518731 h 2530257"/>
              <a:gd name="connsiteX6" fmla="*/ 245736 w 6153386"/>
              <a:gd name="connsiteY6" fmla="*/ 0 h 2530257"/>
              <a:gd name="connsiteX7" fmla="*/ 2162221 w 6153386"/>
              <a:gd name="connsiteY7" fmla="*/ 1810621 h 2530257"/>
              <a:gd name="connsiteX8" fmla="*/ 5469581 w 6153386"/>
              <a:gd name="connsiteY8" fmla="*/ 1330956 h 2530257"/>
              <a:gd name="connsiteX9" fmla="*/ 5441071 w 6153386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469581 w 6051429"/>
              <a:gd name="connsiteY8" fmla="*/ 1330956 h 2530257"/>
              <a:gd name="connsiteX9" fmla="*/ 5441071 w 6051429"/>
              <a:gd name="connsiteY9" fmla="*/ 986093 h 2530257"/>
              <a:gd name="connsiteX0" fmla="*/ 5441071 w 6051429"/>
              <a:gd name="connsiteY0" fmla="*/ 986093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315884 w 6051429"/>
              <a:gd name="connsiteY8" fmla="*/ 1352990 h 2530257"/>
              <a:gd name="connsiteX9" fmla="*/ 5441071 w 6051429"/>
              <a:gd name="connsiteY9" fmla="*/ 986093 h 2530257"/>
              <a:gd name="connsiteX0" fmla="*/ 5285868 w 6051429"/>
              <a:gd name="connsiteY0" fmla="*/ 1030286 h 2530257"/>
              <a:gd name="connsiteX1" fmla="*/ 6051429 w 6051429"/>
              <a:gd name="connsiteY1" fmla="*/ 1494131 h 2530257"/>
              <a:gd name="connsiteX2" fmla="*/ 5517162 w 6051429"/>
              <a:gd name="connsiteY2" fmla="*/ 2191618 h 2530257"/>
              <a:gd name="connsiteX3" fmla="*/ 5462854 w 6051429"/>
              <a:gd name="connsiteY3" fmla="*/ 1807917 h 2530257"/>
              <a:gd name="connsiteX4" fmla="*/ 1984421 w 6051429"/>
              <a:gd name="connsiteY4" fmla="*/ 2498703 h 2530257"/>
              <a:gd name="connsiteX5" fmla="*/ 0 w 6051429"/>
              <a:gd name="connsiteY5" fmla="*/ 518731 h 2530257"/>
              <a:gd name="connsiteX6" fmla="*/ 245736 w 6051429"/>
              <a:gd name="connsiteY6" fmla="*/ 0 h 2530257"/>
              <a:gd name="connsiteX7" fmla="*/ 2162221 w 6051429"/>
              <a:gd name="connsiteY7" fmla="*/ 1810621 h 2530257"/>
              <a:gd name="connsiteX8" fmla="*/ 5315884 w 6051429"/>
              <a:gd name="connsiteY8" fmla="*/ 1352990 h 2530257"/>
              <a:gd name="connsiteX9" fmla="*/ 5285868 w 6051429"/>
              <a:gd name="connsiteY9" fmla="*/ 1030286 h 2530257"/>
              <a:gd name="connsiteX0" fmla="*/ 5285868 w 6051429"/>
              <a:gd name="connsiteY0" fmla="*/ 1030286 h 2531208"/>
              <a:gd name="connsiteX1" fmla="*/ 6051429 w 6051429"/>
              <a:gd name="connsiteY1" fmla="*/ 1494131 h 2531208"/>
              <a:gd name="connsiteX2" fmla="*/ 5517162 w 6051429"/>
              <a:gd name="connsiteY2" fmla="*/ 2191618 h 2531208"/>
              <a:gd name="connsiteX3" fmla="*/ 5262906 w 6051429"/>
              <a:gd name="connsiteY3" fmla="*/ 1821392 h 2531208"/>
              <a:gd name="connsiteX4" fmla="*/ 1984421 w 6051429"/>
              <a:gd name="connsiteY4" fmla="*/ 2498703 h 2531208"/>
              <a:gd name="connsiteX5" fmla="*/ 0 w 6051429"/>
              <a:gd name="connsiteY5" fmla="*/ 518731 h 2531208"/>
              <a:gd name="connsiteX6" fmla="*/ 245736 w 6051429"/>
              <a:gd name="connsiteY6" fmla="*/ 0 h 2531208"/>
              <a:gd name="connsiteX7" fmla="*/ 2162221 w 6051429"/>
              <a:gd name="connsiteY7" fmla="*/ 1810621 h 2531208"/>
              <a:gd name="connsiteX8" fmla="*/ 5315884 w 6051429"/>
              <a:gd name="connsiteY8" fmla="*/ 1352990 h 2531208"/>
              <a:gd name="connsiteX9" fmla="*/ 5285868 w 6051429"/>
              <a:gd name="connsiteY9" fmla="*/ 1030286 h 2531208"/>
              <a:gd name="connsiteX0" fmla="*/ 5285868 w 6051429"/>
              <a:gd name="connsiteY0" fmla="*/ 1030286 h 2531208"/>
              <a:gd name="connsiteX1" fmla="*/ 6051429 w 6051429"/>
              <a:gd name="connsiteY1" fmla="*/ 1494131 h 2531208"/>
              <a:gd name="connsiteX2" fmla="*/ 5279930 w 6051429"/>
              <a:gd name="connsiteY2" fmla="*/ 2179492 h 2531208"/>
              <a:gd name="connsiteX3" fmla="*/ 5262906 w 6051429"/>
              <a:gd name="connsiteY3" fmla="*/ 1821392 h 2531208"/>
              <a:gd name="connsiteX4" fmla="*/ 1984421 w 6051429"/>
              <a:gd name="connsiteY4" fmla="*/ 2498703 h 2531208"/>
              <a:gd name="connsiteX5" fmla="*/ 0 w 6051429"/>
              <a:gd name="connsiteY5" fmla="*/ 518731 h 2531208"/>
              <a:gd name="connsiteX6" fmla="*/ 245736 w 6051429"/>
              <a:gd name="connsiteY6" fmla="*/ 0 h 2531208"/>
              <a:gd name="connsiteX7" fmla="*/ 2162221 w 6051429"/>
              <a:gd name="connsiteY7" fmla="*/ 1810621 h 2531208"/>
              <a:gd name="connsiteX8" fmla="*/ 5315884 w 6051429"/>
              <a:gd name="connsiteY8" fmla="*/ 1352990 h 2531208"/>
              <a:gd name="connsiteX9" fmla="*/ 5285868 w 6051429"/>
              <a:gd name="connsiteY9" fmla="*/ 1030286 h 2531208"/>
              <a:gd name="connsiteX0" fmla="*/ 5285868 w 5863421"/>
              <a:gd name="connsiteY0" fmla="*/ 1030286 h 2531208"/>
              <a:gd name="connsiteX1" fmla="*/ 5863421 w 5863421"/>
              <a:gd name="connsiteY1" fmla="*/ 1504206 h 2531208"/>
              <a:gd name="connsiteX2" fmla="*/ 5279930 w 5863421"/>
              <a:gd name="connsiteY2" fmla="*/ 2179492 h 2531208"/>
              <a:gd name="connsiteX3" fmla="*/ 5262906 w 5863421"/>
              <a:gd name="connsiteY3" fmla="*/ 1821392 h 2531208"/>
              <a:gd name="connsiteX4" fmla="*/ 1984421 w 5863421"/>
              <a:gd name="connsiteY4" fmla="*/ 2498703 h 2531208"/>
              <a:gd name="connsiteX5" fmla="*/ 0 w 5863421"/>
              <a:gd name="connsiteY5" fmla="*/ 518731 h 2531208"/>
              <a:gd name="connsiteX6" fmla="*/ 245736 w 5863421"/>
              <a:gd name="connsiteY6" fmla="*/ 0 h 2531208"/>
              <a:gd name="connsiteX7" fmla="*/ 2162221 w 5863421"/>
              <a:gd name="connsiteY7" fmla="*/ 1810621 h 2531208"/>
              <a:gd name="connsiteX8" fmla="*/ 5315884 w 5863421"/>
              <a:gd name="connsiteY8" fmla="*/ 1352990 h 2531208"/>
              <a:gd name="connsiteX9" fmla="*/ 5285868 w 5863421"/>
              <a:gd name="connsiteY9" fmla="*/ 1030286 h 2531208"/>
              <a:gd name="connsiteX0" fmla="*/ 5285868 w 5752997"/>
              <a:gd name="connsiteY0" fmla="*/ 1030286 h 2531208"/>
              <a:gd name="connsiteX1" fmla="*/ 5752997 w 5752997"/>
              <a:gd name="connsiteY1" fmla="*/ 1521161 h 2531208"/>
              <a:gd name="connsiteX2" fmla="*/ 5279930 w 5752997"/>
              <a:gd name="connsiteY2" fmla="*/ 2179492 h 2531208"/>
              <a:gd name="connsiteX3" fmla="*/ 5262906 w 5752997"/>
              <a:gd name="connsiteY3" fmla="*/ 1821392 h 2531208"/>
              <a:gd name="connsiteX4" fmla="*/ 1984421 w 5752997"/>
              <a:gd name="connsiteY4" fmla="*/ 2498703 h 2531208"/>
              <a:gd name="connsiteX5" fmla="*/ 0 w 5752997"/>
              <a:gd name="connsiteY5" fmla="*/ 518731 h 2531208"/>
              <a:gd name="connsiteX6" fmla="*/ 245736 w 5752997"/>
              <a:gd name="connsiteY6" fmla="*/ 0 h 2531208"/>
              <a:gd name="connsiteX7" fmla="*/ 2162221 w 5752997"/>
              <a:gd name="connsiteY7" fmla="*/ 1810621 h 2531208"/>
              <a:gd name="connsiteX8" fmla="*/ 5315884 w 5752997"/>
              <a:gd name="connsiteY8" fmla="*/ 1352990 h 2531208"/>
              <a:gd name="connsiteX9" fmla="*/ 5285868 w 5752997"/>
              <a:gd name="connsiteY9" fmla="*/ 1030286 h 2531208"/>
              <a:gd name="connsiteX0" fmla="*/ 5920010 w 6387139"/>
              <a:gd name="connsiteY0" fmla="*/ 1030286 h 2498723"/>
              <a:gd name="connsiteX1" fmla="*/ 6387139 w 6387139"/>
              <a:gd name="connsiteY1" fmla="*/ 1521161 h 2498723"/>
              <a:gd name="connsiteX2" fmla="*/ 5914072 w 6387139"/>
              <a:gd name="connsiteY2" fmla="*/ 2179492 h 2498723"/>
              <a:gd name="connsiteX3" fmla="*/ 5897048 w 6387139"/>
              <a:gd name="connsiteY3" fmla="*/ 1821392 h 2498723"/>
              <a:gd name="connsiteX4" fmla="*/ 2618563 w 6387139"/>
              <a:gd name="connsiteY4" fmla="*/ 2498703 h 2498723"/>
              <a:gd name="connsiteX5" fmla="*/ 0 w 6387139"/>
              <a:gd name="connsiteY5" fmla="*/ 1794501 h 2498723"/>
              <a:gd name="connsiteX6" fmla="*/ 879878 w 6387139"/>
              <a:gd name="connsiteY6" fmla="*/ 0 h 2498723"/>
              <a:gd name="connsiteX7" fmla="*/ 2796363 w 6387139"/>
              <a:gd name="connsiteY7" fmla="*/ 1810621 h 2498723"/>
              <a:gd name="connsiteX8" fmla="*/ 5950026 w 6387139"/>
              <a:gd name="connsiteY8" fmla="*/ 1352990 h 2498723"/>
              <a:gd name="connsiteX9" fmla="*/ 5920010 w 6387139"/>
              <a:gd name="connsiteY9" fmla="*/ 1030286 h 2498723"/>
              <a:gd name="connsiteX0" fmla="*/ 6532303 w 6999432"/>
              <a:gd name="connsiteY0" fmla="*/ 1030286 h 3127616"/>
              <a:gd name="connsiteX1" fmla="*/ 6999432 w 6999432"/>
              <a:gd name="connsiteY1" fmla="*/ 1521161 h 3127616"/>
              <a:gd name="connsiteX2" fmla="*/ 6526365 w 6999432"/>
              <a:gd name="connsiteY2" fmla="*/ 2179492 h 3127616"/>
              <a:gd name="connsiteX3" fmla="*/ 6509341 w 6999432"/>
              <a:gd name="connsiteY3" fmla="*/ 1821392 h 3127616"/>
              <a:gd name="connsiteX4" fmla="*/ 3230856 w 6999432"/>
              <a:gd name="connsiteY4" fmla="*/ 2498703 h 3127616"/>
              <a:gd name="connsiteX5" fmla="*/ 0 w 6999432"/>
              <a:gd name="connsiteY5" fmla="*/ 2905707 h 3127616"/>
              <a:gd name="connsiteX6" fmla="*/ 1492171 w 6999432"/>
              <a:gd name="connsiteY6" fmla="*/ 0 h 3127616"/>
              <a:gd name="connsiteX7" fmla="*/ 3408656 w 6999432"/>
              <a:gd name="connsiteY7" fmla="*/ 1810621 h 3127616"/>
              <a:gd name="connsiteX8" fmla="*/ 6562319 w 6999432"/>
              <a:gd name="connsiteY8" fmla="*/ 1352990 h 3127616"/>
              <a:gd name="connsiteX9" fmla="*/ 6532303 w 6999432"/>
              <a:gd name="connsiteY9" fmla="*/ 1030286 h 3127616"/>
              <a:gd name="connsiteX0" fmla="*/ 6194822 w 6661951"/>
              <a:gd name="connsiteY0" fmla="*/ 1030286 h 2620271"/>
              <a:gd name="connsiteX1" fmla="*/ 6661951 w 6661951"/>
              <a:gd name="connsiteY1" fmla="*/ 1521161 h 2620271"/>
              <a:gd name="connsiteX2" fmla="*/ 6188884 w 6661951"/>
              <a:gd name="connsiteY2" fmla="*/ 2179492 h 2620271"/>
              <a:gd name="connsiteX3" fmla="*/ 6171860 w 6661951"/>
              <a:gd name="connsiteY3" fmla="*/ 1821392 h 2620271"/>
              <a:gd name="connsiteX4" fmla="*/ 2893375 w 6661951"/>
              <a:gd name="connsiteY4" fmla="*/ 2498703 h 2620271"/>
              <a:gd name="connsiteX5" fmla="*/ 0 w 6661951"/>
              <a:gd name="connsiteY5" fmla="*/ 2229023 h 2620271"/>
              <a:gd name="connsiteX6" fmla="*/ 1154690 w 6661951"/>
              <a:gd name="connsiteY6" fmla="*/ 0 h 2620271"/>
              <a:gd name="connsiteX7" fmla="*/ 3071175 w 6661951"/>
              <a:gd name="connsiteY7" fmla="*/ 1810621 h 2620271"/>
              <a:gd name="connsiteX8" fmla="*/ 6224838 w 6661951"/>
              <a:gd name="connsiteY8" fmla="*/ 1352990 h 2620271"/>
              <a:gd name="connsiteX9" fmla="*/ 6194822 w 6661951"/>
              <a:gd name="connsiteY9" fmla="*/ 1030286 h 2620271"/>
              <a:gd name="connsiteX0" fmla="*/ 6194822 w 6661951"/>
              <a:gd name="connsiteY0" fmla="*/ 279098 h 1869083"/>
              <a:gd name="connsiteX1" fmla="*/ 6661951 w 6661951"/>
              <a:gd name="connsiteY1" fmla="*/ 769973 h 1869083"/>
              <a:gd name="connsiteX2" fmla="*/ 6188884 w 6661951"/>
              <a:gd name="connsiteY2" fmla="*/ 1428304 h 1869083"/>
              <a:gd name="connsiteX3" fmla="*/ 6171860 w 6661951"/>
              <a:gd name="connsiteY3" fmla="*/ 1070204 h 1869083"/>
              <a:gd name="connsiteX4" fmla="*/ 2893375 w 6661951"/>
              <a:gd name="connsiteY4" fmla="*/ 1747515 h 1869083"/>
              <a:gd name="connsiteX5" fmla="*/ 0 w 6661951"/>
              <a:gd name="connsiteY5" fmla="*/ 1477835 h 1869083"/>
              <a:gd name="connsiteX6" fmla="*/ 787261 w 6661951"/>
              <a:gd name="connsiteY6" fmla="*/ 0 h 1869083"/>
              <a:gd name="connsiteX7" fmla="*/ 3071175 w 6661951"/>
              <a:gd name="connsiteY7" fmla="*/ 1059433 h 1869083"/>
              <a:gd name="connsiteX8" fmla="*/ 6224838 w 6661951"/>
              <a:gd name="connsiteY8" fmla="*/ 601802 h 1869083"/>
              <a:gd name="connsiteX9" fmla="*/ 6194822 w 6661951"/>
              <a:gd name="connsiteY9" fmla="*/ 279098 h 1869083"/>
              <a:gd name="connsiteX0" fmla="*/ 5956683 w 6423812"/>
              <a:gd name="connsiteY0" fmla="*/ 279098 h 1747624"/>
              <a:gd name="connsiteX1" fmla="*/ 6423812 w 6423812"/>
              <a:gd name="connsiteY1" fmla="*/ 769973 h 1747624"/>
              <a:gd name="connsiteX2" fmla="*/ 5950745 w 6423812"/>
              <a:gd name="connsiteY2" fmla="*/ 1428304 h 1747624"/>
              <a:gd name="connsiteX3" fmla="*/ 5933721 w 6423812"/>
              <a:gd name="connsiteY3" fmla="*/ 1070204 h 1747624"/>
              <a:gd name="connsiteX4" fmla="*/ 2655236 w 6423812"/>
              <a:gd name="connsiteY4" fmla="*/ 1747515 h 1747624"/>
              <a:gd name="connsiteX5" fmla="*/ 0 w 6423812"/>
              <a:gd name="connsiteY5" fmla="*/ 1007573 h 1747624"/>
              <a:gd name="connsiteX6" fmla="*/ 549122 w 6423812"/>
              <a:gd name="connsiteY6" fmla="*/ 0 h 1747624"/>
              <a:gd name="connsiteX7" fmla="*/ 2833036 w 6423812"/>
              <a:gd name="connsiteY7" fmla="*/ 1059433 h 1747624"/>
              <a:gd name="connsiteX8" fmla="*/ 5986699 w 6423812"/>
              <a:gd name="connsiteY8" fmla="*/ 601802 h 1747624"/>
              <a:gd name="connsiteX9" fmla="*/ 5956683 w 6423812"/>
              <a:gd name="connsiteY9" fmla="*/ 279098 h 1747624"/>
              <a:gd name="connsiteX0" fmla="*/ 5956683 w 6423812"/>
              <a:gd name="connsiteY0" fmla="*/ 94426 h 1562952"/>
              <a:gd name="connsiteX1" fmla="*/ 6423812 w 6423812"/>
              <a:gd name="connsiteY1" fmla="*/ 585301 h 1562952"/>
              <a:gd name="connsiteX2" fmla="*/ 5950745 w 6423812"/>
              <a:gd name="connsiteY2" fmla="*/ 1243632 h 1562952"/>
              <a:gd name="connsiteX3" fmla="*/ 5933721 w 6423812"/>
              <a:gd name="connsiteY3" fmla="*/ 885532 h 1562952"/>
              <a:gd name="connsiteX4" fmla="*/ 2655236 w 6423812"/>
              <a:gd name="connsiteY4" fmla="*/ 1562843 h 1562952"/>
              <a:gd name="connsiteX5" fmla="*/ 0 w 6423812"/>
              <a:gd name="connsiteY5" fmla="*/ 822901 h 1562952"/>
              <a:gd name="connsiteX6" fmla="*/ 433483 w 6423812"/>
              <a:gd name="connsiteY6" fmla="*/ 0 h 1562952"/>
              <a:gd name="connsiteX7" fmla="*/ 2833036 w 6423812"/>
              <a:gd name="connsiteY7" fmla="*/ 874761 h 1562952"/>
              <a:gd name="connsiteX8" fmla="*/ 5986699 w 6423812"/>
              <a:gd name="connsiteY8" fmla="*/ 417130 h 1562952"/>
              <a:gd name="connsiteX9" fmla="*/ 5956683 w 6423812"/>
              <a:gd name="connsiteY9" fmla="*/ 94426 h 1562952"/>
              <a:gd name="connsiteX0" fmla="*/ 5956683 w 6423812"/>
              <a:gd name="connsiteY0" fmla="*/ 0 h 1468526"/>
              <a:gd name="connsiteX1" fmla="*/ 6423812 w 6423812"/>
              <a:gd name="connsiteY1" fmla="*/ 490875 h 1468526"/>
              <a:gd name="connsiteX2" fmla="*/ 5950745 w 6423812"/>
              <a:gd name="connsiteY2" fmla="*/ 1149206 h 1468526"/>
              <a:gd name="connsiteX3" fmla="*/ 5933721 w 6423812"/>
              <a:gd name="connsiteY3" fmla="*/ 791106 h 1468526"/>
              <a:gd name="connsiteX4" fmla="*/ 2655236 w 6423812"/>
              <a:gd name="connsiteY4" fmla="*/ 1468417 h 1468526"/>
              <a:gd name="connsiteX5" fmla="*/ 0 w 6423812"/>
              <a:gd name="connsiteY5" fmla="*/ 728475 h 1468526"/>
              <a:gd name="connsiteX6" fmla="*/ 376332 w 6423812"/>
              <a:gd name="connsiteY6" fmla="*/ 14214 h 1468526"/>
              <a:gd name="connsiteX7" fmla="*/ 2833036 w 6423812"/>
              <a:gd name="connsiteY7" fmla="*/ 780335 h 1468526"/>
              <a:gd name="connsiteX8" fmla="*/ 5986699 w 6423812"/>
              <a:gd name="connsiteY8" fmla="*/ 322704 h 1468526"/>
              <a:gd name="connsiteX9" fmla="*/ 5956683 w 6423812"/>
              <a:gd name="connsiteY9" fmla="*/ 0 h 1468526"/>
              <a:gd name="connsiteX0" fmla="*/ 5956683 w 6423812"/>
              <a:gd name="connsiteY0" fmla="*/ 0 h 1468526"/>
              <a:gd name="connsiteX1" fmla="*/ 6423812 w 6423812"/>
              <a:gd name="connsiteY1" fmla="*/ 490875 h 1468526"/>
              <a:gd name="connsiteX2" fmla="*/ 5950745 w 6423812"/>
              <a:gd name="connsiteY2" fmla="*/ 1149206 h 1468526"/>
              <a:gd name="connsiteX3" fmla="*/ 5933721 w 6423812"/>
              <a:gd name="connsiteY3" fmla="*/ 791106 h 1468526"/>
              <a:gd name="connsiteX4" fmla="*/ 2655236 w 6423812"/>
              <a:gd name="connsiteY4" fmla="*/ 1468417 h 1468526"/>
              <a:gd name="connsiteX5" fmla="*/ 0 w 6423812"/>
              <a:gd name="connsiteY5" fmla="*/ 728475 h 1468526"/>
              <a:gd name="connsiteX6" fmla="*/ 376332 w 6423812"/>
              <a:gd name="connsiteY6" fmla="*/ 14214 h 1468526"/>
              <a:gd name="connsiteX7" fmla="*/ 2728273 w 6423812"/>
              <a:gd name="connsiteY7" fmla="*/ 961912 h 1468526"/>
              <a:gd name="connsiteX8" fmla="*/ 5986699 w 6423812"/>
              <a:gd name="connsiteY8" fmla="*/ 322704 h 1468526"/>
              <a:gd name="connsiteX9" fmla="*/ 5956683 w 6423812"/>
              <a:gd name="connsiteY9" fmla="*/ 0 h 1468526"/>
              <a:gd name="connsiteX0" fmla="*/ 5956683 w 6423812"/>
              <a:gd name="connsiteY0" fmla="*/ 0 h 1468526"/>
              <a:gd name="connsiteX1" fmla="*/ 6423812 w 6423812"/>
              <a:gd name="connsiteY1" fmla="*/ 490875 h 1468526"/>
              <a:gd name="connsiteX2" fmla="*/ 5950745 w 6423812"/>
              <a:gd name="connsiteY2" fmla="*/ 1149206 h 1468526"/>
              <a:gd name="connsiteX3" fmla="*/ 5933721 w 6423812"/>
              <a:gd name="connsiteY3" fmla="*/ 791106 h 1468526"/>
              <a:gd name="connsiteX4" fmla="*/ 2655236 w 6423812"/>
              <a:gd name="connsiteY4" fmla="*/ 1468417 h 1468526"/>
              <a:gd name="connsiteX5" fmla="*/ 0 w 6423812"/>
              <a:gd name="connsiteY5" fmla="*/ 728475 h 1468526"/>
              <a:gd name="connsiteX6" fmla="*/ 388185 w 6423812"/>
              <a:gd name="connsiteY6" fmla="*/ 406426 h 1468526"/>
              <a:gd name="connsiteX7" fmla="*/ 2728273 w 6423812"/>
              <a:gd name="connsiteY7" fmla="*/ 961912 h 1468526"/>
              <a:gd name="connsiteX8" fmla="*/ 5986699 w 6423812"/>
              <a:gd name="connsiteY8" fmla="*/ 322704 h 1468526"/>
              <a:gd name="connsiteX9" fmla="*/ 5956683 w 6423812"/>
              <a:gd name="connsiteY9" fmla="*/ 0 h 1468526"/>
              <a:gd name="connsiteX0" fmla="*/ 5928534 w 6395663"/>
              <a:gd name="connsiteY0" fmla="*/ 0 h 1555663"/>
              <a:gd name="connsiteX1" fmla="*/ 6395663 w 6395663"/>
              <a:gd name="connsiteY1" fmla="*/ 490875 h 1555663"/>
              <a:gd name="connsiteX2" fmla="*/ 5922596 w 6395663"/>
              <a:gd name="connsiteY2" fmla="*/ 1149206 h 1555663"/>
              <a:gd name="connsiteX3" fmla="*/ 5905572 w 6395663"/>
              <a:gd name="connsiteY3" fmla="*/ 791106 h 1555663"/>
              <a:gd name="connsiteX4" fmla="*/ 2627087 w 6395663"/>
              <a:gd name="connsiteY4" fmla="*/ 1468417 h 1555663"/>
              <a:gd name="connsiteX5" fmla="*/ 0 w 6395663"/>
              <a:gd name="connsiteY5" fmla="*/ 1134667 h 1555663"/>
              <a:gd name="connsiteX6" fmla="*/ 360036 w 6395663"/>
              <a:gd name="connsiteY6" fmla="*/ 406426 h 1555663"/>
              <a:gd name="connsiteX7" fmla="*/ 2700124 w 6395663"/>
              <a:gd name="connsiteY7" fmla="*/ 961912 h 1555663"/>
              <a:gd name="connsiteX8" fmla="*/ 5958550 w 6395663"/>
              <a:gd name="connsiteY8" fmla="*/ 322704 h 1555663"/>
              <a:gd name="connsiteX9" fmla="*/ 5928534 w 6395663"/>
              <a:gd name="connsiteY9" fmla="*/ 0 h 1555663"/>
              <a:gd name="connsiteX0" fmla="*/ 5928534 w 6395663"/>
              <a:gd name="connsiteY0" fmla="*/ 0 h 1555663"/>
              <a:gd name="connsiteX1" fmla="*/ 6395663 w 6395663"/>
              <a:gd name="connsiteY1" fmla="*/ 490875 h 1555663"/>
              <a:gd name="connsiteX2" fmla="*/ 5922596 w 6395663"/>
              <a:gd name="connsiteY2" fmla="*/ 1149206 h 1555663"/>
              <a:gd name="connsiteX3" fmla="*/ 5905572 w 6395663"/>
              <a:gd name="connsiteY3" fmla="*/ 791106 h 1555663"/>
              <a:gd name="connsiteX4" fmla="*/ 2627087 w 6395663"/>
              <a:gd name="connsiteY4" fmla="*/ 1468417 h 1555663"/>
              <a:gd name="connsiteX5" fmla="*/ 0 w 6395663"/>
              <a:gd name="connsiteY5" fmla="*/ 1134667 h 1555663"/>
              <a:gd name="connsiteX6" fmla="*/ 446904 w 6395663"/>
              <a:gd name="connsiteY6" fmla="*/ 526228 h 1555663"/>
              <a:gd name="connsiteX7" fmla="*/ 2700124 w 6395663"/>
              <a:gd name="connsiteY7" fmla="*/ 961912 h 1555663"/>
              <a:gd name="connsiteX8" fmla="*/ 5958550 w 6395663"/>
              <a:gd name="connsiteY8" fmla="*/ 322704 h 1555663"/>
              <a:gd name="connsiteX9" fmla="*/ 5928534 w 6395663"/>
              <a:gd name="connsiteY9" fmla="*/ 0 h 1555663"/>
              <a:gd name="connsiteX0" fmla="*/ 5928534 w 6395663"/>
              <a:gd name="connsiteY0" fmla="*/ 0 h 1555663"/>
              <a:gd name="connsiteX1" fmla="*/ 6395663 w 6395663"/>
              <a:gd name="connsiteY1" fmla="*/ 490875 h 1555663"/>
              <a:gd name="connsiteX2" fmla="*/ 5922596 w 6395663"/>
              <a:gd name="connsiteY2" fmla="*/ 1149206 h 1555663"/>
              <a:gd name="connsiteX3" fmla="*/ 5905572 w 6395663"/>
              <a:gd name="connsiteY3" fmla="*/ 791106 h 1555663"/>
              <a:gd name="connsiteX4" fmla="*/ 2627087 w 6395663"/>
              <a:gd name="connsiteY4" fmla="*/ 1468417 h 1555663"/>
              <a:gd name="connsiteX5" fmla="*/ 0 w 6395663"/>
              <a:gd name="connsiteY5" fmla="*/ 1134667 h 1555663"/>
              <a:gd name="connsiteX6" fmla="*/ 256709 w 6395663"/>
              <a:gd name="connsiteY6" fmla="*/ 442298 h 1555663"/>
              <a:gd name="connsiteX7" fmla="*/ 2700124 w 6395663"/>
              <a:gd name="connsiteY7" fmla="*/ 961912 h 1555663"/>
              <a:gd name="connsiteX8" fmla="*/ 5958550 w 6395663"/>
              <a:gd name="connsiteY8" fmla="*/ 322704 h 1555663"/>
              <a:gd name="connsiteX9" fmla="*/ 5928534 w 6395663"/>
              <a:gd name="connsiteY9" fmla="*/ 0 h 1555663"/>
              <a:gd name="connsiteX0" fmla="*/ 6188192 w 6655321"/>
              <a:gd name="connsiteY0" fmla="*/ 0 h 1592633"/>
              <a:gd name="connsiteX1" fmla="*/ 6655321 w 6655321"/>
              <a:gd name="connsiteY1" fmla="*/ 490875 h 1592633"/>
              <a:gd name="connsiteX2" fmla="*/ 6182254 w 6655321"/>
              <a:gd name="connsiteY2" fmla="*/ 1149206 h 1592633"/>
              <a:gd name="connsiteX3" fmla="*/ 6165230 w 6655321"/>
              <a:gd name="connsiteY3" fmla="*/ 791106 h 1592633"/>
              <a:gd name="connsiteX4" fmla="*/ 2886745 w 6655321"/>
              <a:gd name="connsiteY4" fmla="*/ 1468417 h 1592633"/>
              <a:gd name="connsiteX5" fmla="*/ 0 w 6655321"/>
              <a:gd name="connsiteY5" fmla="*/ 1203393 h 1592633"/>
              <a:gd name="connsiteX6" fmla="*/ 516367 w 6655321"/>
              <a:gd name="connsiteY6" fmla="*/ 442298 h 1592633"/>
              <a:gd name="connsiteX7" fmla="*/ 2959782 w 6655321"/>
              <a:gd name="connsiteY7" fmla="*/ 961912 h 1592633"/>
              <a:gd name="connsiteX8" fmla="*/ 6218208 w 6655321"/>
              <a:gd name="connsiteY8" fmla="*/ 322704 h 1592633"/>
              <a:gd name="connsiteX9" fmla="*/ 6188192 w 6655321"/>
              <a:gd name="connsiteY9" fmla="*/ 0 h 1592633"/>
              <a:gd name="connsiteX0" fmla="*/ 6188192 w 6655321"/>
              <a:gd name="connsiteY0" fmla="*/ 0 h 1592633"/>
              <a:gd name="connsiteX1" fmla="*/ 6655321 w 6655321"/>
              <a:gd name="connsiteY1" fmla="*/ 490875 h 1592633"/>
              <a:gd name="connsiteX2" fmla="*/ 6182254 w 6655321"/>
              <a:gd name="connsiteY2" fmla="*/ 1149206 h 1592633"/>
              <a:gd name="connsiteX3" fmla="*/ 6165230 w 6655321"/>
              <a:gd name="connsiteY3" fmla="*/ 791106 h 1592633"/>
              <a:gd name="connsiteX4" fmla="*/ 2886745 w 6655321"/>
              <a:gd name="connsiteY4" fmla="*/ 1468417 h 1592633"/>
              <a:gd name="connsiteX5" fmla="*/ 0 w 6655321"/>
              <a:gd name="connsiteY5" fmla="*/ 1203393 h 1592633"/>
              <a:gd name="connsiteX6" fmla="*/ 561106 w 6655321"/>
              <a:gd name="connsiteY6" fmla="*/ 557089 h 1592633"/>
              <a:gd name="connsiteX7" fmla="*/ 2959782 w 6655321"/>
              <a:gd name="connsiteY7" fmla="*/ 961912 h 1592633"/>
              <a:gd name="connsiteX8" fmla="*/ 6218208 w 6655321"/>
              <a:gd name="connsiteY8" fmla="*/ 322704 h 1592633"/>
              <a:gd name="connsiteX9" fmla="*/ 6188192 w 6655321"/>
              <a:gd name="connsiteY9" fmla="*/ 0 h 1592633"/>
              <a:gd name="connsiteX0" fmla="*/ 6082218 w 6549347"/>
              <a:gd name="connsiteY0" fmla="*/ 0 h 1616149"/>
              <a:gd name="connsiteX1" fmla="*/ 6549347 w 6549347"/>
              <a:gd name="connsiteY1" fmla="*/ 490875 h 1616149"/>
              <a:gd name="connsiteX2" fmla="*/ 6076280 w 6549347"/>
              <a:gd name="connsiteY2" fmla="*/ 1149206 h 1616149"/>
              <a:gd name="connsiteX3" fmla="*/ 6059256 w 6549347"/>
              <a:gd name="connsiteY3" fmla="*/ 791106 h 1616149"/>
              <a:gd name="connsiteX4" fmla="*/ 2780771 w 6549347"/>
              <a:gd name="connsiteY4" fmla="*/ 1468417 h 1616149"/>
              <a:gd name="connsiteX5" fmla="*/ 0 w 6549347"/>
              <a:gd name="connsiteY5" fmla="*/ 1243368 h 1616149"/>
              <a:gd name="connsiteX6" fmla="*/ 455132 w 6549347"/>
              <a:gd name="connsiteY6" fmla="*/ 557089 h 1616149"/>
              <a:gd name="connsiteX7" fmla="*/ 2853808 w 6549347"/>
              <a:gd name="connsiteY7" fmla="*/ 961912 h 1616149"/>
              <a:gd name="connsiteX8" fmla="*/ 6112234 w 6549347"/>
              <a:gd name="connsiteY8" fmla="*/ 322704 h 1616149"/>
              <a:gd name="connsiteX9" fmla="*/ 6082218 w 6549347"/>
              <a:gd name="connsiteY9" fmla="*/ 0 h 1616149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502682 w 6596897"/>
              <a:gd name="connsiteY6" fmla="*/ 557089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416957 w 6596897"/>
              <a:gd name="connsiteY6" fmla="*/ 661833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355725 w 6596897"/>
              <a:gd name="connsiteY6" fmla="*/ 736650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320358 w 6596897"/>
              <a:gd name="connsiteY6" fmla="*/ 768567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374698 w 6596897"/>
              <a:gd name="connsiteY6" fmla="*/ 792547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259123 w 6596897"/>
              <a:gd name="connsiteY6" fmla="*/ 843384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271336 w 6596897"/>
              <a:gd name="connsiteY6" fmla="*/ 862352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1603636"/>
              <a:gd name="connsiteX1" fmla="*/ 6596897 w 6596897"/>
              <a:gd name="connsiteY1" fmla="*/ 490875 h 1603636"/>
              <a:gd name="connsiteX2" fmla="*/ 6123830 w 6596897"/>
              <a:gd name="connsiteY2" fmla="*/ 1149206 h 1603636"/>
              <a:gd name="connsiteX3" fmla="*/ 6106806 w 6596897"/>
              <a:gd name="connsiteY3" fmla="*/ 791106 h 1603636"/>
              <a:gd name="connsiteX4" fmla="*/ 2828321 w 6596897"/>
              <a:gd name="connsiteY4" fmla="*/ 1468417 h 1603636"/>
              <a:gd name="connsiteX5" fmla="*/ 0 w 6596897"/>
              <a:gd name="connsiteY5" fmla="*/ 1222385 h 1603636"/>
              <a:gd name="connsiteX6" fmla="*/ 291715 w 6596897"/>
              <a:gd name="connsiteY6" fmla="*/ 871344 h 1603636"/>
              <a:gd name="connsiteX7" fmla="*/ 2901358 w 6596897"/>
              <a:gd name="connsiteY7" fmla="*/ 961912 h 1603636"/>
              <a:gd name="connsiteX8" fmla="*/ 6159784 w 6596897"/>
              <a:gd name="connsiteY8" fmla="*/ 322704 h 1603636"/>
              <a:gd name="connsiteX9" fmla="*/ 6129768 w 6596897"/>
              <a:gd name="connsiteY9" fmla="*/ 0 h 1603636"/>
              <a:gd name="connsiteX0" fmla="*/ 6129768 w 6596897"/>
              <a:gd name="connsiteY0" fmla="*/ 0 h 2005888"/>
              <a:gd name="connsiteX1" fmla="*/ 6596897 w 6596897"/>
              <a:gd name="connsiteY1" fmla="*/ 490875 h 2005888"/>
              <a:gd name="connsiteX2" fmla="*/ 6123830 w 6596897"/>
              <a:gd name="connsiteY2" fmla="*/ 1149206 h 2005888"/>
              <a:gd name="connsiteX3" fmla="*/ 6106806 w 6596897"/>
              <a:gd name="connsiteY3" fmla="*/ 791106 h 2005888"/>
              <a:gd name="connsiteX4" fmla="*/ 2278730 w 6596897"/>
              <a:gd name="connsiteY4" fmla="*/ 1993067 h 2005888"/>
              <a:gd name="connsiteX5" fmla="*/ 0 w 6596897"/>
              <a:gd name="connsiteY5" fmla="*/ 1222385 h 2005888"/>
              <a:gd name="connsiteX6" fmla="*/ 291715 w 6596897"/>
              <a:gd name="connsiteY6" fmla="*/ 871344 h 2005888"/>
              <a:gd name="connsiteX7" fmla="*/ 2901358 w 6596897"/>
              <a:gd name="connsiteY7" fmla="*/ 961912 h 2005888"/>
              <a:gd name="connsiteX8" fmla="*/ 6159784 w 6596897"/>
              <a:gd name="connsiteY8" fmla="*/ 322704 h 2005888"/>
              <a:gd name="connsiteX9" fmla="*/ 6129768 w 6596897"/>
              <a:gd name="connsiteY9" fmla="*/ 0 h 2005888"/>
              <a:gd name="connsiteX0" fmla="*/ 6129768 w 6596897"/>
              <a:gd name="connsiteY0" fmla="*/ 0 h 2005888"/>
              <a:gd name="connsiteX1" fmla="*/ 6596897 w 6596897"/>
              <a:gd name="connsiteY1" fmla="*/ 490875 h 2005888"/>
              <a:gd name="connsiteX2" fmla="*/ 6123830 w 6596897"/>
              <a:gd name="connsiteY2" fmla="*/ 1149206 h 2005888"/>
              <a:gd name="connsiteX3" fmla="*/ 6106806 w 6596897"/>
              <a:gd name="connsiteY3" fmla="*/ 791106 h 2005888"/>
              <a:gd name="connsiteX4" fmla="*/ 2278730 w 6596897"/>
              <a:gd name="connsiteY4" fmla="*/ 1993067 h 2005888"/>
              <a:gd name="connsiteX5" fmla="*/ 0 w 6596897"/>
              <a:gd name="connsiteY5" fmla="*/ 1222385 h 2005888"/>
              <a:gd name="connsiteX6" fmla="*/ 291715 w 6596897"/>
              <a:gd name="connsiteY6" fmla="*/ 871344 h 2005888"/>
              <a:gd name="connsiteX7" fmla="*/ 2663187 w 6596897"/>
              <a:gd name="connsiteY7" fmla="*/ 1298107 h 2005888"/>
              <a:gd name="connsiteX8" fmla="*/ 6159784 w 6596897"/>
              <a:gd name="connsiteY8" fmla="*/ 322704 h 2005888"/>
              <a:gd name="connsiteX9" fmla="*/ 6129768 w 6596897"/>
              <a:gd name="connsiteY9" fmla="*/ 0 h 2005888"/>
              <a:gd name="connsiteX0" fmla="*/ 6129768 w 6596897"/>
              <a:gd name="connsiteY0" fmla="*/ 0 h 2005888"/>
              <a:gd name="connsiteX1" fmla="*/ 6596897 w 6596897"/>
              <a:gd name="connsiteY1" fmla="*/ 490875 h 2005888"/>
              <a:gd name="connsiteX2" fmla="*/ 6123830 w 6596897"/>
              <a:gd name="connsiteY2" fmla="*/ 1149206 h 2005888"/>
              <a:gd name="connsiteX3" fmla="*/ 6106806 w 6596897"/>
              <a:gd name="connsiteY3" fmla="*/ 791106 h 2005888"/>
              <a:gd name="connsiteX4" fmla="*/ 2278730 w 6596897"/>
              <a:gd name="connsiteY4" fmla="*/ 1993067 h 2005888"/>
              <a:gd name="connsiteX5" fmla="*/ 0 w 6596897"/>
              <a:gd name="connsiteY5" fmla="*/ 1222385 h 2005888"/>
              <a:gd name="connsiteX6" fmla="*/ 291715 w 6596897"/>
              <a:gd name="connsiteY6" fmla="*/ 871344 h 2005888"/>
              <a:gd name="connsiteX7" fmla="*/ 2550225 w 6596897"/>
              <a:gd name="connsiteY7" fmla="*/ 1458723 h 2005888"/>
              <a:gd name="connsiteX8" fmla="*/ 6159784 w 6596897"/>
              <a:gd name="connsiteY8" fmla="*/ 322704 h 2005888"/>
              <a:gd name="connsiteX9" fmla="*/ 6129768 w 6596897"/>
              <a:gd name="connsiteY9" fmla="*/ 0 h 2005888"/>
              <a:gd name="connsiteX0" fmla="*/ 6129768 w 6596897"/>
              <a:gd name="connsiteY0" fmla="*/ 0 h 2005888"/>
              <a:gd name="connsiteX1" fmla="*/ 6596897 w 6596897"/>
              <a:gd name="connsiteY1" fmla="*/ 490875 h 2005888"/>
              <a:gd name="connsiteX2" fmla="*/ 6123830 w 6596897"/>
              <a:gd name="connsiteY2" fmla="*/ 1149206 h 2005888"/>
              <a:gd name="connsiteX3" fmla="*/ 6106806 w 6596897"/>
              <a:gd name="connsiteY3" fmla="*/ 791106 h 2005888"/>
              <a:gd name="connsiteX4" fmla="*/ 2278730 w 6596897"/>
              <a:gd name="connsiteY4" fmla="*/ 1993067 h 2005888"/>
              <a:gd name="connsiteX5" fmla="*/ 0 w 6596897"/>
              <a:gd name="connsiteY5" fmla="*/ 1222385 h 2005888"/>
              <a:gd name="connsiteX6" fmla="*/ 427766 w 6596897"/>
              <a:gd name="connsiteY6" fmla="*/ 727707 h 2005888"/>
              <a:gd name="connsiteX7" fmla="*/ 2550225 w 6596897"/>
              <a:gd name="connsiteY7" fmla="*/ 1458723 h 2005888"/>
              <a:gd name="connsiteX8" fmla="*/ 6159784 w 6596897"/>
              <a:gd name="connsiteY8" fmla="*/ 322704 h 2005888"/>
              <a:gd name="connsiteX9" fmla="*/ 6129768 w 6596897"/>
              <a:gd name="connsiteY9" fmla="*/ 0 h 2005888"/>
              <a:gd name="connsiteX0" fmla="*/ 6037249 w 6504378"/>
              <a:gd name="connsiteY0" fmla="*/ 0 h 1999266"/>
              <a:gd name="connsiteX1" fmla="*/ 6504378 w 6504378"/>
              <a:gd name="connsiteY1" fmla="*/ 490875 h 1999266"/>
              <a:gd name="connsiteX2" fmla="*/ 6031311 w 6504378"/>
              <a:gd name="connsiteY2" fmla="*/ 1149206 h 1999266"/>
              <a:gd name="connsiteX3" fmla="*/ 6014287 w 6504378"/>
              <a:gd name="connsiteY3" fmla="*/ 791106 h 1999266"/>
              <a:gd name="connsiteX4" fmla="*/ 2186211 w 6504378"/>
              <a:gd name="connsiteY4" fmla="*/ 1993067 h 1999266"/>
              <a:gd name="connsiteX5" fmla="*/ 0 w 6504378"/>
              <a:gd name="connsiteY5" fmla="*/ 1120639 h 1999266"/>
              <a:gd name="connsiteX6" fmla="*/ 335247 w 6504378"/>
              <a:gd name="connsiteY6" fmla="*/ 727707 h 1999266"/>
              <a:gd name="connsiteX7" fmla="*/ 2457706 w 6504378"/>
              <a:gd name="connsiteY7" fmla="*/ 1458723 h 1999266"/>
              <a:gd name="connsiteX8" fmla="*/ 6067265 w 6504378"/>
              <a:gd name="connsiteY8" fmla="*/ 322704 h 1999266"/>
              <a:gd name="connsiteX9" fmla="*/ 6037249 w 6504378"/>
              <a:gd name="connsiteY9" fmla="*/ 0 h 1999266"/>
              <a:gd name="connsiteX0" fmla="*/ 6037249 w 6504378"/>
              <a:gd name="connsiteY0" fmla="*/ 0 h 1999266"/>
              <a:gd name="connsiteX1" fmla="*/ 6504378 w 6504378"/>
              <a:gd name="connsiteY1" fmla="*/ 490875 h 1999266"/>
              <a:gd name="connsiteX2" fmla="*/ 6031311 w 6504378"/>
              <a:gd name="connsiteY2" fmla="*/ 1149206 h 1999266"/>
              <a:gd name="connsiteX3" fmla="*/ 6014287 w 6504378"/>
              <a:gd name="connsiteY3" fmla="*/ 791106 h 1999266"/>
              <a:gd name="connsiteX4" fmla="*/ 2186211 w 6504378"/>
              <a:gd name="connsiteY4" fmla="*/ 1993067 h 1999266"/>
              <a:gd name="connsiteX5" fmla="*/ 0 w 6504378"/>
              <a:gd name="connsiteY5" fmla="*/ 1120639 h 1999266"/>
              <a:gd name="connsiteX6" fmla="*/ 350270 w 6504378"/>
              <a:gd name="connsiteY6" fmla="*/ 652866 h 1999266"/>
              <a:gd name="connsiteX7" fmla="*/ 2457706 w 6504378"/>
              <a:gd name="connsiteY7" fmla="*/ 1458723 h 1999266"/>
              <a:gd name="connsiteX8" fmla="*/ 6067265 w 6504378"/>
              <a:gd name="connsiteY8" fmla="*/ 322704 h 1999266"/>
              <a:gd name="connsiteX9" fmla="*/ 6037249 w 6504378"/>
              <a:gd name="connsiteY9" fmla="*/ 0 h 1999266"/>
              <a:gd name="connsiteX0" fmla="*/ 6037249 w 6504378"/>
              <a:gd name="connsiteY0" fmla="*/ 0 h 1999266"/>
              <a:gd name="connsiteX1" fmla="*/ 6504378 w 6504378"/>
              <a:gd name="connsiteY1" fmla="*/ 490875 h 1999266"/>
              <a:gd name="connsiteX2" fmla="*/ 6031311 w 6504378"/>
              <a:gd name="connsiteY2" fmla="*/ 1149206 h 1999266"/>
              <a:gd name="connsiteX3" fmla="*/ 6014287 w 6504378"/>
              <a:gd name="connsiteY3" fmla="*/ 791106 h 1999266"/>
              <a:gd name="connsiteX4" fmla="*/ 2186211 w 6504378"/>
              <a:gd name="connsiteY4" fmla="*/ 1993067 h 1999266"/>
              <a:gd name="connsiteX5" fmla="*/ 0 w 6504378"/>
              <a:gd name="connsiteY5" fmla="*/ 1120639 h 1999266"/>
              <a:gd name="connsiteX6" fmla="*/ 350270 w 6504378"/>
              <a:gd name="connsiteY6" fmla="*/ 652866 h 1999266"/>
              <a:gd name="connsiteX7" fmla="*/ 2433214 w 6504378"/>
              <a:gd name="connsiteY7" fmla="*/ 1488650 h 1999266"/>
              <a:gd name="connsiteX8" fmla="*/ 6067265 w 6504378"/>
              <a:gd name="connsiteY8" fmla="*/ 322704 h 1999266"/>
              <a:gd name="connsiteX9" fmla="*/ 6037249 w 6504378"/>
              <a:gd name="connsiteY9" fmla="*/ 0 h 1999266"/>
              <a:gd name="connsiteX0" fmla="*/ 6037249 w 6504378"/>
              <a:gd name="connsiteY0" fmla="*/ 0 h 1999266"/>
              <a:gd name="connsiteX1" fmla="*/ 6504378 w 6504378"/>
              <a:gd name="connsiteY1" fmla="*/ 490875 h 1999266"/>
              <a:gd name="connsiteX2" fmla="*/ 6031311 w 6504378"/>
              <a:gd name="connsiteY2" fmla="*/ 1149206 h 1999266"/>
              <a:gd name="connsiteX3" fmla="*/ 6014287 w 6504378"/>
              <a:gd name="connsiteY3" fmla="*/ 791106 h 1999266"/>
              <a:gd name="connsiteX4" fmla="*/ 2186211 w 6504378"/>
              <a:gd name="connsiteY4" fmla="*/ 1993067 h 1999266"/>
              <a:gd name="connsiteX5" fmla="*/ 0 w 6504378"/>
              <a:gd name="connsiteY5" fmla="*/ 1120639 h 1999266"/>
              <a:gd name="connsiteX6" fmla="*/ 350270 w 6504378"/>
              <a:gd name="connsiteY6" fmla="*/ 652866 h 1999266"/>
              <a:gd name="connsiteX7" fmla="*/ 2433214 w 6504378"/>
              <a:gd name="connsiteY7" fmla="*/ 1488650 h 1999266"/>
              <a:gd name="connsiteX8" fmla="*/ 6067265 w 6504378"/>
              <a:gd name="connsiteY8" fmla="*/ 322704 h 1999266"/>
              <a:gd name="connsiteX9" fmla="*/ 6037249 w 6504378"/>
              <a:gd name="connsiteY9" fmla="*/ 0 h 1999266"/>
              <a:gd name="connsiteX0" fmla="*/ 6037249 w 6504378"/>
              <a:gd name="connsiteY0" fmla="*/ 0 h 2000583"/>
              <a:gd name="connsiteX1" fmla="*/ 6504378 w 6504378"/>
              <a:gd name="connsiteY1" fmla="*/ 490875 h 2000583"/>
              <a:gd name="connsiteX2" fmla="*/ 6031311 w 6504378"/>
              <a:gd name="connsiteY2" fmla="*/ 1149206 h 2000583"/>
              <a:gd name="connsiteX3" fmla="*/ 6014287 w 6504378"/>
              <a:gd name="connsiteY3" fmla="*/ 791106 h 2000583"/>
              <a:gd name="connsiteX4" fmla="*/ 2186211 w 6504378"/>
              <a:gd name="connsiteY4" fmla="*/ 1993067 h 2000583"/>
              <a:gd name="connsiteX5" fmla="*/ 0 w 6504378"/>
              <a:gd name="connsiteY5" fmla="*/ 1120639 h 2000583"/>
              <a:gd name="connsiteX6" fmla="*/ 350270 w 6504378"/>
              <a:gd name="connsiteY6" fmla="*/ 652866 h 2000583"/>
              <a:gd name="connsiteX7" fmla="*/ 2433214 w 6504378"/>
              <a:gd name="connsiteY7" fmla="*/ 1488650 h 2000583"/>
              <a:gd name="connsiteX8" fmla="*/ 6067265 w 6504378"/>
              <a:gd name="connsiteY8" fmla="*/ 322704 h 2000583"/>
              <a:gd name="connsiteX9" fmla="*/ 6037249 w 6504378"/>
              <a:gd name="connsiteY9" fmla="*/ 0 h 2000583"/>
              <a:gd name="connsiteX0" fmla="*/ 6037249 w 6504378"/>
              <a:gd name="connsiteY0" fmla="*/ 0 h 1995318"/>
              <a:gd name="connsiteX1" fmla="*/ 6504378 w 6504378"/>
              <a:gd name="connsiteY1" fmla="*/ 490875 h 1995318"/>
              <a:gd name="connsiteX2" fmla="*/ 6031311 w 6504378"/>
              <a:gd name="connsiteY2" fmla="*/ 1149206 h 1995318"/>
              <a:gd name="connsiteX3" fmla="*/ 6014287 w 6504378"/>
              <a:gd name="connsiteY3" fmla="*/ 791106 h 1995318"/>
              <a:gd name="connsiteX4" fmla="*/ 2186211 w 6504378"/>
              <a:gd name="connsiteY4" fmla="*/ 1993067 h 1995318"/>
              <a:gd name="connsiteX5" fmla="*/ 0 w 6504378"/>
              <a:gd name="connsiteY5" fmla="*/ 1120639 h 1995318"/>
              <a:gd name="connsiteX6" fmla="*/ 350270 w 6504378"/>
              <a:gd name="connsiteY6" fmla="*/ 652866 h 1995318"/>
              <a:gd name="connsiteX7" fmla="*/ 2433214 w 6504378"/>
              <a:gd name="connsiteY7" fmla="*/ 1488650 h 1995318"/>
              <a:gd name="connsiteX8" fmla="*/ 6067265 w 6504378"/>
              <a:gd name="connsiteY8" fmla="*/ 322704 h 1995318"/>
              <a:gd name="connsiteX9" fmla="*/ 6037249 w 6504378"/>
              <a:gd name="connsiteY9" fmla="*/ 0 h 1995318"/>
              <a:gd name="connsiteX0" fmla="*/ 6037249 w 6504378"/>
              <a:gd name="connsiteY0" fmla="*/ 0 h 1995318"/>
              <a:gd name="connsiteX1" fmla="*/ 6504378 w 6504378"/>
              <a:gd name="connsiteY1" fmla="*/ 490875 h 1995318"/>
              <a:gd name="connsiteX2" fmla="*/ 6031311 w 6504378"/>
              <a:gd name="connsiteY2" fmla="*/ 1149206 h 1995318"/>
              <a:gd name="connsiteX3" fmla="*/ 6014287 w 6504378"/>
              <a:gd name="connsiteY3" fmla="*/ 791106 h 1995318"/>
              <a:gd name="connsiteX4" fmla="*/ 2186211 w 6504378"/>
              <a:gd name="connsiteY4" fmla="*/ 1993067 h 1995318"/>
              <a:gd name="connsiteX5" fmla="*/ 0 w 6504378"/>
              <a:gd name="connsiteY5" fmla="*/ 1120639 h 1995318"/>
              <a:gd name="connsiteX6" fmla="*/ 350270 w 6504378"/>
              <a:gd name="connsiteY6" fmla="*/ 652866 h 1995318"/>
              <a:gd name="connsiteX7" fmla="*/ 2433214 w 6504378"/>
              <a:gd name="connsiteY7" fmla="*/ 1488650 h 1995318"/>
              <a:gd name="connsiteX8" fmla="*/ 6067265 w 6504378"/>
              <a:gd name="connsiteY8" fmla="*/ 322704 h 1995318"/>
              <a:gd name="connsiteX9" fmla="*/ 6037249 w 6504378"/>
              <a:gd name="connsiteY9" fmla="*/ 0 h 1995318"/>
              <a:gd name="connsiteX0" fmla="*/ 6037249 w 6504378"/>
              <a:gd name="connsiteY0" fmla="*/ 0 h 1995318"/>
              <a:gd name="connsiteX1" fmla="*/ 6504378 w 6504378"/>
              <a:gd name="connsiteY1" fmla="*/ 490875 h 1995318"/>
              <a:gd name="connsiteX2" fmla="*/ 6031311 w 6504378"/>
              <a:gd name="connsiteY2" fmla="*/ 1149206 h 1995318"/>
              <a:gd name="connsiteX3" fmla="*/ 6014287 w 6504378"/>
              <a:gd name="connsiteY3" fmla="*/ 791106 h 1995318"/>
              <a:gd name="connsiteX4" fmla="*/ 2186211 w 6504378"/>
              <a:gd name="connsiteY4" fmla="*/ 1993067 h 1995318"/>
              <a:gd name="connsiteX5" fmla="*/ 0 w 6504378"/>
              <a:gd name="connsiteY5" fmla="*/ 1120639 h 1995318"/>
              <a:gd name="connsiteX6" fmla="*/ 350270 w 6504378"/>
              <a:gd name="connsiteY6" fmla="*/ 652866 h 1995318"/>
              <a:gd name="connsiteX7" fmla="*/ 2433214 w 6504378"/>
              <a:gd name="connsiteY7" fmla="*/ 1488650 h 1995318"/>
              <a:gd name="connsiteX8" fmla="*/ 6067265 w 6504378"/>
              <a:gd name="connsiteY8" fmla="*/ 322704 h 1995318"/>
              <a:gd name="connsiteX9" fmla="*/ 6037249 w 6504378"/>
              <a:gd name="connsiteY9" fmla="*/ 0 h 1995318"/>
              <a:gd name="connsiteX0" fmla="*/ 6037249 w 6504378"/>
              <a:gd name="connsiteY0" fmla="*/ 0 h 1995318"/>
              <a:gd name="connsiteX1" fmla="*/ 6504378 w 6504378"/>
              <a:gd name="connsiteY1" fmla="*/ 490875 h 1995318"/>
              <a:gd name="connsiteX2" fmla="*/ 6031311 w 6504378"/>
              <a:gd name="connsiteY2" fmla="*/ 1149206 h 1995318"/>
              <a:gd name="connsiteX3" fmla="*/ 6014287 w 6504378"/>
              <a:gd name="connsiteY3" fmla="*/ 791106 h 1995318"/>
              <a:gd name="connsiteX4" fmla="*/ 2186211 w 6504378"/>
              <a:gd name="connsiteY4" fmla="*/ 1993067 h 1995318"/>
              <a:gd name="connsiteX5" fmla="*/ 0 w 6504378"/>
              <a:gd name="connsiteY5" fmla="*/ 1120639 h 1995318"/>
              <a:gd name="connsiteX6" fmla="*/ 350270 w 6504378"/>
              <a:gd name="connsiteY6" fmla="*/ 652866 h 1995318"/>
              <a:gd name="connsiteX7" fmla="*/ 2341199 w 6504378"/>
              <a:gd name="connsiteY7" fmla="*/ 1657580 h 1995318"/>
              <a:gd name="connsiteX8" fmla="*/ 6067265 w 6504378"/>
              <a:gd name="connsiteY8" fmla="*/ 322704 h 1995318"/>
              <a:gd name="connsiteX9" fmla="*/ 6037249 w 6504378"/>
              <a:gd name="connsiteY9" fmla="*/ 0 h 1995318"/>
              <a:gd name="connsiteX0" fmla="*/ 6037249 w 6504378"/>
              <a:gd name="connsiteY0" fmla="*/ 0 h 1995318"/>
              <a:gd name="connsiteX1" fmla="*/ 6504378 w 6504378"/>
              <a:gd name="connsiteY1" fmla="*/ 490875 h 1995318"/>
              <a:gd name="connsiteX2" fmla="*/ 6031311 w 6504378"/>
              <a:gd name="connsiteY2" fmla="*/ 1149206 h 1995318"/>
              <a:gd name="connsiteX3" fmla="*/ 6014287 w 6504378"/>
              <a:gd name="connsiteY3" fmla="*/ 791106 h 1995318"/>
              <a:gd name="connsiteX4" fmla="*/ 2186211 w 6504378"/>
              <a:gd name="connsiteY4" fmla="*/ 1993067 h 1995318"/>
              <a:gd name="connsiteX5" fmla="*/ 0 w 6504378"/>
              <a:gd name="connsiteY5" fmla="*/ 1120639 h 1995318"/>
              <a:gd name="connsiteX6" fmla="*/ 350270 w 6504378"/>
              <a:gd name="connsiteY6" fmla="*/ 652866 h 1995318"/>
              <a:gd name="connsiteX7" fmla="*/ 2229577 w 6504378"/>
              <a:gd name="connsiteY7" fmla="*/ 1760119 h 1995318"/>
              <a:gd name="connsiteX8" fmla="*/ 6067265 w 6504378"/>
              <a:gd name="connsiteY8" fmla="*/ 322704 h 1995318"/>
              <a:gd name="connsiteX9" fmla="*/ 6037249 w 6504378"/>
              <a:gd name="connsiteY9" fmla="*/ 0 h 1995318"/>
              <a:gd name="connsiteX0" fmla="*/ 6037249 w 6504378"/>
              <a:gd name="connsiteY0" fmla="*/ 0 h 1995318"/>
              <a:gd name="connsiteX1" fmla="*/ 6504378 w 6504378"/>
              <a:gd name="connsiteY1" fmla="*/ 490875 h 1995318"/>
              <a:gd name="connsiteX2" fmla="*/ 6031311 w 6504378"/>
              <a:gd name="connsiteY2" fmla="*/ 1149206 h 1995318"/>
              <a:gd name="connsiteX3" fmla="*/ 6014287 w 6504378"/>
              <a:gd name="connsiteY3" fmla="*/ 791106 h 1995318"/>
              <a:gd name="connsiteX4" fmla="*/ 2186211 w 6504378"/>
              <a:gd name="connsiteY4" fmla="*/ 1993067 h 1995318"/>
              <a:gd name="connsiteX5" fmla="*/ 0 w 6504378"/>
              <a:gd name="connsiteY5" fmla="*/ 1120639 h 1995318"/>
              <a:gd name="connsiteX6" fmla="*/ 350270 w 6504378"/>
              <a:gd name="connsiteY6" fmla="*/ 652866 h 1995318"/>
              <a:gd name="connsiteX7" fmla="*/ 2105000 w 6504378"/>
              <a:gd name="connsiteY7" fmla="*/ 1710921 h 1995318"/>
              <a:gd name="connsiteX8" fmla="*/ 6067265 w 6504378"/>
              <a:gd name="connsiteY8" fmla="*/ 322704 h 1995318"/>
              <a:gd name="connsiteX9" fmla="*/ 6037249 w 6504378"/>
              <a:gd name="connsiteY9" fmla="*/ 0 h 1995318"/>
              <a:gd name="connsiteX0" fmla="*/ 6037249 w 6504378"/>
              <a:gd name="connsiteY0" fmla="*/ 0 h 2117432"/>
              <a:gd name="connsiteX1" fmla="*/ 6504378 w 6504378"/>
              <a:gd name="connsiteY1" fmla="*/ 490875 h 2117432"/>
              <a:gd name="connsiteX2" fmla="*/ 6031311 w 6504378"/>
              <a:gd name="connsiteY2" fmla="*/ 1149206 h 2117432"/>
              <a:gd name="connsiteX3" fmla="*/ 6014287 w 6504378"/>
              <a:gd name="connsiteY3" fmla="*/ 791106 h 2117432"/>
              <a:gd name="connsiteX4" fmla="*/ 1931570 w 6504378"/>
              <a:gd name="connsiteY4" fmla="*/ 2115367 h 2117432"/>
              <a:gd name="connsiteX5" fmla="*/ 0 w 6504378"/>
              <a:gd name="connsiteY5" fmla="*/ 1120639 h 2117432"/>
              <a:gd name="connsiteX6" fmla="*/ 350270 w 6504378"/>
              <a:gd name="connsiteY6" fmla="*/ 652866 h 2117432"/>
              <a:gd name="connsiteX7" fmla="*/ 2105000 w 6504378"/>
              <a:gd name="connsiteY7" fmla="*/ 1710921 h 2117432"/>
              <a:gd name="connsiteX8" fmla="*/ 6067265 w 6504378"/>
              <a:gd name="connsiteY8" fmla="*/ 322704 h 2117432"/>
              <a:gd name="connsiteX9" fmla="*/ 6037249 w 6504378"/>
              <a:gd name="connsiteY9" fmla="*/ 0 h 2117432"/>
              <a:gd name="connsiteX0" fmla="*/ 6037249 w 6504378"/>
              <a:gd name="connsiteY0" fmla="*/ 0 h 2117432"/>
              <a:gd name="connsiteX1" fmla="*/ 6504378 w 6504378"/>
              <a:gd name="connsiteY1" fmla="*/ 490875 h 2117432"/>
              <a:gd name="connsiteX2" fmla="*/ 6031311 w 6504378"/>
              <a:gd name="connsiteY2" fmla="*/ 1149206 h 2117432"/>
              <a:gd name="connsiteX3" fmla="*/ 6014287 w 6504378"/>
              <a:gd name="connsiteY3" fmla="*/ 791106 h 2117432"/>
              <a:gd name="connsiteX4" fmla="*/ 1931570 w 6504378"/>
              <a:gd name="connsiteY4" fmla="*/ 2115367 h 2117432"/>
              <a:gd name="connsiteX5" fmla="*/ 0 w 6504378"/>
              <a:gd name="connsiteY5" fmla="*/ 1120639 h 2117432"/>
              <a:gd name="connsiteX6" fmla="*/ 424946 w 6504378"/>
              <a:gd name="connsiteY6" fmla="*/ 746870 h 2117432"/>
              <a:gd name="connsiteX7" fmla="*/ 2105000 w 6504378"/>
              <a:gd name="connsiteY7" fmla="*/ 1710921 h 2117432"/>
              <a:gd name="connsiteX8" fmla="*/ 6067265 w 6504378"/>
              <a:gd name="connsiteY8" fmla="*/ 322704 h 2117432"/>
              <a:gd name="connsiteX9" fmla="*/ 6037249 w 6504378"/>
              <a:gd name="connsiteY9" fmla="*/ 0 h 2117432"/>
              <a:gd name="connsiteX0" fmla="*/ 5936282 w 6403411"/>
              <a:gd name="connsiteY0" fmla="*/ 0 h 2119984"/>
              <a:gd name="connsiteX1" fmla="*/ 6403411 w 6403411"/>
              <a:gd name="connsiteY1" fmla="*/ 490875 h 2119984"/>
              <a:gd name="connsiteX2" fmla="*/ 5930344 w 6403411"/>
              <a:gd name="connsiteY2" fmla="*/ 1149206 h 2119984"/>
              <a:gd name="connsiteX3" fmla="*/ 5913320 w 6403411"/>
              <a:gd name="connsiteY3" fmla="*/ 791106 h 2119984"/>
              <a:gd name="connsiteX4" fmla="*/ 1830603 w 6403411"/>
              <a:gd name="connsiteY4" fmla="*/ 2115367 h 2119984"/>
              <a:gd name="connsiteX5" fmla="*/ 0 w 6403411"/>
              <a:gd name="connsiteY5" fmla="*/ 1166378 h 2119984"/>
              <a:gd name="connsiteX6" fmla="*/ 323979 w 6403411"/>
              <a:gd name="connsiteY6" fmla="*/ 746870 h 2119984"/>
              <a:gd name="connsiteX7" fmla="*/ 2004033 w 6403411"/>
              <a:gd name="connsiteY7" fmla="*/ 1710921 h 2119984"/>
              <a:gd name="connsiteX8" fmla="*/ 5966298 w 6403411"/>
              <a:gd name="connsiteY8" fmla="*/ 322704 h 2119984"/>
              <a:gd name="connsiteX9" fmla="*/ 5936282 w 6403411"/>
              <a:gd name="connsiteY9" fmla="*/ 0 h 2119984"/>
              <a:gd name="connsiteX0" fmla="*/ 5979562 w 6446691"/>
              <a:gd name="connsiteY0" fmla="*/ 0 h 2119659"/>
              <a:gd name="connsiteX1" fmla="*/ 6446691 w 6446691"/>
              <a:gd name="connsiteY1" fmla="*/ 490875 h 2119659"/>
              <a:gd name="connsiteX2" fmla="*/ 5973624 w 6446691"/>
              <a:gd name="connsiteY2" fmla="*/ 1149206 h 2119659"/>
              <a:gd name="connsiteX3" fmla="*/ 5956600 w 6446691"/>
              <a:gd name="connsiteY3" fmla="*/ 791106 h 2119659"/>
              <a:gd name="connsiteX4" fmla="*/ 1873883 w 6446691"/>
              <a:gd name="connsiteY4" fmla="*/ 2115367 h 2119659"/>
              <a:gd name="connsiteX5" fmla="*/ 0 w 6446691"/>
              <a:gd name="connsiteY5" fmla="*/ 1155151 h 2119659"/>
              <a:gd name="connsiteX6" fmla="*/ 367259 w 6446691"/>
              <a:gd name="connsiteY6" fmla="*/ 746870 h 2119659"/>
              <a:gd name="connsiteX7" fmla="*/ 2047313 w 6446691"/>
              <a:gd name="connsiteY7" fmla="*/ 1710921 h 2119659"/>
              <a:gd name="connsiteX8" fmla="*/ 6009578 w 6446691"/>
              <a:gd name="connsiteY8" fmla="*/ 322704 h 2119659"/>
              <a:gd name="connsiteX9" fmla="*/ 5979562 w 6446691"/>
              <a:gd name="connsiteY9" fmla="*/ 0 h 2119659"/>
              <a:gd name="connsiteX0" fmla="*/ 5979562 w 6446691"/>
              <a:gd name="connsiteY0" fmla="*/ 0 h 2119659"/>
              <a:gd name="connsiteX1" fmla="*/ 6446691 w 6446691"/>
              <a:gd name="connsiteY1" fmla="*/ 490875 h 2119659"/>
              <a:gd name="connsiteX2" fmla="*/ 5973624 w 6446691"/>
              <a:gd name="connsiteY2" fmla="*/ 1149206 h 2119659"/>
              <a:gd name="connsiteX3" fmla="*/ 5956600 w 6446691"/>
              <a:gd name="connsiteY3" fmla="*/ 791106 h 2119659"/>
              <a:gd name="connsiteX4" fmla="*/ 1873883 w 6446691"/>
              <a:gd name="connsiteY4" fmla="*/ 2115367 h 2119659"/>
              <a:gd name="connsiteX5" fmla="*/ 0 w 6446691"/>
              <a:gd name="connsiteY5" fmla="*/ 1155151 h 2119659"/>
              <a:gd name="connsiteX6" fmla="*/ 339677 w 6446691"/>
              <a:gd name="connsiteY6" fmla="*/ 777031 h 2119659"/>
              <a:gd name="connsiteX7" fmla="*/ 2047313 w 6446691"/>
              <a:gd name="connsiteY7" fmla="*/ 1710921 h 2119659"/>
              <a:gd name="connsiteX8" fmla="*/ 6009578 w 6446691"/>
              <a:gd name="connsiteY8" fmla="*/ 322704 h 2119659"/>
              <a:gd name="connsiteX9" fmla="*/ 5979562 w 6446691"/>
              <a:gd name="connsiteY9" fmla="*/ 0 h 2119659"/>
              <a:gd name="connsiteX0" fmla="*/ 6016349 w 6483478"/>
              <a:gd name="connsiteY0" fmla="*/ 0 h 2121234"/>
              <a:gd name="connsiteX1" fmla="*/ 6483478 w 6483478"/>
              <a:gd name="connsiteY1" fmla="*/ 490875 h 2121234"/>
              <a:gd name="connsiteX2" fmla="*/ 6010411 w 6483478"/>
              <a:gd name="connsiteY2" fmla="*/ 1149206 h 2121234"/>
              <a:gd name="connsiteX3" fmla="*/ 5993387 w 6483478"/>
              <a:gd name="connsiteY3" fmla="*/ 791106 h 2121234"/>
              <a:gd name="connsiteX4" fmla="*/ 1910670 w 6483478"/>
              <a:gd name="connsiteY4" fmla="*/ 2115367 h 2121234"/>
              <a:gd name="connsiteX5" fmla="*/ 0 w 6483478"/>
              <a:gd name="connsiteY5" fmla="*/ 1205137 h 2121234"/>
              <a:gd name="connsiteX6" fmla="*/ 376464 w 6483478"/>
              <a:gd name="connsiteY6" fmla="*/ 777031 h 2121234"/>
              <a:gd name="connsiteX7" fmla="*/ 2084100 w 6483478"/>
              <a:gd name="connsiteY7" fmla="*/ 1710921 h 2121234"/>
              <a:gd name="connsiteX8" fmla="*/ 6046365 w 6483478"/>
              <a:gd name="connsiteY8" fmla="*/ 322704 h 2121234"/>
              <a:gd name="connsiteX9" fmla="*/ 6016349 w 6483478"/>
              <a:gd name="connsiteY9" fmla="*/ 0 h 2121234"/>
              <a:gd name="connsiteX0" fmla="*/ 6032110 w 6499239"/>
              <a:gd name="connsiteY0" fmla="*/ 0 h 2121859"/>
              <a:gd name="connsiteX1" fmla="*/ 6499239 w 6499239"/>
              <a:gd name="connsiteY1" fmla="*/ 490875 h 2121859"/>
              <a:gd name="connsiteX2" fmla="*/ 6026172 w 6499239"/>
              <a:gd name="connsiteY2" fmla="*/ 1149206 h 2121859"/>
              <a:gd name="connsiteX3" fmla="*/ 6009148 w 6499239"/>
              <a:gd name="connsiteY3" fmla="*/ 791106 h 2121859"/>
              <a:gd name="connsiteX4" fmla="*/ 1926431 w 6499239"/>
              <a:gd name="connsiteY4" fmla="*/ 2115367 h 2121859"/>
              <a:gd name="connsiteX5" fmla="*/ 0 w 6499239"/>
              <a:gd name="connsiteY5" fmla="*/ 1222372 h 2121859"/>
              <a:gd name="connsiteX6" fmla="*/ 392225 w 6499239"/>
              <a:gd name="connsiteY6" fmla="*/ 777031 h 2121859"/>
              <a:gd name="connsiteX7" fmla="*/ 2099861 w 6499239"/>
              <a:gd name="connsiteY7" fmla="*/ 1710921 h 2121859"/>
              <a:gd name="connsiteX8" fmla="*/ 6062126 w 6499239"/>
              <a:gd name="connsiteY8" fmla="*/ 322704 h 2121859"/>
              <a:gd name="connsiteX9" fmla="*/ 6032110 w 6499239"/>
              <a:gd name="connsiteY9" fmla="*/ 0 h 2121859"/>
              <a:gd name="connsiteX0" fmla="*/ 6059692 w 6526821"/>
              <a:gd name="connsiteY0" fmla="*/ 0 h 2123066"/>
              <a:gd name="connsiteX1" fmla="*/ 6526821 w 6526821"/>
              <a:gd name="connsiteY1" fmla="*/ 490875 h 2123066"/>
              <a:gd name="connsiteX2" fmla="*/ 6053754 w 6526821"/>
              <a:gd name="connsiteY2" fmla="*/ 1149206 h 2123066"/>
              <a:gd name="connsiteX3" fmla="*/ 6036730 w 6526821"/>
              <a:gd name="connsiteY3" fmla="*/ 791106 h 2123066"/>
              <a:gd name="connsiteX4" fmla="*/ 1954013 w 6526821"/>
              <a:gd name="connsiteY4" fmla="*/ 2115367 h 2123066"/>
              <a:gd name="connsiteX5" fmla="*/ 0 w 6526821"/>
              <a:gd name="connsiteY5" fmla="*/ 1252534 h 2123066"/>
              <a:gd name="connsiteX6" fmla="*/ 419807 w 6526821"/>
              <a:gd name="connsiteY6" fmla="*/ 777031 h 2123066"/>
              <a:gd name="connsiteX7" fmla="*/ 2127443 w 6526821"/>
              <a:gd name="connsiteY7" fmla="*/ 1710921 h 2123066"/>
              <a:gd name="connsiteX8" fmla="*/ 6089708 w 6526821"/>
              <a:gd name="connsiteY8" fmla="*/ 322704 h 2123066"/>
              <a:gd name="connsiteX9" fmla="*/ 6059692 w 6526821"/>
              <a:gd name="connsiteY9" fmla="*/ 0 h 2123066"/>
              <a:gd name="connsiteX0" fmla="*/ 6059692 w 6526821"/>
              <a:gd name="connsiteY0" fmla="*/ 0 h 2123066"/>
              <a:gd name="connsiteX1" fmla="*/ 6526821 w 6526821"/>
              <a:gd name="connsiteY1" fmla="*/ 490875 h 2123066"/>
              <a:gd name="connsiteX2" fmla="*/ 6053754 w 6526821"/>
              <a:gd name="connsiteY2" fmla="*/ 1149206 h 2123066"/>
              <a:gd name="connsiteX3" fmla="*/ 6036730 w 6526821"/>
              <a:gd name="connsiteY3" fmla="*/ 791106 h 2123066"/>
              <a:gd name="connsiteX4" fmla="*/ 1954013 w 6526821"/>
              <a:gd name="connsiteY4" fmla="*/ 2115367 h 2123066"/>
              <a:gd name="connsiteX5" fmla="*/ 0 w 6526821"/>
              <a:gd name="connsiteY5" fmla="*/ 1252534 h 2123066"/>
              <a:gd name="connsiteX6" fmla="*/ 365966 w 6526821"/>
              <a:gd name="connsiteY6" fmla="*/ 826146 h 2123066"/>
              <a:gd name="connsiteX7" fmla="*/ 2127443 w 6526821"/>
              <a:gd name="connsiteY7" fmla="*/ 1710921 h 2123066"/>
              <a:gd name="connsiteX8" fmla="*/ 6089708 w 6526821"/>
              <a:gd name="connsiteY8" fmla="*/ 322704 h 2123066"/>
              <a:gd name="connsiteX9" fmla="*/ 6059692 w 6526821"/>
              <a:gd name="connsiteY9" fmla="*/ 0 h 2123066"/>
              <a:gd name="connsiteX0" fmla="*/ 6059692 w 6526821"/>
              <a:gd name="connsiteY0" fmla="*/ 0 h 2123066"/>
              <a:gd name="connsiteX1" fmla="*/ 6526821 w 6526821"/>
              <a:gd name="connsiteY1" fmla="*/ 490875 h 2123066"/>
              <a:gd name="connsiteX2" fmla="*/ 6053754 w 6526821"/>
              <a:gd name="connsiteY2" fmla="*/ 1149206 h 2123066"/>
              <a:gd name="connsiteX3" fmla="*/ 6036730 w 6526821"/>
              <a:gd name="connsiteY3" fmla="*/ 791106 h 2123066"/>
              <a:gd name="connsiteX4" fmla="*/ 1954013 w 6526821"/>
              <a:gd name="connsiteY4" fmla="*/ 2115367 h 2123066"/>
              <a:gd name="connsiteX5" fmla="*/ 0 w 6526821"/>
              <a:gd name="connsiteY5" fmla="*/ 1252534 h 2123066"/>
              <a:gd name="connsiteX6" fmla="*/ 338384 w 6526821"/>
              <a:gd name="connsiteY6" fmla="*/ 856306 h 2123066"/>
              <a:gd name="connsiteX7" fmla="*/ 2127443 w 6526821"/>
              <a:gd name="connsiteY7" fmla="*/ 1710921 h 2123066"/>
              <a:gd name="connsiteX8" fmla="*/ 6089708 w 6526821"/>
              <a:gd name="connsiteY8" fmla="*/ 322704 h 2123066"/>
              <a:gd name="connsiteX9" fmla="*/ 6059692 w 6526821"/>
              <a:gd name="connsiteY9" fmla="*/ 0 h 2123066"/>
              <a:gd name="connsiteX0" fmla="*/ 6059692 w 6526821"/>
              <a:gd name="connsiteY0" fmla="*/ 0 h 2123066"/>
              <a:gd name="connsiteX1" fmla="*/ 6526821 w 6526821"/>
              <a:gd name="connsiteY1" fmla="*/ 490875 h 2123066"/>
              <a:gd name="connsiteX2" fmla="*/ 6053754 w 6526821"/>
              <a:gd name="connsiteY2" fmla="*/ 1149206 h 2123066"/>
              <a:gd name="connsiteX3" fmla="*/ 6036730 w 6526821"/>
              <a:gd name="connsiteY3" fmla="*/ 791106 h 2123066"/>
              <a:gd name="connsiteX4" fmla="*/ 1954013 w 6526821"/>
              <a:gd name="connsiteY4" fmla="*/ 2115367 h 2123066"/>
              <a:gd name="connsiteX5" fmla="*/ 0 w 6526821"/>
              <a:gd name="connsiteY5" fmla="*/ 1252534 h 2123066"/>
              <a:gd name="connsiteX6" fmla="*/ 310802 w 6526821"/>
              <a:gd name="connsiteY6" fmla="*/ 886466 h 2123066"/>
              <a:gd name="connsiteX7" fmla="*/ 2127443 w 6526821"/>
              <a:gd name="connsiteY7" fmla="*/ 1710921 h 2123066"/>
              <a:gd name="connsiteX8" fmla="*/ 6089708 w 6526821"/>
              <a:gd name="connsiteY8" fmla="*/ 322704 h 2123066"/>
              <a:gd name="connsiteX9" fmla="*/ 6059692 w 6526821"/>
              <a:gd name="connsiteY9" fmla="*/ 0 h 2123066"/>
              <a:gd name="connsiteX0" fmla="*/ 6059692 w 6526821"/>
              <a:gd name="connsiteY0" fmla="*/ 0 h 2123066"/>
              <a:gd name="connsiteX1" fmla="*/ 6526821 w 6526821"/>
              <a:gd name="connsiteY1" fmla="*/ 490875 h 2123066"/>
              <a:gd name="connsiteX2" fmla="*/ 6053754 w 6526821"/>
              <a:gd name="connsiteY2" fmla="*/ 1149206 h 2123066"/>
              <a:gd name="connsiteX3" fmla="*/ 6036730 w 6526821"/>
              <a:gd name="connsiteY3" fmla="*/ 791106 h 2123066"/>
              <a:gd name="connsiteX4" fmla="*/ 1954013 w 6526821"/>
              <a:gd name="connsiteY4" fmla="*/ 2115367 h 2123066"/>
              <a:gd name="connsiteX5" fmla="*/ 0 w 6526821"/>
              <a:gd name="connsiteY5" fmla="*/ 1252534 h 2123066"/>
              <a:gd name="connsiteX6" fmla="*/ 291101 w 6526821"/>
              <a:gd name="connsiteY6" fmla="*/ 908009 h 2123066"/>
              <a:gd name="connsiteX7" fmla="*/ 2127443 w 6526821"/>
              <a:gd name="connsiteY7" fmla="*/ 1710921 h 2123066"/>
              <a:gd name="connsiteX8" fmla="*/ 6089708 w 6526821"/>
              <a:gd name="connsiteY8" fmla="*/ 322704 h 2123066"/>
              <a:gd name="connsiteX9" fmla="*/ 6059692 w 6526821"/>
              <a:gd name="connsiteY9" fmla="*/ 0 h 212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6821" h="2123066">
                <a:moveTo>
                  <a:pt x="6059692" y="0"/>
                </a:moveTo>
                <a:lnTo>
                  <a:pt x="6526821" y="490875"/>
                </a:lnTo>
                <a:lnTo>
                  <a:pt x="6053754" y="1149206"/>
                </a:lnTo>
                <a:lnTo>
                  <a:pt x="6036730" y="791106"/>
                </a:lnTo>
                <a:cubicBezTo>
                  <a:pt x="5486737" y="742172"/>
                  <a:pt x="2960135" y="2038462"/>
                  <a:pt x="1954013" y="2115367"/>
                </a:cubicBezTo>
                <a:cubicBezTo>
                  <a:pt x="947891" y="2192272"/>
                  <a:pt x="622827" y="1677831"/>
                  <a:pt x="0" y="1252534"/>
                </a:cubicBezTo>
                <a:lnTo>
                  <a:pt x="291101" y="908009"/>
                </a:lnTo>
                <a:cubicBezTo>
                  <a:pt x="679389" y="1316846"/>
                  <a:pt x="1161008" y="1808472"/>
                  <a:pt x="2127443" y="1710921"/>
                </a:cubicBezTo>
                <a:cubicBezTo>
                  <a:pt x="3093878" y="1613370"/>
                  <a:pt x="5560503" y="371638"/>
                  <a:pt x="6089708" y="322704"/>
                </a:cubicBezTo>
                <a:lnTo>
                  <a:pt x="605969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blurRad="292100" dist="254000" dir="5400000" algn="t" rotWithShape="0">
              <a:prstClr val="black">
                <a:alpha val="31000"/>
              </a:prstClr>
            </a:outerShdw>
          </a:effectLst>
          <a:scene3d>
            <a:camera prst="orthographicFront">
              <a:rot lat="18252168" lon="18555776" rev="2208997"/>
            </a:camera>
            <a:lightRig rig="threePt" dir="t"/>
          </a:scene3d>
          <a:sp3d/>
        </p:spPr>
        <p:txBody>
          <a:bodyPr wrap="none" lIns="0" tIns="0" rIns="0" bIns="0" rtlCol="0" anchor="ctr">
            <a:flatTx/>
          </a:bodyPr>
          <a:lstStyle/>
          <a:p>
            <a:pPr algn="ctr"/>
            <a:endParaRPr lang="en-US" sz="1400" b="1" dirty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1508437" y="4542991"/>
            <a:ext cx="468545" cy="468423"/>
            <a:chOff x="1356037" y="4015192"/>
            <a:chExt cx="468545" cy="4684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58" name="Group 257"/>
            <p:cNvGrpSpPr/>
            <p:nvPr/>
          </p:nvGrpSpPr>
          <p:grpSpPr>
            <a:xfrm>
              <a:off x="1356037" y="4015192"/>
              <a:ext cx="468545" cy="468423"/>
              <a:chOff x="646003" y="3638126"/>
              <a:chExt cx="468545" cy="468423"/>
            </a:xfrm>
          </p:grpSpPr>
          <p:sp>
            <p:nvSpPr>
              <p:cNvPr id="260" name="Oval 259"/>
              <p:cNvSpPr/>
              <p:nvPr/>
            </p:nvSpPr>
            <p:spPr bwMode="gray">
              <a:xfrm>
                <a:off x="646003" y="3638126"/>
                <a:ext cx="468545" cy="468423"/>
              </a:xfrm>
              <a:prstGeom prst="ellipse">
                <a:avLst/>
              </a:prstGeom>
              <a:gradFill flip="none" rotWithShape="1">
                <a:gsLst>
                  <a:gs pos="20000">
                    <a:schemeClr val="accent1">
                      <a:lumMod val="75000"/>
                    </a:schemeClr>
                  </a:gs>
                  <a:gs pos="50000">
                    <a:schemeClr val="accent1"/>
                  </a:gs>
                  <a:gs pos="80000">
                    <a:schemeClr val="accent1">
                      <a:lumMod val="75000"/>
                    </a:schemeClr>
                  </a:gs>
                </a:gsLst>
                <a:lin ang="13500000" scaled="1"/>
                <a:tileRect/>
              </a:gradFill>
              <a:ln w="19050">
                <a:gradFill flip="none" rotWithShape="1">
                  <a:gsLst>
                    <a:gs pos="50000">
                      <a:srgbClr val="FFFFFF">
                        <a:lumMod val="95000"/>
                      </a:srgbClr>
                    </a:gs>
                    <a:gs pos="0">
                      <a:srgbClr val="FFFFFF">
                        <a:lumMod val="65000"/>
                      </a:srgbClr>
                    </a:gs>
                    <a:gs pos="100000">
                      <a:srgbClr val="FFFFFF">
                        <a:lumMod val="65000"/>
                      </a:srgbClr>
                    </a:gs>
                  </a:gsLst>
                  <a:lin ang="10800000" scaled="1"/>
                  <a:tileRect/>
                </a:gradFill>
                <a:round/>
                <a:headEnd/>
                <a:tailEnd/>
              </a:ln>
              <a:effectLst>
                <a:innerShdw blurRad="152400">
                  <a:prstClr val="black"/>
                </a:innerShdw>
              </a:effectLst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cap="all" dirty="0">
                  <a:solidFill>
                    <a:srgbClr val="595959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61" name="Oval 260"/>
              <p:cNvSpPr/>
              <p:nvPr/>
            </p:nvSpPr>
            <p:spPr bwMode="gray">
              <a:xfrm>
                <a:off x="665123" y="3657241"/>
                <a:ext cx="430304" cy="430192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FFFFFF">
                      <a:alpha val="0"/>
                    </a:srgbClr>
                  </a:gs>
                  <a:gs pos="0">
                    <a:srgbClr val="FFFFFF">
                      <a:alpha val="75000"/>
                    </a:srgbClr>
                  </a:gs>
                  <a:gs pos="12000">
                    <a:srgbClr val="FFFFFF">
                      <a:alpha val="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rtlCol="0" anchor="ctr"/>
              <a:lstStyle/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cap="all" dirty="0">
                  <a:solidFill>
                    <a:srgbClr val="595959"/>
                  </a:solidFill>
                  <a:latin typeface="Calibri"/>
                  <a:ea typeface="+mn-ea"/>
                </a:endParaRPr>
              </a:p>
            </p:txBody>
          </p:sp>
        </p:grpSp>
        <p:pic>
          <p:nvPicPr>
            <p:cNvPr id="259" name="Picture 258" descr="software 2.png"/>
            <p:cNvPicPr>
              <a:picLocks noChangeAspect="1"/>
            </p:cNvPicPr>
            <p:nvPr/>
          </p:nvPicPr>
          <p:blipFill>
            <a:blip r:embed="rId3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3077" y="4084721"/>
              <a:ext cx="314126" cy="311425"/>
            </a:xfrm>
            <a:prstGeom prst="rect">
              <a:avLst/>
            </a:prstGeom>
            <a:effectLst>
              <a:outerShdw blurRad="50800" dist="12700" dir="2700000" algn="tl" rotWithShape="0">
                <a:srgbClr val="000000">
                  <a:alpha val="67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24488306"/>
      </p:ext>
    </p:extLst>
  </p:cSld>
  <p:clrMapOvr>
    <a:masterClrMapping/>
  </p:clrMapOvr>
  <p:transition xmlns:p14="http://schemas.microsoft.com/office/powerpoint/2010/main"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9" grpId="0" animBg="1"/>
          <p:bldP spid="100" grpId="0" animBg="1"/>
          <p:bldP spid="227" grpId="0" animBg="1"/>
          <p:bldP spid="2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9" grpId="0" animBg="1"/>
          <p:bldP spid="100" grpId="0" animBg="1"/>
          <p:bldP spid="227" grpId="0" animBg="1"/>
          <p:bldP spid="26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 flipV="1">
            <a:off x="169876" y="3609788"/>
            <a:ext cx="8823325" cy="2687296"/>
          </a:xfrm>
          <a:prstGeom prst="rect">
            <a:avLst/>
          </a:prstGeom>
          <a:gradFill>
            <a:gsLst>
              <a:gs pos="33000">
                <a:schemeClr val="accent2">
                  <a:lumMod val="20000"/>
                  <a:lumOff val="80000"/>
                  <a:alpha val="70000"/>
                </a:schemeClr>
              </a:gs>
              <a:gs pos="77000">
                <a:schemeClr val="accent2">
                  <a:lumMod val="60000"/>
                  <a:lumOff val="40000"/>
                  <a:alpha val="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31750">
            <a:noFill/>
            <a:round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defTabSz="457090"/>
            <a:endParaRPr lang="en-US" sz="900" kern="0" cap="all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9876" y="429684"/>
            <a:ext cx="8823325" cy="3214469"/>
          </a:xfrm>
          <a:prstGeom prst="rect">
            <a:avLst/>
          </a:prstGeom>
          <a:gradFill>
            <a:gsLst>
              <a:gs pos="34000">
                <a:schemeClr val="accent2">
                  <a:lumMod val="40000"/>
                  <a:lumOff val="60000"/>
                </a:schemeClr>
              </a:gs>
              <a:gs pos="95000">
                <a:schemeClr val="accent2">
                  <a:lumMod val="60000"/>
                  <a:lumOff val="40000"/>
                  <a:alpha val="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31750">
            <a:noFill/>
            <a:round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defTabSz="457090"/>
            <a:endParaRPr lang="en-US" sz="900" kern="0" cap="all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876" y="3215348"/>
            <a:ext cx="8823325" cy="8247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456753"/>
            <a:endParaRPr lang="en-US" sz="900" kern="0" cap="all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884" y="2181190"/>
            <a:ext cx="5421304" cy="923330"/>
          </a:xfr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/>
            </a:r>
            <a:br>
              <a:rPr lang="en-US" sz="2000" dirty="0" smtClean="0">
                <a:solidFill>
                  <a:schemeClr val="accent3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The same principles that transformed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a single layer of the data center… 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165114" y="4464765"/>
            <a:ext cx="44084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 b="0" dirty="0" smtClean="0">
                <a:solidFill>
                  <a:schemeClr val="tx1"/>
                </a:solidFill>
              </a:rPr>
              <a:t>and delivered unprecedented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value for customers…</a:t>
            </a:r>
            <a:endParaRPr lang="en-US" sz="2000" b="0" i="1" dirty="0">
              <a:solidFill>
                <a:schemeClr val="tx1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756678" y="1416828"/>
            <a:ext cx="28691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>
              <a:defRPr sz="5400" b="1">
                <a:ln/>
                <a:solidFill>
                  <a:schemeClr val="accent3"/>
                </a:solidFill>
              </a:defRPr>
            </a:lvl1pPr>
          </a:lstStyle>
          <a:p>
            <a:pPr algn="l"/>
            <a:r>
              <a:rPr lang="en-US" sz="4400" dirty="0" smtClean="0">
                <a:ln>
                  <a:noFill/>
                </a:ln>
              </a:rPr>
              <a:t>What if…</a:t>
            </a:r>
            <a:endParaRPr lang="en-US" sz="4400" dirty="0">
              <a:ln>
                <a:noFill/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200" y="3355805"/>
            <a:ext cx="2348088" cy="492443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Abstract.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02023" y="3355805"/>
            <a:ext cx="1877437" cy="492443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Pool.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2172" y="3355805"/>
            <a:ext cx="2177519" cy="492443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Automate.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17" y="841992"/>
            <a:ext cx="2805953" cy="1418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r="1480" b="22144"/>
          <a:stretch/>
        </p:blipFill>
        <p:spPr>
          <a:xfrm flipH="1">
            <a:off x="4473382" y="3784601"/>
            <a:ext cx="4505518" cy="2512483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 bwMode="auto">
          <a:xfrm>
            <a:off x="165114" y="5302965"/>
            <a:ext cx="44084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33333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were applied to </a:t>
            </a:r>
            <a:br>
              <a:rPr lang="en-US" sz="2000" b="0" i="1" dirty="0" smtClean="0">
                <a:solidFill>
                  <a:schemeClr val="tx1"/>
                </a:solidFill>
              </a:rPr>
            </a:br>
            <a:r>
              <a:rPr lang="en-US" sz="2000" b="0" i="1" dirty="0" smtClean="0">
                <a:solidFill>
                  <a:schemeClr val="tx1"/>
                </a:solidFill>
              </a:rPr>
              <a:t>the entire data center?</a:t>
            </a:r>
            <a:endParaRPr lang="en-US" sz="20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9386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96985" y="3158843"/>
            <a:ext cx="5161935" cy="2909455"/>
          </a:xfrm>
          <a:custGeom>
            <a:avLst/>
            <a:gdLst>
              <a:gd name="connsiteX0" fmla="*/ 0 w 3810000"/>
              <a:gd name="connsiteY0" fmla="*/ 1011382 h 2147455"/>
              <a:gd name="connsiteX1" fmla="*/ 1925781 w 3810000"/>
              <a:gd name="connsiteY1" fmla="*/ 0 h 2147455"/>
              <a:gd name="connsiteX2" fmla="*/ 3810000 w 3810000"/>
              <a:gd name="connsiteY2" fmla="*/ 1080655 h 2147455"/>
              <a:gd name="connsiteX3" fmla="*/ 1925781 w 3810000"/>
              <a:gd name="connsiteY3" fmla="*/ 2147455 h 2147455"/>
              <a:gd name="connsiteX4" fmla="*/ 0 w 3810000"/>
              <a:gd name="connsiteY4" fmla="*/ 1011382 h 21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2147455">
                <a:moveTo>
                  <a:pt x="0" y="1011382"/>
                </a:moveTo>
                <a:lnTo>
                  <a:pt x="1925781" y="0"/>
                </a:lnTo>
                <a:lnTo>
                  <a:pt x="3810000" y="1080655"/>
                </a:lnTo>
                <a:lnTo>
                  <a:pt x="1925781" y="2147455"/>
                </a:lnTo>
                <a:lnTo>
                  <a:pt x="0" y="1011382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effectLst>
            <a:softEdge rad="317500"/>
          </a:effectLst>
        </p:spPr>
        <p:txBody>
          <a:bodyPr wrap="none" lIns="0" tIns="0" rIns="0" bIns="0" rtlCol="0" anchor="ctr"/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8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4" y="932689"/>
            <a:ext cx="3881819" cy="4483227"/>
          </a:xfrm>
          <a:prstGeom prst="rect">
            <a:avLst/>
          </a:prstGeom>
        </p:spPr>
      </p:pic>
      <p:grpSp>
        <p:nvGrpSpPr>
          <p:cNvPr id="3" name="Group 19"/>
          <p:cNvGrpSpPr/>
          <p:nvPr/>
        </p:nvGrpSpPr>
        <p:grpSpPr>
          <a:xfrm>
            <a:off x="4495800" y="203201"/>
            <a:ext cx="4648200" cy="4672687"/>
            <a:chOff x="4495800" y="152400"/>
            <a:chExt cx="4648200" cy="3504515"/>
          </a:xfrm>
        </p:grpSpPr>
        <p:sp>
          <p:nvSpPr>
            <p:cNvPr id="11" name="Rectangle 10"/>
            <p:cNvSpPr/>
            <p:nvPr/>
          </p:nvSpPr>
          <p:spPr>
            <a:xfrm>
              <a:off x="4495800" y="152400"/>
              <a:ext cx="4227325" cy="2876550"/>
            </a:xfrm>
            <a:prstGeom prst="rect">
              <a:avLst/>
            </a:prstGeom>
          </p:spPr>
          <p:txBody>
            <a:bodyPr wrap="square" lIns="0" tIns="0" rIns="0" bIns="0" anchor="ctr" anchorCtr="1">
              <a:no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3200" b="1" dirty="0">
                  <a:latin typeface="+mn-lt"/>
                  <a:ea typeface="Tahoma" pitchFamily="34" charset="0"/>
                  <a:cs typeface="Tahoma" pitchFamily="34" charset="0"/>
                </a:rPr>
                <a:t>Software-Defined</a:t>
              </a:r>
              <a:r>
                <a:rPr lang="en-US" sz="3200" b="1" cap="all" dirty="0">
                  <a:latin typeface="+mn-lt"/>
                  <a:ea typeface="Tahoma" pitchFamily="34" charset="0"/>
                  <a:cs typeface="Tahoma" pitchFamily="34" charset="0"/>
                </a:rPr>
                <a:t> </a:t>
              </a:r>
              <a:br>
                <a:rPr lang="en-US" sz="3200" b="1" cap="all" dirty="0">
                  <a:latin typeface="+mn-lt"/>
                  <a:ea typeface="Tahoma" pitchFamily="34" charset="0"/>
                  <a:cs typeface="Tahoma" pitchFamily="34" charset="0"/>
                </a:rPr>
              </a:br>
              <a:r>
                <a:rPr lang="en-US" sz="3200" b="1" dirty="0" smtClean="0">
                  <a:latin typeface="+mn-lt"/>
                  <a:ea typeface="Tahoma" pitchFamily="34" charset="0"/>
                  <a:cs typeface="Tahoma" pitchFamily="34" charset="0"/>
                </a:rPr>
                <a:t>Data Center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00600" y="2133421"/>
              <a:ext cx="4343400" cy="152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+mn-lt"/>
                  <a:ea typeface="+mn-ea"/>
                </a:rPr>
                <a:t>The ideal architecture for private, </a:t>
              </a:r>
              <a:br>
                <a:rPr lang="en-US" sz="1800" dirty="0" smtClean="0">
                  <a:solidFill>
                    <a:srgbClr val="000000"/>
                  </a:solidFill>
                  <a:latin typeface="+mn-lt"/>
                  <a:ea typeface="+mn-ea"/>
                </a:rPr>
              </a:br>
              <a:r>
                <a:rPr lang="en-US" sz="1800" dirty="0" smtClean="0">
                  <a:solidFill>
                    <a:srgbClr val="000000"/>
                  </a:solidFill>
                  <a:latin typeface="+mn-lt"/>
                  <a:ea typeface="+mn-ea"/>
                </a:rPr>
                <a:t>hybrid and public clouds. </a:t>
              </a:r>
            </a:p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+mn-lt"/>
                <a:ea typeface="+mn-ea"/>
              </a:endParaRPr>
            </a:p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All infrastructure is virtualized</a:t>
              </a:r>
              <a:br>
                <a:rPr lang="en-US" sz="1800" dirty="0">
                  <a:solidFill>
                    <a:srgbClr val="000000"/>
                  </a:solidFill>
                  <a:latin typeface="+mn-lt"/>
                </a:rPr>
              </a:b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and delivered as a service, and </a:t>
              </a:r>
              <a:br>
                <a:rPr lang="en-US" sz="1800" dirty="0">
                  <a:solidFill>
                    <a:srgbClr val="000000"/>
                  </a:solidFill>
                  <a:latin typeface="+mn-lt"/>
                </a:rPr>
              </a:b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the control of this data center is</a:t>
              </a:r>
              <a:br>
                <a:rPr lang="en-US" sz="1800" dirty="0">
                  <a:solidFill>
                    <a:srgbClr val="000000"/>
                  </a:solidFill>
                  <a:latin typeface="+mn-lt"/>
                </a:rPr>
              </a:b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entirely automated by software</a:t>
              </a:r>
              <a:r>
                <a:rPr lang="en-US" sz="1800" dirty="0" smtClean="0">
                  <a:solidFill>
                    <a:srgbClr val="000000"/>
                  </a:solidFill>
                  <a:latin typeface="+mn-lt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753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Software-Defined Datacenter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801" y="4480185"/>
            <a:ext cx="2133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9966" y="1463415"/>
            <a:ext cx="7569670" cy="3156139"/>
            <a:chOff x="787165" y="2926830"/>
            <a:chExt cx="7569670" cy="3156139"/>
          </a:xfrm>
        </p:grpSpPr>
        <p:sp>
          <p:nvSpPr>
            <p:cNvPr id="80" name="Rounded Rectangle 79"/>
            <p:cNvSpPr/>
            <p:nvPr/>
          </p:nvSpPr>
          <p:spPr bwMode="auto">
            <a:xfrm>
              <a:off x="787165" y="2941672"/>
              <a:ext cx="7569670" cy="3141297"/>
            </a:xfrm>
            <a:prstGeom prst="roundRect">
              <a:avLst>
                <a:gd name="adj" fmla="val 4710"/>
              </a:avLst>
            </a:prstGeom>
            <a:solidFill>
              <a:srgbClr val="C6C6C6"/>
            </a:solidFill>
            <a:ln w="12700"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  <a:gs pos="100000">
                    <a:srgbClr val="FFFFFF">
                      <a:lumMod val="65000"/>
                    </a:srgbClr>
                  </a:gs>
                </a:gsLst>
                <a:lin ang="10800000" scaled="1"/>
                <a:tileRect/>
              </a:gradFill>
              <a:round/>
              <a:headEnd/>
              <a:tailEnd/>
            </a:ln>
            <a:effectLst>
              <a:innerShdw blurRad="152400">
                <a:prstClr val="black"/>
              </a:innerShdw>
            </a:effectLst>
          </p:spPr>
          <p:txBody>
            <a:bodyPr wrap="none"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415"/>
              <a:endParaRPr lang="en-US" sz="700" kern="0" cap="all" dirty="0" err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1" name="Rounded Rectangle 80"/>
            <p:cNvSpPr/>
            <p:nvPr/>
          </p:nvSpPr>
          <p:spPr bwMode="auto">
            <a:xfrm>
              <a:off x="828870" y="2985122"/>
              <a:ext cx="7498080" cy="3063240"/>
            </a:xfrm>
            <a:prstGeom prst="roundRect">
              <a:avLst>
                <a:gd name="adj" fmla="val 4542"/>
              </a:avLst>
            </a:prstGeom>
            <a:solidFill>
              <a:srgbClr val="FFFF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kern="0" cap="all" dirty="0" err="1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pic>
          <p:nvPicPr>
            <p:cNvPr id="82" name="Picture 81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7315" y="2926830"/>
              <a:ext cx="5832772" cy="3103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ounded Rectangle 7"/>
          <p:cNvSpPr/>
          <p:nvPr/>
        </p:nvSpPr>
        <p:spPr bwMode="auto">
          <a:xfrm>
            <a:off x="742565" y="4658799"/>
            <a:ext cx="3838196" cy="697894"/>
          </a:xfrm>
          <a:prstGeom prst="roundRect">
            <a:avLst>
              <a:gd name="adj" fmla="val 4542"/>
            </a:avLst>
          </a:prstGeom>
          <a:gradFill flip="none" rotWithShape="1">
            <a:gsLst>
              <a:gs pos="63000">
                <a:srgbClr val="FFFFFF">
                  <a:alpha val="0"/>
                </a:srgbClr>
              </a:gs>
              <a:gs pos="0">
                <a:srgbClr val="FFFFFF">
                  <a:alpha val="88000"/>
                </a:srgbClr>
              </a:gs>
              <a:gs pos="12000">
                <a:srgbClr val="FFFFFF">
                  <a:alpha val="7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kern="0" dirty="0" smtClean="0">
              <a:solidFill>
                <a:srgbClr val="595959"/>
              </a:solidFill>
              <a:latin typeface="+mj-lt"/>
              <a:ea typeface="+mn-e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1660" y="4689128"/>
            <a:ext cx="846006" cy="649139"/>
            <a:chOff x="1262998" y="5753102"/>
            <a:chExt cx="921402" cy="706991"/>
          </a:xfrm>
        </p:grpSpPr>
        <p:grpSp>
          <p:nvGrpSpPr>
            <p:cNvPr id="74" name="Group 73"/>
            <p:cNvGrpSpPr/>
            <p:nvPr/>
          </p:nvGrpSpPr>
          <p:grpSpPr>
            <a:xfrm>
              <a:off x="1495287" y="5753102"/>
              <a:ext cx="510302" cy="510169"/>
              <a:chOff x="-9504" y="3143658"/>
              <a:chExt cx="688376" cy="688196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-9504" y="3143658"/>
                <a:ext cx="688376" cy="688196"/>
                <a:chOff x="21089" y="1411055"/>
                <a:chExt cx="759261" cy="759064"/>
              </a:xfrm>
            </p:grpSpPr>
            <p:sp>
              <p:nvSpPr>
                <p:cNvPr id="78" name="Oval 77"/>
                <p:cNvSpPr/>
                <p:nvPr/>
              </p:nvSpPr>
              <p:spPr bwMode="gray">
                <a:xfrm>
                  <a:off x="21089" y="1411055"/>
                  <a:ext cx="759261" cy="759064"/>
                </a:xfrm>
                <a:prstGeom prst="ellipse">
                  <a:avLst/>
                </a:prstGeom>
                <a:gradFill flip="none" rotWithShape="1">
                  <a:gsLst>
                    <a:gs pos="20000">
                      <a:srgbClr val="003D79">
                        <a:lumMod val="75000"/>
                      </a:srgbClr>
                    </a:gs>
                    <a:gs pos="50000">
                      <a:srgbClr val="003D79"/>
                    </a:gs>
                    <a:gs pos="80000">
                      <a:srgbClr val="003D79">
                        <a:lumMod val="75000"/>
                      </a:srgbClr>
                    </a:gs>
                  </a:gsLst>
                  <a:lin ang="13500000" scaled="1"/>
                  <a:tileRect/>
                </a:gradFill>
                <a:ln w="19050">
                  <a:gradFill flip="none" rotWithShape="1">
                    <a:gsLst>
                      <a:gs pos="50000">
                        <a:srgbClr val="FFFFFF">
                          <a:lumMod val="95000"/>
                        </a:srgbClr>
                      </a:gs>
                      <a:gs pos="0">
                        <a:srgbClr val="FFFFFF">
                          <a:lumMod val="65000"/>
                        </a:srgbClr>
                      </a:gs>
                      <a:gs pos="100000">
                        <a:srgbClr val="FFFFFF">
                          <a:lumMod val="65000"/>
                        </a:srgbClr>
                      </a:gs>
                    </a:gsLst>
                    <a:lin ang="10800000" scaled="1"/>
                    <a:tileRect/>
                  </a:gradFill>
                  <a:round/>
                  <a:headEnd/>
                  <a:tailEnd/>
                </a:ln>
                <a:effectLst>
                  <a:innerShdw blurRad="152400">
                    <a:prstClr val="black"/>
                  </a:innerShdw>
                </a:effectLst>
              </p:spPr>
              <p:txBody>
                <a:bodyPr wrap="none" lIns="0" tIns="0" rIns="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 bwMode="gray">
                <a:xfrm>
                  <a:off x="52073" y="1442031"/>
                  <a:ext cx="697293" cy="697112"/>
                </a:xfrm>
                <a:prstGeom prst="ellipse">
                  <a:avLst/>
                </a:prstGeom>
                <a:gradFill flip="none" rotWithShape="1">
                  <a:gsLst>
                    <a:gs pos="63000">
                      <a:srgbClr val="FFFFFF">
                        <a:alpha val="0"/>
                      </a:srgbClr>
                    </a:gs>
                    <a:gs pos="0">
                      <a:srgbClr val="FFFFFF">
                        <a:alpha val="75000"/>
                      </a:srgbClr>
                    </a:gs>
                    <a:gs pos="12000">
                      <a:srgbClr val="FFFFFF">
                        <a:alpha val="50000"/>
                      </a:srgbClr>
                    </a:gs>
                  </a:gsLst>
                  <a:lin ang="54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0" tIns="0" rIns="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595959"/>
                    </a:solidFill>
                    <a:latin typeface="+mj-lt"/>
                    <a:ea typeface="+mn-ea"/>
                  </a:endParaRPr>
                </a:p>
              </p:txBody>
            </p:sp>
          </p:grpSp>
          <p:pic>
            <p:nvPicPr>
              <p:cNvPr id="77" name="Picture 76" descr="compute 1.png"/>
              <p:cNvPicPr>
                <a:picLocks noChangeAspect="1"/>
              </p:cNvPicPr>
              <p:nvPr/>
            </p:nvPicPr>
            <p:blipFill>
              <a:blip r:embed="rId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46372" y="3304000"/>
                <a:ext cx="376624" cy="367512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75" name="TextBox 163"/>
            <p:cNvSpPr txBox="1"/>
            <p:nvPr/>
          </p:nvSpPr>
          <p:spPr>
            <a:xfrm>
              <a:off x="1262998" y="6191929"/>
              <a:ext cx="921402" cy="268164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 smtClean="0">
                  <a:solidFill>
                    <a:srgbClr val="595959"/>
                  </a:solidFill>
                  <a:latin typeface="+mj-lt"/>
                  <a:ea typeface="+mn-ea"/>
                </a:rPr>
                <a:t>Compute</a:t>
              </a:r>
              <a:endParaRPr lang="en-US" sz="1000" b="1" kern="0" dirty="0">
                <a:solidFill>
                  <a:srgbClr val="595959"/>
                </a:solidFill>
                <a:latin typeface="+mj-lt"/>
                <a:ea typeface="+mn-ea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33801" y="475354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rgbClr val="595959"/>
                </a:solidFill>
                <a:latin typeface="+mj-lt"/>
                <a:ea typeface="+mn-ea"/>
              </a:rPr>
              <a:t>Physical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rgbClr val="595959"/>
                </a:solidFill>
                <a:latin typeface="+mj-lt"/>
                <a:ea typeface="+mn-ea"/>
              </a:rPr>
              <a:t>Hardware</a:t>
            </a:r>
            <a:endParaRPr lang="en-US" sz="1100" b="1" kern="0" dirty="0">
              <a:solidFill>
                <a:srgbClr val="595959"/>
              </a:solidFill>
              <a:latin typeface="+mj-lt"/>
              <a:ea typeface="+mn-e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38127" y="1676400"/>
            <a:ext cx="6417183" cy="974985"/>
            <a:chOff x="885326" y="3139815"/>
            <a:chExt cx="6417183" cy="974985"/>
          </a:xfrm>
        </p:grpSpPr>
        <p:sp>
          <p:nvSpPr>
            <p:cNvPr id="64" name="TextBox 200"/>
            <p:cNvSpPr txBox="1"/>
            <p:nvPr/>
          </p:nvSpPr>
          <p:spPr>
            <a:xfrm>
              <a:off x="885326" y="3420675"/>
              <a:ext cx="1484664" cy="646242"/>
            </a:xfrm>
            <a:prstGeom prst="rect">
              <a:avLst/>
            </a:prstGeom>
            <a:noFill/>
          </p:spPr>
          <p:txBody>
            <a:bodyPr wrap="square" lIns="91352" tIns="45676" rIns="91352" bIns="45676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Policy-based Management </a:t>
              </a:r>
              <a:r>
                <a:rPr lang="en-US" sz="12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n-ea"/>
                </a:rPr>
                <a:t>&amp; Automation</a:t>
              </a:r>
              <a:endParaRPr lang="en-US" sz="12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639418" y="3139815"/>
              <a:ext cx="1202971" cy="974985"/>
              <a:chOff x="2639418" y="3033762"/>
              <a:chExt cx="1202971" cy="97498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2639418" y="3754831"/>
                <a:ext cx="1202971" cy="253916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+mn-ea"/>
                    <a:cs typeface="Arial"/>
                  </a:rPr>
                  <a:t>Cloud </a:t>
                </a:r>
                <a:r>
                  <a:rPr lang="en-US" sz="1050" b="1" kern="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+mn-ea"/>
                    <a:cs typeface="Arial"/>
                  </a:rPr>
                  <a:t>Automation </a:t>
                </a:r>
                <a:endParaRPr lang="en-US" sz="105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+mn-ea"/>
                  <a:cs typeface="Arial"/>
                </a:endParaRPr>
              </a:p>
            </p:txBody>
          </p:sp>
          <p:pic>
            <p:nvPicPr>
              <p:cNvPr id="73" name="Picture 72" descr="C:\Users\Abject-3D\Desktop\VMWare Files\FINAL diagrams\Basic Virtualization\3D PNGs\DGRM_vCenter_Overview_R3_Q109_4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866" y="3033762"/>
                <a:ext cx="409656" cy="446479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78000"/>
                  </a:prstClr>
                </a:outerShdw>
              </a:effectLst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4370332" y="3292215"/>
              <a:ext cx="1311578" cy="822585"/>
              <a:chOff x="4370332" y="3186162"/>
              <a:chExt cx="1311578" cy="82258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4370332" y="3754831"/>
                <a:ext cx="1311578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+mn-ea"/>
                    <a:cs typeface="Arial"/>
                  </a:rPr>
                  <a:t>Cloud Operations</a:t>
                </a:r>
              </a:p>
            </p:txBody>
          </p:sp>
          <p:pic>
            <p:nvPicPr>
              <p:cNvPr id="71" name="Picture 70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3136" y="3186162"/>
                <a:ext cx="440963" cy="295420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isometricLeftDown"/>
                <a:lightRig rig="threePt" dir="t"/>
              </a:scene3d>
              <a:sp3d extrusionH="38100"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>
              <a:off x="6101538" y="3216015"/>
              <a:ext cx="1200971" cy="892849"/>
              <a:chOff x="6260205" y="3109962"/>
              <a:chExt cx="1200971" cy="892849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6260205" y="3748895"/>
                <a:ext cx="1200971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+mn-ea"/>
                    <a:cs typeface="Arial"/>
                  </a:rPr>
                  <a:t>Cloud Business</a:t>
                </a:r>
              </a:p>
            </p:txBody>
          </p:sp>
          <p:pic>
            <p:nvPicPr>
              <p:cNvPr id="69" name="Picture 68" descr="C:\Users\Abject-3D\Desktop\VMWare Files\FINAL diagrams\Basic Virtualization\3D PNGs\VMW_09Q3_DGRM_SRM_SharedRecSite_R2_Comm_0.pn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7357" y="3109962"/>
                <a:ext cx="404397" cy="468266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1915986" y="1545750"/>
            <a:ext cx="6396706" cy="30777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bg1">
                    <a:lumMod val="50000"/>
                    <a:alpha val="0"/>
                  </a:schemeClr>
                </a:gs>
                <a:gs pos="5000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1"/>
              <a:tileRect/>
            </a:gradFill>
          </a:ln>
        </p:spPr>
        <p:txBody>
          <a:bodyPr wrap="square" lIns="91352" tIns="45676" rIns="91352" bIns="45676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j-lt"/>
              </a:rPr>
              <a:t>Software-Defined </a:t>
            </a:r>
            <a:r>
              <a:rPr lang="en-US" sz="14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+mj-lt"/>
              </a:rPr>
              <a:t>Datacenter</a:t>
            </a:r>
            <a:endParaRPr lang="en-US" sz="1400" b="1" kern="0" dirty="0">
              <a:solidFill>
                <a:srgbClr val="000000">
                  <a:lumMod val="65000"/>
                  <a:lumOff val="35000"/>
                </a:srgbClr>
              </a:solidFill>
              <a:latin typeface="+mj-lt"/>
            </a:endParaRPr>
          </a:p>
        </p:txBody>
      </p:sp>
      <p:sp>
        <p:nvSpPr>
          <p:cNvPr id="13" name="Trapezoid 12"/>
          <p:cNvSpPr/>
          <p:nvPr/>
        </p:nvSpPr>
        <p:spPr>
          <a:xfrm rot="5400000">
            <a:off x="5216807" y="2353928"/>
            <a:ext cx="1773775" cy="2472256"/>
          </a:xfrm>
          <a:prstGeom prst="trapezoid">
            <a:avLst>
              <a:gd name="adj" fmla="val 33086"/>
            </a:avLst>
          </a:prstGeom>
          <a:gradFill flip="none" rotWithShape="1">
            <a:gsLst>
              <a:gs pos="0">
                <a:schemeClr val="bg1">
                  <a:alpha val="23000"/>
                </a:schemeClr>
              </a:gs>
              <a:gs pos="100000">
                <a:srgbClr val="555457">
                  <a:alpha val="61176"/>
                </a:srgbClr>
              </a:gs>
            </a:gsLst>
            <a:lin ang="5400000" scaled="0"/>
            <a:tileRect/>
          </a:gradFill>
          <a:ln w="12700">
            <a:noFill/>
            <a:round/>
            <a:headEnd/>
            <a:tailEnd/>
          </a:ln>
        </p:spPr>
        <p:txBody>
          <a:bodyPr wrap="none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solidFill>
                <a:srgbClr val="FFFFFF"/>
              </a:solidFill>
              <a:latin typeface="+mj-lt"/>
              <a:ea typeface="+mn-e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08931" y="3594151"/>
            <a:ext cx="1421727" cy="837195"/>
            <a:chOff x="5204180" y="5057566"/>
            <a:chExt cx="1421727" cy="837195"/>
          </a:xfrm>
        </p:grpSpPr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04180" y="5057566"/>
              <a:ext cx="1421727" cy="83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205"/>
            <p:cNvSpPr txBox="1"/>
            <p:nvPr/>
          </p:nvSpPr>
          <p:spPr>
            <a:xfrm>
              <a:off x="5532718" y="5313290"/>
              <a:ext cx="76465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50" b="1" kern="0" dirty="0" smtClean="0">
                  <a:solidFill>
                    <a:srgbClr val="717074">
                      <a:lumMod val="50000"/>
                    </a:srgbClr>
                  </a:solidFill>
                  <a:latin typeface="+mj-lt"/>
                </a:rPr>
                <a:t>Private Clouds</a:t>
              </a:r>
              <a:endParaRPr lang="en-US" sz="1050" b="1" kern="0" dirty="0">
                <a:solidFill>
                  <a:srgbClr val="717074">
                    <a:lumMod val="50000"/>
                  </a:srgbClr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74649" y="3594151"/>
            <a:ext cx="1426068" cy="839751"/>
            <a:chOff x="6669898" y="5057566"/>
            <a:chExt cx="1426068" cy="839751"/>
          </a:xfrm>
        </p:grpSpPr>
        <p:pic>
          <p:nvPicPr>
            <p:cNvPr id="60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69898" y="5057566"/>
              <a:ext cx="1426068" cy="839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TextBox 254"/>
            <p:cNvSpPr txBox="1"/>
            <p:nvPr/>
          </p:nvSpPr>
          <p:spPr>
            <a:xfrm>
              <a:off x="7063249" y="5314568"/>
              <a:ext cx="6393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50" b="1" kern="0" dirty="0" smtClean="0">
                  <a:solidFill>
                    <a:srgbClr val="717074">
                      <a:lumMod val="50000"/>
                    </a:srgbClr>
                  </a:solidFill>
                  <a:latin typeface="+mj-lt"/>
                </a:rPr>
                <a:t>Public </a:t>
              </a:r>
            </a:p>
            <a:p>
              <a:pPr algn="ctr">
                <a:defRPr/>
              </a:pPr>
              <a:r>
                <a:rPr lang="en-US" sz="1050" b="1" kern="0" dirty="0" smtClean="0">
                  <a:solidFill>
                    <a:srgbClr val="717074">
                      <a:lumMod val="50000"/>
                    </a:srgbClr>
                  </a:solidFill>
                  <a:latin typeface="+mj-lt"/>
                </a:rPr>
                <a:t>Clouds</a:t>
              </a:r>
              <a:endParaRPr lang="en-US" sz="1050" b="1" kern="0" dirty="0">
                <a:solidFill>
                  <a:srgbClr val="717074">
                    <a:lumMod val="50000"/>
                  </a:srgbClr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71494" y="2765190"/>
            <a:ext cx="1766661" cy="1118259"/>
            <a:chOff x="5516209" y="4191000"/>
            <a:chExt cx="1570391" cy="983109"/>
          </a:xfrm>
        </p:grpSpPr>
        <p:pic>
          <p:nvPicPr>
            <p:cNvPr id="57" name="Picture 56" descr="ICON_Cloud_Q30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209" y="4191000"/>
              <a:ext cx="1570391" cy="983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Box 257"/>
            <p:cNvSpPr txBox="1"/>
            <p:nvPr/>
          </p:nvSpPr>
          <p:spPr>
            <a:xfrm>
              <a:off x="5697379" y="4433026"/>
              <a:ext cx="1193638" cy="223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50" b="1" kern="0" dirty="0" smtClean="0">
                  <a:solidFill>
                    <a:srgbClr val="717074">
                      <a:lumMod val="50000"/>
                    </a:srgbClr>
                  </a:solidFill>
                  <a:latin typeface="+mj-lt"/>
                </a:rPr>
                <a:t>Hybrid Cloud</a:t>
              </a:r>
              <a:endParaRPr lang="en-US" sz="1050" b="1" kern="0" dirty="0">
                <a:solidFill>
                  <a:srgbClr val="717074">
                    <a:lumMod val="50000"/>
                  </a:srgbClr>
                </a:solidFill>
                <a:latin typeface="+mj-lt"/>
              </a:endParaRPr>
            </a:p>
          </p:txBody>
        </p:sp>
        <p:sp>
          <p:nvSpPr>
            <p:cNvPr id="59" name="TextBox 258"/>
            <p:cNvSpPr txBox="1"/>
            <p:nvPr/>
          </p:nvSpPr>
          <p:spPr>
            <a:xfrm>
              <a:off x="5734530" y="4587974"/>
              <a:ext cx="1224133" cy="405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800" kern="0" dirty="0" smtClean="0">
                  <a:solidFill>
                    <a:srgbClr val="0095D3">
                      <a:lumMod val="75000"/>
                    </a:srgbClr>
                  </a:solidFill>
                  <a:latin typeface="+mj-lt"/>
                </a:rPr>
                <a:t>VMware &amp;</a:t>
              </a:r>
              <a:br>
                <a:rPr lang="en-US" sz="800" kern="0" dirty="0" smtClean="0">
                  <a:solidFill>
                    <a:srgbClr val="0095D3">
                      <a:lumMod val="75000"/>
                    </a:srgbClr>
                  </a:solidFill>
                  <a:latin typeface="+mj-lt"/>
                </a:rPr>
              </a:br>
              <a:r>
                <a:rPr lang="en-US" sz="800" kern="0" dirty="0" err="1" smtClean="0">
                  <a:solidFill>
                    <a:srgbClr val="0095D3">
                      <a:lumMod val="75000"/>
                    </a:srgbClr>
                  </a:solidFill>
                  <a:latin typeface="+mj-lt"/>
                </a:rPr>
                <a:t>vCloud</a:t>
              </a:r>
              <a:r>
                <a:rPr lang="en-US" sz="800" kern="0" dirty="0" smtClean="0">
                  <a:solidFill>
                    <a:srgbClr val="0095D3">
                      <a:lumMod val="75000"/>
                    </a:srgbClr>
                  </a:solidFill>
                  <a:latin typeface="+mj-lt"/>
                </a:rPr>
                <a:t> Datacenter Partners</a:t>
              </a:r>
              <a:endParaRPr lang="en-US" sz="800" kern="0" dirty="0">
                <a:solidFill>
                  <a:srgbClr val="0095D3">
                    <a:lumMod val="75000"/>
                  </a:srgbClr>
                </a:solidFill>
                <a:latin typeface="+mj-lt"/>
              </a:endParaRPr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1013939" y="2669830"/>
            <a:ext cx="3934023" cy="1848643"/>
          </a:xfrm>
          <a:prstGeom prst="roundRect">
            <a:avLst>
              <a:gd name="adj" fmla="val 6299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gradFill flip="none" rotWithShape="1">
              <a:gsLst>
                <a:gs pos="50000">
                  <a:srgbClr val="FFFFFF">
                    <a:lumMod val="95000"/>
                  </a:srgbClr>
                </a:gs>
                <a:gs pos="0">
                  <a:srgbClr val="FFFFFF">
                    <a:lumMod val="6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10800000" scaled="1"/>
              <a:tileRect/>
            </a:gradFill>
            <a:round/>
            <a:headEnd/>
            <a:tailEnd/>
          </a:ln>
          <a:effectLst>
            <a:innerShdw blurRad="152400">
              <a:prstClr val="black"/>
            </a:innerShdw>
          </a:effectLst>
        </p:spPr>
        <p:txBody>
          <a:bodyPr wrap="none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41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 cap="all" dirty="0" err="1">
              <a:solidFill>
                <a:srgbClr val="FFFFFF"/>
              </a:solidFill>
              <a:latin typeface="+mj-lt"/>
              <a:ea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5063" y="2728081"/>
            <a:ext cx="3791774" cy="530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Virtualized Infrastructure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Abstract</a:t>
            </a:r>
            <a:r>
              <a:rPr lang="en-US" sz="105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 </a:t>
            </a:r>
            <a:r>
              <a:rPr lang="en-US" sz="1050" b="1" kern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&amp; Pool</a:t>
            </a:r>
            <a:endParaRPr lang="en-US" sz="1050" b="1" kern="0" dirty="0">
              <a:solidFill>
                <a:schemeClr val="accent1">
                  <a:lumMod val="50000"/>
                </a:schemeClr>
              </a:solidFill>
              <a:latin typeface="+mj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 dirty="0">
              <a:solidFill>
                <a:schemeClr val="accent1">
                  <a:lumMod val="50000"/>
                </a:schemeClr>
              </a:solidFill>
              <a:latin typeface="+mj-lt"/>
              <a:ea typeface="+mn-ea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6200000">
            <a:off x="1611220" y="4462049"/>
            <a:ext cx="384038" cy="0"/>
          </a:xfrm>
          <a:prstGeom prst="straightConnector1">
            <a:avLst/>
          </a:prstGeom>
          <a:solidFill>
            <a:srgbClr val="0095D3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55"/>
          <p:cNvSpPr txBox="1"/>
          <p:nvPr/>
        </p:nvSpPr>
        <p:spPr>
          <a:xfrm>
            <a:off x="1267677" y="3587545"/>
            <a:ext cx="1071124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Compute </a:t>
            </a:r>
            <a:r>
              <a:rPr lang="en-US" sz="1000" kern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Abstraction = </a:t>
            </a:r>
            <a:r>
              <a:rPr lang="en-US" sz="1000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Server Virtualization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48088" y="3128176"/>
            <a:ext cx="468545" cy="468423"/>
            <a:chOff x="1495287" y="4460861"/>
            <a:chExt cx="510302" cy="510169"/>
          </a:xfrm>
        </p:grpSpPr>
        <p:grpSp>
          <p:nvGrpSpPr>
            <p:cNvPr id="53" name="Group 52"/>
            <p:cNvGrpSpPr/>
            <p:nvPr/>
          </p:nvGrpSpPr>
          <p:grpSpPr>
            <a:xfrm>
              <a:off x="1495287" y="4460861"/>
              <a:ext cx="510302" cy="510169"/>
              <a:chOff x="21089" y="1411055"/>
              <a:chExt cx="759261" cy="759064"/>
            </a:xfrm>
            <a:gradFill>
              <a:gsLst>
                <a:gs pos="50000">
                  <a:schemeClr val="accent1">
                    <a:lumMod val="95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alpha val="75000"/>
                    <a:lumMod val="71000"/>
                    <a:lumOff val="29000"/>
                  </a:schemeClr>
                </a:gs>
              </a:gsLst>
              <a:lin ang="10800000" scaled="1"/>
            </a:gradFill>
          </p:grpSpPr>
          <p:sp>
            <p:nvSpPr>
              <p:cNvPr id="55" name="Oval 54"/>
              <p:cNvSpPr/>
              <p:nvPr/>
            </p:nvSpPr>
            <p:spPr bwMode="gray">
              <a:xfrm>
                <a:off x="21089" y="1411055"/>
                <a:ext cx="759261" cy="759064"/>
              </a:xfrm>
              <a:prstGeom prst="ellipse">
                <a:avLst/>
              </a:prstGeom>
              <a:grpFill/>
              <a:ln w="19050">
                <a:gradFill flip="none" rotWithShape="1">
                  <a:gsLst>
                    <a:gs pos="50000">
                      <a:srgbClr val="FFFFFF">
                        <a:lumMod val="95000"/>
                      </a:srgbClr>
                    </a:gs>
                    <a:gs pos="0">
                      <a:srgbClr val="FFFFFF">
                        <a:lumMod val="65000"/>
                      </a:srgbClr>
                    </a:gs>
                    <a:gs pos="100000">
                      <a:srgbClr val="FFFFFF">
                        <a:lumMod val="65000"/>
                      </a:srgbClr>
                    </a:gs>
                  </a:gsLst>
                  <a:lin ang="10800000" scaled="1"/>
                  <a:tileRect/>
                </a:gradFill>
                <a:round/>
                <a:headEnd/>
                <a:tailEnd/>
              </a:ln>
              <a:effectLst>
                <a:innerShdw blurRad="152400">
                  <a:prstClr val="black"/>
                </a:innerShdw>
              </a:effectLst>
            </p:spPr>
            <p:txBody>
              <a:bodyPr wrap="none"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gray">
              <a:xfrm>
                <a:off x="52072" y="1442031"/>
                <a:ext cx="697293" cy="697112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58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cap="all" dirty="0">
                  <a:solidFill>
                    <a:srgbClr val="FFFFFF"/>
                  </a:solidFill>
                  <a:latin typeface="+mj-lt"/>
                  <a:ea typeface="+mn-ea"/>
                </a:endParaRPr>
              </a:p>
            </p:txBody>
          </p:sp>
        </p:grpSp>
        <p:pic>
          <p:nvPicPr>
            <p:cNvPr id="54" name="Picture 53" descr="compute 1.png"/>
            <p:cNvPicPr>
              <a:picLocks noChangeAspect="1"/>
            </p:cNvPicPr>
            <p:nvPr/>
          </p:nvPicPr>
          <p:blipFill>
            <a:blip r:embed="rId4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10840" y="4579725"/>
              <a:ext cx="279196" cy="272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2503901" y="3128176"/>
            <a:ext cx="997357" cy="2215303"/>
            <a:chOff x="2451100" y="4591591"/>
            <a:chExt cx="997357" cy="2215303"/>
          </a:xfrm>
        </p:grpSpPr>
        <p:grpSp>
          <p:nvGrpSpPr>
            <p:cNvPr id="39" name="Group 38"/>
            <p:cNvGrpSpPr/>
            <p:nvPr/>
          </p:nvGrpSpPr>
          <p:grpSpPr>
            <a:xfrm>
              <a:off x="2606958" y="6152547"/>
              <a:ext cx="706076" cy="654347"/>
              <a:chOff x="2606958" y="6119097"/>
              <a:chExt cx="706076" cy="654347"/>
            </a:xfrm>
          </p:grpSpPr>
          <p:sp>
            <p:nvSpPr>
              <p:cNvPr id="47" name="TextBox 137"/>
              <p:cNvSpPr txBox="1"/>
              <p:nvPr/>
            </p:nvSpPr>
            <p:spPr>
              <a:xfrm>
                <a:off x="2606958" y="6527223"/>
                <a:ext cx="706076" cy="246221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Network</a:t>
                </a:r>
                <a:endParaRPr lang="en-US" sz="10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2720379" y="6119097"/>
                <a:ext cx="468545" cy="468423"/>
                <a:chOff x="-1037" y="2299679"/>
                <a:chExt cx="688376" cy="688196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-1037" y="2299679"/>
                  <a:ext cx="688376" cy="688196"/>
                  <a:chOff x="21089" y="1411055"/>
                  <a:chExt cx="759261" cy="759064"/>
                </a:xfrm>
              </p:grpSpPr>
              <p:sp>
                <p:nvSpPr>
                  <p:cNvPr id="51" name="Oval 50"/>
                  <p:cNvSpPr/>
                  <p:nvPr/>
                </p:nvSpPr>
                <p:spPr bwMode="gray">
                  <a:xfrm>
                    <a:off x="21089" y="1411055"/>
                    <a:ext cx="759261" cy="759064"/>
                  </a:xfrm>
                  <a:prstGeom prst="ellipse">
                    <a:avLst/>
                  </a:prstGeom>
                  <a:gradFill flip="none" rotWithShape="1">
                    <a:gsLst>
                      <a:gs pos="20000">
                        <a:srgbClr val="003D79">
                          <a:lumMod val="75000"/>
                        </a:srgbClr>
                      </a:gs>
                      <a:gs pos="50000">
                        <a:srgbClr val="003D79"/>
                      </a:gs>
                      <a:gs pos="80000">
                        <a:srgbClr val="003D79">
                          <a:lumMod val="75000"/>
                        </a:srgbClr>
                      </a:gs>
                    </a:gsLst>
                    <a:lin ang="13500000" scaled="1"/>
                    <a:tileRect/>
                  </a:gradFill>
                  <a:ln w="19050">
                    <a:gradFill flip="none" rotWithShape="1">
                      <a:gsLst>
                        <a:gs pos="50000">
                          <a:srgbClr val="FFFFFF">
                            <a:lumMod val="95000"/>
                          </a:srgbClr>
                        </a:gs>
                        <a:gs pos="0">
                          <a:srgbClr val="FFFFFF">
                            <a:lumMod val="65000"/>
                          </a:srgbClr>
                        </a:gs>
                        <a:gs pos="100000">
                          <a:srgbClr val="FFFFFF">
                            <a:lumMod val="65000"/>
                          </a:srgbClr>
                        </a:gs>
                      </a:gsLst>
                      <a:lin ang="10800000" scaled="1"/>
                      <a:tileRect/>
                    </a:gradFill>
                    <a:round/>
                    <a:headEnd/>
                    <a:tailEnd/>
                  </a:ln>
                  <a:effectLst>
                    <a:innerShdw blurRad="152400">
                      <a:prstClr val="black"/>
                    </a:innerShdw>
                  </a:effectLst>
                </p:spPr>
                <p:txBody>
                  <a:bodyPr wrap="none" lIns="0" tIns="0" rIns="0" bIns="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34258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 kern="0" cap="all" dirty="0">
                      <a:solidFill>
                        <a:srgbClr val="595959"/>
                      </a:solidFill>
                      <a:latin typeface="+mj-lt"/>
                      <a:ea typeface="+mn-ea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 bwMode="gray">
                  <a:xfrm>
                    <a:off x="52073" y="1442031"/>
                    <a:ext cx="697293" cy="697112"/>
                  </a:xfrm>
                  <a:prstGeom prst="ellipse">
                    <a:avLst/>
                  </a:prstGeom>
                  <a:gradFill flip="none" rotWithShape="1">
                    <a:gsLst>
                      <a:gs pos="63000">
                        <a:srgbClr val="FFFFFF">
                          <a:alpha val="0"/>
                        </a:srgbClr>
                      </a:gs>
                      <a:gs pos="0">
                        <a:srgbClr val="FFFFFF">
                          <a:alpha val="75000"/>
                        </a:srgbClr>
                      </a:gs>
                      <a:gs pos="12000">
                        <a:srgbClr val="FFFFFF">
                          <a:alpha val="50000"/>
                        </a:srgbClr>
                      </a:gs>
                    </a:gsLst>
                    <a:lin ang="540000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0" tIns="0" rIns="0" bIns="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34258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 kern="0" cap="all" dirty="0">
                      <a:solidFill>
                        <a:srgbClr val="595959"/>
                      </a:solidFill>
                      <a:latin typeface="+mj-lt"/>
                      <a:ea typeface="+mn-ea"/>
                    </a:endParaRPr>
                  </a:p>
                </p:txBody>
              </p:sp>
            </p:grpSp>
            <p:pic>
              <p:nvPicPr>
                <p:cNvPr id="50" name="Picture 49" descr="network1.png"/>
                <p:cNvPicPr>
                  <a:picLocks noChangeAspect="1"/>
                </p:cNvPicPr>
                <p:nvPr/>
              </p:nvPicPr>
              <p:blipFill>
                <a:blip r:embed="rId13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8857" y="2453035"/>
                  <a:ext cx="308588" cy="38148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</p:grpSp>
        <p:sp>
          <p:nvSpPr>
            <p:cNvPr id="40" name="TextBox 169"/>
            <p:cNvSpPr txBox="1"/>
            <p:nvPr/>
          </p:nvSpPr>
          <p:spPr>
            <a:xfrm>
              <a:off x="2451100" y="5050960"/>
              <a:ext cx="997357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Network </a:t>
              </a:r>
              <a:r>
                <a:rPr lang="en-US" sz="1000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Abstraction </a:t>
              </a:r>
              <a:r>
                <a:rPr lang="en-US" sz="1000" kern="0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= Virtual Networking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rot="16200000">
              <a:off x="2757759" y="5922426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42" name="Group 41"/>
            <p:cNvGrpSpPr/>
            <p:nvPr/>
          </p:nvGrpSpPr>
          <p:grpSpPr>
            <a:xfrm>
              <a:off x="2686502" y="4591591"/>
              <a:ext cx="468545" cy="468423"/>
              <a:chOff x="2686502" y="4460861"/>
              <a:chExt cx="510302" cy="510169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686502" y="4460861"/>
                <a:ext cx="510302" cy="510169"/>
                <a:chOff x="21089" y="1411055"/>
                <a:chExt cx="759261" cy="759064"/>
              </a:xfrm>
              <a:gradFill>
                <a:gsLst>
                  <a:gs pos="50000">
                    <a:schemeClr val="accent1">
                      <a:lumMod val="95000"/>
                    </a:schemeClr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alpha val="75000"/>
                      <a:lumMod val="71000"/>
                      <a:lumOff val="29000"/>
                    </a:schemeClr>
                  </a:gs>
                </a:gsLst>
                <a:lin ang="10800000" scaled="1"/>
              </a:gradFill>
            </p:grpSpPr>
            <p:sp>
              <p:nvSpPr>
                <p:cNvPr id="45" name="Oval 44"/>
                <p:cNvSpPr/>
                <p:nvPr/>
              </p:nvSpPr>
              <p:spPr bwMode="gray">
                <a:xfrm>
                  <a:off x="21089" y="1411055"/>
                  <a:ext cx="759261" cy="759064"/>
                </a:xfrm>
                <a:prstGeom prst="ellipse">
                  <a:avLst/>
                </a:prstGeom>
                <a:grpFill/>
                <a:ln w="19050">
                  <a:gradFill flip="none" rotWithShape="1">
                    <a:gsLst>
                      <a:gs pos="50000">
                        <a:srgbClr val="FFFFFF">
                          <a:lumMod val="95000"/>
                        </a:srgbClr>
                      </a:gs>
                      <a:gs pos="0">
                        <a:srgbClr val="FFFFFF">
                          <a:lumMod val="65000"/>
                        </a:srgbClr>
                      </a:gs>
                      <a:gs pos="100000">
                        <a:srgbClr val="FFFFFF">
                          <a:lumMod val="65000"/>
                        </a:srgbClr>
                      </a:gs>
                    </a:gsLst>
                    <a:lin ang="10800000" scaled="1"/>
                    <a:tileRect/>
                  </a:gradFill>
                  <a:round/>
                  <a:headEnd/>
                  <a:tailEnd/>
                </a:ln>
                <a:effectLst>
                  <a:innerShdw blurRad="152400">
                    <a:prstClr val="black"/>
                  </a:innerShdw>
                </a:effectLst>
              </p:spPr>
              <p:txBody>
                <a:bodyPr wrap="none" lIns="0" tIns="0" rIns="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cap="all" dirty="0">
                    <a:solidFill>
                      <a:srgbClr val="FFFFFF"/>
                    </a:solidFill>
                    <a:latin typeface="+mj-lt"/>
                    <a:ea typeface="+mn-ea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 bwMode="gray">
                <a:xfrm>
                  <a:off x="52072" y="1442031"/>
                  <a:ext cx="697293" cy="697112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0" tIns="0" rIns="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FFFFFF"/>
                    </a:solidFill>
                    <a:latin typeface="+mj-lt"/>
                    <a:ea typeface="+mn-ea"/>
                  </a:endParaRPr>
                </a:p>
              </p:txBody>
            </p:sp>
          </p:grpSp>
          <p:pic>
            <p:nvPicPr>
              <p:cNvPr id="44" name="Picture 43" descr="network1.png"/>
              <p:cNvPicPr>
                <a:picLocks noChangeAspect="1"/>
              </p:cNvPicPr>
              <p:nvPr/>
            </p:nvPicPr>
            <p:blipFill>
              <a:blip r:embed="rId13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835398" y="4574546"/>
                <a:ext cx="228760" cy="282799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3674175" y="3128176"/>
            <a:ext cx="1064926" cy="2226275"/>
            <a:chOff x="3621374" y="4591591"/>
            <a:chExt cx="1064926" cy="2226275"/>
          </a:xfrm>
        </p:grpSpPr>
        <p:grpSp>
          <p:nvGrpSpPr>
            <p:cNvPr id="25" name="Group 24"/>
            <p:cNvGrpSpPr/>
            <p:nvPr/>
          </p:nvGrpSpPr>
          <p:grpSpPr>
            <a:xfrm>
              <a:off x="3816562" y="6152549"/>
              <a:ext cx="706076" cy="665317"/>
              <a:chOff x="3717947" y="6021819"/>
              <a:chExt cx="706076" cy="665317"/>
            </a:xfrm>
          </p:grpSpPr>
          <p:sp>
            <p:nvSpPr>
              <p:cNvPr id="33" name="TextBox 138"/>
              <p:cNvSpPr txBox="1"/>
              <p:nvPr/>
            </p:nvSpPr>
            <p:spPr>
              <a:xfrm>
                <a:off x="3717947" y="6440915"/>
                <a:ext cx="706076" cy="246221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kern="0" dirty="0" smtClean="0">
                    <a:solidFill>
                      <a:srgbClr val="595959"/>
                    </a:solidFill>
                    <a:latin typeface="+mj-lt"/>
                    <a:ea typeface="+mn-ea"/>
                  </a:rPr>
                  <a:t>Storage</a:t>
                </a:r>
                <a:endParaRPr lang="en-US" sz="1000" b="1" kern="0" dirty="0">
                  <a:solidFill>
                    <a:srgbClr val="595959"/>
                  </a:solidFill>
                  <a:latin typeface="+mj-lt"/>
                  <a:ea typeface="+mn-ea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3825912" y="6021819"/>
                <a:ext cx="468545" cy="468423"/>
                <a:chOff x="23802" y="1430027"/>
                <a:chExt cx="688376" cy="68819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23802" y="1430027"/>
                  <a:ext cx="688376" cy="688196"/>
                  <a:chOff x="21089" y="1411055"/>
                  <a:chExt cx="759261" cy="759064"/>
                </a:xfrm>
              </p:grpSpPr>
              <p:sp>
                <p:nvSpPr>
                  <p:cNvPr id="37" name="Oval 36"/>
                  <p:cNvSpPr/>
                  <p:nvPr/>
                </p:nvSpPr>
                <p:spPr bwMode="gray">
                  <a:xfrm>
                    <a:off x="21089" y="1411055"/>
                    <a:ext cx="759261" cy="759064"/>
                  </a:xfrm>
                  <a:prstGeom prst="ellipse">
                    <a:avLst/>
                  </a:prstGeom>
                  <a:gradFill flip="none" rotWithShape="1">
                    <a:gsLst>
                      <a:gs pos="20000">
                        <a:srgbClr val="003D79">
                          <a:lumMod val="75000"/>
                        </a:srgbClr>
                      </a:gs>
                      <a:gs pos="50000">
                        <a:srgbClr val="003D79"/>
                      </a:gs>
                      <a:gs pos="80000">
                        <a:srgbClr val="003D79">
                          <a:lumMod val="75000"/>
                        </a:srgbClr>
                      </a:gs>
                    </a:gsLst>
                    <a:lin ang="13500000" scaled="1"/>
                    <a:tileRect/>
                  </a:gradFill>
                  <a:ln w="19050">
                    <a:gradFill flip="none" rotWithShape="1">
                      <a:gsLst>
                        <a:gs pos="50000">
                          <a:srgbClr val="FFFFFF">
                            <a:lumMod val="95000"/>
                          </a:srgbClr>
                        </a:gs>
                        <a:gs pos="0">
                          <a:srgbClr val="FFFFFF">
                            <a:lumMod val="65000"/>
                          </a:srgbClr>
                        </a:gs>
                        <a:gs pos="100000">
                          <a:srgbClr val="FFFFFF">
                            <a:lumMod val="65000"/>
                          </a:srgbClr>
                        </a:gs>
                      </a:gsLst>
                      <a:lin ang="10800000" scaled="1"/>
                      <a:tileRect/>
                    </a:gradFill>
                    <a:round/>
                    <a:headEnd/>
                    <a:tailEnd/>
                  </a:ln>
                  <a:effectLst>
                    <a:innerShdw blurRad="152400">
                      <a:prstClr val="black"/>
                    </a:innerShdw>
                  </a:effectLst>
                </p:spPr>
                <p:txBody>
                  <a:bodyPr wrap="none" lIns="0" tIns="0" rIns="0" bIns="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34258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 kern="0" cap="all" dirty="0">
                      <a:solidFill>
                        <a:srgbClr val="595959"/>
                      </a:solidFill>
                      <a:latin typeface="+mj-lt"/>
                      <a:ea typeface="+mn-ea"/>
                    </a:endParaRPr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 bwMode="gray">
                  <a:xfrm>
                    <a:off x="52073" y="1442031"/>
                    <a:ext cx="697293" cy="697112"/>
                  </a:xfrm>
                  <a:prstGeom prst="ellipse">
                    <a:avLst/>
                  </a:prstGeom>
                  <a:gradFill flip="none" rotWithShape="1">
                    <a:gsLst>
                      <a:gs pos="63000">
                        <a:srgbClr val="FFFFFF">
                          <a:alpha val="0"/>
                        </a:srgbClr>
                      </a:gs>
                      <a:gs pos="0">
                        <a:srgbClr val="FFFFFF">
                          <a:alpha val="75000"/>
                        </a:srgbClr>
                      </a:gs>
                      <a:gs pos="12000">
                        <a:srgbClr val="FFFFFF">
                          <a:alpha val="50000"/>
                        </a:srgbClr>
                      </a:gs>
                    </a:gsLst>
                    <a:lin ang="540000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0" tIns="0" rIns="0" bIns="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34258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 kern="0" cap="all" dirty="0">
                      <a:solidFill>
                        <a:srgbClr val="595959"/>
                      </a:solidFill>
                      <a:latin typeface="+mj-lt"/>
                      <a:ea typeface="+mn-ea"/>
                    </a:endParaRPr>
                  </a:p>
                </p:txBody>
              </p:sp>
            </p:grpSp>
            <p:pic>
              <p:nvPicPr>
                <p:cNvPr id="36" name="Picture 35" descr="storage.png"/>
                <p:cNvPicPr>
                  <a:picLocks noChangeAspect="1"/>
                </p:cNvPicPr>
                <p:nvPr/>
              </p:nvPicPr>
              <p:blipFill>
                <a:blip r:embed="rId14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01546" y="1602214"/>
                  <a:ext cx="332888" cy="34382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</p:grpSp>
        <p:sp>
          <p:nvSpPr>
            <p:cNvPr id="26" name="TextBox 170"/>
            <p:cNvSpPr txBox="1"/>
            <p:nvPr/>
          </p:nvSpPr>
          <p:spPr>
            <a:xfrm>
              <a:off x="3621374" y="5050960"/>
              <a:ext cx="106492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Storage </a:t>
              </a:r>
              <a:r>
                <a:rPr lang="en-US" sz="1000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Abstraction = </a:t>
              </a:r>
              <a:r>
                <a:rPr lang="en-US" sz="1000" kern="0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Software-Defined </a:t>
              </a:r>
              <a:r>
                <a:rPr lang="en-US" sz="1000" kern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n-ea"/>
                </a:rPr>
                <a:t>Storage</a:t>
              </a:r>
              <a:endParaRPr lang="en-US" sz="1000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6200000">
              <a:off x="3961818" y="5925465"/>
              <a:ext cx="384038" cy="0"/>
            </a:xfrm>
            <a:prstGeom prst="straightConnector1">
              <a:avLst/>
            </a:prstGeom>
            <a:solidFill>
              <a:srgbClr val="0095D3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28" name="Group 27"/>
            <p:cNvGrpSpPr/>
            <p:nvPr/>
          </p:nvGrpSpPr>
          <p:grpSpPr>
            <a:xfrm>
              <a:off x="3898686" y="4591591"/>
              <a:ext cx="468545" cy="468423"/>
              <a:chOff x="3898686" y="4460861"/>
              <a:chExt cx="510302" cy="51016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898686" y="4460861"/>
                <a:ext cx="510302" cy="510169"/>
                <a:chOff x="21089" y="1411055"/>
                <a:chExt cx="759261" cy="759064"/>
              </a:xfrm>
              <a:gradFill>
                <a:gsLst>
                  <a:gs pos="50000">
                    <a:schemeClr val="accent1">
                      <a:lumMod val="95000"/>
                    </a:schemeClr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alpha val="75000"/>
                      <a:lumMod val="71000"/>
                      <a:lumOff val="29000"/>
                    </a:schemeClr>
                  </a:gs>
                </a:gsLst>
                <a:lin ang="10800000" scaled="1"/>
              </a:gradFill>
            </p:grpSpPr>
            <p:sp>
              <p:nvSpPr>
                <p:cNvPr id="31" name="Oval 30"/>
                <p:cNvSpPr/>
                <p:nvPr/>
              </p:nvSpPr>
              <p:spPr bwMode="gray">
                <a:xfrm>
                  <a:off x="21089" y="1411055"/>
                  <a:ext cx="759261" cy="759064"/>
                </a:xfrm>
                <a:prstGeom prst="ellipse">
                  <a:avLst/>
                </a:prstGeom>
                <a:grpFill/>
                <a:ln w="19050">
                  <a:gradFill flip="none" rotWithShape="1">
                    <a:gsLst>
                      <a:gs pos="50000">
                        <a:srgbClr val="FFFFFF">
                          <a:lumMod val="95000"/>
                        </a:srgbClr>
                      </a:gs>
                      <a:gs pos="0">
                        <a:srgbClr val="FFFFFF">
                          <a:lumMod val="65000"/>
                        </a:srgbClr>
                      </a:gs>
                      <a:gs pos="100000">
                        <a:srgbClr val="FFFFFF">
                          <a:lumMod val="65000"/>
                        </a:srgbClr>
                      </a:gs>
                    </a:gsLst>
                    <a:lin ang="10800000" scaled="1"/>
                    <a:tileRect/>
                  </a:gradFill>
                  <a:round/>
                  <a:headEnd/>
                  <a:tailEnd/>
                </a:ln>
                <a:effectLst>
                  <a:innerShdw blurRad="152400">
                    <a:prstClr val="black"/>
                  </a:innerShdw>
                </a:effectLst>
              </p:spPr>
              <p:txBody>
                <a:bodyPr wrap="none" lIns="0" tIns="0" rIns="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 cap="all" dirty="0">
                    <a:solidFill>
                      <a:srgbClr val="FFFFFF"/>
                    </a:solidFill>
                    <a:latin typeface="+mj-lt"/>
                    <a:ea typeface="+mn-ea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 bwMode="gray">
                <a:xfrm>
                  <a:off x="52072" y="1442031"/>
                  <a:ext cx="697293" cy="697112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0" tIns="0" rIns="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3425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cap="all" dirty="0">
                    <a:solidFill>
                      <a:srgbClr val="FFFFFF"/>
                    </a:solidFill>
                    <a:latin typeface="+mj-lt"/>
                    <a:ea typeface="+mn-ea"/>
                  </a:endParaRPr>
                </a:p>
              </p:txBody>
            </p:sp>
          </p:grpSp>
          <p:pic>
            <p:nvPicPr>
              <p:cNvPr id="30" name="Picture 29" descr="storage.png"/>
              <p:cNvPicPr>
                <a:picLocks noChangeAspect="1"/>
              </p:cNvPicPr>
              <p:nvPr/>
            </p:nvPicPr>
            <p:blipFill>
              <a:blip r:embed="rId14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030450" y="4588506"/>
                <a:ext cx="246774" cy="254880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24" name="Slide Number Placeholder 9"/>
          <p:cNvSpPr>
            <a:spLocks noGrp="1"/>
          </p:cNvSpPr>
          <p:nvPr/>
        </p:nvSpPr>
        <p:spPr>
          <a:xfrm>
            <a:off x="8753061" y="5000886"/>
            <a:ext cx="338138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6D8CF-3CDE-4807-BCD2-C9F2B831AAA5}" type="slidenum">
              <a:rPr lang="en-US" smtClean="0">
                <a:latin typeface="+mj-lt"/>
              </a:rPr>
              <a:pPr/>
              <a:t>15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968155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Blank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solidFill>
          <a:srgbClr val="0095D3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solidFill>
          <a:srgbClr val="FFFFFF"/>
        </a:solidFill>
        <a:ln>
          <a:solidFill>
            <a:srgbClr val="FFFFFF"/>
          </a:solidFill>
        </a:ln>
        <a:effectLst/>
      </a:spPr>
      <a:bodyPr wrap="square" rtlCol="0">
        <a:spAutoFit/>
      </a:bodyPr>
      <a:lstStyle>
        <a:defPPr algn="l">
          <a:spcBef>
            <a:spcPts val="0"/>
          </a:spcBef>
          <a:spcAft>
            <a:spcPts val="1200"/>
          </a:spcAft>
          <a:defRPr sz="2000" b="1" dirty="0" smtClean="0">
            <a:solidFill>
              <a:srgbClr val="333333"/>
            </a:solidFill>
            <a:latin typeface="Arial"/>
            <a:ea typeface="ＭＳ Ｐゴシック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Mware Confidential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solidFill>
          <a:srgbClr val="0095D3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rgbClr val="333333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Mware Non Confidential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solidFill>
          <a:srgbClr val="0095D3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solidFill>
          <a:srgbClr val="FFFFFF"/>
        </a:solidFill>
        <a:ln>
          <a:solidFill>
            <a:srgbClr val="FFFFFF"/>
          </a:solidFill>
        </a:ln>
        <a:effectLst/>
      </a:spPr>
      <a:bodyPr wrap="square" rtlCol="0">
        <a:spAutoFit/>
      </a:bodyPr>
      <a:lstStyle>
        <a:defPPr algn="l">
          <a:spcBef>
            <a:spcPts val="0"/>
          </a:spcBef>
          <a:spcAft>
            <a:spcPts val="1200"/>
          </a:spcAft>
          <a:defRPr sz="2000" b="1" dirty="0" smtClean="0">
            <a:solidFill>
              <a:srgbClr val="333333"/>
            </a:solidFill>
            <a:latin typeface="Arial"/>
            <a:ea typeface="ＭＳ Ｐゴシック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2012 16x9 external new font template">
  <a:themeElements>
    <a:clrScheme name="*Revised Palette">
      <a:dk1>
        <a:srgbClr val="000000"/>
      </a:dk1>
      <a:lt1>
        <a:srgbClr val="FFFFFF"/>
      </a:lt1>
      <a:dk2>
        <a:srgbClr val="3892D0"/>
      </a:dk2>
      <a:lt2>
        <a:srgbClr val="4D4D4D"/>
      </a:lt2>
      <a:accent1>
        <a:srgbClr val="3892D0"/>
      </a:accent1>
      <a:accent2>
        <a:srgbClr val="49A942"/>
      </a:accent2>
      <a:accent3>
        <a:srgbClr val="93C5FF"/>
      </a:accent3>
      <a:accent4>
        <a:srgbClr val="FFC425"/>
      </a:accent4>
      <a:accent5>
        <a:srgbClr val="E36F1E"/>
      </a:accent5>
      <a:accent6>
        <a:srgbClr val="B5121B"/>
      </a:accent6>
      <a:hlink>
        <a:srgbClr val="3892D0"/>
      </a:hlink>
      <a:folHlink>
        <a:srgbClr val="4D4D4D"/>
      </a:folHlink>
    </a:clrScheme>
    <a:fontScheme name="Verdana-EMC New PPTX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>
          <a:solidFill>
            <a:schemeClr val="accent6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2012 16x9 external new font template">
  <a:themeElements>
    <a:clrScheme name="*Revised Palette">
      <a:dk1>
        <a:srgbClr val="000000"/>
      </a:dk1>
      <a:lt1>
        <a:srgbClr val="FFFFFF"/>
      </a:lt1>
      <a:dk2>
        <a:srgbClr val="3892D0"/>
      </a:dk2>
      <a:lt2>
        <a:srgbClr val="4D4D4D"/>
      </a:lt2>
      <a:accent1>
        <a:srgbClr val="3892D0"/>
      </a:accent1>
      <a:accent2>
        <a:srgbClr val="49A942"/>
      </a:accent2>
      <a:accent3>
        <a:srgbClr val="93C5FF"/>
      </a:accent3>
      <a:accent4>
        <a:srgbClr val="FFC425"/>
      </a:accent4>
      <a:accent5>
        <a:srgbClr val="E36F1E"/>
      </a:accent5>
      <a:accent6>
        <a:srgbClr val="B5121B"/>
      </a:accent6>
      <a:hlink>
        <a:srgbClr val="3892D0"/>
      </a:hlink>
      <a:folHlink>
        <a:srgbClr val="4D4D4D"/>
      </a:folHlink>
    </a:clrScheme>
    <a:fontScheme name="Verdana-EMC New PPTX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Blank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PMS130">
      <a:srgbClr val="FDB813"/>
    </a:custClr>
    <a:custClr name="PMS144">
      <a:srgbClr val="F8981D"/>
    </a:custClr>
    <a:custClr name="PMS180">
      <a:srgbClr val="D9541E"/>
    </a:custClr>
    <a:custClr name="PMS1807">
      <a:srgbClr val="9E3039"/>
    </a:custClr>
    <a:custClr name="PMS195">
      <a:srgbClr val="820024"/>
    </a:custClr>
    <a:custClr name="PMS174">
      <a:srgbClr val="9A3B26"/>
    </a:custClr>
    <a:custClr name="PMS7519">
      <a:srgbClr val="574319"/>
    </a:custClr>
    <a:custClr name="PMS654">
      <a:srgbClr val="003D79"/>
    </a:custClr>
  </a:custClrLst>
</a:theme>
</file>

<file path=ppt/theme/theme7.xml><?xml version="1.0" encoding="utf-8"?>
<a:theme xmlns:a="http://schemas.openxmlformats.org/drawingml/2006/main" name="2_Blank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solidFill>
          <a:srgbClr val="0095D3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rgbClr val="333333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PMS130">
      <a:srgbClr val="FDB813"/>
    </a:custClr>
    <a:custClr name="PMS144">
      <a:srgbClr val="F8981D"/>
    </a:custClr>
    <a:custClr name="PMS180">
      <a:srgbClr val="D9541E"/>
    </a:custClr>
    <a:custClr name="PMS1807">
      <a:srgbClr val="9E3039"/>
    </a:custClr>
    <a:custClr name="PMS195">
      <a:srgbClr val="820024"/>
    </a:custClr>
    <a:custClr name="PMS174">
      <a:srgbClr val="9A3B26"/>
    </a:custClr>
    <a:custClr name="PMS7519">
      <a:srgbClr val="574319"/>
    </a:custClr>
    <a:custClr name="PMS654">
      <a:srgbClr val="003D79"/>
    </a:custClr>
  </a:custClr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Mware">
    <a:dk1>
      <a:srgbClr val="717074"/>
    </a:dk1>
    <a:lt1>
      <a:sysClr val="window" lastClr="FFFFFF"/>
    </a:lt1>
    <a:dk2>
      <a:srgbClr val="000000"/>
    </a:dk2>
    <a:lt2>
      <a:srgbClr val="C6C6C8"/>
    </a:lt2>
    <a:accent1>
      <a:srgbClr val="0095D3"/>
    </a:accent1>
    <a:accent2>
      <a:srgbClr val="89CBDF"/>
    </a:accent2>
    <a:accent3>
      <a:srgbClr val="006990"/>
    </a:accent3>
    <a:accent4>
      <a:srgbClr val="6DB33F"/>
    </a:accent4>
    <a:accent5>
      <a:srgbClr val="C2CD23"/>
    </a:accent5>
    <a:accent6>
      <a:srgbClr val="387C2C"/>
    </a:accent6>
    <a:hlink>
      <a:srgbClr val="0095D3"/>
    </a:hlink>
    <a:folHlink>
      <a:srgbClr val="89CBDF"/>
    </a:folHlink>
  </a:clrScheme>
</a:themeOverride>
</file>

<file path=ppt/theme/themeOverride2.xml><?xml version="1.0" encoding="utf-8"?>
<a:themeOverride xmlns:a="http://schemas.openxmlformats.org/drawingml/2006/main">
  <a:clrScheme name="VMware">
    <a:dk1>
      <a:srgbClr val="717074"/>
    </a:dk1>
    <a:lt1>
      <a:sysClr val="window" lastClr="FFFFFF"/>
    </a:lt1>
    <a:dk2>
      <a:srgbClr val="000000"/>
    </a:dk2>
    <a:lt2>
      <a:srgbClr val="C6C6C8"/>
    </a:lt2>
    <a:accent1>
      <a:srgbClr val="0095D3"/>
    </a:accent1>
    <a:accent2>
      <a:srgbClr val="89CBDF"/>
    </a:accent2>
    <a:accent3>
      <a:srgbClr val="006990"/>
    </a:accent3>
    <a:accent4>
      <a:srgbClr val="6DB33F"/>
    </a:accent4>
    <a:accent5>
      <a:srgbClr val="C2CD23"/>
    </a:accent5>
    <a:accent6>
      <a:srgbClr val="387C2C"/>
    </a:accent6>
    <a:hlink>
      <a:srgbClr val="0095D3"/>
    </a:hlink>
    <a:folHlink>
      <a:srgbClr val="89CBD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50953</TotalTime>
  <Words>2095</Words>
  <Application>Microsoft Macintosh PowerPoint</Application>
  <PresentationFormat>On-screen Show (4:3)</PresentationFormat>
  <Paragraphs>543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1_Blank</vt:lpstr>
      <vt:lpstr>VMware Confidential</vt:lpstr>
      <vt:lpstr>VMware Non Confidential</vt:lpstr>
      <vt:lpstr>2_2012 16x9 external new font template</vt:lpstr>
      <vt:lpstr>3_2012 16x9 external new font template</vt:lpstr>
      <vt:lpstr>Blank</vt:lpstr>
      <vt:lpstr>2_Blank</vt:lpstr>
      <vt:lpstr>3_Blank</vt:lpstr>
      <vt:lpstr>think-cell Slide</vt:lpstr>
      <vt:lpstr>Operate at velocity of Business with VMware</vt:lpstr>
      <vt:lpstr>Traditional IT Pain Points That Have Kept CIOs Up at Night</vt:lpstr>
      <vt:lpstr>What’s Changing: Rise of “Shadow IT”  </vt:lpstr>
      <vt:lpstr>The Other Thing That is Changing: Customers   Want Choice</vt:lpstr>
      <vt:lpstr>Emergence of New IT Pain Points</vt:lpstr>
      <vt:lpstr>SDDC Enables IT to meet the demands of the mobile-cloud era</vt:lpstr>
      <vt:lpstr> The same principles that transformed  a single layer of the data center… </vt:lpstr>
      <vt:lpstr>PowerPoint Presentation</vt:lpstr>
      <vt:lpstr>The Software-Defined Datacenter</vt:lpstr>
      <vt:lpstr>VMware’s Software-Defined Data Center Value Proposition </vt:lpstr>
      <vt:lpstr> Key Software-Defined Data Center Capabilities </vt:lpstr>
      <vt:lpstr>Strong SDDC Customer Momentum</vt:lpstr>
      <vt:lpstr>VMware IT creates a private cloud for DevOps based on SDDC architecture</vt:lpstr>
      <vt:lpstr>VMware IT Achieves Dramatic Efficiency and Productivity</vt:lpstr>
      <vt:lpstr>SDDC On-Premises Products </vt:lpstr>
      <vt:lpstr>SDDC Comes in Two Form Factors </vt:lpstr>
      <vt:lpstr>SDDC IT Use Cases / Capability Maturity Model</vt:lpstr>
      <vt:lpstr>PowerPoint Presentation</vt:lpstr>
      <vt:lpstr>Groundwork for a SINGLE Engineered Suite (with regular release cadence) to be SIMPLE for Customers to Purchase, Deploy and Operate</vt:lpstr>
      <vt:lpstr>Compute: Designed to Capture New Workloads and BCA </vt:lpstr>
      <vt:lpstr>PowerPoint Presentation</vt:lpstr>
      <vt:lpstr>vSphere with Operations Management vs. vCenter Server</vt:lpstr>
      <vt:lpstr>Another View</vt:lpstr>
      <vt:lpstr>The Path to Increased Capacity Savings</vt:lpstr>
      <vt:lpstr>Groundwork for a SINGLE Engineered Suite (with regular release cadence) to be SIMPLE for Customers to Purchase, Deploy and Operate</vt:lpstr>
      <vt:lpstr>A data center network…</vt:lpstr>
      <vt:lpstr>Compute infrastructure….</vt:lpstr>
      <vt:lpstr>Hypervisors and vSwitches…</vt:lpstr>
      <vt:lpstr>NSX | The “Network Hypervisor”</vt:lpstr>
      <vt:lpstr>Virtual Networks – Like Virtual Machines for the Network</vt:lpstr>
      <vt:lpstr>Partner Extensibility – Available in 2013 </vt:lpstr>
      <vt:lpstr>Groundwork for a SINGLE Engineered Suite (with regular release cadence) to be SIMPLE for Customers to Purchase, Deploy and Operate</vt:lpstr>
      <vt:lpstr>Applications and Storage are Becoming Increasingly Diverse</vt:lpstr>
      <vt:lpstr>Software-defined Storage</vt:lpstr>
      <vt:lpstr>Groundwork for a SINGLE Engineered Suite (with regular release cadence) to be SIMPLE for Customers to Purchase, Deploy and Operate</vt:lpstr>
      <vt:lpstr>SDDC Management and Automation:  Investment Areas</vt:lpstr>
      <vt:lpstr>Accelerate Application Delivery </vt:lpstr>
      <vt:lpstr>Self-Service: Applications, Infrastructure, XaaS, Desktops</vt:lpstr>
      <vt:lpstr>VMware Professional Services</vt:lpstr>
      <vt:lpstr>SDDC Operating Model</vt:lpstr>
      <vt:lpstr>VMware Professional Services</vt:lpstr>
      <vt:lpstr>VMware Professional Services</vt:lpstr>
      <vt:lpstr>Summary: SDDC Delivers Transformational Benefits</vt:lpstr>
      <vt:lpstr>Thank you.</vt:lpstr>
    </vt:vector>
  </TitlesOfParts>
  <Company>VMware,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Software-Defined Datacenter and  VMware vCloud Suite – An Overview</dc:title>
  <dc:creator>Arun Lal;Julia Lee</dc:creator>
  <cp:lastModifiedBy>cristian radu</cp:lastModifiedBy>
  <cp:revision>362</cp:revision>
  <dcterms:created xsi:type="dcterms:W3CDTF">2012-10-01T19:08:41Z</dcterms:created>
  <dcterms:modified xsi:type="dcterms:W3CDTF">2014-10-02T23:03:55Z</dcterms:modified>
</cp:coreProperties>
</file>