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673" r:id="rId2"/>
    <p:sldId id="665" r:id="rId3"/>
    <p:sldId id="672" r:id="rId4"/>
    <p:sldId id="768" r:id="rId5"/>
    <p:sldId id="769" r:id="rId6"/>
    <p:sldId id="541" r:id="rId7"/>
    <p:sldId id="794" r:id="rId8"/>
    <p:sldId id="782" r:id="rId9"/>
    <p:sldId id="795" r:id="rId10"/>
    <p:sldId id="796" r:id="rId11"/>
    <p:sldId id="797" r:id="rId12"/>
    <p:sldId id="798" r:id="rId13"/>
    <p:sldId id="780" r:id="rId14"/>
    <p:sldId id="783" r:id="rId15"/>
    <p:sldId id="788" r:id="rId16"/>
    <p:sldId id="789" r:id="rId17"/>
    <p:sldId id="790" r:id="rId18"/>
    <p:sldId id="785" r:id="rId19"/>
    <p:sldId id="784" r:id="rId20"/>
    <p:sldId id="787" r:id="rId21"/>
    <p:sldId id="791" r:id="rId22"/>
    <p:sldId id="793" r:id="rId23"/>
    <p:sldId id="778" r:id="rId24"/>
    <p:sldId id="585" r:id="rId25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rgbClr val="595959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es Semba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F19"/>
    <a:srgbClr val="DD6F19"/>
    <a:srgbClr val="DE6E1D"/>
    <a:srgbClr val="53A94D"/>
    <a:srgbClr val="F2F2F2"/>
    <a:srgbClr val="1041AF"/>
    <a:srgbClr val="324DA3"/>
    <a:srgbClr val="67C2E7"/>
    <a:srgbClr val="81CFED"/>
    <a:srgbClr val="1722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42" autoAdjust="0"/>
    <p:restoredTop sz="88055" autoAdjust="0"/>
  </p:normalViewPr>
  <p:slideViewPr>
    <p:cSldViewPr>
      <p:cViewPr>
        <p:scale>
          <a:sx n="75" d="100"/>
          <a:sy n="75" d="100"/>
        </p:scale>
        <p:origin x="-1872" y="-72"/>
      </p:cViewPr>
      <p:guideLst>
        <p:guide orient="horz" pos="3504"/>
        <p:guide orient="horz" pos="1584"/>
        <p:guide orient="horz" pos="1008"/>
        <p:guide pos="3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2820"/>
    </p:cViewPr>
  </p:sorterViewPr>
  <p:notesViewPr>
    <p:cSldViewPr>
      <p:cViewPr varScale="1">
        <p:scale>
          <a:sx n="52" d="100"/>
          <a:sy n="52" d="100"/>
        </p:scale>
        <p:origin x="-163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dLbls>
            <c:txPr>
              <a:bodyPr/>
              <a:lstStyle/>
              <a:p>
                <a:pPr>
                  <a:defRPr sz="12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12</c:v>
                </c:pt>
                <c:pt idx="6">
                  <c:v>19</c:v>
                </c:pt>
                <c:pt idx="7">
                  <c:v>30</c:v>
                </c:pt>
                <c:pt idx="8">
                  <c:v>48</c:v>
                </c:pt>
                <c:pt idx="9">
                  <c:v>77</c:v>
                </c:pt>
                <c:pt idx="10">
                  <c:v>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635904"/>
        <c:axId val="6637440"/>
      </c:barChart>
      <c:catAx>
        <c:axId val="663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2700" cap="rnd" cmpd="sng"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1200">
                <a:solidFill>
                  <a:srgbClr val="595959"/>
                </a:solidFill>
              </a:defRPr>
            </a:pPr>
            <a:endParaRPr lang="de-DE"/>
          </a:p>
        </c:txPr>
        <c:crossAx val="6637440"/>
        <c:crosses val="autoZero"/>
        <c:auto val="1"/>
        <c:lblAlgn val="ctr"/>
        <c:lblOffset val="100"/>
        <c:noMultiLvlLbl val="0"/>
      </c:catAx>
      <c:valAx>
        <c:axId val="66374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63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pitchFamily="23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A58E080-4CF5-DA4A-9651-4E11928DA0ED}" type="slidenum">
              <a:rPr lang="en-US">
                <a:latin typeface="Calibri"/>
              </a:rPr>
              <a:pPr>
                <a:defRPr/>
              </a:pPr>
              <a:t>‹Nr.›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221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31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2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2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2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651059-8DB8-5044-97F1-F934F7FC73C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0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who we are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216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5400" y="849313"/>
            <a:ext cx="4267200" cy="3200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73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Std Cn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Cn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Cn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Cn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Cn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992E98-E8DA-4BA9-B22C-B4BA0526D5F4}" type="slidenum">
              <a:rPr lang="en-US" b="1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b="1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230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04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1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Std Cn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Cn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Cn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Cn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Cn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992E98-E8DA-4BA9-B22C-B4BA0526D5F4}" type="slidenum">
              <a:rPr lang="en-US" b="1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b="1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230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04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1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Std Cn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Cn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Cn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Cn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Cn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992E98-E8DA-4BA9-B22C-B4BA0526D5F4}" type="slidenum">
              <a:rPr lang="en-US" b="1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b="1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230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04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1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Std Cn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Std Cn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Std Cn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Std Cn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Std Cn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Std Cn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992E98-E8DA-4BA9-B22C-B4BA0526D5F4}" type="slidenum">
              <a:rPr lang="en-US" b="1">
                <a:solidFill>
                  <a:srgbClr val="000000"/>
                </a:solidFill>
                <a:latin typeface="Arial" pitchFamily="34" charset="0"/>
                <a:ea typeface="ヒラギノ角ゴ ProN W3"/>
                <a:cs typeface="ヒラギノ角ゴ ProN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b="1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230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04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1813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1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 userDrawn="1">
            <p:ph type="ctrTitle"/>
          </p:nvPr>
        </p:nvSpPr>
        <p:spPr bwMode="black">
          <a:xfrm>
            <a:off x="1828800" y="2895600"/>
            <a:ext cx="6553200" cy="623248"/>
          </a:xfrm>
          <a:noFill/>
        </p:spPr>
        <p:txBody>
          <a:bodyPr wrap="square" lIns="91440" anchor="b" anchorCtr="0">
            <a:spAutoFit/>
          </a:bodyPr>
          <a:lstStyle>
            <a:lvl1pPr algn="l">
              <a:lnSpc>
                <a:spcPct val="95000"/>
              </a:lnSpc>
              <a:defRPr sz="3600" b="0" i="0" cap="none">
                <a:solidFill>
                  <a:srgbClr val="595959"/>
                </a:solidFill>
                <a:effectLst/>
                <a:latin typeface="Calibri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1828800" y="3505200"/>
            <a:ext cx="6553200" cy="3872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bIns="45720" anchor="t" anchorCtr="0">
            <a:spAutoFit/>
          </a:bodyPr>
          <a:lstStyle>
            <a:lvl1pPr marL="0" indent="0" algn="l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3" charset="2"/>
              <a:buNone/>
              <a:defRPr sz="2000" b="0" cap="all">
                <a:solidFill>
                  <a:schemeClr val="accent1"/>
                </a:solidFill>
                <a:effectLst/>
                <a:latin typeface="+mn-lt"/>
                <a:cs typeface="Calibri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399212"/>
            <a:ext cx="9144000" cy="1588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 userDrawn="1"/>
        </p:nvCxnSpPr>
        <p:spPr bwMode="auto">
          <a:xfrm>
            <a:off x="0" y="801"/>
            <a:ext cx="9144000" cy="1747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 descr="nexenta_ppt_logo-s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9839" y="6527800"/>
            <a:ext cx="1371509" cy="2377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1447"/>
            <a:ext cx="8534400" cy="504464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67">
                <a:solidFill>
                  <a:srgbClr val="595959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rgbClr val="595959"/>
                </a:solidFill>
              </a:defRPr>
            </a:lvl2pPr>
            <a:lvl3pPr>
              <a:buClr>
                <a:schemeClr val="accent2"/>
              </a:buClr>
              <a:defRPr sz="2133">
                <a:solidFill>
                  <a:srgbClr val="595959"/>
                </a:solidFill>
              </a:defRPr>
            </a:lvl3pPr>
            <a:lvl4pPr>
              <a:buClr>
                <a:schemeClr val="accent2"/>
              </a:buClr>
              <a:defRPr sz="2133">
                <a:solidFill>
                  <a:srgbClr val="595959"/>
                </a:solidFill>
              </a:defRPr>
            </a:lvl4pPr>
            <a:lvl5pPr>
              <a:buClr>
                <a:schemeClr val="accent2"/>
              </a:buClr>
              <a:defRPr sz="2133"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1010921"/>
            <a:ext cx="9144000" cy="1588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398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93" y="533400"/>
            <a:ext cx="8524407" cy="457201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8883"/>
            <a:ext cx="8534400" cy="1672253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defRPr sz="2000">
                <a:solidFill>
                  <a:srgbClr val="7F7F7F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rgbClr val="7F7F7F"/>
                </a:solidFill>
              </a:defRPr>
            </a:lvl2pPr>
            <a:lvl3pPr>
              <a:buClr>
                <a:schemeClr val="accent2"/>
              </a:buClr>
              <a:defRPr sz="1600">
                <a:solidFill>
                  <a:srgbClr val="7F7F7F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rgbClr val="7F7F7F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nexenta_ppt_logo-s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9839" y="6527800"/>
            <a:ext cx="1371509" cy="2377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93" y="533400"/>
            <a:ext cx="8524407" cy="457201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61547"/>
            <a:ext cx="8534400" cy="1672253"/>
          </a:xfr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rgbClr val="7F7F7F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rgbClr val="7F7F7F"/>
                </a:solidFill>
              </a:defRPr>
            </a:lvl2pPr>
            <a:lvl3pPr>
              <a:buClr>
                <a:schemeClr val="accent2"/>
              </a:buClr>
              <a:defRPr sz="1600">
                <a:solidFill>
                  <a:srgbClr val="7F7F7F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rgbClr val="7F7F7F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304800" y="1600200"/>
            <a:ext cx="8534400" cy="430887"/>
          </a:xfrm>
        </p:spPr>
        <p:txBody>
          <a:bodyPr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nexenta_ppt_logo-s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9839" y="6527800"/>
            <a:ext cx="1371509" cy="2377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93" y="533400"/>
            <a:ext cx="8524407" cy="457201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304800" y="2057400"/>
            <a:ext cx="4191000" cy="1518365"/>
          </a:xfrm>
        </p:spPr>
        <p:txBody>
          <a:bodyPr wrap="square">
            <a:sp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1518365"/>
          </a:xfrm>
        </p:spPr>
        <p:txBody>
          <a:bodyPr wrap="square">
            <a:sp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nexenta_ppt_logo-s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9839" y="6527800"/>
            <a:ext cx="1371509" cy="2377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4191000" cy="43088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E06F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194234" cy="430887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E06F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793" y="533400"/>
            <a:ext cx="8524407" cy="457201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304800" y="2057400"/>
            <a:ext cx="4191000" cy="1518365"/>
          </a:xfrm>
        </p:spPr>
        <p:txBody>
          <a:bodyPr wrap="square">
            <a:spAutoFit/>
          </a:bodyPr>
          <a:lstStyle>
            <a:lvl1pPr>
              <a:defRPr sz="1800">
                <a:solidFill>
                  <a:srgbClr val="7F7F7F"/>
                </a:solidFill>
              </a:defRPr>
            </a:lvl1pPr>
            <a:lvl2pPr>
              <a:defRPr sz="1600">
                <a:solidFill>
                  <a:srgbClr val="7F7F7F"/>
                </a:solidFill>
              </a:defRPr>
            </a:lvl2pPr>
            <a:lvl3pPr>
              <a:defRPr sz="14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4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057400"/>
            <a:ext cx="4191000" cy="1518365"/>
          </a:xfrm>
        </p:spPr>
        <p:txBody>
          <a:bodyPr wrap="square">
            <a:spAutoFit/>
          </a:bodyPr>
          <a:lstStyle>
            <a:lvl1pPr>
              <a:defRPr sz="1800">
                <a:solidFill>
                  <a:srgbClr val="7F7F7F"/>
                </a:solidFill>
              </a:defRPr>
            </a:lvl1pPr>
            <a:lvl2pPr>
              <a:defRPr sz="1600">
                <a:solidFill>
                  <a:srgbClr val="7F7F7F"/>
                </a:solidFill>
              </a:defRPr>
            </a:lvl2pPr>
            <a:lvl3pPr>
              <a:defRPr sz="1400">
                <a:solidFill>
                  <a:srgbClr val="7F7F7F"/>
                </a:solidFill>
              </a:defRPr>
            </a:lvl3pPr>
            <a:lvl4pPr>
              <a:defRPr sz="1400">
                <a:solidFill>
                  <a:srgbClr val="7F7F7F"/>
                </a:solidFill>
              </a:defRPr>
            </a:lvl4pPr>
            <a:lvl5pPr>
              <a:defRPr sz="1400">
                <a:solidFill>
                  <a:srgbClr val="7F7F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nexenta_ppt_logo-s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9839" y="6527800"/>
            <a:ext cx="1371509" cy="2377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nexenta_ppt_logo-s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9839" y="6527800"/>
            <a:ext cx="1371509" cy="2377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304800" y="1600200"/>
            <a:ext cx="8534400" cy="430887"/>
          </a:xfrm>
        </p:spPr>
        <p:txBody>
          <a:bodyPr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rgbClr val="E06F1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 descr="nexenta_ppt_logo-s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9839" y="6527800"/>
            <a:ext cx="1371509" cy="2377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xenta_ppt_logo-s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9839" y="6527800"/>
            <a:ext cx="1371509" cy="2377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06790"/>
            <a:ext cx="7772400" cy="40011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E6E1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 descr="nexenta_ppt_logo-s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09839" y="6527800"/>
            <a:ext cx="1371509" cy="2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2057400"/>
            <a:ext cx="8534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black">
          <a:xfrm>
            <a:off x="4381500" y="6567101"/>
            <a:ext cx="381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 anchorCtr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i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fld id="{B2C5CB95-9817-1947-838C-B47211A7713A}" type="slidenum">
              <a:rPr lang="en-US" sz="900" b="1" i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/>
                <a:ea typeface="Calibri"/>
                <a:cs typeface="Calibri"/>
              </a:rPr>
              <a:pPr algn="ctr"/>
              <a:t>‹Nr.›</a:t>
            </a:fld>
            <a:endParaRPr lang="en-US" sz="900" b="1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14793" y="533400"/>
            <a:ext cx="852440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6399212"/>
            <a:ext cx="9144000" cy="1588"/>
          </a:xfrm>
          <a:prstGeom prst="lin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0" y="1010920"/>
            <a:ext cx="9144000" cy="1588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  <p:sldLayoutId id="2147483663" r:id="rId4"/>
    <p:sldLayoutId id="2147483664" r:id="rId5"/>
    <p:sldLayoutId id="2147483673" r:id="rId6"/>
    <p:sldLayoutId id="2147483665" r:id="rId7"/>
    <p:sldLayoutId id="2147483675" r:id="rId8"/>
    <p:sldLayoutId id="2147483677" r:id="rId9"/>
    <p:sldLayoutId id="2147483682" r:id="rId10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0" i="0" cap="none" spc="0">
          <a:solidFill>
            <a:srgbClr val="595959"/>
          </a:solidFill>
          <a:effectLst/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pitchFamily="23" charset="0"/>
          <a:ea typeface="ＭＳ Ｐゴシック" charset="-128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Arial" pitchFamily="23" charset="0"/>
        </a:defRPr>
      </a:lvl9pPr>
    </p:titleStyle>
    <p:bodyStyle>
      <a:lvl1pPr marL="284163" indent="-284163" algn="l" rtl="0" eaLnBrk="0" fontAlgn="base" hangingPunct="0">
        <a:lnSpc>
          <a:spcPct val="100000"/>
        </a:lnSpc>
        <a:spcBef>
          <a:spcPts val="500"/>
        </a:spcBef>
        <a:spcAft>
          <a:spcPts val="500"/>
        </a:spcAft>
        <a:buClr>
          <a:schemeClr val="accent2"/>
        </a:buClr>
        <a:buSzPct val="60000"/>
        <a:buFont typeface="Wingdings" charset="2"/>
        <a:buChar char=""/>
        <a:defRPr sz="20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charset="-128"/>
          <a:cs typeface="Calibri"/>
        </a:defRPr>
      </a:lvl1pPr>
      <a:lvl2pPr marL="742950" indent="-285750" algn="l" rtl="0" eaLnBrk="0" fontAlgn="base" hangingPunct="0">
        <a:lnSpc>
          <a:spcPct val="100000"/>
        </a:lnSpc>
        <a:spcBef>
          <a:spcPct val="0"/>
        </a:spcBef>
        <a:spcAft>
          <a:spcPts val="500"/>
        </a:spcAft>
        <a:buClr>
          <a:schemeClr val="accent2"/>
        </a:buClr>
        <a:buChar char="–"/>
        <a:defRPr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23" charset="-128"/>
          <a:cs typeface="Calibri"/>
        </a:defRPr>
      </a:lvl2pPr>
      <a:lvl3pPr marL="1143000" indent="-228600" algn="l" rtl="0" eaLnBrk="0" fontAlgn="base" hangingPunct="0">
        <a:lnSpc>
          <a:spcPct val="100000"/>
        </a:lnSpc>
        <a:spcBef>
          <a:spcPct val="0"/>
        </a:spcBef>
        <a:spcAft>
          <a:spcPts val="500"/>
        </a:spcAft>
        <a:buClr>
          <a:schemeClr val="accent2"/>
        </a:buClr>
        <a:buChar char="•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23" charset="-128"/>
          <a:cs typeface="Calibri"/>
        </a:defRPr>
      </a:lvl3pPr>
      <a:lvl4pPr marL="1600200" indent="-228600" algn="l" rtl="0" eaLnBrk="0" fontAlgn="base" hangingPunct="0">
        <a:lnSpc>
          <a:spcPct val="100000"/>
        </a:lnSpc>
        <a:spcBef>
          <a:spcPct val="0"/>
        </a:spcBef>
        <a:spcAft>
          <a:spcPts val="500"/>
        </a:spcAft>
        <a:buClr>
          <a:schemeClr val="accent2"/>
        </a:buClr>
        <a:buChar char="–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23" charset="-128"/>
          <a:cs typeface="Calibri"/>
        </a:defRPr>
      </a:lvl4pPr>
      <a:lvl5pPr marL="2057400" indent="-228600" algn="l" rtl="0" eaLnBrk="0" fontAlgn="base" hangingPunct="0">
        <a:lnSpc>
          <a:spcPct val="100000"/>
        </a:lnSpc>
        <a:spcBef>
          <a:spcPct val="0"/>
        </a:spcBef>
        <a:spcAft>
          <a:spcPts val="500"/>
        </a:spcAft>
        <a:buClr>
          <a:schemeClr val="accent2"/>
        </a:buClr>
        <a:buChar char="»"/>
        <a:defRPr sz="1600">
          <a:solidFill>
            <a:schemeClr val="tx1">
              <a:lumMod val="50000"/>
              <a:lumOff val="50000"/>
            </a:schemeClr>
          </a:solidFill>
          <a:latin typeface="+mn-lt"/>
          <a:ea typeface="ＭＳ Ｐゴシック" pitchFamily="23" charset="-128"/>
          <a:cs typeface="Calibri"/>
        </a:defRPr>
      </a:lvl5pPr>
      <a:lvl6pPr marL="25146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6pPr>
      <a:lvl7pPr marL="29718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7pPr>
      <a:lvl8pPr marL="34290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8pPr>
      <a:lvl9pPr marL="3886200" indent="-228600" algn="l" rtl="0" fontAlgn="base">
        <a:lnSpc>
          <a:spcPct val="95000"/>
        </a:lnSpc>
        <a:spcBef>
          <a:spcPct val="0"/>
        </a:spcBef>
        <a:spcAft>
          <a:spcPct val="25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ＭＳ Ｐゴシック" pitchFamily="2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xenta.com/sddcfordummies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g"/><Relationship Id="rId2" Type="http://schemas.openxmlformats.org/officeDocument/2006/relationships/image" Target="../media/image1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781800" y="5944499"/>
            <a:ext cx="1981200" cy="297004"/>
          </a:xfrm>
          <a:prstGeom prst="rect">
            <a:avLst/>
          </a:prstGeom>
          <a:gradFill flip="none" rotWithShape="1">
            <a:gsLst>
              <a:gs pos="15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0" scaled="1"/>
            <a:tileRect/>
          </a:gradFill>
        </p:spPr>
        <p:txBody>
          <a:bodyPr wrap="square" rtlCol="0" anchor="ctr" anchorCtr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/>
              </a:rPr>
              <a:t>October 2014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28800" y="2607832"/>
            <a:ext cx="6553200" cy="911019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 Defined Storage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by Nexenta</a:t>
            </a:r>
            <a:endParaRPr lang="en-US" sz="2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828800" y="3505202"/>
            <a:ext cx="6553200" cy="384721"/>
          </a:xfrm>
        </p:spPr>
        <p:txBody>
          <a:bodyPr/>
          <a:lstStyle/>
          <a:p>
            <a:r>
              <a:rPr lang="en-US" dirty="0" smtClean="0"/>
              <a:t>Johan van den Boogaart  </a:t>
            </a:r>
            <a:r>
              <a:rPr lang="en-US" dirty="0"/>
              <a:t>|  </a:t>
            </a:r>
            <a:r>
              <a:rPr lang="en-US" dirty="0" smtClean="0"/>
              <a:t>Regional Manager CEE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5434677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 tIns="26741"/>
          <a:lstStyle/>
          <a:p>
            <a:pPr>
              <a:tabLst>
                <a:tab pos="608013" algn="l"/>
                <a:tab pos="1217613" algn="l"/>
                <a:tab pos="1827213" algn="l"/>
                <a:tab pos="2436813" algn="l"/>
                <a:tab pos="3046413" algn="l"/>
                <a:tab pos="3656013" algn="l"/>
                <a:tab pos="4265613" algn="l"/>
                <a:tab pos="4875213" algn="l"/>
                <a:tab pos="5484813" algn="l"/>
                <a:tab pos="6096000" algn="l"/>
              </a:tabLst>
            </a:pPr>
            <a:r>
              <a:rPr lang="en-US" sz="2900" dirty="0" smtClean="0">
                <a:latin typeface="Helvetica" pitchFamily="34" charset="0"/>
                <a:cs typeface="Helvetica" pitchFamily="34" charset="0"/>
              </a:rPr>
              <a:t>Building block VDI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76799"/>
          </a:xfrm>
        </p:spPr>
        <p:txBody>
          <a:bodyPr>
            <a:normAutofit fontScale="92500" lnSpcReduction="10000"/>
          </a:bodyPr>
          <a:lstStyle/>
          <a:p>
            <a:pPr marL="284163" lvl="1" indent="-284163" defTabSz="457200">
              <a:spcBef>
                <a:spcPts val="500"/>
              </a:spcBef>
              <a:buSzPct val="60000"/>
              <a:buFont typeface="Wingdings" charset="2"/>
              <a:buChar char=""/>
              <a:defRPr/>
            </a:pPr>
            <a:r>
              <a:rPr lang="en-US" sz="2100" b="1" dirty="0" smtClean="0">
                <a:ea typeface="ＭＳ Ｐゴシック" charset="-128"/>
              </a:rPr>
              <a:t>Requirements:</a:t>
            </a:r>
            <a:endParaRPr lang="en-US" sz="2100" b="1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1000 </a:t>
            </a:r>
            <a:r>
              <a:rPr lang="en-US" sz="1600" kern="1200" dirty="0" smtClean="0">
                <a:ea typeface="ＭＳ Ｐゴシック" charset="-128"/>
              </a:rPr>
              <a:t>desktops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 smtClean="0">
                <a:ea typeface="ＭＳ Ｐゴシック" charset="-128"/>
              </a:rPr>
              <a:t>Low latency for VM’s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ca. 20TB </a:t>
            </a:r>
            <a:r>
              <a:rPr lang="en-US" sz="1600" kern="1200" dirty="0" smtClean="0">
                <a:ea typeface="ＭＳ Ｐゴシック" charset="-128"/>
              </a:rPr>
              <a:t>Storage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80% </a:t>
            </a:r>
            <a:r>
              <a:rPr lang="en-US" sz="1600" kern="1200" dirty="0" smtClean="0">
                <a:ea typeface="ＭＳ Ｐゴシック" charset="-128"/>
              </a:rPr>
              <a:t>writes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 smtClean="0">
                <a:ea typeface="ＭＳ Ｐゴシック" charset="-128"/>
              </a:rPr>
              <a:t>Existing desktops will be migrated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 smtClean="0">
                <a:ea typeface="ＭＳ Ｐゴシック" charset="-128"/>
              </a:rPr>
              <a:t>persistent </a:t>
            </a:r>
            <a:r>
              <a:rPr lang="en-US" sz="1600" kern="1200" dirty="0">
                <a:ea typeface="ＭＳ Ｐゴシック" charset="-128"/>
              </a:rPr>
              <a:t>Desktops</a:t>
            </a: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Boot Storms</a:t>
            </a:r>
          </a:p>
          <a:p>
            <a:pPr marL="242310" lvl="2" indent="0" defTabSz="457200">
              <a:buSzPct val="100000"/>
            </a:pPr>
            <a:endParaRPr lang="en-US" b="1" dirty="0">
              <a:solidFill>
                <a:srgbClr val="000000"/>
              </a:solidFill>
            </a:endParaRPr>
          </a:p>
          <a:p>
            <a:pPr marL="284163" lvl="1" indent="-284163" defTabSz="457200">
              <a:spcBef>
                <a:spcPts val="500"/>
              </a:spcBef>
              <a:buSzPct val="60000"/>
              <a:buFont typeface="Wingdings" charset="2"/>
              <a:buChar char=""/>
              <a:defRPr/>
            </a:pPr>
            <a:r>
              <a:rPr lang="en-US" sz="2100" b="1" dirty="0">
                <a:ea typeface="ＭＳ Ｐゴシック" charset="-128"/>
              </a:rPr>
              <a:t>Design:</a:t>
            </a: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2x </a:t>
            </a:r>
            <a:r>
              <a:rPr lang="en-US" sz="1600" kern="1200" dirty="0" err="1" smtClean="0">
                <a:ea typeface="ＭＳ Ｐゴシック" charset="-128"/>
              </a:rPr>
              <a:t>Maguay</a:t>
            </a:r>
            <a:r>
              <a:rPr lang="en-US" sz="1600" kern="1200" dirty="0" smtClean="0">
                <a:ea typeface="ＭＳ Ｐゴシック" charset="-128"/>
              </a:rPr>
              <a:t> </a:t>
            </a:r>
            <a:r>
              <a:rPr lang="en-US" sz="1600" kern="1200" dirty="0" err="1" smtClean="0">
                <a:ea typeface="ＭＳ Ｐゴシック" charset="-128"/>
              </a:rPr>
              <a:t>eXpertServer</a:t>
            </a:r>
            <a:r>
              <a:rPr lang="en-US" sz="1600" kern="1200" dirty="0" smtClean="0">
                <a:ea typeface="ＭＳ Ｐゴシック" charset="-128"/>
              </a:rPr>
              <a:t> 2U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2</a:t>
            </a:r>
            <a:r>
              <a:rPr lang="en-US" sz="1600" kern="1200" dirty="0" smtClean="0">
                <a:ea typeface="ＭＳ Ｐゴシック" charset="-128"/>
              </a:rPr>
              <a:t>x </a:t>
            </a:r>
            <a:r>
              <a:rPr lang="ro-RO" sz="1600" dirty="0"/>
              <a:t>Intel </a:t>
            </a:r>
            <a:r>
              <a:rPr lang="de-DE" sz="1600" dirty="0" err="1" smtClean="0"/>
              <a:t>Maguay</a:t>
            </a:r>
            <a:r>
              <a:rPr lang="de-DE" sz="1600" smtClean="0"/>
              <a:t> 1600</a:t>
            </a:r>
            <a:r>
              <a:rPr lang="ro-RO" sz="1600" smtClean="0"/>
              <a:t> </a:t>
            </a:r>
            <a:r>
              <a:rPr lang="de-DE" sz="1600" dirty="0" smtClean="0"/>
              <a:t>24</a:t>
            </a:r>
            <a:r>
              <a:rPr lang="en-US" sz="1600" kern="1200" dirty="0" smtClean="0">
                <a:ea typeface="ＭＳ Ｐゴシック" charset="-128"/>
              </a:rPr>
              <a:t> </a:t>
            </a:r>
            <a:r>
              <a:rPr lang="en-US" sz="1600" kern="1200" dirty="0">
                <a:ea typeface="ＭＳ Ｐゴシック" charset="-128"/>
              </a:rPr>
              <a:t>Disk JBOD’s</a:t>
            </a: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 smtClean="0">
                <a:ea typeface="ＭＳ Ｐゴシック" charset="-128"/>
              </a:rPr>
              <a:t>40x </a:t>
            </a:r>
            <a:r>
              <a:rPr lang="en-US" sz="1600" kern="1200" dirty="0">
                <a:ea typeface="ＭＳ Ｐゴシック" charset="-128"/>
              </a:rPr>
              <a:t>1TB </a:t>
            </a:r>
            <a:r>
              <a:rPr lang="en-US" sz="1600" kern="1200" dirty="0" smtClean="0">
                <a:ea typeface="ＭＳ Ｐゴシック" charset="-128"/>
              </a:rPr>
              <a:t>Discs mirrored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 smtClean="0">
                <a:ea typeface="ＭＳ Ｐゴシック" charset="-128"/>
              </a:rPr>
              <a:t>2x </a:t>
            </a:r>
            <a:r>
              <a:rPr lang="en-US" sz="1600" kern="1200" dirty="0">
                <a:ea typeface="ＭＳ Ｐゴシック" charset="-128"/>
              </a:rPr>
              <a:t>1TB </a:t>
            </a:r>
            <a:r>
              <a:rPr lang="en-US" sz="1600" kern="1200" dirty="0" smtClean="0">
                <a:ea typeface="ＭＳ Ｐゴシック" charset="-128"/>
              </a:rPr>
              <a:t>Discs as </a:t>
            </a:r>
            <a:r>
              <a:rPr lang="en-US" sz="1600" kern="1200" dirty="0" err="1">
                <a:ea typeface="ＭＳ Ｐゴシック" charset="-128"/>
              </a:rPr>
              <a:t>Hotspare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 smtClean="0">
                <a:ea typeface="ＭＳ Ｐゴシック" charset="-128"/>
              </a:rPr>
              <a:t>2x </a:t>
            </a:r>
            <a:r>
              <a:rPr lang="en-US" sz="1600" kern="1200" dirty="0">
                <a:ea typeface="ＭＳ Ｐゴシック" charset="-128"/>
              </a:rPr>
              <a:t>STEC </a:t>
            </a:r>
            <a:r>
              <a:rPr lang="en-US" sz="1600" kern="1200" dirty="0" err="1">
                <a:ea typeface="ＭＳ Ｐゴシック" charset="-128"/>
              </a:rPr>
              <a:t>ZeusRAM</a:t>
            </a:r>
            <a:r>
              <a:rPr lang="en-US" sz="1600" kern="1200" dirty="0">
                <a:ea typeface="ＭＳ Ｐゴシック" charset="-128"/>
              </a:rPr>
              <a:t> </a:t>
            </a:r>
            <a:r>
              <a:rPr lang="en-US" sz="1600" kern="1200" dirty="0" smtClean="0">
                <a:ea typeface="ＭＳ Ｐゴシック" charset="-128"/>
              </a:rPr>
              <a:t>as </a:t>
            </a:r>
            <a:r>
              <a:rPr lang="en-US" sz="1600" kern="1200" dirty="0">
                <a:ea typeface="ＭＳ Ｐゴシック" charset="-128"/>
              </a:rPr>
              <a:t>ZIL </a:t>
            </a:r>
            <a:r>
              <a:rPr lang="en-US" sz="1600" kern="1200" dirty="0" smtClean="0">
                <a:ea typeface="ＭＳ Ｐゴシック" charset="-128"/>
              </a:rPr>
              <a:t>(write cache)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 smtClean="0">
                <a:ea typeface="ＭＳ Ｐゴシック" charset="-128"/>
              </a:rPr>
              <a:t>4x </a:t>
            </a:r>
            <a:r>
              <a:rPr lang="en-US" sz="1600" kern="1200" dirty="0">
                <a:ea typeface="ＭＳ Ｐゴシック" charset="-128"/>
              </a:rPr>
              <a:t>400GB SSD </a:t>
            </a:r>
            <a:r>
              <a:rPr lang="en-US" sz="1600" kern="1200" dirty="0" smtClean="0">
                <a:ea typeface="ＭＳ Ｐゴシック" charset="-128"/>
              </a:rPr>
              <a:t>as </a:t>
            </a:r>
            <a:r>
              <a:rPr lang="en-US" sz="1600" kern="1200" dirty="0">
                <a:ea typeface="ＭＳ Ｐゴシック" charset="-128"/>
              </a:rPr>
              <a:t>L2ARC </a:t>
            </a:r>
            <a:r>
              <a:rPr lang="en-US" sz="1600" kern="1200" dirty="0" smtClean="0">
                <a:ea typeface="ＭＳ Ｐゴシック" charset="-128"/>
              </a:rPr>
              <a:t>(read cache)</a:t>
            </a:r>
            <a:endParaRPr lang="en-US" sz="1600" kern="1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2225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 tIns="26741"/>
          <a:lstStyle/>
          <a:p>
            <a:pPr>
              <a:tabLst>
                <a:tab pos="608013" algn="l"/>
                <a:tab pos="1217613" algn="l"/>
                <a:tab pos="1827213" algn="l"/>
                <a:tab pos="2436813" algn="l"/>
                <a:tab pos="3046413" algn="l"/>
                <a:tab pos="3656013" algn="l"/>
                <a:tab pos="4265613" algn="l"/>
                <a:tab pos="4875213" algn="l"/>
                <a:tab pos="5484813" algn="l"/>
                <a:tab pos="6096000" algn="l"/>
              </a:tabLst>
            </a:pPr>
            <a:r>
              <a:rPr lang="en-US" sz="2900" dirty="0" smtClean="0">
                <a:latin typeface="Helvetica" pitchFamily="34" charset="0"/>
                <a:cs typeface="Helvetica" pitchFamily="34" charset="0"/>
              </a:rPr>
              <a:t>Building Block Backup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76799"/>
          </a:xfrm>
        </p:spPr>
        <p:txBody>
          <a:bodyPr>
            <a:normAutofit/>
          </a:bodyPr>
          <a:lstStyle/>
          <a:p>
            <a:pPr marL="284163" lvl="1" indent="-284163" defTabSz="457200">
              <a:spcBef>
                <a:spcPts val="500"/>
              </a:spcBef>
              <a:buSzPct val="60000"/>
              <a:buFont typeface="Wingdings" charset="2"/>
              <a:buChar char=""/>
              <a:defRPr/>
            </a:pPr>
            <a:r>
              <a:rPr lang="en-US" sz="2100" b="1" dirty="0" smtClean="0">
                <a:ea typeface="ＭＳ Ｐゴシック" charset="-128"/>
              </a:rPr>
              <a:t>Requirements:</a:t>
            </a:r>
            <a:endParaRPr lang="en-US" sz="2100" b="1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 smtClean="0">
                <a:ea typeface="ＭＳ Ｐゴシック" charset="-128"/>
              </a:rPr>
              <a:t>Replacement of existing </a:t>
            </a:r>
            <a:r>
              <a:rPr lang="en-US" sz="1600" kern="1200" dirty="0">
                <a:ea typeface="ＭＳ Ｐゴシック" charset="-128"/>
              </a:rPr>
              <a:t>VTL’s</a:t>
            </a: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 smtClean="0">
                <a:ea typeface="ＭＳ Ｐゴシック" charset="-128"/>
              </a:rPr>
              <a:t>NFS mount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ca. 550TB </a:t>
            </a:r>
            <a:r>
              <a:rPr lang="en-US" sz="1600" kern="1200" dirty="0" smtClean="0">
                <a:ea typeface="ＭＳ Ｐゴシック" charset="-128"/>
              </a:rPr>
              <a:t>storage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 smtClean="0">
                <a:ea typeface="ＭＳ Ｐゴシック" charset="-128"/>
              </a:rPr>
              <a:t>2GByte/s writes data throughput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128k </a:t>
            </a:r>
            <a:r>
              <a:rPr lang="en-US" sz="1600" kern="1200" dirty="0" err="1">
                <a:ea typeface="ＭＳ Ｐゴシック" charset="-128"/>
              </a:rPr>
              <a:t>b</a:t>
            </a:r>
            <a:r>
              <a:rPr lang="en-US" sz="1600" kern="1200" dirty="0" err="1" smtClean="0">
                <a:ea typeface="ＭＳ Ｐゴシック" charset="-128"/>
              </a:rPr>
              <a:t>locksize</a:t>
            </a:r>
            <a:r>
              <a:rPr lang="en-US" sz="1600" kern="1200" dirty="0" smtClean="0">
                <a:ea typeface="ＭＳ Ｐゴシック" charset="-128"/>
              </a:rPr>
              <a:t> 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 smtClean="0">
                <a:ea typeface="ＭＳ Ｐゴシック" charset="-128"/>
              </a:rPr>
              <a:t>100% </a:t>
            </a:r>
            <a:r>
              <a:rPr lang="en-US" sz="1600" kern="1200" dirty="0" err="1" smtClean="0">
                <a:ea typeface="ＭＳ Ｐゴシック" charset="-128"/>
              </a:rPr>
              <a:t>sequentiel</a:t>
            </a:r>
            <a:endParaRPr lang="en-US" sz="1600" kern="1200" dirty="0">
              <a:ea typeface="ＭＳ Ｐゴシック" charset="-128"/>
            </a:endParaRPr>
          </a:p>
          <a:p>
            <a:pPr marL="242310" lvl="2" indent="0" defTabSz="457200">
              <a:buSzPct val="100000"/>
            </a:pPr>
            <a:endParaRPr lang="en-US" b="1" dirty="0">
              <a:solidFill>
                <a:srgbClr val="000000"/>
              </a:solidFill>
            </a:endParaRPr>
          </a:p>
          <a:p>
            <a:pPr marL="284163" lvl="1" indent="-284163" defTabSz="457200">
              <a:spcBef>
                <a:spcPts val="500"/>
              </a:spcBef>
              <a:buSzPct val="60000"/>
              <a:buFont typeface="Wingdings" charset="2"/>
              <a:buChar char=""/>
              <a:defRPr/>
            </a:pPr>
            <a:r>
              <a:rPr lang="en-US" sz="2100" b="1" dirty="0">
                <a:ea typeface="ＭＳ Ｐゴシック" charset="-128"/>
              </a:rPr>
              <a:t>Design:</a:t>
            </a: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 err="1" smtClean="0">
                <a:ea typeface="ＭＳ Ｐゴシック" charset="-128"/>
              </a:rPr>
              <a:t>Maguay</a:t>
            </a:r>
            <a:r>
              <a:rPr lang="en-US" sz="1600" kern="1200" dirty="0" smtClean="0">
                <a:ea typeface="ＭＳ Ｐゴシック" charset="-128"/>
              </a:rPr>
              <a:t> </a:t>
            </a:r>
            <a:r>
              <a:rPr lang="en-US" sz="1600" kern="1200" dirty="0" err="1" smtClean="0">
                <a:ea typeface="ＭＳ Ｐゴシック" charset="-128"/>
              </a:rPr>
              <a:t>eXpertServer</a:t>
            </a:r>
            <a:r>
              <a:rPr lang="en-US" sz="1600" kern="1200" dirty="0" smtClean="0">
                <a:ea typeface="ＭＳ Ｐゴシック" charset="-128"/>
              </a:rPr>
              <a:t> 2U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4</a:t>
            </a:r>
            <a:r>
              <a:rPr lang="en-US" sz="1600" kern="1200" dirty="0" smtClean="0">
                <a:ea typeface="ＭＳ Ｐゴシック" charset="-128"/>
              </a:rPr>
              <a:t>x </a:t>
            </a:r>
            <a:r>
              <a:rPr lang="pt-BR" sz="1600" kern="1200" dirty="0" smtClean="0">
                <a:ea typeface="ＭＳ Ｐゴシック" charset="-128"/>
              </a:rPr>
              <a:t>60 bay dual I/O JBOOD SAS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260 3TB Disks RAID-Z2 8+2</a:t>
            </a: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4 3TB Disks </a:t>
            </a:r>
            <a:r>
              <a:rPr lang="en-US" sz="1600" kern="1200" dirty="0" smtClean="0">
                <a:ea typeface="ＭＳ Ｐゴシック" charset="-128"/>
              </a:rPr>
              <a:t>as </a:t>
            </a:r>
            <a:r>
              <a:rPr lang="en-US" sz="1600" kern="1200" dirty="0" err="1">
                <a:ea typeface="ＭＳ Ｐゴシック" charset="-128"/>
              </a:rPr>
              <a:t>Coldspare</a:t>
            </a:r>
            <a:endParaRPr lang="en-US" sz="1600" kern="12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44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 tIns="26741"/>
          <a:lstStyle/>
          <a:p>
            <a:pPr>
              <a:tabLst>
                <a:tab pos="608013" algn="l"/>
                <a:tab pos="1217613" algn="l"/>
                <a:tab pos="1827213" algn="l"/>
                <a:tab pos="2436813" algn="l"/>
                <a:tab pos="3046413" algn="l"/>
                <a:tab pos="3656013" algn="l"/>
                <a:tab pos="4265613" algn="l"/>
                <a:tab pos="4875213" algn="l"/>
                <a:tab pos="5484813" algn="l"/>
                <a:tab pos="6096000" algn="l"/>
              </a:tabLst>
            </a:pPr>
            <a:r>
              <a:rPr lang="en-US" sz="2900" dirty="0" smtClean="0">
                <a:latin typeface="Helvetica" pitchFamily="34" charset="0"/>
                <a:cs typeface="Helvetica" pitchFamily="34" charset="0"/>
              </a:rPr>
              <a:t>Building Block VMware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76799"/>
          </a:xfrm>
        </p:spPr>
        <p:txBody>
          <a:bodyPr>
            <a:normAutofit/>
          </a:bodyPr>
          <a:lstStyle/>
          <a:p>
            <a:pPr marL="284163" lvl="1" indent="-284163" defTabSz="457200">
              <a:spcBef>
                <a:spcPts val="500"/>
              </a:spcBef>
              <a:buSzPct val="60000"/>
              <a:buFont typeface="Wingdings" charset="2"/>
              <a:buChar char=""/>
              <a:defRPr/>
            </a:pPr>
            <a:r>
              <a:rPr lang="en-US" sz="2100" b="1" dirty="0" smtClean="0">
                <a:ea typeface="ＭＳ Ｐゴシック" charset="-128"/>
              </a:rPr>
              <a:t>Requirements:</a:t>
            </a:r>
            <a:endParaRPr lang="en-US" sz="2100" b="1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 smtClean="0">
                <a:ea typeface="ＭＳ Ｐゴシック" charset="-128"/>
              </a:rPr>
              <a:t>NFS mount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ca. 350TB </a:t>
            </a:r>
            <a:r>
              <a:rPr lang="en-US" sz="1600" kern="1200" dirty="0" smtClean="0">
                <a:ea typeface="ＭＳ Ｐゴシック" charset="-128"/>
              </a:rPr>
              <a:t>storage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 smtClean="0">
                <a:ea typeface="ＭＳ Ｐゴシック" charset="-128"/>
              </a:rPr>
              <a:t>Cost per </a:t>
            </a:r>
            <a:r>
              <a:rPr lang="en-US" sz="1600" kern="1200" dirty="0">
                <a:ea typeface="ＭＳ Ｐゴシック" charset="-128"/>
              </a:rPr>
              <a:t>TB </a:t>
            </a:r>
            <a:r>
              <a:rPr lang="en-US" sz="1600" kern="1200" dirty="0" smtClean="0">
                <a:ea typeface="ＭＳ Ｐゴシック" charset="-128"/>
              </a:rPr>
              <a:t>are very important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500 VM’s </a:t>
            </a:r>
            <a:r>
              <a:rPr lang="en-US" sz="1600" kern="1200" dirty="0" smtClean="0">
                <a:ea typeface="ＭＳ Ｐゴシック" charset="-128"/>
              </a:rPr>
              <a:t>with different load</a:t>
            </a:r>
            <a:endParaRPr lang="en-US" sz="1600" kern="1200" dirty="0">
              <a:ea typeface="ＭＳ Ｐゴシック" charset="-128"/>
            </a:endParaRPr>
          </a:p>
          <a:p>
            <a:pPr marL="242310" lvl="2" indent="0" defTabSz="457200">
              <a:buSzPct val="100000"/>
            </a:pPr>
            <a:endParaRPr lang="en-US" b="1" dirty="0">
              <a:solidFill>
                <a:srgbClr val="000000"/>
              </a:solidFill>
            </a:endParaRPr>
          </a:p>
          <a:p>
            <a:pPr marL="242310" lvl="2" indent="0" defTabSz="457200">
              <a:buSzPct val="100000"/>
            </a:pPr>
            <a:endParaRPr lang="en-US" b="1" dirty="0">
              <a:solidFill>
                <a:srgbClr val="000000"/>
              </a:solidFill>
            </a:endParaRPr>
          </a:p>
          <a:p>
            <a:pPr marL="284163" lvl="1" indent="-284163" defTabSz="457200">
              <a:spcBef>
                <a:spcPts val="500"/>
              </a:spcBef>
              <a:buSzPct val="60000"/>
              <a:buFont typeface="Wingdings" charset="2"/>
              <a:buChar char=""/>
              <a:defRPr/>
            </a:pPr>
            <a:r>
              <a:rPr lang="en-US" sz="2100" b="1" dirty="0">
                <a:ea typeface="ＭＳ Ｐゴシック" charset="-128"/>
              </a:rPr>
              <a:t>Design:</a:t>
            </a: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2x </a:t>
            </a:r>
            <a:r>
              <a:rPr lang="en-US" sz="1600" kern="1200" dirty="0" err="1" smtClean="0">
                <a:ea typeface="ＭＳ Ｐゴシック" charset="-128"/>
              </a:rPr>
              <a:t>Maguay</a:t>
            </a:r>
            <a:r>
              <a:rPr lang="en-US" sz="1600" kern="1200" dirty="0" smtClean="0">
                <a:ea typeface="ＭＳ Ｐゴシック" charset="-128"/>
              </a:rPr>
              <a:t> </a:t>
            </a:r>
            <a:r>
              <a:rPr lang="en-US" sz="1600" kern="1200" dirty="0" err="1" smtClean="0">
                <a:ea typeface="ＭＳ Ｐゴシック" charset="-128"/>
              </a:rPr>
              <a:t>eXpertServer</a:t>
            </a:r>
            <a:r>
              <a:rPr lang="en-US" sz="1600" kern="1200" dirty="0" smtClean="0">
                <a:ea typeface="ＭＳ Ｐゴシック" charset="-128"/>
              </a:rPr>
              <a:t> 2U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3</a:t>
            </a:r>
            <a:r>
              <a:rPr lang="en-US" sz="1600" kern="1200" dirty="0" smtClean="0">
                <a:ea typeface="ＭＳ Ｐゴシック" charset="-128"/>
              </a:rPr>
              <a:t>x </a:t>
            </a:r>
            <a:r>
              <a:rPr lang="pt-BR" sz="1600" kern="1200" dirty="0" smtClean="0">
                <a:ea typeface="ＭＳ Ｐゴシック" charset="-128"/>
              </a:rPr>
              <a:t>60 bay dual I/O JBOOD SAS</a:t>
            </a:r>
            <a:r>
              <a:rPr lang="en-US" sz="1600" kern="1200" dirty="0" smtClean="0">
                <a:ea typeface="ＭＳ Ｐゴシック" charset="-128"/>
              </a:rPr>
              <a:t> </a:t>
            </a:r>
            <a:r>
              <a:rPr lang="en-US" sz="1600" kern="1200" dirty="0" smtClean="0">
                <a:ea typeface="ＭＳ Ｐゴシック" charset="-128"/>
              </a:rPr>
              <a:t>60 </a:t>
            </a:r>
            <a:r>
              <a:rPr lang="en-US" sz="1600" kern="1200" dirty="0">
                <a:ea typeface="ＭＳ Ｐゴシック" charset="-128"/>
              </a:rPr>
              <a:t>Disk JBOD’s</a:t>
            </a: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168 3TB Disks RAID-Z2 4+2</a:t>
            </a: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4 3TB Disks </a:t>
            </a:r>
            <a:r>
              <a:rPr lang="en-US" sz="1600" kern="1200" dirty="0" err="1">
                <a:ea typeface="ＭＳ Ｐゴシック" charset="-128"/>
              </a:rPr>
              <a:t>als</a:t>
            </a:r>
            <a:r>
              <a:rPr lang="en-US" sz="1600" kern="1200" dirty="0">
                <a:ea typeface="ＭＳ Ｐゴシック" charset="-128"/>
              </a:rPr>
              <a:t> </a:t>
            </a:r>
            <a:r>
              <a:rPr lang="en-US" sz="1600" kern="1200" dirty="0" err="1">
                <a:ea typeface="ＭＳ Ｐゴシック" charset="-128"/>
              </a:rPr>
              <a:t>Hotspare</a:t>
            </a:r>
            <a:endParaRPr lang="en-US" sz="1600" kern="1200" dirty="0">
              <a:ea typeface="ＭＳ Ｐゴシック" charset="-128"/>
            </a:endParaRP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4 STEC </a:t>
            </a:r>
            <a:r>
              <a:rPr lang="en-US" sz="1600" kern="1200" dirty="0" err="1">
                <a:ea typeface="ＭＳ Ｐゴシック" charset="-128"/>
              </a:rPr>
              <a:t>ZeusRAM</a:t>
            </a:r>
            <a:r>
              <a:rPr lang="en-US" sz="1600" kern="1200" dirty="0">
                <a:ea typeface="ＭＳ Ｐゴシック" charset="-128"/>
              </a:rPr>
              <a:t> </a:t>
            </a:r>
            <a:r>
              <a:rPr lang="en-US" sz="1600" kern="1200" dirty="0" err="1">
                <a:ea typeface="ＭＳ Ｐゴシック" charset="-128"/>
              </a:rPr>
              <a:t>als</a:t>
            </a:r>
            <a:r>
              <a:rPr lang="en-US" sz="1600" kern="1200" dirty="0">
                <a:ea typeface="ＭＳ Ｐゴシック" charset="-128"/>
              </a:rPr>
              <a:t> ZIL (</a:t>
            </a:r>
            <a:r>
              <a:rPr lang="en-US" sz="1600" kern="1200" dirty="0" err="1">
                <a:ea typeface="ＭＳ Ｐゴシック" charset="-128"/>
              </a:rPr>
              <a:t>Schreibcache</a:t>
            </a:r>
            <a:r>
              <a:rPr lang="en-US" sz="1600" kern="1200" dirty="0">
                <a:ea typeface="ＭＳ Ｐゴシック" charset="-128"/>
              </a:rPr>
              <a:t>)</a:t>
            </a:r>
          </a:p>
          <a:p>
            <a:pPr marL="619826" lvl="1" indent="-342900" defTabSz="457200">
              <a:buSzPct val="100000"/>
              <a:buFontTx/>
              <a:buChar char="-"/>
              <a:defRPr/>
            </a:pPr>
            <a:r>
              <a:rPr lang="en-US" sz="1600" kern="1200" dirty="0">
                <a:ea typeface="ＭＳ Ｐゴシック" charset="-128"/>
              </a:rPr>
              <a:t>4 400GB SSD </a:t>
            </a:r>
            <a:r>
              <a:rPr lang="en-US" sz="1600" kern="1200" dirty="0" err="1">
                <a:ea typeface="ＭＳ Ｐゴシック" charset="-128"/>
              </a:rPr>
              <a:t>als</a:t>
            </a:r>
            <a:r>
              <a:rPr lang="en-US" sz="1600" kern="1200" dirty="0">
                <a:ea typeface="ＭＳ Ｐゴシック" charset="-128"/>
              </a:rPr>
              <a:t> L2ARC (</a:t>
            </a:r>
            <a:r>
              <a:rPr lang="en-US" sz="1600" kern="1200" dirty="0" err="1">
                <a:ea typeface="ＭＳ Ｐゴシック" charset="-128"/>
              </a:rPr>
              <a:t>Lesecache</a:t>
            </a:r>
            <a:r>
              <a:rPr lang="en-US" sz="1600" kern="1200" dirty="0">
                <a:ea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4269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gray">
          <a:xfrm>
            <a:off x="4629807" y="3302003"/>
            <a:ext cx="4124476" cy="25580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 bwMode="gray">
          <a:xfrm>
            <a:off x="359934" y="3296656"/>
            <a:ext cx="4124476" cy="25580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IDC Perspective on Unified Scale-Up &amp; Object Segments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gray">
          <a:xfrm>
            <a:off x="352676" y="1282096"/>
            <a:ext cx="4124476" cy="1831563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4617458" y="1277258"/>
            <a:ext cx="4124476" cy="1837584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200" y="1376123"/>
            <a:ext cx="3229429" cy="763286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+mn-lt"/>
                <a:cs typeface="Century Gothic"/>
              </a:rPr>
              <a:t>Unified Scale-Up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+mn-lt"/>
                <a:cs typeface="Century Gothic"/>
              </a:rPr>
              <a:t>Block and 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9173" y="1442963"/>
            <a:ext cx="3229429" cy="763286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+mn-lt"/>
                <a:cs typeface="Century Gothic"/>
              </a:rPr>
              <a:t>Scale-Out Object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+mn-lt"/>
                <a:cs typeface="Century Gothic"/>
              </a:rPr>
              <a:t>Block and File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295" y="3525953"/>
            <a:ext cx="3785809" cy="209134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Century Gothic"/>
              </a:rPr>
              <a:t>2013 Market Size                 $12 Billion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Century Gothic"/>
              </a:rPr>
              <a:t>2013 Shipped Capacity            10.1 EB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Century Gothic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Century Gothic"/>
              </a:rPr>
              <a:t>2017 Market Size                $11 Billion*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Century Gothic"/>
              </a:rPr>
              <a:t>2017 </a:t>
            </a:r>
            <a:r>
              <a:rPr lang="en-US" dirty="0">
                <a:solidFill>
                  <a:schemeClr val="bg1"/>
                </a:solidFill>
                <a:latin typeface="+mn-lt"/>
                <a:cs typeface="Century Gothic"/>
              </a:rPr>
              <a:t>Shipped Capacity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Century Gothic"/>
              </a:rPr>
              <a:t>           27.5 EB*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bg1"/>
              </a:solidFill>
              <a:latin typeface="+mn-lt"/>
              <a:cs typeface="Century Gothic"/>
            </a:endParaRP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Century Gothic"/>
              </a:rPr>
              <a:t>2012-2017 Rev CAGR                  - 2%</a:t>
            </a:r>
            <a:endParaRPr lang="en-US" dirty="0">
              <a:solidFill>
                <a:schemeClr val="bg1"/>
              </a:solidFill>
              <a:latin typeface="+mn-lt"/>
              <a:cs typeface="Century Gothic"/>
            </a:endParaRPr>
          </a:p>
          <a:p>
            <a:pPr algn="l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Century Gothic"/>
              </a:rPr>
              <a:t>2012-2017 Capacity CAGR     28.9%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909" y="2310184"/>
            <a:ext cx="3785809" cy="59554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Century Gothic"/>
              </a:rPr>
              <a:t>Active market disruption, with shift to SDS, scale-out and cloud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8885" y="3525953"/>
            <a:ext cx="3785809" cy="209134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Century Gothic"/>
              </a:rPr>
              <a:t>2013 Market Size                 $8.4 Billion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Century Gothic"/>
              </a:rPr>
              <a:t>2013 Shipped Capacity              22.7 EB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Century Gothic"/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Century Gothic"/>
              </a:rPr>
              <a:t>2017 Market Size             $21.7 Billion*</a:t>
            </a: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Century Gothic"/>
              </a:rPr>
              <a:t>2017 </a:t>
            </a:r>
            <a:r>
              <a:rPr lang="en-US" dirty="0">
                <a:solidFill>
                  <a:schemeClr val="bg1"/>
                </a:solidFill>
                <a:latin typeface="+mn-lt"/>
                <a:cs typeface="Century Gothic"/>
              </a:rPr>
              <a:t>Shipped Capacity </a:t>
            </a:r>
            <a:r>
              <a:rPr lang="en-US" dirty="0" smtClean="0">
                <a:solidFill>
                  <a:schemeClr val="bg1"/>
                </a:solidFill>
                <a:latin typeface="+mn-lt"/>
                <a:cs typeface="Century Gothic"/>
              </a:rPr>
              <a:t>         117.3 EB*</a:t>
            </a:r>
          </a:p>
          <a:p>
            <a:pPr algn="l">
              <a:lnSpc>
                <a:spcPct val="90000"/>
              </a:lnSpc>
            </a:pPr>
            <a:endParaRPr lang="en-US" dirty="0">
              <a:solidFill>
                <a:schemeClr val="bg1"/>
              </a:solidFill>
              <a:latin typeface="+mn-lt"/>
              <a:cs typeface="Century Gothic"/>
            </a:endParaRPr>
          </a:p>
          <a:p>
            <a:pPr algn="l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  <a:latin typeface="+mn-lt"/>
                <a:cs typeface="Century Gothic"/>
              </a:rPr>
              <a:t>2012-2017 Rev CAGR                  27.2%</a:t>
            </a:r>
            <a:endParaRPr lang="en-US" dirty="0">
              <a:solidFill>
                <a:schemeClr val="bg1"/>
              </a:solidFill>
              <a:latin typeface="+mn-lt"/>
              <a:cs typeface="Century Gothic"/>
            </a:endParaRPr>
          </a:p>
          <a:p>
            <a:pPr algn="l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+mn-lt"/>
                <a:cs typeface="Century Gothic"/>
              </a:rPr>
              <a:t>2012-2017 Capacity CAGR        55.3%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18239" y="2310184"/>
            <a:ext cx="3785809" cy="59554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FFFF"/>
                </a:solidFill>
                <a:latin typeface="+mn-lt"/>
                <a:cs typeface="Century Gothic"/>
              </a:rPr>
              <a:t>Foundation for next generation hyper-scale infrastructure and apps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676" y="5958109"/>
            <a:ext cx="8394095" cy="2616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entury Gothic"/>
              </a:rPr>
              <a:t>Source: IDC #242287 Worldwide File and Object based Storage 2013-2017 Forecast</a:t>
            </a:r>
          </a:p>
        </p:txBody>
      </p:sp>
      <p:sp>
        <p:nvSpPr>
          <p:cNvPr id="3" name="Rectangle 2"/>
          <p:cNvSpPr/>
          <p:nvPr/>
        </p:nvSpPr>
        <p:spPr bwMode="gray">
          <a:xfrm>
            <a:off x="561477" y="5307264"/>
            <a:ext cx="3462422" cy="267368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4764514" y="5299244"/>
            <a:ext cx="3644229" cy="288757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55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Nothing Scale Out Storage – </a:t>
            </a:r>
            <a:r>
              <a:rPr lang="en-US" dirty="0" err="1" smtClean="0"/>
              <a:t>Isilon</a:t>
            </a:r>
            <a:r>
              <a:rPr lang="en-US" dirty="0" smtClean="0"/>
              <a:t> / </a:t>
            </a:r>
            <a:r>
              <a:rPr lang="en-US" dirty="0" err="1" smtClean="0"/>
              <a:t>NexentaEdge</a:t>
            </a:r>
            <a:endParaRPr lang="en-US" dirty="0"/>
          </a:p>
        </p:txBody>
      </p:sp>
      <p:pic>
        <p:nvPicPr>
          <p:cNvPr id="11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4987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 bwMode="auto">
          <a:xfrm>
            <a:off x="1809750" y="2216150"/>
            <a:ext cx="1602143" cy="660400"/>
          </a:xfrm>
          <a:prstGeom prst="roundRect">
            <a:avLst/>
          </a:prstGeom>
          <a:gradFill>
            <a:gsLst>
              <a:gs pos="0">
                <a:srgbClr val="037BB1"/>
              </a:gs>
              <a:gs pos="83000">
                <a:srgbClr val="0383BD">
                  <a:alpha val="64000"/>
                </a:srgbClr>
              </a:gs>
            </a:gsLst>
          </a:gradFill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VMware vSphere </a:t>
            </a:r>
          </a:p>
        </p:txBody>
      </p:sp>
      <p:pic>
        <p:nvPicPr>
          <p:cNvPr id="13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975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0962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8950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ICON_VirtTriangle_flat_Q40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900" y="2876550"/>
            <a:ext cx="14859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ICON_Server_flat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8988" y="3492960"/>
            <a:ext cx="1104168" cy="3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1388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 bwMode="auto">
          <a:xfrm>
            <a:off x="3486151" y="2216150"/>
            <a:ext cx="1602143" cy="660400"/>
          </a:xfrm>
          <a:prstGeom prst="roundRect">
            <a:avLst/>
          </a:prstGeom>
          <a:gradFill>
            <a:gsLst>
              <a:gs pos="0">
                <a:srgbClr val="037BB1"/>
              </a:gs>
              <a:gs pos="83000">
                <a:srgbClr val="0383BD">
                  <a:alpha val="64000"/>
                </a:srgbClr>
              </a:gs>
            </a:gsLst>
          </a:gradFill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VMware vSphere </a:t>
            </a:r>
          </a:p>
        </p:txBody>
      </p:sp>
      <p:pic>
        <p:nvPicPr>
          <p:cNvPr id="20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75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363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5351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ICON_VirtTriangle_flat_Q40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301" y="2876550"/>
            <a:ext cx="14859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ICON_Server_flat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5389" y="3492960"/>
            <a:ext cx="1104168" cy="3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7788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ounded Rectangle 25"/>
          <p:cNvSpPr/>
          <p:nvPr/>
        </p:nvSpPr>
        <p:spPr bwMode="auto">
          <a:xfrm>
            <a:off x="5162551" y="2216150"/>
            <a:ext cx="1602143" cy="660400"/>
          </a:xfrm>
          <a:prstGeom prst="roundRect">
            <a:avLst/>
          </a:prstGeom>
          <a:gradFill>
            <a:gsLst>
              <a:gs pos="0">
                <a:srgbClr val="037BB1"/>
              </a:gs>
              <a:gs pos="83000">
                <a:srgbClr val="0383BD">
                  <a:alpha val="64000"/>
                </a:srgbClr>
              </a:gs>
            </a:gsLst>
          </a:gradFill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VMware vSphere </a:t>
            </a:r>
          </a:p>
        </p:txBody>
      </p:sp>
      <p:pic>
        <p:nvPicPr>
          <p:cNvPr id="27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5775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3763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1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ICON_VirtTriangle_flat_Q40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1" y="2876550"/>
            <a:ext cx="14859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 descr="ICON_Server_flat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1789" y="3492960"/>
            <a:ext cx="1104168" cy="3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 descr="ICON_Server_flat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5208" y="4816317"/>
            <a:ext cx="1104168" cy="3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ICON_Server_flat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821766"/>
            <a:ext cx="1104168" cy="3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VMW_ICON_StorageArray_2D(F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12" y="5269657"/>
            <a:ext cx="1075988" cy="408632"/>
          </a:xfrm>
          <a:prstGeom prst="rect">
            <a:avLst/>
          </a:prstGeom>
        </p:spPr>
      </p:pic>
      <p:pic>
        <p:nvPicPr>
          <p:cNvPr id="39" name="Picture 38" descr="VMW_ICON_StorageArray_2D(F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5282098"/>
            <a:ext cx="1075988" cy="408632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 bwMode="gray">
          <a:xfrm>
            <a:off x="2785208" y="4085277"/>
            <a:ext cx="2862072" cy="52672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</a:gsLst>
            <a:lin ang="16200000" scaled="0"/>
            <a:tileRect/>
          </a:gradFill>
          <a:ln w="12700" cap="flat" cmpd="sng" algn="ctr">
            <a:solidFill>
              <a:srgbClr val="DD6F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File / Block Presentation</a:t>
            </a:r>
          </a:p>
        </p:txBody>
      </p:sp>
      <p:pic>
        <p:nvPicPr>
          <p:cNvPr id="40" name="Picture 8" descr="ICON_Server_flat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9582" y="4800600"/>
            <a:ext cx="1104168" cy="3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VMW_ICON_StorageArray_2D(F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83" y="5260932"/>
            <a:ext cx="1075988" cy="408632"/>
          </a:xfrm>
          <a:prstGeom prst="rect">
            <a:avLst/>
          </a:prstGeom>
        </p:spPr>
      </p:pic>
      <p:pic>
        <p:nvPicPr>
          <p:cNvPr id="44" name="Picture 8" descr="ICON_Server_flat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900" y="4800600"/>
            <a:ext cx="1104168" cy="3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 descr="VMW_ICON_StorageArray_2D(F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5260932"/>
            <a:ext cx="1075988" cy="40863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>
            <a:off x="4074579" y="5190507"/>
            <a:ext cx="336229" cy="0"/>
          </a:xfrm>
          <a:prstGeom prst="line">
            <a:avLst/>
          </a:prstGeom>
          <a:noFill/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72040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210" y="1130138"/>
            <a:ext cx="8319331" cy="5903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sz="2400" b="0" dirty="0" err="1" smtClean="0">
                <a:solidFill>
                  <a:schemeClr val="bg1"/>
                </a:solidFill>
              </a:rPr>
              <a:t>NexentaEdge</a:t>
            </a:r>
            <a:endParaRPr lang="en-US" sz="2400" b="0" dirty="0" smtClean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gray">
          <a:xfrm>
            <a:off x="223269" y="1130135"/>
            <a:ext cx="4288536" cy="5195804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209" y="5091323"/>
            <a:ext cx="8319331" cy="1222858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t" anchorCtr="1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8209" y="5150115"/>
            <a:ext cx="8319331" cy="1197047"/>
          </a:xfrm>
          <a:prstGeom prst="rect">
            <a:avLst/>
          </a:prstGeom>
          <a:noFill/>
          <a:effectLst/>
        </p:spPr>
        <p:txBody>
          <a:bodyPr wrap="square" rtlCol="0" anchor="t" anchorCtr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defRPr>
            </a:lvl1pPr>
          </a:lstStyle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High Performance Block, Object (S3 and Swift) and File Storage </a:t>
            </a:r>
            <a:endParaRPr lang="en-US" dirty="0" smtClean="0"/>
          </a:p>
          <a:p>
            <a:pPr algn="ctr"/>
            <a:r>
              <a:rPr lang="en-US" dirty="0" smtClean="0"/>
              <a:t>Ground up design delivering global inline </a:t>
            </a:r>
            <a:r>
              <a:rPr lang="en-US" dirty="0" err="1" smtClean="0"/>
              <a:t>deduplication</a:t>
            </a:r>
            <a:r>
              <a:rPr lang="en-US" dirty="0" smtClean="0"/>
              <a:t>,</a:t>
            </a:r>
          </a:p>
          <a:p>
            <a:pPr algn="ctr"/>
            <a:r>
              <a:rPr lang="en-US" dirty="0"/>
              <a:t>R</a:t>
            </a:r>
            <a:r>
              <a:rPr lang="en-US" dirty="0" smtClean="0"/>
              <a:t>eal time dynamic load balancing and no single point of failure</a:t>
            </a:r>
          </a:p>
          <a:p>
            <a:pPr algn="ctr"/>
            <a:r>
              <a:rPr lang="en-US" dirty="0" smtClean="0"/>
              <a:t> on scale out cluster of low cost industry standard hardware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Solutions to Your Storage Challenges</a:t>
            </a:r>
            <a:endParaRPr lang="en-US" dirty="0"/>
          </a:p>
        </p:txBody>
      </p:sp>
      <p:sp>
        <p:nvSpPr>
          <p:cNvPr id="29" name="Rectangle 37"/>
          <p:cNvSpPr/>
          <p:nvPr/>
        </p:nvSpPr>
        <p:spPr bwMode="gray">
          <a:xfrm flipV="1">
            <a:off x="1974942" y="2995126"/>
            <a:ext cx="5446182" cy="618971"/>
          </a:xfrm>
          <a:custGeom>
            <a:avLst/>
            <a:gdLst/>
            <a:ahLst/>
            <a:cxnLst/>
            <a:rect l="l" t="t" r="r" b="b"/>
            <a:pathLst>
              <a:path w="3582661" h="834329">
                <a:moveTo>
                  <a:pt x="5603" y="0"/>
                </a:moveTo>
                <a:lnTo>
                  <a:pt x="3582661" y="0"/>
                </a:lnTo>
                <a:lnTo>
                  <a:pt x="3582661" y="529192"/>
                </a:lnTo>
                <a:lnTo>
                  <a:pt x="3526384" y="529192"/>
                </a:lnTo>
                <a:lnTo>
                  <a:pt x="1790042" y="834329"/>
                </a:lnTo>
                <a:lnTo>
                  <a:pt x="53700" y="529192"/>
                </a:lnTo>
                <a:lnTo>
                  <a:pt x="5603" y="529192"/>
                </a:lnTo>
                <a:lnTo>
                  <a:pt x="5603" y="520740"/>
                </a:lnTo>
                <a:lnTo>
                  <a:pt x="0" y="519755"/>
                </a:lnTo>
                <a:lnTo>
                  <a:pt x="5603" y="519755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66000">
                <a:schemeClr val="bg1"/>
              </a:gs>
            </a:gsLst>
            <a:lin ang="16200000" scaled="0"/>
            <a:tileRect/>
          </a:gradFill>
          <a:ln w="12700" cap="flat" cmpd="sng" algn="ctr">
            <a:solidFill>
              <a:srgbClr val="DD6F1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075156" y="3735240"/>
            <a:ext cx="1155314" cy="1074973"/>
            <a:chOff x="1546534" y="3304922"/>
            <a:chExt cx="1540418" cy="1074973"/>
          </a:xfrm>
        </p:grpSpPr>
        <p:pic>
          <p:nvPicPr>
            <p:cNvPr id="31" name="Picture 30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6534" y="4048136"/>
              <a:ext cx="1540418" cy="33175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101120" y="3905455"/>
              <a:ext cx="541686" cy="148651"/>
            </a:xfrm>
            <a:prstGeom prst="rect">
              <a:avLst/>
            </a:prstGeom>
            <a:noFill/>
          </p:spPr>
          <p:txBody>
            <a:bodyPr vert="vert" wrap="square" rtlCol="0" anchor="ctr" anchorCtr="1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  <a:cs typeface="Century Gothic"/>
                </a:rPr>
                <a:t>…</a:t>
              </a:r>
            </a:p>
          </p:txBody>
        </p:sp>
        <p:pic>
          <p:nvPicPr>
            <p:cNvPr id="35" name="Picture 34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6534" y="3304922"/>
              <a:ext cx="1540418" cy="331759"/>
            </a:xfrm>
            <a:prstGeom prst="rect">
              <a:avLst/>
            </a:prstGeom>
          </p:spPr>
        </p:pic>
        <p:pic>
          <p:nvPicPr>
            <p:cNvPr id="36" name="Picture 35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6534" y="3605662"/>
              <a:ext cx="1540418" cy="331759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1981825" y="3255811"/>
            <a:ext cx="5439299" cy="346249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Century Gothic"/>
              </a:rPr>
              <a:t>Block, Object &amp; File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102471" y="3735240"/>
            <a:ext cx="1155314" cy="1074973"/>
            <a:chOff x="3969799" y="3306655"/>
            <a:chExt cx="1540418" cy="1074973"/>
          </a:xfrm>
        </p:grpSpPr>
        <p:pic>
          <p:nvPicPr>
            <p:cNvPr id="42" name="Picture 41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9799" y="4049869"/>
              <a:ext cx="1540418" cy="331759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4524385" y="3907188"/>
              <a:ext cx="541686" cy="148651"/>
            </a:xfrm>
            <a:prstGeom prst="rect">
              <a:avLst/>
            </a:prstGeom>
            <a:noFill/>
          </p:spPr>
          <p:txBody>
            <a:bodyPr vert="vert" wrap="square" rtlCol="0" anchor="ctr" anchorCtr="1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  <a:cs typeface="Century Gothic"/>
                </a:rPr>
                <a:t>…</a:t>
              </a:r>
            </a:p>
          </p:txBody>
        </p:sp>
        <p:pic>
          <p:nvPicPr>
            <p:cNvPr id="44" name="Picture 43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9799" y="3306655"/>
              <a:ext cx="1540418" cy="331759"/>
            </a:xfrm>
            <a:prstGeom prst="rect">
              <a:avLst/>
            </a:prstGeom>
          </p:spPr>
        </p:pic>
        <p:pic>
          <p:nvPicPr>
            <p:cNvPr id="53" name="Picture 52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69799" y="3607395"/>
              <a:ext cx="1540418" cy="331759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6129788" y="3735240"/>
            <a:ext cx="1155314" cy="1074973"/>
            <a:chOff x="6511451" y="3308389"/>
            <a:chExt cx="1540418" cy="1074973"/>
          </a:xfrm>
        </p:grpSpPr>
        <p:pic>
          <p:nvPicPr>
            <p:cNvPr id="58" name="Picture 57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1451" y="4051603"/>
              <a:ext cx="1540418" cy="33175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066037" y="3908922"/>
              <a:ext cx="541686" cy="148651"/>
            </a:xfrm>
            <a:prstGeom prst="rect">
              <a:avLst/>
            </a:prstGeom>
            <a:noFill/>
          </p:spPr>
          <p:txBody>
            <a:bodyPr vert="vert" wrap="square" rtlCol="0" anchor="ctr" anchorCtr="1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 smtClean="0">
                  <a:solidFill>
                    <a:schemeClr val="tx2"/>
                  </a:solidFill>
                  <a:latin typeface="+mn-lt"/>
                  <a:cs typeface="Century Gothic"/>
                </a:rPr>
                <a:t>…</a:t>
              </a:r>
            </a:p>
          </p:txBody>
        </p:sp>
        <p:pic>
          <p:nvPicPr>
            <p:cNvPr id="60" name="Picture 59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1451" y="3308389"/>
              <a:ext cx="1540418" cy="331759"/>
            </a:xfrm>
            <a:prstGeom prst="rect">
              <a:avLst/>
            </a:prstGeom>
          </p:spPr>
        </p:pic>
        <p:pic>
          <p:nvPicPr>
            <p:cNvPr id="61" name="Picture 60"/>
            <p:cNvPicPr/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11451" y="3609129"/>
              <a:ext cx="1540418" cy="331759"/>
            </a:xfrm>
            <a:prstGeom prst="rect">
              <a:avLst/>
            </a:prstGeom>
          </p:spPr>
        </p:pic>
      </p:grpSp>
      <p:sp>
        <p:nvSpPr>
          <p:cNvPr id="62" name="TextBox 61"/>
          <p:cNvSpPr txBox="1"/>
          <p:nvPr/>
        </p:nvSpPr>
        <p:spPr>
          <a:xfrm>
            <a:off x="3311312" y="4024781"/>
            <a:ext cx="710318" cy="346249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entury Gothic"/>
              </a:rPr>
              <a:t>…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338628" y="4024781"/>
            <a:ext cx="710318" cy="346249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entury Gothic"/>
              </a:rPr>
              <a:t>…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140" y="1838383"/>
            <a:ext cx="1186496" cy="118649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/>
          <a:srcRect l="8766" t="19127" r="3187" b="35191"/>
          <a:stretch/>
        </p:blipFill>
        <p:spPr>
          <a:xfrm>
            <a:off x="3833064" y="1924481"/>
            <a:ext cx="1783867" cy="9255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732" y="1840839"/>
            <a:ext cx="742799" cy="105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6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Object?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701561"/>
          </a:xfrm>
        </p:spPr>
        <p:txBody>
          <a:bodyPr/>
          <a:lstStyle/>
          <a:p>
            <a:r>
              <a:rPr lang="en-US" dirty="0" smtClean="0"/>
              <a:t>Why Object? Because it’s too hard to do File Systems at very large scale</a:t>
            </a:r>
          </a:p>
          <a:p>
            <a:r>
              <a:rPr lang="en-US" dirty="0" smtClean="0"/>
              <a:t>ZFS is great with unlimited namespace (file system size)</a:t>
            </a:r>
          </a:p>
          <a:p>
            <a:pPr lvl="1"/>
            <a:r>
              <a:rPr lang="en-US" dirty="0" smtClean="0"/>
              <a:t>But it’s ‘unlimited’ to a point…</a:t>
            </a:r>
          </a:p>
          <a:p>
            <a:pPr lvl="1"/>
            <a:r>
              <a:rPr lang="en-US" dirty="0" err="1" smtClean="0"/>
              <a:t>NetApp</a:t>
            </a:r>
            <a:r>
              <a:rPr lang="en-US" dirty="0" smtClean="0"/>
              <a:t> has a hard limit at 16TB</a:t>
            </a:r>
          </a:p>
          <a:p>
            <a:pPr lvl="1"/>
            <a:r>
              <a:rPr lang="en-US" dirty="0" smtClean="0"/>
              <a:t>So does VNX</a:t>
            </a:r>
          </a:p>
          <a:p>
            <a:r>
              <a:rPr lang="en-US" dirty="0" smtClean="0"/>
              <a:t>The hard part is ‘consistency’ during shared access – shared &amp; consistent =&gt; locking</a:t>
            </a:r>
          </a:p>
          <a:p>
            <a:pPr lvl="1"/>
            <a:r>
              <a:rPr lang="en-US" dirty="0" smtClean="0"/>
              <a:t>Locking slows things down</a:t>
            </a:r>
          </a:p>
          <a:p>
            <a:pPr lvl="1"/>
            <a:r>
              <a:rPr lang="en-US" dirty="0" smtClean="0"/>
              <a:t>Distributed locking (required if you’re going scale out) slows things down even more</a:t>
            </a:r>
          </a:p>
          <a:p>
            <a:r>
              <a:rPr lang="en-US" dirty="0" smtClean="0"/>
              <a:t>Object isn’t a file system and pushes the ‘consistency management’ problem to the application</a:t>
            </a:r>
          </a:p>
          <a:p>
            <a:pPr lvl="1"/>
            <a:r>
              <a:rPr lang="en-US" dirty="0" smtClean="0"/>
              <a:t>And that’s OK!!</a:t>
            </a:r>
          </a:p>
          <a:p>
            <a:pPr lvl="1"/>
            <a:r>
              <a:rPr lang="en-US" dirty="0" smtClean="0"/>
              <a:t>While the database that keeps track of your money at your favorite bank has to be highly consistent, most new app designed for cloud and mobile don’t.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97897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Object, Locking and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1672253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NexentaEdge</a:t>
            </a:r>
            <a:r>
              <a:rPr lang="en-US" sz="1800" dirty="0" smtClean="0"/>
              <a:t> is an Object stores</a:t>
            </a:r>
          </a:p>
          <a:p>
            <a:r>
              <a:rPr lang="en-US" sz="1800" dirty="0" smtClean="0"/>
              <a:t>It support Block access</a:t>
            </a:r>
          </a:p>
          <a:p>
            <a:r>
              <a:rPr lang="en-US" sz="1800" dirty="0" smtClean="0"/>
              <a:t>It will support File access</a:t>
            </a:r>
          </a:p>
          <a:p>
            <a:r>
              <a:rPr lang="en-US" sz="1800" dirty="0" smtClean="0"/>
              <a:t>But it will NEVER do file as well as </a:t>
            </a:r>
            <a:r>
              <a:rPr lang="en-US" sz="1800" dirty="0" err="1" smtClean="0"/>
              <a:t>NexentaStor</a:t>
            </a:r>
            <a:endParaRPr lang="en-US" sz="1800" dirty="0" smtClean="0"/>
          </a:p>
          <a:p>
            <a:pPr lvl="1"/>
            <a:r>
              <a:rPr lang="en-US" sz="1600" dirty="0" smtClean="0"/>
              <a:t>That’s a technical fact</a:t>
            </a:r>
          </a:p>
          <a:p>
            <a:pPr lvl="1"/>
            <a:r>
              <a:rPr lang="en-US" sz="1600" dirty="0" smtClean="0"/>
              <a:t>But that doesn’t mean that customers will always want file done as well as </a:t>
            </a:r>
            <a:r>
              <a:rPr lang="en-US" sz="1600" dirty="0" err="1" smtClean="0"/>
              <a:t>NexentaStor</a:t>
            </a:r>
            <a:endParaRPr lang="en-US" sz="1600" dirty="0" smtClean="0"/>
          </a:p>
          <a:p>
            <a:pPr lvl="1"/>
            <a:r>
              <a:rPr lang="en-US" sz="1600" dirty="0" smtClean="0"/>
              <a:t>Future applications and use cases might be satisfied with the “eventually consistent” </a:t>
            </a:r>
            <a:r>
              <a:rPr lang="en-US" sz="1600" dirty="0" err="1" smtClean="0"/>
              <a:t>NexentaEdge</a:t>
            </a:r>
            <a:endParaRPr lang="en-US" sz="1600" dirty="0" smtClean="0"/>
          </a:p>
          <a:p>
            <a:r>
              <a:rPr lang="en-US" sz="1800" dirty="0" err="1" smtClean="0"/>
              <a:t>NexentaEdge</a:t>
            </a:r>
            <a:r>
              <a:rPr lang="en-US" sz="1800" dirty="0" smtClean="0"/>
              <a:t> is unlikely to do small IO (typical of databases and VM </a:t>
            </a:r>
            <a:r>
              <a:rPr lang="en-US" sz="1800" dirty="0" err="1" smtClean="0"/>
              <a:t>backends</a:t>
            </a:r>
            <a:r>
              <a:rPr lang="en-US" sz="1800" dirty="0" smtClean="0"/>
              <a:t>) as well as </a:t>
            </a:r>
            <a:r>
              <a:rPr lang="en-US" sz="1800" dirty="0" err="1" smtClean="0"/>
              <a:t>NexentaStor</a:t>
            </a:r>
            <a:endParaRPr lang="en-US" sz="1800" dirty="0" smtClean="0"/>
          </a:p>
          <a:p>
            <a:r>
              <a:rPr lang="en-US" sz="1800" dirty="0" smtClean="0"/>
              <a:t>But on the other hand</a:t>
            </a:r>
          </a:p>
          <a:p>
            <a:pPr lvl="1"/>
            <a:r>
              <a:rPr lang="en-US" sz="1600" dirty="0" err="1" smtClean="0"/>
              <a:t>NexentaEdge</a:t>
            </a:r>
            <a:r>
              <a:rPr lang="en-US" sz="1600" dirty="0" smtClean="0"/>
              <a:t> is designed to scale to 10’s of petabytes</a:t>
            </a:r>
          </a:p>
          <a:p>
            <a:pPr lvl="1"/>
            <a:r>
              <a:rPr lang="en-US" sz="1600" dirty="0" err="1" smtClean="0"/>
              <a:t>NexentaEdge</a:t>
            </a:r>
            <a:r>
              <a:rPr lang="en-US" sz="1600" dirty="0" smtClean="0"/>
              <a:t> can run on extremely low cost hardware</a:t>
            </a:r>
          </a:p>
          <a:p>
            <a:pPr lvl="1"/>
            <a:r>
              <a:rPr lang="en-US" sz="1600" dirty="0" smtClean="0"/>
              <a:t>And still provide very good Block and Object (and eventually file) performance</a:t>
            </a:r>
          </a:p>
          <a:p>
            <a:r>
              <a:rPr lang="en-US" sz="1800" dirty="0" smtClean="0"/>
              <a:t>That’s how EMC sells VNX (scale up Block and File – good at small IO) and </a:t>
            </a:r>
            <a:r>
              <a:rPr lang="en-US" sz="1800" dirty="0" err="1" smtClean="0"/>
              <a:t>Isilon</a:t>
            </a:r>
            <a:r>
              <a:rPr lang="en-US" sz="1800" dirty="0" smtClean="0"/>
              <a:t> (Scale Out Block and File – good at large IO and streaming)</a:t>
            </a:r>
          </a:p>
        </p:txBody>
      </p:sp>
    </p:spTree>
    <p:extLst>
      <p:ext uri="{BB962C8B-B14F-4D97-AF65-F5344CB8AC3E}">
        <p14:creationId xmlns:p14="http://schemas.microsoft.com/office/powerpoint/2010/main" val="10574400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It All Together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743333"/>
              </p:ext>
            </p:extLst>
          </p:nvPr>
        </p:nvGraphicFramePr>
        <p:xfrm>
          <a:off x="720030" y="1328200"/>
          <a:ext cx="7774020" cy="421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505"/>
                <a:gridCol w="1943505"/>
                <a:gridCol w="1943505"/>
                <a:gridCol w="1943505"/>
              </a:tblGrid>
              <a:tr h="5215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Block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Block &amp; File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Unified Block &amp; File</a:t>
                      </a:r>
                      <a:endParaRPr lang="en-US" dirty="0"/>
                    </a:p>
                  </a:txBody>
                  <a:tcPr marL="68580" marR="68580"/>
                </a:tc>
              </a:tr>
              <a:tr h="2659112">
                <a:tc>
                  <a:txBody>
                    <a:bodyPr/>
                    <a:lstStyle/>
                    <a:p>
                      <a:r>
                        <a:rPr lang="en-US" dirty="0" smtClean="0"/>
                        <a:t>Scale-Up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EMC VMAX</a:t>
                      </a:r>
                    </a:p>
                    <a:p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HDS VSP</a:t>
                      </a:r>
                    </a:p>
                    <a:p>
                      <a:r>
                        <a:rPr lang="en-US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IBM DS8000</a:t>
                      </a:r>
                    </a:p>
                    <a:p>
                      <a:r>
                        <a:rPr lang="en-US" dirty="0" smtClean="0"/>
                        <a:t>IBM XIV</a:t>
                      </a:r>
                    </a:p>
                    <a:p>
                      <a:r>
                        <a:rPr lang="en-US" dirty="0" smtClean="0"/>
                        <a:t>HP 3PAR</a:t>
                      </a:r>
                    </a:p>
                    <a:p>
                      <a:r>
                        <a:rPr lang="en-US" dirty="0" smtClean="0"/>
                        <a:t>Dell </a:t>
                      </a:r>
                      <a:r>
                        <a:rPr lang="en-US" dirty="0" err="1" smtClean="0"/>
                        <a:t>Compellent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Pure Storage AFA</a:t>
                      </a:r>
                    </a:p>
                    <a:p>
                      <a:r>
                        <a:rPr lang="en-US" dirty="0" smtClean="0"/>
                        <a:t>Nimble (</a:t>
                      </a:r>
                      <a:r>
                        <a:rPr lang="en-US" dirty="0" err="1" smtClean="0"/>
                        <a:t>iSCSI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EMC VNX</a:t>
                      </a:r>
                    </a:p>
                    <a:p>
                      <a:r>
                        <a:rPr lang="en-US" dirty="0" smtClean="0"/>
                        <a:t>HDS HUS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NetApp</a:t>
                      </a:r>
                      <a:r>
                        <a:rPr lang="en-US" dirty="0" smtClean="0"/>
                        <a:t> FAS</a:t>
                      </a:r>
                    </a:p>
                    <a:p>
                      <a:r>
                        <a:rPr lang="en-US" dirty="0" err="1" smtClean="0"/>
                        <a:t>NexentaStor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Tegile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Windows Storage Server</a:t>
                      </a:r>
                      <a:endParaRPr lang="en-US" dirty="0"/>
                    </a:p>
                  </a:txBody>
                  <a:tcPr marL="68580" marR="68580"/>
                </a:tc>
              </a:tr>
              <a:tr h="900260">
                <a:tc>
                  <a:txBody>
                    <a:bodyPr/>
                    <a:lstStyle/>
                    <a:p>
                      <a:r>
                        <a:rPr lang="en-US" dirty="0" smtClean="0"/>
                        <a:t>Scale-Out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Dell </a:t>
                      </a:r>
                      <a:r>
                        <a:rPr lang="en-US" dirty="0" err="1" smtClean="0"/>
                        <a:t>Equalogic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iSCSI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HP </a:t>
                      </a:r>
                      <a:r>
                        <a:rPr lang="en-US" dirty="0" err="1" smtClean="0"/>
                        <a:t>Lefthand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iSCSI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EMC </a:t>
                      </a:r>
                      <a:r>
                        <a:rPr lang="en-US" dirty="0" err="1" smtClean="0"/>
                        <a:t>Isilon</a:t>
                      </a:r>
                      <a:endParaRPr lang="en-US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6144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HyperConverged</a:t>
            </a:r>
            <a:r>
              <a:rPr lang="en-US" dirty="0" smtClean="0"/>
              <a:t> Storage – </a:t>
            </a:r>
            <a:r>
              <a:rPr lang="en-US" dirty="0" err="1" smtClean="0"/>
              <a:t>Nutanix</a:t>
            </a:r>
            <a:r>
              <a:rPr lang="en-US" dirty="0" smtClean="0"/>
              <a:t> / </a:t>
            </a:r>
            <a:r>
              <a:rPr lang="en-US" dirty="0" err="1" smtClean="0"/>
              <a:t>Simplivity</a:t>
            </a:r>
            <a:r>
              <a:rPr lang="en-US" dirty="0" smtClean="0"/>
              <a:t> / </a:t>
            </a:r>
            <a:r>
              <a:rPr lang="en-US" smtClean="0"/>
              <a:t>VMware Virtual </a:t>
            </a:r>
            <a:r>
              <a:rPr lang="en-US" dirty="0" smtClean="0"/>
              <a:t>SAN</a:t>
            </a:r>
            <a:endParaRPr lang="en-US" dirty="0"/>
          </a:p>
        </p:txBody>
      </p:sp>
      <p:pic>
        <p:nvPicPr>
          <p:cNvPr id="11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4987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 bwMode="auto">
          <a:xfrm>
            <a:off x="1809750" y="3179118"/>
            <a:ext cx="1602143" cy="660400"/>
          </a:xfrm>
          <a:prstGeom prst="roundRect">
            <a:avLst/>
          </a:prstGeom>
          <a:gradFill>
            <a:gsLst>
              <a:gs pos="0">
                <a:srgbClr val="037BB1"/>
              </a:gs>
              <a:gs pos="83000">
                <a:srgbClr val="0383BD">
                  <a:alpha val="64000"/>
                </a:srgbClr>
              </a:gs>
            </a:gsLst>
          </a:gradFill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VMware vSphere </a:t>
            </a:r>
          </a:p>
        </p:txBody>
      </p:sp>
      <p:pic>
        <p:nvPicPr>
          <p:cNvPr id="13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2975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0962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8950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ICON_VirtTriangle_flat_Q40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900" y="3839518"/>
            <a:ext cx="14859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ICON_Server_flat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8988" y="4455928"/>
            <a:ext cx="1104168" cy="3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1388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 bwMode="auto">
          <a:xfrm>
            <a:off x="3486151" y="3179118"/>
            <a:ext cx="1602143" cy="660400"/>
          </a:xfrm>
          <a:prstGeom prst="roundRect">
            <a:avLst/>
          </a:prstGeom>
          <a:gradFill>
            <a:gsLst>
              <a:gs pos="0">
                <a:srgbClr val="037BB1"/>
              </a:gs>
              <a:gs pos="83000">
                <a:srgbClr val="0383BD">
                  <a:alpha val="64000"/>
                </a:srgbClr>
              </a:gs>
            </a:gsLst>
          </a:gradFill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VMware vSphere </a:t>
            </a:r>
          </a:p>
        </p:txBody>
      </p:sp>
      <p:pic>
        <p:nvPicPr>
          <p:cNvPr id="20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9375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363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5351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ICON_VirtTriangle_flat_Q40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3301" y="3839518"/>
            <a:ext cx="14859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ICON_Server_flat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5389" y="4455928"/>
            <a:ext cx="1104168" cy="3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7788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ounded Rectangle 25"/>
          <p:cNvSpPr/>
          <p:nvPr/>
        </p:nvSpPr>
        <p:spPr bwMode="auto">
          <a:xfrm>
            <a:off x="5162551" y="3179118"/>
            <a:ext cx="1602143" cy="660400"/>
          </a:xfrm>
          <a:prstGeom prst="roundRect">
            <a:avLst/>
          </a:prstGeom>
          <a:gradFill>
            <a:gsLst>
              <a:gs pos="0">
                <a:srgbClr val="037BB1"/>
              </a:gs>
              <a:gs pos="83000">
                <a:srgbClr val="0383BD">
                  <a:alpha val="64000"/>
                </a:srgbClr>
              </a:gs>
            </a:gsLst>
          </a:gradFill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VMware vSphere </a:t>
            </a:r>
          </a:p>
        </p:txBody>
      </p:sp>
      <p:pic>
        <p:nvPicPr>
          <p:cNvPr id="27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5775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3763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1" y="1676400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ICON_VirtTriangle_flat_Q40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1" y="3839518"/>
            <a:ext cx="14859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 descr="ICON_Server_flat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1789" y="4455928"/>
            <a:ext cx="1104168" cy="3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VMW_ICON_StorageArray_2D(F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79" y="4830118"/>
            <a:ext cx="1075988" cy="408632"/>
          </a:xfrm>
          <a:prstGeom prst="rect">
            <a:avLst/>
          </a:prstGeom>
        </p:spPr>
      </p:pic>
      <p:pic>
        <p:nvPicPr>
          <p:cNvPr id="39" name="Picture 38" descr="VMW_ICON_StorageArray_2D(F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677" y="4827393"/>
            <a:ext cx="1075988" cy="408632"/>
          </a:xfrm>
          <a:prstGeom prst="rect">
            <a:avLst/>
          </a:prstGeom>
        </p:spPr>
      </p:pic>
      <p:pic>
        <p:nvPicPr>
          <p:cNvPr id="46" name="Picture 45" descr="VMW_ICON_StorageArray_2D(F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62" y="4800600"/>
            <a:ext cx="1075988" cy="408632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 bwMode="gray">
          <a:xfrm>
            <a:off x="1806469" y="2512408"/>
            <a:ext cx="4948578" cy="52672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</a:gsLst>
            <a:lin ang="16200000" scaled="0"/>
            <a:tileRect/>
          </a:gradFill>
          <a:ln w="12700" cap="flat" cmpd="sng" algn="ctr">
            <a:solidFill>
              <a:srgbClr val="DD6F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Storage Presentation (One Pool)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3261876" y="4701638"/>
            <a:ext cx="336229" cy="0"/>
          </a:xfrm>
          <a:prstGeom prst="line">
            <a:avLst/>
          </a:prstGeom>
          <a:noFill/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4931673" y="4701638"/>
            <a:ext cx="336229" cy="0"/>
          </a:xfrm>
          <a:prstGeom prst="line">
            <a:avLst/>
          </a:prstGeom>
          <a:noFill/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905822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7370908" y="2385402"/>
            <a:ext cx="1447800" cy="1447800"/>
            <a:chOff x="5334000" y="2438400"/>
            <a:chExt cx="1447800" cy="1447800"/>
          </a:xfrm>
        </p:grpSpPr>
        <p:sp>
          <p:nvSpPr>
            <p:cNvPr id="28" name="Oval 27"/>
            <p:cNvSpPr/>
            <p:nvPr/>
          </p:nvSpPr>
          <p:spPr bwMode="gray">
            <a:xfrm>
              <a:off x="5334000" y="2438400"/>
              <a:ext cx="1447800" cy="14478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DD6F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1371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dirty="0" smtClean="0">
                <a:ln w="19050" cmpd="sng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471971" y="2647698"/>
              <a:ext cx="1171860" cy="1027974"/>
            </a:xfrm>
            <a:prstGeom prst="rect">
              <a:avLst/>
            </a:prstGeom>
          </p:spPr>
          <p:txBody>
            <a:bodyPr wrap="none" anchor="ctr" anchorCtr="1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600" dirty="0" smtClean="0">
                  <a:solidFill>
                    <a:schemeClr val="accent2"/>
                  </a:solidFill>
                  <a:latin typeface="Calibri"/>
                  <a:cs typeface="Calibri"/>
                </a:rPr>
                <a:t>2</a:t>
              </a:r>
              <a:r>
                <a:rPr lang="en-US" sz="3600" dirty="0">
                  <a:solidFill>
                    <a:schemeClr val="accent2"/>
                  </a:solidFill>
                  <a:latin typeface="Calibri"/>
                  <a:cs typeface="Calibri"/>
                </a:rPr>
                <a:t>%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CAGR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IT Budget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Forces: What’s Happening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04800" y="1143000"/>
            <a:ext cx="8534400" cy="763286"/>
          </a:xfrm>
        </p:spPr>
        <p:txBody>
          <a:bodyPr/>
          <a:lstStyle/>
          <a:p>
            <a:r>
              <a:rPr lang="en-US" dirty="0" smtClean="0"/>
              <a:t>Storage Doubles ~ Every 18 Months or Less But …</a:t>
            </a:r>
            <a:br>
              <a:rPr lang="en-US" dirty="0" smtClean="0"/>
            </a:br>
            <a:r>
              <a:rPr lang="en-US" dirty="0" smtClean="0"/>
              <a:t>Can IT Budgets Keep Up?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gray">
          <a:xfrm>
            <a:off x="304800" y="6129328"/>
            <a:ext cx="8534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 anchorCtr="0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Source: IDC.</a:t>
            </a:r>
            <a:endParaRPr lang="en-US" sz="9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334000" y="2438400"/>
            <a:ext cx="1447800" cy="1447800"/>
            <a:chOff x="5334000" y="2438400"/>
            <a:chExt cx="1447800" cy="1447800"/>
          </a:xfrm>
        </p:grpSpPr>
        <p:sp>
          <p:nvSpPr>
            <p:cNvPr id="22" name="Oval 21"/>
            <p:cNvSpPr/>
            <p:nvPr/>
          </p:nvSpPr>
          <p:spPr bwMode="gray">
            <a:xfrm>
              <a:off x="5334000" y="2438400"/>
              <a:ext cx="1447800" cy="144780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DD6F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1371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dirty="0" smtClean="0">
                <a:ln w="19050" cmpd="sng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565756" y="2642569"/>
              <a:ext cx="984289" cy="1038233"/>
            </a:xfrm>
            <a:prstGeom prst="rect">
              <a:avLst/>
            </a:prstGeom>
          </p:spPr>
          <p:txBody>
            <a:bodyPr wrap="none" anchor="ctr" anchorCtr="1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3600" dirty="0">
                  <a:solidFill>
                    <a:schemeClr val="accent2"/>
                  </a:solidFill>
                  <a:latin typeface="Calibri"/>
                  <a:cs typeface="Calibri"/>
                </a:rPr>
                <a:t>62%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CAGR</a:t>
              </a:r>
            </a:p>
            <a:p>
              <a:pPr>
                <a:lnSpc>
                  <a:spcPct val="80000"/>
                </a:lnSpc>
              </a:pP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Storage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858000" y="3017349"/>
            <a:ext cx="435311" cy="319446"/>
          </a:xfrm>
          <a:prstGeom prst="rect">
            <a:avLst/>
          </a:prstGeom>
        </p:spPr>
        <p:txBody>
          <a:bodyPr wrap="none" anchor="ctr" anchorCtr="1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vs.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1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468347"/>
              </p:ext>
            </p:extLst>
          </p:nvPr>
        </p:nvGraphicFramePr>
        <p:xfrm>
          <a:off x="381001" y="1981200"/>
          <a:ext cx="4952999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1981200"/>
            <a:ext cx="2667000" cy="29880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1400" cap="all" dirty="0" smtClean="0">
                <a:latin typeface="Calibri"/>
                <a:cs typeface="Calibri"/>
              </a:rPr>
              <a:t>Capacity growth in </a:t>
            </a:r>
            <a:r>
              <a:rPr lang="en-US" sz="1400" cap="all" dirty="0" err="1" smtClean="0">
                <a:latin typeface="Calibri"/>
                <a:cs typeface="Calibri"/>
              </a:rPr>
              <a:t>tb</a:t>
            </a:r>
            <a:r>
              <a:rPr lang="en-US" sz="1400" dirty="0" err="1" smtClean="0">
                <a:latin typeface="Calibri"/>
                <a:cs typeface="Calibri"/>
              </a:rPr>
              <a:t>s</a:t>
            </a:r>
            <a:endParaRPr lang="en-US" sz="1400" dirty="0" smtClean="0"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4419600"/>
            <a:ext cx="8763000" cy="1921933"/>
            <a:chOff x="304800" y="4419600"/>
            <a:chExt cx="8763000" cy="1921933"/>
          </a:xfrm>
        </p:grpSpPr>
        <p:sp>
          <p:nvSpPr>
            <p:cNvPr id="6" name="Rectangle 5"/>
            <p:cNvSpPr/>
            <p:nvPr/>
          </p:nvSpPr>
          <p:spPr bwMode="gray">
            <a:xfrm>
              <a:off x="304800" y="5105400"/>
              <a:ext cx="5715000" cy="9144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2700000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850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Calibri"/>
                  <a:cs typeface="Calibri"/>
                </a:rPr>
                <a:t>The Answer:</a:t>
              </a:r>
              <a:br>
                <a:rPr lang="en-US" sz="2800" dirty="0">
                  <a:solidFill>
                    <a:schemeClr val="accent1"/>
                  </a:solidFill>
                  <a:latin typeface="Calibri"/>
                  <a:cs typeface="Calibri"/>
                </a:rPr>
              </a:br>
              <a:r>
                <a:rPr lang="en-US" sz="2400" dirty="0">
                  <a:latin typeface="Calibri"/>
                  <a:cs typeface="Calibri"/>
                </a:rPr>
                <a:t>Storage Market </a:t>
              </a:r>
              <a:r>
                <a:rPr lang="en-US" sz="2400" dirty="0" smtClean="0">
                  <a:latin typeface="Calibri"/>
                  <a:cs typeface="Calibri"/>
                </a:rPr>
                <a:t>Innovation</a:t>
              </a:r>
              <a:endParaRPr lang="en-US" sz="2400" dirty="0">
                <a:latin typeface="Calibri"/>
                <a:cs typeface="Calibri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592233" y="4419600"/>
              <a:ext cx="931334" cy="1921933"/>
              <a:chOff x="5867400" y="4267200"/>
              <a:chExt cx="838201" cy="172974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867400" y="4267200"/>
                <a:ext cx="838201" cy="1729740"/>
                <a:chOff x="5867400" y="4114800"/>
                <a:chExt cx="838201" cy="1729740"/>
              </a:xfrm>
            </p:grpSpPr>
            <p:sp>
              <p:nvSpPr>
                <p:cNvPr id="13" name="Oval 12"/>
                <p:cNvSpPr/>
                <p:nvPr/>
              </p:nvSpPr>
              <p:spPr bwMode="gray">
                <a:xfrm>
                  <a:off x="5867400" y="4114800"/>
                  <a:ext cx="838200" cy="838200"/>
                </a:xfrm>
                <a:prstGeom prst="ellipse">
                  <a:avLst/>
                </a:prstGeom>
                <a:solidFill>
                  <a:srgbClr val="DD6F19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13716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4" name="Trapezoid 13"/>
                <p:cNvSpPr/>
                <p:nvPr/>
              </p:nvSpPr>
              <p:spPr bwMode="gray">
                <a:xfrm flipV="1">
                  <a:off x="5867400" y="4572000"/>
                  <a:ext cx="838200" cy="533400"/>
                </a:xfrm>
                <a:prstGeom prst="trapezoid">
                  <a:avLst>
                    <a:gd name="adj" fmla="val 51667"/>
                  </a:avLst>
                </a:prstGeom>
                <a:solidFill>
                  <a:srgbClr val="DD6F19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13716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 bwMode="gray">
                <a:xfrm>
                  <a:off x="6096000" y="4876800"/>
                  <a:ext cx="381000" cy="381000"/>
                </a:xfrm>
                <a:prstGeom prst="roundRect">
                  <a:avLst>
                    <a:gd name="adj" fmla="val 33334"/>
                  </a:avLst>
                </a:prstGeom>
                <a:solidFill>
                  <a:srgbClr val="DD6F19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13716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gray">
                <a:xfrm>
                  <a:off x="5867400" y="5554981"/>
                  <a:ext cx="838201" cy="289559"/>
                </a:xfrm>
                <a:prstGeom prst="ellipse">
                  <a:avLst/>
                </a:prstGeom>
                <a:solidFill>
                  <a:schemeClr val="bg2"/>
                </a:solidFill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softEdge rad="101600"/>
                </a:effectLst>
              </p:spPr>
              <p:txBody>
                <a:bodyPr vert="horz" wrap="square" lIns="91440" tIns="45720" rIns="91440" bIns="13716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6" name="Rounded Rectangle 15"/>
              <p:cNvSpPr/>
              <p:nvPr/>
            </p:nvSpPr>
            <p:spPr bwMode="gray">
              <a:xfrm>
                <a:off x="6096000" y="5486400"/>
                <a:ext cx="381000" cy="152400"/>
              </a:xfrm>
              <a:prstGeom prst="roundRect">
                <a:avLst>
                  <a:gd name="adj" fmla="val 50000"/>
                </a:avLst>
              </a:prstGeom>
              <a:solidFill>
                <a:srgbClr val="DD6F19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13716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26" name="Content Placeholder 4"/>
            <p:cNvSpPr txBox="1">
              <a:spLocks/>
            </p:cNvSpPr>
            <p:nvPr/>
          </p:nvSpPr>
          <p:spPr>
            <a:xfrm>
              <a:off x="6553200" y="4495800"/>
              <a:ext cx="2514600" cy="1513235"/>
            </a:xfrm>
            <a:prstGeom prst="rect">
              <a:avLst/>
            </a:prstGeom>
          </p:spPr>
          <p:txBody>
            <a:bodyPr/>
            <a:lstStyle>
              <a:lvl1pPr marL="284163" indent="-284163" algn="l" rtl="0" eaLnBrk="0" fontAlgn="base" hangingPunct="0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>
                  <a:schemeClr val="accent2"/>
                </a:buClr>
                <a:buSzPct val="60000"/>
                <a:buFont typeface="Wingdings" charset="2"/>
                <a:buChar char=""/>
                <a:defRPr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ＭＳ Ｐゴシック" charset="-128"/>
                  <a:cs typeface="Calibri"/>
                </a:defRPr>
              </a:lvl1pPr>
              <a:lvl2pPr marL="742950" indent="-285750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chemeClr val="accent2"/>
                </a:buClr>
                <a:buChar char="–"/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ＭＳ Ｐゴシック" pitchFamily="23" charset="-128"/>
                  <a:cs typeface="Calibri"/>
                </a:defRPr>
              </a:lvl2pPr>
              <a:lvl3pPr marL="1143000" indent="-228600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chemeClr val="accent2"/>
                </a:buClr>
                <a:buChar char="•"/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ＭＳ Ｐゴシック" pitchFamily="23" charset="-128"/>
                  <a:cs typeface="Calibri"/>
                </a:defRPr>
              </a:lvl3pPr>
              <a:lvl4pPr marL="1600200" indent="-228600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chemeClr val="accent2"/>
                </a:buClr>
                <a:buChar char="–"/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ＭＳ Ｐゴシック" pitchFamily="23" charset="-128"/>
                  <a:cs typeface="Calibri"/>
                </a:defRPr>
              </a:lvl4pPr>
              <a:lvl5pPr marL="2057400" indent="-228600" algn="l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ts val="50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ＭＳ Ｐゴシック" pitchFamily="23" charset="-128"/>
                  <a:cs typeface="Calibri"/>
                </a:defRPr>
              </a:lvl5pPr>
              <a:lvl6pPr marL="2514600" indent="-228600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accent1"/>
                </a:buClr>
                <a:buChar char="»"/>
                <a:defRPr>
                  <a:solidFill>
                    <a:schemeClr val="tx1"/>
                  </a:solidFill>
                  <a:latin typeface="+mn-lt"/>
                  <a:ea typeface="ＭＳ Ｐゴシック" pitchFamily="23" charset="-128"/>
                </a:defRPr>
              </a:lvl6pPr>
              <a:lvl7pPr marL="2971800" indent="-228600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accent1"/>
                </a:buClr>
                <a:buChar char="»"/>
                <a:defRPr>
                  <a:solidFill>
                    <a:schemeClr val="tx1"/>
                  </a:solidFill>
                  <a:latin typeface="+mn-lt"/>
                  <a:ea typeface="ＭＳ Ｐゴシック" pitchFamily="23" charset="-128"/>
                </a:defRPr>
              </a:lvl7pPr>
              <a:lvl8pPr marL="3429000" indent="-228600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accent1"/>
                </a:buClr>
                <a:buChar char="»"/>
                <a:defRPr>
                  <a:solidFill>
                    <a:schemeClr val="tx1"/>
                  </a:solidFill>
                  <a:latin typeface="+mn-lt"/>
                  <a:ea typeface="ＭＳ Ｐゴシック" pitchFamily="23" charset="-128"/>
                </a:defRPr>
              </a:lvl8pPr>
              <a:lvl9pPr marL="3886200" indent="-228600" algn="l" rtl="0" fontAlgn="base">
                <a:lnSpc>
                  <a:spcPct val="95000"/>
                </a:lnSpc>
                <a:spcBef>
                  <a:spcPct val="0"/>
                </a:spcBef>
                <a:spcAft>
                  <a:spcPct val="25000"/>
                </a:spcAft>
                <a:buClr>
                  <a:schemeClr val="accent1"/>
                </a:buClr>
                <a:buChar char="»"/>
                <a:defRPr>
                  <a:solidFill>
                    <a:schemeClr val="tx1"/>
                  </a:solidFill>
                  <a:latin typeface="+mn-lt"/>
                  <a:ea typeface="ＭＳ Ｐゴシック" pitchFamily="23" charset="-128"/>
                </a:defRPr>
              </a:lvl9pPr>
            </a:lstStyle>
            <a:p>
              <a:pPr marL="233363" indent="-233363">
                <a:spcBef>
                  <a:spcPts val="0"/>
                </a:spcBef>
                <a:spcAft>
                  <a:spcPts val="200"/>
                </a:spcAft>
              </a:pPr>
              <a:r>
                <a:rPr lang="en-US" sz="1400" dirty="0" smtClean="0"/>
                <a:t>Flash</a:t>
              </a:r>
            </a:p>
            <a:p>
              <a:pPr marL="233363" indent="-233363">
                <a:spcBef>
                  <a:spcPts val="0"/>
                </a:spcBef>
                <a:spcAft>
                  <a:spcPts val="200"/>
                </a:spcAft>
              </a:pPr>
              <a:r>
                <a:rPr lang="en-US" sz="1400" dirty="0" smtClean="0"/>
                <a:t>Data Protection and Recoup</a:t>
              </a:r>
            </a:p>
            <a:p>
              <a:pPr marL="233363" indent="-233363">
                <a:spcBef>
                  <a:spcPts val="0"/>
                </a:spcBef>
                <a:spcAft>
                  <a:spcPts val="200"/>
                </a:spcAft>
              </a:pPr>
              <a:r>
                <a:rPr lang="en-US" sz="1400" dirty="0" smtClean="0"/>
                <a:t>Convergence</a:t>
              </a:r>
            </a:p>
            <a:p>
              <a:pPr marL="233363" indent="-233363">
                <a:spcBef>
                  <a:spcPts val="0"/>
                </a:spcBef>
                <a:spcAft>
                  <a:spcPts val="200"/>
                </a:spcAft>
              </a:pPr>
              <a:r>
                <a:rPr lang="en-US" sz="1400" dirty="0" smtClean="0"/>
                <a:t>Cloud-Based Solutions</a:t>
              </a:r>
            </a:p>
            <a:p>
              <a:pPr marL="233363" indent="-233363">
                <a:spcBef>
                  <a:spcPts val="0"/>
                </a:spcBef>
                <a:spcAft>
                  <a:spcPts val="200"/>
                </a:spcAft>
              </a:pPr>
              <a:r>
                <a:rPr lang="en-US" sz="1400" dirty="0" smtClean="0"/>
                <a:t>Open Source</a:t>
              </a:r>
            </a:p>
            <a:p>
              <a:pPr marL="233363" indent="-233363">
                <a:spcBef>
                  <a:spcPts val="0"/>
                </a:spcBef>
                <a:spcAft>
                  <a:spcPts val="200"/>
                </a:spcAft>
              </a:pPr>
              <a:r>
                <a:rPr lang="en-US" sz="1400" dirty="0" smtClean="0"/>
                <a:t>Software-Defined Storage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54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715000" y="1219200"/>
            <a:ext cx="2794948" cy="108952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Full Featured File Services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for Virtual SAN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NexentaConnect</a:t>
            </a:r>
            <a:r>
              <a:rPr lang="en-US" dirty="0" smtClean="0"/>
              <a:t> for VMware Virtual SAN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half" idx="10"/>
          </p:nvPr>
        </p:nvSpPr>
        <p:spPr>
          <a:xfrm>
            <a:off x="304799" y="1524002"/>
            <a:ext cx="5745019" cy="4819268"/>
          </a:xfrm>
        </p:spPr>
        <p:txBody>
          <a:bodyPr/>
          <a:lstStyle/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u="sng" dirty="0" smtClean="0">
                <a:solidFill>
                  <a:srgbClr val="ED690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Features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Easily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provision file services (NFSv3, NFSv4, SMB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)</a:t>
            </a:r>
            <a:endParaRPr lang="en-US" altLang="en-US" sz="1100" dirty="0">
              <a:solidFill>
                <a:schemeClr val="tx1"/>
              </a:solidFill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Managed through </a:t>
            </a:r>
            <a:r>
              <a:rPr lang="en-US" altLang="en-US" dirty="0" err="1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vCenter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Web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Client</a:t>
            </a:r>
            <a:endParaRPr lang="en-US" altLang="en-US" sz="1100" dirty="0">
              <a:solidFill>
                <a:schemeClr val="tx1"/>
              </a:solidFill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Capacity saving using inline compression and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de-duplication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AD / LDAP / Kerberos a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uthentication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u="sng" dirty="0" smtClean="0">
                <a:solidFill>
                  <a:srgbClr val="ED690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Benefits &amp; Use Cases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u="sng" dirty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Scalable and highly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vailable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Seamless integration with vSphere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Fulfills the software based 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yper-converged model</a:t>
            </a: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Integrated </a:t>
            </a:r>
            <a:r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VDI pods</a:t>
            </a:r>
            <a:endParaRPr lang="en-US" altLang="en-US" dirty="0" smtClean="0">
              <a:solidFill>
                <a:srgbClr val="000000"/>
              </a:solidFill>
              <a:latin typeface="Calibri" panose="020F050202020403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lvl="0" inden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11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1" name="Picture 8" descr="ICON_Server_flat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7100" y="5410200"/>
            <a:ext cx="688324" cy="23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ICON_Server_flat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5300" y="5410200"/>
            <a:ext cx="688324" cy="23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ICON_Server_flat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00" y="5410200"/>
            <a:ext cx="688324" cy="23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ICON_Server_flat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8900" y="5410200"/>
            <a:ext cx="688324" cy="23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gray">
          <a:xfrm>
            <a:off x="5600700" y="4953000"/>
            <a:ext cx="32004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Virtual SAN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Datastore</a:t>
            </a:r>
            <a:endParaRPr lang="en-US" sz="16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825299" y="3810000"/>
            <a:ext cx="753591" cy="964336"/>
            <a:chOff x="8656524" y="4297278"/>
            <a:chExt cx="676170" cy="609600"/>
          </a:xfrm>
        </p:grpSpPr>
        <p:sp>
          <p:nvSpPr>
            <p:cNvPr id="19" name="Rounded Rectangle 18"/>
            <p:cNvSpPr/>
            <p:nvPr/>
          </p:nvSpPr>
          <p:spPr bwMode="gray">
            <a:xfrm>
              <a:off x="8656524" y="4297278"/>
              <a:ext cx="676170" cy="609600"/>
            </a:xfrm>
            <a:prstGeom prst="round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51000">
                  <a:schemeClr val="bg1"/>
                </a:gs>
              </a:gsLst>
              <a:lin ang="16200000" scaled="0"/>
              <a:tileRect/>
            </a:gradFill>
            <a:ln w="12700" cap="flat" cmpd="sng" algn="ctr">
              <a:solidFill>
                <a:srgbClr val="DD6F1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76200" dist="50800" dir="2700000">
                <a:srgbClr val="000000">
                  <a:alpha val="35000"/>
                </a:srgbClr>
              </a:outerShdw>
            </a:effectLst>
          </p:spPr>
          <p:txBody>
            <a:bodyPr vert="horz" wrap="square" lIns="91440" tIns="45720" rIns="91440" bIns="1371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17419" y="4338939"/>
              <a:ext cx="577760" cy="513706"/>
            </a:xfrm>
            <a:prstGeom prst="rect">
              <a:avLst/>
            </a:prstGeom>
          </p:spPr>
        </p:pic>
      </p:grpSp>
      <p:pic>
        <p:nvPicPr>
          <p:cNvPr id="28" name="Picture 150" descr="ICON_VM_basic_label_Q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7850" y="4076701"/>
            <a:ext cx="470181" cy="72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51" descr="ICON_VM_desktop_Q3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6279" y="4082919"/>
            <a:ext cx="460772" cy="71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C:\Users\testuser\AppData\Local\Temp\VMwareDnD\22424b5c\ICON_VM_desktop_Green_Q40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5566" y="4083417"/>
            <a:ext cx="458384" cy="714168"/>
          </a:xfrm>
          <a:prstGeom prst="rect">
            <a:avLst/>
          </a:prstGeom>
          <a:noFill/>
        </p:spPr>
      </p:pic>
      <p:pic>
        <p:nvPicPr>
          <p:cNvPr id="38" name="Picture 150" descr="ICON_VM_basic_label_Q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7138" y="4076701"/>
            <a:ext cx="470181" cy="72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50" descr="ICON_VM_basic_label_Q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8233" y="2057401"/>
            <a:ext cx="470181" cy="72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" descr="C:\Users\testuser\AppData\Local\Temp\VMwareDnD\22424b5c\ICON_VM_desktop_Green_Q40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2716" y="2064117"/>
            <a:ext cx="458384" cy="714168"/>
          </a:xfrm>
          <a:prstGeom prst="rect">
            <a:avLst/>
          </a:prstGeom>
          <a:noFill/>
        </p:spPr>
      </p:pic>
      <p:pic>
        <p:nvPicPr>
          <p:cNvPr id="30" name="Picture 150" descr="ICON_VM_basic_label_Q3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0474" y="2057401"/>
            <a:ext cx="470181" cy="72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 descr="ICON_Server_flat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7850" y="2304570"/>
            <a:ext cx="688324" cy="23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5715000" y="2743200"/>
            <a:ext cx="2971800" cy="990600"/>
            <a:chOff x="7620000" y="2743200"/>
            <a:chExt cx="3962400" cy="990600"/>
          </a:xfrm>
        </p:grpSpPr>
        <p:sp>
          <p:nvSpPr>
            <p:cNvPr id="4" name="TextBox 3"/>
            <p:cNvSpPr txBox="1"/>
            <p:nvPr/>
          </p:nvSpPr>
          <p:spPr>
            <a:xfrm>
              <a:off x="7620000" y="2971800"/>
              <a:ext cx="2286000" cy="346249"/>
            </a:xfrm>
            <a:prstGeom prst="rect">
              <a:avLst/>
            </a:prstGeom>
            <a:noFill/>
          </p:spPr>
          <p:txBody>
            <a:bodyPr wrap="square" rtlCol="0" anchor="t" anchorCtr="1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chemeClr val="bg1"/>
                  </a:solidFill>
                  <a:latin typeface="+mn-lt"/>
                  <a:cs typeface="Century Gothic"/>
                </a:rPr>
                <a:t>NFS &amp; SMB</a:t>
              </a:r>
            </a:p>
          </p:txBody>
        </p:sp>
        <p:sp>
          <p:nvSpPr>
            <p:cNvPr id="15" name="Up-Down Arrow Callout 14"/>
            <p:cNvSpPr/>
            <p:nvPr/>
          </p:nvSpPr>
          <p:spPr bwMode="gray">
            <a:xfrm>
              <a:off x="7620000" y="2743200"/>
              <a:ext cx="3962400" cy="990600"/>
            </a:xfrm>
            <a:prstGeom prst="upDownArrowCallout">
              <a:avLst>
                <a:gd name="adj1" fmla="val 13852"/>
                <a:gd name="adj2" fmla="val 19426"/>
                <a:gd name="adj3" fmla="val 25000"/>
                <a:gd name="adj4" fmla="val 36975"/>
              </a:avLst>
            </a:prstGeom>
            <a:solidFill>
              <a:schemeClr val="accent1"/>
            </a:solidFill>
            <a:ln w="12700" cap="flat" cmpd="sng" algn="ctr">
              <a:solidFill>
                <a:srgbClr val="DD6F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137160" rIns="91440" bIns="13716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Calibri"/>
                  <a:cs typeface="Calibri"/>
                </a:rPr>
                <a:t>SMB &amp; NFS</a:t>
              </a:r>
            </a:p>
          </p:txBody>
        </p:sp>
        <p:sp>
          <p:nvSpPr>
            <p:cNvPr id="37" name="Up-Down Arrow Callout 36"/>
            <p:cNvSpPr/>
            <p:nvPr/>
          </p:nvSpPr>
          <p:spPr bwMode="gray">
            <a:xfrm>
              <a:off x="7620000" y="2743200"/>
              <a:ext cx="1219200" cy="990600"/>
            </a:xfrm>
            <a:prstGeom prst="upDownArrowCallout">
              <a:avLst>
                <a:gd name="adj1" fmla="val 13852"/>
                <a:gd name="adj2" fmla="val 19426"/>
                <a:gd name="adj3" fmla="val 25000"/>
                <a:gd name="adj4" fmla="val 36975"/>
              </a:avLst>
            </a:prstGeom>
            <a:solidFill>
              <a:schemeClr val="accent1"/>
            </a:solidFill>
            <a:ln w="12700" cap="flat" cmpd="sng" algn="ctr">
              <a:solidFill>
                <a:srgbClr val="DD6F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1371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 smtClean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Up-Down Arrow Callout 40"/>
            <p:cNvSpPr/>
            <p:nvPr/>
          </p:nvSpPr>
          <p:spPr bwMode="gray">
            <a:xfrm>
              <a:off x="10363200" y="2743200"/>
              <a:ext cx="1219200" cy="990600"/>
            </a:xfrm>
            <a:prstGeom prst="upDownArrowCallout">
              <a:avLst>
                <a:gd name="adj1" fmla="val 13852"/>
                <a:gd name="adj2" fmla="val 19426"/>
                <a:gd name="adj3" fmla="val 25000"/>
                <a:gd name="adj4" fmla="val 36975"/>
              </a:avLst>
            </a:prstGeom>
            <a:solidFill>
              <a:schemeClr val="accent1"/>
            </a:solidFill>
            <a:ln w="12700" cap="flat" cmpd="sng" algn="ctr">
              <a:solidFill>
                <a:srgbClr val="DD6F1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13716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 smtClean="0">
                <a:solidFill>
                  <a:srgbClr val="FFFFFF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7853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Positioning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56397" y="2121404"/>
            <a:ext cx="3468584" cy="3588473"/>
            <a:chOff x="1235075" y="2366067"/>
            <a:chExt cx="4624778" cy="3588473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H="1" flipV="1">
              <a:off x="1235075" y="2366067"/>
              <a:ext cx="11652" cy="3588473"/>
            </a:xfrm>
            <a:prstGeom prst="straightConnector1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1235075" y="5941949"/>
              <a:ext cx="4624778" cy="12591"/>
            </a:xfrm>
            <a:prstGeom prst="straightConnector1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5069167" y="2110690"/>
            <a:ext cx="3468584" cy="3588473"/>
            <a:chOff x="1235075" y="2366067"/>
            <a:chExt cx="4624778" cy="3588473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1235075" y="2366067"/>
              <a:ext cx="11652" cy="3588473"/>
            </a:xfrm>
            <a:prstGeom prst="straightConnector1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1235075" y="5941949"/>
              <a:ext cx="4624778" cy="12591"/>
            </a:xfrm>
            <a:prstGeom prst="straightConnector1">
              <a:avLst/>
            </a:prstGeom>
            <a:noFill/>
            <a:ln w="12700" cap="flat" cmpd="sng" algn="ctr">
              <a:solidFill>
                <a:srgbClr val="595959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1337027" y="1398576"/>
            <a:ext cx="2359460" cy="346249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Century Gothic"/>
              </a:rPr>
              <a:t>Today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4301" y="1398576"/>
            <a:ext cx="2359460" cy="346249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Century Gothic"/>
              </a:rPr>
              <a:t>Tomorrow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55201" y="5723400"/>
            <a:ext cx="2359460" cy="346249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Century Gothic"/>
              </a:rPr>
              <a:t>Capacity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6526" y="5723400"/>
            <a:ext cx="2359460" cy="346249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Century Gothic"/>
              </a:rPr>
              <a:t>Capacity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7880" y="5723400"/>
            <a:ext cx="924914" cy="346249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Century Gothic"/>
              </a:rPr>
              <a:t>10PB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36865" y="5723400"/>
            <a:ext cx="924914" cy="346249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  <a:latin typeface="+mn-lt"/>
                <a:cs typeface="Century Gothic"/>
              </a:rPr>
              <a:t>100PB</a:t>
            </a:r>
          </a:p>
        </p:txBody>
      </p:sp>
      <p:sp>
        <p:nvSpPr>
          <p:cNvPr id="23" name="Rectangle 22"/>
          <p:cNvSpPr/>
          <p:nvPr/>
        </p:nvSpPr>
        <p:spPr bwMode="gray">
          <a:xfrm>
            <a:off x="1415677" y="2190365"/>
            <a:ext cx="1039910" cy="780609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Calibri"/>
                <a:cs typeface="Calibri"/>
              </a:rPr>
              <a:t>EMC VMAX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5110" y="3112194"/>
            <a:ext cx="433965" cy="1699621"/>
          </a:xfrm>
          <a:prstGeom prst="rect">
            <a:avLst/>
          </a:prstGeom>
          <a:noFill/>
        </p:spPr>
        <p:txBody>
          <a:bodyPr vert="vert270" wrap="square" rtlCol="0" anchor="t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Century Gothic"/>
              </a:rPr>
              <a:t>Performance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0314" y="3113132"/>
            <a:ext cx="433965" cy="1699621"/>
          </a:xfrm>
          <a:prstGeom prst="rect">
            <a:avLst/>
          </a:prstGeom>
          <a:noFill/>
        </p:spPr>
        <p:txBody>
          <a:bodyPr vert="vert270" wrap="square" rtlCol="0" anchor="t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Century Gothic"/>
              </a:rPr>
              <a:t>Performance</a:t>
            </a:r>
          </a:p>
        </p:txBody>
      </p:sp>
      <p:sp>
        <p:nvSpPr>
          <p:cNvPr id="26" name="Rectangle 25"/>
          <p:cNvSpPr/>
          <p:nvPr/>
        </p:nvSpPr>
        <p:spPr bwMode="gray">
          <a:xfrm>
            <a:off x="1817659" y="4696245"/>
            <a:ext cx="2508020" cy="780609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Calibri"/>
                <a:cs typeface="Calibri"/>
              </a:rPr>
              <a:t>EMC </a:t>
            </a:r>
            <a:r>
              <a:rPr lang="en-US" sz="2000" dirty="0" err="1" smtClean="0">
                <a:solidFill>
                  <a:srgbClr val="FFFFFF"/>
                </a:solidFill>
                <a:latin typeface="Calibri"/>
                <a:cs typeface="Calibri"/>
              </a:rPr>
              <a:t>Isilon</a:t>
            </a:r>
            <a:endParaRPr lang="en-US" sz="20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7" name="Rectangle 26"/>
          <p:cNvSpPr/>
          <p:nvPr/>
        </p:nvSpPr>
        <p:spPr bwMode="gray">
          <a:xfrm>
            <a:off x="917568" y="3145736"/>
            <a:ext cx="1170991" cy="86216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DD6F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Calibri"/>
                <a:cs typeface="Calibri"/>
              </a:rPr>
              <a:t>NexentaStor</a:t>
            </a:r>
            <a:endParaRPr lang="en-US" sz="20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8" name="Rectangle 27"/>
          <p:cNvSpPr/>
          <p:nvPr/>
        </p:nvSpPr>
        <p:spPr bwMode="gray">
          <a:xfrm>
            <a:off x="1451327" y="3775823"/>
            <a:ext cx="1458674" cy="780609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err="1" smtClean="0">
                <a:solidFill>
                  <a:srgbClr val="FFFFFF"/>
                </a:solidFill>
                <a:latin typeface="Calibri"/>
                <a:cs typeface="Calibri"/>
              </a:rPr>
              <a:t>NetApp</a:t>
            </a:r>
            <a:endParaRPr lang="en-US" sz="20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9" name="Rectangle 28"/>
          <p:cNvSpPr/>
          <p:nvPr/>
        </p:nvSpPr>
        <p:spPr bwMode="gray">
          <a:xfrm>
            <a:off x="5147815" y="3333088"/>
            <a:ext cx="812006" cy="86216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DD6F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NexentaStor</a:t>
            </a:r>
            <a:endParaRPr lang="en-US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0" name="Rectangle 29"/>
          <p:cNvSpPr/>
          <p:nvPr/>
        </p:nvSpPr>
        <p:spPr bwMode="gray">
          <a:xfrm>
            <a:off x="5671443" y="4007904"/>
            <a:ext cx="2787659" cy="1516491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NexentaEdge</a:t>
            </a:r>
            <a:endParaRPr lang="en-US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 bwMode="gray">
          <a:xfrm>
            <a:off x="5157251" y="2190367"/>
            <a:ext cx="487977" cy="968899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rgbClr val="DD6F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NStor</a:t>
            </a:r>
            <a:endParaRPr lang="en-US" sz="14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Calibri"/>
                <a:cs typeface="Calibri"/>
              </a:rPr>
              <a:t>All Flash</a:t>
            </a:r>
          </a:p>
        </p:txBody>
      </p:sp>
    </p:spTree>
    <p:extLst>
      <p:ext uri="{BB962C8B-B14F-4D97-AF65-F5344CB8AC3E}">
        <p14:creationId xmlns:p14="http://schemas.microsoft.com/office/powerpoint/2010/main" val="6028208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201447"/>
            <a:ext cx="8534400" cy="108927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100% software defined storage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freedom, ultimate flexibility, agility and speed to market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Fundamentally changing storage market economics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From Massively Expensive Storage Systems</a:t>
            </a:r>
            <a:endParaRPr lang="en-US" dirty="0"/>
          </a:p>
        </p:txBody>
      </p:sp>
      <p:pic>
        <p:nvPicPr>
          <p:cNvPr id="8" name="Picture 7" descr="Button - Mess 8x8 v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334" y="2667000"/>
            <a:ext cx="3795865" cy="357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5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Software </a:t>
            </a:r>
            <a:r>
              <a:rPr lang="fr-FR" dirty="0" err="1" smtClean="0"/>
              <a:t>Defined</a:t>
            </a:r>
            <a:r>
              <a:rPr lang="fr-FR" dirty="0" smtClean="0"/>
              <a:t> Data </a:t>
            </a:r>
            <a:r>
              <a:rPr lang="fr-FR" dirty="0" err="1" smtClean="0"/>
              <a:t>Centers</a:t>
            </a:r>
            <a:r>
              <a:rPr lang="fr-FR" dirty="0" smtClean="0"/>
              <a:t> for </a:t>
            </a:r>
            <a:r>
              <a:rPr lang="fr-FR" dirty="0" err="1" smtClean="0"/>
              <a:t>Dummies</a:t>
            </a:r>
            <a:endParaRPr lang="fr-FR" dirty="0"/>
          </a:p>
        </p:txBody>
      </p:sp>
      <p:pic>
        <p:nvPicPr>
          <p:cNvPr id="1026" name="Picture 2" descr="SDDC For Dummies book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6" y="1159566"/>
            <a:ext cx="3467882" cy="520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386470" y="1709530"/>
            <a:ext cx="4452730" cy="2419124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Download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 </a:t>
            </a:r>
            <a:r>
              <a:rPr lang="fr-FR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your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entury Gothic"/>
              </a:rPr>
              <a:t> free copy:</a:t>
            </a:r>
          </a:p>
          <a:p>
            <a:pPr>
              <a:lnSpc>
                <a:spcPct val="90000"/>
              </a:lnSpc>
            </a:pP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cs typeface="Century Gothic"/>
            </a:endParaRPr>
          </a:p>
          <a:p>
            <a:pPr>
              <a:lnSpc>
                <a:spcPct val="90000"/>
              </a:lnSpc>
            </a:pP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cs typeface="Century Gothic"/>
            </a:endParaRPr>
          </a:p>
          <a:p>
            <a:pPr>
              <a:lnSpc>
                <a:spcPct val="90000"/>
              </a:lnSpc>
            </a:pPr>
            <a:r>
              <a:rPr lang="fr-FR" sz="2800" dirty="0">
                <a:solidFill>
                  <a:srgbClr val="FF0000"/>
                </a:solidFill>
                <a:cs typeface="Century Gothic"/>
                <a:hlinkClick r:id="rId3"/>
              </a:rPr>
              <a:t>http://</a:t>
            </a:r>
            <a:r>
              <a:rPr lang="fr-FR" sz="2800" dirty="0" smtClean="0">
                <a:solidFill>
                  <a:srgbClr val="FF0000"/>
                </a:solidFill>
                <a:cs typeface="Century Gothic"/>
                <a:hlinkClick r:id="rId3"/>
              </a:rPr>
              <a:t>www.nexenta.com/sddcfordummies</a:t>
            </a:r>
            <a:endParaRPr lang="fr-FR" sz="2800" dirty="0" smtClean="0">
              <a:solidFill>
                <a:srgbClr val="FF0000"/>
              </a:solidFill>
              <a:cs typeface="Century Gothic"/>
            </a:endParaRPr>
          </a:p>
          <a:p>
            <a:pPr>
              <a:lnSpc>
                <a:spcPct val="90000"/>
              </a:lnSpc>
            </a:pPr>
            <a:endParaRPr lang="fr-FR" sz="2800" dirty="0" smtClean="0">
              <a:solidFill>
                <a:schemeClr val="tx1">
                  <a:lumMod val="65000"/>
                  <a:lumOff val="35000"/>
                </a:schemeClr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00229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idx="1"/>
          </p:nvPr>
        </p:nvSpPr>
        <p:spPr>
          <a:xfrm>
            <a:off x="76200" y="5029200"/>
            <a:ext cx="3581400" cy="646331"/>
          </a:xfrm>
        </p:spPr>
        <p:txBody>
          <a:bodyPr/>
          <a:lstStyle/>
          <a:p>
            <a:pPr algn="ctr"/>
            <a:r>
              <a:rPr lang="en-US" sz="2000" dirty="0"/>
              <a:t>Software Defined Data Center</a:t>
            </a:r>
          </a:p>
          <a:p>
            <a:pPr algn="ctr"/>
            <a:endParaRPr lang="en-US" sz="2000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"/>
          </p:nvPr>
        </p:nvSpPr>
        <p:spPr>
          <a:xfrm>
            <a:off x="3657600" y="1600200"/>
            <a:ext cx="2133600" cy="369332"/>
          </a:xfrm>
        </p:spPr>
        <p:txBody>
          <a:bodyPr/>
          <a:lstStyle/>
          <a:p>
            <a:r>
              <a:rPr lang="en-US" sz="2000" dirty="0" smtClean="0"/>
              <a:t>Business Benefits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is the Driving Force Behind the Adoption of the Modern Data Center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half" idx="10"/>
          </p:nvPr>
        </p:nvSpPr>
        <p:spPr>
          <a:xfrm>
            <a:off x="228600" y="5371034"/>
            <a:ext cx="3352800" cy="646331"/>
          </a:xfrm>
        </p:spPr>
        <p:txBody>
          <a:bodyPr/>
          <a:lstStyle/>
          <a:p>
            <a:r>
              <a:rPr lang="en-US" dirty="0" smtClean="0"/>
              <a:t>Virtual, dynamically managed resources and services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sz="half" idx="2"/>
          </p:nvPr>
        </p:nvSpPr>
        <p:spPr>
          <a:xfrm>
            <a:off x="3657600" y="1992868"/>
            <a:ext cx="2133600" cy="4262705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200"/>
              </a:spcAft>
              <a:buFont typeface="Wingdings" panose="05000000000000000000" pitchFamily="2" charset="2"/>
              <a:buChar char=""/>
            </a:pPr>
            <a:r>
              <a:rPr lang="en-US" dirty="0" smtClean="0"/>
              <a:t>Efficient</a:t>
            </a:r>
          </a:p>
          <a:p>
            <a:pPr>
              <a:spcBef>
                <a:spcPts val="300"/>
              </a:spcBef>
              <a:spcAft>
                <a:spcPts val="200"/>
              </a:spcAft>
              <a:buFont typeface="Wingdings" panose="05000000000000000000" pitchFamily="2" charset="2"/>
              <a:buChar char=""/>
            </a:pPr>
            <a:r>
              <a:rPr lang="en-US" dirty="0" smtClean="0"/>
              <a:t>Agile</a:t>
            </a:r>
          </a:p>
          <a:p>
            <a:pPr>
              <a:spcBef>
                <a:spcPts val="300"/>
              </a:spcBef>
              <a:spcAft>
                <a:spcPts val="200"/>
              </a:spcAft>
              <a:buFont typeface="Wingdings" panose="05000000000000000000" pitchFamily="2" charset="2"/>
              <a:buChar char=""/>
            </a:pPr>
            <a:r>
              <a:rPr lang="en-US" dirty="0" smtClean="0"/>
              <a:t>Control</a:t>
            </a:r>
          </a:p>
          <a:p>
            <a:pPr>
              <a:spcBef>
                <a:spcPts val="300"/>
              </a:spcBef>
              <a:spcAft>
                <a:spcPts val="200"/>
              </a:spcAft>
              <a:buFont typeface="Wingdings" panose="05000000000000000000" pitchFamily="2" charset="2"/>
              <a:buChar char=""/>
            </a:pPr>
            <a:r>
              <a:rPr lang="en-US" dirty="0" smtClean="0"/>
              <a:t>Flexibility</a:t>
            </a:r>
          </a:p>
          <a:p>
            <a:pPr>
              <a:spcBef>
                <a:spcPts val="300"/>
              </a:spcBef>
              <a:spcAft>
                <a:spcPts val="200"/>
              </a:spcAft>
              <a:buFont typeface="Wingdings" panose="05000000000000000000" pitchFamily="2" charset="2"/>
              <a:buChar char=""/>
            </a:pPr>
            <a:r>
              <a:rPr lang="en-US" dirty="0" smtClean="0"/>
              <a:t>Availability</a:t>
            </a:r>
          </a:p>
          <a:p>
            <a:pPr>
              <a:spcBef>
                <a:spcPts val="300"/>
              </a:spcBef>
              <a:spcAft>
                <a:spcPts val="200"/>
              </a:spcAft>
              <a:buFont typeface="Wingdings" panose="05000000000000000000" pitchFamily="2" charset="2"/>
              <a:buChar char=""/>
            </a:pPr>
            <a:r>
              <a:rPr lang="en-US" dirty="0" smtClean="0"/>
              <a:t>Security</a:t>
            </a:r>
          </a:p>
          <a:p>
            <a:pPr>
              <a:spcBef>
                <a:spcPts val="300"/>
              </a:spcBef>
              <a:spcAft>
                <a:spcPts val="200"/>
              </a:spcAft>
              <a:buFont typeface="Wingdings" panose="05000000000000000000" pitchFamily="2" charset="2"/>
              <a:buChar char=""/>
            </a:pPr>
            <a:r>
              <a:rPr lang="en-US" dirty="0" smtClean="0"/>
              <a:t>Performance</a:t>
            </a:r>
          </a:p>
          <a:p>
            <a:pPr>
              <a:spcBef>
                <a:spcPts val="300"/>
              </a:spcBef>
              <a:spcAft>
                <a:spcPts val="200"/>
              </a:spcAft>
              <a:buFont typeface="Wingdings" panose="05000000000000000000" pitchFamily="2" charset="2"/>
              <a:buChar char=""/>
            </a:pPr>
            <a:r>
              <a:rPr lang="en-US" dirty="0" smtClean="0"/>
              <a:t>Density</a:t>
            </a:r>
          </a:p>
          <a:p>
            <a:pPr>
              <a:spcBef>
                <a:spcPts val="300"/>
              </a:spcBef>
              <a:spcAft>
                <a:spcPts val="200"/>
              </a:spcAft>
              <a:buFont typeface="Wingdings" panose="05000000000000000000" pitchFamily="2" charset="2"/>
              <a:buChar char=""/>
            </a:pPr>
            <a:r>
              <a:rPr lang="en-US" dirty="0" smtClean="0"/>
              <a:t>Cost</a:t>
            </a:r>
          </a:p>
          <a:p>
            <a:pPr>
              <a:spcBef>
                <a:spcPts val="300"/>
              </a:spcBef>
              <a:spcAft>
                <a:spcPts val="200"/>
              </a:spcAft>
              <a:buFont typeface="Wingdings" panose="05000000000000000000" pitchFamily="2" charset="2"/>
              <a:buChar char=""/>
            </a:pPr>
            <a:r>
              <a:rPr lang="en-US" dirty="0" smtClean="0"/>
              <a:t>Energy</a:t>
            </a:r>
          </a:p>
          <a:p>
            <a:pPr>
              <a:spcBef>
                <a:spcPts val="300"/>
              </a:spcBef>
              <a:spcAft>
                <a:spcPts val="200"/>
              </a:spcAft>
              <a:buFont typeface="Wingdings" panose="05000000000000000000" pitchFamily="2" charset="2"/>
              <a:buChar char=""/>
            </a:pPr>
            <a:r>
              <a:rPr lang="en-US" dirty="0" smtClean="0"/>
              <a:t>Scalability</a:t>
            </a:r>
          </a:p>
          <a:p>
            <a:pPr>
              <a:spcBef>
                <a:spcPts val="300"/>
              </a:spcBef>
              <a:spcAft>
                <a:spcPts val="200"/>
              </a:spcAft>
              <a:buFont typeface="Wingdings" panose="05000000000000000000" pitchFamily="2" charset="2"/>
              <a:buChar char=""/>
            </a:pPr>
            <a:r>
              <a:rPr lang="en-US" dirty="0" smtClean="0"/>
              <a:t>Manageability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8587"/>
            <a:ext cx="3733800" cy="2926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ontent Placeholder 28"/>
          <p:cNvSpPr txBox="1">
            <a:spLocks/>
          </p:cNvSpPr>
          <p:nvPr/>
        </p:nvSpPr>
        <p:spPr bwMode="gray">
          <a:xfrm>
            <a:off x="6096000" y="1981200"/>
            <a:ext cx="2743200" cy="173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4163" indent="-284163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60000"/>
              <a:buFont typeface="Wingdings" charset="2"/>
              <a:buChar char=""/>
              <a:defRPr sz="1800">
                <a:solidFill>
                  <a:srgbClr val="7F7F7F"/>
                </a:solidFill>
                <a:latin typeface="+mn-lt"/>
                <a:ea typeface="ＭＳ Ｐゴシック" charset="-128"/>
                <a:cs typeface="Calibri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chemeClr val="accent2"/>
              </a:buClr>
              <a:buChar char="–"/>
              <a:defRPr sz="1600">
                <a:solidFill>
                  <a:srgbClr val="7F7F7F"/>
                </a:solidFill>
                <a:latin typeface="+mn-lt"/>
                <a:ea typeface="ＭＳ Ｐゴシック" pitchFamily="23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chemeClr val="accent2"/>
              </a:buClr>
              <a:buChar char="•"/>
              <a:defRPr sz="1400">
                <a:solidFill>
                  <a:srgbClr val="7F7F7F"/>
                </a:solidFill>
                <a:latin typeface="+mn-lt"/>
                <a:ea typeface="ＭＳ Ｐゴシック" pitchFamily="23" charset="-128"/>
                <a:cs typeface="Calibri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chemeClr val="accent2"/>
              </a:buClr>
              <a:buChar char="–"/>
              <a:defRPr sz="1400">
                <a:solidFill>
                  <a:srgbClr val="7F7F7F"/>
                </a:solidFill>
                <a:latin typeface="+mn-lt"/>
                <a:ea typeface="ＭＳ Ｐゴシック" pitchFamily="23" charset="-128"/>
                <a:cs typeface="Calibri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chemeClr val="accent2"/>
              </a:buClr>
              <a:buChar char="»"/>
              <a:defRPr sz="1400">
                <a:solidFill>
                  <a:srgbClr val="7F7F7F"/>
                </a:solidFill>
                <a:latin typeface="+mn-lt"/>
                <a:ea typeface="ＭＳ Ｐゴシック" pitchFamily="23" charset="-128"/>
                <a:cs typeface="Calibri"/>
              </a:defRPr>
            </a:lvl5pPr>
            <a:lvl6pPr marL="2514600" indent="-228600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6pPr>
            <a:lvl7pPr marL="2971800" indent="-228600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7pPr>
            <a:lvl8pPr marL="3429000" indent="-228600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8pPr>
            <a:lvl9pPr marL="3886200" indent="-228600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Char char="»"/>
              <a:defRPr sz="1800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9pPr>
          </a:lstStyle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en-US" kern="0" dirty="0" smtClean="0"/>
              <a:t>Cloud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en-US" kern="0" dirty="0" smtClean="0"/>
              <a:t>Mobility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en-US" kern="0" dirty="0" smtClean="0"/>
              <a:t>Internet of things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en-US" kern="0" dirty="0" smtClean="0"/>
              <a:t>Big data</a:t>
            </a:r>
          </a:p>
          <a:p>
            <a:pPr>
              <a:spcBef>
                <a:spcPts val="300"/>
              </a:spcBef>
              <a:spcAft>
                <a:spcPts val="200"/>
              </a:spcAft>
            </a:pPr>
            <a:r>
              <a:rPr lang="en-US" kern="0" dirty="0" smtClean="0"/>
              <a:t>Social media</a:t>
            </a:r>
            <a:endParaRPr lang="en-US" kern="0" dirty="0"/>
          </a:p>
        </p:txBody>
      </p:sp>
      <p:sp>
        <p:nvSpPr>
          <p:cNvPr id="36" name="Text Placeholder 29"/>
          <p:cNvSpPr txBox="1">
            <a:spLocks/>
          </p:cNvSpPr>
          <p:nvPr/>
        </p:nvSpPr>
        <p:spPr bwMode="gray">
          <a:xfrm>
            <a:off x="5943600" y="16002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charset="2"/>
              <a:buNone/>
              <a:defRPr sz="2400" b="0">
                <a:solidFill>
                  <a:srgbClr val="E06F19"/>
                </a:solidFill>
                <a:latin typeface="+mn-lt"/>
                <a:ea typeface="ＭＳ Ｐゴシック" charset="-128"/>
                <a:cs typeface="Calibri"/>
              </a:defRPr>
            </a:lvl1pPr>
            <a:lvl2pPr marL="45720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chemeClr val="accent2"/>
              </a:buClr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23" charset="-128"/>
                <a:cs typeface="Calibri"/>
              </a:defRPr>
            </a:lvl2pPr>
            <a:lvl3pPr marL="91440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chemeClr val="accent2"/>
              </a:buClr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23" charset="-128"/>
                <a:cs typeface="Calibri"/>
              </a:defRPr>
            </a:lvl3pPr>
            <a:lvl4pPr marL="137160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chemeClr val="accent2"/>
              </a:buClr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23" charset="-128"/>
                <a:cs typeface="Calibri"/>
              </a:defRPr>
            </a:lvl4pPr>
            <a:lvl5pPr marL="182880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chemeClr val="accent2"/>
              </a:buClr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23" charset="-128"/>
                <a:cs typeface="Calibri"/>
              </a:defRPr>
            </a:lvl5pPr>
            <a:lvl6pPr marL="2286000" indent="0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None/>
              <a:defRPr sz="1600" b="1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6pPr>
            <a:lvl7pPr marL="2743200" indent="0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None/>
              <a:defRPr sz="1600" b="1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7pPr>
            <a:lvl8pPr marL="3200400" indent="0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None/>
              <a:defRPr sz="1600" b="1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8pPr>
            <a:lvl9pPr marL="3657600" indent="0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None/>
              <a:defRPr sz="1600" b="1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9pPr>
          </a:lstStyle>
          <a:p>
            <a:r>
              <a:rPr lang="en-US" sz="2000" kern="0" dirty="0" smtClean="0"/>
              <a:t>Optimized IT Enables</a:t>
            </a:r>
            <a:endParaRPr lang="en-US" sz="2000" kern="0" dirty="0"/>
          </a:p>
        </p:txBody>
      </p:sp>
      <p:sp>
        <p:nvSpPr>
          <p:cNvPr id="37" name="Text Placeholder 29"/>
          <p:cNvSpPr txBox="1">
            <a:spLocks/>
          </p:cNvSpPr>
          <p:nvPr/>
        </p:nvSpPr>
        <p:spPr bwMode="gray">
          <a:xfrm>
            <a:off x="5943600" y="3745468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charset="2"/>
              <a:buNone/>
              <a:defRPr sz="2400" b="0">
                <a:solidFill>
                  <a:srgbClr val="E06F19"/>
                </a:solidFill>
                <a:latin typeface="+mn-lt"/>
                <a:ea typeface="ＭＳ Ｐゴシック" charset="-128"/>
                <a:cs typeface="Calibri"/>
              </a:defRPr>
            </a:lvl1pPr>
            <a:lvl2pPr marL="45720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chemeClr val="accent2"/>
              </a:buClr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23" charset="-128"/>
                <a:cs typeface="Calibri"/>
              </a:defRPr>
            </a:lvl2pPr>
            <a:lvl3pPr marL="91440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chemeClr val="accent2"/>
              </a:buClr>
              <a:buNone/>
              <a:defRPr sz="18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23" charset="-128"/>
                <a:cs typeface="Calibri"/>
              </a:defRPr>
            </a:lvl3pPr>
            <a:lvl4pPr marL="137160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chemeClr val="accent2"/>
              </a:buClr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23" charset="-128"/>
                <a:cs typeface="Calibri"/>
              </a:defRPr>
            </a:lvl4pPr>
            <a:lvl5pPr marL="182880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chemeClr val="accent2"/>
              </a:buClr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23" charset="-128"/>
                <a:cs typeface="Calibri"/>
              </a:defRPr>
            </a:lvl5pPr>
            <a:lvl6pPr marL="2286000" indent="0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None/>
              <a:defRPr sz="1600" b="1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6pPr>
            <a:lvl7pPr marL="2743200" indent="0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None/>
              <a:defRPr sz="1600" b="1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7pPr>
            <a:lvl8pPr marL="3200400" indent="0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None/>
              <a:defRPr sz="1600" b="1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8pPr>
            <a:lvl9pPr marL="3657600" indent="0" algn="l" rtl="0" fontAlgn="base">
              <a:lnSpc>
                <a:spcPct val="95000"/>
              </a:lnSpc>
              <a:spcBef>
                <a:spcPct val="0"/>
              </a:spcBef>
              <a:spcAft>
                <a:spcPct val="25000"/>
              </a:spcAft>
              <a:buClr>
                <a:schemeClr val="accent1"/>
              </a:buClr>
              <a:buNone/>
              <a:defRPr sz="1600" b="1">
                <a:solidFill>
                  <a:schemeClr val="tx1"/>
                </a:solidFill>
                <a:latin typeface="+mn-lt"/>
                <a:ea typeface="ＭＳ Ｐゴシック" pitchFamily="23" charset="-128"/>
              </a:defRPr>
            </a:lvl9pPr>
          </a:lstStyle>
          <a:p>
            <a:r>
              <a:rPr lang="en-US" sz="2000" kern="0" dirty="0" smtClean="0"/>
              <a:t>Infrastructure as a Service</a:t>
            </a:r>
            <a:endParaRPr lang="en-US" sz="2000" kern="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770" y="4508502"/>
            <a:ext cx="1106830" cy="990600"/>
          </a:xfrm>
          <a:prstGeom prst="rect">
            <a:avLst/>
          </a:prstGeom>
        </p:spPr>
      </p:pic>
      <p:sp>
        <p:nvSpPr>
          <p:cNvPr id="38" name="Bent Arrow 37"/>
          <p:cNvSpPr/>
          <p:nvPr/>
        </p:nvSpPr>
        <p:spPr bwMode="gray">
          <a:xfrm rot="1603627" flipV="1">
            <a:off x="6405517" y="4204487"/>
            <a:ext cx="1034822" cy="705922"/>
          </a:xfrm>
          <a:prstGeom prst="bentArrow">
            <a:avLst>
              <a:gd name="adj1" fmla="val 21255"/>
              <a:gd name="adj2" fmla="val 18286"/>
              <a:gd name="adj3" fmla="val 25000"/>
              <a:gd name="adj4" fmla="val 92342"/>
            </a:avLst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</a:gsLst>
            <a:lin ang="16200000" scaled="0"/>
            <a:tileRect/>
          </a:gradFill>
          <a:ln w="12700" cap="flat" cmpd="sng" algn="ctr">
            <a:solidFill>
              <a:srgbClr val="DD6F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15000" y="5562600"/>
            <a:ext cx="3352800" cy="563231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700" dirty="0" smtClean="0">
                <a:solidFill>
                  <a:schemeClr val="tx2"/>
                </a:solidFill>
                <a:latin typeface="+mn-lt"/>
                <a:cs typeface="Century Gothic"/>
              </a:rPr>
              <a:t>Business: IT is now in an app/biz service focused environment</a:t>
            </a:r>
          </a:p>
        </p:txBody>
      </p:sp>
    </p:spTree>
    <p:extLst>
      <p:ext uri="{BB962C8B-B14F-4D97-AF65-F5344CB8AC3E}">
        <p14:creationId xmlns:p14="http://schemas.microsoft.com/office/powerpoint/2010/main" val="16844597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xenta_ppt_logo-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839" y="6527800"/>
            <a:ext cx="1371509" cy="237728"/>
          </a:xfrm>
          <a:prstGeom prst="rect">
            <a:avLst/>
          </a:prstGeom>
        </p:spPr>
      </p:pic>
      <p:pic>
        <p:nvPicPr>
          <p:cNvPr id="7" name="Picture 6" descr="N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723">
            <a:off x="2681813" y="2118709"/>
            <a:ext cx="2459756" cy="560795"/>
          </a:xfrm>
          <a:prstGeom prst="rect">
            <a:avLst/>
          </a:prstGeom>
        </p:spPr>
      </p:pic>
      <p:pic>
        <p:nvPicPr>
          <p:cNvPr id="9" name="Picture 8" descr="Nex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723">
            <a:off x="2681813" y="5066784"/>
            <a:ext cx="2459756" cy="56079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3400" y="1905000"/>
            <a:ext cx="2286000" cy="1371600"/>
            <a:chOff x="1219200" y="2209800"/>
            <a:chExt cx="2286000" cy="1371600"/>
          </a:xfrm>
        </p:grpSpPr>
        <p:sp>
          <p:nvSpPr>
            <p:cNvPr id="26" name="Rectangle 25"/>
            <p:cNvSpPr/>
            <p:nvPr/>
          </p:nvSpPr>
          <p:spPr bwMode="gray">
            <a:xfrm>
              <a:off x="1219200" y="2362200"/>
              <a:ext cx="2286000" cy="1219200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endParaRP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1780540" y="2209800"/>
              <a:ext cx="1163320" cy="282129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1"/>
                  </a:solidFill>
                  <a:latin typeface="+mn-lt"/>
                  <a:cs typeface="Trebuchet MS"/>
                </a:rPr>
                <a:t>Storage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325880" y="2740864"/>
              <a:ext cx="2113280" cy="495808"/>
              <a:chOff x="1361440" y="2791664"/>
              <a:chExt cx="2113280" cy="495808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/>
              <a:srcRect t="26852" b="25000"/>
              <a:stretch>
                <a:fillRect/>
              </a:stretch>
            </p:blipFill>
            <p:spPr>
              <a:xfrm>
                <a:off x="2560320" y="2907488"/>
                <a:ext cx="914400" cy="264160"/>
              </a:xfrm>
              <a:prstGeom prst="rect">
                <a:avLst/>
              </a:prstGeom>
              <a:effectLst/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5"/>
              <a:srcRect l="2666" t="26250" r="2667" b="32500"/>
              <a:stretch>
                <a:fillRect/>
              </a:stretch>
            </p:blipFill>
            <p:spPr bwMode="auto">
              <a:xfrm>
                <a:off x="1894840" y="2942762"/>
                <a:ext cx="624840" cy="193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1" name="Picture 30" descr="netapp-inc-logosm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1440" y="2791664"/>
                <a:ext cx="406400" cy="495808"/>
              </a:xfrm>
              <a:prstGeom prst="rect">
                <a:avLst/>
              </a:prstGeom>
            </p:spPr>
          </p:pic>
        </p:grpSp>
      </p:grpSp>
      <p:sp>
        <p:nvSpPr>
          <p:cNvPr id="3" name="AutoShape 2" descr="data:image/jpeg;base64,/9j/4AAQSkZJRgABAQAAAQABAAD/2wCEAAkGBwgPDg8PDhAQDxEQEg8VEA8UGBIUEhAUFBQXFhYUFBUYHSgsGBonGxgUIjEhJSkrLi4uFyszODMsNygtLisBCgoKDg0OGxAQGy8kHyQsLSwsLC8tLCwsLC0sLCwsLCwsLCwsLCwsLCwsLCwsLCwsLCwsLCwsLCwsLCwsLCwsLP/AABEIALgBEgMBEQACEQEDEQH/xAAbAAEAAwADAQAAAAAAAAAAAAAAAQYHAgQFA//EADoQAAEDAwEFBgQFAgYDAAAAAAABAgMEBRESBgcXIZEiMUFRVNITVXHRU2GBk6NSoSNCQ2JywRQkMv/EABoBAQACAwEAAAAAAAAAAAAAAAABAwIFBgT/xAAwEQEAAQIEBgEEAgIBBQAAAAAAAQIDBAURExIVIVFToTFBUmGxkfBDceEUMjNC0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Mc2i3obUU1bVU8VHE+OGaRjHrHOqua12EVVR2F/Q6HC5Xhrtqmuu5pM/mFNVcxPw8/i7tf6GH9qo9x6OT4Pye4RuVdji7tf6GH9qo9w5Pg/L7g3Kuzu2LeltVPWUsEtHEyOaeCN7kjnRWte9rXORVdhMIqrzKcRlWGt2qq6bmsxEzEawmLlUz8O1t/vSvFuuM1JDFTPZGkSo56Sau0xHLnDk8VKsvyu1ibPHXVpOvwmq5MSrvHDaD8Cj6S+893IsP8AfPpjuz2OOG0H4FH0l945Fh/vn0bs9jjhtB+BR9JfeORYf759G7PZ2bfvzuaP/wDYpIHs5Z+Gr2ORPHGpXZ8OhXcyG3P/AGV9fymLs9mpbHbaWi6xq6meqSMT/EgfhJI/zx4t/NOX6mhxWEuYarhr/wCFlNWrzN6e2FdaKenlp2RPWWVWOSRHKiIjFdy0qnPkejLcJRirk01zp0RXVNLN+OG0H4FH0l95uuQ4f759K92exxw2g/Ao+kvvHIsP98+jdnstm7TedW3OtdS1UcEeYnPiWPUiq5ipqaupy57KqvL+lTW5lllGGtxXbq16s6K5mWpmmWPOv1ySkpZ6lUV3wo3ORic1c5E7LUTzVcJ+pnZo3LkU/Gsk9IY2m93bD0MP7VR7jpOTYT63fcKdyrsni7tf6GH9qo9xPJ8H5fcI3KuyOL21/oYf2qj3ETk+E06XPcG5V2bqcuvCQAAAAAAAAAAAAAAAhSBjm0e9y9UtbVUzKSB7YJpGNcvxcuRq4RVwp0GFyizetU1zc0mf9KpuTE6aPO42370VP/N9z0ciseT9Md2exxsv3oqf+b7k8iseT9G7PZ3bFvfvVTWUtO+jga2eeCNzk+LlqSPRqqmV8EVVKMRk1m3aqri5rpGv0+UxcmZ00d7bveTcbfcJqWKkgmaxIlR7kerl1MR3PC/mU4DLbWItcdVzSdfhNVcxPw8DjNefl9L0l+57uSWfLPpjuT2OM14+X0vST7kcks+WfRuz2OM14+X0vSX7jklnyz6NyexxmvHy+l6S/ccks+WfRuT2S3fRek7qCmT6JL9yJyOxp1uT6Tuz2Xbbbbuekt9BW00Ec6VehdMiOXQjotf+Ve/wNTgcFTevVWq6tIj6s6qtI1UjjLePl9L0l+5t+SWfL+le5PY4zXj5fS9JfuTySz5Z9G7PZ9IN891R7VfQU6NymtWpJqRue1jn34yV15Ja4ZmLnXr2Tuz2blDIxzWuauUciKi+aKmUOamNOi5Rt5m3VRaf/GbBCyaSb4iqjtWlrGYTPZ8VVf7KbHLcDRipq46tIhhXVwqNxtv3oqf+b7m25FY8n6V7s9jjbfvRU/8AN9xyKx5P0bs9jjZfvRQfzfcxqyOxETO5+k7s9m6HMrkkgAAAAAAAAAAAAAAAA4qhEjGNrd7d6orhVUscNK5kErmNc5JNSomO/Du86LB5Pav2abk1zEypqrmJ0fTYreteK+401JLDTMZM56OcxJNSYjc7lly+RjjsptYexNymuZlNNczOjY0RDn1qdKAZNvE3mXa2XB9LDFTPY2OJyOej9WXJle5yG9y7K7eJtcdVUx1VV1zEq9Sb6r8+SNi09IiPexqriXKIqon9Z67mR2qKJq4/hjFyW8IiHL6yvZ3vT27uNolpWU8cEiTMkc74iPVUVqtRMaXJ5m3yzL6MXFU1VaaaK66+FR+N9/8AT0fSX3m15BZ++fTDdns2jZWvmq6CkqZWta+eGORzWoqNRXpnsovhzOZv0Rbu1UUz8SujrDwd6O1dZaaWGenZE90k6RuSRHKmND3ZTSqc8tQ9WXYSnE3eCqdI0Y11aQzTjff/AE9H0l95vOQWfvlXuz2ON9/9PR9JfeRyCz5J9I3Jaju02uddqN00jWMmjkcyVjMo1PFioiqq4Vq9UU0WYYT/AKW7wROsfRbRVxQoW0++K5U9dUwU0NO+KGR0bXSJJrVWdly8nJy1IuPyNrhMlouWaa66piZ6sJuTEvM433/09H0l956OQ2fvn0jdns+tHvpv0ksbFgpER72NVUSXKI5yJy7ZhcyO1RRNXHPSDcmfo3hEQ5eJXuRIAAAAAAAAAAAAAAAAAEOIGN7Vb1LlR19VTMoqeRsMjmo9yP1Ox4rjxN/hcrt3rVNc3NNfoqmuYn4fXY3efcq6401LJR08TJnPRZGo/U3DHO5Z+hjjcrt2bM1xc1Ka5mdNGvt7jRrUgZTvA3j3C23B9LFSQTNayJ2t6P1LqTOFwbnAZbbxFrjqucP4V1VzE/CucZ7t8vpekh7eS2vKx3J7OfG2+eip/wCX7kcis+X9G5PZxdvpvK99BTL9fir/ANjklmP8v6NyeywbEbeX+6VbYW0FLHE3Dp5sSYjZ5J/uXmiJ9jx47A2cNb4tzWeyaa5mfhqzURO400LVP3nbU1NrpoZooY51kmSNWyasImh7spjx7J7svwtOIucFVWn5Y1zpDOOM12+X0vSQ3HJbPmV7k9nJ++K9Nxm3UyZRFTlJzRe5SIyazP8AmNyeztW3fNWf4vxqOGPEMixaEk7UyJ2Gu/2rzKr2TURpw3NevX8Ji5+HT4z3f5fS9JPuXxklr43f0x3J7Ocm+K9NRiut1KiPbqbyk5t1Obnv82uT9DCnJ7M/5k7k9nKk3xXV8sbFoKVEe9jVXEnLU5EyRcya3TRNW7rpBFyezc2nNwuSSAAAAAAAAAAAAAAAAABDiJGL7Wb2rxRXCqpY4KVzIZXMa5ySalRMd+Hd50eDyizfs03Kq9Jn/SmquYnR9dit613r7jTUksFKxkzno5zEk1JiNzuWXL4ohhj8ps2LM101zM9OnQprmZbGhoFyQMl3h7zLpbLg+lhhpnsbHE5HSI9XZcmV7nIbzLsstYm1x1VzE6qq65iVa433709H0l957+Q2PJPpjuyccL96aj6S+8chw/kn0bsnG+/emo+kvvHIsP5J9G7PZZtg97aVlSlNXxxQOlVrYJI9WhXryRj0cq4VeWF8+Rr8wynYo47VWvdnRXrPVrCGkWKXvS2srLTSwTwMikdJOkbkkRyoiaHuymFTnlqHvy7C0Ym7wVzpDCuqYhmnG+++mo+kvvN3yLD+SfSvcnstW0G8K901rttxjhpXJVo9JkckmGP5qxGYd3KjX9/ka7DYC1dxFdmqqYiPj4Z1VTEaqrxvvvpqPpL7zZciw/kn0r3J7PrT76dopHsjZS0bnvc1rW4l5ucuET/781MbmS4aimapuT0/0mLk9lk3ibx7xaquKmZDSv1U8Uj1cki4e5z2uRuHJ2ezyPDl+W2sTbmqquY0nT6Mqq5iVco99N9kljjWno0R72NVUSTKanIn9Z7buSWKKJq456R+ERcnVvCIcsuciQAAAAAAAAAAAAAAAAAIUiRjm1W9O40dfVUrKKnkbDI5qPcj9TseK48ToMJlVq9ZpuTc0mfoqqrmJ00fTY3efcK2401LJRU8TZnPRZGo/U3DHO5Z+hjjcqt2LM103NfwU16z8NfQ0S1IGU7wN41dbrg+lipIJ2tZE74j9ertJnHI3WX5ZbxFrjqucPX4V1V6T8PBpt8N0fIxi2+lRHPa1VxJyyqIeu5k1qmiaou/EMYuT2bd8CH+hvRDmuKVyjbzdrqi0JS/ApoZvjrNq1ovZ0aMY0/8lNll2EpxM1RXXpowrq0UVN812+X03SQ23I7M/wCX9K9yezYNj7y6voKarcz4bpmZcxM4a5HK1yJnwyinO4i1Fq7VRE66SuidXjbztqai100M0UMc6yTJGrX6sImh7spjx7J6MvwtOJuTRVVworq0hnHGW6/LqXpIbrklny/pVuz2ajarvV1NmZWsgi+O+B8jIOfw1e3Vhvnzx/c0Fy1TRiJt69NdNVuvTVl3Ga6/L6XpIb6Mks6f+X9K9yey0bu9u7pdaxYX0VPDFHG58kjUfqTmiMRM+KuXoingzHAW8Nb4qa9ZmWVFczKd4+8Kttlc2mipYJ0WCORXv16kVz3pjl4dn+4y/LqMRbmuqvTqVV6T8K3Sb4bo+SNi2+mRHvY1VxJyyqJk9lzJrVNE1Rd+IYxcns3NDmoXJJAAAAAAAAAAAAAAAABCkDFdpt796pK6qpmQUrmwTSMa5ySalRq4TOHd50eFyazes03Kq9Nf9KZuTEvL43Xz01H0l956OQ2fJPpG7JxvvvpqPpL7xyGz5J9G7Lv2DfHe6mtpKd8FK1s9RBE5USTUjZJGtVUy7vwpRicktWrVVcV9YjVMXJmXqbfb0rvbrjNSQw0z2RpEqOekmrtMRy5w5PMpwGVW8TZ3KqtE1XJiVc43X301H0l957eQ2fJPpjuycbr56aj6S+8chs+SfRuz2Txwv3p6PpL7yOQWPv8A0bsoXffffTUfSX3k8gs+SfRuyJvtvvhTUefpL7xOQ2dNdyfRuz2XrbXba8Wy22+pWGD49RoSeJ6P0xuWLWrWojuWF5d69xqMFgbWJv1W5q6R8SsqqmIUVd9999NR9JfebbkFmP8A3/Svdk43Xz01H0l95lyCz5J9G7PZsmxt0mrbfS1UrWNfMzU5rM6UXUqcsqvkc1irUW7tVET8SuidYZ1t1vMvtsuE1IlPSujbodE5ySansc1FRVw7zyn6G5wGV2cTZiua5iVddcxPwvO769XC4W9lXVMijdK5/wANsaORPhtXSirqVcqqo5fpg1WNs0Wb00UTrEfVnROsKlvL3j3O1VzaaGGnkY6COTVIj1dlzntVOTk5dlDYZbllGKtzVVVpOujGuuYlVON189NR9JfebHkNryT6Ybs9jjhfvT0fSX3mFWQWIiZiv9J3Z7N/OXXAAAAAAAAAAAAAAAACFIGMbR71rhS1tVTtoaeRsM0jEeuvU5GrjK48ToMNlNu7aprm5pr9FU1zE/DzuM10+XUvSQv5La8v9/lG5PY4zXT5dS9JByW15f7/ACbk9nesW9m41FZS07qCmY2aeCNXpr1NR70ark/NM5KcRlFu3aqqi7rpEymK5mfh6W3e8mut9wmpY6OCZrEiVJH69S6mI7nj6lOBy23ftRXNzhnX4TVXMT8K/wAZrp8upekh7OS2vL/f5Y7k9jjNdPl1L0kHJbXl/v8AJuT2OM10+XUvSQclteX9f/Tcns+1LvcvkrkZFaoJHL/lY2Vy+XciGNWT2aI1qvaG5PZpeyE1+qGLLcaOmo0/04m5dL/yf4NT8u/6eOlxNNqirhtVTV+fhZTr9YdLeftVUWqCnligjqFllVitk1YbhqrlMfQsy/CU4i5NNVXD0K6tIZ3xmuny6l6SG45La8v9/lXuT2OM1z+XUvSQclteX+/ybk9mv7H3SSst9NVPY2N0zNSxtzpb2lTCZ+hz2Itxbu1UROuk/K2J1h5u3t3uVEymfS00NS6aeOBUkz2Vk5RrlPDVy/VC3B2qLkzFdXDpGqKpmPhaY2IiInJPpyT9EPLPVkzLePvCrLZXNpo6SCdFgjkV79WpFc56Y5eHZNvl+X0Yi3x1V8PXRXXVMT8Ktxmufy6l6SHv5La839/ljuT2OMt0+XUv8hE5NaiNd03J7N4Q5mFySQAAAAAAAAAAAAAAAARpTyQCNLfJB1DS3yQdROlvkgDSg6iNLfJB1DS3yQdQ0t8kHUSjUAkCFRAI0t8kAaW+SDWROAGCBJIhWoBGlvkg6hpb5IOo5AAAAAAAAAAAAAAAAAAAAAAAAAAAAAAAAAAAAAAAAAAAAAAAAAAAAAAAAAAAAAAAAAAAAAAAAAAAAAAAAAAAAAAAAAAAAAAAAAAAA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data:image/jpeg;base64,/9j/4AAQSkZJRgABAQAAAQABAAD/2wCEAAkGBwgPDg8PDhAQDxEQEg8VEA8UGBIUEhAUFBQXFhYUFBUYHSgsGBonGxgUIjEhJSkrLi4uFyszODMsNygtLisBCgoKDg0OGxAQGy8kHyQsLSwsLC8tLCwsLC0sLCwsLCwsLCwsLCwsLCwsLCwsLCwsLCwsLCwsLCwsLCwsLCwsLP/AABEIALgBEgMBEQACEQEDEQH/xAAbAAEAAwADAQAAAAAAAAAAAAAAAQYHAgQFA//EADoQAAEDAwEFBgQFAgYDAAAAAAABAgMEBRESBgcXIZEiMUFRVNITVXHRU2GBk6NSoSNCQ2JywRQkMv/EABoBAQACAwEAAAAAAAAAAAAAAAABAwIFBgT/xAAwEQEAAQIEBgEEAgIBBQAAAAAAAQIDBAURExIVIVFToTFBUmGxkfBDceEUMjNC0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Mc2i3obUU1bVU8VHE+OGaRjHrHOqua12EVVR2F/Q6HC5Xhrtqmuu5pM/mFNVcxPw8/i7tf6GH9qo9x6OT4Pye4RuVdji7tf6GH9qo9w5Pg/L7g3Kuzu2LeltVPWUsEtHEyOaeCN7kjnRWte9rXORVdhMIqrzKcRlWGt2qq6bmsxEzEawmLlUz8O1t/vSvFuuM1JDFTPZGkSo56Sau0xHLnDk8VKsvyu1ibPHXVpOvwmq5MSrvHDaD8Cj6S+893IsP8AfPpjuz2OOG0H4FH0l945Fh/vn0bs9jjhtB+BR9JfeORYf759G7PZ2bfvzuaP/wDYpIHs5Z+Gr2ORPHGpXZ8OhXcyG3P/AGV9fymLs9mpbHbaWi6xq6meqSMT/EgfhJI/zx4t/NOX6mhxWEuYarhr/wCFlNWrzN6e2FdaKenlp2RPWWVWOSRHKiIjFdy0qnPkejLcJRirk01zp0RXVNLN+OG0H4FH0l95uuQ4f759K92exxw2g/Ao+kvvHIsP98+jdnstm7TedW3OtdS1UcEeYnPiWPUiq5ipqaupy57KqvL+lTW5lllGGtxXbq16s6K5mWpmmWPOv1ySkpZ6lUV3wo3ORic1c5E7LUTzVcJ+pnZo3LkU/Gsk9IY2m93bD0MP7VR7jpOTYT63fcKdyrsni7tf6GH9qo9xPJ8H5fcI3KuyOL21/oYf2qj3ETk+E06XPcG5V2bqcuvCQAAAAAAAAAAAAAAAhSBjm0e9y9UtbVUzKSB7YJpGNcvxcuRq4RVwp0GFyizetU1zc0mf9KpuTE6aPO42370VP/N9z0ciseT9Md2exxsv3oqf+b7k8iseT9G7PZ3bFvfvVTWUtO+jga2eeCNzk+LlqSPRqqmV8EVVKMRk1m3aqri5rpGv0+UxcmZ00d7bveTcbfcJqWKkgmaxIlR7kerl1MR3PC/mU4DLbWItcdVzSdfhNVcxPw8DjNefl9L0l+57uSWfLPpjuT2OM14+X0vST7kcks+WfRuz2OM14+X0vSX7jklnyz6NyexxmvHy+l6S/ccks+WfRuT2S3fRek7qCmT6JL9yJyOxp1uT6Tuz2Xbbbbuekt9BW00Ec6VehdMiOXQjotf+Ve/wNTgcFTevVWq6tIj6s6qtI1UjjLePl9L0l+5t+SWfL+le5PY4zXj5fS9JfuTySz5Z9G7PZ9IN891R7VfQU6NymtWpJqRue1jn34yV15Ja4ZmLnXr2Tuz2blDIxzWuauUciKi+aKmUOamNOi5Rt5m3VRaf/GbBCyaSb4iqjtWlrGYTPZ8VVf7KbHLcDRipq46tIhhXVwqNxtv3oqf+b7m25FY8n6V7s9jjbfvRU/8AN9xyKx5P0bs9jjZfvRQfzfcxqyOxETO5+k7s9m6HMrkkgAAAAAAAAAAAAAAAA4qhEjGNrd7d6orhVUscNK5kErmNc5JNSomO/Du86LB5Pav2abk1zEypqrmJ0fTYreteK+401JLDTMZM56OcxJNSYjc7lly+RjjsptYexNymuZlNNczOjY0RDn1qdKAZNvE3mXa2XB9LDFTPY2OJyOej9WXJle5yG9y7K7eJtcdVUx1VV1zEq9Sb6r8+SNi09IiPexqriXKIqon9Z67mR2qKJq4/hjFyW8IiHL6yvZ3vT27uNolpWU8cEiTMkc74iPVUVqtRMaXJ5m3yzL6MXFU1VaaaK66+FR+N9/8AT0fSX3m15BZ++fTDdns2jZWvmq6CkqZWta+eGORzWoqNRXpnsovhzOZv0Rbu1UUz8SujrDwd6O1dZaaWGenZE90k6RuSRHKmND3ZTSqc8tQ9WXYSnE3eCqdI0Y11aQzTjff/AE9H0l95vOQWfvlXuz2ON9/9PR9JfeRyCz5J9I3Jaju02uddqN00jWMmjkcyVjMo1PFioiqq4Vq9UU0WYYT/AKW7wROsfRbRVxQoW0++K5U9dUwU0NO+KGR0bXSJJrVWdly8nJy1IuPyNrhMlouWaa66piZ6sJuTEvM433/09H0l956OQ2fvn0jdns+tHvpv0ksbFgpER72NVUSXKI5yJy7ZhcyO1RRNXHPSDcmfo3hEQ5eJXuRIAAAAAAAAAAAAAAAAAEOIGN7Vb1LlR19VTMoqeRsMjmo9yP1Ox4rjxN/hcrt3rVNc3NNfoqmuYn4fXY3efcq6401LJR08TJnPRZGo/U3DHO5Z+hjjcrt2bM1xc1Ka5mdNGvt7jRrUgZTvA3j3C23B9LFSQTNayJ2t6P1LqTOFwbnAZbbxFrjqucP4V1VzE/CucZ7t8vpekh7eS2vKx3J7OfG2+eip/wCX7kcis+X9G5PZxdvpvK99BTL9fir/ANjklmP8v6NyeywbEbeX+6VbYW0FLHE3Dp5sSYjZ5J/uXmiJ9jx47A2cNb4tzWeyaa5mfhqzURO400LVP3nbU1NrpoZooY51kmSNWyasImh7spjx7J7svwtOIucFVWn5Y1zpDOOM12+X0vSQ3HJbPmV7k9nJ++K9Nxm3UyZRFTlJzRe5SIyazP8AmNyeztW3fNWf4vxqOGPEMixaEk7UyJ2Gu/2rzKr2TURpw3NevX8Ji5+HT4z3f5fS9JPuXxklr43f0x3J7Ocm+K9NRiut1KiPbqbyk5t1Obnv82uT9DCnJ7M/5k7k9nKk3xXV8sbFoKVEe9jVXEnLU5EyRcya3TRNW7rpBFyezc2nNwuSSAAAAAAAAAAAAAAAAABDiJGL7Wb2rxRXCqpY4KVzIZXMa5ySalRMd+Hd50eDyizfs03Kq9Jn/SmquYnR9dit613r7jTUksFKxkzno5zEk1JiNzuWXL4ohhj8ps2LM101zM9OnQprmZbGhoFyQMl3h7zLpbLg+lhhpnsbHE5HSI9XZcmV7nIbzLsstYm1x1VzE6qq65iVa433709H0l957+Q2PJPpjuyccL96aj6S+8chw/kn0bsnG+/emo+kvvHIsP5J9G7PZZtg97aVlSlNXxxQOlVrYJI9WhXryRj0cq4VeWF8+Rr8wynYo47VWvdnRXrPVrCGkWKXvS2srLTSwTwMikdJOkbkkRyoiaHuymFTnlqHvy7C0Ym7wVzpDCuqYhmnG+++mo+kvvN3yLD+SfSvcnstW0G8K901rttxjhpXJVo9JkckmGP5qxGYd3KjX9/ka7DYC1dxFdmqqYiPj4Z1VTEaqrxvvvpqPpL7zZciw/kn0r3J7PrT76dopHsjZS0bnvc1rW4l5ucuET/781MbmS4aimapuT0/0mLk9lk3ibx7xaquKmZDSv1U8Uj1cki4e5z2uRuHJ2ezyPDl+W2sTbmqquY0nT6Mqq5iVco99N9kljjWno0R72NVUSTKanIn9Z7buSWKKJq456R+ERcnVvCIcsuciQAAAAAAAAAAAAAAAAAIUiRjm1W9O40dfVUrKKnkbDI5qPcj9TseK48ToMJlVq9ZpuTc0mfoqqrmJ00fTY3efcK2401LJRU8TZnPRZGo/U3DHO5Z+hjjcqt2LM103NfwU16z8NfQ0S1IGU7wN41dbrg+lipIJ2tZE74j9ertJnHI3WX5ZbxFrjqucPX4V1V6T8PBpt8N0fIxi2+lRHPa1VxJyyqIeu5k1qmiaou/EMYuT2bd8CH+hvRDmuKVyjbzdrqi0JS/ApoZvjrNq1ovZ0aMY0/8lNll2EpxM1RXXpowrq0UVN812+X03SQ23I7M/wCX9K9yezYNj7y6voKarcz4bpmZcxM4a5HK1yJnwyinO4i1Fq7VRE66SuidXjbztqai100M0UMc6yTJGrX6sImh7spjx7J6MvwtOJuTRVVworq0hnHGW6/LqXpIbrklny/pVuz2ajarvV1NmZWsgi+O+B8jIOfw1e3Vhvnzx/c0Fy1TRiJt69NdNVuvTVl3Ga6/L6XpIb6Mks6f+X9K9yey0bu9u7pdaxYX0VPDFHG58kjUfqTmiMRM+KuXoingzHAW8Nb4qa9ZmWVFczKd4+8Kttlc2mipYJ0WCORXv16kVz3pjl4dn+4y/LqMRbmuqvTqVV6T8K3Sb4bo+SNi2+mRHvY1VxJyyqJk9lzJrVNE1Rd+IYxcns3NDmoXJJAAAAAAAAAAAAAAAABCkDFdpt796pK6qpmQUrmwTSMa5ySalRq4TOHd50eFyazes03Kq9Nf9KZuTEvL43Xz01H0l956OQ2fJPpG7JxvvvpqPpL7xyGz5J9G7Lv2DfHe6mtpKd8FK1s9RBE5USTUjZJGtVUy7vwpRicktWrVVcV9YjVMXJmXqbfb0rvbrjNSQw0z2RpEqOekmrtMRy5w5PMpwGVW8TZ3KqtE1XJiVc43X301H0l957eQ2fJPpjuycbr56aj6S+8chs+SfRuz2Txwv3p6PpL7yOQWPv8A0bsoXffffTUfSX3k8gs+SfRuyJvtvvhTUefpL7xOQ2dNdyfRuz2XrbXba8Wy22+pWGD49RoSeJ6P0xuWLWrWojuWF5d69xqMFgbWJv1W5q6R8SsqqmIUVd9999NR9JfebbkFmP8A3/Svdk43Xz01H0l95lyCz5J9G7PZsmxt0mrbfS1UrWNfMzU5rM6UXUqcsqvkc1irUW7tVET8SuidYZ1t1vMvtsuE1IlPSujbodE5ySansc1FRVw7zyn6G5wGV2cTZiua5iVddcxPwvO769XC4W9lXVMijdK5/wANsaORPhtXSirqVcqqo5fpg1WNs0Wb00UTrEfVnROsKlvL3j3O1VzaaGGnkY6COTVIj1dlzntVOTk5dlDYZbllGKtzVVVpOujGuuYlVON189NR9JfebHkNryT6Ybs9jjhfvT0fSX3mFWQWIiZiv9J3Z7N/OXXAAAAAAAAAAAAAAAACFIGMbR71rhS1tVTtoaeRsM0jEeuvU5GrjK48ToMNlNu7aprm5pr9FU1zE/DzuM10+XUvSQv5La8v9/lG5PY4zXT5dS9JByW15f7/ACbk9nesW9m41FZS07qCmY2aeCNXpr1NR70ark/NM5KcRlFu3aqqi7rpEymK5mfh6W3e8mut9wmpY6OCZrEiVJH69S6mI7nj6lOBy23ftRXNzhnX4TVXMT8K/wAZrp8upekh7OS2vL/f5Y7k9jjNdPl1L0kHJbXl/v8AJuT2OM10+XUvSQclteX9f/Tcns+1LvcvkrkZFaoJHL/lY2Vy+XciGNWT2aI1qvaG5PZpeyE1+qGLLcaOmo0/04m5dL/yf4NT8u/6eOlxNNqirhtVTV+fhZTr9YdLeftVUWqCnligjqFllVitk1YbhqrlMfQsy/CU4i5NNVXD0K6tIZ3xmuny6l6SG45La8v9/lXuT2OM1z+XUvSQclteX+/ybk9mv7H3SSst9NVPY2N0zNSxtzpb2lTCZ+hz2Itxbu1UROuk/K2J1h5u3t3uVEymfS00NS6aeOBUkz2Vk5RrlPDVy/VC3B2qLkzFdXDpGqKpmPhaY2IiInJPpyT9EPLPVkzLePvCrLZXNpo6SCdFgjkV79WpFc56Y5eHZNvl+X0Yi3x1V8PXRXXVMT8Ktxmufy6l6SHv5La839/ljuT2OMt0+XUv8hE5NaiNd03J7N4Q5mFySQAAAAAAAAAAAAAAAARpTyQCNLfJB1DS3yQdROlvkgDSg6iNLfJB1DS3yQdQ0t8kHUSjUAkCFRAI0t8kAaW+SDWROAGCBJIhWoBGlvkg6hpb5IOo5AAAAAAAAAAAAAAAAAAAAAAAAAAAAAAAAAAAAAAAAAAAAAAAAAAAAAAAAAAAAAAAAAAAAAAAAAAAAAAAAAAAAAAAAAAAAAAAAAAAA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63" name="Gruppieren 62"/>
          <p:cNvGrpSpPr/>
          <p:nvPr/>
        </p:nvGrpSpPr>
        <p:grpSpPr>
          <a:xfrm>
            <a:off x="4737100" y="4356769"/>
            <a:ext cx="3949700" cy="1358231"/>
            <a:chOff x="4737100" y="4356769"/>
            <a:chExt cx="3949700" cy="135823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7100" y="4853368"/>
              <a:ext cx="1600200" cy="504063"/>
            </a:xfrm>
            <a:prstGeom prst="rect">
              <a:avLst/>
            </a:prstGeom>
            <a:effectLst>
              <a:softEdge rad="88900"/>
            </a:effectLst>
          </p:spPr>
        </p:pic>
        <p:grpSp>
          <p:nvGrpSpPr>
            <p:cNvPr id="44" name="Group 43"/>
            <p:cNvGrpSpPr/>
            <p:nvPr/>
          </p:nvGrpSpPr>
          <p:grpSpPr>
            <a:xfrm>
              <a:off x="4876800" y="4356769"/>
              <a:ext cx="3810000" cy="1358231"/>
              <a:chOff x="4724400" y="4585369"/>
              <a:chExt cx="3810000" cy="1358231"/>
            </a:xfrm>
          </p:grpSpPr>
          <p:sp>
            <p:nvSpPr>
              <p:cNvPr id="48" name="Rectangle 47"/>
              <p:cNvSpPr/>
              <p:nvPr/>
            </p:nvSpPr>
            <p:spPr bwMode="gray">
              <a:xfrm>
                <a:off x="4724400" y="4724400"/>
                <a:ext cx="3810000" cy="121920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9144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Trebuchet M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gray">
              <a:xfrm>
                <a:off x="5313680" y="4585369"/>
                <a:ext cx="2631440" cy="282129"/>
              </a:xfrm>
              <a:prstGeom prst="rect">
                <a:avLst/>
              </a:prstGeom>
              <a:solidFill>
                <a:srgbClr val="FFFFFF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91440" bIns="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b="1" dirty="0" smtClean="0">
                    <a:solidFill>
                      <a:schemeClr val="tx2"/>
                    </a:solidFill>
                    <a:latin typeface="+mn-lt"/>
                    <a:cs typeface="Trebuchet MS"/>
                  </a:rPr>
                  <a:t>Server Virtualization</a:t>
                </a:r>
              </a:p>
            </p:txBody>
          </p:sp>
        </p:grp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771828"/>
              <a:ext cx="687437" cy="714572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987" y="4909076"/>
              <a:ext cx="1208618" cy="372657"/>
            </a:xfrm>
            <a:prstGeom prst="rect">
              <a:avLst/>
            </a:prstGeom>
          </p:spPr>
        </p:pic>
      </p:grpSp>
      <p:sp>
        <p:nvSpPr>
          <p:cNvPr id="57" name="AutoShape 6" descr="data:image/jpeg;base64,/9j/4AAQSkZJRgABAQAAAQABAAD/2wCEAAkGBwgPDg8PDhAQDxEQEg8VEA8UGBIUEhAUFBQXFhYUFBUYHSgsGBonGxgUIjEhJSkrLi4uFyszODMsNygtLisBCgoKDg0OGxAQGy8kHyQsLSwsLC8tLCwsLC0sLCwsLCwsLCwsLCwsLCwsLCwsLCwsLCwsLCwsLCwsLCwsLCwsLP/AABEIALgBEgMBEQACEQEDEQH/xAAbAAEAAwADAQAAAAAAAAAAAAAAAQYHAgQFA//EADoQAAEDAwEFBgQFAgYDAAAAAAABAgMEBRESBgcXIZEiMUFRVNITVXHRU2GBk6NSoSNCQ2JywRQkMv/EABoBAQACAwEAAAAAAAAAAAAAAAABAwIFBgT/xAAwEQEAAQIEBgEEAgIBBQAAAAAAAQIDBAURExIVIVFToTFBUmGxkfBDceEUMjNC0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Mc2i3obUU1bVU8VHE+OGaRjHrHOqua12EVVR2F/Q6HC5Xhrtqmuu5pM/mFNVcxPw8/i7tf6GH9qo9x6OT4Pye4RuVdji7tf6GH9qo9w5Pg/L7g3Kuzu2LeltVPWUsEtHEyOaeCN7kjnRWte9rXORVdhMIqrzKcRlWGt2qq6bmsxEzEawmLlUz8O1t/vSvFuuM1JDFTPZGkSo56Sau0xHLnDk8VKsvyu1ibPHXVpOvwmq5MSrvHDaD8Cj6S+893IsP8AfPpjuz2OOG0H4FH0l945Fh/vn0bs9jjhtB+BR9JfeORYf759G7PZ2bfvzuaP/wDYpIHs5Z+Gr2ORPHGpXZ8OhXcyG3P/AGV9fymLs9mpbHbaWi6xq6meqSMT/EgfhJI/zx4t/NOX6mhxWEuYarhr/wCFlNWrzN6e2FdaKenlp2RPWWVWOSRHKiIjFdy0qnPkejLcJRirk01zp0RXVNLN+OG0H4FH0l95uuQ4f759K92exxw2g/Ao+kvvHIsP98+jdnstm7TedW3OtdS1UcEeYnPiWPUiq5ipqaupy57KqvL+lTW5lllGGtxXbq16s6K5mWpmmWPOv1ySkpZ6lUV3wo3ORic1c5E7LUTzVcJ+pnZo3LkU/Gsk9IY2m93bD0MP7VR7jpOTYT63fcKdyrsni7tf6GH9qo9xPJ8H5fcI3KuyOL21/oYf2qj3ETk+E06XPcG5V2bqcuvCQAAAAAAAAAAAAAAAhSBjm0e9y9UtbVUzKSB7YJpGNcvxcuRq4RVwp0GFyizetU1zc0mf9KpuTE6aPO42370VP/N9z0ciseT9Md2exxsv3oqf+b7k8iseT9G7PZ3bFvfvVTWUtO+jga2eeCNzk+LlqSPRqqmV8EVVKMRk1m3aqri5rpGv0+UxcmZ00d7bveTcbfcJqWKkgmaxIlR7kerl1MR3PC/mU4DLbWItcdVzSdfhNVcxPw8DjNefl9L0l+57uSWfLPpjuT2OM14+X0vST7kcks+WfRuz2OM14+X0vSX7jklnyz6NyexxmvHy+l6S/ccks+WfRuT2S3fRek7qCmT6JL9yJyOxp1uT6Tuz2Xbbbbuekt9BW00Ec6VehdMiOXQjotf+Ve/wNTgcFTevVWq6tIj6s6qtI1UjjLePl9L0l+5t+SWfL+le5PY4zXj5fS9JfuTySz5Z9G7PZ9IN891R7VfQU6NymtWpJqRue1jn34yV15Ja4ZmLnXr2Tuz2blDIxzWuauUciKi+aKmUOamNOi5Rt5m3VRaf/GbBCyaSb4iqjtWlrGYTPZ8VVf7KbHLcDRipq46tIhhXVwqNxtv3oqf+b7m25FY8n6V7s9jjbfvRU/8AN9xyKx5P0bs9jjZfvRQfzfcxqyOxETO5+k7s9m6HMrkkgAAAAAAAAAAAAAAAA4qhEjGNrd7d6orhVUscNK5kErmNc5JNSomO/Du86LB5Pav2abk1zEypqrmJ0fTYreteK+401JLDTMZM56OcxJNSYjc7lly+RjjsptYexNymuZlNNczOjY0RDn1qdKAZNvE3mXa2XB9LDFTPY2OJyOej9WXJle5yG9y7K7eJtcdVUx1VV1zEq9Sb6r8+SNi09IiPexqriXKIqon9Z67mR2qKJq4/hjFyW8IiHL6yvZ3vT27uNolpWU8cEiTMkc74iPVUVqtRMaXJ5m3yzL6MXFU1VaaaK66+FR+N9/8AT0fSX3m15BZ++fTDdns2jZWvmq6CkqZWta+eGORzWoqNRXpnsovhzOZv0Rbu1UUz8SujrDwd6O1dZaaWGenZE90k6RuSRHKmND3ZTSqc8tQ9WXYSnE3eCqdI0Y11aQzTjff/AE9H0l95vOQWfvlXuz2ON9/9PR9JfeRyCz5J9I3Jaju02uddqN00jWMmjkcyVjMo1PFioiqq4Vq9UU0WYYT/AKW7wROsfRbRVxQoW0++K5U9dUwU0NO+KGR0bXSJJrVWdly8nJy1IuPyNrhMlouWaa66piZ6sJuTEvM433/09H0l956OQ2fvn0jdns+tHvpv0ksbFgpER72NVUSXKI5yJy7ZhcyO1RRNXHPSDcmfo3hEQ5eJXuRIAAAAAAAAAAAAAAAAAEOIGN7Vb1LlR19VTMoqeRsMjmo9yP1Ox4rjxN/hcrt3rVNc3NNfoqmuYn4fXY3efcq6401LJR08TJnPRZGo/U3DHO5Z+hjjcrt2bM1xc1Ka5mdNGvt7jRrUgZTvA3j3C23B9LFSQTNayJ2t6P1LqTOFwbnAZbbxFrjqucP4V1VzE/CucZ7t8vpekh7eS2vKx3J7OfG2+eip/wCX7kcis+X9G5PZxdvpvK99BTL9fir/ANjklmP8v6NyeywbEbeX+6VbYW0FLHE3Dp5sSYjZ5J/uXmiJ9jx47A2cNb4tzWeyaa5mfhqzURO400LVP3nbU1NrpoZooY51kmSNWyasImh7spjx7J7svwtOIucFVWn5Y1zpDOOM12+X0vSQ3HJbPmV7k9nJ++K9Nxm3UyZRFTlJzRe5SIyazP8AmNyeztW3fNWf4vxqOGPEMixaEk7UyJ2Gu/2rzKr2TURpw3NevX8Ji5+HT4z3f5fS9JPuXxklr43f0x3J7Ocm+K9NRiut1KiPbqbyk5t1Obnv82uT9DCnJ7M/5k7k9nKk3xXV8sbFoKVEe9jVXEnLU5EyRcya3TRNW7rpBFyezc2nNwuSSAAAAAAAAAAAAAAAAABDiJGL7Wb2rxRXCqpY4KVzIZXMa5ySalRMd+Hd50eDyizfs03Kq9Jn/SmquYnR9dit613r7jTUksFKxkzno5zEk1JiNzuWXL4ohhj8ps2LM101zM9OnQprmZbGhoFyQMl3h7zLpbLg+lhhpnsbHE5HSI9XZcmV7nIbzLsstYm1x1VzE6qq65iVa433709H0l957+Q2PJPpjuyccL96aj6S+8chw/kn0bsnG+/emo+kvvHIsP5J9G7PZZtg97aVlSlNXxxQOlVrYJI9WhXryRj0cq4VeWF8+Rr8wynYo47VWvdnRXrPVrCGkWKXvS2srLTSwTwMikdJOkbkkRyoiaHuymFTnlqHvy7C0Ym7wVzpDCuqYhmnG+++mo+kvvN3yLD+SfSvcnstW0G8K901rttxjhpXJVo9JkckmGP5qxGYd3KjX9/ka7DYC1dxFdmqqYiPj4Z1VTEaqrxvvvpqPpL7zZciw/kn0r3J7PrT76dopHsjZS0bnvc1rW4l5ucuET/781MbmS4aimapuT0/0mLk9lk3ibx7xaquKmZDSv1U8Uj1cki4e5z2uRuHJ2ezyPDl+W2sTbmqquY0nT6Mqq5iVco99N9kljjWno0R72NVUSTKanIn9Z7buSWKKJq456R+ERcnVvCIcsuciQAAAAAAAAAAAAAAAAAIUiRjm1W9O40dfVUrKKnkbDI5qPcj9TseK48ToMJlVq9ZpuTc0mfoqqrmJ00fTY3efcK2401LJRU8TZnPRZGo/U3DHO5Z+hjjcqt2LM103NfwU16z8NfQ0S1IGU7wN41dbrg+lipIJ2tZE74j9ertJnHI3WX5ZbxFrjqucPX4V1V6T8PBpt8N0fIxi2+lRHPa1VxJyyqIeu5k1qmiaou/EMYuT2bd8CH+hvRDmuKVyjbzdrqi0JS/ApoZvjrNq1ovZ0aMY0/8lNll2EpxM1RXXpowrq0UVN812+X03SQ23I7M/wCX9K9yezYNj7y6voKarcz4bpmZcxM4a5HK1yJnwyinO4i1Fq7VRE66SuidXjbztqai100M0UMc6yTJGrX6sImh7spjx7J6MvwtOJuTRVVworq0hnHGW6/LqXpIbrklny/pVuz2ajarvV1NmZWsgi+O+B8jIOfw1e3Vhvnzx/c0Fy1TRiJt69NdNVuvTVl3Ga6/L6XpIb6Mks6f+X9K9yey0bu9u7pdaxYX0VPDFHG58kjUfqTmiMRM+KuXoingzHAW8Nb4qa9ZmWVFczKd4+8Kttlc2mipYJ0WCORXv16kVz3pjl4dn+4y/LqMRbmuqvTqVV6T8K3Sb4bo+SNi2+mRHvY1VxJyyqJk9lzJrVNE1Rd+IYxcns3NDmoXJJAAAAAAAAAAAAAAAABCkDFdpt796pK6qpmQUrmwTSMa5ySalRq4TOHd50eFyazes03Kq9Nf9KZuTEvL43Xz01H0l956OQ2fJPpG7JxvvvpqPpL7xyGz5J9G7Lv2DfHe6mtpKd8FK1s9RBE5USTUjZJGtVUy7vwpRicktWrVVcV9YjVMXJmXqbfb0rvbrjNSQw0z2RpEqOekmrtMRy5w5PMpwGVW8TZ3KqtE1XJiVc43X301H0l957eQ2fJPpjuycbr56aj6S+8chs+SfRuz2Txwv3p6PpL7yOQWPv8A0bsoXffffTUfSX3k8gs+SfRuyJvtvvhTUefpL7xOQ2dNdyfRuz2XrbXba8Wy22+pWGD49RoSeJ6P0xuWLWrWojuWF5d69xqMFgbWJv1W5q6R8SsqqmIUVd9999NR9JfebbkFmP8A3/Svdk43Xz01H0l95lyCz5J9G7PZsmxt0mrbfS1UrWNfMzU5rM6UXUqcsqvkc1irUW7tVET8SuidYZ1t1vMvtsuE1IlPSujbodE5ySansc1FRVw7zyn6G5wGV2cTZiua5iVddcxPwvO769XC4W9lXVMijdK5/wANsaORPhtXSirqVcqqo5fpg1WNs0Wb00UTrEfVnROsKlvL3j3O1VzaaGGnkY6COTVIj1dlzntVOTk5dlDYZbllGKtzVVVpOujGuuYlVON189NR9JfebHkNryT6Ybs9jjhfvT0fSX3mFWQWIiZiv9J3Z7N/OXXAAAAAAAAAAAAAAAACFIGMbR71rhS1tVTtoaeRsM0jEeuvU5GrjK48ToMNlNu7aprm5pr9FU1zE/DzuM10+XUvSQv5La8v9/lG5PY4zXT5dS9JByW15f7/ACbk9nesW9m41FZS07qCmY2aeCNXpr1NR70ark/NM5KcRlFu3aqqi7rpEymK5mfh6W3e8mut9wmpY6OCZrEiVJH69S6mI7nj6lOBy23ftRXNzhnX4TVXMT8K/wAZrp8upekh7OS2vL/f5Y7k9jjNdPl1L0kHJbXl/v8AJuT2OM10+XUvSQclteX9f/Tcns+1LvcvkrkZFaoJHL/lY2Vy+XciGNWT2aI1qvaG5PZpeyE1+qGLLcaOmo0/04m5dL/yf4NT8u/6eOlxNNqirhtVTV+fhZTr9YdLeftVUWqCnligjqFllVitk1YbhqrlMfQsy/CU4i5NNVXD0K6tIZ3xmuny6l6SG45La8v9/lXuT2OM1z+XUvSQclteX+/ybk9mv7H3SSst9NVPY2N0zNSxtzpb2lTCZ+hz2Itxbu1UROuk/K2J1h5u3t3uVEymfS00NS6aeOBUkz2Vk5RrlPDVy/VC3B2qLkzFdXDpGqKpmPhaY2IiInJPpyT9EPLPVkzLePvCrLZXNpo6SCdFgjkV79WpFc56Y5eHZNvl+X0Yi3x1V8PXRXXVMT8Ktxmufy6l6SHv5La839/ljuT2OMt0+XUv8hE5NaiNd03J7N4Q5mFySQAAAAAAAAAAAAAAAARpTyQCNLfJB1DS3yQdROlvkgDSg6iNLfJB1DS3yQdQ0t8kHUSjUAkCFRAI0t8kAaW+SDWROAGCBJIhWoBGlvkg6hpb5IOo5AAAAAAAAAAAAAAAAAAAAAAAAAAAAAAAAAAAAAAAAAAAAAAAAAAAAAAAAAAAAAAAAAAAAAAAAAAAAAAAAAAAAAAAAAAAAAAAAAAAAAAAAAAAAAAAAAAAAAAAAAAAAAAAAAAAAAAAAAAAAAAAAAAAAAAAAAAAAAAAAAAAAAAAAAAAAAAAAAAAAAAAAAAAAAAAAAAAAAAAAAAAAAAAAAAAAAAAAAAAAAAAAAAAAAAAAAAAAAAAAAAAAAAAAAAAAAAA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314793" y="152400"/>
            <a:ext cx="8524407" cy="838201"/>
          </a:xfrm>
        </p:spPr>
        <p:txBody>
          <a:bodyPr/>
          <a:lstStyle/>
          <a:p>
            <a:r>
              <a:rPr lang="en-US" dirty="0"/>
              <a:t>Trend Towards Hardware Commoditization; </a:t>
            </a:r>
            <a:br>
              <a:rPr lang="en-US" dirty="0"/>
            </a:br>
            <a:r>
              <a:rPr lang="en-US" dirty="0"/>
              <a:t>Software Differentiation</a:t>
            </a:r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533400" y="4810760"/>
            <a:ext cx="2286000" cy="1397875"/>
            <a:chOff x="533400" y="4810760"/>
            <a:chExt cx="2286000" cy="1397875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5446635"/>
              <a:ext cx="1133475" cy="762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030" y="5105400"/>
              <a:ext cx="706122" cy="3122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Rectangle 21"/>
            <p:cNvSpPr/>
            <p:nvPr/>
          </p:nvSpPr>
          <p:spPr bwMode="gray">
            <a:xfrm>
              <a:off x="533400" y="4953000"/>
              <a:ext cx="2286000" cy="1219200"/>
            </a:xfrm>
            <a:prstGeom prst="rect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endParaRP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886460" y="4810760"/>
              <a:ext cx="1579880" cy="282129"/>
            </a:xfrm>
            <a:prstGeom prst="rect">
              <a:avLst/>
            </a:prstGeom>
            <a:solidFill>
              <a:srgbClr val="FFFFFF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+mn-lt"/>
                  <a:cs typeface="Trebuchet MS"/>
                </a:rPr>
                <a:t>Server</a:t>
              </a: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64" y="5890855"/>
              <a:ext cx="997936" cy="217845"/>
            </a:xfrm>
            <a:prstGeom prst="rect">
              <a:avLst/>
            </a:prstGeom>
          </p:spPr>
        </p:pic>
        <p:pic>
          <p:nvPicPr>
            <p:cNvPr id="39" name="Grafik 3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670" y="5012358"/>
              <a:ext cx="682780" cy="597432"/>
            </a:xfrm>
            <a:prstGeom prst="rect">
              <a:avLst/>
            </a:prstGeom>
          </p:spPr>
        </p:pic>
        <p:pic>
          <p:nvPicPr>
            <p:cNvPr id="46" name="Picture 41"/>
            <p:cNvPicPr>
              <a:picLocks noChangeAspect="1"/>
            </p:cNvPicPr>
            <p:nvPr/>
          </p:nvPicPr>
          <p:blipFill>
            <a:blip r:embed="rId14"/>
            <a:srcRect t="21948" b="23182"/>
            <a:stretch>
              <a:fillRect/>
            </a:stretch>
          </p:blipFill>
          <p:spPr>
            <a:xfrm>
              <a:off x="1046480" y="5562600"/>
              <a:ext cx="710436" cy="263124"/>
            </a:xfrm>
            <a:prstGeom prst="rect">
              <a:avLst/>
            </a:prstGeom>
            <a:effectLst>
              <a:softEdge rad="25400"/>
            </a:effectLst>
          </p:spPr>
        </p:pic>
      </p:grpSp>
      <p:grpSp>
        <p:nvGrpSpPr>
          <p:cNvPr id="10" name="Gruppieren 9"/>
          <p:cNvGrpSpPr/>
          <p:nvPr/>
        </p:nvGrpSpPr>
        <p:grpSpPr>
          <a:xfrm>
            <a:off x="4876800" y="1308769"/>
            <a:ext cx="3810000" cy="1358231"/>
            <a:chOff x="4876800" y="1308769"/>
            <a:chExt cx="3810000" cy="1358231"/>
          </a:xfrm>
        </p:grpSpPr>
        <p:sp>
          <p:nvSpPr>
            <p:cNvPr id="40" name="Rectangle 39"/>
            <p:cNvSpPr/>
            <p:nvPr/>
          </p:nvSpPr>
          <p:spPr bwMode="gray">
            <a:xfrm>
              <a:off x="4876800" y="1447800"/>
              <a:ext cx="3810000" cy="1219200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9144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90000"/>
                </a:lnSpc>
              </a:pPr>
              <a:endPara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ebuchet MS"/>
              </a:endParaRPr>
            </a:p>
          </p:txBody>
        </p:sp>
        <p:sp>
          <p:nvSpPr>
            <p:cNvPr id="41" name="Rectangle 40"/>
            <p:cNvSpPr/>
            <p:nvPr/>
          </p:nvSpPr>
          <p:spPr bwMode="gray">
            <a:xfrm>
              <a:off x="5181600" y="1308769"/>
              <a:ext cx="3200400" cy="282129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accent1"/>
                  </a:solidFill>
                  <a:latin typeface="+mn-lt"/>
                  <a:cs typeface="Trebuchet MS"/>
                </a:rPr>
                <a:t>Software-Defined Storage</a:t>
              </a:r>
            </a:p>
          </p:txBody>
        </p:sp>
        <p:pic>
          <p:nvPicPr>
            <p:cNvPr id="43" name="Picture 42" descr="nexenta_notaglogo_ppt_sm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715000" y="1600200"/>
              <a:ext cx="2160313" cy="381655"/>
            </a:xfrm>
            <a:prstGeom prst="rect">
              <a:avLst/>
            </a:prstGeom>
          </p:spPr>
        </p:pic>
        <p:pic>
          <p:nvPicPr>
            <p:cNvPr id="1026" name="Picture 2" descr="http://www.evomag.ro/images/custom/image/Maguay%20logo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7548" y="2158445"/>
              <a:ext cx="2021748" cy="393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072498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Nexenta 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0"/>
          </p:nvPr>
        </p:nvSpPr>
        <p:spPr>
          <a:xfrm>
            <a:off x="304800" y="1374448"/>
            <a:ext cx="4191000" cy="1518365"/>
          </a:xfrm>
        </p:spPr>
        <p:txBody>
          <a:bodyPr/>
          <a:lstStyle/>
          <a:p>
            <a:r>
              <a:rPr lang="en-US" dirty="0" smtClean="0"/>
              <a:t>Business Focus</a:t>
            </a:r>
          </a:p>
          <a:p>
            <a:pPr lvl="1"/>
            <a:r>
              <a:rPr lang="en-US" dirty="0"/>
              <a:t>Software-Defined Storage (SDS</a:t>
            </a:r>
            <a:r>
              <a:rPr lang="en-US" dirty="0" smtClean="0"/>
              <a:t>) Leader</a:t>
            </a:r>
            <a:endParaRPr lang="en-US" dirty="0"/>
          </a:p>
          <a:p>
            <a:pPr lvl="1"/>
            <a:r>
              <a:rPr lang="en-US" dirty="0" smtClean="0"/>
              <a:t>Affordable Enterprise-Class Storage Software </a:t>
            </a:r>
          </a:p>
          <a:p>
            <a:pPr lvl="1"/>
            <a:r>
              <a:rPr lang="en-US" dirty="0" smtClean="0"/>
              <a:t>Eliminate hardware </a:t>
            </a:r>
            <a:r>
              <a:rPr lang="en-US" dirty="0"/>
              <a:t>vendor lock-in: often the most expensive part of IT</a:t>
            </a:r>
          </a:p>
          <a:p>
            <a:r>
              <a:rPr lang="en-US" dirty="0" smtClean="0"/>
              <a:t>Use Cases</a:t>
            </a:r>
          </a:p>
          <a:p>
            <a:pPr lvl="1"/>
            <a:r>
              <a:rPr lang="en-US" dirty="0" smtClean="0"/>
              <a:t>NAS and SAN</a:t>
            </a:r>
          </a:p>
          <a:p>
            <a:pPr lvl="1"/>
            <a:r>
              <a:rPr lang="en-US" dirty="0" smtClean="0"/>
              <a:t>Cloud Hosting, Virtualization and VDI</a:t>
            </a:r>
          </a:p>
          <a:p>
            <a:pPr lvl="1"/>
            <a:r>
              <a:rPr lang="en-US" dirty="0" smtClean="0"/>
              <a:t>Archival, Backup and </a:t>
            </a:r>
            <a:r>
              <a:rPr lang="en-US" dirty="0"/>
              <a:t>Disaster Recovery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374448"/>
            <a:ext cx="4419600" cy="5237331"/>
          </a:xfrm>
        </p:spPr>
        <p:txBody>
          <a:bodyPr/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/>
              <a:t>Sales launch in </a:t>
            </a:r>
            <a:r>
              <a:rPr lang="en-US" dirty="0" smtClean="0"/>
              <a:t>2008, 200+ people</a:t>
            </a:r>
          </a:p>
          <a:p>
            <a:pPr lvl="1"/>
            <a:r>
              <a:rPr lang="en-US" dirty="0"/>
              <a:t>8 </a:t>
            </a:r>
            <a:r>
              <a:rPr lang="en-US" dirty="0" err="1"/>
              <a:t>yrs</a:t>
            </a:r>
            <a:r>
              <a:rPr lang="en-US" dirty="0"/>
              <a:t> of R&amp;D w 130+ top class engineers</a:t>
            </a:r>
          </a:p>
          <a:p>
            <a:pPr lvl="1"/>
            <a:r>
              <a:rPr lang="en-US" dirty="0"/>
              <a:t>Unique: unified, hybrid storage; software-only model</a:t>
            </a:r>
          </a:p>
          <a:p>
            <a:pPr lvl="1"/>
            <a:r>
              <a:rPr lang="en-US" dirty="0"/>
              <a:t>Channel-centric go to market</a:t>
            </a:r>
          </a:p>
          <a:p>
            <a:pPr lvl="1"/>
            <a:r>
              <a:rPr lang="en-US" dirty="0"/>
              <a:t>Headquartered in Silicon </a:t>
            </a:r>
            <a:r>
              <a:rPr lang="en-US" dirty="0" smtClean="0"/>
              <a:t>Valley</a:t>
            </a:r>
          </a:p>
          <a:p>
            <a:pPr lvl="1"/>
            <a:r>
              <a:rPr lang="en-US" dirty="0" smtClean="0"/>
              <a:t>Offices in USA, UK, Netherlands, India, China, Russia</a:t>
            </a:r>
            <a:endParaRPr lang="en-US" dirty="0"/>
          </a:p>
          <a:p>
            <a:r>
              <a:rPr lang="en-US" dirty="0" smtClean="0"/>
              <a:t>Sales</a:t>
            </a:r>
          </a:p>
          <a:p>
            <a:pPr lvl="1"/>
            <a:r>
              <a:rPr lang="en-US" dirty="0" smtClean="0"/>
              <a:t>Over </a:t>
            </a:r>
            <a:r>
              <a:rPr lang="en-US" dirty="0"/>
              <a:t>5,000 commercial </a:t>
            </a:r>
            <a:r>
              <a:rPr lang="en-US" dirty="0" smtClean="0"/>
              <a:t>deployments</a:t>
            </a:r>
          </a:p>
          <a:p>
            <a:pPr lvl="1"/>
            <a:r>
              <a:rPr lang="en-US" dirty="0" smtClean="0"/>
              <a:t>72k total downloads </a:t>
            </a:r>
            <a:r>
              <a:rPr lang="en-US" dirty="0"/>
              <a:t>(including Free </a:t>
            </a:r>
            <a:r>
              <a:rPr lang="en-US" dirty="0" smtClean="0"/>
              <a:t>Version)</a:t>
            </a:r>
          </a:p>
          <a:p>
            <a:pPr lvl="1"/>
            <a:r>
              <a:rPr lang="en-US" dirty="0" smtClean="0"/>
              <a:t>2,500</a:t>
            </a:r>
            <a:r>
              <a:rPr lang="en-US" dirty="0"/>
              <a:t>+ customers and </a:t>
            </a:r>
            <a:r>
              <a:rPr lang="en-US" dirty="0" smtClean="0"/>
              <a:t>&gt; 1 </a:t>
            </a:r>
            <a:r>
              <a:rPr lang="en-US" dirty="0" err="1" smtClean="0"/>
              <a:t>ExaByte</a:t>
            </a:r>
            <a:endParaRPr lang="en-US" dirty="0" smtClean="0"/>
          </a:p>
          <a:p>
            <a:pPr lvl="1"/>
            <a:r>
              <a:rPr lang="en-US" dirty="0" smtClean="0"/>
              <a:t>300</a:t>
            </a:r>
            <a:r>
              <a:rPr lang="en-US" dirty="0"/>
              <a:t>+ </a:t>
            </a:r>
            <a:r>
              <a:rPr lang="en-US" dirty="0" smtClean="0"/>
              <a:t>resellers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://s.wsj.net/img/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446348"/>
            <a:ext cx="1404593" cy="11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690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utoShape 20"/>
          <p:cNvSpPr>
            <a:spLocks noChangeArrowheads="1"/>
          </p:cNvSpPr>
          <p:nvPr/>
        </p:nvSpPr>
        <p:spPr bwMode="gray">
          <a:xfrm>
            <a:off x="-226230" y="1295400"/>
            <a:ext cx="9577917" cy="12633879"/>
          </a:xfrm>
          <a:custGeom>
            <a:avLst/>
            <a:gdLst>
              <a:gd name="T0" fmla="*/ 570 w 21600"/>
              <a:gd name="T1" fmla="*/ 0 h 21600"/>
              <a:gd name="T2" fmla="*/ 367 w 21600"/>
              <a:gd name="T3" fmla="*/ 367 h 21600"/>
              <a:gd name="T4" fmla="*/ 570 w 21600"/>
              <a:gd name="T5" fmla="*/ 566 h 21600"/>
              <a:gd name="T6" fmla="*/ 773 w 21600"/>
              <a:gd name="T7" fmla="*/ 36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705 w 21600"/>
              <a:gd name="T13" fmla="*/ 0 h 21600"/>
              <a:gd name="T14" fmla="*/ 19895 w 21600"/>
              <a:gd name="T15" fmla="*/ 107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3" y="10743"/>
                </a:moveTo>
                <a:cubicBezTo>
                  <a:pt x="10758" y="10728"/>
                  <a:pt x="10778" y="10719"/>
                  <a:pt x="10800" y="10719"/>
                </a:cubicBezTo>
                <a:cubicBezTo>
                  <a:pt x="10821" y="10719"/>
                  <a:pt x="10841" y="10728"/>
                  <a:pt x="10856" y="10743"/>
                </a:cubicBezTo>
                <a:lnTo>
                  <a:pt x="18436" y="3163"/>
                </a:lnTo>
                <a:cubicBezTo>
                  <a:pt x="16411" y="1137"/>
                  <a:pt x="13664" y="0"/>
                  <a:pt x="10799" y="0"/>
                </a:cubicBezTo>
                <a:cubicBezTo>
                  <a:pt x="7935" y="0"/>
                  <a:pt x="5188" y="1137"/>
                  <a:pt x="3163" y="3163"/>
                </a:cubicBezTo>
                <a:close/>
              </a:path>
            </a:pathLst>
          </a:custGeom>
          <a:gradFill flip="none" rotWithShape="1">
            <a:gsLst>
              <a:gs pos="43000">
                <a:srgbClr val="FFFFFF">
                  <a:alpha val="0"/>
                </a:srgbClr>
              </a:gs>
              <a:gs pos="100000">
                <a:schemeClr val="accent2"/>
              </a:gs>
            </a:gsLst>
            <a:lin ang="16200000" scaled="0"/>
            <a:tileRect/>
          </a:gra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anchor="ctr"/>
          <a:lstStyle/>
          <a:p>
            <a:endParaRPr lang="en-US" sz="1050" b="1" dirty="0">
              <a:solidFill>
                <a:srgbClr val="000000"/>
              </a:solidFill>
            </a:endParaRPr>
          </a:p>
        </p:txBody>
      </p:sp>
      <p:sp>
        <p:nvSpPr>
          <p:cNvPr id="16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NexentaStor Markets </a:t>
            </a:r>
            <a:r>
              <a:rPr lang="en-US" dirty="0"/>
              <a:t>and </a:t>
            </a:r>
            <a:r>
              <a:rPr lang="en-US" dirty="0" smtClean="0"/>
              <a:t>Use </a:t>
            </a:r>
            <a:r>
              <a:rPr lang="en-US" dirty="0"/>
              <a:t>Cases 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2522720" y="4331731"/>
            <a:ext cx="1346288" cy="838596"/>
            <a:chOff x="1879780" y="1555678"/>
            <a:chExt cx="1795050" cy="838596"/>
          </a:xfrm>
        </p:grpSpPr>
        <p:sp>
          <p:nvSpPr>
            <p:cNvPr id="89" name="Pentagon 88"/>
            <p:cNvSpPr/>
            <p:nvPr/>
          </p:nvSpPr>
          <p:spPr>
            <a:xfrm rot="5400000">
              <a:off x="2352022" y="1083436"/>
              <a:ext cx="838596" cy="1783080"/>
            </a:xfrm>
            <a:prstGeom prst="homePlate">
              <a:avLst>
                <a:gd name="adj" fmla="val 32044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891747" y="1665226"/>
              <a:ext cx="1783083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n-lt"/>
                </a:rPr>
                <a:t>VIRTUALIZATION</a:t>
              </a:r>
              <a:endParaRPr lang="en-US" sz="1400" b="1" dirty="0">
                <a:latin typeface="+mn-lt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906217" y="4338410"/>
            <a:ext cx="1342676" cy="843191"/>
            <a:chOff x="3724444" y="1562356"/>
            <a:chExt cx="1790234" cy="843191"/>
          </a:xfrm>
        </p:grpSpPr>
        <p:sp>
          <p:nvSpPr>
            <p:cNvPr id="92" name="Pentagon 91"/>
            <p:cNvSpPr/>
            <p:nvPr/>
          </p:nvSpPr>
          <p:spPr>
            <a:xfrm rot="5400000">
              <a:off x="4196686" y="1094709"/>
              <a:ext cx="838596" cy="1783080"/>
            </a:xfrm>
            <a:prstGeom prst="homePlate">
              <a:avLst>
                <a:gd name="adj" fmla="val 32044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731596" y="1562356"/>
              <a:ext cx="1783082" cy="52322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n-lt"/>
                </a:rPr>
                <a:t>CLOUD</a:t>
              </a:r>
              <a:endParaRPr lang="en-US" sz="1400" b="1" dirty="0">
                <a:latin typeface="+mn-lt"/>
              </a:endParaRPr>
            </a:p>
            <a:p>
              <a:pPr algn="ctr"/>
              <a:r>
                <a:rPr lang="en-US" sz="1400" b="1" dirty="0" smtClean="0">
                  <a:latin typeface="+mn-lt"/>
                </a:rPr>
                <a:t> STORAGE</a:t>
              </a:r>
              <a:endParaRPr lang="en-US" sz="1400" b="1" dirty="0">
                <a:latin typeface="+mn-lt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292088" y="4329738"/>
            <a:ext cx="1337312" cy="838596"/>
            <a:chOff x="5572273" y="1553684"/>
            <a:chExt cx="1783082" cy="838596"/>
          </a:xfrm>
        </p:grpSpPr>
        <p:sp>
          <p:nvSpPr>
            <p:cNvPr id="95" name="Pentagon 94"/>
            <p:cNvSpPr/>
            <p:nvPr/>
          </p:nvSpPr>
          <p:spPr>
            <a:xfrm rot="5400000">
              <a:off x="6044515" y="1081442"/>
              <a:ext cx="838596" cy="1783080"/>
            </a:xfrm>
            <a:prstGeom prst="homePlate">
              <a:avLst>
                <a:gd name="adj" fmla="val 32044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572273" y="1665225"/>
              <a:ext cx="1783082" cy="30777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n-lt"/>
                </a:rPr>
                <a:t>VDI</a:t>
              </a:r>
              <a:endParaRPr lang="en-US" sz="1400" b="1" dirty="0">
                <a:latin typeface="+mn-lt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696955" y="1937867"/>
            <a:ext cx="982949" cy="867871"/>
            <a:chOff x="2071939" y="2633193"/>
            <a:chExt cx="1310598" cy="867870"/>
          </a:xfrm>
        </p:grpSpPr>
        <p:pic>
          <p:nvPicPr>
            <p:cNvPr id="98" name="Picture 97" descr="medica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469" y="2633193"/>
              <a:ext cx="1305068" cy="8678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9" name="Rectangle 98"/>
            <p:cNvSpPr/>
            <p:nvPr/>
          </p:nvSpPr>
          <p:spPr>
            <a:xfrm>
              <a:off x="2071939" y="3187700"/>
              <a:ext cx="1310598" cy="31336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Government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070235" y="1927635"/>
            <a:ext cx="990529" cy="878103"/>
            <a:chOff x="3902978" y="4781059"/>
            <a:chExt cx="1320705" cy="878102"/>
          </a:xfrm>
        </p:grpSpPr>
        <p:pic>
          <p:nvPicPr>
            <p:cNvPr id="110" name="Picture 2" descr="C:\Users\dan\Desktop\hitachi-Template-retail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220" r="18968" b="1892"/>
            <a:stretch/>
          </p:blipFill>
          <p:spPr bwMode="auto">
            <a:xfrm>
              <a:off x="3902978" y="4781059"/>
              <a:ext cx="1320705" cy="878102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Rectangle 110"/>
            <p:cNvSpPr/>
            <p:nvPr/>
          </p:nvSpPr>
          <p:spPr>
            <a:xfrm>
              <a:off x="3902978" y="5345798"/>
              <a:ext cx="1320705" cy="31336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Education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5"/>
          <a:srcRect l="719" t="39928" r="9453" b="19413"/>
          <a:stretch/>
        </p:blipFill>
        <p:spPr>
          <a:xfrm>
            <a:off x="5482704" y="1942292"/>
            <a:ext cx="974620" cy="8848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15" name="Group 114"/>
          <p:cNvGrpSpPr/>
          <p:nvPr/>
        </p:nvGrpSpPr>
        <p:grpSpPr>
          <a:xfrm>
            <a:off x="3411541" y="2938758"/>
            <a:ext cx="974623" cy="878100"/>
            <a:chOff x="3024719" y="3701557"/>
            <a:chExt cx="1299497" cy="878100"/>
          </a:xfrm>
        </p:grpSpPr>
        <p:pic>
          <p:nvPicPr>
            <p:cNvPr id="116" name="Picture 2" descr="C:\Users\dan\Desktop\hitachi-Template-title-financial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4707" b="21726"/>
            <a:stretch/>
          </p:blipFill>
          <p:spPr bwMode="auto">
            <a:xfrm>
              <a:off x="3024719" y="3701557"/>
              <a:ext cx="1299496" cy="87810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Rectangle 116"/>
            <p:cNvSpPr/>
            <p:nvPr/>
          </p:nvSpPr>
          <p:spPr>
            <a:xfrm>
              <a:off x="3024720" y="4260904"/>
              <a:ext cx="1299496" cy="31336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</a:rPr>
                <a:t>Financial 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Management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9" name="Picture 118" descr="energ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11" y="2938758"/>
            <a:ext cx="974622" cy="8641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4850" y="2941456"/>
            <a:ext cx="996351" cy="870011"/>
          </a:xfrm>
          <a:prstGeom prst="rect">
            <a:avLst/>
          </a:prstGeom>
        </p:spPr>
      </p:pic>
      <p:sp>
        <p:nvSpPr>
          <p:cNvPr id="120" name="Rectangle 119"/>
          <p:cNvSpPr/>
          <p:nvPr/>
        </p:nvSpPr>
        <p:spPr>
          <a:xfrm>
            <a:off x="4797411" y="3489558"/>
            <a:ext cx="1007672" cy="3133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Media and Entertainment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200401" y="5333604"/>
            <a:ext cx="1346288" cy="838596"/>
            <a:chOff x="1879780" y="1555678"/>
            <a:chExt cx="1795050" cy="838596"/>
          </a:xfrm>
        </p:grpSpPr>
        <p:sp>
          <p:nvSpPr>
            <p:cNvPr id="40" name="Pentagon 39"/>
            <p:cNvSpPr/>
            <p:nvPr/>
          </p:nvSpPr>
          <p:spPr>
            <a:xfrm rot="5400000">
              <a:off x="2352022" y="1083436"/>
              <a:ext cx="838596" cy="1783080"/>
            </a:xfrm>
            <a:prstGeom prst="homePlate">
              <a:avLst>
                <a:gd name="adj" fmla="val 32044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91747" y="1562357"/>
              <a:ext cx="1783083" cy="52322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n-lt"/>
                </a:rPr>
                <a:t>  BACKUP AND            ARCHIVE</a:t>
              </a:r>
              <a:endParaRPr lang="en-US" sz="1400" b="1" dirty="0">
                <a:latin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606288" y="5333604"/>
            <a:ext cx="1337312" cy="838596"/>
            <a:chOff x="5572273" y="1553684"/>
            <a:chExt cx="1783082" cy="838596"/>
          </a:xfrm>
        </p:grpSpPr>
        <p:sp>
          <p:nvSpPr>
            <p:cNvPr id="43" name="Pentagon 42"/>
            <p:cNvSpPr/>
            <p:nvPr/>
          </p:nvSpPr>
          <p:spPr>
            <a:xfrm rot="5400000">
              <a:off x="6044515" y="1081442"/>
              <a:ext cx="838596" cy="1783080"/>
            </a:xfrm>
            <a:prstGeom prst="homePlate">
              <a:avLst>
                <a:gd name="adj" fmla="val 32044"/>
              </a:avLst>
            </a:prstGeom>
            <a:solidFill>
              <a:schemeClr val="bg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72273" y="1562356"/>
              <a:ext cx="1783082" cy="52322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n-lt"/>
                </a:rPr>
                <a:t> USER HOME     DIRECTORIES</a:t>
              </a:r>
              <a:endParaRPr lang="en-US" sz="1400" b="1" dirty="0">
                <a:latin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00251" y="2932738"/>
            <a:ext cx="992389" cy="867871"/>
            <a:chOff x="1143000" y="2743200"/>
            <a:chExt cx="1323185" cy="867870"/>
          </a:xfrm>
        </p:grpSpPr>
        <p:pic>
          <p:nvPicPr>
            <p:cNvPr id="46" name="Picture 45" descr="medica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117" y="2743200"/>
              <a:ext cx="1305068" cy="8678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0" name="Picture 2" descr="http://foodandbeverageproductdevelopment.com/images/8863798-science-team1-300x21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743200"/>
              <a:ext cx="1323185" cy="862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>
            <a:xfrm>
              <a:off x="1155587" y="3297707"/>
              <a:ext cx="1310598" cy="31336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Healthcare and </a:t>
              </a:r>
            </a:p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Life Sciences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51" name="Picture 50" descr="medic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789" y="2932738"/>
            <a:ext cx="978801" cy="8678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2" descr="http://foodandbeverageproductdevelopment.com/images/8863798-science-team1-300x2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938759"/>
            <a:ext cx="992389" cy="86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S7QhgfAzZnz1iPlxFA1eWG7uS6cJzshcjYz_7-cvC-6MW0bO68r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922859"/>
            <a:ext cx="992389" cy="8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72199" y="2941456"/>
            <a:ext cx="992389" cy="853533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172199" y="3487245"/>
            <a:ext cx="992390" cy="31646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Technology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Companies</a:t>
            </a:r>
            <a:endParaRPr lang="en-US" sz="10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86401" y="1937867"/>
            <a:ext cx="982677" cy="867871"/>
          </a:xfrm>
          <a:prstGeom prst="rect">
            <a:avLst/>
          </a:prstGeom>
        </p:spPr>
      </p:pic>
      <p:sp>
        <p:nvSpPr>
          <p:cNvPr id="105" name="Rectangle 104"/>
          <p:cNvSpPr/>
          <p:nvPr/>
        </p:nvSpPr>
        <p:spPr>
          <a:xfrm>
            <a:off x="5486401" y="2513801"/>
            <a:ext cx="982949" cy="3133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Hosting and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Cloud Services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</a:t>
            </a:r>
            <a:r>
              <a:rPr lang="en-US" dirty="0"/>
              <a:t>Up / Scale Out / Hyper-Converged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Positioning Nexenta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Scale-Up Storage – All Legacy &amp; </a:t>
            </a:r>
            <a:r>
              <a:rPr lang="en-US" dirty="0" err="1" smtClean="0"/>
              <a:t>NexentaStor</a:t>
            </a:r>
            <a:endParaRPr lang="en-US" dirty="0"/>
          </a:p>
        </p:txBody>
      </p:sp>
      <p:pic>
        <p:nvPicPr>
          <p:cNvPr id="11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8594" y="1315219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 bwMode="auto">
          <a:xfrm>
            <a:off x="1923357" y="1854969"/>
            <a:ext cx="1602143" cy="660400"/>
          </a:xfrm>
          <a:prstGeom prst="roundRect">
            <a:avLst/>
          </a:prstGeom>
          <a:gradFill>
            <a:gsLst>
              <a:gs pos="0">
                <a:srgbClr val="037BB1"/>
              </a:gs>
              <a:gs pos="83000">
                <a:srgbClr val="0383BD">
                  <a:alpha val="64000"/>
                </a:srgbClr>
              </a:gs>
            </a:gsLst>
          </a:gradFill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VMware vSphere </a:t>
            </a:r>
          </a:p>
        </p:txBody>
      </p:sp>
      <p:pic>
        <p:nvPicPr>
          <p:cNvPr id="13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6582" y="1315219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4569" y="1315219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2557" y="1315219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ICON_VirtTriangle_flat_Q40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0507" y="2515369"/>
            <a:ext cx="14859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ICON_Server_flat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2595" y="3131779"/>
            <a:ext cx="1104168" cy="3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995" y="1315219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le 18"/>
          <p:cNvSpPr/>
          <p:nvPr/>
        </p:nvSpPr>
        <p:spPr bwMode="auto">
          <a:xfrm>
            <a:off x="3599758" y="1854969"/>
            <a:ext cx="1602143" cy="660400"/>
          </a:xfrm>
          <a:prstGeom prst="roundRect">
            <a:avLst/>
          </a:prstGeom>
          <a:gradFill>
            <a:gsLst>
              <a:gs pos="0">
                <a:srgbClr val="037BB1"/>
              </a:gs>
              <a:gs pos="83000">
                <a:srgbClr val="0383BD">
                  <a:alpha val="64000"/>
                </a:srgbClr>
              </a:gs>
            </a:gsLst>
          </a:gradFill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VMware vSphere </a:t>
            </a:r>
          </a:p>
        </p:txBody>
      </p:sp>
      <p:pic>
        <p:nvPicPr>
          <p:cNvPr id="20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2982" y="1315219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0970" y="1315219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8958" y="1315219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ICON_VirtTriangle_flat_Q40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6908" y="2515369"/>
            <a:ext cx="14859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ICON_Server_flat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8996" y="3131779"/>
            <a:ext cx="1104168" cy="3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1395" y="1315219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ounded Rectangle 25"/>
          <p:cNvSpPr/>
          <p:nvPr/>
        </p:nvSpPr>
        <p:spPr bwMode="auto">
          <a:xfrm>
            <a:off x="5276158" y="1854969"/>
            <a:ext cx="1602143" cy="660400"/>
          </a:xfrm>
          <a:prstGeom prst="roundRect">
            <a:avLst/>
          </a:prstGeom>
          <a:gradFill>
            <a:gsLst>
              <a:gs pos="0">
                <a:srgbClr val="037BB1"/>
              </a:gs>
              <a:gs pos="83000">
                <a:srgbClr val="0383BD">
                  <a:alpha val="64000"/>
                </a:srgbClr>
              </a:gs>
            </a:gsLst>
          </a:gradFill>
          <a:ln w="127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1750" h="63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VMware vSphere </a:t>
            </a:r>
          </a:p>
        </p:txBody>
      </p:sp>
      <p:pic>
        <p:nvPicPr>
          <p:cNvPr id="27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9382" y="1315219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7370" y="1315219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ICON_VM_basic_flat_R2_Q40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5358" y="1315219"/>
            <a:ext cx="370406" cy="49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ICON_VirtTriangle_flat_Q40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3308" y="2515369"/>
            <a:ext cx="14859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8" descr="ICON_Server_flat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5396" y="3131779"/>
            <a:ext cx="1104168" cy="3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 descr="ICON_Server_flat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8815" y="4455136"/>
            <a:ext cx="1104168" cy="3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ICON_Server_flat_Q40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5607" y="4460585"/>
            <a:ext cx="1104168" cy="37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VMW_ICON_StorageArray_2D(F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34" y="5145472"/>
            <a:ext cx="1075988" cy="408632"/>
          </a:xfrm>
          <a:prstGeom prst="rect">
            <a:avLst/>
          </a:prstGeom>
        </p:spPr>
      </p:pic>
      <p:pic>
        <p:nvPicPr>
          <p:cNvPr id="39" name="Picture 38" descr="VMW_ICON_StorageArray_2D(F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33" y="5891851"/>
            <a:ext cx="1075988" cy="408632"/>
          </a:xfrm>
          <a:prstGeom prst="rect">
            <a:avLst/>
          </a:prstGeom>
        </p:spPr>
      </p:pic>
      <p:cxnSp>
        <p:nvCxnSpPr>
          <p:cNvPr id="41" name="Elbow Connector 40"/>
          <p:cNvCxnSpPr>
            <a:stCxn id="36" idx="2"/>
            <a:endCxn id="38" idx="1"/>
          </p:cNvCxnSpPr>
          <p:nvPr/>
        </p:nvCxnSpPr>
        <p:spPr bwMode="auto">
          <a:xfrm rot="16200000" flipH="1">
            <a:off x="3336185" y="4944040"/>
            <a:ext cx="520462" cy="291035"/>
          </a:xfrm>
          <a:prstGeom prst="bentConnector2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Elbow Connector 42"/>
          <p:cNvCxnSpPr>
            <a:endCxn id="39" idx="1"/>
          </p:cNvCxnSpPr>
          <p:nvPr/>
        </p:nvCxnSpPr>
        <p:spPr bwMode="auto">
          <a:xfrm rot="16200000" flipH="1">
            <a:off x="3108632" y="5462867"/>
            <a:ext cx="975566" cy="291034"/>
          </a:xfrm>
          <a:prstGeom prst="bentConnector2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Elbow Connector 44"/>
          <p:cNvCxnSpPr>
            <a:stCxn id="37" idx="2"/>
            <a:endCxn id="38" idx="3"/>
          </p:cNvCxnSpPr>
          <p:nvPr/>
        </p:nvCxnSpPr>
        <p:spPr bwMode="auto">
          <a:xfrm rot="5400000">
            <a:off x="4770301" y="4882397"/>
            <a:ext cx="515013" cy="419770"/>
          </a:xfrm>
          <a:prstGeom prst="bentConnector2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Elbow Connector 46"/>
          <p:cNvCxnSpPr>
            <a:endCxn id="39" idx="3"/>
          </p:cNvCxnSpPr>
          <p:nvPr/>
        </p:nvCxnSpPr>
        <p:spPr bwMode="auto">
          <a:xfrm rot="5400000">
            <a:off x="4542748" y="5401223"/>
            <a:ext cx="970117" cy="419771"/>
          </a:xfrm>
          <a:prstGeom prst="bentConnector2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Rounded Rectangle 48"/>
          <p:cNvSpPr/>
          <p:nvPr/>
        </p:nvSpPr>
        <p:spPr bwMode="gray">
          <a:xfrm>
            <a:off x="2898815" y="3724096"/>
            <a:ext cx="2862072" cy="526725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1000">
                <a:schemeClr val="bg1"/>
              </a:gs>
            </a:gsLst>
            <a:lin ang="16200000" scaled="0"/>
            <a:tileRect/>
          </a:gradFill>
          <a:ln w="12700" cap="flat" cmpd="sng" algn="ctr">
            <a:solidFill>
              <a:srgbClr val="DD6F19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50800" dir="270000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1371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File / Block 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49010" y="5545820"/>
            <a:ext cx="433965" cy="346249"/>
          </a:xfrm>
          <a:prstGeom prst="rect">
            <a:avLst/>
          </a:prstGeom>
          <a:noFill/>
        </p:spPr>
        <p:txBody>
          <a:bodyPr vert="vert" wrap="square" rtlCol="0" anchor="t" anchorCtr="1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+mn-lt"/>
                <a:cs typeface="Century Gothic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832525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 tIns="26741"/>
          <a:lstStyle/>
          <a:p>
            <a:pPr>
              <a:tabLst>
                <a:tab pos="608013" algn="l"/>
                <a:tab pos="1217613" algn="l"/>
                <a:tab pos="1827213" algn="l"/>
                <a:tab pos="2436813" algn="l"/>
                <a:tab pos="3046413" algn="l"/>
                <a:tab pos="3656013" algn="l"/>
                <a:tab pos="4265613" algn="l"/>
                <a:tab pos="4875213" algn="l"/>
                <a:tab pos="5484813" algn="l"/>
                <a:tab pos="6096000" algn="l"/>
              </a:tabLst>
            </a:pPr>
            <a:r>
              <a:rPr lang="en-US" sz="2900" dirty="0" smtClean="0">
                <a:latin typeface="Helvetica" pitchFamily="34" charset="0"/>
                <a:cs typeface="Helvetica" pitchFamily="34" charset="0"/>
              </a:rPr>
              <a:t>Reference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76799"/>
          </a:xfrm>
        </p:spPr>
        <p:txBody>
          <a:bodyPr>
            <a:normAutofit/>
          </a:bodyPr>
          <a:lstStyle/>
          <a:p>
            <a:pPr marL="284163" lvl="1" indent="-284163">
              <a:spcBef>
                <a:spcPts val="500"/>
              </a:spcBef>
              <a:buSzPct val="60000"/>
              <a:buFont typeface="Wingdings" charset="2"/>
              <a:buChar char=""/>
              <a:defRPr/>
            </a:pPr>
            <a:r>
              <a:rPr lang="en-US" sz="2100" b="1" dirty="0" smtClean="0">
                <a:ea typeface="ＭＳ Ｐゴシック" charset="-128"/>
              </a:rPr>
              <a:t>Scale </a:t>
            </a:r>
            <a:r>
              <a:rPr lang="en-US" sz="2100" b="1" dirty="0">
                <a:ea typeface="ＭＳ Ｐゴシック" charset="-128"/>
              </a:rPr>
              <a:t>up solution</a:t>
            </a:r>
          </a:p>
          <a:p>
            <a:pPr marL="619826" lvl="1" indent="-342900">
              <a:buSzPct val="100000"/>
              <a:buFontTx/>
              <a:buChar char="-"/>
              <a:defRPr/>
            </a:pPr>
            <a:r>
              <a:rPr lang="en-US" sz="1500" kern="1200" dirty="0">
                <a:ea typeface="ＭＳ Ｐゴシック" charset="-128"/>
              </a:rPr>
              <a:t>SAS theory doesn't match practice yet</a:t>
            </a:r>
          </a:p>
          <a:p>
            <a:pPr marL="619826" lvl="1" indent="-342900">
              <a:buSzPct val="100000"/>
              <a:buFontTx/>
              <a:buChar char="-"/>
              <a:defRPr/>
            </a:pPr>
            <a:r>
              <a:rPr lang="en-US" sz="1500" kern="1200" dirty="0">
                <a:ea typeface="ＭＳ Ｐゴシック" charset="-128"/>
              </a:rPr>
              <a:t>Limited number of SAS devices per HBA</a:t>
            </a:r>
          </a:p>
          <a:p>
            <a:pPr marL="619826" lvl="1" indent="-342900">
              <a:buSzPct val="100000"/>
              <a:buFontTx/>
              <a:buChar char="-"/>
              <a:defRPr/>
            </a:pPr>
            <a:r>
              <a:rPr lang="en-US" sz="1500" kern="1200" dirty="0">
                <a:ea typeface="ＭＳ Ｐゴシック" charset="-128"/>
              </a:rPr>
              <a:t>Using SAS switches to simply full SAS back-end fabrics</a:t>
            </a:r>
          </a:p>
          <a:p>
            <a:pPr marL="619826" lvl="1" indent="-342900">
              <a:buSzPct val="100000"/>
              <a:buFontTx/>
              <a:buChar char="-"/>
              <a:defRPr/>
            </a:pPr>
            <a:r>
              <a:rPr lang="en-US" sz="1500" kern="1200" dirty="0">
                <a:ea typeface="ＭＳ Ｐゴシック" charset="-128"/>
              </a:rPr>
              <a:t>Less cabling constraints</a:t>
            </a:r>
          </a:p>
          <a:p>
            <a:pPr marL="284163" lvl="1" indent="-284163">
              <a:spcBef>
                <a:spcPts val="500"/>
              </a:spcBef>
              <a:buSzPct val="60000"/>
              <a:buFont typeface="Wingdings" charset="2"/>
              <a:buChar char=""/>
              <a:defRPr/>
            </a:pPr>
            <a:r>
              <a:rPr lang="en-US" sz="2100" b="1" dirty="0">
                <a:ea typeface="ＭＳ Ｐゴシック" charset="-128"/>
              </a:rPr>
              <a:t>Nexenta can dynamically expand pools </a:t>
            </a:r>
          </a:p>
          <a:p>
            <a:pPr marL="619826" lvl="1" indent="-342900">
              <a:buSzPct val="100000"/>
              <a:buFontTx/>
              <a:buChar char="-"/>
              <a:defRPr/>
            </a:pPr>
            <a:r>
              <a:rPr lang="en-US" sz="1500" kern="1200" dirty="0">
                <a:ea typeface="ＭＳ Ｐゴシック" charset="-128"/>
              </a:rPr>
              <a:t>SAS devices are plugged into the switch</a:t>
            </a:r>
          </a:p>
          <a:p>
            <a:pPr marL="619826" lvl="1" indent="-342900">
              <a:buSzPct val="100000"/>
              <a:buFontTx/>
              <a:buChar char="-"/>
              <a:defRPr/>
            </a:pPr>
            <a:r>
              <a:rPr lang="en-US" sz="1500" kern="1200" dirty="0">
                <a:ea typeface="ＭＳ Ｐゴシック" charset="-128"/>
              </a:rPr>
              <a:t>Add SSD (IO) or rotating (capacity) as </a:t>
            </a:r>
            <a:r>
              <a:rPr lang="en-US" sz="1500" kern="1200" dirty="0" smtClean="0">
                <a:ea typeface="ＭＳ Ｐゴシック" charset="-128"/>
              </a:rPr>
              <a:t>needed</a:t>
            </a:r>
            <a:endParaRPr lang="en-US" sz="1500" kern="1200" dirty="0">
              <a:ea typeface="ＭＳ Ｐゴシック" charset="-128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5553645" y="1926898"/>
            <a:ext cx="3048000" cy="3148488"/>
            <a:chOff x="5553645" y="1926898"/>
            <a:chExt cx="3048000" cy="3148488"/>
          </a:xfrm>
        </p:grpSpPr>
        <p:cxnSp>
          <p:nvCxnSpPr>
            <p:cNvPr id="6" name="Gerade Verbindung 5"/>
            <p:cNvCxnSpPr/>
            <p:nvPr/>
          </p:nvCxnSpPr>
          <p:spPr>
            <a:xfrm flipH="1">
              <a:off x="5840949" y="1929351"/>
              <a:ext cx="2" cy="280449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 flipH="1">
              <a:off x="8305284" y="1926898"/>
              <a:ext cx="2" cy="282902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>
              <a:off x="8601645" y="1929351"/>
              <a:ext cx="0" cy="3146035"/>
            </a:xfrm>
            <a:prstGeom prst="line">
              <a:avLst/>
            </a:prstGeom>
            <a:ln w="158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>
              <a:off x="5553645" y="1929351"/>
              <a:ext cx="0" cy="3146035"/>
            </a:xfrm>
            <a:prstGeom prst="line">
              <a:avLst/>
            </a:prstGeom>
            <a:ln w="158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flipH="1">
              <a:off x="6441025" y="2852301"/>
              <a:ext cx="1" cy="152400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flipH="1">
              <a:off x="6441026" y="3505200"/>
              <a:ext cx="1" cy="152400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 flipH="1">
              <a:off x="6441026" y="4191000"/>
              <a:ext cx="1" cy="152400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 flipH="1">
              <a:off x="7679275" y="2858066"/>
              <a:ext cx="1" cy="152400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H="1">
              <a:off x="7679274" y="3505200"/>
              <a:ext cx="1" cy="152400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flipH="1">
              <a:off x="7679273" y="4191000"/>
              <a:ext cx="1" cy="152400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7672901" y="2209800"/>
              <a:ext cx="1" cy="192763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6441026" y="2209800"/>
              <a:ext cx="3" cy="192763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flipH="1">
              <a:off x="6441024" y="4663796"/>
              <a:ext cx="5" cy="402065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 flipH="1">
              <a:off x="7679273" y="4663796"/>
              <a:ext cx="5" cy="402065"/>
            </a:xfrm>
            <a:prstGeom prst="line">
              <a:avLst/>
            </a:prstGeom>
            <a:ln w="190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5553645" y="5075386"/>
              <a:ext cx="887379" cy="0"/>
            </a:xfrm>
            <a:prstGeom prst="line">
              <a:avLst/>
            </a:prstGeom>
            <a:ln w="158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7679273" y="5065861"/>
              <a:ext cx="922372" cy="0"/>
            </a:xfrm>
            <a:prstGeom prst="line">
              <a:avLst/>
            </a:prstGeom>
            <a:ln w="158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5840950" y="2209800"/>
              <a:ext cx="600074" cy="0"/>
            </a:xfrm>
            <a:prstGeom prst="line">
              <a:avLst/>
            </a:prstGeom>
            <a:ln w="158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7672901" y="2209800"/>
              <a:ext cx="632899" cy="0"/>
            </a:xfrm>
            <a:prstGeom prst="line">
              <a:avLst/>
            </a:prstGeom>
            <a:ln w="1587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Grafik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05" y="2343715"/>
            <a:ext cx="1463695" cy="551885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971800"/>
            <a:ext cx="1463695" cy="551885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39115"/>
            <a:ext cx="1463695" cy="551885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343400"/>
            <a:ext cx="1463695" cy="551885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86516"/>
            <a:ext cx="1653654" cy="547084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46" y="1524000"/>
            <a:ext cx="1653654" cy="54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07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368">
      <a:dk1>
        <a:srgbClr val="000000"/>
      </a:dk1>
      <a:lt1>
        <a:srgbClr val="FFFFFF"/>
      </a:lt1>
      <a:dk2>
        <a:srgbClr val="5D7280"/>
      </a:dk2>
      <a:lt2>
        <a:srgbClr val="C8C8C8"/>
      </a:lt2>
      <a:accent1>
        <a:srgbClr val="DD6F19"/>
      </a:accent1>
      <a:accent2>
        <a:srgbClr val="53A94D"/>
      </a:accent2>
      <a:accent3>
        <a:srgbClr val="2A92BA"/>
      </a:accent3>
      <a:accent4>
        <a:srgbClr val="F0B317"/>
      </a:accent4>
      <a:accent5>
        <a:srgbClr val="AE5B00"/>
      </a:accent5>
      <a:accent6>
        <a:srgbClr val="98ABB2"/>
      </a:accent6>
      <a:hlink>
        <a:srgbClr val="55912D"/>
      </a:hlink>
      <a:folHlink>
        <a:srgbClr val="5A6A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1000">
              <a:schemeClr val="bg1"/>
            </a:gs>
          </a:gsLst>
          <a:lin ang="16200000" scaled="0"/>
          <a:tileRect/>
        </a:gradFill>
        <a:ln w="12700" cap="flat" cmpd="sng" algn="ctr">
          <a:solidFill>
            <a:srgbClr val="DD6F19"/>
          </a:solidFill>
          <a:prstDash val="solid"/>
          <a:round/>
          <a:headEnd type="none" w="med" len="med"/>
          <a:tailEnd type="none" w="med" len="med"/>
        </a:ln>
        <a:effectLst>
          <a:outerShdw blurRad="76200" dist="50800" dir="2700000">
            <a:srgbClr val="000000">
              <a:alpha val="35000"/>
            </a:srgbClr>
          </a:outerShdw>
        </a:effectLst>
      </a:spPr>
      <a:bodyPr vert="horz" wrap="square" lIns="91440" tIns="45720" rIns="91440" bIns="137160" numCol="1" rtlCol="0" anchor="ctr" anchorCtr="0" compatLnSpc="1">
        <a:prstTxWarp prst="textNoShape">
          <a:avLst/>
        </a:prstTxWarp>
      </a:bodyPr>
      <a:lstStyle>
        <a:defPPr>
          <a:defRPr sz="2000" dirty="0" smtClean="0">
            <a:solidFill>
              <a:schemeClr val="tx1">
                <a:lumMod val="65000"/>
                <a:lumOff val="35000"/>
              </a:schemeClr>
            </a:solidFill>
            <a:latin typeface="Calibri"/>
            <a:cs typeface="Calibri"/>
          </a:defRPr>
        </a:defPPr>
      </a:lstStyle>
    </a:spDef>
    <a:lnDef>
      <a:spPr bwMode="auto">
        <a:noFill/>
        <a:ln w="127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 anchor="t" anchorCtr="1">
        <a:spAutoFit/>
      </a:bodyPr>
      <a:lstStyle>
        <a:defPPr>
          <a:lnSpc>
            <a:spcPct val="90000"/>
          </a:lnSpc>
          <a:defRPr dirty="0" err="1" smtClean="0">
            <a:solidFill>
              <a:schemeClr val="tx2"/>
            </a:solidFill>
            <a:latin typeface="+mn-lt"/>
            <a:cs typeface="Century Gothic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F515C"/>
        </a:dk1>
        <a:lt1>
          <a:srgbClr val="FFFFFF"/>
        </a:lt1>
        <a:dk2>
          <a:srgbClr val="006FA7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FFE2A7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F515C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34444D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000000"/>
        </a:dk1>
        <a:lt1>
          <a:srgbClr val="FFFFFF"/>
        </a:lt1>
        <a:dk2>
          <a:srgbClr val="005782"/>
        </a:dk2>
        <a:lt2>
          <a:srgbClr val="C8C8C8"/>
        </a:lt2>
        <a:accent1>
          <a:srgbClr val="2295CC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BC8E2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9AD6F0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8BC2D9"/>
        </a:accent6>
        <a:hlink>
          <a:srgbClr val="99CC00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333399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B10135"/>
        </a:dk2>
        <a:lt2>
          <a:srgbClr val="C8C8C8"/>
        </a:lt2>
        <a:accent1>
          <a:srgbClr val="005A2E"/>
        </a:accent1>
        <a:accent2>
          <a:srgbClr val="325292"/>
        </a:accent2>
        <a:accent3>
          <a:srgbClr val="FFFFFF"/>
        </a:accent3>
        <a:accent4>
          <a:srgbClr val="000000"/>
        </a:accent4>
        <a:accent5>
          <a:srgbClr val="AAB5AD"/>
        </a:accent5>
        <a:accent6>
          <a:srgbClr val="2C4984"/>
        </a:accent6>
        <a:hlink>
          <a:srgbClr val="461964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9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2A7DC5"/>
        </a:dk2>
        <a:lt2>
          <a:srgbClr val="C8C8C8"/>
        </a:lt2>
        <a:accent1>
          <a:srgbClr val="008F36"/>
        </a:accent1>
        <a:accent2>
          <a:srgbClr val="603385"/>
        </a:accent2>
        <a:accent3>
          <a:srgbClr val="FFFFFF"/>
        </a:accent3>
        <a:accent4>
          <a:srgbClr val="000000"/>
        </a:accent4>
        <a:accent5>
          <a:srgbClr val="AAC6AE"/>
        </a:accent5>
        <a:accent6>
          <a:srgbClr val="562D78"/>
        </a:accent6>
        <a:hlink>
          <a:srgbClr val="0D387D"/>
        </a:hlink>
        <a:folHlink>
          <a:srgbClr val="FFFF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Office PowerPoint</Application>
  <PresentationFormat>Bildschirmpräsentation (4:3)</PresentationFormat>
  <Paragraphs>299</Paragraphs>
  <Slides>24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Default Design</vt:lpstr>
      <vt:lpstr>Software Defined Storage by Nexenta</vt:lpstr>
      <vt:lpstr>Market Forces: What’s Happening</vt:lpstr>
      <vt:lpstr>Virtualization is the Driving Force Behind the Adoption of the Modern Data Center</vt:lpstr>
      <vt:lpstr>Trend Towards Hardware Commoditization;  Software Differentiation</vt:lpstr>
      <vt:lpstr>Nexenta Overview</vt:lpstr>
      <vt:lpstr>NexentaStor Markets and Use Cases </vt:lpstr>
      <vt:lpstr>Scale Up / Scale Out / Hyper-Converged</vt:lpstr>
      <vt:lpstr>Shared Scale-Up Storage – All Legacy &amp; NexentaStor</vt:lpstr>
      <vt:lpstr>Reference Architecture</vt:lpstr>
      <vt:lpstr>Building block VDI</vt:lpstr>
      <vt:lpstr>Building Block Backup</vt:lpstr>
      <vt:lpstr>Building Block VMware</vt:lpstr>
      <vt:lpstr>IDC Perspective on Unified Scale-Up &amp; Object Segments</vt:lpstr>
      <vt:lpstr>Shared Nothing Scale Out Storage – Isilon / NexentaEdge</vt:lpstr>
      <vt:lpstr>Software Solutions to Your Storage Challenges</vt:lpstr>
      <vt:lpstr>Why Object?</vt:lpstr>
      <vt:lpstr>Object, Locking and Files</vt:lpstr>
      <vt:lpstr>Bringing It All Together</vt:lpstr>
      <vt:lpstr>HyperConverged Storage – Nutanix / Simplivity / VMware Virtual SAN</vt:lpstr>
      <vt:lpstr>NexentaConnect for VMware Virtual SAN</vt:lpstr>
      <vt:lpstr>Product Positioning</vt:lpstr>
      <vt:lpstr>Freedom From Massively Expensive Storage Systems</vt:lpstr>
      <vt:lpstr>Software Defined Data Centers for Dummies</vt:lpstr>
      <vt:lpstr>thank you!</vt:lpstr>
    </vt:vector>
  </TitlesOfParts>
  <Company>nexenta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Placeholder Allows for Multiple Lines of Text</dc:title>
  <dc:creator>Tony Hampel</dc:creator>
  <cp:lastModifiedBy>Johan</cp:lastModifiedBy>
  <cp:revision>1324</cp:revision>
  <dcterms:created xsi:type="dcterms:W3CDTF">2013-09-27T21:05:29Z</dcterms:created>
  <dcterms:modified xsi:type="dcterms:W3CDTF">2014-10-01T14:18:52Z</dcterms:modified>
</cp:coreProperties>
</file>