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6" r:id="rId3"/>
    <p:sldId id="258" r:id="rId4"/>
    <p:sldId id="259" r:id="rId5"/>
    <p:sldId id="262" r:id="rId6"/>
    <p:sldId id="261" r:id="rId7"/>
    <p:sldId id="270" r:id="rId8"/>
    <p:sldId id="278" r:id="rId9"/>
    <p:sldId id="269" r:id="rId10"/>
    <p:sldId id="271" r:id="rId11"/>
    <p:sldId id="267" r:id="rId12"/>
    <p:sldId id="263" r:id="rId13"/>
    <p:sldId id="266" r:id="rId14"/>
    <p:sldId id="265" r:id="rId15"/>
    <p:sldId id="274" r:id="rId16"/>
    <p:sldId id="276" r:id="rId17"/>
    <p:sldId id="275" r:id="rId18"/>
    <p:sldId id="280" r:id="rId19"/>
    <p:sldId id="294" r:id="rId20"/>
    <p:sldId id="268" r:id="rId21"/>
    <p:sldId id="272" r:id="rId22"/>
    <p:sldId id="273" r:id="rId23"/>
    <p:sldId id="295" r:id="rId24"/>
  </p:sldIdLst>
  <p:sldSz cx="12192000" cy="6858000"/>
  <p:notesSz cx="6807200" cy="99393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906"/>
    <a:srgbClr val="00B050"/>
    <a:srgbClr val="FBAE75"/>
    <a:srgbClr val="0087CC"/>
    <a:srgbClr val="018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95673"/>
  </p:normalViewPr>
  <p:slideViewPr>
    <p:cSldViewPr snapToGrid="0">
      <p:cViewPr varScale="1">
        <p:scale>
          <a:sx n="103" d="100"/>
          <a:sy n="103" d="100"/>
        </p:scale>
        <p:origin x="184" y="168"/>
      </p:cViewPr>
      <p:guideLst/>
    </p:cSldViewPr>
  </p:slideViewPr>
  <p:notesTextViewPr>
    <p:cViewPr>
      <p:scale>
        <a:sx n="1" d="1"/>
        <a:sy n="1" d="1"/>
      </p:scale>
      <p:origin x="0" y="0"/>
    </p:cViewPr>
  </p:notesTextViewPr>
  <p:notesViewPr>
    <p:cSldViewPr snapToGrid="0">
      <p:cViewPr varScale="1">
        <p:scale>
          <a:sx n="85" d="100"/>
          <a:sy n="85" d="100"/>
        </p:scale>
        <p:origin x="1878"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6C190-86EC-445F-AE28-C14D1C78D9D0}" type="doc">
      <dgm:prSet loTypeId="urn:microsoft.com/office/officeart/2005/8/layout/pyramid2" loCatId="pyramid" qsTypeId="urn:microsoft.com/office/officeart/2005/8/quickstyle/simple1" qsCatId="simple" csTypeId="urn:microsoft.com/office/officeart/2005/8/colors/accent1_4" csCatId="accent1" phldr="1"/>
      <dgm:spPr/>
    </dgm:pt>
    <dgm:pt modelId="{85681DE2-AE0D-493B-9BEE-CCB7282FD202}">
      <dgm:prSet phldrT="[Text]" custT="1">
        <dgm:style>
          <a:lnRef idx="0">
            <a:schemeClr val="accent4"/>
          </a:lnRef>
          <a:fillRef idx="3">
            <a:schemeClr val="accent4"/>
          </a:fillRef>
          <a:effectRef idx="3">
            <a:schemeClr val="accent4"/>
          </a:effectRef>
          <a:fontRef idx="minor">
            <a:schemeClr val="lt1"/>
          </a:fontRef>
        </dgm:style>
      </dgm:prSet>
      <dgm:spPr>
        <a:gradFill rotWithShape="0">
          <a:gsLst>
            <a:gs pos="0">
              <a:srgbClr val="FF6600"/>
            </a:gs>
            <a:gs pos="100000">
              <a:srgbClr val="FF9933"/>
            </a:gs>
            <a:gs pos="100000">
              <a:schemeClr val="bg1"/>
            </a:gs>
          </a:gsLst>
          <a:lin ang="16200000" scaled="1"/>
        </a:gradFill>
      </dgm:spPr>
      <dgm:t>
        <a:bodyPr/>
        <a:lstStyle/>
        <a:p>
          <a:r>
            <a:rPr lang="de-DE" sz="1800" b="1" dirty="0" smtClean="0">
              <a:solidFill>
                <a:schemeClr val="bg1"/>
              </a:solidFill>
            </a:rPr>
            <a:t>ARC</a:t>
          </a:r>
          <a:endParaRPr lang="de-DE" sz="1800" b="1" dirty="0">
            <a:solidFill>
              <a:schemeClr val="bg1"/>
            </a:solidFill>
          </a:endParaRPr>
        </a:p>
      </dgm:t>
    </dgm:pt>
    <dgm:pt modelId="{D8780277-C86B-493C-A618-172F71DBD869}" type="parTrans" cxnId="{28EF2296-6422-4508-8A25-1E6F2E47E4DA}">
      <dgm:prSet/>
      <dgm:spPr/>
      <dgm:t>
        <a:bodyPr/>
        <a:lstStyle/>
        <a:p>
          <a:endParaRPr lang="de-DE"/>
        </a:p>
      </dgm:t>
    </dgm:pt>
    <dgm:pt modelId="{D615679A-779B-40F2-B8FA-ACF058D3F38F}" type="sibTrans" cxnId="{28EF2296-6422-4508-8A25-1E6F2E47E4DA}">
      <dgm:prSet/>
      <dgm:spPr/>
      <dgm:t>
        <a:bodyPr/>
        <a:lstStyle/>
        <a:p>
          <a:endParaRPr lang="de-DE"/>
        </a:p>
      </dgm:t>
    </dgm:pt>
    <dgm:pt modelId="{4C29B420-F5AA-4C4B-BF44-57B3B9518C3D}">
      <dgm:prSet phldrT="[Text]" custT="1">
        <dgm:style>
          <a:lnRef idx="0">
            <a:schemeClr val="accent4"/>
          </a:lnRef>
          <a:fillRef idx="3">
            <a:schemeClr val="accent4"/>
          </a:fillRef>
          <a:effectRef idx="3">
            <a:schemeClr val="accent4"/>
          </a:effectRef>
          <a:fontRef idx="minor">
            <a:schemeClr val="lt1"/>
          </a:fontRef>
        </dgm:style>
      </dgm:prSet>
      <dgm:spPr>
        <a:gradFill rotWithShape="0">
          <a:gsLst>
            <a:gs pos="0">
              <a:srgbClr val="FF6600"/>
            </a:gs>
            <a:gs pos="100000">
              <a:srgbClr val="FF9933"/>
            </a:gs>
          </a:gsLst>
        </a:gradFill>
      </dgm:spPr>
      <dgm:t>
        <a:bodyPr/>
        <a:lstStyle/>
        <a:p>
          <a:r>
            <a:rPr lang="de-DE" sz="1800" b="1" dirty="0" smtClean="0">
              <a:solidFill>
                <a:schemeClr val="bg1"/>
              </a:solidFill>
            </a:rPr>
            <a:t>ZIL</a:t>
          </a:r>
          <a:endParaRPr lang="de-DE" sz="1800" b="1" dirty="0">
            <a:solidFill>
              <a:schemeClr val="bg1"/>
            </a:solidFill>
          </a:endParaRPr>
        </a:p>
      </dgm:t>
    </dgm:pt>
    <dgm:pt modelId="{8AA48CA0-80A0-4E9B-BFB2-46F546F025FC}" type="parTrans" cxnId="{B604548F-CEE9-4087-BC2C-C611FB33FFC1}">
      <dgm:prSet/>
      <dgm:spPr/>
      <dgm:t>
        <a:bodyPr/>
        <a:lstStyle/>
        <a:p>
          <a:endParaRPr lang="de-DE"/>
        </a:p>
      </dgm:t>
    </dgm:pt>
    <dgm:pt modelId="{5F4FCE12-D3BB-43BC-B806-58907266A475}" type="sibTrans" cxnId="{B604548F-CEE9-4087-BC2C-C611FB33FFC1}">
      <dgm:prSet/>
      <dgm:spPr/>
      <dgm:t>
        <a:bodyPr/>
        <a:lstStyle/>
        <a:p>
          <a:endParaRPr lang="de-DE"/>
        </a:p>
      </dgm:t>
    </dgm:pt>
    <dgm:pt modelId="{49896940-983E-401A-B412-F8A6740ADDF5}">
      <dgm:prSet phldrT="[Text]" custT="1">
        <dgm:style>
          <a:lnRef idx="0">
            <a:schemeClr val="accent4"/>
          </a:lnRef>
          <a:fillRef idx="3">
            <a:schemeClr val="accent4"/>
          </a:fillRef>
          <a:effectRef idx="3">
            <a:schemeClr val="accent4"/>
          </a:effectRef>
          <a:fontRef idx="minor">
            <a:schemeClr val="lt1"/>
          </a:fontRef>
        </dgm:style>
      </dgm:prSet>
      <dgm:spPr>
        <a:gradFill rotWithShape="0">
          <a:gsLst>
            <a:gs pos="0">
              <a:srgbClr val="FF6600"/>
            </a:gs>
            <a:gs pos="100000">
              <a:srgbClr val="FF9933"/>
            </a:gs>
          </a:gsLst>
        </a:gradFill>
      </dgm:spPr>
      <dgm:t>
        <a:bodyPr/>
        <a:lstStyle/>
        <a:p>
          <a:r>
            <a:rPr lang="de-DE" sz="2000" b="1" dirty="0" smtClean="0">
              <a:solidFill>
                <a:schemeClr val="bg1"/>
              </a:solidFill>
            </a:rPr>
            <a:t>Storage Pool</a:t>
          </a:r>
        </a:p>
      </dgm:t>
    </dgm:pt>
    <dgm:pt modelId="{34EBD46D-A8B1-47EF-81E5-F9A742A1987F}" type="parTrans" cxnId="{EBCFE92F-618A-4FC8-B5D3-288FA0EFEC5C}">
      <dgm:prSet/>
      <dgm:spPr/>
      <dgm:t>
        <a:bodyPr/>
        <a:lstStyle/>
        <a:p>
          <a:endParaRPr lang="de-DE"/>
        </a:p>
      </dgm:t>
    </dgm:pt>
    <dgm:pt modelId="{06FB12CA-9B02-458A-B0A9-F900AC6857F1}" type="sibTrans" cxnId="{EBCFE92F-618A-4FC8-B5D3-288FA0EFEC5C}">
      <dgm:prSet/>
      <dgm:spPr/>
      <dgm:t>
        <a:bodyPr/>
        <a:lstStyle/>
        <a:p>
          <a:endParaRPr lang="de-DE"/>
        </a:p>
      </dgm:t>
    </dgm:pt>
    <dgm:pt modelId="{BEEECE4C-521D-47C7-90FD-014EE7ED5FA1}" type="pres">
      <dgm:prSet presAssocID="{73B6C190-86EC-445F-AE28-C14D1C78D9D0}" presName="compositeShape" presStyleCnt="0">
        <dgm:presLayoutVars>
          <dgm:dir/>
          <dgm:resizeHandles/>
        </dgm:presLayoutVars>
      </dgm:prSet>
      <dgm:spPr/>
    </dgm:pt>
    <dgm:pt modelId="{CD635B28-1315-4A57-B878-5B4902849210}" type="pres">
      <dgm:prSet presAssocID="{73B6C190-86EC-445F-AE28-C14D1C78D9D0}" presName="pyramid" presStyleLbl="node1" presStyleIdx="0" presStyleCnt="1" custScaleX="104810" custScaleY="87093" custLinFactNeighborX="2640"/>
      <dgm:spPr>
        <a:gradFill rotWithShape="0">
          <a:gsLst>
            <a:gs pos="0">
              <a:srgbClr val="007033"/>
            </a:gs>
            <a:gs pos="100000">
              <a:srgbClr val="92D050"/>
            </a:gs>
          </a:gsLst>
          <a:lin ang="16200000" scaled="0"/>
        </a:gradFill>
      </dgm:spPr>
      <dgm:t>
        <a:bodyPr/>
        <a:lstStyle/>
        <a:p>
          <a:endParaRPr lang="de-DE"/>
        </a:p>
      </dgm:t>
    </dgm:pt>
    <dgm:pt modelId="{B6F99933-A9F4-47BB-9CA7-C2556F0631D3}" type="pres">
      <dgm:prSet presAssocID="{73B6C190-86EC-445F-AE28-C14D1C78D9D0}" presName="theList" presStyleCnt="0"/>
      <dgm:spPr/>
    </dgm:pt>
    <dgm:pt modelId="{48C94EB0-3A28-4139-924A-126A75BC2C14}" type="pres">
      <dgm:prSet presAssocID="{85681DE2-AE0D-493B-9BEE-CCB7282FD202}" presName="aNode" presStyleLbl="fgAcc1" presStyleIdx="0" presStyleCnt="3" custLinFactY="4229" custLinFactNeighborY="100000">
        <dgm:presLayoutVars>
          <dgm:bulletEnabled val="1"/>
        </dgm:presLayoutVars>
      </dgm:prSet>
      <dgm:spPr/>
      <dgm:t>
        <a:bodyPr/>
        <a:lstStyle/>
        <a:p>
          <a:endParaRPr lang="de-DE"/>
        </a:p>
      </dgm:t>
    </dgm:pt>
    <dgm:pt modelId="{80565513-61A3-4513-B4F5-77C0F5B4B7A2}" type="pres">
      <dgm:prSet presAssocID="{85681DE2-AE0D-493B-9BEE-CCB7282FD202}" presName="aSpace" presStyleCnt="0"/>
      <dgm:spPr/>
    </dgm:pt>
    <dgm:pt modelId="{B3B7E90B-25A7-4307-81CA-FB835717AF9C}" type="pres">
      <dgm:prSet presAssocID="{4C29B420-F5AA-4C4B-BF44-57B3B9518C3D}" presName="aNode" presStyleLbl="fgAcc1" presStyleIdx="1" presStyleCnt="3" custLinFactY="1838" custLinFactNeighborY="100000">
        <dgm:presLayoutVars>
          <dgm:bulletEnabled val="1"/>
        </dgm:presLayoutVars>
      </dgm:prSet>
      <dgm:spPr/>
      <dgm:t>
        <a:bodyPr/>
        <a:lstStyle/>
        <a:p>
          <a:endParaRPr lang="de-DE"/>
        </a:p>
      </dgm:t>
    </dgm:pt>
    <dgm:pt modelId="{4EF8E3E1-7F49-42AD-B308-50ADFA36B07F}" type="pres">
      <dgm:prSet presAssocID="{4C29B420-F5AA-4C4B-BF44-57B3B9518C3D}" presName="aSpace" presStyleCnt="0"/>
      <dgm:spPr/>
    </dgm:pt>
    <dgm:pt modelId="{6B6BAEBC-DC44-4A05-AFC2-75BC723A9BF2}" type="pres">
      <dgm:prSet presAssocID="{49896940-983E-401A-B412-F8A6740ADDF5}" presName="aNode" presStyleLbl="fgAcc1" presStyleIdx="2" presStyleCnt="3" custLinFactY="4229" custLinFactNeighborY="100000">
        <dgm:presLayoutVars>
          <dgm:bulletEnabled val="1"/>
        </dgm:presLayoutVars>
      </dgm:prSet>
      <dgm:spPr/>
      <dgm:t>
        <a:bodyPr/>
        <a:lstStyle/>
        <a:p>
          <a:endParaRPr lang="de-DE"/>
        </a:p>
      </dgm:t>
    </dgm:pt>
    <dgm:pt modelId="{BD1F028B-5CD8-4FC4-93EE-9D502CAD78CF}" type="pres">
      <dgm:prSet presAssocID="{49896940-983E-401A-B412-F8A6740ADDF5}" presName="aSpace" presStyleCnt="0"/>
      <dgm:spPr/>
    </dgm:pt>
  </dgm:ptLst>
  <dgm:cxnLst>
    <dgm:cxn modelId="{6EC56DEE-316E-4933-8B34-2937E7D4FC31}" type="presOf" srcId="{73B6C190-86EC-445F-AE28-C14D1C78D9D0}" destId="{BEEECE4C-521D-47C7-90FD-014EE7ED5FA1}" srcOrd="0" destOrd="0" presId="urn:microsoft.com/office/officeart/2005/8/layout/pyramid2"/>
    <dgm:cxn modelId="{FC44F82F-716D-4986-8F57-15BB2D95DE23}" type="presOf" srcId="{85681DE2-AE0D-493B-9BEE-CCB7282FD202}" destId="{48C94EB0-3A28-4139-924A-126A75BC2C14}" srcOrd="0" destOrd="0" presId="urn:microsoft.com/office/officeart/2005/8/layout/pyramid2"/>
    <dgm:cxn modelId="{B604548F-CEE9-4087-BC2C-C611FB33FFC1}" srcId="{73B6C190-86EC-445F-AE28-C14D1C78D9D0}" destId="{4C29B420-F5AA-4C4B-BF44-57B3B9518C3D}" srcOrd="1" destOrd="0" parTransId="{8AA48CA0-80A0-4E9B-BFB2-46F546F025FC}" sibTransId="{5F4FCE12-D3BB-43BC-B806-58907266A475}"/>
    <dgm:cxn modelId="{CCC345DB-69BE-4761-AA07-2FBE3A883A35}" type="presOf" srcId="{4C29B420-F5AA-4C4B-BF44-57B3B9518C3D}" destId="{B3B7E90B-25A7-4307-81CA-FB835717AF9C}" srcOrd="0" destOrd="0" presId="urn:microsoft.com/office/officeart/2005/8/layout/pyramid2"/>
    <dgm:cxn modelId="{1FFEE762-F616-45AA-B9F1-28AA034DAC2F}" type="presOf" srcId="{49896940-983E-401A-B412-F8A6740ADDF5}" destId="{6B6BAEBC-DC44-4A05-AFC2-75BC723A9BF2}" srcOrd="0" destOrd="0" presId="urn:microsoft.com/office/officeart/2005/8/layout/pyramid2"/>
    <dgm:cxn modelId="{28EF2296-6422-4508-8A25-1E6F2E47E4DA}" srcId="{73B6C190-86EC-445F-AE28-C14D1C78D9D0}" destId="{85681DE2-AE0D-493B-9BEE-CCB7282FD202}" srcOrd="0" destOrd="0" parTransId="{D8780277-C86B-493C-A618-172F71DBD869}" sibTransId="{D615679A-779B-40F2-B8FA-ACF058D3F38F}"/>
    <dgm:cxn modelId="{EBCFE92F-618A-4FC8-B5D3-288FA0EFEC5C}" srcId="{73B6C190-86EC-445F-AE28-C14D1C78D9D0}" destId="{49896940-983E-401A-B412-F8A6740ADDF5}" srcOrd="2" destOrd="0" parTransId="{34EBD46D-A8B1-47EF-81E5-F9A742A1987F}" sibTransId="{06FB12CA-9B02-458A-B0A9-F900AC6857F1}"/>
    <dgm:cxn modelId="{D223CB47-EF10-4B72-B52E-799A5CED78E1}" type="presParOf" srcId="{BEEECE4C-521D-47C7-90FD-014EE7ED5FA1}" destId="{CD635B28-1315-4A57-B878-5B4902849210}" srcOrd="0" destOrd="0" presId="urn:microsoft.com/office/officeart/2005/8/layout/pyramid2"/>
    <dgm:cxn modelId="{B3E3AA95-1F0B-48ED-A18F-BDA873973DFC}" type="presParOf" srcId="{BEEECE4C-521D-47C7-90FD-014EE7ED5FA1}" destId="{B6F99933-A9F4-47BB-9CA7-C2556F0631D3}" srcOrd="1" destOrd="0" presId="urn:microsoft.com/office/officeart/2005/8/layout/pyramid2"/>
    <dgm:cxn modelId="{1A482926-D80A-4E16-A299-7A832A81AFCF}" type="presParOf" srcId="{B6F99933-A9F4-47BB-9CA7-C2556F0631D3}" destId="{48C94EB0-3A28-4139-924A-126A75BC2C14}" srcOrd="0" destOrd="0" presId="urn:microsoft.com/office/officeart/2005/8/layout/pyramid2"/>
    <dgm:cxn modelId="{56E70FE3-EB39-43CD-86F0-B0F5CB5A9168}" type="presParOf" srcId="{B6F99933-A9F4-47BB-9CA7-C2556F0631D3}" destId="{80565513-61A3-4513-B4F5-77C0F5B4B7A2}" srcOrd="1" destOrd="0" presId="urn:microsoft.com/office/officeart/2005/8/layout/pyramid2"/>
    <dgm:cxn modelId="{F7808215-5055-489E-9C39-1E4439CF152F}" type="presParOf" srcId="{B6F99933-A9F4-47BB-9CA7-C2556F0631D3}" destId="{B3B7E90B-25A7-4307-81CA-FB835717AF9C}" srcOrd="2" destOrd="0" presId="urn:microsoft.com/office/officeart/2005/8/layout/pyramid2"/>
    <dgm:cxn modelId="{5176D14D-D426-43BB-B413-B83B572C132D}" type="presParOf" srcId="{B6F99933-A9F4-47BB-9CA7-C2556F0631D3}" destId="{4EF8E3E1-7F49-42AD-B308-50ADFA36B07F}" srcOrd="3" destOrd="0" presId="urn:microsoft.com/office/officeart/2005/8/layout/pyramid2"/>
    <dgm:cxn modelId="{046957BA-2B8C-462E-91D1-EB0F78041B3B}" type="presParOf" srcId="{B6F99933-A9F4-47BB-9CA7-C2556F0631D3}" destId="{6B6BAEBC-DC44-4A05-AFC2-75BC723A9BF2}" srcOrd="4" destOrd="0" presId="urn:microsoft.com/office/officeart/2005/8/layout/pyramid2"/>
    <dgm:cxn modelId="{D1147090-C387-4454-8497-343CF186FB45}" type="presParOf" srcId="{B6F99933-A9F4-47BB-9CA7-C2556F0631D3}" destId="{BD1F028B-5CD8-4FC4-93EE-9D502CAD78C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35B28-1315-4A57-B878-5B4902849210}">
      <dsp:nvSpPr>
        <dsp:cNvPr id="0" name=""/>
        <dsp:cNvSpPr/>
      </dsp:nvSpPr>
      <dsp:spPr>
        <a:xfrm>
          <a:off x="716279" y="325583"/>
          <a:ext cx="2839652" cy="4393907"/>
        </a:xfrm>
        <a:prstGeom prst="triangle">
          <a:avLst/>
        </a:prstGeom>
        <a:gradFill rotWithShape="0">
          <a:gsLst>
            <a:gs pos="0">
              <a:srgbClr val="007033"/>
            </a:gs>
            <a:gs pos="100000">
              <a:srgbClr val="92D050"/>
            </a:gs>
          </a:gsLst>
          <a:lin ang="162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94EB0-3A28-4139-924A-126A75BC2C14}">
      <dsp:nvSpPr>
        <dsp:cNvPr id="0" name=""/>
        <dsp:cNvSpPr/>
      </dsp:nvSpPr>
      <dsp:spPr>
        <a:xfrm>
          <a:off x="2064579" y="707005"/>
          <a:ext cx="1761066" cy="1194263"/>
        </a:xfrm>
        <a:prstGeom prst="roundRect">
          <a:avLst/>
        </a:prstGeom>
        <a:gradFill rotWithShape="0">
          <a:gsLst>
            <a:gs pos="0">
              <a:srgbClr val="FF6600"/>
            </a:gs>
            <a:gs pos="100000">
              <a:srgbClr val="FF9933"/>
            </a:gs>
            <a:gs pos="100000">
              <a:schemeClr val="bg1"/>
            </a:gs>
          </a:gsLst>
          <a:lin ang="16200000" scaled="1"/>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ARC</a:t>
          </a:r>
          <a:endParaRPr lang="de-DE" sz="1800" b="1" kern="1200" dirty="0">
            <a:solidFill>
              <a:schemeClr val="bg1"/>
            </a:solidFill>
          </a:endParaRPr>
        </a:p>
      </dsp:txBody>
      <dsp:txXfrm>
        <a:off x="2122878" y="765304"/>
        <a:ext cx="1644468" cy="1077665"/>
      </dsp:txXfrm>
    </dsp:sp>
    <dsp:sp modelId="{B3B7E90B-25A7-4307-81CA-FB835717AF9C}">
      <dsp:nvSpPr>
        <dsp:cNvPr id="0" name=""/>
        <dsp:cNvSpPr/>
      </dsp:nvSpPr>
      <dsp:spPr>
        <a:xfrm>
          <a:off x="2064579" y="2021997"/>
          <a:ext cx="1761066" cy="1194263"/>
        </a:xfrm>
        <a:prstGeom prst="roundRect">
          <a:avLst/>
        </a:prstGeom>
        <a:gradFill rotWithShape="0">
          <a:gsLst>
            <a:gs pos="0">
              <a:srgbClr val="FF6600"/>
            </a:gs>
            <a:gs pos="100000">
              <a:srgbClr val="FF9933"/>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ZIL</a:t>
          </a:r>
          <a:endParaRPr lang="de-DE" sz="1800" b="1" kern="1200" dirty="0">
            <a:solidFill>
              <a:schemeClr val="bg1"/>
            </a:solidFill>
          </a:endParaRPr>
        </a:p>
      </dsp:txBody>
      <dsp:txXfrm>
        <a:off x="2122878" y="2080296"/>
        <a:ext cx="1644468" cy="1077665"/>
      </dsp:txXfrm>
    </dsp:sp>
    <dsp:sp modelId="{6B6BAEBC-DC44-4A05-AFC2-75BC723A9BF2}">
      <dsp:nvSpPr>
        <dsp:cNvPr id="0" name=""/>
        <dsp:cNvSpPr/>
      </dsp:nvSpPr>
      <dsp:spPr>
        <a:xfrm>
          <a:off x="2064579" y="3394099"/>
          <a:ext cx="1761066" cy="1194263"/>
        </a:xfrm>
        <a:prstGeom prst="roundRect">
          <a:avLst/>
        </a:prstGeom>
        <a:gradFill rotWithShape="0">
          <a:gsLst>
            <a:gs pos="0">
              <a:srgbClr val="FF6600"/>
            </a:gs>
            <a:gs pos="100000">
              <a:srgbClr val="FF9933"/>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1"/>
              </a:solidFill>
            </a:rPr>
            <a:t>Storage Pool</a:t>
          </a:r>
        </a:p>
      </dsp:txBody>
      <dsp:txXfrm>
        <a:off x="2122878" y="3452398"/>
        <a:ext cx="1644468" cy="10776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C4A8F02D-087F-4C90-8782-0AD06914C802}" type="datetimeFigureOut">
              <a:rPr lang="de-DE" smtClean="0"/>
              <a:t>01.10.15</a:t>
            </a:fld>
            <a:endParaRPr lang="de-DE"/>
          </a:p>
        </p:txBody>
      </p:sp>
      <p:sp>
        <p:nvSpPr>
          <p:cNvPr id="4" name="Folienbildplatzhalt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6779741-4831-408B-B967-ACF25000180C}" type="slidenum">
              <a:rPr lang="de-DE" smtClean="0"/>
              <a:t>‹Nr.›</a:t>
            </a:fld>
            <a:endParaRPr lang="de-DE"/>
          </a:p>
        </p:txBody>
      </p:sp>
    </p:spTree>
    <p:extLst>
      <p:ext uri="{BB962C8B-B14F-4D97-AF65-F5344CB8AC3E}">
        <p14:creationId xmlns:p14="http://schemas.microsoft.com/office/powerpoint/2010/main" val="400887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a:t>
            </a:fld>
            <a:endParaRPr lang="de-DE"/>
          </a:p>
        </p:txBody>
      </p:sp>
    </p:spTree>
    <p:extLst>
      <p:ext uri="{BB962C8B-B14F-4D97-AF65-F5344CB8AC3E}">
        <p14:creationId xmlns:p14="http://schemas.microsoft.com/office/powerpoint/2010/main" val="3460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10</a:t>
            </a:fld>
            <a:endParaRPr lang="de-DE"/>
          </a:p>
        </p:txBody>
      </p:sp>
    </p:spTree>
    <p:extLst>
      <p:ext uri="{BB962C8B-B14F-4D97-AF65-F5344CB8AC3E}">
        <p14:creationId xmlns:p14="http://schemas.microsoft.com/office/powerpoint/2010/main" val="195808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NexentaStor is based on the</a:t>
            </a:r>
            <a:r>
              <a:rPr lang="en-US" baseline="0" dirty="0" smtClean="0"/>
              <a:t> </a:t>
            </a:r>
            <a:r>
              <a:rPr lang="en-US" dirty="0" smtClean="0"/>
              <a:t>128 bit ZFS file system. One of the significant features of this </a:t>
            </a:r>
            <a:r>
              <a:rPr lang="en-US" dirty="0" err="1" smtClean="0"/>
              <a:t>filesystem</a:t>
            </a:r>
            <a:r>
              <a:rPr lang="en-US" dirty="0" smtClean="0"/>
              <a:t> is the data integrity. We use what’s called Copy-on-Write for all of our updates to disk. </a:t>
            </a:r>
          </a:p>
          <a:p>
            <a:r>
              <a:rPr lang="en-US" dirty="0" smtClean="0"/>
              <a:t>A traditional system does a read/update/modify/write and rewrites the same space on the disk. We never rewrite to the same space on the disk, we read/modify or update and then write to a new space on the disk. This provides us the ability to take a snapshot without any overhead because all we’re really doing is setting the trigger on the </a:t>
            </a:r>
            <a:r>
              <a:rPr lang="en-US" dirty="0" err="1" smtClean="0"/>
              <a:t>filesystem</a:t>
            </a:r>
            <a:r>
              <a:rPr lang="en-US" dirty="0" smtClean="0"/>
              <a:t> which says “when you do your garbage collection - do not delete this set of data”. The other thing that this does is it provides a facility so that there is no need for journaling or the traditional FSCK command. As </a:t>
            </a:r>
            <a:r>
              <a:rPr lang="en-US" dirty="0" err="1" smtClean="0"/>
              <a:t>filesystems</a:t>
            </a:r>
            <a:r>
              <a:rPr lang="en-US" dirty="0" smtClean="0"/>
              <a:t> have gotten to be hundreds of terabytes to petabytes an</a:t>
            </a:r>
            <a:r>
              <a:rPr lang="en-US" baseline="0" dirty="0" smtClean="0"/>
              <a:t> FSCK</a:t>
            </a:r>
            <a:r>
              <a:rPr lang="en-US" dirty="0" smtClean="0"/>
              <a:t> itself can take hours to complete after a system outage.</a:t>
            </a:r>
          </a:p>
          <a:p>
            <a:endParaRPr lang="en-US" dirty="0" smtClean="0"/>
          </a:p>
          <a:p>
            <a:r>
              <a:rPr lang="en-US" dirty="0" smtClean="0"/>
              <a:t>As you can see in the diagram, the way this works is - as data gets written to the discs, </a:t>
            </a:r>
            <a:r>
              <a:rPr lang="en-US" baseline="0" dirty="0" smtClean="0"/>
              <a:t>they are grouped into what’s called a transaction group. Each one of those little bits of data gets a 256 bit SHA checksum generated against it. Those bits are then grouped together into a parent transaction group which also gets the 256 bit checksum created against it and then those are collapsed again and again until at such a point we get to a single Uber block which we then update. What this does is it ensures that the data we received is the data that we wrote and that it will be the data that you read when you make a request for it on the discs. The other thing that this adds is that this operation is a called an atomic operation, so if this occurs, once the write has officially occurred it is guaranteed to be written to the disk. If at any time during the </a:t>
            </a:r>
            <a:r>
              <a:rPr lang="en-US" baseline="0" dirty="0" err="1" smtClean="0"/>
              <a:t>buildout</a:t>
            </a:r>
            <a:r>
              <a:rPr lang="en-US" baseline="0" dirty="0" smtClean="0"/>
              <a:t> of this </a:t>
            </a:r>
            <a:r>
              <a:rPr lang="en-US" baseline="0" dirty="0" err="1" smtClean="0"/>
              <a:t>merkle</a:t>
            </a:r>
            <a:r>
              <a:rPr lang="en-US" baseline="0" dirty="0" smtClean="0"/>
              <a:t> tree, the power is lost to the system or access is lost to the drives, the system will show that the write was a failure because the Uber block didn’t get written. When that failure occurs we will then send a request back to the underlying application asking for the data to be resent. So we are in a constant state of </a:t>
            </a:r>
            <a:r>
              <a:rPr lang="en-US" baseline="0" dirty="0" err="1" smtClean="0"/>
              <a:t>checksumming</a:t>
            </a:r>
            <a:r>
              <a:rPr lang="en-US" baseline="0" dirty="0" smtClean="0"/>
              <a:t> every bit and block that goes on to the discs and we also have a cleanup routine that continually goes and scrubs the discs for any potential silent data corruption or bit rot.</a:t>
            </a:r>
          </a:p>
          <a:p>
            <a:endParaRPr lang="en-US" baseline="0" dirty="0" smtClean="0"/>
          </a:p>
          <a:p>
            <a:r>
              <a:rPr lang="en-US" baseline="0" dirty="0" smtClean="0"/>
              <a:t>Another interesting thing is the way that we do our Raid sets. We have Raid z1, z2, and z3 and one of the nice features of this is as today’s discs have gotten larger such as the 4TB drives the resilvering process can take multiple days to complete so in our Raid environment when a disk fails and we have a need to replace it we only resilver what has actually been written to the disk. In a traditional system you resilver every block on the disk regardless of whether it contains data. So using our system, we are able to speed up the resilvering process since we only care about the actual real data that has been written to the disk.</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11</a:t>
            </a:fld>
            <a:endParaRPr lang="en-US"/>
          </a:p>
        </p:txBody>
      </p:sp>
    </p:spTree>
    <p:extLst>
      <p:ext uri="{BB962C8B-B14F-4D97-AF65-F5344CB8AC3E}">
        <p14:creationId xmlns:p14="http://schemas.microsoft.com/office/powerpoint/2010/main" val="143994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12</a:t>
            </a:fld>
            <a:endParaRPr lang="de-DE"/>
          </a:p>
        </p:txBody>
      </p:sp>
    </p:spTree>
    <p:extLst>
      <p:ext uri="{BB962C8B-B14F-4D97-AF65-F5344CB8AC3E}">
        <p14:creationId xmlns:p14="http://schemas.microsoft.com/office/powerpoint/2010/main" val="5261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13</a:t>
            </a:fld>
            <a:endParaRPr lang="de-DE"/>
          </a:p>
        </p:txBody>
      </p:sp>
    </p:spTree>
    <p:extLst>
      <p:ext uri="{BB962C8B-B14F-4D97-AF65-F5344CB8AC3E}">
        <p14:creationId xmlns:p14="http://schemas.microsoft.com/office/powerpoint/2010/main" val="71092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14</a:t>
            </a:fld>
            <a:endParaRPr lang="de-DE"/>
          </a:p>
        </p:txBody>
      </p:sp>
    </p:spTree>
    <p:extLst>
      <p:ext uri="{BB962C8B-B14F-4D97-AF65-F5344CB8AC3E}">
        <p14:creationId xmlns:p14="http://schemas.microsoft.com/office/powerpoint/2010/main" val="93460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15</a:t>
            </a:fld>
            <a:endParaRPr lang="de-DE"/>
          </a:p>
        </p:txBody>
      </p:sp>
    </p:spTree>
    <p:extLst>
      <p:ext uri="{BB962C8B-B14F-4D97-AF65-F5344CB8AC3E}">
        <p14:creationId xmlns:p14="http://schemas.microsoft.com/office/powerpoint/2010/main" val="130978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16</a:t>
            </a:fld>
            <a:endParaRPr lang="de-DE"/>
          </a:p>
        </p:txBody>
      </p:sp>
    </p:spTree>
    <p:extLst>
      <p:ext uri="{BB962C8B-B14F-4D97-AF65-F5344CB8AC3E}">
        <p14:creationId xmlns:p14="http://schemas.microsoft.com/office/powerpoint/2010/main" val="175315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17</a:t>
            </a:fld>
            <a:endParaRPr lang="de-DE"/>
          </a:p>
        </p:txBody>
      </p:sp>
    </p:spTree>
    <p:extLst>
      <p:ext uri="{BB962C8B-B14F-4D97-AF65-F5344CB8AC3E}">
        <p14:creationId xmlns:p14="http://schemas.microsoft.com/office/powerpoint/2010/main" val="34726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18</a:t>
            </a:fld>
            <a:endParaRPr lang="de-DE"/>
          </a:p>
        </p:txBody>
      </p:sp>
    </p:spTree>
    <p:extLst>
      <p:ext uri="{BB962C8B-B14F-4D97-AF65-F5344CB8AC3E}">
        <p14:creationId xmlns:p14="http://schemas.microsoft.com/office/powerpoint/2010/main" val="198455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19</a:t>
            </a:fld>
            <a:endParaRPr lang="de-DE"/>
          </a:p>
        </p:txBody>
      </p:sp>
    </p:spTree>
    <p:extLst>
      <p:ext uri="{BB962C8B-B14F-4D97-AF65-F5344CB8AC3E}">
        <p14:creationId xmlns:p14="http://schemas.microsoft.com/office/powerpoint/2010/main" val="253998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2</a:t>
            </a:fld>
            <a:endParaRPr lang="de-DE"/>
          </a:p>
        </p:txBody>
      </p:sp>
    </p:spTree>
    <p:extLst>
      <p:ext uri="{BB962C8B-B14F-4D97-AF65-F5344CB8AC3E}">
        <p14:creationId xmlns:p14="http://schemas.microsoft.com/office/powerpoint/2010/main" val="411618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20</a:t>
            </a:fld>
            <a:endParaRPr lang="de-DE"/>
          </a:p>
        </p:txBody>
      </p:sp>
    </p:spTree>
    <p:extLst>
      <p:ext uri="{BB962C8B-B14F-4D97-AF65-F5344CB8AC3E}">
        <p14:creationId xmlns:p14="http://schemas.microsoft.com/office/powerpoint/2010/main" val="3130112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21</a:t>
            </a:fld>
            <a:endParaRPr lang="de-DE"/>
          </a:p>
        </p:txBody>
      </p:sp>
    </p:spTree>
    <p:extLst>
      <p:ext uri="{BB962C8B-B14F-4D97-AF65-F5344CB8AC3E}">
        <p14:creationId xmlns:p14="http://schemas.microsoft.com/office/powerpoint/2010/main" val="23057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22</a:t>
            </a:fld>
            <a:endParaRPr lang="de-DE"/>
          </a:p>
        </p:txBody>
      </p:sp>
    </p:spTree>
    <p:extLst>
      <p:ext uri="{BB962C8B-B14F-4D97-AF65-F5344CB8AC3E}">
        <p14:creationId xmlns:p14="http://schemas.microsoft.com/office/powerpoint/2010/main" val="243125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23</a:t>
            </a:fld>
            <a:endParaRPr lang="de-DE"/>
          </a:p>
        </p:txBody>
      </p:sp>
    </p:spTree>
    <p:extLst>
      <p:ext uri="{BB962C8B-B14F-4D97-AF65-F5344CB8AC3E}">
        <p14:creationId xmlns:p14="http://schemas.microsoft.com/office/powerpoint/2010/main" val="106183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3</a:t>
            </a:fld>
            <a:endParaRPr lang="de-DE"/>
          </a:p>
        </p:txBody>
      </p:sp>
    </p:spTree>
    <p:extLst>
      <p:ext uri="{BB962C8B-B14F-4D97-AF65-F5344CB8AC3E}">
        <p14:creationId xmlns:p14="http://schemas.microsoft.com/office/powerpoint/2010/main" val="203349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4</a:t>
            </a:fld>
            <a:endParaRPr lang="de-DE"/>
          </a:p>
        </p:txBody>
      </p:sp>
    </p:spTree>
    <p:extLst>
      <p:ext uri="{BB962C8B-B14F-4D97-AF65-F5344CB8AC3E}">
        <p14:creationId xmlns:p14="http://schemas.microsoft.com/office/powerpoint/2010/main" val="108602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5</a:t>
            </a:fld>
            <a:endParaRPr lang="de-DE"/>
          </a:p>
        </p:txBody>
      </p:sp>
    </p:spTree>
    <p:extLst>
      <p:ext uri="{BB962C8B-B14F-4D97-AF65-F5344CB8AC3E}">
        <p14:creationId xmlns:p14="http://schemas.microsoft.com/office/powerpoint/2010/main" val="303796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6</a:t>
            </a:fld>
            <a:endParaRPr lang="de-DE"/>
          </a:p>
        </p:txBody>
      </p:sp>
    </p:spTree>
    <p:extLst>
      <p:ext uri="{BB962C8B-B14F-4D97-AF65-F5344CB8AC3E}">
        <p14:creationId xmlns:p14="http://schemas.microsoft.com/office/powerpoint/2010/main" val="332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7</a:t>
            </a:fld>
            <a:endParaRPr lang="de-DE"/>
          </a:p>
        </p:txBody>
      </p:sp>
    </p:spTree>
    <p:extLst>
      <p:ext uri="{BB962C8B-B14F-4D97-AF65-F5344CB8AC3E}">
        <p14:creationId xmlns:p14="http://schemas.microsoft.com/office/powerpoint/2010/main" val="161778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8</a:t>
            </a:fld>
            <a:endParaRPr lang="de-DE"/>
          </a:p>
        </p:txBody>
      </p:sp>
    </p:spTree>
    <p:extLst>
      <p:ext uri="{BB962C8B-B14F-4D97-AF65-F5344CB8AC3E}">
        <p14:creationId xmlns:p14="http://schemas.microsoft.com/office/powerpoint/2010/main" val="10932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779741-4831-408B-B967-ACF25000180C}" type="slidenum">
              <a:rPr lang="de-DE" smtClean="0"/>
              <a:t>9</a:t>
            </a:fld>
            <a:endParaRPr lang="de-DE"/>
          </a:p>
        </p:txBody>
      </p:sp>
    </p:spTree>
    <p:extLst>
      <p:ext uri="{BB962C8B-B14F-4D97-AF65-F5344CB8AC3E}">
        <p14:creationId xmlns:p14="http://schemas.microsoft.com/office/powerpoint/2010/main" val="103328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F034071-FA3D-4738-ACD4-1356EEF96E5B}" type="datetimeFigureOut">
              <a:rPr lang="de-DE" smtClean="0"/>
              <a:t>01.10.15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2038753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034071-FA3D-4738-ACD4-1356EEF96E5B}" type="datetimeFigureOut">
              <a:rPr lang="de-DE" smtClean="0"/>
              <a:t>01.10.15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422234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034071-FA3D-4738-ACD4-1356EEF96E5B}" type="datetimeFigureOut">
              <a:rPr lang="de-DE" smtClean="0"/>
              <a:t>01.10.15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649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872" y="261563"/>
            <a:ext cx="11039928" cy="601875"/>
          </a:xfrm>
        </p:spPr>
        <p:txBody>
          <a:bodyPr wrap="square" anchor="t"/>
          <a:lstStyle>
            <a:lvl1pPr>
              <a:lnSpc>
                <a:spcPct val="90000"/>
              </a:lnSpc>
              <a:defRPr sz="4267" b="0">
                <a:solidFill>
                  <a:schemeClr val="accent1"/>
                </a:solidFill>
                <a:latin typeface="Arial"/>
              </a:defRPr>
            </a:lvl1pPr>
          </a:lstStyle>
          <a:p>
            <a:r>
              <a:rPr lang="en-US" dirty="0" smtClean="0"/>
              <a:t>Click to edit master title </a:t>
            </a:r>
            <a:endParaRPr lang="en-US" dirty="0"/>
          </a:p>
        </p:txBody>
      </p:sp>
      <p:sp>
        <p:nvSpPr>
          <p:cNvPr id="3" name="Content Placeholder 2"/>
          <p:cNvSpPr>
            <a:spLocks noGrp="1"/>
          </p:cNvSpPr>
          <p:nvPr>
            <p:ph sz="half" idx="1" hasCustomPrompt="1"/>
          </p:nvPr>
        </p:nvSpPr>
        <p:spPr>
          <a:xfrm>
            <a:off x="609600" y="1292353"/>
            <a:ext cx="11022853" cy="1372684"/>
          </a:xfrm>
        </p:spPr>
        <p:txBody>
          <a:bodyPr lIns="0" tIns="0" rIns="0" bIns="0">
            <a:spAutoFit/>
          </a:bodyPr>
          <a:lstStyle>
            <a:lvl1pPr>
              <a:spcBef>
                <a:spcPts val="1600"/>
              </a:spcBef>
              <a:spcAft>
                <a:spcPts val="0"/>
              </a:spcAft>
              <a:defRPr sz="2667">
                <a:solidFill>
                  <a:schemeClr val="tx1"/>
                </a:solidFill>
                <a:latin typeface="+mn-lt"/>
              </a:defRPr>
            </a:lvl1pPr>
            <a:lvl2pPr>
              <a:spcBef>
                <a:spcPts val="400"/>
              </a:spcBef>
              <a:spcAft>
                <a:spcPts val="0"/>
              </a:spcAft>
              <a:buFont typeface="Museo Sans For Dell" pitchFamily="2" charset="0"/>
              <a:buChar char="–"/>
              <a:defRPr sz="2400">
                <a:solidFill>
                  <a:schemeClr val="tx1"/>
                </a:solidFill>
                <a:latin typeface="+mn-lt"/>
              </a:defRPr>
            </a:lvl2pPr>
            <a:lvl3pPr>
              <a:spcBef>
                <a:spcPts val="400"/>
              </a:spcBef>
              <a:spcAft>
                <a:spcPts val="0"/>
              </a:spcAft>
              <a:defRPr sz="2133">
                <a:solidFill>
                  <a:schemeClr val="tx1"/>
                </a:solidFill>
                <a:latin typeface="+mn-lt"/>
              </a:defRPr>
            </a:lvl3pPr>
            <a:lvl4pPr>
              <a:spcBef>
                <a:spcPts val="400"/>
              </a:spcBef>
              <a:spcAft>
                <a:spcPts val="0"/>
              </a:spcAft>
              <a:defRPr sz="1600" baseline="0">
                <a:solidFill>
                  <a:schemeClr val="tx1"/>
                </a:solidFill>
                <a:latin typeface="+mn-lt"/>
              </a:defRPr>
            </a:lvl4pPr>
            <a:lvl5pPr>
              <a:spcBef>
                <a:spcPts val="400"/>
              </a:spcBef>
              <a:spcAft>
                <a:spcPts val="0"/>
              </a:spcAft>
              <a:buClr>
                <a:schemeClr val="accent1"/>
              </a:buClr>
              <a:buNone/>
              <a:defRPr sz="1467">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56523023"/>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416030"/>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01446"/>
            <a:ext cx="11379200" cy="5044647"/>
          </a:xfrm>
        </p:spPr>
        <p:txBody>
          <a:bodyPr>
            <a:normAutofit/>
          </a:bodyPr>
          <a:lstStyle>
            <a:lvl1pPr>
              <a:lnSpc>
                <a:spcPct val="100000"/>
              </a:lnSpc>
              <a:buClr>
                <a:schemeClr val="accent2"/>
              </a:buClr>
              <a:defRPr sz="2667">
                <a:solidFill>
                  <a:schemeClr val="tx1">
                    <a:lumMod val="65000"/>
                    <a:lumOff val="35000"/>
                  </a:schemeClr>
                </a:solidFill>
              </a:defRPr>
            </a:lvl1pPr>
            <a:lvl2pPr>
              <a:buClr>
                <a:schemeClr val="accent2"/>
              </a:buClr>
              <a:defRPr sz="2400">
                <a:solidFill>
                  <a:schemeClr val="tx1">
                    <a:lumMod val="65000"/>
                    <a:lumOff val="35000"/>
                  </a:schemeClr>
                </a:solidFill>
              </a:defRPr>
            </a:lvl2pPr>
            <a:lvl3pPr>
              <a:buClr>
                <a:schemeClr val="accent2"/>
              </a:buClr>
              <a:defRPr sz="2133">
                <a:solidFill>
                  <a:schemeClr val="tx1">
                    <a:lumMod val="65000"/>
                    <a:lumOff val="35000"/>
                  </a:schemeClr>
                </a:solidFill>
              </a:defRPr>
            </a:lvl3pPr>
            <a:lvl4pPr>
              <a:buClr>
                <a:schemeClr val="accent2"/>
              </a:buClr>
              <a:defRPr sz="2133">
                <a:solidFill>
                  <a:schemeClr val="tx1">
                    <a:lumMod val="65000"/>
                    <a:lumOff val="35000"/>
                  </a:schemeClr>
                </a:solidFill>
              </a:defRPr>
            </a:lvl4pPr>
            <a:lvl5pPr>
              <a:buClr>
                <a:schemeClr val="accent2"/>
              </a:buClr>
              <a:defRPr sz="2133">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989058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7118705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hasCustomPrompt="1"/>
          </p:nvPr>
        </p:nvSpPr>
        <p:spPr>
          <a:xfrm>
            <a:off x="6362700" y="1292353"/>
            <a:ext cx="5229704" cy="1099788"/>
          </a:xfrm>
        </p:spPr>
        <p:txBody>
          <a:bodyPr wrap="square" lIns="0" tIns="0" rIns="0" bIns="0">
            <a:spAutoFit/>
          </a:bodyPr>
          <a:lstStyle>
            <a:lvl1pPr>
              <a:spcBef>
                <a:spcPts val="1600"/>
              </a:spcBef>
              <a:defRPr sz="2667" b="0">
                <a:solidFill>
                  <a:schemeClr val="tx1"/>
                </a:solidFill>
                <a:latin typeface="+mn-lt"/>
              </a:defRPr>
            </a:lvl1pPr>
            <a:lvl2pPr marL="766214" indent="-309026">
              <a:spcBef>
                <a:spcPts val="400"/>
              </a:spcBef>
              <a:defRPr sz="2400" b="0">
                <a:solidFill>
                  <a:schemeClr val="tx1"/>
                </a:solidFill>
                <a:latin typeface="+mn-lt"/>
              </a:defRPr>
            </a:lvl2pPr>
            <a:lvl3pPr>
              <a:spcBef>
                <a:spcPts val="400"/>
              </a:spcBef>
              <a:defRPr sz="2133" b="0">
                <a:solidFill>
                  <a:schemeClr val="tx1"/>
                </a:solidFill>
                <a:latin typeface="+mn-lt"/>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p:txBody>
      </p:sp>
      <p:sp>
        <p:nvSpPr>
          <p:cNvPr id="10" name="Content Placeholder 2"/>
          <p:cNvSpPr>
            <a:spLocks noGrp="1"/>
          </p:cNvSpPr>
          <p:nvPr>
            <p:ph sz="half" idx="11" hasCustomPrompt="1"/>
          </p:nvPr>
        </p:nvSpPr>
        <p:spPr>
          <a:xfrm>
            <a:off x="609600" y="1292353"/>
            <a:ext cx="5250848" cy="1099788"/>
          </a:xfrm>
        </p:spPr>
        <p:txBody>
          <a:bodyPr wrap="square" lIns="0" tIns="0" rIns="0" bIns="0">
            <a:spAutoFit/>
          </a:bodyPr>
          <a:lstStyle>
            <a:lvl1pPr>
              <a:spcBef>
                <a:spcPts val="1600"/>
              </a:spcBef>
              <a:defRPr sz="2667" b="0">
                <a:solidFill>
                  <a:schemeClr val="tx1"/>
                </a:solidFill>
                <a:latin typeface="+mn-lt"/>
              </a:defRPr>
            </a:lvl1pPr>
            <a:lvl2pPr marL="766214" indent="-309026">
              <a:spcBef>
                <a:spcPts val="400"/>
              </a:spcBef>
              <a:defRPr sz="2400" b="0">
                <a:solidFill>
                  <a:schemeClr val="tx1"/>
                </a:solidFill>
                <a:latin typeface="+mn-lt"/>
              </a:defRPr>
            </a:lvl2pPr>
            <a:lvl3pPr>
              <a:spcBef>
                <a:spcPts val="400"/>
              </a:spcBef>
              <a:defRPr sz="2133" b="0">
                <a:solidFill>
                  <a:schemeClr val="tx1"/>
                </a:solidFill>
                <a:latin typeface="+mn-lt"/>
              </a:defRPr>
            </a:lvl3pPr>
            <a:lvl4pPr>
              <a:buNone/>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p:txBody>
      </p:sp>
      <p:sp>
        <p:nvSpPr>
          <p:cNvPr id="15" name="Title 1"/>
          <p:cNvSpPr>
            <a:spLocks noGrp="1"/>
          </p:cNvSpPr>
          <p:nvPr>
            <p:ph type="title" hasCustomPrompt="1"/>
          </p:nvPr>
        </p:nvSpPr>
        <p:spPr>
          <a:xfrm>
            <a:off x="567872" y="261563"/>
            <a:ext cx="11039928" cy="601875"/>
          </a:xfrm>
        </p:spPr>
        <p:txBody>
          <a:bodyPr wrap="square" anchor="t"/>
          <a:lstStyle>
            <a:lvl1pPr>
              <a:lnSpc>
                <a:spcPct val="90000"/>
              </a:lnSpc>
              <a:defRPr sz="4267" b="0">
                <a:solidFill>
                  <a:schemeClr val="accent1"/>
                </a:solidFill>
                <a:latin typeface="Arial"/>
              </a:defRPr>
            </a:lvl1pPr>
          </a:lstStyle>
          <a:p>
            <a:r>
              <a:rPr lang="en-US" dirty="0" smtClean="0"/>
              <a:t>Click to edit master title</a:t>
            </a:r>
            <a:endParaRPr lang="en-US" dirty="0"/>
          </a:p>
        </p:txBody>
      </p:sp>
    </p:spTree>
    <p:extLst>
      <p:ext uri="{BB962C8B-B14F-4D97-AF65-F5344CB8AC3E}">
        <p14:creationId xmlns:p14="http://schemas.microsoft.com/office/powerpoint/2010/main" val="1285578243"/>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9726" y="254002"/>
            <a:ext cx="11365876" cy="701966"/>
          </a:xfrm>
          <a:prstGeom prst="rect">
            <a:avLst/>
          </a:prstGeom>
        </p:spPr>
        <p:txBody>
          <a:bodyPr anchor="b"/>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06400" y="1201444"/>
            <a:ext cx="11379200" cy="5044647"/>
          </a:xfrm>
        </p:spPr>
        <p:txBody>
          <a:bodyPr>
            <a:normAutofit/>
          </a:bodyPr>
          <a:lstStyle>
            <a:lvl1pPr>
              <a:lnSpc>
                <a:spcPct val="100000"/>
              </a:lnSpc>
              <a:buClr>
                <a:schemeClr val="accent2"/>
              </a:buClr>
              <a:defRPr sz="2667">
                <a:solidFill>
                  <a:srgbClr val="7F7F7F"/>
                </a:solidFill>
              </a:defRPr>
            </a:lvl1pPr>
            <a:lvl2pPr>
              <a:buClr>
                <a:schemeClr val="accent2"/>
              </a:buClr>
              <a:defRPr sz="2400">
                <a:solidFill>
                  <a:srgbClr val="7F7F7F"/>
                </a:solidFill>
              </a:defRPr>
            </a:lvl2pPr>
            <a:lvl3pPr>
              <a:buClr>
                <a:schemeClr val="accent2"/>
              </a:buClr>
              <a:defRPr sz="2133">
                <a:solidFill>
                  <a:srgbClr val="7F7F7F"/>
                </a:solidFill>
              </a:defRPr>
            </a:lvl3pPr>
            <a:lvl4pPr>
              <a:buClr>
                <a:schemeClr val="accent2"/>
              </a:buClr>
              <a:defRPr sz="2133">
                <a:solidFill>
                  <a:srgbClr val="7F7F7F"/>
                </a:solidFill>
              </a:defRPr>
            </a:lvl4pPr>
            <a:lvl5pPr>
              <a:buClr>
                <a:schemeClr val="accent2"/>
              </a:buClr>
              <a:defRPr sz="2133">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4642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034071-FA3D-4738-ACD4-1356EEF96E5B}" type="datetimeFigureOut">
              <a:rPr lang="de-DE" smtClean="0"/>
              <a:t>01.10.15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3178794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F034071-FA3D-4738-ACD4-1356EEF96E5B}" type="datetimeFigureOut">
              <a:rPr lang="de-DE" smtClean="0"/>
              <a:t>01.10.15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230108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F034071-FA3D-4738-ACD4-1356EEF96E5B}" type="datetimeFigureOut">
              <a:rPr lang="de-DE" smtClean="0"/>
              <a:t>01.10.15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236827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F034071-FA3D-4738-ACD4-1356EEF96E5B}" type="datetimeFigureOut">
              <a:rPr lang="de-DE" smtClean="0"/>
              <a:t>01.10.15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86430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F034071-FA3D-4738-ACD4-1356EEF96E5B}" type="datetimeFigureOut">
              <a:rPr lang="de-DE" smtClean="0"/>
              <a:t>01.10.15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29217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034071-FA3D-4738-ACD4-1356EEF96E5B}" type="datetimeFigureOut">
              <a:rPr lang="de-DE" smtClean="0"/>
              <a:t>01.10.15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244892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034071-FA3D-4738-ACD4-1356EEF96E5B}" type="datetimeFigureOut">
              <a:rPr lang="de-DE" smtClean="0"/>
              <a:t>01.10.15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187850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034071-FA3D-4738-ACD4-1356EEF96E5B}" type="datetimeFigureOut">
              <a:rPr lang="de-DE" smtClean="0"/>
              <a:t>01.10.15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244B72-251F-444D-B4EB-92DCEDBDC9DF}" type="slidenum">
              <a:rPr lang="de-DE" smtClean="0"/>
              <a:t>‹Nr.›</a:t>
            </a:fld>
            <a:endParaRPr lang="de-DE"/>
          </a:p>
        </p:txBody>
      </p:sp>
    </p:spTree>
    <p:extLst>
      <p:ext uri="{BB962C8B-B14F-4D97-AF65-F5344CB8AC3E}">
        <p14:creationId xmlns:p14="http://schemas.microsoft.com/office/powerpoint/2010/main" val="68219388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tif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34071-FA3D-4738-ACD4-1356EEF96E5B}" type="datetimeFigureOut">
              <a:rPr lang="de-DE" smtClean="0"/>
              <a:t>01.10.15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44B72-251F-444D-B4EB-92DCEDBDC9DF}" type="slidenum">
              <a:rPr lang="de-DE" smtClean="0"/>
              <a:t>‹Nr.›</a:t>
            </a:fld>
            <a:endParaRPr lang="de-DE"/>
          </a:p>
        </p:txBody>
      </p:sp>
      <p:pic>
        <p:nvPicPr>
          <p:cNvPr id="7" name="Picture 4" descr="http://na-abb.marketo.com/rs/nexenta/images/Nexenta-logo-600-dpi.png"/>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419100" y="6084623"/>
            <a:ext cx="2275419" cy="36406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feld 8"/>
          <p:cNvSpPr txBox="1"/>
          <p:nvPr userDrawn="1"/>
        </p:nvSpPr>
        <p:spPr>
          <a:xfrm>
            <a:off x="355600" y="6509972"/>
            <a:ext cx="2215671" cy="261610"/>
          </a:xfrm>
          <a:prstGeom prst="rect">
            <a:avLst/>
          </a:prstGeom>
          <a:noFill/>
        </p:spPr>
        <p:txBody>
          <a:bodyPr wrap="none" rtlCol="0">
            <a:spAutoFit/>
          </a:bodyPr>
          <a:lstStyle/>
          <a:p>
            <a:r>
              <a:rPr lang="de-DE" sz="1100" dirty="0" smtClean="0">
                <a:latin typeface="Segoe UI" panose="020B0502040204020203" pitchFamily="34" charset="0"/>
                <a:cs typeface="Segoe UI" panose="020B0502040204020203" pitchFamily="34" charset="0"/>
              </a:rPr>
              <a:t>Dell – Internal </a:t>
            </a:r>
            <a:r>
              <a:rPr lang="de-DE" sz="1100" dirty="0" err="1" smtClean="0">
                <a:latin typeface="Segoe UI" panose="020B0502040204020203" pitchFamily="34" charset="0"/>
                <a:cs typeface="Segoe UI" panose="020B0502040204020203" pitchFamily="34" charset="0"/>
              </a:rPr>
              <a:t>Use</a:t>
            </a:r>
            <a:r>
              <a:rPr lang="de-DE" sz="1100" dirty="0" smtClean="0">
                <a:latin typeface="Segoe UI" panose="020B0502040204020203" pitchFamily="34" charset="0"/>
                <a:cs typeface="Segoe UI" panose="020B0502040204020203" pitchFamily="34" charset="0"/>
              </a:rPr>
              <a:t> – </a:t>
            </a:r>
            <a:r>
              <a:rPr lang="de-DE" sz="1100" dirty="0" err="1" smtClean="0">
                <a:latin typeface="Segoe UI" panose="020B0502040204020203" pitchFamily="34" charset="0"/>
                <a:cs typeface="Segoe UI" panose="020B0502040204020203" pitchFamily="34" charset="0"/>
              </a:rPr>
              <a:t>Confidential</a:t>
            </a:r>
            <a:endParaRPr lang="de-DE" sz="1100" dirty="0">
              <a:latin typeface="Segoe UI" panose="020B0502040204020203" pitchFamily="34" charset="0"/>
              <a:cs typeface="Segoe UI" panose="020B0502040204020203" pitchFamily="34" charset="0"/>
            </a:endParaRPr>
          </a:p>
        </p:txBody>
      </p:sp>
      <p:pic>
        <p:nvPicPr>
          <p:cNvPr id="10" name="Bild 9"/>
          <p:cNvPicPr>
            <a:picLocks noChangeAspect="1"/>
          </p:cNvPicPr>
          <p:nvPr userDrawn="1"/>
        </p:nvPicPr>
        <p:blipFill>
          <a:blip r:embed="rId20"/>
          <a:stretch>
            <a:fillRect/>
          </a:stretch>
        </p:blipFill>
        <p:spPr>
          <a:xfrm>
            <a:off x="9641703" y="6024386"/>
            <a:ext cx="2393778" cy="697089"/>
          </a:xfrm>
          <a:prstGeom prst="rect">
            <a:avLst/>
          </a:prstGeom>
        </p:spPr>
      </p:pic>
    </p:spTree>
    <p:extLst>
      <p:ext uri="{BB962C8B-B14F-4D97-AF65-F5344CB8AC3E}">
        <p14:creationId xmlns:p14="http://schemas.microsoft.com/office/powerpoint/2010/main" val="342602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microsoft.com/office/2007/relationships/hdphoto" Target="../media/hdphoto9.wdp"/><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png"/><Relationship Id="rId9" Type="http://schemas.microsoft.com/office/2007/relationships/hdphoto" Target="../media/hdphoto10.wdp"/><Relationship Id="rId10" Type="http://schemas.openxmlformats.org/officeDocument/2006/relationships/image" Target="../media/image39.pn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9" Type="http://schemas.openxmlformats.org/officeDocument/2006/relationships/image" Target="../media/image56.jpeg"/><Relationship Id="rId20" Type="http://schemas.openxmlformats.org/officeDocument/2006/relationships/image" Target="../media/image67.emf"/><Relationship Id="rId10" Type="http://schemas.openxmlformats.org/officeDocument/2006/relationships/image" Target="../media/image57.jpeg"/><Relationship Id="rId11" Type="http://schemas.openxmlformats.org/officeDocument/2006/relationships/image" Target="../media/image58.jpeg"/><Relationship Id="rId12" Type="http://schemas.openxmlformats.org/officeDocument/2006/relationships/image" Target="../media/image59.png"/><Relationship Id="rId13" Type="http://schemas.openxmlformats.org/officeDocument/2006/relationships/image" Target="../media/image60.png"/><Relationship Id="rId14" Type="http://schemas.openxmlformats.org/officeDocument/2006/relationships/image" Target="../media/image61.png"/><Relationship Id="rId15" Type="http://schemas.openxmlformats.org/officeDocument/2006/relationships/image" Target="../media/image62.png"/><Relationship Id="rId16" Type="http://schemas.openxmlformats.org/officeDocument/2006/relationships/image" Target="../media/image63.png"/><Relationship Id="rId17" Type="http://schemas.openxmlformats.org/officeDocument/2006/relationships/image" Target="../media/image64.png"/><Relationship Id="rId18" Type="http://schemas.openxmlformats.org/officeDocument/2006/relationships/image" Target="../media/image65.jpeg"/><Relationship Id="rId19" Type="http://schemas.openxmlformats.org/officeDocument/2006/relationships/image" Target="../media/image66.pn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0.gif"/><Relationship Id="rId4" Type="http://schemas.openxmlformats.org/officeDocument/2006/relationships/image" Target="../media/image51.png"/><Relationship Id="rId5" Type="http://schemas.openxmlformats.org/officeDocument/2006/relationships/image" Target="../media/image52.gif"/><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4" Type="http://schemas.microsoft.com/office/2007/relationships/hdphoto" Target="../media/hdphoto1.wdp"/><Relationship Id="rId5" Type="http://schemas.openxmlformats.org/officeDocument/2006/relationships/image" Target="../media/image73.png"/><Relationship Id="rId6" Type="http://schemas.microsoft.com/office/2007/relationships/hdphoto" Target="../media/hdphoto2.wdp"/><Relationship Id="rId7" Type="http://schemas.openxmlformats.org/officeDocument/2006/relationships/image" Target="../media/image74.png"/><Relationship Id="rId8" Type="http://schemas.microsoft.com/office/2007/relationships/hdphoto" Target="../media/hdphoto3.wdp"/><Relationship Id="rId9" Type="http://schemas.openxmlformats.org/officeDocument/2006/relationships/image" Target="../media/image75.png"/><Relationship Id="rId10"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7.xml.rels><?xml version="1.0" encoding="UTF-8" standalone="yes"?>
<Relationships xmlns="http://schemas.openxmlformats.org/package/2006/relationships"><Relationship Id="rId11" Type="http://schemas.openxmlformats.org/officeDocument/2006/relationships/image" Target="../media/image25.png"/><Relationship Id="rId12" Type="http://schemas.microsoft.com/office/2007/relationships/hdphoto" Target="../media/hdphoto5.wdp"/><Relationship Id="rId13" Type="http://schemas.openxmlformats.org/officeDocument/2006/relationships/image" Target="../media/image26.png"/><Relationship Id="rId14" Type="http://schemas.microsoft.com/office/2007/relationships/hdphoto" Target="../media/hdphoto6.wdp"/><Relationship Id="rId15" Type="http://schemas.openxmlformats.org/officeDocument/2006/relationships/image" Target="../media/image27.png"/><Relationship Id="rId16" Type="http://schemas.microsoft.com/office/2007/relationships/hdphoto" Target="../media/hdphoto7.wdp"/><Relationship Id="rId17" Type="http://schemas.openxmlformats.org/officeDocument/2006/relationships/image" Target="../media/image28.png"/><Relationship Id="rId18" Type="http://schemas.microsoft.com/office/2007/relationships/hdphoto" Target="../media/hdphoto8.wdp"/><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22.png"/><Relationship Id="rId6" Type="http://schemas.microsoft.com/office/2007/relationships/hdphoto" Target="../media/hdphoto2.wdp"/><Relationship Id="rId7" Type="http://schemas.openxmlformats.org/officeDocument/2006/relationships/image" Target="../media/image23.png"/><Relationship Id="rId8" Type="http://schemas.microsoft.com/office/2007/relationships/hdphoto" Target="../media/hdphoto3.wdp"/><Relationship Id="rId9" Type="http://schemas.openxmlformats.org/officeDocument/2006/relationships/image" Target="../media/image24.png"/><Relationship Id="rId10"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12192000" cy="3728900"/>
          </a:xfrm>
          <a:prstGeom prst="rect">
            <a:avLst/>
          </a:prstGeom>
          <a:solidFill>
            <a:srgbClr val="ED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75" y="2290"/>
            <a:ext cx="11916225" cy="3642318"/>
          </a:xfrm>
          <a:prstGeom prst="rect">
            <a:avLst/>
          </a:prstGeom>
        </p:spPr>
      </p:pic>
      <p:sp>
        <p:nvSpPr>
          <p:cNvPr id="14" name="Title 2"/>
          <p:cNvSpPr txBox="1">
            <a:spLocks/>
          </p:cNvSpPr>
          <p:nvPr/>
        </p:nvSpPr>
        <p:spPr>
          <a:xfrm>
            <a:off x="458792" y="4323344"/>
            <a:ext cx="5887581" cy="1329595"/>
          </a:xfrm>
          <a:prstGeom prst="rect">
            <a:avLst/>
          </a:prstGeom>
        </p:spPr>
        <p:txBody>
          <a:bodyPr lIns="0" tIns="0" rIns="0" bIns="0">
            <a:spAutoFit/>
          </a:bodyPr>
          <a:lst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3200" kern="0" dirty="0" smtClean="0">
                <a:latin typeface="Segoe UI" panose="020B0502040204020203" pitchFamily="34" charset="0"/>
                <a:cs typeface="Segoe UI" panose="020B0502040204020203" pitchFamily="34" charset="0"/>
              </a:rPr>
              <a:t>Dell. Global Leader in Storage.</a:t>
            </a:r>
          </a:p>
          <a:p>
            <a:endParaRPr lang="en-US" sz="1600" kern="0" dirty="0" smtClean="0">
              <a:latin typeface="Segoe UI" panose="020B0502040204020203" pitchFamily="34" charset="0"/>
              <a:cs typeface="Segoe UI" panose="020B0502040204020203" pitchFamily="34" charset="0"/>
            </a:endParaRPr>
          </a:p>
          <a:p>
            <a:r>
              <a:rPr lang="en-US" sz="2400" kern="0" dirty="0" smtClean="0">
                <a:latin typeface="Segoe UI" panose="020B0502040204020203" pitchFamily="34" charset="0"/>
                <a:cs typeface="Segoe UI" panose="020B0502040204020203" pitchFamily="34" charset="0"/>
              </a:rPr>
              <a:t>Fastest growing storage provider worldwide in 2014 according to IDC.</a:t>
            </a:r>
            <a:endParaRPr lang="en-US" sz="2400" kern="0" dirty="0">
              <a:latin typeface="Segoe UI" panose="020B0502040204020203" pitchFamily="34" charset="0"/>
              <a:cs typeface="Segoe UI" panose="020B0502040204020203" pitchFamily="34" charset="0"/>
            </a:endParaRPr>
          </a:p>
        </p:txBody>
      </p:sp>
      <p:pic>
        <p:nvPicPr>
          <p:cNvPr id="16" name="Picture 2" descr="http://na-abb.marketo.com/rs/nexenta/images/Nexenta-logo-white-600-dp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792" y="3052529"/>
            <a:ext cx="2369681" cy="37914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upload.wikimedia.org/wikipedia/commons/thumb/4/48/Dell_Logo.svg/1036px-Dell_Logo.svg.png"/>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9848849" y="4523162"/>
            <a:ext cx="1581573" cy="156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7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36035" y="961453"/>
            <a:ext cx="11578165" cy="5006499"/>
          </a:xfrm>
        </p:spPr>
        <p:txBody>
          <a:bodyPr/>
          <a:lstStyle/>
          <a:p>
            <a:pPr marL="0" indent="0">
              <a:lnSpc>
                <a:spcPct val="100000"/>
              </a:lnSpc>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Started with </a:t>
            </a:r>
            <a:r>
              <a:rPr lang="en-US" sz="2400" dirty="0" err="1">
                <a:solidFill>
                  <a:schemeClr val="tx1">
                    <a:lumMod val="50000"/>
                    <a:lumOff val="50000"/>
                  </a:schemeClr>
                </a:solidFill>
                <a:latin typeface="Segoe UI" panose="020B0502040204020203" pitchFamily="34" charset="0"/>
                <a:cs typeface="Segoe UI" panose="020B0502040204020203" pitchFamily="34" charset="0"/>
              </a:rPr>
              <a:t>OpenSolaris</a:t>
            </a:r>
            <a:r>
              <a:rPr lang="en-US" sz="2400" dirty="0">
                <a:solidFill>
                  <a:schemeClr val="tx1">
                    <a:lumMod val="50000"/>
                    <a:lumOff val="50000"/>
                  </a:schemeClr>
                </a:solidFill>
                <a:latin typeface="Segoe UI" panose="020B0502040204020203" pitchFamily="34" charset="0"/>
                <a:cs typeface="Segoe UI" panose="020B0502040204020203" pitchFamily="34" charset="0"/>
              </a:rPr>
              <a:t> and ZFS</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Strong ties to original ZFS development team</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Evolved to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Illumos</a:t>
            </a:r>
            <a:r>
              <a:rPr lang="en-US" sz="1800" dirty="0">
                <a:solidFill>
                  <a:schemeClr val="tx1">
                    <a:lumMod val="50000"/>
                    <a:lumOff val="50000"/>
                  </a:schemeClr>
                </a:solidFill>
                <a:latin typeface="Segoe UI" panose="020B0502040204020203" pitchFamily="34" charset="0"/>
                <a:cs typeface="Segoe UI" panose="020B0502040204020203" pitchFamily="34" charset="0"/>
              </a:rPr>
              <a:t> and ZFS+ (reliability/performance/scalability)</a:t>
            </a:r>
          </a:p>
          <a:p>
            <a:pPr marL="0" indent="0">
              <a:lnSpc>
                <a:spcPct val="100000"/>
              </a:lnSpc>
              <a:spcBef>
                <a:spcPts val="0"/>
              </a:spcBef>
              <a:spcAft>
                <a:spcPts val="800"/>
              </a:spcAft>
              <a:buNone/>
            </a:pPr>
            <a:r>
              <a:rPr lang="en-US" sz="2400" dirty="0" err="1" smtClean="0">
                <a:solidFill>
                  <a:schemeClr val="tx1">
                    <a:lumMod val="50000"/>
                    <a:lumOff val="50000"/>
                  </a:schemeClr>
                </a:solidFill>
                <a:latin typeface="Segoe UI" panose="020B0502040204020203" pitchFamily="34" charset="0"/>
                <a:cs typeface="Segoe UI" panose="020B0502040204020203" pitchFamily="34" charset="0"/>
              </a:rPr>
              <a:t>NexentaStor</a:t>
            </a:r>
            <a:r>
              <a:rPr lang="en-US" sz="2400" dirty="0" smtClean="0">
                <a:solidFill>
                  <a:schemeClr val="tx1">
                    <a:lumMod val="50000"/>
                    <a:lumOff val="50000"/>
                  </a:schemeClr>
                </a:solidFill>
                <a:latin typeface="Segoe UI" panose="020B0502040204020203" pitchFamily="34" charset="0"/>
                <a:cs typeface="Segoe UI" panose="020B0502040204020203" pitchFamily="34" charset="0"/>
              </a:rPr>
              <a:t> </a:t>
            </a:r>
            <a:r>
              <a:rPr lang="en-US" sz="2400" dirty="0">
                <a:solidFill>
                  <a:schemeClr val="tx1">
                    <a:lumMod val="50000"/>
                    <a:lumOff val="50000"/>
                  </a:schemeClr>
                </a:solidFill>
                <a:latin typeface="Segoe UI" panose="020B0502040204020203" pitchFamily="34" charset="0"/>
                <a:cs typeface="Segoe UI" panose="020B0502040204020203" pitchFamily="34" charset="0"/>
              </a:rPr>
              <a:t>Community Edition </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free, non-commercial, single-node, for capacities up to 18TB</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Strong community of users and thought leaders</a:t>
            </a:r>
          </a:p>
          <a:p>
            <a:pPr marL="0" indent="0">
              <a:lnSpc>
                <a:spcPct val="100000"/>
              </a:lnSpc>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NexentaStor Enterprise Edition</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Capacity-based perpetual licensing </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Must license for total Raw capacity</a:t>
            </a:r>
          </a:p>
          <a:p>
            <a:pPr marL="0" indent="0">
              <a:lnSpc>
                <a:spcPct val="100000"/>
              </a:lnSpc>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3rd party extensions for Enterprise &amp; Community editions </a:t>
            </a:r>
          </a:p>
          <a:p>
            <a:pPr marL="0" indent="0">
              <a:lnSpc>
                <a:spcPct val="100000"/>
              </a:lnSpc>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Chef &amp; Puppet integration</a:t>
            </a:r>
          </a:p>
          <a:p>
            <a:pPr marL="0" indent="0">
              <a:lnSpc>
                <a:spcPct val="100000"/>
              </a:lnSpc>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Graphite analytics</a:t>
            </a:r>
          </a:p>
        </p:txBody>
      </p:sp>
      <p:sp>
        <p:nvSpPr>
          <p:cNvPr id="7" name="Textfeld 6"/>
          <p:cNvSpPr txBox="1"/>
          <p:nvPr/>
        </p:nvSpPr>
        <p:spPr>
          <a:xfrm>
            <a:off x="292100" y="292100"/>
            <a:ext cx="8983100"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Built on Open Technologies and Communities</a:t>
            </a:r>
          </a:p>
        </p:txBody>
      </p:sp>
      <p:sp>
        <p:nvSpPr>
          <p:cNvPr id="8" name="Ovaal 4"/>
          <p:cNvSpPr/>
          <p:nvPr/>
        </p:nvSpPr>
        <p:spPr bwMode="gray">
          <a:xfrm>
            <a:off x="8458200" y="3583876"/>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9" name="Ovaal 6"/>
          <p:cNvSpPr/>
          <p:nvPr/>
        </p:nvSpPr>
        <p:spPr bwMode="gray">
          <a:xfrm>
            <a:off x="9500449" y="3583876"/>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0" name="Ovaal 7"/>
          <p:cNvSpPr/>
          <p:nvPr/>
        </p:nvSpPr>
        <p:spPr bwMode="gray">
          <a:xfrm>
            <a:off x="8820051" y="2899289"/>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1" name="Ovaal 8"/>
          <p:cNvSpPr/>
          <p:nvPr/>
        </p:nvSpPr>
        <p:spPr bwMode="gray">
          <a:xfrm>
            <a:off x="9138597" y="2899289"/>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2" name="Ovaal 9"/>
          <p:cNvSpPr/>
          <p:nvPr/>
        </p:nvSpPr>
        <p:spPr bwMode="gray">
          <a:xfrm>
            <a:off x="9769392" y="2242644"/>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3" name="Ovaal 10"/>
          <p:cNvSpPr/>
          <p:nvPr/>
        </p:nvSpPr>
        <p:spPr bwMode="gray">
          <a:xfrm>
            <a:off x="10087937" y="2242644"/>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4" name="Ovaal 11"/>
          <p:cNvSpPr/>
          <p:nvPr/>
        </p:nvSpPr>
        <p:spPr bwMode="gray">
          <a:xfrm>
            <a:off x="10288422" y="3583876"/>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5" name="Ovaal 12"/>
          <p:cNvSpPr/>
          <p:nvPr/>
        </p:nvSpPr>
        <p:spPr bwMode="gray">
          <a:xfrm>
            <a:off x="11330670" y="3583876"/>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6" name="Ovaal 13"/>
          <p:cNvSpPr/>
          <p:nvPr/>
        </p:nvSpPr>
        <p:spPr bwMode="gray">
          <a:xfrm>
            <a:off x="10650273" y="2899289"/>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7" name="Ovaal 14"/>
          <p:cNvSpPr/>
          <p:nvPr/>
        </p:nvSpPr>
        <p:spPr bwMode="gray">
          <a:xfrm>
            <a:off x="10968819" y="2899289"/>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8" name="Ovaal 15"/>
          <p:cNvSpPr/>
          <p:nvPr/>
        </p:nvSpPr>
        <p:spPr bwMode="gray">
          <a:xfrm>
            <a:off x="9926570" y="1592986"/>
            <a:ext cx="322734" cy="316971"/>
          </a:xfrm>
          <a:prstGeom prst="ellipse">
            <a:avLst/>
          </a:prstGeom>
          <a:solidFill>
            <a:srgbClr val="ED6906"/>
          </a:solidFill>
          <a:ln w="12700" cap="flat" cmpd="sng" algn="ctr">
            <a:solidFill>
              <a:srgbClr val="ED6906"/>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cxnSp>
        <p:nvCxnSpPr>
          <p:cNvPr id="19" name="Rechte verbindingslijn 20"/>
          <p:cNvCxnSpPr/>
          <p:nvPr/>
        </p:nvCxnSpPr>
        <p:spPr bwMode="auto">
          <a:xfrm flipV="1">
            <a:off x="8661948" y="3069213"/>
            <a:ext cx="309342" cy="659439"/>
          </a:xfrm>
          <a:prstGeom prst="line">
            <a:avLst/>
          </a:prstGeom>
          <a:noFill/>
          <a:ln w="66675" cap="flat" cmpd="sng" algn="ctr">
            <a:solidFill>
              <a:srgbClr val="ED6906"/>
            </a:solidFill>
            <a:prstDash val="solid"/>
            <a:round/>
            <a:headEnd type="none" w="med" len="med"/>
            <a:tailEnd type="none" w="med" len="med"/>
          </a:ln>
          <a:effectLst/>
        </p:spPr>
      </p:cxnSp>
      <p:cxnSp>
        <p:nvCxnSpPr>
          <p:cNvPr id="20" name="Rechte verbindingslijn 25"/>
          <p:cNvCxnSpPr/>
          <p:nvPr/>
        </p:nvCxnSpPr>
        <p:spPr bwMode="auto">
          <a:xfrm>
            <a:off x="9310092" y="3068599"/>
            <a:ext cx="309342" cy="659439"/>
          </a:xfrm>
          <a:prstGeom prst="line">
            <a:avLst/>
          </a:prstGeom>
          <a:noFill/>
          <a:ln w="66675" cap="flat" cmpd="sng" algn="ctr">
            <a:solidFill>
              <a:srgbClr val="ED6906"/>
            </a:solidFill>
            <a:prstDash val="solid"/>
            <a:round/>
            <a:headEnd type="none" w="med" len="med"/>
            <a:tailEnd type="none" w="med" len="med"/>
          </a:ln>
          <a:effectLst/>
        </p:spPr>
      </p:cxnSp>
      <p:cxnSp>
        <p:nvCxnSpPr>
          <p:cNvPr id="21" name="Rechte verbindingslijn 26"/>
          <p:cNvCxnSpPr/>
          <p:nvPr/>
        </p:nvCxnSpPr>
        <p:spPr bwMode="auto">
          <a:xfrm flipV="1">
            <a:off x="9135165" y="2411082"/>
            <a:ext cx="802815" cy="667298"/>
          </a:xfrm>
          <a:prstGeom prst="line">
            <a:avLst/>
          </a:prstGeom>
          <a:noFill/>
          <a:ln w="66675" cap="flat" cmpd="sng" algn="ctr">
            <a:solidFill>
              <a:srgbClr val="ED6906"/>
            </a:solidFill>
            <a:prstDash val="solid"/>
            <a:round/>
            <a:headEnd type="none" w="med" len="med"/>
            <a:tailEnd type="none" w="med" len="med"/>
          </a:ln>
          <a:effectLst/>
        </p:spPr>
      </p:cxnSp>
      <p:cxnSp>
        <p:nvCxnSpPr>
          <p:cNvPr id="22" name="Rechte verbindingslijn 28"/>
          <p:cNvCxnSpPr/>
          <p:nvPr/>
        </p:nvCxnSpPr>
        <p:spPr bwMode="auto">
          <a:xfrm flipH="1" flipV="1">
            <a:off x="10253661" y="2411082"/>
            <a:ext cx="720977" cy="664508"/>
          </a:xfrm>
          <a:prstGeom prst="line">
            <a:avLst/>
          </a:prstGeom>
          <a:noFill/>
          <a:ln w="66675" cap="flat" cmpd="sng" algn="ctr">
            <a:solidFill>
              <a:srgbClr val="ED6906"/>
            </a:solidFill>
            <a:prstDash val="solid"/>
            <a:round/>
            <a:headEnd type="none" w="med" len="med"/>
            <a:tailEnd type="none" w="med" len="med"/>
          </a:ln>
          <a:effectLst/>
        </p:spPr>
      </p:cxnSp>
      <p:cxnSp>
        <p:nvCxnSpPr>
          <p:cNvPr id="23" name="Rechte verbindingslijn 30"/>
          <p:cNvCxnSpPr/>
          <p:nvPr/>
        </p:nvCxnSpPr>
        <p:spPr bwMode="auto">
          <a:xfrm>
            <a:off x="11173842" y="3088162"/>
            <a:ext cx="309342" cy="659439"/>
          </a:xfrm>
          <a:prstGeom prst="line">
            <a:avLst/>
          </a:prstGeom>
          <a:noFill/>
          <a:ln w="66675" cap="flat" cmpd="sng" algn="ctr">
            <a:solidFill>
              <a:srgbClr val="ED6906"/>
            </a:solidFill>
            <a:prstDash val="solid"/>
            <a:round/>
            <a:headEnd type="none" w="med" len="med"/>
            <a:tailEnd type="none" w="med" len="med"/>
          </a:ln>
          <a:effectLst/>
        </p:spPr>
      </p:cxnSp>
      <p:cxnSp>
        <p:nvCxnSpPr>
          <p:cNvPr id="24" name="Rechte verbindingslijn 31"/>
          <p:cNvCxnSpPr/>
          <p:nvPr/>
        </p:nvCxnSpPr>
        <p:spPr bwMode="auto">
          <a:xfrm flipV="1">
            <a:off x="10447461" y="3077598"/>
            <a:ext cx="309342" cy="659439"/>
          </a:xfrm>
          <a:prstGeom prst="line">
            <a:avLst/>
          </a:prstGeom>
          <a:noFill/>
          <a:ln w="66675" cap="flat" cmpd="sng" algn="ctr">
            <a:solidFill>
              <a:srgbClr val="ED6906"/>
            </a:solidFill>
            <a:prstDash val="solid"/>
            <a:round/>
            <a:headEnd type="none" w="med" len="med"/>
            <a:tailEnd type="none" w="med" len="med"/>
          </a:ln>
          <a:effectLst/>
        </p:spPr>
      </p:cxnSp>
      <p:cxnSp>
        <p:nvCxnSpPr>
          <p:cNvPr id="25" name="Rechte verbindingslijn 33"/>
          <p:cNvCxnSpPr>
            <a:endCxn id="13" idx="2"/>
          </p:cNvCxnSpPr>
          <p:nvPr/>
        </p:nvCxnSpPr>
        <p:spPr bwMode="auto">
          <a:xfrm>
            <a:off x="10087937" y="1737149"/>
            <a:ext cx="0" cy="663981"/>
          </a:xfrm>
          <a:prstGeom prst="line">
            <a:avLst/>
          </a:prstGeom>
          <a:noFill/>
          <a:ln w="66675" cap="flat" cmpd="sng" algn="ctr">
            <a:solidFill>
              <a:srgbClr val="ED6906"/>
            </a:solidFill>
            <a:prstDash val="solid"/>
            <a:round/>
            <a:headEnd type="none" w="med" len="med"/>
            <a:tailEnd type="none" w="med" len="med"/>
          </a:ln>
          <a:effectLst/>
        </p:spPr>
      </p:cxnSp>
      <p:sp>
        <p:nvSpPr>
          <p:cNvPr id="26" name="Ovaal 45"/>
          <p:cNvSpPr/>
          <p:nvPr/>
        </p:nvSpPr>
        <p:spPr bwMode="gray">
          <a:xfrm>
            <a:off x="8550410" y="3676085"/>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27" name="Ovaal 46"/>
          <p:cNvSpPr/>
          <p:nvPr/>
        </p:nvSpPr>
        <p:spPr bwMode="gray">
          <a:xfrm>
            <a:off x="9592658" y="3676085"/>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28" name="Ovaal 47"/>
          <p:cNvSpPr/>
          <p:nvPr/>
        </p:nvSpPr>
        <p:spPr bwMode="gray">
          <a:xfrm>
            <a:off x="8912261" y="2991498"/>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29" name="Ovaal 48"/>
          <p:cNvSpPr/>
          <p:nvPr/>
        </p:nvSpPr>
        <p:spPr bwMode="gray">
          <a:xfrm>
            <a:off x="9230807" y="2991498"/>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30" name="Ovaal 49"/>
          <p:cNvSpPr/>
          <p:nvPr/>
        </p:nvSpPr>
        <p:spPr bwMode="gray">
          <a:xfrm>
            <a:off x="9861601" y="2334854"/>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31" name="Ovaal 50"/>
          <p:cNvSpPr/>
          <p:nvPr/>
        </p:nvSpPr>
        <p:spPr bwMode="gray">
          <a:xfrm>
            <a:off x="10180147" y="2334854"/>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cxnSp>
        <p:nvCxnSpPr>
          <p:cNvPr id="32" name="Rechte verbindingslijn 51"/>
          <p:cNvCxnSpPr/>
          <p:nvPr/>
        </p:nvCxnSpPr>
        <p:spPr bwMode="auto">
          <a:xfrm flipV="1">
            <a:off x="8754158" y="3161422"/>
            <a:ext cx="309342" cy="659439"/>
          </a:xfrm>
          <a:prstGeom prst="line">
            <a:avLst/>
          </a:prstGeom>
          <a:noFill/>
          <a:ln w="66675" cap="flat" cmpd="sng" algn="ctr">
            <a:solidFill>
              <a:srgbClr val="00B050"/>
            </a:solidFill>
            <a:prstDash val="solid"/>
            <a:round/>
            <a:headEnd type="none" w="med" len="med"/>
            <a:tailEnd type="none" w="med" len="med"/>
          </a:ln>
          <a:effectLst/>
        </p:spPr>
      </p:cxnSp>
      <p:cxnSp>
        <p:nvCxnSpPr>
          <p:cNvPr id="33" name="Rechte verbindingslijn 52"/>
          <p:cNvCxnSpPr/>
          <p:nvPr/>
        </p:nvCxnSpPr>
        <p:spPr bwMode="auto">
          <a:xfrm>
            <a:off x="9402302" y="3160809"/>
            <a:ext cx="309342" cy="659439"/>
          </a:xfrm>
          <a:prstGeom prst="line">
            <a:avLst/>
          </a:prstGeom>
          <a:noFill/>
          <a:ln w="66675" cap="flat" cmpd="sng" algn="ctr">
            <a:solidFill>
              <a:srgbClr val="00B050"/>
            </a:solidFill>
            <a:prstDash val="solid"/>
            <a:round/>
            <a:headEnd type="none" w="med" len="med"/>
            <a:tailEnd type="none" w="med" len="med"/>
          </a:ln>
          <a:effectLst/>
        </p:spPr>
      </p:cxnSp>
      <p:cxnSp>
        <p:nvCxnSpPr>
          <p:cNvPr id="34" name="Rechte verbindingslijn 53"/>
          <p:cNvCxnSpPr/>
          <p:nvPr/>
        </p:nvCxnSpPr>
        <p:spPr bwMode="auto">
          <a:xfrm flipV="1">
            <a:off x="9227374" y="2503292"/>
            <a:ext cx="802815" cy="667298"/>
          </a:xfrm>
          <a:prstGeom prst="line">
            <a:avLst/>
          </a:prstGeom>
          <a:noFill/>
          <a:ln w="66675" cap="flat" cmpd="sng" algn="ctr">
            <a:solidFill>
              <a:srgbClr val="00B050"/>
            </a:solidFill>
            <a:prstDash val="solid"/>
            <a:round/>
            <a:headEnd type="none" w="med" len="med"/>
            <a:tailEnd type="none" w="med" len="med"/>
          </a:ln>
          <a:effectLst/>
        </p:spPr>
      </p:cxnSp>
      <p:sp>
        <p:nvSpPr>
          <p:cNvPr id="35" name="Ovaal 54"/>
          <p:cNvSpPr/>
          <p:nvPr/>
        </p:nvSpPr>
        <p:spPr bwMode="gray">
          <a:xfrm>
            <a:off x="10018780" y="1685196"/>
            <a:ext cx="322734" cy="316971"/>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cxnSp>
        <p:nvCxnSpPr>
          <p:cNvPr id="36" name="Rechte verbindingslijn 55"/>
          <p:cNvCxnSpPr/>
          <p:nvPr/>
        </p:nvCxnSpPr>
        <p:spPr bwMode="auto">
          <a:xfrm>
            <a:off x="10180147" y="1829359"/>
            <a:ext cx="0" cy="663981"/>
          </a:xfrm>
          <a:prstGeom prst="line">
            <a:avLst/>
          </a:prstGeom>
          <a:noFill/>
          <a:ln w="66675"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97383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8027" y="1016792"/>
            <a:ext cx="7935078" cy="5008377"/>
          </a:xfrm>
        </p:spPr>
        <p:txBody>
          <a:bodyPr/>
          <a:lstStyle/>
          <a:p>
            <a:pPr marL="0" indent="0">
              <a:lnSpc>
                <a:spcPct val="100000"/>
              </a:lnSpc>
              <a:spcBef>
                <a:spcPts val="0"/>
              </a:spcBef>
              <a:spcAft>
                <a:spcPts val="800"/>
              </a:spcAft>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Pooled storage - automatic and intelligent use of DRAM, SSD, and HDD</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File system + volume manager + RAID built together</a:t>
            </a:r>
          </a:p>
          <a:p>
            <a:pPr marL="0" indent="0">
              <a:lnSpc>
                <a:spcPct val="100000"/>
              </a:lnSpc>
              <a:spcBef>
                <a:spcPts val="0"/>
              </a:spcBef>
              <a:spcAft>
                <a:spcPts val="800"/>
              </a:spcAft>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Highly Scalable Capacity</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128-bit addressing scheme and can store 256 quadrillion zettabytes</a:t>
            </a:r>
          </a:p>
          <a:p>
            <a:pPr marL="0" indent="0">
              <a:lnSpc>
                <a:spcPct val="100000"/>
              </a:lnSpc>
              <a:spcBef>
                <a:spcPts val="0"/>
              </a:spcBef>
              <a:spcAft>
                <a:spcPts val="800"/>
              </a:spcAft>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Native Compression</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lz4,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gzip</a:t>
            </a:r>
            <a:r>
              <a:rPr lang="en-US" sz="18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zle</a:t>
            </a:r>
            <a:r>
              <a:rPr lang="en-US" sz="18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lzjb</a:t>
            </a: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Compression ratio: 20+%</a:t>
            </a:r>
          </a:p>
          <a:p>
            <a:pPr marL="0" indent="0">
              <a:lnSpc>
                <a:spcPct val="100000"/>
              </a:lnSpc>
              <a:spcBef>
                <a:spcPts val="0"/>
              </a:spcBef>
              <a:spcAft>
                <a:spcPts val="800"/>
              </a:spcAft>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Unmatched Data Integrity</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Always consistent on disk - Copy on Write, no journaling</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Data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checksummed</a:t>
            </a:r>
            <a:r>
              <a:rPr lang="en-US" sz="1800" dirty="0">
                <a:solidFill>
                  <a:schemeClr val="tx1">
                    <a:lumMod val="50000"/>
                    <a:lumOff val="50000"/>
                  </a:schemeClr>
                </a:solidFill>
                <a:latin typeface="Segoe UI" panose="020B0502040204020203" pitchFamily="34" charset="0"/>
                <a:cs typeface="Segoe UI" panose="020B0502040204020203" pitchFamily="34" charset="0"/>
              </a:rPr>
              <a:t> at every point</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Detects and corrects silent data corruption</a:t>
            </a:r>
          </a:p>
          <a:p>
            <a:pPr marL="0" indent="0">
              <a:lnSpc>
                <a:spcPct val="100000"/>
              </a:lnSpc>
              <a:spcBef>
                <a:spcPts val="0"/>
              </a:spcBef>
              <a:spcAft>
                <a:spcPts val="800"/>
              </a:spcAft>
              <a:buNone/>
            </a:pP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Simple </a:t>
            </a:r>
            <a:r>
              <a:rPr lang="en-US" sz="1800" dirty="0">
                <a:solidFill>
                  <a:schemeClr val="tx1">
                    <a:lumMod val="50000"/>
                    <a:lumOff val="50000"/>
                  </a:schemeClr>
                </a:solidFill>
                <a:latin typeface="Segoe UI" panose="020B0502040204020203" pitchFamily="34" charset="0"/>
                <a:cs typeface="Segoe UI" panose="020B0502040204020203" pitchFamily="34" charset="0"/>
              </a:rPr>
              <a:t>and efficient snapshots, clones, and replication</a:t>
            </a:r>
          </a:p>
          <a:p>
            <a:pPr marL="0" indent="0">
              <a:lnSpc>
                <a:spcPct val="100000"/>
              </a:lnSpc>
              <a:spcBef>
                <a:spcPts val="0"/>
              </a:spcBef>
              <a:spcAft>
                <a:spcPts val="800"/>
              </a:spcAft>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Simple and fast initialization and resilvering - increasingly important with growing HDD sizes</a:t>
            </a:r>
            <a:endParaRPr lang="en-US" sz="1600" dirty="0">
              <a:solidFill>
                <a:schemeClr val="tx1">
                  <a:lumMod val="50000"/>
                  <a:lumOff val="50000"/>
                </a:schemeClr>
              </a:solidFill>
              <a:latin typeface="Segoe UI" panose="020B0502040204020203" pitchFamily="34" charset="0"/>
              <a:cs typeface="Segoe UI" panose="020B0502040204020203" pitchFamily="34" charset="0"/>
            </a:endParaRPr>
          </a:p>
        </p:txBody>
      </p:sp>
      <p:grpSp>
        <p:nvGrpSpPr>
          <p:cNvPr id="51" name="Group 50"/>
          <p:cNvGrpSpPr/>
          <p:nvPr/>
        </p:nvGrpSpPr>
        <p:grpSpPr>
          <a:xfrm>
            <a:off x="7668179" y="1936707"/>
            <a:ext cx="4279981" cy="3098035"/>
            <a:chOff x="5029200" y="1123950"/>
            <a:chExt cx="3200400" cy="2743200"/>
          </a:xfrm>
        </p:grpSpPr>
        <p:sp>
          <p:nvSpPr>
            <p:cNvPr id="52" name="Rectangle 51"/>
            <p:cNvSpPr/>
            <p:nvPr/>
          </p:nvSpPr>
          <p:spPr>
            <a:xfrm>
              <a:off x="6096000" y="1123950"/>
              <a:ext cx="10668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err="1">
                  <a:solidFill>
                    <a:srgbClr val="FFFFFF"/>
                  </a:solidFill>
                  <a:latin typeface="Segoe UI" panose="020B0502040204020203" pitchFamily="34" charset="0"/>
                  <a:cs typeface="Segoe UI" panose="020B0502040204020203" pitchFamily="34" charset="0"/>
                </a:rPr>
                <a:t>Uber</a:t>
              </a:r>
              <a:r>
                <a:rPr lang="en-US" sz="1200" kern="0" dirty="0">
                  <a:solidFill>
                    <a:srgbClr val="FFFFFF"/>
                  </a:solidFill>
                  <a:latin typeface="Segoe UI" panose="020B0502040204020203" pitchFamily="34" charset="0"/>
                  <a:cs typeface="Segoe UI" panose="020B0502040204020203" pitchFamily="34" charset="0"/>
                </a:rPr>
                <a:t> Block</a:t>
              </a:r>
            </a:p>
          </p:txBody>
        </p:sp>
        <p:sp>
          <p:nvSpPr>
            <p:cNvPr id="53" name="Rectangle 52"/>
            <p:cNvSpPr/>
            <p:nvPr/>
          </p:nvSpPr>
          <p:spPr>
            <a:xfrm>
              <a:off x="5486400" y="1809750"/>
              <a:ext cx="1066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ABCD</a:t>
              </a:r>
            </a:p>
          </p:txBody>
        </p:sp>
        <p:sp>
          <p:nvSpPr>
            <p:cNvPr id="54" name="Rectangle 53"/>
            <p:cNvSpPr/>
            <p:nvPr/>
          </p:nvSpPr>
          <p:spPr>
            <a:xfrm>
              <a:off x="5486400" y="2114550"/>
              <a:ext cx="1066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Checksum</a:t>
              </a:r>
            </a:p>
          </p:txBody>
        </p:sp>
        <p:sp>
          <p:nvSpPr>
            <p:cNvPr id="55" name="Rectangle 54"/>
            <p:cNvSpPr/>
            <p:nvPr/>
          </p:nvSpPr>
          <p:spPr>
            <a:xfrm>
              <a:off x="6705600" y="1809750"/>
              <a:ext cx="1066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EFGH</a:t>
              </a:r>
            </a:p>
          </p:txBody>
        </p:sp>
        <p:sp>
          <p:nvSpPr>
            <p:cNvPr id="56" name="Rectangle 55"/>
            <p:cNvSpPr/>
            <p:nvPr/>
          </p:nvSpPr>
          <p:spPr>
            <a:xfrm>
              <a:off x="6705600" y="2114550"/>
              <a:ext cx="1066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Checksum</a:t>
              </a:r>
            </a:p>
          </p:txBody>
        </p:sp>
        <p:sp>
          <p:nvSpPr>
            <p:cNvPr id="57" name="Rectangle 56"/>
            <p:cNvSpPr/>
            <p:nvPr/>
          </p:nvSpPr>
          <p:spPr>
            <a:xfrm>
              <a:off x="5257800" y="2571750"/>
              <a:ext cx="4572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AB</a:t>
              </a:r>
            </a:p>
          </p:txBody>
        </p:sp>
        <p:sp>
          <p:nvSpPr>
            <p:cNvPr id="58" name="Rectangle 57"/>
            <p:cNvSpPr/>
            <p:nvPr/>
          </p:nvSpPr>
          <p:spPr>
            <a:xfrm>
              <a:off x="5257800" y="2876550"/>
              <a:ext cx="4572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500" kern="0" dirty="0">
                  <a:solidFill>
                    <a:srgbClr val="FFFFFF"/>
                  </a:solidFill>
                  <a:latin typeface="Segoe UI" panose="020B0502040204020203" pitchFamily="34" charset="0"/>
                  <a:cs typeface="Segoe UI" panose="020B0502040204020203" pitchFamily="34" charset="0"/>
                </a:rPr>
                <a:t>Checksum</a:t>
              </a:r>
            </a:p>
          </p:txBody>
        </p:sp>
        <p:sp>
          <p:nvSpPr>
            <p:cNvPr id="59" name="Rectangle 58"/>
            <p:cNvSpPr/>
            <p:nvPr/>
          </p:nvSpPr>
          <p:spPr>
            <a:xfrm>
              <a:off x="5867400" y="2571750"/>
              <a:ext cx="4572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CD</a:t>
              </a:r>
            </a:p>
          </p:txBody>
        </p:sp>
        <p:sp>
          <p:nvSpPr>
            <p:cNvPr id="60" name="Rectangle 59"/>
            <p:cNvSpPr/>
            <p:nvPr/>
          </p:nvSpPr>
          <p:spPr>
            <a:xfrm>
              <a:off x="5867400" y="2876550"/>
              <a:ext cx="4572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500" kern="0" dirty="0">
                  <a:solidFill>
                    <a:srgbClr val="FFFFFF"/>
                  </a:solidFill>
                  <a:latin typeface="Segoe UI" panose="020B0502040204020203" pitchFamily="34" charset="0"/>
                  <a:cs typeface="Segoe UI" panose="020B0502040204020203" pitchFamily="34" charset="0"/>
                </a:rPr>
                <a:t>Checksum</a:t>
              </a:r>
            </a:p>
          </p:txBody>
        </p:sp>
        <p:sp>
          <p:nvSpPr>
            <p:cNvPr id="61" name="Rectangle 60"/>
            <p:cNvSpPr/>
            <p:nvPr/>
          </p:nvSpPr>
          <p:spPr>
            <a:xfrm>
              <a:off x="6934200" y="2571750"/>
              <a:ext cx="4572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EF</a:t>
              </a:r>
            </a:p>
          </p:txBody>
        </p:sp>
        <p:sp>
          <p:nvSpPr>
            <p:cNvPr id="62" name="Rectangle 61"/>
            <p:cNvSpPr/>
            <p:nvPr/>
          </p:nvSpPr>
          <p:spPr>
            <a:xfrm>
              <a:off x="6934200" y="2876550"/>
              <a:ext cx="4572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500" kern="0" dirty="0">
                  <a:solidFill>
                    <a:srgbClr val="FFFFFF"/>
                  </a:solidFill>
                  <a:latin typeface="Segoe UI" panose="020B0502040204020203" pitchFamily="34" charset="0"/>
                  <a:cs typeface="Segoe UI" panose="020B0502040204020203" pitchFamily="34" charset="0"/>
                </a:rPr>
                <a:t>Checksum</a:t>
              </a:r>
            </a:p>
          </p:txBody>
        </p:sp>
        <p:sp>
          <p:nvSpPr>
            <p:cNvPr id="63" name="Rectangle 62"/>
            <p:cNvSpPr/>
            <p:nvPr/>
          </p:nvSpPr>
          <p:spPr>
            <a:xfrm>
              <a:off x="7543800" y="2571750"/>
              <a:ext cx="4572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GH</a:t>
              </a:r>
            </a:p>
          </p:txBody>
        </p:sp>
        <p:sp>
          <p:nvSpPr>
            <p:cNvPr id="64" name="Rectangle 63"/>
            <p:cNvSpPr/>
            <p:nvPr/>
          </p:nvSpPr>
          <p:spPr>
            <a:xfrm>
              <a:off x="7543800" y="2876550"/>
              <a:ext cx="4572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500" kern="0" dirty="0">
                  <a:solidFill>
                    <a:srgbClr val="FFFFFF"/>
                  </a:solidFill>
                  <a:latin typeface="Segoe UI" panose="020B0502040204020203" pitchFamily="34" charset="0"/>
                  <a:cs typeface="Segoe UI" panose="020B0502040204020203" pitchFamily="34" charset="0"/>
                </a:rPr>
                <a:t>Checksum</a:t>
              </a:r>
            </a:p>
          </p:txBody>
        </p:sp>
        <p:sp>
          <p:nvSpPr>
            <p:cNvPr id="65" name="Rectangle 64"/>
            <p:cNvSpPr/>
            <p:nvPr/>
          </p:nvSpPr>
          <p:spPr>
            <a:xfrm>
              <a:off x="50292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A</a:t>
              </a:r>
            </a:p>
          </p:txBody>
        </p:sp>
        <p:sp>
          <p:nvSpPr>
            <p:cNvPr id="66" name="Rectangle 65"/>
            <p:cNvSpPr/>
            <p:nvPr/>
          </p:nvSpPr>
          <p:spPr>
            <a:xfrm>
              <a:off x="50292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67" name="Rectangle 66"/>
            <p:cNvSpPr/>
            <p:nvPr/>
          </p:nvSpPr>
          <p:spPr>
            <a:xfrm>
              <a:off x="54102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B</a:t>
              </a:r>
            </a:p>
          </p:txBody>
        </p:sp>
        <p:sp>
          <p:nvSpPr>
            <p:cNvPr id="68" name="Rectangle 67"/>
            <p:cNvSpPr/>
            <p:nvPr/>
          </p:nvSpPr>
          <p:spPr>
            <a:xfrm>
              <a:off x="54102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69" name="Rectangle 68"/>
            <p:cNvSpPr/>
            <p:nvPr/>
          </p:nvSpPr>
          <p:spPr>
            <a:xfrm>
              <a:off x="58674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C</a:t>
              </a:r>
            </a:p>
          </p:txBody>
        </p:sp>
        <p:sp>
          <p:nvSpPr>
            <p:cNvPr id="70" name="Rectangle 69"/>
            <p:cNvSpPr/>
            <p:nvPr/>
          </p:nvSpPr>
          <p:spPr>
            <a:xfrm>
              <a:off x="58674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71" name="Rectangle 70"/>
            <p:cNvSpPr/>
            <p:nvPr/>
          </p:nvSpPr>
          <p:spPr>
            <a:xfrm>
              <a:off x="62484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D</a:t>
              </a:r>
            </a:p>
          </p:txBody>
        </p:sp>
        <p:sp>
          <p:nvSpPr>
            <p:cNvPr id="72" name="Rectangle 71"/>
            <p:cNvSpPr/>
            <p:nvPr/>
          </p:nvSpPr>
          <p:spPr>
            <a:xfrm>
              <a:off x="62484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73" name="Rectangle 72"/>
            <p:cNvSpPr/>
            <p:nvPr/>
          </p:nvSpPr>
          <p:spPr>
            <a:xfrm>
              <a:off x="70866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F</a:t>
              </a:r>
            </a:p>
          </p:txBody>
        </p:sp>
        <p:sp>
          <p:nvSpPr>
            <p:cNvPr id="74" name="Rectangle 73"/>
            <p:cNvSpPr/>
            <p:nvPr/>
          </p:nvSpPr>
          <p:spPr>
            <a:xfrm>
              <a:off x="70866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75" name="Rectangle 74"/>
            <p:cNvSpPr/>
            <p:nvPr/>
          </p:nvSpPr>
          <p:spPr>
            <a:xfrm>
              <a:off x="67056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E</a:t>
              </a:r>
            </a:p>
          </p:txBody>
        </p:sp>
        <p:sp>
          <p:nvSpPr>
            <p:cNvPr id="76" name="Rectangle 75"/>
            <p:cNvSpPr/>
            <p:nvPr/>
          </p:nvSpPr>
          <p:spPr>
            <a:xfrm>
              <a:off x="67056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77" name="Rectangle 76"/>
            <p:cNvSpPr/>
            <p:nvPr/>
          </p:nvSpPr>
          <p:spPr>
            <a:xfrm>
              <a:off x="75438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G</a:t>
              </a:r>
            </a:p>
          </p:txBody>
        </p:sp>
        <p:sp>
          <p:nvSpPr>
            <p:cNvPr id="78" name="Rectangle 77"/>
            <p:cNvSpPr/>
            <p:nvPr/>
          </p:nvSpPr>
          <p:spPr>
            <a:xfrm>
              <a:off x="75438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sp>
          <p:nvSpPr>
            <p:cNvPr id="79" name="Rectangle 78"/>
            <p:cNvSpPr/>
            <p:nvPr/>
          </p:nvSpPr>
          <p:spPr>
            <a:xfrm>
              <a:off x="7924800" y="3333750"/>
              <a:ext cx="3048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r>
                <a:rPr lang="en-US" sz="1200" kern="0" dirty="0">
                  <a:solidFill>
                    <a:srgbClr val="FFFFFF"/>
                  </a:solidFill>
                  <a:latin typeface="Segoe UI" panose="020B0502040204020203" pitchFamily="34" charset="0"/>
                  <a:cs typeface="Segoe UI" panose="020B0502040204020203" pitchFamily="34" charset="0"/>
                </a:rPr>
                <a:t>H</a:t>
              </a:r>
            </a:p>
          </p:txBody>
        </p:sp>
        <p:sp>
          <p:nvSpPr>
            <p:cNvPr id="80" name="Rectangle 79"/>
            <p:cNvSpPr/>
            <p:nvPr/>
          </p:nvSpPr>
          <p:spPr>
            <a:xfrm>
              <a:off x="7924800" y="3638550"/>
              <a:ext cx="304800" cy="228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1219170">
                <a:defRPr/>
              </a:pPr>
              <a:endParaRPr lang="en-US" sz="500" kern="0" dirty="0">
                <a:solidFill>
                  <a:srgbClr val="FFFFFF"/>
                </a:solidFill>
                <a:latin typeface="Segoe UI" panose="020B0502040204020203" pitchFamily="34" charset="0"/>
                <a:cs typeface="Segoe UI" panose="020B0502040204020203" pitchFamily="34" charset="0"/>
              </a:endParaRPr>
            </a:p>
          </p:txBody>
        </p:sp>
        <p:cxnSp>
          <p:nvCxnSpPr>
            <p:cNvPr id="81" name="Straight Connector 80"/>
            <p:cNvCxnSpPr>
              <a:stCxn id="65" idx="0"/>
              <a:endCxn id="58" idx="2"/>
            </p:cNvCxnSpPr>
            <p:nvPr/>
          </p:nvCxnSpPr>
          <p:spPr>
            <a:xfrm flipV="1">
              <a:off x="5181600" y="3105150"/>
              <a:ext cx="3048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2" name="Straight Connector 81"/>
            <p:cNvCxnSpPr>
              <a:stCxn id="67" idx="0"/>
              <a:endCxn id="58" idx="2"/>
            </p:cNvCxnSpPr>
            <p:nvPr/>
          </p:nvCxnSpPr>
          <p:spPr>
            <a:xfrm flipH="1" flipV="1">
              <a:off x="5486400" y="3105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3" name="Straight Connector 82"/>
            <p:cNvCxnSpPr>
              <a:stCxn id="69" idx="0"/>
              <a:endCxn id="60" idx="2"/>
            </p:cNvCxnSpPr>
            <p:nvPr/>
          </p:nvCxnSpPr>
          <p:spPr>
            <a:xfrm flipV="1">
              <a:off x="6019800" y="3105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4" name="Straight Connector 83"/>
            <p:cNvCxnSpPr>
              <a:stCxn id="60" idx="2"/>
              <a:endCxn id="71" idx="0"/>
            </p:cNvCxnSpPr>
            <p:nvPr/>
          </p:nvCxnSpPr>
          <p:spPr>
            <a:xfrm>
              <a:off x="6096000" y="3105150"/>
              <a:ext cx="3048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5" name="Straight Connector 84"/>
            <p:cNvCxnSpPr>
              <a:stCxn id="62" idx="2"/>
              <a:endCxn id="75" idx="0"/>
            </p:cNvCxnSpPr>
            <p:nvPr/>
          </p:nvCxnSpPr>
          <p:spPr>
            <a:xfrm flipH="1">
              <a:off x="6858000" y="3105150"/>
              <a:ext cx="3048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6" name="Straight Connector 85"/>
            <p:cNvCxnSpPr>
              <a:stCxn id="73" idx="0"/>
              <a:endCxn id="62" idx="2"/>
            </p:cNvCxnSpPr>
            <p:nvPr/>
          </p:nvCxnSpPr>
          <p:spPr>
            <a:xfrm flipH="1" flipV="1">
              <a:off x="7162800" y="3105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7" name="Straight Connector 86"/>
            <p:cNvCxnSpPr>
              <a:stCxn id="77" idx="0"/>
              <a:endCxn id="64" idx="2"/>
            </p:cNvCxnSpPr>
            <p:nvPr/>
          </p:nvCxnSpPr>
          <p:spPr>
            <a:xfrm flipV="1">
              <a:off x="7696200" y="3105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8" name="Straight Connector 87"/>
            <p:cNvCxnSpPr>
              <a:stCxn id="79" idx="0"/>
              <a:endCxn id="64" idx="2"/>
            </p:cNvCxnSpPr>
            <p:nvPr/>
          </p:nvCxnSpPr>
          <p:spPr>
            <a:xfrm flipH="1" flipV="1">
              <a:off x="7772400" y="3105150"/>
              <a:ext cx="3048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89" name="Straight Connector 88"/>
            <p:cNvCxnSpPr>
              <a:stCxn id="57" idx="0"/>
              <a:endCxn id="54" idx="2"/>
            </p:cNvCxnSpPr>
            <p:nvPr/>
          </p:nvCxnSpPr>
          <p:spPr>
            <a:xfrm flipV="1">
              <a:off x="5486400" y="2343150"/>
              <a:ext cx="5334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90" name="Straight Connector 89"/>
            <p:cNvCxnSpPr>
              <a:stCxn id="59" idx="0"/>
              <a:endCxn id="54" idx="2"/>
            </p:cNvCxnSpPr>
            <p:nvPr/>
          </p:nvCxnSpPr>
          <p:spPr>
            <a:xfrm flipH="1" flipV="1">
              <a:off x="6019800" y="2343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91" name="Straight Connector 90"/>
            <p:cNvCxnSpPr>
              <a:stCxn id="61" idx="0"/>
              <a:endCxn id="56" idx="2"/>
            </p:cNvCxnSpPr>
            <p:nvPr/>
          </p:nvCxnSpPr>
          <p:spPr>
            <a:xfrm flipV="1">
              <a:off x="7162800" y="2343150"/>
              <a:ext cx="762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92" name="Straight Connector 91"/>
            <p:cNvCxnSpPr>
              <a:stCxn id="56" idx="2"/>
              <a:endCxn id="63" idx="0"/>
            </p:cNvCxnSpPr>
            <p:nvPr/>
          </p:nvCxnSpPr>
          <p:spPr>
            <a:xfrm>
              <a:off x="7239000" y="2343150"/>
              <a:ext cx="5334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93" name="Straight Connector 92"/>
            <p:cNvCxnSpPr>
              <a:stCxn id="53" idx="0"/>
              <a:endCxn id="52" idx="2"/>
            </p:cNvCxnSpPr>
            <p:nvPr/>
          </p:nvCxnSpPr>
          <p:spPr>
            <a:xfrm flipV="1">
              <a:off x="6019800" y="1581150"/>
              <a:ext cx="609600" cy="228600"/>
            </a:xfrm>
            <a:prstGeom prst="line">
              <a:avLst/>
            </a:prstGeom>
            <a:ln/>
          </p:spPr>
          <p:style>
            <a:lnRef idx="1">
              <a:schemeClr val="accent2"/>
            </a:lnRef>
            <a:fillRef idx="3">
              <a:schemeClr val="accent2"/>
            </a:fillRef>
            <a:effectRef idx="2">
              <a:schemeClr val="accent2"/>
            </a:effectRef>
            <a:fontRef idx="minor">
              <a:schemeClr val="lt1"/>
            </a:fontRef>
          </p:style>
        </p:cxnSp>
        <p:cxnSp>
          <p:nvCxnSpPr>
            <p:cNvPr id="94" name="Straight Connector 93"/>
            <p:cNvCxnSpPr>
              <a:stCxn id="52" idx="2"/>
              <a:endCxn id="55" idx="0"/>
            </p:cNvCxnSpPr>
            <p:nvPr/>
          </p:nvCxnSpPr>
          <p:spPr>
            <a:xfrm>
              <a:off x="6629400" y="1581150"/>
              <a:ext cx="609600" cy="228600"/>
            </a:xfrm>
            <a:prstGeom prst="line">
              <a:avLst/>
            </a:prstGeom>
            <a:ln/>
          </p:spPr>
          <p:style>
            <a:lnRef idx="1">
              <a:schemeClr val="accent2"/>
            </a:lnRef>
            <a:fillRef idx="3">
              <a:schemeClr val="accent2"/>
            </a:fillRef>
            <a:effectRef idx="2">
              <a:schemeClr val="accent2"/>
            </a:effectRef>
            <a:fontRef idx="minor">
              <a:schemeClr val="lt1"/>
            </a:fontRef>
          </p:style>
        </p:cxnSp>
      </p:grpSp>
      <p:sp>
        <p:nvSpPr>
          <p:cNvPr id="50" name="Textfeld 49"/>
          <p:cNvSpPr txBox="1"/>
          <p:nvPr/>
        </p:nvSpPr>
        <p:spPr>
          <a:xfrm>
            <a:off x="292100" y="292100"/>
            <a:ext cx="882357" cy="646331"/>
          </a:xfrm>
          <a:prstGeom prst="rect">
            <a:avLst/>
          </a:prstGeom>
          <a:noFill/>
        </p:spPr>
        <p:txBody>
          <a:bodyPr wrap="none" rtlCol="0">
            <a:spAutoFit/>
          </a:bodyPr>
          <a:lstStyle/>
          <a:p>
            <a:r>
              <a:rPr lang="en-US" sz="3600" dirty="0" smtClean="0">
                <a:solidFill>
                  <a:srgbClr val="ED6906"/>
                </a:solidFill>
                <a:latin typeface="Segoe UI Light" panose="020B0502040204020203" pitchFamily="34" charset="0"/>
                <a:cs typeface="Segoe UI Light" panose="020B0502040204020203" pitchFamily="34" charset="0"/>
              </a:rPr>
              <a:t>ZFS</a:t>
            </a:r>
          </a:p>
        </p:txBody>
      </p:sp>
    </p:spTree>
    <p:extLst>
      <p:ext uri="{BB962C8B-B14F-4D97-AF65-F5344CB8AC3E}">
        <p14:creationId xmlns:p14="http://schemas.microsoft.com/office/powerpoint/2010/main" val="1521016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06400" y="1201446"/>
            <a:ext cx="11379200" cy="4665953"/>
          </a:xfrm>
        </p:spPr>
        <p:txBody>
          <a:bodyPr>
            <a:normAutofit/>
          </a:bodyPr>
          <a:lstStyle/>
          <a:p>
            <a:pPr marL="0" indent="0">
              <a:spcBef>
                <a:spcPts val="0"/>
              </a:spcBef>
              <a:spcAft>
                <a:spcPts val="800"/>
              </a:spcAft>
              <a:buNone/>
            </a:pPr>
            <a:r>
              <a:rPr lang="en-US" sz="2400" dirty="0">
                <a:solidFill>
                  <a:srgbClr val="ED6906"/>
                </a:solidFill>
                <a:latin typeface="Segoe UI" panose="020B0502040204020203" pitchFamily="34" charset="0"/>
                <a:cs typeface="Segoe UI" panose="020B0502040204020203" pitchFamily="34" charset="0"/>
              </a:rPr>
              <a:t>Disk Errors: </a:t>
            </a:r>
            <a:r>
              <a:rPr lang="en-US" sz="2400" dirty="0">
                <a:solidFill>
                  <a:schemeClr val="tx1">
                    <a:lumMod val="50000"/>
                    <a:lumOff val="50000"/>
                  </a:schemeClr>
                </a:solidFill>
                <a:latin typeface="Segoe UI" panose="020B0502040204020203" pitchFamily="34" charset="0"/>
                <a:cs typeface="Segoe UI" panose="020B0502040204020203" pitchFamily="34" charset="0"/>
              </a:rPr>
              <a:t>CERN wrote a special 2 GB file to more than 3,000 nodes every 2 hours and read it back checking for errors for 5 weeks</a:t>
            </a:r>
          </a:p>
          <a:p>
            <a:pPr marL="836075" lvl="2" indent="-378875" eaLnBrk="0" hangingPunct="0">
              <a:spcBef>
                <a:spcPts val="0"/>
              </a:spcBef>
              <a:spcAft>
                <a:spcPts val="800"/>
              </a:spcAft>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500 errors on 100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nodes</a:t>
            </a:r>
          </a:p>
          <a:p>
            <a:pPr marL="457200" lvl="2" indent="0" eaLnBrk="0" hangingPunct="0">
              <a:spcBef>
                <a:spcPts val="0"/>
              </a:spcBef>
              <a:spcAft>
                <a:spcPts val="800"/>
              </a:spcAft>
              <a:buSzPct val="60000"/>
              <a:buNone/>
            </a:pP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a:p>
            <a:pPr marL="0" indent="0">
              <a:spcBef>
                <a:spcPts val="0"/>
              </a:spcBef>
              <a:spcAft>
                <a:spcPts val="800"/>
              </a:spcAft>
              <a:buNone/>
            </a:pPr>
            <a:r>
              <a:rPr lang="en-US" sz="2400" dirty="0">
                <a:solidFill>
                  <a:srgbClr val="ED6906"/>
                </a:solidFill>
                <a:latin typeface="Segoe UI" panose="020B0502040204020203" pitchFamily="34" charset="0"/>
                <a:cs typeface="Segoe UI" panose="020B0502040204020203" pitchFamily="34" charset="0"/>
              </a:rPr>
              <a:t>RAID Errors</a:t>
            </a:r>
            <a:r>
              <a:rPr lang="en-US" sz="2400" dirty="0">
                <a:solidFill>
                  <a:schemeClr val="tx1">
                    <a:lumMod val="50000"/>
                    <a:lumOff val="50000"/>
                  </a:schemeClr>
                </a:solidFill>
                <a:latin typeface="Segoe UI" panose="020B0502040204020203" pitchFamily="34" charset="0"/>
                <a:cs typeface="Segoe UI" panose="020B0502040204020203" pitchFamily="34" charset="0"/>
              </a:rPr>
              <a:t>: CERN ran the verify command on 492 RAID systems each week for 4 weeks. The disks are spec’d at a Bit Error Rate of 10^14 read/write</a:t>
            </a:r>
          </a:p>
          <a:p>
            <a:pPr marL="836075" lvl="2" indent="-378875" eaLnBrk="0" hangingPunct="0">
              <a:spcBef>
                <a:spcPts val="0"/>
              </a:spcBef>
              <a:spcAft>
                <a:spcPts val="800"/>
              </a:spcAft>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In reading/writing 2.4 PB of data there were some 300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errors</a:t>
            </a:r>
          </a:p>
          <a:p>
            <a:pPr marL="457200" lvl="2" indent="0" eaLnBrk="0" hangingPunct="0">
              <a:spcBef>
                <a:spcPts val="0"/>
              </a:spcBef>
              <a:spcAft>
                <a:spcPts val="800"/>
              </a:spcAft>
              <a:buSzPct val="60000"/>
              <a:buNone/>
            </a:pP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a:p>
            <a:pPr marL="0" indent="0">
              <a:spcBef>
                <a:spcPts val="0"/>
              </a:spcBef>
              <a:spcAft>
                <a:spcPts val="800"/>
              </a:spcAft>
              <a:buNone/>
            </a:pPr>
            <a:r>
              <a:rPr lang="en-US" sz="2400" dirty="0">
                <a:solidFill>
                  <a:srgbClr val="ED6906"/>
                </a:solidFill>
                <a:latin typeface="Segoe UI" panose="020B0502040204020203" pitchFamily="34" charset="0"/>
                <a:cs typeface="Segoe UI" panose="020B0502040204020203" pitchFamily="34" charset="0"/>
              </a:rPr>
              <a:t>Memory Errors: </a:t>
            </a:r>
          </a:p>
          <a:p>
            <a:pPr marL="836075" lvl="2" indent="-378875" eaLnBrk="0" hangingPunct="0">
              <a:spcBef>
                <a:spcPts val="0"/>
              </a:spcBef>
              <a:spcAft>
                <a:spcPts val="800"/>
              </a:spcAft>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Good news: only 3 double-bit errors in 3 months on 1,300 nodes</a:t>
            </a:r>
          </a:p>
          <a:p>
            <a:pPr marL="836075" lvl="2" indent="-378875" eaLnBrk="0" hangingPunct="0">
              <a:spcBef>
                <a:spcPts val="0"/>
              </a:spcBef>
              <a:spcAft>
                <a:spcPts val="800"/>
              </a:spcAft>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Bad news: according to the spec there shouldn’t have been any</a:t>
            </a:r>
          </a:p>
          <a:p>
            <a:pPr marL="836075" lvl="2" indent="-378875" eaLnBrk="0" hangingPunct="0">
              <a:spcBef>
                <a:spcPts val="0"/>
              </a:spcBef>
              <a:spcAft>
                <a:spcPts val="800"/>
              </a:spcAft>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Only double bit errors can’t be corrected</a:t>
            </a:r>
          </a:p>
          <a:p>
            <a:pPr marL="0" indent="0">
              <a:buNone/>
            </a:pPr>
            <a:endParaRPr lang="nl-NL" dirty="0">
              <a:latin typeface="Segoe UI" panose="020B0502040204020203" pitchFamily="34" charset="0"/>
              <a:cs typeface="Segoe UI" panose="020B0502040204020203" pitchFamily="34" charset="0"/>
            </a:endParaRPr>
          </a:p>
        </p:txBody>
      </p:sp>
      <p:sp>
        <p:nvSpPr>
          <p:cNvPr id="4" name="TextBox 3"/>
          <p:cNvSpPr txBox="1"/>
          <p:nvPr/>
        </p:nvSpPr>
        <p:spPr>
          <a:xfrm>
            <a:off x="5568833" y="976807"/>
            <a:ext cx="1219200" cy="1219200"/>
          </a:xfrm>
          <a:prstGeom prst="rect">
            <a:avLst/>
          </a:prstGeom>
          <a:noFill/>
        </p:spPr>
        <p:txBody>
          <a:bodyPr wrap="none" rtlCol="0">
            <a:noAutofit/>
          </a:bodyPr>
          <a:lstStyle/>
          <a:p>
            <a:pPr>
              <a:lnSpc>
                <a:spcPct val="90000"/>
              </a:lnSpc>
              <a:spcBef>
                <a:spcPts val="800"/>
              </a:spcBef>
              <a:buClr>
                <a:schemeClr val="bg1"/>
              </a:buClr>
            </a:pPr>
            <a:endParaRPr lang="en-US" sz="2667" dirty="0" err="1"/>
          </a:p>
        </p:txBody>
      </p:sp>
      <p:sp>
        <p:nvSpPr>
          <p:cNvPr id="7" name="Textfeld 6"/>
          <p:cNvSpPr txBox="1"/>
          <p:nvPr/>
        </p:nvSpPr>
        <p:spPr>
          <a:xfrm>
            <a:off x="292100" y="292100"/>
            <a:ext cx="2494594" cy="646331"/>
          </a:xfrm>
          <a:prstGeom prst="rect">
            <a:avLst/>
          </a:prstGeom>
          <a:noFill/>
        </p:spPr>
        <p:txBody>
          <a:bodyPr wrap="none" rtlCol="0">
            <a:spAutoFit/>
          </a:bodyPr>
          <a:lstStyle/>
          <a:p>
            <a:r>
              <a:rPr lang="en-US" sz="3600" dirty="0" smtClean="0">
                <a:solidFill>
                  <a:srgbClr val="ED6906"/>
                </a:solidFill>
                <a:latin typeface="Segoe UI Light" panose="020B0502040204020203" pitchFamily="34" charset="0"/>
                <a:cs typeface="Segoe UI Light" panose="020B0502040204020203" pitchFamily="34" charset="0"/>
              </a:rPr>
              <a:t>CERN Study</a:t>
            </a:r>
          </a:p>
        </p:txBody>
      </p:sp>
    </p:spTree>
    <p:extLst>
      <p:ext uri="{BB962C8B-B14F-4D97-AF65-F5344CB8AC3E}">
        <p14:creationId xmlns:p14="http://schemas.microsoft.com/office/powerpoint/2010/main" val="2983627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spcBef>
                <a:spcPts val="0"/>
              </a:spcBef>
              <a:spcAft>
                <a:spcPts val="800"/>
              </a:spcAft>
              <a:buNone/>
            </a:pPr>
            <a:r>
              <a:rPr lang="en-US" sz="2400" dirty="0">
                <a:solidFill>
                  <a:schemeClr val="tx1">
                    <a:lumMod val="50000"/>
                    <a:lumOff val="50000"/>
                  </a:schemeClr>
                </a:solidFill>
                <a:latin typeface="Segoe UI" panose="020B0502040204020203" pitchFamily="34" charset="0"/>
                <a:cs typeface="Segoe UI" panose="020B0502040204020203" pitchFamily="34" charset="0"/>
              </a:rPr>
              <a:t>Checking 8.7 TB of user data for corruption – 33,700 files – 22 files corrupted</a:t>
            </a:r>
          </a:p>
          <a:p>
            <a:pPr marL="0" indent="0">
              <a:spcBef>
                <a:spcPts val="0"/>
              </a:spcBef>
              <a:spcAft>
                <a:spcPts val="800"/>
              </a:spcAft>
              <a:buNone/>
            </a:pPr>
            <a:r>
              <a:rPr lang="en-US" sz="2400" dirty="0" smtClean="0">
                <a:solidFill>
                  <a:schemeClr val="tx1">
                    <a:lumMod val="50000"/>
                    <a:lumOff val="50000"/>
                  </a:schemeClr>
                </a:solidFill>
                <a:latin typeface="Segoe UI" panose="020B0502040204020203" pitchFamily="34" charset="0"/>
                <a:cs typeface="Segoe UI" panose="020B0502040204020203" pitchFamily="34" charset="0"/>
              </a:rPr>
              <a:t>CERN  </a:t>
            </a:r>
            <a:r>
              <a:rPr lang="en-US" sz="2400" dirty="0">
                <a:solidFill>
                  <a:schemeClr val="tx1">
                    <a:lumMod val="50000"/>
                    <a:lumOff val="50000"/>
                  </a:schemeClr>
                </a:solidFill>
                <a:latin typeface="Segoe UI" panose="020B0502040204020203" pitchFamily="34" charset="0"/>
                <a:cs typeface="Segoe UI" panose="020B0502040204020203" pitchFamily="34" charset="0"/>
              </a:rPr>
              <a:t>concludes that taking measures to improve accuracy </a:t>
            </a:r>
          </a:p>
          <a:p>
            <a:pPr marL="0" lvl="1" indent="0">
              <a:lnSpc>
                <a:spcPct val="100000"/>
              </a:lnSpc>
              <a:spcBef>
                <a:spcPts val="0"/>
              </a:spcBef>
              <a:spcAft>
                <a:spcPts val="800"/>
              </a:spcAft>
              <a:buNone/>
            </a:pPr>
            <a:r>
              <a:rPr lang="en-US" dirty="0">
                <a:solidFill>
                  <a:schemeClr val="tx1">
                    <a:lumMod val="50000"/>
                    <a:lumOff val="50000"/>
                  </a:schemeClr>
                </a:solidFill>
                <a:latin typeface="Segoe UI" panose="020B0502040204020203" pitchFamily="34" charset="0"/>
                <a:cs typeface="Segoe UI" panose="020B0502040204020203" pitchFamily="34" charset="0"/>
              </a:rPr>
              <a:t>. . . will lead to a doubling of the original required I/O performance on the disk servers and an increase of the available CPU capacity on the disk servers (50%?!)</a:t>
            </a:r>
          </a:p>
          <a:p>
            <a:pPr marL="0" indent="0">
              <a:spcBef>
                <a:spcPts val="0"/>
              </a:spcBef>
              <a:spcAft>
                <a:spcPts val="800"/>
              </a:spcAft>
              <a:buNone/>
            </a:pPr>
            <a:endParaRPr lang="nl-NL" sz="2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6" name="Textfeld 5"/>
          <p:cNvSpPr txBox="1"/>
          <p:nvPr/>
        </p:nvSpPr>
        <p:spPr>
          <a:xfrm>
            <a:off x="292100" y="292100"/>
            <a:ext cx="4051109" cy="646331"/>
          </a:xfrm>
          <a:prstGeom prst="rect">
            <a:avLst/>
          </a:prstGeom>
          <a:noFill/>
        </p:spPr>
        <p:txBody>
          <a:bodyPr wrap="none" rtlCol="0">
            <a:spAutoFit/>
          </a:bodyPr>
          <a:lstStyle/>
          <a:p>
            <a:r>
              <a:rPr lang="en-US" sz="3600" dirty="0" smtClean="0">
                <a:solidFill>
                  <a:srgbClr val="ED6906"/>
                </a:solidFill>
                <a:latin typeface="Segoe UI Light" panose="020B0502040204020203" pitchFamily="34" charset="0"/>
                <a:cs typeface="Segoe UI Light" panose="020B0502040204020203" pitchFamily="34" charset="0"/>
              </a:rPr>
              <a:t>CERN Study: Results</a:t>
            </a:r>
          </a:p>
        </p:txBody>
      </p:sp>
    </p:spTree>
    <p:extLst>
      <p:ext uri="{BB962C8B-B14F-4D97-AF65-F5344CB8AC3E}">
        <p14:creationId xmlns:p14="http://schemas.microsoft.com/office/powerpoint/2010/main" val="1397151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1000" y="1264947"/>
            <a:ext cx="4216400" cy="4196054"/>
          </a:xfrm>
        </p:spPr>
        <p:txBody>
          <a:bodyPr>
            <a:normAutofit/>
          </a:bodyPr>
          <a:lstStyle/>
          <a:p>
            <a:r>
              <a:rPr lang="en-US" sz="2400" dirty="0">
                <a:solidFill>
                  <a:schemeClr val="tx1">
                    <a:lumMod val="50000"/>
                    <a:lumOff val="50000"/>
                  </a:schemeClr>
                </a:solidFill>
                <a:latin typeface="Segoe UI" panose="020B0502040204020203" pitchFamily="34" charset="0"/>
                <a:cs typeface="Segoe UI" panose="020B0502040204020203" pitchFamily="34" charset="0"/>
              </a:rPr>
              <a:t>256 bit checksum</a:t>
            </a:r>
          </a:p>
          <a:p>
            <a:r>
              <a:rPr lang="en-US" sz="2400" dirty="0">
                <a:solidFill>
                  <a:schemeClr val="tx1">
                    <a:lumMod val="50000"/>
                    <a:lumOff val="50000"/>
                  </a:schemeClr>
                </a:solidFill>
                <a:latin typeface="Segoe UI" panose="020B0502040204020203" pitchFamily="34" charset="0"/>
                <a:cs typeface="Segoe UI" panose="020B0502040204020203" pitchFamily="34" charset="0"/>
              </a:rPr>
              <a:t>Checksum stored in parent block pointer</a:t>
            </a:r>
          </a:p>
          <a:p>
            <a:r>
              <a:rPr lang="en-US" sz="2400" dirty="0">
                <a:solidFill>
                  <a:schemeClr val="tx1">
                    <a:lumMod val="50000"/>
                    <a:lumOff val="50000"/>
                  </a:schemeClr>
                </a:solidFill>
                <a:latin typeface="Segoe UI" panose="020B0502040204020203" pitchFamily="34" charset="0"/>
                <a:cs typeface="Segoe UI" panose="020B0502040204020203" pitchFamily="34" charset="0"/>
              </a:rPr>
              <a:t>Fault isolation between data and checksum</a:t>
            </a:r>
          </a:p>
          <a:p>
            <a:r>
              <a:rPr lang="en-US" sz="2400" dirty="0">
                <a:solidFill>
                  <a:schemeClr val="tx1">
                    <a:lumMod val="50000"/>
                    <a:lumOff val="50000"/>
                  </a:schemeClr>
                </a:solidFill>
                <a:latin typeface="Segoe UI" panose="020B0502040204020203" pitchFamily="34" charset="0"/>
                <a:cs typeface="Segoe UI" panose="020B0502040204020203" pitchFamily="34" charset="0"/>
              </a:rPr>
              <a:t>Entire pool (block tree) is self-validating</a:t>
            </a:r>
          </a:p>
          <a:p>
            <a:pPr marL="0" indent="0">
              <a:buNone/>
            </a:pPr>
            <a:endParaRPr lang="nl-NL" sz="2400" dirty="0">
              <a:latin typeface="Segoe UI" panose="020B0502040204020203" pitchFamily="34" charset="0"/>
              <a:cs typeface="Segoe UI" panose="020B0502040204020203" pitchFamily="34" charset="0"/>
            </a:endParaRPr>
          </a:p>
        </p:txBody>
      </p:sp>
      <p:sp>
        <p:nvSpPr>
          <p:cNvPr id="6" name="Textfeld 5"/>
          <p:cNvSpPr txBox="1"/>
          <p:nvPr/>
        </p:nvSpPr>
        <p:spPr>
          <a:xfrm>
            <a:off x="292100" y="292100"/>
            <a:ext cx="8604022"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ZFS advantage - End to end </a:t>
            </a:r>
            <a:r>
              <a:rPr lang="en-US" sz="3600" dirty="0" err="1">
                <a:solidFill>
                  <a:srgbClr val="ED6906"/>
                </a:solidFill>
                <a:latin typeface="Segoe UI Light" panose="020B0502040204020203" pitchFamily="34" charset="0"/>
                <a:cs typeface="Segoe UI Light" panose="020B0502040204020203" pitchFamily="34" charset="0"/>
              </a:rPr>
              <a:t>checksumming</a:t>
            </a:r>
            <a:endParaRPr lang="en-US" sz="3600" dirty="0">
              <a:solidFill>
                <a:srgbClr val="ED6906"/>
              </a:solidFill>
              <a:latin typeface="Segoe UI Light" panose="020B0502040204020203" pitchFamily="34" charset="0"/>
              <a:cs typeface="Segoe UI Light" panose="020B0502040204020203" pitchFamily="34" charset="0"/>
            </a:endParaRPr>
          </a:p>
        </p:txBody>
      </p:sp>
      <p:graphicFrame>
        <p:nvGraphicFramePr>
          <p:cNvPr id="7" name="Tabel 16"/>
          <p:cNvGraphicFramePr>
            <a:graphicFrameLocks noGrp="1"/>
          </p:cNvGraphicFramePr>
          <p:nvPr>
            <p:extLst>
              <p:ext uri="{D42A27DB-BD31-4B8C-83A1-F6EECF244321}">
                <p14:modId xmlns:p14="http://schemas.microsoft.com/office/powerpoint/2010/main" val="3080867181"/>
              </p:ext>
            </p:extLst>
          </p:nvPr>
        </p:nvGraphicFramePr>
        <p:xfrm>
          <a:off x="5149007" y="1322171"/>
          <a:ext cx="6658991" cy="3345194"/>
        </p:xfrm>
        <a:graphic>
          <a:graphicData uri="http://schemas.openxmlformats.org/drawingml/2006/table">
            <a:tbl>
              <a:tblPr firstRow="1" bandRow="1">
                <a:tableStyleId>{18603FDC-E32A-4AB5-989C-0864C3EAD2B8}</a:tableStyleId>
              </a:tblPr>
              <a:tblGrid>
                <a:gridCol w="2648649"/>
                <a:gridCol w="2078355"/>
                <a:gridCol w="1931987"/>
              </a:tblGrid>
              <a:tr h="0">
                <a:tc>
                  <a:txBody>
                    <a:bodyPr/>
                    <a:lstStyle/>
                    <a:p>
                      <a:endParaRPr lang="en-US" sz="1400" dirty="0">
                        <a:latin typeface="Segoe UI" panose="020B0502040204020203" pitchFamily="34" charset="0"/>
                        <a:cs typeface="Segoe UI" panose="020B0502040204020203" pitchFamily="34" charset="0"/>
                      </a:endParaRPr>
                    </a:p>
                  </a:txBody>
                  <a:tcPr marT="34291" marB="34291"/>
                </a:tc>
                <a:tc>
                  <a:txBody>
                    <a:bodyPr/>
                    <a:lstStyle/>
                    <a:p>
                      <a:pPr algn="ctr"/>
                      <a:r>
                        <a:rPr lang="en-US" sz="2000" dirty="0" smtClean="0"/>
                        <a:t>Disk block</a:t>
                      </a:r>
                      <a:r>
                        <a:rPr lang="en-US" sz="2000" baseline="0" dirty="0" smtClean="0"/>
                        <a:t> </a:t>
                      </a:r>
                      <a:r>
                        <a:rPr lang="en-US" sz="2000" baseline="0" dirty="0" err="1" smtClean="0"/>
                        <a:t>chks</a:t>
                      </a:r>
                      <a:endParaRPr lang="en-US" sz="2000" dirty="0">
                        <a:latin typeface="Segoe UI" panose="020B0502040204020203" pitchFamily="34" charset="0"/>
                        <a:cs typeface="Segoe UI" panose="020B0502040204020203" pitchFamily="34" charset="0"/>
                      </a:endParaRPr>
                    </a:p>
                  </a:txBody>
                  <a:tcPr marT="34291" marB="34291"/>
                </a:tc>
                <a:tc>
                  <a:txBody>
                    <a:bodyPr/>
                    <a:lstStyle/>
                    <a:p>
                      <a:pPr algn="ctr"/>
                      <a:r>
                        <a:rPr lang="en-US" sz="2000" dirty="0" smtClean="0"/>
                        <a:t>ZFS </a:t>
                      </a:r>
                      <a:r>
                        <a:rPr lang="en-US" sz="2000" baseline="0" dirty="0" err="1" smtClean="0"/>
                        <a:t>chks</a:t>
                      </a:r>
                      <a:r>
                        <a:rPr lang="en-US" sz="2000" baseline="0" dirty="0" smtClean="0"/>
                        <a:t> </a:t>
                      </a:r>
                      <a:r>
                        <a:rPr lang="en-US" sz="2000" dirty="0" smtClean="0"/>
                        <a:t>trees</a:t>
                      </a:r>
                      <a:endParaRPr lang="en-US" sz="2000" dirty="0">
                        <a:latin typeface="Segoe UI" panose="020B0502040204020203" pitchFamily="34" charset="0"/>
                        <a:cs typeface="Segoe UI" panose="020B0502040204020203" pitchFamily="34" charset="0"/>
                      </a:endParaRPr>
                    </a:p>
                  </a:txBody>
                  <a:tcPr marT="34291" marB="34291"/>
                </a:tc>
              </a:tr>
              <a:tr h="290727">
                <a:tc>
                  <a:txBody>
                    <a:bodyPr/>
                    <a:lstStyle/>
                    <a:p>
                      <a:r>
                        <a:rPr lang="en-US" sz="2000" dirty="0" smtClean="0"/>
                        <a:t>Bit</a:t>
                      </a:r>
                      <a:r>
                        <a:rPr lang="en-US" sz="2000" baseline="0" dirty="0" smtClean="0"/>
                        <a:t> rot</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algn="ctr"/>
                      <a:r>
                        <a:rPr lang="en-US" sz="2800" dirty="0" smtClean="0">
                          <a:sym typeface="Wingdings"/>
                        </a:rPr>
                        <a:t></a:t>
                      </a:r>
                      <a:endParaRPr lang="en-US" sz="2800" b="1" dirty="0">
                        <a:solidFill>
                          <a:srgbClr val="00B05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r h="138325">
                <a:tc>
                  <a:txBody>
                    <a:bodyPr/>
                    <a:lstStyle/>
                    <a:p>
                      <a:r>
                        <a:rPr lang="en-US" sz="2000" dirty="0" smtClean="0"/>
                        <a:t>Phantom</a:t>
                      </a:r>
                      <a:r>
                        <a:rPr lang="en-US" sz="2000" baseline="0" dirty="0" smtClean="0"/>
                        <a:t> writes</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algn="ctr"/>
                      <a:r>
                        <a:rPr lang="en-US" sz="2800" dirty="0" smtClean="0">
                          <a:sym typeface="Wingdings"/>
                        </a:rPr>
                        <a:t></a:t>
                      </a:r>
                      <a:endParaRPr lang="en-US" sz="2800" dirty="0">
                        <a:solidFill>
                          <a:srgbClr val="FF000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r h="0">
                <a:tc>
                  <a:txBody>
                    <a:bodyPr/>
                    <a:lstStyle/>
                    <a:p>
                      <a:r>
                        <a:rPr lang="en-US" sz="2000" dirty="0" smtClean="0"/>
                        <a:t>Misdirected R/W</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solidFill>
                          <a:srgbClr val="FF000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r h="0">
                <a:tc>
                  <a:txBody>
                    <a:bodyPr/>
                    <a:lstStyle/>
                    <a:p>
                      <a:r>
                        <a:rPr lang="en-US" sz="2000" dirty="0" smtClean="0"/>
                        <a:t>DMA Parity</a:t>
                      </a:r>
                      <a:r>
                        <a:rPr lang="en-US" sz="2000" baseline="0" dirty="0" smtClean="0"/>
                        <a:t> errors</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solidFill>
                          <a:srgbClr val="FF000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r h="0">
                <a:tc>
                  <a:txBody>
                    <a:bodyPr/>
                    <a:lstStyle/>
                    <a:p>
                      <a:r>
                        <a:rPr lang="en-US" sz="2000" dirty="0" smtClean="0"/>
                        <a:t>Driver</a:t>
                      </a:r>
                      <a:r>
                        <a:rPr lang="en-US" sz="2000" baseline="0" dirty="0" smtClean="0"/>
                        <a:t> bugs</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solidFill>
                          <a:srgbClr val="FF000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r h="0">
                <a:tc>
                  <a:txBody>
                    <a:bodyPr/>
                    <a:lstStyle/>
                    <a:p>
                      <a:r>
                        <a:rPr lang="en-US" sz="2000" dirty="0" smtClean="0"/>
                        <a:t>Accidental overwrites</a:t>
                      </a:r>
                      <a:endParaRPr lang="en-US" sz="2000" dirty="0">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solidFill>
                          <a:srgbClr val="FF0000"/>
                        </a:solidFill>
                        <a:latin typeface="Segoe UI" panose="020B0502040204020203" pitchFamily="34" charset="0"/>
                        <a:cs typeface="Segoe UI" panose="020B0502040204020203" pitchFamily="34" charset="0"/>
                      </a:endParaRPr>
                    </a:p>
                  </a:txBody>
                  <a:tcPr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b="1" dirty="0" smtClean="0">
                        <a:solidFill>
                          <a:srgbClr val="00B050"/>
                        </a:solidFill>
                        <a:latin typeface="Segoe UI" panose="020B0502040204020203" pitchFamily="34" charset="0"/>
                        <a:cs typeface="Segoe UI" panose="020B0502040204020203" pitchFamily="34" charset="0"/>
                      </a:endParaRPr>
                    </a:p>
                  </a:txBody>
                  <a:tcPr marT="34291" marB="34291" anchor="ctr"/>
                </a:tc>
              </a:tr>
            </a:tbl>
          </a:graphicData>
        </a:graphic>
      </p:graphicFrame>
    </p:spTree>
    <p:extLst>
      <p:ext uri="{BB962C8B-B14F-4D97-AF65-F5344CB8AC3E}">
        <p14:creationId xmlns:p14="http://schemas.microsoft.com/office/powerpoint/2010/main" val="147026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2100" y="292100"/>
            <a:ext cx="4060471"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Hybrid Storage Pool</a:t>
            </a:r>
          </a:p>
        </p:txBody>
      </p:sp>
      <p:grpSp>
        <p:nvGrpSpPr>
          <p:cNvPr id="2" name="Gruppierung 1"/>
          <p:cNvGrpSpPr/>
          <p:nvPr/>
        </p:nvGrpSpPr>
        <p:grpSpPr>
          <a:xfrm>
            <a:off x="354712" y="1284307"/>
            <a:ext cx="11692101" cy="4931141"/>
            <a:chOff x="354713" y="1284308"/>
            <a:chExt cx="8601930" cy="3627862"/>
          </a:xfrm>
        </p:grpSpPr>
        <p:sp>
          <p:nvSpPr>
            <p:cNvPr id="10" name="TextBox 11"/>
            <p:cNvSpPr txBox="1"/>
            <p:nvPr/>
          </p:nvSpPr>
          <p:spPr>
            <a:xfrm>
              <a:off x="1254078" y="1541399"/>
              <a:ext cx="1191253" cy="246221"/>
            </a:xfrm>
            <a:prstGeom prst="rect">
              <a:avLst/>
            </a:prstGeom>
            <a:noFill/>
          </p:spPr>
          <p:txBody>
            <a:bodyPr wrap="square" rtlCol="0">
              <a:spAutoFit/>
            </a:bodyPr>
            <a:lstStyle/>
            <a:p>
              <a:pPr algn="ctr"/>
              <a:r>
                <a:rPr lang="en-US" sz="1000" dirty="0" err="1" smtClean="0">
                  <a:solidFill>
                    <a:schemeClr val="tx1">
                      <a:lumMod val="50000"/>
                      <a:lumOff val="50000"/>
                    </a:schemeClr>
                  </a:solidFill>
                </a:rPr>
                <a:t>DataCenter</a:t>
              </a:r>
              <a:r>
                <a:rPr lang="en-US" sz="1000" dirty="0" smtClean="0">
                  <a:solidFill>
                    <a:schemeClr val="tx1">
                      <a:lumMod val="50000"/>
                      <a:lumOff val="50000"/>
                    </a:schemeClr>
                  </a:solidFill>
                </a:rPr>
                <a:t> A</a:t>
              </a:r>
              <a:endParaRPr lang="en-US" sz="1000" dirty="0">
                <a:solidFill>
                  <a:schemeClr val="tx1">
                    <a:lumMod val="50000"/>
                    <a:lumOff val="50000"/>
                  </a:schemeClr>
                </a:solidFill>
              </a:endParaRPr>
            </a:p>
          </p:txBody>
        </p:sp>
        <p:sp>
          <p:nvSpPr>
            <p:cNvPr id="11" name="TextBox 12"/>
            <p:cNvSpPr txBox="1"/>
            <p:nvPr/>
          </p:nvSpPr>
          <p:spPr>
            <a:xfrm>
              <a:off x="2604076" y="1544333"/>
              <a:ext cx="1191253" cy="246221"/>
            </a:xfrm>
            <a:prstGeom prst="rect">
              <a:avLst/>
            </a:prstGeom>
            <a:noFill/>
          </p:spPr>
          <p:txBody>
            <a:bodyPr wrap="square" rtlCol="0">
              <a:spAutoFit/>
            </a:bodyPr>
            <a:lstStyle/>
            <a:p>
              <a:pPr algn="ctr"/>
              <a:r>
                <a:rPr lang="en-US" sz="1000" dirty="0" err="1" smtClean="0">
                  <a:solidFill>
                    <a:schemeClr val="tx1">
                      <a:lumMod val="50000"/>
                      <a:lumOff val="50000"/>
                    </a:schemeClr>
                  </a:solidFill>
                </a:rPr>
                <a:t>DataCenter</a:t>
              </a:r>
              <a:r>
                <a:rPr lang="en-US" sz="1000" dirty="0" smtClean="0">
                  <a:solidFill>
                    <a:schemeClr val="tx1">
                      <a:lumMod val="50000"/>
                      <a:lumOff val="50000"/>
                    </a:schemeClr>
                  </a:solidFill>
                </a:rPr>
                <a:t> B</a:t>
              </a:r>
              <a:endParaRPr lang="en-US" sz="1000" dirty="0">
                <a:solidFill>
                  <a:schemeClr val="tx1">
                    <a:lumMod val="50000"/>
                    <a:lumOff val="50000"/>
                  </a:schemeClr>
                </a:solidFill>
              </a:endParaRPr>
            </a:p>
          </p:txBody>
        </p:sp>
        <p:sp>
          <p:nvSpPr>
            <p:cNvPr id="12" name="TextBox 13"/>
            <p:cNvSpPr txBox="1"/>
            <p:nvPr/>
          </p:nvSpPr>
          <p:spPr>
            <a:xfrm>
              <a:off x="1904296" y="1284308"/>
              <a:ext cx="1191253" cy="246221"/>
            </a:xfrm>
            <a:prstGeom prst="rect">
              <a:avLst/>
            </a:prstGeom>
            <a:noFill/>
          </p:spPr>
          <p:txBody>
            <a:bodyPr wrap="square" rtlCol="0">
              <a:spAutoFit/>
            </a:bodyPr>
            <a:lstStyle/>
            <a:p>
              <a:pPr algn="ctr"/>
              <a:r>
                <a:rPr lang="en-US" sz="1000" dirty="0" smtClean="0">
                  <a:solidFill>
                    <a:schemeClr val="tx1">
                      <a:lumMod val="50000"/>
                      <a:lumOff val="50000"/>
                    </a:schemeClr>
                  </a:solidFill>
                </a:rPr>
                <a:t>Up to 50km</a:t>
              </a:r>
              <a:endParaRPr lang="en-US" sz="1000" dirty="0">
                <a:solidFill>
                  <a:schemeClr val="tx1">
                    <a:lumMod val="50000"/>
                    <a:lumOff val="50000"/>
                  </a:schemeClr>
                </a:solidFill>
              </a:endParaRPr>
            </a:p>
          </p:txBody>
        </p:sp>
        <p:sp>
          <p:nvSpPr>
            <p:cNvPr id="13" name="TextBox 16"/>
            <p:cNvSpPr txBox="1"/>
            <p:nvPr/>
          </p:nvSpPr>
          <p:spPr>
            <a:xfrm>
              <a:off x="354713" y="1874124"/>
              <a:ext cx="1191253" cy="246221"/>
            </a:xfrm>
            <a:prstGeom prst="rect">
              <a:avLst/>
            </a:prstGeom>
            <a:noFill/>
          </p:spPr>
          <p:txBody>
            <a:bodyPr wrap="square" rtlCol="0">
              <a:spAutoFit/>
            </a:bodyPr>
            <a:lstStyle/>
            <a:p>
              <a:r>
                <a:rPr lang="en-US" sz="1000" dirty="0" smtClean="0">
                  <a:solidFill>
                    <a:schemeClr val="tx1">
                      <a:lumMod val="50000"/>
                      <a:lumOff val="50000"/>
                    </a:schemeClr>
                  </a:solidFill>
                </a:rPr>
                <a:t>Controller</a:t>
              </a:r>
              <a:endParaRPr lang="en-US" sz="1000" dirty="0">
                <a:solidFill>
                  <a:schemeClr val="tx1">
                    <a:lumMod val="50000"/>
                    <a:lumOff val="50000"/>
                  </a:schemeClr>
                </a:solidFill>
              </a:endParaRPr>
            </a:p>
          </p:txBody>
        </p:sp>
        <p:sp>
          <p:nvSpPr>
            <p:cNvPr id="14" name="TextBox 17"/>
            <p:cNvSpPr txBox="1"/>
            <p:nvPr/>
          </p:nvSpPr>
          <p:spPr>
            <a:xfrm>
              <a:off x="354713" y="2272341"/>
              <a:ext cx="1191253" cy="246221"/>
            </a:xfrm>
            <a:prstGeom prst="rect">
              <a:avLst/>
            </a:prstGeom>
            <a:noFill/>
          </p:spPr>
          <p:txBody>
            <a:bodyPr wrap="square" rtlCol="0">
              <a:spAutoFit/>
            </a:bodyPr>
            <a:lstStyle/>
            <a:p>
              <a:r>
                <a:rPr lang="en-US" sz="1000" dirty="0" err="1" smtClean="0">
                  <a:solidFill>
                    <a:schemeClr val="tx1">
                      <a:lumMod val="50000"/>
                      <a:lumOff val="50000"/>
                    </a:schemeClr>
                  </a:solidFill>
                </a:rPr>
                <a:t>FibreBridge</a:t>
              </a:r>
              <a:endParaRPr lang="en-US" sz="1000" dirty="0">
                <a:solidFill>
                  <a:schemeClr val="tx1">
                    <a:lumMod val="50000"/>
                    <a:lumOff val="50000"/>
                  </a:schemeClr>
                </a:solidFill>
              </a:endParaRPr>
            </a:p>
          </p:txBody>
        </p:sp>
        <p:sp>
          <p:nvSpPr>
            <p:cNvPr id="15" name="TextBox 18"/>
            <p:cNvSpPr txBox="1"/>
            <p:nvPr/>
          </p:nvSpPr>
          <p:spPr>
            <a:xfrm>
              <a:off x="354713" y="2694845"/>
              <a:ext cx="1191253" cy="246221"/>
            </a:xfrm>
            <a:prstGeom prst="rect">
              <a:avLst/>
            </a:prstGeom>
            <a:noFill/>
          </p:spPr>
          <p:txBody>
            <a:bodyPr wrap="square" rtlCol="0">
              <a:spAutoFit/>
            </a:bodyPr>
            <a:lstStyle/>
            <a:p>
              <a:r>
                <a:rPr lang="en-US" sz="1000" dirty="0" smtClean="0">
                  <a:solidFill>
                    <a:schemeClr val="tx1">
                      <a:lumMod val="50000"/>
                      <a:lumOff val="50000"/>
                    </a:schemeClr>
                  </a:solidFill>
                </a:rPr>
                <a:t>JBODs</a:t>
              </a:r>
              <a:endParaRPr lang="en-US" sz="1000" dirty="0">
                <a:solidFill>
                  <a:schemeClr val="tx1">
                    <a:lumMod val="50000"/>
                    <a:lumOff val="50000"/>
                  </a:schemeClr>
                </a:solidFill>
              </a:endParaRPr>
            </a:p>
          </p:txBody>
        </p:sp>
        <p:sp>
          <p:nvSpPr>
            <p:cNvPr id="16" name="TextBox 19"/>
            <p:cNvSpPr txBox="1"/>
            <p:nvPr/>
          </p:nvSpPr>
          <p:spPr>
            <a:xfrm>
              <a:off x="892147" y="3773238"/>
              <a:ext cx="3699996" cy="877163"/>
            </a:xfrm>
            <a:prstGeom prst="rect">
              <a:avLst/>
            </a:prstGeom>
            <a:noFill/>
          </p:spPr>
          <p:txBody>
            <a:bodyPr wrap="square" rtlCol="0">
              <a:spAutoFit/>
            </a:bodyPr>
            <a:lstStyle/>
            <a:p>
              <a:pPr marL="325350">
                <a:buClr>
                  <a:srgbClr val="ED6906"/>
                </a:buClr>
              </a:pPr>
              <a:r>
                <a:rPr lang="en-US" sz="1400" dirty="0" smtClean="0">
                  <a:solidFill>
                    <a:srgbClr val="ED6906"/>
                  </a:solidFill>
                </a:rPr>
                <a:t>Benefits</a:t>
              </a:r>
            </a:p>
            <a:p>
              <a:pPr marL="325350">
                <a:lnSpc>
                  <a:spcPct val="50000"/>
                </a:lnSpc>
                <a:buClr>
                  <a:srgbClr val="ED6906"/>
                </a:buClr>
              </a:pPr>
              <a:endParaRPr lang="en-US" sz="1400" dirty="0" smtClean="0">
                <a:solidFill>
                  <a:srgbClr val="E95924"/>
                </a:solidFill>
              </a:endParaRPr>
            </a:p>
            <a:p>
              <a:pPr marL="496800" indent="-171450">
                <a:buClr>
                  <a:srgbClr val="ED6906"/>
                </a:buClr>
                <a:buFont typeface="Lucida Grande"/>
                <a:buChar char="-"/>
              </a:pPr>
              <a:r>
                <a:rPr lang="en-US" sz="1000" dirty="0" smtClean="0">
                  <a:solidFill>
                    <a:srgbClr val="737373"/>
                  </a:solidFill>
                </a:rPr>
                <a:t>Write cache for sync IO mirrored in JBODs</a:t>
              </a:r>
            </a:p>
            <a:p>
              <a:pPr marL="496800" indent="-171450">
                <a:buClr>
                  <a:srgbClr val="ED6906"/>
                </a:buClr>
                <a:buFont typeface="Lucida Grande"/>
                <a:buChar char="-"/>
              </a:pPr>
              <a:r>
                <a:rPr lang="en-US" sz="1000" dirty="0" smtClean="0">
                  <a:solidFill>
                    <a:srgbClr val="737373"/>
                  </a:solidFill>
                </a:rPr>
                <a:t>No need for cache mirroring between controller</a:t>
              </a:r>
              <a:endParaRPr lang="en-US" sz="1000" dirty="0">
                <a:solidFill>
                  <a:srgbClr val="737373"/>
                </a:solidFill>
              </a:endParaRPr>
            </a:p>
            <a:p>
              <a:pPr marL="496800" indent="-171450">
                <a:spcAft>
                  <a:spcPts val="500"/>
                </a:spcAft>
                <a:buClr>
                  <a:srgbClr val="ED6906"/>
                </a:buClr>
                <a:buFont typeface="Lucida Grande"/>
                <a:buChar char="-"/>
              </a:pPr>
              <a:r>
                <a:rPr lang="en-US" sz="1000" dirty="0" smtClean="0">
                  <a:solidFill>
                    <a:srgbClr val="737373"/>
                  </a:solidFill>
                </a:rPr>
                <a:t>Full performance in case of controller failure</a:t>
              </a:r>
              <a:endParaRPr lang="en-US" sz="1000" dirty="0">
                <a:solidFill>
                  <a:srgbClr val="737373"/>
                </a:solidFill>
              </a:endParaRPr>
            </a:p>
          </p:txBody>
        </p:sp>
        <p:sp>
          <p:nvSpPr>
            <p:cNvPr id="17" name="TextBox 20"/>
            <p:cNvSpPr txBox="1"/>
            <p:nvPr/>
          </p:nvSpPr>
          <p:spPr>
            <a:xfrm>
              <a:off x="4477853" y="3773238"/>
              <a:ext cx="3187548" cy="307777"/>
            </a:xfrm>
            <a:prstGeom prst="rect">
              <a:avLst/>
            </a:prstGeom>
            <a:noFill/>
          </p:spPr>
          <p:txBody>
            <a:bodyPr wrap="square" rtlCol="0">
              <a:spAutoFit/>
            </a:bodyPr>
            <a:lstStyle/>
            <a:p>
              <a:pPr marL="325350">
                <a:buClr>
                  <a:srgbClr val="ED6906"/>
                </a:buClr>
              </a:pPr>
              <a:r>
                <a:rPr lang="en-US" sz="1400" dirty="0">
                  <a:solidFill>
                    <a:srgbClr val="ED6906"/>
                  </a:solidFill>
                </a:rPr>
                <a:t>Tiered Storage Management</a:t>
              </a:r>
            </a:p>
          </p:txBody>
        </p:sp>
        <p:sp>
          <p:nvSpPr>
            <p:cNvPr id="21" name="TextBox 21"/>
            <p:cNvSpPr txBox="1"/>
            <p:nvPr/>
          </p:nvSpPr>
          <p:spPr>
            <a:xfrm>
              <a:off x="4477853" y="4032442"/>
              <a:ext cx="3076761" cy="879728"/>
            </a:xfrm>
            <a:prstGeom prst="rect">
              <a:avLst/>
            </a:prstGeom>
            <a:noFill/>
          </p:spPr>
          <p:txBody>
            <a:bodyPr wrap="square" rtlCol="0">
              <a:spAutoFit/>
            </a:bodyPr>
            <a:lstStyle/>
            <a:p>
              <a:pPr marL="325350">
                <a:buClr>
                  <a:srgbClr val="ED6906"/>
                </a:buClr>
              </a:pPr>
              <a:r>
                <a:rPr lang="en-US" sz="1000" b="1" dirty="0" smtClean="0">
                  <a:solidFill>
                    <a:srgbClr val="737373"/>
                  </a:solidFill>
                </a:rPr>
                <a:t>Hybrid Storage Pool</a:t>
              </a:r>
            </a:p>
            <a:p>
              <a:pPr marL="496800" indent="-171450">
                <a:buClr>
                  <a:srgbClr val="ED6906"/>
                </a:buClr>
                <a:buFont typeface="Lucida Grande"/>
                <a:buChar char="-"/>
              </a:pPr>
              <a:r>
                <a:rPr lang="en-US" sz="900" dirty="0" smtClean="0">
                  <a:solidFill>
                    <a:srgbClr val="737373"/>
                  </a:solidFill>
                </a:rPr>
                <a:t>ARC – Adaptive Replacement Cache</a:t>
              </a:r>
              <a:endParaRPr lang="en-US" sz="900" dirty="0">
                <a:solidFill>
                  <a:srgbClr val="737373"/>
                </a:solidFill>
              </a:endParaRPr>
            </a:p>
            <a:p>
              <a:pPr marL="496800" indent="-171450">
                <a:buClr>
                  <a:srgbClr val="ED6906"/>
                </a:buClr>
                <a:buFont typeface="Lucida Grande"/>
                <a:buChar char="-"/>
              </a:pPr>
              <a:r>
                <a:rPr lang="en-US" sz="900" dirty="0" smtClean="0">
                  <a:solidFill>
                    <a:srgbClr val="737373"/>
                  </a:solidFill>
                </a:rPr>
                <a:t>L2ARC – Level Two Adaptive Replacement</a:t>
              </a:r>
              <a:endParaRPr lang="en-US" sz="900" dirty="0">
                <a:solidFill>
                  <a:srgbClr val="737373"/>
                </a:solidFill>
              </a:endParaRPr>
            </a:p>
            <a:p>
              <a:pPr marL="496800" indent="-171450">
                <a:spcAft>
                  <a:spcPts val="500"/>
                </a:spcAft>
                <a:buClr>
                  <a:srgbClr val="ED6906"/>
                </a:buClr>
                <a:buFont typeface="Lucida Grande"/>
                <a:buChar char="-"/>
              </a:pPr>
              <a:r>
                <a:rPr lang="en-US" sz="900" dirty="0" smtClean="0">
                  <a:solidFill>
                    <a:srgbClr val="737373"/>
                  </a:solidFill>
                </a:rPr>
                <a:t>ZIL – ZFS Intent Log</a:t>
              </a:r>
              <a:endParaRPr lang="en-US" sz="900" dirty="0">
                <a:solidFill>
                  <a:srgbClr val="737373"/>
                </a:solidFill>
              </a:endParaRPr>
            </a:p>
            <a:p>
              <a:pPr marL="325350">
                <a:buClr>
                  <a:srgbClr val="ED6906"/>
                </a:buClr>
              </a:pPr>
              <a:endParaRPr lang="en-US" sz="1000" dirty="0">
                <a:solidFill>
                  <a:srgbClr val="737373"/>
                </a:solidFill>
              </a:endParaRPr>
            </a:p>
          </p:txBody>
        </p:sp>
        <p:pic>
          <p:nvPicPr>
            <p:cNvPr id="22" name="Grafik 7"/>
            <p:cNvPicPr>
              <a:picLocks noChangeAspect="1"/>
            </p:cNvPicPr>
            <p:nvPr/>
          </p:nvPicPr>
          <p:blipFill rotWithShape="1">
            <a:blip r:embed="rId3"/>
            <a:srcRect b="4400"/>
            <a:stretch/>
          </p:blipFill>
          <p:spPr>
            <a:xfrm>
              <a:off x="6554101" y="1747059"/>
              <a:ext cx="1591372" cy="1928376"/>
            </a:xfrm>
            <a:prstGeom prst="rect">
              <a:avLst/>
            </a:prstGeom>
          </p:spPr>
        </p:pic>
        <p:pic>
          <p:nvPicPr>
            <p:cNvPr id="23" name="Grafik 8"/>
            <p:cNvPicPr>
              <a:picLocks noChangeAspect="1"/>
            </p:cNvPicPr>
            <p:nvPr/>
          </p:nvPicPr>
          <p:blipFill rotWithShape="1">
            <a:blip r:embed="rId4"/>
            <a:srcRect b="4416"/>
            <a:stretch/>
          </p:blipFill>
          <p:spPr>
            <a:xfrm>
              <a:off x="4836146" y="1756312"/>
              <a:ext cx="1552814" cy="1921503"/>
            </a:xfrm>
            <a:prstGeom prst="rect">
              <a:avLst/>
            </a:prstGeom>
          </p:spPr>
        </p:pic>
        <p:pic>
          <p:nvPicPr>
            <p:cNvPr id="24" name="Grafik 9"/>
            <p:cNvPicPr>
              <a:picLocks noChangeAspect="1"/>
            </p:cNvPicPr>
            <p:nvPr/>
          </p:nvPicPr>
          <p:blipFill>
            <a:blip r:embed="rId5"/>
            <a:stretch>
              <a:fillRect/>
            </a:stretch>
          </p:blipFill>
          <p:spPr>
            <a:xfrm>
              <a:off x="1235441" y="1842458"/>
              <a:ext cx="2596730" cy="1775733"/>
            </a:xfrm>
            <a:prstGeom prst="rect">
              <a:avLst/>
            </a:prstGeom>
          </p:spPr>
        </p:pic>
        <p:cxnSp>
          <p:nvCxnSpPr>
            <p:cNvPr id="25" name="Gerade Verbindung mit Pfeil 24"/>
            <p:cNvCxnSpPr/>
            <p:nvPr/>
          </p:nvCxnSpPr>
          <p:spPr>
            <a:xfrm>
              <a:off x="1714500" y="1492429"/>
              <a:ext cx="1631950" cy="0"/>
            </a:xfrm>
            <a:prstGeom prst="straightConnector1">
              <a:avLst/>
            </a:prstGeom>
            <a:ln w="19050">
              <a:solidFill>
                <a:srgbClr val="C00000"/>
              </a:solidFill>
              <a:prstDash val="sys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3"/>
            <p:cNvCxnSpPr/>
            <p:nvPr/>
          </p:nvCxnSpPr>
          <p:spPr>
            <a:xfrm>
              <a:off x="354713" y="2557835"/>
              <a:ext cx="8262237" cy="0"/>
            </a:xfrm>
            <a:prstGeom prst="line">
              <a:avLst/>
            </a:prstGeom>
            <a:ln w="952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810217" y="1919931"/>
              <a:ext cx="1112690" cy="153888"/>
            </a:xfrm>
            <a:prstGeom prst="rect">
              <a:avLst/>
            </a:prstGeom>
            <a:noFill/>
          </p:spPr>
          <p:txBody>
            <a:bodyPr wrap="square" lIns="0" tIns="0" rIns="0" bIns="0" rtlCol="0">
              <a:spAutoFit/>
            </a:bodyPr>
            <a:lstStyle/>
            <a:p>
              <a:r>
                <a:rPr lang="en-US" sz="1000" b="1" dirty="0">
                  <a:solidFill>
                    <a:srgbClr val="737373"/>
                  </a:solidFill>
                </a:rPr>
                <a:t>Best </a:t>
              </a:r>
              <a:r>
                <a:rPr lang="en-US" sz="1000" b="1" dirty="0" smtClean="0">
                  <a:solidFill>
                    <a:srgbClr val="737373"/>
                  </a:solidFill>
                </a:rPr>
                <a:t>possible value:</a:t>
              </a:r>
              <a:endParaRPr lang="en-US" sz="1000" b="1" dirty="0">
                <a:solidFill>
                  <a:srgbClr val="737373"/>
                </a:solidFill>
              </a:endParaRPr>
            </a:p>
          </p:txBody>
        </p:sp>
        <p:grpSp>
          <p:nvGrpSpPr>
            <p:cNvPr id="28" name="Gruppieren 39"/>
            <p:cNvGrpSpPr/>
            <p:nvPr/>
          </p:nvGrpSpPr>
          <p:grpSpPr>
            <a:xfrm>
              <a:off x="8387897" y="2149230"/>
              <a:ext cx="446081" cy="246221"/>
              <a:chOff x="8080443" y="2207595"/>
              <a:chExt cx="446081" cy="246221"/>
            </a:xfrm>
          </p:grpSpPr>
          <p:cxnSp>
            <p:nvCxnSpPr>
              <p:cNvPr id="29" name="Gerade Verbindung mit Pfeil 28"/>
              <p:cNvCxnSpPr/>
              <p:nvPr/>
            </p:nvCxnSpPr>
            <p:spPr>
              <a:xfrm>
                <a:off x="8080443" y="2243138"/>
                <a:ext cx="0" cy="169321"/>
              </a:xfrm>
              <a:prstGeom prst="straightConnector1">
                <a:avLst/>
              </a:prstGeom>
              <a:ln>
                <a:solidFill>
                  <a:srgbClr val="E76F1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flipV="1">
                <a:off x="8145294" y="2243138"/>
                <a:ext cx="0" cy="169321"/>
              </a:xfrm>
              <a:prstGeom prst="straightConnector1">
                <a:avLst/>
              </a:prstGeom>
              <a:ln>
                <a:solidFill>
                  <a:srgbClr val="E76F1C"/>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26"/>
              <p:cNvSpPr txBox="1"/>
              <p:nvPr/>
            </p:nvSpPr>
            <p:spPr>
              <a:xfrm>
                <a:off x="8288390" y="2207595"/>
                <a:ext cx="238134" cy="246221"/>
              </a:xfrm>
              <a:prstGeom prst="rect">
                <a:avLst/>
              </a:prstGeom>
              <a:noFill/>
              <a:effectLst/>
            </p:spPr>
            <p:txBody>
              <a:bodyPr wrap="square" lIns="0" tIns="0" rIns="0" bIns="0" rtlCol="0">
                <a:spAutoFit/>
              </a:bodyPr>
              <a:lstStyle/>
              <a:p>
                <a:r>
                  <a:rPr lang="en-US" sz="1600" dirty="0" smtClean="0">
                    <a:solidFill>
                      <a:srgbClr val="E76F1C"/>
                    </a:solidFill>
                  </a:rPr>
                  <a:t>/ €</a:t>
                </a:r>
              </a:p>
            </p:txBody>
          </p:sp>
        </p:grpSp>
        <p:grpSp>
          <p:nvGrpSpPr>
            <p:cNvPr id="32" name="Gruppieren 40"/>
            <p:cNvGrpSpPr/>
            <p:nvPr/>
          </p:nvGrpSpPr>
          <p:grpSpPr>
            <a:xfrm>
              <a:off x="8372591" y="3307860"/>
              <a:ext cx="461387" cy="246221"/>
              <a:chOff x="8317489" y="3366225"/>
              <a:chExt cx="461387" cy="246221"/>
            </a:xfrm>
          </p:grpSpPr>
          <p:sp>
            <p:nvSpPr>
              <p:cNvPr id="33" name="TextBox 26"/>
              <p:cNvSpPr txBox="1"/>
              <p:nvPr/>
            </p:nvSpPr>
            <p:spPr>
              <a:xfrm>
                <a:off x="8540742" y="3366225"/>
                <a:ext cx="238134" cy="246221"/>
              </a:xfrm>
              <a:prstGeom prst="rect">
                <a:avLst/>
              </a:prstGeom>
              <a:noFill/>
              <a:effectLst/>
            </p:spPr>
            <p:txBody>
              <a:bodyPr wrap="square" lIns="0" tIns="0" rIns="0" bIns="0" rtlCol="0">
                <a:spAutoFit/>
              </a:bodyPr>
              <a:lstStyle/>
              <a:p>
                <a:r>
                  <a:rPr lang="en-US" sz="1600" dirty="0" smtClean="0">
                    <a:solidFill>
                      <a:srgbClr val="E76F1C"/>
                    </a:solidFill>
                  </a:rPr>
                  <a:t>/ €</a:t>
                </a:r>
              </a:p>
            </p:txBody>
          </p:sp>
          <p:sp>
            <p:nvSpPr>
              <p:cNvPr id="34" name="Zylinder 33"/>
              <p:cNvSpPr/>
              <p:nvPr/>
            </p:nvSpPr>
            <p:spPr>
              <a:xfrm>
                <a:off x="8317489" y="3426976"/>
                <a:ext cx="138257" cy="154299"/>
              </a:xfrm>
              <a:prstGeom prst="can">
                <a:avLst/>
              </a:prstGeom>
              <a:solidFill>
                <a:srgbClr val="E76F1C"/>
              </a:solidFill>
              <a:ln w="635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grpSp>
        <p:sp>
          <p:nvSpPr>
            <p:cNvPr id="35" name="Textfeld 34"/>
            <p:cNvSpPr txBox="1"/>
            <p:nvPr/>
          </p:nvSpPr>
          <p:spPr>
            <a:xfrm>
              <a:off x="8097112" y="3510406"/>
              <a:ext cx="859531" cy="246221"/>
            </a:xfrm>
            <a:prstGeom prst="rect">
              <a:avLst/>
            </a:prstGeom>
            <a:noFill/>
          </p:spPr>
          <p:txBody>
            <a:bodyPr wrap="none" rtlCol="0">
              <a:spAutoFit/>
            </a:bodyPr>
            <a:lstStyle/>
            <a:p>
              <a:r>
                <a:rPr lang="de-DE" sz="1000" dirty="0" smtClean="0">
                  <a:solidFill>
                    <a:schemeClr val="tx1">
                      <a:lumMod val="50000"/>
                      <a:lumOff val="50000"/>
                    </a:schemeClr>
                  </a:solidFill>
                </a:rPr>
                <a:t>&lt; 0,08 € / GB</a:t>
              </a:r>
              <a:endParaRPr lang="de-DE" sz="1000" dirty="0">
                <a:solidFill>
                  <a:schemeClr val="tx1">
                    <a:lumMod val="50000"/>
                    <a:lumOff val="50000"/>
                  </a:schemeClr>
                </a:solidFill>
              </a:endParaRPr>
            </a:p>
          </p:txBody>
        </p:sp>
        <p:sp>
          <p:nvSpPr>
            <p:cNvPr id="36" name="Textfeld 35"/>
            <p:cNvSpPr txBox="1"/>
            <p:nvPr/>
          </p:nvSpPr>
          <p:spPr>
            <a:xfrm>
              <a:off x="8065052" y="2345825"/>
              <a:ext cx="891591" cy="246221"/>
            </a:xfrm>
            <a:prstGeom prst="rect">
              <a:avLst/>
            </a:prstGeom>
            <a:noFill/>
          </p:spPr>
          <p:txBody>
            <a:bodyPr wrap="none" rtlCol="0">
              <a:spAutoFit/>
            </a:bodyPr>
            <a:lstStyle/>
            <a:p>
              <a:r>
                <a:rPr lang="de-DE" sz="1000" dirty="0" smtClean="0">
                  <a:solidFill>
                    <a:schemeClr val="tx1">
                      <a:lumMod val="50000"/>
                      <a:lumOff val="50000"/>
                    </a:schemeClr>
                  </a:solidFill>
                </a:rPr>
                <a:t>&lt; 0,025 € / IO</a:t>
              </a:r>
              <a:endParaRPr lang="de-DE" sz="1000" dirty="0">
                <a:solidFill>
                  <a:schemeClr val="tx1">
                    <a:lumMod val="50000"/>
                    <a:lumOff val="50000"/>
                  </a:schemeClr>
                </a:solidFill>
              </a:endParaRPr>
            </a:p>
          </p:txBody>
        </p:sp>
      </p:grpSp>
    </p:spTree>
    <p:extLst>
      <p:ext uri="{BB962C8B-B14F-4D97-AF65-F5344CB8AC3E}">
        <p14:creationId xmlns:p14="http://schemas.microsoft.com/office/powerpoint/2010/main" val="142903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36346"/>
            <a:ext cx="11379200" cy="5044647"/>
          </a:xfrm>
        </p:spPr>
        <p:txBody>
          <a:bodyPr>
            <a:normAutofit fontScale="77500" lnSpcReduction="20000"/>
          </a:bodyPr>
          <a:lstStyle/>
          <a:p>
            <a:pPr marL="0" indent="0">
              <a:spcAft>
                <a:spcPts val="800"/>
              </a:spcAft>
              <a:buNone/>
            </a:pPr>
            <a:r>
              <a:rPr lang="en-US" dirty="0">
                <a:solidFill>
                  <a:schemeClr val="tx1">
                    <a:lumMod val="50000"/>
                    <a:lumOff val="50000"/>
                  </a:schemeClr>
                </a:solidFill>
                <a:latin typeface="Segoe UI" panose="020B0502040204020203" pitchFamily="34" charset="0"/>
                <a:cs typeface="Segoe UI" panose="020B0502040204020203" pitchFamily="34" charset="0"/>
              </a:rPr>
              <a:t>Accelerate storage with SSD</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Self learning Level two Adaptive Replacement Cache (L2ARC)</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Write Cache: ZIL – ZFS Intent Log</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Intelligent </a:t>
            </a:r>
            <a:r>
              <a:rPr lang="en-US" dirty="0" smtClean="0">
                <a:solidFill>
                  <a:schemeClr val="tx1">
                    <a:lumMod val="50000"/>
                    <a:lumOff val="50000"/>
                  </a:schemeClr>
                </a:solidFill>
                <a:latin typeface="Segoe UI" panose="020B0502040204020203" pitchFamily="34" charset="0"/>
                <a:cs typeface="Segoe UI" panose="020B0502040204020203" pitchFamily="34" charset="0"/>
              </a:rPr>
              <a:t>prefetching </a:t>
            </a:r>
            <a:r>
              <a:rPr lang="en-US" dirty="0">
                <a:solidFill>
                  <a:schemeClr val="tx1">
                    <a:lumMod val="50000"/>
                    <a:lumOff val="50000"/>
                  </a:schemeClr>
                </a:solidFill>
                <a:latin typeface="Segoe UI" panose="020B0502040204020203" pitchFamily="34" charset="0"/>
                <a:cs typeface="Segoe UI" panose="020B0502040204020203" pitchFamily="34" charset="0"/>
              </a:rPr>
              <a:t>algorithms</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O</a:t>
            </a:r>
            <a:r>
              <a:rPr lang="en-US" dirty="0" smtClean="0">
                <a:solidFill>
                  <a:schemeClr val="tx1">
                    <a:lumMod val="50000"/>
                    <a:lumOff val="50000"/>
                  </a:schemeClr>
                </a:solidFill>
                <a:latin typeface="Segoe UI" panose="020B0502040204020203" pitchFamily="34" charset="0"/>
                <a:cs typeface="Segoe UI" panose="020B0502040204020203" pitchFamily="34" charset="0"/>
              </a:rPr>
              <a:t>nly </a:t>
            </a:r>
            <a:r>
              <a:rPr lang="en-US" dirty="0">
                <a:solidFill>
                  <a:schemeClr val="tx1">
                    <a:lumMod val="50000"/>
                    <a:lumOff val="50000"/>
                  </a:schemeClr>
                </a:solidFill>
                <a:latin typeface="Segoe UI" panose="020B0502040204020203" pitchFamily="34" charset="0"/>
                <a:cs typeface="Segoe UI" panose="020B0502040204020203" pitchFamily="34" charset="0"/>
              </a:rPr>
              <a:t>unified storage vendor that allows RAM expansion</a:t>
            </a:r>
          </a:p>
          <a:p>
            <a:pPr marL="0" indent="0">
              <a:spcAft>
                <a:spcPts val="800"/>
              </a:spcAft>
              <a:buNone/>
            </a:pPr>
            <a:r>
              <a:rPr lang="en-US" dirty="0">
                <a:solidFill>
                  <a:schemeClr val="tx1">
                    <a:lumMod val="50000"/>
                    <a:lumOff val="50000"/>
                  </a:schemeClr>
                </a:solidFill>
                <a:latin typeface="Segoe UI" panose="020B0502040204020203" pitchFamily="34" charset="0"/>
                <a:cs typeface="Segoe UI" panose="020B0502040204020203" pitchFamily="34" charset="0"/>
              </a:rPr>
              <a:t>Decouple capacity and performance scaling</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read: RAM and SSD</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write: RAM and SSD</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capacity: NL-SAS, SAS, </a:t>
            </a:r>
            <a:r>
              <a:rPr lang="en-US" dirty="0" smtClean="0">
                <a:solidFill>
                  <a:schemeClr val="tx1">
                    <a:lumMod val="50000"/>
                    <a:lumOff val="50000"/>
                  </a:schemeClr>
                </a:solidFill>
                <a:latin typeface="Segoe UI" panose="020B0502040204020203" pitchFamily="34" charset="0"/>
                <a:cs typeface="Segoe UI" panose="020B0502040204020203" pitchFamily="34" charset="0"/>
              </a:rPr>
              <a:t>SSD</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marL="0" indent="0">
              <a:spcAft>
                <a:spcPts val="800"/>
              </a:spcAft>
              <a:buNone/>
            </a:pPr>
            <a:r>
              <a:rPr lang="en-US" dirty="0">
                <a:solidFill>
                  <a:schemeClr val="tx1">
                    <a:lumMod val="50000"/>
                    <a:lumOff val="50000"/>
                  </a:schemeClr>
                </a:solidFill>
                <a:latin typeface="Segoe UI" panose="020B0502040204020203" pitchFamily="34" charset="0"/>
                <a:cs typeface="Segoe UI" panose="020B0502040204020203" pitchFamily="34" charset="0"/>
              </a:rPr>
              <a:t>Ideally for virtual server and desktop environments </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Add write optimized low latency log devices</a:t>
            </a: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Synchronous writes are typically NFS and </a:t>
            </a:r>
            <a:r>
              <a:rPr lang="en-US" dirty="0" err="1">
                <a:solidFill>
                  <a:schemeClr val="tx1">
                    <a:lumMod val="50000"/>
                    <a:lumOff val="50000"/>
                  </a:schemeClr>
                </a:solidFill>
                <a:latin typeface="Segoe UI" panose="020B0502040204020203" pitchFamily="34" charset="0"/>
                <a:cs typeface="Segoe UI" panose="020B0502040204020203" pitchFamily="34" charset="0"/>
              </a:rPr>
              <a:t>iSCSI</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lvl="1">
              <a:spcAft>
                <a:spcPts val="800"/>
              </a:spcAft>
            </a:pPr>
            <a:r>
              <a:rPr lang="en-US" dirty="0">
                <a:solidFill>
                  <a:schemeClr val="tx1">
                    <a:lumMod val="50000"/>
                    <a:lumOff val="50000"/>
                  </a:schemeClr>
                </a:solidFill>
                <a:latin typeface="Segoe UI" panose="020B0502040204020203" pitchFamily="34" charset="0"/>
                <a:cs typeface="Segoe UI" panose="020B0502040204020203" pitchFamily="34" charset="0"/>
              </a:rPr>
              <a:t>Add write performance as needed by extending the number of log </a:t>
            </a:r>
            <a:r>
              <a:rPr lang="en-US" dirty="0" smtClean="0">
                <a:solidFill>
                  <a:schemeClr val="tx1">
                    <a:lumMod val="50000"/>
                    <a:lumOff val="50000"/>
                  </a:schemeClr>
                </a:solidFill>
                <a:latin typeface="Segoe UI" panose="020B0502040204020203" pitchFamily="34" charset="0"/>
                <a:cs typeface="Segoe UI" panose="020B0502040204020203" pitchFamily="34" charset="0"/>
              </a:rPr>
              <a:t>devices</a:t>
            </a:r>
            <a:endParaRPr lang="en-US"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4" name="Textfeld 3"/>
          <p:cNvSpPr txBox="1"/>
          <p:nvPr/>
        </p:nvSpPr>
        <p:spPr>
          <a:xfrm>
            <a:off x="292100" y="292100"/>
            <a:ext cx="4060471"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Hybrid Storage Pool</a:t>
            </a:r>
          </a:p>
        </p:txBody>
      </p:sp>
    </p:spTree>
    <p:extLst>
      <p:ext uri="{BB962C8B-B14F-4D97-AF65-F5344CB8AC3E}">
        <p14:creationId xmlns:p14="http://schemas.microsoft.com/office/powerpoint/2010/main" val="16656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3"/>
          <p:cNvGraphicFramePr>
            <a:graphicFrameLocks noGrp="1"/>
          </p:cNvGraphicFramePr>
          <p:nvPr>
            <p:ph idx="1"/>
            <p:extLst/>
          </p:nvPr>
        </p:nvGraphicFramePr>
        <p:xfrm>
          <a:off x="7190158" y="1295522"/>
          <a:ext cx="4470400"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JL-RECHTS 5"/>
          <p:cNvSpPr/>
          <p:nvPr/>
        </p:nvSpPr>
        <p:spPr bwMode="gray">
          <a:xfrm rot="5400000">
            <a:off x="9058034" y="1899138"/>
            <a:ext cx="1062892" cy="328246"/>
          </a:xfrm>
          <a:prstGeom prst="rightArrow">
            <a:avLst/>
          </a:prstGeom>
          <a:gradFill flip="none" rotWithShape="1">
            <a:gsLst>
              <a:gs pos="0">
                <a:schemeClr val="tx2">
                  <a:lumMod val="20000"/>
                  <a:lumOff val="80000"/>
                </a:schemeClr>
              </a:gs>
              <a:gs pos="51000">
                <a:schemeClr val="bg1"/>
              </a:gs>
            </a:gsLst>
            <a:lin ang="16200000" scaled="0"/>
            <a:tileRect/>
          </a:gradFill>
          <a:ln w="12700" cap="flat" cmpd="sng" algn="ctr">
            <a:solidFill>
              <a:srgbClr val="DD6F19"/>
            </a:solidFill>
            <a:prstDash val="solid"/>
            <a:round/>
            <a:headEnd type="none" w="med" len="med"/>
            <a:tailEnd type="none" w="med" len="med"/>
          </a:ln>
          <a:effectLst>
            <a:outerShdw blurRad="76200" dist="50800" dir="2700000">
              <a:srgbClr val="000000">
                <a:alpha val="35000"/>
              </a:srgbClr>
            </a:outerShdw>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7" name="PIJL-RECHTS 6"/>
          <p:cNvSpPr/>
          <p:nvPr/>
        </p:nvSpPr>
        <p:spPr bwMode="gray">
          <a:xfrm rot="5400000">
            <a:off x="9058034" y="3247291"/>
            <a:ext cx="1062892" cy="328246"/>
          </a:xfrm>
          <a:prstGeom prst="rightArrow">
            <a:avLst/>
          </a:prstGeom>
          <a:gradFill flip="none" rotWithShape="1">
            <a:gsLst>
              <a:gs pos="0">
                <a:schemeClr val="tx2">
                  <a:lumMod val="20000"/>
                  <a:lumOff val="80000"/>
                </a:schemeClr>
              </a:gs>
              <a:gs pos="51000">
                <a:schemeClr val="bg1"/>
              </a:gs>
            </a:gsLst>
            <a:lin ang="16200000" scaled="0"/>
            <a:tileRect/>
          </a:gradFill>
          <a:ln w="12700" cap="flat" cmpd="sng" algn="ctr">
            <a:solidFill>
              <a:srgbClr val="DD6F19"/>
            </a:solidFill>
            <a:prstDash val="solid"/>
            <a:round/>
            <a:headEnd type="none" w="med" len="med"/>
            <a:tailEnd type="none" w="med" len="med"/>
          </a:ln>
          <a:effectLst>
            <a:outerShdw blurRad="76200" dist="50800" dir="2700000">
              <a:srgbClr val="000000">
                <a:alpha val="35000"/>
              </a:srgbClr>
            </a:outerShdw>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8" name="Gebogen PIJL-OMHOOG 7"/>
          <p:cNvSpPr/>
          <p:nvPr/>
        </p:nvSpPr>
        <p:spPr bwMode="gray">
          <a:xfrm flipH="1">
            <a:off x="8565666" y="1645137"/>
            <a:ext cx="687754" cy="2297723"/>
          </a:xfrm>
          <a:prstGeom prst="bentUpArrow">
            <a:avLst>
              <a:gd name="adj1" fmla="val 25000"/>
              <a:gd name="adj2" fmla="val 23925"/>
              <a:gd name="adj3" fmla="val 25000"/>
            </a:avLst>
          </a:prstGeom>
          <a:gradFill flip="none" rotWithShape="1">
            <a:gsLst>
              <a:gs pos="0">
                <a:schemeClr val="tx2">
                  <a:lumMod val="20000"/>
                  <a:lumOff val="80000"/>
                </a:schemeClr>
              </a:gs>
              <a:gs pos="51000">
                <a:schemeClr val="bg1"/>
              </a:gs>
            </a:gsLst>
            <a:lin ang="16200000" scaled="0"/>
            <a:tileRect/>
          </a:gradFill>
          <a:ln w="12700" cap="flat" cmpd="sng" algn="ctr">
            <a:solidFill>
              <a:srgbClr val="DD6F19"/>
            </a:solidFill>
            <a:prstDash val="solid"/>
            <a:round/>
            <a:headEnd type="none" w="med" len="med"/>
            <a:tailEnd type="none" w="med" len="med"/>
          </a:ln>
          <a:effectLst>
            <a:outerShdw blurRad="76200" dist="50800" dir="2700000">
              <a:srgbClr val="000000">
                <a:alpha val="35000"/>
              </a:srgbClr>
            </a:outerShdw>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0" name="PIJL-RECHTS 9"/>
          <p:cNvSpPr/>
          <p:nvPr/>
        </p:nvSpPr>
        <p:spPr bwMode="gray">
          <a:xfrm rot="5400000">
            <a:off x="9460525" y="3634153"/>
            <a:ext cx="2407139" cy="328246"/>
          </a:xfrm>
          <a:prstGeom prst="rightArrow">
            <a:avLst/>
          </a:prstGeom>
          <a:gradFill flip="none" rotWithShape="1">
            <a:gsLst>
              <a:gs pos="0">
                <a:schemeClr val="tx2">
                  <a:lumMod val="20000"/>
                  <a:lumOff val="80000"/>
                </a:schemeClr>
              </a:gs>
              <a:gs pos="51000">
                <a:schemeClr val="bg1"/>
              </a:gs>
            </a:gsLst>
            <a:lin ang="16200000" scaled="0"/>
            <a:tileRect/>
          </a:gradFill>
          <a:ln w="12700" cap="flat" cmpd="sng" algn="ctr">
            <a:solidFill>
              <a:srgbClr val="DD6F19"/>
            </a:solidFill>
            <a:prstDash val="solid"/>
            <a:round/>
            <a:headEnd type="none" w="med" len="med"/>
            <a:tailEnd type="none" w="med" len="med"/>
          </a:ln>
          <a:effectLst>
            <a:outerShdw blurRad="76200" dist="50800" dir="2700000">
              <a:srgbClr val="000000">
                <a:alpha val="35000"/>
              </a:srgbClr>
            </a:outerShdw>
          </a:effectLst>
        </p:spPr>
        <p:txBody>
          <a:bodyPr vert="horz" wrap="square" lIns="91440" tIns="45720" rIns="91440" bIns="137160" numCol="1" rtlCol="0" anchor="ctr" anchorCtr="0" compatLnSpc="1">
            <a:prstTxWarp prst="textNoShape">
              <a:avLst/>
            </a:prstTxWarp>
          </a:bodyPr>
          <a:lstStyle/>
          <a:p>
            <a:pPr algn="ctr"/>
            <a:endParaRPr lang="nl-NL" sz="2000" dirty="0" smtClean="0">
              <a:solidFill>
                <a:schemeClr val="tx1">
                  <a:lumMod val="65000"/>
                  <a:lumOff val="35000"/>
                </a:schemeClr>
              </a:solidFill>
              <a:latin typeface="Calibri"/>
              <a:cs typeface="Calibri"/>
            </a:endParaRPr>
          </a:p>
        </p:txBody>
      </p:sp>
      <p:sp>
        <p:nvSpPr>
          <p:cNvPr id="11" name="Rechthoek 10"/>
          <p:cNvSpPr/>
          <p:nvPr/>
        </p:nvSpPr>
        <p:spPr>
          <a:xfrm>
            <a:off x="322384" y="1161340"/>
            <a:ext cx="7299570" cy="2118529"/>
          </a:xfrm>
          <a:prstGeom prst="rect">
            <a:avLst/>
          </a:prstGeom>
        </p:spPr>
        <p:txBody>
          <a:bodyPr wrap="square">
            <a:spAutoFit/>
          </a:bodyPr>
          <a:lstStyle/>
          <a:p>
            <a:pPr marL="378875" indent="-378875" fontAlgn="base">
              <a:spcAft>
                <a:spcPts val="667"/>
              </a:spcAft>
              <a:buClr>
                <a:schemeClr val="accent2"/>
              </a:buClr>
              <a:buSzPct val="60000"/>
              <a:buFont typeface="Wingdings" charset="2"/>
              <a:buChar char=""/>
            </a:pPr>
            <a:r>
              <a:rPr lang="en-US" sz="2400" dirty="0">
                <a:solidFill>
                  <a:schemeClr val="tx1">
                    <a:lumMod val="50000"/>
                    <a:lumOff val="50000"/>
                  </a:schemeClr>
                </a:solidFill>
                <a:latin typeface="Segoe UI" panose="020B0502040204020203" pitchFamily="34" charset="0"/>
                <a:ea typeface="ＭＳ Ｐゴシック" charset="-128"/>
                <a:cs typeface="Segoe UI" panose="020B0502040204020203" pitchFamily="34" charset="0"/>
                <a:sym typeface="Helvetica" pitchFamily="-84" charset="0"/>
              </a:rPr>
              <a:t>Used to satisfy synchronous write operations</a:t>
            </a:r>
          </a:p>
          <a:p>
            <a:pPr marL="378875" indent="-378875" fontAlgn="base">
              <a:spcAft>
                <a:spcPts val="667"/>
              </a:spcAft>
              <a:buClr>
                <a:schemeClr val="accent2"/>
              </a:buClr>
              <a:buSzPct val="60000"/>
              <a:buFont typeface="Wingdings" charset="2"/>
              <a:buChar char=""/>
            </a:pPr>
            <a:r>
              <a:rPr lang="en-US" sz="2400" dirty="0">
                <a:solidFill>
                  <a:schemeClr val="tx1">
                    <a:lumMod val="50000"/>
                    <a:lumOff val="50000"/>
                  </a:schemeClr>
                </a:solidFill>
                <a:latin typeface="Segoe UI" panose="020B0502040204020203" pitchFamily="34" charset="0"/>
                <a:ea typeface="ＭＳ Ｐゴシック" charset="-128"/>
                <a:cs typeface="Segoe UI" panose="020B0502040204020203" pitchFamily="34" charset="0"/>
                <a:sym typeface="Helvetica" pitchFamily="-84" charset="0"/>
              </a:rPr>
              <a:t>Exists in every pool when needed but can be sped up using Separate Log Device (SLOG)</a:t>
            </a:r>
          </a:p>
          <a:p>
            <a:pPr marL="378875" indent="-378875" fontAlgn="base">
              <a:spcAft>
                <a:spcPts val="667"/>
              </a:spcAft>
              <a:buClr>
                <a:schemeClr val="accent2"/>
              </a:buClr>
              <a:buSzPct val="60000"/>
              <a:buFont typeface="Wingdings" charset="2"/>
              <a:buChar char=""/>
            </a:pPr>
            <a:r>
              <a:rPr lang="en-US" sz="2400" dirty="0">
                <a:solidFill>
                  <a:schemeClr val="tx1">
                    <a:lumMod val="50000"/>
                    <a:lumOff val="50000"/>
                  </a:schemeClr>
                </a:solidFill>
                <a:latin typeface="Segoe UI" panose="020B0502040204020203" pitchFamily="34" charset="0"/>
                <a:ea typeface="ＭＳ Ｐゴシック" charset="-128"/>
                <a:cs typeface="Segoe UI" panose="020B0502040204020203" pitchFamily="34" charset="0"/>
                <a:sym typeface="Helvetica" pitchFamily="-84" charset="0"/>
              </a:rPr>
              <a:t>Consider bypassing the SLOG(s) for high-throughput synchronous applications</a:t>
            </a:r>
            <a:endParaRPr lang="nl-NL" sz="2400" dirty="0">
              <a:solidFill>
                <a:schemeClr val="tx1">
                  <a:lumMod val="50000"/>
                  <a:lumOff val="50000"/>
                </a:schemeClr>
              </a:solidFill>
              <a:latin typeface="Segoe UI" panose="020B0502040204020203" pitchFamily="34" charset="0"/>
              <a:ea typeface="ＭＳ Ｐゴシック" charset="-128"/>
              <a:cs typeface="Segoe UI" panose="020B0502040204020203" pitchFamily="34" charset="0"/>
            </a:endParaRPr>
          </a:p>
        </p:txBody>
      </p:sp>
      <p:sp>
        <p:nvSpPr>
          <p:cNvPr id="9" name="Textfeld 8"/>
          <p:cNvSpPr txBox="1"/>
          <p:nvPr/>
        </p:nvSpPr>
        <p:spPr>
          <a:xfrm>
            <a:off x="292100" y="292100"/>
            <a:ext cx="3801169"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ZIL / SLOG devices</a:t>
            </a:r>
          </a:p>
        </p:txBody>
      </p:sp>
    </p:spTree>
    <p:extLst>
      <p:ext uri="{BB962C8B-B14F-4D97-AF65-F5344CB8AC3E}">
        <p14:creationId xmlns:p14="http://schemas.microsoft.com/office/powerpoint/2010/main" val="3622262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6930983" y="4024065"/>
            <a:ext cx="2976556" cy="1901952"/>
            <a:chOff x="4993755" y="3948735"/>
            <a:chExt cx="2729393" cy="2178342"/>
          </a:xfrm>
        </p:grpSpPr>
        <p:pic>
          <p:nvPicPr>
            <p:cNvPr id="9" name="Picture 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00124" y="4864592"/>
              <a:ext cx="1116721" cy="372512"/>
            </a:xfrm>
            <a:prstGeom prst="rect">
              <a:avLst/>
            </a:prstGeom>
          </p:spPr>
        </p:pic>
        <p:pic>
          <p:nvPicPr>
            <p:cNvPr id="10" name="Picture 9"/>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00124" y="5309578"/>
              <a:ext cx="1116721" cy="372512"/>
            </a:xfrm>
            <a:prstGeom prst="rect">
              <a:avLst/>
            </a:prstGeom>
          </p:spPr>
        </p:pic>
        <p:pic>
          <p:nvPicPr>
            <p:cNvPr id="11" name="Picture 1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00124" y="5754565"/>
              <a:ext cx="1116721" cy="372512"/>
            </a:xfrm>
            <a:prstGeom prst="rect">
              <a:avLst/>
            </a:prstGeom>
          </p:spPr>
        </p:pic>
        <p:pic>
          <p:nvPicPr>
            <p:cNvPr id="12" name="Picture 1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00124" y="4419606"/>
              <a:ext cx="1116721" cy="372512"/>
            </a:xfrm>
            <a:prstGeom prst="rect">
              <a:avLst/>
            </a:prstGeom>
          </p:spPr>
        </p:pic>
        <p:pic>
          <p:nvPicPr>
            <p:cNvPr id="13" name="Picture 12"/>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93755" y="3948735"/>
              <a:ext cx="1105298" cy="336911"/>
            </a:xfrm>
            <a:prstGeom prst="rect">
              <a:avLst/>
            </a:prstGeom>
          </p:spPr>
        </p:pic>
        <p:pic>
          <p:nvPicPr>
            <p:cNvPr id="14" name="Picture 13"/>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17850" y="3948735"/>
              <a:ext cx="1105298" cy="336911"/>
            </a:xfrm>
            <a:prstGeom prst="rect">
              <a:avLst/>
            </a:prstGeom>
          </p:spPr>
        </p:pic>
        <p:cxnSp>
          <p:nvCxnSpPr>
            <p:cNvPr id="16" name="Elbow Connector 15"/>
            <p:cNvCxnSpPr>
              <a:stCxn id="13" idx="2"/>
              <a:endCxn id="12" idx="1"/>
            </p:cNvCxnSpPr>
            <p:nvPr/>
          </p:nvCxnSpPr>
          <p:spPr bwMode="auto">
            <a:xfrm rot="16200000" flipH="1">
              <a:off x="5513156" y="4318894"/>
              <a:ext cx="320216" cy="253720"/>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17" name="Elbow Connector 16"/>
            <p:cNvCxnSpPr>
              <a:stCxn id="13" idx="2"/>
              <a:endCxn id="9" idx="1"/>
            </p:cNvCxnSpPr>
            <p:nvPr/>
          </p:nvCxnSpPr>
          <p:spPr bwMode="auto">
            <a:xfrm rot="16200000" flipH="1">
              <a:off x="5290663" y="4541388"/>
              <a:ext cx="765202" cy="253720"/>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0" name="Elbow Connector 19"/>
            <p:cNvCxnSpPr>
              <a:stCxn id="13" idx="2"/>
              <a:endCxn id="10" idx="1"/>
            </p:cNvCxnSpPr>
            <p:nvPr/>
          </p:nvCxnSpPr>
          <p:spPr bwMode="auto">
            <a:xfrm rot="16200000" flipH="1">
              <a:off x="5068170" y="4763881"/>
              <a:ext cx="1210188" cy="253720"/>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3" name="Elbow Connector 22"/>
            <p:cNvCxnSpPr>
              <a:stCxn id="13" idx="2"/>
              <a:endCxn id="11" idx="1"/>
            </p:cNvCxnSpPr>
            <p:nvPr/>
          </p:nvCxnSpPr>
          <p:spPr bwMode="auto">
            <a:xfrm rot="16200000" flipH="1">
              <a:off x="4845677" y="4986374"/>
              <a:ext cx="1655175" cy="253720"/>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6" name="Elbow Connector 25"/>
            <p:cNvCxnSpPr>
              <a:stCxn id="14" idx="2"/>
              <a:endCxn id="12" idx="3"/>
            </p:cNvCxnSpPr>
            <p:nvPr/>
          </p:nvCxnSpPr>
          <p:spPr bwMode="auto">
            <a:xfrm rot="5400000">
              <a:off x="6883564" y="4318928"/>
              <a:ext cx="320216" cy="25365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7" name="Elbow Connector 26"/>
            <p:cNvCxnSpPr>
              <a:stCxn id="14" idx="2"/>
              <a:endCxn id="9" idx="3"/>
            </p:cNvCxnSpPr>
            <p:nvPr/>
          </p:nvCxnSpPr>
          <p:spPr bwMode="auto">
            <a:xfrm rot="5400000">
              <a:off x="6661071" y="4541421"/>
              <a:ext cx="765202" cy="25365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8" name="Elbow Connector 27"/>
            <p:cNvCxnSpPr>
              <a:stCxn id="14" idx="2"/>
              <a:endCxn id="10" idx="3"/>
            </p:cNvCxnSpPr>
            <p:nvPr/>
          </p:nvCxnSpPr>
          <p:spPr bwMode="auto">
            <a:xfrm rot="5400000">
              <a:off x="6438578" y="4763914"/>
              <a:ext cx="1210188" cy="25365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29" name="Elbow Connector 28"/>
            <p:cNvCxnSpPr>
              <a:stCxn id="14" idx="2"/>
              <a:endCxn id="11" idx="3"/>
            </p:cNvCxnSpPr>
            <p:nvPr/>
          </p:nvCxnSpPr>
          <p:spPr bwMode="auto">
            <a:xfrm rot="5400000">
              <a:off x="6216085" y="4986407"/>
              <a:ext cx="1655175" cy="25365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grpSp>
      <p:grpSp>
        <p:nvGrpSpPr>
          <p:cNvPr id="74" name="Group 73"/>
          <p:cNvGrpSpPr>
            <a:grpSpLocks noChangeAspect="1"/>
          </p:cNvGrpSpPr>
          <p:nvPr/>
        </p:nvGrpSpPr>
        <p:grpSpPr>
          <a:xfrm>
            <a:off x="10062644" y="1659921"/>
            <a:ext cx="1217843" cy="617700"/>
            <a:chOff x="7064225" y="2015067"/>
            <a:chExt cx="1202851" cy="668728"/>
          </a:xfrm>
        </p:grpSpPr>
        <p:pic>
          <p:nvPicPr>
            <p:cNvPr id="66" name="Picture 65"/>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078600" y="2015067"/>
              <a:ext cx="1105298" cy="336911"/>
            </a:xfrm>
            <a:prstGeom prst="rect">
              <a:avLst/>
            </a:prstGeom>
          </p:spPr>
        </p:pic>
        <p:cxnSp>
          <p:nvCxnSpPr>
            <p:cNvPr id="67" name="Elbow Connector 66"/>
            <p:cNvCxnSpPr>
              <a:stCxn id="66" idx="1"/>
              <a:endCxn id="58" idx="1"/>
            </p:cNvCxnSpPr>
            <p:nvPr/>
          </p:nvCxnSpPr>
          <p:spPr bwMode="auto">
            <a:xfrm rot="10800000" flipV="1">
              <a:off x="7064225" y="2183523"/>
              <a:ext cx="14376" cy="500272"/>
            </a:xfrm>
            <a:prstGeom prst="bentConnector3">
              <a:avLst>
                <a:gd name="adj1" fmla="val 1670594"/>
              </a:avLst>
            </a:prstGeom>
            <a:noFill/>
            <a:ln w="28575" cap="flat" cmpd="sng" algn="ctr">
              <a:solidFill>
                <a:schemeClr val="accent3">
                  <a:lumMod val="75000"/>
                </a:schemeClr>
              </a:solidFill>
              <a:prstDash val="solid"/>
              <a:round/>
              <a:headEnd type="none" w="med" len="med"/>
              <a:tailEnd type="none" w="med" len="med"/>
            </a:ln>
            <a:effectLst/>
          </p:spPr>
        </p:cxnSp>
        <p:cxnSp>
          <p:nvCxnSpPr>
            <p:cNvPr id="69" name="Elbow Connector 68"/>
            <p:cNvCxnSpPr>
              <a:stCxn id="66" idx="3"/>
              <a:endCxn id="58" idx="3"/>
            </p:cNvCxnSpPr>
            <p:nvPr/>
          </p:nvCxnSpPr>
          <p:spPr bwMode="auto">
            <a:xfrm>
              <a:off x="8183898" y="2183523"/>
              <a:ext cx="83178" cy="500272"/>
            </a:xfrm>
            <a:prstGeom prst="bentConnector3">
              <a:avLst>
                <a:gd name="adj1" fmla="val 371448"/>
              </a:avLst>
            </a:prstGeom>
            <a:noFill/>
            <a:ln w="28575" cap="flat" cmpd="sng" algn="ctr">
              <a:solidFill>
                <a:schemeClr val="accent3">
                  <a:lumMod val="75000"/>
                </a:schemeClr>
              </a:solidFill>
              <a:prstDash val="solid"/>
              <a:round/>
              <a:headEnd type="none" w="med" len="med"/>
              <a:tailEnd type="none" w="med" len="med"/>
            </a:ln>
            <a:effectLst/>
          </p:spPr>
        </p:cxnSp>
      </p:grpSp>
      <p:grpSp>
        <p:nvGrpSpPr>
          <p:cNvPr id="75" name="Group 74"/>
          <p:cNvGrpSpPr>
            <a:grpSpLocks noChangeAspect="1"/>
          </p:cNvGrpSpPr>
          <p:nvPr/>
        </p:nvGrpSpPr>
        <p:grpSpPr>
          <a:xfrm>
            <a:off x="4850255" y="1659921"/>
            <a:ext cx="2693980" cy="1143000"/>
            <a:chOff x="6267172" y="2015067"/>
            <a:chExt cx="2729393" cy="1237423"/>
          </a:xfrm>
        </p:grpSpPr>
        <p:pic>
          <p:nvPicPr>
            <p:cNvPr id="76" name="Picture 75"/>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67172" y="2015067"/>
              <a:ext cx="1105298" cy="336911"/>
            </a:xfrm>
            <a:prstGeom prst="rect">
              <a:avLst/>
            </a:prstGeom>
          </p:spPr>
        </p:pic>
        <p:pic>
          <p:nvPicPr>
            <p:cNvPr id="77" name="Picture 76"/>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91267" y="2015067"/>
              <a:ext cx="1105298" cy="336911"/>
            </a:xfrm>
            <a:prstGeom prst="rect">
              <a:avLst/>
            </a:prstGeom>
          </p:spPr>
        </p:pic>
        <p:cxnSp>
          <p:nvCxnSpPr>
            <p:cNvPr id="78" name="Elbow Connector 77"/>
            <p:cNvCxnSpPr>
              <a:stCxn id="76" idx="2"/>
              <a:endCxn id="82" idx="1"/>
            </p:cNvCxnSpPr>
            <p:nvPr/>
          </p:nvCxnSpPr>
          <p:spPr bwMode="auto">
            <a:xfrm rot="16200000" flipH="1">
              <a:off x="6753983" y="2417815"/>
              <a:ext cx="311519" cy="17984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79" name="Elbow Connector 78"/>
            <p:cNvCxnSpPr>
              <a:stCxn id="76" idx="2"/>
              <a:endCxn id="83" idx="1"/>
            </p:cNvCxnSpPr>
            <p:nvPr/>
          </p:nvCxnSpPr>
          <p:spPr bwMode="auto">
            <a:xfrm rot="16200000" flipH="1">
              <a:off x="6548640" y="2623158"/>
              <a:ext cx="722204" cy="179843"/>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80" name="Elbow Connector 79"/>
            <p:cNvCxnSpPr>
              <a:stCxn id="77" idx="2"/>
              <a:endCxn id="82" idx="3"/>
            </p:cNvCxnSpPr>
            <p:nvPr/>
          </p:nvCxnSpPr>
          <p:spPr bwMode="auto">
            <a:xfrm rot="5400000">
              <a:off x="8197617" y="2417197"/>
              <a:ext cx="311519" cy="181081"/>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cxnSp>
          <p:nvCxnSpPr>
            <p:cNvPr id="81" name="Elbow Connector 80"/>
            <p:cNvCxnSpPr>
              <a:stCxn id="77" idx="2"/>
              <a:endCxn id="83" idx="3"/>
            </p:cNvCxnSpPr>
            <p:nvPr/>
          </p:nvCxnSpPr>
          <p:spPr bwMode="auto">
            <a:xfrm rot="5400000">
              <a:off x="7992274" y="2622540"/>
              <a:ext cx="722204" cy="181081"/>
            </a:xfrm>
            <a:prstGeom prst="bentConnector2">
              <a:avLst/>
            </a:prstGeom>
            <a:noFill/>
            <a:ln w="28575" cap="flat" cmpd="sng" algn="ctr">
              <a:solidFill>
                <a:schemeClr val="accent3">
                  <a:lumMod val="75000"/>
                </a:schemeClr>
              </a:solidFill>
              <a:prstDash val="solid"/>
              <a:round/>
              <a:headEnd type="none" w="med" len="med"/>
              <a:tailEnd type="none" w="med" len="med"/>
            </a:ln>
            <a:effectLst/>
          </p:spPr>
        </p:cxnSp>
        <p:pic>
          <p:nvPicPr>
            <p:cNvPr id="82" name="Picture 81"/>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9664" y="2485189"/>
              <a:ext cx="1263171" cy="356616"/>
            </a:xfrm>
            <a:prstGeom prst="rect">
              <a:avLst/>
            </a:prstGeom>
          </p:spPr>
        </p:pic>
        <p:pic>
          <p:nvPicPr>
            <p:cNvPr id="83" name="Picture 8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99664" y="2895874"/>
              <a:ext cx="1263171" cy="356616"/>
            </a:xfrm>
            <a:prstGeom prst="rect">
              <a:avLst/>
            </a:prstGeom>
          </p:spPr>
        </p:pic>
      </p:grpSp>
      <p:cxnSp>
        <p:nvCxnSpPr>
          <p:cNvPr id="101" name="Straight Arrow Connector 100"/>
          <p:cNvCxnSpPr/>
          <p:nvPr/>
        </p:nvCxnSpPr>
        <p:spPr bwMode="auto">
          <a:xfrm>
            <a:off x="7605423" y="1743423"/>
            <a:ext cx="2095077" cy="0"/>
          </a:xfrm>
          <a:prstGeom prst="straightConnector1">
            <a:avLst/>
          </a:prstGeom>
          <a:noFill/>
          <a:ln w="28575" cap="flat" cmpd="sng" algn="ctr">
            <a:solidFill>
              <a:schemeClr val="accent1"/>
            </a:solidFill>
            <a:prstDash val="solid"/>
            <a:round/>
            <a:headEnd type="arrow"/>
            <a:tailEnd type="arrow"/>
          </a:ln>
          <a:effectLst/>
        </p:spPr>
      </p:cxnSp>
      <p:sp>
        <p:nvSpPr>
          <p:cNvPr id="102" name="TextBox 101"/>
          <p:cNvSpPr txBox="1"/>
          <p:nvPr/>
        </p:nvSpPr>
        <p:spPr>
          <a:xfrm>
            <a:off x="7356028" y="1388285"/>
            <a:ext cx="2382077" cy="295528"/>
          </a:xfrm>
          <a:prstGeom prst="rect">
            <a:avLst/>
          </a:prstGeom>
          <a:noFill/>
        </p:spPr>
        <p:txBody>
          <a:bodyPr wrap="square" lIns="91439" tIns="45719" rIns="91439" bIns="45719" rtlCol="0" anchor="t" anchorCtr="1">
            <a:spAutoFit/>
          </a:bodyPr>
          <a:lstStyle/>
          <a:p>
            <a:pPr>
              <a:lnSpc>
                <a:spcPct val="90000"/>
              </a:lnSpc>
            </a:pPr>
            <a:r>
              <a:rPr lang="en-US" sz="1467" dirty="0">
                <a:solidFill>
                  <a:schemeClr val="accent1"/>
                </a:solidFill>
                <a:latin typeface="Segoe UI" panose="020B0502040204020203" pitchFamily="34" charset="0"/>
                <a:cs typeface="Segoe UI" panose="020B0502040204020203" pitchFamily="34" charset="0"/>
              </a:rPr>
              <a:t>2 way replication</a:t>
            </a:r>
          </a:p>
        </p:txBody>
      </p:sp>
      <p:sp>
        <p:nvSpPr>
          <p:cNvPr id="103" name="TextBox 102"/>
          <p:cNvSpPr txBox="1"/>
          <p:nvPr/>
        </p:nvSpPr>
        <p:spPr>
          <a:xfrm>
            <a:off x="4594268" y="1127218"/>
            <a:ext cx="2382077" cy="313930"/>
          </a:xfrm>
          <a:prstGeom prst="rect">
            <a:avLst/>
          </a:prstGeom>
          <a:noFill/>
        </p:spPr>
        <p:txBody>
          <a:bodyPr wrap="square" lIns="91439" tIns="45719" rIns="91439" bIns="45719" rtlCol="0" anchor="t" anchorCtr="1">
            <a:spAutoFit/>
          </a:bodyPr>
          <a:lstStyle/>
          <a:p>
            <a:pPr>
              <a:lnSpc>
                <a:spcPct val="90000"/>
              </a:lnSpc>
            </a:pPr>
            <a:r>
              <a:rPr lang="en-US" sz="1600" dirty="0">
                <a:solidFill>
                  <a:schemeClr val="tx1">
                    <a:lumMod val="65000"/>
                    <a:lumOff val="35000"/>
                  </a:schemeClr>
                </a:solidFill>
                <a:latin typeface="Segoe UI" panose="020B0502040204020203" pitchFamily="34" charset="0"/>
                <a:cs typeface="Segoe UI" panose="020B0502040204020203" pitchFamily="34" charset="0"/>
              </a:rPr>
              <a:t>Site A</a:t>
            </a:r>
          </a:p>
        </p:txBody>
      </p:sp>
      <p:sp>
        <p:nvSpPr>
          <p:cNvPr id="104" name="TextBox 103"/>
          <p:cNvSpPr txBox="1"/>
          <p:nvPr/>
        </p:nvSpPr>
        <p:spPr>
          <a:xfrm>
            <a:off x="9231572" y="1127218"/>
            <a:ext cx="2382077" cy="313930"/>
          </a:xfrm>
          <a:prstGeom prst="rect">
            <a:avLst/>
          </a:prstGeom>
          <a:noFill/>
        </p:spPr>
        <p:txBody>
          <a:bodyPr wrap="square" lIns="91439" tIns="45719" rIns="91439" bIns="45719" rtlCol="0" anchor="t" anchorCtr="1">
            <a:spAutoFit/>
          </a:bodyPr>
          <a:lstStyle/>
          <a:p>
            <a:pPr>
              <a:lnSpc>
                <a:spcPct val="90000"/>
              </a:lnSpc>
            </a:pPr>
            <a:r>
              <a:rPr lang="en-US" sz="1600" dirty="0">
                <a:solidFill>
                  <a:schemeClr val="tx1">
                    <a:lumMod val="65000"/>
                    <a:lumOff val="35000"/>
                  </a:schemeClr>
                </a:solidFill>
                <a:latin typeface="Segoe UI" panose="020B0502040204020203" pitchFamily="34" charset="0"/>
                <a:cs typeface="Segoe UI" panose="020B0502040204020203" pitchFamily="34" charset="0"/>
              </a:rPr>
              <a:t>Site B</a:t>
            </a:r>
          </a:p>
        </p:txBody>
      </p:sp>
      <p:cxnSp>
        <p:nvCxnSpPr>
          <p:cNvPr id="108" name="Elbow Connector 107"/>
          <p:cNvCxnSpPr>
            <a:endCxn id="13" idx="1"/>
          </p:cNvCxnSpPr>
          <p:nvPr/>
        </p:nvCxnSpPr>
        <p:spPr bwMode="auto">
          <a:xfrm rot="16200000" flipH="1">
            <a:off x="4915322" y="2155483"/>
            <a:ext cx="2137151" cy="1894176"/>
          </a:xfrm>
          <a:prstGeom prst="bentConnector2">
            <a:avLst/>
          </a:prstGeom>
          <a:noFill/>
          <a:ln w="28575" cap="flat" cmpd="sng" algn="ctr">
            <a:solidFill>
              <a:schemeClr val="tx1">
                <a:lumMod val="65000"/>
                <a:lumOff val="35000"/>
              </a:schemeClr>
            </a:solidFill>
            <a:prstDash val="solid"/>
            <a:round/>
            <a:headEnd type="none" w="med" len="med"/>
            <a:tailEnd type="arrow"/>
          </a:ln>
          <a:effectLst/>
        </p:spPr>
      </p:cxnSp>
      <p:cxnSp>
        <p:nvCxnSpPr>
          <p:cNvPr id="109" name="Elbow Connector 108"/>
          <p:cNvCxnSpPr>
            <a:endCxn id="14" idx="3"/>
          </p:cNvCxnSpPr>
          <p:nvPr/>
        </p:nvCxnSpPr>
        <p:spPr bwMode="auto">
          <a:xfrm rot="5400000">
            <a:off x="9763257" y="2124471"/>
            <a:ext cx="2190960" cy="1902399"/>
          </a:xfrm>
          <a:prstGeom prst="bentConnector2">
            <a:avLst/>
          </a:prstGeom>
          <a:noFill/>
          <a:ln w="28575" cap="flat" cmpd="sng" algn="ctr">
            <a:solidFill>
              <a:schemeClr val="tx1">
                <a:lumMod val="65000"/>
                <a:lumOff val="35000"/>
              </a:schemeClr>
            </a:solidFill>
            <a:prstDash val="solid"/>
            <a:round/>
            <a:headEnd type="none" w="med" len="med"/>
            <a:tailEnd type="arrow"/>
          </a:ln>
          <a:effectLst/>
        </p:spPr>
      </p:cxnSp>
      <p:sp>
        <p:nvSpPr>
          <p:cNvPr id="118" name="TextBox 117"/>
          <p:cNvSpPr txBox="1"/>
          <p:nvPr/>
        </p:nvSpPr>
        <p:spPr>
          <a:xfrm>
            <a:off x="4678025" y="3570158"/>
            <a:ext cx="1434992" cy="498724"/>
          </a:xfrm>
          <a:prstGeom prst="rect">
            <a:avLst/>
          </a:prstGeom>
          <a:solidFill>
            <a:schemeClr val="bg1"/>
          </a:solidFill>
        </p:spPr>
        <p:txBody>
          <a:bodyPr wrap="square" lIns="91439" tIns="45719" rIns="91439" bIns="45719" rtlCol="0" anchor="t" anchorCtr="1">
            <a:spAutoFit/>
          </a:bodyPr>
          <a:lstStyle/>
          <a:p>
            <a:pPr algn="ctr">
              <a:lnSpc>
                <a:spcPct val="90000"/>
              </a:lnSpc>
            </a:pPr>
            <a:r>
              <a:rPr lang="en-US" sz="1467" dirty="0">
                <a:latin typeface="Segoe UI" panose="020B0502040204020203" pitchFamily="34" charset="0"/>
                <a:cs typeface="Segoe UI" panose="020B0502040204020203" pitchFamily="34" charset="0"/>
              </a:rPr>
              <a:t>Scheduled</a:t>
            </a:r>
          </a:p>
          <a:p>
            <a:pPr algn="ctr">
              <a:lnSpc>
                <a:spcPct val="90000"/>
              </a:lnSpc>
            </a:pPr>
            <a:r>
              <a:rPr lang="en-US" sz="1467" dirty="0">
                <a:latin typeface="Segoe UI" panose="020B0502040204020203" pitchFamily="34" charset="0"/>
                <a:cs typeface="Segoe UI" panose="020B0502040204020203" pitchFamily="34" charset="0"/>
              </a:rPr>
              <a:t>Backup</a:t>
            </a:r>
          </a:p>
        </p:txBody>
      </p:sp>
      <p:sp>
        <p:nvSpPr>
          <p:cNvPr id="119" name="TextBox 118"/>
          <p:cNvSpPr txBox="1"/>
          <p:nvPr/>
        </p:nvSpPr>
        <p:spPr>
          <a:xfrm>
            <a:off x="10920246" y="3570158"/>
            <a:ext cx="1286105" cy="498724"/>
          </a:xfrm>
          <a:prstGeom prst="rect">
            <a:avLst/>
          </a:prstGeom>
          <a:solidFill>
            <a:schemeClr val="bg1"/>
          </a:solidFill>
        </p:spPr>
        <p:txBody>
          <a:bodyPr wrap="square" lIns="91439" tIns="45719" rIns="91439" bIns="45719" rtlCol="0" anchor="t" anchorCtr="1">
            <a:spAutoFit/>
          </a:bodyPr>
          <a:lstStyle/>
          <a:p>
            <a:pPr algn="ctr">
              <a:lnSpc>
                <a:spcPct val="90000"/>
              </a:lnSpc>
            </a:pPr>
            <a:r>
              <a:rPr lang="en-US" sz="1467" dirty="0">
                <a:latin typeface="Segoe UI" panose="020B0502040204020203" pitchFamily="34" charset="0"/>
                <a:cs typeface="Segoe UI" panose="020B0502040204020203" pitchFamily="34" charset="0"/>
              </a:rPr>
              <a:t>Scheduled</a:t>
            </a:r>
          </a:p>
          <a:p>
            <a:pPr algn="ctr">
              <a:lnSpc>
                <a:spcPct val="90000"/>
              </a:lnSpc>
            </a:pPr>
            <a:r>
              <a:rPr lang="en-US" sz="1467" dirty="0">
                <a:latin typeface="Segoe UI" panose="020B0502040204020203" pitchFamily="34" charset="0"/>
                <a:cs typeface="Segoe UI" panose="020B0502040204020203" pitchFamily="34" charset="0"/>
              </a:rPr>
              <a:t>Backup</a:t>
            </a:r>
          </a:p>
        </p:txBody>
      </p:sp>
      <p:sp>
        <p:nvSpPr>
          <p:cNvPr id="120" name="TextBox 119"/>
          <p:cNvSpPr txBox="1"/>
          <p:nvPr/>
        </p:nvSpPr>
        <p:spPr>
          <a:xfrm>
            <a:off x="7009647" y="5993315"/>
            <a:ext cx="2877408" cy="313930"/>
          </a:xfrm>
          <a:prstGeom prst="rect">
            <a:avLst/>
          </a:prstGeom>
          <a:noFill/>
        </p:spPr>
        <p:txBody>
          <a:bodyPr wrap="square" lIns="91439" tIns="45719" rIns="91439" bIns="45719" rtlCol="0" anchor="t" anchorCtr="1">
            <a:spAutoFit/>
          </a:bodyPr>
          <a:lstStyle/>
          <a:p>
            <a:pPr>
              <a:lnSpc>
                <a:spcPct val="90000"/>
              </a:lnSpc>
            </a:pPr>
            <a:r>
              <a:rPr lang="en-US" sz="1600" dirty="0">
                <a:solidFill>
                  <a:schemeClr val="tx1">
                    <a:lumMod val="65000"/>
                    <a:lumOff val="35000"/>
                  </a:schemeClr>
                </a:solidFill>
                <a:latin typeface="Segoe UI" panose="020B0502040204020203" pitchFamily="34" charset="0"/>
                <a:cs typeface="Segoe UI" panose="020B0502040204020203" pitchFamily="34" charset="0"/>
              </a:rPr>
              <a:t>Backup Target Array</a:t>
            </a:r>
          </a:p>
        </p:txBody>
      </p:sp>
      <p:pic>
        <p:nvPicPr>
          <p:cNvPr id="121" name="Picture 12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21372" y="2734459"/>
            <a:ext cx="2479128" cy="1143591"/>
          </a:xfrm>
          <a:prstGeom prst="rect">
            <a:avLst/>
          </a:prstGeom>
          <a:effectLst>
            <a:outerShdw blurRad="50800" dist="38100" dir="2700000" algn="tl" rotWithShape="0">
              <a:prstClr val="black">
                <a:alpha val="40000"/>
              </a:prstClr>
            </a:outerShdw>
          </a:effectLst>
        </p:spPr>
      </p:pic>
      <p:sp>
        <p:nvSpPr>
          <p:cNvPr id="125" name="Content Placeholder 14"/>
          <p:cNvSpPr txBox="1">
            <a:spLocks/>
          </p:cNvSpPr>
          <p:nvPr/>
        </p:nvSpPr>
        <p:spPr>
          <a:xfrm>
            <a:off x="457118" y="1200128"/>
            <a:ext cx="5122901" cy="4419671"/>
          </a:xfrm>
          <a:prstGeom prst="rect">
            <a:avLst/>
          </a:prstGeom>
        </p:spPr>
        <p:txBody>
          <a:bodyPr lIns="0" tIns="0" rIns="0" bIns="0" anchor="t">
            <a:spAutoFit/>
          </a:bodyPr>
          <a:lstStyle>
            <a:lvl1pPr marL="284163" indent="-284163" algn="l" rtl="0" eaLnBrk="0" fontAlgn="base" hangingPunct="0">
              <a:lnSpc>
                <a:spcPct val="100000"/>
              </a:lnSpc>
              <a:spcBef>
                <a:spcPts val="500"/>
              </a:spcBef>
              <a:spcAft>
                <a:spcPts val="500"/>
              </a:spcAft>
              <a:buClr>
                <a:schemeClr val="accent2"/>
              </a:buClr>
              <a:buSzPct val="60000"/>
              <a:buFont typeface="Wingdings" charset="2"/>
              <a:buChar char=""/>
              <a:defRPr sz="2000">
                <a:solidFill>
                  <a:schemeClr val="tx1">
                    <a:lumMod val="65000"/>
                    <a:lumOff val="35000"/>
                  </a:schemeClr>
                </a:solidFill>
                <a:latin typeface="+mn-lt"/>
                <a:ea typeface="ＭＳ Ｐゴシック" charset="-128"/>
                <a:cs typeface="Calibri"/>
              </a:defRPr>
            </a:lvl1pPr>
            <a:lvl2pPr marL="742950" indent="-285750" algn="l" rtl="0" eaLnBrk="0" fontAlgn="base" hangingPunct="0">
              <a:lnSpc>
                <a:spcPct val="100000"/>
              </a:lnSpc>
              <a:spcBef>
                <a:spcPct val="0"/>
              </a:spcBef>
              <a:spcAft>
                <a:spcPts val="500"/>
              </a:spcAft>
              <a:buClr>
                <a:schemeClr val="accent2"/>
              </a:buClr>
              <a:buChar char="–"/>
              <a:defRPr>
                <a:solidFill>
                  <a:schemeClr val="tx1">
                    <a:lumMod val="65000"/>
                    <a:lumOff val="35000"/>
                  </a:schemeClr>
                </a:solidFill>
                <a:latin typeface="+mn-lt"/>
                <a:ea typeface="ＭＳ Ｐゴシック" pitchFamily="23" charset="-128"/>
                <a:cs typeface="Calibri"/>
              </a:defRPr>
            </a:lvl2pPr>
            <a:lvl3pPr marL="1143000" indent="-228600" algn="l" rtl="0" eaLnBrk="0" fontAlgn="base" hangingPunct="0">
              <a:lnSpc>
                <a:spcPct val="100000"/>
              </a:lnSpc>
              <a:spcBef>
                <a:spcPct val="0"/>
              </a:spcBef>
              <a:spcAft>
                <a:spcPts val="500"/>
              </a:spcAft>
              <a:buClr>
                <a:schemeClr val="accent2"/>
              </a:buClr>
              <a:buChar char="•"/>
              <a:defRPr sz="1600">
                <a:solidFill>
                  <a:schemeClr val="tx1">
                    <a:lumMod val="65000"/>
                    <a:lumOff val="35000"/>
                  </a:schemeClr>
                </a:solidFill>
                <a:latin typeface="+mn-lt"/>
                <a:ea typeface="ＭＳ Ｐゴシック" pitchFamily="23" charset="-128"/>
                <a:cs typeface="Calibri"/>
              </a:defRPr>
            </a:lvl3pPr>
            <a:lvl4pPr marL="1600200" indent="-228600" algn="l" rtl="0" eaLnBrk="0" fontAlgn="base" hangingPunct="0">
              <a:lnSpc>
                <a:spcPct val="100000"/>
              </a:lnSpc>
              <a:spcBef>
                <a:spcPct val="0"/>
              </a:spcBef>
              <a:spcAft>
                <a:spcPts val="500"/>
              </a:spcAft>
              <a:buClr>
                <a:schemeClr val="accent2"/>
              </a:buClr>
              <a:buChar char="–"/>
              <a:defRPr sz="1600">
                <a:solidFill>
                  <a:schemeClr val="tx1">
                    <a:lumMod val="65000"/>
                    <a:lumOff val="35000"/>
                  </a:schemeClr>
                </a:solidFill>
                <a:latin typeface="+mn-lt"/>
                <a:ea typeface="ＭＳ Ｐゴシック" pitchFamily="23" charset="-128"/>
                <a:cs typeface="Calibri"/>
              </a:defRPr>
            </a:lvl4pPr>
            <a:lvl5pPr marL="2057400" indent="-228600" algn="l" rtl="0" eaLnBrk="0" fontAlgn="base" hangingPunct="0">
              <a:lnSpc>
                <a:spcPct val="100000"/>
              </a:lnSpc>
              <a:spcBef>
                <a:spcPct val="0"/>
              </a:spcBef>
              <a:spcAft>
                <a:spcPts val="500"/>
              </a:spcAft>
              <a:buClr>
                <a:schemeClr val="accent2"/>
              </a:buClr>
              <a:buChar char="»"/>
              <a:defRPr sz="1600">
                <a:solidFill>
                  <a:schemeClr val="tx1">
                    <a:lumMod val="65000"/>
                    <a:lumOff val="35000"/>
                  </a:schemeClr>
                </a:solidFill>
                <a:latin typeface="+mn-lt"/>
                <a:ea typeface="ＭＳ Ｐゴシック" pitchFamily="23" charset="-128"/>
                <a:cs typeface="Calibri"/>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eaLnBrk="1" hangingPunct="1">
              <a:lnSpc>
                <a:spcPct val="90000"/>
              </a:lnSpc>
              <a:spcBef>
                <a:spcPts val="1000"/>
              </a:spcBef>
              <a:spcAft>
                <a:spcPts val="800"/>
              </a:spcAft>
              <a:buNone/>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Local unified storage</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NAS and SAN</a:t>
            </a:r>
          </a:p>
          <a:p>
            <a:pPr marL="0" indent="0" eaLnBrk="1" hangingPunct="1">
              <a:lnSpc>
                <a:spcPct val="90000"/>
              </a:lnSpc>
              <a:spcBef>
                <a:spcPts val="1000"/>
              </a:spcBef>
              <a:spcAft>
                <a:spcPts val="800"/>
              </a:spcAft>
              <a:buNone/>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High Availability cluster</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Two head nodes</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Shared storage</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Write cache coherency</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No single point of failure</a:t>
            </a:r>
          </a:p>
          <a:p>
            <a:pPr marL="0" indent="0" eaLnBrk="1" hangingPunct="1">
              <a:lnSpc>
                <a:spcPct val="90000"/>
              </a:lnSpc>
              <a:spcBef>
                <a:spcPts val="1000"/>
              </a:spcBef>
              <a:spcAft>
                <a:spcPts val="800"/>
              </a:spcAft>
              <a:buNone/>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Disaster recovery with replication</a:t>
            </a:r>
          </a:p>
          <a:p>
            <a:pPr marL="685800" lvl="1" indent="-228600" eaLnBrk="1" hangingPunct="1">
              <a:lnSpc>
                <a:spcPct val="90000"/>
              </a:lnSpc>
              <a:spcBef>
                <a:spcPts val="0"/>
              </a:spcBef>
              <a:spcAft>
                <a:spcPts val="800"/>
              </a:spcAft>
              <a:buFont typeface="Arial" panose="020B0604020202020204" pitchFamily="34" charset="0"/>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Auto-sync to remote data center</a:t>
            </a:r>
          </a:p>
          <a:p>
            <a:pPr marL="0" indent="0" eaLnBrk="1" hangingPunct="1">
              <a:lnSpc>
                <a:spcPct val="90000"/>
              </a:lnSpc>
              <a:spcBef>
                <a:spcPts val="1000"/>
              </a:spcBef>
              <a:spcAft>
                <a:spcPts val="800"/>
              </a:spcAft>
              <a:buNone/>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Powerful UI with real-time display</a:t>
            </a:r>
          </a:p>
          <a:p>
            <a:pPr marL="0" indent="0" eaLnBrk="1" hangingPunct="1">
              <a:lnSpc>
                <a:spcPct val="90000"/>
              </a:lnSpc>
              <a:spcBef>
                <a:spcPts val="1000"/>
              </a:spcBef>
              <a:spcAft>
                <a:spcPts val="800"/>
              </a:spcAft>
              <a:buNone/>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All HDD, Hybrid and All SSD configurations</a:t>
            </a:r>
          </a:p>
        </p:txBody>
      </p:sp>
      <p:sp>
        <p:nvSpPr>
          <p:cNvPr id="54" name="Textfeld 53"/>
          <p:cNvSpPr txBox="1"/>
          <p:nvPr/>
        </p:nvSpPr>
        <p:spPr>
          <a:xfrm>
            <a:off x="292100" y="292100"/>
            <a:ext cx="6441187"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Common Deployment Scenarios</a:t>
            </a:r>
          </a:p>
        </p:txBody>
      </p:sp>
      <p:pic>
        <p:nvPicPr>
          <p:cNvPr id="55" name="Picture 2" descr="http://icons.iconseeker.com/png/fullsize/serenity-2-icon-pack-set1/-compressed.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38674" y="2696305"/>
            <a:ext cx="396269" cy="3962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icons.iconseeker.com/png/fullsize/serenity-2-icon-pack-set1/-compressed.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620705" y="2696305"/>
            <a:ext cx="396269" cy="39626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062645" y="2114997"/>
            <a:ext cx="1217847" cy="325247"/>
          </a:xfrm>
          <a:prstGeom prst="rect">
            <a:avLst/>
          </a:prstGeom>
        </p:spPr>
      </p:pic>
    </p:spTree>
    <p:extLst>
      <p:ext uri="{BB962C8B-B14F-4D97-AF65-F5344CB8AC3E}">
        <p14:creationId xmlns:p14="http://schemas.microsoft.com/office/powerpoint/2010/main" val="100259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a:spLocks noGrp="1"/>
          </p:cNvSpPr>
          <p:nvPr/>
        </p:nvSpPr>
        <p:spPr bwMode="gray">
          <a:xfrm>
            <a:off x="421335" y="1219019"/>
            <a:ext cx="4744429" cy="3695190"/>
          </a:xfrm>
          <a:prstGeom prst="rect">
            <a:avLst/>
          </a:prstGeom>
          <a:noFill/>
          <a:ln w="9525">
            <a:noFill/>
            <a:miter lim="800000"/>
            <a:headEnd/>
            <a:tailEnd/>
          </a:ln>
        </p:spPr>
        <p:txBody>
          <a:bodyPr vert="horz" wrap="square" lIns="68552" tIns="34289" rIns="68552" bIns="34289" numCol="1" anchor="t" anchorCtr="0" compatLnSpc="1">
            <a:prstTxWarp prst="textNoShape">
              <a:avLst/>
            </a:prstTxWarp>
            <a:normAutofit/>
          </a:bodyPr>
          <a:lstStyle>
            <a:lvl1pPr marL="213027" indent="-213027" algn="l" rtl="0" eaLnBrk="1" fontAlgn="base" hangingPunct="1">
              <a:lnSpc>
                <a:spcPct val="100000"/>
              </a:lnSpc>
              <a:spcBef>
                <a:spcPts val="375"/>
              </a:spcBef>
              <a:spcAft>
                <a:spcPts val="375"/>
              </a:spcAft>
              <a:buClr>
                <a:schemeClr val="accent2"/>
              </a:buClr>
              <a:buSzPct val="60000"/>
              <a:buFont typeface="Wingdings" charset="2"/>
              <a:buChar char=""/>
              <a:defRPr sz="1500">
                <a:solidFill>
                  <a:srgbClr val="595959"/>
                </a:solidFill>
                <a:latin typeface="+mn-lt"/>
                <a:ea typeface="ＭＳ Ｐゴシック" charset="-128"/>
                <a:cs typeface="Calibri"/>
              </a:defRPr>
            </a:lvl1pPr>
            <a:lvl2pPr marL="556947" indent="-214218" algn="l" rtl="0" eaLnBrk="1" fontAlgn="base" hangingPunct="1">
              <a:lnSpc>
                <a:spcPct val="100000"/>
              </a:lnSpc>
              <a:spcBef>
                <a:spcPct val="0"/>
              </a:spcBef>
              <a:spcAft>
                <a:spcPts val="375"/>
              </a:spcAft>
              <a:buClr>
                <a:schemeClr val="accent2"/>
              </a:buClr>
              <a:buChar char="–"/>
              <a:defRPr sz="1400">
                <a:solidFill>
                  <a:srgbClr val="595959"/>
                </a:solidFill>
                <a:latin typeface="+mn-lt"/>
                <a:ea typeface="ＭＳ Ｐゴシック" pitchFamily="23" charset="-128"/>
                <a:cs typeface="Calibri"/>
              </a:defRPr>
            </a:lvl2pPr>
            <a:lvl3pPr marL="856850" indent="-171374" algn="l" rtl="0" eaLnBrk="1" fontAlgn="base" hangingPunct="1">
              <a:lnSpc>
                <a:spcPct val="100000"/>
              </a:lnSpc>
              <a:spcBef>
                <a:spcPct val="0"/>
              </a:spcBef>
              <a:spcAft>
                <a:spcPts val="375"/>
              </a:spcAft>
              <a:buClr>
                <a:schemeClr val="accent2"/>
              </a:buClr>
              <a:buChar char="•"/>
              <a:defRPr sz="1200">
                <a:solidFill>
                  <a:srgbClr val="595959"/>
                </a:solidFill>
                <a:latin typeface="+mn-lt"/>
                <a:ea typeface="ＭＳ Ｐゴシック" pitchFamily="23" charset="-128"/>
                <a:cs typeface="Calibri"/>
              </a:defRPr>
            </a:lvl3pPr>
            <a:lvl4pPr marL="1199580" indent="-171374" algn="l" rtl="0" eaLnBrk="1" fontAlgn="base" hangingPunct="1">
              <a:lnSpc>
                <a:spcPct val="100000"/>
              </a:lnSpc>
              <a:spcBef>
                <a:spcPct val="0"/>
              </a:spcBef>
              <a:spcAft>
                <a:spcPts val="375"/>
              </a:spcAft>
              <a:buClr>
                <a:schemeClr val="accent2"/>
              </a:buClr>
              <a:buChar char="–"/>
              <a:defRPr sz="1200">
                <a:solidFill>
                  <a:srgbClr val="595959"/>
                </a:solidFill>
                <a:latin typeface="+mn-lt"/>
                <a:ea typeface="ＭＳ Ｐゴシック" pitchFamily="23" charset="-128"/>
                <a:cs typeface="Calibri"/>
              </a:defRPr>
            </a:lvl4pPr>
            <a:lvl5pPr marL="1542311" indent="-171374" algn="l" rtl="0" eaLnBrk="1" fontAlgn="base" hangingPunct="1">
              <a:lnSpc>
                <a:spcPct val="100000"/>
              </a:lnSpc>
              <a:spcBef>
                <a:spcPct val="0"/>
              </a:spcBef>
              <a:spcAft>
                <a:spcPts val="375"/>
              </a:spcAft>
              <a:buClr>
                <a:schemeClr val="accent2"/>
              </a:buClr>
              <a:buChar char="»"/>
              <a:defRPr sz="1200">
                <a:solidFill>
                  <a:srgbClr val="595959"/>
                </a:solidFill>
                <a:latin typeface="+mn-lt"/>
                <a:ea typeface="ＭＳ Ｐゴシック" pitchFamily="23" charset="-128"/>
                <a:cs typeface="Calibri"/>
              </a:defRPr>
            </a:lvl5pPr>
            <a:lvl6pPr marL="1885057" indent="-171374" algn="l" rtl="0" eaLnBrk="1" fontAlgn="base" hangingPunct="1">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227796" indent="-171374" algn="l" rtl="0" eaLnBrk="1" fontAlgn="base" hangingPunct="1">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2570534" indent="-171374" algn="l" rtl="0" eaLnBrk="1" fontAlgn="base" hangingPunct="1">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2913281" indent="-171374" algn="l" rtl="0" eaLnBrk="1" fontAlgn="base" hangingPunct="1">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lnSpc>
                <a:spcPct val="90000"/>
              </a:lnSpc>
              <a:spcBef>
                <a:spcPts val="1000"/>
              </a:spcBef>
              <a:spcAft>
                <a:spcPts val="800"/>
              </a:spcAft>
              <a:buNone/>
            </a:pPr>
            <a:r>
              <a:rPr lang="en-US" sz="2000" dirty="0">
                <a:solidFill>
                  <a:schemeClr val="tx1">
                    <a:lumMod val="50000"/>
                    <a:lumOff val="50000"/>
                  </a:schemeClr>
                </a:solidFill>
                <a:latin typeface="Segoe UI" panose="020B0502040204020203" pitchFamily="34" charset="0"/>
                <a:ea typeface="+mn-ea"/>
                <a:cs typeface="Segoe UI" panose="020B0502040204020203" pitchFamily="34" charset="0"/>
              </a:rPr>
              <a:t>NexentaStor 4.0.3 or later</a:t>
            </a:r>
          </a:p>
          <a:p>
            <a:pPr marL="0" indent="0">
              <a:lnSpc>
                <a:spcPct val="90000"/>
              </a:lnSpc>
              <a:spcBef>
                <a:spcPts val="1000"/>
              </a:spcBef>
              <a:spcAft>
                <a:spcPts val="800"/>
              </a:spcAft>
              <a:buNone/>
            </a:pPr>
            <a:r>
              <a:rPr lang="en-US" sz="2000" dirty="0" smtClean="0">
                <a:solidFill>
                  <a:schemeClr val="tx1">
                    <a:lumMod val="50000"/>
                    <a:lumOff val="50000"/>
                  </a:schemeClr>
                </a:solidFill>
                <a:latin typeface="Segoe UI" panose="020B0502040204020203" pitchFamily="34" charset="0"/>
                <a:ea typeface="+mn-ea"/>
                <a:cs typeface="Segoe UI" panose="020B0502040204020203" pitchFamily="34" charset="0"/>
              </a:rPr>
              <a:t>2x or 4x </a:t>
            </a:r>
            <a:r>
              <a:rPr lang="en-US" sz="2000" dirty="0">
                <a:solidFill>
                  <a:schemeClr val="tx1">
                    <a:lumMod val="50000"/>
                    <a:lumOff val="50000"/>
                  </a:schemeClr>
                </a:solidFill>
                <a:latin typeface="Segoe UI" panose="020B0502040204020203" pitchFamily="34" charset="0"/>
                <a:ea typeface="+mn-ea"/>
                <a:cs typeface="Segoe UI" panose="020B0502040204020203" pitchFamily="34" charset="0"/>
              </a:rPr>
              <a:t>ATTO </a:t>
            </a:r>
            <a:r>
              <a:rPr lang="en-US" sz="2000" dirty="0" err="1">
                <a:solidFill>
                  <a:schemeClr val="tx1">
                    <a:lumMod val="50000"/>
                    <a:lumOff val="50000"/>
                  </a:schemeClr>
                </a:solidFill>
                <a:latin typeface="Segoe UI" panose="020B0502040204020203" pitchFamily="34" charset="0"/>
                <a:ea typeface="+mn-ea"/>
                <a:cs typeface="Segoe UI" panose="020B0502040204020203" pitchFamily="34" charset="0"/>
              </a:rPr>
              <a:t>FibreBridge</a:t>
            </a:r>
            <a:r>
              <a:rPr lang="en-US" sz="2000" dirty="0">
                <a:solidFill>
                  <a:schemeClr val="tx1">
                    <a:lumMod val="50000"/>
                    <a:lumOff val="50000"/>
                  </a:schemeClr>
                </a:solidFill>
                <a:latin typeface="Segoe UI" panose="020B0502040204020203" pitchFamily="34" charset="0"/>
                <a:ea typeface="+mn-ea"/>
                <a:cs typeface="Segoe UI" panose="020B0502040204020203" pitchFamily="34" charset="0"/>
              </a:rPr>
              <a:t> 6500</a:t>
            </a:r>
          </a:p>
          <a:p>
            <a:pPr marL="685800" lvl="1" indent="-228600">
              <a:lnSpc>
                <a:spcPct val="90000"/>
              </a:lnSpc>
              <a:spcBef>
                <a:spcPts val="0"/>
              </a:spcBef>
              <a:spcAft>
                <a:spcPts val="800"/>
              </a:spcAft>
              <a:buFont typeface="Arial" panose="020B0604020202020204" pitchFamily="34" charset="0"/>
              <a:buChar char="•"/>
            </a:pPr>
            <a:r>
              <a:rPr lang="en-US" sz="1800" dirty="0">
                <a:solidFill>
                  <a:schemeClr val="tx1">
                    <a:lumMod val="50000"/>
                    <a:lumOff val="50000"/>
                  </a:schemeClr>
                </a:solidFill>
                <a:latin typeface="Segoe UI" panose="020B0502040204020203" pitchFamily="34" charset="0"/>
                <a:ea typeface="+mn-ea"/>
                <a:cs typeface="Segoe UI" panose="020B0502040204020203" pitchFamily="34" charset="0"/>
              </a:rPr>
              <a:t>SAS 7</a:t>
            </a:r>
            <a:r>
              <a:rPr lang="en-US" sz="1800" dirty="0" smtClean="0">
                <a:solidFill>
                  <a:schemeClr val="tx1">
                    <a:lumMod val="50000"/>
                    <a:lumOff val="50000"/>
                  </a:schemeClr>
                </a:solidFill>
                <a:latin typeface="Segoe UI" panose="020B0502040204020203" pitchFamily="34" charset="0"/>
                <a:ea typeface="+mn-ea"/>
                <a:cs typeface="Segoe UI" panose="020B0502040204020203" pitchFamily="34" charset="0"/>
              </a:rPr>
              <a:t>k,10k </a:t>
            </a:r>
            <a:r>
              <a:rPr lang="en-US" sz="1800" dirty="0">
                <a:solidFill>
                  <a:schemeClr val="tx1">
                    <a:lumMod val="50000"/>
                    <a:lumOff val="50000"/>
                  </a:schemeClr>
                </a:solidFill>
                <a:latin typeface="Segoe UI" panose="020B0502040204020203" pitchFamily="34" charset="0"/>
                <a:ea typeface="+mn-ea"/>
                <a:cs typeface="Segoe UI" panose="020B0502040204020203" pitchFamily="34" charset="0"/>
              </a:rPr>
              <a:t>or 15k disks</a:t>
            </a:r>
          </a:p>
          <a:p>
            <a:pPr marL="0" indent="0">
              <a:lnSpc>
                <a:spcPct val="90000"/>
              </a:lnSpc>
              <a:spcBef>
                <a:spcPts val="1000"/>
              </a:spcBef>
              <a:spcAft>
                <a:spcPts val="800"/>
              </a:spcAft>
              <a:buNone/>
            </a:pPr>
            <a:r>
              <a:rPr lang="en-US" sz="2000" dirty="0" smtClean="0">
                <a:solidFill>
                  <a:schemeClr val="tx1">
                    <a:lumMod val="50000"/>
                    <a:lumOff val="50000"/>
                  </a:schemeClr>
                </a:solidFill>
                <a:latin typeface="Segoe UI" panose="020B0502040204020203" pitchFamily="34" charset="0"/>
                <a:ea typeface="+mn-ea"/>
                <a:cs typeface="Segoe UI" panose="020B0502040204020203" pitchFamily="34" charset="0"/>
              </a:rPr>
              <a:t>Better performance by ZFS design</a:t>
            </a:r>
          </a:p>
          <a:p>
            <a:pPr marL="0" indent="0">
              <a:lnSpc>
                <a:spcPct val="90000"/>
              </a:lnSpc>
              <a:spcBef>
                <a:spcPts val="1000"/>
              </a:spcBef>
              <a:spcAft>
                <a:spcPts val="800"/>
              </a:spcAft>
              <a:buNone/>
            </a:pPr>
            <a:r>
              <a:rPr lang="en-US" sz="2000" dirty="0" smtClean="0">
                <a:solidFill>
                  <a:schemeClr val="tx1">
                    <a:lumMod val="50000"/>
                    <a:lumOff val="50000"/>
                  </a:schemeClr>
                </a:solidFill>
                <a:latin typeface="Segoe UI" panose="020B0502040204020203" pitchFamily="34" charset="0"/>
                <a:ea typeface="+mn-ea"/>
                <a:cs typeface="Segoe UI" panose="020B0502040204020203" pitchFamily="34" charset="0"/>
              </a:rPr>
              <a:t>No mirrored cache</a:t>
            </a:r>
          </a:p>
          <a:p>
            <a:pPr marL="0" indent="0">
              <a:lnSpc>
                <a:spcPct val="90000"/>
              </a:lnSpc>
              <a:spcBef>
                <a:spcPts val="1000"/>
              </a:spcBef>
              <a:spcAft>
                <a:spcPts val="800"/>
              </a:spcAft>
              <a:buNone/>
            </a:pPr>
            <a:endParaRPr lang="en-US" sz="2000" dirty="0" smtClean="0">
              <a:solidFill>
                <a:schemeClr val="tx1">
                  <a:lumMod val="50000"/>
                  <a:lumOff val="50000"/>
                </a:schemeClr>
              </a:solidFill>
              <a:latin typeface="Segoe UI" panose="020B0502040204020203" pitchFamily="34" charset="0"/>
              <a:ea typeface="+mn-ea"/>
              <a:cs typeface="Segoe UI" panose="020B0502040204020203" pitchFamily="34" charset="0"/>
            </a:endParaRPr>
          </a:p>
          <a:p>
            <a:pPr marL="0" indent="0">
              <a:lnSpc>
                <a:spcPct val="90000"/>
              </a:lnSpc>
              <a:spcBef>
                <a:spcPts val="1000"/>
              </a:spcBef>
              <a:spcAft>
                <a:spcPts val="800"/>
              </a:spcAft>
              <a:buNone/>
            </a:pPr>
            <a:endParaRPr lang="en-US" sz="2000" dirty="0">
              <a:solidFill>
                <a:schemeClr val="tx1">
                  <a:lumMod val="50000"/>
                  <a:lumOff val="50000"/>
                </a:schemeClr>
              </a:solidFill>
              <a:latin typeface="Segoe UI" panose="020B0502040204020203" pitchFamily="34" charset="0"/>
              <a:ea typeface="+mn-ea"/>
              <a:cs typeface="Segoe UI" panose="020B0502040204020203" pitchFamily="34" charset="0"/>
            </a:endParaRPr>
          </a:p>
        </p:txBody>
      </p:sp>
      <p:grpSp>
        <p:nvGrpSpPr>
          <p:cNvPr id="62" name="Group 5"/>
          <p:cNvGrpSpPr/>
          <p:nvPr/>
        </p:nvGrpSpPr>
        <p:grpSpPr>
          <a:xfrm>
            <a:off x="5585786" y="2086778"/>
            <a:ext cx="4933234" cy="3666321"/>
            <a:chOff x="1220752" y="927392"/>
            <a:chExt cx="4190017" cy="3074508"/>
          </a:xfrm>
        </p:grpSpPr>
        <p:grpSp>
          <p:nvGrpSpPr>
            <p:cNvPr id="68" name="Group 11"/>
            <p:cNvGrpSpPr/>
            <p:nvPr/>
          </p:nvGrpSpPr>
          <p:grpSpPr>
            <a:xfrm>
              <a:off x="3436875" y="1312836"/>
              <a:ext cx="1973894" cy="2290421"/>
              <a:chOff x="3265532" y="1341883"/>
              <a:chExt cx="1973894" cy="2290421"/>
            </a:xfrm>
          </p:grpSpPr>
          <p:cxnSp>
            <p:nvCxnSpPr>
              <p:cNvPr id="91" name="Straight Connector 34"/>
              <p:cNvCxnSpPr>
                <a:stCxn id="93" idx="0"/>
              </p:cNvCxnSpPr>
              <p:nvPr/>
            </p:nvCxnSpPr>
            <p:spPr bwMode="auto">
              <a:xfrm flipV="1">
                <a:off x="3781702" y="1694695"/>
                <a:ext cx="693289" cy="433925"/>
              </a:xfrm>
              <a:prstGeom prst="line">
                <a:avLst/>
              </a:prstGeom>
              <a:noFill/>
              <a:ln w="19050" cap="flat" cmpd="sng" algn="ctr">
                <a:solidFill>
                  <a:schemeClr val="accent1">
                    <a:lumMod val="75000"/>
                  </a:schemeClr>
                </a:solidFill>
                <a:prstDash val="solid"/>
                <a:round/>
                <a:headEnd type="none" w="med" len="med"/>
                <a:tailEnd type="none" w="med" len="med"/>
              </a:ln>
              <a:effectLst/>
            </p:spPr>
          </p:cxnSp>
          <p:pic>
            <p:nvPicPr>
              <p:cNvPr id="92" name="Picture 3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6148" b="70141" l="5563" r="97351"/>
                        </a14:imgEffect>
                      </a14:imgLayer>
                    </a14:imgProps>
                  </a:ext>
                  <a:ext uri="{28A0092B-C50C-407E-A947-70E740481C1C}">
                    <a14:useLocalDpi xmlns:a14="http://schemas.microsoft.com/office/drawing/2010/main"/>
                  </a:ext>
                </a:extLst>
              </a:blip>
              <a:srcRect l="4970" t="31613" r="2261" b="30146"/>
              <a:stretch/>
            </p:blipFill>
            <p:spPr>
              <a:xfrm>
                <a:off x="3650355" y="1341883"/>
                <a:ext cx="1148870" cy="355038"/>
              </a:xfrm>
              <a:prstGeom prst="rect">
                <a:avLst/>
              </a:prstGeom>
            </p:spPr>
          </p:pic>
          <p:pic>
            <p:nvPicPr>
              <p:cNvPr id="93" name="Picture 36" descr="dell_s5000_server_storage_switc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9773" y="2128620"/>
                <a:ext cx="903858" cy="300741"/>
              </a:xfrm>
              <a:prstGeom prst="rect">
                <a:avLst/>
              </a:prstGeom>
            </p:spPr>
          </p:pic>
          <p:pic>
            <p:nvPicPr>
              <p:cNvPr id="94" name="Picture 37" descr="dell_s5000_server_storage_switch.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4711" y="2129814"/>
                <a:ext cx="900270" cy="299547"/>
              </a:xfrm>
              <a:prstGeom prst="rect">
                <a:avLst/>
              </a:prstGeom>
            </p:spPr>
          </p:pic>
          <p:pic>
            <p:nvPicPr>
              <p:cNvPr id="95" name="Picture 38" descr="fibrebridge6500-sas-bridge-lr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532" y="2400318"/>
                <a:ext cx="914400" cy="742950"/>
              </a:xfrm>
              <a:prstGeom prst="rect">
                <a:avLst/>
              </a:prstGeom>
            </p:spPr>
          </p:pic>
          <p:pic>
            <p:nvPicPr>
              <p:cNvPr id="96" name="Picture 39" descr="fibrebridge6500-sas-bridge-lr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5026" y="2401513"/>
                <a:ext cx="914400" cy="742950"/>
              </a:xfrm>
              <a:prstGeom prst="rect">
                <a:avLst/>
              </a:prstGeom>
            </p:spPr>
          </p:pic>
          <p:pic>
            <p:nvPicPr>
              <p:cNvPr id="97" name="Picture 40"/>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l="13409" t="24720" r="8864" b="25123"/>
              <a:stretch/>
            </p:blipFill>
            <p:spPr>
              <a:xfrm>
                <a:off x="3759364" y="3320354"/>
                <a:ext cx="952557" cy="311950"/>
              </a:xfrm>
              <a:prstGeom prst="rect">
                <a:avLst/>
              </a:prstGeom>
            </p:spPr>
          </p:pic>
          <p:cxnSp>
            <p:nvCxnSpPr>
              <p:cNvPr id="98" name="Straight Connector 41"/>
              <p:cNvCxnSpPr>
                <a:stCxn id="97" idx="0"/>
              </p:cNvCxnSpPr>
              <p:nvPr/>
            </p:nvCxnSpPr>
            <p:spPr bwMode="auto">
              <a:xfrm flipH="1" flipV="1">
                <a:off x="3668686" y="2813613"/>
                <a:ext cx="566957" cy="50674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42"/>
              <p:cNvCxnSpPr>
                <a:stCxn id="97" idx="0"/>
              </p:cNvCxnSpPr>
              <p:nvPr/>
            </p:nvCxnSpPr>
            <p:spPr bwMode="auto">
              <a:xfrm flipV="1">
                <a:off x="4235643" y="2884176"/>
                <a:ext cx="471161" cy="43617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43"/>
              <p:cNvCxnSpPr/>
              <p:nvPr/>
            </p:nvCxnSpPr>
            <p:spPr bwMode="auto">
              <a:xfrm flipV="1">
                <a:off x="3729160" y="2368879"/>
                <a:ext cx="72700" cy="342736"/>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44"/>
              <p:cNvCxnSpPr/>
              <p:nvPr/>
            </p:nvCxnSpPr>
            <p:spPr bwMode="auto">
              <a:xfrm flipH="1" flipV="1">
                <a:off x="4724768" y="2368879"/>
                <a:ext cx="32430" cy="33384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45"/>
              <p:cNvCxnSpPr>
                <a:endCxn id="93" idx="0"/>
              </p:cNvCxnSpPr>
              <p:nvPr/>
            </p:nvCxnSpPr>
            <p:spPr bwMode="auto">
              <a:xfrm flipH="1">
                <a:off x="3781702" y="1703580"/>
                <a:ext cx="68403" cy="425040"/>
              </a:xfrm>
              <a:prstGeom prst="line">
                <a:avLst/>
              </a:prstGeom>
              <a:noFill/>
              <a:ln w="19050" cap="flat" cmpd="sng" algn="ctr">
                <a:solidFill>
                  <a:schemeClr val="accent2"/>
                </a:solidFill>
                <a:prstDash val="solid"/>
                <a:round/>
                <a:headEnd type="none" w="med" len="med"/>
                <a:tailEnd type="none" w="med" len="med"/>
              </a:ln>
              <a:effectLst/>
            </p:spPr>
          </p:cxnSp>
          <p:cxnSp>
            <p:nvCxnSpPr>
              <p:cNvPr id="103" name="Straight Connector 46"/>
              <p:cNvCxnSpPr>
                <a:stCxn id="94" idx="0"/>
              </p:cNvCxnSpPr>
              <p:nvPr/>
            </p:nvCxnSpPr>
            <p:spPr bwMode="auto">
              <a:xfrm flipH="1" flipV="1">
                <a:off x="4485070" y="1703580"/>
                <a:ext cx="249776" cy="426234"/>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104" name="Straight Connector 47"/>
              <p:cNvCxnSpPr>
                <a:endCxn id="94" idx="0"/>
              </p:cNvCxnSpPr>
              <p:nvPr/>
            </p:nvCxnSpPr>
            <p:spPr bwMode="auto">
              <a:xfrm>
                <a:off x="3910578" y="1714855"/>
                <a:ext cx="824268" cy="414959"/>
              </a:xfrm>
              <a:prstGeom prst="line">
                <a:avLst/>
              </a:prstGeom>
              <a:noFill/>
              <a:ln w="19050" cap="flat" cmpd="sng" algn="ctr">
                <a:solidFill>
                  <a:schemeClr val="accent2"/>
                </a:solidFill>
                <a:prstDash val="solid"/>
                <a:round/>
                <a:headEnd type="none" w="med" len="med"/>
                <a:tailEnd type="none" w="med" len="med"/>
              </a:ln>
              <a:effectLst/>
            </p:spPr>
          </p:cxnSp>
        </p:grpSp>
        <p:grpSp>
          <p:nvGrpSpPr>
            <p:cNvPr id="69" name="Group 12"/>
            <p:cNvGrpSpPr/>
            <p:nvPr/>
          </p:nvGrpSpPr>
          <p:grpSpPr>
            <a:xfrm>
              <a:off x="1220752" y="1312836"/>
              <a:ext cx="1973894" cy="2290421"/>
              <a:chOff x="1220752" y="1312836"/>
              <a:chExt cx="1973894" cy="2290421"/>
            </a:xfrm>
          </p:grpSpPr>
          <p:cxnSp>
            <p:nvCxnSpPr>
              <p:cNvPr id="77" name="Straight Connector 20"/>
              <p:cNvCxnSpPr>
                <a:stCxn id="79" idx="0"/>
              </p:cNvCxnSpPr>
              <p:nvPr/>
            </p:nvCxnSpPr>
            <p:spPr bwMode="auto">
              <a:xfrm flipV="1">
                <a:off x="1736922" y="1665648"/>
                <a:ext cx="693289" cy="433925"/>
              </a:xfrm>
              <a:prstGeom prst="line">
                <a:avLst/>
              </a:prstGeom>
              <a:noFill/>
              <a:ln w="19050" cap="flat" cmpd="sng" algn="ctr">
                <a:solidFill>
                  <a:schemeClr val="accent1">
                    <a:lumMod val="75000"/>
                  </a:schemeClr>
                </a:solidFill>
                <a:prstDash val="solid"/>
                <a:round/>
                <a:headEnd type="none" w="med" len="med"/>
                <a:tailEnd type="none" w="med" len="med"/>
              </a:ln>
              <a:effectLst/>
            </p:spPr>
          </p:cxnSp>
          <p:pic>
            <p:nvPicPr>
              <p:cNvPr id="78" name="Picture 2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6148" b="70141" l="5563" r="97351"/>
                        </a14:imgEffect>
                      </a14:imgLayer>
                    </a14:imgProps>
                  </a:ext>
                  <a:ext uri="{28A0092B-C50C-407E-A947-70E740481C1C}">
                    <a14:useLocalDpi xmlns:a14="http://schemas.microsoft.com/office/drawing/2010/main"/>
                  </a:ext>
                </a:extLst>
              </a:blip>
              <a:srcRect l="4970" t="31613" r="2261" b="30146"/>
              <a:stretch/>
            </p:blipFill>
            <p:spPr>
              <a:xfrm>
                <a:off x="1605575" y="1312836"/>
                <a:ext cx="1148870" cy="355038"/>
              </a:xfrm>
              <a:prstGeom prst="rect">
                <a:avLst/>
              </a:prstGeom>
            </p:spPr>
          </p:pic>
          <p:pic>
            <p:nvPicPr>
              <p:cNvPr id="79" name="Picture 22" descr="dell_s5000_server_storage_switch.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4993" y="2099573"/>
                <a:ext cx="903858" cy="300741"/>
              </a:xfrm>
              <a:prstGeom prst="rect">
                <a:avLst/>
              </a:prstGeom>
            </p:spPr>
          </p:pic>
          <p:pic>
            <p:nvPicPr>
              <p:cNvPr id="80" name="Picture 23" descr="dell_s5000_server_storage_switch.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9931" y="2100767"/>
                <a:ext cx="900270" cy="299547"/>
              </a:xfrm>
              <a:prstGeom prst="rect">
                <a:avLst/>
              </a:prstGeom>
            </p:spPr>
          </p:pic>
          <p:pic>
            <p:nvPicPr>
              <p:cNvPr id="81" name="Picture 24" descr="fibrebridge6500-sas-bridge-lr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0752" y="2371271"/>
                <a:ext cx="914400" cy="742950"/>
              </a:xfrm>
              <a:prstGeom prst="rect">
                <a:avLst/>
              </a:prstGeom>
            </p:spPr>
          </p:pic>
          <p:pic>
            <p:nvPicPr>
              <p:cNvPr id="82" name="Picture 25" descr="fibrebridge6500-sas-bridge-lr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0246" y="2372466"/>
                <a:ext cx="914400" cy="742950"/>
              </a:xfrm>
              <a:prstGeom prst="rect">
                <a:avLst/>
              </a:prstGeom>
            </p:spPr>
          </p:pic>
          <p:pic>
            <p:nvPicPr>
              <p:cNvPr id="83" name="Picture 26"/>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l="13409" t="24720" r="8864" b="25123"/>
              <a:stretch/>
            </p:blipFill>
            <p:spPr>
              <a:xfrm>
                <a:off x="1714584" y="3291307"/>
                <a:ext cx="952557" cy="311950"/>
              </a:xfrm>
              <a:prstGeom prst="rect">
                <a:avLst/>
              </a:prstGeom>
            </p:spPr>
          </p:pic>
          <p:cxnSp>
            <p:nvCxnSpPr>
              <p:cNvPr id="84" name="Straight Connector 27"/>
              <p:cNvCxnSpPr>
                <a:stCxn id="83" idx="0"/>
              </p:cNvCxnSpPr>
              <p:nvPr/>
            </p:nvCxnSpPr>
            <p:spPr bwMode="auto">
              <a:xfrm flipH="1" flipV="1">
                <a:off x="1623906" y="2784566"/>
                <a:ext cx="566957" cy="50674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28"/>
              <p:cNvCxnSpPr>
                <a:stCxn id="83" idx="0"/>
              </p:cNvCxnSpPr>
              <p:nvPr/>
            </p:nvCxnSpPr>
            <p:spPr bwMode="auto">
              <a:xfrm flipV="1">
                <a:off x="2190863" y="2855129"/>
                <a:ext cx="471161" cy="43617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29"/>
              <p:cNvCxnSpPr/>
              <p:nvPr/>
            </p:nvCxnSpPr>
            <p:spPr bwMode="auto">
              <a:xfrm flipV="1">
                <a:off x="1684380" y="2339832"/>
                <a:ext cx="72700" cy="342736"/>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30"/>
              <p:cNvCxnSpPr/>
              <p:nvPr/>
            </p:nvCxnSpPr>
            <p:spPr bwMode="auto">
              <a:xfrm flipH="1" flipV="1">
                <a:off x="2679988" y="2339832"/>
                <a:ext cx="32430" cy="33384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31"/>
              <p:cNvCxnSpPr>
                <a:endCxn id="79" idx="0"/>
              </p:cNvCxnSpPr>
              <p:nvPr/>
            </p:nvCxnSpPr>
            <p:spPr bwMode="auto">
              <a:xfrm flipH="1">
                <a:off x="1736922" y="1674533"/>
                <a:ext cx="68403" cy="425040"/>
              </a:xfrm>
              <a:prstGeom prst="line">
                <a:avLst/>
              </a:prstGeom>
              <a:noFill/>
              <a:ln w="19050" cap="flat" cmpd="sng" algn="ctr">
                <a:solidFill>
                  <a:schemeClr val="accent2"/>
                </a:solidFill>
                <a:prstDash val="solid"/>
                <a:round/>
                <a:headEnd type="none" w="med" len="med"/>
                <a:tailEnd type="none" w="med" len="med"/>
              </a:ln>
              <a:effectLst/>
            </p:spPr>
          </p:cxnSp>
          <p:cxnSp>
            <p:nvCxnSpPr>
              <p:cNvPr id="89" name="Straight Connector 32"/>
              <p:cNvCxnSpPr>
                <a:stCxn id="80" idx="0"/>
              </p:cNvCxnSpPr>
              <p:nvPr/>
            </p:nvCxnSpPr>
            <p:spPr bwMode="auto">
              <a:xfrm flipH="1" flipV="1">
                <a:off x="2440290" y="1674533"/>
                <a:ext cx="249776" cy="426234"/>
              </a:xfrm>
              <a:prstGeom prst="line">
                <a:avLst/>
              </a:prstGeom>
              <a:noFill/>
              <a:ln w="19050" cap="flat" cmpd="sng" algn="ctr">
                <a:solidFill>
                  <a:schemeClr val="accent1">
                    <a:lumMod val="75000"/>
                  </a:schemeClr>
                </a:solidFill>
                <a:prstDash val="solid"/>
                <a:round/>
                <a:headEnd type="none" w="med" len="med"/>
                <a:tailEnd type="none" w="med" len="med"/>
              </a:ln>
              <a:effectLst/>
            </p:spPr>
          </p:cxnSp>
          <p:cxnSp>
            <p:nvCxnSpPr>
              <p:cNvPr id="90" name="Straight Connector 33"/>
              <p:cNvCxnSpPr>
                <a:endCxn id="80" idx="0"/>
              </p:cNvCxnSpPr>
              <p:nvPr/>
            </p:nvCxnSpPr>
            <p:spPr bwMode="auto">
              <a:xfrm>
                <a:off x="1865798" y="1685808"/>
                <a:ext cx="824268" cy="414959"/>
              </a:xfrm>
              <a:prstGeom prst="line">
                <a:avLst/>
              </a:prstGeom>
              <a:noFill/>
              <a:ln w="19050" cap="flat" cmpd="sng" algn="ctr">
                <a:solidFill>
                  <a:schemeClr val="accent2"/>
                </a:solidFill>
                <a:prstDash val="solid"/>
                <a:round/>
                <a:headEnd type="none" w="med" len="med"/>
                <a:tailEnd type="none" w="med" len="med"/>
              </a:ln>
              <a:effectLst/>
            </p:spPr>
          </p:cxnSp>
        </p:grpSp>
        <p:cxnSp>
          <p:nvCxnSpPr>
            <p:cNvPr id="70" name="Straight Connector 13"/>
            <p:cNvCxnSpPr/>
            <p:nvPr/>
          </p:nvCxnSpPr>
          <p:spPr bwMode="auto">
            <a:xfrm flipH="1">
              <a:off x="3315928" y="927392"/>
              <a:ext cx="10079" cy="3074508"/>
            </a:xfrm>
            <a:prstGeom prst="line">
              <a:avLst/>
            </a:prstGeom>
            <a:noFill/>
            <a:ln w="19050" cap="flat" cmpd="sng" algn="ctr">
              <a:solidFill>
                <a:schemeClr val="bg1">
                  <a:lumMod val="75000"/>
                </a:schemeClr>
              </a:solidFill>
              <a:prstDash val="dash"/>
              <a:round/>
              <a:headEnd type="none" w="med" len="med"/>
              <a:tailEnd type="none" w="med" len="med"/>
            </a:ln>
            <a:effectLst/>
          </p:spPr>
        </p:cxnSp>
        <p:grpSp>
          <p:nvGrpSpPr>
            <p:cNvPr id="71" name="Group 14"/>
            <p:cNvGrpSpPr/>
            <p:nvPr/>
          </p:nvGrpSpPr>
          <p:grpSpPr>
            <a:xfrm>
              <a:off x="1726843" y="1874945"/>
              <a:ext cx="2226202" cy="305271"/>
              <a:chOff x="1726843" y="1874945"/>
              <a:chExt cx="2226202" cy="305271"/>
            </a:xfrm>
          </p:grpSpPr>
          <p:cxnSp>
            <p:nvCxnSpPr>
              <p:cNvPr id="75" name="Curved Connector 18"/>
              <p:cNvCxnSpPr/>
              <p:nvPr/>
            </p:nvCxnSpPr>
            <p:spPr bwMode="auto">
              <a:xfrm rot="16200000" flipV="1">
                <a:off x="3401227" y="1557834"/>
                <a:ext cx="234708" cy="868929"/>
              </a:xfrm>
              <a:prstGeom prst="curvedConnector2">
                <a:avLst/>
              </a:prstGeom>
              <a:noFill/>
              <a:ln w="19050" cap="flat" cmpd="sng" algn="ctr">
                <a:solidFill>
                  <a:srgbClr val="0000FF"/>
                </a:solidFill>
                <a:prstDash val="solid"/>
                <a:round/>
                <a:headEnd type="none" w="med" len="med"/>
                <a:tailEnd type="none" w="med" len="med"/>
              </a:ln>
              <a:effectLst/>
            </p:spPr>
          </p:cxnSp>
          <p:cxnSp>
            <p:nvCxnSpPr>
              <p:cNvPr id="76" name="Curved Connector 19"/>
              <p:cNvCxnSpPr/>
              <p:nvPr/>
            </p:nvCxnSpPr>
            <p:spPr bwMode="auto">
              <a:xfrm rot="10800000" flipV="1">
                <a:off x="1726843" y="1874946"/>
                <a:ext cx="1347194" cy="305270"/>
              </a:xfrm>
              <a:prstGeom prst="curvedConnector2">
                <a:avLst/>
              </a:prstGeom>
              <a:noFill/>
              <a:ln w="19050" cap="flat" cmpd="sng" algn="ctr">
                <a:solidFill>
                  <a:srgbClr val="0000FF"/>
                </a:solidFill>
                <a:prstDash val="solid"/>
                <a:round/>
                <a:headEnd type="none" w="med" len="med"/>
                <a:tailEnd type="none" w="med" len="med"/>
              </a:ln>
              <a:effectLst/>
            </p:spPr>
          </p:cxnSp>
        </p:grpSp>
        <p:grpSp>
          <p:nvGrpSpPr>
            <p:cNvPr id="72" name="Group 15"/>
            <p:cNvGrpSpPr/>
            <p:nvPr/>
          </p:nvGrpSpPr>
          <p:grpSpPr>
            <a:xfrm>
              <a:off x="2645247" y="1886225"/>
              <a:ext cx="2226202" cy="305271"/>
              <a:chOff x="1726843" y="1874945"/>
              <a:chExt cx="2226202" cy="305271"/>
            </a:xfrm>
          </p:grpSpPr>
          <p:cxnSp>
            <p:nvCxnSpPr>
              <p:cNvPr id="73" name="Curved Connector 16"/>
              <p:cNvCxnSpPr/>
              <p:nvPr/>
            </p:nvCxnSpPr>
            <p:spPr bwMode="auto">
              <a:xfrm rot="16200000" flipV="1">
                <a:off x="3401227" y="1557834"/>
                <a:ext cx="234708" cy="868929"/>
              </a:xfrm>
              <a:prstGeom prst="curvedConnector2">
                <a:avLst/>
              </a:prstGeom>
              <a:noFill/>
              <a:ln w="19050" cap="flat" cmpd="sng" algn="ctr">
                <a:solidFill>
                  <a:srgbClr val="FF0000"/>
                </a:solidFill>
                <a:prstDash val="solid"/>
                <a:round/>
                <a:headEnd type="none" w="med" len="med"/>
                <a:tailEnd type="none" w="med" len="med"/>
              </a:ln>
              <a:effectLst/>
            </p:spPr>
          </p:cxnSp>
          <p:cxnSp>
            <p:nvCxnSpPr>
              <p:cNvPr id="74" name="Curved Connector 17"/>
              <p:cNvCxnSpPr/>
              <p:nvPr/>
            </p:nvCxnSpPr>
            <p:spPr bwMode="auto">
              <a:xfrm rot="10800000" flipV="1">
                <a:off x="1726843" y="1874946"/>
                <a:ext cx="1347194" cy="305270"/>
              </a:xfrm>
              <a:prstGeom prst="curvedConnector2">
                <a:avLst/>
              </a:prstGeom>
              <a:noFill/>
              <a:ln w="19050" cap="flat" cmpd="sng" algn="ctr">
                <a:solidFill>
                  <a:srgbClr val="FF0000"/>
                </a:solidFill>
                <a:prstDash val="solid"/>
                <a:round/>
                <a:headEnd type="none" w="med" len="med"/>
                <a:tailEnd type="none" w="med" len="med"/>
              </a:ln>
              <a:effectLst/>
            </p:spPr>
          </p:cxnSp>
        </p:grpSp>
      </p:grpSp>
      <p:grpSp>
        <p:nvGrpSpPr>
          <p:cNvPr id="63" name="Group 6"/>
          <p:cNvGrpSpPr/>
          <p:nvPr/>
        </p:nvGrpSpPr>
        <p:grpSpPr>
          <a:xfrm>
            <a:off x="10507522" y="2692400"/>
            <a:ext cx="1284505" cy="2489200"/>
            <a:chOff x="2323166" y="1310446"/>
            <a:chExt cx="1562215" cy="2222200"/>
          </a:xfrm>
        </p:grpSpPr>
        <p:sp>
          <p:nvSpPr>
            <p:cNvPr id="64" name="TextBox 7"/>
            <p:cNvSpPr txBox="1"/>
            <p:nvPr/>
          </p:nvSpPr>
          <p:spPr>
            <a:xfrm>
              <a:off x="2701121" y="1310446"/>
              <a:ext cx="806305" cy="222707"/>
            </a:xfrm>
            <a:prstGeom prst="rect">
              <a:avLst/>
            </a:prstGeom>
            <a:noFill/>
          </p:spPr>
          <p:txBody>
            <a:bodyPr wrap="square" rtlCol="0" anchor="t" anchorCtr="1">
              <a:spAutoFit/>
            </a:bodyPr>
            <a:ls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342731"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685477"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028216"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370954"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1713701" algn="l" defTabSz="342731" rtl="0" eaLnBrk="1" latinLnBrk="0" hangingPunct="1">
                <a:defRPr kern="1200">
                  <a:solidFill>
                    <a:srgbClr val="595959"/>
                  </a:solidFill>
                  <a:latin typeface="Arial" charset="0"/>
                  <a:ea typeface="ＭＳ Ｐゴシック" charset="-128"/>
                  <a:cs typeface="ＭＳ Ｐゴシック" charset="-128"/>
                </a:defRPr>
              </a:lvl6pPr>
              <a:lvl7pPr marL="2056430" algn="l" defTabSz="342731" rtl="0" eaLnBrk="1" latinLnBrk="0" hangingPunct="1">
                <a:defRPr kern="1200">
                  <a:solidFill>
                    <a:srgbClr val="595959"/>
                  </a:solidFill>
                  <a:latin typeface="Arial" charset="0"/>
                  <a:ea typeface="ＭＳ Ｐゴシック" charset="-128"/>
                  <a:cs typeface="ＭＳ Ｐゴシック" charset="-128"/>
                </a:defRPr>
              </a:lvl7pPr>
              <a:lvl8pPr marL="2399160" algn="l" defTabSz="342731" rtl="0" eaLnBrk="1" latinLnBrk="0" hangingPunct="1">
                <a:defRPr kern="1200">
                  <a:solidFill>
                    <a:srgbClr val="595959"/>
                  </a:solidFill>
                  <a:latin typeface="Arial" charset="0"/>
                  <a:ea typeface="ＭＳ Ｐゴシック" charset="-128"/>
                  <a:cs typeface="ＭＳ Ｐゴシック" charset="-128"/>
                </a:defRPr>
              </a:lvl8pPr>
              <a:lvl9pPr marL="2741891" algn="l" defTabSz="342731" rtl="0" eaLnBrk="1" latinLnBrk="0" hangingPunct="1">
                <a:defRPr kern="1200">
                  <a:solidFill>
                    <a:srgbClr val="595959"/>
                  </a:solidFill>
                  <a:latin typeface="Arial" charset="0"/>
                  <a:ea typeface="ＭＳ Ｐゴシック" charset="-128"/>
                  <a:cs typeface="ＭＳ Ｐゴシック" charset="-128"/>
                </a:defRPr>
              </a:lvl9pPr>
            </a:lstStyle>
            <a:p>
              <a:pPr>
                <a:lnSpc>
                  <a:spcPct val="90000"/>
                </a:lnSpc>
              </a:pPr>
              <a:r>
                <a:rPr lang="en-US" sz="1400" dirty="0" smtClean="0">
                  <a:solidFill>
                    <a:schemeClr val="tx2"/>
                  </a:solidFill>
                  <a:latin typeface="Segoe UI" panose="020B0502040204020203" pitchFamily="34" charset="0"/>
                  <a:cs typeface="Segoe UI" panose="020B0502040204020203" pitchFamily="34" charset="0"/>
                </a:rPr>
                <a:t>R720</a:t>
              </a:r>
              <a:endParaRPr lang="en-US" dirty="0" smtClean="0">
                <a:solidFill>
                  <a:schemeClr val="tx2"/>
                </a:solidFill>
                <a:latin typeface="Segoe UI" panose="020B0502040204020203" pitchFamily="34" charset="0"/>
                <a:cs typeface="Segoe UI" panose="020B0502040204020203" pitchFamily="34" charset="0"/>
              </a:endParaRPr>
            </a:p>
          </p:txBody>
        </p:sp>
        <p:sp>
          <p:nvSpPr>
            <p:cNvPr id="65" name="TextBox 8"/>
            <p:cNvSpPr txBox="1"/>
            <p:nvPr/>
          </p:nvSpPr>
          <p:spPr>
            <a:xfrm>
              <a:off x="2701121" y="2077748"/>
              <a:ext cx="806305" cy="222707"/>
            </a:xfrm>
            <a:prstGeom prst="rect">
              <a:avLst/>
            </a:prstGeom>
            <a:noFill/>
          </p:spPr>
          <p:txBody>
            <a:bodyPr wrap="square" rtlCol="0" anchor="t" anchorCtr="1">
              <a:spAutoFit/>
            </a:bodyPr>
            <a:ls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342731"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685477"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028216"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370954"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1713701" algn="l" defTabSz="342731" rtl="0" eaLnBrk="1" latinLnBrk="0" hangingPunct="1">
                <a:defRPr kern="1200">
                  <a:solidFill>
                    <a:srgbClr val="595959"/>
                  </a:solidFill>
                  <a:latin typeface="Arial" charset="0"/>
                  <a:ea typeface="ＭＳ Ｐゴシック" charset="-128"/>
                  <a:cs typeface="ＭＳ Ｐゴシック" charset="-128"/>
                </a:defRPr>
              </a:lvl6pPr>
              <a:lvl7pPr marL="2056430" algn="l" defTabSz="342731" rtl="0" eaLnBrk="1" latinLnBrk="0" hangingPunct="1">
                <a:defRPr kern="1200">
                  <a:solidFill>
                    <a:srgbClr val="595959"/>
                  </a:solidFill>
                  <a:latin typeface="Arial" charset="0"/>
                  <a:ea typeface="ＭＳ Ｐゴシック" charset="-128"/>
                  <a:cs typeface="ＭＳ Ｐゴシック" charset="-128"/>
                </a:defRPr>
              </a:lvl7pPr>
              <a:lvl8pPr marL="2399160" algn="l" defTabSz="342731" rtl="0" eaLnBrk="1" latinLnBrk="0" hangingPunct="1">
                <a:defRPr kern="1200">
                  <a:solidFill>
                    <a:srgbClr val="595959"/>
                  </a:solidFill>
                  <a:latin typeface="Arial" charset="0"/>
                  <a:ea typeface="ＭＳ Ｐゴシック" charset="-128"/>
                  <a:cs typeface="ＭＳ Ｐゴシック" charset="-128"/>
                </a:defRPr>
              </a:lvl8pPr>
              <a:lvl9pPr marL="2741891" algn="l" defTabSz="342731" rtl="0" eaLnBrk="1" latinLnBrk="0" hangingPunct="1">
                <a:defRPr kern="1200">
                  <a:solidFill>
                    <a:srgbClr val="595959"/>
                  </a:solidFill>
                  <a:latin typeface="Arial" charset="0"/>
                  <a:ea typeface="ＭＳ Ｐゴシック" charset="-128"/>
                  <a:cs typeface="ＭＳ Ｐゴシック" charset="-128"/>
                </a:defRPr>
              </a:lvl9pPr>
            </a:lstStyle>
            <a:p>
              <a:pPr>
                <a:lnSpc>
                  <a:spcPct val="90000"/>
                </a:lnSpc>
              </a:pPr>
              <a:r>
                <a:rPr lang="en-US" sz="1400" dirty="0" smtClean="0">
                  <a:solidFill>
                    <a:schemeClr val="tx2"/>
                  </a:solidFill>
                  <a:latin typeface="Segoe UI" panose="020B0502040204020203" pitchFamily="34" charset="0"/>
                  <a:cs typeface="Segoe UI" panose="020B0502040204020203" pitchFamily="34" charset="0"/>
                </a:rPr>
                <a:t>SAN</a:t>
              </a:r>
              <a:endParaRPr lang="en-US" dirty="0" smtClean="0">
                <a:solidFill>
                  <a:schemeClr val="tx2"/>
                </a:solidFill>
                <a:latin typeface="Segoe UI" panose="020B0502040204020203" pitchFamily="34" charset="0"/>
                <a:cs typeface="Segoe UI" panose="020B0502040204020203" pitchFamily="34" charset="0"/>
              </a:endParaRPr>
            </a:p>
          </p:txBody>
        </p:sp>
        <p:sp>
          <p:nvSpPr>
            <p:cNvPr id="66" name="TextBox 9"/>
            <p:cNvSpPr txBox="1"/>
            <p:nvPr/>
          </p:nvSpPr>
          <p:spPr>
            <a:xfrm>
              <a:off x="2323166" y="2572879"/>
              <a:ext cx="1562215" cy="373572"/>
            </a:xfrm>
            <a:prstGeom prst="rect">
              <a:avLst/>
            </a:prstGeom>
            <a:noFill/>
          </p:spPr>
          <p:txBody>
            <a:bodyPr wrap="square" rtlCol="0" anchor="t" anchorCtr="1">
              <a:spAutoFit/>
            </a:bodyPr>
            <a:ls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342731"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685477"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028216"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370954"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1713701" algn="l" defTabSz="342731" rtl="0" eaLnBrk="1" latinLnBrk="0" hangingPunct="1">
                <a:defRPr kern="1200">
                  <a:solidFill>
                    <a:srgbClr val="595959"/>
                  </a:solidFill>
                  <a:latin typeface="Arial" charset="0"/>
                  <a:ea typeface="ＭＳ Ｐゴシック" charset="-128"/>
                  <a:cs typeface="ＭＳ Ｐゴシック" charset="-128"/>
                </a:defRPr>
              </a:lvl6pPr>
              <a:lvl7pPr marL="2056430" algn="l" defTabSz="342731" rtl="0" eaLnBrk="1" latinLnBrk="0" hangingPunct="1">
                <a:defRPr kern="1200">
                  <a:solidFill>
                    <a:srgbClr val="595959"/>
                  </a:solidFill>
                  <a:latin typeface="Arial" charset="0"/>
                  <a:ea typeface="ＭＳ Ｐゴシック" charset="-128"/>
                  <a:cs typeface="ＭＳ Ｐゴシック" charset="-128"/>
                </a:defRPr>
              </a:lvl7pPr>
              <a:lvl8pPr marL="2399160" algn="l" defTabSz="342731" rtl="0" eaLnBrk="1" latinLnBrk="0" hangingPunct="1">
                <a:defRPr kern="1200">
                  <a:solidFill>
                    <a:srgbClr val="595959"/>
                  </a:solidFill>
                  <a:latin typeface="Arial" charset="0"/>
                  <a:ea typeface="ＭＳ Ｐゴシック" charset="-128"/>
                  <a:cs typeface="ＭＳ Ｐゴシック" charset="-128"/>
                </a:defRPr>
              </a:lvl8pPr>
              <a:lvl9pPr marL="2741891" algn="l" defTabSz="342731" rtl="0" eaLnBrk="1" latinLnBrk="0" hangingPunct="1">
                <a:defRPr kern="1200">
                  <a:solidFill>
                    <a:srgbClr val="595959"/>
                  </a:solidFill>
                  <a:latin typeface="Arial" charset="0"/>
                  <a:ea typeface="ＭＳ Ｐゴシック" charset="-128"/>
                  <a:cs typeface="ＭＳ Ｐゴシック" charset="-128"/>
                </a:defRPr>
              </a:lvl9pPr>
            </a:lstStyle>
            <a:p>
              <a:pPr>
                <a:lnSpc>
                  <a:spcPct val="90000"/>
                </a:lnSpc>
              </a:pPr>
              <a:r>
                <a:rPr lang="en-US" sz="1400" dirty="0" smtClean="0">
                  <a:solidFill>
                    <a:schemeClr val="tx2"/>
                  </a:solidFill>
                  <a:latin typeface="Segoe UI" panose="020B0502040204020203" pitchFamily="34" charset="0"/>
                  <a:cs typeface="Segoe UI" panose="020B0502040204020203" pitchFamily="34" charset="0"/>
                </a:rPr>
                <a:t>ATTO </a:t>
              </a:r>
              <a:r>
                <a:rPr lang="en-US" sz="1400" dirty="0" err="1" smtClean="0">
                  <a:solidFill>
                    <a:schemeClr val="tx2"/>
                  </a:solidFill>
                  <a:latin typeface="Segoe UI" panose="020B0502040204020203" pitchFamily="34" charset="0"/>
                  <a:cs typeface="Segoe UI" panose="020B0502040204020203" pitchFamily="34" charset="0"/>
                </a:rPr>
                <a:t>FibreBridge</a:t>
              </a:r>
              <a:endParaRPr lang="en-US" sz="1400" dirty="0" smtClean="0">
                <a:solidFill>
                  <a:schemeClr val="tx2"/>
                </a:solidFill>
                <a:latin typeface="Segoe UI" panose="020B0502040204020203" pitchFamily="34" charset="0"/>
                <a:cs typeface="Segoe UI" panose="020B0502040204020203" pitchFamily="34" charset="0"/>
              </a:endParaRPr>
            </a:p>
          </p:txBody>
        </p:sp>
        <p:sp>
          <p:nvSpPr>
            <p:cNvPr id="67" name="TextBox 10"/>
            <p:cNvSpPr txBox="1"/>
            <p:nvPr/>
          </p:nvSpPr>
          <p:spPr>
            <a:xfrm>
              <a:off x="2323166" y="3309939"/>
              <a:ext cx="1562215" cy="222707"/>
            </a:xfrm>
            <a:prstGeom prst="rect">
              <a:avLst/>
            </a:prstGeom>
            <a:noFill/>
          </p:spPr>
          <p:txBody>
            <a:bodyPr wrap="square" rtlCol="0" anchor="t" anchorCtr="1">
              <a:spAutoFit/>
            </a:bodyPr>
            <a:ls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342731"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685477"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028216"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370954"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1713701" algn="l" defTabSz="342731" rtl="0" eaLnBrk="1" latinLnBrk="0" hangingPunct="1">
                <a:defRPr kern="1200">
                  <a:solidFill>
                    <a:srgbClr val="595959"/>
                  </a:solidFill>
                  <a:latin typeface="Arial" charset="0"/>
                  <a:ea typeface="ＭＳ Ｐゴシック" charset="-128"/>
                  <a:cs typeface="ＭＳ Ｐゴシック" charset="-128"/>
                </a:defRPr>
              </a:lvl6pPr>
              <a:lvl7pPr marL="2056430" algn="l" defTabSz="342731" rtl="0" eaLnBrk="1" latinLnBrk="0" hangingPunct="1">
                <a:defRPr kern="1200">
                  <a:solidFill>
                    <a:srgbClr val="595959"/>
                  </a:solidFill>
                  <a:latin typeface="Arial" charset="0"/>
                  <a:ea typeface="ＭＳ Ｐゴシック" charset="-128"/>
                  <a:cs typeface="ＭＳ Ｐゴシック" charset="-128"/>
                </a:defRPr>
              </a:lvl7pPr>
              <a:lvl8pPr marL="2399160" algn="l" defTabSz="342731" rtl="0" eaLnBrk="1" latinLnBrk="0" hangingPunct="1">
                <a:defRPr kern="1200">
                  <a:solidFill>
                    <a:srgbClr val="595959"/>
                  </a:solidFill>
                  <a:latin typeface="Arial" charset="0"/>
                  <a:ea typeface="ＭＳ Ｐゴシック" charset="-128"/>
                  <a:cs typeface="ＭＳ Ｐゴシック" charset="-128"/>
                </a:defRPr>
              </a:lvl8pPr>
              <a:lvl9pPr marL="2741891" algn="l" defTabSz="342731" rtl="0" eaLnBrk="1" latinLnBrk="0" hangingPunct="1">
                <a:defRPr kern="1200">
                  <a:solidFill>
                    <a:srgbClr val="595959"/>
                  </a:solidFill>
                  <a:latin typeface="Arial" charset="0"/>
                  <a:ea typeface="ＭＳ Ｐゴシック" charset="-128"/>
                  <a:cs typeface="ＭＳ Ｐゴシック" charset="-128"/>
                </a:defRPr>
              </a:lvl9pPr>
            </a:lstStyle>
            <a:p>
              <a:pPr>
                <a:lnSpc>
                  <a:spcPct val="90000"/>
                </a:lnSpc>
              </a:pPr>
              <a:r>
                <a:rPr lang="en-US" sz="1400" dirty="0" smtClean="0">
                  <a:solidFill>
                    <a:schemeClr val="tx2"/>
                  </a:solidFill>
                  <a:latin typeface="Segoe UI" panose="020B0502040204020203" pitchFamily="34" charset="0"/>
                  <a:cs typeface="Segoe UI" panose="020B0502040204020203" pitchFamily="34" charset="0"/>
                </a:rPr>
                <a:t>MD3060e</a:t>
              </a:r>
            </a:p>
          </p:txBody>
        </p:sp>
      </p:grpSp>
      <p:sp>
        <p:nvSpPr>
          <p:cNvPr id="105" name="Textfeld 104"/>
          <p:cNvSpPr txBox="1"/>
          <p:nvPr/>
        </p:nvSpPr>
        <p:spPr>
          <a:xfrm>
            <a:off x="292100" y="292100"/>
            <a:ext cx="2071786" cy="646331"/>
          </a:xfrm>
          <a:prstGeom prst="rect">
            <a:avLst/>
          </a:prstGeom>
          <a:noFill/>
        </p:spPr>
        <p:txBody>
          <a:bodyPr wrap="none" rtlCol="0">
            <a:spAutoFit/>
          </a:bodyPr>
          <a:lstStyle/>
          <a:p>
            <a:r>
              <a:rPr lang="en-US" sz="3600" dirty="0" smtClean="0">
                <a:solidFill>
                  <a:srgbClr val="ED6906"/>
                </a:solidFill>
                <a:latin typeface="Segoe UI Light" panose="020B0502040204020203" pitchFamily="34" charset="0"/>
                <a:cs typeface="Segoe UI Light" panose="020B0502040204020203" pitchFamily="34" charset="0"/>
              </a:rPr>
              <a:t>Metro HA</a:t>
            </a:r>
            <a:endParaRPr lang="en-US" sz="3600" dirty="0">
              <a:solidFill>
                <a:srgbClr val="ED6906"/>
              </a:solidFill>
              <a:latin typeface="Segoe UI Light" panose="020B0502040204020203" pitchFamily="34" charset="0"/>
              <a:cs typeface="Segoe UI Light" panose="020B0502040204020203" pitchFamily="34" charset="0"/>
            </a:endParaRPr>
          </a:p>
        </p:txBody>
      </p:sp>
      <p:pic>
        <p:nvPicPr>
          <p:cNvPr id="106" name="Picture 1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813036" y="1041392"/>
            <a:ext cx="2479128" cy="11435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4715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246" y="1689100"/>
            <a:ext cx="2104057" cy="2133600"/>
          </a:xfrm>
          <a:prstGeom prst="rect">
            <a:avLst/>
          </a:prstGeom>
        </p:spPr>
      </p:pic>
      <p:sp>
        <p:nvSpPr>
          <p:cNvPr id="9" name="Textfeld 8"/>
          <p:cNvSpPr txBox="1"/>
          <p:nvPr/>
        </p:nvSpPr>
        <p:spPr>
          <a:xfrm>
            <a:off x="292100" y="292100"/>
            <a:ext cx="1721946" cy="646331"/>
          </a:xfrm>
          <a:prstGeom prst="rect">
            <a:avLst/>
          </a:prstGeom>
          <a:noFill/>
        </p:spPr>
        <p:txBody>
          <a:bodyPr wrap="none" rtlCol="0">
            <a:spAutoFit/>
          </a:bodyPr>
          <a:lstStyle/>
          <a:p>
            <a:r>
              <a:rPr lang="en-US" sz="3600" dirty="0" smtClean="0">
                <a:solidFill>
                  <a:srgbClr val="ED6906"/>
                </a:solidFill>
                <a:latin typeface="Segoe UI Light" panose="020B0502040204020203" pitchFamily="34" charset="0"/>
                <a:cs typeface="Segoe UI Light" panose="020B0502040204020203" pitchFamily="34" charset="0"/>
              </a:rPr>
              <a:t>Speaker</a:t>
            </a:r>
            <a:endParaRPr lang="de-DE" sz="3600" dirty="0">
              <a:solidFill>
                <a:srgbClr val="ED6906"/>
              </a:solidFill>
              <a:latin typeface="Segoe UI Light" panose="020B0502040204020203" pitchFamily="34" charset="0"/>
              <a:cs typeface="Segoe UI Light" panose="020B0502040204020203" pitchFamily="34" charset="0"/>
            </a:endParaRPr>
          </a:p>
        </p:txBody>
      </p:sp>
      <p:sp>
        <p:nvSpPr>
          <p:cNvPr id="10" name="Content Placeholder 3"/>
          <p:cNvSpPr>
            <a:spLocks noGrp="1"/>
          </p:cNvSpPr>
          <p:nvPr>
            <p:ph sz="half" idx="1"/>
          </p:nvPr>
        </p:nvSpPr>
        <p:spPr>
          <a:xfrm>
            <a:off x="3344335" y="2070100"/>
            <a:ext cx="6231465" cy="1752600"/>
          </a:xfrm>
        </p:spPr>
        <p:txBody>
          <a:bodyPr>
            <a:normAutofit/>
          </a:bodyPr>
          <a:lstStyle/>
          <a:p>
            <a:pPr marL="0" indent="0">
              <a:lnSpc>
                <a:spcPct val="100000"/>
              </a:lnSpc>
              <a:spcBef>
                <a:spcPts val="800"/>
              </a:spcBef>
              <a:spcAft>
                <a:spcPts val="800"/>
              </a:spcAft>
              <a:buNone/>
            </a:pPr>
            <a:r>
              <a:rPr lang="en-US" sz="2000" dirty="0" smtClean="0">
                <a:solidFill>
                  <a:srgbClr val="ED6906"/>
                </a:solidFill>
                <a:latin typeface="Segoe UI" panose="020B0502040204020203" pitchFamily="34" charset="0"/>
                <a:cs typeface="Segoe UI" panose="020B0502040204020203" pitchFamily="34" charset="0"/>
              </a:rPr>
              <a:t>Christian Browers</a:t>
            </a:r>
          </a:p>
          <a:p>
            <a:pPr marL="0" indent="0">
              <a:lnSpc>
                <a:spcPct val="100000"/>
              </a:lnSpc>
              <a:spcBef>
                <a:spcPts val="800"/>
              </a:spcBef>
              <a:spcAft>
                <a:spcPts val="800"/>
              </a:spcAft>
              <a:buNone/>
            </a:pP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Regional Sales Manager Central and Eastern Europe</a:t>
            </a:r>
          </a:p>
          <a:p>
            <a:pPr marL="0" indent="0">
              <a:lnSpc>
                <a:spcPct val="100000"/>
              </a:lnSpc>
              <a:spcBef>
                <a:spcPts val="0"/>
              </a:spcBef>
              <a:spcAft>
                <a:spcPts val="800"/>
              </a:spcAft>
              <a:buNone/>
            </a:pP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Christian.Browers@nexenta.com </a:t>
            </a:r>
          </a:p>
          <a:p>
            <a:pPr marL="0" indent="0">
              <a:lnSpc>
                <a:spcPct val="100000"/>
              </a:lnSpc>
              <a:spcBef>
                <a:spcPts val="0"/>
              </a:spcBef>
              <a:spcAft>
                <a:spcPts val="800"/>
              </a:spcAft>
              <a:buNone/>
            </a:pP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Mobil: +49 </a:t>
            </a:r>
            <a:r>
              <a:rPr lang="en-US" sz="1800" dirty="0">
                <a:solidFill>
                  <a:schemeClr val="tx1">
                    <a:lumMod val="50000"/>
                    <a:lumOff val="50000"/>
                  </a:schemeClr>
                </a:solidFill>
                <a:latin typeface="Segoe UI" panose="020B0502040204020203" pitchFamily="34" charset="0"/>
                <a:cs typeface="Segoe UI" panose="020B0502040204020203" pitchFamily="34" charset="0"/>
              </a:rPr>
              <a:t>160 97 3063 98</a:t>
            </a:r>
          </a:p>
        </p:txBody>
      </p:sp>
      <p:cxnSp>
        <p:nvCxnSpPr>
          <p:cNvPr id="16" name="Gerader Verbinder 15"/>
          <p:cNvCxnSpPr/>
          <p:nvPr/>
        </p:nvCxnSpPr>
        <p:spPr>
          <a:xfrm>
            <a:off x="0" y="3822700"/>
            <a:ext cx="121920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77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01970" y="1009087"/>
            <a:ext cx="6181430" cy="4880310"/>
          </a:xfrm>
        </p:spPr>
        <p:txBody>
          <a:bodyPr/>
          <a:lstStyle/>
          <a:p>
            <a:pPr marL="0" indent="0">
              <a:lnSpc>
                <a:spcPct val="100000"/>
              </a:lnSpc>
              <a:spcBef>
                <a:spcPts val="0"/>
              </a:spcBef>
              <a:spcAft>
                <a:spcPts val="800"/>
              </a:spcAft>
              <a:buNone/>
            </a:pPr>
            <a:r>
              <a:rPr lang="en-US" sz="2000" b="1" dirty="0">
                <a:solidFill>
                  <a:schemeClr val="tx1">
                    <a:lumMod val="50000"/>
                    <a:lumOff val="50000"/>
                  </a:schemeClr>
                </a:solidFill>
                <a:latin typeface="Segoe UI" panose="020B0502040204020203" pitchFamily="34" charset="0"/>
                <a:cs typeface="Segoe UI" panose="020B0502040204020203" pitchFamily="34" charset="0"/>
              </a:rPr>
              <a:t>Highly scalable, unified storage solution</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Tunable for different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workloads</a:t>
            </a: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a:p>
            <a:pPr marL="0" indent="0">
              <a:lnSpc>
                <a:spcPct val="100000"/>
              </a:lnSpc>
              <a:spcBef>
                <a:spcPts val="0"/>
              </a:spcBef>
              <a:spcAft>
                <a:spcPts val="800"/>
              </a:spcAft>
              <a:buNone/>
            </a:pPr>
            <a:r>
              <a:rPr lang="en-US" sz="2000" b="1" dirty="0">
                <a:solidFill>
                  <a:schemeClr val="tx1">
                    <a:lumMod val="50000"/>
                    <a:lumOff val="50000"/>
                  </a:schemeClr>
                </a:solidFill>
                <a:latin typeface="Segoe UI" panose="020B0502040204020203" pitchFamily="34" charset="0"/>
                <a:cs typeface="Segoe UI" panose="020B0502040204020203" pitchFamily="34" charset="0"/>
              </a:rPr>
              <a:t>6,000+ customer deployments</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Over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1,1 </a:t>
            </a:r>
            <a:r>
              <a:rPr lang="en-US" sz="1800" dirty="0">
                <a:solidFill>
                  <a:schemeClr val="tx1">
                    <a:lumMod val="50000"/>
                    <a:lumOff val="50000"/>
                  </a:schemeClr>
                </a:solidFill>
                <a:latin typeface="Segoe UI" panose="020B0502040204020203" pitchFamily="34" charset="0"/>
                <a:cs typeface="Segoe UI" panose="020B0502040204020203" pitchFamily="34" charset="0"/>
              </a:rPr>
              <a:t>EB under management</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Firm footprint in many of the worlds leading Telco’s, </a:t>
            </a:r>
            <a:br>
              <a:rPr lang="en-US" sz="1800" dirty="0">
                <a:solidFill>
                  <a:schemeClr val="tx1">
                    <a:lumMod val="50000"/>
                    <a:lumOff val="50000"/>
                  </a:schemeClr>
                </a:solidFill>
                <a:latin typeface="Segoe UI" panose="020B0502040204020203" pitchFamily="34" charset="0"/>
                <a:cs typeface="Segoe UI" panose="020B0502040204020203" pitchFamily="34" charset="0"/>
              </a:rPr>
            </a:br>
            <a:r>
              <a:rPr lang="en-US" sz="1800" dirty="0">
                <a:solidFill>
                  <a:schemeClr val="tx1">
                    <a:lumMod val="50000"/>
                    <a:lumOff val="50000"/>
                  </a:schemeClr>
                </a:solidFill>
                <a:latin typeface="Segoe UI" panose="020B0502040204020203" pitchFamily="34" charset="0"/>
                <a:cs typeface="Segoe UI" panose="020B0502040204020203" pitchFamily="34" charset="0"/>
              </a:rPr>
              <a:t>Cloud Hosting Providers, Financial Institutions,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and Governmental </a:t>
            </a:r>
            <a:r>
              <a:rPr lang="en-US" sz="1800" dirty="0">
                <a:solidFill>
                  <a:schemeClr val="tx1">
                    <a:lumMod val="50000"/>
                    <a:lumOff val="50000"/>
                  </a:schemeClr>
                </a:solidFill>
                <a:latin typeface="Segoe UI" panose="020B0502040204020203" pitchFamily="34" charset="0"/>
                <a:cs typeface="Segoe UI" panose="020B0502040204020203" pitchFamily="34" charset="0"/>
              </a:rPr>
              <a:t>Agencies</a:t>
            </a:r>
          </a:p>
          <a:p>
            <a:pPr marL="0" indent="0">
              <a:lnSpc>
                <a:spcPct val="100000"/>
              </a:lnSpc>
              <a:spcBef>
                <a:spcPts val="0"/>
              </a:spcBef>
              <a:spcAft>
                <a:spcPts val="800"/>
              </a:spcAft>
              <a:buNone/>
            </a:pPr>
            <a:r>
              <a:rPr lang="en-US" sz="2000" b="1" dirty="0">
                <a:solidFill>
                  <a:schemeClr val="tx1">
                    <a:lumMod val="50000"/>
                    <a:lumOff val="50000"/>
                  </a:schemeClr>
                </a:solidFill>
                <a:latin typeface="Segoe UI" panose="020B0502040204020203" pitchFamily="34" charset="0"/>
                <a:cs typeface="Segoe UI" panose="020B0502040204020203" pitchFamily="34" charset="0"/>
              </a:rPr>
              <a:t>Best “software-only” solution enabling SDS</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8 years of R&amp;D</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130+ top class engineers</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35+ patents</a:t>
            </a:r>
          </a:p>
          <a:p>
            <a:pPr marL="836075" lvl="2"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Numerous awards</a:t>
            </a:r>
          </a:p>
          <a:p>
            <a:pPr marL="0" indent="0">
              <a:lnSpc>
                <a:spcPct val="100000"/>
              </a:lnSpc>
              <a:spcBef>
                <a:spcPts val="0"/>
              </a:spcBef>
              <a:spcAft>
                <a:spcPts val="800"/>
              </a:spcAft>
              <a:buNone/>
            </a:pPr>
            <a:r>
              <a:rPr lang="en-US" sz="2000" b="1" dirty="0">
                <a:solidFill>
                  <a:schemeClr val="tx1">
                    <a:lumMod val="50000"/>
                    <a:lumOff val="50000"/>
                  </a:schemeClr>
                </a:solidFill>
                <a:latin typeface="Segoe UI" panose="020B0502040204020203" pitchFamily="34" charset="0"/>
                <a:cs typeface="Segoe UI" panose="020B0502040204020203" pitchFamily="34" charset="0"/>
              </a:rPr>
              <a:t>Enterprise class service and </a:t>
            </a:r>
            <a:r>
              <a:rPr lang="en-US" sz="2000" b="1" dirty="0" smtClean="0">
                <a:solidFill>
                  <a:schemeClr val="tx1">
                    <a:lumMod val="50000"/>
                    <a:lumOff val="50000"/>
                  </a:schemeClr>
                </a:solidFill>
                <a:latin typeface="Segoe UI" panose="020B0502040204020203" pitchFamily="34" charset="0"/>
                <a:cs typeface="Segoe UI" panose="020B0502040204020203" pitchFamily="34" charset="0"/>
              </a:rPr>
              <a:t>support </a:t>
            </a:r>
          </a:p>
          <a:p>
            <a:pPr marL="836075" lvl="2" indent="-378875" eaLnBrk="0" hangingPunct="0">
              <a:spcBef>
                <a:spcPts val="0"/>
              </a:spcBef>
              <a:spcAft>
                <a:spcPts val="800"/>
              </a:spcAft>
              <a:buClr>
                <a:schemeClr val="accent2"/>
              </a:buClr>
              <a:buSzPct val="60000"/>
              <a:buFont typeface="Wingdings" charset="2"/>
              <a:buChar char=""/>
            </a:pP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Dell </a:t>
            </a:r>
            <a:r>
              <a:rPr lang="en-US" sz="1800" dirty="0" err="1" smtClean="0">
                <a:solidFill>
                  <a:schemeClr val="tx1">
                    <a:lumMod val="50000"/>
                    <a:lumOff val="50000"/>
                  </a:schemeClr>
                </a:solidFill>
                <a:latin typeface="Segoe UI" panose="020B0502040204020203" pitchFamily="34" charset="0"/>
                <a:cs typeface="Segoe UI" panose="020B0502040204020203" pitchFamily="34" charset="0"/>
              </a:rPr>
              <a:t>ProSupport</a:t>
            </a:r>
            <a:r>
              <a:rPr lang="en-US" sz="18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smtClean="0">
                <a:solidFill>
                  <a:schemeClr val="tx1">
                    <a:lumMod val="50000"/>
                    <a:lumOff val="50000"/>
                  </a:schemeClr>
                </a:solidFill>
                <a:latin typeface="Segoe UI" panose="020B0502040204020203" pitchFamily="34" charset="0"/>
                <a:cs typeface="Segoe UI" panose="020B0502040204020203" pitchFamily="34" charset="0"/>
              </a:rPr>
              <a:t>integrated</a:t>
            </a: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2823" y="4151875"/>
            <a:ext cx="1262205" cy="1185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2823" y="1899768"/>
            <a:ext cx="1949177" cy="155934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015" y="558163"/>
            <a:ext cx="2093709" cy="2093709"/>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l="9903" t="36410" r="9903" b="36859"/>
          <a:stretch/>
        </p:blipFill>
        <p:spPr>
          <a:xfrm>
            <a:off x="7337114" y="3166093"/>
            <a:ext cx="2291509" cy="763836"/>
          </a:xfrm>
          <a:prstGeom prst="rect">
            <a:avLst/>
          </a:prstGeom>
        </p:spPr>
      </p:pic>
      <p:sp>
        <p:nvSpPr>
          <p:cNvPr id="13" name="Textfeld 12"/>
          <p:cNvSpPr txBox="1"/>
          <p:nvPr/>
        </p:nvSpPr>
        <p:spPr>
          <a:xfrm>
            <a:off x="292100" y="292100"/>
            <a:ext cx="4107599"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Why </a:t>
            </a:r>
            <a:r>
              <a:rPr lang="en-US" sz="3600" dirty="0" smtClean="0">
                <a:solidFill>
                  <a:srgbClr val="ED6906"/>
                </a:solidFill>
                <a:latin typeface="Segoe UI Light" panose="020B0502040204020203" pitchFamily="34" charset="0"/>
                <a:cs typeface="Segoe UI Light" panose="020B0502040204020203" pitchFamily="34" charset="0"/>
              </a:rPr>
              <a:t>Nexenta Store?</a:t>
            </a:r>
            <a:endParaRPr lang="en-US" sz="3600" dirty="0">
              <a:solidFill>
                <a:srgbClr val="ED690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027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119" y="4739663"/>
            <a:ext cx="1892979" cy="112944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119" y="1453195"/>
            <a:ext cx="1833263" cy="87343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t="27823" b="27553"/>
          <a:stretch/>
        </p:blipFill>
        <p:spPr>
          <a:xfrm>
            <a:off x="5174343" y="1349495"/>
            <a:ext cx="3104136" cy="84645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8085" y="1542947"/>
            <a:ext cx="1980427" cy="652999"/>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0" y="3407771"/>
            <a:ext cx="2376249" cy="891093"/>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21421" y="708228"/>
            <a:ext cx="1066432" cy="1487717"/>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44002" y="4168315"/>
            <a:ext cx="1699657" cy="1490744"/>
          </a:xfrm>
          <a:prstGeom prst="rect">
            <a:avLst/>
          </a:prstGeom>
        </p:spPr>
      </p:pic>
      <p:pic>
        <p:nvPicPr>
          <p:cNvPr id="16" name="Content Placeholder 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120670" y="2351524"/>
            <a:ext cx="1420676" cy="1445600"/>
          </a:xfrm>
          <a:prstGeom prst="rect">
            <a:avLst/>
          </a:prstGeom>
        </p:spPr>
      </p:pic>
      <p:pic>
        <p:nvPicPr>
          <p:cNvPr id="17" name="Picture 1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759098" y="474488"/>
            <a:ext cx="1727297" cy="1923797"/>
          </a:xfrm>
          <a:prstGeom prst="rect">
            <a:avLst/>
          </a:prstGeom>
        </p:spPr>
      </p:pic>
      <p:pic>
        <p:nvPicPr>
          <p:cNvPr id="18" name="Picture 1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21782" y="2797493"/>
            <a:ext cx="1225055" cy="1225055"/>
          </a:xfrm>
          <a:prstGeom prst="rect">
            <a:avLst/>
          </a:prstGeom>
        </p:spPr>
      </p:pic>
      <p:pic>
        <p:nvPicPr>
          <p:cNvPr id="19" name="Picture 18"/>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731074" y="2785897"/>
            <a:ext cx="2694919" cy="409903"/>
          </a:xfrm>
          <a:prstGeom prst="rect">
            <a:avLst/>
          </a:prstGeom>
        </p:spPr>
      </p:pic>
      <p:pic>
        <p:nvPicPr>
          <p:cNvPr id="20" name="Picture 1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223945" y="4461110"/>
            <a:ext cx="2791916" cy="767023"/>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68141" y="3328571"/>
            <a:ext cx="1367904" cy="1367904"/>
          </a:xfrm>
          <a:prstGeom prst="rect">
            <a:avLst/>
          </a:prstGeom>
        </p:spPr>
      </p:pic>
      <p:grpSp>
        <p:nvGrpSpPr>
          <p:cNvPr id="25" name="Group 24"/>
          <p:cNvGrpSpPr/>
          <p:nvPr/>
        </p:nvGrpSpPr>
        <p:grpSpPr>
          <a:xfrm>
            <a:off x="10879597" y="2612208"/>
            <a:ext cx="1157513" cy="1635371"/>
            <a:chOff x="5476682" y="-862651"/>
            <a:chExt cx="837573" cy="1226528"/>
          </a:xfrm>
        </p:grpSpPr>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90369" y="-862651"/>
              <a:ext cx="561037" cy="664932"/>
            </a:xfrm>
            <a:prstGeom prst="rect">
              <a:avLst/>
            </a:prstGeom>
          </p:spPr>
        </p:pic>
        <p:sp>
          <p:nvSpPr>
            <p:cNvPr id="24" name="TextBox 23"/>
            <p:cNvSpPr txBox="1"/>
            <p:nvPr/>
          </p:nvSpPr>
          <p:spPr>
            <a:xfrm>
              <a:off x="5476682" y="-197719"/>
              <a:ext cx="837573" cy="561596"/>
            </a:xfrm>
            <a:prstGeom prst="rect">
              <a:avLst/>
            </a:prstGeom>
            <a:noFill/>
          </p:spPr>
          <p:txBody>
            <a:bodyPr wrap="square" lIns="0" rIns="0" rtlCol="0">
              <a:spAutoFit/>
            </a:bodyPr>
            <a:lstStyle/>
            <a:p>
              <a:r>
                <a:rPr lang="en-US" sz="2133" dirty="0">
                  <a:solidFill>
                    <a:srgbClr val="444444"/>
                  </a:solidFill>
                </a:rPr>
                <a:t>Korea </a:t>
              </a:r>
            </a:p>
            <a:p>
              <a:r>
                <a:rPr lang="en-US" sz="2133" dirty="0">
                  <a:solidFill>
                    <a:srgbClr val="444444"/>
                  </a:solidFill>
                </a:rPr>
                <a:t>Telecom</a:t>
              </a:r>
            </a:p>
          </p:txBody>
        </p:sp>
      </p:grpSp>
      <p:pic>
        <p:nvPicPr>
          <p:cNvPr id="26" name="Picture 25"/>
          <p:cNvPicPr>
            <a:picLocks noChangeAspect="1"/>
          </p:cNvPicPr>
          <p:nvPr/>
        </p:nvPicPr>
        <p:blipFill rotWithShape="1">
          <a:blip r:embed="rId17" cstate="screen">
            <a:extLst>
              <a:ext uri="{28A0092B-C50C-407E-A947-70E740481C1C}">
                <a14:useLocalDpi xmlns:a14="http://schemas.microsoft.com/office/drawing/2010/main"/>
              </a:ext>
            </a:extLst>
          </a:blip>
          <a:srcRect l="6322" t="17422" r="7626" b="6130"/>
          <a:stretch/>
        </p:blipFill>
        <p:spPr>
          <a:xfrm>
            <a:off x="6348638" y="4427596"/>
            <a:ext cx="2518717" cy="1228083"/>
          </a:xfrm>
          <a:prstGeom prst="rect">
            <a:avLst/>
          </a:prstGeom>
        </p:spPr>
      </p:pic>
      <p:pic>
        <p:nvPicPr>
          <p:cNvPr id="7" name="Picture 6"/>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617412" y="5131705"/>
            <a:ext cx="2207741" cy="738455"/>
          </a:xfrm>
          <a:prstGeom prst="rect">
            <a:avLst/>
          </a:prstGeom>
        </p:spPr>
      </p:pic>
      <p:pic>
        <p:nvPicPr>
          <p:cNvPr id="27" name="Picture 26"/>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8448388" y="5258546"/>
            <a:ext cx="3250035" cy="790204"/>
          </a:xfrm>
          <a:prstGeom prst="rect">
            <a:avLst/>
          </a:prstGeom>
        </p:spPr>
      </p:pic>
      <p:pic>
        <p:nvPicPr>
          <p:cNvPr id="29" name="Picture 28" descr="scalematrix final logo.eps"/>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62202" y="2882389"/>
            <a:ext cx="2327209" cy="1140159"/>
          </a:xfrm>
          <a:prstGeom prst="rect">
            <a:avLst/>
          </a:prstGeom>
        </p:spPr>
      </p:pic>
      <p:sp>
        <p:nvSpPr>
          <p:cNvPr id="28" name="Textfeld 27"/>
          <p:cNvSpPr txBox="1"/>
          <p:nvPr/>
        </p:nvSpPr>
        <p:spPr>
          <a:xfrm>
            <a:off x="292100" y="292100"/>
            <a:ext cx="3968715" cy="646331"/>
          </a:xfrm>
          <a:prstGeom prst="rect">
            <a:avLst/>
          </a:prstGeom>
          <a:noFill/>
        </p:spPr>
        <p:txBody>
          <a:bodyPr wrap="none" rtlCol="0">
            <a:spAutoFit/>
          </a:bodyPr>
          <a:lstStyle/>
          <a:p>
            <a:r>
              <a:rPr lang="en-US" sz="3600" dirty="0" err="1" smtClean="0">
                <a:solidFill>
                  <a:srgbClr val="ED6906"/>
                </a:solidFill>
                <a:latin typeface="Segoe UI Light" panose="020B0502040204020203" pitchFamily="34" charset="0"/>
                <a:cs typeface="Segoe UI Light" panose="020B0502040204020203" pitchFamily="34" charset="0"/>
              </a:rPr>
              <a:t>Nexenta</a:t>
            </a:r>
            <a:r>
              <a:rPr lang="en-US" sz="3600" dirty="0" smtClean="0">
                <a:solidFill>
                  <a:srgbClr val="ED6906"/>
                </a:solidFill>
                <a:latin typeface="Segoe UI Light" panose="020B0502040204020203" pitchFamily="34" charset="0"/>
                <a:cs typeface="Segoe UI Light" panose="020B0502040204020203" pitchFamily="34" charset="0"/>
              </a:rPr>
              <a:t> </a:t>
            </a:r>
            <a:r>
              <a:rPr lang="en-US" sz="3600" dirty="0">
                <a:solidFill>
                  <a:srgbClr val="ED6906"/>
                </a:solidFill>
                <a:latin typeface="Segoe UI Light" panose="020B0502040204020203" pitchFamily="34" charset="0"/>
                <a:cs typeface="Segoe UI Light" panose="020B0502040204020203" pitchFamily="34" charset="0"/>
              </a:rPr>
              <a:t>Customers</a:t>
            </a:r>
          </a:p>
        </p:txBody>
      </p:sp>
    </p:spTree>
    <p:extLst>
      <p:ext uri="{BB962C8B-B14F-4D97-AF65-F5344CB8AC3E}">
        <p14:creationId xmlns:p14="http://schemas.microsoft.com/office/powerpoint/2010/main" val="91362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592670" y="1091983"/>
            <a:ext cx="5416245" cy="4158061"/>
          </a:xfrm>
        </p:spPr>
        <p:txBody>
          <a:bodyPr/>
          <a:lstStyle/>
          <a:p>
            <a:pPr marL="0" indent="0">
              <a:spcBef>
                <a:spcPts val="0"/>
              </a:spcBef>
              <a:spcAft>
                <a:spcPts val="200"/>
              </a:spcAft>
              <a:buSzPct val="100000"/>
              <a:buNone/>
            </a:pPr>
            <a:r>
              <a:rPr lang="en-US" sz="2400" u="sng" dirty="0" smtClean="0">
                <a:solidFill>
                  <a:srgbClr val="ED6906"/>
                </a:solidFill>
                <a:latin typeface="Segoe UI" panose="020B0502040204020203" pitchFamily="34" charset="0"/>
                <a:cs typeface="Segoe UI" panose="020B0502040204020203" pitchFamily="34" charset="0"/>
              </a:rPr>
              <a:t>GMO </a:t>
            </a:r>
            <a:r>
              <a:rPr lang="en-US" sz="2400" u="sng" dirty="0">
                <a:solidFill>
                  <a:srgbClr val="ED6906"/>
                </a:solidFill>
                <a:latin typeface="Segoe UI" panose="020B0502040204020203" pitchFamily="34" charset="0"/>
                <a:cs typeface="Segoe UI" panose="020B0502040204020203" pitchFamily="34" charset="0"/>
              </a:rPr>
              <a:t>Internet Group</a:t>
            </a:r>
          </a:p>
          <a:p>
            <a:pPr marL="226478" lvl="1" indent="-226478">
              <a:spcBef>
                <a:spcPts val="0"/>
              </a:spcBef>
              <a:spcAft>
                <a:spcPts val="200"/>
              </a:spcAft>
              <a:buSzPct val="50000"/>
              <a:buNone/>
            </a:pPr>
            <a:r>
              <a:rPr lang="en-US" sz="20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a:solidFill>
                  <a:schemeClr val="tx1">
                    <a:lumMod val="50000"/>
                    <a:lumOff val="50000"/>
                  </a:schemeClr>
                </a:solidFill>
                <a:latin typeface="Segoe UI" panose="020B0502040204020203" pitchFamily="34" charset="0"/>
                <a:cs typeface="Segoe UI" panose="020B0502040204020203" pitchFamily="34" charset="0"/>
              </a:rPr>
              <a:t>Vertical: Cloud/Hosting</a:t>
            </a:r>
          </a:p>
          <a:p>
            <a:pPr marL="226478" lvl="1" indent="-226478">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Capacity: 0.5PB (going to 7PB)</a:t>
            </a:r>
          </a:p>
          <a:p>
            <a:pPr marL="226478" lvl="1" indent="-226478">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Workload: Internet hosting service on OpenStack</a:t>
            </a:r>
          </a:p>
          <a:p>
            <a:pPr marL="226478" lvl="1" indent="-226478">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Competition: Oracle, Supermicro</a:t>
            </a:r>
          </a:p>
          <a:p>
            <a:pPr marL="226478" lvl="1" indent="-226478">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How we won: Lowest cost/GB plus Dell support on end-to-end solution.</a:t>
            </a:r>
          </a:p>
          <a:p>
            <a:pPr marL="457189" lvl="1" indent="-228594">
              <a:spcBef>
                <a:spcPts val="0"/>
              </a:spcBef>
              <a:spcAft>
                <a:spcPts val="200"/>
              </a:spcAft>
              <a:buSzPct val="50000"/>
              <a:buFont typeface="Wingdings" panose="05000000000000000000" pitchFamily="2" charset="2"/>
              <a:buChar char="§"/>
            </a:pPr>
            <a:endParaRPr lang="en-US" sz="1200" dirty="0">
              <a:solidFill>
                <a:schemeClr val="tx1">
                  <a:lumMod val="50000"/>
                  <a:lumOff val="50000"/>
                </a:schemeClr>
              </a:solidFill>
              <a:latin typeface="Segoe UI" panose="020B0502040204020203" pitchFamily="34" charset="0"/>
              <a:cs typeface="Segoe UI" panose="020B0502040204020203" pitchFamily="34" charset="0"/>
            </a:endParaRPr>
          </a:p>
          <a:p>
            <a:pPr marL="0" indent="0">
              <a:spcBef>
                <a:spcPts val="0"/>
              </a:spcBef>
              <a:spcAft>
                <a:spcPts val="200"/>
              </a:spcAft>
              <a:buSzPct val="100000"/>
              <a:buNone/>
            </a:pPr>
            <a:r>
              <a:rPr lang="en-US" sz="2400" u="sng" dirty="0">
                <a:solidFill>
                  <a:srgbClr val="ED6906"/>
                </a:solidFill>
                <a:latin typeface="Segoe UI" panose="020B0502040204020203" pitchFamily="34" charset="0"/>
                <a:cs typeface="Segoe UI" panose="020B0502040204020203" pitchFamily="34" charset="0"/>
              </a:rPr>
              <a:t>Standard Chartered</a:t>
            </a:r>
          </a:p>
          <a:p>
            <a:pPr marL="228594" lvl="1" indent="0">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Vertical: Financial Services</a:t>
            </a:r>
          </a:p>
          <a:p>
            <a:pPr marL="228594" lvl="1" indent="0">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Capacity: 1.2PB</a:t>
            </a:r>
          </a:p>
          <a:p>
            <a:pPr marL="228594" lvl="1" indent="0">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Workload: Email Archive</a:t>
            </a:r>
          </a:p>
          <a:p>
            <a:pPr marL="228594" lvl="1" indent="0">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Competition: HP, EMC</a:t>
            </a:r>
          </a:p>
          <a:p>
            <a:pPr marL="228594" lvl="1" indent="0">
              <a:spcBef>
                <a:spcPts val="0"/>
              </a:spcBef>
              <a:spcAft>
                <a:spcPts val="200"/>
              </a:spcAft>
              <a:buSzPct val="5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How/Why we won: Flexibility and scalability,  plus competitive price point of the total solution.</a:t>
            </a:r>
            <a:endParaRPr lang="en-US" sz="20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4" name="Content Placeholder 3"/>
          <p:cNvSpPr>
            <a:spLocks noGrp="1"/>
          </p:cNvSpPr>
          <p:nvPr>
            <p:ph sz="half" idx="11"/>
          </p:nvPr>
        </p:nvSpPr>
        <p:spPr>
          <a:xfrm>
            <a:off x="6392457" y="1085080"/>
            <a:ext cx="5555705" cy="4435060"/>
          </a:xfrm>
        </p:spPr>
        <p:txBody>
          <a:bodyPr/>
          <a:lstStyle/>
          <a:p>
            <a:pPr marL="0" indent="0">
              <a:spcBef>
                <a:spcPts val="0"/>
              </a:spcBef>
              <a:spcAft>
                <a:spcPts val="200"/>
              </a:spcAft>
              <a:buSzPct val="100000"/>
              <a:buNone/>
            </a:pPr>
            <a:r>
              <a:rPr lang="en-US" sz="2400" u="sng" dirty="0">
                <a:solidFill>
                  <a:srgbClr val="ED6906"/>
                </a:solidFill>
                <a:latin typeface="Segoe UI" panose="020B0502040204020203" pitchFamily="34" charset="0"/>
                <a:cs typeface="Segoe UI" panose="020B0502040204020203" pitchFamily="34" charset="0"/>
              </a:rPr>
              <a:t>Penn State University</a:t>
            </a:r>
          </a:p>
          <a:p>
            <a:pPr marL="226478" lvl="1" indent="-226478">
              <a:spcBef>
                <a:spcPts val="0"/>
              </a:spcBef>
              <a:spcAft>
                <a:spcPts val="200"/>
              </a:spcAft>
              <a:buSzPct val="80000"/>
              <a:buNone/>
            </a:pPr>
            <a:r>
              <a:rPr lang="en-US" sz="20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a:solidFill>
                  <a:schemeClr val="tx1">
                    <a:lumMod val="50000"/>
                    <a:lumOff val="50000"/>
                  </a:schemeClr>
                </a:solidFill>
                <a:latin typeface="Segoe UI" panose="020B0502040204020203" pitchFamily="34" charset="0"/>
                <a:cs typeface="Segoe UI" panose="020B0502040204020203" pitchFamily="34" charset="0"/>
              </a:rPr>
              <a:t>Vertical: Higher Education</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Capacity: 5PB</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Workload: Private Cloud and HPC</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Competition: EMC</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How/Why we won: Impressed with high performance levels achieved with a storage product so easy to deploy.</a:t>
            </a:r>
          </a:p>
          <a:p>
            <a:pPr marL="457189" lvl="1" indent="-228594">
              <a:spcBef>
                <a:spcPts val="0"/>
              </a:spcBef>
              <a:spcAft>
                <a:spcPts val="200"/>
              </a:spcAft>
              <a:buSzPct val="80000"/>
            </a:pPr>
            <a:endParaRPr lang="en-US" sz="1200" dirty="0">
              <a:solidFill>
                <a:schemeClr val="tx1">
                  <a:lumMod val="50000"/>
                  <a:lumOff val="50000"/>
                </a:schemeClr>
              </a:solidFill>
              <a:latin typeface="Segoe UI" panose="020B0502040204020203" pitchFamily="34" charset="0"/>
              <a:cs typeface="Segoe UI" panose="020B0502040204020203" pitchFamily="34" charset="0"/>
            </a:endParaRPr>
          </a:p>
          <a:p>
            <a:pPr marL="0" indent="0">
              <a:spcBef>
                <a:spcPts val="0"/>
              </a:spcBef>
              <a:spcAft>
                <a:spcPts val="200"/>
              </a:spcAft>
              <a:buSzPct val="100000"/>
              <a:buNone/>
            </a:pPr>
            <a:r>
              <a:rPr lang="en-US" sz="2400" u="sng" dirty="0">
                <a:solidFill>
                  <a:srgbClr val="ED6906"/>
                </a:solidFill>
                <a:latin typeface="Segoe UI" panose="020B0502040204020203" pitchFamily="34" charset="0"/>
                <a:cs typeface="Segoe UI" panose="020B0502040204020203" pitchFamily="34" charset="0"/>
              </a:rPr>
              <a:t>National Institute of Health </a:t>
            </a:r>
          </a:p>
          <a:p>
            <a:pPr marL="226478" indent="-226478">
              <a:spcBef>
                <a:spcPts val="0"/>
              </a:spcBef>
              <a:spcAft>
                <a:spcPts val="200"/>
              </a:spcAft>
              <a:buSzPct val="80000"/>
              <a:buNone/>
            </a:pPr>
            <a:r>
              <a:rPr lang="en-US" sz="2000" dirty="0">
                <a:solidFill>
                  <a:schemeClr val="tx1">
                    <a:lumMod val="50000"/>
                    <a:lumOff val="50000"/>
                  </a:schemeClr>
                </a:solidFill>
                <a:latin typeface="Segoe UI" panose="020B0502040204020203" pitchFamily="34" charset="0"/>
                <a:cs typeface="Segoe UI" panose="020B0502040204020203" pitchFamily="34" charset="0"/>
              </a:rPr>
              <a:t>	</a:t>
            </a:r>
            <a:r>
              <a:rPr lang="en-US" sz="1800" dirty="0">
                <a:solidFill>
                  <a:schemeClr val="tx1">
                    <a:lumMod val="50000"/>
                    <a:lumOff val="50000"/>
                  </a:schemeClr>
                </a:solidFill>
                <a:latin typeface="Segoe UI" panose="020B0502040204020203" pitchFamily="34" charset="0"/>
                <a:cs typeface="Segoe UI" panose="020B0502040204020203" pitchFamily="34" charset="0"/>
              </a:rPr>
              <a:t>Vertical: Research Institutions</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Capacity: 1PB</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Workload: Tier 2/3 Storage</a:t>
            </a: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Competition: EMC </a:t>
            </a:r>
            <a:r>
              <a:rPr lang="en-US" sz="1800" dirty="0" err="1">
                <a:solidFill>
                  <a:schemeClr val="tx1">
                    <a:lumMod val="50000"/>
                    <a:lumOff val="50000"/>
                  </a:schemeClr>
                </a:solidFill>
                <a:latin typeface="Segoe UI" panose="020B0502040204020203" pitchFamily="34" charset="0"/>
                <a:cs typeface="Segoe UI" panose="020B0502040204020203" pitchFamily="34" charset="0"/>
              </a:rPr>
              <a:t>Isilon</a:t>
            </a:r>
            <a:endParaRPr lang="en-US" sz="1800" dirty="0">
              <a:solidFill>
                <a:schemeClr val="tx1">
                  <a:lumMod val="50000"/>
                  <a:lumOff val="50000"/>
                </a:schemeClr>
              </a:solidFill>
              <a:latin typeface="Segoe UI" panose="020B0502040204020203" pitchFamily="34" charset="0"/>
              <a:cs typeface="Segoe UI" panose="020B0502040204020203" pitchFamily="34" charset="0"/>
            </a:endParaRPr>
          </a:p>
          <a:p>
            <a:pPr marL="226478" lvl="1" indent="-226478">
              <a:spcBef>
                <a:spcPts val="0"/>
              </a:spcBef>
              <a:spcAft>
                <a:spcPts val="200"/>
              </a:spcAft>
              <a:buSzPct val="80000"/>
              <a:buNone/>
            </a:pPr>
            <a:r>
              <a:rPr lang="en-US" sz="1800" dirty="0">
                <a:solidFill>
                  <a:schemeClr val="tx1">
                    <a:lumMod val="50000"/>
                    <a:lumOff val="50000"/>
                  </a:schemeClr>
                </a:solidFill>
                <a:latin typeface="Segoe UI" panose="020B0502040204020203" pitchFamily="34" charset="0"/>
                <a:cs typeface="Segoe UI" panose="020B0502040204020203" pitchFamily="34" charset="0"/>
              </a:rPr>
              <a:t>	How/Why we won: Price to performance was impossible to beat.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5315" b="15455"/>
          <a:stretch/>
        </p:blipFill>
        <p:spPr>
          <a:xfrm>
            <a:off x="4709214" y="942702"/>
            <a:ext cx="1215255" cy="85344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4097" y="3157333"/>
            <a:ext cx="1910372" cy="73152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42343" y="947789"/>
            <a:ext cx="1654753" cy="97536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8396" y="3622584"/>
            <a:ext cx="1168700" cy="731520"/>
          </a:xfrm>
          <a:prstGeom prst="rect">
            <a:avLst/>
          </a:prstGeom>
        </p:spPr>
      </p:pic>
      <p:sp>
        <p:nvSpPr>
          <p:cNvPr id="10" name="Textfeld 9"/>
          <p:cNvSpPr txBox="1"/>
          <p:nvPr/>
        </p:nvSpPr>
        <p:spPr>
          <a:xfrm>
            <a:off x="292100" y="292100"/>
            <a:ext cx="7737759" cy="646331"/>
          </a:xfrm>
          <a:prstGeom prst="rect">
            <a:avLst/>
          </a:prstGeom>
          <a:noFill/>
        </p:spPr>
        <p:txBody>
          <a:bodyPr wrap="none" rtlCol="0">
            <a:spAutoFit/>
          </a:bodyPr>
          <a:lstStyle/>
          <a:p>
            <a:r>
              <a:rPr lang="en-US" sz="3600" dirty="0">
                <a:solidFill>
                  <a:schemeClr val="tx1">
                    <a:lumMod val="50000"/>
                    <a:lumOff val="50000"/>
                  </a:schemeClr>
                </a:solidFill>
                <a:latin typeface="Segoe UI" panose="020B0502040204020203" pitchFamily="34" charset="0"/>
                <a:cs typeface="Segoe UI" panose="020B0502040204020203" pitchFamily="34" charset="0"/>
              </a:rPr>
              <a:t>Few of the Top Deals &amp; How we Won</a:t>
            </a:r>
          </a:p>
        </p:txBody>
      </p:sp>
    </p:spTree>
    <p:extLst>
      <p:ext uri="{BB962C8B-B14F-4D97-AF65-F5344CB8AC3E}">
        <p14:creationId xmlns:p14="http://schemas.microsoft.com/office/powerpoint/2010/main" val="31053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803399"/>
            <a:ext cx="9144000" cy="1706563"/>
          </a:xfrm>
        </p:spPr>
        <p:txBody>
          <a:bodyPr vert="horz" lIns="91440" tIns="45720" rIns="91440" bIns="45720" rtlCol="0" anchor="b">
            <a:normAutofit/>
          </a:bodyPr>
          <a:lstStyle/>
          <a:p>
            <a:r>
              <a:rPr lang="en-US" dirty="0" smtClean="0">
                <a:solidFill>
                  <a:srgbClr val="ED6906"/>
                </a:solidFill>
                <a:latin typeface="Segoe UI Light" panose="020B0502040204020203" pitchFamily="34" charset="0"/>
                <a:ea typeface="+mn-ea"/>
                <a:cs typeface="Segoe UI Light" panose="020B0502040204020203" pitchFamily="34" charset="0"/>
              </a:rPr>
              <a:t>Thank you</a:t>
            </a:r>
            <a:endParaRPr lang="en-US" dirty="0">
              <a:solidFill>
                <a:srgbClr val="ED6906"/>
              </a:solidFill>
              <a:latin typeface="Segoe UI Light" panose="020B0502040204020203" pitchFamily="34" charset="0"/>
              <a:ea typeface="+mn-ea"/>
              <a:cs typeface="Segoe UI Light" panose="020B0502040204020203" pitchFamily="34" charset="0"/>
            </a:endParaRPr>
          </a:p>
        </p:txBody>
      </p:sp>
      <p:grpSp>
        <p:nvGrpSpPr>
          <p:cNvPr id="3" name="Gruppieren 2"/>
          <p:cNvGrpSpPr/>
          <p:nvPr/>
        </p:nvGrpSpPr>
        <p:grpSpPr>
          <a:xfrm>
            <a:off x="9728200" y="247403"/>
            <a:ext cx="2299788" cy="2303079"/>
            <a:chOff x="760432" y="577985"/>
            <a:chExt cx="5136504" cy="5143855"/>
          </a:xfrm>
        </p:grpSpPr>
        <p:pic>
          <p:nvPicPr>
            <p:cNvPr id="5" name="Picture 4" descr="nexentafusion-block-v2.png"/>
            <p:cNvPicPr>
              <a:picLocks noChangeAspect="1"/>
            </p:cNvPicPr>
            <p:nvPr/>
          </p:nvPicPr>
          <p:blipFill>
            <a:blip r:embed="rId3" cstate="screen">
              <a:extLst>
                <a:ext uri="{BEBA8EAE-BF5A-486C-A8C5-ECC9F3942E4B}">
                  <a14:imgProps xmlns:a14="http://schemas.microsoft.com/office/drawing/2010/main">
                    <a14:imgLayer r:embed="rId4">
                      <a14:imgEffect>
                        <a14:backgroundRemoval t="9524" b="89524" l="2357" r="97439">
                          <a14:foregroundMark x1="43648" y1="35556" x2="43648" y2="35556"/>
                          <a14:foregroundMark x1="40061" y1="36508" x2="40061" y2="36508"/>
                          <a14:foregroundMark x1="38217" y1="36825" x2="38217" y2="36825"/>
                          <a14:foregroundMark x1="34939" y1="35556" x2="34939" y2="35556"/>
                          <a14:foregroundMark x1="34631" y1="38730" x2="34631" y2="38730"/>
                          <a14:foregroundMark x1="51742" y1="38730" x2="51742" y2="38730"/>
                          <a14:foregroundMark x1="63320" y1="38413" x2="63320" y2="38413"/>
                          <a14:foregroundMark x1="62705" y1="37778" x2="62705" y2="37778"/>
                          <a14:foregroundMark x1="32275" y1="33333" x2="32275" y2="33333"/>
                        </a14:backgroundRemoval>
                      </a14:imgEffect>
                    </a14:imgLayer>
                  </a14:imgProps>
                </a:ext>
                <a:ext uri="{28A0092B-C50C-407E-A947-70E740481C1C}">
                  <a14:useLocalDpi xmlns:a14="http://schemas.microsoft.com/office/drawing/2010/main"/>
                </a:ext>
              </a:extLst>
            </a:blip>
            <a:stretch>
              <a:fillRect/>
            </a:stretch>
          </p:blipFill>
          <p:spPr>
            <a:xfrm>
              <a:off x="760432" y="577985"/>
              <a:ext cx="5112457" cy="1600819"/>
            </a:xfrm>
            <a:prstGeom prst="rect">
              <a:avLst/>
            </a:prstGeom>
          </p:spPr>
        </p:pic>
        <p:pic>
          <p:nvPicPr>
            <p:cNvPr id="7" name="Picture 5" descr="nexentastor-block.png"/>
            <p:cNvPicPr>
              <a:picLocks noChangeAspect="1"/>
            </p:cNvPicPr>
            <p:nvPr/>
          </p:nvPicPr>
          <p:blipFill>
            <a:blip r:embed="rId5" cstate="screen">
              <a:extLst>
                <a:ext uri="{BEBA8EAE-BF5A-486C-A8C5-ECC9F3942E4B}">
                  <a14:imgProps xmlns:a14="http://schemas.microsoft.com/office/drawing/2010/main">
                    <a14:imgLayer r:embed="rId6">
                      <a14:imgEffect>
                        <a14:backgroundRemoval t="6078" b="95490" l="3757" r="94097">
                          <a14:foregroundMark x1="66011" y1="47647" x2="66011" y2="47647"/>
                          <a14:foregroundMark x1="67800" y1="47647" x2="67800" y2="47647"/>
                          <a14:foregroundMark x1="58497" y1="47451" x2="58497" y2="47451"/>
                          <a14:foregroundMark x1="53667" y1="47647" x2="53667" y2="47647"/>
                          <a14:foregroundMark x1="47764" y1="47843" x2="47764" y2="47843"/>
                          <a14:foregroundMark x1="44544" y1="47059" x2="44544" y2="47059"/>
                          <a14:foregroundMark x1="39535" y1="46863" x2="39535" y2="46863"/>
                          <a14:foregroundMark x1="36673" y1="47059" x2="36673" y2="47059"/>
                          <a14:foregroundMark x1="33274" y1="48039" x2="33274" y2="48039"/>
                          <a14:foregroundMark x1="29517" y1="46667" x2="29517" y2="46667"/>
                          <a14:foregroundMark x1="23792" y1="46667" x2="23792" y2="46667"/>
                          <a14:foregroundMark x1="19857" y1="43333" x2="19857" y2="43333"/>
                          <a14:foregroundMark x1="21288" y1="45882" x2="21288" y2="45882"/>
                        </a14:backgroundRemoval>
                      </a14:imgEffect>
                    </a14:imgLayer>
                  </a14:imgProps>
                </a:ext>
                <a:ext uri="{28A0092B-C50C-407E-A947-70E740481C1C}">
                  <a14:useLocalDpi xmlns:a14="http://schemas.microsoft.com/office/drawing/2010/main"/>
                </a:ext>
              </a:extLst>
            </a:blip>
            <a:stretch>
              <a:fillRect/>
            </a:stretch>
          </p:blipFill>
          <p:spPr>
            <a:xfrm>
              <a:off x="768520" y="3116123"/>
              <a:ext cx="2962629" cy="2588228"/>
            </a:xfrm>
            <a:prstGeom prst="rect">
              <a:avLst/>
            </a:prstGeom>
          </p:spPr>
        </p:pic>
        <p:pic>
          <p:nvPicPr>
            <p:cNvPr id="8" name="Picture 6" descr="nexentaedge-block.png"/>
            <p:cNvPicPr>
              <a:picLocks noChangeAspect="1"/>
            </p:cNvPicPr>
            <p:nvPr/>
          </p:nvPicPr>
          <p:blipFill>
            <a:blip r:embed="rId7" cstate="screen">
              <a:extLst>
                <a:ext uri="{BEBA8EAE-BF5A-486C-A8C5-ECC9F3942E4B}">
                  <a14:imgProps xmlns:a14="http://schemas.microsoft.com/office/drawing/2010/main">
                    <a14:imgLayer r:embed="rId8">
                      <a14:imgEffect>
                        <a14:backgroundRemoval t="4779" b="95044" l="5253" r="93969">
                          <a14:foregroundMark x1="71790" y1="51858" x2="71790" y2="51858"/>
                          <a14:foregroundMark x1="77237" y1="51150" x2="77237" y2="51150"/>
                          <a14:foregroundMark x1="82101" y1="50619" x2="82101" y2="50619"/>
                          <a14:foregroundMark x1="76848" y1="55044" x2="76848" y2="55044"/>
                          <a14:foregroundMark x1="78988" y1="54690" x2="78988" y2="54690"/>
                          <a14:foregroundMark x1="84630" y1="50973" x2="84630" y2="50973"/>
                          <a14:foregroundMark x1="78599" y1="50796" x2="78599" y2="50796"/>
                          <a14:foregroundMark x1="75681" y1="51504" x2="75681" y2="51504"/>
                          <a14:foregroundMark x1="73152" y1="49558" x2="73152" y2="49558"/>
                          <a14:foregroundMark x1="71206" y1="49558" x2="71206" y2="49558"/>
                          <a14:foregroundMark x1="65759" y1="50619" x2="65759" y2="50619"/>
                          <a14:foregroundMark x1="64202" y1="50973" x2="64202" y2="50973"/>
                          <a14:foregroundMark x1="61479" y1="52212" x2="61479" y2="52212"/>
                          <a14:foregroundMark x1="54864" y1="51327" x2="54864" y2="51327"/>
                          <a14:foregroundMark x1="52140" y1="51858" x2="52140" y2="51858"/>
                          <a14:foregroundMark x1="45525" y1="50973" x2="45525" y2="50973"/>
                          <a14:foregroundMark x1="42802" y1="51327" x2="42802" y2="51327"/>
                          <a14:foregroundMark x1="48638" y1="52212" x2="48638" y2="52212"/>
                          <a14:foregroundMark x1="39494" y1="52212" x2="39494" y2="52212"/>
                          <a14:foregroundMark x1="35603" y1="51327" x2="35603" y2="51327"/>
                          <a14:foregroundMark x1="31907" y1="51504" x2="31907" y2="51504"/>
                          <a14:foregroundMark x1="28599" y1="53097" x2="28599" y2="53097"/>
                          <a14:foregroundMark x1="29183" y1="50619" x2="29183" y2="50619"/>
                          <a14:foregroundMark x1="27237" y1="51150" x2="27237" y2="51150"/>
                          <a14:foregroundMark x1="25681" y1="49027" x2="25681" y2="49027"/>
                        </a14:backgroundRemoval>
                      </a14:imgEffect>
                    </a14:imgLayer>
                  </a14:imgProps>
                </a:ext>
                <a:ext uri="{28A0092B-C50C-407E-A947-70E740481C1C}">
                  <a14:useLocalDpi xmlns:a14="http://schemas.microsoft.com/office/drawing/2010/main"/>
                </a:ext>
              </a:extLst>
            </a:blip>
            <a:stretch>
              <a:fillRect/>
            </a:stretch>
          </p:blipFill>
          <p:spPr>
            <a:xfrm>
              <a:off x="3172801" y="2854489"/>
              <a:ext cx="2724135" cy="2867351"/>
            </a:xfrm>
            <a:prstGeom prst="rect">
              <a:avLst/>
            </a:prstGeom>
          </p:spPr>
        </p:pic>
        <p:pic>
          <p:nvPicPr>
            <p:cNvPr id="9" name="Picture 7" descr="nexentaconnect-block.png"/>
            <p:cNvPicPr>
              <a:picLocks noChangeAspect="1"/>
            </p:cNvPicPr>
            <p:nvPr/>
          </p:nvPicPr>
          <p:blipFill>
            <a:blip r:embed="rId9" cstate="screen">
              <a:extLst>
                <a:ext uri="{BEBA8EAE-BF5A-486C-A8C5-ECC9F3942E4B}">
                  <a14:imgProps xmlns:a14="http://schemas.microsoft.com/office/drawing/2010/main">
                    <a14:imgLayer r:embed="rId10">
                      <a14:imgEffect>
                        <a14:backgroundRemoval t="9524" b="89683" l="2357" r="96619">
                          <a14:foregroundMark x1="37500" y1="40476" x2="37500" y2="40476"/>
                          <a14:foregroundMark x1="35041" y1="41005" x2="35041" y2="41005"/>
                          <a14:foregroundMark x1="31660" y1="39418" x2="31660" y2="39418"/>
                          <a14:foregroundMark x1="48053" y1="42593" x2="48053" y2="42593"/>
                          <a14:foregroundMark x1="54816" y1="41534" x2="54816" y2="41534"/>
                          <a14:foregroundMark x1="42828" y1="40476" x2="42828" y2="40476"/>
                          <a14:foregroundMark x1="40164" y1="39418" x2="40164" y2="39418"/>
                          <a14:foregroundMark x1="35861" y1="40741" x2="35861" y2="40741"/>
                        </a14:backgroundRemoval>
                      </a14:imgEffect>
                    </a14:imgLayer>
                  </a14:imgProps>
                </a:ext>
                <a:ext uri="{28A0092B-C50C-407E-A947-70E740481C1C}">
                  <a14:useLocalDpi xmlns:a14="http://schemas.microsoft.com/office/drawing/2010/main"/>
                </a:ext>
              </a:extLst>
            </a:blip>
            <a:stretch>
              <a:fillRect/>
            </a:stretch>
          </p:blipFill>
          <p:spPr>
            <a:xfrm>
              <a:off x="768554" y="1657333"/>
              <a:ext cx="5110591" cy="1918335"/>
            </a:xfrm>
            <a:prstGeom prst="rect">
              <a:avLst/>
            </a:prstGeom>
          </p:spPr>
        </p:pic>
      </p:grpSp>
    </p:spTree>
    <p:extLst>
      <p:ext uri="{BB962C8B-B14F-4D97-AF65-F5344CB8AC3E}">
        <p14:creationId xmlns:p14="http://schemas.microsoft.com/office/powerpoint/2010/main" val="1501062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2100" y="292100"/>
            <a:ext cx="11729878"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Nexenta is #1 in Open Software Defined Storage (</a:t>
            </a:r>
            <a:r>
              <a:rPr lang="en-US" sz="3600" dirty="0" err="1">
                <a:solidFill>
                  <a:srgbClr val="ED6906"/>
                </a:solidFill>
                <a:latin typeface="Segoe UI Light" panose="020B0502040204020203" pitchFamily="34" charset="0"/>
                <a:cs typeface="Segoe UI Light" panose="020B0502040204020203" pitchFamily="34" charset="0"/>
              </a:rPr>
              <a:t>OpenSDS</a:t>
            </a:r>
            <a:r>
              <a:rPr lang="en-US" sz="3600" dirty="0">
                <a:solidFill>
                  <a:srgbClr val="ED6906"/>
                </a:solidFill>
                <a:latin typeface="Segoe UI Light" panose="020B0502040204020203" pitchFamily="34" charset="0"/>
                <a:cs typeface="Segoe UI Light" panose="020B0502040204020203" pitchFamily="34" charset="0"/>
              </a:rPr>
              <a:t>)</a:t>
            </a:r>
            <a:endParaRPr lang="de-DE" sz="3600" dirty="0">
              <a:solidFill>
                <a:srgbClr val="ED6906"/>
              </a:solidFill>
              <a:latin typeface="Segoe UI Light" panose="020B0502040204020203" pitchFamily="34" charset="0"/>
              <a:cs typeface="Segoe UI Light" panose="020B0502040204020203" pitchFamily="34" charset="0"/>
            </a:endParaRPr>
          </a:p>
        </p:txBody>
      </p:sp>
      <p:sp>
        <p:nvSpPr>
          <p:cNvPr id="3" name="Rechteck 2"/>
          <p:cNvSpPr/>
          <p:nvPr/>
        </p:nvSpPr>
        <p:spPr>
          <a:xfrm>
            <a:off x="3759200" y="991085"/>
            <a:ext cx="7924800" cy="4893647"/>
          </a:xfrm>
          <a:prstGeom prst="rect">
            <a:avLst/>
          </a:prstGeom>
        </p:spPr>
        <p:txBody>
          <a:bodyPr wrap="square">
            <a:spAutoFit/>
          </a:bodyPr>
          <a:lstStyle/>
          <a:p>
            <a:pPr>
              <a:spcBef>
                <a:spcPts val="600"/>
              </a:spcBef>
            </a:pPr>
            <a:r>
              <a:rPr lang="en-US" dirty="0">
                <a:solidFill>
                  <a:schemeClr val="tx1">
                    <a:lumMod val="65000"/>
                    <a:lumOff val="35000"/>
                  </a:schemeClr>
                </a:solidFill>
                <a:cs typeface="Calibri"/>
              </a:rPr>
              <a:t>#1 SDS player; founded in 2008; </a:t>
            </a:r>
            <a:r>
              <a:rPr lang="en-US" dirty="0">
                <a:solidFill>
                  <a:srgbClr val="ED6906"/>
                </a:solidFill>
                <a:cs typeface="Calibri"/>
              </a:rPr>
              <a:t>200+ employees</a:t>
            </a:r>
            <a:r>
              <a:rPr lang="en-US" dirty="0">
                <a:solidFill>
                  <a:schemeClr val="tx1">
                    <a:lumMod val="65000"/>
                    <a:lumOff val="35000"/>
                  </a:schemeClr>
                </a:solidFill>
                <a:cs typeface="Calibri"/>
              </a:rPr>
              <a:t>; HQs in Santa Clara.</a:t>
            </a:r>
          </a:p>
          <a:p>
            <a:pPr>
              <a:spcBef>
                <a:spcPts val="600"/>
              </a:spcBef>
            </a:pPr>
            <a:r>
              <a:rPr lang="en-US" dirty="0">
                <a:solidFill>
                  <a:schemeClr val="tx1">
                    <a:lumMod val="65000"/>
                    <a:lumOff val="35000"/>
                  </a:schemeClr>
                </a:solidFill>
                <a:cs typeface="Calibri"/>
              </a:rPr>
              <a:t>#1 w </a:t>
            </a:r>
            <a:r>
              <a:rPr lang="en-US" dirty="0">
                <a:solidFill>
                  <a:srgbClr val="ED6906"/>
                </a:solidFill>
                <a:cs typeface="Calibri"/>
              </a:rPr>
              <a:t>6,000+ total customers</a:t>
            </a:r>
            <a:r>
              <a:rPr lang="en-US" dirty="0">
                <a:solidFill>
                  <a:schemeClr val="tx1">
                    <a:lumMod val="65000"/>
                    <a:lumOff val="35000"/>
                  </a:schemeClr>
                </a:solidFill>
                <a:cs typeface="Calibri"/>
              </a:rPr>
              <a:t>, </a:t>
            </a:r>
            <a:r>
              <a:rPr lang="en-US" dirty="0">
                <a:solidFill>
                  <a:srgbClr val="ED6906"/>
                </a:solidFill>
                <a:cs typeface="Calibri"/>
              </a:rPr>
              <a:t>1,000+ partners</a:t>
            </a:r>
            <a:r>
              <a:rPr lang="en-US" dirty="0">
                <a:solidFill>
                  <a:schemeClr val="tx1">
                    <a:lumMod val="65000"/>
                    <a:lumOff val="35000"/>
                  </a:schemeClr>
                </a:solidFill>
                <a:cs typeface="Calibri"/>
              </a:rPr>
              <a:t>, and </a:t>
            </a:r>
            <a:r>
              <a:rPr lang="en-US" dirty="0" smtClean="0">
                <a:solidFill>
                  <a:srgbClr val="ED6906"/>
                </a:solidFill>
                <a:cs typeface="Calibri"/>
              </a:rPr>
              <a:t>1,1EB</a:t>
            </a:r>
            <a:r>
              <a:rPr lang="en-US" dirty="0">
                <a:solidFill>
                  <a:schemeClr val="tx1">
                    <a:lumMod val="65000"/>
                    <a:lumOff val="35000"/>
                  </a:schemeClr>
                </a:solidFill>
                <a:cs typeface="Calibri"/>
              </a:rPr>
              <a:t>+ in production.</a:t>
            </a:r>
          </a:p>
          <a:p>
            <a:pPr>
              <a:spcBef>
                <a:spcPts val="600"/>
              </a:spcBef>
            </a:pPr>
            <a:r>
              <a:rPr lang="en-US" dirty="0">
                <a:solidFill>
                  <a:schemeClr val="tx1">
                    <a:lumMod val="65000"/>
                    <a:lumOff val="35000"/>
                  </a:schemeClr>
                </a:solidFill>
                <a:cs typeface="Calibri"/>
              </a:rPr>
              <a:t>#1 in open “only-software”; 10 years of R&amp;D; w 130+ FTEs; 40 patents.</a:t>
            </a:r>
          </a:p>
          <a:p>
            <a:pPr>
              <a:spcBef>
                <a:spcPts val="600"/>
              </a:spcBef>
            </a:pPr>
            <a:r>
              <a:rPr lang="en-US" dirty="0">
                <a:solidFill>
                  <a:schemeClr val="tx1">
                    <a:lumMod val="65000"/>
                    <a:lumOff val="35000"/>
                  </a:schemeClr>
                </a:solidFill>
                <a:cs typeface="Calibri"/>
              </a:rPr>
              <a:t>#1 in partner eco-system for any HDD, SSD, Server, Platform, App/workload, Protocol.</a:t>
            </a:r>
          </a:p>
          <a:p>
            <a:pPr>
              <a:spcBef>
                <a:spcPts val="600"/>
              </a:spcBef>
            </a:pPr>
            <a:r>
              <a:rPr lang="en-US" dirty="0">
                <a:solidFill>
                  <a:schemeClr val="tx1">
                    <a:lumMod val="65000"/>
                    <a:lumOff val="35000"/>
                  </a:schemeClr>
                </a:solidFill>
                <a:cs typeface="Calibri"/>
              </a:rPr>
              <a:t>#1 </a:t>
            </a:r>
            <a:r>
              <a:rPr lang="en-US" dirty="0">
                <a:solidFill>
                  <a:srgbClr val="ED6906"/>
                </a:solidFill>
                <a:cs typeface="Calibri"/>
              </a:rPr>
              <a:t>Open Source Community w 46,000+ downloads </a:t>
            </a:r>
            <a:r>
              <a:rPr lang="en-US" dirty="0">
                <a:solidFill>
                  <a:schemeClr val="tx1">
                    <a:lumMod val="65000"/>
                    <a:lumOff val="35000"/>
                  </a:schemeClr>
                </a:solidFill>
                <a:cs typeface="Calibri"/>
              </a:rPr>
              <a:t>and membership.</a:t>
            </a:r>
          </a:p>
          <a:p>
            <a:pPr>
              <a:spcBef>
                <a:spcPts val="600"/>
              </a:spcBef>
            </a:pPr>
            <a:r>
              <a:rPr lang="en-US" dirty="0">
                <a:solidFill>
                  <a:schemeClr val="tx1">
                    <a:lumMod val="65000"/>
                    <a:lumOff val="35000"/>
                  </a:schemeClr>
                </a:solidFill>
                <a:cs typeface="Calibri"/>
              </a:rPr>
              <a:t>#1 in unified block, file and object access support vision. </a:t>
            </a:r>
          </a:p>
          <a:p>
            <a:pPr>
              <a:spcBef>
                <a:spcPts val="600"/>
              </a:spcBef>
            </a:pPr>
            <a:r>
              <a:rPr lang="en-US" dirty="0">
                <a:solidFill>
                  <a:schemeClr val="tx1">
                    <a:lumMod val="65000"/>
                    <a:lumOff val="35000"/>
                  </a:schemeClr>
                </a:solidFill>
                <a:cs typeface="Calibri"/>
              </a:rPr>
              <a:t>#1 in WW service/support at enterprise level in </a:t>
            </a:r>
            <a:r>
              <a:rPr lang="en-US" dirty="0" err="1">
                <a:solidFill>
                  <a:schemeClr val="tx1">
                    <a:lumMod val="65000"/>
                    <a:lumOff val="35000"/>
                  </a:schemeClr>
                </a:solidFill>
                <a:cs typeface="Calibri"/>
              </a:rPr>
              <a:t>OpenSDx</a:t>
            </a:r>
            <a:r>
              <a:rPr lang="en-US" dirty="0">
                <a:solidFill>
                  <a:schemeClr val="tx1">
                    <a:lumMod val="65000"/>
                    <a:lumOff val="35000"/>
                  </a:schemeClr>
                </a:solidFill>
                <a:cs typeface="Calibri"/>
              </a:rPr>
              <a:t>-based </a:t>
            </a:r>
            <a:r>
              <a:rPr lang="en-US" dirty="0" err="1">
                <a:solidFill>
                  <a:schemeClr val="tx1">
                    <a:lumMod val="65000"/>
                    <a:lumOff val="35000"/>
                  </a:schemeClr>
                </a:solidFill>
                <a:cs typeface="Calibri"/>
              </a:rPr>
              <a:t>OpenSDS</a:t>
            </a:r>
            <a:endParaRPr lang="en-US" dirty="0">
              <a:solidFill>
                <a:schemeClr val="tx1">
                  <a:lumMod val="65000"/>
                  <a:lumOff val="35000"/>
                </a:schemeClr>
              </a:solidFill>
              <a:cs typeface="Calibri"/>
            </a:endParaRPr>
          </a:p>
          <a:p>
            <a:pPr>
              <a:spcBef>
                <a:spcPts val="600"/>
              </a:spcBef>
            </a:pPr>
            <a:r>
              <a:rPr lang="en-US" dirty="0">
                <a:solidFill>
                  <a:schemeClr val="tx1">
                    <a:lumMod val="65000"/>
                    <a:lumOff val="35000"/>
                  </a:schemeClr>
                </a:solidFill>
                <a:cs typeface="Calibri"/>
              </a:rPr>
              <a:t>#1 in HW, SW, cloud platform certification/delivery process</a:t>
            </a:r>
          </a:p>
          <a:p>
            <a:pPr>
              <a:spcBef>
                <a:spcPts val="600"/>
              </a:spcBef>
            </a:pPr>
            <a:r>
              <a:rPr lang="en-US" dirty="0">
                <a:solidFill>
                  <a:schemeClr val="tx1">
                    <a:lumMod val="65000"/>
                    <a:lumOff val="35000"/>
                  </a:schemeClr>
                </a:solidFill>
                <a:cs typeface="Calibri"/>
              </a:rPr>
              <a:t>#1 in flexible SW pricing model – w no HW, SW, and GM dependency </a:t>
            </a:r>
          </a:p>
          <a:p>
            <a:pPr>
              <a:spcBef>
                <a:spcPts val="600"/>
              </a:spcBef>
            </a:pPr>
            <a:r>
              <a:rPr lang="en-US" dirty="0">
                <a:solidFill>
                  <a:schemeClr val="tx1">
                    <a:lumMod val="65000"/>
                    <a:lumOff val="35000"/>
                  </a:schemeClr>
                </a:solidFill>
                <a:cs typeface="Calibri"/>
              </a:rPr>
              <a:t>#1 in File System control/innovation (ZFS and CCOW)</a:t>
            </a:r>
          </a:p>
          <a:p>
            <a:pPr>
              <a:spcBef>
                <a:spcPts val="600"/>
              </a:spcBef>
            </a:pPr>
            <a:r>
              <a:rPr lang="en-US" dirty="0">
                <a:solidFill>
                  <a:schemeClr val="tx1">
                    <a:lumMod val="65000"/>
                    <a:lumOff val="35000"/>
                  </a:schemeClr>
                </a:solidFill>
                <a:cs typeface="Calibri"/>
              </a:rPr>
              <a:t>#1 in </a:t>
            </a:r>
            <a:r>
              <a:rPr lang="en-US" dirty="0">
                <a:solidFill>
                  <a:srgbClr val="ED6906"/>
                </a:solidFill>
                <a:cs typeface="Calibri"/>
              </a:rPr>
              <a:t>integration for VMware, Citrix, MSFT, OpenStack, </a:t>
            </a:r>
            <a:r>
              <a:rPr lang="en-US" dirty="0" err="1">
                <a:solidFill>
                  <a:srgbClr val="ED6906"/>
                </a:solidFill>
                <a:cs typeface="Calibri"/>
              </a:rPr>
              <a:t>CloudStack</a:t>
            </a:r>
            <a:r>
              <a:rPr lang="en-US" dirty="0">
                <a:solidFill>
                  <a:srgbClr val="ED6906"/>
                </a:solidFill>
                <a:cs typeface="Calibri"/>
              </a:rPr>
              <a:t>, etc.</a:t>
            </a:r>
          </a:p>
          <a:p>
            <a:pPr>
              <a:spcBef>
                <a:spcPts val="600"/>
              </a:spcBef>
            </a:pPr>
            <a:r>
              <a:rPr lang="en-US" dirty="0">
                <a:solidFill>
                  <a:schemeClr val="tx1">
                    <a:lumMod val="65000"/>
                    <a:lumOff val="35000"/>
                  </a:schemeClr>
                </a:solidFill>
                <a:cs typeface="Calibri"/>
              </a:rPr>
              <a:t>#1 in app-centric vision – orchestration and predictive rules engine</a:t>
            </a:r>
          </a:p>
          <a:p>
            <a:pPr>
              <a:spcBef>
                <a:spcPts val="600"/>
              </a:spcBef>
            </a:pPr>
            <a:r>
              <a:rPr lang="en-US" dirty="0">
                <a:solidFill>
                  <a:schemeClr val="tx1">
                    <a:lumMod val="65000"/>
                    <a:lumOff val="35000"/>
                  </a:schemeClr>
                </a:solidFill>
                <a:cs typeface="Calibri"/>
              </a:rPr>
              <a:t>#1 in repeat business with F500-class enterprise customers in the segment</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1085"/>
            <a:ext cx="3554497" cy="2490878"/>
          </a:xfrm>
          <a:prstGeom prst="rect">
            <a:avLst/>
          </a:prstGeom>
        </p:spPr>
      </p:pic>
      <p:pic>
        <p:nvPicPr>
          <p:cNvPr id="5" name="Grafik 4"/>
          <p:cNvPicPr>
            <a:picLocks noChangeAspect="1"/>
          </p:cNvPicPr>
          <p:nvPr/>
        </p:nvPicPr>
        <p:blipFill>
          <a:blip r:embed="rId4"/>
          <a:stretch>
            <a:fillRect/>
          </a:stretch>
        </p:blipFill>
        <p:spPr>
          <a:xfrm>
            <a:off x="0" y="3481963"/>
            <a:ext cx="3554497" cy="2333368"/>
          </a:xfrm>
          <a:prstGeom prst="rect">
            <a:avLst/>
          </a:prstGeom>
        </p:spPr>
      </p:pic>
      <p:cxnSp>
        <p:nvCxnSpPr>
          <p:cNvPr id="7" name="Gerader Verbinder 6"/>
          <p:cNvCxnSpPr/>
          <p:nvPr/>
        </p:nvCxnSpPr>
        <p:spPr>
          <a:xfrm>
            <a:off x="0" y="991085"/>
            <a:ext cx="121920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0" y="5815331"/>
            <a:ext cx="121920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6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92100" y="1429266"/>
            <a:ext cx="5080000" cy="4001095"/>
          </a:xfrm>
          <a:prstGeom prst="rect">
            <a:avLst/>
          </a:prstGeom>
        </p:spPr>
        <p:txBody>
          <a:bodyPr wrap="square">
            <a:spAutoFit/>
          </a:bodyPr>
          <a:lstStyle/>
          <a:p>
            <a:pPr>
              <a:spcAft>
                <a:spcPts val="1200"/>
              </a:spcAft>
            </a:pPr>
            <a:r>
              <a:rPr lang="en-US" u="sng" dirty="0" smtClean="0">
                <a:solidFill>
                  <a:schemeClr val="tx1">
                    <a:lumMod val="65000"/>
                    <a:lumOff val="35000"/>
                  </a:schemeClr>
                </a:solidFill>
                <a:latin typeface="Segoe UI" panose="020B0502040204020203" pitchFamily="34" charset="0"/>
                <a:cs typeface="Segoe UI" panose="020B0502040204020203" pitchFamily="34" charset="0"/>
              </a:rPr>
              <a:t>Mega IT Trends –2015 -2020</a:t>
            </a:r>
            <a:endParaRPr lang="it-IT" u="sng" dirty="0" smtClean="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Aft>
                <a:spcPts val="1200"/>
              </a:spcAft>
              <a:buFont typeface="Wingdings" panose="05000000000000000000" pitchFamily="2" charset="2"/>
              <a:buChar char="§"/>
            </a:pPr>
            <a:r>
              <a:rPr lang="it-IT" sz="1600" dirty="0" smtClean="0">
                <a:solidFill>
                  <a:schemeClr val="tx1">
                    <a:lumMod val="65000"/>
                    <a:lumOff val="35000"/>
                  </a:schemeClr>
                </a:solidFill>
                <a:latin typeface="Segoe UI" panose="020B0502040204020203" pitchFamily="34" charset="0"/>
                <a:cs typeface="Segoe UI" panose="020B0502040204020203" pitchFamily="34" charset="0"/>
              </a:rPr>
              <a:t>Social </a:t>
            </a:r>
            <a:r>
              <a:rPr lang="it-IT" sz="1600" dirty="0">
                <a:solidFill>
                  <a:schemeClr val="tx1">
                    <a:lumMod val="65000"/>
                    <a:lumOff val="35000"/>
                  </a:schemeClr>
                </a:solidFill>
                <a:latin typeface="Segoe UI" panose="020B0502040204020203" pitchFamily="34" charset="0"/>
                <a:cs typeface="Segoe UI" panose="020B0502040204020203" pitchFamily="34" charset="0"/>
              </a:rPr>
              <a:t>media </a:t>
            </a:r>
            <a:r>
              <a:rPr lang="it-IT" sz="1600" dirty="0" err="1">
                <a:solidFill>
                  <a:schemeClr val="tx1">
                    <a:lumMod val="65000"/>
                    <a:lumOff val="35000"/>
                  </a:schemeClr>
                </a:solidFill>
                <a:latin typeface="Segoe UI" panose="020B0502040204020203" pitchFamily="34" charset="0"/>
                <a:cs typeface="Segoe UI" panose="020B0502040204020203" pitchFamily="34" charset="0"/>
              </a:rPr>
              <a:t>meet</a:t>
            </a:r>
            <a:r>
              <a:rPr lang="it-IT" sz="1600" dirty="0">
                <a:solidFill>
                  <a:schemeClr val="tx1">
                    <a:lumMod val="65000"/>
                    <a:lumOff val="35000"/>
                  </a:schemeClr>
                </a:solidFill>
                <a:latin typeface="Segoe UI" panose="020B0502040204020203" pitchFamily="34" charset="0"/>
                <a:cs typeface="Segoe UI" panose="020B0502040204020203" pitchFamily="34" charset="0"/>
              </a:rPr>
              <a:t> social </a:t>
            </a:r>
            <a:r>
              <a:rPr lang="it-IT" sz="1600" dirty="0" err="1">
                <a:solidFill>
                  <a:schemeClr val="tx1">
                    <a:lumMod val="65000"/>
                    <a:lumOff val="35000"/>
                  </a:schemeClr>
                </a:solidFill>
                <a:latin typeface="Segoe UI" panose="020B0502040204020203" pitchFamily="34" charset="0"/>
                <a:cs typeface="Segoe UI" panose="020B0502040204020203" pitchFamily="34" charset="0"/>
              </a:rPr>
              <a:t>commerce</a:t>
            </a:r>
            <a:r>
              <a:rPr lang="it-IT" sz="1600" dirty="0">
                <a:solidFill>
                  <a:schemeClr val="tx1">
                    <a:lumMod val="65000"/>
                    <a:lumOff val="35000"/>
                  </a:schemeClr>
                </a:solidFill>
                <a:latin typeface="Segoe UI" panose="020B0502040204020203" pitchFamily="34" charset="0"/>
                <a:cs typeface="Segoe UI" panose="020B0502040204020203" pitchFamily="34" charset="0"/>
              </a:rPr>
              <a:t> via </a:t>
            </a:r>
            <a:r>
              <a:rPr lang="it-IT" sz="1600" dirty="0" err="1">
                <a:solidFill>
                  <a:schemeClr val="tx1">
                    <a:lumMod val="65000"/>
                    <a:lumOff val="35000"/>
                  </a:schemeClr>
                </a:solidFill>
                <a:latin typeface="Segoe UI" panose="020B0502040204020203" pitchFamily="34" charset="0"/>
                <a:cs typeface="Segoe UI" panose="020B0502040204020203" pitchFamily="34" charset="0"/>
              </a:rPr>
              <a:t>rich</a:t>
            </a:r>
            <a:r>
              <a:rPr lang="it-IT" sz="1600" dirty="0">
                <a:solidFill>
                  <a:schemeClr val="tx1">
                    <a:lumMod val="65000"/>
                    <a:lumOff val="35000"/>
                  </a:schemeClr>
                </a:solidFill>
                <a:latin typeface="Segoe UI" panose="020B0502040204020203" pitchFamily="34" charset="0"/>
                <a:cs typeface="Segoe UI" panose="020B0502040204020203" pitchFamily="34" charset="0"/>
              </a:rPr>
              <a:t> media</a:t>
            </a:r>
          </a:p>
          <a:p>
            <a:pPr marL="285750" indent="-285750">
              <a:spcAft>
                <a:spcPts val="1200"/>
              </a:spcAft>
              <a:buFont typeface="Wingdings" panose="05000000000000000000" pitchFamily="2" charset="2"/>
              <a:buChar char="§"/>
            </a:pP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Mobility </a:t>
            </a:r>
            <a:r>
              <a:rPr lang="en-US" sz="1600" dirty="0">
                <a:solidFill>
                  <a:schemeClr val="tx1">
                    <a:lumMod val="65000"/>
                    <a:lumOff val="35000"/>
                  </a:schemeClr>
                </a:solidFill>
                <a:latin typeface="Segoe UI" panose="020B0502040204020203" pitchFamily="34" charset="0"/>
                <a:cs typeface="Segoe UI" panose="020B0502040204020203" pitchFamily="34" charset="0"/>
              </a:rPr>
              <a:t>and </a:t>
            </a:r>
            <a:r>
              <a:rPr lang="en-US" sz="1600" dirty="0" err="1">
                <a:solidFill>
                  <a:schemeClr val="tx1">
                    <a:lumMod val="65000"/>
                    <a:lumOff val="35000"/>
                  </a:schemeClr>
                </a:solidFill>
                <a:latin typeface="Segoe UI" panose="020B0502040204020203" pitchFamily="34" charset="0"/>
                <a:cs typeface="Segoe UI" panose="020B0502040204020203" pitchFamily="34" charset="0"/>
              </a:rPr>
              <a:t>IoT</a:t>
            </a:r>
            <a:r>
              <a:rPr lang="en-US" sz="1600" dirty="0">
                <a:solidFill>
                  <a:schemeClr val="tx1">
                    <a:lumMod val="65000"/>
                    <a:lumOff val="35000"/>
                  </a:schemeClr>
                </a:solidFill>
                <a:latin typeface="Segoe UI" panose="020B0502040204020203" pitchFamily="34" charset="0"/>
                <a:cs typeface="Segoe UI" panose="020B0502040204020203" pitchFamily="34" charset="0"/>
              </a:rPr>
              <a:t>–devices, apps and management</a:t>
            </a:r>
          </a:p>
          <a:p>
            <a:pPr marL="285750" indent="-285750">
              <a:spcAft>
                <a:spcPts val="1200"/>
              </a:spcAft>
              <a:buFont typeface="Wingdings" panose="05000000000000000000" pitchFamily="2" charset="2"/>
              <a:buChar char="§"/>
            </a:pP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Big </a:t>
            </a:r>
            <a:r>
              <a:rPr lang="en-US" sz="1600" dirty="0">
                <a:solidFill>
                  <a:schemeClr val="tx1">
                    <a:lumMod val="65000"/>
                    <a:lumOff val="35000"/>
                  </a:schemeClr>
                </a:solidFill>
                <a:latin typeface="Segoe UI" panose="020B0502040204020203" pitchFamily="34" charset="0"/>
                <a:cs typeface="Segoe UI" panose="020B0502040204020203" pitchFamily="34" charset="0"/>
              </a:rPr>
              <a:t>Data with global security, privacy and data governance</a:t>
            </a:r>
          </a:p>
          <a:p>
            <a:pPr marL="285750" indent="-285750">
              <a:spcAft>
                <a:spcPts val="1200"/>
              </a:spcAft>
              <a:buFont typeface="Wingdings" panose="05000000000000000000" pitchFamily="2" charset="2"/>
              <a:buChar char="§"/>
            </a:pP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Hybrid </a:t>
            </a:r>
            <a:r>
              <a:rPr lang="en-US" sz="1600" dirty="0">
                <a:solidFill>
                  <a:schemeClr val="tx1">
                    <a:lumMod val="65000"/>
                    <a:lumOff val="35000"/>
                  </a:schemeClr>
                </a:solidFill>
                <a:latin typeface="Segoe UI" panose="020B0502040204020203" pitchFamily="34" charset="0"/>
                <a:cs typeface="Segoe UI" panose="020B0502040204020203" pitchFamily="34" charset="0"/>
              </a:rPr>
              <a:t>Cloud –public, private, and personal</a:t>
            </a:r>
          </a:p>
          <a:p>
            <a:pPr marL="285750" indent="-285750">
              <a:spcAft>
                <a:spcPts val="1200"/>
              </a:spcAft>
              <a:buFont typeface="Wingdings" panose="05000000000000000000" pitchFamily="2" charset="2"/>
              <a:buChar char="§"/>
            </a:pPr>
            <a:r>
              <a:rPr lang="en-US" sz="1600" dirty="0">
                <a:solidFill>
                  <a:schemeClr val="tx1">
                    <a:lumMod val="65000"/>
                    <a:lumOff val="35000"/>
                  </a:schemeClr>
                </a:solidFill>
                <a:latin typeface="Segoe UI" panose="020B0502040204020203" pitchFamily="34" charset="0"/>
                <a:cs typeface="Segoe UI" panose="020B0502040204020203" pitchFamily="34" charset="0"/>
              </a:rPr>
              <a:t>C</a:t>
            </a:r>
            <a:r>
              <a:rPr lang="en-US" sz="1600" dirty="0" smtClean="0">
                <a:solidFill>
                  <a:schemeClr val="tx1">
                    <a:lumMod val="65000"/>
                    <a:lumOff val="35000"/>
                  </a:schemeClr>
                </a:solidFill>
                <a:latin typeface="Segoe UI" panose="020B0502040204020203" pitchFamily="34" charset="0"/>
                <a:cs typeface="Segoe UI" panose="020B0502040204020203" pitchFamily="34" charset="0"/>
              </a:rPr>
              <a:t>loud </a:t>
            </a:r>
            <a:r>
              <a:rPr lang="en-US" sz="1600" dirty="0">
                <a:solidFill>
                  <a:schemeClr val="tx1">
                    <a:lumMod val="65000"/>
                    <a:lumOff val="35000"/>
                  </a:schemeClr>
                </a:solidFill>
                <a:latin typeface="Segoe UI" panose="020B0502040204020203" pitchFamily="34" charset="0"/>
                <a:cs typeface="Segoe UI" panose="020B0502040204020203" pitchFamily="34" charset="0"/>
              </a:rPr>
              <a:t>via Software Defined Everything (</a:t>
            </a:r>
            <a:r>
              <a:rPr lang="en-US" sz="1600" dirty="0" err="1">
                <a:solidFill>
                  <a:schemeClr val="tx1">
                    <a:lumMod val="65000"/>
                    <a:lumOff val="35000"/>
                  </a:schemeClr>
                </a:solidFill>
                <a:latin typeface="Segoe UI" panose="020B0502040204020203" pitchFamily="34" charset="0"/>
                <a:cs typeface="Segoe UI" panose="020B0502040204020203" pitchFamily="34" charset="0"/>
              </a:rPr>
              <a:t>SDx</a:t>
            </a:r>
            <a:r>
              <a:rPr lang="en-US" sz="1600" dirty="0">
                <a:solidFill>
                  <a:schemeClr val="tx1">
                    <a:lumMod val="65000"/>
                    <a:lumOff val="35000"/>
                  </a:schemeClr>
                </a:solidFill>
                <a:latin typeface="Segoe UI" panose="020B0502040204020203" pitchFamily="34" charset="0"/>
                <a:cs typeface="Segoe UI" panose="020B0502040204020203" pitchFamily="34" charset="0"/>
              </a:rPr>
              <a:t>) and Open Source at Web Scale/WOAs on commodity hardware: DC to EUC; Infrastructure to Apps –</a:t>
            </a:r>
            <a:r>
              <a:rPr lang="en-US" sz="1600" b="1" dirty="0" err="1">
                <a:solidFill>
                  <a:schemeClr val="tx1">
                    <a:lumMod val="65000"/>
                    <a:lumOff val="35000"/>
                  </a:schemeClr>
                </a:solidFill>
                <a:latin typeface="Segoe UI" panose="020B0502040204020203" pitchFamily="34" charset="0"/>
                <a:cs typeface="Segoe UI" panose="020B0502040204020203" pitchFamily="34" charset="0"/>
              </a:rPr>
              <a:t>OpenSDx</a:t>
            </a:r>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a:p>
            <a:pPr marL="285750" indent="-285750">
              <a:spcAft>
                <a:spcPts val="1200"/>
              </a:spcAft>
              <a:buFont typeface="Wingdings" panose="05000000000000000000" pitchFamily="2" charset="2"/>
              <a:buChar char="§"/>
            </a:pPr>
            <a:r>
              <a:rPr lang="en-US" sz="1600" b="1" dirty="0" smtClean="0">
                <a:solidFill>
                  <a:schemeClr val="tx1">
                    <a:lumMod val="65000"/>
                    <a:lumOff val="35000"/>
                  </a:schemeClr>
                </a:solidFill>
                <a:latin typeface="Segoe UI" panose="020B0502040204020203" pitchFamily="34" charset="0"/>
                <a:cs typeface="Segoe UI" panose="020B0502040204020203" pitchFamily="34" charset="0"/>
              </a:rPr>
              <a:t>Open </a:t>
            </a:r>
            <a:r>
              <a:rPr lang="en-US" sz="1600" b="1" dirty="0">
                <a:solidFill>
                  <a:schemeClr val="tx1">
                    <a:lumMod val="65000"/>
                    <a:lumOff val="35000"/>
                  </a:schemeClr>
                </a:solidFill>
                <a:latin typeface="Segoe UI" panose="020B0502040204020203" pitchFamily="34" charset="0"/>
                <a:cs typeface="Segoe UI" panose="020B0502040204020203" pitchFamily="34" charset="0"/>
              </a:rPr>
              <a:t>Source-driven SDS (</a:t>
            </a:r>
            <a:r>
              <a:rPr lang="en-US" sz="1600" b="1" dirty="0" err="1">
                <a:solidFill>
                  <a:schemeClr val="tx1">
                    <a:lumMod val="65000"/>
                    <a:lumOff val="35000"/>
                  </a:schemeClr>
                </a:solidFill>
                <a:latin typeface="Segoe UI" panose="020B0502040204020203" pitchFamily="34" charset="0"/>
                <a:cs typeface="Segoe UI" panose="020B0502040204020203" pitchFamily="34" charset="0"/>
              </a:rPr>
              <a:t>OpenSDS</a:t>
            </a:r>
            <a:r>
              <a:rPr lang="en-US" sz="1600" b="1" dirty="0">
                <a:solidFill>
                  <a:schemeClr val="tx1">
                    <a:lumMod val="65000"/>
                    <a:lumOff val="35000"/>
                  </a:schemeClr>
                </a:solidFill>
                <a:latin typeface="Segoe UI" panose="020B0502040204020203" pitchFamily="34" charset="0"/>
                <a:cs typeface="Segoe UI" panose="020B0502040204020203" pitchFamily="34" charset="0"/>
              </a:rPr>
              <a:t>) –The Latest Frontier</a:t>
            </a:r>
            <a:endParaRPr lang="en-US" sz="16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5" name="Textfeld 4"/>
          <p:cNvSpPr txBox="1"/>
          <p:nvPr/>
        </p:nvSpPr>
        <p:spPr>
          <a:xfrm>
            <a:off x="292100" y="292100"/>
            <a:ext cx="11938140"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Top Trends </a:t>
            </a:r>
            <a:r>
              <a:rPr lang="en-US" sz="3600" dirty="0" smtClean="0">
                <a:solidFill>
                  <a:srgbClr val="ED6906"/>
                </a:solidFill>
                <a:latin typeface="Segoe UI Light" panose="020B0502040204020203" pitchFamily="34" charset="0"/>
                <a:cs typeface="Segoe UI Light" panose="020B0502040204020203" pitchFamily="34" charset="0"/>
              </a:rPr>
              <a:t>– Nexenta </a:t>
            </a:r>
            <a:r>
              <a:rPr lang="en-US" sz="3600" dirty="0" err="1">
                <a:solidFill>
                  <a:srgbClr val="ED6906"/>
                </a:solidFill>
                <a:latin typeface="Segoe UI Light" panose="020B0502040204020203" pitchFamily="34" charset="0"/>
                <a:cs typeface="Segoe UI Light" panose="020B0502040204020203" pitchFamily="34" charset="0"/>
              </a:rPr>
              <a:t>OpenSDx</a:t>
            </a:r>
            <a:r>
              <a:rPr lang="en-US" sz="3600" dirty="0">
                <a:solidFill>
                  <a:srgbClr val="ED6906"/>
                </a:solidFill>
                <a:latin typeface="Segoe UI Light" panose="020B0502040204020203" pitchFamily="34" charset="0"/>
                <a:cs typeface="Segoe UI Light" panose="020B0502040204020203" pitchFamily="34" charset="0"/>
              </a:rPr>
              <a:t> Vision via </a:t>
            </a:r>
            <a:r>
              <a:rPr lang="en-US" sz="3600" dirty="0" err="1">
                <a:solidFill>
                  <a:srgbClr val="ED6906"/>
                </a:solidFill>
                <a:latin typeface="Segoe UI Light" panose="020B0502040204020203" pitchFamily="34" charset="0"/>
                <a:cs typeface="Segoe UI Light" panose="020B0502040204020203" pitchFamily="34" charset="0"/>
              </a:rPr>
              <a:t>OpenSDS</a:t>
            </a:r>
            <a:r>
              <a:rPr lang="en-US" sz="3600" dirty="0">
                <a:solidFill>
                  <a:srgbClr val="ED6906"/>
                </a:solidFill>
                <a:latin typeface="Segoe UI Light" panose="020B0502040204020203" pitchFamily="34" charset="0"/>
                <a:cs typeface="Segoe UI Light" panose="020B0502040204020203" pitchFamily="34" charset="0"/>
              </a:rPr>
              <a:t> Platform</a:t>
            </a:r>
            <a:endParaRPr lang="de-DE" sz="3600" dirty="0">
              <a:solidFill>
                <a:srgbClr val="ED6906"/>
              </a:solidFill>
              <a:latin typeface="Segoe UI Light" panose="020B0502040204020203" pitchFamily="34" charset="0"/>
              <a:cs typeface="Segoe UI Light" panose="020B0502040204020203" pitchFamily="34" charset="0"/>
            </a:endParaRPr>
          </a:p>
        </p:txBody>
      </p:sp>
      <p:pic>
        <p:nvPicPr>
          <p:cNvPr id="6" name="Grafik 5"/>
          <p:cNvPicPr>
            <a:picLocks noChangeAspect="1"/>
          </p:cNvPicPr>
          <p:nvPr/>
        </p:nvPicPr>
        <p:blipFill>
          <a:blip r:embed="rId3"/>
          <a:stretch>
            <a:fillRect/>
          </a:stretch>
        </p:blipFill>
        <p:spPr>
          <a:xfrm>
            <a:off x="6395913" y="1933865"/>
            <a:ext cx="5229471" cy="2973464"/>
          </a:xfrm>
          <a:prstGeom prst="rect">
            <a:avLst/>
          </a:prstGeom>
        </p:spPr>
      </p:pic>
      <p:cxnSp>
        <p:nvCxnSpPr>
          <p:cNvPr id="8" name="Gerader Verbinder 7"/>
          <p:cNvCxnSpPr/>
          <p:nvPr/>
        </p:nvCxnSpPr>
        <p:spPr>
          <a:xfrm>
            <a:off x="0" y="1168400"/>
            <a:ext cx="56134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5829300" y="1168400"/>
            <a:ext cx="63627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0" y="5740400"/>
            <a:ext cx="56134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829300" y="5740400"/>
            <a:ext cx="63627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196864" y="1410917"/>
            <a:ext cx="5627566" cy="369332"/>
          </a:xfrm>
          <a:prstGeom prst="rect">
            <a:avLst/>
          </a:prstGeom>
          <a:noFill/>
        </p:spPr>
        <p:txBody>
          <a:bodyPr wrap="none" rtlCol="0">
            <a:spAutoFit/>
          </a:bodyPr>
          <a:lstStyle/>
          <a:p>
            <a:pPr>
              <a:spcAft>
                <a:spcPts val="1200"/>
              </a:spcAft>
            </a:pPr>
            <a:r>
              <a:rPr lang="en-US" u="sng" dirty="0">
                <a:solidFill>
                  <a:schemeClr val="tx1">
                    <a:lumMod val="65000"/>
                    <a:lumOff val="35000"/>
                  </a:schemeClr>
                </a:solidFill>
                <a:latin typeface="Segoe UI" panose="020B0502040204020203" pitchFamily="34" charset="0"/>
                <a:cs typeface="Segoe UI" panose="020B0502040204020203" pitchFamily="34" charset="0"/>
              </a:rPr>
              <a:t>Explosive Data Growth: </a:t>
            </a:r>
            <a:r>
              <a:rPr lang="en-US" u="sng" dirty="0" err="1">
                <a:solidFill>
                  <a:schemeClr val="tx1">
                    <a:lumMod val="65000"/>
                    <a:lumOff val="35000"/>
                  </a:schemeClr>
                </a:solidFill>
                <a:latin typeface="Segoe UI" panose="020B0502040204020203" pitchFamily="34" charset="0"/>
                <a:cs typeface="Segoe UI" panose="020B0502040204020203" pitchFamily="34" charset="0"/>
              </a:rPr>
              <a:t>OpenSDx</a:t>
            </a:r>
            <a:r>
              <a:rPr lang="en-US" u="sng" dirty="0">
                <a:solidFill>
                  <a:schemeClr val="tx1">
                    <a:lumMod val="65000"/>
                    <a:lumOff val="35000"/>
                  </a:schemeClr>
                </a:solidFill>
                <a:latin typeface="Segoe UI" panose="020B0502040204020203" pitchFamily="34" charset="0"/>
                <a:cs typeface="Segoe UI" panose="020B0502040204020203" pitchFamily="34" charset="0"/>
              </a:rPr>
              <a:t> driven by </a:t>
            </a:r>
            <a:r>
              <a:rPr lang="en-US" u="sng" dirty="0" err="1">
                <a:solidFill>
                  <a:schemeClr val="tx1">
                    <a:lumMod val="65000"/>
                    <a:lumOff val="35000"/>
                  </a:schemeClr>
                </a:solidFill>
                <a:latin typeface="Segoe UI" panose="020B0502040204020203" pitchFamily="34" charset="0"/>
                <a:cs typeface="Segoe UI" panose="020B0502040204020203" pitchFamily="34" charset="0"/>
              </a:rPr>
              <a:t>OpenSDS</a:t>
            </a:r>
            <a:r>
              <a:rPr lang="en-US" u="sng" dirty="0">
                <a:solidFill>
                  <a:schemeClr val="tx1">
                    <a:lumMod val="65000"/>
                    <a:lumOff val="35000"/>
                  </a:schemeClr>
                </a:solidFill>
                <a:latin typeface="Segoe UI" panose="020B0502040204020203" pitchFamily="34" charset="0"/>
                <a:cs typeface="Segoe UI" panose="020B0502040204020203" pitchFamily="34" charset="0"/>
              </a:rPr>
              <a:t> </a:t>
            </a:r>
            <a:endParaRPr lang="de-DE" u="sng"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5" name="Textfeld 14"/>
          <p:cNvSpPr txBox="1"/>
          <p:nvPr/>
        </p:nvSpPr>
        <p:spPr>
          <a:xfrm>
            <a:off x="6387364" y="5040674"/>
            <a:ext cx="2715487" cy="461665"/>
          </a:xfrm>
          <a:prstGeom prst="rect">
            <a:avLst/>
          </a:prstGeom>
          <a:noFill/>
        </p:spPr>
        <p:txBody>
          <a:bodyPr wrap="none" rtlCol="0">
            <a:spAutoFit/>
          </a:bodyPr>
          <a:lstStyle/>
          <a:p>
            <a:pPr marL="285750" indent="-285750">
              <a:buFont typeface="Wingdings" panose="05000000000000000000" pitchFamily="2" charset="2"/>
              <a:buChar char="§"/>
            </a:pPr>
            <a:r>
              <a:rPr lang="en-US" sz="1200" dirty="0" smtClean="0">
                <a:solidFill>
                  <a:schemeClr val="tx1">
                    <a:lumMod val="65000"/>
                    <a:lumOff val="35000"/>
                  </a:schemeClr>
                </a:solidFill>
              </a:rPr>
              <a:t>Faster </a:t>
            </a:r>
            <a:r>
              <a:rPr lang="en-US" sz="1200" dirty="0">
                <a:solidFill>
                  <a:schemeClr val="tx1">
                    <a:lumMod val="65000"/>
                    <a:lumOff val="35000"/>
                  </a:schemeClr>
                </a:solidFill>
              </a:rPr>
              <a:t>time to market and simplicity</a:t>
            </a:r>
          </a:p>
          <a:p>
            <a:pPr marL="285750" indent="-285750">
              <a:buFont typeface="Wingdings" panose="05000000000000000000" pitchFamily="2" charset="2"/>
              <a:buChar char="§"/>
            </a:pPr>
            <a:r>
              <a:rPr lang="de-DE" sz="1200" dirty="0" err="1" smtClean="0">
                <a:solidFill>
                  <a:schemeClr val="tx1">
                    <a:lumMod val="65000"/>
                    <a:lumOff val="35000"/>
                  </a:schemeClr>
                </a:solidFill>
              </a:rPr>
              <a:t>Flexibility</a:t>
            </a:r>
            <a:r>
              <a:rPr lang="de-DE" sz="1200" dirty="0" smtClean="0">
                <a:solidFill>
                  <a:schemeClr val="tx1">
                    <a:lumMod val="65000"/>
                    <a:lumOff val="35000"/>
                  </a:schemeClr>
                </a:solidFill>
              </a:rPr>
              <a:t> </a:t>
            </a:r>
            <a:r>
              <a:rPr lang="de-DE" sz="1200" dirty="0" err="1">
                <a:solidFill>
                  <a:schemeClr val="tx1">
                    <a:lumMod val="65000"/>
                    <a:lumOff val="35000"/>
                  </a:schemeClr>
                </a:solidFill>
              </a:rPr>
              <a:t>and</a:t>
            </a:r>
            <a:r>
              <a:rPr lang="de-DE" sz="1200" dirty="0">
                <a:solidFill>
                  <a:schemeClr val="tx1">
                    <a:lumMod val="65000"/>
                    <a:lumOff val="35000"/>
                  </a:schemeClr>
                </a:solidFill>
              </a:rPr>
              <a:t> </a:t>
            </a:r>
            <a:r>
              <a:rPr lang="de-DE" sz="1200" dirty="0" err="1" smtClean="0">
                <a:solidFill>
                  <a:schemeClr val="tx1">
                    <a:lumMod val="65000"/>
                    <a:lumOff val="35000"/>
                  </a:schemeClr>
                </a:solidFill>
              </a:rPr>
              <a:t>interoperability</a:t>
            </a:r>
            <a:endParaRPr lang="de-DE" sz="1200" dirty="0">
              <a:solidFill>
                <a:schemeClr val="tx1">
                  <a:lumMod val="65000"/>
                  <a:lumOff val="35000"/>
                </a:schemeClr>
              </a:solidFill>
            </a:endParaRPr>
          </a:p>
        </p:txBody>
      </p:sp>
      <p:sp>
        <p:nvSpPr>
          <p:cNvPr id="16" name="Textfeld 15"/>
          <p:cNvSpPr txBox="1"/>
          <p:nvPr/>
        </p:nvSpPr>
        <p:spPr>
          <a:xfrm>
            <a:off x="9201147" y="5040674"/>
            <a:ext cx="2310248" cy="461665"/>
          </a:xfrm>
          <a:prstGeom prst="rect">
            <a:avLst/>
          </a:prstGeom>
          <a:noFill/>
        </p:spPr>
        <p:txBody>
          <a:bodyPr wrap="none" rtlCol="0">
            <a:spAutoFit/>
          </a:bodyPr>
          <a:lstStyle/>
          <a:p>
            <a:pPr marL="285750" indent="-285750">
              <a:buFont typeface="Wingdings" panose="05000000000000000000" pitchFamily="2" charset="2"/>
              <a:buChar char="§"/>
            </a:pPr>
            <a:r>
              <a:rPr lang="de-DE" sz="1200" dirty="0" err="1" smtClean="0">
                <a:solidFill>
                  <a:schemeClr val="tx1">
                    <a:lumMod val="65000"/>
                    <a:lumOff val="35000"/>
                  </a:schemeClr>
                </a:solidFill>
              </a:rPr>
              <a:t>Improved</a:t>
            </a:r>
            <a:r>
              <a:rPr lang="de-DE" sz="1200" dirty="0" smtClean="0">
                <a:solidFill>
                  <a:schemeClr val="tx1">
                    <a:lumMod val="65000"/>
                    <a:lumOff val="35000"/>
                  </a:schemeClr>
                </a:solidFill>
              </a:rPr>
              <a:t> </a:t>
            </a:r>
            <a:r>
              <a:rPr lang="de-DE" sz="1200" dirty="0" err="1" smtClean="0">
                <a:solidFill>
                  <a:schemeClr val="tx1">
                    <a:lumMod val="65000"/>
                    <a:lumOff val="35000"/>
                  </a:schemeClr>
                </a:solidFill>
              </a:rPr>
              <a:t>risk</a:t>
            </a:r>
            <a:r>
              <a:rPr lang="de-DE" sz="1200" dirty="0" smtClean="0">
                <a:solidFill>
                  <a:schemeClr val="tx1">
                    <a:lumMod val="65000"/>
                    <a:lumOff val="35000"/>
                  </a:schemeClr>
                </a:solidFill>
              </a:rPr>
              <a:t> </a:t>
            </a:r>
            <a:r>
              <a:rPr lang="de-DE" sz="1200" dirty="0" err="1" smtClean="0">
                <a:solidFill>
                  <a:schemeClr val="tx1">
                    <a:lumMod val="65000"/>
                    <a:lumOff val="35000"/>
                  </a:schemeClr>
                </a:solidFill>
              </a:rPr>
              <a:t>management</a:t>
            </a:r>
            <a:endParaRPr lang="de-DE" sz="1200" dirty="0" smtClean="0">
              <a:solidFill>
                <a:schemeClr val="tx1">
                  <a:lumMod val="65000"/>
                  <a:lumOff val="35000"/>
                </a:schemeClr>
              </a:solidFill>
            </a:endParaRPr>
          </a:p>
          <a:p>
            <a:pPr marL="285750" indent="-285750">
              <a:buFont typeface="Wingdings" panose="05000000000000000000" pitchFamily="2" charset="2"/>
              <a:buChar char="§"/>
            </a:pPr>
            <a:r>
              <a:rPr lang="en-US" sz="1200" dirty="0" smtClean="0">
                <a:solidFill>
                  <a:schemeClr val="tx1">
                    <a:lumMod val="65000"/>
                    <a:lumOff val="35000"/>
                  </a:schemeClr>
                </a:solidFill>
              </a:rPr>
              <a:t>Lower TCO –OPEX and CAPEX</a:t>
            </a:r>
            <a:endParaRPr lang="en-US" sz="1200" dirty="0">
              <a:solidFill>
                <a:schemeClr val="tx1">
                  <a:lumMod val="65000"/>
                  <a:lumOff val="35000"/>
                </a:schemeClr>
              </a:solidFill>
            </a:endParaRPr>
          </a:p>
        </p:txBody>
      </p:sp>
      <p:cxnSp>
        <p:nvCxnSpPr>
          <p:cNvPr id="18" name="Gerader Verbinder 17"/>
          <p:cNvCxnSpPr/>
          <p:nvPr/>
        </p:nvCxnSpPr>
        <p:spPr>
          <a:xfrm>
            <a:off x="5613400" y="1168400"/>
            <a:ext cx="0" cy="457200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5829300" y="1168400"/>
            <a:ext cx="0" cy="457200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51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bwMode="auto">
          <a:xfrm>
            <a:off x="5026062" y="4678098"/>
            <a:ext cx="6538783" cy="0"/>
          </a:xfrm>
          <a:prstGeom prst="straightConnector1">
            <a:avLst/>
          </a:prstGeom>
          <a:ln w="50800" cap="rnd" cmpd="sng">
            <a:solidFill>
              <a:schemeClr val="accent2"/>
            </a:solidFill>
            <a:headEnd type="none" w="med" len="med"/>
            <a:tailEnd type="arrow" w="lg" len="med"/>
          </a:ln>
        </p:spPr>
      </p:cxnSp>
      <p:cxnSp>
        <p:nvCxnSpPr>
          <p:cNvPr id="44" name="Straight Arrow Connector 43"/>
          <p:cNvCxnSpPr/>
          <p:nvPr/>
        </p:nvCxnSpPr>
        <p:spPr bwMode="auto">
          <a:xfrm>
            <a:off x="8331200" y="2899833"/>
            <a:ext cx="0" cy="304800"/>
          </a:xfrm>
          <a:prstGeom prst="straightConnector1">
            <a:avLst/>
          </a:prstGeom>
          <a:noFill/>
          <a:ln w="19050" cap="flat" cmpd="sng" algn="ctr">
            <a:solidFill>
              <a:srgbClr val="DD6F19"/>
            </a:solidFill>
            <a:prstDash val="solid"/>
            <a:round/>
            <a:headEnd type="none" w="med" len="med"/>
            <a:tailEnd type="arrow" w="lg" len="med"/>
          </a:ln>
          <a:effectLst/>
        </p:spPr>
      </p:cxnSp>
      <p:sp>
        <p:nvSpPr>
          <p:cNvPr id="45" name="Rectangle 44"/>
          <p:cNvSpPr/>
          <p:nvPr/>
        </p:nvSpPr>
        <p:spPr bwMode="gray">
          <a:xfrm>
            <a:off x="5026062" y="3204633"/>
            <a:ext cx="2111337" cy="457200"/>
          </a:xfrm>
          <a:prstGeom prst="rect">
            <a:avLst/>
          </a:prstGeom>
          <a:solidFill>
            <a:schemeClr val="accent3">
              <a:lumMod val="40000"/>
              <a:lumOff val="60000"/>
            </a:schemeClr>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rgbClr val="ED6906"/>
                </a:solidFill>
                <a:latin typeface="Segoe UI" panose="020B0502040204020203" pitchFamily="34" charset="0"/>
                <a:cs typeface="Segoe UI" panose="020B0502040204020203" pitchFamily="34" charset="0"/>
              </a:rPr>
              <a:t>COMPUTE</a:t>
            </a:r>
          </a:p>
        </p:txBody>
      </p:sp>
      <p:sp>
        <p:nvSpPr>
          <p:cNvPr id="46" name="Rectangle 45"/>
          <p:cNvSpPr/>
          <p:nvPr/>
        </p:nvSpPr>
        <p:spPr bwMode="gray">
          <a:xfrm>
            <a:off x="9453508" y="3204633"/>
            <a:ext cx="2111337" cy="457200"/>
          </a:xfrm>
          <a:prstGeom prst="rect">
            <a:avLst/>
          </a:prstGeom>
          <a:solidFill>
            <a:schemeClr val="bg1">
              <a:lumMod val="85000"/>
            </a:schemeClr>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rgbClr val="ED6906"/>
                </a:solidFill>
                <a:latin typeface="Segoe UI" panose="020B0502040204020203" pitchFamily="34" charset="0"/>
                <a:cs typeface="Segoe UI" panose="020B0502040204020203" pitchFamily="34" charset="0"/>
              </a:rPr>
              <a:t>NETWORKING</a:t>
            </a:r>
          </a:p>
        </p:txBody>
      </p:sp>
      <p:sp>
        <p:nvSpPr>
          <p:cNvPr id="47" name="Rectangle 46"/>
          <p:cNvSpPr/>
          <p:nvPr/>
        </p:nvSpPr>
        <p:spPr bwMode="gray">
          <a:xfrm>
            <a:off x="5026062" y="3738916"/>
            <a:ext cx="2111337" cy="685800"/>
          </a:xfrm>
          <a:prstGeom prst="rect">
            <a:avLst/>
          </a:prstGeom>
          <a:solidFill>
            <a:schemeClr val="bg1">
              <a:lumMod val="95000"/>
            </a:schemeClr>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rgbClr val="ED6906"/>
                </a:solidFill>
                <a:latin typeface="Segoe UI" panose="020B0502040204020203" pitchFamily="34" charset="0"/>
                <a:cs typeface="Segoe UI" panose="020B0502040204020203" pitchFamily="34" charset="0"/>
              </a:rPr>
              <a:t>Software</a:t>
            </a:r>
            <a:r>
              <a:rPr lang="en-US" sz="1333" dirty="0">
                <a:solidFill>
                  <a:schemeClr val="tx1">
                    <a:lumMod val="65000"/>
                    <a:lumOff val="35000"/>
                  </a:schemeClr>
                </a:solidFill>
                <a:latin typeface="Segoe UI" panose="020B0502040204020203" pitchFamily="34" charset="0"/>
                <a:cs typeface="Segoe UI" panose="020B0502040204020203" pitchFamily="34" charset="0"/>
              </a:rPr>
              <a:t>-</a:t>
            </a:r>
            <a:r>
              <a:rPr lang="en-US" sz="1333" dirty="0">
                <a:solidFill>
                  <a:srgbClr val="ED6906"/>
                </a:solidFill>
                <a:latin typeface="Segoe UI" panose="020B0502040204020203" pitchFamily="34" charset="0"/>
                <a:cs typeface="Segoe UI" panose="020B0502040204020203" pitchFamily="34" charset="0"/>
              </a:rPr>
              <a:t>Defined Compute </a:t>
            </a:r>
            <a:br>
              <a:rPr lang="en-US" sz="1333" dirty="0">
                <a:solidFill>
                  <a:srgbClr val="ED6906"/>
                </a:solidFill>
                <a:latin typeface="Segoe UI" panose="020B0502040204020203" pitchFamily="34" charset="0"/>
                <a:cs typeface="Segoe UI" panose="020B0502040204020203" pitchFamily="34" charset="0"/>
              </a:rPr>
            </a:br>
            <a:r>
              <a:rPr lang="en-US" sz="1333" dirty="0">
                <a:solidFill>
                  <a:srgbClr val="ED6906"/>
                </a:solidFill>
                <a:latin typeface="Segoe UI" panose="020B0502040204020203" pitchFamily="34" charset="0"/>
                <a:cs typeface="Segoe UI" panose="020B0502040204020203" pitchFamily="34" charset="0"/>
              </a:rPr>
              <a:t>(Hardware Virtualization)</a:t>
            </a:r>
          </a:p>
        </p:txBody>
      </p:sp>
      <p:sp>
        <p:nvSpPr>
          <p:cNvPr id="48" name="Rectangle 47"/>
          <p:cNvSpPr/>
          <p:nvPr/>
        </p:nvSpPr>
        <p:spPr bwMode="gray">
          <a:xfrm>
            <a:off x="9453508" y="3738916"/>
            <a:ext cx="2111337" cy="685800"/>
          </a:xfrm>
          <a:prstGeom prst="rect">
            <a:avLst/>
          </a:prstGeom>
          <a:solidFill>
            <a:schemeClr val="bg1">
              <a:lumMod val="95000"/>
            </a:schemeClr>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rgbClr val="ED6906"/>
                </a:solidFill>
                <a:latin typeface="Segoe UI" panose="020B0502040204020203" pitchFamily="34" charset="0"/>
                <a:cs typeface="Segoe UI" panose="020B0502040204020203" pitchFamily="34" charset="0"/>
              </a:rPr>
              <a:t>Software-Defined</a:t>
            </a:r>
          </a:p>
          <a:p>
            <a:pPr algn="ctr">
              <a:lnSpc>
                <a:spcPct val="90000"/>
              </a:lnSpc>
            </a:pPr>
            <a:r>
              <a:rPr lang="en-US" sz="1333" dirty="0">
                <a:solidFill>
                  <a:srgbClr val="ED6906"/>
                </a:solidFill>
                <a:latin typeface="Segoe UI" panose="020B0502040204020203" pitchFamily="34" charset="0"/>
                <a:cs typeface="Segoe UI" panose="020B0502040204020203" pitchFamily="34" charset="0"/>
              </a:rPr>
              <a:t>Networking</a:t>
            </a:r>
          </a:p>
        </p:txBody>
      </p:sp>
      <p:sp>
        <p:nvSpPr>
          <p:cNvPr id="50" name="Rectangle 49"/>
          <p:cNvSpPr/>
          <p:nvPr/>
        </p:nvSpPr>
        <p:spPr bwMode="gray">
          <a:xfrm>
            <a:off x="6397244" y="2442633"/>
            <a:ext cx="3867912" cy="457200"/>
          </a:xfrm>
          <a:prstGeom prst="rect">
            <a:avLst/>
          </a:prstGeom>
          <a:solidFill>
            <a:schemeClr val="bg1">
              <a:lumMod val="85000"/>
            </a:schemeClr>
          </a:solidFill>
          <a:ln w="19050" cap="flat" cmpd="sng" algn="ctr">
            <a:solidFill>
              <a:srgbClr val="DD6F1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80000"/>
              </a:lnSpc>
            </a:pPr>
            <a:r>
              <a:rPr lang="en-US" sz="1467" dirty="0">
                <a:solidFill>
                  <a:schemeClr val="tx1">
                    <a:lumMod val="65000"/>
                    <a:lumOff val="35000"/>
                  </a:schemeClr>
                </a:solidFill>
                <a:latin typeface="Segoe UI" panose="020B0502040204020203" pitchFamily="34" charset="0"/>
                <a:cs typeface="Segoe UI" panose="020B0502040204020203" pitchFamily="34" charset="0"/>
              </a:rPr>
              <a:t>Data Center Fabric</a:t>
            </a:r>
          </a:p>
        </p:txBody>
      </p:sp>
      <p:sp>
        <p:nvSpPr>
          <p:cNvPr id="51" name="Rectangle 50"/>
          <p:cNvSpPr/>
          <p:nvPr/>
        </p:nvSpPr>
        <p:spPr bwMode="gray">
          <a:xfrm>
            <a:off x="6397244" y="1816100"/>
            <a:ext cx="3867912" cy="4572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80000"/>
              </a:lnSpc>
            </a:pPr>
            <a:r>
              <a:rPr lang="en-US" sz="1467" dirty="0">
                <a:solidFill>
                  <a:schemeClr val="bg1"/>
                </a:solidFill>
                <a:latin typeface="Segoe UI" panose="020B0502040204020203" pitchFamily="34" charset="0"/>
                <a:cs typeface="Segoe UI" panose="020B0502040204020203" pitchFamily="34" charset="0"/>
              </a:rPr>
              <a:t>Software Defined Data Center</a:t>
            </a:r>
          </a:p>
        </p:txBody>
      </p:sp>
      <p:cxnSp>
        <p:nvCxnSpPr>
          <p:cNvPr id="52" name="Straight Connector 51"/>
          <p:cNvCxnSpPr>
            <a:stCxn id="51" idx="2"/>
            <a:endCxn id="50" idx="0"/>
          </p:cNvCxnSpPr>
          <p:nvPr/>
        </p:nvCxnSpPr>
        <p:spPr bwMode="auto">
          <a:xfrm>
            <a:off x="8331200" y="2273299"/>
            <a:ext cx="0" cy="169335"/>
          </a:xfrm>
          <a:prstGeom prst="line">
            <a:avLst/>
          </a:prstGeom>
          <a:noFill/>
          <a:ln w="19050" cap="flat" cmpd="sng" algn="ctr">
            <a:solidFill>
              <a:srgbClr val="DD6F19"/>
            </a:solidFill>
            <a:prstDash val="solid"/>
            <a:round/>
            <a:headEnd type="none" w="med" len="med"/>
            <a:tailEnd type="none" w="med" len="med"/>
          </a:ln>
          <a:effectLst/>
        </p:spPr>
      </p:cxnSp>
      <p:cxnSp>
        <p:nvCxnSpPr>
          <p:cNvPr id="53" name="Elbow Connector 52"/>
          <p:cNvCxnSpPr>
            <a:stCxn id="50" idx="1"/>
            <a:endCxn id="45" idx="0"/>
          </p:cNvCxnSpPr>
          <p:nvPr/>
        </p:nvCxnSpPr>
        <p:spPr bwMode="auto">
          <a:xfrm rot="10800000" flipV="1">
            <a:off x="6081732" y="2671233"/>
            <a:ext cx="315513" cy="533400"/>
          </a:xfrm>
          <a:prstGeom prst="bentConnector2">
            <a:avLst/>
          </a:prstGeom>
          <a:noFill/>
          <a:ln w="19050" cap="flat" cmpd="sng" algn="ctr">
            <a:solidFill>
              <a:srgbClr val="DD6F19"/>
            </a:solidFill>
            <a:prstDash val="solid"/>
            <a:round/>
            <a:headEnd type="none" w="med" len="med"/>
            <a:tailEnd type="arrow" w="lg" len="med"/>
          </a:ln>
          <a:effectLst/>
        </p:spPr>
      </p:cxnSp>
      <p:cxnSp>
        <p:nvCxnSpPr>
          <p:cNvPr id="54" name="Elbow Connector 53"/>
          <p:cNvCxnSpPr>
            <a:stCxn id="50" idx="3"/>
            <a:endCxn id="46" idx="0"/>
          </p:cNvCxnSpPr>
          <p:nvPr/>
        </p:nvCxnSpPr>
        <p:spPr bwMode="auto">
          <a:xfrm>
            <a:off x="10265156" y="2671233"/>
            <a:ext cx="244021" cy="533400"/>
          </a:xfrm>
          <a:prstGeom prst="bentConnector2">
            <a:avLst/>
          </a:prstGeom>
          <a:noFill/>
          <a:ln w="19050" cap="flat" cmpd="sng" algn="ctr">
            <a:solidFill>
              <a:srgbClr val="DD6F19"/>
            </a:solidFill>
            <a:prstDash val="solid"/>
            <a:round/>
            <a:headEnd type="none" w="med" len="med"/>
            <a:tailEnd type="arrow" w="lg" len="med"/>
          </a:ln>
          <a:effectLst/>
        </p:spPr>
      </p:cxnSp>
      <p:sp>
        <p:nvSpPr>
          <p:cNvPr id="56" name="Rectangle 55"/>
          <p:cNvSpPr/>
          <p:nvPr/>
        </p:nvSpPr>
        <p:spPr bwMode="gray">
          <a:xfrm>
            <a:off x="7233436" y="3204633"/>
            <a:ext cx="2111337" cy="457200"/>
          </a:xfrm>
          <a:prstGeom prst="rect">
            <a:avLst/>
          </a:prstGeom>
          <a:solidFill>
            <a:srgbClr val="ED6906"/>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chemeClr val="bg1"/>
                </a:solidFill>
                <a:latin typeface="Segoe UI" panose="020B0502040204020203" pitchFamily="34" charset="0"/>
                <a:cs typeface="Segoe UI" panose="020B0502040204020203" pitchFamily="34" charset="0"/>
              </a:rPr>
              <a:t>STORAGE</a:t>
            </a:r>
          </a:p>
        </p:txBody>
      </p:sp>
      <p:sp>
        <p:nvSpPr>
          <p:cNvPr id="57" name="Rectangle 56"/>
          <p:cNvSpPr/>
          <p:nvPr/>
        </p:nvSpPr>
        <p:spPr bwMode="gray">
          <a:xfrm>
            <a:off x="7233436" y="3738916"/>
            <a:ext cx="2111337" cy="685800"/>
          </a:xfrm>
          <a:prstGeom prst="rect">
            <a:avLst/>
          </a:prstGeom>
          <a:solidFill>
            <a:srgbClr val="FBAE75"/>
          </a:solidFill>
          <a:ln w="19050" cap="flat" cmpd="sng" algn="ctr">
            <a:solidFill>
              <a:srgbClr val="ED690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333" dirty="0">
                <a:solidFill>
                  <a:schemeClr val="bg1"/>
                </a:solidFill>
                <a:latin typeface="Segoe UI" panose="020B0502040204020203" pitchFamily="34" charset="0"/>
                <a:cs typeface="Segoe UI" panose="020B0502040204020203" pitchFamily="34" charset="0"/>
              </a:rPr>
              <a:t>Software-Defined </a:t>
            </a:r>
            <a:br>
              <a:rPr lang="en-US" sz="1333" dirty="0">
                <a:solidFill>
                  <a:schemeClr val="bg1"/>
                </a:solidFill>
                <a:latin typeface="Segoe UI" panose="020B0502040204020203" pitchFamily="34" charset="0"/>
                <a:cs typeface="Segoe UI" panose="020B0502040204020203" pitchFamily="34" charset="0"/>
              </a:rPr>
            </a:br>
            <a:r>
              <a:rPr lang="en-US" sz="1333" dirty="0">
                <a:solidFill>
                  <a:schemeClr val="bg1"/>
                </a:solidFill>
                <a:latin typeface="Segoe UI" panose="020B0502040204020203" pitchFamily="34" charset="0"/>
                <a:cs typeface="Segoe UI" panose="020B0502040204020203" pitchFamily="34" charset="0"/>
              </a:rPr>
              <a:t>Storage</a:t>
            </a:r>
          </a:p>
        </p:txBody>
      </p:sp>
      <p:sp>
        <p:nvSpPr>
          <p:cNvPr id="43" name="TextBox 42"/>
          <p:cNvSpPr txBox="1"/>
          <p:nvPr/>
        </p:nvSpPr>
        <p:spPr>
          <a:xfrm>
            <a:off x="6940551" y="4519084"/>
            <a:ext cx="2781300" cy="313932"/>
          </a:xfrm>
          <a:prstGeom prst="rect">
            <a:avLst/>
          </a:prstGeom>
          <a:solidFill>
            <a:srgbClr val="FFFFFF"/>
          </a:solidFill>
        </p:spPr>
        <p:txBody>
          <a:bodyPr wrap="square" lIns="91440" tIns="45720" rIns="91440" bIns="45720" rtlCol="0" anchor="t" anchorCtr="1">
            <a:spAutoFit/>
          </a:bodyPr>
          <a:lstStyle/>
          <a:p>
            <a:pPr>
              <a:lnSpc>
                <a:spcPct val="90000"/>
              </a:lnSpc>
            </a:pPr>
            <a:r>
              <a:rPr lang="en-US" sz="1600" dirty="0">
                <a:solidFill>
                  <a:srgbClr val="ED6906"/>
                </a:solidFill>
                <a:latin typeface="Segoe UI" panose="020B0502040204020203" pitchFamily="34" charset="0"/>
                <a:cs typeface="Segoe UI" panose="020B0502040204020203" pitchFamily="34" charset="0"/>
              </a:rPr>
              <a:t>Evolution of the Data Center</a:t>
            </a:r>
          </a:p>
        </p:txBody>
      </p:sp>
      <p:sp>
        <p:nvSpPr>
          <p:cNvPr id="2" name="Rechteck 1"/>
          <p:cNvSpPr/>
          <p:nvPr/>
        </p:nvSpPr>
        <p:spPr>
          <a:xfrm>
            <a:off x="336162" y="1827211"/>
            <a:ext cx="4293479" cy="2937727"/>
          </a:xfrm>
          <a:prstGeom prst="rect">
            <a:avLst/>
          </a:prstGeom>
        </p:spPr>
        <p:txBody>
          <a:bodyPr wrap="square">
            <a:spAutoFit/>
          </a:bodyPr>
          <a:lstStyle/>
          <a:p>
            <a:pPr eaLnBrk="0" hangingPunct="0">
              <a:lnSpc>
                <a:spcPct val="90000"/>
              </a:lnSpc>
              <a:spcBef>
                <a:spcPts val="667"/>
              </a:spcBef>
              <a:buClr>
                <a:schemeClr val="accent2"/>
              </a:buClr>
              <a:buSzPct val="60000"/>
            </a:pPr>
            <a:r>
              <a:rPr lang="en-US" sz="2000" dirty="0" err="1" smtClean="0">
                <a:solidFill>
                  <a:srgbClr val="ED6906"/>
                </a:solidFill>
                <a:latin typeface="Segoe UI" panose="020B0502040204020203" pitchFamily="34" charset="0"/>
                <a:cs typeface="Segoe UI" panose="020B0502040204020203" pitchFamily="34" charset="0"/>
              </a:rPr>
              <a:t>Nexenta’s</a:t>
            </a:r>
            <a:r>
              <a:rPr lang="en-US" sz="2000" dirty="0" smtClean="0">
                <a:solidFill>
                  <a:srgbClr val="ED6906"/>
                </a:solidFill>
                <a:latin typeface="Segoe UI" panose="020B0502040204020203" pitchFamily="34" charset="0"/>
                <a:cs typeface="Segoe UI" panose="020B0502040204020203" pitchFamily="34" charset="0"/>
              </a:rPr>
              <a:t> Leading Open Source-Based Enterprise-Class Storage Platform </a:t>
            </a:r>
          </a:p>
          <a:p>
            <a:pPr marL="378875" indent="-378875" eaLnBrk="0" hangingPunct="0">
              <a:lnSpc>
                <a:spcPct val="90000"/>
              </a:lnSpc>
              <a:spcBef>
                <a:spcPts val="667"/>
              </a:spcBef>
              <a:buClr>
                <a:schemeClr val="accent2"/>
              </a:buClr>
              <a:buSzPct val="60000"/>
              <a:buFont typeface="Wingdings" charset="2"/>
              <a:buChar char=""/>
            </a:pPr>
            <a:r>
              <a:rPr lang="en-US" dirty="0" smtClean="0">
                <a:solidFill>
                  <a:srgbClr val="ED6906"/>
                </a:solidFill>
                <a:latin typeface="Segoe UI" panose="020B0502040204020203" pitchFamily="34" charset="0"/>
                <a:cs typeface="Segoe UI" panose="020B0502040204020203" pitchFamily="34" charset="0"/>
              </a:rPr>
              <a:t>SCALES</a:t>
            </a:r>
            <a:r>
              <a:rPr lang="en-US" dirty="0" smtClean="0">
                <a:solidFill>
                  <a:schemeClr val="tx1">
                    <a:lumMod val="50000"/>
                    <a:lumOff val="50000"/>
                  </a:schemeClr>
                </a:solidFill>
                <a:latin typeface="Segoe UI" panose="020B0502040204020203" pitchFamily="34" charset="0"/>
                <a:cs typeface="Segoe UI" panose="020B0502040204020203" pitchFamily="34" charset="0"/>
              </a:rPr>
              <a:t> with Data Center Workloads of the Future</a:t>
            </a:r>
          </a:p>
          <a:p>
            <a:pPr marL="378875" indent="-378875" eaLnBrk="0" hangingPunct="0">
              <a:lnSpc>
                <a:spcPct val="90000"/>
              </a:lnSpc>
              <a:spcBef>
                <a:spcPts val="667"/>
              </a:spcBef>
              <a:buClr>
                <a:schemeClr val="accent2"/>
              </a:buClr>
              <a:buSzPct val="60000"/>
              <a:buFont typeface="Wingdings" charset="2"/>
              <a:buChar char=""/>
            </a:pPr>
            <a:r>
              <a:rPr lang="en-US" dirty="0" smtClean="0">
                <a:solidFill>
                  <a:srgbClr val="ED6906"/>
                </a:solidFill>
                <a:latin typeface="Segoe UI" panose="020B0502040204020203" pitchFamily="34" charset="0"/>
                <a:cs typeface="Segoe UI" panose="020B0502040204020203" pitchFamily="34" charset="0"/>
              </a:rPr>
              <a:t>RUNS</a:t>
            </a:r>
            <a:r>
              <a:rPr lang="en-US" dirty="0" smtClean="0">
                <a:solidFill>
                  <a:schemeClr val="tx1">
                    <a:lumMod val="50000"/>
                    <a:lumOff val="50000"/>
                  </a:schemeClr>
                </a:solidFill>
                <a:latin typeface="Segoe UI" panose="020B0502040204020203" pitchFamily="34" charset="0"/>
                <a:cs typeface="Segoe UI" panose="020B0502040204020203" pitchFamily="34" charset="0"/>
              </a:rPr>
              <a:t> on an Extensive List of Nexenta Certified Standard Server Hardware</a:t>
            </a:r>
          </a:p>
          <a:p>
            <a:pPr marL="378875" indent="-378875" eaLnBrk="0" hangingPunct="0">
              <a:lnSpc>
                <a:spcPct val="90000"/>
              </a:lnSpc>
              <a:spcBef>
                <a:spcPts val="667"/>
              </a:spcBef>
              <a:buClr>
                <a:schemeClr val="accent2"/>
              </a:buClr>
              <a:buSzPct val="60000"/>
              <a:buFont typeface="Wingdings" charset="2"/>
              <a:buChar char=""/>
            </a:pPr>
            <a:r>
              <a:rPr lang="en-US" dirty="0" smtClean="0">
                <a:solidFill>
                  <a:srgbClr val="ED6906"/>
                </a:solidFill>
                <a:latin typeface="Segoe UI" panose="020B0502040204020203" pitchFamily="34" charset="0"/>
                <a:cs typeface="Segoe UI" panose="020B0502040204020203" pitchFamily="34" charset="0"/>
              </a:rPr>
              <a:t>BRIDGES</a:t>
            </a:r>
            <a:r>
              <a:rPr lang="en-US" dirty="0" smtClean="0">
                <a:solidFill>
                  <a:schemeClr val="tx1">
                    <a:lumMod val="50000"/>
                    <a:lumOff val="50000"/>
                  </a:schemeClr>
                </a:solidFill>
                <a:latin typeface="Segoe UI" panose="020B0502040204020203" pitchFamily="34" charset="0"/>
                <a:cs typeface="Segoe UI" panose="020B0502040204020203" pitchFamily="34" charset="0"/>
              </a:rPr>
              <a:t> Evolution of Your Business to the Software Defined Data Center</a:t>
            </a:r>
            <a:endParaRPr lang="en-US" dirty="0">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24" name="Gerader Verbinder 23"/>
          <p:cNvCxnSpPr/>
          <p:nvPr/>
        </p:nvCxnSpPr>
        <p:spPr>
          <a:xfrm>
            <a:off x="0" y="1104900"/>
            <a:ext cx="121920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25400" y="5622247"/>
            <a:ext cx="12192000" cy="0"/>
          </a:xfrm>
          <a:prstGeom prst="line">
            <a:avLst/>
          </a:prstGeom>
          <a:ln>
            <a:solidFill>
              <a:srgbClr val="ED6906"/>
            </a:solidFill>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292100" y="292100"/>
            <a:ext cx="8514254"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Enabling the Software-Defined Data Center</a:t>
            </a:r>
          </a:p>
        </p:txBody>
      </p:sp>
    </p:spTree>
    <p:extLst>
      <p:ext uri="{BB962C8B-B14F-4D97-AF65-F5344CB8AC3E}">
        <p14:creationId xmlns:p14="http://schemas.microsoft.com/office/powerpoint/2010/main" val="229852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3835" y="3551147"/>
            <a:ext cx="5374135" cy="1920526"/>
          </a:xfrm>
        </p:spPr>
        <p:txBody>
          <a:bodyPr/>
          <a:lstStyle/>
          <a:p>
            <a:pPr marL="0" indent="0">
              <a:lnSpc>
                <a:spcPct val="100000"/>
              </a:lnSpc>
              <a:spcBef>
                <a:spcPts val="800"/>
              </a:spcBef>
              <a:spcAft>
                <a:spcPts val="800"/>
              </a:spcAft>
              <a:buNone/>
            </a:pPr>
            <a:r>
              <a:rPr lang="en-US" sz="2000" dirty="0">
                <a:solidFill>
                  <a:srgbClr val="ED6906"/>
                </a:solidFill>
                <a:latin typeface="Segoe UI" panose="020B0502040204020203" pitchFamily="34" charset="0"/>
                <a:cs typeface="Segoe UI" panose="020B0502040204020203" pitchFamily="34" charset="0"/>
              </a:rPr>
              <a:t>Software-Based</a:t>
            </a:r>
            <a:r>
              <a:rPr lang="en-US" sz="2000" dirty="0">
                <a:latin typeface="Segoe UI" panose="020B0502040204020203" pitchFamily="34" charset="0"/>
                <a:cs typeface="Segoe UI" panose="020B0502040204020203" pitchFamily="34" charset="0"/>
              </a:rPr>
              <a:t> </a:t>
            </a:r>
            <a:r>
              <a:rPr lang="en-US" sz="2000" dirty="0">
                <a:solidFill>
                  <a:schemeClr val="tx1">
                    <a:lumMod val="60000"/>
                    <a:lumOff val="40000"/>
                  </a:schemeClr>
                </a:solidFill>
                <a:latin typeface="Segoe UI" panose="020B0502040204020203" pitchFamily="34" charset="0"/>
                <a:cs typeface="Segoe UI" panose="020B0502040204020203" pitchFamily="34" charset="0"/>
              </a:rPr>
              <a:t>is about closed technology bundles</a:t>
            </a:r>
          </a:p>
          <a:p>
            <a:pPr marL="378875" lvl="1"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Software integrated with with standard x86 hardware – typically high priced systems</a:t>
            </a:r>
          </a:p>
          <a:p>
            <a:pPr marL="378875" lvl="1" indent="-378875" eaLnBrk="0" hangingPunct="0">
              <a:spcBef>
                <a:spcPts val="0"/>
              </a:spcBef>
              <a:spcAft>
                <a:spcPts val="800"/>
              </a:spcAft>
              <a:buClr>
                <a:schemeClr val="accent2"/>
              </a:buClr>
              <a:buSzPct val="60000"/>
              <a:buFont typeface="Wingdings" charset="2"/>
              <a:buChar char=""/>
            </a:pPr>
            <a:r>
              <a:rPr lang="en-US" sz="1800" dirty="0">
                <a:solidFill>
                  <a:schemeClr val="tx1">
                    <a:lumMod val="50000"/>
                    <a:lumOff val="50000"/>
                  </a:schemeClr>
                </a:solidFill>
                <a:latin typeface="Segoe UI" panose="020B0502040204020203" pitchFamily="34" charset="0"/>
                <a:cs typeface="Segoe UI" panose="020B0502040204020203" pitchFamily="34" charset="0"/>
              </a:rPr>
              <a:t>Same hardware can be acquired off the shelf</a:t>
            </a:r>
          </a:p>
          <a:p>
            <a:pPr marL="378875" lvl="1" indent="-378875" eaLnBrk="0" hangingPunct="0">
              <a:spcBef>
                <a:spcPts val="0"/>
              </a:spcBef>
              <a:spcAft>
                <a:spcPts val="800"/>
              </a:spcAft>
              <a:buClr>
                <a:schemeClr val="accent2"/>
              </a:buClr>
              <a:buSzPct val="60000"/>
              <a:buFont typeface="Wingdings" charset="2"/>
              <a:buChar char=""/>
            </a:pPr>
            <a:r>
              <a:rPr lang="en-US" sz="1800" b="1" dirty="0">
                <a:solidFill>
                  <a:schemeClr val="tx1">
                    <a:lumMod val="50000"/>
                    <a:lumOff val="50000"/>
                  </a:schemeClr>
                </a:solidFill>
                <a:latin typeface="Segoe UI" panose="020B0502040204020203" pitchFamily="34" charset="0"/>
                <a:cs typeface="Segoe UI" panose="020B0502040204020203" pitchFamily="34" charset="0"/>
              </a:rPr>
              <a:t>Hardware Lock-in</a:t>
            </a:r>
          </a:p>
        </p:txBody>
      </p:sp>
      <p:sp>
        <p:nvSpPr>
          <p:cNvPr id="5" name="Content Placeholder 3"/>
          <p:cNvSpPr txBox="1">
            <a:spLocks/>
          </p:cNvSpPr>
          <p:nvPr/>
        </p:nvSpPr>
        <p:spPr bwMode="auto">
          <a:xfrm>
            <a:off x="6234896" y="3534445"/>
            <a:ext cx="5470404" cy="24191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6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0" indent="0">
              <a:lnSpc>
                <a:spcPct val="100000"/>
              </a:lnSpc>
              <a:spcBef>
                <a:spcPts val="800"/>
              </a:spcBef>
              <a:spcAft>
                <a:spcPts val="800"/>
              </a:spcAft>
              <a:buNone/>
            </a:pPr>
            <a:r>
              <a:rPr lang="en-US" sz="2000" dirty="0">
                <a:solidFill>
                  <a:srgbClr val="ED6906"/>
                </a:solidFill>
                <a:latin typeface="Segoe UI" panose="020B0502040204020203" pitchFamily="34" charset="0"/>
                <a:cs typeface="Segoe UI" panose="020B0502040204020203" pitchFamily="34" charset="0"/>
              </a:rPr>
              <a:t>Software-Defined</a:t>
            </a:r>
            <a:r>
              <a:rPr lang="en-US" sz="2000" dirty="0">
                <a:latin typeface="Segoe UI" panose="020B0502040204020203" pitchFamily="34" charset="0"/>
                <a:cs typeface="Segoe UI" panose="020B0502040204020203" pitchFamily="34" charset="0"/>
              </a:rPr>
              <a:t> </a:t>
            </a:r>
            <a:r>
              <a:rPr lang="en-US" sz="2000" dirty="0">
                <a:solidFill>
                  <a:schemeClr val="tx1">
                    <a:lumMod val="60000"/>
                    <a:lumOff val="40000"/>
                  </a:schemeClr>
                </a:solidFill>
                <a:latin typeface="Segoe UI" panose="020B0502040204020203" pitchFamily="34" charset="0"/>
                <a:cs typeface="Segoe UI" panose="020B0502040204020203" pitchFamily="34" charset="0"/>
              </a:rPr>
              <a:t>is about an open business model with lower TCO</a:t>
            </a:r>
          </a:p>
          <a:p>
            <a:pPr marL="378875" lvl="1" indent="-378875" eaLnBrk="0" hangingPunct="0">
              <a:spcBef>
                <a:spcPts val="0"/>
              </a:spcBef>
              <a:spcAft>
                <a:spcPts val="800"/>
              </a:spcAft>
              <a:buClr>
                <a:schemeClr val="accent2"/>
              </a:buClr>
              <a:buSzPct val="60000"/>
              <a:buFont typeface="Wingdings" charset="2"/>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Software on standard x86 hardware and HDD/SSDs</a:t>
            </a:r>
          </a:p>
          <a:p>
            <a:pPr marL="378875" lvl="1" indent="-378875" eaLnBrk="0" hangingPunct="0">
              <a:spcBef>
                <a:spcPts val="0"/>
              </a:spcBef>
              <a:spcAft>
                <a:spcPts val="800"/>
              </a:spcAft>
              <a:buClr>
                <a:schemeClr val="accent2"/>
              </a:buClr>
              <a:buSzPct val="60000"/>
              <a:buFont typeface="Wingdings" charset="2"/>
              <a:buChar char=""/>
            </a:pPr>
            <a:r>
              <a:rPr lang="en-US" dirty="0">
                <a:solidFill>
                  <a:schemeClr val="tx1">
                    <a:lumMod val="50000"/>
                    <a:lumOff val="50000"/>
                  </a:schemeClr>
                </a:solidFill>
                <a:latin typeface="Segoe UI" panose="020B0502040204020203" pitchFamily="34" charset="0"/>
                <a:ea typeface="+mn-ea"/>
                <a:cs typeface="Segoe UI" panose="020B0502040204020203" pitchFamily="34" charset="0"/>
              </a:rPr>
              <a:t>Open source collaboration, innovation and flexibility</a:t>
            </a:r>
          </a:p>
          <a:p>
            <a:pPr marL="378875" lvl="1" indent="-378875" eaLnBrk="0" hangingPunct="0">
              <a:spcBef>
                <a:spcPts val="0"/>
              </a:spcBef>
              <a:spcAft>
                <a:spcPts val="800"/>
              </a:spcAft>
              <a:buClr>
                <a:schemeClr val="accent2"/>
              </a:buClr>
              <a:buSzPct val="60000"/>
              <a:buFont typeface="Wingdings" charset="2"/>
              <a:buChar char=""/>
            </a:pPr>
            <a:r>
              <a:rPr lang="en-US" b="1" dirty="0">
                <a:solidFill>
                  <a:schemeClr val="tx1">
                    <a:lumMod val="50000"/>
                    <a:lumOff val="50000"/>
                  </a:schemeClr>
                </a:solidFill>
                <a:latin typeface="Segoe UI" panose="020B0502040204020203" pitchFamily="34" charset="0"/>
                <a:ea typeface="+mn-ea"/>
                <a:cs typeface="Segoe UI" panose="020B0502040204020203" pitchFamily="34" charset="0"/>
              </a:rPr>
              <a:t>Flexibility on platform reduces costs by over 50%</a:t>
            </a:r>
          </a:p>
        </p:txBody>
      </p:sp>
      <p:sp>
        <p:nvSpPr>
          <p:cNvPr id="7" name="Rectangle 6"/>
          <p:cNvSpPr/>
          <p:nvPr/>
        </p:nvSpPr>
        <p:spPr bwMode="gray">
          <a:xfrm>
            <a:off x="490434" y="1109549"/>
            <a:ext cx="5522817" cy="2253908"/>
          </a:xfrm>
          <a:prstGeom prst="rect">
            <a:avLst/>
          </a:prstGeom>
          <a:noFill/>
          <a:ln w="12700" cap="flat" cmpd="sng" algn="ctr">
            <a:solidFill>
              <a:srgbClr val="ED6906"/>
            </a:solidFill>
            <a:prstDash val="solid"/>
            <a:round/>
            <a:headEnd type="none" w="med" len="med"/>
            <a:tailEnd type="none" w="med" len="med"/>
          </a:ln>
          <a:effectLst/>
        </p:spPr>
        <p:txBody>
          <a:bodyPr vert="horz" wrap="square" lIns="91431" tIns="45719" rIns="91431" bIns="137143" numCol="1" rtlCol="0" anchor="t" anchorCtr="0" compatLnSpc="1">
            <a:prstTxWarp prst="textNoShape">
              <a:avLst/>
            </a:prstTxWarp>
          </a:bodyPr>
          <a:lstStyle/>
          <a:p>
            <a:pPr algn="ctr"/>
            <a:r>
              <a:rPr lang="en-US" sz="2000" dirty="0" smtClean="0">
                <a:solidFill>
                  <a:schemeClr val="tx1">
                    <a:lumMod val="65000"/>
                    <a:lumOff val="35000"/>
                  </a:schemeClr>
                </a:solidFill>
                <a:latin typeface="Segoe UI" panose="020B0502040204020203" pitchFamily="34" charset="0"/>
                <a:cs typeface="Segoe UI" panose="020B0502040204020203" pitchFamily="34" charset="0"/>
              </a:rPr>
              <a:t>Software-Based </a:t>
            </a:r>
            <a:r>
              <a:rPr lang="en-US" sz="2000" dirty="0">
                <a:solidFill>
                  <a:schemeClr val="tx1">
                    <a:lumMod val="65000"/>
                    <a:lumOff val="35000"/>
                  </a:schemeClr>
                </a:solidFill>
                <a:latin typeface="Segoe UI" panose="020B0502040204020203" pitchFamily="34" charset="0"/>
                <a:cs typeface="Segoe UI" panose="020B0502040204020203" pitchFamily="34" charset="0"/>
              </a:rPr>
              <a:t>Storage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1593" y="2335604"/>
            <a:ext cx="1838723" cy="724456"/>
          </a:xfrm>
          <a:prstGeom prst="rect">
            <a:avLst/>
          </a:prstGeom>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7178" y="2570780"/>
            <a:ext cx="1401703" cy="254107"/>
          </a:xfrm>
          <a:prstGeom prst="rect">
            <a:avLst/>
          </a:prstGeom>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841" y="1785177"/>
            <a:ext cx="995367" cy="322443"/>
          </a:xfrm>
          <a:prstGeom prst="rect">
            <a:avLst/>
          </a:prstGeom>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0504" y="1702971"/>
            <a:ext cx="498120" cy="574500"/>
          </a:xfrm>
          <a:prstGeom prst="rect">
            <a:avLst/>
          </a:prstGeom>
          <a:effec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9717" y="1758004"/>
            <a:ext cx="794708" cy="387488"/>
          </a:xfrm>
          <a:prstGeom prst="rect">
            <a:avLst/>
          </a:prstGeom>
          <a:effectLst/>
        </p:spPr>
      </p:pic>
      <p:pic>
        <p:nvPicPr>
          <p:cNvPr id="13" name="Picture 12"/>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76722" y="1798691"/>
            <a:ext cx="1404877" cy="290092"/>
          </a:xfrm>
          <a:prstGeom prst="rect">
            <a:avLst/>
          </a:prstGeom>
          <a:effectLst/>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49954" y="2481707"/>
            <a:ext cx="736988" cy="432252"/>
          </a:xfrm>
          <a:prstGeom prst="rect">
            <a:avLst/>
          </a:prstGeom>
          <a:effectLst/>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51791" y="2448595"/>
            <a:ext cx="1189749" cy="498476"/>
          </a:xfrm>
          <a:prstGeom prst="rect">
            <a:avLst/>
          </a:prstGeom>
        </p:spPr>
      </p:pic>
      <p:sp>
        <p:nvSpPr>
          <p:cNvPr id="16" name="Rectangle 15"/>
          <p:cNvSpPr/>
          <p:nvPr/>
        </p:nvSpPr>
        <p:spPr bwMode="gray">
          <a:xfrm>
            <a:off x="6235045" y="1109548"/>
            <a:ext cx="5470255" cy="2283584"/>
          </a:xfrm>
          <a:prstGeom prst="rect">
            <a:avLst/>
          </a:prstGeom>
          <a:noFill/>
          <a:ln w="12700" cap="flat" cmpd="sng" algn="ctr">
            <a:solidFill>
              <a:srgbClr val="ED6906"/>
            </a:solidFill>
            <a:prstDash val="solid"/>
            <a:round/>
            <a:headEnd type="none" w="med" len="med"/>
            <a:tailEnd type="none" w="med" len="med"/>
          </a:ln>
          <a:effectLst/>
        </p:spPr>
        <p:txBody>
          <a:bodyPr vert="horz" wrap="square" lIns="91431" tIns="45719" rIns="91431" bIns="137143" numCol="1" rtlCol="0" anchor="t" anchorCtr="0" compatLnSpc="1">
            <a:prstTxWarp prst="textNoShape">
              <a:avLst/>
            </a:prstTxWarp>
          </a:bodyPr>
          <a:lstStyle/>
          <a:p>
            <a:pPr algn="ctr"/>
            <a:r>
              <a:rPr lang="en-US" sz="2000" dirty="0">
                <a:solidFill>
                  <a:schemeClr val="tx1">
                    <a:lumMod val="65000"/>
                    <a:lumOff val="35000"/>
                  </a:schemeClr>
                </a:solidFill>
                <a:latin typeface="Segoe UI" panose="020B0502040204020203" pitchFamily="34" charset="0"/>
                <a:cs typeface="Segoe UI" panose="020B0502040204020203" pitchFamily="34" charset="0"/>
              </a:rPr>
              <a:t>Software-Defined Storage</a:t>
            </a:r>
          </a:p>
        </p:txBody>
      </p:sp>
      <p:sp>
        <p:nvSpPr>
          <p:cNvPr id="17" name="Rectangle 16"/>
          <p:cNvSpPr/>
          <p:nvPr/>
        </p:nvSpPr>
        <p:spPr bwMode="gray">
          <a:xfrm>
            <a:off x="6234897" y="2117701"/>
            <a:ext cx="5472708" cy="1281547"/>
          </a:xfrm>
          <a:prstGeom prst="rect">
            <a:avLst/>
          </a:prstGeom>
          <a:noFill/>
          <a:ln w="12700" cap="flat" cmpd="sng" algn="ctr">
            <a:noFill/>
            <a:prstDash val="solid"/>
            <a:round/>
            <a:headEnd type="none" w="med" len="med"/>
            <a:tailEnd type="none" w="med" len="med"/>
          </a:ln>
          <a:effectLst/>
        </p:spPr>
        <p:txBody>
          <a:bodyPr vert="horz" wrap="square" lIns="91431" tIns="45719" rIns="91431" bIns="137143" numCol="1" rtlCol="0" anchor="t" anchorCtr="0" compatLnSpc="1">
            <a:prstTxWarp prst="textNoShape">
              <a:avLst/>
            </a:prstTxWarp>
          </a:bodyPr>
          <a:lstStyle/>
          <a:p>
            <a:pPr algn="ctr"/>
            <a:r>
              <a:rPr lang="en-US" sz="2133" dirty="0">
                <a:solidFill>
                  <a:schemeClr val="tx1">
                    <a:lumMod val="65000"/>
                    <a:lumOff val="35000"/>
                  </a:schemeClr>
                </a:solidFill>
                <a:latin typeface="Segoe UI" panose="020B0502040204020203" pitchFamily="34" charset="0"/>
                <a:cs typeface="Segoe UI" panose="020B0502040204020203" pitchFamily="34" charset="0"/>
              </a:rPr>
              <a:t>Stack  / Protocol Specific Vendors</a:t>
            </a:r>
          </a:p>
        </p:txBody>
      </p:sp>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00575" y="2697012"/>
            <a:ext cx="1032524" cy="332168"/>
          </a:xfrm>
          <a:prstGeom prst="rect">
            <a:avLst/>
          </a:prstGeom>
          <a:ln>
            <a:noFill/>
          </a:ln>
          <a:effectLst/>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19806" y="2554753"/>
            <a:ext cx="1612193" cy="593033"/>
          </a:xfrm>
          <a:prstGeom prst="rect">
            <a:avLst/>
          </a:prstGeom>
          <a:ln>
            <a:noFill/>
          </a:ln>
        </p:spPr>
      </p:pic>
      <p:pic>
        <p:nvPicPr>
          <p:cNvPr id="21" name="Picture 20"/>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8706" y="2528755"/>
            <a:ext cx="582457" cy="640703"/>
          </a:xfrm>
          <a:prstGeom prst="rect">
            <a:avLst/>
          </a:prstGeom>
          <a:ln>
            <a:noFill/>
          </a:ln>
        </p:spPr>
      </p:pic>
      <p:sp>
        <p:nvSpPr>
          <p:cNvPr id="22" name="Rectangle 21"/>
          <p:cNvSpPr/>
          <p:nvPr/>
        </p:nvSpPr>
        <p:spPr>
          <a:xfrm>
            <a:off x="9887870" y="2615795"/>
            <a:ext cx="1670061" cy="524731"/>
          </a:xfrm>
          <a:prstGeom prst="rect">
            <a:avLst/>
          </a:prstGeom>
          <a:ln>
            <a:noFill/>
          </a:ln>
        </p:spPr>
        <p:txBody>
          <a:bodyPr wrap="square" lIns="0" tIns="0" rIns="0" bIns="0">
            <a:normAutofit/>
          </a:bodyPr>
          <a:lstStyle/>
          <a:p>
            <a:r>
              <a:rPr lang="en-US" sz="1333" dirty="0">
                <a:solidFill>
                  <a:schemeClr val="tx1">
                    <a:lumMod val="65000"/>
                    <a:lumOff val="35000"/>
                  </a:schemeClr>
                </a:solidFill>
                <a:latin typeface="Segoe UI" panose="020B0502040204020203" pitchFamily="34" charset="0"/>
                <a:cs typeface="Segoe UI" panose="020B0502040204020203" pitchFamily="34" charset="0"/>
              </a:rPr>
              <a:t>Various Object-centric</a:t>
            </a:r>
          </a:p>
          <a:p>
            <a:r>
              <a:rPr lang="en-US" sz="1333" dirty="0">
                <a:solidFill>
                  <a:schemeClr val="tx1">
                    <a:lumMod val="65000"/>
                    <a:lumOff val="35000"/>
                  </a:schemeClr>
                </a:solidFill>
                <a:latin typeface="Segoe UI" panose="020B0502040204020203" pitchFamily="34" charset="0"/>
                <a:cs typeface="Segoe UI" panose="020B0502040204020203" pitchFamily="34" charset="0"/>
              </a:rPr>
              <a:t>SDS Vendors</a:t>
            </a:r>
          </a:p>
        </p:txBody>
      </p:sp>
      <p:sp>
        <p:nvSpPr>
          <p:cNvPr id="24" name="Textfeld 23"/>
          <p:cNvSpPr txBox="1"/>
          <p:nvPr/>
        </p:nvSpPr>
        <p:spPr>
          <a:xfrm>
            <a:off x="292100" y="292100"/>
            <a:ext cx="7183761" cy="646331"/>
          </a:xfrm>
          <a:prstGeom prst="rect">
            <a:avLst/>
          </a:prstGeom>
          <a:noFill/>
        </p:spPr>
        <p:txBody>
          <a:bodyPr wrap="none" rtlCol="0">
            <a:spAutoFit/>
          </a:bodyPr>
          <a:lstStyle/>
          <a:p>
            <a:r>
              <a:rPr lang="en-US" sz="3600" dirty="0">
                <a:solidFill>
                  <a:srgbClr val="ED6906"/>
                </a:solidFill>
                <a:latin typeface="Segoe UI Light" panose="020B0502040204020203" pitchFamily="34" charset="0"/>
                <a:cs typeface="Segoe UI Light" panose="020B0502040204020203" pitchFamily="34" charset="0"/>
              </a:rPr>
              <a:t>Why truly Software-Defined is better</a:t>
            </a:r>
          </a:p>
        </p:txBody>
      </p:sp>
      <p:pic>
        <p:nvPicPr>
          <p:cNvPr id="26" name="Picture 4" descr="http://na-abb.marketo.com/rs/nexenta/images/Nexenta-logo-600-dpi.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836263" y="1575970"/>
            <a:ext cx="2275419" cy="3640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140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057" y="244963"/>
            <a:ext cx="11438691" cy="526640"/>
          </a:xfrm>
        </p:spPr>
        <p:txBody>
          <a:bodyPr>
            <a:normAutofit fontScale="90000"/>
          </a:bodyPr>
          <a:lstStyle/>
          <a:p>
            <a:r>
              <a:rPr lang="en-US" sz="3733" dirty="0">
                <a:solidFill>
                  <a:schemeClr val="bg1"/>
                </a:solidFill>
                <a:latin typeface="Museo For Dell" pitchFamily="2" charset="0"/>
                <a:ea typeface="Museo For Dell" pitchFamily="2" charset="0"/>
              </a:rPr>
              <a:t>Comprehensive Software Defined Storage Portfolio</a:t>
            </a:r>
          </a:p>
        </p:txBody>
      </p:sp>
      <p:pic>
        <p:nvPicPr>
          <p:cNvPr id="5" name="Picture 4" descr="nexentafusion-block-v2.png"/>
          <p:cNvPicPr>
            <a:picLocks noChangeAspect="1"/>
          </p:cNvPicPr>
          <p:nvPr/>
        </p:nvPicPr>
        <p:blipFill>
          <a:blip r:embed="rId3" cstate="screen">
            <a:extLst>
              <a:ext uri="{BEBA8EAE-BF5A-486C-A8C5-ECC9F3942E4B}">
                <a14:imgProps xmlns:a14="http://schemas.microsoft.com/office/drawing/2010/main">
                  <a14:imgLayer r:embed="rId4">
                    <a14:imgEffect>
                      <a14:backgroundRemoval t="9524" b="89524" l="2357" r="97439">
                        <a14:foregroundMark x1="43648" y1="35556" x2="43648" y2="35556"/>
                        <a14:foregroundMark x1="40061" y1="36508" x2="40061" y2="36508"/>
                        <a14:foregroundMark x1="38217" y1="36825" x2="38217" y2="36825"/>
                        <a14:foregroundMark x1="34939" y1="35556" x2="34939" y2="35556"/>
                        <a14:foregroundMark x1="34631" y1="38730" x2="34631" y2="38730"/>
                        <a14:foregroundMark x1="51742" y1="38730" x2="51742" y2="38730"/>
                        <a14:foregroundMark x1="63320" y1="38413" x2="63320" y2="38413"/>
                        <a14:foregroundMark x1="62705" y1="37778" x2="62705" y2="37778"/>
                        <a14:foregroundMark x1="32275" y1="33333" x2="32275" y2="33333"/>
                      </a14:backgroundRemoval>
                    </a14:imgEffect>
                  </a14:imgLayer>
                </a14:imgProps>
              </a:ext>
              <a:ext uri="{28A0092B-C50C-407E-A947-70E740481C1C}">
                <a14:useLocalDpi xmlns:a14="http://schemas.microsoft.com/office/drawing/2010/main"/>
              </a:ext>
            </a:extLst>
          </a:blip>
          <a:stretch>
            <a:fillRect/>
          </a:stretch>
        </p:blipFill>
        <p:spPr>
          <a:xfrm>
            <a:off x="760432" y="577985"/>
            <a:ext cx="5112457" cy="1600819"/>
          </a:xfrm>
          <a:prstGeom prst="rect">
            <a:avLst/>
          </a:prstGeom>
        </p:spPr>
      </p:pic>
      <p:pic>
        <p:nvPicPr>
          <p:cNvPr id="6" name="Picture 5" descr="nexentastor-block.png"/>
          <p:cNvPicPr>
            <a:picLocks noChangeAspect="1"/>
          </p:cNvPicPr>
          <p:nvPr/>
        </p:nvPicPr>
        <p:blipFill>
          <a:blip r:embed="rId5" cstate="screen">
            <a:extLst>
              <a:ext uri="{BEBA8EAE-BF5A-486C-A8C5-ECC9F3942E4B}">
                <a14:imgProps xmlns:a14="http://schemas.microsoft.com/office/drawing/2010/main">
                  <a14:imgLayer r:embed="rId6">
                    <a14:imgEffect>
                      <a14:backgroundRemoval t="6078" b="95490" l="3757" r="94097">
                        <a14:foregroundMark x1="66011" y1="47647" x2="66011" y2="47647"/>
                        <a14:foregroundMark x1="67800" y1="47647" x2="67800" y2="47647"/>
                        <a14:foregroundMark x1="58497" y1="47451" x2="58497" y2="47451"/>
                        <a14:foregroundMark x1="53667" y1="47647" x2="53667" y2="47647"/>
                        <a14:foregroundMark x1="47764" y1="47843" x2="47764" y2="47843"/>
                        <a14:foregroundMark x1="44544" y1="47059" x2="44544" y2="47059"/>
                        <a14:foregroundMark x1="39535" y1="46863" x2="39535" y2="46863"/>
                        <a14:foregroundMark x1="36673" y1="47059" x2="36673" y2="47059"/>
                        <a14:foregroundMark x1="33274" y1="48039" x2="33274" y2="48039"/>
                        <a14:foregroundMark x1="29517" y1="46667" x2="29517" y2="46667"/>
                        <a14:foregroundMark x1="23792" y1="46667" x2="23792" y2="46667"/>
                        <a14:foregroundMark x1="19857" y1="43333" x2="19857" y2="43333"/>
                        <a14:foregroundMark x1="21288" y1="45882" x2="21288" y2="45882"/>
                      </a14:backgroundRemoval>
                    </a14:imgEffect>
                  </a14:imgLayer>
                </a14:imgProps>
              </a:ext>
              <a:ext uri="{28A0092B-C50C-407E-A947-70E740481C1C}">
                <a14:useLocalDpi xmlns:a14="http://schemas.microsoft.com/office/drawing/2010/main"/>
              </a:ext>
            </a:extLst>
          </a:blip>
          <a:stretch>
            <a:fillRect/>
          </a:stretch>
        </p:blipFill>
        <p:spPr>
          <a:xfrm>
            <a:off x="768520" y="3116123"/>
            <a:ext cx="2962629" cy="2588228"/>
          </a:xfrm>
          <a:prstGeom prst="rect">
            <a:avLst/>
          </a:prstGeom>
        </p:spPr>
      </p:pic>
      <p:pic>
        <p:nvPicPr>
          <p:cNvPr id="7" name="Picture 6" descr="nexentaedge-block.png"/>
          <p:cNvPicPr>
            <a:picLocks noChangeAspect="1"/>
          </p:cNvPicPr>
          <p:nvPr/>
        </p:nvPicPr>
        <p:blipFill>
          <a:blip r:embed="rId7" cstate="screen">
            <a:extLst>
              <a:ext uri="{BEBA8EAE-BF5A-486C-A8C5-ECC9F3942E4B}">
                <a14:imgProps xmlns:a14="http://schemas.microsoft.com/office/drawing/2010/main">
                  <a14:imgLayer r:embed="rId8">
                    <a14:imgEffect>
                      <a14:backgroundRemoval t="4779" b="95044" l="5253" r="93969">
                        <a14:foregroundMark x1="71790" y1="51858" x2="71790" y2="51858"/>
                        <a14:foregroundMark x1="77237" y1="51150" x2="77237" y2="51150"/>
                        <a14:foregroundMark x1="82101" y1="50619" x2="82101" y2="50619"/>
                        <a14:foregroundMark x1="76848" y1="55044" x2="76848" y2="55044"/>
                        <a14:foregroundMark x1="78988" y1="54690" x2="78988" y2="54690"/>
                        <a14:foregroundMark x1="84630" y1="50973" x2="84630" y2="50973"/>
                        <a14:foregroundMark x1="78599" y1="50796" x2="78599" y2="50796"/>
                        <a14:foregroundMark x1="75681" y1="51504" x2="75681" y2="51504"/>
                        <a14:foregroundMark x1="73152" y1="49558" x2="73152" y2="49558"/>
                        <a14:foregroundMark x1="71206" y1="49558" x2="71206" y2="49558"/>
                        <a14:foregroundMark x1="65759" y1="50619" x2="65759" y2="50619"/>
                        <a14:foregroundMark x1="64202" y1="50973" x2="64202" y2="50973"/>
                        <a14:foregroundMark x1="61479" y1="52212" x2="61479" y2="52212"/>
                        <a14:foregroundMark x1="54864" y1="51327" x2="54864" y2="51327"/>
                        <a14:foregroundMark x1="52140" y1="51858" x2="52140" y2="51858"/>
                        <a14:foregroundMark x1="45525" y1="50973" x2="45525" y2="50973"/>
                        <a14:foregroundMark x1="42802" y1="51327" x2="42802" y2="51327"/>
                        <a14:foregroundMark x1="48638" y1="52212" x2="48638" y2="52212"/>
                        <a14:foregroundMark x1="39494" y1="52212" x2="39494" y2="52212"/>
                        <a14:foregroundMark x1="35603" y1="51327" x2="35603" y2="51327"/>
                        <a14:foregroundMark x1="31907" y1="51504" x2="31907" y2="51504"/>
                        <a14:foregroundMark x1="28599" y1="53097" x2="28599" y2="53097"/>
                        <a14:foregroundMark x1="29183" y1="50619" x2="29183" y2="50619"/>
                        <a14:foregroundMark x1="27237" y1="51150" x2="27237" y2="51150"/>
                        <a14:foregroundMark x1="25681" y1="49027" x2="25681" y2="49027"/>
                      </a14:backgroundRemoval>
                    </a14:imgEffect>
                  </a14:imgLayer>
                </a14:imgProps>
              </a:ext>
              <a:ext uri="{28A0092B-C50C-407E-A947-70E740481C1C}">
                <a14:useLocalDpi xmlns:a14="http://schemas.microsoft.com/office/drawing/2010/main"/>
              </a:ext>
            </a:extLst>
          </a:blip>
          <a:stretch>
            <a:fillRect/>
          </a:stretch>
        </p:blipFill>
        <p:spPr>
          <a:xfrm>
            <a:off x="3172801" y="2854489"/>
            <a:ext cx="2724135" cy="2867351"/>
          </a:xfrm>
          <a:prstGeom prst="rect">
            <a:avLst/>
          </a:prstGeom>
        </p:spPr>
      </p:pic>
      <p:pic>
        <p:nvPicPr>
          <p:cNvPr id="8" name="Picture 7" descr="nexentaconnect-block.png"/>
          <p:cNvPicPr>
            <a:picLocks noChangeAspect="1"/>
          </p:cNvPicPr>
          <p:nvPr/>
        </p:nvPicPr>
        <p:blipFill>
          <a:blip r:embed="rId9" cstate="screen">
            <a:extLst>
              <a:ext uri="{BEBA8EAE-BF5A-486C-A8C5-ECC9F3942E4B}">
                <a14:imgProps xmlns:a14="http://schemas.microsoft.com/office/drawing/2010/main">
                  <a14:imgLayer r:embed="rId10">
                    <a14:imgEffect>
                      <a14:backgroundRemoval t="9524" b="89683" l="2357" r="96619">
                        <a14:foregroundMark x1="37500" y1="40476" x2="37500" y2="40476"/>
                        <a14:foregroundMark x1="35041" y1="41005" x2="35041" y2="41005"/>
                        <a14:foregroundMark x1="31660" y1="39418" x2="31660" y2="39418"/>
                        <a14:foregroundMark x1="48053" y1="42593" x2="48053" y2="42593"/>
                        <a14:foregroundMark x1="54816" y1="41534" x2="54816" y2="41534"/>
                        <a14:foregroundMark x1="42828" y1="40476" x2="42828" y2="40476"/>
                        <a14:foregroundMark x1="40164" y1="39418" x2="40164" y2="39418"/>
                        <a14:foregroundMark x1="35861" y1="40741" x2="35861" y2="40741"/>
                      </a14:backgroundRemoval>
                    </a14:imgEffect>
                  </a14:imgLayer>
                </a14:imgProps>
              </a:ext>
              <a:ext uri="{28A0092B-C50C-407E-A947-70E740481C1C}">
                <a14:useLocalDpi xmlns:a14="http://schemas.microsoft.com/office/drawing/2010/main"/>
              </a:ext>
            </a:extLst>
          </a:blip>
          <a:stretch>
            <a:fillRect/>
          </a:stretch>
        </p:blipFill>
        <p:spPr>
          <a:xfrm>
            <a:off x="768554" y="1657333"/>
            <a:ext cx="5110591" cy="1918335"/>
          </a:xfrm>
          <a:prstGeom prst="rect">
            <a:avLst/>
          </a:prstGeom>
        </p:spPr>
      </p:pic>
      <p:sp>
        <p:nvSpPr>
          <p:cNvPr id="9" name="Rectangle 8"/>
          <p:cNvSpPr/>
          <p:nvPr/>
        </p:nvSpPr>
        <p:spPr bwMode="gray">
          <a:xfrm>
            <a:off x="799955" y="608465"/>
            <a:ext cx="5042840" cy="5067215"/>
          </a:xfrm>
          <a:prstGeom prst="rect">
            <a:avLst/>
          </a:prstGeom>
          <a:noFill/>
          <a:ln w="76200" cap="flat" cmpd="sng" algn="ctr">
            <a:solidFill>
              <a:schemeClr val="accent4"/>
            </a:solidFill>
            <a:prstDash val="solid"/>
            <a:round/>
            <a:headEnd type="none" w="med" len="med"/>
            <a:tailEnd type="none" w="med" len="med"/>
          </a:ln>
          <a:effectLst/>
        </p:spPr>
        <p:txBody>
          <a:bodyPr vert="horz" wrap="square" lIns="91420" tIns="45719" rIns="91420" bIns="137123" numCol="1" rtlCol="0" anchor="ctr" anchorCtr="0" compatLnSpc="1">
            <a:prstTxWarp prst="textNoShape">
              <a:avLst/>
            </a:prstTxWarp>
          </a:bodyPr>
          <a:lstStyle/>
          <a:p>
            <a:pPr algn="ctr"/>
            <a:endParaRPr lang="en-US" sz="2000" dirty="0">
              <a:solidFill>
                <a:srgbClr val="F2AF00"/>
              </a:solidFill>
              <a:latin typeface="Calibri"/>
              <a:ea typeface="ＭＳ Ｐゴシック" charset="-128"/>
              <a:cs typeface="Calibri"/>
            </a:endParaRPr>
          </a:p>
        </p:txBody>
      </p:sp>
      <p:sp>
        <p:nvSpPr>
          <p:cNvPr id="10" name="TextBox 9"/>
          <p:cNvSpPr txBox="1"/>
          <p:nvPr/>
        </p:nvSpPr>
        <p:spPr>
          <a:xfrm>
            <a:off x="5300330" y="5157841"/>
            <a:ext cx="456199" cy="424730"/>
          </a:xfrm>
          <a:prstGeom prst="rect">
            <a:avLst/>
          </a:prstGeom>
          <a:noFill/>
        </p:spPr>
        <p:txBody>
          <a:bodyPr wrap="square" lIns="91420" tIns="45719" rIns="91420" bIns="45719" rtlCol="0" anchor="t" anchorCtr="1">
            <a:spAutoFit/>
          </a:bodyPr>
          <a:lstStyle/>
          <a:p>
            <a:pPr algn="ctr">
              <a:lnSpc>
                <a:spcPct val="90000"/>
              </a:lnSpc>
            </a:pPr>
            <a:r>
              <a:rPr lang="en-US" sz="2400" b="1" dirty="0">
                <a:solidFill>
                  <a:srgbClr val="00AF43"/>
                </a:solidFill>
                <a:latin typeface="Calibri"/>
                <a:ea typeface="ＭＳ Ｐゴシック" charset="-128"/>
                <a:cs typeface="Century Gothic"/>
              </a:rPr>
              <a:t>*</a:t>
            </a:r>
          </a:p>
        </p:txBody>
      </p:sp>
      <p:sp>
        <p:nvSpPr>
          <p:cNvPr id="11" name="TextBox 10"/>
          <p:cNvSpPr txBox="1"/>
          <p:nvPr/>
        </p:nvSpPr>
        <p:spPr>
          <a:xfrm>
            <a:off x="5280102" y="1599213"/>
            <a:ext cx="456199" cy="424730"/>
          </a:xfrm>
          <a:prstGeom prst="rect">
            <a:avLst/>
          </a:prstGeom>
          <a:noFill/>
        </p:spPr>
        <p:txBody>
          <a:bodyPr wrap="square" lIns="91420" tIns="45719" rIns="91420" bIns="45719" rtlCol="0" anchor="t" anchorCtr="1">
            <a:spAutoFit/>
          </a:bodyPr>
          <a:lstStyle/>
          <a:p>
            <a:pPr algn="ctr">
              <a:lnSpc>
                <a:spcPct val="90000"/>
              </a:lnSpc>
            </a:pPr>
            <a:r>
              <a:rPr lang="en-US" sz="2400" b="1" dirty="0">
                <a:solidFill>
                  <a:srgbClr val="00AF43"/>
                </a:solidFill>
                <a:latin typeface="Calibri"/>
                <a:ea typeface="ＭＳ Ｐゴシック" charset="-128"/>
                <a:cs typeface="Century Gothic"/>
              </a:rPr>
              <a:t>*</a:t>
            </a:r>
          </a:p>
        </p:txBody>
      </p:sp>
      <p:grpSp>
        <p:nvGrpSpPr>
          <p:cNvPr id="12" name="Group 11"/>
          <p:cNvGrpSpPr/>
          <p:nvPr/>
        </p:nvGrpSpPr>
        <p:grpSpPr>
          <a:xfrm>
            <a:off x="10266790" y="5675680"/>
            <a:ext cx="1116161" cy="424732"/>
            <a:chOff x="156847" y="5791201"/>
            <a:chExt cx="1116161" cy="424732"/>
          </a:xfrm>
        </p:grpSpPr>
        <p:sp>
          <p:nvSpPr>
            <p:cNvPr id="13" name="TextBox 12"/>
            <p:cNvSpPr txBox="1"/>
            <p:nvPr/>
          </p:nvSpPr>
          <p:spPr>
            <a:xfrm>
              <a:off x="156847" y="5791201"/>
              <a:ext cx="348672" cy="424732"/>
            </a:xfrm>
            <a:prstGeom prst="rect">
              <a:avLst/>
            </a:prstGeom>
            <a:noFill/>
          </p:spPr>
          <p:txBody>
            <a:bodyPr wrap="square" rtlCol="0" anchor="t" anchorCtr="0">
              <a:spAutoFit/>
            </a:bodyPr>
            <a:lstStyle/>
            <a:p>
              <a:pPr algn="ctr">
                <a:lnSpc>
                  <a:spcPct val="90000"/>
                </a:lnSpc>
              </a:pPr>
              <a:r>
                <a:rPr lang="en-US" sz="2400" b="1" dirty="0">
                  <a:solidFill>
                    <a:srgbClr val="00AF43"/>
                  </a:solidFill>
                  <a:latin typeface="Calibri"/>
                  <a:ea typeface="ＭＳ Ｐゴシック" charset="-128"/>
                  <a:cs typeface="Century Gothic"/>
                </a:rPr>
                <a:t>*</a:t>
              </a:r>
              <a:endParaRPr lang="en-US" sz="2400" b="1" dirty="0">
                <a:solidFill>
                  <a:srgbClr val="000000">
                    <a:lumMod val="65000"/>
                    <a:lumOff val="35000"/>
                  </a:srgbClr>
                </a:solidFill>
                <a:latin typeface="Calibri"/>
                <a:ea typeface="ＭＳ Ｐゴシック" charset="-128"/>
                <a:cs typeface="Century Gothic"/>
              </a:endParaRPr>
            </a:p>
          </p:txBody>
        </p:sp>
        <p:sp>
          <p:nvSpPr>
            <p:cNvPr id="14" name="TextBox 13"/>
            <p:cNvSpPr txBox="1"/>
            <p:nvPr/>
          </p:nvSpPr>
          <p:spPr>
            <a:xfrm>
              <a:off x="241580" y="5840517"/>
              <a:ext cx="1031428" cy="313932"/>
            </a:xfrm>
            <a:prstGeom prst="rect">
              <a:avLst/>
            </a:prstGeom>
            <a:noFill/>
          </p:spPr>
          <p:txBody>
            <a:bodyPr wrap="square" rtlCol="0" anchor="t" anchorCtr="0">
              <a:spAutoFit/>
            </a:bodyPr>
            <a:lstStyle/>
            <a:p>
              <a:pPr algn="ctr">
                <a:lnSpc>
                  <a:spcPct val="90000"/>
                </a:lnSpc>
              </a:pPr>
              <a:r>
                <a:rPr lang="en-US" sz="1600" b="1" dirty="0">
                  <a:solidFill>
                    <a:srgbClr val="000000">
                      <a:lumMod val="65000"/>
                      <a:lumOff val="35000"/>
                    </a:srgbClr>
                  </a:solidFill>
                  <a:latin typeface="Calibri"/>
                  <a:ea typeface="ＭＳ Ｐゴシック" charset="-128"/>
                  <a:cs typeface="Century Gothic"/>
                </a:rPr>
                <a:t>Future</a:t>
              </a:r>
              <a:endParaRPr lang="en-US" sz="2800" b="1" dirty="0">
                <a:solidFill>
                  <a:srgbClr val="000000">
                    <a:lumMod val="65000"/>
                    <a:lumOff val="35000"/>
                  </a:srgbClr>
                </a:solidFill>
                <a:latin typeface="Calibri"/>
                <a:ea typeface="ＭＳ Ｐゴシック" charset="-128"/>
                <a:cs typeface="Century Gothic"/>
              </a:endParaRPr>
            </a:p>
          </p:txBody>
        </p:sp>
      </p:grpSp>
      <p:pic>
        <p:nvPicPr>
          <p:cNvPr id="15" name="Picture 14" descr="nexentastor-block-clear.png"/>
          <p:cNvPicPr>
            <a:picLocks noChangeAspect="1"/>
          </p:cNvPicPr>
          <p:nvPr/>
        </p:nvPicPr>
        <p:blipFill>
          <a:blip r:embed="rId11" cstate="screen">
            <a:extLst>
              <a:ext uri="{BEBA8EAE-BF5A-486C-A8C5-ECC9F3942E4B}">
                <a14:imgProps xmlns:a14="http://schemas.microsoft.com/office/drawing/2010/main">
                  <a14:imgLayer r:embed="rId12">
                    <a14:imgEffect>
                      <a14:backgroundRemoval t="4902" b="94706" l="3757" r="94097"/>
                    </a14:imgEffect>
                  </a14:imgLayer>
                </a14:imgProps>
              </a:ext>
              <a:ext uri="{28A0092B-C50C-407E-A947-70E740481C1C}">
                <a14:useLocalDpi xmlns:a14="http://schemas.microsoft.com/office/drawing/2010/main"/>
              </a:ext>
            </a:extLst>
          </a:blip>
          <a:stretch>
            <a:fillRect/>
          </a:stretch>
        </p:blipFill>
        <p:spPr>
          <a:xfrm>
            <a:off x="6227252" y="3108145"/>
            <a:ext cx="2962109" cy="2592171"/>
          </a:xfrm>
          <a:prstGeom prst="rect">
            <a:avLst/>
          </a:prstGeom>
        </p:spPr>
      </p:pic>
      <p:pic>
        <p:nvPicPr>
          <p:cNvPr id="16" name="Picture 15" descr="nexentaedge-block-clear.png"/>
          <p:cNvPicPr>
            <a:picLocks noChangeAspect="1"/>
          </p:cNvPicPr>
          <p:nvPr/>
        </p:nvPicPr>
        <p:blipFill>
          <a:blip r:embed="rId13" cstate="screen">
            <a:extLst>
              <a:ext uri="{BEBA8EAE-BF5A-486C-A8C5-ECC9F3942E4B}">
                <a14:imgProps xmlns:a14="http://schemas.microsoft.com/office/drawing/2010/main">
                  <a14:imgLayer r:embed="rId14">
                    <a14:imgEffect>
                      <a14:backgroundRemoval t="5310" b="95752" l="5837" r="96304"/>
                    </a14:imgEffect>
                  </a14:imgLayer>
                </a14:imgProps>
              </a:ext>
              <a:ext uri="{28A0092B-C50C-407E-A947-70E740481C1C}">
                <a14:useLocalDpi xmlns:a14="http://schemas.microsoft.com/office/drawing/2010/main"/>
              </a:ext>
            </a:extLst>
          </a:blip>
          <a:stretch>
            <a:fillRect/>
          </a:stretch>
        </p:blipFill>
        <p:spPr>
          <a:xfrm>
            <a:off x="8655399" y="2837863"/>
            <a:ext cx="2727552" cy="2870508"/>
          </a:xfrm>
          <a:prstGeom prst="rect">
            <a:avLst/>
          </a:prstGeom>
        </p:spPr>
      </p:pic>
      <p:pic>
        <p:nvPicPr>
          <p:cNvPr id="17" name="Picture 16" descr="nexentaconnect-block-clear.png"/>
          <p:cNvPicPr>
            <a:picLocks noChangeAspect="1"/>
          </p:cNvPicPr>
          <p:nvPr/>
        </p:nvPicPr>
        <p:blipFill>
          <a:blip r:embed="rId15" cstate="screen">
            <a:extLst>
              <a:ext uri="{BEBA8EAE-BF5A-486C-A8C5-ECC9F3942E4B}">
                <a14:imgProps xmlns:a14="http://schemas.microsoft.com/office/drawing/2010/main">
                  <a14:imgLayer r:embed="rId16">
                    <a14:imgEffect>
                      <a14:backgroundRemoval t="6085" b="93122" l="2664" r="97234"/>
                    </a14:imgEffect>
                  </a14:imgLayer>
                </a14:imgProps>
              </a:ext>
              <a:ext uri="{28A0092B-C50C-407E-A947-70E740481C1C}">
                <a14:useLocalDpi xmlns:a14="http://schemas.microsoft.com/office/drawing/2010/main"/>
              </a:ext>
            </a:extLst>
          </a:blip>
          <a:stretch>
            <a:fillRect/>
          </a:stretch>
        </p:blipFill>
        <p:spPr>
          <a:xfrm>
            <a:off x="6224069" y="1661171"/>
            <a:ext cx="5112195" cy="1918556"/>
          </a:xfrm>
          <a:prstGeom prst="rect">
            <a:avLst/>
          </a:prstGeom>
        </p:spPr>
      </p:pic>
      <p:pic>
        <p:nvPicPr>
          <p:cNvPr id="18" name="Picture 17" descr="nexentafusion-block-clear.png"/>
          <p:cNvPicPr>
            <a:picLocks noChangeAspect="1"/>
          </p:cNvPicPr>
          <p:nvPr/>
        </p:nvPicPr>
        <p:blipFill>
          <a:blip r:embed="rId17" cstate="screen">
            <a:extLst>
              <a:ext uri="{BEBA8EAE-BF5A-486C-A8C5-ECC9F3942E4B}">
                <a14:imgProps xmlns:a14="http://schemas.microsoft.com/office/drawing/2010/main">
                  <a14:imgLayer r:embed="rId18">
                    <a14:imgEffect>
                      <a14:backgroundRemoval t="9524" b="89524" l="2459" r="98053"/>
                    </a14:imgEffect>
                  </a14:imgLayer>
                </a14:imgProps>
              </a:ext>
              <a:ext uri="{28A0092B-C50C-407E-A947-70E740481C1C}">
                <a14:useLocalDpi xmlns:a14="http://schemas.microsoft.com/office/drawing/2010/main"/>
              </a:ext>
            </a:extLst>
          </a:blip>
          <a:stretch>
            <a:fillRect/>
          </a:stretch>
        </p:blipFill>
        <p:spPr>
          <a:xfrm>
            <a:off x="6226085" y="571480"/>
            <a:ext cx="5108249" cy="1597689"/>
          </a:xfrm>
          <a:prstGeom prst="rect">
            <a:avLst/>
          </a:prstGeom>
        </p:spPr>
      </p:pic>
      <p:sp>
        <p:nvSpPr>
          <p:cNvPr id="19" name="Rectangle 18"/>
          <p:cNvSpPr/>
          <p:nvPr/>
        </p:nvSpPr>
        <p:spPr bwMode="gray">
          <a:xfrm>
            <a:off x="6254892" y="608465"/>
            <a:ext cx="5042840" cy="5067215"/>
          </a:xfrm>
          <a:prstGeom prst="rect">
            <a:avLst/>
          </a:prstGeom>
          <a:noFill/>
          <a:ln w="76200" cap="flat" cmpd="sng" algn="ctr">
            <a:solidFill>
              <a:srgbClr val="DC5034"/>
            </a:solidFill>
            <a:prstDash val="solid"/>
            <a:round/>
            <a:headEnd type="none" w="med" len="med"/>
            <a:tailEnd type="none" w="med" len="med"/>
          </a:ln>
          <a:effectLst/>
        </p:spPr>
        <p:txBody>
          <a:bodyPr vert="horz" wrap="square" lIns="91420" tIns="45719" rIns="91420" bIns="137123" numCol="1" rtlCol="0" anchor="ctr" anchorCtr="0" compatLnSpc="1">
            <a:prstTxWarp prst="textNoShape">
              <a:avLst/>
            </a:prstTxWarp>
          </a:bodyPr>
          <a:lstStyle/>
          <a:p>
            <a:pPr algn="ctr"/>
            <a:endParaRPr lang="en-US" sz="2000" dirty="0">
              <a:solidFill>
                <a:srgbClr val="000000">
                  <a:lumMod val="65000"/>
                  <a:lumOff val="35000"/>
                </a:srgbClr>
              </a:solidFill>
              <a:latin typeface="Calibri"/>
              <a:ea typeface="ＭＳ Ｐゴシック" charset="-128"/>
              <a:cs typeface="Calibri"/>
            </a:endParaRPr>
          </a:p>
        </p:txBody>
      </p:sp>
      <p:sp>
        <p:nvSpPr>
          <p:cNvPr id="20" name="TextBox 19"/>
          <p:cNvSpPr txBox="1"/>
          <p:nvPr/>
        </p:nvSpPr>
        <p:spPr>
          <a:xfrm>
            <a:off x="6427538" y="3571849"/>
            <a:ext cx="2317980" cy="1824691"/>
          </a:xfrm>
          <a:prstGeom prst="rect">
            <a:avLst/>
          </a:prstGeom>
          <a:noFill/>
        </p:spPr>
        <p:txBody>
          <a:bodyPr wrap="square" lIns="91420" tIns="45719" rIns="91420" bIns="45719" rtlCol="0" anchor="t" anchorCtr="1">
            <a:noAutofit/>
          </a:bodyPr>
          <a:lstStyle/>
          <a:p>
            <a:pPr algn="ctr">
              <a:lnSpc>
                <a:spcPct val="90000"/>
              </a:lnSpc>
            </a:pPr>
            <a:r>
              <a:rPr lang="en-US" sz="1600" b="1" dirty="0">
                <a:solidFill>
                  <a:srgbClr val="FFFFFF"/>
                </a:solidFill>
                <a:latin typeface="Calibri"/>
                <a:ea typeface="ＭＳ Ｐゴシック" charset="-128"/>
                <a:cs typeface="Calibri"/>
              </a:rPr>
              <a:t>Scale-up , block and file</a:t>
            </a:r>
          </a:p>
          <a:p>
            <a:pPr algn="ctr">
              <a:lnSpc>
                <a:spcPct val="90000"/>
              </a:lnSpc>
            </a:pPr>
            <a:r>
              <a:rPr lang="en-US" sz="1600" b="1" dirty="0">
                <a:solidFill>
                  <a:srgbClr val="FFFFFF"/>
                </a:solidFill>
                <a:latin typeface="Calibri"/>
                <a:ea typeface="ＭＳ Ｐゴシック" charset="-128"/>
                <a:cs typeface="Calibri"/>
              </a:rPr>
              <a:t>Unified Storage</a:t>
            </a:r>
          </a:p>
          <a:p>
            <a:pPr algn="ctr">
              <a:lnSpc>
                <a:spcPct val="90000"/>
              </a:lnSpc>
            </a:pPr>
            <a:endParaRPr lang="en-US" sz="1600" b="1" dirty="0">
              <a:solidFill>
                <a:srgbClr val="FFFFFF"/>
              </a:solidFill>
              <a:latin typeface="Calibri"/>
              <a:ea typeface="ＭＳ Ｐゴシック" charset="-128"/>
              <a:cs typeface="Calibri"/>
            </a:endParaRPr>
          </a:p>
          <a:p>
            <a:pPr algn="ctr">
              <a:lnSpc>
                <a:spcPct val="90000"/>
              </a:lnSpc>
            </a:pPr>
            <a:r>
              <a:rPr lang="en-US" sz="1600" dirty="0">
                <a:solidFill>
                  <a:srgbClr val="FFFFFF"/>
                </a:solidFill>
                <a:latin typeface="Calibri"/>
                <a:ea typeface="ＭＳ Ｐゴシック" charset="-128"/>
                <a:cs typeface="Calibri"/>
              </a:rPr>
              <a:t>Enterprise Apps</a:t>
            </a:r>
          </a:p>
          <a:p>
            <a:pPr algn="ctr">
              <a:lnSpc>
                <a:spcPct val="90000"/>
              </a:lnSpc>
            </a:pPr>
            <a:r>
              <a:rPr lang="en-US" sz="1600" dirty="0">
                <a:solidFill>
                  <a:srgbClr val="FFFFFF"/>
                </a:solidFill>
                <a:latin typeface="Calibri"/>
                <a:ea typeface="ＭＳ Ｐゴシック" charset="-128"/>
                <a:cs typeface="Calibri"/>
              </a:rPr>
              <a:t>Cloud backend and unstructured data repositories</a:t>
            </a:r>
          </a:p>
          <a:p>
            <a:pPr algn="ctr">
              <a:lnSpc>
                <a:spcPct val="90000"/>
              </a:lnSpc>
            </a:pPr>
            <a:endParaRPr lang="en-US" sz="1200" dirty="0">
              <a:solidFill>
                <a:srgbClr val="FFFFFF"/>
              </a:solidFill>
              <a:latin typeface="Calibri"/>
              <a:ea typeface="ＭＳ Ｐゴシック" charset="-128"/>
              <a:cs typeface="Calibri"/>
            </a:endParaRPr>
          </a:p>
        </p:txBody>
      </p:sp>
      <p:grpSp>
        <p:nvGrpSpPr>
          <p:cNvPr id="22" name="Group 21"/>
          <p:cNvGrpSpPr/>
          <p:nvPr/>
        </p:nvGrpSpPr>
        <p:grpSpPr>
          <a:xfrm>
            <a:off x="9029083" y="3538674"/>
            <a:ext cx="2182359" cy="2043921"/>
            <a:chOff x="4882551" y="4138450"/>
            <a:chExt cx="2182358" cy="2043921"/>
          </a:xfrm>
        </p:grpSpPr>
        <p:sp>
          <p:nvSpPr>
            <p:cNvPr id="23" name="TextBox 22"/>
            <p:cNvSpPr txBox="1"/>
            <p:nvPr/>
          </p:nvSpPr>
          <p:spPr>
            <a:xfrm>
              <a:off x="4882551" y="4138450"/>
              <a:ext cx="2088163" cy="1824690"/>
            </a:xfrm>
            <a:prstGeom prst="rect">
              <a:avLst/>
            </a:prstGeom>
            <a:noFill/>
          </p:spPr>
          <p:txBody>
            <a:bodyPr wrap="square" lIns="121920" rIns="121920" rtlCol="0" anchor="t" anchorCtr="1">
              <a:noAutofit/>
            </a:bodyPr>
            <a:lstStyle/>
            <a:p>
              <a:pPr algn="ctr">
                <a:lnSpc>
                  <a:spcPct val="90000"/>
                </a:lnSpc>
              </a:pPr>
              <a:r>
                <a:rPr lang="en-US" sz="1600" b="1" dirty="0">
                  <a:solidFill>
                    <a:srgbClr val="FFFFFF"/>
                  </a:solidFill>
                  <a:latin typeface="Calibri"/>
                  <a:ea typeface="ＭＳ Ｐゴシック" charset="-128"/>
                  <a:cs typeface="Calibri"/>
                </a:rPr>
                <a:t>Scale-out object, block and file storage</a:t>
              </a:r>
            </a:p>
            <a:p>
              <a:pPr algn="ctr">
                <a:lnSpc>
                  <a:spcPct val="90000"/>
                </a:lnSpc>
              </a:pPr>
              <a:endParaRPr lang="en-US" sz="1600" dirty="0">
                <a:solidFill>
                  <a:srgbClr val="FFFFFF"/>
                </a:solidFill>
                <a:latin typeface="Calibri"/>
                <a:ea typeface="ＭＳ Ｐゴシック" charset="-128"/>
                <a:cs typeface="Calibri"/>
              </a:endParaRPr>
            </a:p>
            <a:p>
              <a:pPr algn="ctr">
                <a:lnSpc>
                  <a:spcPct val="90000"/>
                </a:lnSpc>
              </a:pPr>
              <a:r>
                <a:rPr lang="en-US" sz="1600" dirty="0" err="1">
                  <a:solidFill>
                    <a:srgbClr val="FFFFFF"/>
                  </a:solidFill>
                  <a:latin typeface="Calibri"/>
                  <a:ea typeface="ＭＳ Ｐゴシック" charset="-128"/>
                  <a:cs typeface="Calibri"/>
                </a:rPr>
                <a:t>OpenStack</a:t>
              </a:r>
              <a:r>
                <a:rPr lang="en-US" sz="1600" dirty="0">
                  <a:solidFill>
                    <a:srgbClr val="FFFFFF"/>
                  </a:solidFill>
                  <a:latin typeface="Calibri"/>
                  <a:ea typeface="ＭＳ Ｐゴシック" charset="-128"/>
                  <a:cs typeface="Calibri"/>
                </a:rPr>
                <a:t> Swift</a:t>
              </a:r>
            </a:p>
            <a:p>
              <a:pPr algn="ctr">
                <a:lnSpc>
                  <a:spcPct val="90000"/>
                </a:lnSpc>
              </a:pPr>
              <a:r>
                <a:rPr lang="en-US" sz="1600" dirty="0">
                  <a:solidFill>
                    <a:srgbClr val="FFFFFF"/>
                  </a:solidFill>
                  <a:latin typeface="Calibri"/>
                  <a:ea typeface="ＭＳ Ｐゴシック" charset="-128"/>
                  <a:cs typeface="Calibri"/>
                </a:rPr>
                <a:t>Amazon S3</a:t>
              </a:r>
            </a:p>
            <a:p>
              <a:pPr algn="ctr">
                <a:lnSpc>
                  <a:spcPct val="90000"/>
                </a:lnSpc>
              </a:pPr>
              <a:r>
                <a:rPr lang="en-US" sz="1600" dirty="0">
                  <a:solidFill>
                    <a:srgbClr val="FFFFFF"/>
                  </a:solidFill>
                  <a:latin typeface="Calibri"/>
                  <a:ea typeface="ＭＳ Ｐゴシック" charset="-128"/>
                  <a:cs typeface="Calibri"/>
                </a:rPr>
                <a:t>Next Gen Cloud &amp;</a:t>
              </a:r>
            </a:p>
            <a:p>
              <a:pPr algn="ctr">
                <a:lnSpc>
                  <a:spcPct val="90000"/>
                </a:lnSpc>
              </a:pPr>
              <a:r>
                <a:rPr lang="en-US" sz="1600" dirty="0">
                  <a:solidFill>
                    <a:srgbClr val="FFFFFF"/>
                  </a:solidFill>
                  <a:latin typeface="Calibri"/>
                  <a:ea typeface="ＭＳ Ｐゴシック" charset="-128"/>
                  <a:cs typeface="Calibri"/>
                </a:rPr>
                <a:t>Big Data Apps</a:t>
              </a:r>
            </a:p>
          </p:txBody>
        </p:sp>
        <p:sp>
          <p:nvSpPr>
            <p:cNvPr id="24" name="TextBox 23"/>
            <p:cNvSpPr txBox="1"/>
            <p:nvPr/>
          </p:nvSpPr>
          <p:spPr>
            <a:xfrm>
              <a:off x="6608710" y="5757639"/>
              <a:ext cx="456199" cy="424732"/>
            </a:xfrm>
            <a:prstGeom prst="rect">
              <a:avLst/>
            </a:prstGeom>
            <a:noFill/>
          </p:spPr>
          <p:txBody>
            <a:bodyPr wrap="square" rtlCol="0" anchor="t" anchorCtr="1">
              <a:spAutoFit/>
            </a:bodyPr>
            <a:lstStyle/>
            <a:p>
              <a:pPr algn="ctr">
                <a:lnSpc>
                  <a:spcPct val="90000"/>
                </a:lnSpc>
              </a:pPr>
              <a:r>
                <a:rPr lang="en-US" sz="2400" b="1" dirty="0">
                  <a:solidFill>
                    <a:srgbClr val="00AF43"/>
                  </a:solidFill>
                  <a:latin typeface="Calibri"/>
                  <a:ea typeface="ＭＳ Ｐゴシック" charset="-128"/>
                  <a:cs typeface="Calibri"/>
                </a:rPr>
                <a:t>*</a:t>
              </a:r>
            </a:p>
          </p:txBody>
        </p:sp>
      </p:grpSp>
      <p:grpSp>
        <p:nvGrpSpPr>
          <p:cNvPr id="25" name="Group 24"/>
          <p:cNvGrpSpPr/>
          <p:nvPr/>
        </p:nvGrpSpPr>
        <p:grpSpPr>
          <a:xfrm>
            <a:off x="6468941" y="840601"/>
            <a:ext cx="4722275" cy="1183344"/>
            <a:chOff x="2322422" y="1440401"/>
            <a:chExt cx="4722274" cy="1183344"/>
          </a:xfrm>
        </p:grpSpPr>
        <p:sp>
          <p:nvSpPr>
            <p:cNvPr id="26" name="TextBox 25"/>
            <p:cNvSpPr txBox="1"/>
            <p:nvPr/>
          </p:nvSpPr>
          <p:spPr>
            <a:xfrm>
              <a:off x="6588497" y="2199013"/>
              <a:ext cx="456199" cy="424732"/>
            </a:xfrm>
            <a:prstGeom prst="rect">
              <a:avLst/>
            </a:prstGeom>
            <a:noFill/>
          </p:spPr>
          <p:txBody>
            <a:bodyPr wrap="square" rtlCol="0" anchor="t" anchorCtr="1">
              <a:spAutoFit/>
            </a:bodyPr>
            <a:lstStyle/>
            <a:p>
              <a:pPr algn="ctr">
                <a:lnSpc>
                  <a:spcPct val="90000"/>
                </a:lnSpc>
              </a:pPr>
              <a:r>
                <a:rPr lang="en-US" sz="2400" b="1" dirty="0">
                  <a:solidFill>
                    <a:srgbClr val="00AF43"/>
                  </a:solidFill>
                  <a:latin typeface="Calibri"/>
                  <a:ea typeface="ＭＳ Ｐゴシック" charset="-128"/>
                  <a:cs typeface="Calibri"/>
                </a:rPr>
                <a:t>*</a:t>
              </a:r>
            </a:p>
          </p:txBody>
        </p:sp>
        <p:sp>
          <p:nvSpPr>
            <p:cNvPr id="27" name="TextBox 26"/>
            <p:cNvSpPr txBox="1"/>
            <p:nvPr/>
          </p:nvSpPr>
          <p:spPr>
            <a:xfrm>
              <a:off x="2322422" y="1440401"/>
              <a:ext cx="4623631" cy="693849"/>
            </a:xfrm>
            <a:prstGeom prst="rect">
              <a:avLst/>
            </a:prstGeom>
            <a:noFill/>
          </p:spPr>
          <p:txBody>
            <a:bodyPr wrap="square" lIns="121920" rIns="121920" rtlCol="0" anchor="t" anchorCtr="1">
              <a:noAutofit/>
            </a:bodyPr>
            <a:lstStyle/>
            <a:p>
              <a:pPr algn="ctr">
                <a:lnSpc>
                  <a:spcPct val="90000"/>
                </a:lnSpc>
              </a:pPr>
              <a:r>
                <a:rPr lang="en-US" sz="1600" b="1" dirty="0">
                  <a:solidFill>
                    <a:srgbClr val="FFFFFF"/>
                  </a:solidFill>
                  <a:latin typeface="Calibri"/>
                  <a:ea typeface="ＭＳ Ｐゴシック" charset="-128"/>
                  <a:cs typeface="Calibri"/>
                </a:rPr>
                <a:t>Unified analytics and orchestration</a:t>
              </a:r>
              <a:endParaRPr lang="en-US" sz="1600" dirty="0">
                <a:solidFill>
                  <a:srgbClr val="FFFFFF"/>
                </a:solidFill>
                <a:latin typeface="Calibri"/>
                <a:ea typeface="ＭＳ Ｐゴシック" charset="-128"/>
                <a:cs typeface="Calibri"/>
              </a:endParaRPr>
            </a:p>
            <a:p>
              <a:pPr algn="ctr">
                <a:lnSpc>
                  <a:spcPct val="90000"/>
                </a:lnSpc>
                <a:spcBef>
                  <a:spcPts val="600"/>
                </a:spcBef>
              </a:pPr>
              <a:r>
                <a:rPr lang="en-US" sz="1600" dirty="0">
                  <a:solidFill>
                    <a:srgbClr val="FFFFFF"/>
                  </a:solidFill>
                  <a:latin typeface="Calibri"/>
                  <a:ea typeface="ＭＳ Ｐゴシック" charset="-128"/>
                  <a:cs typeface="Calibri"/>
                </a:rPr>
                <a:t>Single pane of glass for entire storage infrastructure</a:t>
              </a:r>
            </a:p>
            <a:p>
              <a:pPr algn="ctr">
                <a:lnSpc>
                  <a:spcPct val="90000"/>
                </a:lnSpc>
              </a:pPr>
              <a:r>
                <a:rPr lang="en-US" sz="1600" dirty="0">
                  <a:solidFill>
                    <a:srgbClr val="FFFFFF"/>
                  </a:solidFill>
                  <a:latin typeface="Calibri"/>
                  <a:ea typeface="ＭＳ Ｐゴシック" charset="-128"/>
                  <a:cs typeface="Calibri"/>
                </a:rPr>
                <a:t> </a:t>
              </a:r>
            </a:p>
          </p:txBody>
        </p:sp>
      </p:grpSp>
      <p:sp>
        <p:nvSpPr>
          <p:cNvPr id="28" name="TextBox 27"/>
          <p:cNvSpPr txBox="1"/>
          <p:nvPr/>
        </p:nvSpPr>
        <p:spPr>
          <a:xfrm>
            <a:off x="6456873" y="2193056"/>
            <a:ext cx="4623631" cy="693849"/>
          </a:xfrm>
          <a:prstGeom prst="rect">
            <a:avLst/>
          </a:prstGeom>
          <a:noFill/>
        </p:spPr>
        <p:txBody>
          <a:bodyPr wrap="square" lIns="91420" tIns="45719" rIns="91420" bIns="45719" rtlCol="0" anchor="t" anchorCtr="1">
            <a:noAutofit/>
          </a:bodyPr>
          <a:lstStyle/>
          <a:p>
            <a:pPr algn="ctr">
              <a:lnSpc>
                <a:spcPct val="90000"/>
              </a:lnSpc>
            </a:pPr>
            <a:r>
              <a:rPr lang="en-US" sz="1600" b="1" dirty="0">
                <a:solidFill>
                  <a:srgbClr val="FFFFFF"/>
                </a:solidFill>
                <a:latin typeface="Calibri"/>
                <a:ea typeface="ＭＳ Ｐゴシック" charset="-128"/>
                <a:cs typeface="Calibri"/>
              </a:rPr>
              <a:t>Storage Services for virtualized infrastructure</a:t>
            </a:r>
          </a:p>
          <a:p>
            <a:pPr algn="ctr">
              <a:lnSpc>
                <a:spcPct val="90000"/>
              </a:lnSpc>
              <a:spcBef>
                <a:spcPts val="600"/>
              </a:spcBef>
            </a:pPr>
            <a:r>
              <a:rPr lang="en-US" sz="1600" dirty="0">
                <a:solidFill>
                  <a:srgbClr val="FFFFFF"/>
                </a:solidFill>
                <a:latin typeface="Calibri"/>
                <a:ea typeface="ＭＳ Ｐゴシック" charset="-128"/>
                <a:cs typeface="Calibri"/>
              </a:rPr>
              <a:t>VMware Virtual SAN, Horizon and Citrix </a:t>
            </a:r>
            <a:r>
              <a:rPr lang="en-US" sz="1600" dirty="0" err="1">
                <a:solidFill>
                  <a:srgbClr val="FFFFFF"/>
                </a:solidFill>
                <a:latin typeface="Calibri"/>
                <a:ea typeface="ＭＳ Ｐゴシック" charset="-128"/>
                <a:cs typeface="Calibri"/>
              </a:rPr>
              <a:t>XenDesktop</a:t>
            </a:r>
            <a:endParaRPr lang="en-US" sz="1600" dirty="0">
              <a:solidFill>
                <a:srgbClr val="FFFFFF"/>
              </a:solidFill>
              <a:latin typeface="Calibri"/>
              <a:ea typeface="ＭＳ Ｐゴシック" charset="-128"/>
              <a:cs typeface="Calibri"/>
            </a:endParaRPr>
          </a:p>
          <a:p>
            <a:pPr algn="ctr">
              <a:lnSpc>
                <a:spcPct val="90000"/>
              </a:lnSpc>
            </a:pPr>
            <a:endParaRPr lang="en-US" sz="1600" dirty="0">
              <a:solidFill>
                <a:srgbClr val="FFFFFF"/>
              </a:solidFill>
              <a:latin typeface="Calibri"/>
              <a:ea typeface="ＭＳ Ｐゴシック" charset="-128"/>
              <a:cs typeface="Calibri"/>
            </a:endParaRPr>
          </a:p>
        </p:txBody>
      </p:sp>
    </p:spTree>
    <p:extLst>
      <p:ext uri="{BB962C8B-B14F-4D97-AF65-F5344CB8AC3E}">
        <p14:creationId xmlns:p14="http://schemas.microsoft.com/office/powerpoint/2010/main" val="371664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NL" sz="6600" dirty="0" err="1">
                <a:solidFill>
                  <a:srgbClr val="ED6906"/>
                </a:solidFill>
                <a:latin typeface="Segoe UI Light" panose="020B0502040204020203" pitchFamily="34" charset="0"/>
                <a:ea typeface="+mn-ea"/>
                <a:cs typeface="Segoe UI Light" panose="020B0502040204020203" pitchFamily="34" charset="0"/>
              </a:rPr>
              <a:t>NexentaStor</a:t>
            </a:r>
            <a:endParaRPr lang="nl-NL" sz="6600" dirty="0">
              <a:solidFill>
                <a:srgbClr val="ED6906"/>
              </a:solidFill>
              <a:latin typeface="Segoe UI Light" panose="020B0502040204020203" pitchFamily="34" charset="0"/>
              <a:ea typeface="+mn-ea"/>
              <a:cs typeface="Segoe UI Light" panose="020B0502040204020203" pitchFamily="34" charset="0"/>
            </a:endParaRPr>
          </a:p>
        </p:txBody>
      </p:sp>
      <p:sp>
        <p:nvSpPr>
          <p:cNvPr id="5" name="Ondertitel 4"/>
          <p:cNvSpPr>
            <a:spLocks noGrp="1"/>
          </p:cNvSpPr>
          <p:nvPr>
            <p:ph type="subTitle" idx="1"/>
          </p:nvPr>
        </p:nvSpPr>
        <p:spPr/>
        <p:txBody>
          <a:bodyPr/>
          <a:lstStyle/>
          <a:p>
            <a:r>
              <a:rPr lang="nl-NL" dirty="0" smtClean="0">
                <a:solidFill>
                  <a:schemeClr val="tx1">
                    <a:lumMod val="50000"/>
                    <a:lumOff val="50000"/>
                  </a:schemeClr>
                </a:solidFill>
                <a:latin typeface="Segoe UI" panose="020B0502040204020203" pitchFamily="34" charset="0"/>
                <a:cs typeface="Segoe UI" panose="020B0502040204020203" pitchFamily="34" charset="0"/>
              </a:rPr>
              <a:t>NO more </a:t>
            </a:r>
            <a:r>
              <a:rPr lang="nl-NL" dirty="0" err="1" smtClean="0">
                <a:solidFill>
                  <a:schemeClr val="tx1">
                    <a:lumMod val="50000"/>
                    <a:lumOff val="50000"/>
                  </a:schemeClr>
                </a:solidFill>
                <a:latin typeface="Segoe UI" panose="020B0502040204020203" pitchFamily="34" charset="0"/>
                <a:cs typeface="Segoe UI" panose="020B0502040204020203" pitchFamily="34" charset="0"/>
              </a:rPr>
              <a:t>massively</a:t>
            </a:r>
            <a:r>
              <a:rPr lang="nl-NL" dirty="0" smtClean="0">
                <a:solidFill>
                  <a:schemeClr val="tx1">
                    <a:lumMod val="50000"/>
                    <a:lumOff val="50000"/>
                  </a:schemeClr>
                </a:solidFill>
                <a:latin typeface="Segoe UI" panose="020B0502040204020203" pitchFamily="34" charset="0"/>
                <a:cs typeface="Segoe UI" panose="020B0502040204020203" pitchFamily="34" charset="0"/>
              </a:rPr>
              <a:t> </a:t>
            </a:r>
            <a:r>
              <a:rPr lang="nl-NL" dirty="0" err="1" smtClean="0">
                <a:solidFill>
                  <a:schemeClr val="tx1">
                    <a:lumMod val="50000"/>
                    <a:lumOff val="50000"/>
                  </a:schemeClr>
                </a:solidFill>
                <a:latin typeface="Segoe UI" panose="020B0502040204020203" pitchFamily="34" charset="0"/>
                <a:cs typeface="Segoe UI" panose="020B0502040204020203" pitchFamily="34" charset="0"/>
              </a:rPr>
              <a:t>expensive</a:t>
            </a:r>
            <a:r>
              <a:rPr lang="nl-NL" dirty="0" smtClean="0">
                <a:solidFill>
                  <a:schemeClr val="tx1">
                    <a:lumMod val="50000"/>
                    <a:lumOff val="50000"/>
                  </a:schemeClr>
                </a:solidFill>
                <a:latin typeface="Segoe UI" panose="020B0502040204020203" pitchFamily="34" charset="0"/>
                <a:cs typeface="Segoe UI" panose="020B0502040204020203" pitchFamily="34" charset="0"/>
              </a:rPr>
              <a:t> storage systems</a:t>
            </a:r>
            <a:endParaRPr lang="nl-NL" dirty="0">
              <a:solidFill>
                <a:schemeClr val="tx1">
                  <a:lumMod val="50000"/>
                  <a:lumOff val="50000"/>
                </a:schemeClr>
              </a:solidFill>
              <a:latin typeface="Segoe UI" panose="020B0502040204020203" pitchFamily="34" charset="0"/>
              <a:cs typeface="Segoe UI" panose="020B0502040204020203" pitchFamily="34" charset="0"/>
            </a:endParaRPr>
          </a:p>
        </p:txBody>
      </p:sp>
      <p:pic>
        <p:nvPicPr>
          <p:cNvPr id="2050" name="Picture 2" descr="http://www.nexenta.com/sites/default/files/images/nstor-stack.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03379" y="174790"/>
            <a:ext cx="2859312" cy="251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42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5417" y="1240699"/>
            <a:ext cx="1588167" cy="2042353"/>
          </a:xfrm>
          <a:prstGeom prst="rect">
            <a:avLst/>
          </a:prstGeom>
          <a:ln>
            <a:solidFill>
              <a:srgbClr val="595959"/>
            </a:solidFill>
          </a:ln>
          <a:effectLst>
            <a:outerShdw blurRad="50800" dist="38100" dir="13500000" algn="br" rotWithShape="0">
              <a:prstClr val="black">
                <a:alpha val="40000"/>
              </a:prstClr>
            </a:outerShdw>
          </a:effectLst>
        </p:spPr>
      </p:pic>
      <p:sp>
        <p:nvSpPr>
          <p:cNvPr id="3" name="Title 2"/>
          <p:cNvSpPr>
            <a:spLocks noGrp="1"/>
          </p:cNvSpPr>
          <p:nvPr>
            <p:ph type="title"/>
          </p:nvPr>
        </p:nvSpPr>
        <p:spPr>
          <a:xfrm>
            <a:off x="1990661" y="7423804"/>
            <a:ext cx="9444564" cy="960120"/>
          </a:xfrm>
        </p:spPr>
        <p:txBody>
          <a:bodyPr>
            <a:normAutofit/>
          </a:bodyPr>
          <a:lstStyle/>
          <a:p>
            <a:endParaRPr lang="en-US" sz="2667"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4" name="Content Placeholder 3"/>
          <p:cNvSpPr>
            <a:spLocks noGrp="1"/>
          </p:cNvSpPr>
          <p:nvPr>
            <p:ph sz="half" idx="1"/>
          </p:nvPr>
        </p:nvSpPr>
        <p:spPr>
          <a:xfrm>
            <a:off x="390338" y="1387970"/>
            <a:ext cx="5661567" cy="4698722"/>
          </a:xfrm>
        </p:spPr>
        <p:txBody>
          <a:bodyPr/>
          <a:lstStyle/>
          <a:p>
            <a:pPr marL="0" indent="0">
              <a:lnSpc>
                <a:spcPct val="100000"/>
              </a:lnSpc>
              <a:spcBef>
                <a:spcPts val="400"/>
              </a:spcBef>
              <a:spcAft>
                <a:spcPts val="600"/>
              </a:spcAft>
              <a:buNone/>
            </a:pPr>
            <a:r>
              <a:rPr lang="en-US" sz="1800" b="1" dirty="0">
                <a:solidFill>
                  <a:schemeClr val="tx1">
                    <a:lumMod val="50000"/>
                    <a:lumOff val="50000"/>
                  </a:schemeClr>
                </a:solidFill>
                <a:latin typeface="Segoe UI" panose="020B0502040204020203" pitchFamily="34" charset="0"/>
                <a:cs typeface="Segoe UI" panose="020B0502040204020203" pitchFamily="34" charset="0"/>
              </a:rPr>
              <a:t>Unified Storage Services</a:t>
            </a:r>
          </a:p>
          <a:p>
            <a:pPr marL="304792" lvl="1" indent="-232828">
              <a:lnSpc>
                <a:spcPct val="100000"/>
              </a:lnSpc>
              <a:spcBef>
                <a:spcPts val="0"/>
              </a:spcBef>
              <a:spcAft>
                <a:spcPts val="600"/>
              </a:spcAft>
              <a:buFont typeface="Arial" panose="020B0604020202020204" pitchFamily="34" charset="0"/>
              <a:buChar char="•"/>
            </a:pPr>
            <a:r>
              <a:rPr lang="en-US" sz="1600" b="1" dirty="0">
                <a:solidFill>
                  <a:schemeClr val="tx1">
                    <a:lumMod val="50000"/>
                    <a:lumOff val="50000"/>
                  </a:schemeClr>
                </a:solidFill>
                <a:latin typeface="Segoe UI" panose="020B0502040204020203" pitchFamily="34" charset="0"/>
                <a:cs typeface="Segoe UI" panose="020B0502040204020203" pitchFamily="34" charset="0"/>
              </a:rPr>
              <a:t>File: </a:t>
            </a:r>
            <a:r>
              <a:rPr lang="en-US" sz="1600" dirty="0">
                <a:solidFill>
                  <a:schemeClr val="tx1">
                    <a:lumMod val="50000"/>
                    <a:lumOff val="50000"/>
                  </a:schemeClr>
                </a:solidFill>
                <a:latin typeface="Segoe UI" panose="020B0502040204020203" pitchFamily="34" charset="0"/>
                <a:cs typeface="Segoe UI" panose="020B0502040204020203" pitchFamily="34" charset="0"/>
              </a:rPr>
              <a:t>10GbE, NFSv3, NFS v4, CIFS, SMB2 (SMB3 in 2H15)</a:t>
            </a:r>
          </a:p>
          <a:p>
            <a:pPr marL="304792" lvl="1" indent="-232828">
              <a:lnSpc>
                <a:spcPct val="100000"/>
              </a:lnSpc>
              <a:spcAft>
                <a:spcPts val="600"/>
              </a:spcAft>
              <a:buFont typeface="Arial" panose="020B0604020202020204" pitchFamily="34" charset="0"/>
              <a:buChar char="•"/>
            </a:pPr>
            <a:r>
              <a:rPr lang="en-US" sz="1600" b="1" dirty="0">
                <a:solidFill>
                  <a:schemeClr val="tx1">
                    <a:lumMod val="50000"/>
                    <a:lumOff val="50000"/>
                  </a:schemeClr>
                </a:solidFill>
                <a:latin typeface="Segoe UI" panose="020B0502040204020203" pitchFamily="34" charset="0"/>
                <a:cs typeface="Segoe UI" panose="020B0502040204020203" pitchFamily="34" charset="0"/>
              </a:rPr>
              <a:t>Block:</a:t>
            </a:r>
            <a:r>
              <a:rPr lang="en-US" sz="1600" dirty="0">
                <a:solidFill>
                  <a:schemeClr val="tx1">
                    <a:lumMod val="50000"/>
                    <a:lumOff val="50000"/>
                  </a:schemeClr>
                </a:solidFill>
                <a:latin typeface="Segoe UI" panose="020B0502040204020203" pitchFamily="34" charset="0"/>
                <a:cs typeface="Segoe UI" panose="020B0502040204020203" pitchFamily="34" charset="0"/>
              </a:rPr>
              <a:t> 16Gbps FC, 10GbE iSCSI (40GbE in 2H15) </a:t>
            </a:r>
          </a:p>
          <a:p>
            <a:pPr marL="304792" lvl="1" indent="-232828">
              <a:lnSpc>
                <a:spcPct val="100000"/>
              </a:lnSpc>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All SSD, all HDD, or any hybrid combination</a:t>
            </a:r>
          </a:p>
          <a:p>
            <a:pPr marL="0" indent="0">
              <a:lnSpc>
                <a:spcPct val="100000"/>
              </a:lnSpc>
              <a:spcBef>
                <a:spcPts val="400"/>
              </a:spcBef>
              <a:spcAft>
                <a:spcPts val="600"/>
              </a:spcAft>
              <a:buNone/>
            </a:pPr>
            <a:r>
              <a:rPr lang="en-US" sz="1800" b="1" dirty="0">
                <a:solidFill>
                  <a:schemeClr val="tx1">
                    <a:lumMod val="50000"/>
                    <a:lumOff val="50000"/>
                  </a:schemeClr>
                </a:solidFill>
                <a:latin typeface="Segoe UI" panose="020B0502040204020203" pitchFamily="34" charset="0"/>
                <a:cs typeface="Segoe UI" panose="020B0502040204020203" pitchFamily="34" charset="0"/>
              </a:rPr>
              <a:t>High Availability &amp; Disaster Recovery</a:t>
            </a:r>
          </a:p>
          <a:p>
            <a:pPr marL="304792" lvl="1" indent="-224361">
              <a:lnSpc>
                <a:spcPct val="100000"/>
              </a:lnSpc>
              <a:spcBef>
                <a:spcPts val="0"/>
              </a:spcBef>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2 node active / active </a:t>
            </a:r>
            <a:r>
              <a:rPr lang="en-US" sz="1600" dirty="0" smtClean="0">
                <a:solidFill>
                  <a:schemeClr val="tx1">
                    <a:lumMod val="50000"/>
                    <a:lumOff val="50000"/>
                  </a:schemeClr>
                </a:solidFill>
                <a:latin typeface="Segoe UI" panose="020B0502040204020203" pitchFamily="34" charset="0"/>
                <a:cs typeface="Segoe UI" panose="020B0502040204020203" pitchFamily="34" charset="0"/>
              </a:rPr>
              <a:t>cluster / MetroHA</a:t>
            </a:r>
            <a:endParaRPr lang="en-US" sz="1600" dirty="0">
              <a:solidFill>
                <a:schemeClr val="tx1">
                  <a:lumMod val="50000"/>
                  <a:lumOff val="50000"/>
                </a:schemeClr>
              </a:solidFill>
              <a:latin typeface="Segoe UI" panose="020B0502040204020203" pitchFamily="34" charset="0"/>
              <a:cs typeface="Segoe UI" panose="020B0502040204020203" pitchFamily="34" charset="0"/>
            </a:endParaRPr>
          </a:p>
          <a:p>
            <a:pPr marL="304792" lvl="1" indent="-224361">
              <a:lnSpc>
                <a:spcPct val="100000"/>
              </a:lnSpc>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Periodic </a:t>
            </a:r>
            <a:r>
              <a:rPr lang="en-US" sz="1600" dirty="0" err="1">
                <a:solidFill>
                  <a:schemeClr val="tx1">
                    <a:lumMod val="50000"/>
                    <a:lumOff val="50000"/>
                  </a:schemeClr>
                </a:solidFill>
                <a:latin typeface="Segoe UI" panose="020B0502040204020203" pitchFamily="34" charset="0"/>
                <a:cs typeface="Segoe UI" panose="020B0502040204020203" pitchFamily="34" charset="0"/>
              </a:rPr>
              <a:t>async</a:t>
            </a:r>
            <a:r>
              <a:rPr lang="en-US" sz="1600" dirty="0">
                <a:solidFill>
                  <a:schemeClr val="tx1">
                    <a:lumMod val="50000"/>
                    <a:lumOff val="50000"/>
                  </a:schemeClr>
                </a:solidFill>
                <a:latin typeface="Segoe UI" panose="020B0502040204020203" pitchFamily="34" charset="0"/>
                <a:cs typeface="Segoe UI" panose="020B0502040204020203" pitchFamily="34" charset="0"/>
              </a:rPr>
              <a:t> replication over any distance </a:t>
            </a:r>
          </a:p>
          <a:p>
            <a:pPr marL="0" indent="0">
              <a:lnSpc>
                <a:spcPct val="100000"/>
              </a:lnSpc>
              <a:spcBef>
                <a:spcPts val="400"/>
              </a:spcBef>
              <a:spcAft>
                <a:spcPts val="600"/>
              </a:spcAft>
              <a:buNone/>
            </a:pPr>
            <a:r>
              <a:rPr lang="en-US" sz="1800" b="1" dirty="0">
                <a:solidFill>
                  <a:schemeClr val="tx1">
                    <a:lumMod val="50000"/>
                    <a:lumOff val="50000"/>
                  </a:schemeClr>
                </a:solidFill>
                <a:latin typeface="Segoe UI" panose="020B0502040204020203" pitchFamily="34" charset="0"/>
                <a:cs typeface="Segoe UI" panose="020B0502040204020203" pitchFamily="34" charset="0"/>
              </a:rPr>
              <a:t>Data Protection</a:t>
            </a:r>
          </a:p>
          <a:p>
            <a:pPr marL="304792" lvl="1" indent="-224361">
              <a:lnSpc>
                <a:spcPct val="100000"/>
              </a:lnSpc>
              <a:spcBef>
                <a:spcPts val="0"/>
              </a:spcBef>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ZFS powered end-to-end data integrity with block level check summing</a:t>
            </a:r>
          </a:p>
          <a:p>
            <a:pPr marL="304792" lvl="1" indent="-224361">
              <a:lnSpc>
                <a:spcPct val="100000"/>
              </a:lnSpc>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Software based RAID 1, RAID N+1, RAID N+2,  and RAID N+3</a:t>
            </a:r>
          </a:p>
          <a:p>
            <a:pPr marL="304792" lvl="1" indent="-224361">
              <a:lnSpc>
                <a:spcPct val="100000"/>
              </a:lnSpc>
              <a:spcAft>
                <a:spcPts val="600"/>
              </a:spcAft>
              <a:buFont typeface="Arial" panose="020B0604020202020204" pitchFamily="34" charset="0"/>
              <a:buChar char="•"/>
            </a:pPr>
            <a:r>
              <a:rPr lang="en-US" sz="1600" dirty="0">
                <a:solidFill>
                  <a:schemeClr val="tx1">
                    <a:lumMod val="50000"/>
                    <a:lumOff val="50000"/>
                  </a:schemeClr>
                </a:solidFill>
                <a:latin typeface="Segoe UI" panose="020B0502040204020203" pitchFamily="34" charset="0"/>
                <a:cs typeface="Segoe UI" panose="020B0502040204020203" pitchFamily="34" charset="0"/>
              </a:rPr>
              <a:t>All RAID operations performed on allocated blocks for faster recovery</a:t>
            </a:r>
          </a:p>
        </p:txBody>
      </p:sp>
      <p:sp>
        <p:nvSpPr>
          <p:cNvPr id="6" name="Content Placeholder 3"/>
          <p:cNvSpPr txBox="1">
            <a:spLocks/>
          </p:cNvSpPr>
          <p:nvPr/>
        </p:nvSpPr>
        <p:spPr bwMode="auto">
          <a:xfrm>
            <a:off x="6380743" y="2987898"/>
            <a:ext cx="5888125" cy="28315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6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0" indent="0">
              <a:lnSpc>
                <a:spcPct val="100000"/>
              </a:lnSpc>
              <a:spcBef>
                <a:spcPts val="400"/>
              </a:spcBef>
              <a:spcAft>
                <a:spcPts val="0"/>
              </a:spcAft>
              <a:buNone/>
            </a:pPr>
            <a:r>
              <a:rPr lang="en-US" sz="1600" b="1" kern="0" dirty="0">
                <a:solidFill>
                  <a:schemeClr val="tx1">
                    <a:lumMod val="50000"/>
                    <a:lumOff val="50000"/>
                  </a:schemeClr>
                </a:solidFill>
                <a:latin typeface="Segoe UI" panose="020B0502040204020203" pitchFamily="34" charset="0"/>
                <a:cs typeface="Segoe UI" panose="020B0502040204020203" pitchFamily="34" charset="0"/>
              </a:rPr>
              <a:t>Performance &amp; Capacity Optimization</a:t>
            </a:r>
          </a:p>
          <a:p>
            <a:pPr marL="304792" lvl="1" indent="-143930">
              <a:lnSpc>
                <a:spcPct val="100000"/>
              </a:lnSpc>
              <a:spcBef>
                <a:spcPts val="0"/>
              </a:spcBef>
              <a:spcAft>
                <a:spcPts val="400"/>
              </a:spcAft>
              <a:buFont typeface="Arial" panose="020B0604020202020204" pitchFamily="34" charset="0"/>
              <a:buChar char="•"/>
            </a:pPr>
            <a:r>
              <a:rPr lang="en-US" sz="1600" kern="0" dirty="0">
                <a:solidFill>
                  <a:schemeClr val="tx1">
                    <a:lumMod val="50000"/>
                    <a:lumOff val="50000"/>
                  </a:schemeClr>
                </a:solidFill>
                <a:latin typeface="Segoe UI" panose="020B0502040204020203" pitchFamily="34" charset="0"/>
                <a:cs typeface="Segoe UI" panose="020B0502040204020203" pitchFamily="34" charset="0"/>
              </a:rPr>
              <a:t>Thin provisioning</a:t>
            </a:r>
          </a:p>
          <a:p>
            <a:pPr marL="304792" lvl="1" indent="-143930">
              <a:lnSpc>
                <a:spcPct val="100000"/>
              </a:lnSpc>
              <a:spcBef>
                <a:spcPts val="400"/>
              </a:spcBef>
              <a:spcAft>
                <a:spcPts val="400"/>
              </a:spcAft>
              <a:buFont typeface="Arial" panose="020B0604020202020204" pitchFamily="34" charset="0"/>
              <a:buChar char="•"/>
            </a:pPr>
            <a:r>
              <a:rPr lang="en-US" sz="1600" kern="0" dirty="0">
                <a:solidFill>
                  <a:schemeClr val="tx1">
                    <a:lumMod val="50000"/>
                    <a:lumOff val="50000"/>
                  </a:schemeClr>
                </a:solidFill>
                <a:latin typeface="Segoe UI" panose="020B0502040204020203" pitchFamily="34" charset="0"/>
                <a:cs typeface="Segoe UI" panose="020B0502040204020203" pitchFamily="34" charset="0"/>
              </a:rPr>
              <a:t>Up to 1TB dynamic read cache per head</a:t>
            </a:r>
          </a:p>
          <a:p>
            <a:pPr marL="304792" lvl="1" indent="-143930">
              <a:lnSpc>
                <a:spcPct val="100000"/>
              </a:lnSpc>
              <a:spcBef>
                <a:spcPts val="400"/>
              </a:spcBef>
              <a:spcAft>
                <a:spcPts val="400"/>
              </a:spcAft>
              <a:buFont typeface="Arial" panose="020B0604020202020204" pitchFamily="34" charset="0"/>
              <a:buChar char="•"/>
            </a:pPr>
            <a:r>
              <a:rPr lang="en-US" sz="1600" b="1" kern="0" dirty="0">
                <a:solidFill>
                  <a:schemeClr val="tx1">
                    <a:lumMod val="50000"/>
                    <a:lumOff val="50000"/>
                  </a:schemeClr>
                </a:solidFill>
                <a:latin typeface="Segoe UI" panose="020B0502040204020203" pitchFamily="34" charset="0"/>
                <a:cs typeface="Segoe UI" panose="020B0502040204020203" pitchFamily="34" charset="0"/>
              </a:rPr>
              <a:t>High performance inline data reduction</a:t>
            </a:r>
            <a:endParaRPr lang="en-US" sz="1600" kern="0" dirty="0">
              <a:solidFill>
                <a:schemeClr val="tx1">
                  <a:lumMod val="50000"/>
                  <a:lumOff val="50000"/>
                </a:schemeClr>
              </a:solidFill>
              <a:latin typeface="Segoe UI" panose="020B0502040204020203" pitchFamily="34" charset="0"/>
              <a:cs typeface="Segoe UI" panose="020B0502040204020203" pitchFamily="34" charset="0"/>
            </a:endParaRPr>
          </a:p>
          <a:p>
            <a:pPr marL="304792" lvl="1" indent="-143930">
              <a:lnSpc>
                <a:spcPct val="100000"/>
              </a:lnSpc>
              <a:spcBef>
                <a:spcPts val="400"/>
              </a:spcBef>
              <a:spcAft>
                <a:spcPts val="400"/>
              </a:spcAft>
              <a:buFont typeface="Arial" panose="020B0604020202020204" pitchFamily="34" charset="0"/>
              <a:buChar char="•"/>
            </a:pPr>
            <a:r>
              <a:rPr lang="en-US" sz="1600" kern="0" dirty="0">
                <a:solidFill>
                  <a:schemeClr val="tx1">
                    <a:lumMod val="50000"/>
                    <a:lumOff val="50000"/>
                  </a:schemeClr>
                </a:solidFill>
                <a:latin typeface="Segoe UI" panose="020B0502040204020203" pitchFamily="34" charset="0"/>
                <a:cs typeface="Segoe UI" panose="020B0502040204020203" pitchFamily="34" charset="0"/>
              </a:rPr>
              <a:t>Support fast 12Gbps SAS and 16Gbps FC (40GbE in 1H2015)</a:t>
            </a:r>
          </a:p>
          <a:p>
            <a:pPr marL="0" indent="0">
              <a:lnSpc>
                <a:spcPct val="100000"/>
              </a:lnSpc>
              <a:spcBef>
                <a:spcPts val="400"/>
              </a:spcBef>
              <a:spcAft>
                <a:spcPts val="0"/>
              </a:spcAft>
              <a:buNone/>
            </a:pPr>
            <a:r>
              <a:rPr lang="en-US" sz="1600" b="1" kern="0" dirty="0">
                <a:solidFill>
                  <a:schemeClr val="tx1">
                    <a:lumMod val="50000"/>
                    <a:lumOff val="50000"/>
                  </a:schemeClr>
                </a:solidFill>
                <a:latin typeface="Segoe UI" panose="020B0502040204020203" pitchFamily="34" charset="0"/>
                <a:cs typeface="Segoe UI" panose="020B0502040204020203" pitchFamily="34" charset="0"/>
              </a:rPr>
              <a:t>Scale</a:t>
            </a:r>
          </a:p>
          <a:p>
            <a:pPr marL="304792" lvl="1" indent="-143930">
              <a:lnSpc>
                <a:spcPct val="100000"/>
              </a:lnSpc>
              <a:spcBef>
                <a:spcPts val="0"/>
              </a:spcBef>
              <a:spcAft>
                <a:spcPts val="400"/>
              </a:spcAft>
              <a:buFont typeface="Arial" panose="020B0604020202020204" pitchFamily="34" charset="0"/>
              <a:buChar char="•"/>
            </a:pPr>
            <a:r>
              <a:rPr lang="en-US" sz="1600" kern="0" dirty="0">
                <a:solidFill>
                  <a:schemeClr val="tx1">
                    <a:lumMod val="50000"/>
                    <a:lumOff val="50000"/>
                  </a:schemeClr>
                </a:solidFill>
                <a:latin typeface="Segoe UI" panose="020B0502040204020203" pitchFamily="34" charset="0"/>
                <a:cs typeface="Segoe UI" panose="020B0502040204020203" pitchFamily="34" charset="0"/>
              </a:rPr>
              <a:t>From 10’s of TBs to Multiple </a:t>
            </a:r>
            <a:r>
              <a:rPr lang="en-US" sz="1600" kern="0" dirty="0" smtClean="0">
                <a:solidFill>
                  <a:schemeClr val="tx1">
                    <a:lumMod val="50000"/>
                    <a:lumOff val="50000"/>
                  </a:schemeClr>
                </a:solidFill>
                <a:latin typeface="Segoe UI" panose="020B0502040204020203" pitchFamily="34" charset="0"/>
                <a:cs typeface="Segoe UI" panose="020B0502040204020203" pitchFamily="34" charset="0"/>
              </a:rPr>
              <a:t>PB</a:t>
            </a:r>
            <a:endParaRPr lang="en-US" sz="1600" kern="0" dirty="0">
              <a:solidFill>
                <a:schemeClr val="tx1">
                  <a:lumMod val="50000"/>
                  <a:lumOff val="50000"/>
                </a:schemeClr>
              </a:solidFill>
              <a:latin typeface="Segoe UI" panose="020B0502040204020203" pitchFamily="34" charset="0"/>
              <a:cs typeface="Segoe UI" panose="020B0502040204020203" pitchFamily="34" charset="0"/>
            </a:endParaRPr>
          </a:p>
          <a:p>
            <a:pPr marL="304792" lvl="1" indent="-143930">
              <a:lnSpc>
                <a:spcPct val="100000"/>
              </a:lnSpc>
              <a:spcBef>
                <a:spcPts val="400"/>
              </a:spcBef>
              <a:spcAft>
                <a:spcPts val="400"/>
              </a:spcAft>
              <a:buFont typeface="Arial" panose="020B0604020202020204" pitchFamily="34" charset="0"/>
              <a:buChar char="•"/>
            </a:pPr>
            <a:r>
              <a:rPr lang="en-US" sz="1600" b="1" kern="0" dirty="0">
                <a:solidFill>
                  <a:schemeClr val="tx1">
                    <a:lumMod val="50000"/>
                    <a:lumOff val="50000"/>
                  </a:schemeClr>
                </a:solidFill>
                <a:latin typeface="Segoe UI" panose="020B0502040204020203" pitchFamily="34" charset="0"/>
                <a:cs typeface="Segoe UI" panose="020B0502040204020203" pitchFamily="34" charset="0"/>
              </a:rPr>
              <a:t>Unlimited file system size</a:t>
            </a:r>
          </a:p>
          <a:p>
            <a:pPr marL="304792" lvl="1" indent="-143930">
              <a:lnSpc>
                <a:spcPct val="100000"/>
              </a:lnSpc>
              <a:spcBef>
                <a:spcPts val="400"/>
              </a:spcBef>
              <a:spcAft>
                <a:spcPts val="400"/>
              </a:spcAft>
              <a:buFont typeface="Arial" panose="020B0604020202020204" pitchFamily="34" charset="0"/>
              <a:buChar char="•"/>
            </a:pPr>
            <a:r>
              <a:rPr lang="en-US" sz="1600" kern="0" dirty="0">
                <a:solidFill>
                  <a:schemeClr val="tx1">
                    <a:lumMod val="50000"/>
                    <a:lumOff val="50000"/>
                  </a:schemeClr>
                </a:solidFill>
                <a:latin typeface="Segoe UI" panose="020B0502040204020203" pitchFamily="34" charset="0"/>
                <a:cs typeface="Segoe UI" panose="020B0502040204020203" pitchFamily="34" charset="0"/>
              </a:rPr>
              <a:t>Unlimited space optimized snapshots and clones</a:t>
            </a:r>
          </a:p>
        </p:txBody>
      </p:sp>
      <p:sp>
        <p:nvSpPr>
          <p:cNvPr id="7" name="Rounded Rectangle 6"/>
          <p:cNvSpPr/>
          <p:nvPr/>
        </p:nvSpPr>
        <p:spPr>
          <a:xfrm>
            <a:off x="6380743" y="1484394"/>
            <a:ext cx="3198563" cy="1086171"/>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dirty="0">
                <a:solidFill>
                  <a:schemeClr val="tx1">
                    <a:lumMod val="50000"/>
                    <a:lumOff val="50000"/>
                  </a:schemeClr>
                </a:solidFill>
                <a:latin typeface="Segoe UI" panose="020B0502040204020203" pitchFamily="34" charset="0"/>
                <a:cs typeface="Segoe UI" panose="020B0502040204020203" pitchFamily="34" charset="0"/>
              </a:rPr>
              <a:t>Beats:</a:t>
            </a:r>
          </a:p>
          <a:p>
            <a:pPr marL="228594" indent="-228594">
              <a:buFont typeface="Arial" panose="020B0604020202020204" pitchFamily="34" charset="0"/>
              <a:buChar char="•"/>
            </a:pPr>
            <a:r>
              <a:rPr lang="en-US" sz="2133" dirty="0">
                <a:solidFill>
                  <a:schemeClr val="tx1">
                    <a:lumMod val="50000"/>
                    <a:lumOff val="50000"/>
                  </a:schemeClr>
                </a:solidFill>
                <a:latin typeface="Segoe UI" panose="020B0502040204020203" pitchFamily="34" charset="0"/>
                <a:cs typeface="Segoe UI" panose="020B0502040204020203" pitchFamily="34" charset="0"/>
              </a:rPr>
              <a:t>NetApp FAS</a:t>
            </a:r>
          </a:p>
          <a:p>
            <a:pPr marL="228594" indent="-228594">
              <a:buFont typeface="Arial" panose="020B0604020202020204" pitchFamily="34" charset="0"/>
              <a:buChar char="•"/>
            </a:pPr>
            <a:r>
              <a:rPr lang="en-US" sz="2133" dirty="0">
                <a:solidFill>
                  <a:schemeClr val="tx1">
                    <a:lumMod val="50000"/>
                    <a:lumOff val="50000"/>
                  </a:schemeClr>
                </a:solidFill>
                <a:latin typeface="Segoe UI" panose="020B0502040204020203" pitchFamily="34" charset="0"/>
                <a:cs typeface="Segoe UI" panose="020B0502040204020203" pitchFamily="34" charset="0"/>
              </a:rPr>
              <a:t>Mid-size </a:t>
            </a:r>
            <a:r>
              <a:rPr lang="en-US" sz="2133" dirty="0" err="1">
                <a:solidFill>
                  <a:schemeClr val="tx1">
                    <a:lumMod val="50000"/>
                    <a:lumOff val="50000"/>
                  </a:schemeClr>
                </a:solidFill>
                <a:latin typeface="Segoe UI" panose="020B0502040204020203" pitchFamily="34" charset="0"/>
                <a:cs typeface="Segoe UI" panose="020B0502040204020203" pitchFamily="34" charset="0"/>
              </a:rPr>
              <a:t>Isilon</a:t>
            </a:r>
            <a:r>
              <a:rPr lang="en-US" sz="2133" dirty="0">
                <a:solidFill>
                  <a:schemeClr val="tx1">
                    <a:lumMod val="50000"/>
                    <a:lumOff val="50000"/>
                  </a:schemeClr>
                </a:solidFill>
                <a:latin typeface="Segoe UI" panose="020B0502040204020203" pitchFamily="34" charset="0"/>
                <a:cs typeface="Segoe UI" panose="020B0502040204020203" pitchFamily="34" charset="0"/>
              </a:rPr>
              <a:t> &lt;3PB</a:t>
            </a:r>
          </a:p>
        </p:txBody>
      </p:sp>
      <p:sp>
        <p:nvSpPr>
          <p:cNvPr id="11" name="Textfeld 10"/>
          <p:cNvSpPr txBox="1"/>
          <p:nvPr/>
        </p:nvSpPr>
        <p:spPr>
          <a:xfrm>
            <a:off x="292100" y="292100"/>
            <a:ext cx="6306791" cy="1015663"/>
          </a:xfrm>
          <a:prstGeom prst="rect">
            <a:avLst/>
          </a:prstGeom>
          <a:noFill/>
        </p:spPr>
        <p:txBody>
          <a:bodyPr wrap="none" rtlCol="0">
            <a:spAutoFit/>
          </a:bodyPr>
          <a:lstStyle/>
          <a:p>
            <a:r>
              <a:rPr lang="en-US" sz="3600" dirty="0" err="1">
                <a:solidFill>
                  <a:srgbClr val="ED6906"/>
                </a:solidFill>
                <a:latin typeface="Segoe UI Light" panose="020B0502040204020203" pitchFamily="34" charset="0"/>
                <a:cs typeface="Segoe UI Light" panose="020B0502040204020203" pitchFamily="34" charset="0"/>
              </a:rPr>
              <a:t>NexentaStor</a:t>
            </a:r>
            <a:r>
              <a:rPr lang="en-US" sz="3600" dirty="0">
                <a:solidFill>
                  <a:srgbClr val="ED6906"/>
                </a:solidFill>
                <a:latin typeface="Segoe UI Light" panose="020B0502040204020203" pitchFamily="34" charset="0"/>
                <a:cs typeface="Segoe UI Light" panose="020B0502040204020203" pitchFamily="34" charset="0"/>
              </a:rPr>
              <a:t> </a:t>
            </a:r>
            <a:r>
              <a:rPr lang="en-US" sz="2800" dirty="0" smtClean="0">
                <a:solidFill>
                  <a:srgbClr val="ED6906"/>
                </a:solidFill>
                <a:latin typeface="Segoe UI" panose="020B0502040204020203" pitchFamily="34" charset="0"/>
                <a:cs typeface="Segoe UI" panose="020B0502040204020203" pitchFamily="34" charset="0"/>
              </a:rPr>
              <a:t/>
            </a:r>
            <a:br>
              <a:rPr lang="en-US" sz="2800" dirty="0" smtClean="0">
                <a:solidFill>
                  <a:srgbClr val="ED6906"/>
                </a:solidFill>
                <a:latin typeface="Segoe UI" panose="020B0502040204020203" pitchFamily="34" charset="0"/>
                <a:cs typeface="Segoe UI" panose="020B0502040204020203" pitchFamily="34" charset="0"/>
              </a:rPr>
            </a:br>
            <a:r>
              <a:rPr lang="en-US" sz="2400" dirty="0" smtClean="0">
                <a:solidFill>
                  <a:srgbClr val="ED6906"/>
                </a:solidFill>
                <a:latin typeface="Segoe UI Light" panose="020B0502040204020203" pitchFamily="34" charset="0"/>
                <a:cs typeface="Segoe UI Light" panose="020B0502040204020203" pitchFamily="34" charset="0"/>
              </a:rPr>
              <a:t>Scale-Up High Performance Unified Block &amp; File</a:t>
            </a:r>
            <a:endParaRPr lang="en-US" sz="2800" dirty="0" smtClean="0">
              <a:solidFill>
                <a:srgbClr val="ED690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85421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2107</Words>
  <Application>Microsoft Macintosh PowerPoint</Application>
  <PresentationFormat>Breitbild</PresentationFormat>
  <Paragraphs>347</Paragraphs>
  <Slides>23</Slides>
  <Notes>23</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23</vt:i4>
      </vt:variant>
    </vt:vector>
  </HeadingPairs>
  <TitlesOfParts>
    <vt:vector size="36" baseType="lpstr">
      <vt:lpstr>Calibri</vt:lpstr>
      <vt:lpstr>Calibri Light</vt:lpstr>
      <vt:lpstr>Century Gothic</vt:lpstr>
      <vt:lpstr>Helvetica</vt:lpstr>
      <vt:lpstr>Lucida Grande</vt:lpstr>
      <vt:lpstr>ＭＳ Ｐゴシック</vt:lpstr>
      <vt:lpstr>Museo For Dell</vt:lpstr>
      <vt:lpstr>Museo Sans For Dell</vt:lpstr>
      <vt:lpstr>Segoe UI</vt:lpstr>
      <vt:lpstr>Segoe UI Light</vt:lpstr>
      <vt:lpstr>Wingdings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Comprehensive Software Defined Storage Portfolio</vt:lpstr>
      <vt:lpstr>NexentaStor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Browers</dc:creator>
  <cp:lastModifiedBy>Christian Browers</cp:lastModifiedBy>
  <cp:revision>43</cp:revision>
  <cp:lastPrinted>2015-05-08T10:07:43Z</cp:lastPrinted>
  <dcterms:created xsi:type="dcterms:W3CDTF">2015-05-08T03:30:23Z</dcterms:created>
  <dcterms:modified xsi:type="dcterms:W3CDTF">2015-10-01T06:24:03Z</dcterms:modified>
</cp:coreProperties>
</file>